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embeddedFontLst>
    <p:embeddedFont>
      <p:font typeface="Montserrat"/>
      <p:regular r:id="rId8"/>
      <p:bold r:id="rId9"/>
      <p:italic r:id="rId10"/>
      <p:boldItalic r:id="rId11"/>
    </p:embeddedFont>
    <p:embeddedFont>
      <p:font typeface="Old Standard TT"/>
      <p:regular r:id="rId12"/>
      <p:bold r:id="rId13"/>
      <p:italic r:id="rId14"/>
    </p:embeddedFont>
    <p:embeddedFont>
      <p:font typeface="PT Sans"/>
      <p:regular r:id="rId15"/>
      <p:bold r:id="rId16"/>
      <p:italic r:id="rId17"/>
      <p:boldItalic r:id="rId18"/>
    </p:embeddedFont>
    <p:embeddedFont>
      <p:font typeface="Gill Sans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1" roundtripDataSignature="AMtx7mhn+yEhj+EVCTACE47lburgpeJL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bold.fntdata"/><Relationship Id="rId11" Type="http://schemas.openxmlformats.org/officeDocument/2006/relationships/font" Target="fonts/Montserrat-boldItalic.fntdata"/><Relationship Id="rId10" Type="http://schemas.openxmlformats.org/officeDocument/2006/relationships/font" Target="fonts/Montserrat-italic.fntdata"/><Relationship Id="rId21" Type="http://customschemas.google.com/relationships/presentationmetadata" Target="metadata"/><Relationship Id="rId13" Type="http://schemas.openxmlformats.org/officeDocument/2006/relationships/font" Target="fonts/OldStandardTT-bold.fntdata"/><Relationship Id="rId12" Type="http://schemas.openxmlformats.org/officeDocument/2006/relationships/font" Target="fonts/OldStandardT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Montserrat-bold.fntdata"/><Relationship Id="rId15" Type="http://schemas.openxmlformats.org/officeDocument/2006/relationships/font" Target="fonts/PTSans-regular.fntdata"/><Relationship Id="rId14" Type="http://schemas.openxmlformats.org/officeDocument/2006/relationships/font" Target="fonts/OldStandardTT-italic.fntdata"/><Relationship Id="rId17" Type="http://schemas.openxmlformats.org/officeDocument/2006/relationships/font" Target="fonts/PTSans-italic.fntdata"/><Relationship Id="rId16" Type="http://schemas.openxmlformats.org/officeDocument/2006/relationships/font" Target="fonts/PTSans-bold.fntdata"/><Relationship Id="rId5" Type="http://schemas.openxmlformats.org/officeDocument/2006/relationships/slide" Target="slides/slide1.xml"/><Relationship Id="rId19" Type="http://schemas.openxmlformats.org/officeDocument/2006/relationships/font" Target="fonts/GillSans-regular.fntdata"/><Relationship Id="rId6" Type="http://schemas.openxmlformats.org/officeDocument/2006/relationships/slide" Target="slides/slide2.xml"/><Relationship Id="rId18" Type="http://schemas.openxmlformats.org/officeDocument/2006/relationships/font" Target="fonts/PTSans-boldItalic.fntdata"/><Relationship Id="rId7" Type="http://schemas.openxmlformats.org/officeDocument/2006/relationships/slide" Target="slides/slide3.xml"/><Relationship Id="rId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12a1fa1538_0_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g112a1fa1538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11c8f5840a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111c8f584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"/>
          <p:cNvPicPr preferRelativeResize="0"/>
          <p:nvPr/>
        </p:nvPicPr>
        <p:blipFill rotWithShape="1">
          <a:blip r:embed="rId2">
            <a:alphaModFix/>
          </a:blip>
          <a:srcRect b="81938" l="0" r="0" t="0"/>
          <a:stretch/>
        </p:blipFill>
        <p:spPr>
          <a:xfrm>
            <a:off x="0" y="-17662"/>
            <a:ext cx="9144001" cy="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99120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ARNA.png" id="12" name="Google Shape;1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38625" y="228600"/>
            <a:ext cx="1152974" cy="49315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5"/>
          <p:cNvSpPr txBox="1"/>
          <p:nvPr>
            <p:ph type="title"/>
          </p:nvPr>
        </p:nvSpPr>
        <p:spPr>
          <a:xfrm>
            <a:off x="83100" y="1402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PT Sans"/>
              <a:buNone/>
              <a:defRPr>
                <a:solidFill>
                  <a:srgbClr val="F3F3F3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4" name="Google Shape;14;p5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" name="Google Shape;16;p5"/>
          <p:cNvSpPr txBox="1"/>
          <p:nvPr/>
        </p:nvSpPr>
        <p:spPr>
          <a:xfrm>
            <a:off x="3428650" y="4712575"/>
            <a:ext cx="2961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© 2022 Aarna Networks, Inc.</a:t>
            </a:r>
            <a:endParaRPr b="0" i="0" sz="1000" u="none" cap="none" strike="noStrike">
              <a:solidFill>
                <a:srgbClr val="B7B7B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Full Width">
  <p:cSld name="Text Full Width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type="title"/>
          </p:nvPr>
        </p:nvSpPr>
        <p:spPr>
          <a:xfrm>
            <a:off x="468630" y="273844"/>
            <a:ext cx="82005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>
                <a:solidFill>
                  <a:srgbClr val="168FD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" type="body"/>
          </p:nvPr>
        </p:nvSpPr>
        <p:spPr>
          <a:xfrm>
            <a:off x="468630" y="1001316"/>
            <a:ext cx="82005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100"/>
              <a:buChar char="●"/>
              <a:defRPr sz="21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3655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2385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17500" lvl="5" marL="2743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53" name="Google Shape;53;p14"/>
          <p:cNvCxnSpPr/>
          <p:nvPr/>
        </p:nvCxnSpPr>
        <p:spPr>
          <a:xfrm>
            <a:off x="308610" y="273844"/>
            <a:ext cx="0" cy="4581600"/>
          </a:xfrm>
          <a:prstGeom prst="straightConnector1">
            <a:avLst/>
          </a:prstGeom>
          <a:noFill/>
          <a:ln cap="flat" cmpd="sng" w="9525">
            <a:solidFill>
              <a:srgbClr val="168FD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5313" y="4734017"/>
            <a:ext cx="2033132" cy="12135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 txBox="1"/>
          <p:nvPr>
            <p:ph idx="10" type="dt"/>
          </p:nvPr>
        </p:nvSpPr>
        <p:spPr>
          <a:xfrm>
            <a:off x="8242917" y="4937760"/>
            <a:ext cx="618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1" type="ftr"/>
          </p:nvPr>
        </p:nvSpPr>
        <p:spPr>
          <a:xfrm>
            <a:off x="455536" y="4937760"/>
            <a:ext cx="2526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868254" y="4937760"/>
            <a:ext cx="2757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8" name="Google Shape;5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0510" y="4714539"/>
            <a:ext cx="1498178" cy="140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303609" y="1085401"/>
            <a:ext cx="8534400" cy="37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▪"/>
              <a:defRPr/>
            </a:lvl2pPr>
            <a:lvl3pPr indent="-3175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type="title"/>
          </p:nvPr>
        </p:nvSpPr>
        <p:spPr>
          <a:xfrm>
            <a:off x="303610" y="291141"/>
            <a:ext cx="8211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6"/>
          <p:cNvPicPr preferRelativeResize="0"/>
          <p:nvPr/>
        </p:nvPicPr>
        <p:blipFill rotWithShape="1">
          <a:blip r:embed="rId2">
            <a:alphaModFix/>
          </a:blip>
          <a:srcRect b="81938" l="0" r="0" t="0"/>
          <a:stretch/>
        </p:blipFill>
        <p:spPr>
          <a:xfrm>
            <a:off x="0" y="-17662"/>
            <a:ext cx="9144001" cy="9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6"/>
          <p:cNvSpPr txBox="1"/>
          <p:nvPr>
            <p:ph type="title"/>
          </p:nvPr>
        </p:nvSpPr>
        <p:spPr>
          <a:xfrm>
            <a:off x="135475" y="1402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6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1" name="Google Shape;21;p6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type="title"/>
          </p:nvPr>
        </p:nvSpPr>
        <p:spPr>
          <a:xfrm>
            <a:off x="128925" y="45807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9"/>
          <p:cNvSpPr txBox="1"/>
          <p:nvPr>
            <p:ph type="title"/>
          </p:nvPr>
        </p:nvSpPr>
        <p:spPr>
          <a:xfrm>
            <a:off x="490250" y="526350"/>
            <a:ext cx="8125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Font typeface="Montserrat"/>
              <a:buNone/>
              <a:defRPr sz="4800">
                <a:solidFill>
                  <a:schemeClr val="accent4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3" name="Google Shape;3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" name="Google Shape;36;p10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" name="Google Shape;37;p10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T Sans"/>
              <a:buNone/>
              <a:defRPr b="0" i="0" sz="3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F4345"/>
              </a:buClr>
              <a:buSzPts val="1400"/>
              <a:buFont typeface="Montserrat"/>
              <a:buChar char="●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5.png"/><Relationship Id="rId8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11" Type="http://schemas.openxmlformats.org/officeDocument/2006/relationships/image" Target="../media/image12.png"/><Relationship Id="rId10" Type="http://schemas.openxmlformats.org/officeDocument/2006/relationships/image" Target="../media/image14.png"/><Relationship Id="rId9" Type="http://schemas.openxmlformats.org/officeDocument/2006/relationships/image" Target="../media/image5.png"/><Relationship Id="rId5" Type="http://schemas.openxmlformats.org/officeDocument/2006/relationships/image" Target="../media/image10.png"/><Relationship Id="rId6" Type="http://schemas.openxmlformats.org/officeDocument/2006/relationships/image" Target="../media/image13.png"/><Relationship Id="rId7" Type="http://schemas.openxmlformats.org/officeDocument/2006/relationships/image" Target="../media/image2.png"/><Relationship Id="rId8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11" Type="http://schemas.openxmlformats.org/officeDocument/2006/relationships/image" Target="../media/image12.png"/><Relationship Id="rId10" Type="http://schemas.openxmlformats.org/officeDocument/2006/relationships/image" Target="../media/image14.png"/><Relationship Id="rId9" Type="http://schemas.openxmlformats.org/officeDocument/2006/relationships/image" Target="../media/image5.png"/><Relationship Id="rId5" Type="http://schemas.openxmlformats.org/officeDocument/2006/relationships/image" Target="../media/image10.png"/><Relationship Id="rId6" Type="http://schemas.openxmlformats.org/officeDocument/2006/relationships/image" Target="../media/image13.png"/><Relationship Id="rId7" Type="http://schemas.openxmlformats.org/officeDocument/2006/relationships/image" Target="../media/image2.png"/><Relationship Id="rId8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/>
          <p:nvPr/>
        </p:nvSpPr>
        <p:spPr>
          <a:xfrm>
            <a:off x="3714454" y="1230403"/>
            <a:ext cx="1589400" cy="8883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3826267" y="1309298"/>
            <a:ext cx="1371900" cy="326100"/>
          </a:xfrm>
          <a:prstGeom prst="roundRect">
            <a:avLst>
              <a:gd fmla="val 16667" name="adj"/>
            </a:avLst>
          </a:prstGeom>
          <a:solidFill>
            <a:srgbClr val="80CB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 txBox="1"/>
          <p:nvPr>
            <p:ph type="title"/>
          </p:nvPr>
        </p:nvSpPr>
        <p:spPr>
          <a:xfrm>
            <a:off x="83100" y="-1217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5G Super Blueprint Phase 1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 sz="2000"/>
              <a:t>Est. March’22</a:t>
            </a:r>
            <a:endParaRPr sz="2000"/>
          </a:p>
        </p:txBody>
      </p:sp>
      <p:sp>
        <p:nvSpPr>
          <p:cNvPr id="69" name="Google Shape;69;p1"/>
          <p:cNvSpPr/>
          <p:nvPr/>
        </p:nvSpPr>
        <p:spPr>
          <a:xfrm>
            <a:off x="3086608" y="2118669"/>
            <a:ext cx="1371886" cy="206251"/>
          </a:xfrm>
          <a:custGeom>
            <a:rect b="b" l="l" r="r" t="t"/>
            <a:pathLst>
              <a:path extrusionOk="0" h="16782" w="64643">
                <a:moveTo>
                  <a:pt x="64643" y="0"/>
                </a:moveTo>
                <a:lnTo>
                  <a:pt x="64643" y="16782"/>
                </a:lnTo>
                <a:lnTo>
                  <a:pt x="0" y="16782"/>
                </a:lnTo>
              </a:path>
            </a:pathLst>
          </a:cu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sp>
      <p:sp>
        <p:nvSpPr>
          <p:cNvPr id="70" name="Google Shape;70;p1"/>
          <p:cNvSpPr/>
          <p:nvPr/>
        </p:nvSpPr>
        <p:spPr>
          <a:xfrm>
            <a:off x="2087611" y="1969783"/>
            <a:ext cx="1630200" cy="16446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/>
          <p:cNvSpPr/>
          <p:nvPr/>
        </p:nvSpPr>
        <p:spPr>
          <a:xfrm>
            <a:off x="2263532" y="2787870"/>
            <a:ext cx="13044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 txBox="1"/>
          <p:nvPr/>
        </p:nvSpPr>
        <p:spPr>
          <a:xfrm>
            <a:off x="1889388" y="3069961"/>
            <a:ext cx="2748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N2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3" name="Google Shape;73;p1"/>
          <p:cNvSpPr/>
          <p:nvPr/>
        </p:nvSpPr>
        <p:spPr>
          <a:xfrm>
            <a:off x="1133876" y="3701375"/>
            <a:ext cx="4059300" cy="6795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3826267" y="1706573"/>
            <a:ext cx="1371900" cy="326100"/>
          </a:xfrm>
          <a:prstGeom prst="roundRect">
            <a:avLst>
              <a:gd fmla="val 16667" name="adj"/>
            </a:avLst>
          </a:prstGeom>
          <a:solidFill>
            <a:srgbClr val="80CB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1"/>
          <p:cNvCxnSpPr/>
          <p:nvPr/>
        </p:nvCxnSpPr>
        <p:spPr>
          <a:xfrm rot="10800000">
            <a:off x="3151263" y="3004128"/>
            <a:ext cx="0" cy="3261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76" name="Google Shape;76;p1"/>
          <p:cNvSpPr txBox="1"/>
          <p:nvPr/>
        </p:nvSpPr>
        <p:spPr>
          <a:xfrm>
            <a:off x="3780251" y="3419524"/>
            <a:ext cx="2748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N6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77" name="Google Shape;77;p1"/>
          <p:cNvCxnSpPr/>
          <p:nvPr/>
        </p:nvCxnSpPr>
        <p:spPr>
          <a:xfrm>
            <a:off x="1843205" y="3388270"/>
            <a:ext cx="10701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78" name="Google Shape;78;p1"/>
          <p:cNvSpPr txBox="1"/>
          <p:nvPr/>
        </p:nvSpPr>
        <p:spPr>
          <a:xfrm>
            <a:off x="1885935" y="3252481"/>
            <a:ext cx="399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N3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79" name="Google Shape;79;p1"/>
          <p:cNvCxnSpPr/>
          <p:nvPr/>
        </p:nvCxnSpPr>
        <p:spPr>
          <a:xfrm>
            <a:off x="3383466" y="3413128"/>
            <a:ext cx="15825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80" name="Google Shape;80;p1"/>
          <p:cNvSpPr/>
          <p:nvPr/>
        </p:nvSpPr>
        <p:spPr>
          <a:xfrm>
            <a:off x="4685535" y="3269044"/>
            <a:ext cx="683964" cy="231768"/>
          </a:xfrm>
          <a:prstGeom prst="cloud">
            <a:avLst/>
          </a:prstGeom>
          <a:solidFill>
            <a:srgbClr val="D8D8D8"/>
          </a:solidFill>
          <a:ln cap="flat" cmpd="sng" w="38100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Data Network</a:t>
            </a:r>
            <a:endParaRPr b="0" i="0" sz="5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81" name="Google Shape;81;p1"/>
          <p:cNvCxnSpPr/>
          <p:nvPr/>
        </p:nvCxnSpPr>
        <p:spPr>
          <a:xfrm>
            <a:off x="1847451" y="3074524"/>
            <a:ext cx="8592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82" name="Google Shape;82;p1"/>
          <p:cNvCxnSpPr>
            <a:stCxn id="83" idx="3"/>
            <a:endCxn id="84" idx="1"/>
          </p:cNvCxnSpPr>
          <p:nvPr/>
        </p:nvCxnSpPr>
        <p:spPr>
          <a:xfrm>
            <a:off x="2753481" y="3035198"/>
            <a:ext cx="199800" cy="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5367" y="2042924"/>
            <a:ext cx="808550" cy="326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0980" y="3838008"/>
            <a:ext cx="725269" cy="26835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5667625" y="4105011"/>
            <a:ext cx="193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Infrastructure: Lab-as-a-Service</a:t>
            </a:r>
            <a:endParaRPr b="0" i="0" sz="1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885935" y="2894699"/>
            <a:ext cx="399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N1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637088" y="3856300"/>
            <a:ext cx="455819" cy="23174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1898090" y="4055092"/>
            <a:ext cx="193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NFVI (Edge/Cloud Layer)</a:t>
            </a:r>
            <a:endParaRPr b="0" i="0" sz="12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1" name="Google Shape;9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274894" y="1402471"/>
            <a:ext cx="633248" cy="135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21044" y="1735603"/>
            <a:ext cx="725269" cy="26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710164" y="1753379"/>
            <a:ext cx="455819" cy="2317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" name="Google Shape;94;p1"/>
          <p:cNvCxnSpPr/>
          <p:nvPr/>
        </p:nvCxnSpPr>
        <p:spPr>
          <a:xfrm>
            <a:off x="2679194" y="2654802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95" name="Google Shape;95;p1"/>
          <p:cNvCxnSpPr/>
          <p:nvPr/>
        </p:nvCxnSpPr>
        <p:spPr>
          <a:xfrm>
            <a:off x="3204165" y="2654802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96" name="Google Shape;96;p1"/>
          <p:cNvSpPr/>
          <p:nvPr/>
        </p:nvSpPr>
        <p:spPr>
          <a:xfrm>
            <a:off x="2897923" y="2669996"/>
            <a:ext cx="156073" cy="652668"/>
          </a:xfrm>
          <a:custGeom>
            <a:rect b="b" l="l" r="r" t="t"/>
            <a:pathLst>
              <a:path extrusionOk="0" h="35052" w="8382">
                <a:moveTo>
                  <a:pt x="0" y="0"/>
                </a:moveTo>
                <a:lnTo>
                  <a:pt x="0" y="27813"/>
                </a:lnTo>
                <a:lnTo>
                  <a:pt x="8382" y="35052"/>
                </a:lnTo>
              </a:path>
            </a:pathLst>
          </a:cu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sp>
      <p:sp>
        <p:nvSpPr>
          <p:cNvPr id="84" name="Google Shape;84;p1"/>
          <p:cNvSpPr txBox="1"/>
          <p:nvPr/>
        </p:nvSpPr>
        <p:spPr>
          <a:xfrm>
            <a:off x="2953185" y="2953044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SMF</a:t>
            </a:r>
            <a:endParaRPr b="0" i="0" sz="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3" name="Google Shape;83;p1"/>
          <p:cNvSpPr txBox="1"/>
          <p:nvPr/>
        </p:nvSpPr>
        <p:spPr>
          <a:xfrm>
            <a:off x="2393181" y="2952248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7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AMF</a:t>
            </a:r>
            <a:endParaRPr b="0" i="0" sz="7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2629377" y="2406105"/>
            <a:ext cx="619800" cy="2685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Magma Orchestrator</a:t>
            </a:r>
            <a:endParaRPr b="0" i="0" sz="6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2579327" y="2730362"/>
            <a:ext cx="704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Access Gateway</a:t>
            </a:r>
            <a:endParaRPr b="0" i="0" sz="8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2913197" y="3284149"/>
            <a:ext cx="478500" cy="2082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7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UPF</a:t>
            </a:r>
            <a:endParaRPr b="0" i="0" sz="7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5666350" y="2129775"/>
            <a:ext cx="3143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Magma 1.7.0 orchestration 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Automatic registration of AGW with Magma “Orchestrator”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1154837" y="2943454"/>
            <a:ext cx="684000" cy="554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UE/gNB Emulator</a:t>
            </a:r>
            <a:endParaRPr sz="9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2a1fa1538_0_46"/>
          <p:cNvSpPr txBox="1"/>
          <p:nvPr>
            <p:ph type="title"/>
          </p:nvPr>
        </p:nvSpPr>
        <p:spPr>
          <a:xfrm>
            <a:off x="83100" y="-1217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5G Super Blueprint Phase 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" sz="2000"/>
              <a:t>Est. Q3’22</a:t>
            </a:r>
            <a:endParaRPr/>
          </a:p>
        </p:txBody>
      </p:sp>
      <p:sp>
        <p:nvSpPr>
          <p:cNvPr id="107" name="Google Shape;107;g112a1fa1538_0_46"/>
          <p:cNvSpPr/>
          <p:nvPr/>
        </p:nvSpPr>
        <p:spPr>
          <a:xfrm>
            <a:off x="3924808" y="2118669"/>
            <a:ext cx="1371886" cy="206251"/>
          </a:xfrm>
          <a:custGeom>
            <a:rect b="b" l="l" r="r" t="t"/>
            <a:pathLst>
              <a:path extrusionOk="0" h="16782" w="64643">
                <a:moveTo>
                  <a:pt x="64643" y="0"/>
                </a:moveTo>
                <a:lnTo>
                  <a:pt x="64643" y="16782"/>
                </a:lnTo>
                <a:lnTo>
                  <a:pt x="0" y="16782"/>
                </a:lnTo>
              </a:path>
            </a:pathLst>
          </a:cu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sp>
      <p:sp>
        <p:nvSpPr>
          <p:cNvPr id="108" name="Google Shape;108;g112a1fa1538_0_46"/>
          <p:cNvSpPr/>
          <p:nvPr/>
        </p:nvSpPr>
        <p:spPr>
          <a:xfrm>
            <a:off x="2925811" y="1969783"/>
            <a:ext cx="1630200" cy="16446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" name="Google Shape;109;g112a1fa1538_0_46"/>
          <p:cNvCxnSpPr/>
          <p:nvPr/>
        </p:nvCxnSpPr>
        <p:spPr>
          <a:xfrm>
            <a:off x="585768" y="3017770"/>
            <a:ext cx="26739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10" name="Google Shape;110;g112a1fa1538_0_46"/>
          <p:cNvSpPr/>
          <p:nvPr/>
        </p:nvSpPr>
        <p:spPr>
          <a:xfrm>
            <a:off x="1057671" y="1969783"/>
            <a:ext cx="1630200" cy="16446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" name="Google Shape;111;g112a1fa1538_0_46"/>
          <p:cNvCxnSpPr/>
          <p:nvPr/>
        </p:nvCxnSpPr>
        <p:spPr>
          <a:xfrm>
            <a:off x="2040563" y="3095970"/>
            <a:ext cx="157200" cy="142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12" name="Google Shape;112;g112a1fa1538_0_46"/>
          <p:cNvCxnSpPr>
            <a:endCxn id="113" idx="1"/>
          </p:cNvCxnSpPr>
          <p:nvPr/>
        </p:nvCxnSpPr>
        <p:spPr>
          <a:xfrm>
            <a:off x="1949501" y="3134460"/>
            <a:ext cx="157200" cy="142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14" name="Google Shape;114;g112a1fa1538_0_46"/>
          <p:cNvCxnSpPr/>
          <p:nvPr/>
        </p:nvCxnSpPr>
        <p:spPr>
          <a:xfrm>
            <a:off x="2039651" y="2731209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15" name="Google Shape;115;g112a1fa1538_0_46"/>
          <p:cNvCxnSpPr/>
          <p:nvPr/>
        </p:nvCxnSpPr>
        <p:spPr>
          <a:xfrm>
            <a:off x="1821890" y="2767295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16" name="Google Shape;116;g112a1fa1538_0_46"/>
          <p:cNvCxnSpPr/>
          <p:nvPr/>
        </p:nvCxnSpPr>
        <p:spPr>
          <a:xfrm>
            <a:off x="2241733" y="2710541"/>
            <a:ext cx="0" cy="3177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17" name="Google Shape;117;g112a1fa1538_0_46"/>
          <p:cNvCxnSpPr/>
          <p:nvPr/>
        </p:nvCxnSpPr>
        <p:spPr>
          <a:xfrm>
            <a:off x="1484905" y="3137042"/>
            <a:ext cx="199500" cy="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18" name="Google Shape;118;g112a1fa1538_0_46"/>
          <p:cNvSpPr/>
          <p:nvPr/>
        </p:nvSpPr>
        <p:spPr>
          <a:xfrm>
            <a:off x="3101732" y="2787870"/>
            <a:ext cx="13044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112a1fa1538_0_46"/>
          <p:cNvSpPr txBox="1"/>
          <p:nvPr/>
        </p:nvSpPr>
        <p:spPr>
          <a:xfrm>
            <a:off x="2727588" y="3069961"/>
            <a:ext cx="2748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N2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0" name="Google Shape;120;g112a1fa1538_0_46"/>
          <p:cNvSpPr/>
          <p:nvPr/>
        </p:nvSpPr>
        <p:spPr>
          <a:xfrm>
            <a:off x="1057671" y="3701365"/>
            <a:ext cx="3498300" cy="6795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g112a1fa1538_0_46"/>
          <p:cNvSpPr/>
          <p:nvPr/>
        </p:nvSpPr>
        <p:spPr>
          <a:xfrm>
            <a:off x="4552654" y="1230403"/>
            <a:ext cx="1589400" cy="8883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112a1fa1538_0_46"/>
          <p:cNvSpPr/>
          <p:nvPr/>
        </p:nvSpPr>
        <p:spPr>
          <a:xfrm>
            <a:off x="4664467" y="1706573"/>
            <a:ext cx="1371900" cy="326100"/>
          </a:xfrm>
          <a:prstGeom prst="roundRect">
            <a:avLst>
              <a:gd fmla="val 16667" name="adj"/>
            </a:avLst>
          </a:prstGeom>
          <a:solidFill>
            <a:srgbClr val="80CB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g112a1fa1538_0_46"/>
          <p:cNvSpPr/>
          <p:nvPr/>
        </p:nvSpPr>
        <p:spPr>
          <a:xfrm>
            <a:off x="4664467" y="1309298"/>
            <a:ext cx="1371900" cy="326100"/>
          </a:xfrm>
          <a:prstGeom prst="roundRect">
            <a:avLst>
              <a:gd fmla="val 16667" name="adj"/>
            </a:avLst>
          </a:prstGeom>
          <a:solidFill>
            <a:srgbClr val="80CB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g112a1fa1538_0_46"/>
          <p:cNvCxnSpPr/>
          <p:nvPr/>
        </p:nvCxnSpPr>
        <p:spPr>
          <a:xfrm rot="10800000">
            <a:off x="3989463" y="3004128"/>
            <a:ext cx="0" cy="3261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25" name="Google Shape;125;g112a1fa1538_0_46"/>
          <p:cNvSpPr txBox="1"/>
          <p:nvPr/>
        </p:nvSpPr>
        <p:spPr>
          <a:xfrm>
            <a:off x="4618451" y="3419524"/>
            <a:ext cx="2748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N6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26" name="Google Shape;126;g112a1fa1538_0_46"/>
          <p:cNvCxnSpPr/>
          <p:nvPr/>
        </p:nvCxnSpPr>
        <p:spPr>
          <a:xfrm>
            <a:off x="2681405" y="3388270"/>
            <a:ext cx="10701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27" name="Google Shape;127;g112a1fa1538_0_46"/>
          <p:cNvSpPr txBox="1"/>
          <p:nvPr/>
        </p:nvSpPr>
        <p:spPr>
          <a:xfrm>
            <a:off x="2724135" y="3252481"/>
            <a:ext cx="399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N3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28" name="Google Shape;128;g112a1fa1538_0_46"/>
          <p:cNvCxnSpPr/>
          <p:nvPr/>
        </p:nvCxnSpPr>
        <p:spPr>
          <a:xfrm>
            <a:off x="4221666" y="3413128"/>
            <a:ext cx="15825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29" name="Google Shape;129;g112a1fa1538_0_46"/>
          <p:cNvSpPr/>
          <p:nvPr/>
        </p:nvSpPr>
        <p:spPr>
          <a:xfrm>
            <a:off x="5523735" y="3269044"/>
            <a:ext cx="683964" cy="231768"/>
          </a:xfrm>
          <a:prstGeom prst="cloud">
            <a:avLst/>
          </a:prstGeom>
          <a:solidFill>
            <a:srgbClr val="D8D8D8"/>
          </a:solidFill>
          <a:ln cap="flat" cmpd="sng" w="38100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Data Network</a:t>
            </a:r>
            <a:endParaRPr b="0" i="0" sz="5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30" name="Google Shape;130;g112a1fa1538_0_46"/>
          <p:cNvCxnSpPr/>
          <p:nvPr/>
        </p:nvCxnSpPr>
        <p:spPr>
          <a:xfrm>
            <a:off x="2685651" y="3074524"/>
            <a:ext cx="8592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31" name="Google Shape;131;g112a1fa1538_0_46"/>
          <p:cNvCxnSpPr>
            <a:stCxn id="132" idx="3"/>
            <a:endCxn id="133" idx="1"/>
          </p:cNvCxnSpPr>
          <p:nvPr/>
        </p:nvCxnSpPr>
        <p:spPr>
          <a:xfrm>
            <a:off x="3591681" y="3035198"/>
            <a:ext cx="199800" cy="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134" name="Google Shape;134;g112a1fa1538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3567" y="2042924"/>
            <a:ext cx="808550" cy="326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112a1fa1538_0_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14380" y="3838008"/>
            <a:ext cx="725269" cy="26835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g112a1fa1538_0_46"/>
          <p:cNvSpPr txBox="1"/>
          <p:nvPr/>
        </p:nvSpPr>
        <p:spPr>
          <a:xfrm>
            <a:off x="4981825" y="3876411"/>
            <a:ext cx="193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Infrastructure: Lab-as-a-Service</a:t>
            </a:r>
            <a:endParaRPr b="0" i="0" sz="1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7" name="Google Shape;137;g112a1fa1538_0_46"/>
          <p:cNvSpPr/>
          <p:nvPr/>
        </p:nvSpPr>
        <p:spPr>
          <a:xfrm>
            <a:off x="4793950" y="2410778"/>
            <a:ext cx="1237500" cy="594900"/>
          </a:xfrm>
          <a:prstGeom prst="roundRect">
            <a:avLst>
              <a:gd fmla="val 16667" name="adj"/>
            </a:avLst>
          </a:prstGeom>
          <a:solidFill>
            <a:srgbClr val="32A2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8" name="Google Shape;138;g112a1fa1538_0_46"/>
          <p:cNvCxnSpPr/>
          <p:nvPr/>
        </p:nvCxnSpPr>
        <p:spPr>
          <a:xfrm>
            <a:off x="4221666" y="3356374"/>
            <a:ext cx="11871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139" name="Google Shape;139;g112a1fa1538_0_46"/>
          <p:cNvCxnSpPr/>
          <p:nvPr/>
        </p:nvCxnSpPr>
        <p:spPr>
          <a:xfrm>
            <a:off x="5410820" y="3004682"/>
            <a:ext cx="0" cy="354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40" name="Google Shape;140;g112a1fa1538_0_46"/>
          <p:cNvCxnSpPr/>
          <p:nvPr/>
        </p:nvCxnSpPr>
        <p:spPr>
          <a:xfrm>
            <a:off x="5454083" y="2129766"/>
            <a:ext cx="0" cy="2877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41" name="Google Shape;141;g112a1fa1538_0_46"/>
          <p:cNvSpPr txBox="1"/>
          <p:nvPr/>
        </p:nvSpPr>
        <p:spPr>
          <a:xfrm>
            <a:off x="365400" y="3096291"/>
            <a:ext cx="3192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5GUE</a:t>
            </a:r>
            <a:endParaRPr b="0" i="0" sz="7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2" name="Google Shape;142;g112a1fa1538_0_46"/>
          <p:cNvSpPr txBox="1"/>
          <p:nvPr/>
        </p:nvSpPr>
        <p:spPr>
          <a:xfrm>
            <a:off x="1639385" y="3051660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O-DU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3" name="Google Shape;113;g112a1fa1538_0_46"/>
          <p:cNvSpPr txBox="1"/>
          <p:nvPr/>
        </p:nvSpPr>
        <p:spPr>
          <a:xfrm>
            <a:off x="2106701" y="3193710"/>
            <a:ext cx="447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O-CU-UP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3" name="Google Shape;143;g112a1fa1538_0_46"/>
          <p:cNvSpPr txBox="1"/>
          <p:nvPr/>
        </p:nvSpPr>
        <p:spPr>
          <a:xfrm>
            <a:off x="2106701" y="2909942"/>
            <a:ext cx="447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O-CU-CP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4" name="Google Shape;144;g112a1fa1538_0_46"/>
          <p:cNvSpPr txBox="1"/>
          <p:nvPr/>
        </p:nvSpPr>
        <p:spPr>
          <a:xfrm>
            <a:off x="1172071" y="3051660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O-RU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45" name="Google Shape;145;g112a1fa1538_0_46"/>
          <p:cNvCxnSpPr>
            <a:endCxn id="110" idx="0"/>
          </p:cNvCxnSpPr>
          <p:nvPr/>
        </p:nvCxnSpPr>
        <p:spPr>
          <a:xfrm flipH="1">
            <a:off x="1872771" y="1796983"/>
            <a:ext cx="2684700" cy="172800"/>
          </a:xfrm>
          <a:prstGeom prst="bentConnector2">
            <a:avLst/>
          </a:pr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46" name="Google Shape;146;g112a1fa1538_0_46"/>
          <p:cNvSpPr txBox="1"/>
          <p:nvPr/>
        </p:nvSpPr>
        <p:spPr>
          <a:xfrm>
            <a:off x="1368903" y="2626174"/>
            <a:ext cx="10035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nRTRIC</a:t>
            </a:r>
            <a:endParaRPr b="0" i="0" sz="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7" name="Google Shape;147;g112a1fa1538_0_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60727" y="2073184"/>
            <a:ext cx="619823" cy="2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112a1fa1538_0_46"/>
          <p:cNvSpPr txBox="1"/>
          <p:nvPr/>
        </p:nvSpPr>
        <p:spPr>
          <a:xfrm>
            <a:off x="2745587" y="1660171"/>
            <a:ext cx="360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O1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49" name="Google Shape;149;g112a1fa1538_0_46"/>
          <p:cNvCxnSpPr>
            <a:stCxn id="143" idx="2"/>
            <a:endCxn id="113" idx="0"/>
          </p:cNvCxnSpPr>
          <p:nvPr/>
        </p:nvCxnSpPr>
        <p:spPr>
          <a:xfrm>
            <a:off x="2330351" y="3075842"/>
            <a:ext cx="0" cy="117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150" name="Google Shape;150;g112a1fa1538_0_4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>
            <a:off x="450875" y="2713498"/>
            <a:ext cx="192952" cy="38787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g112a1fa1538_0_46"/>
          <p:cNvSpPr txBox="1"/>
          <p:nvPr/>
        </p:nvSpPr>
        <p:spPr>
          <a:xfrm>
            <a:off x="2724135" y="2894699"/>
            <a:ext cx="399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N1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52" name="Google Shape;152;g112a1fa1538_0_4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170488" y="3856300"/>
            <a:ext cx="455819" cy="23174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g112a1fa1538_0_46"/>
          <p:cNvSpPr txBox="1"/>
          <p:nvPr/>
        </p:nvSpPr>
        <p:spPr>
          <a:xfrm>
            <a:off x="1821890" y="4055092"/>
            <a:ext cx="193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NFVI (Edge/Cloud Layer)</a:t>
            </a:r>
            <a:endParaRPr b="0" i="0" sz="12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54" name="Google Shape;154;g112a1fa1538_0_4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113094" y="1402471"/>
            <a:ext cx="633248" cy="135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112a1fa1538_0_4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759244" y="1735603"/>
            <a:ext cx="725269" cy="26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112a1fa1538_0_4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548364" y="1753379"/>
            <a:ext cx="455819" cy="23174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112a1fa1538_0_46"/>
          <p:cNvSpPr txBox="1"/>
          <p:nvPr/>
        </p:nvSpPr>
        <p:spPr>
          <a:xfrm>
            <a:off x="4952299" y="2723099"/>
            <a:ext cx="923700" cy="208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ICN blueprint applications</a:t>
            </a:r>
            <a:endParaRPr b="0" i="0" sz="8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58" name="Google Shape;158;g112a1fa1538_0_4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062087" y="2446259"/>
            <a:ext cx="683969" cy="1779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g112a1fa1538_0_46"/>
          <p:cNvCxnSpPr/>
          <p:nvPr/>
        </p:nvCxnSpPr>
        <p:spPr>
          <a:xfrm>
            <a:off x="3517394" y="2654802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60" name="Google Shape;160;g112a1fa1538_0_46"/>
          <p:cNvCxnSpPr/>
          <p:nvPr/>
        </p:nvCxnSpPr>
        <p:spPr>
          <a:xfrm>
            <a:off x="4042365" y="2654802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161" name="Google Shape;161;g112a1fa1538_0_46"/>
          <p:cNvSpPr/>
          <p:nvPr/>
        </p:nvSpPr>
        <p:spPr>
          <a:xfrm>
            <a:off x="3736123" y="2669996"/>
            <a:ext cx="156073" cy="652668"/>
          </a:xfrm>
          <a:custGeom>
            <a:rect b="b" l="l" r="r" t="t"/>
            <a:pathLst>
              <a:path extrusionOk="0" h="35052" w="8382">
                <a:moveTo>
                  <a:pt x="0" y="0"/>
                </a:moveTo>
                <a:lnTo>
                  <a:pt x="0" y="27813"/>
                </a:lnTo>
                <a:lnTo>
                  <a:pt x="8382" y="35052"/>
                </a:lnTo>
              </a:path>
            </a:pathLst>
          </a:cu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sp>
      <p:sp>
        <p:nvSpPr>
          <p:cNvPr id="133" name="Google Shape;133;g112a1fa1538_0_46"/>
          <p:cNvSpPr txBox="1"/>
          <p:nvPr/>
        </p:nvSpPr>
        <p:spPr>
          <a:xfrm>
            <a:off x="3791385" y="2953044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SMF</a:t>
            </a:r>
            <a:endParaRPr b="0" i="0" sz="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2" name="Google Shape;132;g112a1fa1538_0_46"/>
          <p:cNvSpPr txBox="1"/>
          <p:nvPr/>
        </p:nvSpPr>
        <p:spPr>
          <a:xfrm>
            <a:off x="3231381" y="2952248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7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AMF</a:t>
            </a:r>
            <a:endParaRPr b="0" i="0" sz="7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2" name="Google Shape;162;g112a1fa1538_0_46"/>
          <p:cNvSpPr txBox="1"/>
          <p:nvPr/>
        </p:nvSpPr>
        <p:spPr>
          <a:xfrm>
            <a:off x="3467577" y="2406105"/>
            <a:ext cx="619800" cy="2685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Magma Orchestrator</a:t>
            </a:r>
            <a:endParaRPr b="0" i="0" sz="6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3" name="Google Shape;163;g112a1fa1538_0_46"/>
          <p:cNvSpPr txBox="1"/>
          <p:nvPr/>
        </p:nvSpPr>
        <p:spPr>
          <a:xfrm>
            <a:off x="3417527" y="2730362"/>
            <a:ext cx="704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Access Gateway</a:t>
            </a:r>
            <a:endParaRPr b="0" i="0" sz="8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4" name="Google Shape;164;g112a1fa1538_0_46"/>
          <p:cNvSpPr txBox="1"/>
          <p:nvPr/>
        </p:nvSpPr>
        <p:spPr>
          <a:xfrm>
            <a:off x="3751397" y="3284149"/>
            <a:ext cx="478500" cy="2082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7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UPF</a:t>
            </a:r>
            <a:endParaRPr b="0" i="0" sz="7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5" name="Google Shape;165;g112a1fa1538_0_46"/>
          <p:cNvSpPr txBox="1"/>
          <p:nvPr/>
        </p:nvSpPr>
        <p:spPr>
          <a:xfrm>
            <a:off x="6352150" y="1901175"/>
            <a:ext cx="2639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Invite</a:t>
            </a:r>
            <a:r>
              <a:rPr lang="en">
                <a:latin typeface="Gill Sans"/>
                <a:ea typeface="Gill Sans"/>
                <a:cs typeface="Gill Sans"/>
                <a:sym typeface="Gill Sans"/>
              </a:rPr>
              <a:t> a</a:t>
            </a:r>
            <a:r>
              <a:rPr lang="en">
                <a:latin typeface="Gill Sans"/>
                <a:ea typeface="Gill Sans"/>
                <a:cs typeface="Gill Sans"/>
                <a:sym typeface="Gill Sans"/>
              </a:rPr>
              <a:t> RAN vendor(s) into the blueprint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Add configuration management of 5GC and/or O-RAN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Add monitoring of 5GC and/or O-RAN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Add closed loop automation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11c8f5840a_0_0"/>
          <p:cNvSpPr txBox="1"/>
          <p:nvPr>
            <p:ph type="title"/>
          </p:nvPr>
        </p:nvSpPr>
        <p:spPr>
          <a:xfrm>
            <a:off x="83100" y="-1217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5G Super Blueprint Phase 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" sz="2000"/>
              <a:t>Est. ‘23</a:t>
            </a:r>
            <a:endParaRPr/>
          </a:p>
        </p:txBody>
      </p:sp>
      <p:sp>
        <p:nvSpPr>
          <p:cNvPr id="171" name="Google Shape;171;g111c8f5840a_0_0"/>
          <p:cNvSpPr/>
          <p:nvPr/>
        </p:nvSpPr>
        <p:spPr>
          <a:xfrm>
            <a:off x="3924808" y="2118669"/>
            <a:ext cx="1371886" cy="206251"/>
          </a:xfrm>
          <a:custGeom>
            <a:rect b="b" l="l" r="r" t="t"/>
            <a:pathLst>
              <a:path extrusionOk="0" h="16782" w="64643">
                <a:moveTo>
                  <a:pt x="64643" y="0"/>
                </a:moveTo>
                <a:lnTo>
                  <a:pt x="64643" y="16782"/>
                </a:lnTo>
                <a:lnTo>
                  <a:pt x="0" y="16782"/>
                </a:lnTo>
              </a:path>
            </a:pathLst>
          </a:cu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sp>
      <p:sp>
        <p:nvSpPr>
          <p:cNvPr id="172" name="Google Shape;172;g111c8f5840a_0_0"/>
          <p:cNvSpPr/>
          <p:nvPr/>
        </p:nvSpPr>
        <p:spPr>
          <a:xfrm>
            <a:off x="2925811" y="1969783"/>
            <a:ext cx="1630200" cy="16446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g111c8f5840a_0_0"/>
          <p:cNvCxnSpPr/>
          <p:nvPr/>
        </p:nvCxnSpPr>
        <p:spPr>
          <a:xfrm>
            <a:off x="585768" y="3017770"/>
            <a:ext cx="26739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74" name="Google Shape;174;g111c8f5840a_0_0"/>
          <p:cNvSpPr/>
          <p:nvPr/>
        </p:nvSpPr>
        <p:spPr>
          <a:xfrm>
            <a:off x="1057671" y="1969783"/>
            <a:ext cx="1630200" cy="16446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g111c8f5840a_0_0"/>
          <p:cNvCxnSpPr/>
          <p:nvPr/>
        </p:nvCxnSpPr>
        <p:spPr>
          <a:xfrm>
            <a:off x="2040563" y="3095970"/>
            <a:ext cx="157200" cy="142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76" name="Google Shape;176;g111c8f5840a_0_0"/>
          <p:cNvCxnSpPr>
            <a:endCxn id="177" idx="1"/>
          </p:cNvCxnSpPr>
          <p:nvPr/>
        </p:nvCxnSpPr>
        <p:spPr>
          <a:xfrm>
            <a:off x="1949501" y="3134460"/>
            <a:ext cx="157200" cy="142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78" name="Google Shape;178;g111c8f5840a_0_0"/>
          <p:cNvCxnSpPr/>
          <p:nvPr/>
        </p:nvCxnSpPr>
        <p:spPr>
          <a:xfrm>
            <a:off x="2039651" y="2731209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79" name="Google Shape;179;g111c8f5840a_0_0"/>
          <p:cNvCxnSpPr/>
          <p:nvPr/>
        </p:nvCxnSpPr>
        <p:spPr>
          <a:xfrm>
            <a:off x="1821890" y="2767295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80" name="Google Shape;180;g111c8f5840a_0_0"/>
          <p:cNvCxnSpPr/>
          <p:nvPr/>
        </p:nvCxnSpPr>
        <p:spPr>
          <a:xfrm>
            <a:off x="2241733" y="2710541"/>
            <a:ext cx="0" cy="3177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181" name="Google Shape;181;g111c8f5840a_0_0"/>
          <p:cNvCxnSpPr/>
          <p:nvPr/>
        </p:nvCxnSpPr>
        <p:spPr>
          <a:xfrm>
            <a:off x="1484905" y="3137042"/>
            <a:ext cx="199500" cy="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82" name="Google Shape;182;g111c8f5840a_0_0"/>
          <p:cNvSpPr/>
          <p:nvPr/>
        </p:nvSpPr>
        <p:spPr>
          <a:xfrm>
            <a:off x="3101732" y="2787870"/>
            <a:ext cx="1304400" cy="76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111c8f5840a_0_0"/>
          <p:cNvSpPr txBox="1"/>
          <p:nvPr/>
        </p:nvSpPr>
        <p:spPr>
          <a:xfrm>
            <a:off x="2727588" y="3069961"/>
            <a:ext cx="2748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N2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4" name="Google Shape;184;g111c8f5840a_0_0"/>
          <p:cNvSpPr/>
          <p:nvPr/>
        </p:nvSpPr>
        <p:spPr>
          <a:xfrm>
            <a:off x="1057671" y="3701365"/>
            <a:ext cx="3498300" cy="679500"/>
          </a:xfrm>
          <a:prstGeom prst="roundRect">
            <a:avLst>
              <a:gd fmla="val 16667" name="adj"/>
            </a:avLst>
          </a:prstGeom>
          <a:solidFill>
            <a:srgbClr val="C0E3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111c8f5840a_0_0"/>
          <p:cNvSpPr/>
          <p:nvPr/>
        </p:nvSpPr>
        <p:spPr>
          <a:xfrm>
            <a:off x="4552654" y="1230403"/>
            <a:ext cx="1589400" cy="8883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111c8f5840a_0_0"/>
          <p:cNvSpPr/>
          <p:nvPr/>
        </p:nvSpPr>
        <p:spPr>
          <a:xfrm>
            <a:off x="4664467" y="1706573"/>
            <a:ext cx="1371900" cy="326100"/>
          </a:xfrm>
          <a:prstGeom prst="roundRect">
            <a:avLst>
              <a:gd fmla="val 16667" name="adj"/>
            </a:avLst>
          </a:prstGeom>
          <a:solidFill>
            <a:srgbClr val="80CB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111c8f5840a_0_0"/>
          <p:cNvSpPr/>
          <p:nvPr/>
        </p:nvSpPr>
        <p:spPr>
          <a:xfrm>
            <a:off x="4664467" y="1309298"/>
            <a:ext cx="1371900" cy="326100"/>
          </a:xfrm>
          <a:prstGeom prst="roundRect">
            <a:avLst>
              <a:gd fmla="val 16667" name="adj"/>
            </a:avLst>
          </a:prstGeom>
          <a:solidFill>
            <a:srgbClr val="80CBC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g111c8f5840a_0_0"/>
          <p:cNvCxnSpPr/>
          <p:nvPr/>
        </p:nvCxnSpPr>
        <p:spPr>
          <a:xfrm rot="10800000">
            <a:off x="3989463" y="3004128"/>
            <a:ext cx="0" cy="3261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89" name="Google Shape;189;g111c8f5840a_0_0"/>
          <p:cNvSpPr txBox="1"/>
          <p:nvPr/>
        </p:nvSpPr>
        <p:spPr>
          <a:xfrm>
            <a:off x="4618451" y="3419524"/>
            <a:ext cx="2748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N6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90" name="Google Shape;190;g111c8f5840a_0_0"/>
          <p:cNvCxnSpPr/>
          <p:nvPr/>
        </p:nvCxnSpPr>
        <p:spPr>
          <a:xfrm>
            <a:off x="2681405" y="3388270"/>
            <a:ext cx="10701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91" name="Google Shape;191;g111c8f5840a_0_0"/>
          <p:cNvSpPr txBox="1"/>
          <p:nvPr/>
        </p:nvSpPr>
        <p:spPr>
          <a:xfrm>
            <a:off x="2724135" y="3252481"/>
            <a:ext cx="399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N3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92" name="Google Shape;192;g111c8f5840a_0_0"/>
          <p:cNvCxnSpPr/>
          <p:nvPr/>
        </p:nvCxnSpPr>
        <p:spPr>
          <a:xfrm>
            <a:off x="4221666" y="3413128"/>
            <a:ext cx="15825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93" name="Google Shape;193;g111c8f5840a_0_0"/>
          <p:cNvSpPr/>
          <p:nvPr/>
        </p:nvSpPr>
        <p:spPr>
          <a:xfrm>
            <a:off x="5523735" y="3269044"/>
            <a:ext cx="683964" cy="231768"/>
          </a:xfrm>
          <a:prstGeom prst="cloud">
            <a:avLst/>
          </a:prstGeom>
          <a:solidFill>
            <a:srgbClr val="D8D8D8"/>
          </a:solidFill>
          <a:ln cap="flat" cmpd="sng" w="38100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Data Network</a:t>
            </a:r>
            <a:endParaRPr b="0" i="0" sz="5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94" name="Google Shape;194;g111c8f5840a_0_0"/>
          <p:cNvCxnSpPr/>
          <p:nvPr/>
        </p:nvCxnSpPr>
        <p:spPr>
          <a:xfrm>
            <a:off x="2685651" y="3074524"/>
            <a:ext cx="8592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95" name="Google Shape;195;g111c8f5840a_0_0"/>
          <p:cNvCxnSpPr>
            <a:stCxn id="196" idx="3"/>
            <a:endCxn id="197" idx="1"/>
          </p:cNvCxnSpPr>
          <p:nvPr/>
        </p:nvCxnSpPr>
        <p:spPr>
          <a:xfrm>
            <a:off x="3591681" y="3035198"/>
            <a:ext cx="199800" cy="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198" name="Google Shape;198;g111c8f5840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53567" y="2042924"/>
            <a:ext cx="808550" cy="326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g111c8f5840a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14380" y="3838008"/>
            <a:ext cx="725269" cy="26835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g111c8f5840a_0_0"/>
          <p:cNvSpPr txBox="1"/>
          <p:nvPr/>
        </p:nvSpPr>
        <p:spPr>
          <a:xfrm>
            <a:off x="4981825" y="3876411"/>
            <a:ext cx="193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Infrastructure: Lab-as-a-Service</a:t>
            </a:r>
            <a:endParaRPr b="0" i="0" sz="1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1" name="Google Shape;201;g111c8f5840a_0_0"/>
          <p:cNvSpPr/>
          <p:nvPr/>
        </p:nvSpPr>
        <p:spPr>
          <a:xfrm>
            <a:off x="4793950" y="2410778"/>
            <a:ext cx="1237500" cy="594900"/>
          </a:xfrm>
          <a:prstGeom prst="roundRect">
            <a:avLst>
              <a:gd fmla="val 16667" name="adj"/>
            </a:avLst>
          </a:prstGeom>
          <a:solidFill>
            <a:srgbClr val="32A2F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g111c8f5840a_0_0"/>
          <p:cNvCxnSpPr/>
          <p:nvPr/>
        </p:nvCxnSpPr>
        <p:spPr>
          <a:xfrm>
            <a:off x="4221666" y="3356374"/>
            <a:ext cx="1187100" cy="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400000"/>
            <a:headEnd len="sm" w="sm" type="none"/>
            <a:tailEnd len="sm" w="sm" type="none"/>
          </a:ln>
        </p:spPr>
      </p:cxnSp>
      <p:cxnSp>
        <p:nvCxnSpPr>
          <p:cNvPr id="203" name="Google Shape;203;g111c8f5840a_0_0"/>
          <p:cNvCxnSpPr/>
          <p:nvPr/>
        </p:nvCxnSpPr>
        <p:spPr>
          <a:xfrm>
            <a:off x="5410820" y="3004682"/>
            <a:ext cx="0" cy="354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204" name="Google Shape;204;g111c8f5840a_0_0"/>
          <p:cNvCxnSpPr/>
          <p:nvPr/>
        </p:nvCxnSpPr>
        <p:spPr>
          <a:xfrm>
            <a:off x="5454083" y="2129766"/>
            <a:ext cx="0" cy="2877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05" name="Google Shape;205;g111c8f5840a_0_0"/>
          <p:cNvSpPr txBox="1"/>
          <p:nvPr/>
        </p:nvSpPr>
        <p:spPr>
          <a:xfrm>
            <a:off x="365400" y="3096291"/>
            <a:ext cx="3192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5GUE</a:t>
            </a:r>
            <a:endParaRPr b="0" i="0" sz="7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6" name="Google Shape;206;g111c8f5840a_0_0"/>
          <p:cNvSpPr txBox="1"/>
          <p:nvPr/>
        </p:nvSpPr>
        <p:spPr>
          <a:xfrm>
            <a:off x="1639385" y="3051660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O-DU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7" name="Google Shape;177;g111c8f5840a_0_0"/>
          <p:cNvSpPr txBox="1"/>
          <p:nvPr/>
        </p:nvSpPr>
        <p:spPr>
          <a:xfrm>
            <a:off x="2106701" y="3193710"/>
            <a:ext cx="447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O-CU-UP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7" name="Google Shape;207;g111c8f5840a_0_0"/>
          <p:cNvSpPr txBox="1"/>
          <p:nvPr/>
        </p:nvSpPr>
        <p:spPr>
          <a:xfrm>
            <a:off x="2106701" y="2909942"/>
            <a:ext cx="447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O-CU-CP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8" name="Google Shape;208;g111c8f5840a_0_0"/>
          <p:cNvSpPr txBox="1"/>
          <p:nvPr/>
        </p:nvSpPr>
        <p:spPr>
          <a:xfrm>
            <a:off x="1172071" y="3051660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5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O-RU</a:t>
            </a:r>
            <a:endParaRPr b="0" i="0" sz="5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09" name="Google Shape;209;g111c8f5840a_0_0"/>
          <p:cNvCxnSpPr>
            <a:endCxn id="174" idx="0"/>
          </p:cNvCxnSpPr>
          <p:nvPr/>
        </p:nvCxnSpPr>
        <p:spPr>
          <a:xfrm flipH="1">
            <a:off x="1872771" y="1796983"/>
            <a:ext cx="2684700" cy="172800"/>
          </a:xfrm>
          <a:prstGeom prst="bentConnector2">
            <a:avLst/>
          </a:prstGeom>
          <a:noFill/>
          <a:ln cap="flat" cmpd="sng" w="9525">
            <a:solidFill>
              <a:srgbClr val="666666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210" name="Google Shape;210;g111c8f5840a_0_0"/>
          <p:cNvSpPr txBox="1"/>
          <p:nvPr/>
        </p:nvSpPr>
        <p:spPr>
          <a:xfrm>
            <a:off x="1368903" y="2626174"/>
            <a:ext cx="10035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nRTRIC</a:t>
            </a:r>
            <a:endParaRPr b="0" i="0" sz="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11" name="Google Shape;211;g111c8f5840a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60727" y="2073184"/>
            <a:ext cx="619823" cy="265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g111c8f5840a_0_0"/>
          <p:cNvSpPr txBox="1"/>
          <p:nvPr/>
        </p:nvSpPr>
        <p:spPr>
          <a:xfrm>
            <a:off x="2745587" y="1660171"/>
            <a:ext cx="360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O1, A1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213" name="Google Shape;213;g111c8f5840a_0_0"/>
          <p:cNvCxnSpPr>
            <a:stCxn id="207" idx="2"/>
            <a:endCxn id="177" idx="0"/>
          </p:cNvCxnSpPr>
          <p:nvPr/>
        </p:nvCxnSpPr>
        <p:spPr>
          <a:xfrm>
            <a:off x="2330351" y="3075842"/>
            <a:ext cx="0" cy="1179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214" name="Google Shape;214;g111c8f5840a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>
            <a:off x="450875" y="2713498"/>
            <a:ext cx="192952" cy="387873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g111c8f5840a_0_0"/>
          <p:cNvSpPr txBox="1"/>
          <p:nvPr/>
        </p:nvSpPr>
        <p:spPr>
          <a:xfrm>
            <a:off x="2724135" y="2894699"/>
            <a:ext cx="399300" cy="1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5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N1</a:t>
            </a:r>
            <a:endParaRPr b="0" i="0" sz="5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16" name="Google Shape;216;g111c8f5840a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170488" y="3856300"/>
            <a:ext cx="455819" cy="231741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111c8f5840a_0_0"/>
          <p:cNvSpPr txBox="1"/>
          <p:nvPr/>
        </p:nvSpPr>
        <p:spPr>
          <a:xfrm>
            <a:off x="1821890" y="4055092"/>
            <a:ext cx="1935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rPr>
              <a:t>NFVI (Edge/Cloud Layer)</a:t>
            </a:r>
            <a:endParaRPr b="0" i="0" sz="1200" u="none" cap="none" strike="noStrike">
              <a:solidFill>
                <a:srgbClr val="3F3F3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18" name="Google Shape;218;g111c8f5840a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113094" y="1402471"/>
            <a:ext cx="633248" cy="135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111c8f5840a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759244" y="1735603"/>
            <a:ext cx="725269" cy="26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111c8f5840a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548364" y="1753379"/>
            <a:ext cx="455819" cy="23174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g111c8f5840a_0_0"/>
          <p:cNvSpPr txBox="1"/>
          <p:nvPr/>
        </p:nvSpPr>
        <p:spPr>
          <a:xfrm>
            <a:off x="4952299" y="2723099"/>
            <a:ext cx="923700" cy="2082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434343"/>
                </a:solidFill>
                <a:latin typeface="Gill Sans"/>
                <a:ea typeface="Gill Sans"/>
                <a:cs typeface="Gill Sans"/>
                <a:sym typeface="Gill Sans"/>
              </a:rPr>
              <a:t>ICN blueprint applications</a:t>
            </a:r>
            <a:endParaRPr b="0" i="0" sz="800" u="none" cap="none" strike="noStrike">
              <a:solidFill>
                <a:srgbClr val="434343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22" name="Google Shape;222;g111c8f5840a_0_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062087" y="2446259"/>
            <a:ext cx="683969" cy="1779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3" name="Google Shape;223;g111c8f5840a_0_0"/>
          <p:cNvCxnSpPr/>
          <p:nvPr/>
        </p:nvCxnSpPr>
        <p:spPr>
          <a:xfrm>
            <a:off x="3517394" y="2654802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224" name="Google Shape;224;g111c8f5840a_0_0"/>
          <p:cNvCxnSpPr/>
          <p:nvPr/>
        </p:nvCxnSpPr>
        <p:spPr>
          <a:xfrm>
            <a:off x="4042365" y="2654802"/>
            <a:ext cx="0" cy="367200"/>
          </a:xfrm>
          <a:prstGeom prst="straightConnector1">
            <a:avLst/>
          </a:pr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225" name="Google Shape;225;g111c8f5840a_0_0"/>
          <p:cNvSpPr/>
          <p:nvPr/>
        </p:nvSpPr>
        <p:spPr>
          <a:xfrm>
            <a:off x="3736123" y="2669996"/>
            <a:ext cx="156073" cy="652668"/>
          </a:xfrm>
          <a:custGeom>
            <a:rect b="b" l="l" r="r" t="t"/>
            <a:pathLst>
              <a:path extrusionOk="0" h="35052" w="8382">
                <a:moveTo>
                  <a:pt x="0" y="0"/>
                </a:moveTo>
                <a:lnTo>
                  <a:pt x="0" y="27813"/>
                </a:lnTo>
                <a:lnTo>
                  <a:pt x="8382" y="35052"/>
                </a:lnTo>
              </a:path>
            </a:pathLst>
          </a:custGeom>
          <a:noFill/>
          <a:ln cap="flat" cmpd="sng" w="12700">
            <a:solidFill>
              <a:srgbClr val="999999"/>
            </a:solidFill>
            <a:prstDash val="dash"/>
            <a:miter lim="8000"/>
            <a:headEnd len="sm" w="sm" type="none"/>
            <a:tailEnd len="sm" w="sm" type="none"/>
          </a:ln>
        </p:spPr>
      </p:sp>
      <p:sp>
        <p:nvSpPr>
          <p:cNvPr id="197" name="Google Shape;197;g111c8f5840a_0_0"/>
          <p:cNvSpPr txBox="1"/>
          <p:nvPr/>
        </p:nvSpPr>
        <p:spPr>
          <a:xfrm>
            <a:off x="3791385" y="2953044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SMF</a:t>
            </a:r>
            <a:endParaRPr b="0" i="0" sz="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96" name="Google Shape;196;g111c8f5840a_0_0"/>
          <p:cNvSpPr txBox="1"/>
          <p:nvPr/>
        </p:nvSpPr>
        <p:spPr>
          <a:xfrm>
            <a:off x="3231381" y="2952248"/>
            <a:ext cx="360300" cy="1659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7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AMF</a:t>
            </a:r>
            <a:endParaRPr b="0" i="0" sz="7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6" name="Google Shape;226;g111c8f5840a_0_0"/>
          <p:cNvSpPr txBox="1"/>
          <p:nvPr/>
        </p:nvSpPr>
        <p:spPr>
          <a:xfrm>
            <a:off x="3467577" y="2406105"/>
            <a:ext cx="619800" cy="2685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Magma Orchestrator</a:t>
            </a:r>
            <a:endParaRPr b="0" i="0" sz="6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7" name="Google Shape;227;g111c8f5840a_0_0"/>
          <p:cNvSpPr txBox="1"/>
          <p:nvPr/>
        </p:nvSpPr>
        <p:spPr>
          <a:xfrm>
            <a:off x="3417527" y="2730362"/>
            <a:ext cx="704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8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Access Gateway</a:t>
            </a:r>
            <a:endParaRPr b="0" i="0" sz="8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8" name="Google Shape;228;g111c8f5840a_0_0"/>
          <p:cNvSpPr txBox="1"/>
          <p:nvPr/>
        </p:nvSpPr>
        <p:spPr>
          <a:xfrm>
            <a:off x="3751397" y="3284149"/>
            <a:ext cx="478500" cy="208200"/>
          </a:xfrm>
          <a:prstGeom prst="rect">
            <a:avLst/>
          </a:prstGeom>
          <a:solidFill>
            <a:srgbClr val="00B0B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7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UPF</a:t>
            </a:r>
            <a:endParaRPr b="0" i="0" sz="7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9" name="Google Shape;229;g111c8f5840a_0_0"/>
          <p:cNvSpPr txBox="1"/>
          <p:nvPr/>
        </p:nvSpPr>
        <p:spPr>
          <a:xfrm>
            <a:off x="6352150" y="1901175"/>
            <a:ext cx="2639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Add network slicing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400"/>
              <a:buFont typeface="Gill Sans"/>
              <a:buChar char="●"/>
            </a:pPr>
            <a:r>
              <a:rPr lang="en">
                <a:latin typeface="Gill Sans"/>
                <a:ea typeface="Gill Sans"/>
                <a:cs typeface="Gill Sans"/>
                <a:sym typeface="Gill Sans"/>
              </a:rPr>
              <a:t>Add Non RT RIC functionality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Hoff, Neil W (55310) CIV USN NIWC PACIFIC CA (USA)</dc:creator>
</cp:coreProperties>
</file>