
<file path=[Content_Types].xml><?xml version="1.0" encoding="utf-8"?>
<Types xmlns="http://schemas.openxmlformats.org/package/2006/content-types"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5"/>
  </p:notesMasterIdLst>
  <p:sldIdLst>
    <p:sldId id="523" r:id="rId3"/>
    <p:sldId id="546" r:id="rId4"/>
    <p:sldId id="561" r:id="rId5"/>
    <p:sldId id="557" r:id="rId6"/>
    <p:sldId id="554" r:id="rId7"/>
    <p:sldId id="562" r:id="rId8"/>
    <p:sldId id="560" r:id="rId9"/>
    <p:sldId id="563" r:id="rId10"/>
    <p:sldId id="564" r:id="rId11"/>
    <p:sldId id="559" r:id="rId12"/>
    <p:sldId id="565" r:id="rId13"/>
    <p:sldId id="542" r:id="rId14"/>
  </p:sldIdLst>
  <p:sldSz cx="12192000" cy="6858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96">
          <p15:clr>
            <a:srgbClr val="A4A3A4"/>
          </p15:clr>
        </p15:guide>
        <p15:guide id="2" pos="380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E, CHRISTOPHER" initials="R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00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5E0"/>
    <a:srgbClr val="5F1185"/>
    <a:srgbClr val="FF9900"/>
    <a:srgbClr val="EDEDED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50" autoAdjust="0"/>
    <p:restoredTop sz="89251" autoAdjust="0"/>
  </p:normalViewPr>
  <p:slideViewPr>
    <p:cSldViewPr snapToGrid="0" snapToObjects="1">
      <p:cViewPr varScale="1">
        <p:scale>
          <a:sx n="79" d="100"/>
          <a:sy n="79" d="100"/>
        </p:scale>
        <p:origin x="-1248" y="-62"/>
      </p:cViewPr>
      <p:guideLst>
        <p:guide orient="horz" pos="2196"/>
        <p:guide pos="38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3804481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6793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59250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4341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2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4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6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6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4.png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4000" b="0" kern="1200" dirty="0">
                <a:solidFill>
                  <a:srgbClr val="004D86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0735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0735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标题幻灯片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AAB8DEC-FE24-48FC-A499-C510332ABAA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40443" y="6190534"/>
            <a:ext cx="256771" cy="253885"/>
          </a:xfrm>
        </p:spPr>
        <p:txBody>
          <a:bodyPr/>
          <a:lstStyle/>
          <a:p>
            <a:fld id="{4AA5F8CA-0F33-4411-822A-05FF2EFCB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51" b="16967"/>
          <a:stretch>
            <a:fillRect/>
          </a:stretch>
        </p:blipFill>
        <p:spPr>
          <a:xfrm>
            <a:off x="2" y="0"/>
            <a:ext cx="12192000" cy="6858000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9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5"/>
              </a:spcAft>
              <a:defRPr sz="2835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Rethink Po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\\psf\Host\Volumes\johbee\Documents\01_Freelance_Design\INTERBRAND\AT&amp;T\2011_Internal_Templates\exports\Titles_headerLogo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63002" y="4"/>
            <a:ext cx="34290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rgbClr val="666666"/>
                </a:solidFill>
              </a:defRPr>
            </a:lvl1pPr>
            <a:lvl2pPr marL="459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5"/>
              </a:spcAft>
              <a:defRPr sz="2835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" y="11"/>
            <a:ext cx="12191999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11"/>
            <a:ext cx="12191997" cy="6857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580" b="2285"/>
          <a:stretch>
            <a:fillRect/>
          </a:stretch>
        </p:blipFill>
        <p:spPr>
          <a:xfrm>
            <a:off x="11494" y="1"/>
            <a:ext cx="12180503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487" t="2099" r="1487" b="2285"/>
          <a:stretch>
            <a:fillRect/>
          </a:stretch>
        </p:blipFill>
        <p:spPr>
          <a:xfrm>
            <a:off x="-184013" y="1"/>
            <a:ext cx="12376021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7"/>
            <a:ext cx="12191993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DA0081"/>
              </a:gs>
              <a:gs pos="100000">
                <a:srgbClr val="81017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Dark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/>
              </a:gs>
              <a:gs pos="100000">
                <a:srgbClr val="0C257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0070C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766" y="1368689"/>
            <a:ext cx="754391" cy="4429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5224" y="4691319"/>
            <a:ext cx="704860" cy="44291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766" y="1368693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5224" y="4691323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121920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96791"/>
            <a:ext cx="11239500" cy="4973637"/>
          </a:xfrm>
          <a:prstGeom prst="roundRect">
            <a:avLst>
              <a:gd name="adj" fmla="val 2312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3 side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-17928" y="1143000"/>
            <a:ext cx="12209930" cy="57150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0"/>
              </a:srgbClr>
            </a:solidFill>
          </a:ln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985765" y="2468880"/>
            <a:ext cx="4206241" cy="4389120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" y="0"/>
            <a:ext cx="7839458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985765" y="0"/>
            <a:ext cx="4206241" cy="2359152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" y="4398265"/>
            <a:ext cx="783945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210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566917" y="4398265"/>
            <a:ext cx="662508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2" y="0"/>
            <a:ext cx="1219200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" y="4398265"/>
            <a:ext cx="5394385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210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5" y="1084268"/>
            <a:ext cx="5640916" cy="2854325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249995" y="1084265"/>
            <a:ext cx="5464781" cy="2276066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249995" y="3467360"/>
            <a:ext cx="5464781" cy="2589809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76257" y="4038107"/>
            <a:ext cx="5640558" cy="2019052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 text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84263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167415" y="1081532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76254" y="3625108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67415" y="3622377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3419284" y="3067764"/>
            <a:ext cx="5342123" cy="1027422"/>
          </a:xfrm>
          <a:prstGeom prst="roundRect">
            <a:avLst>
              <a:gd name="adj" fmla="val 6064"/>
            </a:avLst>
          </a:prstGeom>
          <a:solidFill>
            <a:schemeClr val="bg1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3418417" y="3067050"/>
            <a:ext cx="5342467" cy="1028700"/>
          </a:xfrm>
          <a:prstGeom prst="roundRect">
            <a:avLst>
              <a:gd name="adj" fmla="val 8667"/>
            </a:avLst>
          </a:prstGeom>
          <a:solidFill>
            <a:schemeClr val="bg1"/>
          </a:solidFill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1 Column 2 sections: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42007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751418" y="148431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le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1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3" y="1286001"/>
            <a:ext cx="11238520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220730" tIns="110363" rIns="220730" bIns="22073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51423" y="517525"/>
            <a:ext cx="10672234" cy="768476"/>
          </a:xfrm>
          <a:noFill/>
        </p:spPr>
        <p:txBody>
          <a:bodyPr/>
          <a:lstStyle>
            <a:lvl1pPr>
              <a:defRPr sz="2415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0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8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11143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582275"/>
            <a:ext cx="5003800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586664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2415" dirty="0">
              <a:solidFill>
                <a:srgbClr val="4CA90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9202" y="1358029"/>
            <a:ext cx="754391" cy="4429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81923" y="5411120"/>
            <a:ext cx="704860" cy="442918"/>
          </a:xfrm>
          <a:prstGeom prst="rect">
            <a:avLst/>
          </a:prstGeom>
        </p:spPr>
      </p:pic>
      <p:sp>
        <p:nvSpPr>
          <p:cNvPr id="11" name="Content Placeholder 5"/>
          <p:cNvSpPr txBox="1"/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2415" dirty="0">
              <a:solidFill>
                <a:srgbClr val="067AB4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9202" y="135803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81923" y="5411127"/>
            <a:ext cx="704860" cy="442917"/>
          </a:xfrm>
          <a:prstGeom prst="rect">
            <a:avLst/>
          </a:prstGeom>
        </p:spPr>
      </p:pic>
      <p:sp>
        <p:nvSpPr>
          <p:cNvPr id="10" name="Content Placeholder 5"/>
          <p:cNvSpPr txBox="1"/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box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 txBox="1"/>
          <p:nvPr userDrawn="1"/>
        </p:nvSpPr>
        <p:spPr>
          <a:xfrm>
            <a:off x="47625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9" name="Picture Placeholder 3"/>
          <p:cNvSpPr txBox="1"/>
          <p:nvPr userDrawn="1"/>
        </p:nvSpPr>
        <p:spPr>
          <a:xfrm>
            <a:off x="616741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10" name="Picture Placeholder 3"/>
          <p:cNvSpPr txBox="1"/>
          <p:nvPr userDrawn="1"/>
        </p:nvSpPr>
        <p:spPr>
          <a:xfrm>
            <a:off x="47625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11" name="Picture Placeholder 3"/>
          <p:cNvSpPr txBox="1"/>
          <p:nvPr userDrawn="1"/>
        </p:nvSpPr>
        <p:spPr>
          <a:xfrm>
            <a:off x="616741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286002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439190" y="1288894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732728" y="3766176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445751" y="3769068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1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455174"/>
            <a:ext cx="3128078" cy="4345858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8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5373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999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758509" y="3319736"/>
            <a:ext cx="832153" cy="624114"/>
            <a:chOff x="2788280" y="3319733"/>
            <a:chExt cx="624114" cy="624114"/>
          </a:xfrm>
        </p:grpSpPr>
        <p:sp>
          <p:nvSpPr>
            <p:cNvPr id="25" name="Oval 24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 userDrawn="1"/>
        </p:nvGrpSpPr>
        <p:grpSpPr>
          <a:xfrm>
            <a:off x="7585566" y="3319736"/>
            <a:ext cx="832153" cy="624114"/>
            <a:chOff x="2788280" y="3319733"/>
            <a:chExt cx="624114" cy="624114"/>
          </a:xfrm>
        </p:grpSpPr>
        <p:sp>
          <p:nvSpPr>
            <p:cNvPr id="28" name="Oval 27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2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3718429" y="3319736"/>
            <a:ext cx="832153" cy="624114"/>
            <a:chOff x="2788280" y="3319733"/>
            <a:chExt cx="624114" cy="624114"/>
          </a:xfrm>
        </p:grpSpPr>
        <p:sp>
          <p:nvSpPr>
            <p:cNvPr id="21" name="Oval 20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 userDrawn="1"/>
        </p:nvGrpSpPr>
        <p:grpSpPr>
          <a:xfrm>
            <a:off x="7636302" y="3319736"/>
            <a:ext cx="832153" cy="624114"/>
            <a:chOff x="2788280" y="3319733"/>
            <a:chExt cx="624114" cy="624114"/>
          </a:xfrm>
        </p:grpSpPr>
        <p:sp>
          <p:nvSpPr>
            <p:cNvPr id="30" name="Oval 29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32" name="Round Same Side Corner Rectangle 31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001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7661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6251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8176615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297016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26024" y="4512093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564527" y="4526707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8415024" y="4526707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8180738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312307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1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6" y="4435988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80743" y="4453453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4312436" y="4444614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4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9313161" y="1287113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0" name="Content Placeholder 5"/>
          <p:cNvSpPr txBox="1"/>
          <p:nvPr userDrawn="1"/>
        </p:nvSpPr>
        <p:spPr bwMode="auto">
          <a:xfrm>
            <a:off x="6679314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7" name="Content Placeholder 5"/>
          <p:cNvSpPr txBox="1"/>
          <p:nvPr userDrawn="1"/>
        </p:nvSpPr>
        <p:spPr bwMode="auto">
          <a:xfrm>
            <a:off x="4045462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1411615" y="1295526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 Same Side Corner Rectangle 30"/>
          <p:cNvSpPr/>
          <p:nvPr userDrawn="1"/>
        </p:nvSpPr>
        <p:spPr>
          <a:xfrm>
            <a:off x="9313158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6679310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045455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1411607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48" name="Straight Connector 47"/>
          <p:cNvCxnSpPr/>
          <p:nvPr userDrawn="1"/>
        </p:nvCxnSpPr>
        <p:spPr>
          <a:xfrm>
            <a:off x="9313158" y="2212279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6679306" y="2212279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045457" y="2212279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1411610" y="2217760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9313158" y="3461857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313158" y="4711436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6679306" y="3461857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6679306" y="4711436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 userDrawn="1"/>
        </p:nvCxnSpPr>
        <p:spPr>
          <a:xfrm>
            <a:off x="4045457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4045457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 userDrawn="1"/>
        </p:nvCxnSpPr>
        <p:spPr>
          <a:xfrm>
            <a:off x="1411610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 userDrawn="1"/>
        </p:nvCxnSpPr>
        <p:spPr>
          <a:xfrm>
            <a:off x="1411610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0985" y="2327576"/>
            <a:ext cx="229325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88740" y="2327576"/>
            <a:ext cx="2259135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808214" y="2327576"/>
            <a:ext cx="2263753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27681" y="2327576"/>
            <a:ext cx="2277924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20985" y="3574521"/>
            <a:ext cx="2311717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188740" y="3574521"/>
            <a:ext cx="227760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08205" y="3574521"/>
            <a:ext cx="2282222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427681" y="3574521"/>
            <a:ext cx="229639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520985" y="4849176"/>
            <a:ext cx="2311710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188739" y="4849176"/>
            <a:ext cx="2277596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6808215" y="4849176"/>
            <a:ext cx="2282214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427678" y="4849176"/>
            <a:ext cx="2296382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1430872" y="1506016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4045459" y="1508104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6711276" y="1495578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25"/>
          </p:nvPr>
        </p:nvSpPr>
        <p:spPr>
          <a:xfrm>
            <a:off x="9325865" y="1497666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>
          <a:xfrm>
            <a:off x="342906" y="3697831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28989" y="2445039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342906" y="4988009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9045703" y="1287606"/>
            <a:ext cx="2670048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6188712" y="1287114"/>
            <a:ext cx="2670047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3330737" y="1286002"/>
            <a:ext cx="2670047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76258" y="1295532"/>
            <a:ext cx="2670047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5" name="Round Same Side Corner Rectangle 34"/>
          <p:cNvSpPr/>
          <p:nvPr userDrawn="1"/>
        </p:nvSpPr>
        <p:spPr>
          <a:xfrm>
            <a:off x="476255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>
            <a:off x="333072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>
            <a:off x="618870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>
            <a:off x="9045703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625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33166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88713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45707" y="4310749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73740" y="1602654"/>
            <a:ext cx="228905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3521233" y="1617406"/>
            <a:ext cx="228905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88714" y="1597742"/>
            <a:ext cx="228905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9236206" y="1612494"/>
            <a:ext cx="2289058" cy="259572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5" name="Content Placeholder 5"/>
          <p:cNvSpPr txBox="1"/>
          <p:nvPr userDrawn="1"/>
        </p:nvSpPr>
        <p:spPr bwMode="auto">
          <a:xfrm>
            <a:off x="9579431" y="128759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7305528" y="1287113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5033745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2750163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476257" y="129552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275015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76257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5033740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730552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579431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34407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5189773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7465132" y="1552550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9739037" y="1552550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4096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291632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19633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47169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9745598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67305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9579431" y="1287606"/>
            <a:ext cx="2136320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7305528" y="1287114"/>
            <a:ext cx="2136320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5033745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2750163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76257" y="1295532"/>
            <a:ext cx="2136320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7" y="4295956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2750158" y="4287330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037465" y="4287301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1137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958188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4407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5189773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7465132" y="1540025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9739037" y="1540025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54776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68860" y="2897248"/>
            <a:ext cx="2985698" cy="663160"/>
            <a:chOff x="1006395" y="2897248"/>
            <a:chExt cx="2239274" cy="663160"/>
          </a:xfrm>
        </p:grpSpPr>
        <p:sp>
          <p:nvSpPr>
            <p:cNvPr id="10" name="Rounded Rectangle 9"/>
            <p:cNvSpPr/>
            <p:nvPr/>
          </p:nvSpPr>
          <p:spPr>
            <a:xfrm>
              <a:off x="100639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100639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4614844" y="2897248"/>
            <a:ext cx="2985698" cy="663160"/>
            <a:chOff x="3457468" y="2897248"/>
            <a:chExt cx="2239274" cy="663160"/>
          </a:xfrm>
        </p:grpSpPr>
        <p:sp>
          <p:nvSpPr>
            <p:cNvPr id="19" name="Rounded Rectangle 18"/>
            <p:cNvSpPr/>
            <p:nvPr/>
          </p:nvSpPr>
          <p:spPr>
            <a:xfrm>
              <a:off x="3457468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>
              <a:off x="3457468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7760828" y="2897260"/>
            <a:ext cx="2987792" cy="663159"/>
            <a:chOff x="5876184" y="2897248"/>
            <a:chExt cx="2240844" cy="663159"/>
          </a:xfrm>
        </p:grpSpPr>
        <p:sp>
          <p:nvSpPr>
            <p:cNvPr id="22" name="Rounded Rectangle 21"/>
            <p:cNvSpPr/>
            <p:nvPr/>
          </p:nvSpPr>
          <p:spPr>
            <a:xfrm>
              <a:off x="5877754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23" name="Round Same Side Corner Rectangle 22"/>
            <p:cNvSpPr/>
            <p:nvPr/>
          </p:nvSpPr>
          <p:spPr>
            <a:xfrm>
              <a:off x="5876184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24" name="Round Same Side Corner Rectangle 2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</a:p>
        </p:txBody>
      </p:sp>
      <p:sp>
        <p:nvSpPr>
          <p:cNvPr id="26" name="Round Same Side Corner Rectangle 2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7" name="Round Same Side Corner Rectangle 2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Round Same Side Corner Rectangle 2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4" name="Rounded Rectangle 3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EF6F00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</a:p>
        </p:txBody>
      </p:sp>
      <p:sp>
        <p:nvSpPr>
          <p:cNvPr id="69" name="Round Same Side Corner Rectangle 6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</a:p>
        </p:txBody>
      </p:sp>
      <p:sp>
        <p:nvSpPr>
          <p:cNvPr id="72" name="Round Same Side Corner Rectangle 7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3" name="Round Same Side Corner Rectangle 7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4" name="Rounded Rectangle 7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67AB4"/>
                </a:solidFill>
                <a:cs typeface="Calibri" panose="020F0502020204030204"/>
              </a:rPr>
              <a:t>2</a:t>
            </a:r>
          </a:p>
        </p:txBody>
      </p:sp>
      <p:sp>
        <p:nvSpPr>
          <p:cNvPr id="75" name="Round Same Side Corner Rectangle 7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78" name="Rectangle 7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68860" y="2897248"/>
            <a:ext cx="9277666" cy="663160"/>
            <a:chOff x="1101645" y="2897248"/>
            <a:chExt cx="6958250" cy="66316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110164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3461133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20621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7" name="Round Same Side Corner Rectangle 36"/>
            <p:cNvSpPr/>
            <p:nvPr userDrawn="1"/>
          </p:nvSpPr>
          <p:spPr>
            <a:xfrm>
              <a:off x="110164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38" name="Round Same Side Corner Rectangle 37"/>
            <p:cNvSpPr/>
            <p:nvPr userDrawn="1"/>
          </p:nvSpPr>
          <p:spPr>
            <a:xfrm>
              <a:off x="3461133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49" name="Round Same Side Corner Rectangle 48"/>
            <p:cNvSpPr/>
            <p:nvPr userDrawn="1"/>
          </p:nvSpPr>
          <p:spPr>
            <a:xfrm>
              <a:off x="5820621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3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4CA90C"/>
                </a:solidFill>
                <a:cs typeface="Calibri" panose="020F0502020204030204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7" name="Rounded Rectangle 56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58" name="Round Same Side Corner Rectangle 57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3" name="Rounded Rectangle 62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9" name="Round Same Side Corner Rectangle 78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80" name="Rounded Rectangle 79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81" name="Round Same Side Corner Rectangle 80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0" name="Rounded Rectangle 39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</a:p>
        </p:txBody>
      </p:sp>
      <p:sp>
        <p:nvSpPr>
          <p:cNvPr id="41" name="Round Same Side Corner Rectangle 40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81017E"/>
                </a:solidFill>
                <a:cs typeface="Calibri" panose="020F0502020204030204"/>
              </a:rPr>
              <a:t>4</a:t>
            </a:r>
          </a:p>
        </p:txBody>
      </p:sp>
      <p:sp>
        <p:nvSpPr>
          <p:cNvPr id="44" name="Round Same Side Corner Rectangle 43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</a:p>
        </p:txBody>
      </p:sp>
      <p:sp>
        <p:nvSpPr>
          <p:cNvPr id="47" name="Round Same Side Corner Rectangle 46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8" name="Round Same Side Corner Rectangle 47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</a:p>
        </p:txBody>
      </p:sp>
      <p:sp>
        <p:nvSpPr>
          <p:cNvPr id="65" name="Round Same Side Corner Rectangle 6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9" name="Rounded Rectangle 68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8" name="Round Same Side Corner Rectangle 77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470954" y="2897259"/>
            <a:ext cx="9277666" cy="663161"/>
            <a:chOff x="1103215" y="2897247"/>
            <a:chExt cx="6958250" cy="663161"/>
          </a:xfrm>
        </p:grpSpPr>
        <p:sp>
          <p:nvSpPr>
            <p:cNvPr id="57" name="Rounded Rectangle 56"/>
            <p:cNvSpPr/>
            <p:nvPr userDrawn="1"/>
          </p:nvSpPr>
          <p:spPr>
            <a:xfrm>
              <a:off x="110321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58" name="Round Same Side Corner Rectangle 57"/>
            <p:cNvSpPr/>
            <p:nvPr userDrawn="1"/>
          </p:nvSpPr>
          <p:spPr>
            <a:xfrm>
              <a:off x="110321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63" name="Rounded Rectangle 62"/>
            <p:cNvSpPr/>
            <p:nvPr userDrawn="1"/>
          </p:nvSpPr>
          <p:spPr>
            <a:xfrm>
              <a:off x="3462703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79" name="Round Same Side Corner Rectangle 78"/>
            <p:cNvSpPr/>
            <p:nvPr userDrawn="1"/>
          </p:nvSpPr>
          <p:spPr>
            <a:xfrm>
              <a:off x="3462703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80" name="Rounded Rectangle 79"/>
            <p:cNvSpPr/>
            <p:nvPr userDrawn="1"/>
          </p:nvSpPr>
          <p:spPr>
            <a:xfrm>
              <a:off x="5822191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81" name="Round Same Side Corner Rectangle 80"/>
            <p:cNvSpPr/>
            <p:nvPr userDrawn="1"/>
          </p:nvSpPr>
          <p:spPr>
            <a:xfrm>
              <a:off x="5822191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C2577"/>
                </a:solidFill>
                <a:cs typeface="Calibri" panose="020F0502020204030204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C2577"/>
              </a:gs>
              <a:gs pos="100000">
                <a:schemeClr val="accent5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23" y="1457325"/>
            <a:ext cx="10672234" cy="1303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1423" y="3214688"/>
            <a:ext cx="10672234" cy="257016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000"/>
            </a:lvl2pPr>
            <a:lvl3pPr>
              <a:defRPr sz="1835"/>
            </a:lvl3pPr>
            <a:lvl4pPr>
              <a:defRPr sz="1585"/>
            </a:lvl4pPr>
            <a:lvl5pPr>
              <a:defRPr sz="158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6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1" name="Oval 10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9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7" name="Oval 16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/>
          <p:nvPr userDrawn="1"/>
        </p:nvSpPr>
        <p:spPr bwMode="auto">
          <a:xfrm>
            <a:off x="476253" y="4475441"/>
            <a:ext cx="11238520" cy="1412024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Content Placeholder 5"/>
          <p:cNvSpPr txBox="1"/>
          <p:nvPr userDrawn="1"/>
        </p:nvSpPr>
        <p:spPr bwMode="auto">
          <a:xfrm>
            <a:off x="476253" y="2891140"/>
            <a:ext cx="11238520" cy="1410871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1301954"/>
            <a:ext cx="11238520" cy="141222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8" y="1455739"/>
            <a:ext cx="10373782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5" y="3043568"/>
            <a:ext cx="10373782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8" y="4602574"/>
            <a:ext cx="10373782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 plus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549588" y="2866580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567519" y="4462959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8" name="Content Placeholder 5"/>
          <p:cNvSpPr txBox="1"/>
          <p:nvPr userDrawn="1"/>
        </p:nvSpPr>
        <p:spPr bwMode="auto">
          <a:xfrm>
            <a:off x="525682" y="1286012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602753" y="1286013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7602753" y="2873841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602753" y="4475450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5" y="1455739"/>
            <a:ext cx="6122995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0" y="3043568"/>
            <a:ext cx="6122995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5" y="4602574"/>
            <a:ext cx="6122995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rows to/from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4470" y="2044637"/>
            <a:ext cx="597437" cy="4640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4470" y="3528883"/>
            <a:ext cx="597437" cy="464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4470" y="5002791"/>
            <a:ext cx="597437" cy="464080"/>
          </a:xfrm>
          <a:prstGeom prst="rect">
            <a:avLst/>
          </a:prstGeom>
        </p:spPr>
      </p:pic>
      <p:sp>
        <p:nvSpPr>
          <p:cNvPr id="3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6" y="16930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6" y="3177768"/>
            <a:ext cx="4833020" cy="12391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6" y="4667411"/>
            <a:ext cx="4833020" cy="1233498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687197" y="16915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6687197" y="3176269"/>
            <a:ext cx="4833020" cy="12391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687197" y="4665910"/>
            <a:ext cx="4833020" cy="1233498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924986" y="1319758"/>
            <a:ext cx="4833020" cy="223715"/>
          </a:xfrm>
        </p:spPr>
        <p:txBody>
          <a:bodyPr/>
          <a:lstStyle>
            <a:lvl1pPr algn="l"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6687197" y="1319751"/>
            <a:ext cx="4833020" cy="204788"/>
          </a:xfrm>
        </p:spPr>
        <p:txBody>
          <a:bodyPr/>
          <a:lstStyle>
            <a:lvl1pPr algn="l"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525681" y="1286003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6" name="Content Placeholder 5"/>
          <p:cNvSpPr txBox="1"/>
          <p:nvPr userDrawn="1"/>
        </p:nvSpPr>
        <p:spPr bwMode="auto">
          <a:xfrm>
            <a:off x="476253" y="250641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51" name="Content Placeholder 5"/>
          <p:cNvSpPr txBox="1"/>
          <p:nvPr userDrawn="1"/>
        </p:nvSpPr>
        <p:spPr bwMode="auto">
          <a:xfrm>
            <a:off x="476253" y="3726817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52" name="Content Placeholder 5"/>
          <p:cNvSpPr txBox="1"/>
          <p:nvPr userDrawn="1"/>
        </p:nvSpPr>
        <p:spPr bwMode="auto">
          <a:xfrm>
            <a:off x="476253" y="494722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6200000">
            <a:off x="94593" y="1687567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6200000">
            <a:off x="94583" y="4128379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 Same Side Corner Rectangle 67"/>
          <p:cNvSpPr/>
          <p:nvPr userDrawn="1"/>
        </p:nvSpPr>
        <p:spPr>
          <a:xfrm rot="16200000">
            <a:off x="94583" y="5348784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9" name="Round Same Side Corner Rectangle 68"/>
          <p:cNvSpPr/>
          <p:nvPr userDrawn="1"/>
        </p:nvSpPr>
        <p:spPr>
          <a:xfrm rot="16200000">
            <a:off x="94593" y="2907972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9" y="1403353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9" y="2623103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9" y="3844168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24989" y="5063914"/>
            <a:ext cx="10627783" cy="930275"/>
          </a:xfrm>
        </p:spPr>
        <p:txBody>
          <a:bodyPr/>
          <a:lstStyle>
            <a:lvl1pPr>
              <a:defRPr sz="1585">
                <a:solidFill>
                  <a:srgbClr val="7030A0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 userDrawn="1"/>
        </p:nvGrpSpPr>
        <p:grpSpPr>
          <a:xfrm>
            <a:off x="2935650" y="1280427"/>
            <a:ext cx="8834628" cy="230872"/>
            <a:chOff x="2201735" y="1280427"/>
            <a:chExt cx="6625971" cy="230872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2247274" y="1397537"/>
              <a:ext cx="6538804" cy="0"/>
            </a:xfrm>
            <a:prstGeom prst="straightConnector1">
              <a:avLst/>
            </a:prstGeom>
            <a:ln w="28575" cap="rnd" cmpd="sng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 descr="CATO_PPT_elements-39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201735" y="1280427"/>
              <a:ext cx="222911" cy="230872"/>
            </a:xfrm>
            <a:prstGeom prst="rect">
              <a:avLst/>
            </a:prstGeom>
          </p:spPr>
        </p:pic>
        <p:pic>
          <p:nvPicPr>
            <p:cNvPr id="64" name="Picture 63" descr="CATO_PPT_elements-39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8610068" y="1284659"/>
              <a:ext cx="217638" cy="225411"/>
            </a:xfrm>
            <a:prstGeom prst="rect">
              <a:avLst/>
            </a:prstGeom>
          </p:spPr>
        </p:pic>
      </p:grpSp>
      <p:sp>
        <p:nvSpPr>
          <p:cNvPr id="2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067490"/>
            <a:ext cx="2821036" cy="197236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9503089" y="1067489"/>
            <a:ext cx="2713566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330026"/>
            <a:ext cx="2821036" cy="197236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5998471" y="1330026"/>
            <a:ext cx="2713566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24"/>
          </p:nvPr>
        </p:nvSpPr>
        <p:spPr>
          <a:xfrm>
            <a:off x="8927592" y="1322474"/>
            <a:ext cx="2703498" cy="21234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Rounded Rectangle 20"/>
          <p:cNvSpPr/>
          <p:nvPr userDrawn="1"/>
        </p:nvSpPr>
        <p:spPr>
          <a:xfrm>
            <a:off x="592955" y="2441568"/>
            <a:ext cx="10955529" cy="646405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592955" y="3193568"/>
            <a:ext cx="10955529" cy="646405"/>
          </a:xfrm>
          <a:prstGeom prst="roundRect">
            <a:avLst>
              <a:gd name="adj" fmla="val 12940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92955" y="3944613"/>
            <a:ext cx="10955529" cy="646405"/>
          </a:xfrm>
          <a:prstGeom prst="roundRect">
            <a:avLst>
              <a:gd name="adj" fmla="val 15112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4" name="Round Same Side Corner Rectangle 23"/>
          <p:cNvSpPr/>
          <p:nvPr userDrawn="1"/>
        </p:nvSpPr>
        <p:spPr>
          <a:xfrm rot="16200000">
            <a:off x="391669" y="4145892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 rot="16200000">
            <a:off x="391669" y="3394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Round Same Side Corner Rectangle 25"/>
          <p:cNvSpPr/>
          <p:nvPr userDrawn="1"/>
        </p:nvSpPr>
        <p:spPr>
          <a:xfrm rot="16200000">
            <a:off x="391669" y="2642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2583615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08497" y="3348141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08497" y="4086660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5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54" name="Content Placeholder 5"/>
          <p:cNvSpPr txBox="1"/>
          <p:nvPr userDrawn="1"/>
        </p:nvSpPr>
        <p:spPr bwMode="auto">
          <a:xfrm>
            <a:off x="621054" y="1286010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5"/>
          <p:cNvSpPr txBox="1"/>
          <p:nvPr userDrawn="1"/>
        </p:nvSpPr>
        <p:spPr bwMode="auto">
          <a:xfrm>
            <a:off x="592952" y="204579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4" name="Content Placeholder 5"/>
          <p:cNvSpPr txBox="1"/>
          <p:nvPr userDrawn="1"/>
        </p:nvSpPr>
        <p:spPr bwMode="auto">
          <a:xfrm>
            <a:off x="592952" y="280557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5" name="Content Placeholder 5"/>
          <p:cNvSpPr txBox="1"/>
          <p:nvPr userDrawn="1"/>
        </p:nvSpPr>
        <p:spPr bwMode="auto">
          <a:xfrm>
            <a:off x="592952" y="356535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6" name="Content Placeholder 5"/>
          <p:cNvSpPr txBox="1"/>
          <p:nvPr userDrawn="1"/>
        </p:nvSpPr>
        <p:spPr bwMode="auto">
          <a:xfrm>
            <a:off x="592952" y="4325134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6200000">
            <a:off x="421701" y="145725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6200000">
            <a:off x="421701" y="221703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0" name="Round Same Side Corner Rectangle 39"/>
          <p:cNvSpPr/>
          <p:nvPr userDrawn="1"/>
        </p:nvSpPr>
        <p:spPr>
          <a:xfrm rot="16200000">
            <a:off x="421701" y="297681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6200000">
            <a:off x="421701" y="3736594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 rot="16200000">
            <a:off x="421701" y="449637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1428228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94579" y="2207910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11280" y="2971014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97363" y="3750696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94579" y="4484705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8581722" y="1430316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8567804" y="2209998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8584504" y="2973102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8570590" y="3752784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8567804" y="4486793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 color block section + text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3" name="Content Placeholder 5"/>
          <p:cNvSpPr txBox="1"/>
          <p:nvPr userDrawn="1"/>
        </p:nvSpPr>
        <p:spPr bwMode="auto">
          <a:xfrm>
            <a:off x="495433" y="1681884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Round Same Side Corner Rectangle 15"/>
          <p:cNvSpPr/>
          <p:nvPr userDrawn="1"/>
        </p:nvSpPr>
        <p:spPr>
          <a:xfrm>
            <a:off x="5346266" y="1817929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>
            <a:off x="5346266" y="1817930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18" name="Content Placeholder 5"/>
          <p:cNvSpPr txBox="1"/>
          <p:nvPr userDrawn="1"/>
        </p:nvSpPr>
        <p:spPr bwMode="auto">
          <a:xfrm>
            <a:off x="476253" y="2800665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9" name="Round Same Side Corner Rectangle 18"/>
          <p:cNvSpPr/>
          <p:nvPr userDrawn="1"/>
        </p:nvSpPr>
        <p:spPr>
          <a:xfrm>
            <a:off x="5346266" y="2940250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5346266" y="2940251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476253" y="392298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>
            <a:off x="5346266" y="4062571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346266" y="4062572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476253" y="504530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>
            <a:off x="5346266" y="5184892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 userDrawn="1"/>
        </p:nvSpPr>
        <p:spPr>
          <a:xfrm>
            <a:off x="5346266" y="5184893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456773" y="2027243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54774" y="3157368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454774" y="4261833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452769" y="5391958"/>
            <a:ext cx="5966884" cy="466725"/>
          </a:xfrm>
        </p:spPr>
        <p:txBody>
          <a:bodyPr/>
          <a:lstStyle>
            <a:lvl1pPr algn="ctr">
              <a:defRPr sz="183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51428" y="1817694"/>
            <a:ext cx="4379383" cy="813073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49427" y="2944253"/>
            <a:ext cx="4379383" cy="79624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49427" y="4058799"/>
            <a:ext cx="4379383" cy="813073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47424" y="5185353"/>
            <a:ext cx="4379383" cy="796245"/>
          </a:xfrm>
        </p:spPr>
        <p:txBody>
          <a:bodyPr/>
          <a:lstStyle>
            <a:lvl1pPr>
              <a:defRPr sz="1585">
                <a:solidFill>
                  <a:srgbClr val="7030A0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751423" y="1403951"/>
            <a:ext cx="3219450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5456771" y="1411503"/>
            <a:ext cx="3219450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19" name="Content Placeholder 6"/>
          <p:cNvGraphicFramePr/>
          <p:nvPr userDrawn="1"/>
        </p:nvGraphicFramePr>
        <p:xfrm>
          <a:off x="586670" y="1632768"/>
          <a:ext cx="11036306" cy="362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806"/>
                <a:gridCol w="6855500"/>
              </a:tblGrid>
              <a:tr h="41342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pPr marL="165100" indent="-165100"/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8" y="220980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962287" y="220980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49419" y="283244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60285" y="283244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9419" y="346282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960285" y="346282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47419" y="408546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958284" y="408546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747419" y="475391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958284" y="475391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9419" y="1719443"/>
            <a:ext cx="3750732" cy="415925"/>
          </a:xfrm>
        </p:spPr>
        <p:txBody>
          <a:bodyPr/>
          <a:lstStyle>
            <a:lvl1pPr>
              <a:defRPr sz="1585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4960285" y="1719443"/>
            <a:ext cx="6461367" cy="415925"/>
          </a:xfrm>
        </p:spPr>
        <p:txBody>
          <a:bodyPr/>
          <a:lstStyle>
            <a:lvl1pPr>
              <a:defRPr sz="1585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lor blo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ed Rectangle 30"/>
          <p:cNvSpPr/>
          <p:nvPr userDrawn="1"/>
        </p:nvSpPr>
        <p:spPr>
          <a:xfrm>
            <a:off x="454060" y="1106385"/>
            <a:ext cx="5529950" cy="4897456"/>
          </a:xfrm>
          <a:prstGeom prst="roundRect">
            <a:avLst>
              <a:gd name="adj" fmla="val 1932"/>
            </a:avLst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EF6F00"/>
              </a:solidFill>
              <a:cs typeface="Calibri" panose="020F0502020204030204"/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609609" y="4513710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>
            <a:off x="609609" y="1574148"/>
            <a:ext cx="5226449" cy="1375521"/>
          </a:xfrm>
          <a:prstGeom prst="roundRect">
            <a:avLst>
              <a:gd name="adj" fmla="val 48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609609" y="3040437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4" name="Rounded Rectangle 43"/>
          <p:cNvSpPr/>
          <p:nvPr userDrawn="1"/>
        </p:nvSpPr>
        <p:spPr>
          <a:xfrm>
            <a:off x="6144856" y="1106397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4"/>
              </a:gs>
              <a:gs pos="85000">
                <a:schemeClr val="accent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>
            <a:off x="6144856" y="3623580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6"/>
              </a:gs>
              <a:gs pos="85000">
                <a:schemeClr val="accent5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6285485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>
            <a:off x="8985662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>
            <a:off x="6285485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8985662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9" y="1175763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315673" y="1159931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315673" y="3712458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3924" y="16930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412240" y="4198888"/>
            <a:ext cx="2303230" cy="1708449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412240" y="1674585"/>
            <a:ext cx="2303230" cy="1716700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117317" y="4189033"/>
            <a:ext cx="2303230" cy="1708449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9117317" y="1662896"/>
            <a:ext cx="2303230" cy="1716700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743924" y="3145477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3924" y="462780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4" name="Rounded Rectangle 33"/>
          <p:cNvSpPr/>
          <p:nvPr userDrawn="1"/>
        </p:nvSpPr>
        <p:spPr>
          <a:xfrm>
            <a:off x="2905290" y="1707449"/>
            <a:ext cx="5736289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2905285" y="2641971"/>
            <a:ext cx="5736292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7520637" y="2353239"/>
            <a:ext cx="0" cy="1221732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 userDrawn="1"/>
        </p:nvSpPr>
        <p:spPr>
          <a:xfrm>
            <a:off x="6543979" y="2729396"/>
            <a:ext cx="1980063" cy="559504"/>
          </a:xfrm>
          <a:prstGeom prst="roundRect">
            <a:avLst>
              <a:gd name="adj" fmla="val 9461"/>
            </a:avLst>
          </a:prstGeom>
          <a:solidFill>
            <a:schemeClr val="bg1"/>
          </a:solidFill>
          <a:ln w="12700" cmpd="sng">
            <a:gradFill flip="none" rotWithShape="1">
              <a:gsLst>
                <a:gs pos="7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EF6F00"/>
              </a:solidFill>
              <a:cs typeface="Calibri" panose="020F0502020204030204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7121138" y="3775916"/>
            <a:ext cx="3873492" cy="1710484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1219208" y="3775916"/>
            <a:ext cx="5679215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5776370" y="3574971"/>
            <a:ext cx="3278035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5783319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9054403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9054403" y="4415494"/>
            <a:ext cx="0" cy="71798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7815549" y="4686939"/>
            <a:ext cx="2473403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>
            <a:off x="7815547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 userDrawn="1"/>
        </p:nvCxnSpPr>
        <p:spPr>
          <a:xfrm>
            <a:off x="10288951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 userDrawn="1"/>
        </p:nvSpPr>
        <p:spPr>
          <a:xfrm>
            <a:off x="7269303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63" name="Round Same Side Corner Rectangle 62"/>
          <p:cNvSpPr/>
          <p:nvPr userDrawn="1"/>
        </p:nvSpPr>
        <p:spPr>
          <a:xfrm>
            <a:off x="6543978" y="2729394"/>
            <a:ext cx="1980061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>
            <a:off x="4807870" y="3867007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5" name="Round Same Side Corner Rectangle 64"/>
          <p:cNvSpPr/>
          <p:nvPr userDrawn="1"/>
        </p:nvSpPr>
        <p:spPr>
          <a:xfrm>
            <a:off x="8059313" y="3867006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4807872" y="3867007"/>
            <a:ext cx="1953327" cy="548482"/>
          </a:xfrm>
          <a:prstGeom prst="roundRect">
            <a:avLst>
              <a:gd name="adj" fmla="val 11766"/>
            </a:avLst>
          </a:prstGeom>
          <a:noFill/>
          <a:ln w="12700" cmpd="sng">
            <a:gradFill flip="none" rotWithShape="1">
              <a:gsLst>
                <a:gs pos="7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DA0081"/>
              </a:solidFill>
              <a:cs typeface="Calibri" panose="020F0502020204030204"/>
            </a:endParaRPr>
          </a:p>
        </p:txBody>
      </p:sp>
      <p:sp>
        <p:nvSpPr>
          <p:cNvPr id="70" name="Rounded Rectangle 69"/>
          <p:cNvSpPr/>
          <p:nvPr userDrawn="1"/>
        </p:nvSpPr>
        <p:spPr>
          <a:xfrm>
            <a:off x="8059315" y="3867007"/>
            <a:ext cx="1953327" cy="548482"/>
          </a:xfrm>
          <a:prstGeom prst="roundRect">
            <a:avLst>
              <a:gd name="adj" fmla="val 12991"/>
            </a:avLst>
          </a:prstGeom>
          <a:noFill/>
          <a:ln w="12700" cmpd="sng">
            <a:gradFill flip="none" rotWithShape="1">
              <a:gsLst>
                <a:gs pos="7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4CA90C"/>
              </a:solidFill>
              <a:cs typeface="Calibri" panose="020F0502020204030204"/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8503162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2" name="Rounded Rectangle 71"/>
          <p:cNvSpPr/>
          <p:nvPr userDrawn="1"/>
        </p:nvSpPr>
        <p:spPr>
          <a:xfrm>
            <a:off x="9730828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>
            <a:off x="6570709" y="1804757"/>
            <a:ext cx="195332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6570716" y="1804765"/>
            <a:ext cx="1953327" cy="548481"/>
          </a:xfrm>
          <a:prstGeom prst="roundRect">
            <a:avLst>
              <a:gd name="adj" fmla="val 10541"/>
            </a:avLst>
          </a:prstGeom>
          <a:noFill/>
          <a:ln w="12700" cmpd="sng">
            <a:gradFill flip="none" rotWithShape="1">
              <a:gsLst>
                <a:gs pos="7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067AB4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1651" y="1804992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1651" y="2729402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45142" y="3871558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570135" y="2009775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566450" y="2963005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828679" y="4063667"/>
            <a:ext cx="1932517" cy="254000"/>
          </a:xfrm>
        </p:spPr>
        <p:txBody>
          <a:bodyPr/>
          <a:lstStyle>
            <a:lvl1pPr algn="ctr">
              <a:defRPr sz="158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8079553" y="4062567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269303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498969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9730828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80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itle 15"/>
          <p:cNvSpPr txBox="1"/>
          <p:nvPr userDrawn="1"/>
        </p:nvSpPr>
        <p:spPr bwMode="auto">
          <a:xfrm>
            <a:off x="751423" y="258975"/>
            <a:ext cx="1627770" cy="13934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4" y="258975"/>
            <a:ext cx="1863545" cy="13934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2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3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3" y="245816"/>
            <a:ext cx="1745657" cy="1406594"/>
          </a:xfrm>
          <a:prstGeom prst="rect">
            <a:avLst/>
          </a:prstGeom>
          <a:solidFill>
            <a:srgbClr val="81017E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4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rgbClr val="0C2577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5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/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 panose="020F0502020204030204"/>
              </a:rPr>
              <a:t>Q&amp;A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/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 panose="020F0502020204030204"/>
              </a:rPr>
              <a:t>Thank you.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804" y="515930"/>
            <a:ext cx="10652738" cy="10682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360" y="1945288"/>
            <a:ext cx="10652738" cy="39999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89025" y="6398261"/>
            <a:ext cx="294143" cy="224790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9" Type="http://schemas.openxmlformats.org/officeDocument/2006/relationships/slideLayout" Target="../slideLayouts/slideLayout52.xml"/><Relationship Id="rId21" Type="http://schemas.openxmlformats.org/officeDocument/2006/relationships/slideLayout" Target="../slideLayouts/slideLayout34.xml"/><Relationship Id="rId34" Type="http://schemas.openxmlformats.org/officeDocument/2006/relationships/slideLayout" Target="../slideLayouts/slideLayout47.xml"/><Relationship Id="rId42" Type="http://schemas.openxmlformats.org/officeDocument/2006/relationships/slideLayout" Target="../slideLayouts/slideLayout55.xml"/><Relationship Id="rId47" Type="http://schemas.openxmlformats.org/officeDocument/2006/relationships/slideLayout" Target="../slideLayouts/slideLayout60.xml"/><Relationship Id="rId50" Type="http://schemas.openxmlformats.org/officeDocument/2006/relationships/slideLayout" Target="../slideLayouts/slideLayout63.xml"/><Relationship Id="rId55" Type="http://schemas.openxmlformats.org/officeDocument/2006/relationships/slideLayout" Target="../slideLayouts/slideLayout68.xml"/><Relationship Id="rId63" Type="http://schemas.openxmlformats.org/officeDocument/2006/relationships/slideLayout" Target="../slideLayouts/slideLayout76.xml"/><Relationship Id="rId68" Type="http://schemas.openxmlformats.org/officeDocument/2006/relationships/slideLayout" Target="../slideLayouts/slideLayout81.xml"/><Relationship Id="rId76" Type="http://schemas.openxmlformats.org/officeDocument/2006/relationships/slideLayout" Target="../slideLayouts/slideLayout89.xml"/><Relationship Id="rId84" Type="http://schemas.openxmlformats.org/officeDocument/2006/relationships/slideLayout" Target="../slideLayouts/slideLayout97.xml"/><Relationship Id="rId7" Type="http://schemas.openxmlformats.org/officeDocument/2006/relationships/slideLayout" Target="../slideLayouts/slideLayout20.xml"/><Relationship Id="rId71" Type="http://schemas.openxmlformats.org/officeDocument/2006/relationships/slideLayout" Target="../slideLayouts/slideLayout84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9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32" Type="http://schemas.openxmlformats.org/officeDocument/2006/relationships/slideLayout" Target="../slideLayouts/slideLayout45.xml"/><Relationship Id="rId37" Type="http://schemas.openxmlformats.org/officeDocument/2006/relationships/slideLayout" Target="../slideLayouts/slideLayout50.xml"/><Relationship Id="rId40" Type="http://schemas.openxmlformats.org/officeDocument/2006/relationships/slideLayout" Target="../slideLayouts/slideLayout53.xml"/><Relationship Id="rId45" Type="http://schemas.openxmlformats.org/officeDocument/2006/relationships/slideLayout" Target="../slideLayouts/slideLayout58.xml"/><Relationship Id="rId53" Type="http://schemas.openxmlformats.org/officeDocument/2006/relationships/slideLayout" Target="../slideLayouts/slideLayout66.xml"/><Relationship Id="rId58" Type="http://schemas.openxmlformats.org/officeDocument/2006/relationships/slideLayout" Target="../slideLayouts/slideLayout71.xml"/><Relationship Id="rId66" Type="http://schemas.openxmlformats.org/officeDocument/2006/relationships/slideLayout" Target="../slideLayouts/slideLayout79.xml"/><Relationship Id="rId74" Type="http://schemas.openxmlformats.org/officeDocument/2006/relationships/slideLayout" Target="../slideLayouts/slideLayout87.xml"/><Relationship Id="rId79" Type="http://schemas.openxmlformats.org/officeDocument/2006/relationships/slideLayout" Target="../slideLayouts/slideLayout92.xml"/><Relationship Id="rId5" Type="http://schemas.openxmlformats.org/officeDocument/2006/relationships/slideLayout" Target="../slideLayouts/slideLayout18.xml"/><Relationship Id="rId61" Type="http://schemas.openxmlformats.org/officeDocument/2006/relationships/slideLayout" Target="../slideLayouts/slideLayout74.xml"/><Relationship Id="rId82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Relationship Id="rId30" Type="http://schemas.openxmlformats.org/officeDocument/2006/relationships/slideLayout" Target="../slideLayouts/slideLayout43.xml"/><Relationship Id="rId35" Type="http://schemas.openxmlformats.org/officeDocument/2006/relationships/slideLayout" Target="../slideLayouts/slideLayout48.xml"/><Relationship Id="rId43" Type="http://schemas.openxmlformats.org/officeDocument/2006/relationships/slideLayout" Target="../slideLayouts/slideLayout56.xml"/><Relationship Id="rId48" Type="http://schemas.openxmlformats.org/officeDocument/2006/relationships/slideLayout" Target="../slideLayouts/slideLayout61.xml"/><Relationship Id="rId56" Type="http://schemas.openxmlformats.org/officeDocument/2006/relationships/slideLayout" Target="../slideLayouts/slideLayout69.xml"/><Relationship Id="rId64" Type="http://schemas.openxmlformats.org/officeDocument/2006/relationships/slideLayout" Target="../slideLayouts/slideLayout77.xml"/><Relationship Id="rId69" Type="http://schemas.openxmlformats.org/officeDocument/2006/relationships/slideLayout" Target="../slideLayouts/slideLayout82.xml"/><Relationship Id="rId7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21.xml"/><Relationship Id="rId51" Type="http://schemas.openxmlformats.org/officeDocument/2006/relationships/slideLayout" Target="../slideLayouts/slideLayout64.xml"/><Relationship Id="rId72" Type="http://schemas.openxmlformats.org/officeDocument/2006/relationships/slideLayout" Target="../slideLayouts/slideLayout85.xml"/><Relationship Id="rId80" Type="http://schemas.openxmlformats.org/officeDocument/2006/relationships/slideLayout" Target="../slideLayouts/slideLayout93.xml"/><Relationship Id="rId85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33" Type="http://schemas.openxmlformats.org/officeDocument/2006/relationships/slideLayout" Target="../slideLayouts/slideLayout46.xml"/><Relationship Id="rId38" Type="http://schemas.openxmlformats.org/officeDocument/2006/relationships/slideLayout" Target="../slideLayouts/slideLayout51.xml"/><Relationship Id="rId46" Type="http://schemas.openxmlformats.org/officeDocument/2006/relationships/slideLayout" Target="../slideLayouts/slideLayout59.xml"/><Relationship Id="rId59" Type="http://schemas.openxmlformats.org/officeDocument/2006/relationships/slideLayout" Target="../slideLayouts/slideLayout72.xml"/><Relationship Id="rId67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33.xml"/><Relationship Id="rId41" Type="http://schemas.openxmlformats.org/officeDocument/2006/relationships/slideLayout" Target="../slideLayouts/slideLayout54.xml"/><Relationship Id="rId54" Type="http://schemas.openxmlformats.org/officeDocument/2006/relationships/slideLayout" Target="../slideLayouts/slideLayout67.xml"/><Relationship Id="rId62" Type="http://schemas.openxmlformats.org/officeDocument/2006/relationships/slideLayout" Target="../slideLayouts/slideLayout75.xml"/><Relationship Id="rId70" Type="http://schemas.openxmlformats.org/officeDocument/2006/relationships/slideLayout" Target="../slideLayouts/slideLayout83.xml"/><Relationship Id="rId75" Type="http://schemas.openxmlformats.org/officeDocument/2006/relationships/slideLayout" Target="../slideLayouts/slideLayout88.xml"/><Relationship Id="rId83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41.xml"/><Relationship Id="rId36" Type="http://schemas.openxmlformats.org/officeDocument/2006/relationships/slideLayout" Target="../slideLayouts/slideLayout49.xml"/><Relationship Id="rId49" Type="http://schemas.openxmlformats.org/officeDocument/2006/relationships/slideLayout" Target="../slideLayouts/slideLayout62.xml"/><Relationship Id="rId57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23.xml"/><Relationship Id="rId31" Type="http://schemas.openxmlformats.org/officeDocument/2006/relationships/slideLayout" Target="../slideLayouts/slideLayout44.xml"/><Relationship Id="rId44" Type="http://schemas.openxmlformats.org/officeDocument/2006/relationships/slideLayout" Target="../slideLayouts/slideLayout57.xml"/><Relationship Id="rId52" Type="http://schemas.openxmlformats.org/officeDocument/2006/relationships/slideLayout" Target="../slideLayouts/slideLayout65.xml"/><Relationship Id="rId60" Type="http://schemas.openxmlformats.org/officeDocument/2006/relationships/slideLayout" Target="../slideLayouts/slideLayout73.xml"/><Relationship Id="rId65" Type="http://schemas.openxmlformats.org/officeDocument/2006/relationships/slideLayout" Target="../slideLayouts/slideLayout78.xml"/><Relationship Id="rId73" Type="http://schemas.openxmlformats.org/officeDocument/2006/relationships/slideLayout" Target="../slideLayouts/slideLayout86.xml"/><Relationship Id="rId78" Type="http://schemas.openxmlformats.org/officeDocument/2006/relationships/slideLayout" Target="../slideLayouts/slideLayout91.xml"/><Relationship Id="rId81" Type="http://schemas.openxmlformats.org/officeDocument/2006/relationships/slideLayout" Target="../slideLayouts/slideLayout9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 spd="med"/>
  <p:txStyles>
    <p:titleStyle>
      <a:lvl1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0" marR="0" indent="4572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0" marR="0" indent="9144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0" marR="0" indent="13716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0" marR="0" indent="18288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lvl1pPr marL="150495" marR="0" indent="-15049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538480" marR="0" indent="-14668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˗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859155" marR="0" indent="-9969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˗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1285875" marR="0" indent="-21717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1602105" marR="0" indent="-23241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25831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03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4975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547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1pPr>
      <a:lvl2pPr marL="0" marR="0" indent="4572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2pPr>
      <a:lvl3pPr marL="0" marR="0" indent="9144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3pPr>
      <a:lvl4pPr marL="0" marR="0" indent="13716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4pPr>
      <a:lvl5pPr marL="0" marR="0" indent="18288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5pPr>
      <a:lvl6pPr marL="0" marR="0" indent="22860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6pPr>
      <a:lvl7pPr marL="0" marR="0" indent="27432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7pPr>
      <a:lvl8pPr marL="0" marR="0" indent="32004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8pPr>
      <a:lvl9pPr marL="0" marR="0" indent="36576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1423" y="517525"/>
            <a:ext cx="10672234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1419" y="1814518"/>
            <a:ext cx="10665883" cy="41243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3688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666666"/>
                </a:solidFill>
                <a:ea typeface="MS PGothic" panose="020B0600070205080204" pitchFamily="34" charset="-128"/>
              </a:rPr>
              <a:t>AT&amp;T Proprietary (Restricted)</a:t>
            </a:r>
            <a:endParaRPr lang="en-US" dirty="0">
              <a:solidFill>
                <a:srgbClr val="666666"/>
              </a:solidFill>
              <a:ea typeface="MS PGothic" panose="020B0600070205080204" pitchFamily="34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8"/>
            <a:ext cx="448733" cy="365125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 defTabSz="919480" fontAlgn="base">
              <a:spcBef>
                <a:spcPct val="0"/>
              </a:spcBef>
              <a:spcAft>
                <a:spcPct val="0"/>
              </a:spcAft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  <a:ea typeface="MS PGothic" panose="020B0600070205080204" pitchFamily="34" charset="-128"/>
              </a:rPr>
              <a:pPr defTabSz="91948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666666"/>
              </a:solidFill>
              <a:ea typeface="MS PGothic" panose="020B0600070205080204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86" r:id="rId23"/>
    <p:sldLayoutId id="2147483687" r:id="rId24"/>
    <p:sldLayoutId id="2147483688" r:id="rId25"/>
    <p:sldLayoutId id="2147483689" r:id="rId26"/>
    <p:sldLayoutId id="2147483690" r:id="rId27"/>
    <p:sldLayoutId id="2147483691" r:id="rId28"/>
    <p:sldLayoutId id="2147483692" r:id="rId29"/>
    <p:sldLayoutId id="2147483693" r:id="rId30"/>
    <p:sldLayoutId id="2147483694" r:id="rId31"/>
    <p:sldLayoutId id="2147483695" r:id="rId32"/>
    <p:sldLayoutId id="2147483696" r:id="rId33"/>
    <p:sldLayoutId id="2147483697" r:id="rId34"/>
    <p:sldLayoutId id="2147483698" r:id="rId35"/>
    <p:sldLayoutId id="2147483699" r:id="rId36"/>
    <p:sldLayoutId id="2147483700" r:id="rId37"/>
    <p:sldLayoutId id="2147483701" r:id="rId38"/>
    <p:sldLayoutId id="2147483702" r:id="rId39"/>
    <p:sldLayoutId id="2147483703" r:id="rId40"/>
    <p:sldLayoutId id="2147483704" r:id="rId41"/>
    <p:sldLayoutId id="2147483705" r:id="rId42"/>
    <p:sldLayoutId id="2147483706" r:id="rId43"/>
    <p:sldLayoutId id="2147483707" r:id="rId44"/>
    <p:sldLayoutId id="2147483708" r:id="rId45"/>
    <p:sldLayoutId id="2147483709" r:id="rId46"/>
    <p:sldLayoutId id="2147483710" r:id="rId47"/>
    <p:sldLayoutId id="2147483711" r:id="rId48"/>
    <p:sldLayoutId id="2147483712" r:id="rId49"/>
    <p:sldLayoutId id="2147483713" r:id="rId50"/>
    <p:sldLayoutId id="2147483714" r:id="rId51"/>
    <p:sldLayoutId id="2147483715" r:id="rId52"/>
    <p:sldLayoutId id="2147483716" r:id="rId53"/>
    <p:sldLayoutId id="2147483717" r:id="rId54"/>
    <p:sldLayoutId id="2147483718" r:id="rId55"/>
    <p:sldLayoutId id="2147483719" r:id="rId56"/>
    <p:sldLayoutId id="2147483720" r:id="rId57"/>
    <p:sldLayoutId id="2147483721" r:id="rId58"/>
    <p:sldLayoutId id="2147483722" r:id="rId59"/>
    <p:sldLayoutId id="2147483723" r:id="rId60"/>
    <p:sldLayoutId id="2147483724" r:id="rId61"/>
    <p:sldLayoutId id="2147483725" r:id="rId62"/>
    <p:sldLayoutId id="2147483726" r:id="rId63"/>
    <p:sldLayoutId id="2147483727" r:id="rId64"/>
    <p:sldLayoutId id="2147483728" r:id="rId65"/>
    <p:sldLayoutId id="2147483729" r:id="rId66"/>
    <p:sldLayoutId id="2147483730" r:id="rId67"/>
    <p:sldLayoutId id="2147483731" r:id="rId68"/>
    <p:sldLayoutId id="2147483732" r:id="rId69"/>
    <p:sldLayoutId id="2147483733" r:id="rId70"/>
    <p:sldLayoutId id="2147483734" r:id="rId71"/>
    <p:sldLayoutId id="2147483735" r:id="rId72"/>
    <p:sldLayoutId id="2147483736" r:id="rId73"/>
    <p:sldLayoutId id="2147483737" r:id="rId74"/>
    <p:sldLayoutId id="2147483738" r:id="rId75"/>
    <p:sldLayoutId id="2147483739" r:id="rId76"/>
    <p:sldLayoutId id="2147483740" r:id="rId77"/>
    <p:sldLayoutId id="2147483741" r:id="rId78"/>
    <p:sldLayoutId id="2147483742" r:id="rId79"/>
    <p:sldLayoutId id="2147483743" r:id="rId80"/>
    <p:sldLayoutId id="2147483744" r:id="rId81"/>
    <p:sldLayoutId id="2147483745" r:id="rId82"/>
    <p:sldLayoutId id="2147483746" r:id="rId83"/>
    <p:sldLayoutId id="2147483747" r:id="rId8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15" kern="1200">
          <a:solidFill>
            <a:srgbClr val="067AB4"/>
          </a:solidFill>
          <a:latin typeface="+mj-lt"/>
          <a:ea typeface="MS PGothic" panose="020B0600070205080204" pitchFamily="34" charset="-128"/>
          <a:cs typeface="MS PGothic" panose="020B0600070205080204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5pPr>
      <a:lvl6pPr marL="45974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6pPr>
      <a:lvl7pPr marL="91948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7pPr>
      <a:lvl8pPr marL="137922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8pPr>
      <a:lvl9pPr marL="1839595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805"/>
        </a:spcAft>
        <a:buFont typeface="Arial" panose="020B0604020202020204" pitchFamily="34" charset="0"/>
        <a:defRPr sz="2000" b="0" kern="1200">
          <a:solidFill>
            <a:schemeClr val="tx2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1pPr>
      <a:lvl2pPr marL="0" indent="0" algn="l" rtl="0" eaLnBrk="1" fontAlgn="base" hangingPunct="1">
        <a:spcBef>
          <a:spcPct val="0"/>
        </a:spcBef>
        <a:spcAft>
          <a:spcPts val="605"/>
        </a:spcAft>
        <a:buFont typeface="Arial" panose="020B0604020202020204" pitchFamily="34" charset="0"/>
        <a:defRPr sz="2000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2pPr>
      <a:lvl3pPr marL="229870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3pPr>
      <a:lvl4pPr marL="461645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–"/>
        <a:defRPr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4pPr>
      <a:lvl5pPr marL="692785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•"/>
        <a:defRPr sz="1585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5pPr>
      <a:lvl6pPr marL="865505" indent="-175895" algn="l" defTabSz="86487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15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865505" indent="0" algn="l" defTabSz="91948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165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48685" indent="-229870" algn="l" defTabSz="9194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08425" indent="-229870" algn="l" defTabSz="9194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1pPr>
      <a:lvl2pPr marL="45974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2pPr>
      <a:lvl3pPr marL="91948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3pPr>
      <a:lvl4pPr marL="137922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4pPr>
      <a:lvl5pPr marL="183959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5pPr>
      <a:lvl6pPr marL="229933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6pPr>
      <a:lvl7pPr marL="275907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7pPr>
      <a:lvl8pPr marL="321881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8pPr>
      <a:lvl9pPr marL="367855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7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88465" y="1707093"/>
            <a:ext cx="6780979" cy="2392730"/>
          </a:xfrm>
        </p:spPr>
        <p:txBody>
          <a:bodyPr>
            <a:normAutofit fontScale="90000"/>
          </a:bodyPr>
          <a:lstStyle/>
          <a:p>
            <a:pPr marL="150495" indent="-150495" algn="r">
              <a:spcBef>
                <a:spcPts val="1300"/>
              </a:spcBef>
            </a:pPr>
            <a:r>
              <a:rPr lang="en-US" sz="3200" dirty="0" smtClean="0"/>
              <a:t>VNF </a:t>
            </a:r>
            <a:r>
              <a:rPr lang="en-US" sz="3200" dirty="0" smtClean="0"/>
              <a:t>Test </a:t>
            </a:r>
            <a:r>
              <a:rPr lang="en-US" sz="3200" dirty="0" smtClean="0"/>
              <a:t>tools for </a:t>
            </a:r>
            <a:r>
              <a:rPr lang="en-US" sz="3200" dirty="0" smtClean="0"/>
              <a:t>CVC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Victor </a:t>
            </a:r>
            <a:r>
              <a:rPr lang="en-US" sz="3200" dirty="0" err="1" smtClean="0"/>
              <a:t>Gao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smtClean="0"/>
              <a:t>Kanagaraj Manickam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ONAP Paris summit</a:t>
            </a:r>
            <a:br>
              <a:rPr lang="en-US" sz="1400" dirty="0" smtClean="0"/>
            </a:br>
            <a:r>
              <a:rPr lang="en-US" sz="1400" dirty="0" smtClean="0"/>
              <a:t>1-10-2019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72216"/>
            <a:ext cx="10972566" cy="1086086"/>
          </a:xfrm>
        </p:spPr>
        <p:txBody>
          <a:bodyPr>
            <a:normAutofit/>
          </a:bodyPr>
          <a:lstStyle/>
          <a:p>
            <a:r>
              <a:rPr lang="en-US" dirty="0" smtClean="0"/>
              <a:t>VTP: </a:t>
            </a:r>
            <a:r>
              <a:rPr lang="en-US" dirty="0" smtClean="0"/>
              <a:t>Dublin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REST API Enhancements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609862" y="1357162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 smtClean="0"/>
              <a:t>Tests</a:t>
            </a:r>
            <a:endParaRPr lang="en-US" b="1" dirty="0" smtClean="0"/>
          </a:p>
          <a:p>
            <a:r>
              <a:rPr lang="en-US" i="1" dirty="0" smtClean="0"/>
              <a:t>GET on /</a:t>
            </a:r>
            <a:r>
              <a:rPr lang="en-US" i="1" dirty="0" err="1" smtClean="0"/>
              <a:t>vtp</a:t>
            </a:r>
            <a:r>
              <a:rPr lang="en-US" i="1" dirty="0" smtClean="0"/>
              <a:t>/v1/tests</a:t>
            </a:r>
            <a:endParaRPr lang="en-US" dirty="0" smtClean="0"/>
          </a:p>
          <a:p>
            <a:r>
              <a:rPr lang="en-US" i="1" dirty="0" smtClean="0"/>
              <a:t>GET on /</a:t>
            </a:r>
            <a:r>
              <a:rPr lang="en-US" i="1" dirty="0" err="1" smtClean="0"/>
              <a:t>vtp</a:t>
            </a:r>
            <a:r>
              <a:rPr lang="en-US" i="1" dirty="0" smtClean="0"/>
              <a:t>/v1/tests/test-id</a:t>
            </a: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Executions &amp; results</a:t>
            </a:r>
            <a:endParaRPr lang="en-US" b="1" dirty="0" smtClean="0"/>
          </a:p>
          <a:p>
            <a:r>
              <a:rPr lang="en-US" i="1" dirty="0" smtClean="0"/>
              <a:t>POST on /</a:t>
            </a:r>
            <a:r>
              <a:rPr lang="en-US" i="1" dirty="0" err="1" smtClean="0"/>
              <a:t>vtp</a:t>
            </a:r>
            <a:r>
              <a:rPr lang="en-US" i="1" dirty="0" smtClean="0"/>
              <a:t>/v1/tests/test-id for given VNF id</a:t>
            </a:r>
          </a:p>
          <a:p>
            <a:r>
              <a:rPr lang="en-US" i="1" dirty="0" smtClean="0"/>
              <a:t>	</a:t>
            </a:r>
            <a:r>
              <a:rPr lang="en-US" i="1" dirty="0" smtClean="0"/>
              <a:t>returns execution id</a:t>
            </a:r>
            <a:endParaRPr lang="en-US" dirty="0" smtClean="0"/>
          </a:p>
          <a:p>
            <a:r>
              <a:rPr lang="en-US" i="1" dirty="0" smtClean="0"/>
              <a:t>GET on /</a:t>
            </a:r>
            <a:r>
              <a:rPr lang="en-US" i="1" dirty="0" err="1" smtClean="0"/>
              <a:t>vtp</a:t>
            </a:r>
            <a:r>
              <a:rPr lang="en-US" i="1" dirty="0" smtClean="0"/>
              <a:t>/v1/tests/test-id/</a:t>
            </a:r>
            <a:r>
              <a:rPr lang="en-US" i="1" dirty="0" err="1" smtClean="0"/>
              <a:t>executions?vnf</a:t>
            </a:r>
            <a:r>
              <a:rPr lang="en-US" i="1" dirty="0" smtClean="0"/>
              <a:t>-id=xxx&amp;&amp;test-id=</a:t>
            </a:r>
            <a:r>
              <a:rPr lang="en-US" i="1" dirty="0" err="1" smtClean="0"/>
              <a:t>yyy</a:t>
            </a:r>
            <a:endParaRPr lang="en-US" dirty="0" smtClean="0"/>
          </a:p>
          <a:p>
            <a:r>
              <a:rPr lang="en-US" i="1" dirty="0" smtClean="0"/>
              <a:t>GET on /</a:t>
            </a:r>
            <a:r>
              <a:rPr lang="en-US" i="1" dirty="0" err="1" smtClean="0"/>
              <a:t>vtp</a:t>
            </a:r>
            <a:r>
              <a:rPr lang="en-US" i="1" dirty="0" smtClean="0"/>
              <a:t>/v1/tests/test-id/executions/execution-id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6705862" y="837398"/>
            <a:ext cx="548613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VNFs</a:t>
            </a:r>
            <a:endParaRPr lang="en-US" b="1" dirty="0" smtClean="0"/>
          </a:p>
          <a:p>
            <a:r>
              <a:rPr lang="en-US" i="1" dirty="0" smtClean="0"/>
              <a:t>GET on /</a:t>
            </a:r>
            <a:r>
              <a:rPr lang="en-US" i="1" dirty="0" err="1" smtClean="0"/>
              <a:t>vtp</a:t>
            </a:r>
            <a:r>
              <a:rPr lang="en-US" i="1" dirty="0" smtClean="0"/>
              <a:t>/v1/</a:t>
            </a:r>
            <a:r>
              <a:rPr lang="en-US" i="1" dirty="0" err="1" smtClean="0"/>
              <a:t>vnfs</a:t>
            </a:r>
            <a:endParaRPr lang="en-US" dirty="0" smtClean="0"/>
          </a:p>
          <a:p>
            <a:r>
              <a:rPr lang="en-US" i="1" dirty="0" smtClean="0"/>
              <a:t>GET on /</a:t>
            </a:r>
            <a:r>
              <a:rPr lang="en-US" i="1" dirty="0" err="1" smtClean="0"/>
              <a:t>vtp</a:t>
            </a:r>
            <a:r>
              <a:rPr lang="en-US" i="1" dirty="0" smtClean="0"/>
              <a:t>/v1/</a:t>
            </a:r>
            <a:r>
              <a:rPr lang="en-US" i="1" dirty="0" err="1" smtClean="0"/>
              <a:t>vnfs</a:t>
            </a:r>
            <a:r>
              <a:rPr lang="en-US" i="1" dirty="0" smtClean="0"/>
              <a:t>/</a:t>
            </a:r>
            <a:r>
              <a:rPr lang="en-US" i="1" dirty="0" err="1" smtClean="0"/>
              <a:t>vnf</a:t>
            </a:r>
            <a:r>
              <a:rPr lang="en-US" i="1" dirty="0" smtClean="0"/>
              <a:t>-id</a:t>
            </a:r>
            <a:endParaRPr lang="en-US" dirty="0" smtClean="0"/>
          </a:p>
          <a:p>
            <a:r>
              <a:rPr lang="en-US" i="1" dirty="0" smtClean="0"/>
              <a:t>GET on /</a:t>
            </a:r>
            <a:r>
              <a:rPr lang="en-US" i="1" dirty="0" err="1" smtClean="0"/>
              <a:t>vtp</a:t>
            </a:r>
            <a:r>
              <a:rPr lang="en-US" i="1" dirty="0" smtClean="0"/>
              <a:t>/v1/</a:t>
            </a:r>
            <a:r>
              <a:rPr lang="en-US" i="1" dirty="0" err="1" smtClean="0"/>
              <a:t>vnfs</a:t>
            </a:r>
            <a:r>
              <a:rPr lang="en-US" i="1" dirty="0" smtClean="0"/>
              <a:t>/</a:t>
            </a:r>
            <a:r>
              <a:rPr lang="en-US" i="1" dirty="0" err="1" smtClean="0"/>
              <a:t>vnf</a:t>
            </a:r>
            <a:r>
              <a:rPr lang="en-US" i="1" dirty="0" smtClean="0"/>
              <a:t>-id/</a:t>
            </a:r>
            <a:r>
              <a:rPr lang="en-US" i="1" dirty="0" err="1" smtClean="0"/>
              <a:t>pkg</a:t>
            </a:r>
            <a:r>
              <a:rPr lang="en-US" i="1" dirty="0" smtClean="0"/>
              <a:t> </a:t>
            </a:r>
            <a:r>
              <a:rPr lang="en-US" i="1" dirty="0" smtClean="0"/>
              <a:t>- get </a:t>
            </a:r>
            <a:r>
              <a:rPr lang="en-US" i="1" dirty="0" err="1" smtClean="0"/>
              <a:t>vnf</a:t>
            </a:r>
            <a:r>
              <a:rPr lang="en-US" i="1" dirty="0" smtClean="0"/>
              <a:t> package</a:t>
            </a:r>
            <a:endParaRPr lang="en-US" dirty="0" smtClean="0"/>
          </a:p>
          <a:p>
            <a:r>
              <a:rPr lang="en-US" i="1" dirty="0" smtClean="0"/>
              <a:t>POST on /</a:t>
            </a:r>
            <a:r>
              <a:rPr lang="en-US" i="1" dirty="0" err="1" smtClean="0"/>
              <a:t>vtp</a:t>
            </a:r>
            <a:r>
              <a:rPr lang="en-US" i="1" dirty="0" smtClean="0"/>
              <a:t>/v1/</a:t>
            </a:r>
            <a:r>
              <a:rPr lang="en-US" i="1" dirty="0" err="1" smtClean="0"/>
              <a:t>vnfs</a:t>
            </a:r>
            <a:r>
              <a:rPr lang="en-US" i="1" dirty="0" smtClean="0"/>
              <a:t>/</a:t>
            </a:r>
            <a:r>
              <a:rPr lang="en-US" i="1" dirty="0" err="1" smtClean="0"/>
              <a:t>vnf</a:t>
            </a:r>
            <a:r>
              <a:rPr lang="en-US" i="1" dirty="0" smtClean="0"/>
              <a:t>-id/</a:t>
            </a:r>
            <a:r>
              <a:rPr lang="en-US" i="1" dirty="0" err="1" smtClean="0"/>
              <a:t>pkg</a:t>
            </a:r>
            <a:r>
              <a:rPr lang="en-US" i="1" dirty="0" smtClean="0"/>
              <a:t> </a:t>
            </a:r>
            <a:r>
              <a:rPr lang="en-US" i="1" dirty="0" smtClean="0"/>
              <a:t>- upload </a:t>
            </a:r>
            <a:r>
              <a:rPr lang="en-US" i="1" dirty="0" err="1" smtClean="0"/>
              <a:t>vnf</a:t>
            </a:r>
            <a:r>
              <a:rPr lang="en-US" i="1" dirty="0" smtClean="0"/>
              <a:t> package</a:t>
            </a:r>
            <a:endParaRPr lang="en-US" dirty="0" smtClean="0"/>
          </a:p>
          <a:p>
            <a:r>
              <a:rPr lang="en-US" i="1" dirty="0" smtClean="0"/>
              <a:t>PUT on /</a:t>
            </a:r>
            <a:r>
              <a:rPr lang="en-US" i="1" dirty="0" err="1" smtClean="0"/>
              <a:t>vtp</a:t>
            </a:r>
            <a:r>
              <a:rPr lang="en-US" i="1" dirty="0" smtClean="0"/>
              <a:t>/v1/</a:t>
            </a:r>
            <a:r>
              <a:rPr lang="en-US" i="1" dirty="0" err="1" smtClean="0"/>
              <a:t>vnfs</a:t>
            </a:r>
            <a:r>
              <a:rPr lang="en-US" i="1" dirty="0" smtClean="0"/>
              <a:t>/</a:t>
            </a:r>
            <a:r>
              <a:rPr lang="en-US" i="1" dirty="0" err="1" smtClean="0"/>
              <a:t>vnf</a:t>
            </a:r>
            <a:r>
              <a:rPr lang="en-US" i="1" dirty="0" smtClean="0"/>
              <a:t>-id/</a:t>
            </a:r>
            <a:r>
              <a:rPr lang="en-US" i="1" dirty="0" err="1" smtClean="0"/>
              <a:t>pkg</a:t>
            </a:r>
            <a:r>
              <a:rPr lang="en-US" i="1" dirty="0" smtClean="0"/>
              <a:t> </a:t>
            </a:r>
            <a:r>
              <a:rPr lang="en-US" i="1" dirty="0" smtClean="0"/>
              <a:t>- update </a:t>
            </a:r>
            <a:r>
              <a:rPr lang="en-US" i="1" dirty="0" err="1" smtClean="0"/>
              <a:t>vnf</a:t>
            </a:r>
            <a:r>
              <a:rPr lang="en-US" i="1" dirty="0" smtClean="0"/>
              <a:t> </a:t>
            </a:r>
            <a:r>
              <a:rPr lang="en-US" i="1" dirty="0" smtClean="0"/>
              <a:t>package</a:t>
            </a:r>
            <a:endParaRPr lang="en-US" dirty="0" smtClean="0"/>
          </a:p>
          <a:p>
            <a:r>
              <a:rPr lang="en-US" i="1" dirty="0" smtClean="0"/>
              <a:t>DELETE on /</a:t>
            </a:r>
            <a:r>
              <a:rPr lang="en-US" i="1" dirty="0" err="1" smtClean="0"/>
              <a:t>vtp</a:t>
            </a:r>
            <a:r>
              <a:rPr lang="en-US" i="1" dirty="0" smtClean="0"/>
              <a:t>/v1/</a:t>
            </a:r>
            <a:r>
              <a:rPr lang="en-US" i="1" dirty="0" err="1" smtClean="0"/>
              <a:t>vnf</a:t>
            </a:r>
            <a:r>
              <a:rPr lang="en-US" i="1" dirty="0" smtClean="0"/>
              <a:t>-id</a:t>
            </a:r>
            <a:endParaRPr lang="en-US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r>
              <a:rPr lang="en-US" b="1" i="1" dirty="0" smtClean="0"/>
              <a:t>Profiles/configurations</a:t>
            </a:r>
            <a:endParaRPr lang="en-US" b="1" dirty="0" smtClean="0"/>
          </a:p>
          <a:p>
            <a:r>
              <a:rPr lang="en-US" i="1" dirty="0" smtClean="0"/>
              <a:t>GET on /</a:t>
            </a:r>
            <a:r>
              <a:rPr lang="en-US" i="1" dirty="0" err="1" smtClean="0"/>
              <a:t>vtp</a:t>
            </a:r>
            <a:r>
              <a:rPr lang="en-US" i="1" dirty="0" smtClean="0"/>
              <a:t>/v1/</a:t>
            </a:r>
            <a:r>
              <a:rPr lang="en-US" i="1" dirty="0" err="1" smtClean="0"/>
              <a:t>profiles?vnf</a:t>
            </a:r>
            <a:r>
              <a:rPr lang="en-US" i="1" dirty="0" smtClean="0"/>
              <a:t>-id=xxx</a:t>
            </a:r>
            <a:endParaRPr lang="en-US" dirty="0" smtClean="0"/>
          </a:p>
          <a:p>
            <a:r>
              <a:rPr lang="en-US" i="1" dirty="0" smtClean="0"/>
              <a:t>GET on /</a:t>
            </a:r>
            <a:r>
              <a:rPr lang="en-US" i="1" dirty="0" err="1" smtClean="0"/>
              <a:t>vtp</a:t>
            </a:r>
            <a:r>
              <a:rPr lang="en-US" i="1" dirty="0" smtClean="0"/>
              <a:t>/v1/profiles/profile-id</a:t>
            </a:r>
            <a:endParaRPr lang="en-US" dirty="0" smtClean="0"/>
          </a:p>
          <a:p>
            <a:r>
              <a:rPr lang="en-US" i="1" dirty="0" smtClean="0"/>
              <a:t>POST on /</a:t>
            </a:r>
            <a:r>
              <a:rPr lang="en-US" i="1" dirty="0" err="1" smtClean="0"/>
              <a:t>vtp</a:t>
            </a:r>
            <a:r>
              <a:rPr lang="en-US" i="1" dirty="0" smtClean="0"/>
              <a:t>/v1/profiles</a:t>
            </a:r>
            <a:endParaRPr lang="en-US" dirty="0" smtClean="0"/>
          </a:p>
          <a:p>
            <a:r>
              <a:rPr lang="en-US" i="1" dirty="0" smtClean="0"/>
              <a:t>PUT on /</a:t>
            </a:r>
            <a:r>
              <a:rPr lang="en-US" i="1" dirty="0" err="1" smtClean="0"/>
              <a:t>vtp</a:t>
            </a:r>
            <a:r>
              <a:rPr lang="en-US" i="1" dirty="0" smtClean="0"/>
              <a:t>/v1/profiles/profile-id</a:t>
            </a:r>
            <a:endParaRPr lang="en-US" dirty="0" smtClean="0"/>
          </a:p>
          <a:p>
            <a:r>
              <a:rPr lang="en-US" i="1" dirty="0" smtClean="0"/>
              <a:t>DELETE on /</a:t>
            </a:r>
            <a:r>
              <a:rPr lang="en-US" i="1" dirty="0" err="1" smtClean="0"/>
              <a:t>vtp</a:t>
            </a:r>
            <a:r>
              <a:rPr lang="en-US" i="1" dirty="0" smtClean="0"/>
              <a:t>/v1/profiles/profile-id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 us Collaborate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cases </a:t>
            </a:r>
            <a:r>
              <a:rPr lang="en-US" dirty="0" err="1" smtClean="0"/>
              <a:t>w.r.t</a:t>
            </a:r>
            <a:r>
              <a:rPr lang="en-US" dirty="0" smtClean="0"/>
              <a:t> CVC</a:t>
            </a:r>
          </a:p>
          <a:p>
            <a:r>
              <a:rPr lang="en-US" dirty="0" smtClean="0"/>
              <a:t>Joint meeting VNFREQS and VVP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50495" indent="-150495" algn="r">
              <a:spcBef>
                <a:spcPts val="1300"/>
              </a:spcBef>
            </a:pPr>
            <a:r>
              <a:rPr lang="en-US" sz="3200" dirty="0" smtClean="0"/>
              <a:t>Thank you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3184104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	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14400" y="1295400"/>
            <a:ext cx="9815332" cy="426720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 fontScale="85000" lnSpcReduction="10000"/>
          </a:bodyPr>
          <a:lstStyle/>
          <a:p>
            <a:pPr marL="150495" marR="0" lvl="0" indent="-150495" algn="l" defTabSz="457200" rtl="0" eaLnBrk="1" fontAlgn="auto" latinLnBrk="0" hangingPunct="1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80000"/>
              <a:buFont typeface="Wingdings" panose="05000000000000000000"/>
              <a:buChar char="▪"/>
              <a:tabLst/>
              <a:defRPr/>
            </a:pP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LFN/ONAP wants test platform where VNF packages could be certified (CVP) using </a:t>
            </a: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LFN/ONAP requirements 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to drive industry adoption</a:t>
            </a:r>
          </a:p>
          <a:p>
            <a:pPr marL="150495" indent="-150495" hangingPunct="1">
              <a:spcBef>
                <a:spcPts val="1300"/>
              </a:spcBef>
              <a:buSzPct val="80000"/>
              <a:buFont typeface="Wingdings" panose="05000000000000000000"/>
              <a:buChar char="▪"/>
              <a:defRPr/>
            </a:pPr>
            <a:r>
              <a:rPr lang="en-US" sz="24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Provide an platform where vendor/operator can </a:t>
            </a:r>
            <a:r>
              <a:rPr lang="en-US" sz="24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develop, deploy, run </a:t>
            </a:r>
            <a:r>
              <a:rPr lang="en-US" sz="24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test cases and </a:t>
            </a:r>
            <a:r>
              <a:rPr lang="en-US" sz="24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query the </a:t>
            </a:r>
            <a:r>
              <a:rPr lang="en-US" sz="28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results</a:t>
            </a:r>
            <a:endParaRPr lang="en-US" sz="2100" b="1" dirty="0" smtClean="0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150495" marR="0" lvl="0" indent="-150495" algn="l" defTabSz="457200" rtl="0" eaLnBrk="1" fontAlgn="auto" latinLnBrk="0" hangingPunct="1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80000"/>
              <a:buFont typeface="Wingdings" panose="05000000000000000000"/>
              <a:buChar char="▪"/>
              <a:tabLst/>
              <a:defRPr/>
            </a:pP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Test cases, test results 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and </a:t>
            </a: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VNF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should be </a:t>
            </a: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manageable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.</a:t>
            </a:r>
            <a:r>
              <a:rPr lang="en-US" sz="2100" dirty="0" err="1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i,e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with authorization </a:t>
            </a: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(RBAC)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, so only user with given roles is allowed to perform operation like VNF package upload/download, run compliance verification tests, allow only specific VIM for specific users, etc.</a:t>
            </a:r>
          </a:p>
          <a:p>
            <a:pPr marL="150495" marR="0" lvl="0" indent="-150495" algn="l" defTabSz="457200" rtl="0" eaLnBrk="1" fontAlgn="auto" latinLnBrk="0" hangingPunct="1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80000"/>
              <a:buFont typeface="Wingdings" panose="05000000000000000000"/>
              <a:buChar char="▪"/>
              <a:tabLst/>
              <a:defRPr/>
            </a:pP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Test results 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should be persisted and should be available for human </a:t>
            </a: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analysis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later via LFN infrastructure.</a:t>
            </a:r>
          </a:p>
          <a:p>
            <a:pPr marL="150495" marR="0" lvl="0" indent="-150495" algn="l" defTabSz="457200" rtl="0" eaLnBrk="1" fontAlgn="auto" latinLnBrk="0" hangingPunct="1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80000"/>
              <a:buFont typeface="Wingdings" panose="05000000000000000000"/>
              <a:buChar char="▪"/>
              <a:tabLst/>
              <a:defRPr/>
            </a:pPr>
            <a:r>
              <a:rPr lang="en-US" sz="2000" baseline="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Provides </a:t>
            </a:r>
            <a:r>
              <a:rPr lang="en-US" sz="2000" b="1" baseline="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test flow</a:t>
            </a:r>
            <a:r>
              <a:rPr lang="en-US" sz="20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US" sz="20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where author make flow across different test cases for a given program like compliance verification and  </a:t>
            </a:r>
            <a:r>
              <a:rPr lang="en-US" sz="20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VNFREQS/ETSI NFV standards .</a:t>
            </a:r>
            <a:endParaRPr lang="en-US" sz="2000" dirty="0" smtClean="0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150495" marR="0" lvl="0" indent="-150495" algn="l" defTabSz="457200" rtl="0" eaLnBrk="1" fontAlgn="auto" latinLnBrk="0" hangingPunct="1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80000"/>
              <a:buFont typeface="Wingdings" panose="05000000000000000000"/>
              <a:buChar char="▪"/>
              <a:tabLst/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Provide integration with OPNFV dovetail to run test cases across dovetail and VNFSDK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Group 217"/>
          <p:cNvGrpSpPr/>
          <p:nvPr/>
        </p:nvGrpSpPr>
        <p:grpSpPr>
          <a:xfrm>
            <a:off x="7821329" y="5448239"/>
            <a:ext cx="757265" cy="1088221"/>
            <a:chOff x="10373184" y="5325845"/>
            <a:chExt cx="757265" cy="1088221"/>
          </a:xfrm>
        </p:grpSpPr>
        <p:pic>
          <p:nvPicPr>
            <p:cNvPr id="219" name="Picture 4" descr="Related imag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8377" y="5325845"/>
              <a:ext cx="722072" cy="725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0" name="TextBox 219"/>
            <p:cNvSpPr txBox="1"/>
            <p:nvPr/>
          </p:nvSpPr>
          <p:spPr>
            <a:xfrm>
              <a:off x="10373184" y="5952403"/>
              <a:ext cx="722312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1" i="0" u="none" strike="noStrike" cap="none" spc="0" normalizeH="0" baseline="0" dirty="0" smtClean="0">
                  <a:ln>
                    <a:noFill/>
                  </a:ln>
                  <a:solidFill>
                    <a:srgbClr val="07829C"/>
                  </a:solidFill>
                  <a:effectLst/>
                  <a:uFillTx/>
                  <a:sym typeface="Calibri" panose="020F0502020204030204"/>
                </a:rPr>
                <a:t>Approved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200" b="1" dirty="0" smtClean="0">
                  <a:solidFill>
                    <a:srgbClr val="07829C"/>
                  </a:solidFill>
                </a:rPr>
                <a:t>Lab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7829C"/>
                </a:solidFill>
                <a:effectLst/>
                <a:uFillTx/>
                <a:sym typeface="Calibri" panose="020F0502020204030204"/>
              </a:endParaRPr>
            </a:p>
          </p:txBody>
        </p:sp>
      </p:grpSp>
      <p:cxnSp>
        <p:nvCxnSpPr>
          <p:cNvPr id="130" name="Straight Arrow Connector 129"/>
          <p:cNvCxnSpPr/>
          <p:nvPr/>
        </p:nvCxnSpPr>
        <p:spPr>
          <a:xfrm>
            <a:off x="5957974" y="4072257"/>
            <a:ext cx="1682462" cy="0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37" name="Group 136"/>
          <p:cNvGrpSpPr/>
          <p:nvPr/>
        </p:nvGrpSpPr>
        <p:grpSpPr>
          <a:xfrm>
            <a:off x="7640436" y="3252220"/>
            <a:ext cx="2551963" cy="1625436"/>
            <a:chOff x="9248972" y="2927509"/>
            <a:chExt cx="2551963" cy="1625436"/>
          </a:xfrm>
        </p:grpSpPr>
        <p:sp>
          <p:nvSpPr>
            <p:cNvPr id="138" name="Rounded Rectangle 137"/>
            <p:cNvSpPr/>
            <p:nvPr/>
          </p:nvSpPr>
          <p:spPr>
            <a:xfrm>
              <a:off x="9248972" y="2952429"/>
              <a:ext cx="2525353" cy="1549904"/>
            </a:xfrm>
            <a:prstGeom prst="roundRect">
              <a:avLst>
                <a:gd name="adj" fmla="val 4376"/>
              </a:avLst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600" b="1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52" name="Group 136"/>
            <p:cNvGrpSpPr/>
            <p:nvPr/>
          </p:nvGrpSpPr>
          <p:grpSpPr>
            <a:xfrm>
              <a:off x="11235985" y="3305688"/>
              <a:ext cx="457176" cy="494772"/>
              <a:chOff x="6756870" y="1788248"/>
              <a:chExt cx="908774" cy="1091602"/>
            </a:xfrm>
          </p:grpSpPr>
          <p:pic>
            <p:nvPicPr>
              <p:cNvPr id="163" name="Picture 162" descr="Rock Music Space: gennaio 201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805319" y="1788248"/>
                <a:ext cx="811879" cy="1091602"/>
              </a:xfrm>
              <a:prstGeom prst="rect">
                <a:avLst/>
              </a:prstGeom>
              <a:ln w="57150" cap="sq" cmpd="thickThin">
                <a:solidFill>
                  <a:srgbClr val="1B759C"/>
                </a:solidFill>
                <a:prstDash val="solid"/>
                <a:miter lim="800000"/>
              </a:ln>
              <a:effectLst>
                <a:innerShdw blurRad="76200">
                  <a:srgbClr val="000000"/>
                </a:innerShdw>
              </a:effectLst>
            </p:spPr>
          </p:pic>
          <p:sp>
            <p:nvSpPr>
              <p:cNvPr id="164" name="TextBox 163"/>
              <p:cNvSpPr txBox="1"/>
              <p:nvPr/>
            </p:nvSpPr>
            <p:spPr>
              <a:xfrm>
                <a:off x="6756870" y="2013921"/>
                <a:ext cx="908774" cy="475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500" dirty="0" smtClean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Certified</a:t>
                </a:r>
              </a:p>
              <a:p>
                <a:pPr algn="ctr"/>
                <a:r>
                  <a:rPr lang="en-GB" sz="300" dirty="0" smtClean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NFVI/VIM</a:t>
                </a:r>
                <a:endParaRPr lang="en-GB" sz="500" dirty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</p:grpSp>
        <p:grpSp>
          <p:nvGrpSpPr>
            <p:cNvPr id="154" name="Group 137"/>
            <p:cNvGrpSpPr/>
            <p:nvPr/>
          </p:nvGrpSpPr>
          <p:grpSpPr>
            <a:xfrm>
              <a:off x="11136794" y="3892997"/>
              <a:ext cx="636915" cy="577325"/>
              <a:chOff x="7354343" y="1707654"/>
              <a:chExt cx="1034081" cy="1209331"/>
            </a:xfrm>
          </p:grpSpPr>
          <p:sp>
            <p:nvSpPr>
              <p:cNvPr id="160" name="Rounded Rectangle 159"/>
              <p:cNvSpPr/>
              <p:nvPr/>
            </p:nvSpPr>
            <p:spPr>
              <a:xfrm>
                <a:off x="7485118" y="1707654"/>
                <a:ext cx="772530" cy="216024"/>
              </a:xfrm>
              <a:prstGeom prst="roundRect">
                <a:avLst/>
              </a:prstGeom>
              <a:solidFill>
                <a:srgbClr val="1B759C"/>
              </a:solidFill>
              <a:ln>
                <a:solidFill>
                  <a:srgbClr val="1B759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600" b="1" dirty="0" smtClean="0">
                    <a:latin typeface="Vodafone Reg"/>
                  </a:rPr>
                  <a:t>Report</a:t>
                </a:r>
              </a:p>
            </p:txBody>
          </p:sp>
          <p:pic>
            <p:nvPicPr>
              <p:cNvPr id="161" name="Picture 2" descr="Image result for report clipart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54343" y="1882904"/>
                <a:ext cx="1034081" cy="10340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55" name="TextBox 154"/>
            <p:cNvSpPr txBox="1"/>
            <p:nvPr/>
          </p:nvSpPr>
          <p:spPr>
            <a:xfrm>
              <a:off x="9248972" y="2927509"/>
              <a:ext cx="255196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GB" sz="1050" b="1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Unified Certification</a:t>
              </a:r>
              <a:r>
                <a:rPr kumimoji="0" lang="en-GB" sz="1050" b="1" i="0" u="none" strike="noStrike" cap="none" spc="0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 </a:t>
              </a:r>
              <a:r>
                <a:rPr kumimoji="0" lang="en-GB" sz="1050" b="1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Repository/Portal</a:t>
              </a:r>
              <a:endParaRPr kumimoji="0" lang="en-GB" sz="105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9324975" y="3224803"/>
              <a:ext cx="862155" cy="132343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GB" sz="800" b="1" i="0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 panose="020F0502020204030204"/>
                </a:rPr>
                <a:t>VNFs 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GB" sz="800" b="1" i="1" u="none" strike="noStrike" cap="none" spc="0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uFillTx/>
                  <a:sym typeface="Calibri" panose="020F0502020204030204"/>
                </a:rPr>
                <a:t>√</a:t>
              </a:r>
              <a:r>
                <a:rPr kumimoji="0" lang="en-GB" sz="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 panose="020F0502020204030204"/>
                </a:rPr>
                <a:t> </a:t>
              </a:r>
              <a:r>
                <a:rPr kumimoji="0" lang="en-GB" sz="800" b="0" i="0" u="none" strike="noStrike" cap="none" spc="0" normalizeH="0" baseline="0" dirty="0" smtClean="0">
                  <a:ln>
                    <a:noFill/>
                  </a:ln>
                  <a:solidFill>
                    <a:srgbClr val="7F7F7F"/>
                  </a:solidFill>
                  <a:effectLst/>
                  <a:uFillTx/>
                  <a:sym typeface="Calibri" panose="020F0502020204030204"/>
                </a:rPr>
                <a:t>Compliance A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800" b="1" i="1" dirty="0" smtClean="0">
                  <a:solidFill>
                    <a:srgbClr val="FF0000"/>
                  </a:solidFill>
                </a:rPr>
                <a:t>X</a:t>
              </a:r>
              <a:r>
                <a:rPr lang="en-GB" sz="800" dirty="0" smtClean="0"/>
                <a:t> </a:t>
              </a:r>
              <a:r>
                <a:rPr lang="en-GB" sz="800" dirty="0" smtClean="0">
                  <a:solidFill>
                    <a:srgbClr val="7F7F7F"/>
                  </a:solidFill>
                </a:rPr>
                <a:t>Compliance B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GB" sz="800" dirty="0" smtClean="0"/>
            </a:p>
            <a:p>
              <a:r>
                <a:rPr lang="en-GB" sz="800" b="1" i="1" dirty="0">
                  <a:solidFill>
                    <a:srgbClr val="00B050"/>
                  </a:solidFill>
                </a:rPr>
                <a:t>√</a:t>
              </a:r>
              <a:r>
                <a:rPr lang="en-GB" sz="800" dirty="0"/>
                <a:t> </a:t>
              </a:r>
              <a:r>
                <a:rPr lang="en-GB" sz="800" dirty="0">
                  <a:solidFill>
                    <a:srgbClr val="AF88C2"/>
                  </a:solidFill>
                </a:rPr>
                <a:t>Validation </a:t>
              </a:r>
              <a:r>
                <a:rPr kumimoji="0" lang="en-GB" sz="800" b="0" i="0" u="none" strike="noStrike" cap="none" spc="0" normalizeH="0" baseline="0" dirty="0" smtClean="0">
                  <a:ln>
                    <a:noFill/>
                  </a:ln>
                  <a:solidFill>
                    <a:srgbClr val="AF88C2"/>
                  </a:solidFill>
                  <a:effectLst/>
                  <a:uFillTx/>
                  <a:sym typeface="Calibri" panose="020F0502020204030204"/>
                </a:rPr>
                <a:t>A</a:t>
              </a:r>
            </a:p>
            <a:p>
              <a:r>
                <a:rPr lang="en-GB" sz="800" b="1" i="1" dirty="0">
                  <a:solidFill>
                    <a:srgbClr val="FF0000"/>
                  </a:solidFill>
                </a:rPr>
                <a:t>X</a:t>
              </a:r>
              <a:r>
                <a:rPr lang="en-GB" sz="800" dirty="0"/>
                <a:t> </a:t>
              </a:r>
              <a:r>
                <a:rPr lang="en-GB" sz="800" dirty="0" smtClean="0">
                  <a:solidFill>
                    <a:srgbClr val="AF88C2"/>
                  </a:solidFill>
                </a:rPr>
                <a:t>Validation B</a:t>
              </a:r>
            </a:p>
            <a:p>
              <a:endParaRPr lang="en-GB" sz="800" dirty="0" smtClean="0"/>
            </a:p>
            <a:p>
              <a:r>
                <a:rPr lang="en-GB" sz="800" b="1" i="1" dirty="0">
                  <a:solidFill>
                    <a:srgbClr val="00B050"/>
                  </a:solidFill>
                </a:rPr>
                <a:t>√</a:t>
              </a:r>
              <a:r>
                <a:rPr lang="en-GB" sz="800" dirty="0"/>
                <a:t> </a:t>
              </a:r>
              <a:r>
                <a:rPr lang="en-GB" sz="800" dirty="0" smtClean="0">
                  <a:solidFill>
                    <a:srgbClr val="008CEA"/>
                  </a:solidFill>
                </a:rPr>
                <a:t>Performance </a:t>
              </a:r>
              <a:r>
                <a:rPr lang="en-GB" sz="800" dirty="0">
                  <a:solidFill>
                    <a:srgbClr val="008CEA"/>
                  </a:solidFill>
                </a:rPr>
                <a:t>A</a:t>
              </a:r>
            </a:p>
            <a:p>
              <a:r>
                <a:rPr lang="en-GB" sz="800" b="1" i="1" dirty="0">
                  <a:solidFill>
                    <a:srgbClr val="FF0000"/>
                  </a:solidFill>
                </a:rPr>
                <a:t>X</a:t>
              </a:r>
              <a:r>
                <a:rPr lang="en-GB" sz="800" dirty="0"/>
                <a:t> </a:t>
              </a:r>
              <a:r>
                <a:rPr lang="en-GB" sz="800" dirty="0" smtClean="0">
                  <a:solidFill>
                    <a:srgbClr val="008CEA"/>
                  </a:solidFill>
                </a:rPr>
                <a:t>Performance B</a:t>
              </a:r>
              <a:endParaRPr kumimoji="0" lang="en-GB" sz="800" b="0" i="0" u="none" strike="noStrike" cap="none" spc="0" normalizeH="0" baseline="0" dirty="0" smtClean="0">
                <a:ln>
                  <a:noFill/>
                </a:ln>
                <a:solidFill>
                  <a:srgbClr val="008CEA"/>
                </a:solidFill>
                <a:effectLst/>
                <a:uFillTx/>
                <a:sym typeface="Calibri" panose="020F0502020204030204"/>
              </a:endParaRP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GB" sz="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 panose="020F0502020204030204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0292666" y="3229508"/>
              <a:ext cx="837783" cy="132343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800" b="1" dirty="0" smtClean="0"/>
                <a:t>NFVI</a:t>
              </a:r>
              <a:r>
                <a:rPr kumimoji="0" lang="en-GB" sz="800" b="1" i="0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 panose="020F0502020204030204"/>
                </a:rPr>
                <a:t> 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GB" sz="800" b="1" i="1" u="none" strike="noStrike" cap="none" spc="0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uFillTx/>
                  <a:sym typeface="Calibri" panose="020F0502020204030204"/>
                </a:rPr>
                <a:t>√</a:t>
              </a:r>
              <a:r>
                <a:rPr kumimoji="0" lang="en-GB" sz="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 panose="020F0502020204030204"/>
                </a:rPr>
                <a:t> </a:t>
              </a:r>
              <a:r>
                <a:rPr kumimoji="0" lang="en-GB" sz="800" b="0" i="0" u="none" strike="noStrike" cap="none" spc="0" normalizeH="0" baseline="0" dirty="0" smtClean="0">
                  <a:ln>
                    <a:noFill/>
                  </a:ln>
                  <a:solidFill>
                    <a:srgbClr val="7F7F7F"/>
                  </a:solidFill>
                  <a:effectLst/>
                  <a:uFillTx/>
                  <a:sym typeface="Calibri" panose="020F0502020204030204"/>
                </a:rPr>
                <a:t>Compliance A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800" b="1" i="1" dirty="0" smtClean="0">
                  <a:solidFill>
                    <a:srgbClr val="FF0000"/>
                  </a:solidFill>
                </a:rPr>
                <a:t>X</a:t>
              </a:r>
              <a:r>
                <a:rPr lang="en-GB" sz="800" dirty="0" smtClean="0"/>
                <a:t> </a:t>
              </a:r>
              <a:r>
                <a:rPr lang="en-GB" sz="800" dirty="0" smtClean="0">
                  <a:solidFill>
                    <a:srgbClr val="7F7F7F"/>
                  </a:solidFill>
                </a:rPr>
                <a:t>Compliance B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GB" sz="800" dirty="0" smtClean="0"/>
            </a:p>
            <a:p>
              <a:r>
                <a:rPr lang="en-GB" sz="800" b="1" i="1" dirty="0">
                  <a:solidFill>
                    <a:srgbClr val="00B050"/>
                  </a:solidFill>
                </a:rPr>
                <a:t>√</a:t>
              </a:r>
              <a:r>
                <a:rPr lang="en-GB" sz="800" dirty="0"/>
                <a:t> </a:t>
              </a:r>
              <a:r>
                <a:rPr lang="en-GB" sz="800" dirty="0">
                  <a:solidFill>
                    <a:srgbClr val="AF88C2"/>
                  </a:solidFill>
                </a:rPr>
                <a:t>Validation </a:t>
              </a:r>
              <a:r>
                <a:rPr kumimoji="0" lang="en-GB" sz="800" b="0" i="0" u="none" strike="noStrike" cap="none" spc="0" normalizeH="0" baseline="0" dirty="0" smtClean="0">
                  <a:ln>
                    <a:noFill/>
                  </a:ln>
                  <a:solidFill>
                    <a:srgbClr val="AF88C2"/>
                  </a:solidFill>
                  <a:effectLst/>
                  <a:uFillTx/>
                  <a:sym typeface="Calibri" panose="020F0502020204030204"/>
                </a:rPr>
                <a:t>A</a:t>
              </a:r>
            </a:p>
            <a:p>
              <a:r>
                <a:rPr lang="en-GB" sz="800" b="1" i="1" dirty="0">
                  <a:solidFill>
                    <a:srgbClr val="FF0000"/>
                  </a:solidFill>
                </a:rPr>
                <a:t>X</a:t>
              </a:r>
              <a:r>
                <a:rPr lang="en-GB" sz="800" dirty="0"/>
                <a:t> </a:t>
              </a:r>
              <a:r>
                <a:rPr lang="en-GB" sz="800" dirty="0" smtClean="0">
                  <a:solidFill>
                    <a:srgbClr val="AF88C2"/>
                  </a:solidFill>
                </a:rPr>
                <a:t>Validation B</a:t>
              </a:r>
            </a:p>
            <a:p>
              <a:endParaRPr lang="en-GB" sz="800" dirty="0" smtClean="0"/>
            </a:p>
            <a:p>
              <a:r>
                <a:rPr lang="en-GB" sz="800" b="1" i="1" dirty="0">
                  <a:solidFill>
                    <a:srgbClr val="00B050"/>
                  </a:solidFill>
                </a:rPr>
                <a:t>√</a:t>
              </a:r>
              <a:r>
                <a:rPr lang="en-GB" sz="800" dirty="0"/>
                <a:t> </a:t>
              </a:r>
              <a:r>
                <a:rPr lang="en-GB" sz="800" dirty="0" smtClean="0">
                  <a:solidFill>
                    <a:srgbClr val="008CEA"/>
                  </a:solidFill>
                </a:rPr>
                <a:t>Performance </a:t>
              </a:r>
              <a:r>
                <a:rPr lang="en-GB" sz="800" dirty="0">
                  <a:solidFill>
                    <a:srgbClr val="008CEA"/>
                  </a:solidFill>
                </a:rPr>
                <a:t>A</a:t>
              </a:r>
            </a:p>
            <a:p>
              <a:r>
                <a:rPr lang="en-GB" sz="800" b="1" i="1" dirty="0">
                  <a:solidFill>
                    <a:srgbClr val="FF0000"/>
                  </a:solidFill>
                </a:rPr>
                <a:t>X</a:t>
              </a:r>
              <a:r>
                <a:rPr lang="en-GB" sz="800" dirty="0"/>
                <a:t> </a:t>
              </a:r>
              <a:r>
                <a:rPr lang="en-GB" sz="800" dirty="0" smtClean="0">
                  <a:solidFill>
                    <a:srgbClr val="008CEA"/>
                  </a:solidFill>
                </a:rPr>
                <a:t>Performance B</a:t>
              </a:r>
              <a:endParaRPr kumimoji="0" lang="en-GB" sz="800" b="0" i="0" u="none" strike="noStrike" cap="none" spc="0" normalizeH="0" baseline="0" dirty="0" smtClean="0">
                <a:ln>
                  <a:noFill/>
                </a:ln>
                <a:solidFill>
                  <a:srgbClr val="008CEA"/>
                </a:solidFill>
                <a:effectLst/>
                <a:uFillTx/>
                <a:sym typeface="Calibri" panose="020F0502020204030204"/>
              </a:endParaRP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GB" sz="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 panose="020F0502020204030204"/>
              </a:endParaRPr>
            </a:p>
          </p:txBody>
        </p:sp>
      </p:grpSp>
      <p:cxnSp>
        <p:nvCxnSpPr>
          <p:cNvPr id="166" name="Elbow Connector 1042"/>
          <p:cNvCxnSpPr>
            <a:endCxn id="171" idx="0"/>
          </p:cNvCxnSpPr>
          <p:nvPr/>
        </p:nvCxnSpPr>
        <p:spPr>
          <a:xfrm>
            <a:off x="5125130" y="2182662"/>
            <a:ext cx="1393131" cy="1532052"/>
          </a:xfrm>
          <a:prstGeom prst="bentConnector2">
            <a:avLst/>
          </a:prstGeom>
          <a:ln w="57150">
            <a:solidFill>
              <a:srgbClr val="F1B07F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7" name="Elbow Connector 222"/>
          <p:cNvCxnSpPr>
            <a:endCxn id="171" idx="2"/>
          </p:cNvCxnSpPr>
          <p:nvPr/>
        </p:nvCxnSpPr>
        <p:spPr>
          <a:xfrm flipV="1">
            <a:off x="5125131" y="4429801"/>
            <a:ext cx="1393130" cy="1282959"/>
          </a:xfrm>
          <a:prstGeom prst="bentConnector2">
            <a:avLst/>
          </a:prstGeom>
          <a:ln w="57150">
            <a:solidFill>
              <a:srgbClr val="F1B07F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5148460" y="1865392"/>
            <a:ext cx="981998" cy="27699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GB" sz="1200" b="1" i="0" u="none" strike="noStrike" cap="none" spc="0" normalizeH="0" baseline="0" dirty="0" smtClean="0">
                <a:ln>
                  <a:noFill/>
                </a:ln>
                <a:solidFill>
                  <a:srgbClr val="F1B07F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Submit Result</a:t>
            </a:r>
            <a:endParaRPr kumimoji="0" lang="en-GB" sz="1200" b="1" i="0" u="none" strike="noStrike" cap="none" spc="0" normalizeH="0" baseline="0" dirty="0">
              <a:ln>
                <a:noFill/>
              </a:ln>
              <a:solidFill>
                <a:srgbClr val="F1B07F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289889" y="5715353"/>
            <a:ext cx="981998" cy="27699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GB" sz="1200" b="1" i="0" u="none" strike="noStrike" cap="none" spc="0" normalizeH="0" baseline="0" dirty="0" smtClean="0">
                <a:ln>
                  <a:noFill/>
                </a:ln>
                <a:solidFill>
                  <a:srgbClr val="F1B07F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Submit Result</a:t>
            </a:r>
            <a:endParaRPr kumimoji="0" lang="en-GB" sz="1200" b="1" i="0" u="none" strike="noStrike" cap="none" spc="0" normalizeH="0" baseline="0" dirty="0">
              <a:ln>
                <a:noFill/>
              </a:ln>
              <a:solidFill>
                <a:srgbClr val="F1B07F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71" name="Rounded Rectangle 170"/>
          <p:cNvSpPr/>
          <p:nvPr/>
        </p:nvSpPr>
        <p:spPr>
          <a:xfrm>
            <a:off x="5881115" y="3714714"/>
            <a:ext cx="1274291" cy="71508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Approval Process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175" name="Group 174"/>
          <p:cNvGrpSpPr/>
          <p:nvPr/>
        </p:nvGrpSpPr>
        <p:grpSpPr>
          <a:xfrm>
            <a:off x="3153065" y="1620319"/>
            <a:ext cx="1972066" cy="1291862"/>
            <a:chOff x="1449698" y="1462813"/>
            <a:chExt cx="933215" cy="654154"/>
          </a:xfrm>
        </p:grpSpPr>
        <p:sp>
          <p:nvSpPr>
            <p:cNvPr id="181" name="Oval 180"/>
            <p:cNvSpPr/>
            <p:nvPr/>
          </p:nvSpPr>
          <p:spPr>
            <a:xfrm>
              <a:off x="1449698" y="1462813"/>
              <a:ext cx="933215" cy="654154"/>
            </a:xfrm>
            <a:prstGeom prst="ellipse">
              <a:avLst/>
            </a:prstGeom>
            <a:ln>
              <a:solidFill>
                <a:srgbClr val="F1B07F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1671963" y="1882285"/>
              <a:ext cx="558620" cy="182042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GB" sz="2000" b="1" dirty="0" smtClean="0">
                  <a:solidFill>
                    <a:srgbClr val="07819B"/>
                  </a:solidFill>
                  <a:latin typeface="Vodafone Rg" pitchFamily="34" charset="0"/>
                </a:rPr>
                <a:t>VTP</a:t>
              </a:r>
              <a:endParaRPr lang="en-GB" sz="2000" b="1" dirty="0">
                <a:solidFill>
                  <a:srgbClr val="07819B"/>
                </a:solidFill>
                <a:latin typeface="Vodafone Rg" pitchFamily="34" charset="0"/>
              </a:endParaRPr>
            </a:p>
          </p:txBody>
        </p:sp>
        <p:pic>
          <p:nvPicPr>
            <p:cNvPr id="185" name="Picture 1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512610" y="1673779"/>
              <a:ext cx="817291" cy="174696"/>
            </a:xfrm>
            <a:prstGeom prst="rect">
              <a:avLst/>
            </a:prstGeom>
          </p:spPr>
        </p:pic>
      </p:grpSp>
      <p:grpSp>
        <p:nvGrpSpPr>
          <p:cNvPr id="189" name="Group 188"/>
          <p:cNvGrpSpPr/>
          <p:nvPr/>
        </p:nvGrpSpPr>
        <p:grpSpPr>
          <a:xfrm>
            <a:off x="3414987" y="5047217"/>
            <a:ext cx="1880323" cy="1227852"/>
            <a:chOff x="10773723" y="3898378"/>
            <a:chExt cx="933215" cy="654154"/>
          </a:xfrm>
        </p:grpSpPr>
        <p:sp>
          <p:nvSpPr>
            <p:cNvPr id="190" name="Oval 189"/>
            <p:cNvSpPr/>
            <p:nvPr/>
          </p:nvSpPr>
          <p:spPr>
            <a:xfrm>
              <a:off x="10773723" y="3898378"/>
              <a:ext cx="933215" cy="65415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1B07F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0995988" y="4317850"/>
              <a:ext cx="558620" cy="182042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GB" sz="2000" b="1" dirty="0" smtClean="0">
                  <a:solidFill>
                    <a:srgbClr val="83CB9D"/>
                  </a:solidFill>
                  <a:latin typeface="Vodafone Rg" pitchFamily="34" charset="0"/>
                </a:rPr>
                <a:t>Dovetail</a:t>
              </a:r>
              <a:endParaRPr lang="en-GB" sz="2000" b="1" dirty="0">
                <a:solidFill>
                  <a:srgbClr val="83CB9D"/>
                </a:solidFill>
                <a:latin typeface="Vodafone Rg" pitchFamily="34" charset="0"/>
              </a:endParaRPr>
            </a:p>
          </p:txBody>
        </p:sp>
        <p:pic>
          <p:nvPicPr>
            <p:cNvPr id="193" name="Picture 192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110224" y="3926072"/>
              <a:ext cx="264539" cy="264539"/>
            </a:xfrm>
            <a:prstGeom prst="rect">
              <a:avLst/>
            </a:prstGeom>
          </p:spPr>
        </p:pic>
        <p:pic>
          <p:nvPicPr>
            <p:cNvPr id="194" name="Picture 2" descr="OPNFV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61667" y="4143168"/>
              <a:ext cx="757327" cy="174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5" name="Group 194"/>
          <p:cNvGrpSpPr/>
          <p:nvPr/>
        </p:nvGrpSpPr>
        <p:grpSpPr>
          <a:xfrm>
            <a:off x="8583258" y="4720140"/>
            <a:ext cx="933215" cy="654154"/>
            <a:chOff x="10773723" y="3898378"/>
            <a:chExt cx="933215" cy="654154"/>
          </a:xfrm>
        </p:grpSpPr>
        <p:sp>
          <p:nvSpPr>
            <p:cNvPr id="196" name="Oval 195"/>
            <p:cNvSpPr/>
            <p:nvPr/>
          </p:nvSpPr>
          <p:spPr>
            <a:xfrm>
              <a:off x="10773723" y="3898378"/>
              <a:ext cx="933215" cy="65415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83CB9D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10995988" y="4317850"/>
              <a:ext cx="558620" cy="182042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GB" sz="1050" b="1" dirty="0" smtClean="0">
                  <a:solidFill>
                    <a:srgbClr val="83CB9D"/>
                  </a:solidFill>
                  <a:latin typeface="Vodafone Rg" pitchFamily="34" charset="0"/>
                </a:rPr>
                <a:t>OVP</a:t>
              </a:r>
              <a:endParaRPr lang="en-GB" sz="1050" b="1" dirty="0">
                <a:solidFill>
                  <a:srgbClr val="83CB9D"/>
                </a:solidFill>
                <a:latin typeface="Vodafone Rg" pitchFamily="34" charset="0"/>
              </a:endParaRPr>
            </a:p>
          </p:txBody>
        </p:sp>
        <p:pic>
          <p:nvPicPr>
            <p:cNvPr id="198" name="Picture 2" descr="OPNFV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61667" y="4143168"/>
              <a:ext cx="757327" cy="174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9" name="Can 198"/>
          <p:cNvSpPr/>
          <p:nvPr/>
        </p:nvSpPr>
        <p:spPr>
          <a:xfrm>
            <a:off x="3288419" y="1268317"/>
            <a:ext cx="900601" cy="685082"/>
          </a:xfrm>
          <a:prstGeom prst="can">
            <a:avLst/>
          </a:prstGeom>
          <a:solidFill>
            <a:srgbClr val="FFFFFF"/>
          </a:solidFill>
          <a:ln w="25400" cap="flat">
            <a:solidFill>
              <a:srgbClr val="F1B07F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0787A2"/>
                </a:solidFill>
              </a:rPr>
              <a:t>Test </a:t>
            </a:r>
          </a:p>
          <a:p>
            <a:pPr algn="ctr"/>
            <a:r>
              <a:rPr lang="en-US" sz="1050" b="1" dirty="0" smtClean="0">
                <a:solidFill>
                  <a:srgbClr val="0787A2"/>
                </a:solidFill>
              </a:rPr>
              <a:t>repository</a:t>
            </a:r>
          </a:p>
        </p:txBody>
      </p:sp>
      <p:sp>
        <p:nvSpPr>
          <p:cNvPr id="200" name="Can 199"/>
          <p:cNvSpPr/>
          <p:nvPr/>
        </p:nvSpPr>
        <p:spPr>
          <a:xfrm>
            <a:off x="3288419" y="4774862"/>
            <a:ext cx="900601" cy="685082"/>
          </a:xfrm>
          <a:prstGeom prst="can">
            <a:avLst/>
          </a:prstGeom>
          <a:solidFill>
            <a:srgbClr val="FFFFFF"/>
          </a:solidFill>
          <a:ln w="25400" cap="flat">
            <a:solidFill>
              <a:srgbClr val="F1B07F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9CD6B1"/>
                </a:solidFill>
              </a:rPr>
              <a:t>Test </a:t>
            </a:r>
          </a:p>
          <a:p>
            <a:pPr algn="ctr"/>
            <a:r>
              <a:rPr lang="en-US" sz="1050" b="1" dirty="0" smtClean="0">
                <a:solidFill>
                  <a:srgbClr val="9CD6B1"/>
                </a:solidFill>
              </a:rPr>
              <a:t>repository</a:t>
            </a:r>
          </a:p>
        </p:txBody>
      </p:sp>
      <p:sp>
        <p:nvSpPr>
          <p:cNvPr id="201" name="TextBox 200"/>
          <p:cNvSpPr txBox="1"/>
          <p:nvPr/>
        </p:nvSpPr>
        <p:spPr>
          <a:xfrm rot="16200000">
            <a:off x="7374007" y="5232437"/>
            <a:ext cx="996425" cy="27699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GB" sz="1200" b="1" i="0" u="none" strike="noStrike" cap="none" spc="0" normalizeH="0" baseline="0" dirty="0" smtClean="0">
                <a:ln>
                  <a:noFill/>
                </a:ln>
                <a:solidFill>
                  <a:srgbClr val="07829C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Publish Result</a:t>
            </a:r>
            <a:endParaRPr kumimoji="0" lang="en-GB" sz="1200" b="1" i="0" u="none" strike="noStrike" cap="none" spc="0" normalizeH="0" baseline="0" dirty="0">
              <a:ln>
                <a:noFill/>
              </a:ln>
              <a:solidFill>
                <a:srgbClr val="07829C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202" name="Straight Arrow Connector 201"/>
          <p:cNvCxnSpPr/>
          <p:nvPr/>
        </p:nvCxnSpPr>
        <p:spPr>
          <a:xfrm flipH="1" flipV="1">
            <a:off x="8637231" y="6212099"/>
            <a:ext cx="890717" cy="328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dash"/>
            <a:round/>
            <a:tailEnd type="triangle" w="lg" len="lg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3" name="TextBox 202"/>
          <p:cNvSpPr txBox="1"/>
          <p:nvPr/>
        </p:nvSpPr>
        <p:spPr>
          <a:xfrm>
            <a:off x="8675472" y="5692272"/>
            <a:ext cx="881008" cy="461663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Request </a:t>
            </a:r>
          </a:p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Certification</a:t>
            </a:r>
            <a:endParaRPr kumimoji="0" lang="en-GB" sz="12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Calibri" panose="020F0502020204030204"/>
            </a:endParaRPr>
          </a:p>
        </p:txBody>
      </p:sp>
      <p:cxnSp>
        <p:nvCxnSpPr>
          <p:cNvPr id="204" name="Elbow Connector 203"/>
          <p:cNvCxnSpPr>
            <a:endCxn id="157" idx="2"/>
          </p:cNvCxnSpPr>
          <p:nvPr/>
        </p:nvCxnSpPr>
        <p:spPr>
          <a:xfrm rot="5400000" flipH="1" flipV="1">
            <a:off x="7709690" y="5308139"/>
            <a:ext cx="873015" cy="2640"/>
          </a:xfrm>
          <a:prstGeom prst="bentConnector3">
            <a:avLst>
              <a:gd name="adj1" fmla="val 50000"/>
            </a:avLst>
          </a:prstGeom>
          <a:noFill/>
          <a:ln w="38100" cap="flat">
            <a:solidFill>
              <a:srgbClr val="07829C"/>
            </a:solidFill>
            <a:prstDash val="solid"/>
            <a:round/>
            <a:tailEnd type="triangle" w="lg" len="lg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05" name="Group 204"/>
          <p:cNvGrpSpPr/>
          <p:nvPr/>
        </p:nvGrpSpPr>
        <p:grpSpPr>
          <a:xfrm>
            <a:off x="3177847" y="3214358"/>
            <a:ext cx="889813" cy="1189006"/>
            <a:chOff x="1599956" y="1962672"/>
            <a:chExt cx="889813" cy="1189006"/>
          </a:xfrm>
        </p:grpSpPr>
        <p:pic>
          <p:nvPicPr>
            <p:cNvPr id="206" name="Picture 2" descr="Image result for businessman clipart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7" name="TextBox 206"/>
            <p:cNvSpPr txBox="1"/>
            <p:nvPr/>
          </p:nvSpPr>
          <p:spPr>
            <a:xfrm>
              <a:off x="1599956" y="2690015"/>
              <a:ext cx="88981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1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VNF/NFVI Vendor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208" name="Group 21"/>
          <p:cNvGrpSpPr/>
          <p:nvPr/>
        </p:nvGrpSpPr>
        <p:grpSpPr>
          <a:xfrm>
            <a:off x="7212340" y="1982865"/>
            <a:ext cx="800157" cy="961917"/>
            <a:chOff x="1086516" y="1728788"/>
            <a:chExt cx="800157" cy="961917"/>
          </a:xfrm>
        </p:grpSpPr>
        <p:pic>
          <p:nvPicPr>
            <p:cNvPr id="209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210" name="TextBox 209"/>
            <p:cNvSpPr txBox="1"/>
            <p:nvPr/>
          </p:nvSpPr>
          <p:spPr>
            <a:xfrm>
              <a:off x="1086516" y="2413708"/>
              <a:ext cx="67742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1" i="0" u="none" strike="noStrike" cap="none" spc="0" normalizeH="0" baseline="0" dirty="0" smtClean="0">
                  <a:ln>
                    <a:noFill/>
                  </a:ln>
                  <a:solidFill>
                    <a:srgbClr val="92D05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92D05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211" name="Elbow Connector 210"/>
          <p:cNvCxnSpPr>
            <a:stCxn id="209" idx="0"/>
            <a:endCxn id="181" idx="7"/>
          </p:cNvCxnSpPr>
          <p:nvPr/>
        </p:nvCxnSpPr>
        <p:spPr>
          <a:xfrm rot="16200000" flipV="1">
            <a:off x="6141895" y="503943"/>
            <a:ext cx="173357" cy="2784488"/>
          </a:xfrm>
          <a:prstGeom prst="bentConnector3">
            <a:avLst>
              <a:gd name="adj1" fmla="val 340999"/>
            </a:avLst>
          </a:prstGeom>
          <a:noFill/>
          <a:ln w="25400" cap="flat">
            <a:solidFill>
              <a:srgbClr val="92D050"/>
            </a:solidFill>
            <a:prstDash val="dash"/>
            <a:round/>
            <a:headEnd type="triangle" w="lg" len="lg"/>
            <a:tailEnd type="triangle" w="lg" len="lg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2" name="TextBox 211"/>
          <p:cNvSpPr txBox="1"/>
          <p:nvPr/>
        </p:nvSpPr>
        <p:spPr>
          <a:xfrm rot="16200000">
            <a:off x="3922372" y="3917305"/>
            <a:ext cx="1151916" cy="27699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Self Certification</a:t>
            </a:r>
            <a:endParaRPr kumimoji="0" lang="en-GB" sz="12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Calibri" panose="020F0502020204030204"/>
            </a:endParaRPr>
          </a:p>
        </p:txBody>
      </p:sp>
      <p:cxnSp>
        <p:nvCxnSpPr>
          <p:cNvPr id="213" name="Elbow Connector 1041"/>
          <p:cNvCxnSpPr>
            <a:stCxn id="207" idx="3"/>
          </p:cNvCxnSpPr>
          <p:nvPr/>
        </p:nvCxnSpPr>
        <p:spPr>
          <a:xfrm flipV="1">
            <a:off x="4067660" y="2912183"/>
            <a:ext cx="287489" cy="1260350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dash"/>
            <a:round/>
            <a:tailEnd type="triangle" w="lg" len="lg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4" name="Straight Arrow Connector 213"/>
          <p:cNvCxnSpPr>
            <a:endCxn id="190" idx="0"/>
          </p:cNvCxnSpPr>
          <p:nvPr/>
        </p:nvCxnSpPr>
        <p:spPr>
          <a:xfrm>
            <a:off x="4349035" y="4211232"/>
            <a:ext cx="6114" cy="83598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dash"/>
            <a:round/>
            <a:tailEnd type="triangle" w="lg" len="lg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5" name="Elbow Connector 121"/>
          <p:cNvCxnSpPr>
            <a:stCxn id="155" idx="0"/>
            <a:endCxn id="209" idx="3"/>
          </p:cNvCxnSpPr>
          <p:nvPr/>
        </p:nvCxnSpPr>
        <p:spPr>
          <a:xfrm rot="16200000" flipV="1">
            <a:off x="8025621" y="2361422"/>
            <a:ext cx="877675" cy="903921"/>
          </a:xfrm>
          <a:prstGeom prst="bentConnector2">
            <a:avLst/>
          </a:prstGeom>
          <a:noFill/>
          <a:ln w="25400" cap="flat">
            <a:solidFill>
              <a:srgbClr val="92D050"/>
            </a:solidFill>
            <a:prstDash val="dash"/>
            <a:round/>
            <a:headEnd type="triangle" w="lg" len="lg"/>
            <a:tailEnd type="triangle" w="lg" len="lg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6" name="TextBox 215"/>
          <p:cNvSpPr txBox="1"/>
          <p:nvPr/>
        </p:nvSpPr>
        <p:spPr>
          <a:xfrm>
            <a:off x="7898433" y="2044163"/>
            <a:ext cx="919480" cy="27699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GB" sz="1200" b="1" dirty="0" smtClean="0">
                <a:solidFill>
                  <a:srgbClr val="92D050"/>
                </a:solidFill>
              </a:rPr>
              <a:t>Query Result</a:t>
            </a:r>
            <a:endParaRPr kumimoji="0" lang="en-GB" sz="1200" b="1" i="0" u="none" strike="noStrike" cap="none" spc="0" normalizeH="0" baseline="0" dirty="0">
              <a:ln>
                <a:noFill/>
              </a:ln>
              <a:solidFill>
                <a:srgbClr val="92D050"/>
              </a:solidFill>
              <a:effectLst/>
              <a:uFillTx/>
              <a:sym typeface="Calibri" panose="020F0502020204030204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6533249" y="1450134"/>
            <a:ext cx="961159" cy="27699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GB" sz="1200" b="1" dirty="0" smtClean="0">
                <a:solidFill>
                  <a:srgbClr val="92D050"/>
                </a:solidFill>
              </a:rPr>
              <a:t>Ad-hoc Check</a:t>
            </a:r>
            <a:endParaRPr kumimoji="0" lang="en-GB" sz="1200" b="1" i="0" u="none" strike="noStrike" cap="none" spc="0" normalizeH="0" baseline="0" dirty="0">
              <a:ln>
                <a:noFill/>
              </a:ln>
              <a:solidFill>
                <a:srgbClr val="92D050"/>
              </a:solidFill>
              <a:effectLst/>
              <a:uFillTx/>
              <a:sym typeface="Calibri" panose="020F0502020204030204"/>
            </a:endParaRPr>
          </a:p>
        </p:txBody>
      </p:sp>
      <p:grpSp>
        <p:nvGrpSpPr>
          <p:cNvPr id="221" name="Group 220"/>
          <p:cNvGrpSpPr/>
          <p:nvPr/>
        </p:nvGrpSpPr>
        <p:grpSpPr>
          <a:xfrm>
            <a:off x="9747492" y="5240066"/>
            <a:ext cx="889813" cy="1189006"/>
            <a:chOff x="1599956" y="1962672"/>
            <a:chExt cx="889813" cy="1189006"/>
          </a:xfrm>
        </p:grpSpPr>
        <p:pic>
          <p:nvPicPr>
            <p:cNvPr id="222" name="Picture 2" descr="Image result for businessman clipart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4" name="TextBox 223"/>
            <p:cNvSpPr txBox="1"/>
            <p:nvPr/>
          </p:nvSpPr>
          <p:spPr>
            <a:xfrm>
              <a:off x="1599956" y="2690015"/>
              <a:ext cx="88981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1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VNF/NFVI Vendor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sp>
        <p:nvSpPr>
          <p:cNvPr id="225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</a:t>
            </a:r>
            <a:r>
              <a:rPr lang="en-US" sz="2800" dirty="0" smtClean="0"/>
              <a:t>VNFSDK </a:t>
            </a:r>
            <a:r>
              <a:rPr lang="en-US" sz="2800" dirty="0" smtClean="0"/>
              <a:t>and Dovetail for CVC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xmlns="" val="1073863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4296871" cy="203132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3500573"/>
            <a:ext cx="0" cy="3077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VNF Test Platform (VTP) </a:t>
            </a:r>
            <a:br>
              <a:rPr lang="en-US" dirty="0" smtClean="0"/>
            </a:br>
            <a:r>
              <a:rPr lang="en-US" sz="1300" dirty="0" smtClean="0"/>
              <a:t>a VNFSDK service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packages</a:t>
            </a:r>
          </a:p>
          <a:p>
            <a:pPr algn="ctr"/>
            <a:endParaRPr lang="en-US" sz="1400" dirty="0" smtClean="0"/>
          </a:p>
        </p:txBody>
      </p:sp>
      <p:sp>
        <p:nvSpPr>
          <p:cNvPr id="14" name="Can 13"/>
          <p:cNvSpPr/>
          <p:nvPr/>
        </p:nvSpPr>
        <p:spPr>
          <a:xfrm>
            <a:off x="6200399" y="3808349"/>
            <a:ext cx="1519179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case, profiles, results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931709" y="3511136"/>
            <a:ext cx="0" cy="2972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1970864"/>
            <a:ext cx="201186" cy="733659"/>
          </a:xfrm>
          <a:prstGeom prst="rightArrow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0207" y="2807918"/>
            <a:ext cx="631843" cy="631843"/>
          </a:xfrm>
          <a:prstGeom prst="rect">
            <a:avLst/>
          </a:prstGeom>
          <a:noFill/>
        </p:spPr>
      </p:pic>
      <p:sp>
        <p:nvSpPr>
          <p:cNvPr id="75" name="Rectangle 74"/>
          <p:cNvSpPr/>
          <p:nvPr/>
        </p:nvSpPr>
        <p:spPr>
          <a:xfrm>
            <a:off x="9503706" y="1362211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Vendor 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8" name="Down Arrow 97"/>
          <p:cNvSpPr/>
          <p:nvPr/>
        </p:nvSpPr>
        <p:spPr>
          <a:xfrm rot="10646226">
            <a:off x="6182473" y="997998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939987" y="1193793"/>
            <a:ext cx="1131077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1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Results publish to 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491" y="767242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5553777" y="2313002"/>
            <a:ext cx="2435191" cy="553996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 </a:t>
            </a: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(VTP)</a:t>
            </a:r>
          </a:p>
          <a:p>
            <a:pPr algn="r"/>
            <a:r>
              <a:rPr lang="en-US" sz="1100" dirty="0" smtClean="0"/>
              <a:t>Powered by OCLIP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5" name="Group 21"/>
          <p:cNvGrpSpPr/>
          <p:nvPr/>
        </p:nvGrpSpPr>
        <p:grpSpPr>
          <a:xfrm>
            <a:off x="639174" y="1405305"/>
            <a:ext cx="887254" cy="992695"/>
            <a:chOff x="999419" y="1728788"/>
            <a:chExt cx="887254" cy="992695"/>
          </a:xfrm>
        </p:grpSpPr>
        <p:pic>
          <p:nvPicPr>
            <p:cNvPr id="123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4" name="TextBox 123"/>
            <p:cNvSpPr txBox="1"/>
            <p:nvPr/>
          </p:nvSpPr>
          <p:spPr>
            <a:xfrm>
              <a:off x="999419" y="2413708"/>
              <a:ext cx="76238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743068" y="2482691"/>
            <a:ext cx="783360" cy="1006594"/>
            <a:chOff x="1103313" y="1728788"/>
            <a:chExt cx="783360" cy="1006594"/>
          </a:xfrm>
        </p:grpSpPr>
        <p:pic>
          <p:nvPicPr>
            <p:cNvPr id="126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7" name="TextBox 126"/>
            <p:cNvSpPr txBox="1"/>
            <p:nvPr/>
          </p:nvSpPr>
          <p:spPr>
            <a:xfrm>
              <a:off x="1103313" y="2458385"/>
              <a:ext cx="55079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63" name="Straight Arrow Connector 62"/>
          <p:cNvCxnSpPr/>
          <p:nvPr/>
        </p:nvCxnSpPr>
        <p:spPr>
          <a:xfrm>
            <a:off x="8782050" y="1536047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>
          <a:xfrm>
            <a:off x="2251804" y="2198255"/>
            <a:ext cx="1477234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SDC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2251804" y="2901027"/>
            <a:ext cx="1562959" cy="715087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Marketplace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Portal/ CLI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3" name="Down Arrow 92"/>
          <p:cNvSpPr/>
          <p:nvPr/>
        </p:nvSpPr>
        <p:spPr>
          <a:xfrm rot="16380105">
            <a:off x="3986907" y="2175299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4" name="Down Arrow 93"/>
          <p:cNvSpPr/>
          <p:nvPr/>
        </p:nvSpPr>
        <p:spPr>
          <a:xfrm rot="16380105">
            <a:off x="3986906" y="2941420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="horz" wrap="square" lIns="45719" tIns="45719" rIns="45719" bIns="45719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2294665" y="1433514"/>
            <a:ext cx="1520097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Dovetail   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12422" y="1164966"/>
            <a:ext cx="1085850" cy="36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94666" y="1998231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11044" y="2704523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Down Arrow 58"/>
          <p:cNvSpPr/>
          <p:nvPr/>
        </p:nvSpPr>
        <p:spPr>
          <a:xfrm rot="16380105">
            <a:off x="3995783" y="1222819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0" name="Down Arrow 59"/>
          <p:cNvSpPr/>
          <p:nvPr/>
        </p:nvSpPr>
        <p:spPr>
          <a:xfrm rot="5400000">
            <a:off x="3961778" y="1594530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75419" y="4826643"/>
            <a:ext cx="6495645" cy="120032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A platform to 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automate and manage different kind/nature of  test cases for given VNF package(s) and </a:t>
            </a:r>
            <a:r>
              <a:rPr lang="en-US" dirty="0" smtClean="0"/>
              <a:t>provides unified accessibility over CLI, REST API and  UI portal for operating the test cases with RBAC enabled.</a:t>
            </a:r>
          </a:p>
        </p:txBody>
      </p:sp>
      <p:sp>
        <p:nvSpPr>
          <p:cNvPr id="47" name="Rectangle 46"/>
          <p:cNvSpPr/>
          <p:nvPr/>
        </p:nvSpPr>
        <p:spPr>
          <a:xfrm>
            <a:off x="9655013" y="1090934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Operator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867862" y="802741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CVP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503706" y="2455252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Package Test case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655013" y="2183975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Lifecycle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867862" y="1895782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Functional Test case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8782050" y="2606875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9495174" y="3543833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schemeClr val="tx1"/>
                </a:solidFill>
              </a:rPr>
              <a:t>Python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9646481" y="3272556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Java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859330" y="2984363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Script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8782050" y="3353693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9768995" y="4622333"/>
            <a:ext cx="1477234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VVP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11857" y="4422309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7" name="Curved Connector 76"/>
          <p:cNvCxnSpPr>
            <a:endCxn id="76" idx="0"/>
          </p:cNvCxnSpPr>
          <p:nvPr/>
        </p:nvCxnSpPr>
        <p:spPr>
          <a:xfrm rot="5400000">
            <a:off x="10150299" y="4088074"/>
            <a:ext cx="539407" cy="12906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760901" y="6057781"/>
            <a:ext cx="46519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:</a:t>
            </a:r>
          </a:p>
          <a:p>
            <a:r>
              <a:rPr lang="en-US" sz="1400" dirty="0" smtClean="0"/>
              <a:t>:   </a:t>
            </a:r>
          </a:p>
          <a:p>
            <a:r>
              <a:rPr lang="en-US" sz="1400" dirty="0" smtClean="0"/>
              <a:t>       </a:t>
            </a:r>
          </a:p>
          <a:p>
            <a:endParaRPr lang="en-US" sz="1400" dirty="0"/>
          </a:p>
        </p:txBody>
      </p:sp>
      <p:graphicFrame>
        <p:nvGraphicFramePr>
          <p:cNvPr id="79" name="Table 78"/>
          <p:cNvGraphicFramePr>
            <a:graphicFrameLocks noGrp="1"/>
          </p:cNvGraphicFramePr>
          <p:nvPr/>
        </p:nvGraphicFramePr>
        <p:xfrm>
          <a:off x="7228573" y="5107490"/>
          <a:ext cx="4938201" cy="107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9271"/>
                <a:gridCol w="41489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Casablanca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000" dirty="0" smtClean="0"/>
                        <a:t>Validate TOSCA based VNF package from Dovetail/CLI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Dublin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000" dirty="0" smtClean="0"/>
                        <a:t>Validate HEAT based VNF package from Dovetail/CLI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000" dirty="0" smtClean="0"/>
                        <a:t>Add required CVP</a:t>
                      </a:r>
                      <a:r>
                        <a:rPr lang="en-US" sz="1000" baseline="0" dirty="0" smtClean="0"/>
                        <a:t> test cases </a:t>
                      </a:r>
                      <a:endParaRPr lang="en-US" sz="1000" dirty="0" smtClean="0"/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000" dirty="0" smtClean="0"/>
                        <a:t>During VSP on-boarding,  enable operator specific  validation  from SDC.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000" dirty="0" smtClean="0"/>
                        <a:t>Web UI portal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0" name="Rectangle 79"/>
          <p:cNvSpPr/>
          <p:nvPr/>
        </p:nvSpPr>
        <p:spPr>
          <a:xfrm>
            <a:off x="9038622" y="1064373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Dublin</a:t>
            </a:r>
            <a:endParaRPr lang="en-US" sz="11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8887092" y="3616114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Dublin</a:t>
            </a:r>
            <a:endParaRPr lang="en-US" sz="11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2" name="Rectangle 81"/>
          <p:cNvSpPr/>
          <p:nvPr/>
        </p:nvSpPr>
        <p:spPr>
          <a:xfrm rot="19438118">
            <a:off x="10180605" y="4036716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Dublin</a:t>
            </a:r>
            <a:endParaRPr lang="en-US" sz="11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437229" y="6202156"/>
            <a:ext cx="3729545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Brought you by VNFSDK, In association with LFN CVC under CVP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5677393" cy="2031323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>
                <a:alpha val="3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3491587"/>
            <a:ext cx="0" cy="31676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8701028" y="2406978"/>
            <a:ext cx="1319514" cy="92332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Test</a:t>
            </a:r>
          </a:p>
          <a:p>
            <a:r>
              <a:rPr lang="en-US" dirty="0" smtClean="0">
                <a:solidFill>
                  <a:schemeClr val="dk1"/>
                </a:solidFill>
              </a:rPr>
              <a:t>Runner</a:t>
            </a:r>
          </a:p>
          <a:p>
            <a:r>
              <a:rPr lang="en-US" dirty="0" smtClean="0">
                <a:solidFill>
                  <a:schemeClr val="dk1"/>
                </a:solidFill>
              </a:rPr>
              <a:t>(Shell </a:t>
            </a:r>
            <a:r>
              <a:rPr lang="en-US" sz="1400" dirty="0" smtClean="0">
                <a:solidFill>
                  <a:schemeClr val="dk1"/>
                </a:solidFill>
              </a:rPr>
              <a:t>based</a:t>
            </a:r>
            <a:r>
              <a:rPr lang="en-US" dirty="0" smtClean="0">
                <a:solidFill>
                  <a:schemeClr val="dk1"/>
                </a:solidFill>
              </a:rPr>
              <a:t>)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>
            <a:normAutofit/>
          </a:bodyPr>
          <a:lstStyle/>
          <a:p>
            <a:r>
              <a:rPr lang="en-US" dirty="0" smtClean="0"/>
              <a:t>VTP </a:t>
            </a:r>
            <a:r>
              <a:rPr lang="en-US" sz="2200" dirty="0" smtClean="0"/>
              <a:t>High level architecture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 repository</a:t>
            </a:r>
          </a:p>
        </p:txBody>
      </p:sp>
      <p:sp>
        <p:nvSpPr>
          <p:cNvPr id="14" name="Can 13"/>
          <p:cNvSpPr/>
          <p:nvPr/>
        </p:nvSpPr>
        <p:spPr>
          <a:xfrm>
            <a:off x="6373403" y="3687260"/>
            <a:ext cx="1519179" cy="952974"/>
          </a:xfrm>
          <a:prstGeom prst="can">
            <a:avLst>
              <a:gd name="adj" fmla="val 15165"/>
            </a:avLst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</a:t>
            </a:r>
            <a:r>
              <a:rPr lang="en-US" sz="1400" dirty="0" smtClean="0"/>
              <a:t>case, result </a:t>
            </a:r>
            <a:r>
              <a:rPr lang="en-US" sz="1400" dirty="0" smtClean="0"/>
              <a:t>&amp; </a:t>
            </a:r>
            <a:r>
              <a:rPr lang="en-US" sz="1400" b="1" dirty="0" smtClean="0"/>
              <a:t>profile</a:t>
            </a:r>
            <a:endParaRPr lang="en-US" sz="1400" dirty="0" smtClean="0"/>
          </a:p>
          <a:p>
            <a:pPr algn="ctr"/>
            <a:r>
              <a:rPr lang="en-US" sz="1400" dirty="0" smtClean="0"/>
              <a:t>repository</a:t>
            </a:r>
          </a:p>
        </p:txBody>
      </p:sp>
      <p:grpSp>
        <p:nvGrpSpPr>
          <p:cNvPr id="2" name="Group 28"/>
          <p:cNvGrpSpPr/>
          <p:nvPr/>
        </p:nvGrpSpPr>
        <p:grpSpPr>
          <a:xfrm>
            <a:off x="3973965" y="1558949"/>
            <a:ext cx="2357376" cy="1477325"/>
            <a:chOff x="3472405" y="1909823"/>
            <a:chExt cx="2357376" cy="1477325"/>
          </a:xfrm>
        </p:grpSpPr>
        <p:sp>
          <p:nvSpPr>
            <p:cNvPr id="11" name="Rectangle 10"/>
            <p:cNvSpPr/>
            <p:nvPr/>
          </p:nvSpPr>
          <p:spPr>
            <a:xfrm>
              <a:off x="4321215" y="1909823"/>
              <a:ext cx="1508566" cy="1477325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US" dirty="0" smtClean="0"/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VNF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Market place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dirty="0" smtClean="0"/>
                <a:t>(Controller)</a:t>
              </a:r>
              <a:endPara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grpSp>
          <p:nvGrpSpPr>
            <p:cNvPr id="3" name="Group 19"/>
            <p:cNvGrpSpPr/>
            <p:nvPr/>
          </p:nvGrpSpPr>
          <p:grpSpPr>
            <a:xfrm>
              <a:off x="3472405" y="2465408"/>
              <a:ext cx="848810" cy="644741"/>
              <a:chOff x="3483980" y="2465408"/>
              <a:chExt cx="848810" cy="644741"/>
            </a:xfrm>
          </p:grpSpPr>
          <p:cxnSp>
            <p:nvCxnSpPr>
              <p:cNvPr id="16" name="Straight Arrow Connector 15"/>
              <p:cNvCxnSpPr>
                <a:stCxn id="11" idx="1"/>
              </p:cNvCxnSpPr>
              <p:nvPr/>
            </p:nvCxnSpPr>
            <p:spPr>
              <a:xfrm flipH="1" flipV="1">
                <a:off x="3483980" y="2639030"/>
                <a:ext cx="848810" cy="9456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 flipV="1">
                <a:off x="3495554" y="2800885"/>
                <a:ext cx="837236" cy="9457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495554" y="2465408"/>
                <a:ext cx="837236" cy="9457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3646025" y="2848541"/>
                <a:ext cx="592468" cy="2616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en-US" sz="1100" b="0" i="0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 panose="020F0502020204030204"/>
                  </a:rPr>
                  <a:t>REST API</a:t>
                </a:r>
                <a:endPara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endParaRPr>
              </a:p>
            </p:txBody>
          </p:sp>
        </p:grpSp>
      </p:grpSp>
      <p:grpSp>
        <p:nvGrpSpPr>
          <p:cNvPr id="4" name="Group 21"/>
          <p:cNvGrpSpPr/>
          <p:nvPr/>
        </p:nvGrpSpPr>
        <p:grpSpPr>
          <a:xfrm>
            <a:off x="535280" y="1199139"/>
            <a:ext cx="1148710" cy="992695"/>
            <a:chOff x="999419" y="1728788"/>
            <a:chExt cx="1148710" cy="992695"/>
          </a:xfrm>
        </p:grpSpPr>
        <p:pic>
          <p:nvPicPr>
            <p:cNvPr id="1026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999419" y="2413708"/>
              <a:ext cx="114871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Operator/user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639174" y="2053754"/>
            <a:ext cx="1030088" cy="1006594"/>
            <a:chOff x="1103313" y="1728788"/>
            <a:chExt cx="1030088" cy="1006594"/>
          </a:xfrm>
        </p:grpSpPr>
        <p:pic>
          <p:nvPicPr>
            <p:cNvPr id="27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28" name="TextBox 27"/>
            <p:cNvSpPr txBox="1"/>
            <p:nvPr/>
          </p:nvSpPr>
          <p:spPr>
            <a:xfrm>
              <a:off x="1103313" y="2458385"/>
              <a:ext cx="103008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Vendor/author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>
            <a:off x="7124209" y="3439761"/>
            <a:ext cx="0" cy="368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800377" y="1525731"/>
            <a:ext cx="1057364" cy="14773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Test Center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38" name="Straight Arrow Connector 37"/>
          <p:cNvCxnSpPr>
            <a:stCxn id="11" idx="3"/>
            <a:endCxn id="36" idx="1"/>
          </p:cNvCxnSpPr>
          <p:nvPr/>
        </p:nvCxnSpPr>
        <p:spPr>
          <a:xfrm flipV="1">
            <a:off x="6331341" y="2264394"/>
            <a:ext cx="469036" cy="332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8548628" y="2095387"/>
            <a:ext cx="1319514" cy="92332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/>
              <a:t>Test</a:t>
            </a:r>
          </a:p>
          <a:p>
            <a:r>
              <a:rPr lang="en-US" dirty="0" smtClean="0"/>
              <a:t>Runner</a:t>
            </a:r>
          </a:p>
          <a:p>
            <a:r>
              <a:rPr lang="en-US" dirty="0" smtClean="0"/>
              <a:t>(Python </a:t>
            </a:r>
            <a:r>
              <a:rPr lang="en-US" sz="1200" dirty="0" smtClean="0"/>
              <a:t>based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7857741" y="2116513"/>
            <a:ext cx="538487" cy="149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1970864"/>
            <a:ext cx="201186" cy="733659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31341" y="2349442"/>
            <a:ext cx="469037" cy="3077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gRPC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0739" y="1463543"/>
            <a:ext cx="631843" cy="631843"/>
          </a:xfrm>
          <a:prstGeom prst="rect">
            <a:avLst/>
          </a:prstGeom>
          <a:noFill/>
        </p:spPr>
      </p:pic>
      <p:grpSp>
        <p:nvGrpSpPr>
          <p:cNvPr id="6" name="Group 77"/>
          <p:cNvGrpSpPr/>
          <p:nvPr/>
        </p:nvGrpSpPr>
        <p:grpSpPr>
          <a:xfrm>
            <a:off x="10463201" y="2269967"/>
            <a:ext cx="1403347" cy="737173"/>
            <a:chOff x="9101724" y="4173862"/>
            <a:chExt cx="1403347" cy="737173"/>
          </a:xfrm>
        </p:grpSpPr>
        <p:sp>
          <p:nvSpPr>
            <p:cNvPr id="57" name="Rectangle 56"/>
            <p:cNvSpPr/>
            <p:nvPr/>
          </p:nvSpPr>
          <p:spPr>
            <a:xfrm>
              <a:off x="9101724" y="4173862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9174866" y="4240628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264815" y="4326262"/>
              <a:ext cx="1240256" cy="584773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7" name="Group 76"/>
          <p:cNvGrpSpPr/>
          <p:nvPr/>
        </p:nvGrpSpPr>
        <p:grpSpPr>
          <a:xfrm>
            <a:off x="10357101" y="3439761"/>
            <a:ext cx="1651157" cy="737173"/>
            <a:chOff x="10505071" y="5022359"/>
            <a:chExt cx="1651157" cy="737173"/>
          </a:xfrm>
        </p:grpSpPr>
        <p:sp>
          <p:nvSpPr>
            <p:cNvPr id="69" name="Rectangle 68"/>
            <p:cNvSpPr/>
            <p:nvPr/>
          </p:nvSpPr>
          <p:spPr>
            <a:xfrm>
              <a:off x="10505071" y="5022359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0554180" y="5093734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611171" y="5174759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8" name="Group 75"/>
          <p:cNvGrpSpPr/>
          <p:nvPr/>
        </p:nvGrpSpPr>
        <p:grpSpPr>
          <a:xfrm>
            <a:off x="10520192" y="1199139"/>
            <a:ext cx="1066800" cy="737173"/>
            <a:chOff x="11125036" y="2190584"/>
            <a:chExt cx="1066800" cy="737173"/>
          </a:xfrm>
        </p:grpSpPr>
        <p:sp>
          <p:nvSpPr>
            <p:cNvPr id="56" name="Rectangle 55"/>
            <p:cNvSpPr/>
            <p:nvPr/>
          </p:nvSpPr>
          <p:spPr>
            <a:xfrm>
              <a:off x="11125036" y="2190584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1196412" y="2255103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1277436" y="2342984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80" name="Shape 79"/>
          <p:cNvCxnSpPr>
            <a:stCxn id="41" idx="2"/>
            <a:endCxn id="69" idx="1"/>
          </p:cNvCxnSpPr>
          <p:nvPr/>
        </p:nvCxnSpPr>
        <p:spPr>
          <a:xfrm rot="16200000" flipH="1">
            <a:off x="9658022" y="3033069"/>
            <a:ext cx="401842" cy="996316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40" idx="3"/>
          </p:cNvCxnSpPr>
          <p:nvPr/>
        </p:nvCxnSpPr>
        <p:spPr>
          <a:xfrm>
            <a:off x="9868142" y="2557051"/>
            <a:ext cx="723426" cy="161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hape 83"/>
          <p:cNvCxnSpPr>
            <a:endCxn id="74" idx="1"/>
          </p:cNvCxnSpPr>
          <p:nvPr/>
        </p:nvCxnSpPr>
        <p:spPr>
          <a:xfrm rot="5400000" flipH="1" flipV="1">
            <a:off x="9722219" y="889812"/>
            <a:ext cx="203115" cy="1535583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90"/>
          <p:cNvGrpSpPr/>
          <p:nvPr/>
        </p:nvGrpSpPr>
        <p:grpSpPr>
          <a:xfrm>
            <a:off x="1926565" y="1409032"/>
            <a:ext cx="2339741" cy="2208359"/>
            <a:chOff x="2341322" y="1549975"/>
            <a:chExt cx="2339741" cy="2208359"/>
          </a:xfrm>
        </p:grpSpPr>
        <p:pic>
          <p:nvPicPr>
            <p:cNvPr id="1028" name="Picture 4" descr="C:\Users\k00365106\AppData\Local\Microsoft\Windows\Temporary Internet Files\Content.IE5\WZV9652L\windows_console_dock_icon_by_lapinlunaire[1]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37507" y="1634413"/>
              <a:ext cx="1828799" cy="126843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sp>
          <p:nvSpPr>
            <p:cNvPr id="47" name="TextBox 46"/>
            <p:cNvSpPr txBox="1"/>
            <p:nvPr/>
          </p:nvSpPr>
          <p:spPr>
            <a:xfrm>
              <a:off x="2341322" y="1549975"/>
              <a:ext cx="2339741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Web portal/Command console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pic>
          <p:nvPicPr>
            <p:cNvPr id="1032" name="Picture 8" descr="C:\Users\k00365106\AppData\Local\Microsoft\Windows\Temporary Internet Files\Content.IE5\5B0TMK54\1234770439.usr1[1]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37507" y="2025308"/>
              <a:ext cx="1733026" cy="17330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98" name="Down Arrow 97"/>
          <p:cNvSpPr/>
          <p:nvPr/>
        </p:nvSpPr>
        <p:spPr>
          <a:xfrm>
            <a:off x="2374315" y="3543502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147858" y="3500573"/>
            <a:ext cx="1456487" cy="3077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Results publish to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771" y="4030703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6200399" y="1094213"/>
            <a:ext cx="1886092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8361619" y="1783912"/>
            <a:ext cx="1319514" cy="92332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Test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/>
              <a:t>Runner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/>
              <a:t>(Java </a:t>
            </a:r>
            <a:r>
              <a:rPr lang="en-US" sz="1400" dirty="0" smtClean="0"/>
              <a:t>based</a:t>
            </a:r>
            <a:r>
              <a:rPr lang="en-US" dirty="0" smtClean="0"/>
              <a:t>)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857741" y="2151922"/>
            <a:ext cx="469037" cy="3077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gRPC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5280" y="4640234"/>
            <a:ext cx="11292296" cy="181588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400" b="1" dirty="0" smtClean="0"/>
              <a:t>Controller</a:t>
            </a:r>
            <a:r>
              <a:rPr lang="en-US" sz="1400" dirty="0" smtClean="0"/>
              <a:t> provides </a:t>
            </a:r>
            <a:r>
              <a:rPr lang="en-US" sz="1400" dirty="0" err="1" smtClean="0"/>
              <a:t>RESTful</a:t>
            </a:r>
            <a:r>
              <a:rPr lang="en-US" sz="1400" dirty="0" smtClean="0"/>
              <a:t> service  on top of VNF package and Test cases </a:t>
            </a:r>
            <a:r>
              <a:rPr lang="en-US" sz="1400" dirty="0" smtClean="0"/>
              <a:t>with </a:t>
            </a:r>
            <a:r>
              <a:rPr lang="en-US" sz="1400" b="1" dirty="0" smtClean="0"/>
              <a:t>RBAC</a:t>
            </a:r>
            <a:r>
              <a:rPr lang="en-US" sz="1400" dirty="0" smtClean="0"/>
              <a:t> enabled. </a:t>
            </a:r>
            <a:r>
              <a:rPr lang="en-US" sz="1400" dirty="0" smtClean="0"/>
              <a:t>And User/author can run the </a:t>
            </a:r>
            <a:r>
              <a:rPr lang="en-US" sz="1400" b="1" dirty="0" smtClean="0"/>
              <a:t>test cases </a:t>
            </a:r>
            <a:r>
              <a:rPr lang="en-US" sz="1400" dirty="0" smtClean="0"/>
              <a:t>via </a:t>
            </a:r>
            <a:r>
              <a:rPr lang="en-US" sz="1400" b="1" dirty="0" smtClean="0"/>
              <a:t>CLI/Portal</a:t>
            </a:r>
            <a:r>
              <a:rPr lang="en-US" sz="1400" dirty="0" smtClean="0"/>
              <a:t>. </a:t>
            </a:r>
            <a:endParaRPr lang="en-US" sz="1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1400" b="1" dirty="0" smtClean="0"/>
              <a:t>Test </a:t>
            </a:r>
            <a:r>
              <a:rPr lang="en-US" sz="1400" b="1" dirty="0" smtClean="0"/>
              <a:t>center </a:t>
            </a:r>
            <a:r>
              <a:rPr lang="en-US" sz="1400" dirty="0" smtClean="0"/>
              <a:t>helps to </a:t>
            </a:r>
            <a:r>
              <a:rPr lang="en-US" sz="1400" dirty="0" smtClean="0"/>
              <a:t>route </a:t>
            </a:r>
            <a:r>
              <a:rPr lang="en-US" sz="1400" dirty="0" smtClean="0"/>
              <a:t>the </a:t>
            </a:r>
            <a:r>
              <a:rPr lang="en-US" sz="1400" dirty="0" smtClean="0"/>
              <a:t>execution of test cases with  </a:t>
            </a:r>
            <a:r>
              <a:rPr lang="en-US" sz="1400" dirty="0" smtClean="0"/>
              <a:t>to the </a:t>
            </a:r>
            <a:r>
              <a:rPr lang="en-US" sz="1400" dirty="0" smtClean="0"/>
              <a:t>appropriate Test </a:t>
            </a:r>
            <a:r>
              <a:rPr lang="en-US" sz="1400" dirty="0" smtClean="0"/>
              <a:t>runner and stores the </a:t>
            </a:r>
            <a:r>
              <a:rPr lang="en-US" sz="1400" b="1" dirty="0" smtClean="0"/>
              <a:t>result</a:t>
            </a:r>
            <a:r>
              <a:rPr lang="en-US" sz="1400" dirty="0" smtClean="0"/>
              <a:t> of each execution in the Test repository. </a:t>
            </a:r>
            <a:endParaRPr lang="en-US" sz="1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1400" b="1" dirty="0" smtClean="0"/>
              <a:t>Test runner </a:t>
            </a:r>
            <a:r>
              <a:rPr lang="en-US" sz="1400" dirty="0" smtClean="0"/>
              <a:t>provides different execution environment like shell, java, etc, which facilitates authors to write test cases  in their know languages like java, shell scripts, etc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400" dirty="0" smtClean="0"/>
              <a:t>Admin/user </a:t>
            </a:r>
            <a:r>
              <a:rPr lang="en-US" sz="1400" dirty="0" smtClean="0"/>
              <a:t>can upload the test results to the </a:t>
            </a:r>
            <a:r>
              <a:rPr lang="en-US" sz="1400" b="1" dirty="0" smtClean="0"/>
              <a:t>LFN OVP portal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400" b="1" dirty="0" smtClean="0"/>
              <a:t>Profile</a:t>
            </a:r>
            <a:r>
              <a:rPr lang="en-US" sz="1400" dirty="0" smtClean="0"/>
              <a:t> is provided to capture the required inputs for running test cases like VIM details, inputs.</a:t>
            </a:r>
            <a:endParaRPr lang="en-US" sz="1400" b="1" dirty="0" smtClean="0"/>
          </a:p>
          <a:p>
            <a:pPr marL="342900" indent="-342900"/>
            <a:r>
              <a:rPr lang="en-US" sz="1400" b="1" dirty="0" smtClean="0"/>
              <a:t>														</a:t>
            </a:r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4296871" cy="203132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3500573"/>
            <a:ext cx="0" cy="3077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packages</a:t>
            </a:r>
          </a:p>
          <a:p>
            <a:pPr algn="ctr"/>
            <a:endParaRPr lang="en-US" sz="1400" dirty="0" smtClean="0"/>
          </a:p>
        </p:txBody>
      </p:sp>
      <p:sp>
        <p:nvSpPr>
          <p:cNvPr id="14" name="Can 13"/>
          <p:cNvSpPr/>
          <p:nvPr/>
        </p:nvSpPr>
        <p:spPr>
          <a:xfrm>
            <a:off x="6200399" y="3808349"/>
            <a:ext cx="1519179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case, profiles, results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931709" y="3511136"/>
            <a:ext cx="0" cy="2972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1970864"/>
            <a:ext cx="201186" cy="733659"/>
          </a:xfrm>
          <a:prstGeom prst="rightArrow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0207" y="2807918"/>
            <a:ext cx="631843" cy="631843"/>
          </a:xfrm>
          <a:prstGeom prst="rect">
            <a:avLst/>
          </a:prstGeom>
          <a:noFill/>
        </p:spPr>
      </p:pic>
      <p:sp>
        <p:nvSpPr>
          <p:cNvPr id="75" name="Rectangle 74"/>
          <p:cNvSpPr/>
          <p:nvPr/>
        </p:nvSpPr>
        <p:spPr>
          <a:xfrm>
            <a:off x="9503706" y="1362211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Vendor 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8" name="Down Arrow 97"/>
          <p:cNvSpPr/>
          <p:nvPr/>
        </p:nvSpPr>
        <p:spPr>
          <a:xfrm rot="10646226">
            <a:off x="6182473" y="997998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939987" y="1193793"/>
            <a:ext cx="1131077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1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Results publish to 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491" y="767242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5553777" y="2313002"/>
            <a:ext cx="2435191" cy="553996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 </a:t>
            </a: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(VTP)</a:t>
            </a:r>
          </a:p>
          <a:p>
            <a:pPr algn="r"/>
            <a:r>
              <a:rPr lang="en-US" sz="1100" dirty="0" smtClean="0"/>
              <a:t>Powered by OCLIP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639174" y="1405305"/>
            <a:ext cx="887254" cy="992695"/>
            <a:chOff x="999419" y="1728788"/>
            <a:chExt cx="887254" cy="992695"/>
          </a:xfrm>
        </p:grpSpPr>
        <p:pic>
          <p:nvPicPr>
            <p:cNvPr id="123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4" name="TextBox 123"/>
            <p:cNvSpPr txBox="1"/>
            <p:nvPr/>
          </p:nvSpPr>
          <p:spPr>
            <a:xfrm>
              <a:off x="999419" y="2413708"/>
              <a:ext cx="76238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743068" y="2482691"/>
            <a:ext cx="783360" cy="1006594"/>
            <a:chOff x="1103313" y="1728788"/>
            <a:chExt cx="783360" cy="1006594"/>
          </a:xfrm>
        </p:grpSpPr>
        <p:pic>
          <p:nvPicPr>
            <p:cNvPr id="126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7" name="TextBox 126"/>
            <p:cNvSpPr txBox="1"/>
            <p:nvPr/>
          </p:nvSpPr>
          <p:spPr>
            <a:xfrm>
              <a:off x="1103313" y="2458385"/>
              <a:ext cx="55079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63" name="Straight Arrow Connector 62"/>
          <p:cNvCxnSpPr/>
          <p:nvPr/>
        </p:nvCxnSpPr>
        <p:spPr>
          <a:xfrm>
            <a:off x="8782050" y="1536047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>
          <a:xfrm>
            <a:off x="2251804" y="2198255"/>
            <a:ext cx="1477234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SDC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2251804" y="2901027"/>
            <a:ext cx="1562959" cy="715087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Marketplace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Portal/ CLI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3" name="Down Arrow 92"/>
          <p:cNvSpPr/>
          <p:nvPr/>
        </p:nvSpPr>
        <p:spPr>
          <a:xfrm rot="16380105">
            <a:off x="3986907" y="2175299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accent3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4" name="Down Arrow 93"/>
          <p:cNvSpPr/>
          <p:nvPr/>
        </p:nvSpPr>
        <p:spPr>
          <a:xfrm rot="16380105">
            <a:off x="3986906" y="2941420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accent3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="horz" wrap="square" lIns="45719" tIns="45719" rIns="45719" bIns="45719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2294665" y="1433514"/>
            <a:ext cx="1520097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Dovetail   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12422" y="1164966"/>
            <a:ext cx="1085850" cy="36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94666" y="1998231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11044" y="2704523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Down Arrow 58"/>
          <p:cNvSpPr/>
          <p:nvPr/>
        </p:nvSpPr>
        <p:spPr>
          <a:xfrm rot="16380105">
            <a:off x="3995783" y="1222819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accent3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0" name="Down Arrow 59"/>
          <p:cNvSpPr/>
          <p:nvPr/>
        </p:nvSpPr>
        <p:spPr>
          <a:xfrm rot="5400000">
            <a:off x="3961778" y="1594530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accent3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655013" y="1090934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Operator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867862" y="802741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CVP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lang="en-US" sz="1400" dirty="0" smtClean="0">
                <a:solidFill>
                  <a:srgbClr val="00B050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503706" y="2455252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Package Test case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655013" y="2183975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Lifecycle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867862" y="1895782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Functional Test case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8782050" y="2606875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9495174" y="3543833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schemeClr val="tx1"/>
                </a:solidFill>
              </a:rPr>
              <a:t>Python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9646481" y="3272556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Java based </a:t>
            </a:r>
            <a:r>
              <a:rPr lang="en-US" sz="1400" dirty="0" smtClean="0">
                <a:solidFill>
                  <a:srgbClr val="00B050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859330" y="2984363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Script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8782050" y="3353693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760901" y="6057781"/>
            <a:ext cx="46519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:</a:t>
            </a:r>
          </a:p>
          <a:p>
            <a:r>
              <a:rPr lang="en-US" sz="1400" dirty="0" smtClean="0"/>
              <a:t>:   </a:t>
            </a:r>
          </a:p>
          <a:p>
            <a:r>
              <a:rPr lang="en-US" sz="1400" dirty="0" smtClean="0"/>
              <a:t>       </a:t>
            </a:r>
          </a:p>
          <a:p>
            <a:endParaRPr lang="en-US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8437229" y="6202156"/>
            <a:ext cx="3729545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Brought you by VNFSDK, In association with LFN CVC under CVP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09862" y="4966636"/>
            <a:ext cx="6495645" cy="120032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Java based TOSCA VNF Package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validation is enabled and integrated with Dovetail - </a:t>
            </a:r>
            <a:r>
              <a:rPr lang="en-US" dirty="0" smtClean="0"/>
              <a:t>Demoed as part of Dovetail integration with VTP session</a:t>
            </a:r>
          </a:p>
          <a:p>
            <a:r>
              <a:rPr lang="en-US" dirty="0" smtClean="0"/>
              <a:t>SDC can import valid VNF packages from VTP – already part of it.</a:t>
            </a:r>
            <a:endParaRPr lang="en-US" dirty="0" smtClean="0"/>
          </a:p>
        </p:txBody>
      </p:sp>
      <p:sp>
        <p:nvSpPr>
          <p:cNvPr id="66" name="Title 95"/>
          <p:cNvSpPr txBox="1">
            <a:spLocks/>
          </p:cNvSpPr>
          <p:nvPr/>
        </p:nvSpPr>
        <p:spPr>
          <a:xfrm>
            <a:off x="609862" y="89972"/>
            <a:ext cx="10647199" cy="709212"/>
          </a:xfrm>
          <a:prstGeom prst="rect">
            <a:avLst/>
          </a:prstGeom>
          <a:ln w="12700">
            <a:miter lim="400000"/>
          </a:ln>
        </p:spPr>
        <p:txBody>
          <a:bodyPr lIns="91424" tIns="91424" rIns="91424" bIns="91424" anchor="ctr">
            <a:normAutofit fontScale="825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VTP: Casablanca</a:t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TOSCA VNF package validation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4296871" cy="203132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3500573"/>
            <a:ext cx="0" cy="3077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VTP: Dublin</a:t>
            </a:r>
            <a:br>
              <a:rPr lang="en-US" dirty="0" smtClean="0"/>
            </a:br>
            <a:r>
              <a:rPr lang="en-US" sz="2000" dirty="0" smtClean="0"/>
              <a:t>HEAT package validation (using VVP)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packages</a:t>
            </a:r>
          </a:p>
          <a:p>
            <a:pPr algn="ctr"/>
            <a:endParaRPr lang="en-US" sz="1400" dirty="0" smtClean="0"/>
          </a:p>
        </p:txBody>
      </p:sp>
      <p:sp>
        <p:nvSpPr>
          <p:cNvPr id="14" name="Can 13"/>
          <p:cNvSpPr/>
          <p:nvPr/>
        </p:nvSpPr>
        <p:spPr>
          <a:xfrm>
            <a:off x="6200399" y="3808349"/>
            <a:ext cx="1519179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case, profiles, results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931709" y="3511136"/>
            <a:ext cx="0" cy="2972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1970864"/>
            <a:ext cx="201186" cy="733659"/>
          </a:xfrm>
          <a:prstGeom prst="rightArrow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0207" y="2807918"/>
            <a:ext cx="631843" cy="631843"/>
          </a:xfrm>
          <a:prstGeom prst="rect">
            <a:avLst/>
          </a:prstGeom>
          <a:noFill/>
        </p:spPr>
      </p:pic>
      <p:sp>
        <p:nvSpPr>
          <p:cNvPr id="75" name="Rectangle 74"/>
          <p:cNvSpPr/>
          <p:nvPr/>
        </p:nvSpPr>
        <p:spPr>
          <a:xfrm>
            <a:off x="9503706" y="1362211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Vendor 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8" name="Down Arrow 97"/>
          <p:cNvSpPr/>
          <p:nvPr/>
        </p:nvSpPr>
        <p:spPr>
          <a:xfrm rot="10646226">
            <a:off x="6182473" y="997998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939987" y="1193793"/>
            <a:ext cx="1131077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1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Results publish to 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491" y="767242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5553777" y="2313002"/>
            <a:ext cx="2435191" cy="553996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 </a:t>
            </a: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(VTP)</a:t>
            </a:r>
          </a:p>
          <a:p>
            <a:pPr algn="r"/>
            <a:r>
              <a:rPr lang="en-US" sz="1100" dirty="0" smtClean="0"/>
              <a:t>Powered by OCLIP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639174" y="1405305"/>
            <a:ext cx="887254" cy="992695"/>
            <a:chOff x="999419" y="1728788"/>
            <a:chExt cx="887254" cy="992695"/>
          </a:xfrm>
        </p:grpSpPr>
        <p:pic>
          <p:nvPicPr>
            <p:cNvPr id="123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4" name="TextBox 123"/>
            <p:cNvSpPr txBox="1"/>
            <p:nvPr/>
          </p:nvSpPr>
          <p:spPr>
            <a:xfrm>
              <a:off x="999419" y="2413708"/>
              <a:ext cx="76238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743068" y="2482691"/>
            <a:ext cx="783360" cy="1006594"/>
            <a:chOff x="1103313" y="1728788"/>
            <a:chExt cx="783360" cy="1006594"/>
          </a:xfrm>
        </p:grpSpPr>
        <p:pic>
          <p:nvPicPr>
            <p:cNvPr id="126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7" name="TextBox 126"/>
            <p:cNvSpPr txBox="1"/>
            <p:nvPr/>
          </p:nvSpPr>
          <p:spPr>
            <a:xfrm>
              <a:off x="1103313" y="2458385"/>
              <a:ext cx="55079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63" name="Straight Arrow Connector 62"/>
          <p:cNvCxnSpPr/>
          <p:nvPr/>
        </p:nvCxnSpPr>
        <p:spPr>
          <a:xfrm>
            <a:off x="8782050" y="1536047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>
          <a:xfrm>
            <a:off x="2251804" y="2198255"/>
            <a:ext cx="1477234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SDC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2251804" y="2901027"/>
            <a:ext cx="1562959" cy="715087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Marketplace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Portal/ CLI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3" name="Down Arrow 92"/>
          <p:cNvSpPr/>
          <p:nvPr/>
        </p:nvSpPr>
        <p:spPr>
          <a:xfrm rot="16380105">
            <a:off x="3986907" y="2175299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4" name="Down Arrow 93"/>
          <p:cNvSpPr/>
          <p:nvPr/>
        </p:nvSpPr>
        <p:spPr>
          <a:xfrm rot="16380105">
            <a:off x="3986906" y="2941420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="horz" wrap="square" lIns="45719" tIns="45719" rIns="45719" bIns="45719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2294665" y="1433514"/>
            <a:ext cx="1520097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Dovetail   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12422" y="1164966"/>
            <a:ext cx="1085850" cy="36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94666" y="1998231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11044" y="2704523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Down Arrow 58"/>
          <p:cNvSpPr/>
          <p:nvPr/>
        </p:nvSpPr>
        <p:spPr>
          <a:xfrm rot="16380105">
            <a:off x="3995783" y="1222819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0" name="Down Arrow 59"/>
          <p:cNvSpPr/>
          <p:nvPr/>
        </p:nvSpPr>
        <p:spPr>
          <a:xfrm rot="5400000">
            <a:off x="3961778" y="1594530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75419" y="4826643"/>
            <a:ext cx="6495645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Enable VTP with Python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based test case execution and on-board the VVP test cases </a:t>
            </a:r>
            <a:endParaRPr lang="en-US" dirty="0" smtClean="0"/>
          </a:p>
        </p:txBody>
      </p:sp>
      <p:sp>
        <p:nvSpPr>
          <p:cNvPr id="47" name="Rectangle 46"/>
          <p:cNvSpPr/>
          <p:nvPr/>
        </p:nvSpPr>
        <p:spPr>
          <a:xfrm>
            <a:off x="9655013" y="1090934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Operator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867862" y="802741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CVP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503706" y="2455252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Package Test case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655013" y="2183975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Lifecycle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867862" y="1895782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Functional Test case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8782050" y="2606875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9495174" y="3543833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Python based </a:t>
            </a:r>
            <a:r>
              <a:rPr lang="en-US" sz="1400" dirty="0" smtClean="0">
                <a:solidFill>
                  <a:srgbClr val="FF0000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9646481" y="3272556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Java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859330" y="2984363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Script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8782050" y="3353693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9768995" y="4622333"/>
            <a:ext cx="1477234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VVP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11857" y="4422309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7" name="Curved Connector 76"/>
          <p:cNvCxnSpPr>
            <a:endCxn id="76" idx="0"/>
          </p:cNvCxnSpPr>
          <p:nvPr/>
        </p:nvCxnSpPr>
        <p:spPr>
          <a:xfrm rot="5400000">
            <a:off x="10150299" y="4088074"/>
            <a:ext cx="539407" cy="12906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760901" y="6057781"/>
            <a:ext cx="46519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:</a:t>
            </a:r>
          </a:p>
          <a:p>
            <a:r>
              <a:rPr lang="en-US" sz="1400" dirty="0" smtClean="0"/>
              <a:t>:   </a:t>
            </a:r>
          </a:p>
          <a:p>
            <a:r>
              <a:rPr lang="en-US" sz="1400" dirty="0" smtClean="0"/>
              <a:t>       </a:t>
            </a:r>
          </a:p>
          <a:p>
            <a:endParaRPr lang="en-US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8437229" y="6202156"/>
            <a:ext cx="3729545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Brought you by VNFSDK, In association with LFN CVC under CVP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4296871" cy="203132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3500573"/>
            <a:ext cx="0" cy="3077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VTP: Dublin</a:t>
            </a:r>
            <a:br>
              <a:rPr lang="en-US" dirty="0" smtClean="0"/>
            </a:br>
            <a:r>
              <a:rPr lang="en-US" sz="2000" dirty="0" smtClean="0"/>
              <a:t>Perform custom on-boarding verification. (Operator specific test cases)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packages</a:t>
            </a:r>
          </a:p>
          <a:p>
            <a:pPr algn="ctr"/>
            <a:endParaRPr lang="en-US" sz="1400" dirty="0" smtClean="0"/>
          </a:p>
        </p:txBody>
      </p:sp>
      <p:sp>
        <p:nvSpPr>
          <p:cNvPr id="14" name="Can 13"/>
          <p:cNvSpPr/>
          <p:nvPr/>
        </p:nvSpPr>
        <p:spPr>
          <a:xfrm>
            <a:off x="6200399" y="3808349"/>
            <a:ext cx="1519179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r>
              <a:rPr lang="en-US" sz="1400" dirty="0" smtClean="0">
                <a:solidFill>
                  <a:srgbClr val="FF0000"/>
                </a:solidFill>
              </a:rPr>
              <a:t>, profiles, results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931709" y="3511136"/>
            <a:ext cx="0" cy="2972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1970864"/>
            <a:ext cx="201186" cy="733659"/>
          </a:xfrm>
          <a:prstGeom prst="rightArrow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0207" y="2807918"/>
            <a:ext cx="631843" cy="631843"/>
          </a:xfrm>
          <a:prstGeom prst="rect">
            <a:avLst/>
          </a:prstGeom>
          <a:noFill/>
        </p:spPr>
      </p:pic>
      <p:sp>
        <p:nvSpPr>
          <p:cNvPr id="75" name="Rectangle 74"/>
          <p:cNvSpPr/>
          <p:nvPr/>
        </p:nvSpPr>
        <p:spPr>
          <a:xfrm>
            <a:off x="9503706" y="1362211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Vendor 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8" name="Down Arrow 97"/>
          <p:cNvSpPr/>
          <p:nvPr/>
        </p:nvSpPr>
        <p:spPr>
          <a:xfrm rot="10646226">
            <a:off x="6182473" y="997998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939987" y="1193793"/>
            <a:ext cx="1131077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1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Results publish to 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491" y="767242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5553777" y="2313002"/>
            <a:ext cx="2435191" cy="553996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 </a:t>
            </a: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(VTP)</a:t>
            </a:r>
          </a:p>
          <a:p>
            <a:pPr algn="r"/>
            <a:r>
              <a:rPr lang="en-US" sz="1100" dirty="0" smtClean="0"/>
              <a:t>Powered by OCLIP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639174" y="1405305"/>
            <a:ext cx="887254" cy="992695"/>
            <a:chOff x="999419" y="1728788"/>
            <a:chExt cx="887254" cy="992695"/>
          </a:xfrm>
        </p:grpSpPr>
        <p:pic>
          <p:nvPicPr>
            <p:cNvPr id="123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4" name="TextBox 123"/>
            <p:cNvSpPr txBox="1"/>
            <p:nvPr/>
          </p:nvSpPr>
          <p:spPr>
            <a:xfrm>
              <a:off x="999419" y="2413708"/>
              <a:ext cx="76238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743068" y="2482691"/>
            <a:ext cx="783360" cy="1006594"/>
            <a:chOff x="1103313" y="1728788"/>
            <a:chExt cx="783360" cy="1006594"/>
          </a:xfrm>
        </p:grpSpPr>
        <p:pic>
          <p:nvPicPr>
            <p:cNvPr id="126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7" name="TextBox 126"/>
            <p:cNvSpPr txBox="1"/>
            <p:nvPr/>
          </p:nvSpPr>
          <p:spPr>
            <a:xfrm>
              <a:off x="1103313" y="2458385"/>
              <a:ext cx="55079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63" name="Straight Arrow Connector 62"/>
          <p:cNvCxnSpPr/>
          <p:nvPr/>
        </p:nvCxnSpPr>
        <p:spPr>
          <a:xfrm>
            <a:off x="8782050" y="1536047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>
          <a:xfrm>
            <a:off x="2251804" y="2198255"/>
            <a:ext cx="1477234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SDC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2251804" y="2901027"/>
            <a:ext cx="1562959" cy="715087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Marketplace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Portal/ CLI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3" name="Down Arrow 92"/>
          <p:cNvSpPr/>
          <p:nvPr/>
        </p:nvSpPr>
        <p:spPr>
          <a:xfrm rot="16380105">
            <a:off x="3986907" y="2175299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4" name="Down Arrow 93"/>
          <p:cNvSpPr/>
          <p:nvPr/>
        </p:nvSpPr>
        <p:spPr>
          <a:xfrm rot="16380105">
            <a:off x="3986906" y="2941420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="horz" wrap="square" lIns="45719" tIns="45719" rIns="45719" bIns="45719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2294665" y="1433514"/>
            <a:ext cx="1520097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Dovetail   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12422" y="1164966"/>
            <a:ext cx="1085850" cy="36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94666" y="1998231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11044" y="2704523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Down Arrow 58"/>
          <p:cNvSpPr/>
          <p:nvPr/>
        </p:nvSpPr>
        <p:spPr>
          <a:xfrm rot="16380105">
            <a:off x="3995783" y="1222819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0" name="Down Arrow 59"/>
          <p:cNvSpPr/>
          <p:nvPr/>
        </p:nvSpPr>
        <p:spPr>
          <a:xfrm rot="5400000">
            <a:off x="3961778" y="1594530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655013" y="1090934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Operator </a:t>
            </a:r>
            <a:r>
              <a:rPr lang="en-US" sz="1400" dirty="0" smtClean="0">
                <a:solidFill>
                  <a:srgbClr val="C00000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867862" y="802741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CVP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503706" y="2455252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Package Test case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655013" y="2183975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Lifecycle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867862" y="1895782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Functional Test case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8782050" y="2606875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9495174" y="3543833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schemeClr val="tx1"/>
                </a:solidFill>
              </a:rPr>
              <a:t>Python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9646481" y="3272556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Java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859330" y="2984363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Script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8782050" y="3353693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9768995" y="4622333"/>
            <a:ext cx="1477234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VVP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11857" y="4422309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7" name="Curved Connector 76"/>
          <p:cNvCxnSpPr>
            <a:endCxn id="76" idx="0"/>
          </p:cNvCxnSpPr>
          <p:nvPr/>
        </p:nvCxnSpPr>
        <p:spPr>
          <a:xfrm rot="5400000">
            <a:off x="10150299" y="4088074"/>
            <a:ext cx="539407" cy="12906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760901" y="6057781"/>
            <a:ext cx="46519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:</a:t>
            </a:r>
          </a:p>
          <a:p>
            <a:r>
              <a:rPr lang="en-US" sz="1400" dirty="0" smtClean="0"/>
              <a:t>:   </a:t>
            </a:r>
          </a:p>
          <a:p>
            <a:r>
              <a:rPr lang="en-US" sz="1400" dirty="0" smtClean="0"/>
              <a:t>       </a:t>
            </a:r>
          </a:p>
          <a:p>
            <a:endParaRPr lang="en-US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8437229" y="6202156"/>
            <a:ext cx="3729545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Brought you by VNFSDK, In association with LFN CVC under CVP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3068" y="4098341"/>
            <a:ext cx="3542794" cy="1959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TextBox 64"/>
          <p:cNvSpPr txBox="1"/>
          <p:nvPr/>
        </p:nvSpPr>
        <p:spPr>
          <a:xfrm>
            <a:off x="4624179" y="5149807"/>
            <a:ext cx="6495645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Enable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SDC to perform some operator specific validation as part of on-boarding process. Also enable profile/metadata management</a:t>
            </a:r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4296871" cy="203132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3500573"/>
            <a:ext cx="0" cy="3077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packages</a:t>
            </a:r>
          </a:p>
          <a:p>
            <a:pPr algn="ctr"/>
            <a:endParaRPr lang="en-US" sz="1400" dirty="0" smtClean="0"/>
          </a:p>
        </p:txBody>
      </p:sp>
      <p:sp>
        <p:nvSpPr>
          <p:cNvPr id="14" name="Can 13"/>
          <p:cNvSpPr/>
          <p:nvPr/>
        </p:nvSpPr>
        <p:spPr>
          <a:xfrm>
            <a:off x="6200399" y="3808349"/>
            <a:ext cx="1519179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case, profiles, results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931709" y="3511136"/>
            <a:ext cx="0" cy="2972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1970864"/>
            <a:ext cx="201186" cy="733659"/>
          </a:xfrm>
          <a:prstGeom prst="rightArrow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0207" y="2807918"/>
            <a:ext cx="631843" cy="631843"/>
          </a:xfrm>
          <a:prstGeom prst="rect">
            <a:avLst/>
          </a:prstGeom>
          <a:noFill/>
        </p:spPr>
      </p:pic>
      <p:sp>
        <p:nvSpPr>
          <p:cNvPr id="75" name="Rectangle 74"/>
          <p:cNvSpPr/>
          <p:nvPr/>
        </p:nvSpPr>
        <p:spPr>
          <a:xfrm>
            <a:off x="9503706" y="1362211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Vendor 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8" name="Down Arrow 97"/>
          <p:cNvSpPr/>
          <p:nvPr/>
        </p:nvSpPr>
        <p:spPr>
          <a:xfrm rot="10646226">
            <a:off x="6182473" y="997998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939987" y="1193793"/>
            <a:ext cx="1131077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1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Results publish to 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491" y="767242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5553777" y="2313002"/>
            <a:ext cx="2435191" cy="553996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 </a:t>
            </a: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(VTP)</a:t>
            </a:r>
          </a:p>
          <a:p>
            <a:pPr algn="r"/>
            <a:r>
              <a:rPr lang="en-US" sz="1100" dirty="0" smtClean="0"/>
              <a:t>Powered by OCLIP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639174" y="1405305"/>
            <a:ext cx="887254" cy="992695"/>
            <a:chOff x="999419" y="1728788"/>
            <a:chExt cx="887254" cy="992695"/>
          </a:xfrm>
        </p:grpSpPr>
        <p:pic>
          <p:nvPicPr>
            <p:cNvPr id="123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4" name="TextBox 123"/>
            <p:cNvSpPr txBox="1"/>
            <p:nvPr/>
          </p:nvSpPr>
          <p:spPr>
            <a:xfrm>
              <a:off x="999419" y="2413708"/>
              <a:ext cx="76238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743068" y="2482691"/>
            <a:ext cx="783360" cy="1006594"/>
            <a:chOff x="1103313" y="1728788"/>
            <a:chExt cx="783360" cy="1006594"/>
          </a:xfrm>
        </p:grpSpPr>
        <p:pic>
          <p:nvPicPr>
            <p:cNvPr id="126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7" name="TextBox 126"/>
            <p:cNvSpPr txBox="1"/>
            <p:nvPr/>
          </p:nvSpPr>
          <p:spPr>
            <a:xfrm>
              <a:off x="1103313" y="2458385"/>
              <a:ext cx="55079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63" name="Straight Arrow Connector 62"/>
          <p:cNvCxnSpPr/>
          <p:nvPr/>
        </p:nvCxnSpPr>
        <p:spPr>
          <a:xfrm>
            <a:off x="8782050" y="1536047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>
          <a:xfrm>
            <a:off x="2251804" y="2198255"/>
            <a:ext cx="1477234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SDC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2251804" y="2901027"/>
            <a:ext cx="1562959" cy="715087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Marketplace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Portal/ CLI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3" name="Down Arrow 92"/>
          <p:cNvSpPr/>
          <p:nvPr/>
        </p:nvSpPr>
        <p:spPr>
          <a:xfrm rot="16380105">
            <a:off x="3986907" y="2175299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4" name="Down Arrow 93"/>
          <p:cNvSpPr/>
          <p:nvPr/>
        </p:nvSpPr>
        <p:spPr>
          <a:xfrm rot="16380105">
            <a:off x="3986906" y="2941420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="horz" wrap="square" lIns="45719" tIns="45719" rIns="45719" bIns="45719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2294665" y="1433514"/>
            <a:ext cx="1520097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bg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Dovetail   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12422" y="1164966"/>
            <a:ext cx="1085850" cy="36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94666" y="1998231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11044" y="2704523"/>
            <a:ext cx="1087228" cy="28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Down Arrow 58"/>
          <p:cNvSpPr/>
          <p:nvPr/>
        </p:nvSpPr>
        <p:spPr>
          <a:xfrm rot="16380105">
            <a:off x="3995783" y="1222819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0" name="Down Arrow 59"/>
          <p:cNvSpPr/>
          <p:nvPr/>
        </p:nvSpPr>
        <p:spPr>
          <a:xfrm rot="5400000">
            <a:off x="3961778" y="1594530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655013" y="1090934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Operator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867862" y="802741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CVP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lang="en-US" sz="1400" dirty="0" smtClean="0">
                <a:solidFill>
                  <a:srgbClr val="C00000"/>
                </a:solidFill>
              </a:rPr>
              <a:t>Test </a:t>
            </a:r>
            <a:r>
              <a:rPr lang="en-US" sz="1400" dirty="0" smtClean="0">
                <a:solidFill>
                  <a:srgbClr val="C00000"/>
                </a:solidFill>
              </a:rPr>
              <a:t>case(s)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503706" y="2455252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Package Test case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655013" y="2183975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Lifecycle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867862" y="1895782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Functional Test case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8782050" y="2606875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9495174" y="3543833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schemeClr val="tx1"/>
                </a:solidFill>
              </a:rPr>
              <a:t>Python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9646481" y="3272556"/>
            <a:ext cx="2142862" cy="369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Java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859330" y="2984363"/>
            <a:ext cx="2142862" cy="369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Script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based </a:t>
            </a:r>
            <a:r>
              <a:rPr lang="en-US" sz="1400" dirty="0" smtClean="0">
                <a:solidFill>
                  <a:schemeClr val="tx1"/>
                </a:solidFill>
              </a:rPr>
              <a:t>Test case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8782050" y="3353693"/>
            <a:ext cx="52557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760901" y="6057781"/>
            <a:ext cx="46519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:</a:t>
            </a:r>
          </a:p>
          <a:p>
            <a:r>
              <a:rPr lang="en-US" sz="1400" dirty="0" smtClean="0"/>
              <a:t>:   </a:t>
            </a:r>
          </a:p>
          <a:p>
            <a:r>
              <a:rPr lang="en-US" sz="1400" dirty="0" smtClean="0"/>
              <a:t>       </a:t>
            </a:r>
          </a:p>
          <a:p>
            <a:endParaRPr lang="en-US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8437229" y="6202156"/>
            <a:ext cx="3729545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Brought you by VNFSDK, In association with LFN CVC under CVP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5419" y="4826643"/>
            <a:ext cx="6495645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Enable additional VNFREQS and ETSI package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related test cases validation.</a:t>
            </a:r>
            <a:endParaRPr lang="en-US" dirty="0" smtClean="0"/>
          </a:p>
        </p:txBody>
      </p:sp>
      <p:sp>
        <p:nvSpPr>
          <p:cNvPr id="58" name="Title 95"/>
          <p:cNvSpPr txBox="1">
            <a:spLocks/>
          </p:cNvSpPr>
          <p:nvPr/>
        </p:nvSpPr>
        <p:spPr>
          <a:xfrm>
            <a:off x="609862" y="89972"/>
            <a:ext cx="10647199" cy="709212"/>
          </a:xfrm>
          <a:prstGeom prst="rect">
            <a:avLst/>
          </a:prstGeom>
          <a:ln w="12700">
            <a:miter lim="400000"/>
          </a:ln>
        </p:spPr>
        <p:txBody>
          <a:bodyPr lIns="91424" tIns="91424" rIns="91424" bIns="91424" anchor="ctr">
            <a:normAutofit fontScale="825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VTP: Dublin</a:t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Additional VNFREQS + ETSI Std. test cases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AP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TT_2014PPT_TEMPLATE_INTERNAL">
  <a:themeElements>
    <a:clrScheme name="CATO compliant">
      <a:dk1>
        <a:srgbClr val="000000"/>
      </a:dk1>
      <a:lt1>
        <a:sysClr val="window" lastClr="FFFFFF"/>
      </a:lt1>
      <a:dk2>
        <a:srgbClr val="666666"/>
      </a:dk2>
      <a:lt2>
        <a:srgbClr val="EFEFEF"/>
      </a:lt2>
      <a:accent1>
        <a:srgbClr val="EF6F00"/>
      </a:accent1>
      <a:accent2>
        <a:srgbClr val="FCB314"/>
      </a:accent2>
      <a:accent3>
        <a:srgbClr val="4CA90C"/>
      </a:accent3>
      <a:accent4>
        <a:srgbClr val="C4D82D"/>
      </a:accent4>
      <a:accent5>
        <a:srgbClr val="067AB4"/>
      </a:accent5>
      <a:accent6>
        <a:srgbClr val="44C8F5"/>
      </a:accent6>
      <a:hlink>
        <a:srgbClr val="DA0081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33396</TotalTime>
  <Words>1069</Words>
  <Application>Microsoft Office PowerPoint</Application>
  <PresentationFormat>Custom</PresentationFormat>
  <Paragraphs>303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ONAP</vt:lpstr>
      <vt:lpstr>ATT_2014PPT_TEMPLATE_INTERNAL</vt:lpstr>
      <vt:lpstr>VNF Test tools for CVC   Victor Gao Kanagaraj Manickam  ONAP Paris summit 1-10-2019 </vt:lpstr>
      <vt:lpstr>Objective </vt:lpstr>
      <vt:lpstr> VNFSDK and Dovetail for CVC </vt:lpstr>
      <vt:lpstr>VNF Test Platform (VTP)  a VNFSDK service</vt:lpstr>
      <vt:lpstr>VTP High level architecture</vt:lpstr>
      <vt:lpstr>Slide 6</vt:lpstr>
      <vt:lpstr>VTP: Dublin HEAT package validation (using VVP)</vt:lpstr>
      <vt:lpstr>VTP: Dublin Perform custom on-boarding verification. (Operator specific test cases)</vt:lpstr>
      <vt:lpstr>Slide 9</vt:lpstr>
      <vt:lpstr>VTP: Dublin REST API Enhancements</vt:lpstr>
      <vt:lpstr>Let us Collaborate !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Registration &amp; Healthy Check</dc:title>
  <dc:creator>Windows User</dc:creator>
  <cp:lastModifiedBy>k00365106</cp:lastModifiedBy>
  <cp:revision>296</cp:revision>
  <cp:lastPrinted>2017-04-03T17:09:00Z</cp:lastPrinted>
  <dcterms:created xsi:type="dcterms:W3CDTF">2017-06-01T02:02:00Z</dcterms:created>
  <dcterms:modified xsi:type="dcterms:W3CDTF">2019-01-09T22:57:14Z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  <property fmtid="{D5CDD505-2E9C-101B-9397-08002B2CF9AE}" pid="3" name="_new_ms_pID_72543">
    <vt:lpwstr>(3)SBD4/peFOgNGYh7sBEDeMx7Y/fL8+cgOvPCFB2qAC68vesMyichKzUDWeIFiDa0X5V7JTV/d
fJjckPzDfJBnPLaBahn9fZi/sCqwmlyfis0nqPMdkRMjvacIEOG4Qz64V2ST6LLgQ3DGKd+9
CHE1kOoWx/8+YSWaEy0BPtPKZc0MPlmMsdLDYJ0zfMxAtwukqTLuEgjKwh9uZm7ENDfj0xcJ
nS0/7GVIu8VZMhHpHF</vt:lpwstr>
  </property>
  <property fmtid="{D5CDD505-2E9C-101B-9397-08002B2CF9AE}" pid="4" name="_new_ms_pID_725431">
    <vt:lpwstr>yTMBJDDpm/gn2p2tULQ7RXxFQz5tngcM/NIhKwYioI6Bj/HDoSv3qq
+B2k35FqBMN16VerW9OgFWUTSlWi4F21nLVOtB9G+YyKfkMfuiMnlS3tT0QKa2DvWBs+Jx5o
mgK6DpSOLREHj466F3KFLdcwJ9jq/e+rpQl09Qq4XRqWkcAqag3hrhGu+YXegF2TlKbwJxRB
yP5HW+zAr0cU4SQoW+vAL42yGEwDkeDjEcPV</vt:lpwstr>
  </property>
  <property fmtid="{D5CDD505-2E9C-101B-9397-08002B2CF9AE}" pid="5" name="_new_ms_pID_725432">
    <vt:lpwstr>nc/tsue5mvPDAoiqgCyRporggoofuidQLACS
TsjBDXgfAkxBSS7e0bjQSzyiNfapmfzECbQ4a0Svbo9kmXhqbDFDn7nTBC2FtJWW10afZ/0b
y+Z/KlSeJ5ww5wYtF0daT7PZmO/zlPD+UEpIUgyyxVVQ0nElmm0GaTO0iKnQANyTSRZIJy+D
+d3LKDeZKTCFqU2mn6DCxi7v/K7bs/uEiH0=</vt:lpwstr>
  </property>
  <property fmtid="{D5CDD505-2E9C-101B-9397-08002B2CF9AE}" pid="6" name="_2015_ms_pID_725343">
    <vt:lpwstr>(3)snWwZ+yowo3tPOB7Y/pENvunCh7W0MBpX/vXXJ5KXkO8/2l/UzUjariQlaX2AlcOpe1HeIFE
ZnP7OqxErbL87P1/YtXJTpkrOXdnmsDUzkyhVZ5/HLgcTOwMhweCDIF1T649eqfwZg+gPACX
WICeQ/d2pQ8SrJ6KwHDfIw2iWrXWUX6HJDVVOHjbMuAgBD8YGGeIqPMciWHYbQb7pomqk2Fr
4RGHos7qV1vaeqw3jH</vt:lpwstr>
  </property>
  <property fmtid="{D5CDD505-2E9C-101B-9397-08002B2CF9AE}" pid="7" name="_2015_ms_pID_7253431">
    <vt:lpwstr>W10bDjWKwJpTwlidhjk771qRGmqKDn//5nxK9imHoON4scB3qIs2Rx
/ce+7Ek5drnLNnn7YbZDcrtvh/R8bbMtyg1VksC9KPWj8+IeWn73fboLPTx19WBryX/cTtgj
Dk5Ka8Zt8qN0E+Gw9hsP9WrLW9BQ0n3TWmehyzDjGs2ukqK9h7bks6G6nq1+XXUENUpHENWj
xsHzxI8Tz40AWHV8w0YoanxqhF2gKW94tYNN</vt:lpwstr>
  </property>
  <property fmtid="{D5CDD505-2E9C-101B-9397-08002B2CF9AE}" pid="8" name="_new_ms_pID_725433">
    <vt:lpwstr>F4</vt:lpwstr>
  </property>
  <property fmtid="{D5CDD505-2E9C-101B-9397-08002B2CF9AE}" pid="9" name="_2015_ms_pID_7253432">
    <vt:lpwstr>bg==</vt:lpwstr>
  </property>
  <property fmtid="{D5CDD505-2E9C-101B-9397-08002B2CF9AE}" pid="10" name="_readonly">
    <vt:lpwstr/>
  </property>
  <property fmtid="{D5CDD505-2E9C-101B-9397-08002B2CF9AE}" pid="11" name="_change">
    <vt:lpwstr/>
  </property>
  <property fmtid="{D5CDD505-2E9C-101B-9397-08002B2CF9AE}" pid="12" name="_full-control">
    <vt:lpwstr/>
  </property>
  <property fmtid="{D5CDD505-2E9C-101B-9397-08002B2CF9AE}" pid="13" name="sflag">
    <vt:lpwstr>1538114477</vt:lpwstr>
  </property>
</Properties>
</file>