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  <p:sldMasterId id="2147483669" r:id="rId3"/>
    <p:sldMasterId id="2147483682" r:id="rId4"/>
  </p:sldMasterIdLst>
  <p:notesMasterIdLst>
    <p:notesMasterId r:id="rId24"/>
  </p:notesMasterIdLst>
  <p:sldIdLst>
    <p:sldId id="272" r:id="rId5"/>
    <p:sldId id="299" r:id="rId6"/>
    <p:sldId id="398" r:id="rId7"/>
    <p:sldId id="397" r:id="rId8"/>
    <p:sldId id="413" r:id="rId9"/>
    <p:sldId id="396" r:id="rId10"/>
    <p:sldId id="303" r:id="rId11"/>
    <p:sldId id="411" r:id="rId12"/>
    <p:sldId id="407" r:id="rId13"/>
    <p:sldId id="408" r:id="rId14"/>
    <p:sldId id="409" r:id="rId15"/>
    <p:sldId id="405" r:id="rId16"/>
    <p:sldId id="404" r:id="rId17"/>
    <p:sldId id="306" r:id="rId18"/>
    <p:sldId id="401" r:id="rId19"/>
    <p:sldId id="394" r:id="rId20"/>
    <p:sldId id="386" r:id="rId21"/>
    <p:sldId id="308" r:id="rId22"/>
    <p:sldId id="414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55" autoAdjust="0"/>
    <p:restoredTop sz="91111" autoAdjust="0"/>
  </p:normalViewPr>
  <p:slideViewPr>
    <p:cSldViewPr snapToGrid="0">
      <p:cViewPr varScale="1">
        <p:scale>
          <a:sx n="104" d="100"/>
          <a:sy n="104" d="100"/>
        </p:scale>
        <p:origin x="18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F18D4-7207-4908-A24E-C197A7FA21CA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9B2558-5610-4EB2-BD27-FE0CE118BDB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189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gerrit.onap.org/r/#/c/58953/1/vagrant/README.md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4A743-FE04-447A-BCEE-D052DFF8D68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520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6 platform component</a:t>
            </a:r>
          </a:p>
          <a:p>
            <a:r>
              <a:rPr lang="en-US" dirty="0"/>
              <a:t>8 service component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4A743-FE04-447A-BCEE-D052DFF8D68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34006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/>
              <a:t>*All above precedes component deployment via blueprints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A4A743-FE04-447A-BCEE-D052DFF8D688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32283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914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920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82052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https://wiki.onap.org/display/DW/Release+4+%28Dublin%29+Use+Cases+and+functional+requirements?src=contextnavpagetreemode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9992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DA4A743-FE04-447A-BCEE-D052DFF8D68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08895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hlinkClick r:id="rId3"/>
              </a:rPr>
              <a:t>Vagrant setup - https://gerrit.onap.org/r/#/c/58953/1/vagrant/README.md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9B2558-5610-4EB2-BD27-FE0CE118BDB9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3572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71E331-C797-4086-8C18-0B2FAECE78B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78D918-E61B-4F3F-970F-DE3DE792C7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C95287-3B66-4A79-B8F1-6635B6C30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94B1D-4780-469C-A67A-388CFFF9D6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2078FC-CDF5-40D3-A15B-9101A7624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2316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61AFAC-38E8-4D61-86CB-F3E34BC3E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DE5509-E6EA-409F-A531-EB95A5D5B7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492BA7-5387-4943-A30F-BCD2BB732C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B832FD-4CAD-4B00-9E83-5703721DE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A8E939-0962-4B73-9E6A-9E4164BAB7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59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0740940-F54F-431B-8E8B-8EFC7D6591F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2ADE6B-A5FF-4FC5-B6FE-714771AFD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E1376-208E-407D-B196-D9C5CFD9C4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3C9B29-AE8D-4B85-9827-2ED931BB70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37CA43-F2D4-4B9F-B59D-F5088D2385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43890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单击以编辑母版副标题样式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056061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727723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25818227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9" y="-9138"/>
            <a:ext cx="12198371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9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28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3" y="4554183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35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1" y="499222"/>
            <a:ext cx="3748643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6017088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40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7899320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4" y="6489326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700" b="0" i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354114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" y="-9138"/>
            <a:ext cx="12198371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9"/>
            <a:ext cx="5495775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1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686965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14729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63913D-9834-4C51-BCE6-11F2ED63D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22F880-5C9D-4645-8C90-8D4A4D60F4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E079A-0512-45A1-8F65-18D785CB5F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612FC8-C03A-4C04-ACCF-81BBF7CC79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878DD-151E-4C80-90CC-989B9CE2A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828626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410579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3504" y="770467"/>
            <a:ext cx="10782300" cy="3352800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8800" spc="-120" baseline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67512" y="4206876"/>
            <a:ext cx="9228201" cy="1645920"/>
          </a:xfrm>
        </p:spPr>
        <p:txBody>
          <a:bodyPr>
            <a:normAutofit/>
          </a:bodyPr>
          <a:lstStyle>
            <a:lvl1pPr marL="0" indent="0" algn="l">
              <a:buNone/>
              <a:defRPr sz="32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4172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25482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3504" y="767419"/>
            <a:ext cx="10780776" cy="3355848"/>
          </a:xfrm>
        </p:spPr>
        <p:txBody>
          <a:bodyPr anchor="b">
            <a:normAutofit/>
          </a:bodyPr>
          <a:lstStyle>
            <a:lvl1pPr>
              <a:lnSpc>
                <a:spcPct val="80000"/>
              </a:lnSpc>
              <a:defRPr sz="8800" b="0" baseline="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7512" y="4204209"/>
            <a:ext cx="9226296" cy="1645920"/>
          </a:xfrm>
        </p:spPr>
        <p:txBody>
          <a:bodyPr anchor="t">
            <a:normAutofit/>
          </a:bodyPr>
          <a:lstStyle>
            <a:lvl1pPr marL="0" indent="0">
              <a:buNone/>
              <a:defRPr sz="320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7638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6656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11330" y="1998134"/>
            <a:ext cx="4663440" cy="376732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425537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40467"/>
            <a:ext cx="4663440" cy="723400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6656" y="2753084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07608" y="2038435"/>
            <a:ext cx="4663440" cy="722376"/>
          </a:xfrm>
        </p:spPr>
        <p:txBody>
          <a:bodyPr anchor="ctr">
            <a:normAutofit/>
          </a:bodyPr>
          <a:lstStyle>
            <a:lvl1pPr marL="0" indent="0">
              <a:buNone/>
              <a:defRPr sz="2200" b="0" cap="all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007608" y="2750990"/>
            <a:ext cx="4663440" cy="3200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81135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058568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00745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00" y="0"/>
            <a:ext cx="457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8261404" y="542282"/>
            <a:ext cx="3383280" cy="1920240"/>
          </a:xfrm>
        </p:spPr>
        <p:txBody>
          <a:bodyPr anchor="b">
            <a:noAutofit/>
          </a:bodyPr>
          <a:lstStyle>
            <a:lvl1pPr>
              <a:lnSpc>
                <a:spcPct val="85000"/>
              </a:lnSpc>
              <a:defRPr sz="400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762000"/>
            <a:ext cx="60960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75982" y="2511813"/>
            <a:ext cx="3398520" cy="3126987"/>
          </a:xfrm>
        </p:spPr>
        <p:txBody>
          <a:bodyPr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8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0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746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9224" y="5418667"/>
            <a:ext cx="10780776" cy="613283"/>
          </a:xfrm>
        </p:spPr>
        <p:txBody>
          <a:bodyPr anchor="b">
            <a:normAutofit/>
          </a:bodyPr>
          <a:lstStyle>
            <a:lvl1pPr>
              <a:defRPr sz="32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2192000" cy="5330952"/>
          </a:xfrm>
          <a:solidFill>
            <a:schemeClr val="accent1">
              <a:lumMod val="40000"/>
              <a:lumOff val="60000"/>
            </a:schemeClr>
          </a:solidFill>
        </p:spPr>
        <p:txBody>
          <a:bodyPr anchor="t"/>
          <a:lstStyle>
            <a:lvl1pPr marL="0" indent="0" algn="ctr">
              <a:spcBef>
                <a:spcPts val="800"/>
              </a:spcBef>
              <a:buNone/>
              <a:defRPr sz="3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656" y="5909735"/>
            <a:ext cx="9229344" cy="5334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400">
                <a:solidFill>
                  <a:srgbClr val="26262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8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>
                    <a:alpha val="25000"/>
                  </a:srgbClr>
                </a:solidFill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6127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704A0B-0C6A-417A-B804-4A57C8CFF7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BC1B0C6-1406-43AD-9DDA-62E41FFE37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D99E775-6EF1-481A-80E3-3E6537EBC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A3D55E-4066-4EFC-B5CD-BD0B5DF9E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F27FE7-BDE2-4A7F-8881-5166E02DEF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843227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963817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43950" y="695325"/>
            <a:ext cx="2628900" cy="4800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71525" y="714375"/>
            <a:ext cx="7734300" cy="540067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4793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013224"/>
      </p:ext>
    </p:extLst>
  </p:cSld>
  <p:clrMapOvr>
    <a:masterClrMapping/>
  </p:clrMapOvr>
  <p:transition>
    <p:wipe dir="r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94DEFF-90AC-4047-AC28-CA3D42AA68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4EE16-6EB1-448B-B24F-73326CF7F7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BE0037-4C87-4348-935D-1EEE1145D2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3407C4-3658-4B4E-9241-B8E0BFEFE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733D36-9CF7-4915-B014-E7B585B29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3559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E5C2F4-23EE-477E-B111-11747FDCFC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65282C-FB2D-4E10-BC4D-D00A76B9D0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414EEC-32BB-4479-A6F3-953FBDE4F4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DC6E46-E69E-443A-8B6C-6D05447C1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ACA15-2564-48A7-9883-DB6261D77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963988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45C32-A2EC-4A4D-AAB6-62BF55169F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D85502-C4E0-48A2-96E7-36E1DEE2E2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A1F71A-6641-451F-8CB5-9E9ED3D790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0C8CE4-4FEE-4402-AEB9-811C56010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A0DEB5-1B9A-4F7F-86D2-F2F6039FC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48417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F2E076-6994-48EB-B601-2FEACD129E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5B7F8-A145-4E7E-A2EA-7221F41A30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1F1C36-11F4-4B9F-A5B1-C854A22C90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37F5E7-50BF-4887-8994-21DED960A8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0813BC-CCFD-4C9A-B6D4-DC4DDEBE6C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0E65246-FB1A-47E4-887A-E1961DDE67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475369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7EB1A7-DD05-4766-9F35-F0A8322979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C6F02A-B092-472B-80C4-4710822CC7C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58B549-1A9D-4CC7-8D69-D163ACBA438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AFA66B-3018-4202-9B94-6023952444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822CBF-CE61-4F4B-AA8D-11347C90655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AB74B99-03E4-460B-872F-387513F77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7CCFFD-A2E3-42CF-8B82-14069D508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EE4E722-B643-40B6-954C-379DF8FD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624622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C39675-0119-45B1-BF96-7BA9B06C19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5F85B-387F-418F-83EC-C3DB6EC657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39928D-3F3F-4DBF-A310-BB1FDAEAA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6A9982-9DAF-4C21-BB64-1C8D2A12D7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373882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2CEDAE-CA01-41C3-9BDC-A7EFF3CC3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58876E-2545-4CEA-8ADA-270CA53641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22E7DE-FC57-4B3C-99AD-EC1C63C91A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8299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88E9E8-8143-48F7-B151-4482E3066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53C896-C6AC-4370-9812-A7EAA6DA44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C87E3B-E274-4B44-BD29-612E33958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92D345-895B-43C5-9DE8-07B80B95C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C33365-3891-41E4-9CB1-706D7107C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64E8149-1750-489A-BE0E-E1108FC33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06533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BF47A-47BF-4D7B-8C00-4C1B997C2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802EB-BD99-48F5-90B4-E8FD787E60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873E917-2C5E-4BDF-9B56-15A54DE6A4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187ACB-5CFC-4A08-9454-9C42E2F916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268379-B334-4B0C-9B50-78ECF43BA2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514718-1FA7-4281-8922-2FAA28A14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42988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1ACEE6-8067-459D-945B-565CD98DDC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745221-F001-41ED-AAD2-D813FE48029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AB34DC2-79A7-4701-94E0-201C9DF5D7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DB92BC-D566-44DA-99EF-35DDF8927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3228A5-75FF-4D6B-AA98-3A7F02EF64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6005237-3469-4983-8130-9664D4A0C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3777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A6767-E644-4DC8-9659-F07D7FE33C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FC4AA2-519D-4740-9173-59D92F5A32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5720FA-5E52-4DAD-A454-539D963A72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AA2389-373B-4A89-A071-2F65A518E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78E0D4-F810-46A1-A5CD-149B148EC1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83413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5F67BD1-F08F-4FD6-9B43-C2DC6E1F45C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C89C8EC-2983-450D-AA9A-9B23108191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7472-A9D0-4797-9C89-AE0725C2E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5EA871-D5B3-4C76-BCD1-C360CEBFF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9D98E3-AD6F-40A2-B000-1542C64BF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751607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3520999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4DAB2-1978-4532-AC48-4D58417763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146BB4-AE7A-48AE-AE00-F4AB339EFA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94045D-38B8-475D-BF7F-5CFF35BC00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F1E177-9C35-48AB-B04E-0E0CA2A1E9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098E3A-7AF7-4151-9A83-59C7BC4487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F7132E4-C917-42B1-AC27-80AE5F00D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2F0382-6EFE-4F68-BA1E-EE0F4C17E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3071BBE-AB1B-4D69-9D4C-945BC48EB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0068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FFDB61-C9FD-4B72-9455-BABD143444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4DA7B79-94A6-45BE-AB27-29C5E03B5B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4528EEA-D431-41B6-AE3F-364E73F56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84A19C-2DD4-4DB2-BF0E-D7C6C0F2FC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293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A591191-46B0-4B31-84ED-0020552C55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9778C96-EF3C-42E4-8783-7BC354A93C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D3F0E0-BA4F-44EA-9E27-A38E4799EE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63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3129-1A45-4117-940E-815F4C879D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368B1-ADCE-4BB4-AEF5-935ABF0A8E5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25A37F3-EC36-4F32-B4A2-029E12D0596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A5F025-17F8-4733-A0E9-45F40FD6A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482F1B-9730-4E36-A975-EEC3B66A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2481B5-C0C0-437D-9506-A9B3C64ABE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8749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CD14C9-FA3C-4555-B645-875BBE354F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0B02B1-F3BA-4053-ABC1-55998AF0B0E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3E4BED1-7AB4-4D4C-8974-D70411133C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6886BD-258F-438B-8A35-1E1DF9D06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D7BFEA-4AF6-474C-90B5-7021EFE85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62D65F-08EF-4EA6-B8CF-3066CFD3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6686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g"/><Relationship Id="rId3" Type="http://schemas.openxmlformats.org/officeDocument/2006/relationships/slideLayout" Target="../slideLayouts/slideLayout17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2.emf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9.xml"/><Relationship Id="rId12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slideLayout" Target="../slideLayouts/slideLayout38.xml"/><Relationship Id="rId11" Type="http://schemas.openxmlformats.org/officeDocument/2006/relationships/slideLayout" Target="../slideLayouts/slideLayout43.xml"/><Relationship Id="rId5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42.xml"/><Relationship Id="rId4" Type="http://schemas.openxmlformats.org/officeDocument/2006/relationships/slideLayout" Target="../slideLayouts/slideLayout36.xml"/><Relationship Id="rId9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FDD571E-8BAA-4B0E-9EBB-5E6DB3B5F2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A34416-F9A6-41A5-9F6C-09702AC192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8BDE25-820B-485C-9F0B-21E96738E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EB3BF2-3A7E-4EC6-BE44-1D0112DB887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F097DA-FF3A-4FBE-B748-630151FEF8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964F5-D4A4-4D09-8A94-FBCBB7CF81D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35C67B-8572-4A9C-8AF7-5C4458FD74F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9445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1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5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4" y="6489326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5" y="6504194"/>
            <a:ext cx="607359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9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3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2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2" y="6604617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5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191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94" r:id="rId6"/>
  </p:sldLayoutIdLst>
  <p:transition>
    <p:wipe dir="r"/>
  </p:transition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charset="0"/>
        <a:buChar char="•"/>
        <a:defRPr sz="21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.AppleSystemUIFont" charset="-120"/>
        <a:buChar char="-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5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charset="0"/>
        <a:buChar char="•"/>
        <a:defRPr sz="135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7224" y="499533"/>
            <a:ext cx="10772775" cy="16581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011680"/>
            <a:ext cx="10753725" cy="37661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" y="6412447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fld id="{773E5ADE-7775-46E6-929B-1E78BBC5C221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554697"/>
            <a:ext cx="5029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 cap="all" baseline="0">
                <a:solidFill>
                  <a:schemeClr val="tx1">
                    <a:alpha val="8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926" y="5876412"/>
            <a:ext cx="2926080" cy="139703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300" b="0">
                <a:ln>
                  <a:noFill/>
                </a:ln>
                <a:solidFill>
                  <a:schemeClr val="accent1">
                    <a:alpha val="25000"/>
                  </a:schemeClr>
                </a:solidFill>
                <a:latin typeface="+mj-lt"/>
              </a:defRPr>
            </a:lvl1pPr>
          </a:lstStyle>
          <a:p>
            <a:fld id="{504BB331-F103-4BFF-923E-25D619A9E09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558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5400" kern="1200" spc="-12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85000"/>
        </a:lnSpc>
        <a:spcBef>
          <a:spcPts val="13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347472" indent="-3429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548640" indent="-54864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2000" i="1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822960" indent="-82296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097280" indent="-109728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2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4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16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1800000" indent="-228600" algn="l" defTabSz="914400" rtl="0" eaLnBrk="1" latinLnBrk="0" hangingPunct="1">
        <a:lnSpc>
          <a:spcPct val="85000"/>
        </a:lnSpc>
        <a:spcBef>
          <a:spcPts val="600"/>
        </a:spcBef>
        <a:buFont typeface="Arial" pitchFamily="34" charset="0"/>
        <a:buChar char=" 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918E76-FF1B-4317-AFFA-95B9BBDE39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ED8876-1102-4304-924E-6B2436792E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EA92F2-1004-473B-95B9-AED6960C8C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CAE4A9-9D65-485D-BB55-5C395283F487}" type="datetimeFigureOut">
              <a:rPr lang="en-US" smtClean="0"/>
              <a:t>1/6/2019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456EDA-B9D1-4ABD-BAA0-EBEAF4B152B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25A4D-E112-4180-945B-4DBDE2653D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1D071-81FD-4985-9D0A-1E111CEA6B7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75821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5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wiki.onap.org/display/DW/Control+Loop+Requirements" TargetMode="External"/><Relationship Id="rId3" Type="http://schemas.openxmlformats.org/officeDocument/2006/relationships/hyperlink" Target="https://wiki.onap.org/pages/viewpage.action?pageId=38119661" TargetMode="External"/><Relationship Id="rId7" Type="http://schemas.openxmlformats.org/officeDocument/2006/relationships/hyperlink" Target="https://wiki.onap.org/pages/viewpage.action?pageId=45308714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Relationship Id="rId6" Type="http://schemas.openxmlformats.org/officeDocument/2006/relationships/hyperlink" Target="https://wiki.onap.org/pages/viewpage.action?pageId=45297636" TargetMode="External"/><Relationship Id="rId5" Type="http://schemas.openxmlformats.org/officeDocument/2006/relationships/hyperlink" Target="https://wiki.onap.org/pages/viewpage.action?pageId=40206498" TargetMode="External"/><Relationship Id="rId10" Type="http://schemas.openxmlformats.org/officeDocument/2006/relationships/hyperlink" Target="https://wiki.onap.org/display/DW/Distributed+Analytics+as+a+Service+(Dublin+Summary)+-+Edge+Automation" TargetMode="External"/><Relationship Id="rId4" Type="http://schemas.openxmlformats.org/officeDocument/2006/relationships/hyperlink" Target="https://wiki.onap.org/pages/viewpage.action?pageId=40206494" TargetMode="External"/><Relationship Id="rId9" Type="http://schemas.openxmlformats.org/officeDocument/2006/relationships/hyperlink" Target="https://wiki.onap.org/display/DW/Edge+Automation+Functional+Requirements+for+Dublin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jira.onap.org/browse/OOM-1574" TargetMode="External"/><Relationship Id="rId2" Type="http://schemas.openxmlformats.org/officeDocument/2006/relationships/hyperlink" Target="https://jira.onap.org/browse/OOM-1572" TargetMode="External"/><Relationship Id="rId1" Type="http://schemas.openxmlformats.org/officeDocument/2006/relationships/slideLayout" Target="../slideLayouts/slideLayout16.xml"/><Relationship Id="rId5" Type="http://schemas.openxmlformats.org/officeDocument/2006/relationships/image" Target="../media/image6.png"/><Relationship Id="rId4" Type="http://schemas.openxmlformats.org/officeDocument/2006/relationships/hyperlink" Target="https://jira.onap.org/browse/OOM-1490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66395" y="2823210"/>
            <a:ext cx="10010775" cy="1515110"/>
          </a:xfrm>
        </p:spPr>
        <p:txBody>
          <a:bodyPr>
            <a:normAutofit/>
          </a:bodyPr>
          <a:lstStyle/>
          <a:p>
            <a:r>
              <a:rPr lang="en-US" altLang="zh-CN" sz="4800" dirty="0">
                <a:ea typeface="宋体" panose="02010600030101010101" pitchFamily="2" charset="-122"/>
              </a:rPr>
              <a:t>ONAP DCAE - Dublin and beyond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366395" y="5342746"/>
            <a:ext cx="4008788" cy="534185"/>
          </a:xfrm>
        </p:spPr>
        <p:txBody>
          <a:bodyPr>
            <a:normAutofit/>
          </a:bodyPr>
          <a:lstStyle/>
          <a:p>
            <a:r>
              <a:rPr lang="en-US" altLang="zh-CN" dirty="0"/>
              <a:t>2019-01-09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ED8432-77E5-4A54-82FA-DB87CB004D14}"/>
              </a:ext>
            </a:extLst>
          </p:cNvPr>
          <p:cNvSpPr txBox="1"/>
          <p:nvPr/>
        </p:nvSpPr>
        <p:spPr>
          <a:xfrm>
            <a:off x="6554624" y="5150840"/>
            <a:ext cx="535821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Vijay Venkatesh Kumar</a:t>
            </a:r>
          </a:p>
          <a:p>
            <a:r>
              <a:rPr lang="en-US" sz="2400" dirty="0">
                <a:solidFill>
                  <a:schemeClr val="bg1"/>
                </a:solidFill>
              </a:rPr>
              <a:t>(vv770d@att.com)</a:t>
            </a:r>
          </a:p>
        </p:txBody>
      </p:sp>
    </p:spTree>
    <p:extLst>
      <p:ext uri="{BB962C8B-B14F-4D97-AF65-F5344CB8AC3E}">
        <p14:creationId xmlns:p14="http://schemas.microsoft.com/office/powerpoint/2010/main" val="2084190588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DCAE Controller Enhancement – Dublin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585112" y="1451820"/>
            <a:ext cx="9380924" cy="4062289"/>
          </a:xfrm>
        </p:spPr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Contribution of blueprint generator tool in ONAP/DCAE.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Dmaap plugin support for Buscontroller integration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Cloudify container resiliency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Multi-site K8S cluster deployment support via K8s plugin*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Support AAF integration of DCAE components via Istio/Servicemesh (stretch)</a:t>
            </a:r>
          </a:p>
          <a:p>
            <a:pPr>
              <a:lnSpc>
                <a:spcPct val="120000"/>
              </a:lnSpc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20000"/>
              </a:lnSpc>
              <a:buNone/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sz="1700" dirty="0">
                <a:solidFill>
                  <a:schemeClr val="tx1"/>
                </a:solidFill>
                <a:latin typeface="+mn-lt"/>
              </a:rPr>
              <a:t>*   Dependency on OOM</a:t>
            </a:r>
          </a:p>
        </p:txBody>
      </p:sp>
    </p:spTree>
    <p:extLst>
      <p:ext uri="{BB962C8B-B14F-4D97-AF65-F5344CB8AC3E}">
        <p14:creationId xmlns:p14="http://schemas.microsoft.com/office/powerpoint/2010/main" val="3882836770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2">
            <a:extLst>
              <a:ext uri="{FF2B5EF4-FFF2-40B4-BE49-F238E27FC236}">
                <a16:creationId xmlns:a16="http://schemas.microsoft.com/office/drawing/2014/main" id="{6856C064-7EB2-47C7-91C4-8CEF68D5A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4511" y="-286377"/>
            <a:ext cx="10772775" cy="1658198"/>
          </a:xfrm>
        </p:spPr>
        <p:txBody>
          <a:bodyPr>
            <a:normAutofit/>
          </a:bodyPr>
          <a:lstStyle/>
          <a:p>
            <a:r>
              <a:rPr lang="en-US" sz="3200" dirty="0"/>
              <a:t>Other areas for discussions – seeking ONAP community support (beyond Dublin)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9A2AABE2-2EFD-40CA-A7AC-70A7E852808D}"/>
              </a:ext>
            </a:extLst>
          </p:cNvPr>
          <p:cNvSpPr txBox="1">
            <a:spLocks/>
          </p:cNvSpPr>
          <p:nvPr/>
        </p:nvSpPr>
        <p:spPr>
          <a:xfrm>
            <a:off x="244511" y="1380210"/>
            <a:ext cx="11173767" cy="4853354"/>
          </a:xfrm>
          <a:prstGeom prst="rect">
            <a:avLst/>
          </a:prstGeom>
          <a:ln>
            <a:noFill/>
          </a:ln>
        </p:spPr>
        <p:txBody>
          <a:bodyPr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85000"/>
              </a:lnSpc>
              <a:spcBef>
                <a:spcPts val="13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47472" indent="-3429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4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48640" indent="-54864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2000" i="1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822960" indent="-82296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097280" indent="-109728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2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4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6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800000" indent="-228600" algn="l" defTabSz="914400" rtl="0" eaLnBrk="1" latinLnBrk="0" hangingPunct="1">
              <a:lnSpc>
                <a:spcPct val="85000"/>
              </a:lnSpc>
              <a:spcBef>
                <a:spcPts val="600"/>
              </a:spcBef>
              <a:buFont typeface="Arial" pitchFamily="34" charset="0"/>
              <a:buChar char=" 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Helm chart generator tool from component spec/</a:t>
            </a: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tosca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_models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(for higher level of abstraction)  </a:t>
            </a:r>
          </a:p>
          <a:p>
            <a:pPr marR="0" lvl="0" algn="l" defTabSz="914400" rtl="0" eaLnBrk="1" fontAlgn="auto" latinLnBrk="0" hangingPunct="1">
              <a:lnSpc>
                <a:spcPct val="85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lang="en-US" dirty="0">
                <a:solidFill>
                  <a:prstClr val="black"/>
                </a:solidFill>
              </a:rPr>
              <a:t>Generic templating Helm chart deployment of DCAE services components</a:t>
            </a:r>
            <a:endParaRPr kumimoji="0" lang="en-US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prstClr val="black"/>
                </a:solidFill>
              </a:rPr>
              <a:t>  Policy configuration management for service deployed under helm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Integration with DMAAP BusController for topic provisioning from Helm</a:t>
            </a:r>
          </a:p>
          <a:p>
            <a:pPr lvl="0">
              <a:lnSpc>
                <a:spcPct val="120000"/>
              </a:lnSpc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prstClr val="black"/>
                </a:solidFill>
              </a:rPr>
              <a:t>  DCAE Platform support for helm chart retrieval and creating internal store and maintaining state of deployed MS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prstClr val="black"/>
                </a:solidFill>
              </a:rPr>
              <a:t>  CLAMP-DCAE solution to determine new deploy vs reconfiguration for CL </a:t>
            </a:r>
          </a:p>
          <a:p>
            <a:pPr marL="256032" lvl="1" indent="0">
              <a:buNone/>
              <a:defRPr/>
            </a:pPr>
            <a:r>
              <a:rPr lang="en-US" sz="2000" dirty="0">
                <a:solidFill>
                  <a:prstClr val="black"/>
                </a:solidFill>
              </a:rPr>
              <a:t>- Binding between services (vnf) deployed and corresponding CL flow components with healthcheck &amp; location info</a:t>
            </a:r>
            <a:endParaRPr lang="en-US" dirty="0">
              <a:solidFill>
                <a:schemeClr val="tx1"/>
              </a:solidFill>
            </a:endParaRPr>
          </a:p>
          <a:p>
            <a:pPr marR="0" lvl="0" algn="l" defTabSz="914400" rtl="0" eaLnBrk="1" fontAlgn="auto" latinLnBrk="0" hangingPunct="1">
              <a:lnSpc>
                <a:spcPct val="120000"/>
              </a:lnSpc>
              <a:spcBef>
                <a:spcPts val="13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  PNDA Integration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26356498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Uscases</a:t>
            </a:r>
            <a:r>
              <a:rPr lang="en-US" dirty="0">
                <a:solidFill>
                  <a:schemeClr val="bg1"/>
                </a:solidFill>
              </a:rPr>
              <a:t> for Dublin (Tentative)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40000" lnSpcReduction="20000"/>
          </a:bodyPr>
          <a:lstStyle/>
          <a:p>
            <a:pPr lvl="0">
              <a:lnSpc>
                <a:spcPct val="120000"/>
              </a:lnSpc>
            </a:pPr>
            <a:r>
              <a:rPr lang="en-US" sz="4400" b="1" dirty="0">
                <a:hlinkClick r:id="rId3"/>
              </a:rPr>
              <a:t>5G Use Case (Dublin)</a:t>
            </a:r>
            <a:r>
              <a:rPr lang="en-US" sz="4400" b="1" dirty="0"/>
              <a:t> </a:t>
            </a:r>
            <a:endParaRPr lang="en-US" sz="4400" dirty="0"/>
          </a:p>
          <a:p>
            <a:pPr lvl="1">
              <a:lnSpc>
                <a:spcPct val="120000"/>
              </a:lnSpc>
            </a:pPr>
            <a:r>
              <a:rPr lang="en-US" sz="4000" b="1" dirty="0">
                <a:hlinkClick r:id="rId4"/>
              </a:rPr>
              <a:t>5G - Bulk PM (Casablanca carry-over items)</a:t>
            </a:r>
            <a:r>
              <a:rPr lang="en-US" sz="4000" b="1" dirty="0"/>
              <a:t> </a:t>
            </a:r>
            <a:endParaRPr lang="en-US" sz="4000" dirty="0"/>
          </a:p>
          <a:p>
            <a:pPr lvl="1">
              <a:lnSpc>
                <a:spcPct val="120000"/>
              </a:lnSpc>
            </a:pPr>
            <a:r>
              <a:rPr lang="en-US" sz="4000" b="1" dirty="0">
                <a:hlinkClick r:id="rId5"/>
              </a:rPr>
              <a:t>5G - OOF and PCI (Casablanca carry-over items)</a:t>
            </a:r>
            <a:r>
              <a:rPr lang="en-US" sz="4000" b="1" dirty="0"/>
              <a:t>*</a:t>
            </a:r>
          </a:p>
          <a:p>
            <a:pPr>
              <a:lnSpc>
                <a:spcPct val="120000"/>
              </a:lnSpc>
            </a:pPr>
            <a:r>
              <a:rPr lang="en-US" sz="4400" b="1" dirty="0">
                <a:hlinkClick r:id="rId6"/>
              </a:rPr>
              <a:t>BBS Broadband Service Use Case (Dublin)</a:t>
            </a:r>
            <a:r>
              <a:rPr lang="en-US" sz="4400" b="1" dirty="0"/>
              <a:t>*</a:t>
            </a:r>
          </a:p>
          <a:p>
            <a:pPr>
              <a:lnSpc>
                <a:spcPct val="120000"/>
              </a:lnSpc>
            </a:pPr>
            <a:r>
              <a:rPr lang="en-US" sz="4400" dirty="0"/>
              <a:t>CCVPN (</a:t>
            </a:r>
            <a:r>
              <a:rPr lang="en-US" sz="4400" b="1" dirty="0">
                <a:hlinkClick r:id="rId7"/>
              </a:rPr>
              <a:t>E-LAN Service (EP-LAN, EVP-LAN)</a:t>
            </a:r>
            <a:r>
              <a:rPr lang="en-US" sz="4400" b="1" dirty="0"/>
              <a:t> </a:t>
            </a:r>
            <a:r>
              <a:rPr lang="en-US" sz="4400" dirty="0"/>
              <a:t>*</a:t>
            </a:r>
          </a:p>
          <a:p>
            <a:pPr>
              <a:lnSpc>
                <a:spcPct val="120000"/>
              </a:lnSpc>
            </a:pPr>
            <a:r>
              <a:rPr lang="en-US" sz="4400" b="1" dirty="0">
                <a:hlinkClick r:id="rId8"/>
              </a:rPr>
              <a:t>Control Loop Requirements</a:t>
            </a:r>
            <a:r>
              <a:rPr lang="en-US" sz="4400" b="1" dirty="0"/>
              <a:t> </a:t>
            </a:r>
          </a:p>
          <a:p>
            <a:pPr>
              <a:lnSpc>
                <a:spcPct val="120000"/>
              </a:lnSpc>
            </a:pPr>
            <a:endParaRPr lang="en-US" sz="4400" b="1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4400" b="1" dirty="0"/>
              <a:t>Other related </a:t>
            </a:r>
            <a:r>
              <a:rPr lang="en-US" sz="4400" b="1" dirty="0" err="1"/>
              <a:t>usecases</a:t>
            </a:r>
            <a:r>
              <a:rPr lang="en-US" sz="4400" b="1" dirty="0"/>
              <a:t> under discussion</a:t>
            </a:r>
          </a:p>
          <a:p>
            <a:r>
              <a:rPr lang="en-US" sz="4400" b="1" dirty="0">
                <a:hlinkClick r:id="rId9"/>
              </a:rPr>
              <a:t>Edge Automation Functional Requirements for Dublin</a:t>
            </a:r>
            <a:r>
              <a:rPr lang="en-US" sz="4400" b="1" dirty="0"/>
              <a:t> </a:t>
            </a:r>
          </a:p>
          <a:p>
            <a:pPr>
              <a:lnSpc>
                <a:spcPct val="120000"/>
              </a:lnSpc>
            </a:pPr>
            <a:r>
              <a:rPr lang="en-US" sz="4400" b="1" dirty="0">
                <a:hlinkClick r:id="rId10"/>
              </a:rPr>
              <a:t>Distributed Analytics as a Service - Edge Automation</a:t>
            </a:r>
            <a:r>
              <a:rPr lang="en-US" sz="4400" b="1" dirty="0"/>
              <a:t> </a:t>
            </a:r>
          </a:p>
          <a:p>
            <a:pPr lvl="1">
              <a:lnSpc>
                <a:spcPct val="120000"/>
              </a:lnSpc>
            </a:pPr>
            <a:r>
              <a:rPr lang="en-US" sz="3600" b="1" dirty="0"/>
              <a:t>PNDA containerization and deployment via helm</a:t>
            </a:r>
          </a:p>
          <a:p>
            <a:pPr lvl="1">
              <a:lnSpc>
                <a:spcPct val="120000"/>
              </a:lnSpc>
            </a:pPr>
            <a:r>
              <a:rPr lang="en-US" sz="3600" b="1" dirty="0"/>
              <a:t>Dynamic configuration support helm deployed application</a:t>
            </a:r>
          </a:p>
          <a:p>
            <a:pPr lvl="1">
              <a:lnSpc>
                <a:spcPct val="120000"/>
              </a:lnSpc>
            </a:pPr>
            <a:r>
              <a:rPr lang="en-US" sz="3600" b="1" dirty="0"/>
              <a:t>Cloud information storage/retrieval from Helm.</a:t>
            </a:r>
            <a:endParaRPr lang="en-US" sz="3600" dirty="0"/>
          </a:p>
          <a:p>
            <a:pPr marL="0" indent="0">
              <a:lnSpc>
                <a:spcPct val="120000"/>
              </a:lnSpc>
              <a:buNone/>
            </a:pPr>
            <a:endParaRPr lang="en-US" sz="2200" dirty="0"/>
          </a:p>
          <a:p>
            <a:pPr marL="0" indent="0">
              <a:lnSpc>
                <a:spcPct val="120000"/>
              </a:lnSpc>
              <a:buNone/>
            </a:pPr>
            <a:r>
              <a:rPr lang="en-US" sz="2200" dirty="0"/>
              <a:t>*  Open questions; pending Dublin commitment.</a:t>
            </a:r>
          </a:p>
          <a:p>
            <a:pPr marL="0" indent="0">
              <a:buNone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710935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9F920-F1EE-4854-B175-9996D805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833" y="2890230"/>
            <a:ext cx="6597567" cy="538770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chemeClr val="tx1"/>
                </a:solidFill>
              </a:rPr>
              <a:t>Design Flow Updates</a:t>
            </a:r>
          </a:p>
        </p:txBody>
      </p:sp>
    </p:spTree>
    <p:extLst>
      <p:ext uri="{BB962C8B-B14F-4D97-AF65-F5344CB8AC3E}">
        <p14:creationId xmlns:p14="http://schemas.microsoft.com/office/powerpoint/2010/main" val="1838075603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FA73CD2-C0E8-4B26-ACDD-42E21E78D87E}"/>
              </a:ext>
            </a:extLst>
          </p:cNvPr>
          <p:cNvSpPr txBox="1"/>
          <p:nvPr/>
        </p:nvSpPr>
        <p:spPr>
          <a:xfrm>
            <a:off x="502417" y="221064"/>
            <a:ext cx="6491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Design time Flow (Target)</a:t>
            </a:r>
          </a:p>
        </p:txBody>
      </p:sp>
      <p:pic>
        <p:nvPicPr>
          <p:cNvPr id="7" name="Picture 6" descr="A screenshot of a cell phone&#10;&#10;Description generated with very high confidence">
            <a:extLst>
              <a:ext uri="{FF2B5EF4-FFF2-40B4-BE49-F238E27FC236}">
                <a16:creationId xmlns:a16="http://schemas.microsoft.com/office/drawing/2014/main" id="{3BAC0F2C-5028-44D0-8023-85DC04FD46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379" y="1376544"/>
            <a:ext cx="11043138" cy="5187164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F59F3CD3-895E-4537-9681-3229591C52EC}"/>
              </a:ext>
            </a:extLst>
          </p:cNvPr>
          <p:cNvSpPr/>
          <p:nvPr/>
        </p:nvSpPr>
        <p:spPr>
          <a:xfrm>
            <a:off x="4379053" y="822121"/>
            <a:ext cx="5167619" cy="57415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23876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EE26F5-2B02-49DD-834B-F0FF533C6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DCAE CLI and Blueprint generator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3AFB85-50D1-49D5-A338-A11A27B181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/>
              <a:t>Blueprint generator tool </a:t>
            </a:r>
          </a:p>
          <a:p>
            <a:pPr>
              <a:buFontTx/>
              <a:buChar char="-"/>
            </a:pPr>
            <a:r>
              <a:rPr lang="en-US" dirty="0"/>
              <a:t>Cloudify blueprint with input as component spec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/>
              <a:t>Dcae_cli</a:t>
            </a:r>
            <a:endParaRPr lang="en-US" dirty="0"/>
          </a:p>
          <a:p>
            <a:pPr>
              <a:buFontTx/>
              <a:buChar char="-"/>
            </a:pPr>
            <a:r>
              <a:rPr lang="en-US" dirty="0"/>
              <a:t>Validate component spec</a:t>
            </a:r>
          </a:p>
          <a:p>
            <a:pPr>
              <a:buFontTx/>
              <a:buChar char="-"/>
            </a:pPr>
            <a:r>
              <a:rPr lang="en-US" dirty="0"/>
              <a:t>Test container deploy on docker with CBS emulation</a:t>
            </a:r>
          </a:p>
          <a:p>
            <a:pPr marL="0" indent="0">
              <a:buNone/>
            </a:pPr>
            <a:r>
              <a:rPr lang="en-US" dirty="0"/>
              <a:t>(Vagrant setup available for bootstrapping a VM with minimal DCAE; incorporate blueprint generator*)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1700" dirty="0"/>
              <a:t>*  Stretch</a:t>
            </a:r>
          </a:p>
        </p:txBody>
      </p:sp>
    </p:spTree>
    <p:extLst>
      <p:ext uri="{BB962C8B-B14F-4D97-AF65-F5344CB8AC3E}">
        <p14:creationId xmlns:p14="http://schemas.microsoft.com/office/powerpoint/2010/main" val="128119360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FC51F41-EC84-4C9E-97A3-F057065A28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B0EBF9-2133-489D-B077-5441A43FE8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Continuing PNDA Integration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D05C6D-DF06-4602-B984-B46F5CF513CF}"/>
              </a:ext>
            </a:extLst>
          </p:cNvPr>
          <p:cNvSpPr txBox="1"/>
          <p:nvPr/>
        </p:nvSpPr>
        <p:spPr>
          <a:xfrm>
            <a:off x="586740" y="1674133"/>
            <a:ext cx="8749719" cy="33590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PNDA platform containerization and deployment via HELM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Integrate PNDA apps with ONAP onboarding flow (SDC/CLAMP/Policy)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Leverage DMAAP/Kafka for PNDA instead of native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PNDA adapter for supporting dynamic deploy and configuration support</a:t>
            </a:r>
          </a:p>
        </p:txBody>
      </p:sp>
    </p:spTree>
    <p:extLst>
      <p:ext uri="{BB962C8B-B14F-4D97-AF65-F5344CB8AC3E}">
        <p14:creationId xmlns:p14="http://schemas.microsoft.com/office/powerpoint/2010/main" val="1125834755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OOM dependency for Dublin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/>
          </a:bodyPr>
          <a:lstStyle/>
          <a:p>
            <a:r>
              <a:rPr lang="en-GB" sz="1800" dirty="0">
                <a:solidFill>
                  <a:schemeClr val="tx1"/>
                </a:solidFill>
              </a:rPr>
              <a:t>Multi-site configuration support (</a:t>
            </a:r>
            <a:r>
              <a:rPr lang="en-US" sz="1800" dirty="0">
                <a:hlinkClick r:id="rId2"/>
              </a:rPr>
              <a:t>OOM-1572</a:t>
            </a:r>
            <a:r>
              <a:rPr lang="en-GB" sz="1800" dirty="0">
                <a:solidFill>
                  <a:schemeClr val="tx1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Consistent identification of cluster information under helm charts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Mechanism for deployment (</a:t>
            </a:r>
            <a:r>
              <a:rPr lang="en-US" dirty="0" err="1">
                <a:solidFill>
                  <a:schemeClr val="tx1"/>
                </a:solidFill>
              </a:rPr>
              <a:t>e.g</a:t>
            </a:r>
            <a:r>
              <a:rPr lang="en-US" dirty="0">
                <a:solidFill>
                  <a:schemeClr val="tx1"/>
                </a:solidFill>
              </a:rPr>
              <a:t> via helm deploy) to specify the target cluster</a:t>
            </a:r>
          </a:p>
          <a:p>
            <a:pPr lvl="1"/>
            <a:r>
              <a:rPr lang="en-US" dirty="0" err="1">
                <a:solidFill>
                  <a:schemeClr val="tx1"/>
                </a:solidFill>
              </a:rPr>
              <a:t>Servicename</a:t>
            </a:r>
            <a:r>
              <a:rPr lang="en-US" dirty="0">
                <a:solidFill>
                  <a:schemeClr val="tx1"/>
                </a:solidFill>
              </a:rPr>
              <a:t> convention for cross site scenarios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Each cluster should be classifiable under {cloud-owner } + {cloud-region-id} + {tenant}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Credentials/access for each of the cluster maintained in consistent manner</a:t>
            </a:r>
          </a:p>
          <a:p>
            <a:pPr lvl="1"/>
            <a:r>
              <a:rPr lang="en-US" dirty="0">
                <a:solidFill>
                  <a:schemeClr val="tx1"/>
                </a:solidFill>
              </a:rPr>
              <a:t>Healthcheck requirement for multi-site components</a:t>
            </a:r>
          </a:p>
          <a:p>
            <a:pPr lvl="1"/>
            <a:endParaRPr lang="en-GB" sz="1500" dirty="0">
              <a:solidFill>
                <a:schemeClr val="tx1"/>
              </a:solidFill>
            </a:endParaRPr>
          </a:p>
          <a:p>
            <a:r>
              <a:rPr lang="en-GB" sz="1800" dirty="0">
                <a:solidFill>
                  <a:schemeClr val="tx1"/>
                </a:solidFill>
              </a:rPr>
              <a:t>Creating sub-chart granular package (</a:t>
            </a:r>
            <a:endParaRPr lang="en-US" sz="1800" dirty="0"/>
          </a:p>
          <a:p>
            <a:pPr marL="0" indent="0">
              <a:buNone/>
            </a:pPr>
            <a:r>
              <a:rPr lang="en-US" sz="1800" dirty="0">
                <a:hlinkClick r:id="rId3"/>
              </a:rPr>
              <a:t>OOM-1574</a:t>
            </a:r>
            <a:r>
              <a:rPr lang="en-US" sz="1800" dirty="0"/>
              <a:t>)</a:t>
            </a:r>
          </a:p>
          <a:p>
            <a:r>
              <a:rPr lang="en-GB" sz="1800" dirty="0">
                <a:solidFill>
                  <a:schemeClr val="tx1"/>
                </a:solidFill>
              </a:rPr>
              <a:t>Consul – TLS enablement (</a:t>
            </a:r>
            <a:r>
              <a:rPr lang="en-US" sz="1800" dirty="0">
                <a:solidFill>
                  <a:schemeClr val="tx1"/>
                </a:solidFill>
                <a:hlinkClick r:id="rId4"/>
              </a:rPr>
              <a:t>OOM-1490</a:t>
            </a:r>
            <a:r>
              <a:rPr lang="en-US" sz="18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en-GB" sz="1800" dirty="0">
              <a:solidFill>
                <a:schemeClr val="tx1"/>
              </a:solidFill>
            </a:endParaRPr>
          </a:p>
          <a:p>
            <a:pPr lvl="1"/>
            <a:endParaRPr lang="en-GB" sz="1500" dirty="0"/>
          </a:p>
          <a:p>
            <a:endParaRPr lang="en-GB" sz="1800" dirty="0"/>
          </a:p>
          <a:p>
            <a:endParaRPr lang="en-GB" sz="1250" dirty="0"/>
          </a:p>
          <a:p>
            <a:pPr lvl="1"/>
            <a:endParaRPr lang="en-GB" sz="125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3D2D0FB-B9D9-421D-80E5-5BE93D803D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67425" y="3336656"/>
            <a:ext cx="2093512" cy="2383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7390123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ONAP DCAE Contributions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5D66190-5110-49D6-8BC8-50E709C22B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243" y="4379092"/>
            <a:ext cx="3101484" cy="24482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794F255-28EC-48FE-B101-B130ABA96410}"/>
              </a:ext>
            </a:extLst>
          </p:cNvPr>
          <p:cNvSpPr txBox="1"/>
          <p:nvPr/>
        </p:nvSpPr>
        <p:spPr>
          <a:xfrm>
            <a:off x="314961" y="4379092"/>
            <a:ext cx="15849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Amsterdam Release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2F3413F-9D5A-45EA-8368-D9B6AE2C6D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80000" y="4241002"/>
            <a:ext cx="3135293" cy="23213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5FE67E-0FB4-4D0D-ACC0-4604989918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0130" y="983384"/>
            <a:ext cx="5139615" cy="34264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F2F2CFA-01C5-43CC-9D65-4D0686ED861A}"/>
              </a:ext>
            </a:extLst>
          </p:cNvPr>
          <p:cNvSpPr txBox="1"/>
          <p:nvPr/>
        </p:nvSpPr>
        <p:spPr>
          <a:xfrm>
            <a:off x="3367415" y="1220271"/>
            <a:ext cx="19288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Casablanca Release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D9C3F9B-D696-415A-B1AB-06957FCAE5BA}"/>
              </a:ext>
            </a:extLst>
          </p:cNvPr>
          <p:cNvSpPr txBox="1"/>
          <p:nvPr/>
        </p:nvSpPr>
        <p:spPr>
          <a:xfrm>
            <a:off x="7845795" y="4471911"/>
            <a:ext cx="1584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Beijing Release</a:t>
            </a:r>
          </a:p>
        </p:txBody>
      </p:sp>
    </p:spTree>
    <p:extLst>
      <p:ext uri="{BB962C8B-B14F-4D97-AF65-F5344CB8AC3E}">
        <p14:creationId xmlns:p14="http://schemas.microsoft.com/office/powerpoint/2010/main" val="3629699800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A9F920-F1EE-4854-B175-9996D805C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60833" y="2890230"/>
            <a:ext cx="6597567" cy="538770"/>
          </a:xfrm>
        </p:spPr>
        <p:txBody>
          <a:bodyPr>
            <a:noAutofit/>
          </a:bodyPr>
          <a:lstStyle/>
          <a:p>
            <a:r>
              <a:rPr lang="en-US" sz="6600" dirty="0">
                <a:solidFill>
                  <a:schemeClr val="tx1"/>
                </a:solidFill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362638104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5F4AAB-F4DD-4C4D-B112-8BF5FEC78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bg1"/>
                </a:solidFill>
              </a:rPr>
              <a:t>Casablanca Recap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162E82-0668-485F-8B0F-C15D95D3B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u="sng" dirty="0"/>
              <a:t>New MS introduced</a:t>
            </a:r>
          </a:p>
          <a:p>
            <a:pPr lvl="0"/>
            <a:r>
              <a:rPr lang="en-US" sz="2000" dirty="0"/>
              <a:t>PRH </a:t>
            </a:r>
          </a:p>
          <a:p>
            <a:pPr lvl="0"/>
            <a:r>
              <a:rPr lang="en-US" sz="2000" dirty="0"/>
              <a:t>DFC</a:t>
            </a:r>
          </a:p>
          <a:p>
            <a:pPr lvl="0"/>
            <a:r>
              <a:rPr lang="en-US" sz="2000" dirty="0"/>
              <a:t>HV-VES</a:t>
            </a:r>
          </a:p>
          <a:p>
            <a:pPr lvl="0"/>
            <a:r>
              <a:rPr lang="en-US" sz="2000" dirty="0" err="1"/>
              <a:t>SNMPTrap</a:t>
            </a:r>
            <a:endParaRPr lang="en-US" sz="2000" dirty="0"/>
          </a:p>
          <a:p>
            <a:pPr marL="0" lvl="0" indent="0">
              <a:buNone/>
            </a:pPr>
            <a:r>
              <a:rPr lang="en-US" sz="2000" dirty="0"/>
              <a:t> </a:t>
            </a:r>
          </a:p>
          <a:p>
            <a:pPr marL="0" indent="0">
              <a:buNone/>
            </a:pPr>
            <a:r>
              <a:rPr lang="en-US" sz="2400" u="sng" dirty="0"/>
              <a:t>Foundational/Platform enhancement</a:t>
            </a:r>
          </a:p>
          <a:p>
            <a:pPr lvl="0"/>
            <a:r>
              <a:rPr lang="en-US" sz="2000" dirty="0"/>
              <a:t>Support for Certificate distribution through Cloudify Blueprint/plugin</a:t>
            </a:r>
          </a:p>
          <a:p>
            <a:pPr lvl="0"/>
            <a:r>
              <a:rPr lang="en-US" sz="2000" dirty="0"/>
              <a:t>PNDA Integration-prep</a:t>
            </a:r>
          </a:p>
          <a:p>
            <a:pPr lvl="1"/>
            <a:r>
              <a:rPr lang="en-US" sz="2000" dirty="0"/>
              <a:t>PNDA mirror and bootstrap setup (App support and DCAE integration TBW for Dublin).</a:t>
            </a:r>
          </a:p>
          <a:p>
            <a:r>
              <a:rPr lang="en-US" sz="2000" dirty="0"/>
              <a:t>VES Upgrade</a:t>
            </a:r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8203504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DA6CEE-AB92-46DF-ADDC-79DE04EFFE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CC0FD23-944B-44A9-96C8-D059D3B39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dirty="0">
                <a:latin typeface="Calibri Light" panose="020F0302020204030204"/>
              </a:rPr>
              <a:t>ONAP DCAE R3 ARCHITECTURE </a:t>
            </a:r>
            <a:endParaRPr lang="en-US" sz="3200" dirty="0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3DA5D3D9-D496-4C80-A6A5-BD3BD8C21CCD}"/>
              </a:ext>
            </a:extLst>
          </p:cNvPr>
          <p:cNvSpPr/>
          <p:nvPr/>
        </p:nvSpPr>
        <p:spPr>
          <a:xfrm>
            <a:off x="225943" y="1558140"/>
            <a:ext cx="10214286" cy="406027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0F4730C4-8ED0-4E19-A70A-803C09042159}"/>
              </a:ext>
            </a:extLst>
          </p:cNvPr>
          <p:cNvSpPr/>
          <p:nvPr/>
        </p:nvSpPr>
        <p:spPr>
          <a:xfrm>
            <a:off x="772627" y="1911615"/>
            <a:ext cx="5290653" cy="34478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Services</a:t>
            </a:r>
          </a:p>
        </p:txBody>
      </p:sp>
      <p:sp>
        <p:nvSpPr>
          <p:cNvPr id="143" name="Rectangle: Rounded Corners 142">
            <a:extLst>
              <a:ext uri="{FF2B5EF4-FFF2-40B4-BE49-F238E27FC236}">
                <a16:creationId xmlns:a16="http://schemas.microsoft.com/office/drawing/2014/main" id="{18A7B3FC-018F-4747-825E-ED1431254A5F}"/>
              </a:ext>
            </a:extLst>
          </p:cNvPr>
          <p:cNvSpPr/>
          <p:nvPr/>
        </p:nvSpPr>
        <p:spPr>
          <a:xfrm>
            <a:off x="2340747" y="4568201"/>
            <a:ext cx="922456" cy="413360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VESCollector (JSON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)</a:t>
            </a:r>
          </a:p>
        </p:txBody>
      </p:sp>
      <p:sp>
        <p:nvSpPr>
          <p:cNvPr id="144" name="Rectangle: Rounded Corners 143">
            <a:extLst>
              <a:ext uri="{FF2B5EF4-FFF2-40B4-BE49-F238E27FC236}">
                <a16:creationId xmlns:a16="http://schemas.microsoft.com/office/drawing/2014/main" id="{7DB952F2-E924-4549-81F2-8A1A0E09A9F6}"/>
              </a:ext>
            </a:extLst>
          </p:cNvPr>
          <p:cNvSpPr/>
          <p:nvPr/>
        </p:nvSpPr>
        <p:spPr>
          <a:xfrm>
            <a:off x="3524391" y="4564942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DataFile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906CB288-4B36-4795-85DB-57A0C1484324}"/>
              </a:ext>
            </a:extLst>
          </p:cNvPr>
          <p:cNvSpPr/>
          <p:nvPr/>
        </p:nvSpPr>
        <p:spPr>
          <a:xfrm>
            <a:off x="4748849" y="4564942"/>
            <a:ext cx="922456" cy="413360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HV-VES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6" name="Rectangle: Rounded Corners 145">
            <a:extLst>
              <a:ext uri="{FF2B5EF4-FFF2-40B4-BE49-F238E27FC236}">
                <a16:creationId xmlns:a16="http://schemas.microsoft.com/office/drawing/2014/main" id="{740D6ED0-B106-4F7D-8941-70501372B920}"/>
              </a:ext>
            </a:extLst>
          </p:cNvPr>
          <p:cNvSpPr/>
          <p:nvPr/>
        </p:nvSpPr>
        <p:spPr>
          <a:xfrm>
            <a:off x="3707815" y="2662373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Heartbeat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7" name="Rectangle 146">
            <a:extLst>
              <a:ext uri="{FF2B5EF4-FFF2-40B4-BE49-F238E27FC236}">
                <a16:creationId xmlns:a16="http://schemas.microsoft.com/office/drawing/2014/main" id="{01DD537E-CA28-4F38-B75E-BCB299898760}"/>
              </a:ext>
            </a:extLst>
          </p:cNvPr>
          <p:cNvSpPr/>
          <p:nvPr/>
        </p:nvSpPr>
        <p:spPr>
          <a:xfrm>
            <a:off x="6609965" y="2514328"/>
            <a:ext cx="3552038" cy="256703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DCAE Platform</a:t>
            </a:r>
          </a:p>
        </p:txBody>
      </p:sp>
      <p:sp>
        <p:nvSpPr>
          <p:cNvPr id="148" name="Cube 147">
            <a:extLst>
              <a:ext uri="{FF2B5EF4-FFF2-40B4-BE49-F238E27FC236}">
                <a16:creationId xmlns:a16="http://schemas.microsoft.com/office/drawing/2014/main" id="{6657A179-3DB7-452B-BE33-0AF562C76D37}"/>
              </a:ext>
            </a:extLst>
          </p:cNvPr>
          <p:cNvSpPr/>
          <p:nvPr/>
        </p:nvSpPr>
        <p:spPr>
          <a:xfrm>
            <a:off x="8619483" y="2670693"/>
            <a:ext cx="1365218" cy="46632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Cloudify Manager</a:t>
            </a:r>
          </a:p>
        </p:txBody>
      </p:sp>
      <p:sp>
        <p:nvSpPr>
          <p:cNvPr id="149" name="Cube 148">
            <a:extLst>
              <a:ext uri="{FF2B5EF4-FFF2-40B4-BE49-F238E27FC236}">
                <a16:creationId xmlns:a16="http://schemas.microsoft.com/office/drawing/2014/main" id="{5BD5B4C7-5D1C-4CF3-9410-7C228982821E}"/>
              </a:ext>
            </a:extLst>
          </p:cNvPr>
          <p:cNvSpPr/>
          <p:nvPr/>
        </p:nvSpPr>
        <p:spPr>
          <a:xfrm>
            <a:off x="6935400" y="4379130"/>
            <a:ext cx="887400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 Handler</a:t>
            </a:r>
          </a:p>
        </p:txBody>
      </p:sp>
      <p:sp>
        <p:nvSpPr>
          <p:cNvPr id="150" name="Cube 149">
            <a:extLst>
              <a:ext uri="{FF2B5EF4-FFF2-40B4-BE49-F238E27FC236}">
                <a16:creationId xmlns:a16="http://schemas.microsoft.com/office/drawing/2014/main" id="{116C38D6-D939-4DC5-8375-99C28139200F}"/>
              </a:ext>
            </a:extLst>
          </p:cNvPr>
          <p:cNvSpPr/>
          <p:nvPr/>
        </p:nvSpPr>
        <p:spPr>
          <a:xfrm>
            <a:off x="7980937" y="3524112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Inventory API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1" name="Cube 150">
            <a:extLst>
              <a:ext uri="{FF2B5EF4-FFF2-40B4-BE49-F238E27FC236}">
                <a16:creationId xmlns:a16="http://schemas.microsoft.com/office/drawing/2014/main" id="{D4747F0A-C86C-4EBC-BB8B-09BEDC179953}"/>
              </a:ext>
            </a:extLst>
          </p:cNvPr>
          <p:cNvSpPr/>
          <p:nvPr/>
        </p:nvSpPr>
        <p:spPr>
          <a:xfrm>
            <a:off x="9038225" y="4358894"/>
            <a:ext cx="958794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Handler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2" name="Rectangle: Rounded Corners 151">
            <a:extLst>
              <a:ext uri="{FF2B5EF4-FFF2-40B4-BE49-F238E27FC236}">
                <a16:creationId xmlns:a16="http://schemas.microsoft.com/office/drawing/2014/main" id="{1845520C-6E3D-441E-B719-EF4ADBF902C8}"/>
              </a:ext>
            </a:extLst>
          </p:cNvPr>
          <p:cNvSpPr/>
          <p:nvPr/>
        </p:nvSpPr>
        <p:spPr>
          <a:xfrm>
            <a:off x="1133527" y="2662373"/>
            <a:ext cx="1061557" cy="434830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Holmes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06FDFAB9-5F27-4876-BE0C-8C02E662CE3E}"/>
              </a:ext>
            </a:extLst>
          </p:cNvPr>
          <p:cNvSpPr/>
          <p:nvPr/>
        </p:nvSpPr>
        <p:spPr>
          <a:xfrm>
            <a:off x="6617831" y="2056377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54" name="Rectangle: Rounded Corners 153">
            <a:extLst>
              <a:ext uri="{FF2B5EF4-FFF2-40B4-BE49-F238E27FC236}">
                <a16:creationId xmlns:a16="http://schemas.microsoft.com/office/drawing/2014/main" id="{7C9D1D5F-C2AD-47B7-B56C-B7E342661537}"/>
              </a:ext>
            </a:extLst>
          </p:cNvPr>
          <p:cNvSpPr/>
          <p:nvPr/>
        </p:nvSpPr>
        <p:spPr>
          <a:xfrm>
            <a:off x="4899661" y="2656611"/>
            <a:ext cx="958006" cy="434828"/>
          </a:xfrm>
          <a:prstGeom prst="roundRect">
            <a:avLst/>
          </a:prstGeom>
          <a:solidFill>
            <a:schemeClr val="accent1">
              <a:lumMod val="75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PRH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5" name="Rectangle: Rounded Corners 154">
            <a:extLst>
              <a:ext uri="{FF2B5EF4-FFF2-40B4-BE49-F238E27FC236}">
                <a16:creationId xmlns:a16="http://schemas.microsoft.com/office/drawing/2014/main" id="{89F9D267-C0B9-44AF-830B-E9E57B53A6DA}"/>
              </a:ext>
            </a:extLst>
          </p:cNvPr>
          <p:cNvSpPr/>
          <p:nvPr/>
        </p:nvSpPr>
        <p:spPr>
          <a:xfrm>
            <a:off x="4252071" y="3646932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PM-Mapper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6" name="Rectangle: Rounded Corners 155">
            <a:extLst>
              <a:ext uri="{FF2B5EF4-FFF2-40B4-BE49-F238E27FC236}">
                <a16:creationId xmlns:a16="http://schemas.microsoft.com/office/drawing/2014/main" id="{B85680AB-74DF-4CB7-A425-72CBE424981F}"/>
              </a:ext>
            </a:extLst>
          </p:cNvPr>
          <p:cNvSpPr/>
          <p:nvPr/>
        </p:nvSpPr>
        <p:spPr>
          <a:xfrm>
            <a:off x="1110017" y="3630547"/>
            <a:ext cx="958006" cy="434828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SNMP-VES Mapper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7" name="Rectangle: Rounded Corners 156">
            <a:extLst>
              <a:ext uri="{FF2B5EF4-FFF2-40B4-BE49-F238E27FC236}">
                <a16:creationId xmlns:a16="http://schemas.microsoft.com/office/drawing/2014/main" id="{B0A5D3A8-4633-435D-8BE3-FE952EAAF99D}"/>
              </a:ext>
            </a:extLst>
          </p:cNvPr>
          <p:cNvSpPr/>
          <p:nvPr/>
        </p:nvSpPr>
        <p:spPr>
          <a:xfrm>
            <a:off x="1072880" y="4543473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SNMP  Trap Collector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8" name="Rectangle: Rounded Corners 157">
            <a:extLst>
              <a:ext uri="{FF2B5EF4-FFF2-40B4-BE49-F238E27FC236}">
                <a16:creationId xmlns:a16="http://schemas.microsoft.com/office/drawing/2014/main" id="{CFF0F58D-A600-4285-8C48-8B5C67FF5DA6}"/>
              </a:ext>
            </a:extLst>
          </p:cNvPr>
          <p:cNvSpPr/>
          <p:nvPr/>
        </p:nvSpPr>
        <p:spPr>
          <a:xfrm>
            <a:off x="225944" y="1074977"/>
            <a:ext cx="10214286" cy="325011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9" name="Rectangle: Rounded Corners 158">
            <a:extLst>
              <a:ext uri="{FF2B5EF4-FFF2-40B4-BE49-F238E27FC236}">
                <a16:creationId xmlns:a16="http://schemas.microsoft.com/office/drawing/2014/main" id="{A2EFE8D4-4725-40A6-A3CF-EE0520ACE9A0}"/>
              </a:ext>
            </a:extLst>
          </p:cNvPr>
          <p:cNvSpPr/>
          <p:nvPr/>
        </p:nvSpPr>
        <p:spPr>
          <a:xfrm>
            <a:off x="6526950" y="1957107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60" name="Rectangle: Rounded Corners 159">
            <a:extLst>
              <a:ext uri="{FF2B5EF4-FFF2-40B4-BE49-F238E27FC236}">
                <a16:creationId xmlns:a16="http://schemas.microsoft.com/office/drawing/2014/main" id="{AF84C889-E92F-473E-9AA3-271CB9A531F5}"/>
              </a:ext>
            </a:extLst>
          </p:cNvPr>
          <p:cNvSpPr/>
          <p:nvPr/>
        </p:nvSpPr>
        <p:spPr>
          <a:xfrm>
            <a:off x="6452847" y="1866226"/>
            <a:ext cx="3544172" cy="34394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Consul Cluster</a:t>
            </a:r>
          </a:p>
        </p:txBody>
      </p:sp>
      <p:sp>
        <p:nvSpPr>
          <p:cNvPr id="161" name="Cube 160">
            <a:extLst>
              <a:ext uri="{FF2B5EF4-FFF2-40B4-BE49-F238E27FC236}">
                <a16:creationId xmlns:a16="http://schemas.microsoft.com/office/drawing/2014/main" id="{9E825C78-557E-4A67-9A39-6172A58F15DE}"/>
              </a:ext>
            </a:extLst>
          </p:cNvPr>
          <p:cNvSpPr/>
          <p:nvPr/>
        </p:nvSpPr>
        <p:spPr>
          <a:xfrm>
            <a:off x="7987783" y="4365578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Change Handler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2" name="Cube 161">
            <a:extLst>
              <a:ext uri="{FF2B5EF4-FFF2-40B4-BE49-F238E27FC236}">
                <a16:creationId xmlns:a16="http://schemas.microsoft.com/office/drawing/2014/main" id="{6FE8EE7A-1291-4496-BBC5-A67CA62F183A}"/>
              </a:ext>
            </a:extLst>
          </p:cNvPr>
          <p:cNvSpPr/>
          <p:nvPr/>
        </p:nvSpPr>
        <p:spPr>
          <a:xfrm>
            <a:off x="6899244" y="3537664"/>
            <a:ext cx="905822" cy="417796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Config Binding Service</a:t>
            </a:r>
          </a:p>
        </p:txBody>
      </p:sp>
      <p:sp>
        <p:nvSpPr>
          <p:cNvPr id="163" name="Cube 162">
            <a:extLst>
              <a:ext uri="{FF2B5EF4-FFF2-40B4-BE49-F238E27FC236}">
                <a16:creationId xmlns:a16="http://schemas.microsoft.com/office/drawing/2014/main" id="{2F242201-4D61-4334-8D2D-B28477582121}"/>
              </a:ext>
            </a:extLst>
          </p:cNvPr>
          <p:cNvSpPr/>
          <p:nvPr/>
        </p:nvSpPr>
        <p:spPr>
          <a:xfrm>
            <a:off x="9062630" y="3524112"/>
            <a:ext cx="905822" cy="431348"/>
          </a:xfrm>
          <a:prstGeom prst="cube">
            <a:avLst>
              <a:gd name="adj" fmla="val 15123"/>
            </a:avLst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PostGres DB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4" name="Cloud 163">
            <a:extLst>
              <a:ext uri="{FF2B5EF4-FFF2-40B4-BE49-F238E27FC236}">
                <a16:creationId xmlns:a16="http://schemas.microsoft.com/office/drawing/2014/main" id="{5383DEE7-179D-47D8-B93E-D30A2B9035F9}"/>
              </a:ext>
            </a:extLst>
          </p:cNvPr>
          <p:cNvSpPr/>
          <p:nvPr/>
        </p:nvSpPr>
        <p:spPr>
          <a:xfrm>
            <a:off x="978689" y="5812824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sp>
        <p:nvSpPr>
          <p:cNvPr id="165" name="Cloud 164">
            <a:extLst>
              <a:ext uri="{FF2B5EF4-FFF2-40B4-BE49-F238E27FC236}">
                <a16:creationId xmlns:a16="http://schemas.microsoft.com/office/drawing/2014/main" id="{DC4257A0-A240-42FF-BE11-F832D0BA120D}"/>
              </a:ext>
            </a:extLst>
          </p:cNvPr>
          <p:cNvSpPr/>
          <p:nvPr/>
        </p:nvSpPr>
        <p:spPr>
          <a:xfrm>
            <a:off x="3849991" y="5811703"/>
            <a:ext cx="1291905" cy="403646"/>
          </a:xfrm>
          <a:prstGeom prst="cloud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xNF</a:t>
            </a:r>
          </a:p>
        </p:txBody>
      </p:sp>
      <p:cxnSp>
        <p:nvCxnSpPr>
          <p:cNvPr id="166" name="Straight Arrow Connector 165">
            <a:extLst>
              <a:ext uri="{FF2B5EF4-FFF2-40B4-BE49-F238E27FC236}">
                <a16:creationId xmlns:a16="http://schemas.microsoft.com/office/drawing/2014/main" id="{6F8B59F5-1B83-4333-9AFE-F5429029E4E5}"/>
              </a:ext>
            </a:extLst>
          </p:cNvPr>
          <p:cNvCxnSpPr>
            <a:cxnSpLocks/>
            <a:stCxn id="164" idx="3"/>
          </p:cNvCxnSpPr>
          <p:nvPr/>
        </p:nvCxnSpPr>
        <p:spPr>
          <a:xfrm flipV="1">
            <a:off x="1624642" y="4793562"/>
            <a:ext cx="0" cy="1042341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7" name="Straight Arrow Connector 166">
            <a:extLst>
              <a:ext uri="{FF2B5EF4-FFF2-40B4-BE49-F238E27FC236}">
                <a16:creationId xmlns:a16="http://schemas.microsoft.com/office/drawing/2014/main" id="{C2DCF272-30E7-4313-ABD1-B815B7A970E7}"/>
              </a:ext>
            </a:extLst>
          </p:cNvPr>
          <p:cNvCxnSpPr>
            <a:cxnSpLocks/>
          </p:cNvCxnSpPr>
          <p:nvPr/>
        </p:nvCxnSpPr>
        <p:spPr>
          <a:xfrm flipV="1">
            <a:off x="4148735" y="4938039"/>
            <a:ext cx="0" cy="897864"/>
          </a:xfrm>
          <a:prstGeom prst="straightConnector1">
            <a:avLst/>
          </a:prstGeom>
          <a:ln w="31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8" name="Connector: Elbow 167">
            <a:extLst>
              <a:ext uri="{FF2B5EF4-FFF2-40B4-BE49-F238E27FC236}">
                <a16:creationId xmlns:a16="http://schemas.microsoft.com/office/drawing/2014/main" id="{A0C5AC2A-1CA7-4497-9E9E-43748887F92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2100956" y="5116510"/>
            <a:ext cx="865247" cy="635560"/>
          </a:xfrm>
          <a:prstGeom prst="bentConnector3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9" name="Straight Arrow Connector 168">
            <a:extLst>
              <a:ext uri="{FF2B5EF4-FFF2-40B4-BE49-F238E27FC236}">
                <a16:creationId xmlns:a16="http://schemas.microsoft.com/office/drawing/2014/main" id="{33023953-D6C2-4048-B8A5-0DC80953D460}"/>
              </a:ext>
            </a:extLst>
          </p:cNvPr>
          <p:cNvCxnSpPr>
            <a:cxnSpLocks/>
          </p:cNvCxnSpPr>
          <p:nvPr/>
        </p:nvCxnSpPr>
        <p:spPr>
          <a:xfrm flipV="1">
            <a:off x="4990877" y="5001665"/>
            <a:ext cx="0" cy="8100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0" name="Straight Arrow Connector 169">
            <a:extLst>
              <a:ext uri="{FF2B5EF4-FFF2-40B4-BE49-F238E27FC236}">
                <a16:creationId xmlns:a16="http://schemas.microsoft.com/office/drawing/2014/main" id="{E9239533-223C-474D-A6EE-A5B9A3A16A35}"/>
              </a:ext>
            </a:extLst>
          </p:cNvPr>
          <p:cNvCxnSpPr/>
          <p:nvPr/>
        </p:nvCxnSpPr>
        <p:spPr>
          <a:xfrm flipV="1">
            <a:off x="1617119" y="4065375"/>
            <a:ext cx="0" cy="47809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1" name="Straight Arrow Connector 170">
            <a:extLst>
              <a:ext uri="{FF2B5EF4-FFF2-40B4-BE49-F238E27FC236}">
                <a16:creationId xmlns:a16="http://schemas.microsoft.com/office/drawing/2014/main" id="{3DCFB175-5B8D-4BD9-A6C2-437B5DA7C909}"/>
              </a:ext>
            </a:extLst>
          </p:cNvPr>
          <p:cNvCxnSpPr/>
          <p:nvPr/>
        </p:nvCxnSpPr>
        <p:spPr>
          <a:xfrm flipV="1">
            <a:off x="1617119" y="3137019"/>
            <a:ext cx="0" cy="49352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2" name="Straight Arrow Connector 171">
            <a:extLst>
              <a:ext uri="{FF2B5EF4-FFF2-40B4-BE49-F238E27FC236}">
                <a16:creationId xmlns:a16="http://schemas.microsoft.com/office/drawing/2014/main" id="{E57E0AA4-66D0-4AC9-8BE2-7007999CE7BF}"/>
              </a:ext>
            </a:extLst>
          </p:cNvPr>
          <p:cNvCxnSpPr/>
          <p:nvPr/>
        </p:nvCxnSpPr>
        <p:spPr>
          <a:xfrm flipH="1" flipV="1">
            <a:off x="1723895" y="3091439"/>
            <a:ext cx="1127464" cy="147350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3" name="Straight Arrow Connector 172">
            <a:extLst>
              <a:ext uri="{FF2B5EF4-FFF2-40B4-BE49-F238E27FC236}">
                <a16:creationId xmlns:a16="http://schemas.microsoft.com/office/drawing/2014/main" id="{AB7C6589-7DFB-49E2-9FAB-0C7D4EB91931}"/>
              </a:ext>
            </a:extLst>
          </p:cNvPr>
          <p:cNvCxnSpPr>
            <a:cxnSpLocks/>
          </p:cNvCxnSpPr>
          <p:nvPr/>
        </p:nvCxnSpPr>
        <p:spPr>
          <a:xfrm flipV="1">
            <a:off x="2858755" y="3105522"/>
            <a:ext cx="0" cy="146904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4" name="Straight Arrow Connector 173">
            <a:extLst>
              <a:ext uri="{FF2B5EF4-FFF2-40B4-BE49-F238E27FC236}">
                <a16:creationId xmlns:a16="http://schemas.microsoft.com/office/drawing/2014/main" id="{8C523DB3-C8FC-4050-A59C-EE28830830C9}"/>
              </a:ext>
            </a:extLst>
          </p:cNvPr>
          <p:cNvCxnSpPr>
            <a:cxnSpLocks/>
          </p:cNvCxnSpPr>
          <p:nvPr/>
        </p:nvCxnSpPr>
        <p:spPr>
          <a:xfrm flipV="1">
            <a:off x="2858756" y="3042585"/>
            <a:ext cx="892852" cy="1536447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5" name="Straight Arrow Connector 174">
            <a:extLst>
              <a:ext uri="{FF2B5EF4-FFF2-40B4-BE49-F238E27FC236}">
                <a16:creationId xmlns:a16="http://schemas.microsoft.com/office/drawing/2014/main" id="{88EE47D2-6AFD-4922-BCA2-D1826661C2FA}"/>
              </a:ext>
            </a:extLst>
          </p:cNvPr>
          <p:cNvCxnSpPr/>
          <p:nvPr/>
        </p:nvCxnSpPr>
        <p:spPr>
          <a:xfrm flipV="1">
            <a:off x="2908286" y="3105522"/>
            <a:ext cx="2030531" cy="143795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6" name="Straight Arrow Connector 175">
            <a:extLst>
              <a:ext uri="{FF2B5EF4-FFF2-40B4-BE49-F238E27FC236}">
                <a16:creationId xmlns:a16="http://schemas.microsoft.com/office/drawing/2014/main" id="{C0B87059-6C80-4B69-9A25-23A981419789}"/>
              </a:ext>
            </a:extLst>
          </p:cNvPr>
          <p:cNvCxnSpPr/>
          <p:nvPr/>
        </p:nvCxnSpPr>
        <p:spPr>
          <a:xfrm flipV="1">
            <a:off x="4107451" y="4081760"/>
            <a:ext cx="454832" cy="45982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Arrow Connector 176">
            <a:extLst>
              <a:ext uri="{FF2B5EF4-FFF2-40B4-BE49-F238E27FC236}">
                <a16:creationId xmlns:a16="http://schemas.microsoft.com/office/drawing/2014/main" id="{196283E8-7116-481F-85E9-F42EBF76890F}"/>
              </a:ext>
            </a:extLst>
          </p:cNvPr>
          <p:cNvCxnSpPr>
            <a:cxnSpLocks/>
          </p:cNvCxnSpPr>
          <p:nvPr/>
        </p:nvCxnSpPr>
        <p:spPr>
          <a:xfrm flipH="1" flipV="1">
            <a:off x="3366315" y="3126991"/>
            <a:ext cx="1382534" cy="51135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Straight Arrow Connector 177">
            <a:extLst>
              <a:ext uri="{FF2B5EF4-FFF2-40B4-BE49-F238E27FC236}">
                <a16:creationId xmlns:a16="http://schemas.microsoft.com/office/drawing/2014/main" id="{8E37C901-6E57-4A66-A15B-C86CE52F6C5B}"/>
              </a:ext>
            </a:extLst>
          </p:cNvPr>
          <p:cNvCxnSpPr>
            <a:cxnSpLocks/>
          </p:cNvCxnSpPr>
          <p:nvPr/>
        </p:nvCxnSpPr>
        <p:spPr>
          <a:xfrm flipV="1">
            <a:off x="1624516" y="3108781"/>
            <a:ext cx="851337" cy="4990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Arrow: Down 178">
            <a:extLst>
              <a:ext uri="{FF2B5EF4-FFF2-40B4-BE49-F238E27FC236}">
                <a16:creationId xmlns:a16="http://schemas.microsoft.com/office/drawing/2014/main" id="{70B5C34D-DCF5-4335-B778-D7FC307B1180}"/>
              </a:ext>
            </a:extLst>
          </p:cNvPr>
          <p:cNvSpPr/>
          <p:nvPr/>
        </p:nvSpPr>
        <p:spPr>
          <a:xfrm>
            <a:off x="2741928" y="1399988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0" name="Arrow: Down 179">
            <a:extLst>
              <a:ext uri="{FF2B5EF4-FFF2-40B4-BE49-F238E27FC236}">
                <a16:creationId xmlns:a16="http://schemas.microsoft.com/office/drawing/2014/main" id="{6D92BF51-F89B-4C76-9561-AE1D584A80A6}"/>
              </a:ext>
            </a:extLst>
          </p:cNvPr>
          <p:cNvSpPr/>
          <p:nvPr/>
        </p:nvSpPr>
        <p:spPr>
          <a:xfrm rot="10800000">
            <a:off x="5080107" y="1394171"/>
            <a:ext cx="401216" cy="476068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1" name="Straight Arrow Connector 180">
            <a:extLst>
              <a:ext uri="{FF2B5EF4-FFF2-40B4-BE49-F238E27FC236}">
                <a16:creationId xmlns:a16="http://schemas.microsoft.com/office/drawing/2014/main" id="{273F4E9C-A58A-439E-AD71-18E3F2053702}"/>
              </a:ext>
            </a:extLst>
          </p:cNvPr>
          <p:cNvCxnSpPr/>
          <p:nvPr/>
        </p:nvCxnSpPr>
        <p:spPr>
          <a:xfrm flipH="1" flipV="1">
            <a:off x="3040508" y="3126991"/>
            <a:ext cx="1708341" cy="1515573"/>
          </a:xfrm>
          <a:prstGeom prst="straightConnector1">
            <a:avLst/>
          </a:prstGeom>
          <a:ln>
            <a:solidFill>
              <a:schemeClr val="tx1"/>
            </a:solidFill>
            <a:prstDash val="dash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2" name="Cube 181">
            <a:extLst>
              <a:ext uri="{FF2B5EF4-FFF2-40B4-BE49-F238E27FC236}">
                <a16:creationId xmlns:a16="http://schemas.microsoft.com/office/drawing/2014/main" id="{B8515EF2-BC1C-419E-AC5E-F565CDBE1BEC}"/>
              </a:ext>
            </a:extLst>
          </p:cNvPr>
          <p:cNvSpPr/>
          <p:nvPr/>
        </p:nvSpPr>
        <p:spPr>
          <a:xfrm>
            <a:off x="6759221" y="5743171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CLAMP</a:t>
            </a:r>
          </a:p>
        </p:txBody>
      </p:sp>
      <p:sp>
        <p:nvSpPr>
          <p:cNvPr id="183" name="Cube 182">
            <a:extLst>
              <a:ext uri="{FF2B5EF4-FFF2-40B4-BE49-F238E27FC236}">
                <a16:creationId xmlns:a16="http://schemas.microsoft.com/office/drawing/2014/main" id="{9AC05982-609D-47CC-B267-CDD87E02D35F}"/>
              </a:ext>
            </a:extLst>
          </p:cNvPr>
          <p:cNvSpPr/>
          <p:nvPr/>
        </p:nvSpPr>
        <p:spPr>
          <a:xfrm>
            <a:off x="7920832" y="5727072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SDC</a:t>
            </a:r>
          </a:p>
        </p:txBody>
      </p:sp>
      <p:sp>
        <p:nvSpPr>
          <p:cNvPr id="184" name="Cube 183">
            <a:extLst>
              <a:ext uri="{FF2B5EF4-FFF2-40B4-BE49-F238E27FC236}">
                <a16:creationId xmlns:a16="http://schemas.microsoft.com/office/drawing/2014/main" id="{8D31A2C8-1EFD-4AB9-BAA4-BB649DCED745}"/>
              </a:ext>
            </a:extLst>
          </p:cNvPr>
          <p:cNvSpPr/>
          <p:nvPr/>
        </p:nvSpPr>
        <p:spPr>
          <a:xfrm>
            <a:off x="9223834" y="5723869"/>
            <a:ext cx="847288" cy="423851"/>
          </a:xfrm>
          <a:prstGeom prst="cube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</a:t>
            </a:r>
          </a:p>
        </p:txBody>
      </p:sp>
      <p:cxnSp>
        <p:nvCxnSpPr>
          <p:cNvPr id="185" name="Straight Arrow Connector 184">
            <a:extLst>
              <a:ext uri="{FF2B5EF4-FFF2-40B4-BE49-F238E27FC236}">
                <a16:creationId xmlns:a16="http://schemas.microsoft.com/office/drawing/2014/main" id="{06C1D38E-B00E-4785-8031-A27416497D47}"/>
              </a:ext>
            </a:extLst>
          </p:cNvPr>
          <p:cNvCxnSpPr>
            <a:cxnSpLocks/>
            <a:stCxn id="183" idx="0"/>
          </p:cNvCxnSpPr>
          <p:nvPr/>
        </p:nvCxnSpPr>
        <p:spPr>
          <a:xfrm flipV="1">
            <a:off x="8397457" y="4796926"/>
            <a:ext cx="0" cy="930146"/>
          </a:xfrm>
          <a:prstGeom prst="straightConnector1">
            <a:avLst/>
          </a:prstGeom>
          <a:ln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>
            <a:extLst>
              <a:ext uri="{FF2B5EF4-FFF2-40B4-BE49-F238E27FC236}">
                <a16:creationId xmlns:a16="http://schemas.microsoft.com/office/drawing/2014/main" id="{80A6DF6E-1CA3-4AF8-ACF5-F7FA6C5DD224}"/>
              </a:ext>
            </a:extLst>
          </p:cNvPr>
          <p:cNvCxnSpPr>
            <a:cxnSpLocks/>
          </p:cNvCxnSpPr>
          <p:nvPr/>
        </p:nvCxnSpPr>
        <p:spPr>
          <a:xfrm flipV="1">
            <a:off x="8415088" y="3954518"/>
            <a:ext cx="0" cy="424612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>
            <a:extLst>
              <a:ext uri="{FF2B5EF4-FFF2-40B4-BE49-F238E27FC236}">
                <a16:creationId xmlns:a16="http://schemas.microsoft.com/office/drawing/2014/main" id="{DBFE054D-33E3-468C-907C-A3A3548A2E04}"/>
              </a:ext>
            </a:extLst>
          </p:cNvPr>
          <p:cNvCxnSpPr>
            <a:cxnSpLocks/>
          </p:cNvCxnSpPr>
          <p:nvPr/>
        </p:nvCxnSpPr>
        <p:spPr>
          <a:xfrm>
            <a:off x="8893605" y="3772402"/>
            <a:ext cx="144620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8" name="TextBox 187">
            <a:extLst>
              <a:ext uri="{FF2B5EF4-FFF2-40B4-BE49-F238E27FC236}">
                <a16:creationId xmlns:a16="http://schemas.microsoft.com/office/drawing/2014/main" id="{A71DB8C8-4714-4D6E-941F-8536D441E5EC}"/>
              </a:ext>
            </a:extLst>
          </p:cNvPr>
          <p:cNvSpPr txBox="1"/>
          <p:nvPr/>
        </p:nvSpPr>
        <p:spPr>
          <a:xfrm>
            <a:off x="8265651" y="5261999"/>
            <a:ext cx="6211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DMAAP</a:t>
            </a:r>
          </a:p>
        </p:txBody>
      </p:sp>
      <p:cxnSp>
        <p:nvCxnSpPr>
          <p:cNvPr id="189" name="Straight Arrow Connector 188">
            <a:extLst>
              <a:ext uri="{FF2B5EF4-FFF2-40B4-BE49-F238E27FC236}">
                <a16:creationId xmlns:a16="http://schemas.microsoft.com/office/drawing/2014/main" id="{DB1DF81F-32EC-4D76-90BA-DAEF3F040D99}"/>
              </a:ext>
            </a:extLst>
          </p:cNvPr>
          <p:cNvCxnSpPr>
            <a:cxnSpLocks/>
          </p:cNvCxnSpPr>
          <p:nvPr/>
        </p:nvCxnSpPr>
        <p:spPr>
          <a:xfrm flipV="1">
            <a:off x="9569825" y="4796926"/>
            <a:ext cx="0" cy="9269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Connector: Elbow 189">
            <a:extLst>
              <a:ext uri="{FF2B5EF4-FFF2-40B4-BE49-F238E27FC236}">
                <a16:creationId xmlns:a16="http://schemas.microsoft.com/office/drawing/2014/main" id="{E9C05663-2BBD-4B5F-9670-037506672795}"/>
              </a:ext>
            </a:extLst>
          </p:cNvPr>
          <p:cNvCxnSpPr/>
          <p:nvPr/>
        </p:nvCxnSpPr>
        <p:spPr>
          <a:xfrm rot="5400000" flipH="1" flipV="1">
            <a:off x="9031194" y="3393070"/>
            <a:ext cx="1484869" cy="446781"/>
          </a:xfrm>
          <a:prstGeom prst="bentConnector3">
            <a:avLst>
              <a:gd name="adj1" fmla="val 19210"/>
            </a:avLst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1" name="Straight Arrow Connector 190">
            <a:extLst>
              <a:ext uri="{FF2B5EF4-FFF2-40B4-BE49-F238E27FC236}">
                <a16:creationId xmlns:a16="http://schemas.microsoft.com/office/drawing/2014/main" id="{2380A393-B9DA-4A11-9277-5A0C306F0577}"/>
              </a:ext>
            </a:extLst>
          </p:cNvPr>
          <p:cNvCxnSpPr/>
          <p:nvPr/>
        </p:nvCxnSpPr>
        <p:spPr>
          <a:xfrm flipV="1">
            <a:off x="9647478" y="2301055"/>
            <a:ext cx="0" cy="36963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Arrow Connector 191">
            <a:extLst>
              <a:ext uri="{FF2B5EF4-FFF2-40B4-BE49-F238E27FC236}">
                <a16:creationId xmlns:a16="http://schemas.microsoft.com/office/drawing/2014/main" id="{4210F889-3797-4901-AF9D-8F6549E58E3F}"/>
              </a:ext>
            </a:extLst>
          </p:cNvPr>
          <p:cNvCxnSpPr/>
          <p:nvPr/>
        </p:nvCxnSpPr>
        <p:spPr>
          <a:xfrm flipV="1">
            <a:off x="7556524" y="2301055"/>
            <a:ext cx="1138335" cy="12366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3" name="Arrow: Down 192">
            <a:extLst>
              <a:ext uri="{FF2B5EF4-FFF2-40B4-BE49-F238E27FC236}">
                <a16:creationId xmlns:a16="http://schemas.microsoft.com/office/drawing/2014/main" id="{DE4F70C2-9548-4FE1-8A11-A1BC19328A88}"/>
              </a:ext>
            </a:extLst>
          </p:cNvPr>
          <p:cNvSpPr/>
          <p:nvPr/>
        </p:nvSpPr>
        <p:spPr>
          <a:xfrm rot="16200000">
            <a:off x="6417409" y="3385780"/>
            <a:ext cx="147121" cy="855378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DE5D0223-1B49-4E17-805F-95DA74DC58CB}"/>
              </a:ext>
            </a:extLst>
          </p:cNvPr>
          <p:cNvCxnSpPr>
            <a:cxnSpLocks/>
          </p:cNvCxnSpPr>
          <p:nvPr/>
        </p:nvCxnSpPr>
        <p:spPr>
          <a:xfrm flipH="1" flipV="1">
            <a:off x="7236551" y="4787977"/>
            <a:ext cx="4647" cy="91221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>
            <a:extLst>
              <a:ext uri="{FF2B5EF4-FFF2-40B4-BE49-F238E27FC236}">
                <a16:creationId xmlns:a16="http://schemas.microsoft.com/office/drawing/2014/main" id="{FCAAD653-A1F5-42A8-8441-33641B641432}"/>
              </a:ext>
            </a:extLst>
          </p:cNvPr>
          <p:cNvCxnSpPr>
            <a:cxnSpLocks/>
          </p:cNvCxnSpPr>
          <p:nvPr/>
        </p:nvCxnSpPr>
        <p:spPr>
          <a:xfrm flipV="1">
            <a:off x="7304717" y="2939117"/>
            <a:ext cx="1314766" cy="1446628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CE92BCA0-CB6F-4BE3-B1C0-64747E4E1894}"/>
              </a:ext>
            </a:extLst>
          </p:cNvPr>
          <p:cNvCxnSpPr/>
          <p:nvPr/>
        </p:nvCxnSpPr>
        <p:spPr>
          <a:xfrm flipH="1">
            <a:off x="6063280" y="2920681"/>
            <a:ext cx="2556203" cy="0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7B90537A-C39C-468A-AE38-2F487BFDE3C2}"/>
              </a:ext>
            </a:extLst>
          </p:cNvPr>
          <p:cNvCxnSpPr>
            <a:cxnSpLocks/>
          </p:cNvCxnSpPr>
          <p:nvPr/>
        </p:nvCxnSpPr>
        <p:spPr>
          <a:xfrm flipV="1">
            <a:off x="10456301" y="1911615"/>
            <a:ext cx="562681" cy="846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8" name="TextBox 197">
            <a:extLst>
              <a:ext uri="{FF2B5EF4-FFF2-40B4-BE49-F238E27FC236}">
                <a16:creationId xmlns:a16="http://schemas.microsoft.com/office/drawing/2014/main" id="{9A80E660-0509-4597-97BA-D31D08EDCD66}"/>
              </a:ext>
            </a:extLst>
          </p:cNvPr>
          <p:cNvSpPr txBox="1"/>
          <p:nvPr/>
        </p:nvSpPr>
        <p:spPr>
          <a:xfrm>
            <a:off x="10943314" y="1792827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Deployment</a:t>
            </a:r>
          </a:p>
        </p:txBody>
      </p: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BDD1E7F2-ED94-40DF-BB9A-920BC6CCB8BC}"/>
              </a:ext>
            </a:extLst>
          </p:cNvPr>
          <p:cNvCxnSpPr>
            <a:cxnSpLocks/>
          </p:cNvCxnSpPr>
          <p:nvPr/>
        </p:nvCxnSpPr>
        <p:spPr>
          <a:xfrm>
            <a:off x="10439209" y="2192581"/>
            <a:ext cx="579773" cy="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TextBox 199">
            <a:extLst>
              <a:ext uri="{FF2B5EF4-FFF2-40B4-BE49-F238E27FC236}">
                <a16:creationId xmlns:a16="http://schemas.microsoft.com/office/drawing/2014/main" id="{05E1E076-C3EC-4A0C-A7D5-590ED8F6A660}"/>
              </a:ext>
            </a:extLst>
          </p:cNvPr>
          <p:cNvSpPr txBox="1"/>
          <p:nvPr/>
        </p:nvSpPr>
        <p:spPr>
          <a:xfrm>
            <a:off x="10946424" y="2010544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Service distribution</a:t>
            </a:r>
          </a:p>
        </p:txBody>
      </p:sp>
      <p:cxnSp>
        <p:nvCxnSpPr>
          <p:cNvPr id="201" name="Straight Arrow Connector 200">
            <a:extLst>
              <a:ext uri="{FF2B5EF4-FFF2-40B4-BE49-F238E27FC236}">
                <a16:creationId xmlns:a16="http://schemas.microsoft.com/office/drawing/2014/main" id="{F5769941-F01E-489D-AA7A-D8F84DC768FC}"/>
              </a:ext>
            </a:extLst>
          </p:cNvPr>
          <p:cNvCxnSpPr>
            <a:cxnSpLocks/>
          </p:cNvCxnSpPr>
          <p:nvPr/>
        </p:nvCxnSpPr>
        <p:spPr>
          <a:xfrm>
            <a:off x="10439209" y="2721199"/>
            <a:ext cx="57977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TextBox 201">
            <a:extLst>
              <a:ext uri="{FF2B5EF4-FFF2-40B4-BE49-F238E27FC236}">
                <a16:creationId xmlns:a16="http://schemas.microsoft.com/office/drawing/2014/main" id="{AA400C7B-75E5-49B5-AE67-92FD49B35CD9}"/>
              </a:ext>
            </a:extLst>
          </p:cNvPr>
          <p:cNvSpPr txBox="1"/>
          <p:nvPr/>
        </p:nvSpPr>
        <p:spPr>
          <a:xfrm>
            <a:off x="10928258" y="2446171"/>
            <a:ext cx="16529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Policy Changes &amp; Configuration flow</a:t>
            </a:r>
          </a:p>
        </p:txBody>
      </p:sp>
      <p:cxnSp>
        <p:nvCxnSpPr>
          <p:cNvPr id="203" name="Straight Arrow Connector 202">
            <a:extLst>
              <a:ext uri="{FF2B5EF4-FFF2-40B4-BE49-F238E27FC236}">
                <a16:creationId xmlns:a16="http://schemas.microsoft.com/office/drawing/2014/main" id="{E47C0F2A-6864-48FA-8B79-9CD38B979D30}"/>
              </a:ext>
            </a:extLst>
          </p:cNvPr>
          <p:cNvCxnSpPr>
            <a:cxnSpLocks/>
          </p:cNvCxnSpPr>
          <p:nvPr/>
        </p:nvCxnSpPr>
        <p:spPr>
          <a:xfrm>
            <a:off x="10441246" y="2426812"/>
            <a:ext cx="577736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Rectangle: Rounded Corners 203">
            <a:extLst>
              <a:ext uri="{FF2B5EF4-FFF2-40B4-BE49-F238E27FC236}">
                <a16:creationId xmlns:a16="http://schemas.microsoft.com/office/drawing/2014/main" id="{1D55934D-E1FD-418C-98CE-22DB24D1C0C0}"/>
              </a:ext>
            </a:extLst>
          </p:cNvPr>
          <p:cNvSpPr/>
          <p:nvPr/>
        </p:nvSpPr>
        <p:spPr>
          <a:xfrm>
            <a:off x="2518394" y="2388082"/>
            <a:ext cx="1006679" cy="434829"/>
          </a:xfrm>
          <a:prstGeom prst="roundRect">
            <a:avLst/>
          </a:prstGeom>
          <a:solidFill>
            <a:srgbClr val="00B0F0"/>
          </a:solidFill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TCA-Gen2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5" name="TextBox 204">
            <a:extLst>
              <a:ext uri="{FF2B5EF4-FFF2-40B4-BE49-F238E27FC236}">
                <a16:creationId xmlns:a16="http://schemas.microsoft.com/office/drawing/2014/main" id="{21786247-B4A9-4CE5-ADB9-AA2CA73956EE}"/>
              </a:ext>
            </a:extLst>
          </p:cNvPr>
          <p:cNvSpPr txBox="1"/>
          <p:nvPr/>
        </p:nvSpPr>
        <p:spPr>
          <a:xfrm>
            <a:off x="10952776" y="2269840"/>
            <a:ext cx="143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Event Data flow</a:t>
            </a:r>
          </a:p>
        </p:txBody>
      </p:sp>
      <p:sp>
        <p:nvSpPr>
          <p:cNvPr id="206" name="Rectangle: Rounded Corners 205">
            <a:extLst>
              <a:ext uri="{FF2B5EF4-FFF2-40B4-BE49-F238E27FC236}">
                <a16:creationId xmlns:a16="http://schemas.microsoft.com/office/drawing/2014/main" id="{9380B3D0-FDFA-4D77-A8FD-8DC6E994EEEF}"/>
              </a:ext>
            </a:extLst>
          </p:cNvPr>
          <p:cNvSpPr/>
          <p:nvPr/>
        </p:nvSpPr>
        <p:spPr>
          <a:xfrm>
            <a:off x="2428140" y="2670693"/>
            <a:ext cx="1006679" cy="434829"/>
          </a:xfrm>
          <a:prstGeom prst="roundRect">
            <a:avLst/>
          </a:prstGeom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TCA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07" name="Straight Arrow Connector 206">
            <a:extLst>
              <a:ext uri="{FF2B5EF4-FFF2-40B4-BE49-F238E27FC236}">
                <a16:creationId xmlns:a16="http://schemas.microsoft.com/office/drawing/2014/main" id="{4B00CBFB-76D9-4A5A-8EB4-67BFEE5C9F11}"/>
              </a:ext>
            </a:extLst>
          </p:cNvPr>
          <p:cNvCxnSpPr>
            <a:cxnSpLocks/>
          </p:cNvCxnSpPr>
          <p:nvPr/>
        </p:nvCxnSpPr>
        <p:spPr>
          <a:xfrm flipH="1">
            <a:off x="6045524" y="2847272"/>
            <a:ext cx="2631579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8" name="TextBox 207">
            <a:extLst>
              <a:ext uri="{FF2B5EF4-FFF2-40B4-BE49-F238E27FC236}">
                <a16:creationId xmlns:a16="http://schemas.microsoft.com/office/drawing/2014/main" id="{6BA5DAD2-1864-4317-A9F3-4BEC88B81D1A}"/>
              </a:ext>
            </a:extLst>
          </p:cNvPr>
          <p:cNvSpPr txBox="1"/>
          <p:nvPr/>
        </p:nvSpPr>
        <p:spPr>
          <a:xfrm>
            <a:off x="4464539" y="4351196"/>
            <a:ext cx="837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GPB-&gt;JSON</a:t>
            </a:r>
            <a:endParaRPr kumimoji="0" lang="en-US" sz="11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4704026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36" y="-7514"/>
            <a:ext cx="11739704" cy="941428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DCAE R3 Deployment Sequence (Integration tenant)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360567" y="874488"/>
            <a:ext cx="9444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Helm deploy/install (OOM)</a:t>
            </a:r>
          </a:p>
          <a:p>
            <a:r>
              <a:rPr lang="en-US" dirty="0"/>
              <a:t>	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		</a:t>
            </a:r>
          </a:p>
          <a:p>
            <a:r>
              <a:rPr lang="en-US" dirty="0"/>
              <a:t>	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E65D3AD-A8A2-4961-9F3A-BE9091D054F1}"/>
              </a:ext>
            </a:extLst>
          </p:cNvPr>
          <p:cNvSpPr/>
          <p:nvPr/>
        </p:nvSpPr>
        <p:spPr>
          <a:xfrm>
            <a:off x="1404952" y="968169"/>
            <a:ext cx="1273727" cy="2348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Consul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5658DF-D119-44C2-AFC4-A30DC1E2D34D}"/>
              </a:ext>
            </a:extLst>
          </p:cNvPr>
          <p:cNvSpPr/>
          <p:nvPr/>
        </p:nvSpPr>
        <p:spPr>
          <a:xfrm>
            <a:off x="1406350" y="1279959"/>
            <a:ext cx="1273727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Postgres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962F2B-175A-4273-BE8E-472F3946B388}"/>
              </a:ext>
            </a:extLst>
          </p:cNvPr>
          <p:cNvSpPr/>
          <p:nvPr/>
        </p:nvSpPr>
        <p:spPr>
          <a:xfrm>
            <a:off x="1407748" y="163369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Cloudify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CB9C81D-5788-4A89-8629-F6715785328E}"/>
              </a:ext>
            </a:extLst>
          </p:cNvPr>
          <p:cNvSpPr/>
          <p:nvPr/>
        </p:nvSpPr>
        <p:spPr>
          <a:xfrm>
            <a:off x="1416137" y="196925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Healthcheck</a:t>
            </a:r>
            <a:endParaRPr lang="en-US" sz="12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9E66F4B-9AA7-4BB8-AD2D-9DF0C8BA7A65}"/>
              </a:ext>
            </a:extLst>
          </p:cNvPr>
          <p:cNvSpPr/>
          <p:nvPr/>
        </p:nvSpPr>
        <p:spPr>
          <a:xfrm>
            <a:off x="1424526" y="2313204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Redis</a:t>
            </a:r>
            <a:r>
              <a:rPr lang="en-US" sz="1200" dirty="0"/>
              <a:t> DB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C39ADA-84FA-46D1-903C-D17CA1229BB7}"/>
              </a:ext>
            </a:extLst>
          </p:cNvPr>
          <p:cNvSpPr/>
          <p:nvPr/>
        </p:nvSpPr>
        <p:spPr>
          <a:xfrm>
            <a:off x="4099368" y="2276714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Configbinding</a:t>
            </a:r>
            <a:r>
              <a:rPr lang="en-US" sz="1200" dirty="0"/>
              <a:t> Service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827462-FE01-47F5-AFFD-84B6D4950734}"/>
              </a:ext>
            </a:extLst>
          </p:cNvPr>
          <p:cNvSpPr/>
          <p:nvPr/>
        </p:nvSpPr>
        <p:spPr>
          <a:xfrm>
            <a:off x="4100766" y="2605283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PG </a:t>
            </a:r>
            <a:r>
              <a:rPr lang="en-US" sz="1200" dirty="0" err="1"/>
              <a:t>Initalization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06BDE8E-E224-41A2-BE1F-E4C1DA52E047}"/>
              </a:ext>
            </a:extLst>
          </p:cNvPr>
          <p:cNvSpPr/>
          <p:nvPr/>
        </p:nvSpPr>
        <p:spPr>
          <a:xfrm>
            <a:off x="5367266" y="2974399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Deployment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77D2CCD-05D8-4357-94A2-E2CEFE79E714}"/>
              </a:ext>
            </a:extLst>
          </p:cNvPr>
          <p:cNvSpPr/>
          <p:nvPr/>
        </p:nvSpPr>
        <p:spPr>
          <a:xfrm>
            <a:off x="5375655" y="3301570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Inventory API &amp; SCH*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F1519D7-A901-42F8-A00C-F3833DCE0BB2}"/>
              </a:ext>
            </a:extLst>
          </p:cNvPr>
          <p:cNvSpPr/>
          <p:nvPr/>
        </p:nvSpPr>
        <p:spPr>
          <a:xfrm>
            <a:off x="5385442" y="3630139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Policy Handler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6701625" y="404958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TCA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6700227" y="438375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6710014" y="4712320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SNMPTRap</a:t>
            </a:r>
            <a:endParaRPr lang="en-US" sz="1200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6710014" y="5047880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6701625" y="536666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HV-VES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0BF2CAE-0B21-49A3-85A9-0F6158125652}"/>
              </a:ext>
            </a:extLst>
          </p:cNvPr>
          <p:cNvSpPr/>
          <p:nvPr/>
        </p:nvSpPr>
        <p:spPr>
          <a:xfrm>
            <a:off x="6711412" y="569523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DFC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7D1ED17-2BBF-4FE0-9BC4-FF0984A4CBBA}"/>
              </a:ext>
            </a:extLst>
          </p:cNvPr>
          <p:cNvSpPr/>
          <p:nvPr/>
        </p:nvSpPr>
        <p:spPr>
          <a:xfrm>
            <a:off x="6711412" y="6030791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Homes Rules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F2BF26F-AFB3-4597-AD1A-49E7AD54915A}"/>
              </a:ext>
            </a:extLst>
          </p:cNvPr>
          <p:cNvSpPr/>
          <p:nvPr/>
        </p:nvSpPr>
        <p:spPr>
          <a:xfrm>
            <a:off x="8032580" y="6350971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Homes Engine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84274E-AA28-43C4-93BF-E8EE1BF193F0}"/>
              </a:ext>
            </a:extLst>
          </p:cNvPr>
          <p:cNvSpPr/>
          <p:nvPr/>
        </p:nvSpPr>
        <p:spPr>
          <a:xfrm>
            <a:off x="1434313" y="2658551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Bootstrap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59FBBED-A69A-40F5-839B-690E24F64F50}"/>
              </a:ext>
            </a:extLst>
          </p:cNvPr>
          <p:cNvSpPr/>
          <p:nvPr/>
        </p:nvSpPr>
        <p:spPr>
          <a:xfrm rot="5400000">
            <a:off x="3128480" y="2563594"/>
            <a:ext cx="267578" cy="1067753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39075F-672B-4D31-9888-262428B86756}"/>
              </a:ext>
            </a:extLst>
          </p:cNvPr>
          <p:cNvSpPr txBox="1"/>
          <p:nvPr/>
        </p:nvSpPr>
        <p:spPr>
          <a:xfrm>
            <a:off x="3000408" y="3279653"/>
            <a:ext cx="89977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~10-20 min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A1A8A8-74B7-483F-A1FE-14B70ADA0C13}"/>
              </a:ext>
            </a:extLst>
          </p:cNvPr>
          <p:cNvSpPr txBox="1"/>
          <p:nvPr/>
        </p:nvSpPr>
        <p:spPr>
          <a:xfrm>
            <a:off x="5834190" y="2407109"/>
            <a:ext cx="96658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~9 min 40 sec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BF4CCB-E859-4D90-9E67-99F15C5E8F31}"/>
              </a:ext>
            </a:extLst>
          </p:cNvPr>
          <p:cNvSpPr txBox="1"/>
          <p:nvPr/>
        </p:nvSpPr>
        <p:spPr>
          <a:xfrm>
            <a:off x="6870156" y="3456606"/>
            <a:ext cx="980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~5 min 28 sec</a:t>
            </a:r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A62B033C-D7CC-4EF3-B7A8-8857CFB30066}"/>
              </a:ext>
            </a:extLst>
          </p:cNvPr>
          <p:cNvSpPr/>
          <p:nvPr/>
        </p:nvSpPr>
        <p:spPr>
          <a:xfrm rot="5400000">
            <a:off x="6633562" y="4062627"/>
            <a:ext cx="187597" cy="52659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412849-951F-4D4D-8D69-261E338A4341}"/>
              </a:ext>
            </a:extLst>
          </p:cNvPr>
          <p:cNvSpPr txBox="1"/>
          <p:nvPr/>
        </p:nvSpPr>
        <p:spPr>
          <a:xfrm>
            <a:off x="6016833" y="6667355"/>
            <a:ext cx="11967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 21 min 53 sec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D4F5664-57A4-43B9-8CF0-4EE514C4ED89}"/>
              </a:ext>
            </a:extLst>
          </p:cNvPr>
          <p:cNvSpPr/>
          <p:nvPr/>
        </p:nvSpPr>
        <p:spPr>
          <a:xfrm rot="16200000">
            <a:off x="3797364" y="2779412"/>
            <a:ext cx="304270" cy="17510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DD4C76-A6F0-47BB-A2CD-90654897A094}"/>
              </a:ext>
            </a:extLst>
          </p:cNvPr>
          <p:cNvSpPr txBox="1"/>
          <p:nvPr/>
        </p:nvSpPr>
        <p:spPr>
          <a:xfrm>
            <a:off x="4325280" y="1690203"/>
            <a:ext cx="102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~4 min 30 sec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7F1CD8F8-CB0E-4F86-8DE2-E5E18A3689E2}"/>
              </a:ext>
            </a:extLst>
          </p:cNvPr>
          <p:cNvSpPr/>
          <p:nvPr/>
        </p:nvSpPr>
        <p:spPr>
          <a:xfrm rot="16200000">
            <a:off x="4615042" y="1455305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A49EFD4D-EB95-4CBB-B38F-290949E95B79}"/>
              </a:ext>
            </a:extLst>
          </p:cNvPr>
          <p:cNvSpPr/>
          <p:nvPr/>
        </p:nvSpPr>
        <p:spPr>
          <a:xfrm rot="16200000">
            <a:off x="5886028" y="2166994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D5A1136F-2F15-4237-AAB8-B92AB654E452}"/>
              </a:ext>
            </a:extLst>
          </p:cNvPr>
          <p:cNvSpPr/>
          <p:nvPr/>
        </p:nvSpPr>
        <p:spPr>
          <a:xfrm rot="16200000">
            <a:off x="7219157" y="3207161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50A11998-3E99-40FD-81C4-18890AD69BFD}"/>
              </a:ext>
            </a:extLst>
          </p:cNvPr>
          <p:cNvSpPr/>
          <p:nvPr/>
        </p:nvSpPr>
        <p:spPr>
          <a:xfrm rot="16200000">
            <a:off x="8543411" y="5543476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AD682D-D954-4388-82D9-93DEE6CB2596}"/>
              </a:ext>
            </a:extLst>
          </p:cNvPr>
          <p:cNvSpPr txBox="1"/>
          <p:nvPr/>
        </p:nvSpPr>
        <p:spPr>
          <a:xfrm>
            <a:off x="8167777" y="5748529"/>
            <a:ext cx="980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~2 min 15 sec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282358-E9BA-4B34-B84A-070D94D07780}"/>
              </a:ext>
            </a:extLst>
          </p:cNvPr>
          <p:cNvCxnSpPr/>
          <p:nvPr/>
        </p:nvCxnSpPr>
        <p:spPr>
          <a:xfrm>
            <a:off x="4094396" y="1540018"/>
            <a:ext cx="0" cy="489826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E4413B4-BC77-44DA-803F-723B1E1C92E6}"/>
              </a:ext>
            </a:extLst>
          </p:cNvPr>
          <p:cNvCxnSpPr/>
          <p:nvPr/>
        </p:nvCxnSpPr>
        <p:spPr>
          <a:xfrm>
            <a:off x="9360344" y="1656906"/>
            <a:ext cx="0" cy="489826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665F49-D6B6-4022-99F6-94D58BFD9DE6}"/>
              </a:ext>
            </a:extLst>
          </p:cNvPr>
          <p:cNvSpPr txBox="1"/>
          <p:nvPr/>
        </p:nvSpPr>
        <p:spPr>
          <a:xfrm>
            <a:off x="9762836" y="1690203"/>
            <a:ext cx="1496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Full ONAP Installation ~ 2 hours</a:t>
            </a:r>
          </a:p>
        </p:txBody>
      </p:sp>
    </p:spTree>
    <p:extLst>
      <p:ext uri="{BB962C8B-B14F-4D97-AF65-F5344CB8AC3E}">
        <p14:creationId xmlns:p14="http://schemas.microsoft.com/office/powerpoint/2010/main" val="1732428962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1" grpId="0"/>
      <p:bldP spid="47" grpId="0"/>
      <p:bldP spid="49" grpId="0"/>
      <p:bldP spid="50" grpId="0" animBg="1"/>
      <p:bldP spid="51" grpId="0"/>
      <p:bldP spid="13" grpId="0" animBg="1"/>
      <p:bldP spid="36" grpId="0"/>
      <p:bldP spid="15" grpId="0" animBg="1"/>
      <p:bldP spid="38" grpId="0" animBg="1"/>
      <p:bldP spid="42" grpId="0" animBg="1"/>
      <p:bldP spid="44" grpId="0" animBg="1"/>
      <p:bldP spid="45" grpId="0"/>
      <p:bldP spid="1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314" y="-35041"/>
            <a:ext cx="11739704" cy="941428"/>
          </a:xfrm>
        </p:spPr>
        <p:txBody>
          <a:bodyPr>
            <a:normAutofit fontScale="90000"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DCAE R3 Deployment Sequence (</a:t>
            </a:r>
            <a:r>
              <a:rPr lang="en-US" sz="4800" dirty="0" err="1">
                <a:solidFill>
                  <a:schemeClr val="bg1"/>
                </a:solidFill>
              </a:rPr>
              <a:t>Prepulled</a:t>
            </a:r>
            <a:r>
              <a:rPr lang="en-US" sz="4800" dirty="0">
                <a:solidFill>
                  <a:schemeClr val="bg1"/>
                </a:solidFill>
              </a:rPr>
              <a:t> images)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8157CB-8AB0-4CDF-B240-97CBB2A1D771}"/>
              </a:ext>
            </a:extLst>
          </p:cNvPr>
          <p:cNvSpPr txBox="1"/>
          <p:nvPr/>
        </p:nvSpPr>
        <p:spPr>
          <a:xfrm>
            <a:off x="360567" y="874488"/>
            <a:ext cx="9444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Helm deploy/install (OOM)</a:t>
            </a:r>
          </a:p>
          <a:p>
            <a:r>
              <a:rPr lang="en-US" dirty="0"/>
              <a:t>	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dirty="0"/>
              <a:t>		</a:t>
            </a:r>
          </a:p>
          <a:p>
            <a:r>
              <a:rPr lang="en-US" dirty="0"/>
              <a:t>	</a:t>
            </a:r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5E65D3AD-A8A2-4961-9F3A-BE9091D054F1}"/>
              </a:ext>
            </a:extLst>
          </p:cNvPr>
          <p:cNvSpPr/>
          <p:nvPr/>
        </p:nvSpPr>
        <p:spPr>
          <a:xfrm>
            <a:off x="1404952" y="968169"/>
            <a:ext cx="1273727" cy="2348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Consul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45658DF-D119-44C2-AFC4-A30DC1E2D34D}"/>
              </a:ext>
            </a:extLst>
          </p:cNvPr>
          <p:cNvSpPr/>
          <p:nvPr/>
        </p:nvSpPr>
        <p:spPr>
          <a:xfrm>
            <a:off x="1406350" y="1279959"/>
            <a:ext cx="1273727" cy="260059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Postgres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5962F2B-175A-4273-BE8E-472F3946B388}"/>
              </a:ext>
            </a:extLst>
          </p:cNvPr>
          <p:cNvSpPr/>
          <p:nvPr/>
        </p:nvSpPr>
        <p:spPr>
          <a:xfrm>
            <a:off x="1407748" y="163369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Cloudify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CCB9C81D-5788-4A89-8629-F6715785328E}"/>
              </a:ext>
            </a:extLst>
          </p:cNvPr>
          <p:cNvSpPr/>
          <p:nvPr/>
        </p:nvSpPr>
        <p:spPr>
          <a:xfrm>
            <a:off x="1416137" y="1969255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Healthcheck</a:t>
            </a:r>
            <a:endParaRPr lang="en-US" sz="12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99E66F4B-9AA7-4BB8-AD2D-9DF0C8BA7A65}"/>
              </a:ext>
            </a:extLst>
          </p:cNvPr>
          <p:cNvSpPr/>
          <p:nvPr/>
        </p:nvSpPr>
        <p:spPr>
          <a:xfrm>
            <a:off x="1424526" y="2313204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Redis</a:t>
            </a:r>
            <a:r>
              <a:rPr lang="en-US" sz="1200" dirty="0"/>
              <a:t> DB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DDC39ADA-84FA-46D1-903C-D17CA1229BB7}"/>
              </a:ext>
            </a:extLst>
          </p:cNvPr>
          <p:cNvSpPr/>
          <p:nvPr/>
        </p:nvSpPr>
        <p:spPr>
          <a:xfrm>
            <a:off x="4099368" y="2276714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Configbinding</a:t>
            </a:r>
            <a:r>
              <a:rPr lang="en-US" sz="1200" dirty="0"/>
              <a:t> Service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827462-FE01-47F5-AFFD-84B6D4950734}"/>
              </a:ext>
            </a:extLst>
          </p:cNvPr>
          <p:cNvSpPr/>
          <p:nvPr/>
        </p:nvSpPr>
        <p:spPr>
          <a:xfrm>
            <a:off x="4100766" y="2605283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PG </a:t>
            </a:r>
            <a:r>
              <a:rPr lang="en-US" sz="1200" dirty="0" err="1"/>
              <a:t>Initalization</a:t>
            </a:r>
            <a:endParaRPr lang="en-US" sz="1200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206BDE8E-E224-41A2-BE1F-E4C1DA52E047}"/>
              </a:ext>
            </a:extLst>
          </p:cNvPr>
          <p:cNvSpPr/>
          <p:nvPr/>
        </p:nvSpPr>
        <p:spPr>
          <a:xfrm>
            <a:off x="5367266" y="2974399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Deployment Handler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F77D2CCD-05D8-4357-94A2-E2CEFE79E714}"/>
              </a:ext>
            </a:extLst>
          </p:cNvPr>
          <p:cNvSpPr/>
          <p:nvPr/>
        </p:nvSpPr>
        <p:spPr>
          <a:xfrm>
            <a:off x="5375655" y="3301570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Inventory API &amp; SCH*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9F1519D7-A901-42F8-A00C-F3833DCE0BB2}"/>
              </a:ext>
            </a:extLst>
          </p:cNvPr>
          <p:cNvSpPr/>
          <p:nvPr/>
        </p:nvSpPr>
        <p:spPr>
          <a:xfrm>
            <a:off x="5385442" y="3630139"/>
            <a:ext cx="1300293" cy="260059"/>
          </a:xfrm>
          <a:prstGeom prst="roundRect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Policy Handler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ABDB23C0-72C3-4982-970F-ED0A39E1E7EE}"/>
              </a:ext>
            </a:extLst>
          </p:cNvPr>
          <p:cNvSpPr/>
          <p:nvPr/>
        </p:nvSpPr>
        <p:spPr>
          <a:xfrm>
            <a:off x="6701625" y="4049589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TCA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71E1FFDD-9B3E-4BF0-8830-07521F6AC871}"/>
              </a:ext>
            </a:extLst>
          </p:cNvPr>
          <p:cNvSpPr/>
          <p:nvPr/>
        </p:nvSpPr>
        <p:spPr>
          <a:xfrm>
            <a:off x="6700227" y="438375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VES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9AC10138-8879-4F87-B160-C8D5A947AFEE}"/>
              </a:ext>
            </a:extLst>
          </p:cNvPr>
          <p:cNvSpPr/>
          <p:nvPr/>
        </p:nvSpPr>
        <p:spPr>
          <a:xfrm>
            <a:off x="6710014" y="4712320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err="1"/>
              <a:t>SNMPTRap</a:t>
            </a:r>
            <a:endParaRPr lang="en-US" sz="1200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C2D39548-ACD5-482E-BEA7-8E29EDDE1AE0}"/>
              </a:ext>
            </a:extLst>
          </p:cNvPr>
          <p:cNvSpPr/>
          <p:nvPr/>
        </p:nvSpPr>
        <p:spPr>
          <a:xfrm>
            <a:off x="6710014" y="5047880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PRH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AD8E37D7-C1EF-49EE-9062-45619C3F7E46}"/>
              </a:ext>
            </a:extLst>
          </p:cNvPr>
          <p:cNvSpPr/>
          <p:nvPr/>
        </p:nvSpPr>
        <p:spPr>
          <a:xfrm>
            <a:off x="6701625" y="5366662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HV-VES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70BF2CAE-0B21-49A3-85A9-0F6158125652}"/>
              </a:ext>
            </a:extLst>
          </p:cNvPr>
          <p:cNvSpPr/>
          <p:nvPr/>
        </p:nvSpPr>
        <p:spPr>
          <a:xfrm>
            <a:off x="6711412" y="5695231"/>
            <a:ext cx="1300293" cy="260059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DFC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7D1ED17-2BBF-4FE0-9BC4-FF0984A4CBBA}"/>
              </a:ext>
            </a:extLst>
          </p:cNvPr>
          <p:cNvSpPr/>
          <p:nvPr/>
        </p:nvSpPr>
        <p:spPr>
          <a:xfrm>
            <a:off x="6711412" y="6030791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Homes Rules</a:t>
            </a:r>
          </a:p>
        </p:txBody>
      </p:sp>
      <p:sp>
        <p:nvSpPr>
          <p:cNvPr id="31" name="Rectangle: Rounded Corners 30">
            <a:extLst>
              <a:ext uri="{FF2B5EF4-FFF2-40B4-BE49-F238E27FC236}">
                <a16:creationId xmlns:a16="http://schemas.microsoft.com/office/drawing/2014/main" id="{7F2BF26F-AFB3-4597-AD1A-49E7AD54915A}"/>
              </a:ext>
            </a:extLst>
          </p:cNvPr>
          <p:cNvSpPr/>
          <p:nvPr/>
        </p:nvSpPr>
        <p:spPr>
          <a:xfrm>
            <a:off x="8032580" y="6350971"/>
            <a:ext cx="1300293" cy="260059"/>
          </a:xfrm>
          <a:prstGeom prst="roundRect">
            <a:avLst/>
          </a:prstGeom>
          <a:solidFill>
            <a:schemeClr val="accent3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Homes Engine</a:t>
            </a:r>
          </a:p>
        </p:txBody>
      </p: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8284274E-AA28-43C4-93BF-E8EE1BF193F0}"/>
              </a:ext>
            </a:extLst>
          </p:cNvPr>
          <p:cNvSpPr/>
          <p:nvPr/>
        </p:nvSpPr>
        <p:spPr>
          <a:xfrm>
            <a:off x="1434313" y="2658551"/>
            <a:ext cx="1273727" cy="26005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Bootstrap</a:t>
            </a:r>
          </a:p>
        </p:txBody>
      </p:sp>
      <p:sp>
        <p:nvSpPr>
          <p:cNvPr id="40" name="Right Brace 39">
            <a:extLst>
              <a:ext uri="{FF2B5EF4-FFF2-40B4-BE49-F238E27FC236}">
                <a16:creationId xmlns:a16="http://schemas.microsoft.com/office/drawing/2014/main" id="{A59FBBED-A69A-40F5-839B-690E24F64F50}"/>
              </a:ext>
            </a:extLst>
          </p:cNvPr>
          <p:cNvSpPr/>
          <p:nvPr/>
        </p:nvSpPr>
        <p:spPr>
          <a:xfrm rot="5400000">
            <a:off x="3162164" y="2529910"/>
            <a:ext cx="267578" cy="1135121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839075F-672B-4D31-9888-262428B86756}"/>
              </a:ext>
            </a:extLst>
          </p:cNvPr>
          <p:cNvSpPr txBox="1"/>
          <p:nvPr/>
        </p:nvSpPr>
        <p:spPr>
          <a:xfrm>
            <a:off x="3000408" y="3279653"/>
            <a:ext cx="90956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 min 24 sec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FA1A8A8-74B7-483F-A1FE-14B70ADA0C13}"/>
              </a:ext>
            </a:extLst>
          </p:cNvPr>
          <p:cNvSpPr txBox="1"/>
          <p:nvPr/>
        </p:nvSpPr>
        <p:spPr>
          <a:xfrm>
            <a:off x="5834190" y="2407109"/>
            <a:ext cx="96658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6 min and 1 sec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FDBF4CCB-E859-4D90-9E67-99F15C5E8F31}"/>
              </a:ext>
            </a:extLst>
          </p:cNvPr>
          <p:cNvSpPr txBox="1"/>
          <p:nvPr/>
        </p:nvSpPr>
        <p:spPr>
          <a:xfrm>
            <a:off x="6870156" y="3456606"/>
            <a:ext cx="980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2 min 40 sec</a:t>
            </a:r>
          </a:p>
        </p:txBody>
      </p:sp>
      <p:sp>
        <p:nvSpPr>
          <p:cNvPr id="50" name="Right Brace 49">
            <a:extLst>
              <a:ext uri="{FF2B5EF4-FFF2-40B4-BE49-F238E27FC236}">
                <a16:creationId xmlns:a16="http://schemas.microsoft.com/office/drawing/2014/main" id="{A62B033C-D7CC-4EF3-B7A8-8857CFB30066}"/>
              </a:ext>
            </a:extLst>
          </p:cNvPr>
          <p:cNvSpPr/>
          <p:nvPr/>
        </p:nvSpPr>
        <p:spPr>
          <a:xfrm rot="5400000">
            <a:off x="6633562" y="4062627"/>
            <a:ext cx="187597" cy="5265932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0412849-951F-4D4D-8D69-261E338A4341}"/>
              </a:ext>
            </a:extLst>
          </p:cNvPr>
          <p:cNvSpPr txBox="1"/>
          <p:nvPr/>
        </p:nvSpPr>
        <p:spPr>
          <a:xfrm>
            <a:off x="6016833" y="6667355"/>
            <a:ext cx="119676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10 min 56 sec</a:t>
            </a:r>
          </a:p>
        </p:txBody>
      </p:sp>
      <p:sp>
        <p:nvSpPr>
          <p:cNvPr id="13" name="Arrow: Down 12">
            <a:extLst>
              <a:ext uri="{FF2B5EF4-FFF2-40B4-BE49-F238E27FC236}">
                <a16:creationId xmlns:a16="http://schemas.microsoft.com/office/drawing/2014/main" id="{9D4F5664-57A4-43B9-8CF0-4EE514C4ED89}"/>
              </a:ext>
            </a:extLst>
          </p:cNvPr>
          <p:cNvSpPr/>
          <p:nvPr/>
        </p:nvSpPr>
        <p:spPr>
          <a:xfrm rot="16200000">
            <a:off x="3834314" y="2751704"/>
            <a:ext cx="304270" cy="175102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1BDD4C76-A6F0-47BB-A2CD-90654897A094}"/>
              </a:ext>
            </a:extLst>
          </p:cNvPr>
          <p:cNvSpPr txBox="1"/>
          <p:nvPr/>
        </p:nvSpPr>
        <p:spPr>
          <a:xfrm>
            <a:off x="4325280" y="1690203"/>
            <a:ext cx="10246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59 sec</a:t>
            </a:r>
          </a:p>
        </p:txBody>
      </p:sp>
      <p:sp>
        <p:nvSpPr>
          <p:cNvPr id="15" name="Right Brace 14">
            <a:extLst>
              <a:ext uri="{FF2B5EF4-FFF2-40B4-BE49-F238E27FC236}">
                <a16:creationId xmlns:a16="http://schemas.microsoft.com/office/drawing/2014/main" id="{7F1CD8F8-CB0E-4F86-8DE2-E5E18A3689E2}"/>
              </a:ext>
            </a:extLst>
          </p:cNvPr>
          <p:cNvSpPr/>
          <p:nvPr/>
        </p:nvSpPr>
        <p:spPr>
          <a:xfrm rot="16200000">
            <a:off x="4615042" y="1455305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ight Brace 37">
            <a:extLst>
              <a:ext uri="{FF2B5EF4-FFF2-40B4-BE49-F238E27FC236}">
                <a16:creationId xmlns:a16="http://schemas.microsoft.com/office/drawing/2014/main" id="{A49EFD4D-EB95-4CBB-B38F-290949E95B79}"/>
              </a:ext>
            </a:extLst>
          </p:cNvPr>
          <p:cNvSpPr/>
          <p:nvPr/>
        </p:nvSpPr>
        <p:spPr>
          <a:xfrm rot="16200000">
            <a:off x="5886028" y="2166994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ight Brace 41">
            <a:extLst>
              <a:ext uri="{FF2B5EF4-FFF2-40B4-BE49-F238E27FC236}">
                <a16:creationId xmlns:a16="http://schemas.microsoft.com/office/drawing/2014/main" id="{D5A1136F-2F15-4237-AAB8-B92AB654E452}"/>
              </a:ext>
            </a:extLst>
          </p:cNvPr>
          <p:cNvSpPr/>
          <p:nvPr/>
        </p:nvSpPr>
        <p:spPr>
          <a:xfrm rot="16200000">
            <a:off x="7219157" y="3207161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ight Brace 43">
            <a:extLst>
              <a:ext uri="{FF2B5EF4-FFF2-40B4-BE49-F238E27FC236}">
                <a16:creationId xmlns:a16="http://schemas.microsoft.com/office/drawing/2014/main" id="{50A11998-3E99-40FD-81C4-18890AD69BFD}"/>
              </a:ext>
            </a:extLst>
          </p:cNvPr>
          <p:cNvSpPr/>
          <p:nvPr/>
        </p:nvSpPr>
        <p:spPr>
          <a:xfrm rot="16200000">
            <a:off x="8543411" y="5543476"/>
            <a:ext cx="261611" cy="1273727"/>
          </a:xfrm>
          <a:prstGeom prst="rightBrace">
            <a:avLst>
              <a:gd name="adj1" fmla="val 8333"/>
              <a:gd name="adj2" fmla="val 48453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0AD682D-D954-4388-82D9-93DEE6CB2596}"/>
              </a:ext>
            </a:extLst>
          </p:cNvPr>
          <p:cNvSpPr txBox="1"/>
          <p:nvPr/>
        </p:nvSpPr>
        <p:spPr>
          <a:xfrm>
            <a:off x="8167777" y="5748529"/>
            <a:ext cx="9800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/>
              <a:t>1 min 16 sec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B282358-E9BA-4B34-B84A-070D94D07780}"/>
              </a:ext>
            </a:extLst>
          </p:cNvPr>
          <p:cNvCxnSpPr/>
          <p:nvPr/>
        </p:nvCxnSpPr>
        <p:spPr>
          <a:xfrm>
            <a:off x="4094396" y="1540018"/>
            <a:ext cx="0" cy="489826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0E4413B4-BC77-44DA-803F-723B1E1C92E6}"/>
              </a:ext>
            </a:extLst>
          </p:cNvPr>
          <p:cNvCxnSpPr/>
          <p:nvPr/>
        </p:nvCxnSpPr>
        <p:spPr>
          <a:xfrm>
            <a:off x="9360344" y="1656906"/>
            <a:ext cx="0" cy="4898262"/>
          </a:xfrm>
          <a:prstGeom prst="line">
            <a:avLst/>
          </a:prstGeom>
          <a:ln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A665F49-D6B6-4022-99F6-94D58BFD9DE6}"/>
              </a:ext>
            </a:extLst>
          </p:cNvPr>
          <p:cNvSpPr txBox="1"/>
          <p:nvPr/>
        </p:nvSpPr>
        <p:spPr>
          <a:xfrm>
            <a:off x="9762835" y="1690203"/>
            <a:ext cx="206858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&lt;11 min – Complete DCAE platform and Services deployment</a:t>
            </a:r>
          </a:p>
        </p:txBody>
      </p:sp>
    </p:spTree>
    <p:extLst>
      <p:ext uri="{BB962C8B-B14F-4D97-AF65-F5344CB8AC3E}">
        <p14:creationId xmlns:p14="http://schemas.microsoft.com/office/powerpoint/2010/main" val="1857931714"/>
      </p:ext>
    </p:extLst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51" grpId="0"/>
      <p:bldP spid="1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06D4-1D3F-4707-A400-20FE01A2C9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065" y="-249185"/>
            <a:ext cx="10772775" cy="1658198"/>
          </a:xfrm>
        </p:spPr>
        <p:txBody>
          <a:bodyPr>
            <a:normAutofit/>
          </a:bodyPr>
          <a:lstStyle/>
          <a:p>
            <a:r>
              <a:rPr lang="en-US" sz="4800" dirty="0">
                <a:solidFill>
                  <a:schemeClr val="bg1"/>
                </a:solidFill>
              </a:rPr>
              <a:t>DCAE R3 Bootstrap Work flow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518EA5-3283-405A-9656-0ECB140B1EC9}"/>
              </a:ext>
            </a:extLst>
          </p:cNvPr>
          <p:cNvSpPr txBox="1"/>
          <p:nvPr/>
        </p:nvSpPr>
        <p:spPr>
          <a:xfrm>
            <a:off x="914400" y="1333849"/>
            <a:ext cx="995773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u="sng" dirty="0"/>
              <a:t>Dependency</a:t>
            </a:r>
            <a:r>
              <a:rPr lang="en-US" sz="2400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err="1"/>
              <a:t>dcae-cloudifymanager</a:t>
            </a:r>
            <a:endParaRPr lang="en-US" sz="24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consul server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err="1"/>
              <a:t>msb</a:t>
            </a:r>
            <a:r>
              <a:rPr lang="en-US" sz="2400" dirty="0"/>
              <a:t>-discovery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/>
              <a:t>kube2msb</a:t>
            </a:r>
          </a:p>
          <a:p>
            <a:endParaRPr lang="en-US" sz="2400" dirty="0"/>
          </a:p>
          <a:p>
            <a:r>
              <a:rPr lang="en-US" sz="2400" u="sng" dirty="0"/>
              <a:t>DCAE bootstrap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Consul registration for CBS, Inventory, Policy handler (looked up from a plugin on CM)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Setup profiles for </a:t>
            </a:r>
            <a:r>
              <a:rPr lang="en-US" sz="2400" dirty="0" err="1"/>
              <a:t>cfy</a:t>
            </a:r>
            <a:r>
              <a:rPr lang="en-US" sz="2400" dirty="0"/>
              <a:t> manager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Load KV store (used by CM)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/>
              <a:t>Install cloudify plugins</a:t>
            </a:r>
          </a:p>
        </p:txBody>
      </p:sp>
    </p:spTree>
    <p:extLst>
      <p:ext uri="{BB962C8B-B14F-4D97-AF65-F5344CB8AC3E}">
        <p14:creationId xmlns:p14="http://schemas.microsoft.com/office/powerpoint/2010/main" val="4077049384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B9CCD4-2213-4954-B0D4-2B999473D8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MicroServices</a:t>
            </a:r>
            <a:r>
              <a:rPr lang="en-US" dirty="0">
                <a:solidFill>
                  <a:schemeClr val="bg1"/>
                </a:solidFill>
              </a:rPr>
              <a:t> targeted for Dublin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22F4577C-D44D-49C6-908F-782201DCFEE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2400" dirty="0"/>
              <a:t>Collectors</a:t>
            </a:r>
          </a:p>
          <a:p>
            <a:r>
              <a:rPr lang="en-US" sz="2400" dirty="0" err="1"/>
              <a:t>RESTConf</a:t>
            </a:r>
            <a:r>
              <a:rPr lang="en-US" sz="2400" dirty="0"/>
              <a:t> collector (Huawei)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Event Processors</a:t>
            </a:r>
          </a:p>
          <a:p>
            <a:r>
              <a:rPr lang="en-US" sz="2400" dirty="0"/>
              <a:t>SNMP VES/Universal Mapper* (</a:t>
            </a:r>
            <a:r>
              <a:rPr lang="en-US" sz="2400" dirty="0" err="1"/>
              <a:t>TechM</a:t>
            </a:r>
            <a:r>
              <a:rPr lang="en-US" sz="2400" dirty="0"/>
              <a:t>)</a:t>
            </a:r>
          </a:p>
          <a:p>
            <a:pPr lvl="1"/>
            <a:r>
              <a:rPr lang="en-US" sz="2000" dirty="0"/>
              <a:t>Extension to support </a:t>
            </a:r>
            <a:r>
              <a:rPr lang="en-US" sz="2000" dirty="0" err="1"/>
              <a:t>RestConf</a:t>
            </a:r>
            <a:r>
              <a:rPr lang="en-US" sz="2000" dirty="0"/>
              <a:t> input (Huawei)</a:t>
            </a:r>
          </a:p>
          <a:p>
            <a:r>
              <a:rPr lang="en-US" sz="2400" dirty="0"/>
              <a:t>PM-Mapper* (Ericsson) </a:t>
            </a:r>
          </a:p>
          <a:p>
            <a:r>
              <a:rPr lang="en-US" sz="2400" dirty="0"/>
              <a:t>PCI-Handler (Wipro)</a:t>
            </a:r>
          </a:p>
          <a:p>
            <a:r>
              <a:rPr lang="en-US" sz="2400" dirty="0"/>
              <a:t>ZTT?(Cisco)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Analytics/RCA</a:t>
            </a:r>
          </a:p>
          <a:p>
            <a:r>
              <a:rPr lang="en-US" sz="2400" dirty="0"/>
              <a:t>Heartbeat* (AT&amp;T)</a:t>
            </a:r>
          </a:p>
          <a:p>
            <a:r>
              <a:rPr lang="en-US" sz="2400" dirty="0"/>
              <a:t>TCA-Gen2* (AT&amp;T)</a:t>
            </a:r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en-US" sz="1600" dirty="0"/>
              <a:t>*  Continuation from work in Casablanca</a:t>
            </a:r>
          </a:p>
          <a:p>
            <a:endParaRPr lang="en-US" sz="24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7225579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DCAE Enhancement - Dublin Focus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156834"/>
            <a:ext cx="11027294" cy="4154074"/>
          </a:xfrm>
        </p:spPr>
        <p:txBody>
          <a:bodyPr>
            <a:noAutofit/>
          </a:bodyPr>
          <a:lstStyle/>
          <a:p>
            <a:pPr marL="0" lvl="0" indent="0">
              <a:lnSpc>
                <a:spcPct val="120000"/>
              </a:lnSpc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Common SDK for Service Component</a:t>
            </a:r>
          </a:p>
          <a:p>
            <a:pPr lvl="1">
              <a:lnSpc>
                <a:spcPct val="120000"/>
              </a:lnSpc>
            </a:pPr>
            <a:r>
              <a:rPr lang="en-US" sz="2400" dirty="0" err="1">
                <a:solidFill>
                  <a:schemeClr val="tx1"/>
                </a:solidFill>
                <a:latin typeface="+mn-lt"/>
              </a:rPr>
              <a:t>Dmaap</a:t>
            </a:r>
            <a:r>
              <a:rPr lang="en-US" sz="2400" dirty="0">
                <a:solidFill>
                  <a:schemeClr val="tx1"/>
                </a:solidFill>
                <a:latin typeface="+mn-lt"/>
              </a:rPr>
              <a:t> pub/sub</a:t>
            </a:r>
          </a:p>
          <a:p>
            <a:pPr lvl="1">
              <a:lnSpc>
                <a:spcPct val="120000"/>
              </a:lnSpc>
            </a:pPr>
            <a:r>
              <a:rPr lang="en-US" sz="2400" dirty="0" err="1">
                <a:solidFill>
                  <a:schemeClr val="tx1"/>
                </a:solidFill>
                <a:latin typeface="+mn-lt"/>
              </a:rPr>
              <a:t>Configbindingservice</a:t>
            </a: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lvl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A&amp;AI client</a:t>
            </a:r>
          </a:p>
          <a:p>
            <a:pPr lvl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Cert-based TLS</a:t>
            </a:r>
          </a:p>
          <a:p>
            <a:pPr marL="0" indent="0">
              <a:buNone/>
            </a:pPr>
            <a:endParaRPr lang="en-US" sz="2400" dirty="0">
              <a:solidFill>
                <a:schemeClr val="tx1"/>
              </a:solidFill>
              <a:latin typeface="+mn-lt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Refactoring existing MS to utilize these libraries gradually </a:t>
            </a:r>
          </a:p>
        </p:txBody>
      </p:sp>
    </p:spTree>
    <p:extLst>
      <p:ext uri="{BB962C8B-B14F-4D97-AF65-F5344CB8AC3E}">
        <p14:creationId xmlns:p14="http://schemas.microsoft.com/office/powerpoint/2010/main" val="494039200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FE1F0E-13CF-472D-B9D7-51E672B12EA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9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8C46DE0-5CE1-4402-9AAC-2F84F7F26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sz="3200" dirty="0"/>
              <a:t>DCAE Controller Enhancement - Dublin (Helm support)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8A93C1A-AFFC-4527-9171-AA96A506D47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21456" y="1451820"/>
            <a:ext cx="10332871" cy="4339380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Support helm chart deployment in DCAE-C using custom helm plugin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Transitioning Cloudify blueprint to Helm for DCAE platform component</a:t>
            </a:r>
          </a:p>
          <a:p>
            <a:pPr lvl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InventoryAPI, DeploymentHandler, PolicyHandler, ServicechangeHandler, CBS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Migrate other static service components into deployment into helm chart  (stretch)</a:t>
            </a:r>
          </a:p>
          <a:p>
            <a:pPr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DCAE Healthcheck Enhancement </a:t>
            </a:r>
          </a:p>
          <a:p>
            <a:pPr lvl="1">
              <a:lnSpc>
                <a:spcPct val="120000"/>
              </a:lnSpc>
            </a:pPr>
            <a:r>
              <a:rPr lang="en-US" sz="2400" dirty="0">
                <a:solidFill>
                  <a:schemeClr val="tx1"/>
                </a:solidFill>
                <a:latin typeface="+mn-lt"/>
              </a:rPr>
              <a:t>Usable by CLAMP or external system for querying DCAE services status</a:t>
            </a:r>
          </a:p>
        </p:txBody>
      </p:sp>
    </p:spTree>
    <p:extLst>
      <p:ext uri="{BB962C8B-B14F-4D97-AF65-F5344CB8AC3E}">
        <p14:creationId xmlns:p14="http://schemas.microsoft.com/office/powerpoint/2010/main" val="252638414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3.xml><?xml version="1.0" encoding="utf-8"?>
<a:theme xmlns:a="http://schemas.openxmlformats.org/drawingml/2006/main" name="Metropolitan">
  <a:themeElements>
    <a:clrScheme name="Metropolitan">
      <a:dk1>
        <a:sysClr val="windowText" lastClr="000000"/>
      </a:dk1>
      <a:lt1>
        <a:sysClr val="window" lastClr="FFFFFF"/>
      </a:lt1>
      <a:dk2>
        <a:srgbClr val="162F33"/>
      </a:dk2>
      <a:lt2>
        <a:srgbClr val="EAF0E0"/>
      </a:lt2>
      <a:accent1>
        <a:srgbClr val="50B4C8"/>
      </a:accent1>
      <a:accent2>
        <a:srgbClr val="A8B97F"/>
      </a:accent2>
      <a:accent3>
        <a:srgbClr val="9B9256"/>
      </a:accent3>
      <a:accent4>
        <a:srgbClr val="657689"/>
      </a:accent4>
      <a:accent5>
        <a:srgbClr val="7A855D"/>
      </a:accent5>
      <a:accent6>
        <a:srgbClr val="84AC9D"/>
      </a:accent6>
      <a:hlink>
        <a:srgbClr val="2370CD"/>
      </a:hlink>
      <a:folHlink>
        <a:srgbClr val="877589"/>
      </a:folHlink>
    </a:clrScheme>
    <a:fontScheme name="Metropolita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Metropolita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00000"/>
                <a:lumMod val="110000"/>
              </a:schemeClr>
            </a:gs>
            <a:gs pos="50000">
              <a:schemeClr val="phClr">
                <a:tint val="75000"/>
                <a:satMod val="101000"/>
                <a:lumMod val="105000"/>
              </a:schemeClr>
            </a:gs>
            <a:gs pos="100000">
              <a:schemeClr val="phClr">
                <a:tint val="82000"/>
                <a:satMod val="104000"/>
                <a:lumMod val="105000"/>
              </a:schemeClr>
            </a:gs>
          </a:gsLst>
          <a:lin ang="27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0000"/>
                <a:lumMod val="100000"/>
              </a:schemeClr>
            </a:gs>
            <a:gs pos="100000">
              <a:schemeClr val="phClr">
                <a:shade val="80000"/>
                <a:satMod val="100000"/>
                <a:lumMod val="99000"/>
              </a:schemeClr>
            </a:gs>
          </a:gsLst>
          <a:lin ang="27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solidFill>
          <a:schemeClr val="phClr">
            <a:shade val="95000"/>
            <a:satMod val="170000"/>
          </a:schemeClr>
        </a:soli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tropolitan" id="{4C5440D6-04D2-4954-96CF-F251137069B2}" vid="{79CFCA13-9412-4290-BB4B-85112F88857B}"/>
    </a:ext>
  </a:extLst>
</a:theme>
</file>

<file path=ppt/theme/theme4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14462</TotalTime>
  <Words>993</Words>
  <Application>Microsoft Office PowerPoint</Application>
  <PresentationFormat>Widescreen</PresentationFormat>
  <Paragraphs>255</Paragraphs>
  <Slides>19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等线</vt:lpstr>
      <vt:lpstr>等线 Light</vt:lpstr>
      <vt:lpstr>宋体</vt:lpstr>
      <vt:lpstr>.AppleSystemUIFont</vt:lpstr>
      <vt:lpstr>Arial</vt:lpstr>
      <vt:lpstr>Calibri</vt:lpstr>
      <vt:lpstr>Calibri Light</vt:lpstr>
      <vt:lpstr>Wingdings</vt:lpstr>
      <vt:lpstr>Office Theme</vt:lpstr>
      <vt:lpstr>1_Office Theme</vt:lpstr>
      <vt:lpstr>Metropolitan</vt:lpstr>
      <vt:lpstr>2_Office Theme</vt:lpstr>
      <vt:lpstr>ONAP DCAE - Dublin and beyond</vt:lpstr>
      <vt:lpstr>Casablanca Recap</vt:lpstr>
      <vt:lpstr>ONAP DCAE R3 ARCHITECTURE </vt:lpstr>
      <vt:lpstr>DCAE R3 Deployment Sequence (Integration tenant) </vt:lpstr>
      <vt:lpstr>DCAE R3 Deployment Sequence (Prepulled images) </vt:lpstr>
      <vt:lpstr>DCAE R3 Bootstrap Work flow</vt:lpstr>
      <vt:lpstr>MicroServices targeted for Dublin</vt:lpstr>
      <vt:lpstr>DCAE Enhancement - Dublin Focus</vt:lpstr>
      <vt:lpstr>DCAE Controller Enhancement - Dublin (Helm support)</vt:lpstr>
      <vt:lpstr>DCAE Controller Enhancement – Dublin</vt:lpstr>
      <vt:lpstr>Other areas for discussions – seeking ONAP community support (beyond Dublin)</vt:lpstr>
      <vt:lpstr>Uscases for Dublin (Tentative)</vt:lpstr>
      <vt:lpstr>Design Flow Updates</vt:lpstr>
      <vt:lpstr>PowerPoint Presentation</vt:lpstr>
      <vt:lpstr>DCAE CLI and Blueprint generator</vt:lpstr>
      <vt:lpstr>Continuing PNDA Integration </vt:lpstr>
      <vt:lpstr>OOM dependency for Dublin</vt:lpstr>
      <vt:lpstr>ONAP DCAE Contributions</vt:lpstr>
      <vt:lpstr>Questions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Container version</dc:title>
  <dc:creator>VENKATESH KUMAR, VIJAY</dc:creator>
  <cp:lastModifiedBy>VENKATESH KUMAR, VIJAY</cp:lastModifiedBy>
  <cp:revision>365</cp:revision>
  <dcterms:created xsi:type="dcterms:W3CDTF">2018-11-29T14:27:23Z</dcterms:created>
  <dcterms:modified xsi:type="dcterms:W3CDTF">2019-01-09T07:42:44Z</dcterms:modified>
</cp:coreProperties>
</file>