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sldIdLst>
    <p:sldId id="272" r:id="rId2"/>
    <p:sldId id="273" r:id="rId3"/>
    <p:sldId id="274" r:id="rId4"/>
    <p:sldId id="276" r:id="rId5"/>
    <p:sldId id="275" r:id="rId6"/>
    <p:sldId id="277" r:id="rId7"/>
    <p:sldId id="278" r:id="rId8"/>
    <p:sldId id="279" r:id="rId9"/>
    <p:sldId id="280" r:id="rId10"/>
    <p:sldId id="283" r:id="rId11"/>
    <p:sldId id="281" r:id="rId12"/>
    <p:sldId id="282" r:id="rId13"/>
    <p:sldId id="284" r:id="rId14"/>
    <p:sldId id="285" r:id="rId15"/>
    <p:sldId id="286" r:id="rId16"/>
    <p:sldId id="287" r:id="rId17"/>
    <p:sldId id="289" r:id="rId18"/>
    <p:sldId id="290" r:id="rId19"/>
    <p:sldId id="288" r:id="rId20"/>
    <p:sldId id="27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6909" autoAdjust="0"/>
  </p:normalViewPr>
  <p:slideViewPr>
    <p:cSldViewPr snapToGrid="0" snapToObjects="1">
      <p:cViewPr varScale="1">
        <p:scale>
          <a:sx n="85" d="100"/>
          <a:sy n="85" d="100"/>
        </p:scale>
        <p:origin x="518"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12/29/2018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onap.readthedocs.io/en/casablanca/submodules/integration.git/docs/docs_vfwHPA.html#docs-vfw-hpa"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onap.readthedocs.io/en/casablanca/release/index.html#getting-started-with-ona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argoproj.github.i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o-openstack-adapter.onap:8087/services/rest/v2/vnfs" TargetMode="External"/><Relationship Id="rId2" Type="http://schemas.openxmlformats.org/officeDocument/2006/relationships/hyperlink" Target="http://so-openstack-adapter.onap:8087/services/rest/v1/vnf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latin typeface="+mn-lt"/>
              </a:rPr>
              <a:t>ONAP </a:t>
            </a:r>
            <a:r>
              <a:rPr lang="en-US" dirty="0" smtClean="0">
                <a:latin typeface="+mn-lt"/>
              </a:rPr>
              <a:t>Learnings</a:t>
            </a:r>
            <a:br>
              <a:rPr lang="en-US" dirty="0" smtClean="0">
                <a:latin typeface="+mn-lt"/>
              </a:rPr>
            </a:br>
            <a:r>
              <a:rPr lang="en-US" dirty="0" smtClean="0">
                <a:latin typeface="+mn-lt"/>
              </a:rPr>
              <a:t>Dec 28</a:t>
            </a:r>
            <a:r>
              <a:rPr lang="en-US" baseline="30000" dirty="0" smtClean="0">
                <a:latin typeface="+mn-lt"/>
              </a:rPr>
              <a:t>th</a:t>
            </a:r>
            <a:r>
              <a:rPr lang="en-US" dirty="0" smtClean="0">
                <a:latin typeface="+mn-lt"/>
              </a:rPr>
              <a:t>, 2018</a:t>
            </a:r>
            <a:r>
              <a:rPr lang="en-US" dirty="0" smtClean="0">
                <a:latin typeface="+mn-lt"/>
              </a:rPr>
              <a:t> </a:t>
            </a:r>
            <a:r>
              <a:rPr lang="en-US" dirty="0" smtClean="0">
                <a:latin typeface="+mn-lt"/>
              </a:rPr>
              <a:t/>
            </a:r>
            <a:br>
              <a:rPr lang="en-US" dirty="0" smtClean="0">
                <a:latin typeface="+mn-lt"/>
              </a:rPr>
            </a:br>
            <a:endParaRPr lang="en-US" sz="2800" dirty="0">
              <a:latin typeface="+mn-lt"/>
            </a:endParaRPr>
          </a:p>
        </p:txBody>
      </p:sp>
      <p:sp>
        <p:nvSpPr>
          <p:cNvPr id="3" name="Subtitle 2"/>
          <p:cNvSpPr>
            <a:spLocks noGrp="1"/>
          </p:cNvSpPr>
          <p:nvPr>
            <p:ph type="subTitle" idx="1"/>
          </p:nvPr>
        </p:nvSpPr>
        <p:spPr>
          <a:xfrm>
            <a:off x="366520" y="4554181"/>
            <a:ext cx="11673079" cy="1751369"/>
          </a:xfrm>
        </p:spPr>
        <p:txBody>
          <a:bodyPr>
            <a:normAutofit/>
          </a:bodyPr>
          <a:lstStyle/>
          <a:p>
            <a:r>
              <a:rPr lang="en-US" smtClean="0">
                <a:latin typeface="+mn-lt"/>
              </a:rPr>
              <a:t>Presenter: Srinivasa Addepalli</a:t>
            </a:r>
          </a:p>
          <a:p>
            <a:r>
              <a:rPr lang="en-US" smtClean="0">
                <a:latin typeface="+mn-lt"/>
              </a:rPr>
              <a:t>Contributions from: Deepak, Kannan, Itohan, Haibin, Lianhao, Kiran, Ritu, Dileep, Ruoyu, Libo</a:t>
            </a:r>
          </a:p>
          <a:p>
            <a:r>
              <a:rPr lang="en-US" smtClean="0">
                <a:latin typeface="+mn-lt"/>
              </a:rPr>
              <a:t>Disclaimer:  Few feedback items are known to the community and duplicate. Few feedback items could be lack of understanding of capabilities</a:t>
            </a:r>
            <a:endParaRPr lang="en-US" dirty="0">
              <a:latin typeface="+mn-lt"/>
            </a:endParaRPr>
          </a:p>
          <a:p>
            <a:endParaRPr lang="en-US" dirty="0">
              <a:latin typeface="+mn-lt"/>
            </a:endParaRPr>
          </a:p>
        </p:txBody>
      </p:sp>
    </p:spTree>
    <p:extLst>
      <p:ext uri="{BB962C8B-B14F-4D97-AF65-F5344CB8AC3E}">
        <p14:creationId xmlns:p14="http://schemas.microsoft.com/office/powerpoint/2010/main" val="332102024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Operation Challenges &amp; Opportunities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973619374"/>
              </p:ext>
            </p:extLst>
          </p:nvPr>
        </p:nvGraphicFramePr>
        <p:xfrm>
          <a:off x="175759" y="1114113"/>
          <a:ext cx="11392945" cy="347980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i="0" dirty="0" smtClean="0"/>
                        <a:t>Lack</a:t>
                      </a:r>
                      <a:r>
                        <a:rPr lang="en-US" i="0" baseline="0" dirty="0" smtClean="0"/>
                        <a:t> of documentation on user management is forcing people to use default user names and passwords for all NB operations.</a:t>
                      </a:r>
                      <a:endParaRPr lang="en-US" i="0" dirty="0"/>
                    </a:p>
                  </a:txBody>
                  <a:tcPr/>
                </a:tc>
                <a:tc>
                  <a:txBody>
                    <a:bodyPr/>
                    <a:lstStyle/>
                    <a:p>
                      <a:r>
                        <a:rPr lang="en-US" dirty="0" smtClean="0"/>
                        <a:t>No user</a:t>
                      </a:r>
                      <a:r>
                        <a:rPr lang="en-US" baseline="0" dirty="0" smtClean="0"/>
                        <a:t> and RBAC management document in “User Guides” section of </a:t>
                      </a:r>
                      <a:r>
                        <a:rPr lang="en-US" baseline="0" dirty="0" err="1" smtClean="0"/>
                        <a:t>readthedocs</a:t>
                      </a:r>
                      <a:r>
                        <a:rPr lang="en-US" baseline="0" dirty="0" smtClean="0"/>
                        <a:t>.</a:t>
                      </a:r>
                    </a:p>
                    <a:p>
                      <a:r>
                        <a:rPr lang="en-US" baseline="0" dirty="0" smtClean="0"/>
                        <a:t>Provide CLI/GUI to do user and RBAC management.</a:t>
                      </a:r>
                      <a:endParaRPr lang="en-US" dirty="0"/>
                    </a:p>
                  </a:txBody>
                  <a:tcPr/>
                </a:tc>
              </a:tr>
              <a:tr h="370840">
                <a:tc>
                  <a:txBody>
                    <a:bodyPr/>
                    <a:lstStyle/>
                    <a:p>
                      <a:pPr marL="0" indent="0">
                        <a:buFont typeface="Arial" panose="020B0604020202020204" pitchFamily="34" charset="0"/>
                        <a:buNone/>
                      </a:pPr>
                      <a:r>
                        <a:rPr lang="en-US" dirty="0" smtClean="0"/>
                        <a:t>Following</a:t>
                      </a:r>
                      <a:r>
                        <a:rPr lang="en-US" baseline="0" dirty="0" smtClean="0"/>
                        <a:t> industry best practices such as password-less authentication </a:t>
                      </a:r>
                      <a:endParaRPr lang="en-US" dirty="0"/>
                    </a:p>
                  </a:txBody>
                  <a:tcPr/>
                </a:tc>
                <a:tc>
                  <a:txBody>
                    <a:bodyPr/>
                    <a:lstStyle/>
                    <a:p>
                      <a:r>
                        <a:rPr lang="en-US" dirty="0" smtClean="0"/>
                        <a:t>Good to support</a:t>
                      </a:r>
                      <a:r>
                        <a:rPr lang="en-US" baseline="0" dirty="0" smtClean="0"/>
                        <a:t> JWT</a:t>
                      </a:r>
                      <a:endParaRPr lang="en-US" dirty="0" smtClean="0"/>
                    </a:p>
                    <a:p>
                      <a:r>
                        <a:rPr lang="en-US" dirty="0" smtClean="0"/>
                        <a:t>Good to support FIDO2</a:t>
                      </a:r>
                      <a:endParaRPr lang="en-US" dirty="0"/>
                    </a:p>
                  </a:txBody>
                  <a:tcPr/>
                </a:tc>
              </a:tr>
              <a:tr h="370840">
                <a:tc>
                  <a:txBody>
                    <a:bodyPr/>
                    <a:lstStyle/>
                    <a:p>
                      <a:pPr marL="0" indent="0">
                        <a:buFont typeface="Arial" panose="020B0604020202020204" pitchFamily="34" charset="0"/>
                        <a:buNone/>
                      </a:pPr>
                      <a:r>
                        <a:rPr lang="en-US" dirty="0" smtClean="0"/>
                        <a:t>No monitoring</a:t>
                      </a:r>
                      <a:r>
                        <a:rPr lang="en-US" baseline="0" dirty="0" smtClean="0"/>
                        <a:t> support of ONAP micro-services</a:t>
                      </a:r>
                      <a:endParaRPr lang="en-US" dirty="0"/>
                    </a:p>
                  </a:txBody>
                  <a:tcPr/>
                </a:tc>
                <a:tc>
                  <a:txBody>
                    <a:bodyPr/>
                    <a:lstStyle/>
                    <a:p>
                      <a:r>
                        <a:rPr lang="en-US" dirty="0" smtClean="0"/>
                        <a:t>Prometheus support for monitoring</a:t>
                      </a:r>
                      <a:r>
                        <a:rPr lang="en-US" baseline="0" dirty="0" smtClean="0"/>
                        <a:t> ONAP micro-services</a:t>
                      </a:r>
                    </a:p>
                    <a:p>
                      <a:r>
                        <a:rPr lang="en-US" baseline="0" dirty="0" smtClean="0"/>
                        <a:t>Guidelines on what metrics to expose, way to expose and how they can be used to troubleshoot long term issues.</a:t>
                      </a:r>
                      <a:endParaRPr lang="en-US" dirty="0"/>
                    </a:p>
                  </a:txBody>
                  <a:tcPr/>
                </a:tc>
              </a:tr>
              <a:tr h="370840">
                <a:tc>
                  <a:txBody>
                    <a:bodyPr/>
                    <a:lstStyle/>
                    <a:p>
                      <a:pPr marL="0" indent="0">
                        <a:buFont typeface="Arial" panose="020B0604020202020204" pitchFamily="34" charset="0"/>
                        <a:buNone/>
                      </a:pPr>
                      <a:r>
                        <a:rPr lang="en-US" dirty="0" smtClean="0"/>
                        <a:t>Comprehensive</a:t>
                      </a:r>
                      <a:r>
                        <a:rPr lang="en-US" baseline="0" dirty="0" smtClean="0"/>
                        <a:t> tracing to troubleshoot issues</a:t>
                      </a:r>
                      <a:endParaRPr lang="en-US" dirty="0"/>
                    </a:p>
                  </a:txBody>
                  <a:tcPr/>
                </a:tc>
                <a:tc>
                  <a:txBody>
                    <a:bodyPr/>
                    <a:lstStyle/>
                    <a:p>
                      <a:r>
                        <a:rPr lang="en-US" dirty="0" smtClean="0"/>
                        <a:t>Guidelines</a:t>
                      </a:r>
                      <a:r>
                        <a:rPr lang="en-US" baseline="0" dirty="0" smtClean="0"/>
                        <a:t> on logging for tracing and/or usage of service mesh technologies</a:t>
                      </a:r>
                      <a:endParaRPr lang="en-US" dirty="0"/>
                    </a:p>
                  </a:txBody>
                  <a:tcPr/>
                </a:tc>
              </a:tr>
            </a:tbl>
          </a:graphicData>
        </a:graphic>
      </p:graphicFrame>
    </p:spTree>
    <p:extLst>
      <p:ext uri="{BB962C8B-B14F-4D97-AF65-F5344CB8AC3E}">
        <p14:creationId xmlns:p14="http://schemas.microsoft.com/office/powerpoint/2010/main" val="291647047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Pre-onboarding Challenges &amp; Opportunities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3125554244"/>
              </p:ext>
            </p:extLst>
          </p:nvPr>
        </p:nvGraphicFramePr>
        <p:xfrm>
          <a:off x="252207" y="1974726"/>
          <a:ext cx="11392945" cy="445516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dirty="0" smtClean="0"/>
                        <a:t>Expecting</a:t>
                      </a:r>
                      <a:r>
                        <a:rPr lang="en-US" baseline="0" dirty="0" smtClean="0"/>
                        <a:t> that ONAP users know about curl and postman to create various ONAP resources such as </a:t>
                      </a:r>
                    </a:p>
                    <a:p>
                      <a:pPr marL="285750" indent="-285750">
                        <a:buFontTx/>
                        <a:buChar char="-"/>
                      </a:pPr>
                      <a:r>
                        <a:rPr lang="en-US" sz="1600" baseline="0" dirty="0" smtClean="0"/>
                        <a:t>Complexes, Cloud regions, Cloud owners (</a:t>
                      </a:r>
                      <a:r>
                        <a:rPr lang="en-US" sz="1600" baseline="0" dirty="0" err="1" smtClean="0"/>
                        <a:t>Openstack</a:t>
                      </a:r>
                      <a:r>
                        <a:rPr lang="en-US" sz="1600" baseline="0" dirty="0" smtClean="0"/>
                        <a:t> tenants),   ONAP tenants, associating ONAP tenants Cloud region/owners,  Associating ONAP tenants to services they control and customers of services</a:t>
                      </a:r>
                    </a:p>
                    <a:p>
                      <a:pPr marL="0" indent="0">
                        <a:buFontTx/>
                        <a:buNone/>
                      </a:pPr>
                      <a:r>
                        <a:rPr lang="en-US" baseline="0" dirty="0" smtClean="0"/>
                        <a:t>Challenges:</a:t>
                      </a:r>
                    </a:p>
                    <a:p>
                      <a:pPr marL="285750" indent="-285750">
                        <a:buFont typeface="Arial" panose="020B0604020202020204" pitchFamily="34" charset="0"/>
                        <a:buChar char="•"/>
                      </a:pPr>
                      <a:r>
                        <a:rPr lang="en-US" sz="1600" baseline="0" dirty="0" smtClean="0"/>
                        <a:t>Curl commands (Number of curl commands are more than 6) – See </a:t>
                      </a:r>
                      <a:r>
                        <a:rPr lang="en-US" sz="1600" baseline="0" dirty="0" err="1" smtClean="0"/>
                        <a:t>vFW</a:t>
                      </a:r>
                      <a:r>
                        <a:rPr lang="en-US" sz="1600" baseline="0" dirty="0" smtClean="0"/>
                        <a:t> use case here: </a:t>
                      </a:r>
                      <a:r>
                        <a:rPr lang="en-US" sz="1600" baseline="0" dirty="0" smtClean="0">
                          <a:hlinkClick r:id="rId2"/>
                        </a:rPr>
                        <a:t>https://onap.readthedocs.io/en/casablanca/submodules/integration.git/docs/docs_vfwHPA.html#docs-vfw-hpa</a:t>
                      </a:r>
                      <a:endParaRPr lang="en-US" sz="1600" baseline="0" dirty="0" smtClean="0"/>
                    </a:p>
                    <a:p>
                      <a:pPr marL="285750" indent="-285750">
                        <a:buFont typeface="Arial" panose="020B0604020202020204" pitchFamily="34" charset="0"/>
                        <a:buChar char="•"/>
                      </a:pPr>
                      <a:r>
                        <a:rPr lang="en-US" sz="1600" baseline="0" dirty="0" smtClean="0"/>
                        <a:t>No proper description of above resources in </a:t>
                      </a:r>
                      <a:r>
                        <a:rPr lang="en-US" sz="1600" baseline="0" dirty="0" err="1" smtClean="0"/>
                        <a:t>readthedocs</a:t>
                      </a:r>
                      <a:endParaRPr lang="en-US" sz="1600" baseline="0" dirty="0" smtClean="0"/>
                    </a:p>
                    <a:p>
                      <a:pPr marL="285750" indent="-285750">
                        <a:buFont typeface="Arial" panose="020B0604020202020204" pitchFamily="34" charset="0"/>
                        <a:buChar char="•"/>
                      </a:pPr>
                      <a:r>
                        <a:rPr lang="en-US" sz="1600" baseline="0" dirty="0" smtClean="0"/>
                        <a:t>Hiding the complexity in robot makes people think that they need to update robot for every use case.</a:t>
                      </a:r>
                    </a:p>
                  </a:txBody>
                  <a:tcPr/>
                </a:tc>
                <a:tc>
                  <a:txBody>
                    <a:bodyPr/>
                    <a:lstStyle/>
                    <a:p>
                      <a:pPr marL="285750" indent="-285750">
                        <a:buFont typeface="Arial" panose="020B0604020202020204" pitchFamily="34" charset="0"/>
                        <a:buChar char="•"/>
                      </a:pPr>
                      <a:r>
                        <a:rPr lang="en-US" baseline="0" dirty="0" smtClean="0"/>
                        <a:t>ONAP concepts document detailing terminology and the how/when to use various ONAP resources.</a:t>
                      </a:r>
                    </a:p>
                    <a:p>
                      <a:pPr marL="285750" indent="-285750">
                        <a:buFont typeface="Arial" panose="020B0604020202020204" pitchFamily="34" charset="0"/>
                        <a:buChar char="•"/>
                      </a:pPr>
                      <a:r>
                        <a:rPr lang="en-US" baseline="0" dirty="0" smtClean="0"/>
                        <a:t>CLI/GUI for all ONAP resources.</a:t>
                      </a:r>
                    </a:p>
                    <a:p>
                      <a:pPr marL="742950" lvl="1" indent="-285750">
                        <a:buFont typeface="Arial" panose="020B0604020202020204" pitchFamily="34" charset="0"/>
                        <a:buChar char="•"/>
                      </a:pPr>
                      <a:r>
                        <a:rPr lang="en-US" baseline="0" dirty="0" smtClean="0"/>
                        <a:t>Complex management</a:t>
                      </a:r>
                    </a:p>
                    <a:p>
                      <a:pPr marL="742950" lvl="1" indent="-285750">
                        <a:buFont typeface="Arial" panose="020B0604020202020204" pitchFamily="34" charset="0"/>
                        <a:buChar char="•"/>
                      </a:pPr>
                      <a:r>
                        <a:rPr lang="en-US" baseline="0" dirty="0" smtClean="0"/>
                        <a:t>Cloud region &amp; owner management</a:t>
                      </a:r>
                    </a:p>
                    <a:p>
                      <a:pPr marL="742950" lvl="1" indent="-285750">
                        <a:buFont typeface="Arial" panose="020B0604020202020204" pitchFamily="34" charset="0"/>
                        <a:buChar char="•"/>
                      </a:pPr>
                      <a:r>
                        <a:rPr lang="en-US" baseline="0" dirty="0" smtClean="0"/>
                        <a:t>ONAP tenant management</a:t>
                      </a:r>
                    </a:p>
                    <a:p>
                      <a:pPr marL="742950" lvl="1" indent="-285750">
                        <a:buFont typeface="Arial" panose="020B0604020202020204" pitchFamily="34" charset="0"/>
                        <a:buChar char="•"/>
                      </a:pPr>
                      <a:r>
                        <a:rPr lang="en-US" baseline="0" dirty="0" smtClean="0"/>
                        <a:t>Subscriber management </a:t>
                      </a:r>
                    </a:p>
                    <a:p>
                      <a:pPr marL="742950" lvl="1" indent="-285750">
                        <a:buFont typeface="Arial" panose="020B0604020202020204" pitchFamily="34" charset="0"/>
                        <a:buChar char="•"/>
                      </a:pPr>
                      <a:r>
                        <a:rPr lang="en-US" baseline="0" dirty="0" smtClean="0"/>
                        <a:t>ONAP tenant and service relationship management</a:t>
                      </a:r>
                    </a:p>
                    <a:p>
                      <a:pPr marL="742950" lvl="1" indent="-285750">
                        <a:buFont typeface="Arial" panose="020B0604020202020204" pitchFamily="34" charset="0"/>
                        <a:buChar char="•"/>
                      </a:pPr>
                      <a:r>
                        <a:rPr lang="en-US" baseline="0" dirty="0" smtClean="0"/>
                        <a:t>ONAP subscriber to service relationship management</a:t>
                      </a:r>
                    </a:p>
                    <a:p>
                      <a:pPr marL="285750" indent="-285750">
                        <a:buFont typeface="Arial" panose="020B0604020202020204" pitchFamily="34" charset="0"/>
                        <a:buChar char="•"/>
                      </a:pPr>
                      <a:r>
                        <a:rPr lang="en-US" baseline="0" dirty="0" smtClean="0"/>
                        <a:t>Updating Robot to use CLI/GUI. </a:t>
                      </a:r>
                    </a:p>
                    <a:p>
                      <a:pPr marL="285750" indent="-285750">
                        <a:buFont typeface="Arial" panose="020B0604020202020204" pitchFamily="34" charset="0"/>
                        <a:buChar char="•"/>
                      </a:pPr>
                      <a:r>
                        <a:rPr lang="en-US" baseline="0" dirty="0" smtClean="0"/>
                        <a:t>TLS support to communicate with cloud-regions.</a:t>
                      </a:r>
                    </a:p>
                    <a:p>
                      <a:pPr marL="0" indent="0">
                        <a:buFont typeface="Arial" panose="020B0604020202020204" pitchFamily="34" charset="0"/>
                        <a:buNone/>
                      </a:pPr>
                      <a:endParaRPr lang="en-US" baseline="0" dirty="0" smtClean="0"/>
                    </a:p>
                  </a:txBody>
                  <a:tcPr/>
                </a:tc>
              </a:tr>
            </a:tbl>
          </a:graphicData>
        </a:graphic>
      </p:graphicFrame>
      <p:sp>
        <p:nvSpPr>
          <p:cNvPr id="4" name="Rounded Rectangle 3"/>
          <p:cNvSpPr/>
          <p:nvPr/>
        </p:nvSpPr>
        <p:spPr>
          <a:xfrm>
            <a:off x="1201271" y="1147482"/>
            <a:ext cx="9403976" cy="6723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Took quite a bit of time to make pre-onboarding steps to work</a:t>
            </a:r>
            <a:endParaRPr lang="en-US" dirty="0"/>
          </a:p>
        </p:txBody>
      </p:sp>
    </p:spTree>
    <p:extLst>
      <p:ext uri="{BB962C8B-B14F-4D97-AF65-F5344CB8AC3E}">
        <p14:creationId xmlns:p14="http://schemas.microsoft.com/office/powerpoint/2010/main" val="3332752979"/>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Service onboarding and </a:t>
            </a:r>
            <a:r>
              <a:rPr lang="en-US" dirty="0" smtClean="0">
                <a:latin typeface="+mn-lt"/>
              </a:rPr>
              <a:t>LCM of service instances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3411489119"/>
              </p:ext>
            </p:extLst>
          </p:nvPr>
        </p:nvGraphicFramePr>
        <p:xfrm>
          <a:off x="175759" y="1284444"/>
          <a:ext cx="11392945" cy="430276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sz="1600" baseline="0" dirty="0" smtClean="0"/>
                        <a:t>There is GUI to create VLM (Virtual License Model),  VSP, Service, but there is no documentation on why this is being done, what are entitlements, feature groups etc..  What information is expected to be provided by VNF vendors </a:t>
                      </a:r>
                      <a:r>
                        <a:rPr lang="en-US" sz="1600" baseline="0" dirty="0" err="1" smtClean="0"/>
                        <a:t>etc</a:t>
                      </a:r>
                      <a:r>
                        <a:rPr lang="en-US" sz="1600" baseline="0" dirty="0" smtClean="0"/>
                        <a:t>… (Many follow examples blindly </a:t>
                      </a:r>
                      <a:r>
                        <a:rPr lang="en-US" sz="1600" baseline="0" dirty="0" smtClean="0">
                          <a:sym typeface="Wingdings" panose="05000000000000000000" pitchFamily="2" charset="2"/>
                        </a:rPr>
                        <a:t>).</a:t>
                      </a:r>
                      <a:endParaRPr lang="en-US" sz="1600" baseline="0" dirty="0" smtClean="0"/>
                    </a:p>
                  </a:txBody>
                  <a:tcPr/>
                </a:tc>
                <a:tc>
                  <a:txBody>
                    <a:bodyPr/>
                    <a:lstStyle/>
                    <a:p>
                      <a:pPr marL="0" indent="0">
                        <a:buFont typeface="Arial" panose="020B0604020202020204" pitchFamily="34" charset="0"/>
                        <a:buNone/>
                      </a:pPr>
                      <a:r>
                        <a:rPr lang="en-US" baseline="0" dirty="0" smtClean="0"/>
                        <a:t>Improve documentation on </a:t>
                      </a:r>
                      <a:r>
                        <a:rPr lang="en-US" baseline="0" dirty="0" err="1" smtClean="0"/>
                        <a:t>readthedocs</a:t>
                      </a:r>
                      <a:r>
                        <a:rPr lang="en-US" baseline="0" dirty="0" smtClean="0"/>
                        <a:t> user guide.</a:t>
                      </a:r>
                    </a:p>
                  </a:txBody>
                  <a:tcPr/>
                </a:tc>
              </a:tr>
              <a:tr h="370840">
                <a:tc>
                  <a:txBody>
                    <a:bodyPr/>
                    <a:lstStyle/>
                    <a:p>
                      <a:r>
                        <a:rPr lang="en-US" sz="1600" baseline="0" dirty="0" smtClean="0"/>
                        <a:t>Not sure on the what VNF vendors are expected to provide for testers and approvers to test and approve the VNF.</a:t>
                      </a:r>
                    </a:p>
                  </a:txBody>
                  <a:tcPr/>
                </a:tc>
                <a:tc>
                  <a:txBody>
                    <a:bodyPr/>
                    <a:lstStyle/>
                    <a:p>
                      <a:pPr marL="0" indent="0">
                        <a:buFont typeface="Arial" panose="020B0604020202020204" pitchFamily="34" charset="0"/>
                        <a:buNone/>
                      </a:pPr>
                      <a:r>
                        <a:rPr lang="en-US" baseline="0" dirty="0" smtClean="0"/>
                        <a:t>More information in </a:t>
                      </a:r>
                      <a:r>
                        <a:rPr lang="en-US" baseline="0" dirty="0" err="1" smtClean="0"/>
                        <a:t>readthedocs</a:t>
                      </a:r>
                      <a:r>
                        <a:rPr lang="en-US" baseline="0" dirty="0" smtClean="0"/>
                        <a:t> user guide would help </a:t>
                      </a:r>
                    </a:p>
                  </a:txBody>
                  <a:tcPr/>
                </a:tc>
              </a:tr>
              <a:tr h="370840">
                <a:tc>
                  <a:txBody>
                    <a:bodyPr/>
                    <a:lstStyle/>
                    <a:p>
                      <a:r>
                        <a:rPr lang="en-US" sz="1600" baseline="0" dirty="0" smtClean="0"/>
                        <a:t>VID is not flexible enough to create service instance that uses OOF for homing and Multi-Cloud. Hence, team had to use RESTful API to SO to instantiate the service. Since this RESTful API requires service model UUIDs, one needs to refer to the output CSAR to get hold of them. Too many manual operations.  </a:t>
                      </a:r>
                    </a:p>
                    <a:p>
                      <a:r>
                        <a:rPr lang="en-US" sz="1600" baseline="0" dirty="0" smtClean="0"/>
                        <a:t>Concerning is that these steps are being accepted by community. </a:t>
                      </a:r>
                    </a:p>
                  </a:txBody>
                  <a:tcPr/>
                </a:tc>
                <a:tc>
                  <a:txBody>
                    <a:bodyPr/>
                    <a:lstStyle/>
                    <a:p>
                      <a:pPr marL="0" indent="0">
                        <a:buFont typeface="Arial" panose="020B0604020202020204" pitchFamily="34" charset="0"/>
                        <a:buNone/>
                      </a:pPr>
                      <a:r>
                        <a:rPr lang="en-US" baseline="0" dirty="0" smtClean="0"/>
                        <a:t>Always use CLI/GUI. If something can’t be done via CLI/GUI, then they have to be fixed before declaring a use case successful.</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 Fix VID to provide flexibility</a:t>
                      </a:r>
                    </a:p>
                  </a:txBody>
                  <a:tcPr/>
                </a:tc>
              </a:tr>
            </a:tbl>
          </a:graphicData>
        </a:graphic>
      </p:graphicFrame>
    </p:spTree>
    <p:extLst>
      <p:ext uri="{BB962C8B-B14F-4D97-AF65-F5344CB8AC3E}">
        <p14:creationId xmlns:p14="http://schemas.microsoft.com/office/powerpoint/2010/main" val="349168580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Service onboarding and </a:t>
            </a:r>
            <a:r>
              <a:rPr lang="en-US" dirty="0" smtClean="0">
                <a:latin typeface="+mn-lt"/>
              </a:rPr>
              <a:t>LCM of service instances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2903722551"/>
              </p:ext>
            </p:extLst>
          </p:nvPr>
        </p:nvGraphicFramePr>
        <p:xfrm>
          <a:off x="175759" y="1284444"/>
          <a:ext cx="11392945" cy="439420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sz="1600" baseline="0" dirty="0" smtClean="0"/>
                        <a:t>Associating policy with service, customer, resource (VNF) is complicated. Too many manual actions (Policy models can be uploaded using GUI, but not the actual policies of the models)</a:t>
                      </a:r>
                    </a:p>
                  </a:txBody>
                  <a:tcPr/>
                </a:tc>
                <a:tc>
                  <a:txBody>
                    <a:bodyPr/>
                    <a:lstStyle/>
                    <a:p>
                      <a:pPr marL="0" indent="0">
                        <a:buFont typeface="Arial" panose="020B0604020202020204" pitchFamily="34" charset="0"/>
                        <a:buNone/>
                      </a:pPr>
                      <a:r>
                        <a:rPr lang="en-US" baseline="0" dirty="0" smtClean="0"/>
                        <a:t>Improve documentation on </a:t>
                      </a:r>
                      <a:r>
                        <a:rPr lang="en-US" baseline="0" dirty="0" err="1" smtClean="0"/>
                        <a:t>readthedocs</a:t>
                      </a:r>
                      <a:r>
                        <a:rPr lang="en-US" baseline="0" dirty="0" smtClean="0"/>
                        <a:t> user guide on how to create policies</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Allow the flexibility of creating policies even before services are created or </a:t>
                      </a:r>
                      <a:r>
                        <a:rPr lang="en-US" baseline="0" dirty="0" err="1" smtClean="0"/>
                        <a:t>onboarded</a:t>
                      </a:r>
                      <a:r>
                        <a:rPr lang="en-US" baseline="0" dirty="0" smtClean="0"/>
                        <a:t>.  Having two operations are good – Creation of policy records and then associating them with service/VNF/Customer.</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Ensure that the ‘association’ operation does not require user to go through output CSAR files or going through some debug logs of SO.</a:t>
                      </a:r>
                    </a:p>
                  </a:txBody>
                  <a:tcPr/>
                </a:tc>
              </a:tr>
              <a:tr h="370840">
                <a:tc>
                  <a:txBody>
                    <a:bodyPr/>
                    <a:lstStyle/>
                    <a:p>
                      <a:r>
                        <a:rPr lang="en-US" sz="1600" baseline="0" dirty="0" smtClean="0"/>
                        <a:t>Single VID command/GUI action to bring up the entire service</a:t>
                      </a:r>
                    </a:p>
                  </a:txBody>
                  <a:tcPr/>
                </a:tc>
                <a:tc>
                  <a:txBody>
                    <a:bodyPr/>
                    <a:lstStyle/>
                    <a:p>
                      <a:pPr marL="0" indent="0">
                        <a:buFont typeface="Arial" panose="020B0604020202020204" pitchFamily="34" charset="0"/>
                        <a:buNone/>
                      </a:pPr>
                      <a:r>
                        <a:rPr lang="en-US" baseline="0" dirty="0" smtClean="0"/>
                        <a:t>Currently multiple actions are expected to be taken.</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Create one generic BPMN which does all actions.</a:t>
                      </a:r>
                    </a:p>
                  </a:txBody>
                  <a:tcPr/>
                </a:tc>
              </a:tr>
            </a:tbl>
          </a:graphicData>
        </a:graphic>
      </p:graphicFrame>
    </p:spTree>
    <p:extLst>
      <p:ext uri="{BB962C8B-B14F-4D97-AF65-F5344CB8AC3E}">
        <p14:creationId xmlns:p14="http://schemas.microsoft.com/office/powerpoint/2010/main" val="149987081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Service onboarding and </a:t>
            </a:r>
            <a:r>
              <a:rPr lang="en-US" dirty="0" smtClean="0">
                <a:latin typeface="+mn-lt"/>
              </a:rPr>
              <a:t>LCM of service instances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354919914"/>
              </p:ext>
            </p:extLst>
          </p:nvPr>
        </p:nvGraphicFramePr>
        <p:xfrm>
          <a:off x="175759" y="1284444"/>
          <a:ext cx="11392945" cy="342900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Challenges/requirements</a:t>
                      </a:r>
                      <a:endParaRPr lang="en-US" dirty="0"/>
                    </a:p>
                  </a:txBody>
                  <a:tcPr/>
                </a:tc>
                <a:tc>
                  <a:txBody>
                    <a:bodyPr/>
                    <a:lstStyle/>
                    <a:p>
                      <a:r>
                        <a:rPr lang="en-US" dirty="0" smtClean="0"/>
                        <a:t>Feedback/Suggestions</a:t>
                      </a:r>
                      <a:endParaRPr lang="en-US" dirty="0"/>
                    </a:p>
                  </a:txBody>
                  <a:tcPr/>
                </a:tc>
              </a:tr>
              <a:tr h="370840">
                <a:tc>
                  <a:txBody>
                    <a:bodyPr/>
                    <a:lstStyle/>
                    <a:p>
                      <a:r>
                        <a:rPr lang="en-US" sz="1600" baseline="0" dirty="0" smtClean="0"/>
                        <a:t>Could not find a way to monitor workloads of VNFs of service at the service instance level</a:t>
                      </a:r>
                    </a:p>
                  </a:txBody>
                  <a:tcPr/>
                </a:tc>
                <a:tc>
                  <a:txBody>
                    <a:bodyPr/>
                    <a:lstStyle/>
                    <a:p>
                      <a:pPr marL="0" indent="0">
                        <a:buFont typeface="Arial" panose="020B0604020202020204" pitchFamily="34" charset="0"/>
                        <a:buNone/>
                      </a:pPr>
                      <a:r>
                        <a:rPr lang="en-US" baseline="0" dirty="0" smtClean="0"/>
                        <a:t>New feature suggestion</a:t>
                      </a:r>
                    </a:p>
                  </a:txBody>
                  <a:tcPr/>
                </a:tc>
              </a:tr>
              <a:tr h="370840">
                <a:tc>
                  <a:txBody>
                    <a:bodyPr/>
                    <a:lstStyle/>
                    <a:p>
                      <a:r>
                        <a:rPr lang="en-US" sz="1600" baseline="0" dirty="0" smtClean="0"/>
                        <a:t>Could not find a way to monitor compute nodes of each cloud site</a:t>
                      </a:r>
                    </a:p>
                  </a:txBody>
                  <a:tcPr/>
                </a:tc>
                <a:tc>
                  <a:txBody>
                    <a:bodyPr/>
                    <a:lstStyle/>
                    <a:p>
                      <a:pPr marL="0" indent="0">
                        <a:buFont typeface="Arial" panose="020B0604020202020204" pitchFamily="34" charset="0"/>
                        <a:buNone/>
                      </a:pPr>
                      <a:r>
                        <a:rPr lang="en-US" baseline="0" dirty="0" smtClean="0"/>
                        <a:t>New feature suggestion</a:t>
                      </a:r>
                    </a:p>
                  </a:txBody>
                  <a:tcPr/>
                </a:tc>
              </a:tr>
              <a:tr h="370840">
                <a:tc>
                  <a:txBody>
                    <a:bodyPr/>
                    <a:lstStyle/>
                    <a:p>
                      <a:r>
                        <a:rPr lang="en-US" sz="1600" baseline="0" dirty="0" smtClean="0"/>
                        <a:t>A way to save power by consolidating workloads by </a:t>
                      </a:r>
                      <a:r>
                        <a:rPr lang="en-US" sz="1600" baseline="0" dirty="0" err="1" smtClean="0"/>
                        <a:t>swithching</a:t>
                      </a:r>
                      <a:r>
                        <a:rPr lang="en-US" sz="1600" baseline="0" dirty="0" smtClean="0"/>
                        <a:t> off unused nodes</a:t>
                      </a:r>
                    </a:p>
                  </a:txBody>
                  <a:tcPr/>
                </a:tc>
                <a:tc>
                  <a:txBody>
                    <a:bodyPr/>
                    <a:lstStyle/>
                    <a:p>
                      <a:pPr marL="0" indent="0">
                        <a:buFont typeface="Arial" panose="020B0604020202020204" pitchFamily="34" charset="0"/>
                        <a:buNone/>
                      </a:pPr>
                      <a:r>
                        <a:rPr lang="en-US" baseline="0" dirty="0" smtClean="0"/>
                        <a:t>New feature suggestion</a:t>
                      </a:r>
                    </a:p>
                  </a:txBody>
                  <a:tcPr/>
                </a:tc>
              </a:tr>
              <a:tr h="370840">
                <a:tc>
                  <a:txBody>
                    <a:bodyPr/>
                    <a:lstStyle/>
                    <a:p>
                      <a:r>
                        <a:rPr lang="en-US" sz="1600" baseline="0" dirty="0" smtClean="0"/>
                        <a:t>A way to predict the traffic  for pro-active scale-out</a:t>
                      </a:r>
                    </a:p>
                  </a:txBody>
                  <a:tcPr/>
                </a:tc>
                <a:tc>
                  <a:txBody>
                    <a:bodyPr/>
                    <a:lstStyle/>
                    <a:p>
                      <a:pPr marL="0" indent="0">
                        <a:buFont typeface="Arial" panose="020B0604020202020204" pitchFamily="34" charset="0"/>
                        <a:buNone/>
                      </a:pPr>
                      <a:r>
                        <a:rPr lang="en-US" baseline="0" dirty="0" smtClean="0"/>
                        <a:t>New feature suggestion</a:t>
                      </a:r>
                    </a:p>
                  </a:txBody>
                  <a:tcPr/>
                </a:tc>
              </a:tr>
              <a:tr h="370840">
                <a:tc>
                  <a:txBody>
                    <a:bodyPr/>
                    <a:lstStyle/>
                    <a:p>
                      <a:r>
                        <a:rPr lang="en-US" sz="1600" baseline="0" dirty="0" smtClean="0"/>
                        <a:t>A way to predict faults </a:t>
                      </a:r>
                    </a:p>
                  </a:txBody>
                  <a:tcPr/>
                </a:tc>
                <a:tc>
                  <a:txBody>
                    <a:bodyPr/>
                    <a:lstStyle/>
                    <a:p>
                      <a:pPr marL="0" indent="0">
                        <a:buFont typeface="Arial" panose="020B0604020202020204" pitchFamily="34" charset="0"/>
                        <a:buNone/>
                      </a:pPr>
                      <a:r>
                        <a:rPr lang="en-US" baseline="0" dirty="0" smtClean="0"/>
                        <a:t>New feature suggestion</a:t>
                      </a:r>
                    </a:p>
                  </a:txBody>
                  <a:tcPr/>
                </a:tc>
              </a:tr>
              <a:tr h="370840">
                <a:tc>
                  <a:txBody>
                    <a:bodyPr/>
                    <a:lstStyle/>
                    <a:p>
                      <a:r>
                        <a:rPr lang="en-US" sz="1600" baseline="0" dirty="0" smtClean="0"/>
                        <a:t>A way to do root cause analytics of misbehavior of service considering infrastructure (nodes, storage, network </a:t>
                      </a:r>
                      <a:r>
                        <a:rPr lang="en-US" sz="1600" baseline="0" dirty="0" err="1" smtClean="0"/>
                        <a:t>etc</a:t>
                      </a:r>
                      <a:r>
                        <a:rPr lang="en-US" sz="1600" baseline="0" dirty="0" smtClean="0"/>
                        <a:t>…)</a:t>
                      </a:r>
                    </a:p>
                  </a:txBody>
                  <a:tcPr/>
                </a:tc>
                <a:tc>
                  <a:txBody>
                    <a:bodyPr/>
                    <a:lstStyle/>
                    <a:p>
                      <a:pPr marL="0" indent="0">
                        <a:buFont typeface="Arial" panose="020B0604020202020204" pitchFamily="34" charset="0"/>
                        <a:buNone/>
                      </a:pPr>
                      <a:r>
                        <a:rPr lang="en-US" baseline="0" dirty="0" smtClean="0"/>
                        <a:t>New feature suggestion</a:t>
                      </a:r>
                    </a:p>
                  </a:txBody>
                  <a:tcPr/>
                </a:tc>
              </a:tr>
            </a:tbl>
          </a:graphicData>
        </a:graphic>
      </p:graphicFrame>
    </p:spTree>
    <p:extLst>
      <p:ext uri="{BB962C8B-B14F-4D97-AF65-F5344CB8AC3E}">
        <p14:creationId xmlns:p14="http://schemas.microsoft.com/office/powerpoint/2010/main" val="323648653"/>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Siz</a:t>
            </a:r>
            <a:r>
              <a:rPr lang="en-US" dirty="0" smtClean="0">
                <a:latin typeface="+mn-lt"/>
              </a:rPr>
              <a:t>e challenges and Opportunities</a:t>
            </a:r>
            <a:endParaRPr lang="en-US" dirty="0">
              <a:latin typeface="+mn-lt"/>
            </a:endParaRPr>
          </a:p>
        </p:txBody>
      </p:sp>
      <p:sp>
        <p:nvSpPr>
          <p:cNvPr id="4" name="Rounded Rectangle 3"/>
          <p:cNvSpPr/>
          <p:nvPr/>
        </p:nvSpPr>
        <p:spPr>
          <a:xfrm>
            <a:off x="1021976" y="1219199"/>
            <a:ext cx="9663953" cy="4858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Size is too big for its features</a:t>
            </a:r>
            <a:endParaRPr lang="en-US" dirty="0" smtClean="0"/>
          </a:p>
          <a:p>
            <a:pPr marL="285750" indent="-285750">
              <a:buFontTx/>
              <a:buChar char="-"/>
            </a:pPr>
            <a:r>
              <a:rPr lang="en-US" sz="1600" dirty="0" smtClean="0"/>
              <a:t>Duplicate orchestration implementations</a:t>
            </a:r>
          </a:p>
          <a:p>
            <a:pPr marL="285750" indent="-285750">
              <a:buFontTx/>
              <a:buChar char="-"/>
            </a:pPr>
            <a:r>
              <a:rPr lang="en-US" sz="1600" dirty="0" smtClean="0"/>
              <a:t>Not leveraging existing solutions</a:t>
            </a:r>
          </a:p>
          <a:p>
            <a:pPr marL="285750" indent="-285750">
              <a:buFontTx/>
              <a:buChar char="-"/>
            </a:pPr>
            <a:r>
              <a:rPr lang="en-US" sz="1600" dirty="0" smtClean="0"/>
              <a:t>Many DB technologies</a:t>
            </a:r>
          </a:p>
          <a:p>
            <a:pPr marL="285750" indent="-285750">
              <a:buFontTx/>
              <a:buChar char="-"/>
            </a:pPr>
            <a:r>
              <a:rPr lang="en-US" sz="1600" dirty="0" smtClean="0"/>
              <a:t>Too many DB instances of same DB technology</a:t>
            </a:r>
          </a:p>
          <a:p>
            <a:pPr marL="285750" indent="-285750">
              <a:buFontTx/>
              <a:buChar char="-"/>
            </a:pPr>
            <a:r>
              <a:rPr lang="en-US" sz="1600" dirty="0" smtClean="0"/>
              <a:t>Java (JVM) takes too much of memory </a:t>
            </a:r>
          </a:p>
          <a:p>
            <a:pPr marL="285750" indent="-285750">
              <a:buFontTx/>
              <a:buChar char="-"/>
            </a:pPr>
            <a:r>
              <a:rPr lang="en-US" sz="1600" dirty="0" smtClean="0"/>
              <a:t>Wrappers (</a:t>
            </a:r>
            <a:r>
              <a:rPr lang="en-US" sz="1600" dirty="0" err="1" smtClean="0"/>
              <a:t>e.g</a:t>
            </a:r>
            <a:r>
              <a:rPr lang="en-US" sz="1600" dirty="0" smtClean="0"/>
              <a:t> not leveraging Kafka directly)</a:t>
            </a:r>
          </a:p>
          <a:p>
            <a:pPr marL="285750" indent="-285750">
              <a:buFontTx/>
              <a:buChar char="-"/>
            </a:pPr>
            <a:r>
              <a:rPr lang="en-US" sz="1600" dirty="0" smtClean="0"/>
              <a:t>Copy &amp; Paste errors of CPU, memory and disk requirements</a:t>
            </a:r>
          </a:p>
          <a:p>
            <a:pPr marL="285750" indent="-285750">
              <a:buFontTx/>
              <a:buChar char="-"/>
            </a:pPr>
            <a:r>
              <a:rPr lang="en-US" sz="1600" dirty="0" smtClean="0"/>
              <a:t>Over usage of micro-services (Size concerns as well as too many REST API calls for a given operation)</a:t>
            </a:r>
          </a:p>
          <a:p>
            <a:pPr marL="285750" indent="-285750">
              <a:buFontTx/>
              <a:buChar char="-"/>
            </a:pPr>
            <a:r>
              <a:rPr lang="en-US" sz="1600" dirty="0" smtClean="0"/>
              <a:t>No flexibility to create smaller packages based on requirements </a:t>
            </a:r>
          </a:p>
          <a:p>
            <a:pPr marL="742950" lvl="1" indent="-285750">
              <a:buFontTx/>
              <a:buChar char="-"/>
            </a:pPr>
            <a:r>
              <a:rPr lang="en-US" sz="1600" dirty="0" smtClean="0"/>
              <a:t>Deployment that only have </a:t>
            </a:r>
            <a:r>
              <a:rPr lang="en-US" sz="1600" dirty="0" err="1" smtClean="0"/>
              <a:t>Openstack</a:t>
            </a:r>
            <a:r>
              <a:rPr lang="en-US" sz="1600" dirty="0" smtClean="0"/>
              <a:t> cloud regions.</a:t>
            </a:r>
          </a:p>
          <a:p>
            <a:pPr marL="742950" lvl="1" indent="-285750">
              <a:buFontTx/>
              <a:buChar char="-"/>
            </a:pPr>
            <a:r>
              <a:rPr lang="en-US" sz="1600" dirty="0" smtClean="0"/>
              <a:t>Deployments that only have K8S based cloud regions</a:t>
            </a:r>
          </a:p>
          <a:p>
            <a:pPr marL="742950" lvl="1" indent="-285750">
              <a:buFontTx/>
              <a:buChar char="-"/>
            </a:pPr>
            <a:r>
              <a:rPr lang="en-US" sz="1600" dirty="0" smtClean="0"/>
              <a:t>Deployments that only have services with HEAT or Helm based VNFs</a:t>
            </a:r>
          </a:p>
          <a:p>
            <a:pPr marL="742950" lvl="1" indent="-285750">
              <a:buFontTx/>
              <a:buChar char="-"/>
            </a:pPr>
            <a:r>
              <a:rPr lang="en-US" sz="1600" dirty="0" smtClean="0"/>
              <a:t>Deployments that only have services that use ETSI TOSCA</a:t>
            </a:r>
          </a:p>
          <a:p>
            <a:pPr marL="742950" lvl="1" indent="-285750">
              <a:buFontTx/>
              <a:buChar char="-"/>
            </a:pPr>
            <a:r>
              <a:rPr lang="en-US" sz="1600" dirty="0" smtClean="0"/>
              <a:t>Deployments that can leverage service mesh (</a:t>
            </a:r>
            <a:r>
              <a:rPr lang="en-US" sz="1600" dirty="0" err="1" smtClean="0"/>
              <a:t>e.g</a:t>
            </a:r>
            <a:r>
              <a:rPr lang="en-US" sz="1600" dirty="0" smtClean="0"/>
              <a:t> ISTIO)</a:t>
            </a:r>
          </a:p>
          <a:p>
            <a:pPr marL="742950" lvl="1" indent="-285750">
              <a:buFontTx/>
              <a:buChar char="-"/>
            </a:pPr>
            <a:r>
              <a:rPr lang="en-US" sz="1600" dirty="0" smtClean="0"/>
              <a:t>Deployments that always use VNFMs for VNF LCM- scale-out, monitoring and analytics</a:t>
            </a:r>
          </a:p>
          <a:p>
            <a:pPr marL="742950" lvl="1" indent="-285750">
              <a:buFontTx/>
              <a:buChar char="-"/>
            </a:pPr>
            <a:r>
              <a:rPr lang="en-US" sz="1600" dirty="0" smtClean="0"/>
              <a:t>Deployments that always use EMS for VNF configuration</a:t>
            </a:r>
          </a:p>
          <a:p>
            <a:pPr lvl="1"/>
            <a:endParaRPr lang="en-US" sz="1600" dirty="0" smtClean="0"/>
          </a:p>
        </p:txBody>
      </p:sp>
    </p:spTree>
    <p:extLst>
      <p:ext uri="{BB962C8B-B14F-4D97-AF65-F5344CB8AC3E}">
        <p14:creationId xmlns:p14="http://schemas.microsoft.com/office/powerpoint/2010/main" val="2777349112"/>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Siz</a:t>
            </a:r>
            <a:r>
              <a:rPr lang="en-US" dirty="0" smtClean="0">
                <a:latin typeface="+mn-lt"/>
              </a:rPr>
              <a:t>e challenges and Opportunities</a:t>
            </a:r>
            <a:endParaRPr lang="en-US" dirty="0">
              <a:latin typeface="+mn-lt"/>
            </a:endParaRPr>
          </a:p>
        </p:txBody>
      </p:sp>
      <p:sp>
        <p:nvSpPr>
          <p:cNvPr id="4" name="Rounded Rectangle 3"/>
          <p:cNvSpPr/>
          <p:nvPr/>
        </p:nvSpPr>
        <p:spPr>
          <a:xfrm>
            <a:off x="1021976" y="1219199"/>
            <a:ext cx="9663953" cy="33796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Opportunities</a:t>
            </a:r>
            <a:endParaRPr lang="en-US" dirty="0" smtClean="0"/>
          </a:p>
          <a:p>
            <a:pPr marL="285750" indent="-285750">
              <a:buFontTx/>
              <a:buChar char="-"/>
            </a:pPr>
            <a:r>
              <a:rPr lang="en-US" sz="1600" dirty="0" smtClean="0"/>
              <a:t>Avoid duplicate instances of DBs</a:t>
            </a:r>
          </a:p>
          <a:p>
            <a:pPr marL="285750" indent="-285750">
              <a:buFontTx/>
              <a:buChar char="-"/>
            </a:pPr>
            <a:r>
              <a:rPr lang="en-US" sz="1600" dirty="0" smtClean="0"/>
              <a:t>Enforce only few DB technologies</a:t>
            </a:r>
          </a:p>
          <a:p>
            <a:pPr marL="285750" indent="-285750">
              <a:buFontTx/>
              <a:buChar char="-"/>
            </a:pPr>
            <a:r>
              <a:rPr lang="en-US" sz="1600" dirty="0" smtClean="0"/>
              <a:t>Avoid duplicate instances of monitoring infrastructure</a:t>
            </a:r>
          </a:p>
          <a:p>
            <a:pPr marL="285750" indent="-285750">
              <a:buFontTx/>
              <a:buChar char="-"/>
            </a:pPr>
            <a:r>
              <a:rPr lang="en-US" sz="1600" dirty="0" smtClean="0"/>
              <a:t>Leverage service mesh (such as ISTIO) and avoid duplicate functions of existing ONAP</a:t>
            </a:r>
          </a:p>
          <a:p>
            <a:pPr marL="285750" indent="-285750">
              <a:buFontTx/>
              <a:buChar char="-"/>
            </a:pPr>
            <a:r>
              <a:rPr lang="en-US" sz="1600" dirty="0" smtClean="0"/>
              <a:t>Reduce the usage of wrappers on very popular technologies</a:t>
            </a:r>
          </a:p>
          <a:p>
            <a:pPr marL="285750" indent="-285750">
              <a:buFontTx/>
              <a:buChar char="-"/>
            </a:pPr>
            <a:r>
              <a:rPr lang="en-US" sz="1600" dirty="0" smtClean="0"/>
              <a:t>Provide utilities to measure the resource requirements  &amp; Provide ways to detect resource requirement and auto-tune at run time</a:t>
            </a:r>
          </a:p>
          <a:p>
            <a:pPr marL="285750" indent="-285750">
              <a:buFontTx/>
              <a:buChar char="-"/>
            </a:pPr>
            <a:r>
              <a:rPr lang="en-US" sz="1600" dirty="0" smtClean="0"/>
              <a:t>Provide an various ONAP packages based on deployment requirements</a:t>
            </a:r>
          </a:p>
          <a:p>
            <a:pPr marL="285750" indent="-285750">
              <a:buFontTx/>
              <a:buChar char="-"/>
            </a:pPr>
            <a:r>
              <a:rPr lang="en-US" sz="1600" dirty="0" smtClean="0"/>
              <a:t>Serverless architecture for API driven micro-services </a:t>
            </a:r>
          </a:p>
          <a:p>
            <a:pPr lvl="1"/>
            <a:endParaRPr lang="en-US" sz="1600" dirty="0" smtClean="0"/>
          </a:p>
        </p:txBody>
      </p:sp>
    </p:spTree>
    <p:extLst>
      <p:ext uri="{BB962C8B-B14F-4D97-AF65-F5344CB8AC3E}">
        <p14:creationId xmlns:p14="http://schemas.microsoft.com/office/powerpoint/2010/main" val="3204188847"/>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regression and opportunities</a:t>
            </a:r>
            <a:endParaRPr lang="en-US" dirty="0">
              <a:latin typeface="+mn-lt"/>
            </a:endParaRPr>
          </a:p>
        </p:txBody>
      </p:sp>
      <p:sp>
        <p:nvSpPr>
          <p:cNvPr id="4" name="Rounded Rectangle 3"/>
          <p:cNvSpPr/>
          <p:nvPr/>
        </p:nvSpPr>
        <p:spPr>
          <a:xfrm>
            <a:off x="1021976" y="1219200"/>
            <a:ext cx="9663953" cy="154193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Challenge</a:t>
            </a:r>
            <a:endParaRPr lang="en-US" dirty="0" smtClean="0"/>
          </a:p>
          <a:p>
            <a:pPr marL="285750" indent="-285750">
              <a:buFontTx/>
              <a:buChar char="-"/>
            </a:pPr>
            <a:r>
              <a:rPr lang="en-US" sz="1600" dirty="0" smtClean="0"/>
              <a:t>During Casablanca integration time, it was felt that the quality of release had gone down over Beijing release</a:t>
            </a:r>
          </a:p>
          <a:p>
            <a:pPr marL="285750" indent="-285750">
              <a:buFontTx/>
              <a:buChar char="-"/>
            </a:pPr>
            <a:r>
              <a:rPr lang="en-US" sz="1600" dirty="0" smtClean="0"/>
              <a:t>Need for ensuring continuously that working features are continue to work</a:t>
            </a:r>
          </a:p>
          <a:p>
            <a:pPr lvl="1"/>
            <a:endParaRPr lang="en-US" sz="1600" dirty="0" smtClean="0"/>
          </a:p>
        </p:txBody>
      </p:sp>
      <p:sp>
        <p:nvSpPr>
          <p:cNvPr id="5" name="Rounded Rectangle 4"/>
          <p:cNvSpPr/>
          <p:nvPr/>
        </p:nvSpPr>
        <p:spPr>
          <a:xfrm>
            <a:off x="1102658" y="3030070"/>
            <a:ext cx="9663953" cy="3146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Opportunity</a:t>
            </a:r>
            <a:endParaRPr lang="en-US" dirty="0" smtClean="0"/>
          </a:p>
          <a:p>
            <a:pPr marL="285750" indent="-285750">
              <a:buFontTx/>
              <a:buChar char="-"/>
            </a:pPr>
            <a:r>
              <a:rPr lang="en-US" sz="1600" dirty="0" smtClean="0"/>
              <a:t>Automate (similar to robot) that automates use case verification </a:t>
            </a:r>
          </a:p>
          <a:p>
            <a:pPr marL="742950" lvl="1" indent="-285750">
              <a:buFontTx/>
              <a:buChar char="-"/>
            </a:pPr>
            <a:r>
              <a:rPr lang="en-US" sz="1600" dirty="0" smtClean="0"/>
              <a:t>E2E setup (including cloud regions, ONAP)</a:t>
            </a:r>
          </a:p>
          <a:p>
            <a:pPr marL="742950" lvl="1" indent="-285750">
              <a:buFontTx/>
              <a:buChar char="-"/>
            </a:pPr>
            <a:r>
              <a:rPr lang="en-US" sz="1600" dirty="0" smtClean="0"/>
              <a:t>Pre-onboarding steps</a:t>
            </a:r>
          </a:p>
          <a:p>
            <a:pPr marL="742950" lvl="1" indent="-285750">
              <a:buFontTx/>
              <a:buChar char="-"/>
            </a:pPr>
            <a:r>
              <a:rPr lang="en-US" sz="1600" dirty="0" smtClean="0"/>
              <a:t>Onboarding steps</a:t>
            </a:r>
          </a:p>
          <a:p>
            <a:pPr marL="742950" lvl="1" indent="-285750">
              <a:buFontTx/>
              <a:buChar char="-"/>
            </a:pPr>
            <a:r>
              <a:rPr lang="en-US" sz="1600" dirty="0" smtClean="0"/>
              <a:t>Instantiation steps</a:t>
            </a:r>
          </a:p>
          <a:p>
            <a:pPr marL="742950" lvl="1" indent="-285750">
              <a:buFontTx/>
              <a:buChar char="-"/>
            </a:pPr>
            <a:r>
              <a:rPr lang="en-US" sz="1600" dirty="0" smtClean="0"/>
              <a:t>Generate traffic</a:t>
            </a:r>
          </a:p>
          <a:p>
            <a:pPr marL="742950" lvl="1" indent="-285750">
              <a:buFontTx/>
              <a:buChar char="-"/>
            </a:pPr>
            <a:r>
              <a:rPr lang="en-US" sz="1600" dirty="0" smtClean="0"/>
              <a:t>Verify VNF working version</a:t>
            </a:r>
          </a:p>
          <a:p>
            <a:pPr marL="742950" lvl="1" indent="-285750">
              <a:buFontTx/>
              <a:buChar char="-"/>
            </a:pPr>
            <a:r>
              <a:rPr lang="en-US" sz="1600" dirty="0" smtClean="0"/>
              <a:t>LCM actions – restart  and scale-out</a:t>
            </a:r>
          </a:p>
          <a:p>
            <a:pPr marL="285750" indent="-285750">
              <a:buFontTx/>
              <a:buChar char="-"/>
            </a:pPr>
            <a:r>
              <a:rPr lang="en-US" sz="1600" dirty="0" smtClean="0"/>
              <a:t>Run it every day and identify issues and auto-generate emails/JIRA stories.</a:t>
            </a:r>
          </a:p>
          <a:p>
            <a:pPr lvl="1"/>
            <a:endParaRPr lang="en-US" sz="1600" dirty="0" smtClean="0"/>
          </a:p>
        </p:txBody>
      </p:sp>
    </p:spTree>
    <p:extLst>
      <p:ext uri="{BB962C8B-B14F-4D97-AF65-F5344CB8AC3E}">
        <p14:creationId xmlns:p14="http://schemas.microsoft.com/office/powerpoint/2010/main" val="1399211552"/>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Orchestration gaps – To be discussed</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70374052"/>
              </p:ext>
            </p:extLst>
          </p:nvPr>
        </p:nvGraphicFramePr>
        <p:xfrm>
          <a:off x="986118" y="1266513"/>
          <a:ext cx="9012517" cy="2560320"/>
        </p:xfrm>
        <a:graphic>
          <a:graphicData uri="http://schemas.openxmlformats.org/drawingml/2006/table">
            <a:tbl>
              <a:tblPr bandRow="1">
                <a:tableStyleId>{5C22544A-7EE6-4342-B048-85BDC9FD1C3A}</a:tableStyleId>
              </a:tblPr>
              <a:tblGrid>
                <a:gridCol w="9012517"/>
              </a:tblGrid>
              <a:tr h="370840">
                <a:tc>
                  <a:txBody>
                    <a:bodyPr/>
                    <a:lstStyle/>
                    <a:p>
                      <a:r>
                        <a:rPr lang="en-US" sz="2400" dirty="0" smtClean="0"/>
                        <a:t>Dependency</a:t>
                      </a:r>
                      <a:r>
                        <a:rPr lang="en-US" sz="2400" baseline="0" dirty="0" smtClean="0"/>
                        <a:t> management among workloads of a VNF  - DAG representation &amp; implementation of same</a:t>
                      </a:r>
                      <a:endParaRPr lang="en-US" sz="2400" dirty="0"/>
                    </a:p>
                  </a:txBody>
                  <a:tcPr/>
                </a:tc>
              </a:tr>
              <a:tr h="370840">
                <a:tc>
                  <a:txBody>
                    <a:bodyPr/>
                    <a:lstStyle/>
                    <a:p>
                      <a:r>
                        <a:rPr lang="en-US" sz="2400" dirty="0" smtClean="0"/>
                        <a:t>Ability to</a:t>
                      </a:r>
                      <a:r>
                        <a:rPr lang="en-US" sz="2400" baseline="0" dirty="0" smtClean="0"/>
                        <a:t> bring up VNF multiple times based on criteria as part of service instantiation.  Use case: </a:t>
                      </a:r>
                      <a:r>
                        <a:rPr lang="en-US" sz="2400" baseline="0" dirty="0" err="1" smtClean="0"/>
                        <a:t>vCDN</a:t>
                      </a:r>
                      <a:endParaRPr lang="en-US" sz="2400" dirty="0"/>
                    </a:p>
                  </a:txBody>
                  <a:tcPr/>
                </a:tc>
              </a:tr>
              <a:tr h="370840">
                <a:tc>
                  <a:txBody>
                    <a:bodyPr/>
                    <a:lstStyle/>
                    <a:p>
                      <a:r>
                        <a:rPr lang="en-US" sz="2400" dirty="0" smtClean="0"/>
                        <a:t>Common</a:t>
                      </a:r>
                      <a:r>
                        <a:rPr lang="en-US" sz="2400" baseline="0" dirty="0" smtClean="0"/>
                        <a:t> parameters definition across VNFs of a service </a:t>
                      </a:r>
                    </a:p>
                  </a:txBody>
                  <a:tcPr/>
                </a:tc>
              </a:tr>
              <a:tr h="370840">
                <a:tc>
                  <a:txBody>
                    <a:bodyPr/>
                    <a:lstStyle/>
                    <a:p>
                      <a:r>
                        <a:rPr lang="en-US" sz="2400" baseline="0" dirty="0" smtClean="0"/>
                        <a:t>Common parameters definition across services </a:t>
                      </a:r>
                    </a:p>
                  </a:txBody>
                  <a:tcPr/>
                </a:tc>
              </a:tr>
            </a:tbl>
          </a:graphicData>
        </a:graphic>
      </p:graphicFrame>
    </p:spTree>
    <p:extLst>
      <p:ext uri="{BB962C8B-B14F-4D97-AF65-F5344CB8AC3E}">
        <p14:creationId xmlns:p14="http://schemas.microsoft.com/office/powerpoint/2010/main" val="3651921921"/>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smtClean="0"/>
              <a:t>Next steps</a:t>
            </a:r>
            <a:endParaRPr lang="en-US" dirty="0"/>
          </a:p>
        </p:txBody>
      </p:sp>
      <p:sp>
        <p:nvSpPr>
          <p:cNvPr id="4" name="Text Placeholder 3"/>
          <p:cNvSpPr>
            <a:spLocks noGrp="1"/>
          </p:cNvSpPr>
          <p:nvPr>
            <p:ph type="body" sz="quarter" idx="10"/>
          </p:nvPr>
        </p:nvSpPr>
        <p:spPr/>
        <p:txBody>
          <a:bodyPr/>
          <a:lstStyle/>
          <a:p>
            <a:r>
              <a:rPr lang="en-US" dirty="0" smtClean="0">
                <a:latin typeface="+mn-lt"/>
              </a:rPr>
              <a:t>JIRA stories for known items</a:t>
            </a:r>
          </a:p>
          <a:p>
            <a:r>
              <a:rPr lang="en-US" dirty="0" smtClean="0">
                <a:latin typeface="+mn-lt"/>
              </a:rPr>
              <a:t>Bring items, that require architecture team attention, to appropriate architecture task forces </a:t>
            </a:r>
          </a:p>
          <a:p>
            <a:r>
              <a:rPr lang="en-US" dirty="0" smtClean="0">
                <a:latin typeface="+mn-lt"/>
              </a:rPr>
              <a:t>Work with community to brainstorm on comprehensive use case that leverages many features of ONAP</a:t>
            </a:r>
          </a:p>
          <a:p>
            <a:r>
              <a:rPr lang="en-US" dirty="0" smtClean="0">
                <a:latin typeface="+mn-lt"/>
              </a:rPr>
              <a:t>Identify gaps in realizing </a:t>
            </a:r>
            <a:r>
              <a:rPr lang="en-US" dirty="0" err="1" smtClean="0">
                <a:latin typeface="+mn-lt"/>
              </a:rPr>
              <a:t>vfw-hpa</a:t>
            </a:r>
            <a:r>
              <a:rPr lang="en-US" dirty="0" smtClean="0">
                <a:latin typeface="+mn-lt"/>
              </a:rPr>
              <a:t> use case with CLI/GUI</a:t>
            </a:r>
            <a:endParaRPr lang="en-US" dirty="0">
              <a:latin typeface="+mn-lt"/>
            </a:endParaRPr>
          </a:p>
          <a:p>
            <a:pPr lvl="1"/>
            <a:r>
              <a:rPr lang="en-US" dirty="0" smtClean="0">
                <a:latin typeface="+mn-lt"/>
              </a:rPr>
              <a:t>Without using Curl commands, </a:t>
            </a:r>
            <a:r>
              <a:rPr lang="en-US" dirty="0" err="1" smtClean="0">
                <a:latin typeface="+mn-lt"/>
              </a:rPr>
              <a:t>kubectl</a:t>
            </a:r>
            <a:r>
              <a:rPr lang="en-US" dirty="0" smtClean="0">
                <a:latin typeface="+mn-lt"/>
              </a:rPr>
              <a:t> exec, getting data from logs for further operations, modifications of helm charts </a:t>
            </a:r>
          </a:p>
          <a:p>
            <a:r>
              <a:rPr lang="en-US" dirty="0" smtClean="0">
                <a:latin typeface="+mn-lt"/>
              </a:rPr>
              <a:t>E2E automation (including installing </a:t>
            </a:r>
            <a:r>
              <a:rPr lang="en-US" dirty="0" err="1" smtClean="0">
                <a:latin typeface="+mn-lt"/>
              </a:rPr>
              <a:t>openstack</a:t>
            </a:r>
            <a:r>
              <a:rPr lang="en-US" dirty="0" smtClean="0">
                <a:latin typeface="+mn-lt"/>
              </a:rPr>
              <a:t> cloud regions) of realizing a use case and use it for regression testing – Work with integration team.</a:t>
            </a:r>
          </a:p>
          <a:p>
            <a:endParaRPr lang="en-US" dirty="0" smtClean="0">
              <a:latin typeface="+mn-lt"/>
            </a:endParaRPr>
          </a:p>
        </p:txBody>
      </p:sp>
    </p:spTree>
    <p:extLst>
      <p:ext uri="{BB962C8B-B14F-4D97-AF65-F5344CB8AC3E}">
        <p14:creationId xmlns:p14="http://schemas.microsoft.com/office/powerpoint/2010/main" val="355245229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smtClean="0"/>
              <a:t>Background</a:t>
            </a:r>
            <a:endParaRPr lang="en-US"/>
          </a:p>
        </p:txBody>
      </p:sp>
      <p:sp>
        <p:nvSpPr>
          <p:cNvPr id="4" name="Text Placeholder 3"/>
          <p:cNvSpPr>
            <a:spLocks noGrp="1"/>
          </p:cNvSpPr>
          <p:nvPr>
            <p:ph type="body" sz="quarter" idx="10"/>
          </p:nvPr>
        </p:nvSpPr>
        <p:spPr/>
        <p:txBody>
          <a:bodyPr/>
          <a:lstStyle/>
          <a:p>
            <a:r>
              <a:rPr lang="en-US" smtClean="0">
                <a:latin typeface="+mn-lt"/>
              </a:rPr>
              <a:t>Feedback is from</a:t>
            </a:r>
          </a:p>
          <a:p>
            <a:pPr lvl="1"/>
            <a:r>
              <a:rPr lang="en-US" smtClean="0">
                <a:latin typeface="+mn-lt"/>
              </a:rPr>
              <a:t>From both ONAP architects, developers &amp; Integration Engineers</a:t>
            </a:r>
          </a:p>
          <a:p>
            <a:pPr lvl="1"/>
            <a:r>
              <a:rPr lang="en-US" smtClean="0">
                <a:latin typeface="+mn-lt"/>
              </a:rPr>
              <a:t>From ONAP users who try to onboard and bring up their own VNFs</a:t>
            </a:r>
          </a:p>
          <a:p>
            <a:r>
              <a:rPr lang="en-US" smtClean="0">
                <a:latin typeface="+mn-lt"/>
              </a:rPr>
              <a:t>Some of the feedback is known the ONAP community and hence please treat it as supporting data</a:t>
            </a:r>
          </a:p>
          <a:p>
            <a:pPr marL="0" indent="0">
              <a:buNone/>
            </a:pPr>
            <a:endParaRPr lang="en-US"/>
          </a:p>
        </p:txBody>
      </p:sp>
    </p:spTree>
    <p:extLst>
      <p:ext uri="{BB962C8B-B14F-4D97-AF65-F5344CB8AC3E}">
        <p14:creationId xmlns:p14="http://schemas.microsoft.com/office/powerpoint/2010/main" val="2508755204"/>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305984"/>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smtClean="0"/>
              <a:t>Feedback Areas</a:t>
            </a:r>
            <a:endParaRPr lang="en-US"/>
          </a:p>
        </p:txBody>
      </p:sp>
      <p:sp>
        <p:nvSpPr>
          <p:cNvPr id="4" name="Text Placeholder 3"/>
          <p:cNvSpPr>
            <a:spLocks noGrp="1"/>
          </p:cNvSpPr>
          <p:nvPr>
            <p:ph type="body" sz="quarter" idx="10"/>
          </p:nvPr>
        </p:nvSpPr>
        <p:spPr/>
        <p:txBody>
          <a:bodyPr/>
          <a:lstStyle/>
          <a:p>
            <a:r>
              <a:rPr lang="en-US" dirty="0" smtClean="0">
                <a:latin typeface="+mn-lt"/>
              </a:rPr>
              <a:t>ONAP Value statement </a:t>
            </a:r>
          </a:p>
          <a:p>
            <a:r>
              <a:rPr lang="en-US" dirty="0" smtClean="0">
                <a:latin typeface="+mn-lt"/>
              </a:rPr>
              <a:t>ONAP Installation </a:t>
            </a:r>
            <a:endParaRPr lang="en-US" dirty="0" smtClean="0">
              <a:latin typeface="+mn-lt"/>
            </a:endParaRPr>
          </a:p>
          <a:p>
            <a:r>
              <a:rPr lang="en-US" dirty="0" smtClean="0">
                <a:latin typeface="+mn-lt"/>
              </a:rPr>
              <a:t>ONAP Pre-onboarding of services</a:t>
            </a:r>
            <a:endParaRPr lang="en-US" dirty="0" smtClean="0">
              <a:latin typeface="+mn-lt"/>
            </a:endParaRPr>
          </a:p>
          <a:p>
            <a:r>
              <a:rPr lang="en-US" dirty="0" smtClean="0">
                <a:latin typeface="+mn-lt"/>
              </a:rPr>
              <a:t>ONAP service onboarding and Life cycle management of service instances</a:t>
            </a:r>
          </a:p>
          <a:p>
            <a:r>
              <a:rPr lang="en-US" dirty="0"/>
              <a:t>ONAP </a:t>
            </a:r>
            <a:r>
              <a:rPr lang="en-US" dirty="0" smtClean="0"/>
              <a:t>Size</a:t>
            </a:r>
            <a:endParaRPr lang="en-US" dirty="0" smtClean="0">
              <a:latin typeface="+mn-lt"/>
            </a:endParaRPr>
          </a:p>
          <a:p>
            <a:r>
              <a:rPr lang="en-US" dirty="0" smtClean="0">
                <a:latin typeface="+mn-lt"/>
              </a:rPr>
              <a:t>ONAP regression</a:t>
            </a:r>
          </a:p>
          <a:p>
            <a:r>
              <a:rPr lang="en-US" dirty="0" smtClean="0">
                <a:latin typeface="+mn-lt"/>
              </a:rPr>
              <a:t>Miscellaneous</a:t>
            </a:r>
            <a:endParaRPr lang="en-US" dirty="0" smtClean="0">
              <a:latin typeface="+mn-lt"/>
            </a:endParaRPr>
          </a:p>
          <a:p>
            <a:r>
              <a:rPr lang="en-US" dirty="0" smtClean="0">
                <a:latin typeface="+mn-lt"/>
              </a:rPr>
              <a:t>Q&amp;A</a:t>
            </a:r>
            <a:endParaRPr lang="en-US" dirty="0" smtClean="0">
              <a:latin typeface="+mn-lt"/>
            </a:endParaRPr>
          </a:p>
        </p:txBody>
      </p:sp>
    </p:spTree>
    <p:extLst>
      <p:ext uri="{BB962C8B-B14F-4D97-AF65-F5344CB8AC3E}">
        <p14:creationId xmlns:p14="http://schemas.microsoft.com/office/powerpoint/2010/main" val="384312835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Common feedback </a:t>
            </a:r>
            <a:endParaRPr lang="en-US" dirty="0">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82239381"/>
              </p:ext>
            </p:extLst>
          </p:nvPr>
        </p:nvGraphicFramePr>
        <p:xfrm>
          <a:off x="422538" y="999960"/>
          <a:ext cx="4301862" cy="4244392"/>
        </p:xfrm>
        <a:graphic>
          <a:graphicData uri="http://schemas.openxmlformats.org/drawingml/2006/table">
            <a:tbl>
              <a:tblPr firstRow="1" bandRow="1">
                <a:tableStyleId>{5C22544A-7EE6-4342-B048-85BDC9FD1C3A}</a:tableStyleId>
              </a:tblPr>
              <a:tblGrid>
                <a:gridCol w="4301862"/>
              </a:tblGrid>
              <a:tr h="569560">
                <a:tc>
                  <a:txBody>
                    <a:bodyPr/>
                    <a:lstStyle/>
                    <a:p>
                      <a:pPr algn="ctr"/>
                      <a:r>
                        <a:rPr lang="en-US" dirty="0" smtClean="0"/>
                        <a:t>Positives</a:t>
                      </a:r>
                      <a:endParaRPr lang="en-US" dirty="0"/>
                    </a:p>
                  </a:txBody>
                  <a:tcPr/>
                </a:tc>
              </a:tr>
              <a:tr h="569560">
                <a:tc>
                  <a:txBody>
                    <a:bodyPr/>
                    <a:lstStyle/>
                    <a:p>
                      <a:r>
                        <a:rPr lang="en-US" smtClean="0"/>
                        <a:t>Active community</a:t>
                      </a:r>
                      <a:endParaRPr lang="en-US"/>
                    </a:p>
                  </a:txBody>
                  <a:tcPr/>
                </a:tc>
              </a:tr>
              <a:tr h="569560">
                <a:tc>
                  <a:txBody>
                    <a:bodyPr/>
                    <a:lstStyle/>
                    <a:p>
                      <a:r>
                        <a:rPr lang="en-US" smtClean="0"/>
                        <a:t>Good</a:t>
                      </a:r>
                      <a:r>
                        <a:rPr lang="en-US" baseline="0" smtClean="0"/>
                        <a:t> number of tutorials (Video and text)</a:t>
                      </a:r>
                      <a:endParaRPr lang="en-US"/>
                    </a:p>
                  </a:txBody>
                  <a:tcPr/>
                </a:tc>
              </a:tr>
              <a:tr h="983076">
                <a:tc>
                  <a:txBody>
                    <a:bodyPr/>
                    <a:lstStyle/>
                    <a:p>
                      <a:r>
                        <a:rPr lang="en-US" smtClean="0"/>
                        <a:t>Sample VNFs and</a:t>
                      </a:r>
                      <a:r>
                        <a:rPr lang="en-US" baseline="0" smtClean="0"/>
                        <a:t> use cases to jump start VNF vendors and ONAP users</a:t>
                      </a:r>
                      <a:endParaRPr lang="en-US"/>
                    </a:p>
                  </a:txBody>
                  <a:tcPr/>
                </a:tc>
              </a:tr>
              <a:tr h="983076">
                <a:tc>
                  <a:txBody>
                    <a:bodyPr/>
                    <a:lstStyle/>
                    <a:p>
                      <a:r>
                        <a:rPr lang="en-US" smtClean="0"/>
                        <a:t>Immediate help</a:t>
                      </a:r>
                      <a:r>
                        <a:rPr lang="en-US" baseline="0" smtClean="0"/>
                        <a:t> from integration engineers and community in general</a:t>
                      </a:r>
                      <a:endParaRPr lang="en-US"/>
                    </a:p>
                  </a:txBody>
                  <a:tcPr/>
                </a:tc>
              </a:tr>
              <a:tr h="569560">
                <a:tc>
                  <a:txBody>
                    <a:bodyPr/>
                    <a:lstStyle/>
                    <a:p>
                      <a:r>
                        <a:rPr lang="en-US" dirty="0" smtClean="0"/>
                        <a:t>Features</a:t>
                      </a:r>
                      <a:r>
                        <a:rPr lang="en-US" baseline="0" dirty="0" smtClean="0"/>
                        <a:t> are being added in good pace</a:t>
                      </a:r>
                      <a:endParaRPr lang="en-US"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63522634"/>
              </p:ext>
            </p:extLst>
          </p:nvPr>
        </p:nvGraphicFramePr>
        <p:xfrm>
          <a:off x="4948518" y="997472"/>
          <a:ext cx="6653755" cy="5328920"/>
        </p:xfrm>
        <a:graphic>
          <a:graphicData uri="http://schemas.openxmlformats.org/drawingml/2006/table">
            <a:tbl>
              <a:tblPr firstRow="1" bandRow="1">
                <a:tableStyleId>{5C22544A-7EE6-4342-B048-85BDC9FD1C3A}</a:tableStyleId>
              </a:tblPr>
              <a:tblGrid>
                <a:gridCol w="6653755"/>
              </a:tblGrid>
              <a:tr h="370840">
                <a:tc>
                  <a:txBody>
                    <a:bodyPr/>
                    <a:lstStyle/>
                    <a:p>
                      <a:pPr algn="ctr"/>
                      <a:r>
                        <a:rPr lang="en-US" dirty="0" smtClean="0"/>
                        <a:t>Challenges / Opportunities</a:t>
                      </a:r>
                      <a:endParaRPr lang="en-US" dirty="0"/>
                    </a:p>
                  </a:txBody>
                  <a:tcPr/>
                </a:tc>
              </a:tr>
              <a:tr h="370840">
                <a:tc>
                  <a:txBody>
                    <a:bodyPr/>
                    <a:lstStyle/>
                    <a:p>
                      <a:r>
                        <a:rPr lang="en-US" smtClean="0"/>
                        <a:t>ONAP</a:t>
                      </a:r>
                      <a:r>
                        <a:rPr lang="en-US" baseline="0" smtClean="0"/>
                        <a:t> documentation is not comprehensive enough, need to depend on wiki, but wiki is not organized for ONAP users.</a:t>
                      </a:r>
                      <a:endParaRPr lang="en-US"/>
                    </a:p>
                  </a:txBody>
                  <a:tcPr/>
                </a:tc>
              </a:tr>
              <a:tr h="370840">
                <a:tc>
                  <a:txBody>
                    <a:bodyPr/>
                    <a:lstStyle/>
                    <a:p>
                      <a:r>
                        <a:rPr lang="en-US" smtClean="0"/>
                        <a:t>Wiki is not well organized on release basis</a:t>
                      </a:r>
                      <a:endParaRPr lang="en-US"/>
                    </a:p>
                  </a:txBody>
                  <a:tcPr/>
                </a:tc>
              </a:tr>
              <a:tr h="370840">
                <a:tc>
                  <a:txBody>
                    <a:bodyPr/>
                    <a:lstStyle/>
                    <a:p>
                      <a:r>
                        <a:rPr lang="en-US" smtClean="0"/>
                        <a:t>Knowledge</a:t>
                      </a:r>
                      <a:r>
                        <a:rPr lang="en-US" baseline="0" smtClean="0"/>
                        <a:t> base is lacking -  Can’t find issues faced by ONAP users, how they got fixed etc..</a:t>
                      </a:r>
                      <a:endParaRPr lang="en-US"/>
                    </a:p>
                  </a:txBody>
                  <a:tcPr/>
                </a:tc>
              </a:tr>
              <a:tr h="370840">
                <a:tc>
                  <a:txBody>
                    <a:bodyPr/>
                    <a:lstStyle/>
                    <a:p>
                      <a:r>
                        <a:rPr lang="en-US" dirty="0" smtClean="0"/>
                        <a:t>ONAP Size is too </a:t>
                      </a:r>
                      <a:r>
                        <a:rPr lang="en-US" dirty="0" smtClean="0"/>
                        <a:t>big,</a:t>
                      </a:r>
                      <a:r>
                        <a:rPr lang="en-US" baseline="0" dirty="0" smtClean="0"/>
                        <a:t> not developer friendly</a:t>
                      </a:r>
                      <a:endParaRPr lang="en-US" dirty="0"/>
                    </a:p>
                  </a:txBody>
                  <a:tcPr/>
                </a:tc>
              </a:tr>
              <a:tr h="370840">
                <a:tc>
                  <a:txBody>
                    <a:bodyPr/>
                    <a:lstStyle/>
                    <a:p>
                      <a:r>
                        <a:rPr lang="en-US" dirty="0" smtClean="0"/>
                        <a:t>Not leveraging </a:t>
                      </a:r>
                      <a:r>
                        <a:rPr lang="en-US" baseline="0" dirty="0" smtClean="0"/>
                        <a:t>Industry best </a:t>
                      </a:r>
                      <a:r>
                        <a:rPr lang="en-US" baseline="0" dirty="0" smtClean="0"/>
                        <a:t>tools/practices</a:t>
                      </a:r>
                      <a:endParaRPr lang="en-US" dirty="0"/>
                    </a:p>
                  </a:txBody>
                  <a:tcPr/>
                </a:tc>
              </a:tr>
              <a:tr h="370840">
                <a:tc>
                  <a:txBody>
                    <a:bodyPr/>
                    <a:lstStyle/>
                    <a:p>
                      <a:r>
                        <a:rPr lang="en-US" dirty="0" smtClean="0"/>
                        <a:t>No </a:t>
                      </a:r>
                      <a:r>
                        <a:rPr lang="en-US" dirty="0" smtClean="0"/>
                        <a:t>example/sample use</a:t>
                      </a:r>
                      <a:r>
                        <a:rPr lang="en-US" baseline="0" dirty="0" smtClean="0"/>
                        <a:t> </a:t>
                      </a:r>
                      <a:r>
                        <a:rPr lang="en-US" baseline="0" dirty="0" smtClean="0"/>
                        <a:t>case that showcases </a:t>
                      </a:r>
                      <a:r>
                        <a:rPr lang="en-US" baseline="0" dirty="0" smtClean="0"/>
                        <a:t>many  </a:t>
                      </a:r>
                      <a:r>
                        <a:rPr lang="en-US" baseline="0" dirty="0" smtClean="0"/>
                        <a:t>features of ONAP</a:t>
                      </a:r>
                      <a:endParaRPr lang="en-US" dirty="0"/>
                    </a:p>
                  </a:txBody>
                  <a:tcPr/>
                </a:tc>
              </a:tr>
              <a:tr h="370840">
                <a:tc>
                  <a:txBody>
                    <a:bodyPr/>
                    <a:lstStyle/>
                    <a:p>
                      <a:r>
                        <a:rPr lang="en-US" dirty="0" smtClean="0"/>
                        <a:t>Lack</a:t>
                      </a:r>
                      <a:r>
                        <a:rPr lang="en-US" baseline="0" dirty="0" smtClean="0"/>
                        <a:t> of GUI/CLI (or bugs) for few operations leading to  curl/postman way of accessing services.</a:t>
                      </a:r>
                      <a:endParaRPr lang="en-US" dirty="0"/>
                    </a:p>
                  </a:txBody>
                  <a:tcPr/>
                </a:tc>
              </a:tr>
              <a:tr h="370840">
                <a:tc>
                  <a:txBody>
                    <a:bodyPr/>
                    <a:lstStyle/>
                    <a:p>
                      <a:r>
                        <a:rPr lang="en-US" dirty="0" smtClean="0"/>
                        <a:t>Design tools,</a:t>
                      </a:r>
                      <a:r>
                        <a:rPr lang="en-US" baseline="0" dirty="0" smtClean="0"/>
                        <a:t> flexible workflows are expected to reduce the development time and provide flexibility – But… they seem to have opposite impact (may be lack of documentation/training materials)</a:t>
                      </a:r>
                      <a:endParaRPr lang="en-US" dirty="0"/>
                    </a:p>
                  </a:txBody>
                  <a:tcPr/>
                </a:tc>
              </a:tr>
              <a:tr h="370840">
                <a:tc>
                  <a:txBody>
                    <a:bodyPr/>
                    <a:lstStyle/>
                    <a:p>
                      <a:r>
                        <a:rPr lang="en-US" dirty="0" smtClean="0"/>
                        <a:t>Creating new use case with new VNFs</a:t>
                      </a:r>
                      <a:r>
                        <a:rPr lang="en-US" baseline="0" dirty="0" smtClean="0"/>
                        <a:t> take too long (even after having HEAT template/</a:t>
                      </a:r>
                      <a:r>
                        <a:rPr lang="en-US" baseline="0" dirty="0" err="1" smtClean="0"/>
                        <a:t>env</a:t>
                      </a:r>
                      <a:r>
                        <a:rPr lang="en-US" baseline="0" dirty="0" smtClean="0"/>
                        <a:t> files and tested on </a:t>
                      </a:r>
                      <a:r>
                        <a:rPr lang="en-US" baseline="0" dirty="0" err="1" smtClean="0"/>
                        <a:t>Openstack</a:t>
                      </a:r>
                      <a:r>
                        <a:rPr lang="en-US" baseline="0" dirty="0" smtClean="0"/>
                        <a:t>).</a:t>
                      </a:r>
                      <a:endParaRPr lang="en-US" dirty="0"/>
                    </a:p>
                  </a:txBody>
                  <a:tcPr/>
                </a:tc>
              </a:tr>
            </a:tbl>
          </a:graphicData>
        </a:graphic>
      </p:graphicFrame>
    </p:spTree>
    <p:extLst>
      <p:ext uri="{BB962C8B-B14F-4D97-AF65-F5344CB8AC3E}">
        <p14:creationId xmlns:p14="http://schemas.microsoft.com/office/powerpoint/2010/main" val="96570547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smtClean="0">
                <a:latin typeface="+mn-lt"/>
              </a:rPr>
              <a:t>ONAP Value Statement</a:t>
            </a:r>
            <a:endParaRPr lang="en-US">
              <a:latin typeface="+mn-lt"/>
            </a:endParaRPr>
          </a:p>
        </p:txBody>
      </p:sp>
      <p:sp>
        <p:nvSpPr>
          <p:cNvPr id="4" name="Text Placeholder 3"/>
          <p:cNvSpPr>
            <a:spLocks noGrp="1"/>
          </p:cNvSpPr>
          <p:nvPr>
            <p:ph type="body" sz="quarter" idx="10"/>
          </p:nvPr>
        </p:nvSpPr>
        <p:spPr/>
        <p:txBody>
          <a:bodyPr>
            <a:normAutofit fontScale="62500" lnSpcReduction="20000"/>
          </a:bodyPr>
          <a:lstStyle/>
          <a:p>
            <a:pPr marL="0" indent="0">
              <a:buNone/>
            </a:pPr>
            <a:r>
              <a:rPr lang="en-US" dirty="0" smtClean="0">
                <a:latin typeface="+mn-lt"/>
              </a:rPr>
              <a:t>Some notions that people think about ONAP</a:t>
            </a:r>
          </a:p>
          <a:p>
            <a:r>
              <a:rPr lang="en-US" sz="2600" dirty="0" smtClean="0">
                <a:latin typeface="+mn-lt"/>
              </a:rPr>
              <a:t>It is only for operators</a:t>
            </a:r>
          </a:p>
          <a:p>
            <a:r>
              <a:rPr lang="en-US" sz="2600" dirty="0" smtClean="0">
                <a:latin typeface="+mn-lt"/>
              </a:rPr>
              <a:t>It is another abstraction on top of </a:t>
            </a:r>
            <a:r>
              <a:rPr lang="en-US" sz="2600" dirty="0" err="1" smtClean="0">
                <a:latin typeface="+mn-lt"/>
              </a:rPr>
              <a:t>Openstack</a:t>
            </a:r>
            <a:r>
              <a:rPr lang="en-US" sz="2600" dirty="0" smtClean="0">
                <a:latin typeface="+mn-lt"/>
              </a:rPr>
              <a:t> – Only </a:t>
            </a:r>
            <a:r>
              <a:rPr lang="en-US" sz="2600" dirty="0" err="1" smtClean="0">
                <a:latin typeface="+mn-lt"/>
              </a:rPr>
              <a:t>openstack</a:t>
            </a:r>
            <a:r>
              <a:rPr lang="en-US" sz="2600" dirty="0" smtClean="0">
                <a:latin typeface="+mn-lt"/>
              </a:rPr>
              <a:t> sites are supported.</a:t>
            </a:r>
          </a:p>
          <a:p>
            <a:r>
              <a:rPr lang="en-US" sz="2600" dirty="0" smtClean="0">
                <a:latin typeface="+mn-lt"/>
              </a:rPr>
              <a:t>It just </a:t>
            </a:r>
            <a:r>
              <a:rPr lang="en-US" sz="2600" dirty="0" smtClean="0">
                <a:latin typeface="+mn-lt"/>
              </a:rPr>
              <a:t>adds </a:t>
            </a:r>
            <a:r>
              <a:rPr lang="en-US" sz="2600" dirty="0" smtClean="0">
                <a:latin typeface="+mn-lt"/>
              </a:rPr>
              <a:t>onboarding </a:t>
            </a:r>
            <a:r>
              <a:rPr lang="en-US" sz="2600" dirty="0" smtClean="0">
                <a:latin typeface="+mn-lt"/>
              </a:rPr>
              <a:t>features of </a:t>
            </a:r>
            <a:r>
              <a:rPr lang="en-US" sz="2600" dirty="0" smtClean="0">
                <a:latin typeface="+mn-lt"/>
              </a:rPr>
              <a:t>VNFs to existing </a:t>
            </a:r>
            <a:r>
              <a:rPr lang="en-US" sz="2600" dirty="0" err="1" smtClean="0">
                <a:latin typeface="+mn-lt"/>
              </a:rPr>
              <a:t>Openstack</a:t>
            </a:r>
            <a:endParaRPr lang="en-US" sz="2600" dirty="0" smtClean="0">
              <a:latin typeface="+mn-lt"/>
            </a:endParaRPr>
          </a:p>
          <a:p>
            <a:r>
              <a:rPr lang="en-US" sz="2600" dirty="0" smtClean="0">
                <a:latin typeface="+mn-lt"/>
              </a:rPr>
              <a:t>It only can manage very few cloud sites, not meant for hundreds of sites.</a:t>
            </a:r>
          </a:p>
          <a:p>
            <a:pPr marL="0" indent="0">
              <a:buNone/>
            </a:pPr>
            <a:endParaRPr lang="en-US" sz="2400" dirty="0">
              <a:latin typeface="+mn-lt"/>
            </a:endParaRPr>
          </a:p>
          <a:p>
            <a:pPr marL="0" indent="0">
              <a:buNone/>
            </a:pPr>
            <a:r>
              <a:rPr lang="en-US" sz="2400" dirty="0" smtClean="0">
                <a:latin typeface="+mn-lt"/>
              </a:rPr>
              <a:t>Need to change perception </a:t>
            </a:r>
          </a:p>
          <a:p>
            <a:r>
              <a:rPr lang="en-US" sz="2600" dirty="0" smtClean="0">
                <a:latin typeface="+mn-lt"/>
              </a:rPr>
              <a:t>It is Multi-Cloud abstraction of various technologies – Such as K8S, Azure, AWS</a:t>
            </a:r>
          </a:p>
          <a:p>
            <a:r>
              <a:rPr lang="en-US" sz="2600" dirty="0" smtClean="0">
                <a:latin typeface="+mn-lt"/>
              </a:rPr>
              <a:t>It can be used by Enterprises in other use cases such as private 5G (</a:t>
            </a:r>
            <a:r>
              <a:rPr lang="en-US" sz="2600" dirty="0" smtClean="0">
                <a:latin typeface="+mn-lt"/>
              </a:rPr>
              <a:t>CBRS).</a:t>
            </a:r>
            <a:endParaRPr lang="en-US" sz="2600" dirty="0" smtClean="0">
              <a:latin typeface="+mn-lt"/>
            </a:endParaRPr>
          </a:p>
          <a:p>
            <a:r>
              <a:rPr lang="en-US" sz="2600" dirty="0" smtClean="0">
                <a:latin typeface="+mn-lt"/>
              </a:rPr>
              <a:t>Its can be used in scenarios where a service extends multiple cloud-regions.</a:t>
            </a:r>
          </a:p>
          <a:p>
            <a:r>
              <a:rPr lang="en-US" sz="2600" dirty="0">
                <a:latin typeface="+mn-lt"/>
              </a:rPr>
              <a:t>S</a:t>
            </a:r>
            <a:r>
              <a:rPr lang="en-US" sz="2600" dirty="0" smtClean="0">
                <a:latin typeface="+mn-lt"/>
              </a:rPr>
              <a:t>cenarios where a given VNF needs to be brought up multiple times in multiple sites.</a:t>
            </a:r>
          </a:p>
          <a:p>
            <a:r>
              <a:rPr lang="en-US" sz="2600" dirty="0" smtClean="0">
                <a:latin typeface="+mn-lt"/>
              </a:rPr>
              <a:t>Scenarios </a:t>
            </a:r>
            <a:r>
              <a:rPr lang="en-US" sz="2600" dirty="0" smtClean="0">
                <a:latin typeface="+mn-lt"/>
              </a:rPr>
              <a:t>where WAN connections are required.</a:t>
            </a:r>
          </a:p>
          <a:p>
            <a:r>
              <a:rPr lang="en-US" sz="2600" dirty="0">
                <a:latin typeface="+mn-lt"/>
              </a:rPr>
              <a:t>S</a:t>
            </a:r>
            <a:r>
              <a:rPr lang="en-US" sz="2600" dirty="0" smtClean="0">
                <a:latin typeface="+mn-lt"/>
              </a:rPr>
              <a:t>cenarios where VNFs are placed in locations that are closer to the consumer and locations where there is right HW is present.</a:t>
            </a:r>
          </a:p>
          <a:p>
            <a:r>
              <a:rPr lang="en-US" sz="2600" dirty="0">
                <a:latin typeface="+mn-lt"/>
              </a:rPr>
              <a:t>S</a:t>
            </a:r>
            <a:r>
              <a:rPr lang="en-US" sz="2600" dirty="0" smtClean="0">
                <a:latin typeface="+mn-lt"/>
              </a:rPr>
              <a:t>cenarios where service is expected to be monitored as single entity (monitoring of each workload of VNFs of the service)</a:t>
            </a:r>
          </a:p>
          <a:p>
            <a:r>
              <a:rPr lang="en-US" sz="2600" dirty="0" smtClean="0">
                <a:latin typeface="+mn-lt"/>
              </a:rPr>
              <a:t>Scenarios </a:t>
            </a:r>
            <a:r>
              <a:rPr lang="en-US" sz="2600" dirty="0" smtClean="0">
                <a:latin typeface="+mn-lt"/>
              </a:rPr>
              <a:t>where analytics performed across workloads/VNFs of a service.</a:t>
            </a:r>
          </a:p>
          <a:p>
            <a:r>
              <a:rPr lang="en-US" sz="2600" dirty="0">
                <a:latin typeface="+mn-lt"/>
              </a:rPr>
              <a:t>S</a:t>
            </a:r>
            <a:r>
              <a:rPr lang="en-US" sz="2600" dirty="0" smtClean="0">
                <a:latin typeface="+mn-lt"/>
              </a:rPr>
              <a:t>cenarios where scale-out, load sharing, traffic distribution </a:t>
            </a:r>
            <a:r>
              <a:rPr lang="en-US" sz="2600" dirty="0" smtClean="0">
                <a:latin typeface="+mn-lt"/>
              </a:rPr>
              <a:t>(not only across nodes in a site, but across multiple sites) are needed</a:t>
            </a:r>
            <a:endParaRPr lang="en-US" sz="2600" dirty="0" smtClean="0">
              <a:latin typeface="+mn-lt"/>
            </a:endParaRPr>
          </a:p>
          <a:p>
            <a:pPr marL="0" indent="0">
              <a:buNone/>
            </a:pPr>
            <a:endParaRPr lang="en-US" sz="2600" dirty="0" smtClean="0">
              <a:latin typeface="+mn-lt"/>
            </a:endParaRPr>
          </a:p>
          <a:p>
            <a:endParaRPr lang="en-US" sz="2400" dirty="0" smtClean="0">
              <a:latin typeface="+mn-lt"/>
            </a:endParaRPr>
          </a:p>
          <a:p>
            <a:endParaRPr lang="en-US" dirty="0">
              <a:latin typeface="+mn-lt"/>
            </a:endParaRPr>
          </a:p>
        </p:txBody>
      </p:sp>
    </p:spTree>
    <p:extLst>
      <p:ext uri="{BB962C8B-B14F-4D97-AF65-F5344CB8AC3E}">
        <p14:creationId xmlns:p14="http://schemas.microsoft.com/office/powerpoint/2010/main" val="408417246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Value Statement </a:t>
            </a:r>
            <a:r>
              <a:rPr lang="en-US" dirty="0" smtClean="0">
                <a:latin typeface="+mn-lt"/>
              </a:rPr>
              <a:t>– feedback/suggestions</a:t>
            </a:r>
            <a:endParaRPr lang="en-US" dirty="0">
              <a:latin typeface="+mn-lt"/>
            </a:endParaRPr>
          </a:p>
        </p:txBody>
      </p:sp>
      <p:sp>
        <p:nvSpPr>
          <p:cNvPr id="4" name="Text Placeholder 3"/>
          <p:cNvSpPr>
            <a:spLocks noGrp="1"/>
          </p:cNvSpPr>
          <p:nvPr>
            <p:ph type="body" sz="quarter" idx="10"/>
          </p:nvPr>
        </p:nvSpPr>
        <p:spPr/>
        <p:txBody>
          <a:bodyPr>
            <a:normAutofit lnSpcReduction="10000"/>
          </a:bodyPr>
          <a:lstStyle/>
          <a:p>
            <a:r>
              <a:rPr lang="en-US" dirty="0" smtClean="0">
                <a:latin typeface="+mn-lt"/>
              </a:rPr>
              <a:t>Messaging : Blog </a:t>
            </a:r>
            <a:r>
              <a:rPr lang="en-US" dirty="0" smtClean="0">
                <a:latin typeface="+mn-lt"/>
              </a:rPr>
              <a:t>post, white paper detailing the value of ONAP over K8S and </a:t>
            </a:r>
            <a:r>
              <a:rPr lang="en-US" dirty="0" err="1" smtClean="0">
                <a:latin typeface="+mn-lt"/>
              </a:rPr>
              <a:t>Openstack</a:t>
            </a:r>
            <a:r>
              <a:rPr lang="en-US" dirty="0" smtClean="0">
                <a:latin typeface="+mn-lt"/>
              </a:rPr>
              <a:t> and other service orchestrators.</a:t>
            </a:r>
          </a:p>
          <a:p>
            <a:r>
              <a:rPr lang="en-US" sz="2400" dirty="0" smtClean="0">
                <a:latin typeface="+mn-lt"/>
              </a:rPr>
              <a:t>A comprehensive use case (using sample VNFs)  that show the value of ONAP with respect to following:</a:t>
            </a:r>
          </a:p>
          <a:p>
            <a:pPr lvl="1"/>
            <a:r>
              <a:rPr lang="en-US" sz="2000" dirty="0" smtClean="0">
                <a:latin typeface="+mn-lt"/>
              </a:rPr>
              <a:t>Service that consists of multiple VNFs, where each VNF has one or more workloads.</a:t>
            </a:r>
          </a:p>
          <a:p>
            <a:pPr lvl="1"/>
            <a:r>
              <a:rPr lang="en-US" sz="2000" dirty="0" smtClean="0">
                <a:latin typeface="+mn-lt"/>
              </a:rPr>
              <a:t>Service where VNFs are to be placed in different locations.</a:t>
            </a:r>
          </a:p>
          <a:p>
            <a:pPr lvl="1"/>
            <a:r>
              <a:rPr lang="en-US" sz="2000" dirty="0" smtClean="0">
                <a:latin typeface="+mn-lt"/>
              </a:rPr>
              <a:t>Service where a VNF is instantiated multiple times in different locations.</a:t>
            </a:r>
          </a:p>
          <a:p>
            <a:pPr lvl="1"/>
            <a:r>
              <a:rPr lang="en-US" sz="2000" dirty="0" smtClean="0">
                <a:latin typeface="+mn-lt"/>
              </a:rPr>
              <a:t>Service where VNF workloads are placed in locations having right hardware features.</a:t>
            </a:r>
          </a:p>
          <a:p>
            <a:pPr lvl="1"/>
            <a:r>
              <a:rPr lang="en-US" sz="2000" dirty="0" smtClean="0">
                <a:latin typeface="+mn-lt"/>
              </a:rPr>
              <a:t>Showcase </a:t>
            </a:r>
            <a:r>
              <a:rPr lang="en-US" sz="2000" dirty="0" smtClean="0">
                <a:latin typeface="+mn-lt"/>
              </a:rPr>
              <a:t>monitoring </a:t>
            </a:r>
            <a:r>
              <a:rPr lang="en-US" sz="2000" dirty="0" smtClean="0">
                <a:latin typeface="+mn-lt"/>
              </a:rPr>
              <a:t>of service instance (consisting of multiple VNFs with several workloads) </a:t>
            </a:r>
          </a:p>
          <a:p>
            <a:pPr lvl="1"/>
            <a:r>
              <a:rPr lang="en-US" sz="2000" dirty="0" smtClean="0">
                <a:latin typeface="+mn-lt"/>
              </a:rPr>
              <a:t>Show case analytics of service instance </a:t>
            </a:r>
            <a:r>
              <a:rPr lang="en-US" sz="2000" dirty="0" smtClean="0">
                <a:latin typeface="+mn-lt"/>
              </a:rPr>
              <a:t>(example: CPU </a:t>
            </a:r>
            <a:r>
              <a:rPr lang="en-US" sz="2000" dirty="0" smtClean="0">
                <a:latin typeface="+mn-lt"/>
              </a:rPr>
              <a:t>usage, memory </a:t>
            </a:r>
            <a:r>
              <a:rPr lang="en-US" sz="2000" dirty="0" smtClean="0">
                <a:latin typeface="+mn-lt"/>
              </a:rPr>
              <a:t>usage, Traffic characteristics  </a:t>
            </a:r>
            <a:r>
              <a:rPr lang="en-US" sz="2000" dirty="0" smtClean="0">
                <a:latin typeface="+mn-lt"/>
              </a:rPr>
              <a:t>of all workloads of all VNFs on per service instances basis, SLA compliancy </a:t>
            </a:r>
            <a:r>
              <a:rPr lang="en-US" sz="2000" dirty="0" err="1" smtClean="0">
                <a:latin typeface="+mn-lt"/>
              </a:rPr>
              <a:t>etc</a:t>
            </a:r>
            <a:r>
              <a:rPr lang="en-US" sz="2000" dirty="0" smtClean="0">
                <a:latin typeface="+mn-lt"/>
              </a:rPr>
              <a:t>…)</a:t>
            </a:r>
          </a:p>
          <a:p>
            <a:pPr lvl="1"/>
            <a:r>
              <a:rPr lang="en-US" sz="2000" dirty="0" smtClean="0">
                <a:latin typeface="+mn-lt"/>
              </a:rPr>
              <a:t>Showcase scale-out of workloads of a given VNF of the service</a:t>
            </a:r>
          </a:p>
          <a:p>
            <a:pPr lvl="1"/>
            <a:r>
              <a:rPr lang="en-US" sz="2000" dirty="0" smtClean="0">
                <a:latin typeface="+mn-lt"/>
              </a:rPr>
              <a:t>Showcase traffic load sharing across of multiple workload instances.</a:t>
            </a:r>
          </a:p>
          <a:p>
            <a:pPr lvl="1"/>
            <a:r>
              <a:rPr lang="en-US" sz="2000" dirty="0" smtClean="0">
                <a:latin typeface="+mn-lt"/>
              </a:rPr>
              <a:t>Showcase where VNF workloads are always up and running (even upon crash)</a:t>
            </a:r>
          </a:p>
          <a:p>
            <a:pPr lvl="1"/>
            <a:r>
              <a:rPr lang="en-US" sz="2000" dirty="0" smtClean="0">
                <a:latin typeface="+mn-lt"/>
              </a:rPr>
              <a:t>Showcase  update of new configuration in all workload </a:t>
            </a:r>
            <a:r>
              <a:rPr lang="en-US" sz="2000" dirty="0" smtClean="0">
                <a:latin typeface="+mn-lt"/>
              </a:rPr>
              <a:t>instances</a:t>
            </a:r>
          </a:p>
          <a:p>
            <a:pPr lvl="1"/>
            <a:r>
              <a:rPr lang="en-US" sz="2000" dirty="0" smtClean="0">
                <a:latin typeface="+mn-lt"/>
              </a:rPr>
              <a:t>Showcase a service that has VNFs spanning across </a:t>
            </a:r>
            <a:r>
              <a:rPr lang="en-US" sz="2000" dirty="0" err="1" smtClean="0">
                <a:latin typeface="+mn-lt"/>
              </a:rPr>
              <a:t>openstack</a:t>
            </a:r>
            <a:r>
              <a:rPr lang="en-US" sz="2000" dirty="0" smtClean="0">
                <a:latin typeface="+mn-lt"/>
              </a:rPr>
              <a:t>, K8S and Azure/AWS cloud-regions</a:t>
            </a:r>
            <a:endParaRPr lang="en-US" sz="2400" dirty="0" smtClean="0">
              <a:latin typeface="+mn-lt"/>
            </a:endParaRPr>
          </a:p>
          <a:p>
            <a:endParaRPr lang="en-US" sz="2400" dirty="0" smtClean="0">
              <a:latin typeface="+mn-lt"/>
            </a:endParaRPr>
          </a:p>
          <a:p>
            <a:endParaRPr lang="en-US" dirty="0">
              <a:latin typeface="+mn-lt"/>
            </a:endParaRPr>
          </a:p>
        </p:txBody>
      </p:sp>
    </p:spTree>
    <p:extLst>
      <p:ext uri="{BB962C8B-B14F-4D97-AF65-F5344CB8AC3E}">
        <p14:creationId xmlns:p14="http://schemas.microsoft.com/office/powerpoint/2010/main" val="1435646765"/>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Installation Challenges &amp; Opportunities</a:t>
            </a:r>
            <a:endParaRPr lang="en-US" dirty="0">
              <a:latin typeface="+mn-lt"/>
            </a:endParaRPr>
          </a:p>
        </p:txBody>
      </p:sp>
      <p:sp>
        <p:nvSpPr>
          <p:cNvPr id="6" name="Rounded Rectangle 5"/>
          <p:cNvSpPr/>
          <p:nvPr/>
        </p:nvSpPr>
        <p:spPr>
          <a:xfrm>
            <a:off x="252207" y="1183341"/>
            <a:ext cx="11392945" cy="6902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Time it takes to bring up ONAP took more than a week</a:t>
            </a:r>
          </a:p>
          <a:p>
            <a:pPr algn="ctr"/>
            <a:r>
              <a:rPr lang="en-US" dirty="0" smtClean="0"/>
              <a:t>Goal should be to bring ONAP in minutes!!!!</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243850331"/>
              </p:ext>
            </p:extLst>
          </p:nvPr>
        </p:nvGraphicFramePr>
        <p:xfrm>
          <a:off x="252207" y="2127125"/>
          <a:ext cx="11392945" cy="421132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dirty="0" smtClean="0"/>
                        <a:t>No clear documentation on hardware resource requirements (for deploying on</a:t>
                      </a:r>
                      <a:r>
                        <a:rPr lang="en-US" baseline="0" dirty="0" smtClean="0"/>
                        <a:t> bare-metal)</a:t>
                      </a:r>
                      <a:r>
                        <a:rPr lang="en-US" dirty="0" smtClean="0"/>
                        <a:t> or type of instances to be taken in public</a:t>
                      </a:r>
                      <a:r>
                        <a:rPr lang="en-US" baseline="0" dirty="0" smtClean="0"/>
                        <a:t> clouds to bring up ONAP</a:t>
                      </a:r>
                      <a:endParaRPr lang="en-US" dirty="0"/>
                    </a:p>
                  </a:txBody>
                  <a:tcPr/>
                </a:tc>
                <a:tc>
                  <a:txBody>
                    <a:bodyPr/>
                    <a:lstStyle/>
                    <a:p>
                      <a:r>
                        <a:rPr lang="en-US" dirty="0" smtClean="0"/>
                        <a:t>Getting</a:t>
                      </a:r>
                      <a:r>
                        <a:rPr lang="en-US" baseline="0" dirty="0" smtClean="0"/>
                        <a:t> started guide (</a:t>
                      </a:r>
                      <a:r>
                        <a:rPr lang="en-US" baseline="0" dirty="0" smtClean="0">
                          <a:hlinkClick r:id="rId2"/>
                        </a:rPr>
                        <a:t>https://onap.readthedocs.io/en/casablanca/release/index.html#getting-started-with-onap</a:t>
                      </a:r>
                      <a:r>
                        <a:rPr lang="en-US" baseline="0" dirty="0" smtClean="0"/>
                        <a:t>) to  have information about requirements to deploy ONAP </a:t>
                      </a:r>
                    </a:p>
                    <a:p>
                      <a:pPr marL="285750" indent="-285750">
                        <a:buFontTx/>
                        <a:buChar char="-"/>
                      </a:pPr>
                      <a:r>
                        <a:rPr lang="en-US" baseline="0" dirty="0" smtClean="0"/>
                        <a:t>On bare-metal servers as containers.</a:t>
                      </a:r>
                    </a:p>
                    <a:p>
                      <a:pPr marL="285750" indent="-285750">
                        <a:buFontTx/>
                        <a:buChar char="-"/>
                      </a:pPr>
                      <a:r>
                        <a:rPr lang="en-US" baseline="0" dirty="0" smtClean="0"/>
                        <a:t>On public cloud deployments</a:t>
                      </a:r>
                    </a:p>
                  </a:txBody>
                  <a:tcPr/>
                </a:tc>
              </a:tr>
              <a:tr h="370840">
                <a:tc>
                  <a:txBody>
                    <a:bodyPr/>
                    <a:lstStyle/>
                    <a:p>
                      <a:r>
                        <a:rPr lang="en-US" dirty="0" smtClean="0"/>
                        <a:t>ONAP installation always fails to</a:t>
                      </a:r>
                      <a:r>
                        <a:rPr lang="en-US" baseline="0" dirty="0" smtClean="0"/>
                        <a:t> get images in time</a:t>
                      </a:r>
                      <a:endParaRPr lang="en-US" dirty="0"/>
                    </a:p>
                  </a:txBody>
                  <a:tcPr/>
                </a:tc>
                <a:tc>
                  <a:txBody>
                    <a:bodyPr/>
                    <a:lstStyle/>
                    <a:p>
                      <a:pPr marL="0" indent="0">
                        <a:buFontTx/>
                        <a:buNone/>
                      </a:pPr>
                      <a:r>
                        <a:rPr lang="en-US" baseline="0" dirty="0" smtClean="0"/>
                        <a:t>It appears that local </a:t>
                      </a:r>
                      <a:r>
                        <a:rPr lang="en-US" baseline="0" dirty="0" err="1" smtClean="0"/>
                        <a:t>dockerhub</a:t>
                      </a:r>
                      <a:r>
                        <a:rPr lang="en-US" baseline="0" dirty="0" smtClean="0"/>
                        <a:t> is needed.  It is not clear from the documents.  Suggest to add instructions to create local </a:t>
                      </a:r>
                      <a:r>
                        <a:rPr lang="en-US" baseline="0" dirty="0" err="1" smtClean="0"/>
                        <a:t>dockerhub</a:t>
                      </a:r>
                      <a:r>
                        <a:rPr lang="en-US" baseline="0" dirty="0" smtClean="0"/>
                        <a:t> before ONAP installation is started.</a:t>
                      </a:r>
                    </a:p>
                  </a:txBody>
                  <a:tcPr/>
                </a:tc>
              </a:tr>
              <a:tr h="370840">
                <a:tc>
                  <a:txBody>
                    <a:bodyPr/>
                    <a:lstStyle/>
                    <a:p>
                      <a:r>
                        <a:rPr lang="en-US" dirty="0" smtClean="0"/>
                        <a:t>Running</a:t>
                      </a:r>
                      <a:r>
                        <a:rPr lang="en-US" baseline="0" dirty="0" smtClean="0"/>
                        <a:t> the entire ONAP in one VM was tough to make it work (for cost reasons)</a:t>
                      </a:r>
                      <a:endParaRPr lang="en-US" dirty="0"/>
                    </a:p>
                  </a:txBody>
                  <a:tcPr/>
                </a:tc>
                <a:tc>
                  <a:txBody>
                    <a:bodyPr/>
                    <a:lstStyle/>
                    <a:p>
                      <a:pPr marL="0" indent="0">
                        <a:buFontTx/>
                        <a:buNone/>
                      </a:pPr>
                      <a:r>
                        <a:rPr lang="en-US" baseline="0" dirty="0" smtClean="0"/>
                        <a:t>Clear documentation on challenges and way to mitigate them will be good.</a:t>
                      </a:r>
                    </a:p>
                    <a:p>
                      <a:pPr marL="0" indent="0">
                        <a:buFontTx/>
                        <a:buNone/>
                      </a:pPr>
                      <a:endParaRPr lang="en-US" baseline="0" dirty="0" smtClean="0"/>
                    </a:p>
                    <a:p>
                      <a:pPr marL="0" indent="0">
                        <a:buFontTx/>
                        <a:buNone/>
                      </a:pPr>
                      <a:r>
                        <a:rPr lang="en-US" baseline="0" dirty="0" smtClean="0"/>
                        <a:t>Documentation on using public cloud </a:t>
                      </a:r>
                      <a:r>
                        <a:rPr lang="en-US" baseline="0" dirty="0" err="1" smtClean="0"/>
                        <a:t>CaaS</a:t>
                      </a:r>
                      <a:r>
                        <a:rPr lang="en-US" baseline="0" dirty="0" smtClean="0"/>
                        <a:t> facilities</a:t>
                      </a:r>
                    </a:p>
                  </a:txBody>
                  <a:tcPr/>
                </a:tc>
              </a:tr>
            </a:tbl>
          </a:graphicData>
        </a:graphic>
      </p:graphicFrame>
    </p:spTree>
    <p:extLst>
      <p:ext uri="{BB962C8B-B14F-4D97-AF65-F5344CB8AC3E}">
        <p14:creationId xmlns:p14="http://schemas.microsoft.com/office/powerpoint/2010/main" val="221154665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Installation Challenges &amp; Opportunities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1860207157"/>
              </p:ext>
            </p:extLst>
          </p:nvPr>
        </p:nvGraphicFramePr>
        <p:xfrm>
          <a:off x="175759" y="1114113"/>
          <a:ext cx="11392945" cy="485140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i="1" dirty="0" smtClean="0"/>
                        <a:t>“Spent</a:t>
                      </a:r>
                      <a:r>
                        <a:rPr lang="en-US" i="1" baseline="0" dirty="0" smtClean="0"/>
                        <a:t> two weeks in bringing up ONAP due to dependency challenges between various components (example: OOF and MUSIC)”</a:t>
                      </a:r>
                    </a:p>
                    <a:p>
                      <a:pPr marL="285750" indent="-285750">
                        <a:buFont typeface="Arial" panose="020B0604020202020204" pitchFamily="34" charset="0"/>
                        <a:buChar char="•"/>
                      </a:pPr>
                      <a:r>
                        <a:rPr lang="en-US" baseline="0" dirty="0" smtClean="0"/>
                        <a:t>Currently dependencies are taken care using </a:t>
                      </a:r>
                      <a:r>
                        <a:rPr lang="en-US" baseline="0" dirty="0" err="1" smtClean="0"/>
                        <a:t>initContainers</a:t>
                      </a:r>
                      <a:r>
                        <a:rPr lang="en-US" baseline="0" dirty="0" smtClean="0"/>
                        <a:t> with pod-ready checks and job-completion checks</a:t>
                      </a:r>
                    </a:p>
                    <a:p>
                      <a:pPr marL="285750" indent="-285750">
                        <a:buFont typeface="Arial" panose="020B0604020202020204" pitchFamily="34" charset="0"/>
                        <a:buChar char="•"/>
                      </a:pPr>
                      <a:r>
                        <a:rPr lang="en-US" baseline="0" dirty="0" smtClean="0"/>
                        <a:t>Few components makes the service ready by having probes related to TCP, but they should check for actual application readiness.</a:t>
                      </a:r>
                    </a:p>
                    <a:p>
                      <a:pPr marL="285750" indent="-285750">
                        <a:buFont typeface="Arial" panose="020B0604020202020204" pitchFamily="34" charset="0"/>
                        <a:buChar char="•"/>
                      </a:pPr>
                      <a:r>
                        <a:rPr lang="en-US" baseline="0" dirty="0" smtClean="0"/>
                        <a:t>Higher level services need to look for multiple low level services readiness before they are run and make themselves available – Complexity increases with number of levels of dependencies and hence not done well in each individual helm charts</a:t>
                      </a:r>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baseline="0" dirty="0" smtClean="0"/>
                        <a:t>Readiness checks need to consider readiness of application in the container/</a:t>
                      </a:r>
                      <a:r>
                        <a:rPr lang="en-US" baseline="0" dirty="0" err="1" smtClean="0"/>
                        <a:t>PoD</a:t>
                      </a:r>
                      <a:r>
                        <a:rPr lang="en-US" baseline="0" dirty="0" smtClean="0"/>
                        <a:t>.</a:t>
                      </a:r>
                    </a:p>
                    <a:p>
                      <a:pPr marL="285750" indent="-285750">
                        <a:buFont typeface="Arial" panose="020B0604020202020204" pitchFamily="34" charset="0"/>
                        <a:buChar char="•"/>
                      </a:pPr>
                      <a:r>
                        <a:rPr lang="en-US" baseline="0" dirty="0" smtClean="0"/>
                        <a:t>Don’t make </a:t>
                      </a:r>
                      <a:r>
                        <a:rPr lang="en-US" baseline="0" dirty="0" err="1" smtClean="0"/>
                        <a:t>initialDelaySecond</a:t>
                      </a:r>
                      <a:r>
                        <a:rPr lang="en-US" baseline="0" dirty="0" smtClean="0"/>
                        <a:t> too big which causes the delay in ONAP installation.  Make use of </a:t>
                      </a:r>
                      <a:r>
                        <a:rPr lang="en-US" baseline="0" dirty="0" err="1" smtClean="0"/>
                        <a:t>failureThreshold</a:t>
                      </a:r>
                      <a:r>
                        <a:rPr lang="en-US" baseline="0" dirty="0" smtClean="0"/>
                        <a:t> appropriately to consider the lower value for </a:t>
                      </a:r>
                      <a:r>
                        <a:rPr lang="en-US" baseline="0" dirty="0" err="1" smtClean="0"/>
                        <a:t>initialDelaySecond</a:t>
                      </a:r>
                      <a:r>
                        <a:rPr lang="en-US" baseline="0" dirty="0" smtClean="0"/>
                        <a:t>.</a:t>
                      </a:r>
                    </a:p>
                    <a:p>
                      <a:pPr marL="285750" indent="-285750">
                        <a:buFont typeface="Arial" panose="020B0604020202020204" pitchFamily="34" charset="0"/>
                        <a:buChar char="•"/>
                      </a:pPr>
                      <a:r>
                        <a:rPr lang="en-US" baseline="0" dirty="0" smtClean="0"/>
                        <a:t>Avoid dependency checks in each individual project helm charts.  Consider using ARGO (</a:t>
                      </a:r>
                      <a:r>
                        <a:rPr lang="en-US" baseline="0" dirty="0" smtClean="0">
                          <a:hlinkClick r:id="rId2"/>
                        </a:rPr>
                        <a:t>https://argoproj.github.io/</a:t>
                      </a:r>
                      <a:r>
                        <a:rPr lang="en-US" baseline="0" dirty="0" smtClean="0"/>
                        <a:t>), which consolidates all dependencies at one place, makes it easy to debug and make it independent of future ONAP packaging profiles (where components of ONAP differ from one package to another package).</a:t>
                      </a:r>
                    </a:p>
                    <a:p>
                      <a:pPr marL="285750" indent="-285750">
                        <a:buFont typeface="Arial" panose="020B0604020202020204" pitchFamily="34" charset="0"/>
                        <a:buChar char="•"/>
                      </a:pPr>
                      <a:endParaRPr lang="en-US" baseline="0" dirty="0" smtClean="0"/>
                    </a:p>
                  </a:txBody>
                  <a:tcPr/>
                </a:tc>
              </a:tr>
            </a:tbl>
          </a:graphicData>
        </a:graphic>
      </p:graphicFrame>
    </p:spTree>
    <p:extLst>
      <p:ext uri="{BB962C8B-B14F-4D97-AF65-F5344CB8AC3E}">
        <p14:creationId xmlns:p14="http://schemas.microsoft.com/office/powerpoint/2010/main" val="1318467624"/>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smtClean="0">
                <a:latin typeface="+mn-lt"/>
              </a:rPr>
              <a:t>ONAP Installation Challenges &amp; Opportunities</a:t>
            </a:r>
            <a:endParaRPr lang="en-US"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2511978621"/>
              </p:ext>
            </p:extLst>
          </p:nvPr>
        </p:nvGraphicFramePr>
        <p:xfrm>
          <a:off x="175759" y="1114113"/>
          <a:ext cx="11392945" cy="3754120"/>
        </p:xfrm>
        <a:graphic>
          <a:graphicData uri="http://schemas.openxmlformats.org/drawingml/2006/table">
            <a:tbl>
              <a:tblPr firstRow="1" bandRow="1">
                <a:tableStyleId>{5C22544A-7EE6-4342-B048-85BDC9FD1C3A}</a:tableStyleId>
              </a:tblPr>
              <a:tblGrid>
                <a:gridCol w="5043053"/>
                <a:gridCol w="6349892"/>
              </a:tblGrid>
              <a:tr h="370840">
                <a:tc>
                  <a:txBody>
                    <a:bodyPr/>
                    <a:lstStyle/>
                    <a:p>
                      <a:r>
                        <a:rPr lang="en-US" dirty="0" smtClean="0"/>
                        <a:t>Challenges</a:t>
                      </a:r>
                      <a:endParaRPr lang="en-US" dirty="0"/>
                    </a:p>
                  </a:txBody>
                  <a:tcPr/>
                </a:tc>
                <a:tc>
                  <a:txBody>
                    <a:bodyPr/>
                    <a:lstStyle/>
                    <a:p>
                      <a:r>
                        <a:rPr lang="en-US" dirty="0" smtClean="0"/>
                        <a:t>Feedback/Suggestions</a:t>
                      </a:r>
                      <a:endParaRPr lang="en-US" dirty="0"/>
                    </a:p>
                  </a:txBody>
                  <a:tcPr/>
                </a:tc>
              </a:tr>
              <a:tr h="370840">
                <a:tc>
                  <a:txBody>
                    <a:bodyPr/>
                    <a:lstStyle/>
                    <a:p>
                      <a:r>
                        <a:rPr lang="en-US" i="1" dirty="0" smtClean="0"/>
                        <a:t>“Needed</a:t>
                      </a:r>
                      <a:r>
                        <a:rPr lang="en-US" i="1" baseline="0" dirty="0" smtClean="0"/>
                        <a:t> to change SO INFRA BPMN </a:t>
                      </a:r>
                      <a:r>
                        <a:rPr lang="en-US" i="1" baseline="0" dirty="0" err="1" smtClean="0"/>
                        <a:t>config</a:t>
                      </a:r>
                      <a:r>
                        <a:rPr lang="en-US" i="1" baseline="0" dirty="0" smtClean="0"/>
                        <a:t>-map from v1 and v2”</a:t>
                      </a:r>
                    </a:p>
                    <a:p>
                      <a:endParaRPr lang="en-US" i="1" baseline="0" dirty="0" smtClean="0"/>
                    </a:p>
                    <a:p>
                      <a:r>
                        <a:rPr lang="en-US" i="0" baseline="0" dirty="0" smtClean="0"/>
                        <a:t>From </a:t>
                      </a:r>
                    </a:p>
                    <a:p>
                      <a:r>
                        <a:rPr lang="en-US" i="0" baseline="0" dirty="0" smtClean="0"/>
                        <a:t>“</a:t>
                      </a:r>
                      <a:r>
                        <a:rPr lang="en-US" dirty="0" smtClean="0">
                          <a:effectLst/>
                        </a:rPr>
                        <a:t>endpoint:</a:t>
                      </a:r>
                      <a:r>
                        <a:rPr lang="en-US" dirty="0" smtClean="0"/>
                        <a:t> </a:t>
                      </a:r>
                      <a:r>
                        <a:rPr lang="en-US" dirty="0" smtClean="0">
                          <a:effectLst/>
                          <a:hlinkClick r:id="rId2"/>
                        </a:rPr>
                        <a:t>http://so-openstack-adapter.onap:8087/services/rest/v1/</a:t>
                      </a:r>
                      <a:r>
                        <a:rPr lang="en-US" dirty="0" err="1" smtClean="0">
                          <a:effectLst/>
                          <a:hlinkClick r:id="rId2"/>
                        </a:rPr>
                        <a:t>vnfs</a:t>
                      </a:r>
                      <a:r>
                        <a:rPr lang="en-US" dirty="0" smtClean="0">
                          <a:effectLst/>
                        </a:rPr>
                        <a:t>” to</a:t>
                      </a:r>
                    </a:p>
                    <a:p>
                      <a:endParaRPr lang="en-US" i="0" baseline="0" dirty="0" smtClean="0">
                        <a:effectLst/>
                      </a:endParaRPr>
                    </a:p>
                    <a:p>
                      <a:r>
                        <a:rPr lang="en-US" i="0" baseline="0" dirty="0" smtClean="0">
                          <a:effectLst/>
                        </a:rPr>
                        <a:t>“</a:t>
                      </a:r>
                      <a:r>
                        <a:rPr lang="en-US" sz="1800" b="0" i="0" u="none" strike="noStrike" kern="1200" dirty="0" smtClean="0">
                          <a:solidFill>
                            <a:schemeClr val="dk1"/>
                          </a:solidFill>
                          <a:effectLst/>
                          <a:latin typeface="+mn-lt"/>
                          <a:ea typeface="+mn-ea"/>
                          <a:cs typeface="+mn-cs"/>
                        </a:rPr>
                        <a:t>endpoint: </a:t>
                      </a:r>
                      <a:r>
                        <a:rPr lang="en-US" sz="1800" b="0" i="0" u="none" strike="noStrike" kern="1200" dirty="0" smtClean="0">
                          <a:solidFill>
                            <a:schemeClr val="dk1"/>
                          </a:solidFill>
                          <a:effectLst/>
                          <a:latin typeface="+mn-lt"/>
                          <a:ea typeface="+mn-ea"/>
                          <a:cs typeface="+mn-cs"/>
                          <a:hlinkClick r:id="rId3"/>
                        </a:rPr>
                        <a:t>http://so-openstack-adapter.onap:8087/services/rest/v2/</a:t>
                      </a:r>
                      <a:r>
                        <a:rPr lang="en-US" sz="1800" b="0" i="0" u="none" strike="noStrike" kern="1200" dirty="0" err="1" smtClean="0">
                          <a:solidFill>
                            <a:schemeClr val="dk1"/>
                          </a:solidFill>
                          <a:effectLst/>
                          <a:latin typeface="+mn-lt"/>
                          <a:ea typeface="+mn-ea"/>
                          <a:cs typeface="+mn-cs"/>
                          <a:hlinkClick r:id="rId3"/>
                        </a:rPr>
                        <a:t>vnfs</a:t>
                      </a:r>
                      <a:r>
                        <a:rPr lang="en-US" sz="1800" b="0" i="0" u="none" strike="noStrike" kern="1200" dirty="0" smtClean="0">
                          <a:solidFill>
                            <a:schemeClr val="dk1"/>
                          </a:solidFill>
                          <a:effectLst/>
                          <a:latin typeface="+mn-lt"/>
                          <a:ea typeface="+mn-ea"/>
                          <a:cs typeface="+mn-cs"/>
                        </a:rPr>
                        <a:t>”</a:t>
                      </a:r>
                    </a:p>
                    <a:p>
                      <a:endParaRPr lang="en-US" i="0" baseline="0" dirty="0" smtClean="0"/>
                    </a:p>
                    <a:p>
                      <a:pPr marL="0" indent="0">
                        <a:buFont typeface="Arial" panose="020B0604020202020204" pitchFamily="34" charset="0"/>
                        <a:buNone/>
                      </a:pPr>
                      <a:endParaRPr lang="en-US" baseline="0" dirty="0" smtClean="0"/>
                    </a:p>
                    <a:p>
                      <a:pPr marL="285750" indent="-285750">
                        <a:buFont typeface="Arial" panose="020B0604020202020204" pitchFamily="34" charset="0"/>
                        <a:buChar char="•"/>
                      </a:pPr>
                      <a:endParaRPr lang="en-US" dirty="0"/>
                    </a:p>
                  </a:txBody>
                  <a:tcPr/>
                </a:tc>
                <a:tc>
                  <a:txBody>
                    <a:bodyPr/>
                    <a:lstStyle/>
                    <a:p>
                      <a:pPr marL="285750" indent="-285750">
                        <a:buFont typeface="Arial" panose="020B0604020202020204" pitchFamily="34" charset="0"/>
                        <a:buChar char="•"/>
                      </a:pPr>
                      <a:r>
                        <a:rPr lang="en-US" baseline="0" dirty="0" smtClean="0"/>
                        <a:t>Ensure that the default </a:t>
                      </a:r>
                      <a:r>
                        <a:rPr lang="en-US" baseline="0" dirty="0" err="1" smtClean="0"/>
                        <a:t>config</a:t>
                      </a:r>
                      <a:r>
                        <a:rPr lang="en-US" baseline="0" dirty="0" smtClean="0"/>
                        <a:t>-map works for all use cases with various functional capabilities.</a:t>
                      </a:r>
                    </a:p>
                    <a:p>
                      <a:pPr marL="0" indent="0">
                        <a:buFont typeface="Arial" panose="020B0604020202020204" pitchFamily="34" charset="0"/>
                        <a:buNone/>
                      </a:pPr>
                      <a:endParaRPr lang="en-US" baseline="0" dirty="0" smtClean="0"/>
                    </a:p>
                  </a:txBody>
                  <a:tcPr/>
                </a:tc>
              </a:tr>
            </a:tbl>
          </a:graphicData>
        </a:graphic>
      </p:graphicFrame>
    </p:spTree>
    <p:extLst>
      <p:ext uri="{BB962C8B-B14F-4D97-AF65-F5344CB8AC3E}">
        <p14:creationId xmlns:p14="http://schemas.microsoft.com/office/powerpoint/2010/main" val="2596152088"/>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63038</TotalTime>
  <Words>2351</Words>
  <Application>Microsoft Office PowerPoint</Application>
  <PresentationFormat>Widescreen</PresentationFormat>
  <Paragraphs>249</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.AppleSystemUIFont</vt:lpstr>
      <vt:lpstr>Arial</vt:lpstr>
      <vt:lpstr>Calibri</vt:lpstr>
      <vt:lpstr>Wingdings</vt:lpstr>
      <vt:lpstr>Office Theme</vt:lpstr>
      <vt:lpstr>ONAP Learnings Dec 28th, 2018  </vt:lpstr>
      <vt:lpstr>Background</vt:lpstr>
      <vt:lpstr>Feedback Areas</vt:lpstr>
      <vt:lpstr>Common feedback </vt:lpstr>
      <vt:lpstr>ONAP Value Statement</vt:lpstr>
      <vt:lpstr>ONAP Value Statement – feedback/suggestions</vt:lpstr>
      <vt:lpstr>ONAP Installation Challenges &amp; Opportunities</vt:lpstr>
      <vt:lpstr>ONAP Installation Challenges &amp; Opportunities</vt:lpstr>
      <vt:lpstr>ONAP Installation Challenges &amp; Opportunities</vt:lpstr>
      <vt:lpstr>ONAP Operation Challenges &amp; Opportunities</vt:lpstr>
      <vt:lpstr>ONAP Pre-onboarding Challenges &amp; Opportunities</vt:lpstr>
      <vt:lpstr>ONAP Service onboarding and LCM of service instances</vt:lpstr>
      <vt:lpstr>ONAP Service onboarding and LCM of service instances</vt:lpstr>
      <vt:lpstr>ONAP Service onboarding and LCM of service instances</vt:lpstr>
      <vt:lpstr>ONAP Size challenges and Opportunities</vt:lpstr>
      <vt:lpstr>ONAP Size challenges and Opportunities</vt:lpstr>
      <vt:lpstr>ONAP regression and opportunities</vt:lpstr>
      <vt:lpstr>Orchestration gaps – To be discussed</vt:lpstr>
      <vt:lpstr>Next steps</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cp:keywords>
  <cp:lastModifiedBy>Addepalli, Srinivasa R</cp:lastModifiedBy>
  <cp:revision>668</cp:revision>
  <cp:lastPrinted>2017-09-21T21:17:08Z</cp:lastPrinted>
  <dcterms:created xsi:type="dcterms:W3CDTF">2017-11-06T17:49:59Z</dcterms:created>
  <dcterms:modified xsi:type="dcterms:W3CDTF">2019-01-09T06:37:05Z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ies>
</file>