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667" r:id="rId5"/>
    <p:sldMasterId id="2147483689" r:id="rId6"/>
    <p:sldMasterId id="2147483705" r:id="rId7"/>
  </p:sldMasterIdLst>
  <p:notesMasterIdLst>
    <p:notesMasterId r:id="rId34"/>
  </p:notesMasterIdLst>
  <p:handoutMasterIdLst>
    <p:handoutMasterId r:id="rId35"/>
  </p:handoutMasterIdLst>
  <p:sldIdLst>
    <p:sldId id="307" r:id="rId8"/>
    <p:sldId id="331" r:id="rId9"/>
    <p:sldId id="368" r:id="rId10"/>
    <p:sldId id="351" r:id="rId11"/>
    <p:sldId id="396" r:id="rId12"/>
    <p:sldId id="397" r:id="rId13"/>
    <p:sldId id="382" r:id="rId14"/>
    <p:sldId id="377" r:id="rId15"/>
    <p:sldId id="369" r:id="rId16"/>
    <p:sldId id="387" r:id="rId17"/>
    <p:sldId id="379" r:id="rId18"/>
    <p:sldId id="389" r:id="rId19"/>
    <p:sldId id="378" r:id="rId20"/>
    <p:sldId id="384" r:id="rId21"/>
    <p:sldId id="398" r:id="rId22"/>
    <p:sldId id="394" r:id="rId23"/>
    <p:sldId id="380" r:id="rId24"/>
    <p:sldId id="385" r:id="rId25"/>
    <p:sldId id="386" r:id="rId26"/>
    <p:sldId id="388" r:id="rId27"/>
    <p:sldId id="390" r:id="rId28"/>
    <p:sldId id="392" r:id="rId29"/>
    <p:sldId id="391" r:id="rId30"/>
    <p:sldId id="393" r:id="rId31"/>
    <p:sldId id="381" r:id="rId32"/>
    <p:sldId id="383" r:id="rId33"/>
  </p:sldIdLst>
  <p:sldSz cx="12192000" cy="6858000"/>
  <p:notesSz cx="6858000" cy="9144000"/>
  <p:defaultTextStyle>
    <a:defPPr>
      <a:defRPr lang="en-US"/>
    </a:defPPr>
    <a:lvl1pPr marL="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12" userDrawn="1">
          <p15:clr>
            <a:srgbClr val="A4A3A4"/>
          </p15:clr>
        </p15:guide>
        <p15:guide id="2" pos="7084" userDrawn="1">
          <p15:clr>
            <a:srgbClr val="A4A3A4"/>
          </p15:clr>
        </p15:guide>
        <p15:guide id="3" pos="35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kruther" initials="n" lastIdx="73" clrIdx="0"/>
  <p:cmAuthor id="2" name="Hoban, Adrian" initials="HA" lastIdx="12" clrIdx="1">
    <p:extLst/>
  </p:cmAuthor>
  <p:cmAuthor id="3" name="Huang, Haibin" initials="HH" lastIdx="1" clrIdx="2">
    <p:extLst>
      <p:ext uri="{19B8F6BF-5375-455C-9EA6-DF929625EA0E}">
        <p15:presenceInfo xmlns:p15="http://schemas.microsoft.com/office/powerpoint/2012/main" userId="S-1-5-21-1757981266-725345543-1404487317-36882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B7A71"/>
    <a:srgbClr val="000000"/>
    <a:srgbClr val="CBD5EA"/>
    <a:srgbClr val="E7EBF5"/>
    <a:srgbClr val="FF0000"/>
    <a:srgbClr val="0F4975"/>
    <a:srgbClr val="0038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35" autoAdjust="0"/>
    <p:restoredTop sz="85211" autoAdjust="0"/>
  </p:normalViewPr>
  <p:slideViewPr>
    <p:cSldViewPr snapToGrid="0" snapToObjects="1" showGuides="1">
      <p:cViewPr varScale="1">
        <p:scale>
          <a:sx n="85" d="100"/>
          <a:sy n="85" d="100"/>
        </p:scale>
        <p:origin x="710" y="82"/>
      </p:cViewPr>
      <p:guideLst>
        <p:guide orient="horz" pos="4112"/>
        <p:guide pos="7084"/>
        <p:guide pos="352"/>
      </p:guideLst>
    </p:cSldViewPr>
  </p:slideViewPr>
  <p:notesTextViewPr>
    <p:cViewPr>
      <p:scale>
        <a:sx n="100" d="100"/>
        <a:sy n="100" d="100"/>
      </p:scale>
      <p:origin x="0" y="-2477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commentAuthors" Target="commentAuthor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6057C-8CEC-4446-98D8-2A07D60C60EB}" type="datetimeFigureOut">
              <a:t>1/8/2019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7F3FF4-5E08-DE4D-B923-6FF453A9FFE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0961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98F82C-5BD3-2E40-BD4B-8257262AA71E}" type="datetimeFigureOut">
              <a:t>1/8/2019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C4EEF9-8B0F-D542-A06D-2E8CBED689D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214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4EEF9-8B0F-D542-A06D-2E8CBED689D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9935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https://sequencediagram.org/index.html</a:t>
            </a:r>
          </a:p>
          <a:p>
            <a:endParaRPr lang="en-US" dirty="0" smtClean="0"/>
          </a:p>
          <a:p>
            <a:r>
              <a:rPr lang="en-US" dirty="0" smtClean="0"/>
              <a:t>title Register cloud region info</a:t>
            </a:r>
          </a:p>
          <a:p>
            <a:endParaRPr lang="en-US" dirty="0" smtClean="0"/>
          </a:p>
          <a:p>
            <a:r>
              <a:rPr lang="en-US" dirty="0" smtClean="0"/>
              <a:t>participant User</a:t>
            </a:r>
          </a:p>
          <a:p>
            <a:r>
              <a:rPr lang="en-US" dirty="0" smtClean="0"/>
              <a:t>participant ESR</a:t>
            </a:r>
          </a:p>
          <a:p>
            <a:r>
              <a:rPr lang="en-US" dirty="0" smtClean="0"/>
              <a:t>participant AAI</a:t>
            </a:r>
          </a:p>
          <a:p>
            <a:r>
              <a:rPr lang="en-US" dirty="0" smtClean="0"/>
              <a:t>participant MultiCloud-Broker</a:t>
            </a:r>
          </a:p>
          <a:p>
            <a:r>
              <a:rPr lang="en-US" dirty="0" smtClean="0"/>
              <a:t>participant MultiCloud-Plugin</a:t>
            </a:r>
          </a:p>
          <a:p>
            <a:r>
              <a:rPr lang="en-US" dirty="0" smtClean="0"/>
              <a:t>participant </a:t>
            </a:r>
            <a:r>
              <a:rPr lang="en-US" dirty="0" err="1" smtClean="0"/>
              <a:t>RemoteVIM</a:t>
            </a:r>
            <a:r>
              <a:rPr lang="en-US" dirty="0" smtClean="0"/>
              <a:t> </a:t>
            </a:r>
          </a:p>
          <a:p>
            <a:r>
              <a:rPr lang="en-US" dirty="0" smtClean="0"/>
              <a:t>User-&gt;ESR: User adds Cloud-region</a:t>
            </a:r>
          </a:p>
          <a:p>
            <a:r>
              <a:rPr lang="en-US" dirty="0" smtClean="0"/>
              <a:t>ESR-&gt;AAI: Add Cloud-region to the inventory</a:t>
            </a:r>
          </a:p>
          <a:p>
            <a:r>
              <a:rPr lang="en-US" dirty="0" smtClean="0"/>
              <a:t>ESR&lt;--AAI : Success/failure</a:t>
            </a:r>
          </a:p>
          <a:p>
            <a:r>
              <a:rPr lang="en-US" dirty="0" smtClean="0"/>
              <a:t>User&lt;--ESR: Success/failure</a:t>
            </a:r>
          </a:p>
          <a:p>
            <a:r>
              <a:rPr lang="en-US" dirty="0" smtClean="0"/>
              <a:t>ESR-&gt;MultiCloud-Broker: Notify addition of new cloud-region</a:t>
            </a:r>
          </a:p>
          <a:p>
            <a:r>
              <a:rPr lang="en-US" dirty="0" smtClean="0"/>
              <a:t>MultiCloud-Broker-&gt;MultiCloud-Broker: Selects the plugin based on VIM-type \</a:t>
            </a:r>
            <a:r>
              <a:rPr lang="en-US" dirty="0" err="1" smtClean="0"/>
              <a:t>nof</a:t>
            </a:r>
            <a:r>
              <a:rPr lang="en-US" dirty="0" smtClean="0"/>
              <a:t> that cloud-region</a:t>
            </a:r>
          </a:p>
          <a:p>
            <a:r>
              <a:rPr lang="en-US" dirty="0" smtClean="0"/>
              <a:t>MultiCloud-Broker-&gt;MultiCloud-Plugin: Trigger new cloud-region addition</a:t>
            </a:r>
          </a:p>
          <a:p>
            <a:r>
              <a:rPr lang="en-US" dirty="0" smtClean="0"/>
              <a:t>MultiCloud-Plugin-&gt;</a:t>
            </a:r>
            <a:r>
              <a:rPr lang="en-US" dirty="0" err="1" smtClean="0"/>
              <a:t>RemoteVIM</a:t>
            </a:r>
            <a:r>
              <a:rPr lang="en-US" dirty="0" smtClean="0"/>
              <a:t>: Get flavors/</a:t>
            </a:r>
            <a:r>
              <a:rPr lang="en-US" dirty="0" err="1" smtClean="0"/>
              <a:t>VMSizes</a:t>
            </a:r>
            <a:r>
              <a:rPr lang="en-US" dirty="0" smtClean="0"/>
              <a:t>/Instance types</a:t>
            </a:r>
          </a:p>
          <a:p>
            <a:r>
              <a:rPr lang="en-US" dirty="0" smtClean="0"/>
              <a:t>MultiCloud-Plugin&lt;--</a:t>
            </a:r>
            <a:r>
              <a:rPr lang="en-US" dirty="0" err="1" smtClean="0"/>
              <a:t>RemoteVIM</a:t>
            </a:r>
            <a:r>
              <a:rPr lang="en-US" dirty="0" smtClean="0"/>
              <a:t>: Response with all types supported</a:t>
            </a:r>
          </a:p>
          <a:p>
            <a:r>
              <a:rPr lang="en-US" dirty="0" smtClean="0"/>
              <a:t>MultiCloud-Plugin-&gt;</a:t>
            </a:r>
            <a:r>
              <a:rPr lang="en-US" dirty="0" err="1" smtClean="0"/>
              <a:t>RemoteVIM</a:t>
            </a:r>
            <a:r>
              <a:rPr lang="en-US" dirty="0" smtClean="0"/>
              <a:t>: Get details of flavors/</a:t>
            </a:r>
            <a:r>
              <a:rPr lang="en-US" dirty="0" err="1" smtClean="0"/>
              <a:t>VMSizes</a:t>
            </a:r>
            <a:r>
              <a:rPr lang="en-US" dirty="0" smtClean="0"/>
              <a:t>/</a:t>
            </a:r>
            <a:r>
              <a:rPr lang="en-US" dirty="0" err="1" smtClean="0"/>
              <a:t>InstancesTypes</a:t>
            </a:r>
            <a:r>
              <a:rPr lang="en-US" dirty="0" smtClean="0"/>
              <a:t> \</a:t>
            </a:r>
            <a:r>
              <a:rPr lang="en-US" dirty="0" err="1" smtClean="0"/>
              <a:t>nlearnt</a:t>
            </a:r>
            <a:r>
              <a:rPr lang="en-US" dirty="0" smtClean="0"/>
              <a:t> in previous step</a:t>
            </a:r>
          </a:p>
          <a:p>
            <a:r>
              <a:rPr lang="en-US" dirty="0" smtClean="0"/>
              <a:t>MultiCloud-Plugin&lt;--</a:t>
            </a:r>
            <a:r>
              <a:rPr lang="en-US" dirty="0" err="1" smtClean="0"/>
              <a:t>RemoteVIM</a:t>
            </a:r>
            <a:r>
              <a:rPr lang="en-US" dirty="0" smtClean="0"/>
              <a:t>: Response (with details)</a:t>
            </a:r>
          </a:p>
          <a:p>
            <a:r>
              <a:rPr lang="en-US" dirty="0" smtClean="0"/>
              <a:t>MultiCloud-Plugin-&gt;MultiCloud-Plugin: Normalize flavors/</a:t>
            </a:r>
            <a:r>
              <a:rPr lang="en-US" dirty="0" err="1" smtClean="0"/>
              <a:t>VMSizes</a:t>
            </a:r>
            <a:r>
              <a:rPr lang="en-US" dirty="0" smtClean="0"/>
              <a:t>/</a:t>
            </a:r>
            <a:r>
              <a:rPr lang="en-US" dirty="0" err="1" smtClean="0"/>
              <a:t>InstanceTypes</a:t>
            </a:r>
            <a:r>
              <a:rPr lang="en-US" dirty="0" smtClean="0"/>
              <a:t> and HPA information \</a:t>
            </a:r>
            <a:r>
              <a:rPr lang="en-US" dirty="0" err="1" smtClean="0"/>
              <a:t>ninto</a:t>
            </a:r>
            <a:r>
              <a:rPr lang="en-US" dirty="0" smtClean="0"/>
              <a:t> HPA-flavors as expected by ONAP</a:t>
            </a:r>
          </a:p>
          <a:p>
            <a:r>
              <a:rPr lang="en-US" dirty="0" smtClean="0"/>
              <a:t>MultiCloud-Plugin-&gt;AAI: Add HPA-flavors and associated HPA-features \</a:t>
            </a:r>
            <a:r>
              <a:rPr lang="en-US" dirty="0" err="1" smtClean="0"/>
              <a:t>nand</a:t>
            </a:r>
            <a:r>
              <a:rPr lang="en-US" dirty="0" smtClean="0"/>
              <a:t> its attributes under the cloud-region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756090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896594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371699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873668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799683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375939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272074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2379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886227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03057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891373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66819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621080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9000362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14112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+mn-lt"/>
              </a:rPr>
              <a:t>VPP:</a:t>
            </a:r>
          </a:p>
        </p:txBody>
      </p:sp>
    </p:spTree>
    <p:extLst>
      <p:ext uri="{BB962C8B-B14F-4D97-AF65-F5344CB8AC3E}">
        <p14:creationId xmlns:p14="http://schemas.microsoft.com/office/powerpoint/2010/main" val="560808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+mn-lt"/>
              </a:rPr>
              <a:t>OOM Private network </a:t>
            </a:r>
          </a:p>
        </p:txBody>
      </p:sp>
    </p:spTree>
    <p:extLst>
      <p:ext uri="{BB962C8B-B14F-4D97-AF65-F5344CB8AC3E}">
        <p14:creationId xmlns:p14="http://schemas.microsoft.com/office/powerpoint/2010/main" val="756361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+mn-lt"/>
              </a:rPr>
              <a:t>OOM Private network </a:t>
            </a:r>
          </a:p>
        </p:txBody>
      </p:sp>
    </p:spTree>
    <p:extLst>
      <p:ext uri="{BB962C8B-B14F-4D97-AF65-F5344CB8AC3E}">
        <p14:creationId xmlns:p14="http://schemas.microsoft.com/office/powerpoint/2010/main" val="13739511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+mn-lt"/>
              </a:rPr>
              <a:t>VPP:</a:t>
            </a:r>
          </a:p>
        </p:txBody>
      </p:sp>
    </p:spTree>
    <p:extLst>
      <p:ext uri="{BB962C8B-B14F-4D97-AF65-F5344CB8AC3E}">
        <p14:creationId xmlns:p14="http://schemas.microsoft.com/office/powerpoint/2010/main" val="26304606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187921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title vCPE workflow via VFC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600" b="0" dirty="0" smtClean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participant SDC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participant UUI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participant Policy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participant VFC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participant OOF 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participant AAI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participant </a:t>
            </a:r>
            <a:r>
              <a:rPr lang="en-US" altLang="zh-CN" sz="1600" b="0" dirty="0" err="1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Multicloud</a:t>
            </a:r>
            <a:endParaRPr lang="en-US" altLang="zh-CN" sz="1600" b="0" dirty="0" smtClean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600" b="0" dirty="0" smtClean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b="0" dirty="0" err="1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Multicloud</a:t>
            </a:r>
            <a:r>
              <a:rPr lang="en-US" altLang="zh-CN" sz="16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-&gt;AAI: Register cloud region info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Policy-&gt;SDC: Register as client for SDC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SDC-&gt;Policy: Distribute CSAR files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Policy--&gt;&gt;Policy: Translate VNF requirement \n into constraints needed by OOF 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UUI-&gt;SDC: Search CSAR files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SDC--&gt;&gt;UUI: Return All distributed file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UUI-&gt;VFC: Trigger NS/VNF Package onboarding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VFC--&gt;UUI: Onboarding success/failure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UUI-&gt;VFC: Instantiate NS(Network Service)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VFC-&gt;OOF: Send out homing request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OOF-&gt;Policy: Retrieve homing policies for </a:t>
            </a:r>
            <a:r>
              <a:rPr lang="en-US" altLang="zh-CN" sz="1600" b="0" dirty="0" err="1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speific</a:t>
            </a:r>
            <a:r>
              <a:rPr lang="en-US" altLang="zh-CN" sz="16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VNFs and services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Policy--&gt;&gt;OOF: Return homing policies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OOF-&gt;AAI: Get info of all available cloud regions including HPA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AAI--&gt;&gt;OOF: Return cloud regions info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OOF--&gt;&gt;OOF: Calculating the best solution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OOF--&gt;&gt;VFC: Return homing recommendation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VFC-&gt;</a:t>
            </a:r>
            <a:r>
              <a:rPr lang="en-US" altLang="zh-CN" sz="1600" b="0" dirty="0" err="1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Multicloud</a:t>
            </a:r>
            <a:r>
              <a:rPr lang="en-US" altLang="zh-CN" sz="16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: Create Network/Port/Subnet/VM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b="0" dirty="0" err="1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Multicloud</a:t>
            </a:r>
            <a:r>
              <a:rPr lang="en-US" altLang="zh-CN" sz="16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--&gt;&gt;VFC: Create completed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b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VFC--&gt;&gt;UUI: Instantiate NS(Network Service) success/failure</a:t>
            </a:r>
            <a:endParaRPr lang="en-US" altLang="zh-CN" sz="1600" b="0" dirty="0" smtClean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9491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672735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https://sequencediagram.org/index.html</a:t>
            </a:r>
          </a:p>
          <a:p>
            <a:endParaRPr lang="en-US" dirty="0" smtClean="0"/>
          </a:p>
          <a:p>
            <a:r>
              <a:rPr lang="en-US" dirty="0" smtClean="0"/>
              <a:t>title Register cloud region info</a:t>
            </a:r>
          </a:p>
          <a:p>
            <a:endParaRPr lang="en-US" dirty="0" smtClean="0"/>
          </a:p>
          <a:p>
            <a:r>
              <a:rPr lang="en-US" dirty="0" smtClean="0"/>
              <a:t>participant User</a:t>
            </a:r>
          </a:p>
          <a:p>
            <a:r>
              <a:rPr lang="en-US" dirty="0" smtClean="0"/>
              <a:t>participant ESR</a:t>
            </a:r>
          </a:p>
          <a:p>
            <a:r>
              <a:rPr lang="en-US" dirty="0" smtClean="0"/>
              <a:t>participant AAI</a:t>
            </a:r>
          </a:p>
          <a:p>
            <a:r>
              <a:rPr lang="en-US" dirty="0" smtClean="0"/>
              <a:t>participant MultiCloud-Broker</a:t>
            </a:r>
          </a:p>
          <a:p>
            <a:r>
              <a:rPr lang="en-US" dirty="0" smtClean="0"/>
              <a:t>participant MultiCloud-Plugin</a:t>
            </a:r>
          </a:p>
          <a:p>
            <a:r>
              <a:rPr lang="en-US" dirty="0" smtClean="0"/>
              <a:t>participant </a:t>
            </a:r>
            <a:r>
              <a:rPr lang="en-US" dirty="0" err="1" smtClean="0"/>
              <a:t>RemoteVIM</a:t>
            </a:r>
            <a:r>
              <a:rPr lang="en-US" dirty="0" smtClean="0"/>
              <a:t> </a:t>
            </a:r>
          </a:p>
          <a:p>
            <a:r>
              <a:rPr lang="en-US" dirty="0" smtClean="0"/>
              <a:t>User-&gt;ESR: User adds Cloud-region</a:t>
            </a:r>
          </a:p>
          <a:p>
            <a:r>
              <a:rPr lang="en-US" dirty="0" smtClean="0"/>
              <a:t>ESR-&gt;AAI: Add Cloud-region to the inventory</a:t>
            </a:r>
          </a:p>
          <a:p>
            <a:r>
              <a:rPr lang="en-US" dirty="0" smtClean="0"/>
              <a:t>ESR&lt;--AAI : Success/failure</a:t>
            </a:r>
          </a:p>
          <a:p>
            <a:r>
              <a:rPr lang="en-US" dirty="0" smtClean="0"/>
              <a:t>User&lt;--ESR: Success/failure</a:t>
            </a:r>
          </a:p>
          <a:p>
            <a:r>
              <a:rPr lang="en-US" dirty="0" smtClean="0"/>
              <a:t>ESR-&gt;MultiCloud-Broker: Notify addition of new cloud-region</a:t>
            </a:r>
          </a:p>
          <a:p>
            <a:r>
              <a:rPr lang="en-US" dirty="0" smtClean="0"/>
              <a:t>MultiCloud-Broker-&gt;MultiCloud-Broker: Selects the plugin based on VIM-type \</a:t>
            </a:r>
            <a:r>
              <a:rPr lang="en-US" dirty="0" err="1" smtClean="0"/>
              <a:t>nof</a:t>
            </a:r>
            <a:r>
              <a:rPr lang="en-US" dirty="0" smtClean="0"/>
              <a:t> that cloud-region</a:t>
            </a:r>
          </a:p>
          <a:p>
            <a:r>
              <a:rPr lang="en-US" dirty="0" smtClean="0"/>
              <a:t>MultiCloud-Broker-&gt;MultiCloud-Plugin: Trigger new cloud-region addition</a:t>
            </a:r>
          </a:p>
          <a:p>
            <a:r>
              <a:rPr lang="en-US" dirty="0" smtClean="0"/>
              <a:t>MultiCloud-Plugin-&gt;</a:t>
            </a:r>
            <a:r>
              <a:rPr lang="en-US" dirty="0" err="1" smtClean="0"/>
              <a:t>RemoteVIM</a:t>
            </a:r>
            <a:r>
              <a:rPr lang="en-US" dirty="0" smtClean="0"/>
              <a:t>: Get flavors/</a:t>
            </a:r>
            <a:r>
              <a:rPr lang="en-US" dirty="0" err="1" smtClean="0"/>
              <a:t>VMSizes</a:t>
            </a:r>
            <a:r>
              <a:rPr lang="en-US" dirty="0" smtClean="0"/>
              <a:t>/Instance types</a:t>
            </a:r>
          </a:p>
          <a:p>
            <a:r>
              <a:rPr lang="en-US" dirty="0" smtClean="0"/>
              <a:t>MultiCloud-Plugin&lt;--</a:t>
            </a:r>
            <a:r>
              <a:rPr lang="en-US" dirty="0" err="1" smtClean="0"/>
              <a:t>RemoteVIM</a:t>
            </a:r>
            <a:r>
              <a:rPr lang="en-US" dirty="0" smtClean="0"/>
              <a:t>: Response with all types supported</a:t>
            </a:r>
          </a:p>
          <a:p>
            <a:r>
              <a:rPr lang="en-US" dirty="0" smtClean="0"/>
              <a:t>MultiCloud-Plugin-&gt;</a:t>
            </a:r>
            <a:r>
              <a:rPr lang="en-US" dirty="0" err="1" smtClean="0"/>
              <a:t>RemoteVIM</a:t>
            </a:r>
            <a:r>
              <a:rPr lang="en-US" dirty="0" smtClean="0"/>
              <a:t>: Get details of flavors/</a:t>
            </a:r>
            <a:r>
              <a:rPr lang="en-US" dirty="0" err="1" smtClean="0"/>
              <a:t>VMSizes</a:t>
            </a:r>
            <a:r>
              <a:rPr lang="en-US" dirty="0" smtClean="0"/>
              <a:t>/</a:t>
            </a:r>
            <a:r>
              <a:rPr lang="en-US" dirty="0" err="1" smtClean="0"/>
              <a:t>InstancesTypes</a:t>
            </a:r>
            <a:r>
              <a:rPr lang="en-US" dirty="0" smtClean="0"/>
              <a:t> \</a:t>
            </a:r>
            <a:r>
              <a:rPr lang="en-US" dirty="0" err="1" smtClean="0"/>
              <a:t>nlearnt</a:t>
            </a:r>
            <a:r>
              <a:rPr lang="en-US" dirty="0" smtClean="0"/>
              <a:t> in previous step</a:t>
            </a:r>
          </a:p>
          <a:p>
            <a:r>
              <a:rPr lang="en-US" dirty="0" smtClean="0"/>
              <a:t>MultiCloud-Plugin&lt;--</a:t>
            </a:r>
            <a:r>
              <a:rPr lang="en-US" dirty="0" err="1" smtClean="0"/>
              <a:t>RemoteVIM</a:t>
            </a:r>
            <a:r>
              <a:rPr lang="en-US" dirty="0" smtClean="0"/>
              <a:t>: Response (with details)</a:t>
            </a:r>
          </a:p>
          <a:p>
            <a:r>
              <a:rPr lang="en-US" dirty="0" smtClean="0"/>
              <a:t>MultiCloud-Plugin-&gt;MultiCloud-Plugin: Normalize flavors/</a:t>
            </a:r>
            <a:r>
              <a:rPr lang="en-US" dirty="0" err="1" smtClean="0"/>
              <a:t>VMSizes</a:t>
            </a:r>
            <a:r>
              <a:rPr lang="en-US" dirty="0" smtClean="0"/>
              <a:t>/</a:t>
            </a:r>
            <a:r>
              <a:rPr lang="en-US" dirty="0" err="1" smtClean="0"/>
              <a:t>InstanceTypes</a:t>
            </a:r>
            <a:r>
              <a:rPr lang="en-US" dirty="0" smtClean="0"/>
              <a:t> and HPA information \</a:t>
            </a:r>
            <a:r>
              <a:rPr lang="en-US" dirty="0" err="1" smtClean="0"/>
              <a:t>ninto</a:t>
            </a:r>
            <a:r>
              <a:rPr lang="en-US" dirty="0" smtClean="0"/>
              <a:t> HPA-flavors as expected by ONAP</a:t>
            </a:r>
          </a:p>
          <a:p>
            <a:r>
              <a:rPr lang="en-US" dirty="0" smtClean="0"/>
              <a:t>MultiCloud-Plugin-&gt;AAI: Add HPA-flavors and associated HPA-features \</a:t>
            </a:r>
            <a:r>
              <a:rPr lang="en-US" dirty="0" err="1" smtClean="0"/>
              <a:t>nand</a:t>
            </a:r>
            <a:r>
              <a:rPr lang="en-US" dirty="0" smtClean="0"/>
              <a:t> its attributes under the cloud-region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15418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Clr>
                <a:schemeClr val="accent1"/>
              </a:buClr>
              <a:buFont typeface="Arial"/>
              <a:buNone/>
              <a:defRPr>
                <a:solidFill>
                  <a:srgbClr val="FFFFFF"/>
                </a:solidFill>
              </a:defRPr>
            </a:lvl1pPr>
            <a:lvl2pPr marL="609615" indent="0">
              <a:buClr>
                <a:schemeClr val="accent1"/>
              </a:buClr>
              <a:buFont typeface="Arial"/>
              <a:buNone/>
              <a:defRPr>
                <a:solidFill>
                  <a:srgbClr val="FFFFFF"/>
                </a:solidFill>
              </a:defRPr>
            </a:lvl2pPr>
            <a:lvl3pPr marL="1219231" indent="0">
              <a:buClr>
                <a:schemeClr val="accent1"/>
              </a:buClr>
              <a:buFont typeface="Arial"/>
              <a:buNone/>
              <a:defRPr>
                <a:solidFill>
                  <a:srgbClr val="FFFFFF"/>
                </a:solidFill>
              </a:defRPr>
            </a:lvl3pPr>
            <a:lvl4pPr marL="1828846" indent="0">
              <a:buClr>
                <a:schemeClr val="accent1"/>
              </a:buClr>
              <a:buFont typeface="Arial"/>
              <a:buNone/>
              <a:defRPr>
                <a:solidFill>
                  <a:srgbClr val="FFFFFF"/>
                </a:solidFill>
              </a:defRPr>
            </a:lvl4pPr>
            <a:lvl5pPr marL="2438462" indent="0">
              <a:buClr>
                <a:schemeClr val="accent1"/>
              </a:buClr>
              <a:buFont typeface="Arial"/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8776797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48" y="4533900"/>
            <a:ext cx="12192647" cy="2324099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2"/>
            <a:ext cx="12192000" cy="4762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84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514601"/>
            <a:ext cx="8636000" cy="1362075"/>
          </a:xfrm>
          <a:prstGeom prst="rect">
            <a:avLst/>
          </a:prstGeom>
        </p:spPr>
        <p:txBody>
          <a:bodyPr anchor="ctr" anchorCtr="0"/>
          <a:lstStyle>
            <a:lvl1pPr algn="l">
              <a:lnSpc>
                <a:spcPct val="100000"/>
              </a:lnSpc>
              <a:defRPr sz="5068" b="0" i="0" cap="none">
                <a:solidFill>
                  <a:schemeClr val="accent3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Click To Edit Section Divider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66500" y="6365240"/>
            <a:ext cx="612987" cy="365125"/>
          </a:xfrm>
          <a:prstGeom prst="rect">
            <a:avLst/>
          </a:prstGeom>
        </p:spPr>
        <p:txBody>
          <a:bodyPr/>
          <a:lstStyle>
            <a:lvl1pPr algn="r">
              <a:defRPr sz="1467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fld id="{6A174EDC-730F-0E4F-8F7E-AD594D963D7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Intel_Blu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09" y="6126165"/>
            <a:ext cx="979593" cy="67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413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5060952"/>
            <a:ext cx="12192645" cy="1797048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0"/>
            <a:ext cx="12192000" cy="5105400"/>
          </a:xfrm>
          <a:prstGeom prst="rect">
            <a:avLst/>
          </a:prstGeom>
          <a:solidFill>
            <a:srgbClr val="084074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84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514601"/>
            <a:ext cx="8636000" cy="1362075"/>
          </a:xfrm>
          <a:prstGeom prst="rect">
            <a:avLst/>
          </a:prstGeom>
        </p:spPr>
        <p:txBody>
          <a:bodyPr anchor="ctr" anchorCtr="0"/>
          <a:lstStyle>
            <a:lvl1pPr algn="l">
              <a:lnSpc>
                <a:spcPct val="100000"/>
              </a:lnSpc>
              <a:defRPr sz="5068" b="0" i="0" cap="none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Click To Edit Section Divider title Style</a:t>
            </a:r>
            <a:endParaRPr lang="en-US" dirty="0"/>
          </a:p>
        </p:txBody>
      </p:sp>
      <p:sp>
        <p:nvSpPr>
          <p:cNvPr id="14" name="Text Box 5"/>
          <p:cNvSpPr txBox="1">
            <a:spLocks noChangeArrowheads="1"/>
          </p:cNvSpPr>
          <p:nvPr userDrawn="1"/>
        </p:nvSpPr>
        <p:spPr bwMode="auto">
          <a:xfrm>
            <a:off x="699726" y="6644050"/>
            <a:ext cx="3854452" cy="164212"/>
          </a:xfrm>
          <a:prstGeom prst="rect">
            <a:avLst/>
          </a:prstGeom>
          <a:noFill/>
          <a:ln w="508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0" tIns="0" rIns="0" bIns="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067" dirty="0" smtClean="0">
                <a:solidFill>
                  <a:srgbClr val="FFFFFF"/>
                </a:solidFill>
                <a:cs typeface="Neo Sans Intel"/>
              </a:rPr>
              <a:t>INTEL CONFIDENTIAL</a:t>
            </a:r>
            <a:endParaRPr lang="en-US" sz="1067" dirty="0">
              <a:solidFill>
                <a:srgbClr val="FFFFFF"/>
              </a:solidFill>
              <a:cs typeface="Neo Sans Intel"/>
            </a:endParaRPr>
          </a:p>
        </p:txBody>
      </p:sp>
    </p:spTree>
    <p:extLst>
      <p:ext uri="{BB962C8B-B14F-4D97-AF65-F5344CB8AC3E}">
        <p14:creationId xmlns:p14="http://schemas.microsoft.com/office/powerpoint/2010/main" val="24853777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84074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840">
              <a:ln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0717" y="2578103"/>
            <a:ext cx="3426832" cy="1668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6796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inal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980" y="2070100"/>
            <a:ext cx="4122040" cy="271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6553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-column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4"/>
            <a:ext cx="5283200" cy="4525963"/>
          </a:xfrm>
        </p:spPr>
        <p:txBody>
          <a:bodyPr>
            <a:normAutofit/>
          </a:bodyPr>
          <a:lstStyle>
            <a:lvl1pPr marL="311159" indent="-311159">
              <a:buClr>
                <a:schemeClr val="bg1"/>
              </a:buClr>
              <a:buFont typeface="Arial"/>
              <a:buChar char="•"/>
              <a:defRPr sz="3200">
                <a:solidFill>
                  <a:srgbClr val="FFFFFF"/>
                </a:solidFill>
              </a:defRPr>
            </a:lvl1pPr>
            <a:lvl2pPr marL="920774" indent="-311159">
              <a:buClr>
                <a:schemeClr val="bg1"/>
              </a:buClr>
              <a:buFont typeface="Arial"/>
              <a:buChar char="•"/>
              <a:defRPr sz="2667">
                <a:solidFill>
                  <a:srgbClr val="FFFFFF"/>
                </a:solidFill>
              </a:defRPr>
            </a:lvl2pPr>
            <a:lvl3pPr marL="1449954" indent="-230724">
              <a:buClr>
                <a:schemeClr val="bg1"/>
              </a:buClr>
              <a:buFont typeface="Arial"/>
              <a:buChar char="•"/>
              <a:defRPr sz="2400">
                <a:solidFill>
                  <a:srgbClr val="FFFFFF"/>
                </a:solidFill>
              </a:defRPr>
            </a:lvl3pPr>
            <a:lvl4pPr marL="2059570" indent="-230724">
              <a:buClr>
                <a:schemeClr val="bg1"/>
              </a:buClr>
              <a:buFont typeface="Arial"/>
              <a:buChar char="•"/>
              <a:defRPr sz="2133">
                <a:solidFill>
                  <a:srgbClr val="FFFFFF"/>
                </a:solidFill>
              </a:defRPr>
            </a:lvl4pPr>
            <a:lvl5pPr marL="2669184" indent="-230724">
              <a:buClr>
                <a:schemeClr val="bg1"/>
              </a:buClr>
              <a:buFont typeface="Arial"/>
              <a:buChar char="•"/>
              <a:defRPr sz="2133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30453" y="6300154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 sz="1467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fld id="{6A174EDC-730F-0E4F-8F7E-AD594D963D71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0"/>
          </p:nvPr>
        </p:nvSpPr>
        <p:spPr>
          <a:xfrm>
            <a:off x="6316133" y="1600204"/>
            <a:ext cx="5283200" cy="4525963"/>
          </a:xfrm>
        </p:spPr>
        <p:txBody>
          <a:bodyPr>
            <a:normAutofit/>
          </a:bodyPr>
          <a:lstStyle>
            <a:lvl1pPr marL="311159" indent="-311159">
              <a:buClr>
                <a:schemeClr val="bg1"/>
              </a:buClr>
              <a:buFont typeface="Arial"/>
              <a:buChar char="•"/>
              <a:defRPr sz="3200">
                <a:solidFill>
                  <a:srgbClr val="FFFFFF"/>
                </a:solidFill>
              </a:defRPr>
            </a:lvl1pPr>
            <a:lvl2pPr marL="920774" indent="-311159">
              <a:buClr>
                <a:schemeClr val="bg1"/>
              </a:buClr>
              <a:buFont typeface="Arial"/>
              <a:buChar char="•"/>
              <a:defRPr sz="2667">
                <a:solidFill>
                  <a:srgbClr val="FFFFFF"/>
                </a:solidFill>
              </a:defRPr>
            </a:lvl2pPr>
            <a:lvl3pPr marL="1449954" indent="-230724">
              <a:buClr>
                <a:schemeClr val="bg1"/>
              </a:buClr>
              <a:buFont typeface="Arial"/>
              <a:buChar char="•"/>
              <a:defRPr sz="2400">
                <a:solidFill>
                  <a:srgbClr val="FFFFFF"/>
                </a:solidFill>
              </a:defRPr>
            </a:lvl3pPr>
            <a:lvl4pPr marL="2059570" indent="-230724">
              <a:buClr>
                <a:schemeClr val="bg1"/>
              </a:buClr>
              <a:buFont typeface="Arial"/>
              <a:buChar char="•"/>
              <a:defRPr sz="2133">
                <a:solidFill>
                  <a:srgbClr val="FFFFFF"/>
                </a:solidFill>
              </a:defRPr>
            </a:lvl4pPr>
            <a:lvl5pPr marL="2669184" indent="-230724">
              <a:buClr>
                <a:schemeClr val="bg1"/>
              </a:buClr>
              <a:buFont typeface="Arial"/>
              <a:buChar char="•"/>
              <a:defRPr sz="2133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98739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367" y="409575"/>
            <a:ext cx="10972800" cy="889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1453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1429455" y="2710745"/>
            <a:ext cx="6170341" cy="1362075"/>
          </a:xfrm>
          <a:prstGeom prst="rect">
            <a:avLst/>
          </a:prstGeom>
        </p:spPr>
        <p:txBody>
          <a:bodyPr anchor="ctr" anchorCtr="0"/>
          <a:lstStyle>
            <a:lvl1pPr algn="l">
              <a:lnSpc>
                <a:spcPct val="100000"/>
              </a:lnSpc>
              <a:defRPr sz="3600" b="0" cap="none">
                <a:solidFill>
                  <a:srgbClr val="FFFFFF"/>
                </a:solidFill>
                <a:latin typeface="+mj-lt"/>
                <a:cs typeface="Verdana"/>
              </a:defRPr>
            </a:lvl1pPr>
          </a:lstStyle>
          <a:p>
            <a:r>
              <a:rPr lang="en-US" dirty="0" smtClean="0"/>
              <a:t>Click To Edit Section Divider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416980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367" y="409575"/>
            <a:ext cx="10972800" cy="889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7486" y="1379541"/>
            <a:ext cx="10970684" cy="4537075"/>
          </a:xfrm>
          <a:prstGeom prst="rect">
            <a:avLst/>
          </a:prstGeom>
        </p:spPr>
        <p:txBody>
          <a:bodyPr lIns="64008" tIns="32004" rIns="64008" bIns="32004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0807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63891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-column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11159" indent="-311159">
              <a:buClr>
                <a:schemeClr val="bg1"/>
              </a:buClr>
              <a:buFont typeface="Arial"/>
              <a:buChar char="•"/>
              <a:defRPr sz="3733">
                <a:solidFill>
                  <a:srgbClr val="FFFFFF"/>
                </a:solidFill>
              </a:defRPr>
            </a:lvl1pPr>
            <a:lvl2pPr marL="920774" indent="-311159">
              <a:buClr>
                <a:schemeClr val="bg1"/>
              </a:buClr>
              <a:buFont typeface="Arial"/>
              <a:buChar char="•"/>
              <a:defRPr sz="2400">
                <a:solidFill>
                  <a:srgbClr val="FFFFFF"/>
                </a:solidFill>
              </a:defRPr>
            </a:lvl2pPr>
            <a:lvl3pPr marL="1449954" indent="-230724">
              <a:buClr>
                <a:schemeClr val="bg1"/>
              </a:buClr>
              <a:buFont typeface="Arial"/>
              <a:buChar char="•"/>
              <a:defRPr sz="2400">
                <a:solidFill>
                  <a:srgbClr val="FFFFFF"/>
                </a:solidFill>
              </a:defRPr>
            </a:lvl3pPr>
            <a:lvl4pPr marL="2059570" indent="-230724">
              <a:buClr>
                <a:schemeClr val="bg1"/>
              </a:buClr>
              <a:buFont typeface="Arial"/>
              <a:buChar char="•"/>
              <a:defRPr sz="2400">
                <a:solidFill>
                  <a:srgbClr val="FFFFFF"/>
                </a:solidFill>
              </a:defRPr>
            </a:lvl4pPr>
            <a:lvl5pPr marL="2669184" indent="-230724">
              <a:buClr>
                <a:schemeClr val="bg1"/>
              </a:buClr>
              <a:buFont typeface="Arial"/>
              <a:buChar char="•"/>
              <a:defRPr sz="2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30453" y="6300154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 sz="1467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fld id="{6A174EDC-730F-0E4F-8F7E-AD594D963D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603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4"/>
            <a:ext cx="5283200" cy="4525963"/>
          </a:xfrm>
        </p:spPr>
        <p:txBody>
          <a:bodyPr>
            <a:noAutofit/>
          </a:bodyPr>
          <a:lstStyle>
            <a:lvl1pPr marL="311159" indent="-311159">
              <a:buClr>
                <a:schemeClr val="bg1"/>
              </a:buClr>
              <a:buFont typeface="Arial"/>
              <a:buChar char="•"/>
              <a:defRPr sz="3200">
                <a:solidFill>
                  <a:srgbClr val="FFFFFF"/>
                </a:solidFill>
              </a:defRPr>
            </a:lvl1pPr>
            <a:lvl2pPr marL="920774" indent="-311159">
              <a:buClr>
                <a:schemeClr val="bg1"/>
              </a:buClr>
              <a:buFont typeface="Arial"/>
              <a:buChar char="•"/>
              <a:defRPr sz="2667">
                <a:solidFill>
                  <a:srgbClr val="FFFFFF"/>
                </a:solidFill>
              </a:defRPr>
            </a:lvl2pPr>
            <a:lvl3pPr marL="1449954" indent="-230724">
              <a:buClr>
                <a:schemeClr val="bg1"/>
              </a:buClr>
              <a:buFont typeface="Arial"/>
              <a:buChar char="•"/>
              <a:defRPr sz="2400">
                <a:solidFill>
                  <a:srgbClr val="FFFFFF"/>
                </a:solidFill>
              </a:defRPr>
            </a:lvl3pPr>
            <a:lvl4pPr marL="2059570" indent="-230724">
              <a:buClr>
                <a:schemeClr val="bg1"/>
              </a:buClr>
              <a:buFont typeface="Arial"/>
              <a:buChar char="•"/>
              <a:defRPr sz="2133">
                <a:solidFill>
                  <a:srgbClr val="FFFFFF"/>
                </a:solidFill>
              </a:defRPr>
            </a:lvl4pPr>
            <a:lvl5pPr marL="2669184" indent="-230724">
              <a:buClr>
                <a:schemeClr val="bg1"/>
              </a:buClr>
              <a:buFont typeface="Arial"/>
              <a:buChar char="•"/>
              <a:defRPr sz="2133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30453" y="6300154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 sz="1467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fld id="{6A174EDC-730F-0E4F-8F7E-AD594D963D7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0"/>
          </p:nvPr>
        </p:nvSpPr>
        <p:spPr>
          <a:xfrm>
            <a:off x="6316133" y="1600204"/>
            <a:ext cx="5283200" cy="4525963"/>
          </a:xfrm>
        </p:spPr>
        <p:txBody>
          <a:bodyPr>
            <a:noAutofit/>
          </a:bodyPr>
          <a:lstStyle>
            <a:lvl1pPr marL="311159" indent="-311159">
              <a:buClr>
                <a:schemeClr val="bg1"/>
              </a:buClr>
              <a:buFont typeface="Arial"/>
              <a:buChar char="•"/>
              <a:defRPr sz="3200">
                <a:solidFill>
                  <a:srgbClr val="FFFFFF"/>
                </a:solidFill>
              </a:defRPr>
            </a:lvl1pPr>
            <a:lvl2pPr marL="920774" indent="-311159">
              <a:buClr>
                <a:schemeClr val="bg1"/>
              </a:buClr>
              <a:buFont typeface="Arial"/>
              <a:buChar char="•"/>
              <a:defRPr sz="2667">
                <a:solidFill>
                  <a:srgbClr val="FFFFFF"/>
                </a:solidFill>
              </a:defRPr>
            </a:lvl2pPr>
            <a:lvl3pPr marL="1449954" indent="-230724">
              <a:buClr>
                <a:schemeClr val="bg1"/>
              </a:buClr>
              <a:buFont typeface="Arial"/>
              <a:buChar char="•"/>
              <a:defRPr sz="2400">
                <a:solidFill>
                  <a:srgbClr val="FFFFFF"/>
                </a:solidFill>
              </a:defRPr>
            </a:lvl3pPr>
            <a:lvl4pPr marL="2059570" indent="-230724">
              <a:buClr>
                <a:schemeClr val="bg1"/>
              </a:buClr>
              <a:buFont typeface="Arial"/>
              <a:buChar char="•"/>
              <a:defRPr sz="2133">
                <a:solidFill>
                  <a:srgbClr val="FFFFFF"/>
                </a:solidFill>
              </a:defRPr>
            </a:lvl4pPr>
            <a:lvl5pPr marL="2669184" indent="-230724">
              <a:buClr>
                <a:schemeClr val="bg1"/>
              </a:buClr>
              <a:buFont typeface="Arial"/>
              <a:buChar char="•"/>
              <a:defRPr sz="2133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93126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Page Gener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11480800" cy="685800"/>
          </a:xfrm>
          <a:prstGeom prst="rect">
            <a:avLst/>
          </a:prstGeom>
        </p:spPr>
        <p:txBody>
          <a:bodyPr anchor="t"/>
          <a:lstStyle>
            <a:lvl1pPr>
              <a:defRPr baseline="0">
                <a:solidFill>
                  <a:srgbClr val="0860A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0" y="1219202"/>
            <a:ext cx="11582400" cy="4876801"/>
          </a:xfrm>
          <a:prstGeom prst="rect">
            <a:avLst/>
          </a:prstGeom>
        </p:spPr>
        <p:txBody>
          <a:bodyPr/>
          <a:lstStyle>
            <a:lvl1pPr marL="457213" indent="-457213">
              <a:spcBef>
                <a:spcPts val="0"/>
              </a:spcBef>
              <a:spcAft>
                <a:spcPts val="800"/>
              </a:spcAft>
              <a:buSzPct val="90000"/>
              <a:defRPr sz="3200">
                <a:solidFill>
                  <a:schemeClr val="tx1"/>
                </a:solidFill>
              </a:defRPr>
            </a:lvl1pPr>
            <a:lvl2pPr marL="922890" indent="-313275">
              <a:spcBef>
                <a:spcPts val="0"/>
              </a:spcBef>
              <a:spcAft>
                <a:spcPts val="800"/>
              </a:spcAft>
              <a:defRPr sz="2667">
                <a:solidFill>
                  <a:schemeClr val="tx1"/>
                </a:solidFill>
              </a:defRPr>
            </a:lvl2pPr>
            <a:lvl3pPr marL="1524039" indent="-304808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 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54513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19204"/>
            <a:ext cx="5689600" cy="4906963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 marL="1828846" indent="0">
              <a:buClr>
                <a:srgbClr val="0070C0"/>
              </a:buClr>
              <a:buFont typeface="Arial" pitchFamily="34" charset="0"/>
              <a:buNone/>
              <a:defRPr sz="2133"/>
            </a:lvl4pPr>
            <a:lvl5pPr marL="2743269" indent="-304808">
              <a:buClr>
                <a:srgbClr val="0070C0"/>
              </a:buClr>
              <a:buFont typeface="Arial" pitchFamily="34" charset="0"/>
              <a:buChar char="•"/>
              <a:defRPr sz="2133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19204"/>
            <a:ext cx="5689600" cy="4906963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 marL="2133653" indent="-304808">
              <a:buClr>
                <a:srgbClr val="0070C0"/>
              </a:buClr>
              <a:buFont typeface="Arial" pitchFamily="34" charset="0"/>
              <a:buChar char="−"/>
              <a:defRPr sz="2133"/>
            </a:lvl4pPr>
            <a:lvl5pPr marL="2743269" indent="-304808">
              <a:buClr>
                <a:srgbClr val="0070C0"/>
              </a:buClr>
              <a:buFont typeface="Arial" pitchFamily="34" charset="0"/>
              <a:buChar char="•"/>
              <a:defRPr sz="2133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6802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68226" y="192025"/>
            <a:ext cx="11618977" cy="88582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619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68226" y="1161292"/>
            <a:ext cx="11618977" cy="5175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268226" y="6304874"/>
            <a:ext cx="9277351" cy="263525"/>
          </a:xfrm>
        </p:spPr>
        <p:txBody>
          <a:bodyPr anchor="b"/>
          <a:lstStyle>
            <a:lvl1pPr>
              <a:lnSpc>
                <a:spcPct val="90000"/>
              </a:lnSpc>
              <a:spcBef>
                <a:spcPts val="267"/>
              </a:spcBef>
              <a:defRPr sz="1333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pPr lvl="0"/>
            <a:r>
              <a:rPr lang="en-US" dirty="0" smtClean="0"/>
              <a:t>Click to add footnotes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0676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DF2013_SF_PPT_Template_Title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"/>
            <a:ext cx="12209012" cy="6867569"/>
          </a:xfrm>
          <a:prstGeom prst="rect">
            <a:avLst/>
          </a:prstGeom>
        </p:spPr>
      </p:pic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30091" y="2185177"/>
            <a:ext cx="10972800" cy="138248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ts val="6001"/>
              </a:lnSpc>
              <a:defRPr sz="5468" b="1" i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Add Session title here—</a:t>
            </a:r>
            <a:br>
              <a:rPr lang="en-US" dirty="0" smtClean="0"/>
            </a:br>
            <a:r>
              <a:rPr lang="en-US" dirty="0" smtClean="0"/>
              <a:t>Use published name ONLY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10104" y="3946074"/>
            <a:ext cx="10972800" cy="695325"/>
          </a:xfrm>
          <a:prstGeom prst="rect">
            <a:avLst/>
          </a:prstGeom>
          <a:noFill/>
        </p:spPr>
        <p:txBody>
          <a:bodyPr vert="horz"/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333" b="0" i="0">
                <a:solidFill>
                  <a:schemeClr val="bg1"/>
                </a:solidFill>
                <a:latin typeface="Verdana"/>
                <a:cs typeface="Verdana"/>
              </a:defRPr>
            </a:lvl1pPr>
            <a:lvl2pPr marL="609615" indent="0">
              <a:lnSpc>
                <a:spcPts val="4000"/>
              </a:lnSpc>
              <a:spcBef>
                <a:spcPts val="0"/>
              </a:spcBef>
              <a:buNone/>
              <a:defRPr sz="3333">
                <a:solidFill>
                  <a:schemeClr val="bg1"/>
                </a:solidFill>
                <a:latin typeface=""/>
              </a:defRPr>
            </a:lvl2pPr>
            <a:lvl3pPr marL="1219231" indent="0">
              <a:lnSpc>
                <a:spcPts val="4000"/>
              </a:lnSpc>
              <a:spcBef>
                <a:spcPts val="0"/>
              </a:spcBef>
              <a:buNone/>
              <a:defRPr sz="3333">
                <a:solidFill>
                  <a:schemeClr val="bg1"/>
                </a:solidFill>
                <a:latin typeface=""/>
              </a:defRPr>
            </a:lvl3pPr>
            <a:lvl4pPr marL="1828846" indent="0">
              <a:lnSpc>
                <a:spcPts val="4000"/>
              </a:lnSpc>
              <a:spcBef>
                <a:spcPts val="0"/>
              </a:spcBef>
              <a:buNone/>
              <a:defRPr sz="3333">
                <a:solidFill>
                  <a:schemeClr val="bg1"/>
                </a:solidFill>
                <a:latin typeface=""/>
              </a:defRPr>
            </a:lvl4pPr>
            <a:lvl5pPr marL="2438462" indent="0">
              <a:lnSpc>
                <a:spcPts val="4000"/>
              </a:lnSpc>
              <a:spcBef>
                <a:spcPts val="0"/>
              </a:spcBef>
              <a:buNone/>
              <a:defRPr sz="3333">
                <a:solidFill>
                  <a:schemeClr val="bg1"/>
                </a:solidFill>
                <a:latin typeface=""/>
              </a:defRPr>
            </a:lvl5pPr>
          </a:lstStyle>
          <a:p>
            <a:pPr lvl="0"/>
            <a:r>
              <a:rPr lang="en-US" dirty="0" smtClean="0"/>
              <a:t>Add Speakers(s) name, title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10104" y="5309467"/>
            <a:ext cx="3107657" cy="695325"/>
          </a:xfrm>
          <a:prstGeom prst="rect">
            <a:avLst/>
          </a:prstGeom>
          <a:noFill/>
        </p:spPr>
        <p:txBody>
          <a:bodyPr vert="horz"/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333" b="1" i="0">
                <a:solidFill>
                  <a:schemeClr val="bg1"/>
                </a:solidFill>
                <a:latin typeface="Verdana"/>
                <a:cs typeface="Verdana"/>
              </a:defRPr>
            </a:lvl1pPr>
            <a:lvl2pPr marL="609615" indent="0">
              <a:lnSpc>
                <a:spcPts val="4000"/>
              </a:lnSpc>
              <a:spcBef>
                <a:spcPts val="0"/>
              </a:spcBef>
              <a:buNone/>
              <a:defRPr sz="3333">
                <a:solidFill>
                  <a:schemeClr val="bg1"/>
                </a:solidFill>
                <a:latin typeface=""/>
              </a:defRPr>
            </a:lvl2pPr>
            <a:lvl3pPr marL="1219231" indent="0">
              <a:lnSpc>
                <a:spcPts val="4000"/>
              </a:lnSpc>
              <a:spcBef>
                <a:spcPts val="0"/>
              </a:spcBef>
              <a:buNone/>
              <a:defRPr sz="3333">
                <a:solidFill>
                  <a:schemeClr val="bg1"/>
                </a:solidFill>
                <a:latin typeface=""/>
              </a:defRPr>
            </a:lvl3pPr>
            <a:lvl4pPr marL="1828846" indent="0">
              <a:lnSpc>
                <a:spcPts val="4000"/>
              </a:lnSpc>
              <a:spcBef>
                <a:spcPts val="0"/>
              </a:spcBef>
              <a:buNone/>
              <a:defRPr sz="3333">
                <a:solidFill>
                  <a:schemeClr val="bg1"/>
                </a:solidFill>
                <a:latin typeface=""/>
              </a:defRPr>
            </a:lvl4pPr>
            <a:lvl5pPr marL="2438462" indent="0">
              <a:lnSpc>
                <a:spcPts val="4000"/>
              </a:lnSpc>
              <a:spcBef>
                <a:spcPts val="0"/>
              </a:spcBef>
              <a:buNone/>
              <a:defRPr sz="3333">
                <a:solidFill>
                  <a:schemeClr val="bg1"/>
                </a:solidFill>
                <a:latin typeface=""/>
              </a:defRPr>
            </a:lvl5pPr>
          </a:lstStyle>
          <a:p>
            <a:pPr lvl="0"/>
            <a:r>
              <a:rPr lang="en-US" dirty="0" smtClean="0"/>
              <a:t>Session 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799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0808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1760" y="2130428"/>
            <a:ext cx="10363200" cy="1470025"/>
          </a:xfrm>
        </p:spPr>
        <p:txBody>
          <a:bodyPr>
            <a:noAutofit/>
          </a:bodyPr>
          <a:lstStyle>
            <a:lvl1pPr algn="r">
              <a:defRPr sz="720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9387" y="5359400"/>
            <a:ext cx="9448800" cy="89916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rgbClr val="0071C5"/>
                </a:solidFill>
              </a:defRPr>
            </a:lvl1pPr>
            <a:lvl2pPr marL="6096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45409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4.jp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1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2.jp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8" y="-363"/>
            <a:ext cx="12192647" cy="6858363"/>
          </a:xfrm>
          <a:prstGeom prst="rect">
            <a:avLst/>
          </a:prstGeom>
        </p:spPr>
      </p:pic>
      <p:pic>
        <p:nvPicPr>
          <p:cNvPr id="8" name="Picture 7" descr="PPTCovers-01.png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r="-536"/>
          <a:stretch/>
        </p:blipFill>
        <p:spPr bwMode="auto">
          <a:xfrm>
            <a:off x="-1" y="1941829"/>
            <a:ext cx="9601201" cy="441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3334" y="2448880"/>
            <a:ext cx="6895253" cy="17573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9174" y="5025817"/>
            <a:ext cx="5879253" cy="12696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075" y="375500"/>
            <a:ext cx="1386327" cy="98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671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09615" rtl="0" eaLnBrk="1" latinLnBrk="0" hangingPunct="1">
        <a:spcBef>
          <a:spcPct val="0"/>
        </a:spcBef>
        <a:buNone/>
        <a:defRPr sz="6001" kern="1200">
          <a:solidFill>
            <a:schemeClr val="bg1"/>
          </a:solidFill>
          <a:latin typeface="Verdana"/>
          <a:ea typeface="+mj-ea"/>
          <a:cs typeface="Verdana"/>
        </a:defRPr>
      </a:lvl1pPr>
    </p:titleStyle>
    <p:bodyStyle>
      <a:lvl1pPr marL="0" indent="0" algn="l" defTabSz="609615" rtl="0" eaLnBrk="1" latinLnBrk="0" hangingPunct="1">
        <a:spcBef>
          <a:spcPct val="20000"/>
        </a:spcBef>
        <a:buFont typeface="Arial"/>
        <a:buNone/>
        <a:defRPr sz="2667" kern="1200">
          <a:solidFill>
            <a:srgbClr val="FFFFFF"/>
          </a:solidFill>
          <a:latin typeface="Verdana"/>
          <a:ea typeface="+mn-ea"/>
          <a:cs typeface="Verdana"/>
        </a:defRPr>
      </a:lvl1pPr>
      <a:lvl2pPr marL="609615" indent="0" algn="l" defTabSz="609615" rtl="0" eaLnBrk="1" latinLnBrk="0" hangingPunct="1">
        <a:spcBef>
          <a:spcPct val="20000"/>
        </a:spcBef>
        <a:buFont typeface="Arial"/>
        <a:buNone/>
        <a:defRPr sz="1867" kern="1200">
          <a:solidFill>
            <a:srgbClr val="FFFFFF"/>
          </a:solidFill>
          <a:latin typeface="Verdana"/>
          <a:ea typeface="+mn-ea"/>
          <a:cs typeface="Verdana"/>
        </a:defRPr>
      </a:lvl2pPr>
      <a:lvl3pPr marL="1219231" indent="0" algn="l" defTabSz="609615" rtl="0" eaLnBrk="1" latinLnBrk="0" hangingPunct="1">
        <a:spcBef>
          <a:spcPct val="20000"/>
        </a:spcBef>
        <a:buFont typeface="Arial"/>
        <a:buNone/>
        <a:defRPr sz="2667" kern="1200">
          <a:solidFill>
            <a:srgbClr val="FFFFFF"/>
          </a:solidFill>
          <a:latin typeface="Verdana"/>
          <a:ea typeface="+mn-ea"/>
          <a:cs typeface="Verdana"/>
        </a:defRPr>
      </a:lvl3pPr>
      <a:lvl4pPr marL="1828846" indent="0" algn="l" defTabSz="609615" rtl="0" eaLnBrk="1" latinLnBrk="0" hangingPunct="1">
        <a:spcBef>
          <a:spcPct val="20000"/>
        </a:spcBef>
        <a:buFont typeface="Arial"/>
        <a:buNone/>
        <a:defRPr sz="2667" kern="1200">
          <a:solidFill>
            <a:srgbClr val="FFFFFF"/>
          </a:solidFill>
          <a:latin typeface="Verdana"/>
          <a:ea typeface="+mn-ea"/>
          <a:cs typeface="Verdana"/>
        </a:defRPr>
      </a:lvl4pPr>
      <a:lvl5pPr marL="2438462" indent="0" algn="l" defTabSz="609615" rtl="0" eaLnBrk="1" latinLnBrk="0" hangingPunct="1">
        <a:spcBef>
          <a:spcPct val="20000"/>
        </a:spcBef>
        <a:buFont typeface="Arial"/>
        <a:buNone/>
        <a:defRPr sz="2667" kern="1200">
          <a:solidFill>
            <a:srgbClr val="FFFFFF"/>
          </a:solidFill>
          <a:latin typeface="Verdana"/>
          <a:ea typeface="+mn-ea"/>
          <a:cs typeface="Verdana"/>
        </a:defRPr>
      </a:lvl5pPr>
      <a:lvl6pPr marL="3352884" indent="-304808" algn="l" defTabSz="60961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500" indent="-304808" algn="l" defTabSz="60961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2115" indent="-304808" algn="l" defTabSz="60961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729" indent="-304808" algn="l" defTabSz="60961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15" algn="l" defTabSz="6096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31" algn="l" defTabSz="6096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46" algn="l" defTabSz="6096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62" algn="l" defTabSz="6096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76" algn="l" defTabSz="6096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93" algn="l" defTabSz="6096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307" algn="l" defTabSz="6096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922" algn="l" defTabSz="6096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-363"/>
            <a:ext cx="12192645" cy="685836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30453" y="6300154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 sz="1467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fld id="{6A174EDC-730F-0E4F-8F7E-AD594D963D71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34" y="5808776"/>
            <a:ext cx="1386327" cy="98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949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8" r:id="rId2"/>
    <p:sldLayoutId id="2147483684" r:id="rId3"/>
    <p:sldLayoutId id="2147483685" r:id="rId4"/>
    <p:sldLayoutId id="2147483686" r:id="rId5"/>
    <p:sldLayoutId id="2147483687" r:id="rId6"/>
    <p:sldLayoutId id="2147483688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09615" rtl="0" eaLnBrk="1" latinLnBrk="0" hangingPunct="1">
        <a:spcBef>
          <a:spcPct val="0"/>
        </a:spcBef>
        <a:buNone/>
        <a:defRPr sz="4268" kern="1200">
          <a:solidFill>
            <a:srgbClr val="FFFFFF"/>
          </a:solidFill>
          <a:latin typeface="Verdana"/>
          <a:ea typeface="+mj-ea"/>
          <a:cs typeface="Verdana"/>
        </a:defRPr>
      </a:lvl1pPr>
    </p:titleStyle>
    <p:bodyStyle>
      <a:lvl1pPr marL="457213" indent="-457213" algn="l" defTabSz="609615" rtl="0" eaLnBrk="1" latinLnBrk="0" hangingPunct="1">
        <a:spcBef>
          <a:spcPct val="20000"/>
        </a:spcBef>
        <a:buFont typeface="Arial"/>
        <a:buChar char="•"/>
        <a:defRPr sz="4268" kern="1200">
          <a:solidFill>
            <a:srgbClr val="FFFFFF"/>
          </a:solidFill>
          <a:latin typeface="Verdana"/>
          <a:ea typeface="+mn-ea"/>
          <a:cs typeface="Verdana"/>
        </a:defRPr>
      </a:lvl1pPr>
      <a:lvl2pPr marL="990626" indent="-381009" algn="l" defTabSz="609615" rtl="0" eaLnBrk="1" latinLnBrk="0" hangingPunct="1">
        <a:spcBef>
          <a:spcPct val="20000"/>
        </a:spcBef>
        <a:buFont typeface="Arial"/>
        <a:buChar char="–"/>
        <a:defRPr sz="3733" kern="1200">
          <a:solidFill>
            <a:srgbClr val="FFFFFF"/>
          </a:solidFill>
          <a:latin typeface="Verdana"/>
          <a:ea typeface="+mn-ea"/>
          <a:cs typeface="Verdana"/>
        </a:defRPr>
      </a:lvl2pPr>
      <a:lvl3pPr marL="1524039" indent="-304808" algn="l" defTabSz="609615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FFFFFF"/>
          </a:solidFill>
          <a:latin typeface="Verdana"/>
          <a:ea typeface="+mn-ea"/>
          <a:cs typeface="Verdana"/>
        </a:defRPr>
      </a:lvl3pPr>
      <a:lvl4pPr marL="2133653" indent="-304808" algn="l" defTabSz="609615" rtl="0" eaLnBrk="1" latinLnBrk="0" hangingPunct="1">
        <a:spcBef>
          <a:spcPct val="20000"/>
        </a:spcBef>
        <a:buFont typeface="Arial"/>
        <a:buChar char="–"/>
        <a:defRPr sz="2667" kern="1200">
          <a:solidFill>
            <a:srgbClr val="FFFFFF"/>
          </a:solidFill>
          <a:latin typeface="Verdana"/>
          <a:ea typeface="+mn-ea"/>
          <a:cs typeface="Verdana"/>
        </a:defRPr>
      </a:lvl4pPr>
      <a:lvl5pPr marL="2743269" indent="-304808" algn="l" defTabSz="609615" rtl="0" eaLnBrk="1" latinLnBrk="0" hangingPunct="1">
        <a:spcBef>
          <a:spcPct val="20000"/>
        </a:spcBef>
        <a:buFont typeface="Arial"/>
        <a:buChar char="»"/>
        <a:defRPr sz="2667" kern="1200">
          <a:solidFill>
            <a:srgbClr val="FFFFFF"/>
          </a:solidFill>
          <a:latin typeface="Verdana"/>
          <a:ea typeface="+mn-ea"/>
          <a:cs typeface="Verdana"/>
        </a:defRPr>
      </a:lvl5pPr>
      <a:lvl6pPr marL="3352884" indent="-304808" algn="l" defTabSz="60961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500" indent="-304808" algn="l" defTabSz="60961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2115" indent="-304808" algn="l" defTabSz="60961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729" indent="-304808" algn="l" defTabSz="60961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15" algn="l" defTabSz="6096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31" algn="l" defTabSz="6096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46" algn="l" defTabSz="6096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62" algn="l" defTabSz="6096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76" algn="l" defTabSz="6096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93" algn="l" defTabSz="6096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307" algn="l" defTabSz="6096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922" algn="l" defTabSz="6096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01_title.png"/>
          <p:cNvPicPr>
            <a:picLocks noChangeAspect="1"/>
          </p:cNvPicPr>
          <p:nvPr userDrawn="1"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2914654"/>
            <a:ext cx="12192652" cy="3943351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0"/>
            <a:ext cx="12192000" cy="284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84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6" name="Picture 5" descr="Intel_Blue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09" y="6126165"/>
            <a:ext cx="979593" cy="67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360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6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09615" rtl="0" eaLnBrk="1" latinLnBrk="0" hangingPunct="1">
        <a:spcBef>
          <a:spcPct val="0"/>
        </a:spcBef>
        <a:buNone/>
        <a:defRPr sz="4268" kern="1200">
          <a:solidFill>
            <a:schemeClr val="accent1"/>
          </a:solidFill>
          <a:latin typeface="Verdana"/>
          <a:ea typeface="+mj-ea"/>
          <a:cs typeface="Verdana"/>
        </a:defRPr>
      </a:lvl1pPr>
    </p:titleStyle>
    <p:bodyStyle>
      <a:lvl1pPr marL="457213" indent="-457213" algn="l" defTabSz="60961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Verdana"/>
          <a:ea typeface="+mn-ea"/>
          <a:cs typeface="Verdana"/>
        </a:defRPr>
      </a:lvl1pPr>
      <a:lvl2pPr marL="990626" indent="-381009" algn="l" defTabSz="60961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Verdana"/>
          <a:ea typeface="+mn-ea"/>
          <a:cs typeface="Verdana"/>
        </a:defRPr>
      </a:lvl2pPr>
      <a:lvl3pPr marL="1524039" indent="-304808" algn="l" defTabSz="609615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Verdana"/>
          <a:ea typeface="+mn-ea"/>
          <a:cs typeface="Verdana"/>
        </a:defRPr>
      </a:lvl3pPr>
      <a:lvl4pPr marL="2133653" indent="-304808" algn="l" defTabSz="609615" rtl="0" eaLnBrk="1" latinLnBrk="0" hangingPunct="1">
        <a:spcBef>
          <a:spcPct val="20000"/>
        </a:spcBef>
        <a:buFont typeface="Arial"/>
        <a:buChar char="•"/>
        <a:defRPr sz="1867" kern="1200">
          <a:solidFill>
            <a:schemeClr val="tx1"/>
          </a:solidFill>
          <a:latin typeface="Verdana"/>
          <a:ea typeface="+mn-ea"/>
          <a:cs typeface="Verdana"/>
        </a:defRPr>
      </a:lvl4pPr>
      <a:lvl5pPr marL="2743269" indent="-304808" algn="l" defTabSz="60961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Verdana"/>
          <a:ea typeface="+mn-ea"/>
          <a:cs typeface="Verdana"/>
        </a:defRPr>
      </a:lvl5pPr>
      <a:lvl6pPr marL="3352884" indent="-304808" algn="l" defTabSz="60961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500" indent="-304808" algn="l" defTabSz="60961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2115" indent="-304808" algn="l" defTabSz="60961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729" indent="-304808" algn="l" defTabSz="60961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15" algn="l" defTabSz="6096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31" algn="l" defTabSz="6096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46" algn="l" defTabSz="6096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62" algn="l" defTabSz="6096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76" algn="l" defTabSz="6096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93" algn="l" defTabSz="6096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307" algn="l" defTabSz="6096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922" algn="l" defTabSz="6096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Slide Number Placeholder 9"/>
          <p:cNvSpPr txBox="1">
            <a:spLocks/>
          </p:cNvSpPr>
          <p:nvPr userDrawn="1"/>
        </p:nvSpPr>
        <p:spPr bwMode="auto">
          <a:xfrm>
            <a:off x="189179" y="6611677"/>
            <a:ext cx="383645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008" tIns="32004" rIns="64008" bIns="32004" anchor="ctr"/>
          <a:lstStyle>
            <a:lvl1pPr eaLnBrk="0" hangingPunct="0">
              <a:defRPr sz="4200">
                <a:solidFill>
                  <a:srgbClr val="000000"/>
                </a:solidFill>
                <a:latin typeface="Gill Sans" pitchFamily="-84" charset="0"/>
                <a:ea typeface="ヒラギノ角ゴ ProN W3" pitchFamily="-84" charset="-128"/>
                <a:sym typeface="Gill Sans" pitchFamily="-84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pitchFamily="-84" charset="0"/>
                <a:ea typeface="ヒラギノ角ゴ ProN W3" pitchFamily="-84" charset="-128"/>
                <a:sym typeface="Gill Sans" pitchFamily="-84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pitchFamily="-84" charset="0"/>
                <a:ea typeface="ヒラギノ角ゴ ProN W3" pitchFamily="-84" charset="-128"/>
                <a:sym typeface="Gill Sans" pitchFamily="-84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pitchFamily="-84" charset="0"/>
                <a:ea typeface="ヒラギノ角ゴ ProN W3" pitchFamily="-84" charset="-128"/>
                <a:sym typeface="Gill Sans" pitchFamily="-84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pitchFamily="-84" charset="0"/>
                <a:ea typeface="ヒラギノ角ゴ ProN W3" pitchFamily="-84" charset="-128"/>
                <a:sym typeface="Gill Sans" pitchFamily="-8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pitchFamily="-84" charset="0"/>
                <a:ea typeface="ヒラギノ角ゴ ProN W3" pitchFamily="-84" charset="-128"/>
                <a:sym typeface="Gill Sans" pitchFamily="-8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pitchFamily="-84" charset="0"/>
                <a:ea typeface="ヒラギノ角ゴ ProN W3" pitchFamily="-84" charset="-128"/>
                <a:sym typeface="Gill Sans" pitchFamily="-8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pitchFamily="-84" charset="0"/>
                <a:ea typeface="ヒラギノ角ゴ ProN W3" pitchFamily="-84" charset="-128"/>
                <a:sym typeface="Gill Sans" pitchFamily="-8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pitchFamily="-84" charset="0"/>
                <a:ea typeface="ヒラギノ角ゴ ProN W3" pitchFamily="-84" charset="-128"/>
                <a:sym typeface="Gill Sans" pitchFamily="-84" charset="0"/>
              </a:defRPr>
            </a:lvl9pPr>
          </a:lstStyle>
          <a:p>
            <a:pPr algn="r" defTabSz="914422" eaLnBrk="1" fontAlgn="base" hangingPunct="1">
              <a:spcBef>
                <a:spcPct val="0"/>
              </a:spcBef>
              <a:spcAft>
                <a:spcPct val="0"/>
              </a:spcAft>
            </a:pPr>
            <a:fld id="{472DC59C-0FD8-4A98-9F3C-7E74E135C556}" type="slidenum">
              <a:rPr lang="en-US" sz="600">
                <a:solidFill>
                  <a:srgbClr val="FFFFFF"/>
                </a:solidFill>
                <a:latin typeface="Neo Sans Intel" pitchFamily="34" charset="0"/>
                <a:cs typeface="Arial" charset="0"/>
              </a:rPr>
              <a:pPr algn="r" defTabSz="914422" eaLnBrk="1" fontAlgn="base" hangingPunct="1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600">
              <a:solidFill>
                <a:srgbClr val="FFFFFF"/>
              </a:solidFill>
              <a:latin typeface="Neo Sans Intel" pitchFamily="34" charset="0"/>
              <a:cs typeface="Arial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 userDrawn="1"/>
        </p:nvSpPr>
        <p:spPr bwMode="auto">
          <a:xfrm>
            <a:off x="629710" y="6651365"/>
            <a:ext cx="84798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pitchFamily="-84" charset="0"/>
                <a:ea typeface="ヒラギノ角ゴ ProN W3" pitchFamily="-84" charset="-128"/>
                <a:sym typeface="Gill Sans" pitchFamily="-84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pitchFamily="-84" charset="0"/>
                <a:ea typeface="ヒラギノ角ゴ ProN W3" pitchFamily="-84" charset="-128"/>
                <a:sym typeface="Gill Sans" pitchFamily="-84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pitchFamily="-84" charset="0"/>
                <a:ea typeface="ヒラギノ角ゴ ProN W3" pitchFamily="-84" charset="-128"/>
                <a:sym typeface="Gill Sans" pitchFamily="-84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pitchFamily="-84" charset="0"/>
                <a:ea typeface="ヒラギノ角ゴ ProN W3" pitchFamily="-84" charset="-128"/>
                <a:sym typeface="Gill Sans" pitchFamily="-84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pitchFamily="-84" charset="0"/>
                <a:ea typeface="ヒラギノ角ゴ ProN W3" pitchFamily="-84" charset="-128"/>
                <a:sym typeface="Gill Sans" pitchFamily="-8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pitchFamily="-84" charset="0"/>
                <a:ea typeface="ヒラギノ角ゴ ProN W3" pitchFamily="-84" charset="-128"/>
                <a:sym typeface="Gill Sans" pitchFamily="-8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pitchFamily="-84" charset="0"/>
                <a:ea typeface="ヒラギノ角ゴ ProN W3" pitchFamily="-84" charset="-128"/>
                <a:sym typeface="Gill Sans" pitchFamily="-8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pitchFamily="-84" charset="0"/>
                <a:ea typeface="ヒラギノ角ゴ ProN W3" pitchFamily="-84" charset="-128"/>
                <a:sym typeface="Gill Sans" pitchFamily="-8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pitchFamily="-84" charset="0"/>
                <a:ea typeface="ヒラギノ角ゴ ProN W3" pitchFamily="-84" charset="-128"/>
                <a:sym typeface="Gill Sans" pitchFamily="-84" charset="0"/>
              </a:defRPr>
            </a:lvl9pPr>
          </a:lstStyle>
          <a:p>
            <a:pPr defTabSz="914422" fontAlgn="base">
              <a:spcBef>
                <a:spcPct val="50000"/>
              </a:spcBef>
              <a:spcAft>
                <a:spcPct val="0"/>
              </a:spcAft>
            </a:pPr>
            <a:r>
              <a:rPr lang="en-US" sz="600">
                <a:solidFill>
                  <a:srgbClr val="FFFFFF"/>
                </a:solidFill>
                <a:latin typeface="Verdana" pitchFamily="34" charset="0"/>
                <a:cs typeface="Arial" charset="0"/>
              </a:rPr>
              <a:t>INTEL CONFIDENTIAL</a:t>
            </a:r>
          </a:p>
        </p:txBody>
      </p:sp>
      <p:pic>
        <p:nvPicPr>
          <p:cNvPr id="8" name="Picture 25" descr="dk-blue-band.pn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6155534"/>
            <a:ext cx="4191000" cy="702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" descr="softare_logo.pn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2366" y="6282534"/>
            <a:ext cx="489479" cy="448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2" y="468315"/>
            <a:ext cx="11146101" cy="99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Neo Sans Intel Medium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373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lnSpc>
          <a:spcPts val="2912"/>
        </a:lnSpc>
        <a:spcBef>
          <a:spcPct val="0"/>
        </a:spcBef>
        <a:spcAft>
          <a:spcPct val="0"/>
        </a:spcAft>
        <a:defRPr sz="3100" b="1" i="0">
          <a:solidFill>
            <a:schemeClr val="bg1"/>
          </a:solidFill>
          <a:latin typeface="Verdana"/>
          <a:ea typeface="+mj-ea"/>
          <a:cs typeface="Verdana"/>
        </a:defRPr>
      </a:lvl1pPr>
      <a:lvl2pPr algn="l" rtl="0" eaLnBrk="1" fontAlgn="base" hangingPunct="1">
        <a:lnSpc>
          <a:spcPts val="2912"/>
        </a:lnSpc>
        <a:spcBef>
          <a:spcPct val="0"/>
        </a:spcBef>
        <a:spcAft>
          <a:spcPct val="0"/>
        </a:spcAft>
        <a:defRPr sz="2700">
          <a:solidFill>
            <a:schemeClr val="hlink"/>
          </a:solidFill>
          <a:latin typeface="Neo Sans Intel Medium" pitchFamily="34" charset="0"/>
          <a:cs typeface="Arial" pitchFamily="34" charset="0"/>
        </a:defRPr>
      </a:lvl2pPr>
      <a:lvl3pPr algn="l" rtl="0" eaLnBrk="1" fontAlgn="base" hangingPunct="1">
        <a:lnSpc>
          <a:spcPts val="2912"/>
        </a:lnSpc>
        <a:spcBef>
          <a:spcPct val="0"/>
        </a:spcBef>
        <a:spcAft>
          <a:spcPct val="0"/>
        </a:spcAft>
        <a:defRPr sz="2700">
          <a:solidFill>
            <a:schemeClr val="hlink"/>
          </a:solidFill>
          <a:latin typeface="Neo Sans Intel Medium" pitchFamily="34" charset="0"/>
          <a:cs typeface="Arial" pitchFamily="34" charset="0"/>
        </a:defRPr>
      </a:lvl3pPr>
      <a:lvl4pPr algn="l" rtl="0" eaLnBrk="1" fontAlgn="base" hangingPunct="1">
        <a:lnSpc>
          <a:spcPts val="2912"/>
        </a:lnSpc>
        <a:spcBef>
          <a:spcPct val="0"/>
        </a:spcBef>
        <a:spcAft>
          <a:spcPct val="0"/>
        </a:spcAft>
        <a:defRPr sz="2700">
          <a:solidFill>
            <a:schemeClr val="hlink"/>
          </a:solidFill>
          <a:latin typeface="Neo Sans Intel Medium" pitchFamily="34" charset="0"/>
          <a:cs typeface="Arial" pitchFamily="34" charset="0"/>
        </a:defRPr>
      </a:lvl4pPr>
      <a:lvl5pPr algn="l" rtl="0" eaLnBrk="1" fontAlgn="base" hangingPunct="1">
        <a:lnSpc>
          <a:spcPts val="2912"/>
        </a:lnSpc>
        <a:spcBef>
          <a:spcPct val="0"/>
        </a:spcBef>
        <a:spcAft>
          <a:spcPct val="0"/>
        </a:spcAft>
        <a:defRPr sz="2700">
          <a:solidFill>
            <a:schemeClr val="hlink"/>
          </a:solidFill>
          <a:latin typeface="Neo Sans Intel Medium" pitchFamily="34" charset="0"/>
          <a:cs typeface="Arial" pitchFamily="34" charset="0"/>
        </a:defRPr>
      </a:lvl5pPr>
      <a:lvl6pPr marL="512078" algn="l" rtl="0" eaLnBrk="1" fontAlgn="base" hangingPunct="1">
        <a:lnSpc>
          <a:spcPts val="2912"/>
        </a:lnSpc>
        <a:spcBef>
          <a:spcPct val="0"/>
        </a:spcBef>
        <a:spcAft>
          <a:spcPct val="0"/>
        </a:spcAft>
        <a:defRPr sz="2700">
          <a:solidFill>
            <a:schemeClr val="hlink"/>
          </a:solidFill>
          <a:latin typeface="Neo Sans Intel Medium" pitchFamily="34" charset="0"/>
          <a:cs typeface="Arial" pitchFamily="34" charset="0"/>
        </a:defRPr>
      </a:lvl6pPr>
      <a:lvl7pPr marL="1024154" algn="l" rtl="0" eaLnBrk="1" fontAlgn="base" hangingPunct="1">
        <a:lnSpc>
          <a:spcPts val="2912"/>
        </a:lnSpc>
        <a:spcBef>
          <a:spcPct val="0"/>
        </a:spcBef>
        <a:spcAft>
          <a:spcPct val="0"/>
        </a:spcAft>
        <a:defRPr sz="2700">
          <a:solidFill>
            <a:schemeClr val="hlink"/>
          </a:solidFill>
          <a:latin typeface="Neo Sans Intel Medium" pitchFamily="34" charset="0"/>
          <a:cs typeface="Arial" pitchFamily="34" charset="0"/>
        </a:defRPr>
      </a:lvl7pPr>
      <a:lvl8pPr marL="1536230" algn="l" rtl="0" eaLnBrk="1" fontAlgn="base" hangingPunct="1">
        <a:lnSpc>
          <a:spcPts val="2912"/>
        </a:lnSpc>
        <a:spcBef>
          <a:spcPct val="0"/>
        </a:spcBef>
        <a:spcAft>
          <a:spcPct val="0"/>
        </a:spcAft>
        <a:defRPr sz="2700">
          <a:solidFill>
            <a:schemeClr val="hlink"/>
          </a:solidFill>
          <a:latin typeface="Neo Sans Intel Medium" pitchFamily="34" charset="0"/>
          <a:cs typeface="Arial" pitchFamily="34" charset="0"/>
        </a:defRPr>
      </a:lvl8pPr>
      <a:lvl9pPr marL="2048307" algn="l" rtl="0" eaLnBrk="1" fontAlgn="base" hangingPunct="1">
        <a:lnSpc>
          <a:spcPts val="2912"/>
        </a:lnSpc>
        <a:spcBef>
          <a:spcPct val="0"/>
        </a:spcBef>
        <a:spcAft>
          <a:spcPct val="0"/>
        </a:spcAft>
        <a:defRPr sz="2700">
          <a:solidFill>
            <a:schemeClr val="hlink"/>
          </a:solidFill>
          <a:latin typeface="Neo Sans Intel Medium" pitchFamily="34" charset="0"/>
          <a:cs typeface="Arial" pitchFamily="34" charset="0"/>
        </a:defRPr>
      </a:lvl9pPr>
    </p:titleStyle>
    <p:bodyStyle>
      <a:lvl1pPr marL="0" indent="0" algn="l" rtl="0" eaLnBrk="1" fontAlgn="base" hangingPunct="1">
        <a:spcBef>
          <a:spcPct val="75000"/>
        </a:spcBef>
        <a:spcAft>
          <a:spcPct val="0"/>
        </a:spcAft>
        <a:defRPr sz="2200">
          <a:solidFill>
            <a:schemeClr val="tx1"/>
          </a:solidFill>
          <a:latin typeface="Verdana"/>
          <a:ea typeface="+mn-ea"/>
          <a:cs typeface="Verdana"/>
        </a:defRPr>
      </a:lvl1pPr>
      <a:lvl2pPr marL="208032" indent="-206254" algn="l" rtl="0" eaLnBrk="1" fontAlgn="base" hangingPunct="1">
        <a:spcBef>
          <a:spcPct val="40000"/>
        </a:spcBef>
        <a:spcAft>
          <a:spcPct val="0"/>
        </a:spcAft>
        <a:buClr>
          <a:schemeClr val="tx1"/>
        </a:buClr>
        <a:buFont typeface="Times" pitchFamily="18" charset="0"/>
        <a:buChar char="•"/>
        <a:defRPr sz="2200">
          <a:solidFill>
            <a:schemeClr val="tx1"/>
          </a:solidFill>
          <a:latin typeface="Verdana"/>
          <a:cs typeface="Verdana"/>
        </a:defRPr>
      </a:lvl2pPr>
      <a:lvl3pPr marL="464070" indent="-254262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Neo Sans Intel" pitchFamily="34" charset="0"/>
        <a:buChar char="–"/>
        <a:defRPr sz="2000">
          <a:solidFill>
            <a:schemeClr val="tx1"/>
          </a:solidFill>
          <a:latin typeface="Verdana"/>
          <a:cs typeface="Verdana"/>
        </a:defRPr>
      </a:lvl3pPr>
      <a:lvl4pPr marL="636540" indent="-170693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Neo Sans Intel" pitchFamily="34" charset="0"/>
        <a:buChar char="–"/>
        <a:defRPr sz="2000" b="0" i="0">
          <a:solidFill>
            <a:schemeClr val="tx1"/>
          </a:solidFill>
          <a:latin typeface="Verdana"/>
          <a:cs typeface="Verdana"/>
        </a:defRPr>
      </a:lvl4pPr>
      <a:lvl5pPr marL="853461" indent="-215144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Verdana"/>
          <a:cs typeface="Verdana"/>
        </a:defRPr>
      </a:lvl5pPr>
      <a:lvl6pPr marL="1365538" indent="-215144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–"/>
        <a:defRPr sz="1800">
          <a:solidFill>
            <a:schemeClr val="tx1"/>
          </a:solidFill>
          <a:latin typeface="+mn-lt"/>
          <a:cs typeface="+mn-cs"/>
        </a:defRPr>
      </a:lvl6pPr>
      <a:lvl7pPr marL="1877616" indent="-215144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–"/>
        <a:defRPr sz="1800">
          <a:solidFill>
            <a:schemeClr val="tx1"/>
          </a:solidFill>
          <a:latin typeface="+mn-lt"/>
          <a:cs typeface="+mn-cs"/>
        </a:defRPr>
      </a:lvl7pPr>
      <a:lvl8pPr marL="2389692" indent="-215144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–"/>
        <a:defRPr sz="1800">
          <a:solidFill>
            <a:schemeClr val="tx1"/>
          </a:solidFill>
          <a:latin typeface="+mn-lt"/>
          <a:cs typeface="+mn-cs"/>
        </a:defRPr>
      </a:lvl8pPr>
      <a:lvl9pPr marL="2901769" indent="-215144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–"/>
        <a:defRPr sz="18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10241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2078" algn="l" defTabSz="10241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4154" algn="l" defTabSz="10241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36230" algn="l" defTabSz="10241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8307" algn="l" defTabSz="10241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60384" algn="l" defTabSz="10241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72462" algn="l" defTabSz="10241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84538" algn="l" defTabSz="10241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96615" algn="l" defTabSz="10241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openstack.org/neutron/pike/admin/config-sriov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.onap.org/demo/tree/tosca/vCPE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wiki.onap.org/pages/viewpage.action?pageId=25439922#SupportedHPACapabilityRequirements(DRAFT)-LogicalNodei/ORequirements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pages/viewpage.action?pageId=40206714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HPA+Policies+and+Mapping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68305" y="933029"/>
            <a:ext cx="11076657" cy="2152651"/>
          </a:xfrm>
        </p:spPr>
        <p:txBody>
          <a:bodyPr/>
          <a:lstStyle/>
          <a:p>
            <a:r>
              <a:rPr lang="en-US" sz="5335" dirty="0">
                <a:latin typeface="Neo Sans Intel" pitchFamily="34" charset="0"/>
              </a:rPr>
              <a:t>ONAP Casablanca Use Case with HPA </a:t>
            </a:r>
            <a:r>
              <a:rPr lang="en-US" sz="5335" dirty="0" smtClean="0">
                <a:latin typeface="Neo Sans Intel" pitchFamily="34" charset="0"/>
              </a:rPr>
              <a:t>end to end</a:t>
            </a:r>
            <a:endParaRPr lang="en-US" sz="5335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289387" y="4584699"/>
            <a:ext cx="9448800" cy="2037482"/>
          </a:xfrm>
        </p:spPr>
        <p:txBody>
          <a:bodyPr>
            <a:noAutofit/>
          </a:bodyPr>
          <a:lstStyle/>
          <a:p>
            <a:r>
              <a:rPr lang="en-US" altLang="zh-CN" sz="2133" dirty="0">
                <a:solidFill>
                  <a:schemeClr val="accent1"/>
                </a:solidFill>
                <a:latin typeface="Neo Sans Intel Light" pitchFamily="34" charset="0"/>
              </a:rPr>
              <a:t>Haibin Huang</a:t>
            </a:r>
            <a:r>
              <a:rPr lang="en-US" sz="2133" dirty="0">
                <a:solidFill>
                  <a:schemeClr val="accent1"/>
                </a:solidFill>
                <a:latin typeface="Neo Sans Intel Light" pitchFamily="34" charset="0"/>
              </a:rPr>
              <a:t>, Intel SSG</a:t>
            </a:r>
          </a:p>
          <a:p>
            <a:endParaRPr lang="en-US" sz="2133" dirty="0" smtClean="0">
              <a:solidFill>
                <a:schemeClr val="accent1"/>
              </a:solidFill>
              <a:latin typeface="Neo Sans Intel Light" pitchFamily="34" charset="0"/>
            </a:endParaRPr>
          </a:p>
          <a:p>
            <a:endParaRPr lang="en-US" sz="2133" dirty="0">
              <a:solidFill>
                <a:schemeClr val="accent1"/>
              </a:solidFill>
              <a:latin typeface="Neo Sans Intel Light" pitchFamily="34" charset="0"/>
            </a:endParaRPr>
          </a:p>
          <a:p>
            <a:endParaRPr lang="en-US" sz="2133" dirty="0">
              <a:solidFill>
                <a:schemeClr val="accent1"/>
              </a:solidFill>
              <a:latin typeface="Neo Sans Intel Light" pitchFamily="34" charset="0"/>
            </a:endParaRPr>
          </a:p>
          <a:p>
            <a:r>
              <a:rPr lang="en-US" sz="2133" dirty="0" smtClean="0">
                <a:solidFill>
                  <a:schemeClr val="accent1"/>
                </a:solidFill>
                <a:latin typeface="Neo Sans Intel Light" pitchFamily="34" charset="0"/>
              </a:rPr>
              <a:t>ONAP Dublin </a:t>
            </a:r>
            <a:r>
              <a:rPr lang="en-US" sz="2133" dirty="0">
                <a:solidFill>
                  <a:schemeClr val="accent1"/>
                </a:solidFill>
                <a:latin typeface="Neo Sans Intel Light" pitchFamily="34" charset="0"/>
              </a:rPr>
              <a:t>D</a:t>
            </a:r>
            <a:r>
              <a:rPr lang="en-US" sz="2133" dirty="0" smtClean="0">
                <a:solidFill>
                  <a:schemeClr val="accent1"/>
                </a:solidFill>
                <a:latin typeface="Neo Sans Intel Light" pitchFamily="34" charset="0"/>
              </a:rPr>
              <a:t>eveloper Forum, Pairs, Jan’9</a:t>
            </a:r>
            <a:endParaRPr lang="en-US" sz="2133" dirty="0">
              <a:solidFill>
                <a:schemeClr val="accent1"/>
              </a:solidFill>
              <a:latin typeface="Neo Sans Intel Light" pitchFamily="34" charset="0"/>
            </a:endParaRPr>
          </a:p>
          <a:p>
            <a:endParaRPr lang="en-US" sz="2133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83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1"/>
          <p:cNvSpPr txBox="1">
            <a:spLocks/>
          </p:cNvSpPr>
          <p:nvPr/>
        </p:nvSpPr>
        <p:spPr>
          <a:xfrm>
            <a:off x="463298" y="228600"/>
            <a:ext cx="10993303" cy="716280"/>
          </a:xfrm>
          <a:prstGeom prst="rect">
            <a:avLst/>
          </a:prstGeom>
        </p:spPr>
        <p:txBody>
          <a:bodyPr lIns="91396" tIns="45700" rIns="91396" bIns="45700"/>
          <a:lstStyle>
            <a:lvl1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600" b="1" i="0">
                <a:solidFill>
                  <a:schemeClr val="accent1"/>
                </a:solidFill>
                <a:latin typeface="Verdana"/>
                <a:ea typeface="+mj-ea"/>
                <a:cs typeface="Verdana"/>
              </a:defRPr>
            </a:lvl1pPr>
            <a:lvl2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2pPr>
            <a:lvl3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3pPr>
            <a:lvl4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4pPr>
            <a:lvl5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5pPr>
            <a:lvl6pPr marL="4572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6pPr>
            <a:lvl7pPr marL="9144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7pPr>
            <a:lvl8pPr marL="13716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8pPr>
            <a:lvl9pPr marL="18288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9pPr>
          </a:lstStyle>
          <a:p>
            <a:pPr>
              <a:lnSpc>
                <a:spcPct val="100000"/>
              </a:lnSpc>
              <a:defRPr/>
            </a:pPr>
            <a:r>
              <a:rPr lang="en-US" sz="3733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VIM configure</a:t>
            </a:r>
            <a:endParaRPr lang="en-US" sz="3733" b="0" dirty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37568" y="1333242"/>
            <a:ext cx="11601450" cy="4719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75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NIC configure</a:t>
            </a:r>
          </a:p>
          <a:p>
            <a:r>
              <a:rPr lang="en-US" dirty="0" smtClean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   We </a:t>
            </a:r>
            <a:r>
              <a:rPr lang="en-US" dirty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can refer </a:t>
            </a:r>
            <a:r>
              <a:rPr lang="en-US" dirty="0" smtClean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to </a:t>
            </a:r>
            <a:r>
              <a:rPr lang="en-US" altLang="zh-CN" dirty="0" smtClean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  <a:hlinkClick r:id="rId3"/>
              </a:rPr>
              <a:t>link</a:t>
            </a:r>
            <a:r>
              <a:rPr lang="en-US" dirty="0" smtClean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  <a:hlinkClick r:id="rId3"/>
              </a:rPr>
              <a:t> </a:t>
            </a:r>
            <a:r>
              <a:rPr lang="en-US" dirty="0" smtClean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before </a:t>
            </a:r>
            <a:r>
              <a:rPr lang="en-US" dirty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“Launching instances with SR-IOV ports</a:t>
            </a:r>
            <a:r>
              <a:rPr lang="en-US" dirty="0" smtClean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”</a:t>
            </a:r>
            <a:endParaRPr lang="en-US" dirty="0"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</a:endParaRPr>
          </a:p>
          <a:p>
            <a:r>
              <a:rPr lang="en-US" dirty="0" smtClean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   </a:t>
            </a:r>
            <a:r>
              <a:rPr lang="en-US" sz="1800" dirty="0" err="1" smtClean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pci_passthrough_whitelist</a:t>
            </a:r>
            <a:r>
              <a:rPr lang="en-US" sz="1800" dirty="0" smtClean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 </a:t>
            </a:r>
            <a:r>
              <a:rPr lang="en-US" sz="1800" dirty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= { "</a:t>
            </a:r>
            <a:r>
              <a:rPr lang="en-US" sz="1800" dirty="0" err="1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devname</a:t>
            </a:r>
            <a:r>
              <a:rPr lang="en-US" sz="1800" dirty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": "eth3", "</a:t>
            </a:r>
            <a:r>
              <a:rPr lang="en-US" sz="1800" dirty="0" err="1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physical_network</a:t>
            </a:r>
            <a:r>
              <a:rPr lang="en-US" sz="1800" dirty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": "physnet2</a:t>
            </a:r>
            <a:r>
              <a:rPr lang="en-US" sz="1800" dirty="0" smtClean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"}</a:t>
            </a:r>
          </a:p>
          <a:p>
            <a:endParaRPr lang="en-US" dirty="0" smtClean="0">
              <a:solidFill>
                <a:srgbClr val="333333"/>
              </a:solidFill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</a:endParaRPr>
          </a:p>
          <a:p>
            <a:pPr marL="342900" indent="-342900">
              <a:spcBef>
                <a:spcPts val="75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Create aggregate</a:t>
            </a:r>
            <a:r>
              <a:rPr lang="en-US" dirty="0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 </a:t>
            </a:r>
            <a:endParaRPr lang="en-US" dirty="0" smtClean="0">
              <a:solidFill>
                <a:srgbClr val="333333"/>
              </a:solidFill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</a:endParaRPr>
          </a:p>
          <a:p>
            <a:pPr>
              <a:spcBef>
                <a:spcPts val="750"/>
              </a:spcBef>
            </a:pPr>
            <a:r>
              <a:rPr lang="en-US" dirty="0" smtClean="0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    </a:t>
            </a:r>
            <a:r>
              <a:rPr lang="en-US" sz="1800" dirty="0" smtClean="0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$</a:t>
            </a:r>
            <a:r>
              <a:rPr lang="en-US" sz="1800" dirty="0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 openstack aggregate create --property </a:t>
            </a:r>
            <a:r>
              <a:rPr lang="en-US" sz="1800" dirty="0" err="1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sriov_nic</a:t>
            </a:r>
            <a:r>
              <a:rPr lang="en-US" sz="1800" dirty="0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=sriov-nic-intel-1234-5678-physnet1:1 aggr11</a:t>
            </a:r>
            <a:endParaRPr lang="en-US" sz="1800" dirty="0"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</a:endParaRPr>
          </a:p>
          <a:p>
            <a:pPr marL="342900" indent="-342900">
              <a:spcBef>
                <a:spcPts val="75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Create flavor</a:t>
            </a:r>
            <a:r>
              <a:rPr lang="en-US" sz="3200" dirty="0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 </a:t>
            </a:r>
            <a:endParaRPr lang="en-US" sz="3200" dirty="0"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</a:endParaRPr>
          </a:p>
          <a:p>
            <a:pPr>
              <a:spcBef>
                <a:spcPts val="750"/>
              </a:spcBef>
            </a:pPr>
            <a:r>
              <a:rPr lang="en-US" sz="1800" dirty="0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 </a:t>
            </a:r>
            <a:r>
              <a:rPr lang="en-US" sz="1800" dirty="0" smtClean="0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    $ </a:t>
            </a:r>
            <a:r>
              <a:rPr lang="en-US" sz="1800" dirty="0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openstack flavor create onap.flavor1 --id auto --ram 512 --disk 40 --</a:t>
            </a:r>
            <a:r>
              <a:rPr lang="en-US" sz="1800" dirty="0" err="1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vcpus</a:t>
            </a:r>
            <a:r>
              <a:rPr lang="en-US" sz="1800" dirty="0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 4</a:t>
            </a:r>
            <a:endParaRPr lang="en-US" sz="1800" dirty="0"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</a:endParaRPr>
          </a:p>
          <a:p>
            <a:pPr>
              <a:spcBef>
                <a:spcPts val="750"/>
              </a:spcBef>
            </a:pPr>
            <a:r>
              <a:rPr lang="en-US" sz="1800" dirty="0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 </a:t>
            </a:r>
            <a:r>
              <a:rPr lang="en-US" sz="1800" dirty="0" smtClean="0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    $ </a:t>
            </a:r>
            <a:r>
              <a:rPr lang="en-US" sz="1800" dirty="0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openstack flavor set onap.flavor1 --property </a:t>
            </a:r>
            <a:r>
              <a:rPr lang="en-US" sz="1800" dirty="0" err="1" smtClean="0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sriov_nic</a:t>
            </a:r>
            <a:r>
              <a:rPr lang="en-US" sz="1800" dirty="0" smtClean="0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=sriov-nic-intel-1234-5678-physnet1:1</a:t>
            </a:r>
          </a:p>
          <a:p>
            <a:pPr>
              <a:spcBef>
                <a:spcPts val="750"/>
              </a:spcBef>
            </a:pPr>
            <a:endParaRPr lang="en-US" sz="1800" dirty="0" smtClean="0">
              <a:solidFill>
                <a:srgbClr val="333333"/>
              </a:solidFill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</a:endParaRPr>
          </a:p>
          <a:p>
            <a:pPr marL="285750" indent="-285750">
              <a:spcBef>
                <a:spcPts val="75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Create provider network</a:t>
            </a:r>
            <a:r>
              <a:rPr lang="en-US" dirty="0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 </a:t>
            </a:r>
            <a:endParaRPr lang="en-US" dirty="0"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</a:endParaRP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11366500" y="6365240"/>
            <a:ext cx="61298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609585" rtl="0" eaLnBrk="1" latinLnBrk="0" hangingPunct="1">
              <a:defRPr sz="1467" kern="1200">
                <a:solidFill>
                  <a:schemeClr val="bg1"/>
                </a:solidFill>
                <a:latin typeface="Verdana"/>
                <a:ea typeface="+mn-ea"/>
                <a:cs typeface="Verdana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6903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le 1"/>
          <p:cNvSpPr txBox="1">
            <a:spLocks/>
          </p:cNvSpPr>
          <p:nvPr/>
        </p:nvSpPr>
        <p:spPr>
          <a:xfrm>
            <a:off x="364730" y="205354"/>
            <a:ext cx="10993303" cy="943942"/>
          </a:xfrm>
          <a:prstGeom prst="rect">
            <a:avLst/>
          </a:prstGeom>
        </p:spPr>
        <p:txBody>
          <a:bodyPr lIns="91396" tIns="45700" rIns="91396" bIns="45700"/>
          <a:lstStyle>
            <a:lvl1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600" b="1" i="0">
                <a:solidFill>
                  <a:schemeClr val="accent1"/>
                </a:solidFill>
                <a:latin typeface="Verdana"/>
                <a:ea typeface="+mj-ea"/>
                <a:cs typeface="Verdana"/>
              </a:defRPr>
            </a:lvl1pPr>
            <a:lvl2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2pPr>
            <a:lvl3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3pPr>
            <a:lvl4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4pPr>
            <a:lvl5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5pPr>
            <a:lvl6pPr marL="4572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6pPr>
            <a:lvl7pPr marL="9144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7pPr>
            <a:lvl8pPr marL="13716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8pPr>
            <a:lvl9pPr marL="18288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9pPr>
          </a:lstStyle>
          <a:p>
            <a:pPr>
              <a:lnSpc>
                <a:spcPct val="100000"/>
              </a:lnSpc>
              <a:defRPr/>
            </a:pPr>
            <a:r>
              <a:rPr lang="en-US" altLang="zh-CN" sz="28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HPA registry and discovery</a:t>
            </a:r>
          </a:p>
        </p:txBody>
      </p:sp>
      <p:sp>
        <p:nvSpPr>
          <p:cNvPr id="56" name="Slide Number Placeholder 3"/>
          <p:cNvSpPr txBox="1">
            <a:spLocks/>
          </p:cNvSpPr>
          <p:nvPr/>
        </p:nvSpPr>
        <p:spPr>
          <a:xfrm>
            <a:off x="11366500" y="6365240"/>
            <a:ext cx="61298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609585" rtl="0" eaLnBrk="1" latinLnBrk="0" hangingPunct="1">
              <a:defRPr sz="1467" kern="1200">
                <a:solidFill>
                  <a:schemeClr val="bg1"/>
                </a:solidFill>
                <a:latin typeface="Verdana"/>
                <a:ea typeface="+mn-ea"/>
                <a:cs typeface="Verdana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27"/>
          <a:stretch/>
        </p:blipFill>
        <p:spPr>
          <a:xfrm>
            <a:off x="1014943" y="948690"/>
            <a:ext cx="10058400" cy="559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037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le 1"/>
          <p:cNvSpPr txBox="1">
            <a:spLocks/>
          </p:cNvSpPr>
          <p:nvPr/>
        </p:nvSpPr>
        <p:spPr>
          <a:xfrm>
            <a:off x="364730" y="205354"/>
            <a:ext cx="10993303" cy="943942"/>
          </a:xfrm>
          <a:prstGeom prst="rect">
            <a:avLst/>
          </a:prstGeom>
        </p:spPr>
        <p:txBody>
          <a:bodyPr lIns="91396" tIns="45700" rIns="91396" bIns="45700"/>
          <a:lstStyle>
            <a:lvl1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600" b="1" i="0">
                <a:solidFill>
                  <a:schemeClr val="accent1"/>
                </a:solidFill>
                <a:latin typeface="Verdana"/>
                <a:ea typeface="+mj-ea"/>
                <a:cs typeface="Verdana"/>
              </a:defRPr>
            </a:lvl1pPr>
            <a:lvl2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2pPr>
            <a:lvl3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3pPr>
            <a:lvl4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4pPr>
            <a:lvl5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5pPr>
            <a:lvl6pPr marL="4572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6pPr>
            <a:lvl7pPr marL="9144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7pPr>
            <a:lvl8pPr marL="13716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8pPr>
            <a:lvl9pPr marL="18288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9pPr>
          </a:lstStyle>
          <a:p>
            <a:pPr>
              <a:lnSpc>
                <a:spcPct val="100000"/>
              </a:lnSpc>
              <a:defRPr/>
            </a:pPr>
            <a:r>
              <a:rPr lang="en-US" altLang="zh-CN" sz="28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HPA registry and discovery</a:t>
            </a:r>
          </a:p>
        </p:txBody>
      </p:sp>
      <p:sp>
        <p:nvSpPr>
          <p:cNvPr id="56" name="Slide Number Placeholder 3"/>
          <p:cNvSpPr txBox="1">
            <a:spLocks/>
          </p:cNvSpPr>
          <p:nvPr/>
        </p:nvSpPr>
        <p:spPr>
          <a:xfrm>
            <a:off x="11366500" y="6365240"/>
            <a:ext cx="61298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609585" rtl="0" eaLnBrk="1" latinLnBrk="0" hangingPunct="1">
              <a:defRPr sz="1467" kern="1200">
                <a:solidFill>
                  <a:schemeClr val="bg1"/>
                </a:solidFill>
                <a:latin typeface="Verdana"/>
                <a:ea typeface="+mn-ea"/>
                <a:cs typeface="Verdana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68154" t="34122" r="9258" b="25112"/>
          <a:stretch/>
        </p:blipFill>
        <p:spPr>
          <a:xfrm>
            <a:off x="502919" y="1303020"/>
            <a:ext cx="4346059" cy="4411980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401994" y="1362993"/>
            <a:ext cx="6577493" cy="415498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sriov_nic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=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sriov-nic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-&lt;vendor&gt;-&lt;Vendor ID&gt;-&lt;Device ID&gt;-&lt;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physicalNetwork:COUNT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It is expected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thatOpenstackadministrator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 creates alias that stars with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sriov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 and put the vendor ID, device ID.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Examples: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Assume that there are two SRIOV-NIC cards supported by a region, Intel and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Mellanox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1" u="none" strike="noStrike" cap="none" normalizeH="0" baseline="0" dirty="0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sriov-nic-intel-1234-5678-physnet1:1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1" u="none" strike="noStrike" cap="none" normalizeH="0" baseline="0" dirty="0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sriov-nic-mellanox-2345-6543-physnet1:1</a:t>
            </a:r>
          </a:p>
        </p:txBody>
      </p:sp>
    </p:spTree>
    <p:extLst>
      <p:ext uri="{BB962C8B-B14F-4D97-AF65-F5344CB8AC3E}">
        <p14:creationId xmlns:p14="http://schemas.microsoft.com/office/powerpoint/2010/main" val="14235625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lide Number Placeholder 3"/>
          <p:cNvSpPr txBox="1">
            <a:spLocks/>
          </p:cNvSpPr>
          <p:nvPr/>
        </p:nvSpPr>
        <p:spPr>
          <a:xfrm>
            <a:off x="11366500" y="6365240"/>
            <a:ext cx="61298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609585" rtl="0" eaLnBrk="1" latinLnBrk="0" hangingPunct="1">
              <a:defRPr sz="1467" kern="1200">
                <a:solidFill>
                  <a:schemeClr val="bg1"/>
                </a:solidFill>
                <a:latin typeface="Verdana"/>
                <a:ea typeface="+mn-ea"/>
                <a:cs typeface="Verdana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2518411"/>
            <a:ext cx="8636000" cy="136207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l" defTabSz="60961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068" b="0" i="0" kern="1200" cap="none">
                <a:solidFill>
                  <a:schemeClr val="accent3"/>
                </a:solidFill>
                <a:latin typeface="Verdana"/>
                <a:ea typeface="+mj-ea"/>
                <a:cs typeface="Verdana"/>
              </a:defRPr>
            </a:lvl1pPr>
          </a:lstStyle>
          <a:p>
            <a:r>
              <a:rPr lang="en-US" sz="4000" b="1" dirty="0" smtClean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vCPE Design Time</a:t>
            </a:r>
            <a:endParaRPr lang="en-US" sz="4000" dirty="0"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3674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itle 1"/>
          <p:cNvSpPr txBox="1">
            <a:spLocks/>
          </p:cNvSpPr>
          <p:nvPr/>
        </p:nvSpPr>
        <p:spPr>
          <a:xfrm>
            <a:off x="463298" y="228600"/>
            <a:ext cx="10993303" cy="716280"/>
          </a:xfrm>
          <a:prstGeom prst="rect">
            <a:avLst/>
          </a:prstGeom>
        </p:spPr>
        <p:txBody>
          <a:bodyPr lIns="91396" tIns="45700" rIns="91396" bIns="45700"/>
          <a:lstStyle>
            <a:lvl1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600" b="1" i="0">
                <a:solidFill>
                  <a:schemeClr val="accent1"/>
                </a:solidFill>
                <a:latin typeface="Verdana"/>
                <a:ea typeface="+mj-ea"/>
                <a:cs typeface="Verdana"/>
              </a:defRPr>
            </a:lvl1pPr>
            <a:lvl2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2pPr>
            <a:lvl3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3pPr>
            <a:lvl4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4pPr>
            <a:lvl5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5pPr>
            <a:lvl6pPr marL="4572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6pPr>
            <a:lvl7pPr marL="9144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7pPr>
            <a:lvl8pPr marL="13716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8pPr>
            <a:lvl9pPr marL="18288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9pPr>
          </a:lstStyle>
          <a:p>
            <a:pPr>
              <a:lnSpc>
                <a:spcPct val="100000"/>
              </a:lnSpc>
              <a:defRPr/>
            </a:pPr>
            <a:r>
              <a:rPr lang="en-US" sz="3733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HPA TOSCA Description</a:t>
            </a:r>
            <a:endParaRPr lang="en-US" sz="3733" b="0" dirty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366500" y="6365240"/>
            <a:ext cx="612987" cy="365125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Text Placeholder 3"/>
          <p:cNvSpPr>
            <a:spLocks noGrp="1"/>
          </p:cNvSpPr>
          <p:nvPr/>
        </p:nvSpPr>
        <p:spPr>
          <a:xfrm>
            <a:off x="520669" y="1229132"/>
            <a:ext cx="11506200" cy="63552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600" dirty="0" smtClean="0"/>
              <a:t>We can get TOSCA format </a:t>
            </a:r>
            <a:r>
              <a:rPr lang="en-US" sz="1600" dirty="0"/>
              <a:t>vCPE VNF from </a:t>
            </a:r>
            <a:r>
              <a:rPr lang="en-US" sz="1600" dirty="0" smtClean="0">
                <a:hlinkClick r:id="rId3"/>
              </a:rPr>
              <a:t>link</a:t>
            </a:r>
            <a:r>
              <a:rPr lang="en-US" sz="1600" dirty="0" smtClean="0"/>
              <a:t> and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600" dirty="0" smtClean="0"/>
              <a:t>Get TOSCA format HPA from </a:t>
            </a:r>
            <a:r>
              <a:rPr lang="en-US" sz="1600" dirty="0" smtClean="0">
                <a:hlinkClick r:id="rId4"/>
              </a:rPr>
              <a:t>link</a:t>
            </a:r>
            <a:endParaRPr lang="en-US" sz="16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520669" y="2134568"/>
            <a:ext cx="4302343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  <a:r>
              <a:rPr lang="en-US" sz="1200" dirty="0" err="1"/>
              <a:t>VL_mux_gw_private_net</a:t>
            </a:r>
            <a:r>
              <a:rPr lang="en-US" sz="1200" dirty="0"/>
              <a:t>:</a:t>
            </a:r>
          </a:p>
          <a:p>
            <a:r>
              <a:rPr lang="en-US" sz="1200" dirty="0"/>
              <a:t>      type: </a:t>
            </a:r>
            <a:r>
              <a:rPr lang="en-US" sz="1200" dirty="0" err="1"/>
              <a:t>tosca.nodes.nfv.VnfVirtualLink</a:t>
            </a:r>
            <a:endParaRPr lang="en-US" sz="1200" dirty="0"/>
          </a:p>
          <a:p>
            <a:r>
              <a:rPr lang="en-US" sz="1200" dirty="0"/>
              <a:t>      properties:</a:t>
            </a:r>
          </a:p>
          <a:p>
            <a:r>
              <a:rPr lang="en-US" sz="1200" dirty="0"/>
              <a:t>        </a:t>
            </a:r>
            <a:r>
              <a:rPr lang="en-US" sz="1200" dirty="0" err="1"/>
              <a:t>connectivity_type</a:t>
            </a:r>
            <a:r>
              <a:rPr lang="en-US" sz="1200" dirty="0"/>
              <a:t>:</a:t>
            </a:r>
          </a:p>
          <a:p>
            <a:r>
              <a:rPr lang="en-US" sz="1200" dirty="0"/>
              <a:t>          </a:t>
            </a:r>
            <a:r>
              <a:rPr lang="en-US" sz="1200" dirty="0" err="1"/>
              <a:t>layer_protocol</a:t>
            </a:r>
            <a:r>
              <a:rPr lang="en-US" sz="1200" dirty="0"/>
              <a:t>: ipv4</a:t>
            </a:r>
          </a:p>
          <a:p>
            <a:r>
              <a:rPr lang="en-US" sz="1200" dirty="0"/>
              <a:t>        </a:t>
            </a:r>
            <a:r>
              <a:rPr lang="en-US" sz="1200" dirty="0" err="1"/>
              <a:t>vl_profile</a:t>
            </a:r>
            <a:r>
              <a:rPr lang="en-US" sz="1200" dirty="0"/>
              <a:t>:</a:t>
            </a:r>
          </a:p>
          <a:p>
            <a:r>
              <a:rPr lang="en-US" sz="1200" dirty="0"/>
              <a:t>          </a:t>
            </a:r>
            <a:r>
              <a:rPr lang="en-US" sz="1200" dirty="0" err="1"/>
              <a:t>max_bit_rate_requirements</a:t>
            </a:r>
            <a:r>
              <a:rPr lang="en-US" sz="1200" dirty="0"/>
              <a:t>:</a:t>
            </a:r>
          </a:p>
          <a:p>
            <a:r>
              <a:rPr lang="en-US" sz="1200" dirty="0"/>
              <a:t>            root: 10000000</a:t>
            </a:r>
          </a:p>
          <a:p>
            <a:r>
              <a:rPr lang="en-US" sz="1200" dirty="0"/>
              <a:t>            leaf: 10000000</a:t>
            </a:r>
          </a:p>
          <a:p>
            <a:r>
              <a:rPr lang="en-US" sz="1200" dirty="0"/>
              <a:t>          </a:t>
            </a:r>
            <a:r>
              <a:rPr lang="en-US" sz="1200" dirty="0" err="1"/>
              <a:t>min_bit_rate_requirements</a:t>
            </a:r>
            <a:r>
              <a:rPr lang="en-US" sz="1200" dirty="0"/>
              <a:t>:</a:t>
            </a:r>
          </a:p>
          <a:p>
            <a:r>
              <a:rPr lang="en-US" sz="1200" dirty="0"/>
              <a:t>            root: 10000000</a:t>
            </a:r>
          </a:p>
          <a:p>
            <a:r>
              <a:rPr lang="en-US" sz="1200" dirty="0"/>
              <a:t>            leaf: 10000000</a:t>
            </a:r>
          </a:p>
          <a:p>
            <a:r>
              <a:rPr lang="en-US" sz="1200" dirty="0"/>
              <a:t>          </a:t>
            </a:r>
            <a:r>
              <a:rPr lang="en-US" sz="1200" dirty="0" err="1"/>
              <a:t>networkName</a:t>
            </a:r>
            <a:r>
              <a:rPr lang="en-US" sz="1200" dirty="0"/>
              <a:t>: { </a:t>
            </a:r>
            <a:r>
              <a:rPr lang="en-US" sz="1200" dirty="0" err="1"/>
              <a:t>get_input</a:t>
            </a:r>
            <a:r>
              <a:rPr lang="en-US" sz="1200" dirty="0"/>
              <a:t>: </a:t>
            </a:r>
            <a:r>
              <a:rPr lang="en-US" sz="1200" dirty="0" err="1"/>
              <a:t>mux_gw_private_net_id</a:t>
            </a:r>
            <a:r>
              <a:rPr lang="en-US" sz="1200" dirty="0"/>
              <a:t>}</a:t>
            </a:r>
          </a:p>
          <a:p>
            <a:r>
              <a:rPr lang="en-US" sz="1200" dirty="0"/>
              <a:t>          </a:t>
            </a:r>
            <a:r>
              <a:rPr lang="en-US" sz="1200" dirty="0" err="1"/>
              <a:t>cidr</a:t>
            </a:r>
            <a:r>
              <a:rPr lang="en-US" sz="1200" dirty="0"/>
              <a:t>: { </a:t>
            </a:r>
            <a:r>
              <a:rPr lang="en-US" sz="1200" dirty="0" err="1"/>
              <a:t>get_input</a:t>
            </a:r>
            <a:r>
              <a:rPr lang="en-US" sz="1200" dirty="0"/>
              <a:t>: </a:t>
            </a:r>
            <a:r>
              <a:rPr lang="en-US" sz="1200" dirty="0" err="1"/>
              <a:t>mux_gw_private_net_cidr</a:t>
            </a:r>
            <a:r>
              <a:rPr lang="en-US" sz="1200" dirty="0"/>
              <a:t> }</a:t>
            </a:r>
          </a:p>
          <a:p>
            <a:r>
              <a:rPr lang="en-US" sz="1200" dirty="0"/>
              <a:t>          </a:t>
            </a:r>
            <a:r>
              <a:rPr lang="en-US" sz="1200" dirty="0" err="1"/>
              <a:t>dhcpEnabled</a:t>
            </a:r>
            <a:r>
              <a:rPr lang="en-US" sz="1200" dirty="0"/>
              <a:t>: false</a:t>
            </a:r>
          </a:p>
          <a:p>
            <a:r>
              <a:rPr lang="en-US" sz="1200" dirty="0"/>
              <a:t>          </a:t>
            </a:r>
            <a:r>
              <a:rPr lang="en-US" sz="1200" dirty="0" err="1"/>
              <a:t>physicalNetwork</a:t>
            </a:r>
            <a:r>
              <a:rPr lang="en-US" sz="1200" dirty="0"/>
              <a:t>: "physnet1"</a:t>
            </a:r>
          </a:p>
        </p:txBody>
      </p:sp>
      <p:sp>
        <p:nvSpPr>
          <p:cNvPr id="4" name="Rectangle 3"/>
          <p:cNvSpPr/>
          <p:nvPr/>
        </p:nvSpPr>
        <p:spPr>
          <a:xfrm>
            <a:off x="5370805" y="1318960"/>
            <a:ext cx="6402494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000" dirty="0"/>
          </a:p>
          <a:p>
            <a:r>
              <a:rPr lang="en-US" sz="1000" dirty="0"/>
              <a:t>    </a:t>
            </a:r>
            <a:r>
              <a:rPr lang="en-US" sz="1200" dirty="0" err="1"/>
              <a:t>Cp_vgw_mux_gw_private_net</a:t>
            </a:r>
            <a:r>
              <a:rPr lang="en-US" sz="1200" dirty="0"/>
              <a:t>:</a:t>
            </a:r>
          </a:p>
          <a:p>
            <a:r>
              <a:rPr lang="en-US" sz="1200" dirty="0"/>
              <a:t>      type: </a:t>
            </a:r>
            <a:r>
              <a:rPr lang="en-US" sz="1200" dirty="0" err="1"/>
              <a:t>tosca.nodes.nfv.VduCp</a:t>
            </a:r>
            <a:endParaRPr lang="en-US" sz="1200" dirty="0"/>
          </a:p>
          <a:p>
            <a:r>
              <a:rPr lang="en-US" sz="1200" dirty="0"/>
              <a:t>      properties:</a:t>
            </a:r>
          </a:p>
          <a:p>
            <a:r>
              <a:rPr lang="en-US" sz="1200" dirty="0"/>
              <a:t>        </a:t>
            </a:r>
            <a:r>
              <a:rPr lang="en-US" sz="1200" dirty="0" err="1"/>
              <a:t>layer_protocol</a:t>
            </a:r>
            <a:r>
              <a:rPr lang="en-US" sz="1200" dirty="0"/>
              <a:t>: [ipv4]</a:t>
            </a:r>
          </a:p>
          <a:p>
            <a:r>
              <a:rPr lang="en-US" sz="1200" dirty="0"/>
              <a:t>        </a:t>
            </a:r>
            <a:r>
              <a:rPr lang="en-US" sz="1200" dirty="0" err="1"/>
              <a:t>trunk_mode</a:t>
            </a:r>
            <a:r>
              <a:rPr lang="en-US" sz="1200" dirty="0"/>
              <a:t>: false</a:t>
            </a:r>
          </a:p>
          <a:p>
            <a:r>
              <a:rPr lang="en-US" sz="1200" dirty="0"/>
              <a:t>        </a:t>
            </a:r>
            <a:r>
              <a:rPr lang="en-US" sz="1200" dirty="0" err="1"/>
              <a:t>protocol_data</a:t>
            </a:r>
            <a:r>
              <a:rPr lang="en-US" sz="1200" dirty="0" smtClean="0"/>
              <a:t>: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  ……</a:t>
            </a:r>
            <a:endParaRPr lang="en-US" sz="1200" dirty="0"/>
          </a:p>
          <a:p>
            <a:r>
              <a:rPr lang="en-US" sz="1200" dirty="0" smtClean="0"/>
              <a:t>        </a:t>
            </a:r>
            <a:r>
              <a:rPr lang="en-US" sz="1200" dirty="0" err="1" smtClean="0"/>
              <a:t>vnic_type</a:t>
            </a:r>
            <a:r>
              <a:rPr lang="en-US" sz="1200" dirty="0" smtClean="0"/>
              <a:t>: "direct"</a:t>
            </a:r>
          </a:p>
          <a:p>
            <a:r>
              <a:rPr lang="en-US" sz="1200" dirty="0" smtClean="0"/>
              <a:t>        </a:t>
            </a:r>
            <a:r>
              <a:rPr lang="en-US" sz="1200" dirty="0" err="1"/>
              <a:t>virtual_network_interface_requirements</a:t>
            </a:r>
            <a:r>
              <a:rPr lang="en-US" sz="1200" dirty="0"/>
              <a:t>:</a:t>
            </a:r>
          </a:p>
          <a:p>
            <a:r>
              <a:rPr lang="en-US" sz="1200" dirty="0"/>
              <a:t>          - name: "</a:t>
            </a:r>
            <a:r>
              <a:rPr lang="en-US" sz="1200" dirty="0" err="1"/>
              <a:t>sriov</a:t>
            </a:r>
            <a:r>
              <a:rPr lang="en-US" sz="1200" dirty="0"/>
              <a:t>-support"</a:t>
            </a:r>
          </a:p>
          <a:p>
            <a:r>
              <a:rPr lang="en-US" sz="1200" dirty="0"/>
              <a:t>            </a:t>
            </a:r>
            <a:r>
              <a:rPr lang="en-US" sz="1200" dirty="0" err="1"/>
              <a:t>support_mandatory</a:t>
            </a:r>
            <a:r>
              <a:rPr lang="en-US" sz="1200" dirty="0"/>
              <a:t>: true</a:t>
            </a:r>
          </a:p>
          <a:p>
            <a:r>
              <a:rPr lang="en-US" sz="1200" dirty="0"/>
              <a:t>            </a:t>
            </a:r>
            <a:r>
              <a:rPr lang="en-US" sz="1200" dirty="0" err="1"/>
              <a:t>network_interface_requirements</a:t>
            </a:r>
            <a:r>
              <a:rPr lang="en-US" sz="1200" dirty="0"/>
              <a:t>:</a:t>
            </a:r>
          </a:p>
          <a:p>
            <a:r>
              <a:rPr lang="en-US" sz="1200" dirty="0"/>
              <a:t>              </a:t>
            </a:r>
            <a:r>
              <a:rPr lang="en-US" sz="1200" dirty="0" err="1"/>
              <a:t>interfaceType</a:t>
            </a:r>
            <a:r>
              <a:rPr lang="en-US" sz="1200" dirty="0"/>
              <a:t>: '{"</a:t>
            </a:r>
            <a:r>
              <a:rPr lang="en-US" sz="1200" dirty="0" err="1"/>
              <a:t>schemaVersion</a:t>
            </a:r>
            <a:r>
              <a:rPr lang="en-US" sz="1200" dirty="0"/>
              <a:t>": "0", "</a:t>
            </a:r>
            <a:r>
              <a:rPr lang="en-US" sz="1200" dirty="0" err="1"/>
              <a:t>schemaSelector</a:t>
            </a:r>
            <a:r>
              <a:rPr lang="en-US" sz="1200" dirty="0"/>
              <a:t>": "", </a:t>
            </a:r>
            <a:endParaRPr lang="en-US" sz="1200" dirty="0" smtClean="0"/>
          </a:p>
          <a:p>
            <a:r>
              <a:rPr lang="en-US" sz="1200" dirty="0" smtClean="0"/>
              <a:t>                          "</a:t>
            </a:r>
            <a:r>
              <a:rPr lang="en-US" sz="1200" dirty="0" err="1"/>
              <a:t>hardwarePlatform</a:t>
            </a:r>
            <a:r>
              <a:rPr lang="en-US" sz="1200" dirty="0"/>
              <a:t>": "generic", </a:t>
            </a:r>
            <a:r>
              <a:rPr lang="en-US" sz="1200" dirty="0" smtClean="0"/>
              <a:t>"</a:t>
            </a:r>
            <a:r>
              <a:rPr lang="en-US" sz="1200" dirty="0"/>
              <a:t>mandatory": "true", "</a:t>
            </a:r>
            <a:r>
              <a:rPr lang="en-US" sz="1200" dirty="0" err="1"/>
              <a:t>configurationValue</a:t>
            </a:r>
            <a:r>
              <a:rPr lang="en-US" sz="1200" dirty="0"/>
              <a:t>": "SR-IOV"}'</a:t>
            </a:r>
          </a:p>
          <a:p>
            <a:r>
              <a:rPr lang="en-US" sz="1200" dirty="0"/>
              <a:t>            </a:t>
            </a:r>
            <a:r>
              <a:rPr lang="en-US" sz="1200" dirty="0" err="1"/>
              <a:t>nic_io_requirements</a:t>
            </a:r>
            <a:r>
              <a:rPr lang="en-US" sz="1200" dirty="0"/>
              <a:t>:</a:t>
            </a:r>
          </a:p>
          <a:p>
            <a:r>
              <a:rPr lang="en-US" sz="1200" dirty="0"/>
              <a:t>              </a:t>
            </a:r>
            <a:r>
              <a:rPr lang="en-US" sz="1200" dirty="0" err="1"/>
              <a:t>logical_node_requirements</a:t>
            </a:r>
            <a:r>
              <a:rPr lang="en-US" sz="1200" dirty="0"/>
              <a:t>:</a:t>
            </a:r>
          </a:p>
          <a:p>
            <a:r>
              <a:rPr lang="en-US" sz="1200" dirty="0"/>
              <a:t>                </a:t>
            </a:r>
            <a:r>
              <a:rPr lang="en-US" sz="1200" dirty="0" err="1"/>
              <a:t>pciVendorId</a:t>
            </a:r>
            <a:r>
              <a:rPr lang="en-US" sz="1200" dirty="0"/>
              <a:t>: '{"</a:t>
            </a:r>
            <a:r>
              <a:rPr lang="en-US" sz="1200" dirty="0" err="1"/>
              <a:t>schemaVersion</a:t>
            </a:r>
            <a:r>
              <a:rPr lang="en-US" sz="1200" dirty="0"/>
              <a:t>": "0", "</a:t>
            </a:r>
            <a:r>
              <a:rPr lang="en-US" sz="1200" dirty="0" err="1"/>
              <a:t>schemaSelector</a:t>
            </a:r>
            <a:r>
              <a:rPr lang="en-US" sz="1200" dirty="0"/>
              <a:t>": "", </a:t>
            </a:r>
            <a:endParaRPr lang="en-US" sz="1200" dirty="0" smtClean="0"/>
          </a:p>
          <a:p>
            <a:r>
              <a:rPr lang="en-US" sz="1200" dirty="0" smtClean="0"/>
              <a:t>                         "</a:t>
            </a:r>
            <a:r>
              <a:rPr lang="en-US" sz="1200" dirty="0" err="1"/>
              <a:t>hardwarePlatform</a:t>
            </a:r>
            <a:r>
              <a:rPr lang="en-US" sz="1200" dirty="0"/>
              <a:t>": "</a:t>
            </a:r>
            <a:r>
              <a:rPr lang="en-US" sz="1200" dirty="0" err="1"/>
              <a:t>generic</a:t>
            </a:r>
            <a:r>
              <a:rPr lang="en-US" sz="1200" dirty="0" err="1" smtClean="0"/>
              <a:t>","</a:t>
            </a:r>
            <a:r>
              <a:rPr lang="en-US" sz="1200" dirty="0" err="1"/>
              <a:t>mandatory</a:t>
            </a:r>
            <a:r>
              <a:rPr lang="en-US" sz="1200" dirty="0"/>
              <a:t>": "true", "</a:t>
            </a:r>
            <a:r>
              <a:rPr lang="en-US" sz="1200" dirty="0" err="1"/>
              <a:t>configurationValue</a:t>
            </a:r>
            <a:r>
              <a:rPr lang="en-US" sz="1200" dirty="0"/>
              <a:t>": "1234"}'</a:t>
            </a:r>
          </a:p>
          <a:p>
            <a:r>
              <a:rPr lang="en-US" sz="1200" dirty="0"/>
              <a:t>                </a:t>
            </a:r>
            <a:r>
              <a:rPr lang="en-US" sz="1200" dirty="0" err="1"/>
              <a:t>pciDeviceId</a:t>
            </a:r>
            <a:r>
              <a:rPr lang="en-US" sz="1200" dirty="0"/>
              <a:t>: '{"</a:t>
            </a:r>
            <a:r>
              <a:rPr lang="en-US" sz="1200" dirty="0" err="1"/>
              <a:t>schemaVersion</a:t>
            </a:r>
            <a:r>
              <a:rPr lang="en-US" sz="1200" dirty="0"/>
              <a:t>": "0", "</a:t>
            </a:r>
            <a:r>
              <a:rPr lang="en-US" sz="1200" dirty="0" err="1"/>
              <a:t>schemaSelector</a:t>
            </a:r>
            <a:r>
              <a:rPr lang="en-US" sz="1200" dirty="0"/>
              <a:t>": </a:t>
            </a:r>
            <a:r>
              <a:rPr lang="en-US" sz="1200" dirty="0" smtClean="0"/>
              <a:t>"",</a:t>
            </a:r>
          </a:p>
          <a:p>
            <a:r>
              <a:rPr lang="en-US" sz="1200" dirty="0" smtClean="0"/>
              <a:t>                         "</a:t>
            </a:r>
            <a:r>
              <a:rPr lang="en-US" sz="1200" dirty="0" err="1"/>
              <a:t>hardwarePlatform</a:t>
            </a:r>
            <a:r>
              <a:rPr lang="en-US" sz="1200" dirty="0"/>
              <a:t>": "</a:t>
            </a:r>
            <a:r>
              <a:rPr lang="en-US" sz="1200" dirty="0" err="1"/>
              <a:t>generic</a:t>
            </a:r>
            <a:r>
              <a:rPr lang="en-US" sz="1200" dirty="0" err="1" smtClean="0"/>
              <a:t>","</a:t>
            </a:r>
            <a:r>
              <a:rPr lang="en-US" sz="1200" dirty="0" err="1"/>
              <a:t>mandatory</a:t>
            </a:r>
            <a:r>
              <a:rPr lang="en-US" sz="1200" dirty="0"/>
              <a:t>": "true", "</a:t>
            </a:r>
            <a:r>
              <a:rPr lang="en-US" sz="1200" dirty="0" err="1"/>
              <a:t>configurationValue</a:t>
            </a:r>
            <a:r>
              <a:rPr lang="en-US" sz="1200" dirty="0"/>
              <a:t>": "5678"}'</a:t>
            </a:r>
          </a:p>
          <a:p>
            <a:r>
              <a:rPr lang="en-US" sz="1200" dirty="0"/>
              <a:t>                </a:t>
            </a:r>
            <a:r>
              <a:rPr lang="en-US" sz="1200" dirty="0" err="1"/>
              <a:t>pciNumDevices</a:t>
            </a:r>
            <a:r>
              <a:rPr lang="en-US" sz="1200" dirty="0"/>
              <a:t>: '{"</a:t>
            </a:r>
            <a:r>
              <a:rPr lang="en-US" sz="1200" dirty="0" err="1"/>
              <a:t>schemaVersion</a:t>
            </a:r>
            <a:r>
              <a:rPr lang="en-US" sz="1200" dirty="0"/>
              <a:t>": "0", "</a:t>
            </a:r>
            <a:r>
              <a:rPr lang="en-US" sz="1200" dirty="0" err="1"/>
              <a:t>schemaSelector</a:t>
            </a:r>
            <a:r>
              <a:rPr lang="en-US" sz="1200" dirty="0"/>
              <a:t>": "", </a:t>
            </a:r>
            <a:endParaRPr lang="en-US" sz="1200" dirty="0" smtClean="0"/>
          </a:p>
          <a:p>
            <a:r>
              <a:rPr lang="en-US" sz="1200" dirty="0" smtClean="0"/>
              <a:t>                         "</a:t>
            </a:r>
            <a:r>
              <a:rPr lang="en-US" sz="1200" dirty="0" err="1"/>
              <a:t>hardwarePlatform</a:t>
            </a:r>
            <a:r>
              <a:rPr lang="en-US" sz="1200" dirty="0"/>
              <a:t>": "generic", </a:t>
            </a:r>
            <a:r>
              <a:rPr lang="en-US" sz="1200" dirty="0" smtClean="0"/>
              <a:t>"</a:t>
            </a:r>
            <a:r>
              <a:rPr lang="en-US" sz="1200" dirty="0"/>
              <a:t>mandatory": "true", "</a:t>
            </a:r>
            <a:r>
              <a:rPr lang="en-US" sz="1200" dirty="0" err="1"/>
              <a:t>configurationValue</a:t>
            </a:r>
            <a:r>
              <a:rPr lang="en-US" sz="1200" dirty="0"/>
              <a:t>": "1"}'</a:t>
            </a:r>
          </a:p>
          <a:p>
            <a:r>
              <a:rPr lang="en-US" sz="1200" dirty="0"/>
              <a:t>      requirements:</a:t>
            </a:r>
          </a:p>
          <a:p>
            <a:r>
              <a:rPr lang="en-US" sz="1200" dirty="0"/>
              <a:t>        - virtual_binding: VDU_vgw_0</a:t>
            </a:r>
          </a:p>
          <a:p>
            <a:r>
              <a:rPr lang="en-US" sz="1200" dirty="0"/>
              <a:t>        - </a:t>
            </a:r>
            <a:r>
              <a:rPr lang="en-US" sz="1200" dirty="0" err="1"/>
              <a:t>virtual_link</a:t>
            </a:r>
            <a:r>
              <a:rPr lang="en-US" sz="1200" dirty="0"/>
              <a:t>: </a:t>
            </a:r>
            <a:r>
              <a:rPr lang="en-US" sz="1200" dirty="0" err="1"/>
              <a:t>VL_mux_gw_private_net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354834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itle 1"/>
          <p:cNvSpPr txBox="1">
            <a:spLocks/>
          </p:cNvSpPr>
          <p:nvPr/>
        </p:nvSpPr>
        <p:spPr>
          <a:xfrm>
            <a:off x="463298" y="228600"/>
            <a:ext cx="10993303" cy="716280"/>
          </a:xfrm>
          <a:prstGeom prst="rect">
            <a:avLst/>
          </a:prstGeom>
        </p:spPr>
        <p:txBody>
          <a:bodyPr lIns="91396" tIns="45700" rIns="91396" bIns="45700"/>
          <a:lstStyle>
            <a:lvl1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600" b="1" i="0">
                <a:solidFill>
                  <a:schemeClr val="accent1"/>
                </a:solidFill>
                <a:latin typeface="Verdana"/>
                <a:ea typeface="+mj-ea"/>
                <a:cs typeface="Verdana"/>
              </a:defRPr>
            </a:lvl1pPr>
            <a:lvl2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2pPr>
            <a:lvl3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3pPr>
            <a:lvl4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4pPr>
            <a:lvl5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5pPr>
            <a:lvl6pPr marL="4572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6pPr>
            <a:lvl7pPr marL="9144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7pPr>
            <a:lvl8pPr marL="13716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8pPr>
            <a:lvl9pPr marL="18288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9pPr>
          </a:lstStyle>
          <a:p>
            <a:pPr>
              <a:lnSpc>
                <a:spcPct val="100000"/>
              </a:lnSpc>
              <a:defRPr/>
            </a:pPr>
            <a:r>
              <a:rPr lang="en-US" sz="3733" b="0" dirty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ONAP </a:t>
            </a:r>
            <a:r>
              <a:rPr lang="en-US" sz="3733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Design Time – VNF Onboarding</a:t>
            </a:r>
            <a:endParaRPr lang="en-US" sz="3733" b="0" dirty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366500" y="6365240"/>
            <a:ext cx="612987" cy="365125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圆角矩形 6"/>
          <p:cNvSpPr/>
          <p:nvPr/>
        </p:nvSpPr>
        <p:spPr>
          <a:xfrm>
            <a:off x="9584807" y="4536548"/>
            <a:ext cx="1695855" cy="1416008"/>
          </a:xfrm>
          <a:prstGeom prst="roundRect">
            <a:avLst/>
          </a:prstGeom>
          <a:ln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107" name="圆角矩形 11"/>
          <p:cNvSpPr/>
          <p:nvPr/>
        </p:nvSpPr>
        <p:spPr>
          <a:xfrm>
            <a:off x="9909029" y="5172310"/>
            <a:ext cx="1152128" cy="60960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335" dirty="0" smtClean="0"/>
              <a:t>VNFs Package</a:t>
            </a:r>
          </a:p>
          <a:p>
            <a:pPr algn="ctr"/>
            <a:r>
              <a:rPr lang="en-US" altLang="zh-CN" sz="1335" dirty="0" smtClean="0"/>
              <a:t>Onboarding</a:t>
            </a:r>
            <a:endParaRPr lang="zh-CN" altLang="en-US" sz="1335" dirty="0"/>
          </a:p>
        </p:txBody>
      </p:sp>
      <p:sp>
        <p:nvSpPr>
          <p:cNvPr id="111" name="TextBox 110"/>
          <p:cNvSpPr txBox="1"/>
          <p:nvPr/>
        </p:nvSpPr>
        <p:spPr>
          <a:xfrm>
            <a:off x="9964038" y="4574539"/>
            <a:ext cx="937392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/>
              <a:t>SDC</a:t>
            </a:r>
            <a:endParaRPr lang="zh-CN" altLang="en-US" sz="2400" dirty="0"/>
          </a:p>
        </p:txBody>
      </p:sp>
      <p:sp>
        <p:nvSpPr>
          <p:cNvPr id="124" name="Text Placeholder 3"/>
          <p:cNvSpPr>
            <a:spLocks noGrp="1"/>
          </p:cNvSpPr>
          <p:nvPr/>
        </p:nvSpPr>
        <p:spPr>
          <a:xfrm>
            <a:off x="520669" y="1229131"/>
            <a:ext cx="11506200" cy="5170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/>
              <a:t>Upload </a:t>
            </a:r>
            <a:r>
              <a:rPr lang="en-US" dirty="0"/>
              <a:t>descriptive model of the virtual </a:t>
            </a:r>
            <a:r>
              <a:rPr lang="en-US" dirty="0" smtClean="0"/>
              <a:t>function (TOSCA) including VNF package which is wrote and comply to ETSI SOL001.</a:t>
            </a:r>
            <a:endParaRPr lang="en-US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Validate, assign, license, certify virtual </a:t>
            </a:r>
            <a:r>
              <a:rPr lang="en-US" dirty="0" smtClean="0"/>
              <a:t>function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/>
              <a:t>SDC will generate new VNF with new format which is not fully comply to ETSI SOL001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3488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itle 1"/>
          <p:cNvSpPr txBox="1">
            <a:spLocks/>
          </p:cNvSpPr>
          <p:nvPr/>
        </p:nvSpPr>
        <p:spPr>
          <a:xfrm>
            <a:off x="463298" y="228600"/>
            <a:ext cx="10993303" cy="716280"/>
          </a:xfrm>
          <a:prstGeom prst="rect">
            <a:avLst/>
          </a:prstGeom>
        </p:spPr>
        <p:txBody>
          <a:bodyPr lIns="91396" tIns="45700" rIns="91396" bIns="45700"/>
          <a:lstStyle>
            <a:lvl1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600" b="1" i="0">
                <a:solidFill>
                  <a:schemeClr val="accent1"/>
                </a:solidFill>
                <a:latin typeface="Verdana"/>
                <a:ea typeface="+mj-ea"/>
                <a:cs typeface="Verdana"/>
              </a:defRPr>
            </a:lvl1pPr>
            <a:lvl2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2pPr>
            <a:lvl3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3pPr>
            <a:lvl4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4pPr>
            <a:lvl5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5pPr>
            <a:lvl6pPr marL="4572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6pPr>
            <a:lvl7pPr marL="9144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7pPr>
            <a:lvl8pPr marL="13716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8pPr>
            <a:lvl9pPr marL="18288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9pPr>
          </a:lstStyle>
          <a:p>
            <a:pPr>
              <a:lnSpc>
                <a:spcPct val="100000"/>
              </a:lnSpc>
              <a:defRPr/>
            </a:pPr>
            <a:r>
              <a:rPr lang="en-US" sz="3733" b="0" dirty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ONAP </a:t>
            </a:r>
            <a:r>
              <a:rPr lang="en-US" sz="3733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Design Time – Service Distribute</a:t>
            </a:r>
            <a:endParaRPr lang="en-US" sz="3733" b="0" dirty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366500" y="6365240"/>
            <a:ext cx="612987" cy="365125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圆角矩形 6"/>
          <p:cNvSpPr/>
          <p:nvPr/>
        </p:nvSpPr>
        <p:spPr>
          <a:xfrm>
            <a:off x="1396627" y="3013126"/>
            <a:ext cx="1785581" cy="1416008"/>
          </a:xfrm>
          <a:prstGeom prst="roundRect">
            <a:avLst/>
          </a:prstGeom>
          <a:ln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altLang="zh-CN" sz="2400" dirty="0" smtClean="0">
                <a:solidFill>
                  <a:schemeClr val="tx1"/>
                </a:solidFill>
              </a:rPr>
              <a:t>SDC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112" name="圆角矩形 14"/>
          <p:cNvSpPr/>
          <p:nvPr/>
        </p:nvSpPr>
        <p:spPr>
          <a:xfrm>
            <a:off x="708306" y="5379254"/>
            <a:ext cx="1440160" cy="549737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SO</a:t>
            </a:r>
            <a:endParaRPr lang="zh-CN" altLang="en-US" sz="2400" dirty="0"/>
          </a:p>
        </p:txBody>
      </p:sp>
      <p:sp>
        <p:nvSpPr>
          <p:cNvPr id="114" name="圆角矩形 16"/>
          <p:cNvSpPr/>
          <p:nvPr/>
        </p:nvSpPr>
        <p:spPr>
          <a:xfrm>
            <a:off x="1776537" y="3689632"/>
            <a:ext cx="1025759" cy="60960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335" dirty="0" smtClean="0"/>
              <a:t>vCPE Service Package </a:t>
            </a:r>
            <a:endParaRPr lang="zh-CN" altLang="en-US" sz="1335" dirty="0"/>
          </a:p>
        </p:txBody>
      </p:sp>
      <p:sp>
        <p:nvSpPr>
          <p:cNvPr id="116" name="圆角矩形 40"/>
          <p:cNvSpPr/>
          <p:nvPr/>
        </p:nvSpPr>
        <p:spPr>
          <a:xfrm>
            <a:off x="2703666" y="5390082"/>
            <a:ext cx="1440160" cy="550471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Policy</a:t>
            </a:r>
            <a:endParaRPr lang="zh-CN" altLang="en-US" sz="2400" dirty="0"/>
          </a:p>
        </p:txBody>
      </p:sp>
      <p:cxnSp>
        <p:nvCxnSpPr>
          <p:cNvPr id="117" name="Straight Arrow Connector 116"/>
          <p:cNvCxnSpPr>
            <a:stCxn id="114" idx="2"/>
            <a:endCxn id="112" idx="0"/>
          </p:cNvCxnSpPr>
          <p:nvPr/>
        </p:nvCxnSpPr>
        <p:spPr>
          <a:xfrm flipH="1">
            <a:off x="1428386" y="4299236"/>
            <a:ext cx="861031" cy="1080018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>
            <a:stCxn id="114" idx="2"/>
            <a:endCxn id="116" idx="0"/>
          </p:cNvCxnSpPr>
          <p:nvPr/>
        </p:nvCxnSpPr>
        <p:spPr>
          <a:xfrm>
            <a:off x="2289417" y="4299236"/>
            <a:ext cx="1134329" cy="1090846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 Placeholder 3"/>
          <p:cNvSpPr>
            <a:spLocks noGrp="1"/>
          </p:cNvSpPr>
          <p:nvPr/>
        </p:nvSpPr>
        <p:spPr>
          <a:xfrm>
            <a:off x="520669" y="1229131"/>
            <a:ext cx="11506200" cy="5170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000" dirty="0" smtClean="0"/>
              <a:t>Policy will parse the VNF and get policy.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976141" y="1075162"/>
            <a:ext cx="6003346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Consolas" panose="020B0609020204030204" pitchFamily="49" charset="0"/>
              </a:rPr>
              <a:t>"</a:t>
            </a:r>
            <a:r>
              <a:rPr lang="en-US" sz="1000" dirty="0" err="1" smtClean="0">
                <a:latin typeface="Consolas" panose="020B0609020204030204" pitchFamily="49" charset="0"/>
              </a:rPr>
              <a:t>flavorLabel</a:t>
            </a:r>
            <a:r>
              <a:rPr lang="en-US" sz="1000" dirty="0" smtClean="0">
                <a:latin typeface="Consolas" panose="020B0609020204030204" pitchFamily="49" charset="0"/>
              </a:rPr>
              <a:t>":"</a:t>
            </a:r>
            <a:r>
              <a:rPr lang="en-US" sz="1000" dirty="0" err="1" smtClean="0">
                <a:latin typeface="Consolas" panose="020B0609020204030204" pitchFamily="49" charset="0"/>
              </a:rPr>
              <a:t>vcpe.vgw</a:t>
            </a:r>
            <a:r>
              <a:rPr lang="en-US" sz="1000" dirty="0" smtClean="0">
                <a:latin typeface="Consolas" panose="020B0609020204030204" pitchFamily="49" charset="0"/>
              </a:rPr>
              <a:t>",</a:t>
            </a:r>
          </a:p>
          <a:p>
            <a:r>
              <a:rPr lang="en-US" sz="1000" dirty="0" smtClean="0">
                <a:latin typeface="Consolas" panose="020B0609020204030204" pitchFamily="49" charset="0"/>
              </a:rPr>
              <a:t>"</a:t>
            </a:r>
            <a:r>
              <a:rPr lang="en-US" sz="1000" dirty="0" err="1" smtClean="0">
                <a:latin typeface="Consolas" panose="020B0609020204030204" pitchFamily="49" charset="0"/>
              </a:rPr>
              <a:t>flavorProperties</a:t>
            </a:r>
            <a:r>
              <a:rPr lang="en-US" sz="1000" dirty="0" smtClean="0">
                <a:latin typeface="Consolas" panose="020B0609020204030204" pitchFamily="49" charset="0"/>
              </a:rPr>
              <a:t>":[</a:t>
            </a:r>
            <a:r>
              <a:rPr lang="en-US" altLang="en-US" sz="1000" dirty="0" smtClean="0">
                <a:latin typeface="Consolas" panose="020B0609020204030204" pitchFamily="49" charset="0"/>
              </a:rPr>
              <a:t>{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-feature": "</a:t>
            </a:r>
            <a:r>
              <a:rPr lang="en-US" altLang="en-US" sz="1000" dirty="0" err="1">
                <a:latin typeface="Consolas" panose="020B0609020204030204" pitchFamily="49" charset="0"/>
              </a:rPr>
              <a:t>sriovNICNetwork</a:t>
            </a:r>
            <a:r>
              <a:rPr lang="en-US" altLang="en-US" sz="1000" dirty="0">
                <a:latin typeface="Consolas" panose="020B0609020204030204" pitchFamily="49" charset="0"/>
              </a:rPr>
              <a:t>",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>
                <a:latin typeface="Consolas" panose="020B0609020204030204" pitchFamily="49" charset="0"/>
              </a:rPr>
              <a:t>mandatory": "True",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>
                <a:latin typeface="Consolas" panose="020B0609020204030204" pitchFamily="49" charset="0"/>
              </a:rPr>
              <a:t>architecture": "generic",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-version": "v1",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>
                <a:latin typeface="Consolas" panose="020B0609020204030204" pitchFamily="49" charset="0"/>
              </a:rPr>
              <a:t>directives" : [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{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>
                <a:latin typeface="Consolas" panose="020B0609020204030204" pitchFamily="49" charset="0"/>
              </a:rPr>
              <a:t>type": "</a:t>
            </a:r>
            <a:r>
              <a:rPr lang="en-US" altLang="en-US" sz="1000" dirty="0" err="1">
                <a:latin typeface="Consolas" panose="020B0609020204030204" pitchFamily="49" charset="0"/>
              </a:rPr>
              <a:t>sriovNICNetwork_directives</a:t>
            </a:r>
            <a:r>
              <a:rPr lang="en-US" altLang="en-US" sz="1000" dirty="0">
                <a:latin typeface="Consolas" panose="020B0609020204030204" pitchFamily="49" charset="0"/>
              </a:rPr>
              <a:t>",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>
                <a:latin typeface="Consolas" panose="020B0609020204030204" pitchFamily="49" charset="0"/>
              </a:rPr>
              <a:t>attributes": [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 </a:t>
            </a:r>
            <a:r>
              <a:rPr lang="en-US" altLang="en-US" sz="1000" dirty="0">
                <a:latin typeface="Consolas" panose="020B0609020204030204" pitchFamily="49" charset="0"/>
              </a:rPr>
              <a:t> </a:t>
            </a:r>
            <a:r>
              <a:rPr lang="en-US" altLang="en-US" sz="1000" dirty="0" smtClean="0">
                <a:latin typeface="Consolas" panose="020B0609020204030204" pitchFamily="49" charset="0"/>
              </a:rPr>
              <a:t>{"</a:t>
            </a:r>
            <a:r>
              <a:rPr lang="en-US" altLang="en-US" sz="1000" dirty="0" err="1">
                <a:latin typeface="Consolas" panose="020B0609020204030204" pitchFamily="49" charset="0"/>
              </a:rPr>
              <a:t>attribute_name</a:t>
            </a:r>
            <a:r>
              <a:rPr lang="en-US" altLang="en-US" sz="1000" dirty="0">
                <a:latin typeface="Consolas" panose="020B0609020204030204" pitchFamily="49" charset="0"/>
              </a:rPr>
              <a:t>": "</a:t>
            </a:r>
            <a:r>
              <a:rPr lang="en-US" altLang="en-US" sz="1000" dirty="0" err="1" smtClean="0">
                <a:latin typeface="Consolas" panose="020B0609020204030204" pitchFamily="49" charset="0"/>
              </a:rPr>
              <a:t>vgw_nic_type</a:t>
            </a:r>
            <a:r>
              <a:rPr lang="en-US" altLang="en-US" sz="1000" dirty="0" smtClean="0">
                <a:latin typeface="Consolas" panose="020B0609020204030204" pitchFamily="49" charset="0"/>
              </a:rPr>
              <a:t>", "</a:t>
            </a:r>
            <a:r>
              <a:rPr lang="en-US" altLang="en-US" sz="1000" dirty="0" err="1">
                <a:latin typeface="Consolas" panose="020B0609020204030204" pitchFamily="49" charset="0"/>
              </a:rPr>
              <a:t>attribute_value</a:t>
            </a:r>
            <a:r>
              <a:rPr lang="en-US" altLang="en-US" sz="1000" dirty="0">
                <a:latin typeface="Consolas" panose="020B0609020204030204" pitchFamily="49" charset="0"/>
              </a:rPr>
              <a:t>": </a:t>
            </a:r>
            <a:r>
              <a:rPr lang="en-US" altLang="en-US" sz="1000" dirty="0" smtClean="0">
                <a:latin typeface="Consolas" panose="020B0609020204030204" pitchFamily="49" charset="0"/>
              </a:rPr>
              <a:t>“</a:t>
            </a:r>
            <a:r>
              <a:rPr lang="en-US" altLang="en-US" sz="1000" b="1" dirty="0" smtClean="0">
                <a:latin typeface="Consolas" panose="020B0609020204030204" pitchFamily="49" charset="0"/>
              </a:rPr>
              <a:t>direct</a:t>
            </a:r>
            <a:r>
              <a:rPr lang="en-US" altLang="en-US" sz="1000" dirty="0" smtClean="0">
                <a:latin typeface="Consolas" panose="020B0609020204030204" pitchFamily="49" charset="0"/>
              </a:rPr>
              <a:t>"},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{"</a:t>
            </a:r>
            <a:r>
              <a:rPr lang="en-US" altLang="en-US" sz="1000" dirty="0" err="1">
                <a:latin typeface="Consolas" panose="020B0609020204030204" pitchFamily="49" charset="0"/>
              </a:rPr>
              <a:t>attribute_name</a:t>
            </a:r>
            <a:r>
              <a:rPr lang="en-US" altLang="en-US" sz="1000" dirty="0">
                <a:latin typeface="Consolas" panose="020B0609020204030204" pitchFamily="49" charset="0"/>
              </a:rPr>
              <a:t>":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 err="1" smtClean="0">
                <a:latin typeface="Consolas" panose="020B0609020204030204" pitchFamily="49" charset="0"/>
              </a:rPr>
              <a:t>vgw_provider_network</a:t>
            </a:r>
            <a:r>
              <a:rPr lang="en-US" altLang="en-US" sz="1000" dirty="0" smtClean="0">
                <a:latin typeface="Consolas" panose="020B0609020204030204" pitchFamily="49" charset="0"/>
              </a:rPr>
              <a:t>",</a:t>
            </a:r>
            <a:r>
              <a:rPr lang="en-US" altLang="en-US" sz="1000" dirty="0">
                <a:latin typeface="Consolas" panose="020B0609020204030204" pitchFamily="49" charset="0"/>
              </a:rPr>
              <a:t>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 err="1">
                <a:latin typeface="Consolas" panose="020B0609020204030204" pitchFamily="49" charset="0"/>
              </a:rPr>
              <a:t>attribute_value</a:t>
            </a:r>
            <a:r>
              <a:rPr lang="en-US" altLang="en-US" sz="1000" dirty="0">
                <a:latin typeface="Consolas" panose="020B0609020204030204" pitchFamily="49" charset="0"/>
              </a:rPr>
              <a:t>": </a:t>
            </a:r>
            <a:r>
              <a:rPr lang="en-US" altLang="en-US" sz="1000" dirty="0" smtClean="0">
                <a:latin typeface="Consolas" panose="020B0609020204030204" pitchFamily="49" charset="0"/>
              </a:rPr>
              <a:t>“</a:t>
            </a:r>
            <a:r>
              <a:rPr lang="en-US" altLang="en-US" sz="1000" b="1" dirty="0" smtClean="0">
                <a:latin typeface="Consolas" panose="020B0609020204030204" pitchFamily="49" charset="0"/>
              </a:rPr>
              <a:t>physnet1</a:t>
            </a:r>
            <a:r>
              <a:rPr lang="en-US" altLang="en-US" sz="1000" dirty="0" smtClean="0">
                <a:latin typeface="Consolas" panose="020B0609020204030204" pitchFamily="49" charset="0"/>
              </a:rPr>
              <a:t>"}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]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}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],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-feature-attributes": [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{</a:t>
            </a:r>
            <a:r>
              <a:rPr lang="en-US" altLang="en-US" sz="1000" dirty="0">
                <a:latin typeface="Consolas" panose="020B0609020204030204" pitchFamily="49" charset="0"/>
              </a:rPr>
              <a:t> 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 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-attribute-key": "</a:t>
            </a:r>
            <a:r>
              <a:rPr lang="en-US" altLang="en-US" sz="1000" dirty="0" err="1">
                <a:latin typeface="Consolas" panose="020B0609020204030204" pitchFamily="49" charset="0"/>
              </a:rPr>
              <a:t>pciVendorId</a:t>
            </a:r>
            <a:r>
              <a:rPr lang="en-US" altLang="en-US" sz="1000" dirty="0">
                <a:latin typeface="Consolas" panose="020B0609020204030204" pitchFamily="49" charset="0"/>
              </a:rPr>
              <a:t>", 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 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-attribute-value": "</a:t>
            </a:r>
            <a:r>
              <a:rPr lang="en-US" altLang="en-US" sz="1000" b="1" dirty="0">
                <a:latin typeface="Consolas" panose="020B0609020204030204" pitchFamily="49" charset="0"/>
              </a:rPr>
              <a:t>1234</a:t>
            </a:r>
            <a:r>
              <a:rPr lang="en-US" altLang="en-US" sz="1000" dirty="0">
                <a:latin typeface="Consolas" panose="020B0609020204030204" pitchFamily="49" charset="0"/>
              </a:rPr>
              <a:t>", "operator": "=", "unit": "" 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},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{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</a:t>
            </a:r>
            <a:r>
              <a:rPr lang="en-US" altLang="en-US" sz="1000" dirty="0">
                <a:latin typeface="Consolas" panose="020B0609020204030204" pitchFamily="49" charset="0"/>
              </a:rPr>
              <a:t> 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-attribute-key": "</a:t>
            </a:r>
            <a:r>
              <a:rPr lang="en-US" altLang="en-US" sz="1000" dirty="0" err="1">
                <a:latin typeface="Consolas" panose="020B0609020204030204" pitchFamily="49" charset="0"/>
              </a:rPr>
              <a:t>pciDeviceId</a:t>
            </a:r>
            <a:r>
              <a:rPr lang="en-US" altLang="en-US" sz="1000" dirty="0" smtClean="0">
                <a:latin typeface="Consolas" panose="020B0609020204030204" pitchFamily="49" charset="0"/>
              </a:rPr>
              <a:t>",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</a:t>
            </a:r>
            <a:r>
              <a:rPr lang="en-US" altLang="en-US" sz="1000" dirty="0">
                <a:latin typeface="Consolas" panose="020B0609020204030204" pitchFamily="49" charset="0"/>
              </a:rPr>
              <a:t> 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-attribute-value": "</a:t>
            </a:r>
            <a:r>
              <a:rPr lang="en-US" altLang="en-US" sz="1000" b="1" dirty="0">
                <a:latin typeface="Consolas" panose="020B0609020204030204" pitchFamily="49" charset="0"/>
              </a:rPr>
              <a:t>5678</a:t>
            </a:r>
            <a:r>
              <a:rPr lang="en-US" altLang="en-US" sz="1000" dirty="0">
                <a:latin typeface="Consolas" panose="020B0609020204030204" pitchFamily="49" charset="0"/>
              </a:rPr>
              <a:t>", "operator": "=", "unit": "" 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},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{</a:t>
            </a:r>
            <a:r>
              <a:rPr lang="en-US" altLang="en-US" sz="1000" dirty="0">
                <a:latin typeface="Consolas" panose="020B0609020204030204" pitchFamily="49" charset="0"/>
              </a:rPr>
              <a:t> 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 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-attribute-key": "</a:t>
            </a:r>
            <a:r>
              <a:rPr lang="en-US" altLang="en-US" sz="1000" dirty="0" err="1">
                <a:latin typeface="Consolas" panose="020B0609020204030204" pitchFamily="49" charset="0"/>
              </a:rPr>
              <a:t>pciCount</a:t>
            </a:r>
            <a:r>
              <a:rPr lang="en-US" altLang="en-US" sz="1000" dirty="0" smtClean="0">
                <a:latin typeface="Consolas" panose="020B0609020204030204" pitchFamily="49" charset="0"/>
              </a:rPr>
              <a:t>",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</a:t>
            </a:r>
            <a:r>
              <a:rPr lang="en-US" altLang="en-US" sz="1000" dirty="0">
                <a:latin typeface="Consolas" panose="020B0609020204030204" pitchFamily="49" charset="0"/>
              </a:rPr>
              <a:t> 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-attribute-value": "</a:t>
            </a:r>
            <a:r>
              <a:rPr lang="en-US" altLang="en-US" sz="1000" b="1" dirty="0">
                <a:latin typeface="Consolas" panose="020B0609020204030204" pitchFamily="49" charset="0"/>
              </a:rPr>
              <a:t>1</a:t>
            </a:r>
            <a:r>
              <a:rPr lang="en-US" altLang="en-US" sz="1000" dirty="0">
                <a:latin typeface="Consolas" panose="020B0609020204030204" pitchFamily="49" charset="0"/>
              </a:rPr>
              <a:t>", "operator": "&gt;=", "unit": "" 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},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{</a:t>
            </a:r>
            <a:r>
              <a:rPr lang="en-US" altLang="en-US" sz="1000" dirty="0">
                <a:latin typeface="Consolas" panose="020B0609020204030204" pitchFamily="49" charset="0"/>
              </a:rPr>
              <a:t> 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 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-attribute-key": "</a:t>
            </a:r>
            <a:r>
              <a:rPr lang="en-US" altLang="en-US" sz="1000" dirty="0" err="1">
                <a:latin typeface="Consolas" panose="020B0609020204030204" pitchFamily="49" charset="0"/>
              </a:rPr>
              <a:t>physicalNetwork</a:t>
            </a:r>
            <a:r>
              <a:rPr lang="en-US" altLang="en-US" sz="1000" dirty="0" smtClean="0">
                <a:latin typeface="Consolas" panose="020B0609020204030204" pitchFamily="49" charset="0"/>
              </a:rPr>
              <a:t>",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</a:t>
            </a:r>
            <a:r>
              <a:rPr lang="en-US" altLang="en-US" sz="1000" dirty="0">
                <a:latin typeface="Consolas" panose="020B0609020204030204" pitchFamily="49" charset="0"/>
              </a:rPr>
              <a:t> 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-attribute-value": "</a:t>
            </a:r>
            <a:r>
              <a:rPr lang="en-US" altLang="en-US" sz="1000" b="1" dirty="0">
                <a:latin typeface="Consolas" panose="020B0609020204030204" pitchFamily="49" charset="0"/>
              </a:rPr>
              <a:t>physnet1</a:t>
            </a:r>
            <a:r>
              <a:rPr lang="en-US" altLang="en-US" sz="1000" dirty="0">
                <a:latin typeface="Consolas" panose="020B0609020204030204" pitchFamily="49" charset="0"/>
              </a:rPr>
              <a:t>", "operator": "=", "unit": </a:t>
            </a:r>
            <a:r>
              <a:rPr lang="en-US" altLang="en-US" sz="1000" dirty="0" smtClean="0">
                <a:latin typeface="Consolas" panose="020B0609020204030204" pitchFamily="49" charset="0"/>
              </a:rPr>
              <a:t>"“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</a:t>
            </a:r>
            <a:r>
              <a:rPr lang="en-US" altLang="en-US" sz="1000" dirty="0">
                <a:latin typeface="Consolas" panose="020B0609020204030204" pitchFamily="49" charset="0"/>
              </a:rPr>
              <a:t>}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]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</a:t>
            </a:r>
            <a:r>
              <a:rPr lang="en-US" altLang="en-US" sz="1000" dirty="0" smtClean="0">
                <a:latin typeface="Consolas" panose="020B0609020204030204" pitchFamily="49" charset="0"/>
              </a:rPr>
              <a:t> },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 smtClean="0">
                <a:latin typeface="Consolas" panose="020B0609020204030204" pitchFamily="49" charset="0"/>
              </a:rPr>
              <a:t>]</a:t>
            </a:r>
            <a:endParaRPr lang="en-US" sz="12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5535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lide Number Placeholder 3"/>
          <p:cNvSpPr txBox="1">
            <a:spLocks/>
          </p:cNvSpPr>
          <p:nvPr/>
        </p:nvSpPr>
        <p:spPr>
          <a:xfrm>
            <a:off x="11366500" y="6365240"/>
            <a:ext cx="61298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609585" rtl="0" eaLnBrk="1" latinLnBrk="0" hangingPunct="1">
              <a:defRPr sz="1467" kern="1200">
                <a:solidFill>
                  <a:schemeClr val="bg1"/>
                </a:solidFill>
                <a:latin typeface="Verdana"/>
                <a:ea typeface="+mn-ea"/>
                <a:cs typeface="Verdana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2518411"/>
            <a:ext cx="8636000" cy="136207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l" defTabSz="60961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068" b="0" i="0" kern="1200" cap="none">
                <a:solidFill>
                  <a:schemeClr val="accent3"/>
                </a:solidFill>
                <a:latin typeface="Verdana"/>
                <a:ea typeface="+mj-ea"/>
                <a:cs typeface="Verdana"/>
              </a:defRPr>
            </a:lvl1pPr>
          </a:lstStyle>
          <a:p>
            <a:r>
              <a:rPr lang="en-US" sz="4000" b="1" dirty="0" smtClean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vCPE Run Time</a:t>
            </a:r>
            <a:endParaRPr lang="en-US" sz="4000" dirty="0"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3288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463298" y="228600"/>
            <a:ext cx="10993303" cy="716280"/>
          </a:xfrm>
          <a:prstGeom prst="rect">
            <a:avLst/>
          </a:prstGeom>
        </p:spPr>
        <p:txBody>
          <a:bodyPr lIns="91396" tIns="45700" rIns="91396" bIns="45700"/>
          <a:lstStyle>
            <a:lvl1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600" b="1" i="0">
                <a:solidFill>
                  <a:schemeClr val="accent1"/>
                </a:solidFill>
                <a:latin typeface="Verdana"/>
                <a:ea typeface="+mj-ea"/>
                <a:cs typeface="Verdana"/>
              </a:defRPr>
            </a:lvl1pPr>
            <a:lvl2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2pPr>
            <a:lvl3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3pPr>
            <a:lvl4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4pPr>
            <a:lvl5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5pPr>
            <a:lvl6pPr marL="4572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6pPr>
            <a:lvl7pPr marL="9144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7pPr>
            <a:lvl8pPr marL="13716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8pPr>
            <a:lvl9pPr marL="18288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9pPr>
          </a:lstStyle>
          <a:p>
            <a:pPr>
              <a:lnSpc>
                <a:spcPct val="100000"/>
              </a:lnSpc>
              <a:defRPr/>
            </a:pPr>
            <a:r>
              <a:rPr lang="en-US" sz="3733" b="0" dirty="0">
                <a:solidFill>
                  <a:schemeClr val="tx1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ONAP </a:t>
            </a:r>
            <a:r>
              <a:rPr lang="en-US" sz="3733" b="0" dirty="0" smtClean="0">
                <a:solidFill>
                  <a:schemeClr val="tx1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Run Time</a:t>
            </a:r>
            <a:endParaRPr lang="en-US" sz="3733" b="0" dirty="0">
              <a:solidFill>
                <a:schemeClr val="tx1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366500" y="6365240"/>
            <a:ext cx="612987" cy="365125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Placeholder 3"/>
          <p:cNvSpPr>
            <a:spLocks noGrp="1"/>
          </p:cNvSpPr>
          <p:nvPr/>
        </p:nvSpPr>
        <p:spPr>
          <a:xfrm>
            <a:off x="520669" y="1229131"/>
            <a:ext cx="11506200" cy="5170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dirty="0" smtClean="0">
                <a:solidFill>
                  <a:schemeClr val="tx1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VFC Lifecycle</a:t>
            </a:r>
            <a:r>
              <a:rPr lang="en-US" dirty="0" smtClean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: instantiate/terminate/heal…</a:t>
            </a:r>
            <a:endParaRPr lang="en-US" dirty="0"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1318640" y="4387042"/>
            <a:ext cx="939082" cy="4930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UUI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3203708" y="4395270"/>
            <a:ext cx="1034343" cy="47894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VF-C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6442099" y="4389387"/>
            <a:ext cx="1221937" cy="49070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Multi-Cloud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9134605" y="4321382"/>
            <a:ext cx="1466958" cy="62437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WindRiver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(Openstack)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Arrow Connector 28"/>
          <p:cNvCxnSpPr>
            <a:stCxn id="20" idx="3"/>
            <a:endCxn id="23" idx="1"/>
          </p:cNvCxnSpPr>
          <p:nvPr/>
        </p:nvCxnSpPr>
        <p:spPr>
          <a:xfrm>
            <a:off x="2257722" y="4633568"/>
            <a:ext cx="945986" cy="11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3" idx="3"/>
            <a:endCxn id="24" idx="1"/>
          </p:cNvCxnSpPr>
          <p:nvPr/>
        </p:nvCxnSpPr>
        <p:spPr>
          <a:xfrm>
            <a:off x="4238051" y="4634741"/>
            <a:ext cx="220404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4" idx="3"/>
            <a:endCxn id="27" idx="1"/>
          </p:cNvCxnSpPr>
          <p:nvPr/>
        </p:nvCxnSpPr>
        <p:spPr>
          <a:xfrm flipV="1">
            <a:off x="7664036" y="4633568"/>
            <a:ext cx="1470569" cy="11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528380" y="421905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029104" y="433842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648445" y="293564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288568" y="433842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3203708" y="2967888"/>
            <a:ext cx="1034343" cy="47894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OOF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5430387" y="2967887"/>
            <a:ext cx="1034343" cy="47894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Policy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5" name="Straight Arrow Connector 54"/>
          <p:cNvCxnSpPr>
            <a:stCxn id="47" idx="3"/>
            <a:endCxn id="48" idx="1"/>
          </p:cNvCxnSpPr>
          <p:nvPr/>
        </p:nvCxnSpPr>
        <p:spPr>
          <a:xfrm flipV="1">
            <a:off x="4238051" y="3207358"/>
            <a:ext cx="1192336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23" idx="0"/>
            <a:endCxn id="47" idx="2"/>
          </p:cNvCxnSpPr>
          <p:nvPr/>
        </p:nvCxnSpPr>
        <p:spPr>
          <a:xfrm flipV="1">
            <a:off x="3720880" y="3446829"/>
            <a:ext cx="0" cy="9484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463210" y="3710719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1851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/>
          <p:cNvSpPr txBox="1">
            <a:spLocks/>
          </p:cNvSpPr>
          <p:nvPr/>
        </p:nvSpPr>
        <p:spPr>
          <a:xfrm>
            <a:off x="209298" y="189132"/>
            <a:ext cx="10993303" cy="716280"/>
          </a:xfrm>
          <a:prstGeom prst="rect">
            <a:avLst/>
          </a:prstGeom>
        </p:spPr>
        <p:txBody>
          <a:bodyPr lIns="91396" tIns="45700" rIns="91396" bIns="45700"/>
          <a:lstStyle>
            <a:lvl1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600" b="1" i="0">
                <a:solidFill>
                  <a:schemeClr val="accent1"/>
                </a:solidFill>
                <a:latin typeface="Verdana"/>
                <a:ea typeface="+mj-ea"/>
                <a:cs typeface="Verdana"/>
              </a:defRPr>
            </a:lvl1pPr>
            <a:lvl2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2pPr>
            <a:lvl3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3pPr>
            <a:lvl4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4pPr>
            <a:lvl5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5pPr>
            <a:lvl6pPr marL="4572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6pPr>
            <a:lvl7pPr marL="9144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7pPr>
            <a:lvl8pPr marL="13716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8pPr>
            <a:lvl9pPr marL="18288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9pPr>
          </a:lstStyle>
          <a:p>
            <a:pPr>
              <a:lnSpc>
                <a:spcPct val="100000"/>
              </a:lnSpc>
              <a:defRPr/>
            </a:pPr>
            <a:r>
              <a:rPr lang="en-US" sz="3733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Policy</a:t>
            </a:r>
            <a:endParaRPr lang="en-US" sz="3733" b="0" dirty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6178" y="1686774"/>
            <a:ext cx="5159512" cy="3891834"/>
          </a:xfrm>
          <a:prstGeom prst="rect">
            <a:avLst/>
          </a:prstGeom>
          <a:noFill/>
          <a:ln w="15875">
            <a:solidFill>
              <a:schemeClr val="tx2"/>
            </a:solidFill>
            <a:prstDash val="dash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Policy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78592" y="2034081"/>
            <a:ext cx="1384574" cy="325737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Policy Driven Decision &amp; Enforcement Framework</a:t>
            </a:r>
            <a:endParaRPr lang="en-US" sz="1400" dirty="0"/>
          </a:p>
        </p:txBody>
      </p:sp>
      <p:sp>
        <p:nvSpPr>
          <p:cNvPr id="49" name="Rectangle 48"/>
          <p:cNvSpPr/>
          <p:nvPr/>
        </p:nvSpPr>
        <p:spPr>
          <a:xfrm>
            <a:off x="4235469" y="792388"/>
            <a:ext cx="965674" cy="52922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Customer</a:t>
            </a:r>
          </a:p>
          <a:p>
            <a:pPr algn="ctr"/>
            <a:r>
              <a:rPr lang="en-US" altLang="zh-CN" sz="1400" dirty="0" smtClean="0"/>
              <a:t>Input</a:t>
            </a:r>
            <a:endParaRPr lang="en-US" sz="1400" dirty="0"/>
          </a:p>
        </p:txBody>
      </p:sp>
      <p:sp>
        <p:nvSpPr>
          <p:cNvPr id="51" name="Flowchart: Magnetic Disk 50"/>
          <p:cNvSpPr/>
          <p:nvPr/>
        </p:nvSpPr>
        <p:spPr>
          <a:xfrm>
            <a:off x="3915408" y="3386109"/>
            <a:ext cx="1461155" cy="527901"/>
          </a:xfrm>
          <a:prstGeom prst="flowChartMagneticDisk">
            <a:avLst/>
          </a:prstGeom>
          <a:solidFill>
            <a:srgbClr val="00B050"/>
          </a:solidFill>
          <a:ln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Policy DB</a:t>
            </a:r>
            <a:endParaRPr lang="en-US" sz="1400" dirty="0"/>
          </a:p>
        </p:txBody>
      </p:sp>
      <p:sp>
        <p:nvSpPr>
          <p:cNvPr id="54" name="Rectangle 53"/>
          <p:cNvSpPr/>
          <p:nvPr/>
        </p:nvSpPr>
        <p:spPr>
          <a:xfrm>
            <a:off x="3966255" y="4518081"/>
            <a:ext cx="1516754" cy="6713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Policy Distribution</a:t>
            </a:r>
            <a:endParaRPr lang="en-US" sz="1400" dirty="0"/>
          </a:p>
        </p:txBody>
      </p:sp>
      <p:sp>
        <p:nvSpPr>
          <p:cNvPr id="56" name="TextBox 55"/>
          <p:cNvSpPr txBox="1"/>
          <p:nvPr/>
        </p:nvSpPr>
        <p:spPr>
          <a:xfrm>
            <a:off x="2210796" y="4601095"/>
            <a:ext cx="15132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/>
              <a:t>REST APIs/Event Driven</a:t>
            </a:r>
            <a:endParaRPr lang="en-US" sz="1100" dirty="0"/>
          </a:p>
        </p:txBody>
      </p:sp>
      <p:sp>
        <p:nvSpPr>
          <p:cNvPr id="59" name="Rectangle 58"/>
          <p:cNvSpPr/>
          <p:nvPr/>
        </p:nvSpPr>
        <p:spPr>
          <a:xfrm>
            <a:off x="793772" y="5768820"/>
            <a:ext cx="1148253" cy="50965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chemeClr val="tx1"/>
                </a:solidFill>
              </a:rPr>
              <a:t>OOF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3960912" y="2034081"/>
            <a:ext cx="1516754" cy="74795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Policy Creation</a:t>
            </a:r>
            <a:r>
              <a:rPr lang="en-US" altLang="zh-CN" sz="1400" dirty="0"/>
              <a:t> </a:t>
            </a:r>
            <a:endParaRPr lang="en-US" altLang="zh-CN" sz="1400" dirty="0" smtClean="0"/>
          </a:p>
          <a:p>
            <a:pPr algn="ctr"/>
            <a:r>
              <a:rPr lang="en-US" altLang="zh-CN" sz="1400" dirty="0" smtClean="0"/>
              <a:t>Administration</a:t>
            </a:r>
            <a:endParaRPr lang="en-US" sz="1400" dirty="0"/>
          </a:p>
        </p:txBody>
      </p:sp>
      <p:sp>
        <p:nvSpPr>
          <p:cNvPr id="62" name="Rectangle 61"/>
          <p:cNvSpPr/>
          <p:nvPr/>
        </p:nvSpPr>
        <p:spPr>
          <a:xfrm>
            <a:off x="4153618" y="5768821"/>
            <a:ext cx="1155494" cy="509657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chemeClr val="tx1"/>
                </a:solidFill>
              </a:rPr>
              <a:t>SDC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091743" y="867027"/>
            <a:ext cx="6003346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Consolas" panose="020B0609020204030204" pitchFamily="49" charset="0"/>
              </a:rPr>
              <a:t>"</a:t>
            </a:r>
            <a:r>
              <a:rPr lang="en-US" sz="1000" dirty="0" err="1" smtClean="0">
                <a:latin typeface="Consolas" panose="020B0609020204030204" pitchFamily="49" charset="0"/>
              </a:rPr>
              <a:t>flavorLabel</a:t>
            </a:r>
            <a:r>
              <a:rPr lang="en-US" sz="1000" dirty="0" smtClean="0">
                <a:latin typeface="Consolas" panose="020B0609020204030204" pitchFamily="49" charset="0"/>
              </a:rPr>
              <a:t>":"</a:t>
            </a:r>
            <a:r>
              <a:rPr lang="en-US" sz="1000" dirty="0" err="1" smtClean="0">
                <a:latin typeface="Consolas" panose="020B0609020204030204" pitchFamily="49" charset="0"/>
              </a:rPr>
              <a:t>vcpe.vgw</a:t>
            </a:r>
            <a:r>
              <a:rPr lang="en-US" sz="1000" dirty="0" smtClean="0">
                <a:latin typeface="Consolas" panose="020B0609020204030204" pitchFamily="49" charset="0"/>
              </a:rPr>
              <a:t>",</a:t>
            </a:r>
          </a:p>
          <a:p>
            <a:r>
              <a:rPr lang="en-US" sz="1000" dirty="0" smtClean="0">
                <a:latin typeface="Consolas" panose="020B0609020204030204" pitchFamily="49" charset="0"/>
              </a:rPr>
              <a:t>"</a:t>
            </a:r>
            <a:r>
              <a:rPr lang="en-US" sz="1000" dirty="0" err="1" smtClean="0">
                <a:latin typeface="Consolas" panose="020B0609020204030204" pitchFamily="49" charset="0"/>
              </a:rPr>
              <a:t>flavorProperties</a:t>
            </a:r>
            <a:r>
              <a:rPr lang="en-US" sz="1000" dirty="0" smtClean="0">
                <a:latin typeface="Consolas" panose="020B0609020204030204" pitchFamily="49" charset="0"/>
              </a:rPr>
              <a:t>":[</a:t>
            </a:r>
            <a:r>
              <a:rPr lang="en-US" altLang="en-US" sz="1000" dirty="0" smtClean="0">
                <a:latin typeface="Consolas" panose="020B0609020204030204" pitchFamily="49" charset="0"/>
              </a:rPr>
              <a:t>{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-feature": "</a:t>
            </a:r>
            <a:r>
              <a:rPr lang="en-US" altLang="en-US" sz="1000" dirty="0" err="1">
                <a:latin typeface="Consolas" panose="020B0609020204030204" pitchFamily="49" charset="0"/>
              </a:rPr>
              <a:t>sriovNICNetwork</a:t>
            </a:r>
            <a:r>
              <a:rPr lang="en-US" altLang="en-US" sz="1000" dirty="0">
                <a:latin typeface="Consolas" panose="020B0609020204030204" pitchFamily="49" charset="0"/>
              </a:rPr>
              <a:t>",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>
                <a:latin typeface="Consolas" panose="020B0609020204030204" pitchFamily="49" charset="0"/>
              </a:rPr>
              <a:t>mandatory": "True",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>
                <a:latin typeface="Consolas" panose="020B0609020204030204" pitchFamily="49" charset="0"/>
              </a:rPr>
              <a:t>architecture": "generic",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-version": "v1",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>
                <a:latin typeface="Consolas" panose="020B0609020204030204" pitchFamily="49" charset="0"/>
              </a:rPr>
              <a:t>directives" : [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{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>
                <a:latin typeface="Consolas" panose="020B0609020204030204" pitchFamily="49" charset="0"/>
              </a:rPr>
              <a:t>type": "</a:t>
            </a:r>
            <a:r>
              <a:rPr lang="en-US" altLang="en-US" sz="1000" dirty="0" err="1">
                <a:latin typeface="Consolas" panose="020B0609020204030204" pitchFamily="49" charset="0"/>
              </a:rPr>
              <a:t>sriovNICNetwork_directives</a:t>
            </a:r>
            <a:r>
              <a:rPr lang="en-US" altLang="en-US" sz="1000" dirty="0">
                <a:latin typeface="Consolas" panose="020B0609020204030204" pitchFamily="49" charset="0"/>
              </a:rPr>
              <a:t>",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>
                <a:latin typeface="Consolas" panose="020B0609020204030204" pitchFamily="49" charset="0"/>
              </a:rPr>
              <a:t>attributes": [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 </a:t>
            </a:r>
            <a:r>
              <a:rPr lang="en-US" altLang="en-US" sz="1000" dirty="0">
                <a:latin typeface="Consolas" panose="020B0609020204030204" pitchFamily="49" charset="0"/>
              </a:rPr>
              <a:t> </a:t>
            </a:r>
            <a:r>
              <a:rPr lang="en-US" altLang="en-US" sz="1000" dirty="0" smtClean="0">
                <a:latin typeface="Consolas" panose="020B0609020204030204" pitchFamily="49" charset="0"/>
              </a:rPr>
              <a:t>{"</a:t>
            </a:r>
            <a:r>
              <a:rPr lang="en-US" altLang="en-US" sz="1000" dirty="0" err="1">
                <a:latin typeface="Consolas" panose="020B0609020204030204" pitchFamily="49" charset="0"/>
              </a:rPr>
              <a:t>attribute_name</a:t>
            </a:r>
            <a:r>
              <a:rPr lang="en-US" altLang="en-US" sz="1000" dirty="0">
                <a:latin typeface="Consolas" panose="020B0609020204030204" pitchFamily="49" charset="0"/>
              </a:rPr>
              <a:t>": "</a:t>
            </a:r>
            <a:r>
              <a:rPr lang="en-US" altLang="en-US" sz="1000" dirty="0" err="1" smtClean="0">
                <a:latin typeface="Consolas" panose="020B0609020204030204" pitchFamily="49" charset="0"/>
              </a:rPr>
              <a:t>vgw_nic_type</a:t>
            </a:r>
            <a:r>
              <a:rPr lang="en-US" altLang="en-US" sz="1000" dirty="0" smtClean="0">
                <a:latin typeface="Consolas" panose="020B0609020204030204" pitchFamily="49" charset="0"/>
              </a:rPr>
              <a:t>", "</a:t>
            </a:r>
            <a:r>
              <a:rPr lang="en-US" altLang="en-US" sz="1000" dirty="0" err="1">
                <a:latin typeface="Consolas" panose="020B0609020204030204" pitchFamily="49" charset="0"/>
              </a:rPr>
              <a:t>attribute_value</a:t>
            </a:r>
            <a:r>
              <a:rPr lang="en-US" altLang="en-US" sz="1000" dirty="0">
                <a:latin typeface="Consolas" panose="020B0609020204030204" pitchFamily="49" charset="0"/>
              </a:rPr>
              <a:t>": </a:t>
            </a:r>
            <a:r>
              <a:rPr lang="en-US" altLang="en-US" sz="1000" dirty="0" smtClean="0">
                <a:latin typeface="Consolas" panose="020B0609020204030204" pitchFamily="49" charset="0"/>
              </a:rPr>
              <a:t>“</a:t>
            </a:r>
            <a:r>
              <a:rPr lang="en-US" altLang="en-US" sz="1000" b="1" dirty="0" smtClean="0">
                <a:latin typeface="Consolas" panose="020B0609020204030204" pitchFamily="49" charset="0"/>
              </a:rPr>
              <a:t>direct</a:t>
            </a:r>
            <a:r>
              <a:rPr lang="en-US" altLang="en-US" sz="1000" dirty="0" smtClean="0">
                <a:latin typeface="Consolas" panose="020B0609020204030204" pitchFamily="49" charset="0"/>
              </a:rPr>
              <a:t>"},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{"</a:t>
            </a:r>
            <a:r>
              <a:rPr lang="en-US" altLang="en-US" sz="1000" dirty="0" err="1">
                <a:latin typeface="Consolas" panose="020B0609020204030204" pitchFamily="49" charset="0"/>
              </a:rPr>
              <a:t>attribute_name</a:t>
            </a:r>
            <a:r>
              <a:rPr lang="en-US" altLang="en-US" sz="1000" dirty="0">
                <a:latin typeface="Consolas" panose="020B0609020204030204" pitchFamily="49" charset="0"/>
              </a:rPr>
              <a:t>":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 err="1" smtClean="0">
                <a:latin typeface="Consolas" panose="020B0609020204030204" pitchFamily="49" charset="0"/>
              </a:rPr>
              <a:t>vgw_provider_network</a:t>
            </a:r>
            <a:r>
              <a:rPr lang="en-US" altLang="en-US" sz="1000" dirty="0" smtClean="0">
                <a:latin typeface="Consolas" panose="020B0609020204030204" pitchFamily="49" charset="0"/>
              </a:rPr>
              <a:t>",</a:t>
            </a:r>
            <a:r>
              <a:rPr lang="en-US" altLang="en-US" sz="1000" dirty="0">
                <a:latin typeface="Consolas" panose="020B0609020204030204" pitchFamily="49" charset="0"/>
              </a:rPr>
              <a:t>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 err="1">
                <a:latin typeface="Consolas" panose="020B0609020204030204" pitchFamily="49" charset="0"/>
              </a:rPr>
              <a:t>attribute_value</a:t>
            </a:r>
            <a:r>
              <a:rPr lang="en-US" altLang="en-US" sz="1000" dirty="0">
                <a:latin typeface="Consolas" panose="020B0609020204030204" pitchFamily="49" charset="0"/>
              </a:rPr>
              <a:t>": </a:t>
            </a:r>
            <a:r>
              <a:rPr lang="en-US" altLang="en-US" sz="1000" dirty="0" smtClean="0">
                <a:latin typeface="Consolas" panose="020B0609020204030204" pitchFamily="49" charset="0"/>
              </a:rPr>
              <a:t>“</a:t>
            </a:r>
            <a:r>
              <a:rPr lang="en-US" altLang="en-US" sz="1000" b="1" dirty="0" smtClean="0">
                <a:latin typeface="Consolas" panose="020B0609020204030204" pitchFamily="49" charset="0"/>
              </a:rPr>
              <a:t>physnet1</a:t>
            </a:r>
            <a:r>
              <a:rPr lang="en-US" altLang="en-US" sz="1000" dirty="0" smtClean="0">
                <a:latin typeface="Consolas" panose="020B0609020204030204" pitchFamily="49" charset="0"/>
              </a:rPr>
              <a:t>"}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]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}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],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-feature-attributes": [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{</a:t>
            </a:r>
            <a:r>
              <a:rPr lang="en-US" altLang="en-US" sz="1000" dirty="0">
                <a:latin typeface="Consolas" panose="020B0609020204030204" pitchFamily="49" charset="0"/>
              </a:rPr>
              <a:t> 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 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-attribute-key": "</a:t>
            </a:r>
            <a:r>
              <a:rPr lang="en-US" altLang="en-US" sz="1000" dirty="0" err="1">
                <a:latin typeface="Consolas" panose="020B0609020204030204" pitchFamily="49" charset="0"/>
              </a:rPr>
              <a:t>pciVendorId</a:t>
            </a:r>
            <a:r>
              <a:rPr lang="en-US" altLang="en-US" sz="1000" dirty="0">
                <a:latin typeface="Consolas" panose="020B0609020204030204" pitchFamily="49" charset="0"/>
              </a:rPr>
              <a:t>", 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 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-attribute-value": "</a:t>
            </a:r>
            <a:r>
              <a:rPr lang="en-US" altLang="en-US" sz="1000" b="1" dirty="0">
                <a:latin typeface="Consolas" panose="020B0609020204030204" pitchFamily="49" charset="0"/>
              </a:rPr>
              <a:t>1234</a:t>
            </a:r>
            <a:r>
              <a:rPr lang="en-US" altLang="en-US" sz="1000" dirty="0">
                <a:latin typeface="Consolas" panose="020B0609020204030204" pitchFamily="49" charset="0"/>
              </a:rPr>
              <a:t>", "operator": "=", "unit": "" 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},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{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</a:t>
            </a:r>
            <a:r>
              <a:rPr lang="en-US" altLang="en-US" sz="1000" dirty="0">
                <a:latin typeface="Consolas" panose="020B0609020204030204" pitchFamily="49" charset="0"/>
              </a:rPr>
              <a:t> 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-attribute-key": "</a:t>
            </a:r>
            <a:r>
              <a:rPr lang="en-US" altLang="en-US" sz="1000" dirty="0" err="1">
                <a:latin typeface="Consolas" panose="020B0609020204030204" pitchFamily="49" charset="0"/>
              </a:rPr>
              <a:t>pciDeviceId</a:t>
            </a:r>
            <a:r>
              <a:rPr lang="en-US" altLang="en-US" sz="1000" dirty="0" smtClean="0">
                <a:latin typeface="Consolas" panose="020B0609020204030204" pitchFamily="49" charset="0"/>
              </a:rPr>
              <a:t>",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</a:t>
            </a:r>
            <a:r>
              <a:rPr lang="en-US" altLang="en-US" sz="1000" dirty="0">
                <a:latin typeface="Consolas" panose="020B0609020204030204" pitchFamily="49" charset="0"/>
              </a:rPr>
              <a:t> 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-attribute-value": "</a:t>
            </a:r>
            <a:r>
              <a:rPr lang="en-US" altLang="en-US" sz="1000" b="1" dirty="0">
                <a:latin typeface="Consolas" panose="020B0609020204030204" pitchFamily="49" charset="0"/>
              </a:rPr>
              <a:t>5678</a:t>
            </a:r>
            <a:r>
              <a:rPr lang="en-US" altLang="en-US" sz="1000" dirty="0">
                <a:latin typeface="Consolas" panose="020B0609020204030204" pitchFamily="49" charset="0"/>
              </a:rPr>
              <a:t>", "operator": "=", "unit": "" 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},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{</a:t>
            </a:r>
            <a:r>
              <a:rPr lang="en-US" altLang="en-US" sz="1000" dirty="0">
                <a:latin typeface="Consolas" panose="020B0609020204030204" pitchFamily="49" charset="0"/>
              </a:rPr>
              <a:t> 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 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-attribute-key": "</a:t>
            </a:r>
            <a:r>
              <a:rPr lang="en-US" altLang="en-US" sz="1000" dirty="0" err="1">
                <a:latin typeface="Consolas" panose="020B0609020204030204" pitchFamily="49" charset="0"/>
              </a:rPr>
              <a:t>pciCount</a:t>
            </a:r>
            <a:r>
              <a:rPr lang="en-US" altLang="en-US" sz="1000" dirty="0" smtClean="0">
                <a:latin typeface="Consolas" panose="020B0609020204030204" pitchFamily="49" charset="0"/>
              </a:rPr>
              <a:t>",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</a:t>
            </a:r>
            <a:r>
              <a:rPr lang="en-US" altLang="en-US" sz="1000" dirty="0">
                <a:latin typeface="Consolas" panose="020B0609020204030204" pitchFamily="49" charset="0"/>
              </a:rPr>
              <a:t> 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-attribute-value": "</a:t>
            </a:r>
            <a:r>
              <a:rPr lang="en-US" altLang="en-US" sz="1000" b="1" dirty="0">
                <a:latin typeface="Consolas" panose="020B0609020204030204" pitchFamily="49" charset="0"/>
              </a:rPr>
              <a:t>1</a:t>
            </a:r>
            <a:r>
              <a:rPr lang="en-US" altLang="en-US" sz="1000" dirty="0">
                <a:latin typeface="Consolas" panose="020B0609020204030204" pitchFamily="49" charset="0"/>
              </a:rPr>
              <a:t>", "operator": "&gt;=", "unit": "" 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},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{</a:t>
            </a:r>
            <a:r>
              <a:rPr lang="en-US" altLang="en-US" sz="1000" dirty="0">
                <a:latin typeface="Consolas" panose="020B0609020204030204" pitchFamily="49" charset="0"/>
              </a:rPr>
              <a:t> 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 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-attribute-key": "</a:t>
            </a:r>
            <a:r>
              <a:rPr lang="en-US" altLang="en-US" sz="1000" dirty="0" err="1">
                <a:latin typeface="Consolas" panose="020B0609020204030204" pitchFamily="49" charset="0"/>
              </a:rPr>
              <a:t>physicalNetwork</a:t>
            </a:r>
            <a:r>
              <a:rPr lang="en-US" altLang="en-US" sz="1000" dirty="0" smtClean="0">
                <a:latin typeface="Consolas" panose="020B0609020204030204" pitchFamily="49" charset="0"/>
              </a:rPr>
              <a:t>",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</a:t>
            </a:r>
            <a:r>
              <a:rPr lang="en-US" altLang="en-US" sz="1000" dirty="0">
                <a:latin typeface="Consolas" panose="020B0609020204030204" pitchFamily="49" charset="0"/>
              </a:rPr>
              <a:t> 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-attribute-value": "</a:t>
            </a:r>
            <a:r>
              <a:rPr lang="en-US" altLang="en-US" sz="1000" b="1" dirty="0">
                <a:latin typeface="Consolas" panose="020B0609020204030204" pitchFamily="49" charset="0"/>
              </a:rPr>
              <a:t>physnet1</a:t>
            </a:r>
            <a:r>
              <a:rPr lang="en-US" altLang="en-US" sz="1000" dirty="0">
                <a:latin typeface="Consolas" panose="020B0609020204030204" pitchFamily="49" charset="0"/>
              </a:rPr>
              <a:t>", "operator": "=", "unit": </a:t>
            </a:r>
            <a:r>
              <a:rPr lang="en-US" altLang="en-US" sz="1000" dirty="0" smtClean="0">
                <a:latin typeface="Consolas" panose="020B0609020204030204" pitchFamily="49" charset="0"/>
              </a:rPr>
              <a:t>"“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</a:t>
            </a:r>
            <a:r>
              <a:rPr lang="en-US" altLang="en-US" sz="1000" dirty="0">
                <a:latin typeface="Consolas" panose="020B0609020204030204" pitchFamily="49" charset="0"/>
              </a:rPr>
              <a:t>}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]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</a:t>
            </a:r>
            <a:r>
              <a:rPr lang="en-US" altLang="en-US" sz="1000" dirty="0" smtClean="0">
                <a:latin typeface="Consolas" panose="020B0609020204030204" pitchFamily="49" charset="0"/>
              </a:rPr>
              <a:t> },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 smtClean="0">
                <a:latin typeface="Consolas" panose="020B0609020204030204" pitchFamily="49" charset="0"/>
              </a:rPr>
              <a:t>]</a:t>
            </a:r>
            <a:endParaRPr lang="en-US" sz="1200" dirty="0">
              <a:latin typeface="Consolas" panose="020B0609020204030204" pitchFamily="49" charset="0"/>
            </a:endParaRPr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366500" y="6365240"/>
            <a:ext cx="612987" cy="365125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Elbow Connector 23"/>
          <p:cNvCxnSpPr>
            <a:stCxn id="62" idx="0"/>
          </p:cNvCxnSpPr>
          <p:nvPr/>
        </p:nvCxnSpPr>
        <p:spPr>
          <a:xfrm rot="16200000" flipV="1">
            <a:off x="4445761" y="5483216"/>
            <a:ext cx="570447" cy="763"/>
          </a:xfrm>
          <a:prstGeom prst="bentConnector3">
            <a:avLst/>
          </a:prstGeom>
          <a:ln w="3492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49" idx="2"/>
            <a:endCxn id="61" idx="0"/>
          </p:cNvCxnSpPr>
          <p:nvPr/>
        </p:nvCxnSpPr>
        <p:spPr>
          <a:xfrm rot="16200000" flipH="1">
            <a:off x="4362561" y="1677353"/>
            <a:ext cx="712472" cy="983"/>
          </a:xfrm>
          <a:prstGeom prst="bentConnector3">
            <a:avLst/>
          </a:prstGeom>
          <a:ln w="3492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48" idx="3"/>
            <a:endCxn id="51" idx="2"/>
          </p:cNvCxnSpPr>
          <p:nvPr/>
        </p:nvCxnSpPr>
        <p:spPr>
          <a:xfrm flipV="1">
            <a:off x="2063166" y="3650060"/>
            <a:ext cx="1852242" cy="1270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2063166" y="4862705"/>
            <a:ext cx="190906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976505" y="1432472"/>
            <a:ext cx="7548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 smtClean="0"/>
              <a:t>REST APIs</a:t>
            </a:r>
            <a:endParaRPr lang="en-US" sz="1100" dirty="0"/>
          </a:p>
        </p:txBody>
      </p:sp>
      <p:cxnSp>
        <p:nvCxnSpPr>
          <p:cNvPr id="64" name="Straight Arrow Connector 63"/>
          <p:cNvCxnSpPr>
            <a:stCxn id="61" idx="1"/>
          </p:cNvCxnSpPr>
          <p:nvPr/>
        </p:nvCxnSpPr>
        <p:spPr>
          <a:xfrm flipH="1" flipV="1">
            <a:off x="2094718" y="2404466"/>
            <a:ext cx="1866194" cy="35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/>
          <p:cNvCxnSpPr>
            <a:stCxn id="59" idx="0"/>
            <a:endCxn id="48" idx="2"/>
          </p:cNvCxnSpPr>
          <p:nvPr/>
        </p:nvCxnSpPr>
        <p:spPr>
          <a:xfrm rot="5400000" flipH="1" flipV="1">
            <a:off x="1130708" y="5528649"/>
            <a:ext cx="477363" cy="2980"/>
          </a:xfrm>
          <a:prstGeom prst="bentConnector3">
            <a:avLst/>
          </a:prstGeom>
          <a:ln w="34925">
            <a:solidFill>
              <a:srgbClr val="7030A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91470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463298" y="228600"/>
            <a:ext cx="10993303" cy="716280"/>
          </a:xfrm>
          <a:prstGeom prst="rect">
            <a:avLst/>
          </a:prstGeom>
        </p:spPr>
        <p:txBody>
          <a:bodyPr lIns="91396" tIns="45700" rIns="91396" bIns="45700"/>
          <a:lstStyle>
            <a:lvl1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600" b="1" i="0">
                <a:solidFill>
                  <a:schemeClr val="accent1"/>
                </a:solidFill>
                <a:latin typeface="Verdana"/>
                <a:ea typeface="+mj-ea"/>
                <a:cs typeface="Verdana"/>
              </a:defRPr>
            </a:lvl1pPr>
            <a:lvl2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2pPr>
            <a:lvl3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3pPr>
            <a:lvl4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4pPr>
            <a:lvl5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5pPr>
            <a:lvl6pPr marL="4572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6pPr>
            <a:lvl7pPr marL="9144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7pPr>
            <a:lvl8pPr marL="13716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8pPr>
            <a:lvl9pPr marL="18288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9pPr>
          </a:lstStyle>
          <a:p>
            <a:pPr>
              <a:lnSpc>
                <a:spcPct val="100000"/>
              </a:lnSpc>
              <a:defRPr/>
            </a:pPr>
            <a:r>
              <a:rPr lang="en-US" altLang="zh-CN" sz="3733" b="0" dirty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Agenda</a:t>
            </a:r>
            <a:endParaRPr lang="en-US" sz="3733" b="0" dirty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366500" y="6365240"/>
            <a:ext cx="612987" cy="365125"/>
          </a:xfrm>
        </p:spPr>
        <p:txBody>
          <a:bodyPr/>
          <a:lstStyle/>
          <a:p>
            <a:fld id="{0A1187C1-A9AF-433C-AF3D-72657250A964}" type="slidenum">
              <a:rPr lang="en-US" smtClean="0"/>
              <a:t>2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63297" y="1526258"/>
            <a:ext cx="11132651" cy="363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1009" indent="-381009">
              <a:lnSpc>
                <a:spcPct val="150000"/>
              </a:lnSpc>
              <a:buFontTx/>
              <a:buChar char="-"/>
            </a:pPr>
            <a:r>
              <a:rPr lang="en-US" altLang="zh-CN" sz="3840" dirty="0" smtClean="0"/>
              <a:t>vCPE Overall</a:t>
            </a:r>
          </a:p>
          <a:p>
            <a:pPr marL="381009" indent="-381009">
              <a:lnSpc>
                <a:spcPct val="150000"/>
              </a:lnSpc>
              <a:buFontTx/>
              <a:buChar char="-"/>
            </a:pPr>
            <a:r>
              <a:rPr lang="en-US" sz="3840" dirty="0" smtClean="0"/>
              <a:t>HPA registry and discovery</a:t>
            </a:r>
            <a:endParaRPr lang="en-US" altLang="zh-CN" sz="3840" dirty="0"/>
          </a:p>
          <a:p>
            <a:pPr marL="381009" indent="-381009">
              <a:lnSpc>
                <a:spcPct val="150000"/>
              </a:lnSpc>
              <a:buFontTx/>
              <a:buChar char="-"/>
            </a:pPr>
            <a:r>
              <a:rPr lang="en-US" sz="3840" dirty="0" smtClean="0"/>
              <a:t>vCPE Design Time</a:t>
            </a:r>
            <a:endParaRPr lang="en-US" sz="3840" dirty="0"/>
          </a:p>
          <a:p>
            <a:pPr marL="381009" indent="-381009">
              <a:lnSpc>
                <a:spcPct val="150000"/>
              </a:lnSpc>
              <a:buFontTx/>
              <a:buChar char="-"/>
            </a:pPr>
            <a:r>
              <a:rPr lang="en-US" sz="3840" dirty="0" smtClean="0"/>
              <a:t>vCPE Run Time</a:t>
            </a:r>
            <a:endParaRPr lang="en-US" sz="3840" dirty="0"/>
          </a:p>
        </p:txBody>
      </p:sp>
    </p:spTree>
    <p:extLst>
      <p:ext uri="{BB962C8B-B14F-4D97-AF65-F5344CB8AC3E}">
        <p14:creationId xmlns:p14="http://schemas.microsoft.com/office/powerpoint/2010/main" val="15875716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366500" y="6365240"/>
            <a:ext cx="612987" cy="365125"/>
          </a:xfrm>
        </p:spPr>
        <p:txBody>
          <a:bodyPr/>
          <a:lstStyle/>
          <a:p>
            <a:fld id="{356F64D4-9561-4662-8999-AC0A949B25CE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209298" y="189132"/>
            <a:ext cx="10993303" cy="716280"/>
          </a:xfrm>
          <a:prstGeom prst="rect">
            <a:avLst/>
          </a:prstGeom>
        </p:spPr>
        <p:txBody>
          <a:bodyPr lIns="91396" tIns="45700" rIns="91396" bIns="45700"/>
          <a:lstStyle>
            <a:lvl1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600" b="1" i="0">
                <a:solidFill>
                  <a:schemeClr val="accent1"/>
                </a:solidFill>
                <a:latin typeface="Verdana"/>
                <a:ea typeface="+mj-ea"/>
                <a:cs typeface="Verdana"/>
              </a:defRPr>
            </a:lvl1pPr>
            <a:lvl2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2pPr>
            <a:lvl3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3pPr>
            <a:lvl4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4pPr>
            <a:lvl5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5pPr>
            <a:lvl6pPr marL="4572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6pPr>
            <a:lvl7pPr marL="9144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7pPr>
            <a:lvl8pPr marL="13716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8pPr>
            <a:lvl9pPr marL="18288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9pPr>
          </a:lstStyle>
          <a:p>
            <a:pPr>
              <a:lnSpc>
                <a:spcPct val="100000"/>
              </a:lnSpc>
              <a:defRPr/>
            </a:pPr>
            <a:r>
              <a:rPr lang="en-US" sz="3733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OOF Homing</a:t>
            </a:r>
            <a:endParaRPr lang="en-US" sz="3733" b="0" dirty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181465" y="1881526"/>
            <a:ext cx="50211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VFC sends out homing request to OOF(OSDF) containing resource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info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OOF(OSDF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 pulls all the related homing constraints from Policy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OOF(HAS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 check AAI database to pull region(flavor)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OOF(OSDF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 returns homing allocation solution to VFC</a:t>
            </a:r>
          </a:p>
        </p:txBody>
      </p:sp>
      <p:sp>
        <p:nvSpPr>
          <p:cNvPr id="48" name="Rounded Rectangle 47"/>
          <p:cNvSpPr/>
          <p:nvPr/>
        </p:nvSpPr>
        <p:spPr>
          <a:xfrm>
            <a:off x="462595" y="1859487"/>
            <a:ext cx="1066144" cy="56107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VFC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3058475" y="1796620"/>
            <a:ext cx="1066144" cy="56107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Policy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1496043" y="3147768"/>
            <a:ext cx="2829504" cy="1961201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1800"/>
              </a:spcAft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Elbow Connector 50"/>
          <p:cNvCxnSpPr>
            <a:stCxn id="48" idx="3"/>
            <a:endCxn id="66" idx="0"/>
          </p:cNvCxnSpPr>
          <p:nvPr/>
        </p:nvCxnSpPr>
        <p:spPr>
          <a:xfrm>
            <a:off x="1528739" y="2140025"/>
            <a:ext cx="742117" cy="1180397"/>
          </a:xfrm>
          <a:prstGeom prst="bentConnector2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ounded Rectangle 51"/>
          <p:cNvSpPr/>
          <p:nvPr/>
        </p:nvSpPr>
        <p:spPr>
          <a:xfrm>
            <a:off x="2930384" y="4415160"/>
            <a:ext cx="1226722" cy="52198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OOF - HAS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2962868" y="5618500"/>
            <a:ext cx="1161751" cy="5610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AAI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5" name="Elbow Connector 54"/>
          <p:cNvCxnSpPr>
            <a:stCxn id="52" idx="2"/>
            <a:endCxn id="53" idx="0"/>
          </p:cNvCxnSpPr>
          <p:nvPr/>
        </p:nvCxnSpPr>
        <p:spPr>
          <a:xfrm rot="5400000">
            <a:off x="3203067" y="5277821"/>
            <a:ext cx="681357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66" idx="1"/>
            <a:endCxn id="48" idx="2"/>
          </p:cNvCxnSpPr>
          <p:nvPr/>
        </p:nvCxnSpPr>
        <p:spPr>
          <a:xfrm rot="10800000">
            <a:off x="995667" y="2420564"/>
            <a:ext cx="640224" cy="1172501"/>
          </a:xfrm>
          <a:prstGeom prst="bentConnector2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1691353" y="1805935"/>
            <a:ext cx="3888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①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088996" y="2405205"/>
            <a:ext cx="4066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②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500528" y="5062882"/>
            <a:ext cx="4924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③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92064" y="3656163"/>
            <a:ext cx="795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④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3" name="Elbow Connector 62"/>
          <p:cNvCxnSpPr>
            <a:stCxn id="50" idx="0"/>
            <a:endCxn id="49" idx="2"/>
          </p:cNvCxnSpPr>
          <p:nvPr/>
        </p:nvCxnSpPr>
        <p:spPr>
          <a:xfrm rot="5400000" flipH="1" flipV="1">
            <a:off x="2856136" y="2412357"/>
            <a:ext cx="790070" cy="680752"/>
          </a:xfrm>
          <a:prstGeom prst="bentConnector3">
            <a:avLst/>
          </a:prstGeom>
          <a:ln w="25400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66" idx="3"/>
            <a:endCxn id="52" idx="0"/>
          </p:cNvCxnSpPr>
          <p:nvPr/>
        </p:nvCxnSpPr>
        <p:spPr>
          <a:xfrm>
            <a:off x="2905820" y="3593064"/>
            <a:ext cx="637925" cy="822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52" idx="1"/>
            <a:endCxn id="66" idx="2"/>
          </p:cNvCxnSpPr>
          <p:nvPr/>
        </p:nvCxnSpPr>
        <p:spPr>
          <a:xfrm flipH="1" flipV="1">
            <a:off x="2270856" y="3865706"/>
            <a:ext cx="659528" cy="810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Rounded Rectangle 65"/>
          <p:cNvSpPr/>
          <p:nvPr/>
        </p:nvSpPr>
        <p:spPr>
          <a:xfrm>
            <a:off x="1635891" y="3320422"/>
            <a:ext cx="1269929" cy="54528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OOF- OSDF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794750" y="283262"/>
            <a:ext cx="397737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OOF: ONAP Optimization Framework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OSDF: Optimization Service Design Framework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HAS: Homing Allocation Service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3318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366500" y="6365240"/>
            <a:ext cx="612987" cy="365125"/>
          </a:xfrm>
        </p:spPr>
        <p:txBody>
          <a:bodyPr/>
          <a:lstStyle/>
          <a:p>
            <a:fld id="{356F64D4-9561-4662-8999-AC0A949B25CE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21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209298" y="189132"/>
            <a:ext cx="10993303" cy="716280"/>
          </a:xfrm>
          <a:prstGeom prst="rect">
            <a:avLst/>
          </a:prstGeom>
        </p:spPr>
        <p:txBody>
          <a:bodyPr lIns="91396" tIns="45700" rIns="91396" bIns="45700"/>
          <a:lstStyle>
            <a:lvl1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600" b="1" i="0">
                <a:solidFill>
                  <a:schemeClr val="accent1"/>
                </a:solidFill>
                <a:latin typeface="Verdana"/>
                <a:ea typeface="+mj-ea"/>
                <a:cs typeface="Verdana"/>
              </a:defRPr>
            </a:lvl1pPr>
            <a:lvl2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2pPr>
            <a:lvl3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3pPr>
            <a:lvl4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4pPr>
            <a:lvl5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5pPr>
            <a:lvl6pPr marL="4572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6pPr>
            <a:lvl7pPr marL="9144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7pPr>
            <a:lvl8pPr marL="13716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8pPr>
            <a:lvl9pPr marL="18288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9pPr>
          </a:lstStyle>
          <a:p>
            <a:pPr>
              <a:lnSpc>
                <a:spcPct val="100000"/>
              </a:lnSpc>
              <a:defRPr/>
            </a:pPr>
            <a:r>
              <a:rPr lang="en-US" sz="3733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OOF Homing</a:t>
            </a:r>
            <a:endParaRPr lang="en-US" sz="3733" b="0" dirty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976141" y="867027"/>
            <a:ext cx="6003346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Consolas" panose="020B0609020204030204" pitchFamily="49" charset="0"/>
              </a:rPr>
              <a:t>"</a:t>
            </a:r>
            <a:r>
              <a:rPr lang="en-US" sz="1000" dirty="0" err="1" smtClean="0">
                <a:latin typeface="Consolas" panose="020B0609020204030204" pitchFamily="49" charset="0"/>
              </a:rPr>
              <a:t>flavorLabel</a:t>
            </a:r>
            <a:r>
              <a:rPr lang="en-US" sz="1000" dirty="0" smtClean="0">
                <a:latin typeface="Consolas" panose="020B0609020204030204" pitchFamily="49" charset="0"/>
              </a:rPr>
              <a:t>":"</a:t>
            </a:r>
            <a:r>
              <a:rPr lang="en-US" sz="1000" dirty="0" err="1" smtClean="0">
                <a:latin typeface="Consolas" panose="020B0609020204030204" pitchFamily="49" charset="0"/>
              </a:rPr>
              <a:t>vcpe.vgw</a:t>
            </a:r>
            <a:r>
              <a:rPr lang="en-US" sz="1000" dirty="0" smtClean="0">
                <a:latin typeface="Consolas" panose="020B0609020204030204" pitchFamily="49" charset="0"/>
              </a:rPr>
              <a:t>",</a:t>
            </a:r>
          </a:p>
          <a:p>
            <a:r>
              <a:rPr lang="en-US" sz="1000" dirty="0" smtClean="0">
                <a:latin typeface="Consolas" panose="020B0609020204030204" pitchFamily="49" charset="0"/>
              </a:rPr>
              <a:t>"</a:t>
            </a:r>
            <a:r>
              <a:rPr lang="en-US" sz="1000" dirty="0" err="1" smtClean="0">
                <a:latin typeface="Consolas" panose="020B0609020204030204" pitchFamily="49" charset="0"/>
              </a:rPr>
              <a:t>flavorProperties</a:t>
            </a:r>
            <a:r>
              <a:rPr lang="en-US" sz="1000" dirty="0" smtClean="0">
                <a:latin typeface="Consolas" panose="020B0609020204030204" pitchFamily="49" charset="0"/>
              </a:rPr>
              <a:t>":[</a:t>
            </a:r>
            <a:r>
              <a:rPr lang="en-US" altLang="en-US" sz="1000" dirty="0" smtClean="0">
                <a:latin typeface="Consolas" panose="020B0609020204030204" pitchFamily="49" charset="0"/>
              </a:rPr>
              <a:t>{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-feature": "</a:t>
            </a:r>
            <a:r>
              <a:rPr lang="en-US" altLang="en-US" sz="1000" dirty="0" err="1">
                <a:latin typeface="Consolas" panose="020B0609020204030204" pitchFamily="49" charset="0"/>
              </a:rPr>
              <a:t>sriovNICNetwork</a:t>
            </a:r>
            <a:r>
              <a:rPr lang="en-US" altLang="en-US" sz="1000" dirty="0">
                <a:latin typeface="Consolas" panose="020B0609020204030204" pitchFamily="49" charset="0"/>
              </a:rPr>
              <a:t>",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>
                <a:latin typeface="Consolas" panose="020B0609020204030204" pitchFamily="49" charset="0"/>
              </a:rPr>
              <a:t>mandatory": "True",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>
                <a:latin typeface="Consolas" panose="020B0609020204030204" pitchFamily="49" charset="0"/>
              </a:rPr>
              <a:t>architecture": "generic",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-version": "v1",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>
                <a:latin typeface="Consolas" panose="020B0609020204030204" pitchFamily="49" charset="0"/>
              </a:rPr>
              <a:t>directives" : [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{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>
                <a:latin typeface="Consolas" panose="020B0609020204030204" pitchFamily="49" charset="0"/>
              </a:rPr>
              <a:t>type": "</a:t>
            </a:r>
            <a:r>
              <a:rPr lang="en-US" altLang="en-US" sz="1000" dirty="0" err="1">
                <a:latin typeface="Consolas" panose="020B0609020204030204" pitchFamily="49" charset="0"/>
              </a:rPr>
              <a:t>sriovNICNetwork_directives</a:t>
            </a:r>
            <a:r>
              <a:rPr lang="en-US" altLang="en-US" sz="1000" dirty="0">
                <a:latin typeface="Consolas" panose="020B0609020204030204" pitchFamily="49" charset="0"/>
              </a:rPr>
              <a:t>",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>
                <a:latin typeface="Consolas" panose="020B0609020204030204" pitchFamily="49" charset="0"/>
              </a:rPr>
              <a:t>attributes": [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 </a:t>
            </a:r>
            <a:r>
              <a:rPr lang="en-US" altLang="en-US" sz="1000" dirty="0">
                <a:latin typeface="Consolas" panose="020B0609020204030204" pitchFamily="49" charset="0"/>
              </a:rPr>
              <a:t> </a:t>
            </a:r>
            <a:r>
              <a:rPr lang="en-US" altLang="en-US" sz="1000" dirty="0" smtClean="0">
                <a:latin typeface="Consolas" panose="020B0609020204030204" pitchFamily="49" charset="0"/>
              </a:rPr>
              <a:t>{"</a:t>
            </a:r>
            <a:r>
              <a:rPr lang="en-US" altLang="en-US" sz="1000" dirty="0" err="1">
                <a:latin typeface="Consolas" panose="020B0609020204030204" pitchFamily="49" charset="0"/>
              </a:rPr>
              <a:t>attribute_name</a:t>
            </a:r>
            <a:r>
              <a:rPr lang="en-US" altLang="en-US" sz="1000" dirty="0">
                <a:latin typeface="Consolas" panose="020B0609020204030204" pitchFamily="49" charset="0"/>
              </a:rPr>
              <a:t>": "</a:t>
            </a:r>
            <a:r>
              <a:rPr lang="en-US" altLang="zh-CN" sz="1000" dirty="0" err="1" smtClean="0">
                <a:latin typeface="Consolas" panose="020B0609020204030204" pitchFamily="49" charset="0"/>
              </a:rPr>
              <a:t>vgw_</a:t>
            </a:r>
            <a:r>
              <a:rPr lang="en-US" altLang="en-US" sz="1000" dirty="0" err="1" smtClean="0">
                <a:latin typeface="Consolas" panose="020B0609020204030204" pitchFamily="49" charset="0"/>
              </a:rPr>
              <a:t>vnic_type</a:t>
            </a:r>
            <a:r>
              <a:rPr lang="en-US" altLang="en-US" sz="1000" dirty="0" smtClean="0">
                <a:latin typeface="Consolas" panose="020B0609020204030204" pitchFamily="49" charset="0"/>
              </a:rPr>
              <a:t>", "</a:t>
            </a:r>
            <a:r>
              <a:rPr lang="en-US" altLang="en-US" sz="1000" dirty="0" err="1">
                <a:latin typeface="Consolas" panose="020B0609020204030204" pitchFamily="49" charset="0"/>
              </a:rPr>
              <a:t>attribute_value</a:t>
            </a:r>
            <a:r>
              <a:rPr lang="en-US" altLang="en-US" sz="1000" dirty="0">
                <a:latin typeface="Consolas" panose="020B0609020204030204" pitchFamily="49" charset="0"/>
              </a:rPr>
              <a:t>": "direct</a:t>
            </a:r>
            <a:r>
              <a:rPr lang="en-US" altLang="en-US" sz="1000" dirty="0" smtClean="0">
                <a:latin typeface="Consolas" panose="020B0609020204030204" pitchFamily="49" charset="0"/>
              </a:rPr>
              <a:t>"},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{"</a:t>
            </a:r>
            <a:r>
              <a:rPr lang="en-US" altLang="en-US" sz="1000" dirty="0" err="1">
                <a:latin typeface="Consolas" panose="020B0609020204030204" pitchFamily="49" charset="0"/>
              </a:rPr>
              <a:t>attribute_name</a:t>
            </a:r>
            <a:r>
              <a:rPr lang="en-US" altLang="en-US" sz="1000" dirty="0">
                <a:latin typeface="Consolas" panose="020B0609020204030204" pitchFamily="49" charset="0"/>
              </a:rPr>
              <a:t>": "</a:t>
            </a:r>
            <a:r>
              <a:rPr lang="en-US" altLang="en-US" sz="1000" dirty="0" err="1">
                <a:latin typeface="Consolas" panose="020B0609020204030204" pitchFamily="49" charset="0"/>
              </a:rPr>
              <a:t>vgw_provider_network</a:t>
            </a:r>
            <a:r>
              <a:rPr lang="en-US" altLang="en-US" sz="1000" dirty="0" smtClean="0">
                <a:latin typeface="Consolas" panose="020B0609020204030204" pitchFamily="49" charset="0"/>
              </a:rPr>
              <a:t>",</a:t>
            </a:r>
            <a:r>
              <a:rPr lang="en-US" altLang="en-US" sz="1000" dirty="0">
                <a:latin typeface="Consolas" panose="020B0609020204030204" pitchFamily="49" charset="0"/>
              </a:rPr>
              <a:t>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 err="1">
                <a:latin typeface="Consolas" panose="020B0609020204030204" pitchFamily="49" charset="0"/>
              </a:rPr>
              <a:t>attribute_value</a:t>
            </a:r>
            <a:r>
              <a:rPr lang="en-US" altLang="en-US" sz="1000" dirty="0">
                <a:latin typeface="Consolas" panose="020B0609020204030204" pitchFamily="49" charset="0"/>
              </a:rPr>
              <a:t>": "physnet1</a:t>
            </a:r>
            <a:r>
              <a:rPr lang="en-US" altLang="en-US" sz="1000" dirty="0" smtClean="0">
                <a:latin typeface="Consolas" panose="020B0609020204030204" pitchFamily="49" charset="0"/>
              </a:rPr>
              <a:t>"}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]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}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],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-feature-attributes": [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{</a:t>
            </a:r>
            <a:r>
              <a:rPr lang="en-US" altLang="en-US" sz="1000" dirty="0">
                <a:latin typeface="Consolas" panose="020B0609020204030204" pitchFamily="49" charset="0"/>
              </a:rPr>
              <a:t> 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 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-attribute-key": "</a:t>
            </a:r>
            <a:r>
              <a:rPr lang="en-US" altLang="en-US" sz="1000" dirty="0" err="1">
                <a:latin typeface="Consolas" panose="020B0609020204030204" pitchFamily="49" charset="0"/>
              </a:rPr>
              <a:t>pciVendorId</a:t>
            </a:r>
            <a:r>
              <a:rPr lang="en-US" altLang="en-US" sz="1000" dirty="0">
                <a:latin typeface="Consolas" panose="020B0609020204030204" pitchFamily="49" charset="0"/>
              </a:rPr>
              <a:t>", 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 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-attribute-value": "1234", "operator": "=", "unit": "" 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},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{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</a:t>
            </a:r>
            <a:r>
              <a:rPr lang="en-US" altLang="en-US" sz="1000" dirty="0">
                <a:latin typeface="Consolas" panose="020B0609020204030204" pitchFamily="49" charset="0"/>
              </a:rPr>
              <a:t> 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-attribute-key": "</a:t>
            </a:r>
            <a:r>
              <a:rPr lang="en-US" altLang="en-US" sz="1000" dirty="0" err="1">
                <a:latin typeface="Consolas" panose="020B0609020204030204" pitchFamily="49" charset="0"/>
              </a:rPr>
              <a:t>pciDeviceId</a:t>
            </a:r>
            <a:r>
              <a:rPr lang="en-US" altLang="en-US" sz="1000" dirty="0" smtClean="0">
                <a:latin typeface="Consolas" panose="020B0609020204030204" pitchFamily="49" charset="0"/>
              </a:rPr>
              <a:t>",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</a:t>
            </a:r>
            <a:r>
              <a:rPr lang="en-US" altLang="en-US" sz="1000" dirty="0">
                <a:latin typeface="Consolas" panose="020B0609020204030204" pitchFamily="49" charset="0"/>
              </a:rPr>
              <a:t> 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-attribute-value": "5678", "operator": "=", "unit": "" 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},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{</a:t>
            </a:r>
            <a:r>
              <a:rPr lang="en-US" altLang="en-US" sz="1000" dirty="0">
                <a:latin typeface="Consolas" panose="020B0609020204030204" pitchFamily="49" charset="0"/>
              </a:rPr>
              <a:t> 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 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-attribute-key": "</a:t>
            </a:r>
            <a:r>
              <a:rPr lang="en-US" altLang="en-US" sz="1000" dirty="0" err="1">
                <a:latin typeface="Consolas" panose="020B0609020204030204" pitchFamily="49" charset="0"/>
              </a:rPr>
              <a:t>pciCount</a:t>
            </a:r>
            <a:r>
              <a:rPr lang="en-US" altLang="en-US" sz="1000" dirty="0" smtClean="0">
                <a:latin typeface="Consolas" panose="020B0609020204030204" pitchFamily="49" charset="0"/>
              </a:rPr>
              <a:t>",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</a:t>
            </a:r>
            <a:r>
              <a:rPr lang="en-US" altLang="en-US" sz="1000" dirty="0">
                <a:latin typeface="Consolas" panose="020B0609020204030204" pitchFamily="49" charset="0"/>
              </a:rPr>
              <a:t> 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-attribute-value": "1", "operator": "&gt;=", "unit": "" 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},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{</a:t>
            </a:r>
            <a:r>
              <a:rPr lang="en-US" altLang="en-US" sz="1000" dirty="0">
                <a:latin typeface="Consolas" panose="020B0609020204030204" pitchFamily="49" charset="0"/>
              </a:rPr>
              <a:t> 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 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-attribute-key": "</a:t>
            </a:r>
            <a:r>
              <a:rPr lang="en-US" altLang="en-US" sz="1000" dirty="0" err="1">
                <a:latin typeface="Consolas" panose="020B0609020204030204" pitchFamily="49" charset="0"/>
              </a:rPr>
              <a:t>physicalNetwork</a:t>
            </a:r>
            <a:r>
              <a:rPr lang="en-US" altLang="en-US" sz="1000" dirty="0" smtClean="0">
                <a:latin typeface="Consolas" panose="020B0609020204030204" pitchFamily="49" charset="0"/>
              </a:rPr>
              <a:t>",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</a:t>
            </a:r>
            <a:r>
              <a:rPr lang="en-US" altLang="en-US" sz="1000" dirty="0">
                <a:latin typeface="Consolas" panose="020B0609020204030204" pitchFamily="49" charset="0"/>
              </a:rPr>
              <a:t> 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-attribute-value": "physnet1", "operator": "=", "unit": </a:t>
            </a:r>
            <a:r>
              <a:rPr lang="en-US" altLang="en-US" sz="1000" dirty="0" smtClean="0">
                <a:latin typeface="Consolas" panose="020B0609020204030204" pitchFamily="49" charset="0"/>
              </a:rPr>
              <a:t>"“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</a:t>
            </a:r>
            <a:r>
              <a:rPr lang="en-US" altLang="en-US" sz="1000" dirty="0">
                <a:latin typeface="Consolas" panose="020B0609020204030204" pitchFamily="49" charset="0"/>
              </a:rPr>
              <a:t>}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]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</a:t>
            </a:r>
            <a:r>
              <a:rPr lang="en-US" altLang="en-US" sz="1000" dirty="0" smtClean="0">
                <a:latin typeface="Consolas" panose="020B0609020204030204" pitchFamily="49" charset="0"/>
              </a:rPr>
              <a:t> },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 smtClean="0">
                <a:latin typeface="Consolas" panose="020B0609020204030204" pitchFamily="49" charset="0"/>
              </a:rPr>
              <a:t>]</a:t>
            </a:r>
            <a:endParaRPr lang="en-US" sz="1200" dirty="0">
              <a:latin typeface="Consolas" panose="020B0609020204030204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80210" y="5915005"/>
            <a:ext cx="6174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AAI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7669530" y="5878050"/>
            <a:ext cx="909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Policy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460" y="1186693"/>
            <a:ext cx="4343400" cy="441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148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7143750" y="1579704"/>
            <a:ext cx="834390" cy="23565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469380" y="1383029"/>
            <a:ext cx="754380" cy="23565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366500" y="6365240"/>
            <a:ext cx="612987" cy="365125"/>
          </a:xfrm>
        </p:spPr>
        <p:txBody>
          <a:bodyPr/>
          <a:lstStyle/>
          <a:p>
            <a:fld id="{356F64D4-9561-4662-8999-AC0A949B25CE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22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209298" y="189132"/>
            <a:ext cx="10993303" cy="716280"/>
          </a:xfrm>
          <a:prstGeom prst="rect">
            <a:avLst/>
          </a:prstGeom>
        </p:spPr>
        <p:txBody>
          <a:bodyPr lIns="91396" tIns="45700" rIns="91396" bIns="45700"/>
          <a:lstStyle>
            <a:lvl1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600" b="1" i="0">
                <a:solidFill>
                  <a:schemeClr val="accent1"/>
                </a:solidFill>
                <a:latin typeface="Verdana"/>
                <a:ea typeface="+mj-ea"/>
                <a:cs typeface="Verdana"/>
              </a:defRPr>
            </a:lvl1pPr>
            <a:lvl2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2pPr>
            <a:lvl3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3pPr>
            <a:lvl4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4pPr>
            <a:lvl5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5pPr>
            <a:lvl6pPr marL="4572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6pPr>
            <a:lvl7pPr marL="9144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7pPr>
            <a:lvl8pPr marL="13716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8pPr>
            <a:lvl9pPr marL="18288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9pPr>
          </a:lstStyle>
          <a:p>
            <a:pPr>
              <a:lnSpc>
                <a:spcPct val="100000"/>
              </a:lnSpc>
              <a:defRPr/>
            </a:pPr>
            <a:r>
              <a:rPr lang="en-US" sz="3733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VFC Create network and port</a:t>
            </a:r>
            <a:endParaRPr lang="en-US" sz="3733" b="0" dirty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62548" y="991103"/>
            <a:ext cx="91725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  </a:t>
            </a:r>
            <a:r>
              <a:rPr lang="en-US" altLang="en-US" sz="1200" dirty="0" smtClean="0">
                <a:latin typeface="Consolas" panose="020B0609020204030204" pitchFamily="49" charset="0"/>
              </a:rPr>
              <a:t>"</a:t>
            </a:r>
            <a:r>
              <a:rPr lang="en-US" altLang="en-US" sz="1200" dirty="0">
                <a:latin typeface="Consolas" panose="020B0609020204030204" pitchFamily="49" charset="0"/>
              </a:rPr>
              <a:t>type": "</a:t>
            </a:r>
            <a:r>
              <a:rPr lang="en-US" altLang="en-US" sz="1200" dirty="0" err="1">
                <a:latin typeface="Consolas" panose="020B0609020204030204" pitchFamily="49" charset="0"/>
              </a:rPr>
              <a:t>sriovNICNetwork_directives</a:t>
            </a:r>
            <a:r>
              <a:rPr lang="en-US" altLang="en-US" sz="1200" dirty="0">
                <a:latin typeface="Consolas" panose="020B0609020204030204" pitchFamily="49" charset="0"/>
              </a:rPr>
              <a:t>",</a:t>
            </a:r>
            <a:endParaRPr lang="en-US" altLang="en-US" sz="12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latin typeface="Consolas" panose="020B0609020204030204" pitchFamily="49" charset="0"/>
              </a:rPr>
              <a:t>       </a:t>
            </a:r>
            <a:r>
              <a:rPr lang="en-US" altLang="en-US" sz="1200" dirty="0" smtClean="0">
                <a:latin typeface="Consolas" panose="020B0609020204030204" pitchFamily="49" charset="0"/>
              </a:rPr>
              <a:t>"</a:t>
            </a:r>
            <a:r>
              <a:rPr lang="en-US" altLang="en-US" sz="1200" dirty="0">
                <a:latin typeface="Consolas" panose="020B0609020204030204" pitchFamily="49" charset="0"/>
              </a:rPr>
              <a:t>attributes": [</a:t>
            </a:r>
            <a:endParaRPr lang="en-US" altLang="en-US" sz="12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latin typeface="Consolas" panose="020B0609020204030204" pitchFamily="49" charset="0"/>
              </a:rPr>
              <a:t>       </a:t>
            </a:r>
            <a:r>
              <a:rPr lang="en-US" altLang="en-US" sz="1200" dirty="0" smtClean="0">
                <a:latin typeface="Consolas" panose="020B0609020204030204" pitchFamily="49" charset="0"/>
              </a:rPr>
              <a:t> </a:t>
            </a:r>
            <a:r>
              <a:rPr lang="en-US" altLang="en-US" sz="1200" dirty="0">
                <a:latin typeface="Consolas" panose="020B0609020204030204" pitchFamily="49" charset="0"/>
              </a:rPr>
              <a:t> </a:t>
            </a:r>
            <a:r>
              <a:rPr lang="en-US" altLang="en-US" sz="1200" dirty="0" smtClean="0">
                <a:latin typeface="Consolas" panose="020B0609020204030204" pitchFamily="49" charset="0"/>
              </a:rPr>
              <a:t>{"</a:t>
            </a:r>
            <a:r>
              <a:rPr lang="en-US" altLang="en-US" sz="1200" dirty="0" err="1">
                <a:latin typeface="Consolas" panose="020B0609020204030204" pitchFamily="49" charset="0"/>
              </a:rPr>
              <a:t>attribute_name</a:t>
            </a:r>
            <a:r>
              <a:rPr lang="en-US" altLang="en-US" sz="1200" dirty="0">
                <a:latin typeface="Consolas" panose="020B0609020204030204" pitchFamily="49" charset="0"/>
              </a:rPr>
              <a:t>": </a:t>
            </a:r>
            <a:r>
              <a:rPr lang="en-US" altLang="en-US" sz="1200" dirty="0" smtClean="0">
                <a:latin typeface="Consolas" panose="020B0609020204030204" pitchFamily="49" charset="0"/>
              </a:rPr>
              <a:t>“</a:t>
            </a:r>
            <a:r>
              <a:rPr lang="en-US" altLang="zh-CN" sz="1200" dirty="0" err="1" smtClean="0">
                <a:latin typeface="Consolas" panose="020B0609020204030204" pitchFamily="49" charset="0"/>
              </a:rPr>
              <a:t>vgw_</a:t>
            </a:r>
            <a:r>
              <a:rPr lang="en-US" altLang="en-US" sz="1200" dirty="0" err="1" smtClean="0">
                <a:latin typeface="Consolas" panose="020B0609020204030204" pitchFamily="49" charset="0"/>
              </a:rPr>
              <a:t>vnic_type</a:t>
            </a:r>
            <a:r>
              <a:rPr lang="en-US" altLang="en-US" sz="1200" dirty="0" smtClean="0">
                <a:latin typeface="Consolas" panose="020B0609020204030204" pitchFamily="49" charset="0"/>
              </a:rPr>
              <a:t>", "</a:t>
            </a:r>
            <a:r>
              <a:rPr lang="en-US" altLang="en-US" sz="1200" dirty="0" err="1">
                <a:latin typeface="Consolas" panose="020B0609020204030204" pitchFamily="49" charset="0"/>
              </a:rPr>
              <a:t>attribute_value</a:t>
            </a:r>
            <a:r>
              <a:rPr lang="en-US" altLang="en-US" sz="1200" dirty="0">
                <a:latin typeface="Consolas" panose="020B0609020204030204" pitchFamily="49" charset="0"/>
              </a:rPr>
              <a:t>": "direct</a:t>
            </a:r>
            <a:r>
              <a:rPr lang="en-US" altLang="en-US" sz="1200" dirty="0" smtClean="0">
                <a:latin typeface="Consolas" panose="020B0609020204030204" pitchFamily="49" charset="0"/>
              </a:rPr>
              <a:t>"},</a:t>
            </a:r>
            <a:endParaRPr lang="en-US" altLang="en-US" sz="12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latin typeface="Consolas" panose="020B0609020204030204" pitchFamily="49" charset="0"/>
              </a:rPr>
              <a:t>         </a:t>
            </a:r>
            <a:r>
              <a:rPr lang="en-US" altLang="en-US" sz="1200" dirty="0" smtClean="0">
                <a:latin typeface="Consolas" panose="020B0609020204030204" pitchFamily="49" charset="0"/>
              </a:rPr>
              <a:t>{"</a:t>
            </a:r>
            <a:r>
              <a:rPr lang="en-US" altLang="en-US" sz="1200" dirty="0" err="1">
                <a:latin typeface="Consolas" panose="020B0609020204030204" pitchFamily="49" charset="0"/>
              </a:rPr>
              <a:t>attribute_name</a:t>
            </a:r>
            <a:r>
              <a:rPr lang="en-US" altLang="en-US" sz="1200" dirty="0">
                <a:latin typeface="Consolas" panose="020B0609020204030204" pitchFamily="49" charset="0"/>
              </a:rPr>
              <a:t>": </a:t>
            </a:r>
            <a:r>
              <a:rPr lang="en-US" altLang="en-US" sz="1200" dirty="0" smtClean="0">
                <a:latin typeface="Consolas" panose="020B0609020204030204" pitchFamily="49" charset="0"/>
              </a:rPr>
              <a:t>“</a:t>
            </a:r>
            <a:r>
              <a:rPr lang="en-US" altLang="en-US" sz="1200" dirty="0" err="1" smtClean="0">
                <a:latin typeface="Consolas" panose="020B0609020204030204" pitchFamily="49" charset="0"/>
              </a:rPr>
              <a:t>vgw_provider_network</a:t>
            </a:r>
            <a:r>
              <a:rPr lang="en-US" altLang="en-US" sz="1200" dirty="0" smtClean="0">
                <a:latin typeface="Consolas" panose="020B0609020204030204" pitchFamily="49" charset="0"/>
              </a:rPr>
              <a:t>",</a:t>
            </a:r>
            <a:r>
              <a:rPr lang="en-US" altLang="en-US" sz="1200" dirty="0">
                <a:latin typeface="Consolas" panose="020B0609020204030204" pitchFamily="49" charset="0"/>
              </a:rPr>
              <a:t> </a:t>
            </a:r>
            <a:r>
              <a:rPr lang="en-US" altLang="en-US" sz="1200" dirty="0" smtClean="0">
                <a:latin typeface="Consolas" panose="020B0609020204030204" pitchFamily="49" charset="0"/>
              </a:rPr>
              <a:t>"</a:t>
            </a:r>
            <a:r>
              <a:rPr lang="en-US" altLang="en-US" sz="1200" dirty="0" err="1">
                <a:latin typeface="Consolas" panose="020B0609020204030204" pitchFamily="49" charset="0"/>
              </a:rPr>
              <a:t>attribute_value</a:t>
            </a:r>
            <a:r>
              <a:rPr lang="en-US" altLang="en-US" sz="1200" dirty="0">
                <a:latin typeface="Consolas" panose="020B0609020204030204" pitchFamily="49" charset="0"/>
              </a:rPr>
              <a:t>": "physnet1</a:t>
            </a:r>
            <a:r>
              <a:rPr lang="en-US" altLang="en-US" sz="1200" dirty="0" smtClean="0">
                <a:latin typeface="Consolas" panose="020B0609020204030204" pitchFamily="49" charset="0"/>
              </a:rPr>
              <a:t>"}</a:t>
            </a:r>
            <a:endParaRPr lang="en-US" altLang="en-US" sz="1200" dirty="0"/>
          </a:p>
        </p:txBody>
      </p:sp>
      <p:sp>
        <p:nvSpPr>
          <p:cNvPr id="3" name="Rectangle 2"/>
          <p:cNvSpPr/>
          <p:nvPr/>
        </p:nvSpPr>
        <p:spPr>
          <a:xfrm>
            <a:off x="1150620" y="2104722"/>
            <a:ext cx="102158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Create 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network, ports</a:t>
            </a:r>
            <a:endParaRPr lang="en-US" dirty="0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# 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openstack network create --provider-network-type </a:t>
            </a:r>
            <a:r>
              <a:rPr lang="en-US" dirty="0" err="1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vlan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 --provider-physical-network 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physnet1 </a:t>
            </a:r>
            <a:r>
              <a:rPr lang="en-US" dirty="0" err="1" smtClean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tst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-network</a:t>
            </a: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# openstack port create --name </a:t>
            </a:r>
            <a:r>
              <a:rPr lang="en-US" dirty="0" err="1" smtClean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sriov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-port --</a:t>
            </a:r>
            <a:r>
              <a:rPr lang="en-US" dirty="0" err="1" smtClean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binding:vnic-type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 direct</a:t>
            </a:r>
            <a:endParaRPr lang="en-US" dirty="0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 </a:t>
            </a:r>
            <a:endParaRPr lang="en-US" dirty="0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b.  Create 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server</a:t>
            </a:r>
            <a:endParaRPr lang="en-US" dirty="0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# openstack server create 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--flavor 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onap.hpa.flavor11 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--image 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Ubuntu_16.04 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--</a:t>
            </a:r>
            <a:r>
              <a:rPr lang="en-US" dirty="0" err="1" smtClean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nic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 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port-id= test-</a:t>
            </a:r>
            <a:r>
              <a:rPr lang="en-US" dirty="0" err="1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sriov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-</a:t>
            </a:r>
            <a:r>
              <a:rPr lang="en-US" dirty="0" err="1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nic</a:t>
            </a:r>
            <a:endParaRPr lang="en-US" dirty="0">
              <a:effectLst/>
              <a:latin typeface="Calibri" panose="020F0502020204030204" pitchFamily="34" charset="0"/>
              <a:ea typeface="SimSun" panose="02010600030101010101" pitchFamily="2" charset="-122"/>
            </a:endParaRPr>
          </a:p>
        </p:txBody>
      </p:sp>
      <p:cxnSp>
        <p:nvCxnSpPr>
          <p:cNvPr id="7" name="Elbow Connector 6"/>
          <p:cNvCxnSpPr>
            <a:stCxn id="5" idx="3"/>
          </p:cNvCxnSpPr>
          <p:nvPr/>
        </p:nvCxnSpPr>
        <p:spPr>
          <a:xfrm>
            <a:off x="7223760" y="1500855"/>
            <a:ext cx="2682240" cy="1825051"/>
          </a:xfrm>
          <a:prstGeom prst="bentConnector3">
            <a:avLst>
              <a:gd name="adj1" fmla="val 99799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13" idx="2"/>
          </p:cNvCxnSpPr>
          <p:nvPr/>
        </p:nvCxnSpPr>
        <p:spPr>
          <a:xfrm rot="5400000">
            <a:off x="5101829" y="613173"/>
            <a:ext cx="1256935" cy="3661298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32725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366500" y="6365240"/>
            <a:ext cx="612987" cy="365125"/>
          </a:xfrm>
        </p:spPr>
        <p:txBody>
          <a:bodyPr/>
          <a:lstStyle/>
          <a:p>
            <a:fld id="{356F64D4-9561-4662-8999-AC0A949B25CE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23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4562350" y="2943762"/>
            <a:ext cx="3518660" cy="716280"/>
          </a:xfrm>
          <a:prstGeom prst="rect">
            <a:avLst/>
          </a:prstGeom>
        </p:spPr>
        <p:txBody>
          <a:bodyPr lIns="91396" tIns="45700" rIns="91396" bIns="45700"/>
          <a:lstStyle>
            <a:lvl1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600" b="1" i="0">
                <a:solidFill>
                  <a:schemeClr val="accent1"/>
                </a:solidFill>
                <a:latin typeface="Verdana"/>
                <a:ea typeface="+mj-ea"/>
                <a:cs typeface="Verdana"/>
              </a:defRPr>
            </a:lvl1pPr>
            <a:lvl2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2pPr>
            <a:lvl3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3pPr>
            <a:lvl4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4pPr>
            <a:lvl5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5pPr>
            <a:lvl6pPr marL="4572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6pPr>
            <a:lvl7pPr marL="9144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7pPr>
            <a:lvl8pPr marL="13716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8pPr>
            <a:lvl9pPr marL="18288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n-US" sz="44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Demo Time</a:t>
            </a:r>
            <a:endParaRPr lang="en-US" sz="4400" b="0" dirty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74208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366500" y="6365240"/>
            <a:ext cx="612987" cy="365125"/>
          </a:xfrm>
        </p:spPr>
        <p:txBody>
          <a:bodyPr/>
          <a:lstStyle/>
          <a:p>
            <a:fld id="{356F64D4-9561-4662-8999-AC0A949B25CE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24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4562350" y="2943762"/>
            <a:ext cx="3518660" cy="716280"/>
          </a:xfrm>
          <a:prstGeom prst="rect">
            <a:avLst/>
          </a:prstGeom>
        </p:spPr>
        <p:txBody>
          <a:bodyPr lIns="91396" tIns="45700" rIns="91396" bIns="45700"/>
          <a:lstStyle>
            <a:lvl1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600" b="1" i="0">
                <a:solidFill>
                  <a:schemeClr val="accent1"/>
                </a:solidFill>
                <a:latin typeface="Verdana"/>
                <a:ea typeface="+mj-ea"/>
                <a:cs typeface="Verdana"/>
              </a:defRPr>
            </a:lvl1pPr>
            <a:lvl2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2pPr>
            <a:lvl3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3pPr>
            <a:lvl4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4pPr>
            <a:lvl5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5pPr>
            <a:lvl6pPr marL="4572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6pPr>
            <a:lvl7pPr marL="9144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7pPr>
            <a:lvl8pPr marL="13716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8pPr>
            <a:lvl9pPr marL="18288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n-US" sz="44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Thank </a:t>
            </a:r>
            <a:r>
              <a:rPr lang="en-US" altLang="zh-CN" sz="44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You</a:t>
            </a:r>
            <a:endParaRPr lang="en-US" sz="4400" b="0" dirty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6979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38178" y="86360"/>
            <a:ext cx="10993303" cy="716280"/>
          </a:xfrm>
          <a:prstGeom prst="rect">
            <a:avLst/>
          </a:prstGeom>
        </p:spPr>
        <p:txBody>
          <a:bodyPr lIns="91396" tIns="45700" rIns="91396" bIns="45700"/>
          <a:lstStyle>
            <a:lvl1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600" b="1" i="0">
                <a:solidFill>
                  <a:schemeClr val="accent1"/>
                </a:solidFill>
                <a:latin typeface="Verdana"/>
                <a:ea typeface="+mj-ea"/>
                <a:cs typeface="Verdana"/>
              </a:defRPr>
            </a:lvl1pPr>
            <a:lvl2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2pPr>
            <a:lvl3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3pPr>
            <a:lvl4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4pPr>
            <a:lvl5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5pPr>
            <a:lvl6pPr marL="4572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6pPr>
            <a:lvl7pPr marL="9144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7pPr>
            <a:lvl8pPr marL="13716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8pPr>
            <a:lvl9pPr marL="18288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9pPr>
          </a:lstStyle>
          <a:p>
            <a:pPr>
              <a:lnSpc>
                <a:spcPct val="100000"/>
              </a:lnSpc>
              <a:defRPr/>
            </a:pPr>
            <a:r>
              <a:rPr lang="en-US" altLang="zh-CN" sz="3733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Edge Use Case: </a:t>
            </a:r>
            <a:r>
              <a:rPr lang="en-US" altLang="zh-CN" sz="3733" b="0" dirty="0" err="1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vCPE</a:t>
            </a:r>
            <a:endParaRPr lang="en-US" sz="3733" b="0" dirty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366500" y="6365240"/>
            <a:ext cx="612987" cy="365125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872" y="957892"/>
            <a:ext cx="10451628" cy="3744737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914872" y="4875653"/>
            <a:ext cx="104516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Virtual customer premises equipment (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vCPE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) is a way to deliver network services such as routing, firewall security and virtual private network connectivity to enterprises by using software rather than dedicated hardware devices.</a:t>
            </a:r>
          </a:p>
        </p:txBody>
      </p:sp>
    </p:spTree>
    <p:extLst>
      <p:ext uri="{BB962C8B-B14F-4D97-AF65-F5344CB8AC3E}">
        <p14:creationId xmlns:p14="http://schemas.microsoft.com/office/powerpoint/2010/main" val="23123224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09298" y="189132"/>
            <a:ext cx="10993303" cy="716280"/>
          </a:xfrm>
          <a:prstGeom prst="rect">
            <a:avLst/>
          </a:prstGeom>
        </p:spPr>
        <p:txBody>
          <a:bodyPr lIns="91396" tIns="45700" rIns="91396" bIns="45700"/>
          <a:lstStyle>
            <a:lvl1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600" b="1" i="0">
                <a:solidFill>
                  <a:schemeClr val="accent1"/>
                </a:solidFill>
                <a:latin typeface="Verdana"/>
                <a:ea typeface="+mj-ea"/>
                <a:cs typeface="Verdana"/>
              </a:defRPr>
            </a:lvl1pPr>
            <a:lvl2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2pPr>
            <a:lvl3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3pPr>
            <a:lvl4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4pPr>
            <a:lvl5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5pPr>
            <a:lvl6pPr marL="4572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6pPr>
            <a:lvl7pPr marL="9144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7pPr>
            <a:lvl8pPr marL="13716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8pPr>
            <a:lvl9pPr marL="18288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9pPr>
          </a:lstStyle>
          <a:p>
            <a:pPr>
              <a:lnSpc>
                <a:spcPct val="100000"/>
              </a:lnSpc>
              <a:defRPr/>
            </a:pPr>
            <a:r>
              <a:rPr lang="en-US" sz="3733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Case: vCPE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defRPr/>
            </a:pPr>
            <a:endParaRPr lang="en-US" sz="3733" b="0" dirty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366500" y="6365240"/>
            <a:ext cx="612987" cy="365125"/>
          </a:xfrm>
        </p:spPr>
        <p:txBody>
          <a:bodyPr/>
          <a:lstStyle/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lc="http://schemas.openxmlformats.org/drawingml/2006/lockedCanvas" xmlns="" xmlns:a16="http://schemas.microsoft.com/office/drawing/2014/main" id="{E1A96218-CA7B-45BC-B9F3-04412F2EEEB5}"/>
              </a:ext>
            </a:extLst>
          </p:cNvPr>
          <p:cNvSpPr/>
          <p:nvPr/>
        </p:nvSpPr>
        <p:spPr>
          <a:xfrm rot="2837251">
            <a:off x="6710353" y="5241345"/>
            <a:ext cx="1097280" cy="91440"/>
          </a:xfrm>
          <a:prstGeom prst="rect">
            <a:avLst/>
          </a:prstGeom>
          <a:solidFill>
            <a:srgbClr val="6E7C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000" dirty="0" err="1"/>
          </a:p>
        </p:txBody>
      </p:sp>
      <p:sp>
        <p:nvSpPr>
          <p:cNvPr id="5" name="Rectangle 4">
            <a:extLst>
              <a:ext uri="{FF2B5EF4-FFF2-40B4-BE49-F238E27FC236}">
                <a16:creationId xmlns:lc="http://schemas.openxmlformats.org/drawingml/2006/lockedCanvas" xmlns="" xmlns:a16="http://schemas.microsoft.com/office/drawing/2014/main" id="{F2B37F56-3DAC-464A-A74A-D6C039A915AA}"/>
              </a:ext>
            </a:extLst>
          </p:cNvPr>
          <p:cNvSpPr/>
          <p:nvPr/>
        </p:nvSpPr>
        <p:spPr>
          <a:xfrm rot="18806895">
            <a:off x="6678447" y="4527348"/>
            <a:ext cx="1097280" cy="914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000" dirty="0" err="1"/>
          </a:p>
        </p:txBody>
      </p:sp>
      <p:sp>
        <p:nvSpPr>
          <p:cNvPr id="6" name="Rectangle 5">
            <a:extLst>
              <a:ext uri="{FF2B5EF4-FFF2-40B4-BE49-F238E27FC236}">
                <a16:creationId xmlns:lc="http://schemas.openxmlformats.org/drawingml/2006/lockedCanvas" xmlns="" xmlns:a16="http://schemas.microsoft.com/office/drawing/2014/main" id="{A6EC628D-5E20-4588-A2A3-9C0CFFFEF929}"/>
              </a:ext>
            </a:extLst>
          </p:cNvPr>
          <p:cNvSpPr/>
          <p:nvPr/>
        </p:nvSpPr>
        <p:spPr>
          <a:xfrm rot="20370281" flipV="1">
            <a:off x="2098062" y="5225398"/>
            <a:ext cx="2072158" cy="91440"/>
          </a:xfrm>
          <a:prstGeom prst="rect">
            <a:avLst/>
          </a:prstGeom>
          <a:solidFill>
            <a:srgbClr val="6E7C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000" dirty="0" err="1"/>
          </a:p>
        </p:txBody>
      </p:sp>
      <p:grpSp>
        <p:nvGrpSpPr>
          <p:cNvPr id="7" name="Group 6">
            <a:extLst>
              <a:ext uri="{FF2B5EF4-FFF2-40B4-BE49-F238E27FC236}">
                <a16:creationId xmlns:lc="http://schemas.openxmlformats.org/drawingml/2006/lockedCanvas" xmlns="" xmlns:a16="http://schemas.microsoft.com/office/drawing/2014/main" id="{A24B92A2-0676-47B2-86A9-17300AA7DEBF}"/>
              </a:ext>
            </a:extLst>
          </p:cNvPr>
          <p:cNvGrpSpPr/>
          <p:nvPr/>
        </p:nvGrpSpPr>
        <p:grpSpPr>
          <a:xfrm>
            <a:off x="4927108" y="4855429"/>
            <a:ext cx="1191204" cy="90398"/>
            <a:chOff x="5194324" y="5250177"/>
            <a:chExt cx="1191204" cy="90398"/>
          </a:xfrm>
        </p:grpSpPr>
        <p:sp>
          <p:nvSpPr>
            <p:cNvPr id="8" name="Rectangle 7">
              <a:extLst>
                <a:ext uri="{FF2B5EF4-FFF2-40B4-BE49-F238E27FC236}">
                  <a16:creationId xmlns:lc="http://schemas.openxmlformats.org/drawingml/2006/lockedCanvas" xmlns="" xmlns:a16="http://schemas.microsoft.com/office/drawing/2014/main" id="{A788056C-FB41-40B8-9BDF-4938989EBCB0}"/>
                </a:ext>
              </a:extLst>
            </p:cNvPr>
            <p:cNvSpPr/>
            <p:nvPr/>
          </p:nvSpPr>
          <p:spPr>
            <a:xfrm flipV="1">
              <a:off x="5194324" y="5294856"/>
              <a:ext cx="1188720" cy="45719"/>
            </a:xfrm>
            <a:prstGeom prst="rect">
              <a:avLst/>
            </a:prstGeom>
            <a:solidFill>
              <a:srgbClr val="6E7C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2000" dirty="0" err="1"/>
            </a:p>
          </p:txBody>
        </p:sp>
        <p:sp>
          <p:nvSpPr>
            <p:cNvPr id="9" name="Rectangle 8">
              <a:extLst>
                <a:ext uri="{FF2B5EF4-FFF2-40B4-BE49-F238E27FC236}">
                  <a16:creationId xmlns:lc="http://schemas.openxmlformats.org/drawingml/2006/lockedCanvas" xmlns="" xmlns:a16="http://schemas.microsoft.com/office/drawing/2014/main" id="{64E4A413-2B38-4911-896F-33C70D21F8BF}"/>
                </a:ext>
              </a:extLst>
            </p:cNvPr>
            <p:cNvSpPr/>
            <p:nvPr/>
          </p:nvSpPr>
          <p:spPr>
            <a:xfrm>
              <a:off x="5194324" y="5250177"/>
              <a:ext cx="1191204" cy="4571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2000" dirty="0" err="1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lc="http://schemas.openxmlformats.org/drawingml/2006/lockedCanvas" xmlns="" xmlns:a16="http://schemas.microsoft.com/office/drawing/2014/main" id="{0253E158-B73F-4D73-8176-ECDC3760A39B}"/>
              </a:ext>
            </a:extLst>
          </p:cNvPr>
          <p:cNvSpPr/>
          <p:nvPr/>
        </p:nvSpPr>
        <p:spPr>
          <a:xfrm rot="1245073">
            <a:off x="2146230" y="4500917"/>
            <a:ext cx="2072158" cy="914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000" dirty="0" err="1"/>
          </a:p>
        </p:txBody>
      </p:sp>
      <p:sp>
        <p:nvSpPr>
          <p:cNvPr id="11" name="Freeform: Shape 107">
            <a:extLst>
              <a:ext uri="{FF2B5EF4-FFF2-40B4-BE49-F238E27FC236}">
                <a16:creationId xmlns:lc="http://schemas.openxmlformats.org/drawingml/2006/lockedCanvas" xmlns="" xmlns:a16="http://schemas.microsoft.com/office/drawing/2014/main" id="{09B161C4-6B73-4CD1-A84E-B699CB6D578C}"/>
              </a:ext>
            </a:extLst>
          </p:cNvPr>
          <p:cNvSpPr/>
          <p:nvPr/>
        </p:nvSpPr>
        <p:spPr>
          <a:xfrm>
            <a:off x="10059476" y="4874425"/>
            <a:ext cx="548640" cy="0"/>
          </a:xfrm>
          <a:custGeom>
            <a:avLst/>
            <a:gdLst>
              <a:gd name="connsiteX0" fmla="*/ 0 w 1600200"/>
              <a:gd name="connsiteY0" fmla="*/ 0 h 0"/>
              <a:gd name="connsiteX1" fmla="*/ 1600200 w 16002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0200">
                <a:moveTo>
                  <a:pt x="0" y="0"/>
                </a:moveTo>
                <a:lnTo>
                  <a:pt x="1600200" y="0"/>
                </a:lnTo>
              </a:path>
            </a:pathLst>
          </a:cu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12" name="Freeform: Shape 104">
            <a:extLst>
              <a:ext uri="{FF2B5EF4-FFF2-40B4-BE49-F238E27FC236}">
                <a16:creationId xmlns:lc="http://schemas.openxmlformats.org/drawingml/2006/lockedCanvas" xmlns="" xmlns:a16="http://schemas.microsoft.com/office/drawing/2014/main" id="{C6CE7BEF-66CE-4948-B176-0B92368BA8D0}"/>
              </a:ext>
            </a:extLst>
          </p:cNvPr>
          <p:cNvSpPr/>
          <p:nvPr/>
        </p:nvSpPr>
        <p:spPr>
          <a:xfrm flipH="1">
            <a:off x="8414822" y="4197454"/>
            <a:ext cx="613399" cy="696674"/>
          </a:xfrm>
          <a:custGeom>
            <a:avLst/>
            <a:gdLst>
              <a:gd name="connsiteX0" fmla="*/ 0 w 628650"/>
              <a:gd name="connsiteY0" fmla="*/ 685800 h 685800"/>
              <a:gd name="connsiteX1" fmla="*/ 628650 w 628650"/>
              <a:gd name="connsiteY1" fmla="*/ 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28650" h="685800">
                <a:moveTo>
                  <a:pt x="0" y="685800"/>
                </a:moveTo>
                <a:lnTo>
                  <a:pt x="628650" y="0"/>
                </a:lnTo>
              </a:path>
            </a:pathLst>
          </a:cu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13" name="Freeform: Shape 106">
            <a:extLst>
              <a:ext uri="{FF2B5EF4-FFF2-40B4-BE49-F238E27FC236}">
                <a16:creationId xmlns:lc="http://schemas.openxmlformats.org/drawingml/2006/lockedCanvas" xmlns="" xmlns:a16="http://schemas.microsoft.com/office/drawing/2014/main" id="{179C06DC-124B-4F34-9CA2-F3D92AF49F0D}"/>
              </a:ext>
            </a:extLst>
          </p:cNvPr>
          <p:cNvSpPr/>
          <p:nvPr/>
        </p:nvSpPr>
        <p:spPr>
          <a:xfrm flipH="1" flipV="1">
            <a:off x="8429109" y="4897700"/>
            <a:ext cx="599113" cy="733266"/>
          </a:xfrm>
          <a:custGeom>
            <a:avLst/>
            <a:gdLst>
              <a:gd name="connsiteX0" fmla="*/ 0 w 628650"/>
              <a:gd name="connsiteY0" fmla="*/ 685800 h 685800"/>
              <a:gd name="connsiteX1" fmla="*/ 628650 w 628650"/>
              <a:gd name="connsiteY1" fmla="*/ 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28650" h="685800">
                <a:moveTo>
                  <a:pt x="0" y="685800"/>
                </a:moveTo>
                <a:lnTo>
                  <a:pt x="628650" y="0"/>
                </a:lnTo>
              </a:path>
            </a:pathLst>
          </a:cu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lc="http://schemas.openxmlformats.org/drawingml/2006/lockedCanvas" xmlns="" xmlns:a16="http://schemas.microsoft.com/office/drawing/2014/main" id="{D1FA5ED8-8A42-4DC3-9CB6-F898BD5704DD}"/>
              </a:ext>
            </a:extLst>
          </p:cNvPr>
          <p:cNvSpPr>
            <a:spLocks noEditPoints="1"/>
          </p:cNvSpPr>
          <p:nvPr/>
        </p:nvSpPr>
        <p:spPr bwMode="auto">
          <a:xfrm>
            <a:off x="300681" y="3362578"/>
            <a:ext cx="1233487" cy="828676"/>
          </a:xfrm>
          <a:custGeom>
            <a:avLst/>
            <a:gdLst>
              <a:gd name="T0" fmla="*/ 214 w 240"/>
              <a:gd name="T1" fmla="*/ 68 h 160"/>
              <a:gd name="T2" fmla="*/ 214 w 240"/>
              <a:gd name="T3" fmla="*/ 62 h 160"/>
              <a:gd name="T4" fmla="*/ 154 w 240"/>
              <a:gd name="T5" fmla="*/ 0 h 160"/>
              <a:gd name="T6" fmla="*/ 97 w 240"/>
              <a:gd name="T7" fmla="*/ 45 h 160"/>
              <a:gd name="T8" fmla="*/ 77 w 240"/>
              <a:gd name="T9" fmla="*/ 40 h 160"/>
              <a:gd name="T10" fmla="*/ 34 w 240"/>
              <a:gd name="T11" fmla="*/ 84 h 160"/>
              <a:gd name="T12" fmla="*/ 35 w 240"/>
              <a:gd name="T13" fmla="*/ 89 h 160"/>
              <a:gd name="T14" fmla="*/ 34 w 240"/>
              <a:gd name="T15" fmla="*/ 89 h 160"/>
              <a:gd name="T16" fmla="*/ 0 w 240"/>
              <a:gd name="T17" fmla="*/ 125 h 160"/>
              <a:gd name="T18" fmla="*/ 34 w 240"/>
              <a:gd name="T19" fmla="*/ 160 h 160"/>
              <a:gd name="T20" fmla="*/ 193 w 240"/>
              <a:gd name="T21" fmla="*/ 160 h 160"/>
              <a:gd name="T22" fmla="*/ 240 w 240"/>
              <a:gd name="T23" fmla="*/ 111 h 160"/>
              <a:gd name="T24" fmla="*/ 214 w 240"/>
              <a:gd name="T25" fmla="*/ 68 h 160"/>
              <a:gd name="T26" fmla="*/ 193 w 240"/>
              <a:gd name="T27" fmla="*/ 152 h 160"/>
              <a:gd name="T28" fmla="*/ 34 w 240"/>
              <a:gd name="T29" fmla="*/ 152 h 160"/>
              <a:gd name="T30" fmla="*/ 8 w 240"/>
              <a:gd name="T31" fmla="*/ 125 h 160"/>
              <a:gd name="T32" fmla="*/ 34 w 240"/>
              <a:gd name="T33" fmla="*/ 97 h 160"/>
              <a:gd name="T34" fmla="*/ 39 w 240"/>
              <a:gd name="T35" fmla="*/ 98 h 160"/>
              <a:gd name="T36" fmla="*/ 42 w 240"/>
              <a:gd name="T37" fmla="*/ 97 h 160"/>
              <a:gd name="T38" fmla="*/ 43 w 240"/>
              <a:gd name="T39" fmla="*/ 93 h 160"/>
              <a:gd name="T40" fmla="*/ 42 w 240"/>
              <a:gd name="T41" fmla="*/ 84 h 160"/>
              <a:gd name="T42" fmla="*/ 77 w 240"/>
              <a:gd name="T43" fmla="*/ 48 h 160"/>
              <a:gd name="T44" fmla="*/ 97 w 240"/>
              <a:gd name="T45" fmla="*/ 55 h 160"/>
              <a:gd name="T46" fmla="*/ 101 w 240"/>
              <a:gd name="T47" fmla="*/ 55 h 160"/>
              <a:gd name="T48" fmla="*/ 103 w 240"/>
              <a:gd name="T49" fmla="*/ 52 h 160"/>
              <a:gd name="T50" fmla="*/ 154 w 240"/>
              <a:gd name="T51" fmla="*/ 8 h 160"/>
              <a:gd name="T52" fmla="*/ 206 w 240"/>
              <a:gd name="T53" fmla="*/ 62 h 160"/>
              <a:gd name="T54" fmla="*/ 206 w 240"/>
              <a:gd name="T55" fmla="*/ 70 h 160"/>
              <a:gd name="T56" fmla="*/ 208 w 240"/>
              <a:gd name="T57" fmla="*/ 74 h 160"/>
              <a:gd name="T58" fmla="*/ 232 w 240"/>
              <a:gd name="T59" fmla="*/ 111 h 160"/>
              <a:gd name="T60" fmla="*/ 193 w 240"/>
              <a:gd name="T61" fmla="*/ 15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40" h="160">
                <a:moveTo>
                  <a:pt x="214" y="68"/>
                </a:moveTo>
                <a:cubicBezTo>
                  <a:pt x="214" y="66"/>
                  <a:pt x="214" y="64"/>
                  <a:pt x="214" y="62"/>
                </a:cubicBezTo>
                <a:cubicBezTo>
                  <a:pt x="214" y="28"/>
                  <a:pt x="188" y="0"/>
                  <a:pt x="154" y="0"/>
                </a:cubicBezTo>
                <a:cubicBezTo>
                  <a:pt x="127" y="0"/>
                  <a:pt x="104" y="19"/>
                  <a:pt x="97" y="45"/>
                </a:cubicBezTo>
                <a:cubicBezTo>
                  <a:pt x="91" y="42"/>
                  <a:pt x="84" y="40"/>
                  <a:pt x="77" y="40"/>
                </a:cubicBezTo>
                <a:cubicBezTo>
                  <a:pt x="53" y="40"/>
                  <a:pt x="34" y="60"/>
                  <a:pt x="34" y="84"/>
                </a:cubicBezTo>
                <a:cubicBezTo>
                  <a:pt x="34" y="86"/>
                  <a:pt x="34" y="88"/>
                  <a:pt x="35" y="89"/>
                </a:cubicBezTo>
                <a:cubicBezTo>
                  <a:pt x="34" y="89"/>
                  <a:pt x="34" y="89"/>
                  <a:pt x="34" y="89"/>
                </a:cubicBezTo>
                <a:cubicBezTo>
                  <a:pt x="15" y="89"/>
                  <a:pt x="0" y="105"/>
                  <a:pt x="0" y="125"/>
                </a:cubicBezTo>
                <a:cubicBezTo>
                  <a:pt x="0" y="144"/>
                  <a:pt x="15" y="160"/>
                  <a:pt x="34" y="160"/>
                </a:cubicBezTo>
                <a:cubicBezTo>
                  <a:pt x="193" y="160"/>
                  <a:pt x="193" y="160"/>
                  <a:pt x="193" y="160"/>
                </a:cubicBezTo>
                <a:cubicBezTo>
                  <a:pt x="219" y="160"/>
                  <a:pt x="240" y="138"/>
                  <a:pt x="240" y="111"/>
                </a:cubicBezTo>
                <a:cubicBezTo>
                  <a:pt x="240" y="92"/>
                  <a:pt x="229" y="76"/>
                  <a:pt x="214" y="68"/>
                </a:cubicBezTo>
                <a:close/>
                <a:moveTo>
                  <a:pt x="193" y="152"/>
                </a:moveTo>
                <a:cubicBezTo>
                  <a:pt x="34" y="152"/>
                  <a:pt x="34" y="152"/>
                  <a:pt x="34" y="152"/>
                </a:cubicBezTo>
                <a:cubicBezTo>
                  <a:pt x="20" y="152"/>
                  <a:pt x="8" y="140"/>
                  <a:pt x="8" y="125"/>
                </a:cubicBezTo>
                <a:cubicBezTo>
                  <a:pt x="8" y="110"/>
                  <a:pt x="20" y="97"/>
                  <a:pt x="34" y="97"/>
                </a:cubicBezTo>
                <a:cubicBezTo>
                  <a:pt x="36" y="97"/>
                  <a:pt x="37" y="98"/>
                  <a:pt x="39" y="98"/>
                </a:cubicBezTo>
                <a:cubicBezTo>
                  <a:pt x="40" y="98"/>
                  <a:pt x="41" y="98"/>
                  <a:pt x="42" y="97"/>
                </a:cubicBezTo>
                <a:cubicBezTo>
                  <a:pt x="43" y="96"/>
                  <a:pt x="44" y="94"/>
                  <a:pt x="43" y="93"/>
                </a:cubicBezTo>
                <a:cubicBezTo>
                  <a:pt x="43" y="90"/>
                  <a:pt x="42" y="87"/>
                  <a:pt x="42" y="84"/>
                </a:cubicBezTo>
                <a:cubicBezTo>
                  <a:pt x="42" y="64"/>
                  <a:pt x="58" y="48"/>
                  <a:pt x="77" y="48"/>
                </a:cubicBezTo>
                <a:cubicBezTo>
                  <a:pt x="85" y="48"/>
                  <a:pt x="91" y="51"/>
                  <a:pt x="97" y="55"/>
                </a:cubicBezTo>
                <a:cubicBezTo>
                  <a:pt x="98" y="56"/>
                  <a:pt x="100" y="56"/>
                  <a:pt x="101" y="55"/>
                </a:cubicBezTo>
                <a:cubicBezTo>
                  <a:pt x="102" y="55"/>
                  <a:pt x="103" y="54"/>
                  <a:pt x="103" y="52"/>
                </a:cubicBezTo>
                <a:cubicBezTo>
                  <a:pt x="108" y="27"/>
                  <a:pt x="129" y="8"/>
                  <a:pt x="154" y="8"/>
                </a:cubicBezTo>
                <a:cubicBezTo>
                  <a:pt x="183" y="8"/>
                  <a:pt x="206" y="32"/>
                  <a:pt x="206" y="62"/>
                </a:cubicBezTo>
                <a:cubicBezTo>
                  <a:pt x="206" y="65"/>
                  <a:pt x="206" y="67"/>
                  <a:pt x="206" y="70"/>
                </a:cubicBezTo>
                <a:cubicBezTo>
                  <a:pt x="205" y="71"/>
                  <a:pt x="206" y="73"/>
                  <a:pt x="208" y="74"/>
                </a:cubicBezTo>
                <a:cubicBezTo>
                  <a:pt x="222" y="80"/>
                  <a:pt x="232" y="94"/>
                  <a:pt x="232" y="111"/>
                </a:cubicBezTo>
                <a:cubicBezTo>
                  <a:pt x="232" y="134"/>
                  <a:pt x="214" y="152"/>
                  <a:pt x="193" y="152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75" cap="rnd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/>
          </a:p>
        </p:txBody>
      </p:sp>
      <p:sp>
        <p:nvSpPr>
          <p:cNvPr id="15" name="Freeform 14">
            <a:extLst>
              <a:ext uri="{FF2B5EF4-FFF2-40B4-BE49-F238E27FC236}">
                <a16:creationId xmlns:lc="http://schemas.openxmlformats.org/drawingml/2006/lockedCanvas" xmlns="" xmlns:a16="http://schemas.microsoft.com/office/drawing/2014/main" id="{982ABA53-E444-4200-B622-E590472E201C}"/>
              </a:ext>
            </a:extLst>
          </p:cNvPr>
          <p:cNvSpPr>
            <a:spLocks noEditPoints="1"/>
          </p:cNvSpPr>
          <p:nvPr/>
        </p:nvSpPr>
        <p:spPr bwMode="auto">
          <a:xfrm>
            <a:off x="300681" y="4725978"/>
            <a:ext cx="1233487" cy="828674"/>
          </a:xfrm>
          <a:custGeom>
            <a:avLst/>
            <a:gdLst>
              <a:gd name="T0" fmla="*/ 214 w 240"/>
              <a:gd name="T1" fmla="*/ 68 h 160"/>
              <a:gd name="T2" fmla="*/ 214 w 240"/>
              <a:gd name="T3" fmla="*/ 62 h 160"/>
              <a:gd name="T4" fmla="*/ 154 w 240"/>
              <a:gd name="T5" fmla="*/ 0 h 160"/>
              <a:gd name="T6" fmla="*/ 97 w 240"/>
              <a:gd name="T7" fmla="*/ 45 h 160"/>
              <a:gd name="T8" fmla="*/ 77 w 240"/>
              <a:gd name="T9" fmla="*/ 40 h 160"/>
              <a:gd name="T10" fmla="*/ 34 w 240"/>
              <a:gd name="T11" fmla="*/ 84 h 160"/>
              <a:gd name="T12" fmla="*/ 35 w 240"/>
              <a:gd name="T13" fmla="*/ 89 h 160"/>
              <a:gd name="T14" fmla="*/ 34 w 240"/>
              <a:gd name="T15" fmla="*/ 89 h 160"/>
              <a:gd name="T16" fmla="*/ 0 w 240"/>
              <a:gd name="T17" fmla="*/ 125 h 160"/>
              <a:gd name="T18" fmla="*/ 34 w 240"/>
              <a:gd name="T19" fmla="*/ 160 h 160"/>
              <a:gd name="T20" fmla="*/ 193 w 240"/>
              <a:gd name="T21" fmla="*/ 160 h 160"/>
              <a:gd name="T22" fmla="*/ 240 w 240"/>
              <a:gd name="T23" fmla="*/ 111 h 160"/>
              <a:gd name="T24" fmla="*/ 214 w 240"/>
              <a:gd name="T25" fmla="*/ 68 h 160"/>
              <a:gd name="T26" fmla="*/ 193 w 240"/>
              <a:gd name="T27" fmla="*/ 152 h 160"/>
              <a:gd name="T28" fmla="*/ 34 w 240"/>
              <a:gd name="T29" fmla="*/ 152 h 160"/>
              <a:gd name="T30" fmla="*/ 8 w 240"/>
              <a:gd name="T31" fmla="*/ 125 h 160"/>
              <a:gd name="T32" fmla="*/ 34 w 240"/>
              <a:gd name="T33" fmla="*/ 97 h 160"/>
              <a:gd name="T34" fmla="*/ 39 w 240"/>
              <a:gd name="T35" fmla="*/ 98 h 160"/>
              <a:gd name="T36" fmla="*/ 42 w 240"/>
              <a:gd name="T37" fmla="*/ 97 h 160"/>
              <a:gd name="T38" fmla="*/ 43 w 240"/>
              <a:gd name="T39" fmla="*/ 93 h 160"/>
              <a:gd name="T40" fmla="*/ 42 w 240"/>
              <a:gd name="T41" fmla="*/ 84 h 160"/>
              <a:gd name="T42" fmla="*/ 77 w 240"/>
              <a:gd name="T43" fmla="*/ 48 h 160"/>
              <a:gd name="T44" fmla="*/ 97 w 240"/>
              <a:gd name="T45" fmla="*/ 55 h 160"/>
              <a:gd name="T46" fmla="*/ 101 w 240"/>
              <a:gd name="T47" fmla="*/ 55 h 160"/>
              <a:gd name="T48" fmla="*/ 103 w 240"/>
              <a:gd name="T49" fmla="*/ 52 h 160"/>
              <a:gd name="T50" fmla="*/ 154 w 240"/>
              <a:gd name="T51" fmla="*/ 8 h 160"/>
              <a:gd name="T52" fmla="*/ 206 w 240"/>
              <a:gd name="T53" fmla="*/ 62 h 160"/>
              <a:gd name="T54" fmla="*/ 206 w 240"/>
              <a:gd name="T55" fmla="*/ 70 h 160"/>
              <a:gd name="T56" fmla="*/ 208 w 240"/>
              <a:gd name="T57" fmla="*/ 74 h 160"/>
              <a:gd name="T58" fmla="*/ 232 w 240"/>
              <a:gd name="T59" fmla="*/ 111 h 160"/>
              <a:gd name="T60" fmla="*/ 193 w 240"/>
              <a:gd name="T61" fmla="*/ 15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40" h="160">
                <a:moveTo>
                  <a:pt x="214" y="68"/>
                </a:moveTo>
                <a:cubicBezTo>
                  <a:pt x="214" y="66"/>
                  <a:pt x="214" y="64"/>
                  <a:pt x="214" y="62"/>
                </a:cubicBezTo>
                <a:cubicBezTo>
                  <a:pt x="214" y="28"/>
                  <a:pt x="188" y="0"/>
                  <a:pt x="154" y="0"/>
                </a:cubicBezTo>
                <a:cubicBezTo>
                  <a:pt x="127" y="0"/>
                  <a:pt x="104" y="19"/>
                  <a:pt x="97" y="45"/>
                </a:cubicBezTo>
                <a:cubicBezTo>
                  <a:pt x="91" y="42"/>
                  <a:pt x="84" y="40"/>
                  <a:pt x="77" y="40"/>
                </a:cubicBezTo>
                <a:cubicBezTo>
                  <a:pt x="53" y="40"/>
                  <a:pt x="34" y="60"/>
                  <a:pt x="34" y="84"/>
                </a:cubicBezTo>
                <a:cubicBezTo>
                  <a:pt x="34" y="86"/>
                  <a:pt x="34" y="88"/>
                  <a:pt x="35" y="89"/>
                </a:cubicBezTo>
                <a:cubicBezTo>
                  <a:pt x="34" y="89"/>
                  <a:pt x="34" y="89"/>
                  <a:pt x="34" y="89"/>
                </a:cubicBezTo>
                <a:cubicBezTo>
                  <a:pt x="15" y="89"/>
                  <a:pt x="0" y="105"/>
                  <a:pt x="0" y="125"/>
                </a:cubicBezTo>
                <a:cubicBezTo>
                  <a:pt x="0" y="144"/>
                  <a:pt x="15" y="160"/>
                  <a:pt x="34" y="160"/>
                </a:cubicBezTo>
                <a:cubicBezTo>
                  <a:pt x="193" y="160"/>
                  <a:pt x="193" y="160"/>
                  <a:pt x="193" y="160"/>
                </a:cubicBezTo>
                <a:cubicBezTo>
                  <a:pt x="219" y="160"/>
                  <a:pt x="240" y="138"/>
                  <a:pt x="240" y="111"/>
                </a:cubicBezTo>
                <a:cubicBezTo>
                  <a:pt x="240" y="92"/>
                  <a:pt x="229" y="76"/>
                  <a:pt x="214" y="68"/>
                </a:cubicBezTo>
                <a:close/>
                <a:moveTo>
                  <a:pt x="193" y="152"/>
                </a:moveTo>
                <a:cubicBezTo>
                  <a:pt x="34" y="152"/>
                  <a:pt x="34" y="152"/>
                  <a:pt x="34" y="152"/>
                </a:cubicBezTo>
                <a:cubicBezTo>
                  <a:pt x="20" y="152"/>
                  <a:pt x="8" y="140"/>
                  <a:pt x="8" y="125"/>
                </a:cubicBezTo>
                <a:cubicBezTo>
                  <a:pt x="8" y="110"/>
                  <a:pt x="20" y="97"/>
                  <a:pt x="34" y="97"/>
                </a:cubicBezTo>
                <a:cubicBezTo>
                  <a:pt x="36" y="97"/>
                  <a:pt x="37" y="98"/>
                  <a:pt x="39" y="98"/>
                </a:cubicBezTo>
                <a:cubicBezTo>
                  <a:pt x="40" y="98"/>
                  <a:pt x="41" y="98"/>
                  <a:pt x="42" y="97"/>
                </a:cubicBezTo>
                <a:cubicBezTo>
                  <a:pt x="43" y="96"/>
                  <a:pt x="44" y="94"/>
                  <a:pt x="43" y="93"/>
                </a:cubicBezTo>
                <a:cubicBezTo>
                  <a:pt x="43" y="90"/>
                  <a:pt x="42" y="87"/>
                  <a:pt x="42" y="84"/>
                </a:cubicBezTo>
                <a:cubicBezTo>
                  <a:pt x="42" y="64"/>
                  <a:pt x="58" y="48"/>
                  <a:pt x="77" y="48"/>
                </a:cubicBezTo>
                <a:cubicBezTo>
                  <a:pt x="85" y="48"/>
                  <a:pt x="91" y="51"/>
                  <a:pt x="97" y="55"/>
                </a:cubicBezTo>
                <a:cubicBezTo>
                  <a:pt x="98" y="56"/>
                  <a:pt x="100" y="56"/>
                  <a:pt x="101" y="55"/>
                </a:cubicBezTo>
                <a:cubicBezTo>
                  <a:pt x="102" y="55"/>
                  <a:pt x="103" y="54"/>
                  <a:pt x="103" y="52"/>
                </a:cubicBezTo>
                <a:cubicBezTo>
                  <a:pt x="108" y="27"/>
                  <a:pt x="129" y="8"/>
                  <a:pt x="154" y="8"/>
                </a:cubicBezTo>
                <a:cubicBezTo>
                  <a:pt x="183" y="8"/>
                  <a:pt x="206" y="32"/>
                  <a:pt x="206" y="62"/>
                </a:cubicBezTo>
                <a:cubicBezTo>
                  <a:pt x="206" y="65"/>
                  <a:pt x="206" y="67"/>
                  <a:pt x="206" y="70"/>
                </a:cubicBezTo>
                <a:cubicBezTo>
                  <a:pt x="205" y="71"/>
                  <a:pt x="206" y="73"/>
                  <a:pt x="208" y="74"/>
                </a:cubicBezTo>
                <a:cubicBezTo>
                  <a:pt x="222" y="80"/>
                  <a:pt x="232" y="94"/>
                  <a:pt x="232" y="111"/>
                </a:cubicBezTo>
                <a:cubicBezTo>
                  <a:pt x="232" y="134"/>
                  <a:pt x="214" y="152"/>
                  <a:pt x="193" y="152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75" cap="rnd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/>
          </a:p>
        </p:txBody>
      </p:sp>
      <p:sp>
        <p:nvSpPr>
          <p:cNvPr id="16" name="Freeform: Shape 75">
            <a:extLst>
              <a:ext uri="{FF2B5EF4-FFF2-40B4-BE49-F238E27FC236}">
                <a16:creationId xmlns:lc="http://schemas.openxmlformats.org/drawingml/2006/lockedCanvas" xmlns="" xmlns:a16="http://schemas.microsoft.com/office/drawing/2014/main" id="{11E95346-B64C-482C-8BB7-8FD15A34EC2A}"/>
              </a:ext>
            </a:extLst>
          </p:cNvPr>
          <p:cNvSpPr/>
          <p:nvPr/>
        </p:nvSpPr>
        <p:spPr>
          <a:xfrm flipV="1">
            <a:off x="2247384" y="4900627"/>
            <a:ext cx="1870624" cy="692238"/>
          </a:xfrm>
          <a:custGeom>
            <a:avLst/>
            <a:gdLst>
              <a:gd name="connsiteX0" fmla="*/ 0 w 1847850"/>
              <a:gd name="connsiteY0" fmla="*/ 0 h 733425"/>
              <a:gd name="connsiteX1" fmla="*/ 1847850 w 1847850"/>
              <a:gd name="connsiteY1" fmla="*/ 733425 h 733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47850" h="733425">
                <a:moveTo>
                  <a:pt x="0" y="0"/>
                </a:moveTo>
                <a:lnTo>
                  <a:pt x="1847850" y="733425"/>
                </a:lnTo>
              </a:path>
            </a:pathLst>
          </a:cu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000"/>
          </a:p>
        </p:txBody>
      </p:sp>
      <p:sp>
        <p:nvSpPr>
          <p:cNvPr id="17" name="Freeform: Shape 64">
            <a:extLst>
              <a:ext uri="{FF2B5EF4-FFF2-40B4-BE49-F238E27FC236}">
                <a16:creationId xmlns:lc="http://schemas.openxmlformats.org/drawingml/2006/lockedCanvas" xmlns="" xmlns:a16="http://schemas.microsoft.com/office/drawing/2014/main" id="{FE508417-D592-4C1D-A496-FC40E82F0AED}"/>
              </a:ext>
            </a:extLst>
          </p:cNvPr>
          <p:cNvSpPr/>
          <p:nvPr/>
        </p:nvSpPr>
        <p:spPr>
          <a:xfrm>
            <a:off x="3213174" y="2349769"/>
            <a:ext cx="0" cy="327986"/>
          </a:xfrm>
          <a:custGeom>
            <a:avLst/>
            <a:gdLst>
              <a:gd name="connsiteX0" fmla="*/ 0 w 0"/>
              <a:gd name="connsiteY0" fmla="*/ 0 h 425513"/>
              <a:gd name="connsiteX1" fmla="*/ 0 w 0"/>
              <a:gd name="connsiteY1" fmla="*/ 425513 h 425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425513">
                <a:moveTo>
                  <a:pt x="0" y="0"/>
                </a:moveTo>
                <a:lnTo>
                  <a:pt x="0" y="425513"/>
                </a:lnTo>
              </a:path>
            </a:pathLst>
          </a:custGeom>
          <a:noFill/>
          <a:ln w="22225" cap="rnd">
            <a:solidFill>
              <a:schemeClr val="bg1">
                <a:lumMod val="50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3200"/>
          </a:p>
        </p:txBody>
      </p:sp>
      <p:sp>
        <p:nvSpPr>
          <p:cNvPr id="18" name="Freeform: Shape 63">
            <a:extLst>
              <a:ext uri="{FF2B5EF4-FFF2-40B4-BE49-F238E27FC236}">
                <a16:creationId xmlns:lc="http://schemas.openxmlformats.org/drawingml/2006/lockedCanvas" xmlns="" xmlns:a16="http://schemas.microsoft.com/office/drawing/2014/main" id="{F8C0E356-C28A-4EF5-A6C2-A8384D7E131F}"/>
              </a:ext>
            </a:extLst>
          </p:cNvPr>
          <p:cNvSpPr/>
          <p:nvPr/>
        </p:nvSpPr>
        <p:spPr>
          <a:xfrm>
            <a:off x="5825384" y="2349769"/>
            <a:ext cx="0" cy="327986"/>
          </a:xfrm>
          <a:custGeom>
            <a:avLst/>
            <a:gdLst>
              <a:gd name="connsiteX0" fmla="*/ 0 w 0"/>
              <a:gd name="connsiteY0" fmla="*/ 0 h 425513"/>
              <a:gd name="connsiteX1" fmla="*/ 0 w 0"/>
              <a:gd name="connsiteY1" fmla="*/ 425513 h 425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425513">
                <a:moveTo>
                  <a:pt x="0" y="0"/>
                </a:moveTo>
                <a:lnTo>
                  <a:pt x="0" y="425513"/>
                </a:lnTo>
              </a:path>
            </a:pathLst>
          </a:custGeom>
          <a:noFill/>
          <a:ln w="22225" cap="rnd">
            <a:solidFill>
              <a:schemeClr val="bg1">
                <a:lumMod val="50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3200"/>
          </a:p>
        </p:txBody>
      </p:sp>
      <p:sp>
        <p:nvSpPr>
          <p:cNvPr id="19" name="Freeform: Shape 62">
            <a:extLst>
              <a:ext uri="{FF2B5EF4-FFF2-40B4-BE49-F238E27FC236}">
                <a16:creationId xmlns:lc="http://schemas.openxmlformats.org/drawingml/2006/lockedCanvas" xmlns="" xmlns:a16="http://schemas.microsoft.com/office/drawing/2014/main" id="{8BD2CB26-935C-40C6-BCC7-5EEA365BB81D}"/>
              </a:ext>
            </a:extLst>
          </p:cNvPr>
          <p:cNvSpPr/>
          <p:nvPr/>
        </p:nvSpPr>
        <p:spPr>
          <a:xfrm>
            <a:off x="8471585" y="2359429"/>
            <a:ext cx="0" cy="327986"/>
          </a:xfrm>
          <a:custGeom>
            <a:avLst/>
            <a:gdLst>
              <a:gd name="connsiteX0" fmla="*/ 0 w 0"/>
              <a:gd name="connsiteY0" fmla="*/ 0 h 425513"/>
              <a:gd name="connsiteX1" fmla="*/ 0 w 0"/>
              <a:gd name="connsiteY1" fmla="*/ 425513 h 425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425513">
                <a:moveTo>
                  <a:pt x="0" y="0"/>
                </a:moveTo>
                <a:lnTo>
                  <a:pt x="0" y="425513"/>
                </a:lnTo>
              </a:path>
            </a:pathLst>
          </a:custGeom>
          <a:noFill/>
          <a:ln w="22225" cap="rnd">
            <a:solidFill>
              <a:schemeClr val="bg1">
                <a:lumMod val="50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3200"/>
          </a:p>
        </p:txBody>
      </p:sp>
      <p:sp>
        <p:nvSpPr>
          <p:cNvPr id="20" name="Freeform: Shape 61">
            <a:extLst>
              <a:ext uri="{FF2B5EF4-FFF2-40B4-BE49-F238E27FC236}">
                <a16:creationId xmlns:lc="http://schemas.openxmlformats.org/drawingml/2006/lockedCanvas" xmlns="" xmlns:a16="http://schemas.microsoft.com/office/drawing/2014/main" id="{4BA2C0DC-B2C2-44DD-985B-E06A5E070536}"/>
              </a:ext>
            </a:extLst>
          </p:cNvPr>
          <p:cNvSpPr/>
          <p:nvPr/>
        </p:nvSpPr>
        <p:spPr>
          <a:xfrm>
            <a:off x="8471585" y="1688476"/>
            <a:ext cx="0" cy="327986"/>
          </a:xfrm>
          <a:custGeom>
            <a:avLst/>
            <a:gdLst>
              <a:gd name="connsiteX0" fmla="*/ 0 w 0"/>
              <a:gd name="connsiteY0" fmla="*/ 0 h 425513"/>
              <a:gd name="connsiteX1" fmla="*/ 0 w 0"/>
              <a:gd name="connsiteY1" fmla="*/ 425513 h 425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425513">
                <a:moveTo>
                  <a:pt x="0" y="0"/>
                </a:moveTo>
                <a:lnTo>
                  <a:pt x="0" y="425513"/>
                </a:lnTo>
              </a:path>
            </a:pathLst>
          </a:custGeom>
          <a:noFill/>
          <a:ln w="22225" cap="rnd">
            <a:solidFill>
              <a:schemeClr val="bg1">
                <a:lumMod val="50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3200"/>
          </a:p>
        </p:txBody>
      </p:sp>
      <p:sp>
        <p:nvSpPr>
          <p:cNvPr id="21" name="Freeform: Shape 59">
            <a:extLst>
              <a:ext uri="{FF2B5EF4-FFF2-40B4-BE49-F238E27FC236}">
                <a16:creationId xmlns:lc="http://schemas.openxmlformats.org/drawingml/2006/lockedCanvas" xmlns="" xmlns:a16="http://schemas.microsoft.com/office/drawing/2014/main" id="{FFE4FB02-320C-4570-8924-1E1D03F00444}"/>
              </a:ext>
            </a:extLst>
          </p:cNvPr>
          <p:cNvSpPr/>
          <p:nvPr/>
        </p:nvSpPr>
        <p:spPr>
          <a:xfrm>
            <a:off x="5824952" y="1709669"/>
            <a:ext cx="0" cy="327986"/>
          </a:xfrm>
          <a:custGeom>
            <a:avLst/>
            <a:gdLst>
              <a:gd name="connsiteX0" fmla="*/ 0 w 0"/>
              <a:gd name="connsiteY0" fmla="*/ 0 h 425513"/>
              <a:gd name="connsiteX1" fmla="*/ 0 w 0"/>
              <a:gd name="connsiteY1" fmla="*/ 425513 h 425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425513">
                <a:moveTo>
                  <a:pt x="0" y="0"/>
                </a:moveTo>
                <a:lnTo>
                  <a:pt x="0" y="425513"/>
                </a:lnTo>
              </a:path>
            </a:pathLst>
          </a:custGeom>
          <a:noFill/>
          <a:ln w="22225" cap="rnd">
            <a:solidFill>
              <a:schemeClr val="bg1">
                <a:lumMod val="50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3200"/>
          </a:p>
        </p:txBody>
      </p:sp>
      <p:sp>
        <p:nvSpPr>
          <p:cNvPr id="22" name="Freeform: Shape 13">
            <a:extLst>
              <a:ext uri="{FF2B5EF4-FFF2-40B4-BE49-F238E27FC236}">
                <a16:creationId xmlns:lc="http://schemas.openxmlformats.org/drawingml/2006/lockedCanvas" xmlns="" xmlns:a16="http://schemas.microsoft.com/office/drawing/2014/main" id="{2A61EADE-9E30-477D-82EE-C71987906312}"/>
              </a:ext>
            </a:extLst>
          </p:cNvPr>
          <p:cNvSpPr/>
          <p:nvPr/>
        </p:nvSpPr>
        <p:spPr>
          <a:xfrm>
            <a:off x="3213172" y="1693464"/>
            <a:ext cx="45719" cy="327986"/>
          </a:xfrm>
          <a:custGeom>
            <a:avLst/>
            <a:gdLst>
              <a:gd name="connsiteX0" fmla="*/ 0 w 0"/>
              <a:gd name="connsiteY0" fmla="*/ 0 h 425513"/>
              <a:gd name="connsiteX1" fmla="*/ 0 w 0"/>
              <a:gd name="connsiteY1" fmla="*/ 425513 h 425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425513">
                <a:moveTo>
                  <a:pt x="0" y="0"/>
                </a:moveTo>
                <a:lnTo>
                  <a:pt x="0" y="425513"/>
                </a:lnTo>
              </a:path>
            </a:pathLst>
          </a:custGeom>
          <a:noFill/>
          <a:ln w="22225" cap="rnd">
            <a:solidFill>
              <a:schemeClr val="bg1">
                <a:lumMod val="50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3200"/>
          </a:p>
        </p:txBody>
      </p:sp>
      <p:sp>
        <p:nvSpPr>
          <p:cNvPr id="23" name="Rectangle 22"/>
          <p:cNvSpPr/>
          <p:nvPr/>
        </p:nvSpPr>
        <p:spPr>
          <a:xfrm>
            <a:off x="10434568" y="4564594"/>
            <a:ext cx="914400" cy="64008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s-IS" sz="1400" b="1">
                <a:solidFill>
                  <a:schemeClr val="tx2"/>
                </a:solidFill>
              </a:rPr>
              <a:t>Web Server</a:t>
            </a:r>
            <a:endParaRPr lang="is-IS" sz="1400" b="1" dirty="0">
              <a:solidFill>
                <a:schemeClr val="tx2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328585" y="2678361"/>
            <a:ext cx="2286000" cy="78744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s-IS" sz="2000" dirty="0">
                <a:solidFill>
                  <a:schemeClr val="bg1"/>
                </a:solidFill>
              </a:rPr>
              <a:t>vDNS + vPDHCP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0926867" y="1516349"/>
            <a:ext cx="1161300" cy="28459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s-IS" sz="1200" dirty="0">
                <a:solidFill>
                  <a:schemeClr val="bg1"/>
                </a:solidFill>
              </a:rPr>
              <a:t>Infrastructure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0921360" y="1944136"/>
            <a:ext cx="1166807" cy="275703"/>
          </a:xfrm>
          <a:prstGeom prst="rect">
            <a:avLst/>
          </a:prstGeom>
          <a:solidFill>
            <a:schemeClr val="tx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s-IS" sz="1200" dirty="0">
                <a:solidFill>
                  <a:schemeClr val="bg1"/>
                </a:solidFill>
              </a:rPr>
              <a:t>Per Customer</a:t>
            </a:r>
          </a:p>
        </p:txBody>
      </p:sp>
      <p:sp>
        <p:nvSpPr>
          <p:cNvPr id="27" name="TextBox 129"/>
          <p:cNvSpPr txBox="1"/>
          <p:nvPr/>
        </p:nvSpPr>
        <p:spPr>
          <a:xfrm>
            <a:off x="9579732" y="1489111"/>
            <a:ext cx="725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302E45"/>
                </a:solidFill>
              </a:rPr>
              <a:t>Control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9665457" y="2219839"/>
            <a:ext cx="1114717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135"/>
          <p:cNvSpPr txBox="1"/>
          <p:nvPr/>
        </p:nvSpPr>
        <p:spPr>
          <a:xfrm>
            <a:off x="9579732" y="1968874"/>
            <a:ext cx="1235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00">
                    <a:lumMod val="65000"/>
                    <a:lumOff val="35000"/>
                  </a:srgbClr>
                </a:solidFill>
              </a:rPr>
              <a:t>Data + Control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328585" y="1144216"/>
            <a:ext cx="2286000" cy="54864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solidFill>
                  <a:schemeClr val="tx1"/>
                </a:solidFill>
              </a:rPr>
              <a:t>SDNC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681952" y="1144216"/>
            <a:ext cx="2286000" cy="54864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solidFill>
                  <a:schemeClr val="tx1"/>
                </a:solidFill>
              </a:rPr>
              <a:t>DMaaP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070173" y="1144216"/>
            <a:ext cx="2286000" cy="54864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solidFill>
                  <a:schemeClr val="tx1"/>
                </a:solidFill>
              </a:rPr>
              <a:t>DCAE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(Collector)</a:t>
            </a:r>
          </a:p>
        </p:txBody>
      </p:sp>
      <p:sp>
        <p:nvSpPr>
          <p:cNvPr id="33" name="Rectangle 32"/>
          <p:cNvSpPr/>
          <p:nvPr/>
        </p:nvSpPr>
        <p:spPr>
          <a:xfrm>
            <a:off x="2070173" y="2021450"/>
            <a:ext cx="7544412" cy="328319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ONAP OAM Neutron Network</a:t>
            </a:r>
          </a:p>
        </p:txBody>
      </p:sp>
      <p:sp>
        <p:nvSpPr>
          <p:cNvPr id="34" name="Freeform: Shape 58">
            <a:extLst>
              <a:ext uri="{FF2B5EF4-FFF2-40B4-BE49-F238E27FC236}">
                <a16:creationId xmlns:lc="http://schemas.openxmlformats.org/drawingml/2006/lockedCanvas" xmlns="" xmlns:a16="http://schemas.microsoft.com/office/drawing/2014/main" id="{FA21C52C-3220-468F-8067-C5F77DE1A9C7}"/>
              </a:ext>
            </a:extLst>
          </p:cNvPr>
          <p:cNvSpPr/>
          <p:nvPr/>
        </p:nvSpPr>
        <p:spPr>
          <a:xfrm rot="5400000">
            <a:off x="10222390" y="1197896"/>
            <a:ext cx="0" cy="1115568"/>
          </a:xfrm>
          <a:custGeom>
            <a:avLst/>
            <a:gdLst>
              <a:gd name="connsiteX0" fmla="*/ 0 w 0"/>
              <a:gd name="connsiteY0" fmla="*/ 0 h 425513"/>
              <a:gd name="connsiteX1" fmla="*/ 0 w 0"/>
              <a:gd name="connsiteY1" fmla="*/ 425513 h 425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425513">
                <a:moveTo>
                  <a:pt x="0" y="0"/>
                </a:moveTo>
                <a:lnTo>
                  <a:pt x="0" y="425513"/>
                </a:lnTo>
              </a:path>
            </a:pathLst>
          </a:custGeom>
          <a:noFill/>
          <a:ln w="22225" cap="rnd">
            <a:solidFill>
              <a:schemeClr val="bg1">
                <a:lumMod val="50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3200"/>
          </a:p>
        </p:txBody>
      </p:sp>
      <p:sp>
        <p:nvSpPr>
          <p:cNvPr id="35" name="Freeform: Shape 14">
            <a:extLst>
              <a:ext uri="{FF2B5EF4-FFF2-40B4-BE49-F238E27FC236}">
                <a16:creationId xmlns:lc="http://schemas.openxmlformats.org/drawingml/2006/lockedCanvas" xmlns="" xmlns:a16="http://schemas.microsoft.com/office/drawing/2014/main" id="{9B831D1B-0B35-46E6-AC35-4A1CF02C2843}"/>
              </a:ext>
            </a:extLst>
          </p:cNvPr>
          <p:cNvSpPr/>
          <p:nvPr/>
        </p:nvSpPr>
        <p:spPr>
          <a:xfrm>
            <a:off x="3232288" y="3236711"/>
            <a:ext cx="1327315" cy="1352111"/>
          </a:xfrm>
          <a:custGeom>
            <a:avLst/>
            <a:gdLst>
              <a:gd name="connsiteX0" fmla="*/ 0 w 1294646"/>
              <a:gd name="connsiteY0" fmla="*/ 0 h 1321806"/>
              <a:gd name="connsiteX1" fmla="*/ 1294646 w 1294646"/>
              <a:gd name="connsiteY1" fmla="*/ 1321806 h 1321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94646" h="1321806">
                <a:moveTo>
                  <a:pt x="0" y="0"/>
                </a:moveTo>
                <a:lnTo>
                  <a:pt x="1294646" y="1321806"/>
                </a:lnTo>
              </a:path>
            </a:pathLst>
          </a:custGeom>
          <a:noFill/>
          <a:ln w="22225" cap="rnd">
            <a:solidFill>
              <a:schemeClr val="bg1">
                <a:lumMod val="50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000"/>
          </a:p>
        </p:txBody>
      </p:sp>
      <p:sp>
        <p:nvSpPr>
          <p:cNvPr id="36" name="Freeform: Shape 65">
            <a:extLst>
              <a:ext uri="{FF2B5EF4-FFF2-40B4-BE49-F238E27FC236}">
                <a16:creationId xmlns:lc="http://schemas.openxmlformats.org/drawingml/2006/lockedCanvas" xmlns="" xmlns:a16="http://schemas.microsoft.com/office/drawing/2014/main" id="{FDDC7151-97C7-4343-B87A-C96801360E60}"/>
              </a:ext>
            </a:extLst>
          </p:cNvPr>
          <p:cNvSpPr/>
          <p:nvPr/>
        </p:nvSpPr>
        <p:spPr>
          <a:xfrm flipH="1">
            <a:off x="4616098" y="3240191"/>
            <a:ext cx="1212686" cy="1338571"/>
          </a:xfrm>
          <a:custGeom>
            <a:avLst/>
            <a:gdLst>
              <a:gd name="connsiteX0" fmla="*/ 0 w 1294646"/>
              <a:gd name="connsiteY0" fmla="*/ 0 h 1321806"/>
              <a:gd name="connsiteX1" fmla="*/ 1294646 w 1294646"/>
              <a:gd name="connsiteY1" fmla="*/ 1321806 h 1321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94646" h="1321806">
                <a:moveTo>
                  <a:pt x="0" y="0"/>
                </a:moveTo>
                <a:lnTo>
                  <a:pt x="1294646" y="1321806"/>
                </a:lnTo>
              </a:path>
            </a:pathLst>
          </a:custGeom>
          <a:noFill/>
          <a:ln w="22225" cap="rnd">
            <a:solidFill>
              <a:schemeClr val="bg1">
                <a:lumMod val="50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000"/>
          </a:p>
        </p:txBody>
      </p:sp>
      <p:sp>
        <p:nvSpPr>
          <p:cNvPr id="37" name="Freeform: Shape 15">
            <a:extLst>
              <a:ext uri="{FF2B5EF4-FFF2-40B4-BE49-F238E27FC236}">
                <a16:creationId xmlns:lc="http://schemas.openxmlformats.org/drawingml/2006/lockedCanvas" xmlns="" xmlns:a16="http://schemas.microsoft.com/office/drawing/2014/main" id="{A8F8137C-CCCE-449A-B48C-F8DE1BC157FF}"/>
              </a:ext>
            </a:extLst>
          </p:cNvPr>
          <p:cNvSpPr/>
          <p:nvPr/>
        </p:nvSpPr>
        <p:spPr>
          <a:xfrm>
            <a:off x="2249229" y="4191254"/>
            <a:ext cx="1862173" cy="709373"/>
          </a:xfrm>
          <a:custGeom>
            <a:avLst/>
            <a:gdLst>
              <a:gd name="connsiteX0" fmla="*/ 0 w 1847850"/>
              <a:gd name="connsiteY0" fmla="*/ 0 h 733425"/>
              <a:gd name="connsiteX1" fmla="*/ 1847850 w 1847850"/>
              <a:gd name="connsiteY1" fmla="*/ 733425 h 733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47850" h="733425">
                <a:moveTo>
                  <a:pt x="0" y="0"/>
                </a:moveTo>
                <a:lnTo>
                  <a:pt x="1847850" y="733425"/>
                </a:lnTo>
              </a:path>
            </a:pathLst>
          </a:cu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000"/>
          </a:p>
        </p:txBody>
      </p:sp>
      <p:sp>
        <p:nvSpPr>
          <p:cNvPr id="38" name="Freeform: Shape 17">
            <a:extLst>
              <a:ext uri="{FF2B5EF4-FFF2-40B4-BE49-F238E27FC236}">
                <a16:creationId xmlns:lc="http://schemas.openxmlformats.org/drawingml/2006/lockedCanvas" xmlns="" xmlns:a16="http://schemas.microsoft.com/office/drawing/2014/main" id="{7A03059B-5D2F-48C5-8338-E8ED6E37A64E}"/>
              </a:ext>
            </a:extLst>
          </p:cNvPr>
          <p:cNvSpPr/>
          <p:nvPr/>
        </p:nvSpPr>
        <p:spPr>
          <a:xfrm>
            <a:off x="6905117" y="4192691"/>
            <a:ext cx="681029" cy="724672"/>
          </a:xfrm>
          <a:custGeom>
            <a:avLst/>
            <a:gdLst>
              <a:gd name="connsiteX0" fmla="*/ 0 w 628650"/>
              <a:gd name="connsiteY0" fmla="*/ 685800 h 685800"/>
              <a:gd name="connsiteX1" fmla="*/ 628650 w 628650"/>
              <a:gd name="connsiteY1" fmla="*/ 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28650" h="685800">
                <a:moveTo>
                  <a:pt x="0" y="685800"/>
                </a:moveTo>
                <a:lnTo>
                  <a:pt x="628650" y="0"/>
                </a:lnTo>
              </a:path>
            </a:pathLst>
          </a:cu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39" name="Freeform: Shape 78">
            <a:extLst>
              <a:ext uri="{FF2B5EF4-FFF2-40B4-BE49-F238E27FC236}">
                <a16:creationId xmlns:lc="http://schemas.openxmlformats.org/drawingml/2006/lockedCanvas" xmlns="" xmlns:a16="http://schemas.microsoft.com/office/drawing/2014/main" id="{406DD7E9-9852-4D75-B045-27367E284F3A}"/>
              </a:ext>
            </a:extLst>
          </p:cNvPr>
          <p:cNvSpPr/>
          <p:nvPr/>
        </p:nvSpPr>
        <p:spPr>
          <a:xfrm flipV="1">
            <a:off x="6912671" y="4907063"/>
            <a:ext cx="654426" cy="714378"/>
          </a:xfrm>
          <a:custGeom>
            <a:avLst/>
            <a:gdLst>
              <a:gd name="connsiteX0" fmla="*/ 0 w 628650"/>
              <a:gd name="connsiteY0" fmla="*/ 685800 h 685800"/>
              <a:gd name="connsiteX1" fmla="*/ 628650 w 628650"/>
              <a:gd name="connsiteY1" fmla="*/ 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28650" h="685800">
                <a:moveTo>
                  <a:pt x="0" y="685800"/>
                </a:moveTo>
                <a:lnTo>
                  <a:pt x="628650" y="0"/>
                </a:lnTo>
              </a:path>
            </a:pathLst>
          </a:cu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40" name="TextBox 101">
            <a:extLst>
              <a:ext uri="{FF2B5EF4-FFF2-40B4-BE49-F238E27FC236}">
                <a16:creationId xmlns:lc="http://schemas.openxmlformats.org/drawingml/2006/lockedCanvas" xmlns="" xmlns:a16="http://schemas.microsoft.com/office/drawing/2014/main" id="{BBADFD4E-CF54-47F0-B2ED-E8F1C7DC738D}"/>
              </a:ext>
            </a:extLst>
          </p:cNvPr>
          <p:cNvSpPr txBox="1"/>
          <p:nvPr/>
        </p:nvSpPr>
        <p:spPr>
          <a:xfrm>
            <a:off x="471899" y="5063372"/>
            <a:ext cx="943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2"/>
                </a:solidFill>
              </a:rPr>
              <a:t>Home Network 2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lc="http://schemas.openxmlformats.org/drawingml/2006/lockedCanvas" xmlns="" xmlns:a16="http://schemas.microsoft.com/office/drawing/2014/main" id="{455F7CC5-AFE7-4884-8FD0-6912D50E24A8}"/>
              </a:ext>
            </a:extLst>
          </p:cNvPr>
          <p:cNvSpPr/>
          <p:nvPr/>
        </p:nvSpPr>
        <p:spPr>
          <a:xfrm>
            <a:off x="8725267" y="4725977"/>
            <a:ext cx="581046" cy="54043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000" dirty="0" err="1"/>
          </a:p>
        </p:txBody>
      </p:sp>
      <p:sp>
        <p:nvSpPr>
          <p:cNvPr id="42" name="Rectangle 41"/>
          <p:cNvSpPr/>
          <p:nvPr/>
        </p:nvSpPr>
        <p:spPr>
          <a:xfrm>
            <a:off x="4682384" y="2678361"/>
            <a:ext cx="2285568" cy="78744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s-IS" sz="2000" dirty="0">
                <a:solidFill>
                  <a:schemeClr val="bg1"/>
                </a:solidFill>
              </a:rPr>
              <a:t>vAAA</a:t>
            </a:r>
          </a:p>
          <a:p>
            <a:pPr algn="ctr"/>
            <a:r>
              <a:rPr lang="is-IS" sz="1200" dirty="0">
                <a:solidFill>
                  <a:schemeClr val="bg1"/>
                </a:solidFill>
              </a:rPr>
              <a:t>Authorization, Authentication, Accounting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070174" y="2668263"/>
            <a:ext cx="2286000" cy="7975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s-IS" sz="2000" dirty="0">
                <a:solidFill>
                  <a:schemeClr val="bg1"/>
                </a:solidFill>
              </a:rPr>
              <a:t>vDHCP</a:t>
            </a:r>
          </a:p>
          <a:p>
            <a:pPr algn="ctr"/>
            <a:r>
              <a:rPr lang="is-IS" sz="1200" dirty="0">
                <a:solidFill>
                  <a:schemeClr val="bg1"/>
                </a:solidFill>
              </a:rPr>
              <a:t>Dynamic Host Config Protocol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534258" y="3898998"/>
            <a:ext cx="914400" cy="640080"/>
          </a:xfrm>
          <a:prstGeom prst="rect">
            <a:avLst/>
          </a:prstGeom>
          <a:solidFill>
            <a:schemeClr val="tx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s-IS" sz="1400" dirty="0">
                <a:solidFill>
                  <a:schemeClr val="bg1"/>
                </a:solidFill>
              </a:rPr>
              <a:t>vG1</a:t>
            </a:r>
          </a:p>
          <a:p>
            <a:pPr algn="ctr"/>
            <a:r>
              <a:rPr lang="is-IS" sz="1400" dirty="0">
                <a:solidFill>
                  <a:schemeClr val="bg1"/>
                </a:solidFill>
              </a:rPr>
              <a:t>(VPP)</a:t>
            </a:r>
          </a:p>
        </p:txBody>
      </p:sp>
      <p:sp>
        <p:nvSpPr>
          <p:cNvPr id="45" name="Rectangle 44"/>
          <p:cNvSpPr/>
          <p:nvPr/>
        </p:nvSpPr>
        <p:spPr>
          <a:xfrm>
            <a:off x="4114752" y="4579284"/>
            <a:ext cx="914400" cy="64008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s-IS" sz="1400" dirty="0">
                <a:solidFill>
                  <a:schemeClr val="bg1"/>
                </a:solidFill>
              </a:rPr>
              <a:t>vBNG</a:t>
            </a:r>
          </a:p>
          <a:p>
            <a:pPr algn="ctr"/>
            <a:endParaRPr lang="is-IS" sz="1400" dirty="0">
              <a:solidFill>
                <a:schemeClr val="bg1"/>
              </a:solidFill>
            </a:endParaRPr>
          </a:p>
          <a:p>
            <a:pPr algn="ctr"/>
            <a:r>
              <a:rPr lang="is-IS" sz="1400" dirty="0">
                <a:solidFill>
                  <a:schemeClr val="bg1"/>
                </a:solidFill>
              </a:rPr>
              <a:t>(VPP)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lc="http://schemas.openxmlformats.org/drawingml/2006/lockedCanvas" xmlns="" xmlns:a16="http://schemas.microsoft.com/office/drawing/2014/main" id="{5E8961FE-7A19-4C70-9E9A-E18ECFCB2FD5}"/>
              </a:ext>
            </a:extLst>
          </p:cNvPr>
          <p:cNvGrpSpPr/>
          <p:nvPr/>
        </p:nvGrpSpPr>
        <p:grpSpPr>
          <a:xfrm>
            <a:off x="4112368" y="4855430"/>
            <a:ext cx="934037" cy="90397"/>
            <a:chOff x="4379585" y="5250177"/>
            <a:chExt cx="821324" cy="90397"/>
          </a:xfrm>
        </p:grpSpPr>
        <p:sp>
          <p:nvSpPr>
            <p:cNvPr id="47" name="Rectangle 46">
              <a:extLst>
                <a:ext uri="{FF2B5EF4-FFF2-40B4-BE49-F238E27FC236}">
                  <a16:creationId xmlns:lc="http://schemas.openxmlformats.org/drawingml/2006/lockedCanvas" xmlns="" xmlns:a16="http://schemas.microsoft.com/office/drawing/2014/main" id="{55627B14-9AE7-421E-BC26-8241656B65DD}"/>
                </a:ext>
              </a:extLst>
            </p:cNvPr>
            <p:cNvSpPr/>
            <p:nvPr/>
          </p:nvSpPr>
          <p:spPr>
            <a:xfrm>
              <a:off x="4379587" y="5250177"/>
              <a:ext cx="813816" cy="4572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2000" dirty="0" err="1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lc="http://schemas.openxmlformats.org/drawingml/2006/lockedCanvas" xmlns="" xmlns:a16="http://schemas.microsoft.com/office/drawing/2014/main" id="{8C84E858-9274-4914-943E-CF063334358E}"/>
                </a:ext>
              </a:extLst>
            </p:cNvPr>
            <p:cNvSpPr/>
            <p:nvPr/>
          </p:nvSpPr>
          <p:spPr>
            <a:xfrm flipV="1">
              <a:off x="4379585" y="5294855"/>
              <a:ext cx="821324" cy="45719"/>
            </a:xfrm>
            <a:prstGeom prst="rect">
              <a:avLst/>
            </a:prstGeom>
            <a:solidFill>
              <a:srgbClr val="6E7C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2000" dirty="0" err="1"/>
            </a:p>
          </p:txBody>
        </p:sp>
      </p:grpSp>
      <p:sp>
        <p:nvSpPr>
          <p:cNvPr id="49" name="Freeform: Shape 16">
            <a:extLst>
              <a:ext uri="{FF2B5EF4-FFF2-40B4-BE49-F238E27FC236}">
                <a16:creationId xmlns:lc="http://schemas.openxmlformats.org/drawingml/2006/lockedCanvas" xmlns="" xmlns:a16="http://schemas.microsoft.com/office/drawing/2014/main" id="{3AB59D3C-79CF-4A1E-B8F2-DB4CCB8EEC79}"/>
              </a:ext>
            </a:extLst>
          </p:cNvPr>
          <p:cNvSpPr/>
          <p:nvPr/>
        </p:nvSpPr>
        <p:spPr>
          <a:xfrm>
            <a:off x="4099497" y="4900627"/>
            <a:ext cx="1996724" cy="0"/>
          </a:xfrm>
          <a:custGeom>
            <a:avLst/>
            <a:gdLst>
              <a:gd name="connsiteX0" fmla="*/ 0 w 1600200"/>
              <a:gd name="connsiteY0" fmla="*/ 0 h 0"/>
              <a:gd name="connsiteX1" fmla="*/ 1600200 w 16002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0200">
                <a:moveTo>
                  <a:pt x="0" y="0"/>
                </a:moveTo>
                <a:lnTo>
                  <a:pt x="1600200" y="0"/>
                </a:lnTo>
              </a:path>
            </a:pathLst>
          </a:cu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50" name="TextBox 42">
            <a:extLst>
              <a:ext uri="{FF2B5EF4-FFF2-40B4-BE49-F238E27FC236}">
                <a16:creationId xmlns:lc="http://schemas.openxmlformats.org/drawingml/2006/lockedCanvas" xmlns="" xmlns:a16="http://schemas.microsoft.com/office/drawing/2014/main" id="{6C3D868E-2834-4416-8623-186E29A60BDA}"/>
              </a:ext>
            </a:extLst>
          </p:cNvPr>
          <p:cNvSpPr txBox="1"/>
          <p:nvPr/>
        </p:nvSpPr>
        <p:spPr>
          <a:xfrm>
            <a:off x="471899" y="3687899"/>
            <a:ext cx="943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2"/>
                </a:solidFill>
              </a:rPr>
              <a:t>Home Network 1</a:t>
            </a:r>
          </a:p>
        </p:txBody>
      </p:sp>
      <p:sp>
        <p:nvSpPr>
          <p:cNvPr id="51" name="Rectangle 50"/>
          <p:cNvSpPr/>
          <p:nvPr/>
        </p:nvSpPr>
        <p:spPr>
          <a:xfrm>
            <a:off x="1362715" y="3898998"/>
            <a:ext cx="914400" cy="640080"/>
          </a:xfrm>
          <a:prstGeom prst="rect">
            <a:avLst/>
          </a:prstGeom>
          <a:solidFill>
            <a:schemeClr val="tx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s-IS" sz="1200" dirty="0">
                <a:solidFill>
                  <a:schemeClr val="bg1"/>
                </a:solidFill>
              </a:rPr>
              <a:t>BRG</a:t>
            </a:r>
          </a:p>
          <a:p>
            <a:pPr algn="ctr"/>
            <a:r>
              <a:rPr lang="is-IS" sz="1200" dirty="0">
                <a:solidFill>
                  <a:schemeClr val="bg1"/>
                </a:solidFill>
              </a:rPr>
              <a:t>Emulator 1</a:t>
            </a:r>
            <a:br>
              <a:rPr lang="is-IS" sz="1200" dirty="0">
                <a:solidFill>
                  <a:schemeClr val="bg1"/>
                </a:solidFill>
              </a:rPr>
            </a:br>
            <a:r>
              <a:rPr lang="is-IS" sz="1200" dirty="0">
                <a:solidFill>
                  <a:schemeClr val="bg1"/>
                </a:solidFill>
              </a:rPr>
              <a:t>(VPP)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993908" y="4579284"/>
            <a:ext cx="914400" cy="64008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s-IS" sz="1400" dirty="0">
                <a:solidFill>
                  <a:schemeClr val="bg1"/>
                </a:solidFill>
              </a:rPr>
              <a:t>vG MUX</a:t>
            </a:r>
          </a:p>
          <a:p>
            <a:pPr algn="ctr"/>
            <a:r>
              <a:rPr lang="is-IS" sz="1400" dirty="0">
                <a:solidFill>
                  <a:schemeClr val="bg1"/>
                </a:solidFill>
              </a:rPr>
              <a:t>(VPP)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lc="http://schemas.openxmlformats.org/drawingml/2006/lockedCanvas" xmlns="" xmlns:a16="http://schemas.microsoft.com/office/drawing/2014/main" id="{1312574B-CB9E-4981-8C65-13D1742662E9}"/>
              </a:ext>
            </a:extLst>
          </p:cNvPr>
          <p:cNvGrpSpPr/>
          <p:nvPr/>
        </p:nvGrpSpPr>
        <p:grpSpPr>
          <a:xfrm>
            <a:off x="8743063" y="4332050"/>
            <a:ext cx="1397387" cy="946889"/>
            <a:chOff x="9329736" y="4851566"/>
            <a:chExt cx="1397387" cy="946889"/>
          </a:xfrm>
        </p:grpSpPr>
        <p:sp>
          <p:nvSpPr>
            <p:cNvPr id="54" name="Freeform 53">
              <a:extLst>
                <a:ext uri="{FF2B5EF4-FFF2-40B4-BE49-F238E27FC236}">
                  <a16:creationId xmlns:lc="http://schemas.openxmlformats.org/drawingml/2006/lockedCanvas" xmlns="" xmlns:a16="http://schemas.microsoft.com/office/drawing/2014/main" id="{FDAC8F25-51BE-471D-82A0-7CEE8096B969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9329736" y="4851566"/>
              <a:ext cx="1397387" cy="936767"/>
            </a:xfrm>
            <a:custGeom>
              <a:avLst/>
              <a:gdLst>
                <a:gd name="T0" fmla="*/ 214 w 240"/>
                <a:gd name="T1" fmla="*/ 68 h 160"/>
                <a:gd name="T2" fmla="*/ 214 w 240"/>
                <a:gd name="T3" fmla="*/ 62 h 160"/>
                <a:gd name="T4" fmla="*/ 154 w 240"/>
                <a:gd name="T5" fmla="*/ 0 h 160"/>
                <a:gd name="T6" fmla="*/ 97 w 240"/>
                <a:gd name="T7" fmla="*/ 45 h 160"/>
                <a:gd name="T8" fmla="*/ 77 w 240"/>
                <a:gd name="T9" fmla="*/ 40 h 160"/>
                <a:gd name="T10" fmla="*/ 34 w 240"/>
                <a:gd name="T11" fmla="*/ 84 h 160"/>
                <a:gd name="T12" fmla="*/ 35 w 240"/>
                <a:gd name="T13" fmla="*/ 89 h 160"/>
                <a:gd name="T14" fmla="*/ 34 w 240"/>
                <a:gd name="T15" fmla="*/ 89 h 160"/>
                <a:gd name="T16" fmla="*/ 0 w 240"/>
                <a:gd name="T17" fmla="*/ 125 h 160"/>
                <a:gd name="T18" fmla="*/ 34 w 240"/>
                <a:gd name="T19" fmla="*/ 160 h 160"/>
                <a:gd name="T20" fmla="*/ 193 w 240"/>
                <a:gd name="T21" fmla="*/ 160 h 160"/>
                <a:gd name="T22" fmla="*/ 240 w 240"/>
                <a:gd name="T23" fmla="*/ 111 h 160"/>
                <a:gd name="T24" fmla="*/ 214 w 240"/>
                <a:gd name="T25" fmla="*/ 68 h 160"/>
                <a:gd name="T26" fmla="*/ 193 w 240"/>
                <a:gd name="T27" fmla="*/ 152 h 160"/>
                <a:gd name="T28" fmla="*/ 34 w 240"/>
                <a:gd name="T29" fmla="*/ 152 h 160"/>
                <a:gd name="T30" fmla="*/ 8 w 240"/>
                <a:gd name="T31" fmla="*/ 125 h 160"/>
                <a:gd name="T32" fmla="*/ 34 w 240"/>
                <a:gd name="T33" fmla="*/ 97 h 160"/>
                <a:gd name="T34" fmla="*/ 39 w 240"/>
                <a:gd name="T35" fmla="*/ 98 h 160"/>
                <a:gd name="T36" fmla="*/ 42 w 240"/>
                <a:gd name="T37" fmla="*/ 97 h 160"/>
                <a:gd name="T38" fmla="*/ 43 w 240"/>
                <a:gd name="T39" fmla="*/ 93 h 160"/>
                <a:gd name="T40" fmla="*/ 42 w 240"/>
                <a:gd name="T41" fmla="*/ 84 h 160"/>
                <a:gd name="T42" fmla="*/ 77 w 240"/>
                <a:gd name="T43" fmla="*/ 48 h 160"/>
                <a:gd name="T44" fmla="*/ 97 w 240"/>
                <a:gd name="T45" fmla="*/ 55 h 160"/>
                <a:gd name="T46" fmla="*/ 101 w 240"/>
                <a:gd name="T47" fmla="*/ 55 h 160"/>
                <a:gd name="T48" fmla="*/ 103 w 240"/>
                <a:gd name="T49" fmla="*/ 52 h 160"/>
                <a:gd name="T50" fmla="*/ 154 w 240"/>
                <a:gd name="T51" fmla="*/ 8 h 160"/>
                <a:gd name="T52" fmla="*/ 206 w 240"/>
                <a:gd name="T53" fmla="*/ 62 h 160"/>
                <a:gd name="T54" fmla="*/ 206 w 240"/>
                <a:gd name="T55" fmla="*/ 70 h 160"/>
                <a:gd name="T56" fmla="*/ 208 w 240"/>
                <a:gd name="T57" fmla="*/ 74 h 160"/>
                <a:gd name="T58" fmla="*/ 232 w 240"/>
                <a:gd name="T59" fmla="*/ 111 h 160"/>
                <a:gd name="T60" fmla="*/ 193 w 240"/>
                <a:gd name="T61" fmla="*/ 15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40" h="160">
                  <a:moveTo>
                    <a:pt x="214" y="68"/>
                  </a:moveTo>
                  <a:cubicBezTo>
                    <a:pt x="214" y="66"/>
                    <a:pt x="214" y="64"/>
                    <a:pt x="214" y="62"/>
                  </a:cubicBezTo>
                  <a:cubicBezTo>
                    <a:pt x="214" y="28"/>
                    <a:pt x="188" y="0"/>
                    <a:pt x="154" y="0"/>
                  </a:cubicBezTo>
                  <a:cubicBezTo>
                    <a:pt x="127" y="0"/>
                    <a:pt x="104" y="19"/>
                    <a:pt x="97" y="45"/>
                  </a:cubicBezTo>
                  <a:cubicBezTo>
                    <a:pt x="91" y="42"/>
                    <a:pt x="84" y="40"/>
                    <a:pt x="77" y="40"/>
                  </a:cubicBezTo>
                  <a:cubicBezTo>
                    <a:pt x="53" y="40"/>
                    <a:pt x="34" y="60"/>
                    <a:pt x="34" y="84"/>
                  </a:cubicBezTo>
                  <a:cubicBezTo>
                    <a:pt x="34" y="86"/>
                    <a:pt x="34" y="88"/>
                    <a:pt x="35" y="89"/>
                  </a:cubicBezTo>
                  <a:cubicBezTo>
                    <a:pt x="34" y="89"/>
                    <a:pt x="34" y="89"/>
                    <a:pt x="34" y="89"/>
                  </a:cubicBezTo>
                  <a:cubicBezTo>
                    <a:pt x="15" y="89"/>
                    <a:pt x="0" y="105"/>
                    <a:pt x="0" y="125"/>
                  </a:cubicBezTo>
                  <a:cubicBezTo>
                    <a:pt x="0" y="144"/>
                    <a:pt x="15" y="160"/>
                    <a:pt x="34" y="160"/>
                  </a:cubicBezTo>
                  <a:cubicBezTo>
                    <a:pt x="193" y="160"/>
                    <a:pt x="193" y="160"/>
                    <a:pt x="193" y="160"/>
                  </a:cubicBezTo>
                  <a:cubicBezTo>
                    <a:pt x="219" y="160"/>
                    <a:pt x="240" y="138"/>
                    <a:pt x="240" y="111"/>
                  </a:cubicBezTo>
                  <a:cubicBezTo>
                    <a:pt x="240" y="92"/>
                    <a:pt x="229" y="76"/>
                    <a:pt x="214" y="68"/>
                  </a:cubicBezTo>
                  <a:close/>
                  <a:moveTo>
                    <a:pt x="193" y="152"/>
                  </a:moveTo>
                  <a:cubicBezTo>
                    <a:pt x="34" y="152"/>
                    <a:pt x="34" y="152"/>
                    <a:pt x="34" y="152"/>
                  </a:cubicBezTo>
                  <a:cubicBezTo>
                    <a:pt x="20" y="152"/>
                    <a:pt x="8" y="140"/>
                    <a:pt x="8" y="125"/>
                  </a:cubicBezTo>
                  <a:cubicBezTo>
                    <a:pt x="8" y="110"/>
                    <a:pt x="20" y="97"/>
                    <a:pt x="34" y="97"/>
                  </a:cubicBezTo>
                  <a:cubicBezTo>
                    <a:pt x="36" y="97"/>
                    <a:pt x="37" y="98"/>
                    <a:pt x="39" y="98"/>
                  </a:cubicBezTo>
                  <a:cubicBezTo>
                    <a:pt x="40" y="98"/>
                    <a:pt x="41" y="98"/>
                    <a:pt x="42" y="97"/>
                  </a:cubicBezTo>
                  <a:cubicBezTo>
                    <a:pt x="43" y="96"/>
                    <a:pt x="44" y="94"/>
                    <a:pt x="43" y="93"/>
                  </a:cubicBezTo>
                  <a:cubicBezTo>
                    <a:pt x="43" y="90"/>
                    <a:pt x="42" y="87"/>
                    <a:pt x="42" y="84"/>
                  </a:cubicBezTo>
                  <a:cubicBezTo>
                    <a:pt x="42" y="64"/>
                    <a:pt x="58" y="48"/>
                    <a:pt x="77" y="48"/>
                  </a:cubicBezTo>
                  <a:cubicBezTo>
                    <a:pt x="85" y="48"/>
                    <a:pt x="91" y="51"/>
                    <a:pt x="97" y="55"/>
                  </a:cubicBezTo>
                  <a:cubicBezTo>
                    <a:pt x="98" y="56"/>
                    <a:pt x="100" y="56"/>
                    <a:pt x="101" y="55"/>
                  </a:cubicBezTo>
                  <a:cubicBezTo>
                    <a:pt x="102" y="55"/>
                    <a:pt x="103" y="54"/>
                    <a:pt x="103" y="52"/>
                  </a:cubicBezTo>
                  <a:cubicBezTo>
                    <a:pt x="108" y="27"/>
                    <a:pt x="129" y="8"/>
                    <a:pt x="154" y="8"/>
                  </a:cubicBezTo>
                  <a:cubicBezTo>
                    <a:pt x="183" y="8"/>
                    <a:pt x="206" y="32"/>
                    <a:pt x="206" y="62"/>
                  </a:cubicBezTo>
                  <a:cubicBezTo>
                    <a:pt x="206" y="65"/>
                    <a:pt x="206" y="67"/>
                    <a:pt x="206" y="70"/>
                  </a:cubicBezTo>
                  <a:cubicBezTo>
                    <a:pt x="205" y="71"/>
                    <a:pt x="206" y="73"/>
                    <a:pt x="208" y="74"/>
                  </a:cubicBezTo>
                  <a:cubicBezTo>
                    <a:pt x="222" y="80"/>
                    <a:pt x="232" y="94"/>
                    <a:pt x="232" y="111"/>
                  </a:cubicBezTo>
                  <a:cubicBezTo>
                    <a:pt x="232" y="134"/>
                    <a:pt x="214" y="152"/>
                    <a:pt x="193" y="152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15875" cap="rnd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endParaRPr>
            </a:p>
          </p:txBody>
        </p:sp>
        <p:sp>
          <p:nvSpPr>
            <p:cNvPr id="55" name="TextBox 124">
              <a:extLst>
                <a:ext uri="{FF2B5EF4-FFF2-40B4-BE49-F238E27FC236}">
                  <a16:creationId xmlns:lc="http://schemas.openxmlformats.org/drawingml/2006/lockedCanvas" xmlns="" xmlns:a16="http://schemas.microsoft.com/office/drawing/2014/main" id="{49E98371-5874-495C-B259-2A7B79EB2977}"/>
                </a:ext>
              </a:extLst>
            </p:cNvPr>
            <p:cNvSpPr txBox="1"/>
            <p:nvPr/>
          </p:nvSpPr>
          <p:spPr>
            <a:xfrm>
              <a:off x="9506947" y="5152124"/>
              <a:ext cx="10649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302E45"/>
                  </a:solidFill>
                  <a:effectLst/>
                  <a:uLnTx/>
                  <a:uFillTx/>
                  <a:latin typeface="Century Gothic" panose="020F0302020204030204"/>
                  <a:ea typeface="+mn-ea"/>
                  <a:cs typeface="+mn-cs"/>
                </a:rPr>
                <a:t>CPE Public Neutron Network</a:t>
              </a:r>
            </a:p>
          </p:txBody>
        </p:sp>
      </p:grpSp>
      <p:sp>
        <p:nvSpPr>
          <p:cNvPr id="56" name="Rectangle 55"/>
          <p:cNvSpPr/>
          <p:nvPr/>
        </p:nvSpPr>
        <p:spPr>
          <a:xfrm>
            <a:off x="1360997" y="5301401"/>
            <a:ext cx="914400" cy="640080"/>
          </a:xfrm>
          <a:prstGeom prst="rect">
            <a:avLst/>
          </a:prstGeom>
          <a:solidFill>
            <a:srgbClr val="6E7CA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s-IS" sz="1200" dirty="0">
                <a:solidFill>
                  <a:schemeClr val="bg1"/>
                </a:solidFill>
              </a:rPr>
              <a:t>BRG</a:t>
            </a:r>
          </a:p>
          <a:p>
            <a:pPr algn="ctr"/>
            <a:r>
              <a:rPr lang="is-IS" sz="1200" dirty="0">
                <a:solidFill>
                  <a:schemeClr val="bg1"/>
                </a:solidFill>
              </a:rPr>
              <a:t>Emulator 2</a:t>
            </a:r>
          </a:p>
          <a:p>
            <a:pPr algn="ctr"/>
            <a:r>
              <a:rPr lang="is-IS" sz="1200" dirty="0">
                <a:solidFill>
                  <a:schemeClr val="bg1"/>
                </a:solidFill>
              </a:rPr>
              <a:t>(VPP)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7596126" y="5394972"/>
            <a:ext cx="914400" cy="640080"/>
          </a:xfrm>
          <a:prstGeom prst="rect">
            <a:avLst/>
          </a:prstGeom>
          <a:solidFill>
            <a:srgbClr val="6E7CA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s-IS" sz="1400" dirty="0">
                <a:solidFill>
                  <a:schemeClr val="bg1"/>
                </a:solidFill>
              </a:rPr>
              <a:t>vG2</a:t>
            </a:r>
          </a:p>
          <a:p>
            <a:pPr algn="ctr"/>
            <a:r>
              <a:rPr lang="is-IS" sz="1400" dirty="0">
                <a:solidFill>
                  <a:schemeClr val="bg1"/>
                </a:solidFill>
              </a:rPr>
              <a:t>(VPP)</a:t>
            </a:r>
          </a:p>
        </p:txBody>
      </p:sp>
      <p:sp>
        <p:nvSpPr>
          <p:cNvPr id="58" name="Oval 57"/>
          <p:cNvSpPr/>
          <p:nvPr/>
        </p:nvSpPr>
        <p:spPr>
          <a:xfrm>
            <a:off x="78357" y="3451692"/>
            <a:ext cx="5562406" cy="3135086"/>
          </a:xfrm>
          <a:prstGeom prst="ellipse">
            <a:avLst/>
          </a:prstGeom>
          <a:noFill/>
          <a:ln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5786562" y="3388230"/>
            <a:ext cx="5562406" cy="3135086"/>
          </a:xfrm>
          <a:prstGeom prst="ellipse">
            <a:avLst/>
          </a:prstGeom>
          <a:noFill/>
          <a:ln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3965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A174EDC-730F-0E4F-8F7E-AD594D963D7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vCPE Overall</a:t>
            </a:r>
            <a:endParaRPr lang="en-US" sz="4000" dirty="0"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7164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le 1"/>
          <p:cNvSpPr txBox="1">
            <a:spLocks/>
          </p:cNvSpPr>
          <p:nvPr/>
        </p:nvSpPr>
        <p:spPr>
          <a:xfrm>
            <a:off x="364730" y="205354"/>
            <a:ext cx="10993303" cy="943942"/>
          </a:xfrm>
          <a:prstGeom prst="rect">
            <a:avLst/>
          </a:prstGeom>
        </p:spPr>
        <p:txBody>
          <a:bodyPr lIns="91396" tIns="45700" rIns="91396" bIns="45700"/>
          <a:lstStyle>
            <a:lvl1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600" b="1" i="0">
                <a:solidFill>
                  <a:schemeClr val="accent1"/>
                </a:solidFill>
                <a:latin typeface="Verdana"/>
                <a:ea typeface="+mj-ea"/>
                <a:cs typeface="Verdana"/>
              </a:defRPr>
            </a:lvl1pPr>
            <a:lvl2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2pPr>
            <a:lvl3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3pPr>
            <a:lvl4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4pPr>
            <a:lvl5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5pPr>
            <a:lvl6pPr marL="4572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6pPr>
            <a:lvl7pPr marL="9144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7pPr>
            <a:lvl8pPr marL="13716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8pPr>
            <a:lvl9pPr marL="18288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9pPr>
          </a:lstStyle>
          <a:p>
            <a:pPr>
              <a:lnSpc>
                <a:spcPct val="100000"/>
              </a:lnSpc>
              <a:defRPr/>
            </a:pPr>
            <a:r>
              <a:rPr lang="en-US" altLang="zh-CN" sz="36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HPA Introduction</a:t>
            </a:r>
            <a:endParaRPr lang="en-US" altLang="zh-CN" sz="2800" b="0" dirty="0" smtClean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6" name="Slide Number Placeholder 3"/>
          <p:cNvSpPr txBox="1">
            <a:spLocks/>
          </p:cNvSpPr>
          <p:nvPr/>
        </p:nvSpPr>
        <p:spPr>
          <a:xfrm>
            <a:off x="11366500" y="6365240"/>
            <a:ext cx="61298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609585" rtl="0" eaLnBrk="1" latinLnBrk="0" hangingPunct="1">
              <a:defRPr sz="1467" kern="1200">
                <a:solidFill>
                  <a:schemeClr val="bg1"/>
                </a:solidFill>
                <a:latin typeface="Verdana"/>
                <a:ea typeface="+mn-ea"/>
                <a:cs typeface="Verdana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1176" y="1047568"/>
            <a:ext cx="11178073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HPA is </a:t>
            </a:r>
            <a:r>
              <a:rPr lang="en-US" altLang="zh-CN" dirty="0" smtClean="0"/>
              <a:t>evolve </a:t>
            </a:r>
            <a:r>
              <a:rPr lang="en-US" dirty="0" smtClean="0"/>
              <a:t>from Enhanced </a:t>
            </a:r>
            <a:r>
              <a:rPr lang="en-US" dirty="0"/>
              <a:t>Platform Awareness (EPA)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/>
            </a:r>
            <a:br>
              <a:rPr lang="en-US" sz="1400" dirty="0"/>
            </a:br>
            <a:r>
              <a:rPr lang="en-US" dirty="0" smtClean="0"/>
              <a:t>HPA Provides </a:t>
            </a:r>
            <a:r>
              <a:rPr lang="en-US" dirty="0"/>
              <a:t>awareness of underlying compute hardware platform capabilities to software running on the hardware </a:t>
            </a:r>
            <a:r>
              <a:rPr lang="en-US" dirty="0" smtClean="0"/>
              <a:t>platform.</a:t>
            </a:r>
          </a:p>
          <a:p>
            <a:r>
              <a:rPr lang="en-US" dirty="0" smtClean="0"/>
              <a:t>HPA </a:t>
            </a:r>
            <a:r>
              <a:rPr lang="en-US" dirty="0" smtClean="0"/>
              <a:t>Used </a:t>
            </a:r>
            <a:r>
              <a:rPr lang="en-US" dirty="0"/>
              <a:t>to optimize, accelerate or otherwise augment platform software </a:t>
            </a:r>
            <a:r>
              <a:rPr lang="en-US" dirty="0" smtClean="0"/>
              <a:t>execution</a:t>
            </a:r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HPA feature </a:t>
            </a:r>
            <a:r>
              <a:rPr lang="en-US" dirty="0" smtClean="0"/>
              <a:t>including SRIOV NIC, PCI pass-through, Instruction Set extensions, huge page and so on.</a:t>
            </a:r>
          </a:p>
          <a:p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ONAP, </a:t>
            </a:r>
            <a:r>
              <a:rPr lang="en-US" dirty="0" smtClean="0"/>
              <a:t>HPA is </a:t>
            </a:r>
            <a:r>
              <a:rPr lang="en-US" dirty="0"/>
              <a:t>used to optimize and accelerate virtual network function performance and throughput…</a:t>
            </a:r>
          </a:p>
          <a:p>
            <a:endParaRPr lang="en-US" dirty="0" smtClean="0"/>
          </a:p>
          <a:p>
            <a:r>
              <a:rPr lang="en-US" dirty="0" smtClean="0"/>
              <a:t>Today, we mainly introduce how to enable SRIOV-NIC in ONAP.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7529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337290" y="4403090"/>
            <a:ext cx="612987" cy="365125"/>
          </a:xfrm>
        </p:spPr>
        <p:txBody>
          <a:bodyPr/>
          <a:lstStyle/>
          <a:p>
            <a:fld id="{0A1187C1-A9AF-433C-AF3D-72657250A964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itle 1"/>
          <p:cNvSpPr txBox="1">
            <a:spLocks/>
          </p:cNvSpPr>
          <p:nvPr/>
        </p:nvSpPr>
        <p:spPr>
          <a:xfrm>
            <a:off x="364730" y="205354"/>
            <a:ext cx="10993303" cy="943942"/>
          </a:xfrm>
          <a:prstGeom prst="rect">
            <a:avLst/>
          </a:prstGeom>
        </p:spPr>
        <p:txBody>
          <a:bodyPr lIns="91396" tIns="45700" rIns="91396" bIns="45700"/>
          <a:lstStyle>
            <a:lvl1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600" b="1" i="0">
                <a:solidFill>
                  <a:schemeClr val="accent1"/>
                </a:solidFill>
                <a:latin typeface="Verdana"/>
                <a:ea typeface="+mj-ea"/>
                <a:cs typeface="Verdana"/>
              </a:defRPr>
            </a:lvl1pPr>
            <a:lvl2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2pPr>
            <a:lvl3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3pPr>
            <a:lvl4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4pPr>
            <a:lvl5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5pPr>
            <a:lvl6pPr marL="4572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6pPr>
            <a:lvl7pPr marL="9144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7pPr>
            <a:lvl8pPr marL="13716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8pPr>
            <a:lvl9pPr marL="18288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9pPr>
          </a:lstStyle>
          <a:p>
            <a:pPr>
              <a:lnSpc>
                <a:spcPct val="100000"/>
              </a:lnSpc>
              <a:defRPr/>
            </a:pPr>
            <a:r>
              <a:rPr lang="en-US" altLang="zh-CN" sz="36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Environment at China Mobile Lab</a:t>
            </a:r>
            <a:endParaRPr lang="en-US" altLang="zh-CN" sz="2800" b="0" dirty="0" smtClean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6" name="Slide Number Placeholder 3"/>
          <p:cNvSpPr txBox="1">
            <a:spLocks/>
          </p:cNvSpPr>
          <p:nvPr/>
        </p:nvSpPr>
        <p:spPr>
          <a:xfrm>
            <a:off x="11366500" y="6365240"/>
            <a:ext cx="61298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609585" rtl="0" eaLnBrk="1" latinLnBrk="0" hangingPunct="1">
              <a:defRPr sz="1467" kern="1200">
                <a:solidFill>
                  <a:schemeClr val="bg1"/>
                </a:solidFill>
                <a:latin typeface="Verdana"/>
                <a:ea typeface="+mn-ea"/>
                <a:cs typeface="Verdana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875794" y="1141474"/>
            <a:ext cx="4997012" cy="36267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7786135" y="1532141"/>
            <a:ext cx="3670796" cy="172924"/>
          </a:xfrm>
          <a:prstGeom prst="rect">
            <a:avLst/>
          </a:prstGeom>
          <a:ln>
            <a:prstDash val="soli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ONAP OAM Network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59736" y="1109979"/>
            <a:ext cx="2644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Wind</a:t>
            </a:r>
            <a:r>
              <a:rPr lang="en-US" altLang="zh-CN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River</a:t>
            </a:r>
            <a:r>
              <a:rPr lang="en-US" altLang="zh-CN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-openstack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7755468" y="3043597"/>
            <a:ext cx="0" cy="14013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78" idx="2"/>
            <a:endCxn id="79" idx="0"/>
          </p:cNvCxnSpPr>
          <p:nvPr/>
        </p:nvCxnSpPr>
        <p:spPr>
          <a:xfrm>
            <a:off x="9382892" y="3086752"/>
            <a:ext cx="0" cy="12883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>
            <a:off x="11028233" y="3043597"/>
            <a:ext cx="1" cy="14013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73" idx="2"/>
          </p:cNvCxnSpPr>
          <p:nvPr/>
        </p:nvCxnSpPr>
        <p:spPr>
          <a:xfrm flipH="1">
            <a:off x="8213824" y="2438653"/>
            <a:ext cx="1691" cy="3900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stCxn id="74" idx="2"/>
          </p:cNvCxnSpPr>
          <p:nvPr/>
        </p:nvCxnSpPr>
        <p:spPr>
          <a:xfrm>
            <a:off x="10206801" y="2427223"/>
            <a:ext cx="11994" cy="40144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7499007" y="1926862"/>
            <a:ext cx="1433016" cy="5117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Controller-0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9506671" y="1915432"/>
            <a:ext cx="1400260" cy="5117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Controller-1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7086710" y="3470742"/>
            <a:ext cx="1296537" cy="5117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Compute0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8740987" y="3467448"/>
            <a:ext cx="1296537" cy="5117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Compute1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10370633" y="3466125"/>
            <a:ext cx="1296537" cy="5117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Compute2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7012071" y="2828665"/>
            <a:ext cx="4741641" cy="2580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Management Network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7012072" y="4375098"/>
            <a:ext cx="4741640" cy="2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Data Network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9605278" y="1102578"/>
            <a:ext cx="2320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Windriver-openstack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Slide Number Placeholder 3"/>
          <p:cNvSpPr txBox="1">
            <a:spLocks/>
          </p:cNvSpPr>
          <p:nvPr/>
        </p:nvSpPr>
        <p:spPr>
          <a:xfrm>
            <a:off x="5020310" y="4418330"/>
            <a:ext cx="61298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609585" rtl="0" eaLnBrk="1" latinLnBrk="0" hangingPunct="1">
              <a:defRPr sz="1467" kern="1200">
                <a:solidFill>
                  <a:schemeClr val="bg1"/>
                </a:solidFill>
                <a:latin typeface="Verdana"/>
                <a:ea typeface="+mn-ea"/>
                <a:cs typeface="Verdana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1187C1-A9AF-433C-AF3D-72657250A964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5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343746" y="1156714"/>
            <a:ext cx="4978950" cy="36267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3" name="Straight Connector 82"/>
          <p:cNvCxnSpPr/>
          <p:nvPr/>
        </p:nvCxnSpPr>
        <p:spPr>
          <a:xfrm>
            <a:off x="1233209" y="3058837"/>
            <a:ext cx="0" cy="14013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stCxn id="93" idx="2"/>
            <a:endCxn id="94" idx="0"/>
          </p:cNvCxnSpPr>
          <p:nvPr/>
        </p:nvCxnSpPr>
        <p:spPr>
          <a:xfrm>
            <a:off x="2835159" y="3055420"/>
            <a:ext cx="0" cy="13196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H="1">
            <a:off x="4459318" y="3058837"/>
            <a:ext cx="1" cy="14013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H="1">
            <a:off x="1896844" y="2416569"/>
            <a:ext cx="1691" cy="3900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3889821" y="2409065"/>
            <a:ext cx="0" cy="40144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>
            <a:off x="1182027" y="1942102"/>
            <a:ext cx="1433016" cy="5117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Controller-0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3189691" y="1930672"/>
            <a:ext cx="1400260" cy="5117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Controller-1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592451" y="3485982"/>
            <a:ext cx="1296537" cy="5117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Compute0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2178659" y="3482688"/>
            <a:ext cx="1296537" cy="5117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Compute1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3801726" y="3481365"/>
            <a:ext cx="1296537" cy="5117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Compute2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432099" y="2765614"/>
            <a:ext cx="4806120" cy="2898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Management Network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432098" y="4375097"/>
            <a:ext cx="4806121" cy="21441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Data Network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Freeform 95"/>
          <p:cNvSpPr>
            <a:spLocks/>
          </p:cNvSpPr>
          <p:nvPr/>
        </p:nvSpPr>
        <p:spPr bwMode="auto">
          <a:xfrm>
            <a:off x="7786135" y="4768215"/>
            <a:ext cx="3142386" cy="1605530"/>
          </a:xfrm>
          <a:custGeom>
            <a:avLst/>
            <a:gdLst>
              <a:gd name="T0" fmla="*/ 570 w 662"/>
              <a:gd name="T1" fmla="*/ 174 h 373"/>
              <a:gd name="T2" fmla="*/ 576 w 662"/>
              <a:gd name="T3" fmla="*/ 135 h 373"/>
              <a:gd name="T4" fmla="*/ 441 w 662"/>
              <a:gd name="T5" fmla="*/ 0 h 373"/>
              <a:gd name="T6" fmla="*/ 319 w 662"/>
              <a:gd name="T7" fmla="*/ 77 h 373"/>
              <a:gd name="T8" fmla="*/ 236 w 662"/>
              <a:gd name="T9" fmla="*/ 41 h 373"/>
              <a:gd name="T10" fmla="*/ 122 w 662"/>
              <a:gd name="T11" fmla="*/ 156 h 373"/>
              <a:gd name="T12" fmla="*/ 123 w 662"/>
              <a:gd name="T13" fmla="*/ 174 h 373"/>
              <a:gd name="T14" fmla="*/ 100 w 662"/>
              <a:gd name="T15" fmla="*/ 174 h 373"/>
              <a:gd name="T16" fmla="*/ 0 w 662"/>
              <a:gd name="T17" fmla="*/ 273 h 373"/>
              <a:gd name="T18" fmla="*/ 100 w 662"/>
              <a:gd name="T19" fmla="*/ 373 h 373"/>
              <a:gd name="T20" fmla="*/ 469 w 662"/>
              <a:gd name="T21" fmla="*/ 373 h 373"/>
              <a:gd name="T22" fmla="*/ 563 w 662"/>
              <a:gd name="T23" fmla="*/ 373 h 373"/>
              <a:gd name="T24" fmla="*/ 662 w 662"/>
              <a:gd name="T25" fmla="*/ 273 h 373"/>
              <a:gd name="T26" fmla="*/ 570 w 662"/>
              <a:gd name="T27" fmla="*/ 174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2" h="373">
                <a:moveTo>
                  <a:pt x="570" y="174"/>
                </a:moveTo>
                <a:cubicBezTo>
                  <a:pt x="574" y="162"/>
                  <a:pt x="576" y="148"/>
                  <a:pt x="576" y="135"/>
                </a:cubicBezTo>
                <a:cubicBezTo>
                  <a:pt x="576" y="60"/>
                  <a:pt x="515" y="0"/>
                  <a:pt x="441" y="0"/>
                </a:cubicBezTo>
                <a:cubicBezTo>
                  <a:pt x="387" y="0"/>
                  <a:pt x="340" y="31"/>
                  <a:pt x="319" y="77"/>
                </a:cubicBezTo>
                <a:cubicBezTo>
                  <a:pt x="298" y="55"/>
                  <a:pt x="269" y="41"/>
                  <a:pt x="236" y="41"/>
                </a:cubicBezTo>
                <a:cubicBezTo>
                  <a:pt x="173" y="41"/>
                  <a:pt x="122" y="92"/>
                  <a:pt x="122" y="156"/>
                </a:cubicBezTo>
                <a:cubicBezTo>
                  <a:pt x="122" y="162"/>
                  <a:pt x="122" y="168"/>
                  <a:pt x="123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45" y="174"/>
                  <a:pt x="0" y="218"/>
                  <a:pt x="0" y="273"/>
                </a:cubicBezTo>
                <a:cubicBezTo>
                  <a:pt x="0" y="328"/>
                  <a:pt x="45" y="373"/>
                  <a:pt x="100" y="373"/>
                </a:cubicBezTo>
                <a:cubicBezTo>
                  <a:pt x="469" y="373"/>
                  <a:pt x="469" y="373"/>
                  <a:pt x="469" y="373"/>
                </a:cubicBezTo>
                <a:cubicBezTo>
                  <a:pt x="563" y="373"/>
                  <a:pt x="563" y="373"/>
                  <a:pt x="563" y="373"/>
                </a:cubicBezTo>
                <a:cubicBezTo>
                  <a:pt x="618" y="373"/>
                  <a:pt x="662" y="328"/>
                  <a:pt x="662" y="273"/>
                </a:cubicBezTo>
                <a:cubicBezTo>
                  <a:pt x="662" y="221"/>
                  <a:pt x="622" y="178"/>
                  <a:pt x="570" y="174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lIns="68562" tIns="34281" rIns="68562" bIns="3428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latin typeface="+mn-lt"/>
                <a:ea typeface="+mn-ea"/>
              </a:rPr>
              <a:t>vCPE</a:t>
            </a:r>
            <a:endParaRPr lang="zh-CN" altLang="en-US" sz="2800" dirty="0">
              <a:latin typeface="+mn-lt"/>
              <a:ea typeface="+mn-ea"/>
            </a:endParaRPr>
          </a:p>
        </p:txBody>
      </p:sp>
      <p:sp>
        <p:nvSpPr>
          <p:cNvPr id="97" name="圆角矩形 76"/>
          <p:cNvSpPr/>
          <p:nvPr/>
        </p:nvSpPr>
        <p:spPr bwMode="auto">
          <a:xfrm>
            <a:off x="8695702" y="5490374"/>
            <a:ext cx="746080" cy="165973"/>
          </a:xfrm>
          <a:prstGeom prst="roundRect">
            <a:avLst/>
          </a:prstGeom>
          <a:solidFill>
            <a:srgbClr val="98BDD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dirty="0"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OS</a:t>
            </a:r>
            <a:endParaRPr lang="zh-CN" altLang="en-US" sz="1050" dirty="0"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98" name="圆角矩形 77"/>
          <p:cNvSpPr/>
          <p:nvPr/>
        </p:nvSpPr>
        <p:spPr bwMode="auto">
          <a:xfrm>
            <a:off x="8695702" y="5300994"/>
            <a:ext cx="746080" cy="163844"/>
          </a:xfrm>
          <a:prstGeom prst="round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b="1" dirty="0" err="1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vDHCP</a:t>
            </a:r>
            <a:endParaRPr lang="zh-CN" altLang="en-US" sz="105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99" name="圆角矩形 78"/>
          <p:cNvSpPr/>
          <p:nvPr/>
        </p:nvSpPr>
        <p:spPr bwMode="auto">
          <a:xfrm>
            <a:off x="9486277" y="5498049"/>
            <a:ext cx="746080" cy="165973"/>
          </a:xfrm>
          <a:prstGeom prst="roundRect">
            <a:avLst/>
          </a:prstGeom>
          <a:solidFill>
            <a:srgbClr val="98BDD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dirty="0"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OS</a:t>
            </a:r>
            <a:endParaRPr lang="zh-CN" altLang="en-US" sz="1050" dirty="0"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100" name="圆角矩形 79"/>
          <p:cNvSpPr/>
          <p:nvPr/>
        </p:nvSpPr>
        <p:spPr bwMode="auto">
          <a:xfrm>
            <a:off x="9486277" y="5308670"/>
            <a:ext cx="746080" cy="163844"/>
          </a:xfrm>
          <a:prstGeom prst="round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b="1" dirty="0" err="1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vAAA</a:t>
            </a:r>
            <a:endParaRPr lang="zh-CN" altLang="en-US" sz="105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101" name="圆角矩形 80"/>
          <p:cNvSpPr/>
          <p:nvPr/>
        </p:nvSpPr>
        <p:spPr bwMode="auto">
          <a:xfrm>
            <a:off x="8303272" y="6008477"/>
            <a:ext cx="746080" cy="165973"/>
          </a:xfrm>
          <a:prstGeom prst="roundRect">
            <a:avLst/>
          </a:prstGeom>
          <a:solidFill>
            <a:srgbClr val="98BDD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dirty="0"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OS</a:t>
            </a:r>
            <a:endParaRPr lang="zh-CN" altLang="en-US" sz="1050" dirty="0"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102" name="圆角矩形 81"/>
          <p:cNvSpPr/>
          <p:nvPr/>
        </p:nvSpPr>
        <p:spPr bwMode="auto">
          <a:xfrm>
            <a:off x="8314702" y="5830529"/>
            <a:ext cx="746080" cy="163844"/>
          </a:xfrm>
          <a:prstGeom prst="round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b="1" dirty="0" err="1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vBNG</a:t>
            </a:r>
            <a:endParaRPr lang="zh-CN" altLang="en-US" sz="105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103" name="圆角矩形 82"/>
          <p:cNvSpPr/>
          <p:nvPr/>
        </p:nvSpPr>
        <p:spPr bwMode="auto">
          <a:xfrm>
            <a:off x="9112897" y="6000802"/>
            <a:ext cx="746080" cy="165973"/>
          </a:xfrm>
          <a:prstGeom prst="roundRect">
            <a:avLst/>
          </a:prstGeom>
          <a:solidFill>
            <a:srgbClr val="98BDD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dirty="0"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OS</a:t>
            </a:r>
            <a:endParaRPr lang="zh-CN" altLang="en-US" sz="1050" dirty="0"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104" name="圆角矩形 83"/>
          <p:cNvSpPr/>
          <p:nvPr/>
        </p:nvSpPr>
        <p:spPr bwMode="auto">
          <a:xfrm>
            <a:off x="9912997" y="6000802"/>
            <a:ext cx="746080" cy="165973"/>
          </a:xfrm>
          <a:prstGeom prst="roundRect">
            <a:avLst/>
          </a:prstGeom>
          <a:solidFill>
            <a:srgbClr val="98BDD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dirty="0"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OS</a:t>
            </a:r>
            <a:endParaRPr lang="zh-CN" altLang="en-US" sz="1050" dirty="0"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105" name="圆角矩形 84"/>
          <p:cNvSpPr/>
          <p:nvPr/>
        </p:nvSpPr>
        <p:spPr bwMode="auto">
          <a:xfrm>
            <a:off x="9924427" y="5815180"/>
            <a:ext cx="746080" cy="163844"/>
          </a:xfrm>
          <a:prstGeom prst="round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b="1" dirty="0" err="1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vxxx</a:t>
            </a:r>
            <a:endParaRPr lang="zh-CN" altLang="en-US" sz="105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106" name="圆角矩形 85"/>
          <p:cNvSpPr/>
          <p:nvPr/>
        </p:nvSpPr>
        <p:spPr bwMode="auto">
          <a:xfrm>
            <a:off x="9113237" y="5815180"/>
            <a:ext cx="746080" cy="163844"/>
          </a:xfrm>
          <a:prstGeom prst="round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>
              <a:buClr>
                <a:srgbClr val="CC9900"/>
              </a:buClr>
              <a:defRPr/>
            </a:pPr>
            <a:r>
              <a:rPr lang="en-US" altLang="zh-CN" sz="1050" b="1" dirty="0" err="1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vGMUX</a:t>
            </a:r>
            <a:endParaRPr lang="zh-CN" altLang="en-US" sz="105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108" name="Freeform 107"/>
          <p:cNvSpPr>
            <a:spLocks/>
          </p:cNvSpPr>
          <p:nvPr/>
        </p:nvSpPr>
        <p:spPr bwMode="auto">
          <a:xfrm>
            <a:off x="1276984" y="4896678"/>
            <a:ext cx="3743326" cy="1367106"/>
          </a:xfrm>
          <a:custGeom>
            <a:avLst/>
            <a:gdLst>
              <a:gd name="T0" fmla="*/ 570 w 662"/>
              <a:gd name="T1" fmla="*/ 174 h 373"/>
              <a:gd name="T2" fmla="*/ 576 w 662"/>
              <a:gd name="T3" fmla="*/ 135 h 373"/>
              <a:gd name="T4" fmla="*/ 441 w 662"/>
              <a:gd name="T5" fmla="*/ 0 h 373"/>
              <a:gd name="T6" fmla="*/ 319 w 662"/>
              <a:gd name="T7" fmla="*/ 77 h 373"/>
              <a:gd name="T8" fmla="*/ 236 w 662"/>
              <a:gd name="T9" fmla="*/ 41 h 373"/>
              <a:gd name="T10" fmla="*/ 122 w 662"/>
              <a:gd name="T11" fmla="*/ 156 h 373"/>
              <a:gd name="T12" fmla="*/ 123 w 662"/>
              <a:gd name="T13" fmla="*/ 174 h 373"/>
              <a:gd name="T14" fmla="*/ 100 w 662"/>
              <a:gd name="T15" fmla="*/ 174 h 373"/>
              <a:gd name="T16" fmla="*/ 0 w 662"/>
              <a:gd name="T17" fmla="*/ 273 h 373"/>
              <a:gd name="T18" fmla="*/ 100 w 662"/>
              <a:gd name="T19" fmla="*/ 373 h 373"/>
              <a:gd name="T20" fmla="*/ 469 w 662"/>
              <a:gd name="T21" fmla="*/ 373 h 373"/>
              <a:gd name="T22" fmla="*/ 563 w 662"/>
              <a:gd name="T23" fmla="*/ 373 h 373"/>
              <a:gd name="T24" fmla="*/ 662 w 662"/>
              <a:gd name="T25" fmla="*/ 273 h 373"/>
              <a:gd name="T26" fmla="*/ 570 w 662"/>
              <a:gd name="T27" fmla="*/ 174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2" h="373">
                <a:moveTo>
                  <a:pt x="570" y="174"/>
                </a:moveTo>
                <a:cubicBezTo>
                  <a:pt x="574" y="162"/>
                  <a:pt x="576" y="148"/>
                  <a:pt x="576" y="135"/>
                </a:cubicBezTo>
                <a:cubicBezTo>
                  <a:pt x="576" y="60"/>
                  <a:pt x="515" y="0"/>
                  <a:pt x="441" y="0"/>
                </a:cubicBezTo>
                <a:cubicBezTo>
                  <a:pt x="387" y="0"/>
                  <a:pt x="340" y="31"/>
                  <a:pt x="319" y="77"/>
                </a:cubicBezTo>
                <a:cubicBezTo>
                  <a:pt x="298" y="55"/>
                  <a:pt x="269" y="41"/>
                  <a:pt x="236" y="41"/>
                </a:cubicBezTo>
                <a:cubicBezTo>
                  <a:pt x="173" y="41"/>
                  <a:pt x="122" y="92"/>
                  <a:pt x="122" y="156"/>
                </a:cubicBezTo>
                <a:cubicBezTo>
                  <a:pt x="122" y="162"/>
                  <a:pt x="122" y="168"/>
                  <a:pt x="123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45" y="174"/>
                  <a:pt x="0" y="218"/>
                  <a:pt x="0" y="273"/>
                </a:cubicBezTo>
                <a:cubicBezTo>
                  <a:pt x="0" y="328"/>
                  <a:pt x="45" y="373"/>
                  <a:pt x="100" y="373"/>
                </a:cubicBezTo>
                <a:cubicBezTo>
                  <a:pt x="469" y="373"/>
                  <a:pt x="469" y="373"/>
                  <a:pt x="469" y="373"/>
                </a:cubicBezTo>
                <a:cubicBezTo>
                  <a:pt x="563" y="373"/>
                  <a:pt x="563" y="373"/>
                  <a:pt x="563" y="373"/>
                </a:cubicBezTo>
                <a:cubicBezTo>
                  <a:pt x="618" y="373"/>
                  <a:pt x="662" y="328"/>
                  <a:pt x="662" y="273"/>
                </a:cubicBezTo>
                <a:cubicBezTo>
                  <a:pt x="662" y="221"/>
                  <a:pt x="622" y="178"/>
                  <a:pt x="570" y="174"/>
                </a:cubicBezTo>
                <a:close/>
              </a:path>
            </a:pathLst>
          </a:custGeom>
          <a:solidFill>
            <a:srgbClr val="FEFFC9"/>
          </a:solidFill>
          <a:ln>
            <a:solidFill>
              <a:schemeClr val="tx1"/>
            </a:solidFill>
          </a:ln>
        </p:spPr>
        <p:txBody>
          <a:bodyPr lIns="68562" tIns="34281" rIns="68562" bIns="3428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dirty="0">
              <a:latin typeface="+mn-lt"/>
              <a:ea typeface="+mn-ea"/>
            </a:endParaRPr>
          </a:p>
        </p:txBody>
      </p:sp>
      <p:pic>
        <p:nvPicPr>
          <p:cNvPr id="109" name="图片 4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4716" y="5312197"/>
            <a:ext cx="2117124" cy="452535"/>
          </a:xfrm>
          <a:prstGeom prst="rect">
            <a:avLst/>
          </a:prstGeom>
        </p:spPr>
      </p:pic>
      <p:sp>
        <p:nvSpPr>
          <p:cNvPr id="110" name="矩形 59"/>
          <p:cNvSpPr/>
          <p:nvPr/>
        </p:nvSpPr>
        <p:spPr>
          <a:xfrm>
            <a:off x="2430868" y="5888892"/>
            <a:ext cx="1405616" cy="3714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Casablanca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49" name="Slide Number Placeholder 3"/>
          <p:cNvSpPr txBox="1">
            <a:spLocks/>
          </p:cNvSpPr>
          <p:nvPr/>
        </p:nvSpPr>
        <p:spPr>
          <a:xfrm>
            <a:off x="12316903" y="6312244"/>
            <a:ext cx="145049" cy="51993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609585" rtl="0" eaLnBrk="1" latinLnBrk="0" hangingPunct="1">
              <a:defRPr sz="1467" kern="1200">
                <a:solidFill>
                  <a:schemeClr val="bg1"/>
                </a:solidFill>
                <a:latin typeface="Verdana"/>
                <a:ea typeface="+mn-ea"/>
                <a:cs typeface="Verdana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50" name="Rectangle 49"/>
          <p:cNvSpPr/>
          <p:nvPr/>
        </p:nvSpPr>
        <p:spPr>
          <a:xfrm>
            <a:off x="1579555" y="1516928"/>
            <a:ext cx="2562139" cy="211337"/>
          </a:xfrm>
          <a:prstGeom prst="rect">
            <a:avLst/>
          </a:prstGeom>
          <a:ln>
            <a:prstDash val="soli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ONAP OAM Network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605783" y="1421810"/>
            <a:ext cx="1000681" cy="41729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Switch</a:t>
            </a:r>
            <a:endParaRPr lang="en-US" dirty="0"/>
          </a:p>
        </p:txBody>
      </p:sp>
      <p:cxnSp>
        <p:nvCxnSpPr>
          <p:cNvPr id="4" name="Straight Connector 3"/>
          <p:cNvCxnSpPr>
            <a:stCxn id="2" idx="3"/>
            <a:endCxn id="66" idx="1"/>
          </p:cNvCxnSpPr>
          <p:nvPr/>
        </p:nvCxnSpPr>
        <p:spPr>
          <a:xfrm flipV="1">
            <a:off x="6606464" y="1618603"/>
            <a:ext cx="1179671" cy="1185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>
            <a:stCxn id="2" idx="1"/>
            <a:endCxn id="50" idx="3"/>
          </p:cNvCxnSpPr>
          <p:nvPr/>
        </p:nvCxnSpPr>
        <p:spPr>
          <a:xfrm flipH="1" flipV="1">
            <a:off x="4141694" y="1622597"/>
            <a:ext cx="1464089" cy="785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3895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09298" y="189132"/>
            <a:ext cx="10993303" cy="716280"/>
          </a:xfrm>
          <a:prstGeom prst="rect">
            <a:avLst/>
          </a:prstGeom>
        </p:spPr>
        <p:txBody>
          <a:bodyPr lIns="91396" tIns="45700" rIns="91396" bIns="45700"/>
          <a:lstStyle>
            <a:lvl1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600" b="1" i="0">
                <a:solidFill>
                  <a:schemeClr val="accent1"/>
                </a:solidFill>
                <a:latin typeface="Verdana"/>
                <a:ea typeface="+mj-ea"/>
                <a:cs typeface="Verdana"/>
              </a:defRPr>
            </a:lvl1pPr>
            <a:lvl2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2pPr>
            <a:lvl3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3pPr>
            <a:lvl4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4pPr>
            <a:lvl5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5pPr>
            <a:lvl6pPr marL="4572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6pPr>
            <a:lvl7pPr marL="9144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7pPr>
            <a:lvl8pPr marL="13716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8pPr>
            <a:lvl9pPr marL="18288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9pPr>
          </a:lstStyle>
          <a:p>
            <a:pPr>
              <a:lnSpc>
                <a:spcPct val="100000"/>
              </a:lnSpc>
              <a:defRPr/>
            </a:pPr>
            <a:r>
              <a:rPr lang="en-US" sz="3733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Case: vCPE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defRPr/>
            </a:pPr>
            <a:endParaRPr lang="en-US" sz="3733" b="0" dirty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77" y="905412"/>
            <a:ext cx="10815994" cy="5593008"/>
          </a:xfrm>
          <a:prstGeom prst="rect">
            <a:avLst/>
          </a:prstGeom>
        </p:spPr>
      </p:pic>
      <p:sp>
        <p:nvSpPr>
          <p:cNvPr id="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366500" y="6365240"/>
            <a:ext cx="612987" cy="365125"/>
          </a:xfrm>
        </p:spPr>
        <p:txBody>
          <a:bodyPr/>
          <a:lstStyle/>
          <a:p>
            <a:r>
              <a:rPr lang="en-US" dirty="0" smtClean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9000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366500" y="6365240"/>
            <a:ext cx="612987" cy="365125"/>
          </a:xfrm>
        </p:spPr>
        <p:txBody>
          <a:bodyPr/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altLang="en-US" smtClean="0"/>
              <a:t>5 onboarding vnfs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457213" indent="-457213" algn="l" defTabSz="609615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Verdana"/>
                <a:ea typeface="+mn-ea"/>
                <a:cs typeface="Verdana"/>
              </a:defRPr>
            </a:lvl1pPr>
            <a:lvl2pPr marL="990626" indent="-381009" algn="l" defTabSz="609615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Verdana"/>
                <a:ea typeface="+mn-ea"/>
                <a:cs typeface="Verdana"/>
              </a:defRPr>
            </a:lvl2pPr>
            <a:lvl3pPr marL="1524039" indent="-304808" algn="l" defTabSz="609615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Verdana"/>
                <a:ea typeface="+mn-ea"/>
                <a:cs typeface="Verdana"/>
              </a:defRPr>
            </a:lvl3pPr>
            <a:lvl4pPr marL="2133653" indent="-304808" algn="l" defTabSz="609615" rtl="0" eaLnBrk="1" latinLnBrk="0" hangingPunct="1">
              <a:spcBef>
                <a:spcPct val="20000"/>
              </a:spcBef>
              <a:buFont typeface="Arial"/>
              <a:buChar char="•"/>
              <a:defRPr sz="1867" kern="1200">
                <a:solidFill>
                  <a:schemeClr val="tx1"/>
                </a:solidFill>
                <a:latin typeface="Verdana"/>
                <a:ea typeface="+mn-ea"/>
                <a:cs typeface="Verdana"/>
              </a:defRPr>
            </a:lvl4pPr>
            <a:lvl5pPr marL="2743269" indent="-304808" algn="l" defTabSz="60961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Verdana"/>
                <a:ea typeface="+mn-ea"/>
                <a:cs typeface="Verdana"/>
              </a:defRPr>
            </a:lvl5pPr>
            <a:lvl6pPr marL="3352884" indent="-304808" algn="l" defTabSz="60961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500" indent="-304808" algn="l" defTabSz="60961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115" indent="-304808" algn="l" defTabSz="60961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729" indent="-304808" algn="l" defTabSz="60961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 smtClean="0"/>
              <a:t>infra: </a:t>
            </a:r>
            <a:r>
              <a:rPr lang="en-US" altLang="en-US" dirty="0" err="1" smtClean="0"/>
              <a:t>vDHCP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vAAA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vDNS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vWEB</a:t>
            </a:r>
            <a:endParaRPr lang="en-US" altLang="en-US" dirty="0" smtClean="0"/>
          </a:p>
          <a:p>
            <a:r>
              <a:rPr lang="en-US" altLang="en-US" dirty="0" err="1" smtClean="0"/>
              <a:t>vbrgemu</a:t>
            </a:r>
            <a:r>
              <a:rPr lang="en-US" altLang="en-US" dirty="0" smtClean="0"/>
              <a:t>: BRG Emulator(Bridged Residential Gateway Emulator)</a:t>
            </a:r>
          </a:p>
          <a:p>
            <a:r>
              <a:rPr lang="en-US" altLang="en-US" dirty="0" err="1" smtClean="0"/>
              <a:t>vbng</a:t>
            </a:r>
            <a:r>
              <a:rPr lang="en-US" altLang="en-US" dirty="0" smtClean="0"/>
              <a:t>:  VPP based Broadband Network Gateway</a:t>
            </a:r>
          </a:p>
          <a:p>
            <a:r>
              <a:rPr lang="en-US" altLang="en-US" dirty="0" err="1" smtClean="0"/>
              <a:t>vgmux</a:t>
            </a:r>
            <a:r>
              <a:rPr lang="en-US" altLang="en-US" dirty="0" smtClean="0"/>
              <a:t>: VPP based Virtual Gateway Multiplexer</a:t>
            </a:r>
          </a:p>
          <a:p>
            <a:r>
              <a:rPr lang="en-US" altLang="en-US" dirty="0" err="1" smtClean="0"/>
              <a:t>vgw</a:t>
            </a:r>
            <a:r>
              <a:rPr lang="en-US" altLang="en-US" dirty="0" smtClean="0"/>
              <a:t>: VPP based Virtual Gateway</a:t>
            </a:r>
          </a:p>
        </p:txBody>
      </p:sp>
    </p:spTree>
    <p:extLst>
      <p:ext uri="{BB962C8B-B14F-4D97-AF65-F5344CB8AC3E}">
        <p14:creationId xmlns:p14="http://schemas.microsoft.com/office/powerpoint/2010/main" val="30423255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lide Number Placeholder 3"/>
          <p:cNvSpPr txBox="1">
            <a:spLocks/>
          </p:cNvSpPr>
          <p:nvPr/>
        </p:nvSpPr>
        <p:spPr>
          <a:xfrm>
            <a:off x="11366500" y="6365240"/>
            <a:ext cx="61298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609585" rtl="0" eaLnBrk="1" latinLnBrk="0" hangingPunct="1">
              <a:defRPr sz="1467" kern="1200">
                <a:solidFill>
                  <a:schemeClr val="bg1"/>
                </a:solidFill>
                <a:latin typeface="Verdana"/>
                <a:ea typeface="+mn-ea"/>
                <a:cs typeface="Verdana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itle 1"/>
          <p:cNvSpPr txBox="1">
            <a:spLocks/>
          </p:cNvSpPr>
          <p:nvPr/>
        </p:nvSpPr>
        <p:spPr>
          <a:xfrm>
            <a:off x="185511" y="1435809"/>
            <a:ext cx="2674958" cy="948803"/>
          </a:xfrm>
          <a:prstGeom prst="rect">
            <a:avLst/>
          </a:prstGeom>
        </p:spPr>
        <p:txBody>
          <a:bodyPr lIns="91396" tIns="45700" rIns="91396" bIns="45700"/>
          <a:lstStyle>
            <a:lvl1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600" b="1" i="0">
                <a:solidFill>
                  <a:schemeClr val="accent1"/>
                </a:solidFill>
                <a:latin typeface="Verdana"/>
                <a:ea typeface="+mj-ea"/>
                <a:cs typeface="Verdana"/>
              </a:defRPr>
            </a:lvl1pPr>
            <a:lvl2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2pPr>
            <a:lvl3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3pPr>
            <a:lvl4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4pPr>
            <a:lvl5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5pPr>
            <a:lvl6pPr marL="4572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6pPr>
            <a:lvl7pPr marL="9144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7pPr>
            <a:lvl8pPr marL="13716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8pPr>
            <a:lvl9pPr marL="18288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9pPr>
          </a:lstStyle>
          <a:p>
            <a:pPr>
              <a:lnSpc>
                <a:spcPct val="100000"/>
              </a:lnSpc>
              <a:defRPr/>
            </a:pPr>
            <a:r>
              <a:rPr lang="en-US" altLang="zh-CN" sz="18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Design Time</a:t>
            </a:r>
          </a:p>
          <a:p>
            <a:pPr>
              <a:lnSpc>
                <a:spcPct val="100000"/>
              </a:lnSpc>
              <a:defRPr/>
            </a:pPr>
            <a:endParaRPr lang="en-US" altLang="zh-CN" sz="1800" b="0" dirty="0" smtClean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defRPr/>
            </a:pPr>
            <a:r>
              <a:rPr lang="en-US" altLang="zh-CN" sz="18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Run Time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20901" y="5378824"/>
            <a:ext cx="3905057" cy="475130"/>
          </a:xfrm>
          <a:prstGeom prst="rect">
            <a:avLst/>
          </a:prstGeom>
        </p:spPr>
        <p:txBody>
          <a:bodyPr lIns="91396" tIns="45700" rIns="91396" bIns="45700"/>
          <a:lstStyle>
            <a:lvl1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600" b="1" i="0">
                <a:solidFill>
                  <a:schemeClr val="accent1"/>
                </a:solidFill>
                <a:latin typeface="Verdana"/>
                <a:ea typeface="+mj-ea"/>
                <a:cs typeface="Verdana"/>
              </a:defRPr>
            </a:lvl1pPr>
            <a:lvl2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2pPr>
            <a:lvl3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3pPr>
            <a:lvl4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4pPr>
            <a:lvl5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5pPr>
            <a:lvl6pPr marL="4572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6pPr>
            <a:lvl7pPr marL="9144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7pPr>
            <a:lvl8pPr marL="13716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8pPr>
            <a:lvl9pPr marL="18288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9pPr>
          </a:lstStyle>
          <a:p>
            <a:pPr>
              <a:lnSpc>
                <a:spcPct val="100000"/>
              </a:lnSpc>
              <a:defRPr/>
            </a:pPr>
            <a:endParaRPr lang="en-US" altLang="zh-CN" sz="2800" b="0" dirty="0" smtClean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1" b="2090"/>
          <a:stretch/>
        </p:blipFill>
        <p:spPr>
          <a:xfrm>
            <a:off x="1660405" y="26887"/>
            <a:ext cx="9946960" cy="6463553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 flipV="1">
            <a:off x="143433" y="1837765"/>
            <a:ext cx="11976847" cy="717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85460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A174EDC-730F-0E4F-8F7E-AD594D963D7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2518411"/>
            <a:ext cx="8636000" cy="136207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l" defTabSz="60961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068" b="0" i="0" kern="1200" cap="none">
                <a:solidFill>
                  <a:schemeClr val="accent3"/>
                </a:solidFill>
                <a:latin typeface="Verdana"/>
                <a:ea typeface="+mj-ea"/>
                <a:cs typeface="Verdana"/>
              </a:defRPr>
            </a:lvl1pPr>
          </a:lstStyle>
          <a:p>
            <a:r>
              <a:rPr lang="en-US" sz="4000" b="1" dirty="0" smtClean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HPA registry and discovery</a:t>
            </a:r>
            <a:endParaRPr lang="en-US" sz="4000" dirty="0"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5907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2">
  <a:themeElements>
    <a:clrScheme name="Custom 11">
      <a:dk1>
        <a:srgbClr val="000000"/>
      </a:dk1>
      <a:lt1>
        <a:srgbClr val="FFFFFF"/>
      </a:lt1>
      <a:dk2>
        <a:srgbClr val="484A4C"/>
      </a:dk2>
      <a:lt2>
        <a:srgbClr val="B4BABD"/>
      </a:lt2>
      <a:accent1>
        <a:srgbClr val="0071C5"/>
      </a:accent1>
      <a:accent2>
        <a:srgbClr val="00AEEF"/>
      </a:accent2>
      <a:accent3>
        <a:srgbClr val="004280"/>
      </a:accent3>
      <a:accent4>
        <a:srgbClr val="FFDA00"/>
      </a:accent4>
      <a:accent5>
        <a:srgbClr val="A6CE39"/>
      </a:accent5>
      <a:accent6>
        <a:srgbClr val="FDB813"/>
      </a:accent6>
      <a:hlink>
        <a:srgbClr val="004280"/>
      </a:hlink>
      <a:folHlink>
        <a:srgbClr val="06192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lue Theme">
  <a:themeElements>
    <a:clrScheme name="Custom 11">
      <a:dk1>
        <a:srgbClr val="000000"/>
      </a:dk1>
      <a:lt1>
        <a:srgbClr val="FFFFFF"/>
      </a:lt1>
      <a:dk2>
        <a:srgbClr val="484A4C"/>
      </a:dk2>
      <a:lt2>
        <a:srgbClr val="B4BABD"/>
      </a:lt2>
      <a:accent1>
        <a:srgbClr val="0071C5"/>
      </a:accent1>
      <a:accent2>
        <a:srgbClr val="00AEEF"/>
      </a:accent2>
      <a:accent3>
        <a:srgbClr val="004280"/>
      </a:accent3>
      <a:accent4>
        <a:srgbClr val="FFDA00"/>
      </a:accent4>
      <a:accent5>
        <a:srgbClr val="A6CE39"/>
      </a:accent5>
      <a:accent6>
        <a:srgbClr val="FDB813"/>
      </a:accent6>
      <a:hlink>
        <a:srgbClr val="004280"/>
      </a:hlink>
      <a:folHlink>
        <a:srgbClr val="06192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over 3">
  <a:themeElements>
    <a:clrScheme name="Custom 11">
      <a:dk1>
        <a:srgbClr val="000000"/>
      </a:dk1>
      <a:lt1>
        <a:srgbClr val="FFFFFF"/>
      </a:lt1>
      <a:dk2>
        <a:srgbClr val="484A4C"/>
      </a:dk2>
      <a:lt2>
        <a:srgbClr val="B4BABD"/>
      </a:lt2>
      <a:accent1>
        <a:srgbClr val="0071C5"/>
      </a:accent1>
      <a:accent2>
        <a:srgbClr val="00AEEF"/>
      </a:accent2>
      <a:accent3>
        <a:srgbClr val="004280"/>
      </a:accent3>
      <a:accent4>
        <a:srgbClr val="FFDA00"/>
      </a:accent4>
      <a:accent5>
        <a:srgbClr val="A6CE39"/>
      </a:accent5>
      <a:accent6>
        <a:srgbClr val="FDB813"/>
      </a:accent6>
      <a:hlink>
        <a:srgbClr val="004280"/>
      </a:hlink>
      <a:folHlink>
        <a:srgbClr val="06192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Intel_LTtemplate_121410">
  <a:themeElements>
    <a:clrScheme name="Intel 2011">
      <a:dk1>
        <a:srgbClr val="061922"/>
      </a:dk1>
      <a:lt1>
        <a:srgbClr val="FFFFFF"/>
      </a:lt1>
      <a:dk2>
        <a:srgbClr val="939598"/>
      </a:dk2>
      <a:lt2>
        <a:srgbClr val="B4BABD"/>
      </a:lt2>
      <a:accent1>
        <a:srgbClr val="0071C5"/>
      </a:accent1>
      <a:accent2>
        <a:srgbClr val="00AEEF"/>
      </a:accent2>
      <a:accent3>
        <a:srgbClr val="004280"/>
      </a:accent3>
      <a:accent4>
        <a:srgbClr val="FFDA00"/>
      </a:accent4>
      <a:accent5>
        <a:srgbClr val="A6CE39"/>
      </a:accent5>
      <a:accent6>
        <a:srgbClr val="FDB813"/>
      </a:accent6>
      <a:hlink>
        <a:srgbClr val="0071C5"/>
      </a:hlink>
      <a:folHlink>
        <a:srgbClr val="00AEEF"/>
      </a:folHlink>
    </a:clrScheme>
    <a:fontScheme name="Oopen Source on Intel">
      <a:majorFont>
        <a:latin typeface="Neo Sans Intel"/>
        <a:ea typeface=""/>
        <a:cs typeface=""/>
      </a:majorFont>
      <a:minorFont>
        <a:latin typeface="Neo Sans Intel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ln w="317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eaLnBrk="0" hangingPunct="0">
          <a:defRPr sz="2000" b="1" smtClean="0">
            <a:latin typeface="Neo Sans Inte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Neo Sans Intel" pitchFamily="34" charset="0"/>
            <a:cs typeface="Arial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err="1" smtClean="0">
            <a:latin typeface="+mn-lt"/>
          </a:defRPr>
        </a:defPPr>
      </a:lstStyle>
    </a:txDef>
  </a:objectDefaults>
  <a:extraClrSchemeLst>
    <a:extraClrScheme>
      <a:clrScheme name="2_intel_template_1_111605_BLUE 1">
        <a:dk1>
          <a:srgbClr val="FF5C00"/>
        </a:dk1>
        <a:lt1>
          <a:srgbClr val="FFFFFF"/>
        </a:lt1>
        <a:dk2>
          <a:srgbClr val="0C2E86"/>
        </a:dk2>
        <a:lt2>
          <a:srgbClr val="F5E647"/>
        </a:lt2>
        <a:accent1>
          <a:srgbClr val="A6CAE1"/>
        </a:accent1>
        <a:accent2>
          <a:srgbClr val="567EB9"/>
        </a:accent2>
        <a:accent3>
          <a:srgbClr val="AAADC3"/>
        </a:accent3>
        <a:accent4>
          <a:srgbClr val="DADADA"/>
        </a:accent4>
        <a:accent5>
          <a:srgbClr val="D0E1EE"/>
        </a:accent5>
        <a:accent6>
          <a:srgbClr val="4D72A7"/>
        </a:accent6>
        <a:hlink>
          <a:srgbClr val="0860A8"/>
        </a:hlink>
        <a:folHlink>
          <a:srgbClr val="AA014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ntel_template_1_111605_BLUE 2">
        <a:dk1>
          <a:srgbClr val="0860A8"/>
        </a:dk1>
        <a:lt1>
          <a:srgbClr val="FFFFFF"/>
        </a:lt1>
        <a:dk2>
          <a:srgbClr val="F5E647"/>
        </a:dk2>
        <a:lt2>
          <a:srgbClr val="FF5C47"/>
        </a:lt2>
        <a:accent1>
          <a:srgbClr val="A6CAE1"/>
        </a:accent1>
        <a:accent2>
          <a:srgbClr val="567EB9"/>
        </a:accent2>
        <a:accent3>
          <a:srgbClr val="FFFFFF"/>
        </a:accent3>
        <a:accent4>
          <a:srgbClr val="06518F"/>
        </a:accent4>
        <a:accent5>
          <a:srgbClr val="D0E1EE"/>
        </a:accent5>
        <a:accent6>
          <a:srgbClr val="4D72A7"/>
        </a:accent6>
        <a:hlink>
          <a:srgbClr val="0C2E86"/>
        </a:hlink>
        <a:folHlink>
          <a:srgbClr val="AA014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el_template_1_111605_BLUE 3">
        <a:dk1>
          <a:srgbClr val="000000"/>
        </a:dk1>
        <a:lt1>
          <a:srgbClr val="FFFFFF"/>
        </a:lt1>
        <a:dk2>
          <a:srgbClr val="DDDDDD"/>
        </a:dk2>
        <a:lt2>
          <a:srgbClr val="5F5F5F"/>
        </a:lt2>
        <a:accent1>
          <a:srgbClr val="A6CAE1"/>
        </a:accent1>
        <a:accent2>
          <a:srgbClr val="567EB9"/>
        </a:accent2>
        <a:accent3>
          <a:srgbClr val="FFFFFF"/>
        </a:accent3>
        <a:accent4>
          <a:srgbClr val="000000"/>
        </a:accent4>
        <a:accent5>
          <a:srgbClr val="D0E1EE"/>
        </a:accent5>
        <a:accent6>
          <a:srgbClr val="4D72A7"/>
        </a:accent6>
        <a:hlink>
          <a:srgbClr val="0860A8"/>
        </a:hlink>
        <a:folHlink>
          <a:srgbClr val="0C2E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6E78BE5C2619942B5B5C747CBC8D1EC" ma:contentTypeVersion="1" ma:contentTypeDescription="Create a new document." ma:contentTypeScope="" ma:versionID="b6282a56353f29feb94efc51fd8fd07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3c6d6999b258fe523918ae99dde6732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6947F11-FB63-40F6-9733-F974DE49A6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4C84D21-17B0-44A5-BC6E-2F19A0DAB75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DB968BE-2AB7-4A3B-9612-E0E0FABB1751}">
  <ds:schemaRefs>
    <ds:schemaRef ds:uri="http://purl.org/dc/terms/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6619</TotalTime>
  <Words>1406</Words>
  <Application>Microsoft Office PowerPoint</Application>
  <PresentationFormat>Widescreen</PresentationFormat>
  <Paragraphs>452</Paragraphs>
  <Slides>26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26</vt:i4>
      </vt:variant>
    </vt:vector>
  </HeadingPairs>
  <TitlesOfParts>
    <vt:vector size="47" baseType="lpstr">
      <vt:lpstr>Gill Sans</vt:lpstr>
      <vt:lpstr>微软雅黑</vt:lpstr>
      <vt:lpstr>Neo Sans Intel</vt:lpstr>
      <vt:lpstr>Neo Sans Intel Light</vt:lpstr>
      <vt:lpstr>Neo Sans Intel Medium</vt:lpstr>
      <vt:lpstr>SimSun</vt:lpstr>
      <vt:lpstr>SimSun</vt:lpstr>
      <vt:lpstr>ヒラギノ角ゴ ProN W3</vt:lpstr>
      <vt:lpstr>Arial</vt:lpstr>
      <vt:lpstr>Arial Narrow</vt:lpstr>
      <vt:lpstr>Calibri</vt:lpstr>
      <vt:lpstr>Century Gothic</vt:lpstr>
      <vt:lpstr>Consolas</vt:lpstr>
      <vt:lpstr>Intel Clear</vt:lpstr>
      <vt:lpstr>Times</vt:lpstr>
      <vt:lpstr>Verdana</vt:lpstr>
      <vt:lpstr>Wingdings</vt:lpstr>
      <vt:lpstr>Cover 2</vt:lpstr>
      <vt:lpstr>Blue Theme</vt:lpstr>
      <vt:lpstr>Cover 3</vt:lpstr>
      <vt:lpstr>3_Intel_LTtemplate_121410</vt:lpstr>
      <vt:lpstr>ONAP Casablanca Use Case with HPA end to end</vt:lpstr>
      <vt:lpstr>PowerPoint Presentation</vt:lpstr>
      <vt:lpstr>vCPE Overall</vt:lpstr>
      <vt:lpstr>PowerPoint Presentation</vt:lpstr>
      <vt:lpstr>PowerPoint Presentation</vt:lpstr>
      <vt:lpstr>PowerPoint Presentation</vt:lpstr>
      <vt:lpstr>5 onboarding vnfs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CMD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. .</dc:creator>
  <cp:keywords>CTPClassification=CTP_NT</cp:keywords>
  <cp:lastModifiedBy>Huang, Haibin</cp:lastModifiedBy>
  <cp:revision>460</cp:revision>
  <cp:lastPrinted>2013-08-05T18:08:04Z</cp:lastPrinted>
  <dcterms:created xsi:type="dcterms:W3CDTF">2013-06-03T22:40:08Z</dcterms:created>
  <dcterms:modified xsi:type="dcterms:W3CDTF">2019-01-08T05:05:37Z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0x01010046E78BE5C2619942B5B5C747CBC8D1EC</vt:lpwstr>
  </property>
  <property fmtid="{D5CDD505-2E9C-101B-9397-08002B2CF9AE}" pid="3" name="TitusGUID">
    <vt:lpwstr>3e0db1cb-0096-43ac-a839-6c64b75009b7</vt:lpwstr>
  </property>
  <property fmtid="{D5CDD505-2E9C-101B-9397-08002B2CF9AE}" pid="4" name="CTP_TimeStamp">
    <vt:lpwstr>2019-01-08 05:05:36Z</vt:lpwstr>
  </property>
  <property fmtid="{D5CDD505-2E9C-101B-9397-08002B2CF9AE}" pid="5" name="CTP_BU">
    <vt:lpwstr>NA</vt:lpwstr>
  </property>
  <property fmtid="{D5CDD505-2E9C-101B-9397-08002B2CF9AE}" pid="6" name="CTP_IDSID">
    <vt:lpwstr>NA</vt:lpwstr>
  </property>
  <property fmtid="{D5CDD505-2E9C-101B-9397-08002B2CF9AE}" pid="7" name="CTP_WWID">
    <vt:lpwstr>NA</vt:lpwstr>
  </property>
  <property fmtid="{D5CDD505-2E9C-101B-9397-08002B2CF9AE}" pid="8" name="CTPClassification">
    <vt:lpwstr>CTP_NT</vt:lpwstr>
  </property>
</Properties>
</file>