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35"/>
  </p:notesMasterIdLst>
  <p:sldIdLst>
    <p:sldId id="310" r:id="rId3"/>
    <p:sldId id="343" r:id="rId4"/>
    <p:sldId id="311" r:id="rId5"/>
    <p:sldId id="313" r:id="rId6"/>
    <p:sldId id="317" r:id="rId7"/>
    <p:sldId id="344" r:id="rId8"/>
    <p:sldId id="314" r:id="rId9"/>
    <p:sldId id="316" r:id="rId10"/>
    <p:sldId id="315" r:id="rId11"/>
    <p:sldId id="345" r:id="rId12"/>
    <p:sldId id="319" r:id="rId13"/>
    <p:sldId id="320" r:id="rId14"/>
    <p:sldId id="339" r:id="rId15"/>
    <p:sldId id="328" r:id="rId16"/>
    <p:sldId id="329" r:id="rId17"/>
    <p:sldId id="348" r:id="rId18"/>
    <p:sldId id="352" r:id="rId19"/>
    <p:sldId id="349" r:id="rId20"/>
    <p:sldId id="350" r:id="rId21"/>
    <p:sldId id="351" r:id="rId22"/>
    <p:sldId id="342" r:id="rId23"/>
    <p:sldId id="338" r:id="rId24"/>
    <p:sldId id="340" r:id="rId25"/>
    <p:sldId id="354" r:id="rId26"/>
    <p:sldId id="353" r:id="rId27"/>
    <p:sldId id="356" r:id="rId28"/>
    <p:sldId id="341" r:id="rId29"/>
    <p:sldId id="355" r:id="rId30"/>
    <p:sldId id="304" r:id="rId31"/>
    <p:sldId id="346" r:id="rId32"/>
    <p:sldId id="321" r:id="rId33"/>
    <p:sldId id="307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52" autoAdjust="0"/>
    <p:restoredTop sz="83458" autoAdjust="0"/>
  </p:normalViewPr>
  <p:slideViewPr>
    <p:cSldViewPr snapToGrid="0">
      <p:cViewPr varScale="1">
        <p:scale>
          <a:sx n="83" d="100"/>
          <a:sy n="83" d="100"/>
        </p:scale>
        <p:origin x="557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A1491-4165-4768-B3E7-E20D858570A9}" type="datetimeFigureOut">
              <a:rPr lang="zh-CN" altLang="en-US" smtClean="0"/>
              <a:pPr/>
              <a:t>2019/1/8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815D7-E1DA-4C75-815A-BAA89CA92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194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2464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 smtClean="0"/>
              <a:t>VF-C aligns with R2 VNF data model in Beijing Release. In addition to supporting </a:t>
            </a:r>
            <a:r>
              <a:rPr lang="en-US" altLang="zh-CN" sz="1200" b="1" dirty="0" err="1" smtClean="0"/>
              <a:t>VoLTE</a:t>
            </a:r>
            <a:r>
              <a:rPr lang="en-US" altLang="zh-CN" sz="1200" b="1" dirty="0" smtClean="0"/>
              <a:t> use case, VF-C also supports CPE use case which integrates with open source VNF via GVNFM in Beijing release.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36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7927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782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998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7927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886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2536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77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6438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055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7927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9813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3595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6245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9137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9137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另外要提到的一个端到端的应用场景是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vCPE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的场景，目前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vCPE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的场景在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社区有两种部署方式，一种是通过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HEAT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模版，一种是通过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Tosca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模板。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 C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版本的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HEAT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模型主要用于一系列回归测试，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Tosca-based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vCPE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在上一个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Beijing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版本我们做个初步尝试，但由于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SDC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对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tosca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模型支持的限制，没有完成端到端的测试。那么这个版本，我们在中移的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实验室会继续端到端的验证测试，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最终的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Tosca-based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vCPE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主要基于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VFC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gvnfm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来进行部署，同时我们叠加了硬件能力发现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HPA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的功能。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6666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820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首先重点介绍的是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CCVPN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的用例场景，这个场景是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版本引入的一个全新的，比较完整的端到端的用例场景。目前参与的成员包括中国移动、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vdf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、华为、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zte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、风河以及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vmware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。因为这个场景在之前的演讲中也已经做了详细介绍，我这里只做个简单的说明。实际上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CCVPN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是借助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的自动编排管理能力，实现跨域（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SOTN+SD-WAN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）跨层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(L1, L2, L3)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的以及跨运营商的端到端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VPN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业务的自动化部署和动态调整。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244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那么针对社区的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月份交付的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CCVPN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用例场景，我们在中国移动的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实验室也进行了规划。在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demo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的基础上，我们引入了中兴的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以及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SD-WAN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设备，用于验证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 C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版本的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CCVPN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功能。</a:t>
            </a: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目前我们已经在开始部署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版本的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ONAP.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772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在刚刚过去的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月份的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ONS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欧洲峰会上，中国移动联合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VDF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和华为在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ONS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现场联合发布了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CCVPN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的示范应用，在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LFN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的展台我们通过远程连接中国移动的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CCVPN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实验室，现场演示了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CCVPN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的三个功能场景，包括网络拓扑发现、服务提供以及闭环自愈的场景。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574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另外要提到的一个端到端的应用场景是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vCPE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的场景，目前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vCPE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的场景在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社区有两种部署方式，一种是通过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HEAT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模版，一种是通过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Tosca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模板。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 C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版本的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HEAT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模型主要用于一系列回归测试，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Tosca-based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vCPE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在上一个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Beijing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版本我们做个初步尝试，但由于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SDC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对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tosca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模型支持的限制，没有完成端到端的测试。那么这个版本，我们在中移的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ONAP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实验室会继续端到端的验证测试，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最终的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Tosca-based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vCPE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主要基于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VFC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gvnfm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来进行部署，同时我们叠加了硬件能力发现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HPA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的功能。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6B84A-D944-4407-AFDB-03D77C0076E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160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 smtClean="0"/>
              <a:t>VF-C aligns with R2 VNF data model in Beijing Release. In addition to supporting </a:t>
            </a:r>
            <a:r>
              <a:rPr lang="en-US" altLang="zh-CN" sz="1200" b="1" dirty="0" err="1" smtClean="0"/>
              <a:t>VoLTE</a:t>
            </a:r>
            <a:r>
              <a:rPr lang="en-US" altLang="zh-CN" sz="1200" b="1" dirty="0" smtClean="0"/>
              <a:t> use case, VF-C also supports CPE use case which integrates with open source VNF via GVNFM in Beijing release.</a:t>
            </a:r>
            <a:endParaRPr lang="en-US" altLang="zh-CN" sz="1200" b="1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501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815D7-E1DA-4C75-815A-BAA89CA927F7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792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 smtClean="0"/>
              <a:t>VF-C aligns with R2 VNF data model in Beijing Release. In addition to supporting </a:t>
            </a:r>
            <a:r>
              <a:rPr lang="en-US" altLang="zh-CN" sz="1200" b="1" dirty="0" err="1" smtClean="0"/>
              <a:t>VoLTE</a:t>
            </a:r>
            <a:r>
              <a:rPr lang="en-US" altLang="zh-CN" sz="1200" b="1" dirty="0" smtClean="0"/>
              <a:t> use case, VF-C also supports CPE use case which integrates with open source VNF via GVNFM in Beijing release.</a:t>
            </a:r>
            <a:endParaRPr lang="en-US" altLang="zh-CN" sz="1200" b="1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64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30261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757716" y="274637"/>
            <a:ext cx="9824684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/>
              <a:buNone/>
              <a:defRPr sz="44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866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935037" y="1600200"/>
            <a:ext cx="10647362" cy="4346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284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232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2173355"/>
            <a:ext cx="12192000" cy="32739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89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2080175"/>
            <a:ext cx="12192000" cy="3114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579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lum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95415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pic" idx="3"/>
          </p:nvPr>
        </p:nvSpPr>
        <p:spPr>
          <a:xfrm>
            <a:off x="640742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838200" y="401844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8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952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0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986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2028749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4057498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608624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10143742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811499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2028749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4057498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608624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10143742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811499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2028749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4057498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608624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10143742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811499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2028749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4057498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608624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10143742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811499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402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829850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363268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6435519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923835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785295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3588128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6390964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9193800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93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2019/1/8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6497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4678364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4678364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6222241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6222241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846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914400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3554983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6195567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155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2019/1/8</a:t>
            </a:fld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337420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1370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499965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7267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0478" y="0"/>
            <a:ext cx="10311055" cy="868365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BC3F3"/>
              </a:buClr>
              <a:defRPr sz="3700">
                <a:latin typeface="Arial"/>
                <a:cs typeface="Arial"/>
              </a:defRPr>
            </a:lvl1pPr>
            <a:lvl2pPr>
              <a:buClr>
                <a:srgbClr val="2BC3F3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BC3F3"/>
              </a:buClr>
              <a:defRPr sz="2700">
                <a:latin typeface="Arial"/>
                <a:cs typeface="Arial"/>
              </a:defRPr>
            </a:lvl3pPr>
            <a:lvl4pPr>
              <a:buClr>
                <a:srgbClr val="2BC3F3"/>
              </a:buClr>
              <a:defRPr>
                <a:latin typeface="Arial"/>
                <a:cs typeface="Arial"/>
              </a:defRPr>
            </a:lvl4pPr>
            <a:lvl5pPr>
              <a:buClr>
                <a:srgbClr val="2BC3F3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</a:t>
            </a:r>
            <a:r>
              <a:rPr lang="en-CA" dirty="0" err="1" smtClean="0"/>
              <a:t>levelv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6766560"/>
            <a:ext cx="12192000" cy="91440"/>
          </a:xfrm>
          <a:prstGeom prst="rect">
            <a:avLst/>
          </a:prstGeom>
          <a:solidFill>
            <a:srgbClr val="03022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9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5088466" y="1707092"/>
            <a:ext cx="6563283" cy="23927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4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5089175" y="4125223"/>
            <a:ext cx="6562573" cy="11156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31583" y="2243563"/>
            <a:ext cx="4014225" cy="13197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2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内容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719137" y="6213475"/>
            <a:ext cx="2774951" cy="187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/>
              <a:buNone/>
            </a:pPr>
            <a:endParaRPr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/>
              <a:buNone/>
              <a:defRPr sz="3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935037" y="1600200"/>
            <a:ext cx="10647362" cy="4259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11308743" y="6162310"/>
            <a:ext cx="273657" cy="264255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/>
              <a:buNone/>
            </a:pPr>
            <a:endParaRPr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61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2019/1/8</a:t>
            </a:fld>
            <a:endParaRPr lang="zh-CN" alt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45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82" r:id="rId6"/>
    <p:sldLayoutId id="2147483683" r:id="rId7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6" cstate="print">
            <a:alphaModFix/>
          </a:blip>
          <a:srcRect/>
          <a:stretch/>
        </p:blipFill>
        <p:spPr>
          <a:xfrm>
            <a:off x="0" y="11575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/>
              <a:buNone/>
            </a:pPr>
            <a:endParaRPr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7" cstate="print">
            <a:alphaModFix/>
          </a:blip>
          <a:srcRect/>
          <a:stretch/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10667999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11446446" y="6196792"/>
            <a:ext cx="250767" cy="241365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kern="0">
                <a:solidFill>
                  <a:srgbClr val="888888"/>
                </a:solidFill>
                <a:ea typeface="Arial"/>
                <a:cs typeface="Arial"/>
                <a:sym typeface="Arial"/>
              </a:rPr>
              <a:pPr algn="r">
                <a:buClr>
                  <a:srgbClr val="888888"/>
                </a:buClr>
                <a:buSzPct val="25000"/>
                <a:buFont typeface="Arial"/>
                <a:buNone/>
              </a:pPr>
              <a:t>‹#›</a:t>
            </a:fld>
            <a:endParaRPr lang="en-US" sz="1200" kern="0">
              <a:solidFill>
                <a:srgbClr val="888888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27034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penstack.org/neutron/pike/admin/config-sriov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HPA+Policies+and+Mapping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hyperlink" Target="https://wiki.onap.org/pages/viewpage.action?pageId=40206714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tiff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tiff"/><Relationship Id="rId9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iff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789208"/>
            <a:ext cx="12453620" cy="1514822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 smtClean="0"/>
              <a:t>ONAP Casablanca Use Case in CMCC Lab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715049"/>
          </a:xfrm>
        </p:spPr>
        <p:txBody>
          <a:bodyPr>
            <a:normAutofit/>
          </a:bodyPr>
          <a:lstStyle/>
          <a:p>
            <a:r>
              <a:rPr lang="en-US" altLang="zh-Hans" dirty="0" smtClean="0"/>
              <a:t>China</a:t>
            </a:r>
            <a:r>
              <a:rPr lang="zh-Hans" altLang="en-US" dirty="0" smtClean="0"/>
              <a:t> </a:t>
            </a:r>
            <a:r>
              <a:rPr lang="en-US" altLang="zh-Hans" dirty="0" smtClean="0"/>
              <a:t>Mobile:</a:t>
            </a:r>
            <a:r>
              <a:rPr lang="zh-Hans" altLang="en-US" dirty="0" smtClean="0"/>
              <a:t> </a:t>
            </a:r>
            <a:r>
              <a:rPr lang="en-US" altLang="zh-Hans" dirty="0" smtClean="0"/>
              <a:t>Yan Yang</a:t>
            </a:r>
          </a:p>
          <a:p>
            <a:r>
              <a:rPr lang="en-US" altLang="zh-Hans" dirty="0" smtClean="0"/>
              <a:t>Intel: Haibin Huang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10309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09599" y="2514601"/>
            <a:ext cx="11369887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err="1" smtClean="0">
                <a:solidFill>
                  <a:schemeClr val="tx1"/>
                </a:solidFill>
              </a:rPr>
              <a:t>vCPE</a:t>
            </a:r>
            <a:r>
              <a:rPr lang="en-US" dirty="0" smtClean="0">
                <a:solidFill>
                  <a:schemeClr val="tx1"/>
                </a:solidFill>
              </a:rPr>
              <a:t> Use Case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77" y="0"/>
            <a:ext cx="11643600" cy="868365"/>
          </a:xfrm>
        </p:spPr>
        <p:txBody>
          <a:bodyPr>
            <a:normAutofit/>
          </a:bodyPr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 Test Case</a:t>
            </a:r>
            <a:endParaRPr lang="en-US" dirty="0"/>
          </a:p>
        </p:txBody>
      </p:sp>
      <p:sp>
        <p:nvSpPr>
          <p:cNvPr id="85" name="矩形: 圆角 13"/>
          <p:cNvSpPr/>
          <p:nvPr/>
        </p:nvSpPr>
        <p:spPr>
          <a:xfrm>
            <a:off x="709592" y="1718761"/>
            <a:ext cx="1428750" cy="449443"/>
          </a:xfrm>
          <a:prstGeom prst="roundRect">
            <a:avLst/>
          </a:prstGeom>
          <a:solidFill>
            <a:srgbClr val="7CB04D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Model Design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矩形: 圆角 14"/>
          <p:cNvSpPr/>
          <p:nvPr/>
        </p:nvSpPr>
        <p:spPr>
          <a:xfrm>
            <a:off x="6596130" y="1718761"/>
            <a:ext cx="1428750" cy="449443"/>
          </a:xfrm>
          <a:prstGeom prst="roundRect">
            <a:avLst/>
          </a:prstGeom>
          <a:solidFill>
            <a:srgbClr val="65A278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Service Deployment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: 圆角 15"/>
          <p:cNvSpPr/>
          <p:nvPr/>
        </p:nvSpPr>
        <p:spPr>
          <a:xfrm>
            <a:off x="9482205" y="1718761"/>
            <a:ext cx="1428750" cy="449443"/>
          </a:xfrm>
          <a:prstGeom prst="roundRect">
            <a:avLst/>
          </a:prstGeom>
          <a:solidFill>
            <a:srgbClr val="4B949A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Service  Recovery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0" name="直接箭头连接符 89"/>
          <p:cNvCxnSpPr>
            <a:stCxn id="85" idx="3"/>
            <a:endCxn id="171" idx="1"/>
          </p:cNvCxnSpPr>
          <p:nvPr/>
        </p:nvCxnSpPr>
        <p:spPr>
          <a:xfrm>
            <a:off x="2138342" y="1943483"/>
            <a:ext cx="1564307" cy="1065"/>
          </a:xfrm>
          <a:prstGeom prst="straightConnector1">
            <a:avLst/>
          </a:prstGeom>
          <a:ln w="28575">
            <a:solidFill>
              <a:srgbClr val="72A9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箭头连接符 91"/>
          <p:cNvCxnSpPr>
            <a:stCxn id="87" idx="3"/>
            <a:endCxn id="88" idx="1"/>
          </p:cNvCxnSpPr>
          <p:nvPr/>
        </p:nvCxnSpPr>
        <p:spPr>
          <a:xfrm>
            <a:off x="8024880" y="1943483"/>
            <a:ext cx="1457325" cy="0"/>
          </a:xfrm>
          <a:prstGeom prst="straightConnector1">
            <a:avLst/>
          </a:prstGeom>
          <a:ln w="28575">
            <a:solidFill>
              <a:srgbClr val="599C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标注: 弯曲线形 28"/>
          <p:cNvSpPr/>
          <p:nvPr/>
        </p:nvSpPr>
        <p:spPr>
          <a:xfrm>
            <a:off x="701438" y="2737665"/>
            <a:ext cx="1708151" cy="864000"/>
          </a:xfrm>
          <a:prstGeom prst="borderCallout2">
            <a:avLst>
              <a:gd name="adj1" fmla="val -2679"/>
              <a:gd name="adj2" fmla="val 52143"/>
              <a:gd name="adj3" fmla="val -19821"/>
              <a:gd name="adj4" fmla="val 39062"/>
              <a:gd name="adj5" fmla="val -63690"/>
              <a:gd name="adj6" fmla="val 39524"/>
            </a:avLst>
          </a:prstGeom>
          <a:solidFill>
            <a:srgbClr val="7CB04D"/>
          </a:solidFill>
          <a:ln>
            <a:solidFill>
              <a:srgbClr val="7CB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VNF Onboarding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NS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Design</a:t>
            </a:r>
          </a:p>
        </p:txBody>
      </p:sp>
      <p:sp>
        <p:nvSpPr>
          <p:cNvPr id="99" name="标注: 弯曲线形 29"/>
          <p:cNvSpPr/>
          <p:nvPr/>
        </p:nvSpPr>
        <p:spPr>
          <a:xfrm>
            <a:off x="6742180" y="2736205"/>
            <a:ext cx="1428750" cy="864000"/>
          </a:xfrm>
          <a:prstGeom prst="borderCallout2">
            <a:avLst>
              <a:gd name="adj1" fmla="val -2679"/>
              <a:gd name="adj2" fmla="val 52143"/>
              <a:gd name="adj3" fmla="val -19821"/>
              <a:gd name="adj4" fmla="val 38571"/>
              <a:gd name="adj5" fmla="val -63690"/>
              <a:gd name="adj6" fmla="val 39524"/>
            </a:avLst>
          </a:prstGeom>
          <a:solidFill>
            <a:srgbClr val="65A278"/>
          </a:solidFill>
          <a:ln>
            <a:solidFill>
              <a:srgbClr val="65A2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Instantiation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Termination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标注: 弯曲线形 30"/>
          <p:cNvSpPr/>
          <p:nvPr/>
        </p:nvSpPr>
        <p:spPr>
          <a:xfrm>
            <a:off x="9602855" y="2736205"/>
            <a:ext cx="1558580" cy="864000"/>
          </a:xfrm>
          <a:prstGeom prst="borderCallout2">
            <a:avLst>
              <a:gd name="adj1" fmla="val -2679"/>
              <a:gd name="adj2" fmla="val 52143"/>
              <a:gd name="adj3" fmla="val -19821"/>
              <a:gd name="adj4" fmla="val 38571"/>
              <a:gd name="adj5" fmla="val -63690"/>
              <a:gd name="adj6" fmla="val 39524"/>
            </a:avLst>
          </a:prstGeom>
          <a:solidFill>
            <a:srgbClr val="4B949A"/>
          </a:solidFill>
          <a:ln>
            <a:solidFill>
              <a:srgbClr val="4B94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VM shutdown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Triger Healing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232229" y="4137898"/>
            <a:ext cx="11524292" cy="1849831"/>
          </a:xfrm>
          <a:prstGeom prst="rect">
            <a:avLst/>
          </a:prstGeom>
          <a:ln>
            <a:solidFill>
              <a:srgbClr val="5A9E89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9" name="文本框 37"/>
          <p:cNvSpPr txBox="1"/>
          <p:nvPr/>
        </p:nvSpPr>
        <p:spPr>
          <a:xfrm>
            <a:off x="2893286" y="3725592"/>
            <a:ext cx="885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CPE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矩形: 圆角 38"/>
          <p:cNvSpPr/>
          <p:nvPr/>
        </p:nvSpPr>
        <p:spPr>
          <a:xfrm>
            <a:off x="385742" y="4258411"/>
            <a:ext cx="2362200" cy="1586444"/>
          </a:xfrm>
          <a:prstGeom prst="roundRect">
            <a:avLst/>
          </a:prstGeom>
          <a:ln>
            <a:solidFill>
              <a:srgbClr val="7CB04D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2" name="直接连接符 111"/>
          <p:cNvCxnSpPr>
            <a:stCxn id="94" idx="1"/>
            <a:endCxn id="110" idx="0"/>
          </p:cNvCxnSpPr>
          <p:nvPr/>
        </p:nvCxnSpPr>
        <p:spPr>
          <a:xfrm>
            <a:off x="1555514" y="3601665"/>
            <a:ext cx="11328" cy="656746"/>
          </a:xfrm>
          <a:prstGeom prst="line">
            <a:avLst/>
          </a:prstGeom>
          <a:ln w="28575">
            <a:solidFill>
              <a:srgbClr val="7CB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矩形: 圆角 41"/>
          <p:cNvSpPr/>
          <p:nvPr/>
        </p:nvSpPr>
        <p:spPr>
          <a:xfrm>
            <a:off x="6275455" y="4258411"/>
            <a:ext cx="2362200" cy="1586444"/>
          </a:xfrm>
          <a:prstGeom prst="roundRect">
            <a:avLst/>
          </a:prstGeom>
          <a:ln>
            <a:solidFill>
              <a:srgbClr val="65A27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6" name="直接连接符 115"/>
          <p:cNvCxnSpPr>
            <a:endCxn id="114" idx="0"/>
          </p:cNvCxnSpPr>
          <p:nvPr/>
        </p:nvCxnSpPr>
        <p:spPr>
          <a:xfrm>
            <a:off x="7456555" y="3562105"/>
            <a:ext cx="0" cy="696306"/>
          </a:xfrm>
          <a:prstGeom prst="line">
            <a:avLst/>
          </a:prstGeom>
          <a:ln w="28575">
            <a:solidFill>
              <a:srgbClr val="65A2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: 圆角 43"/>
          <p:cNvSpPr/>
          <p:nvPr/>
        </p:nvSpPr>
        <p:spPr>
          <a:xfrm>
            <a:off x="9136130" y="4258411"/>
            <a:ext cx="2362200" cy="1586444"/>
          </a:xfrm>
          <a:prstGeom prst="roundRect">
            <a:avLst/>
          </a:prstGeom>
          <a:ln>
            <a:solidFill>
              <a:srgbClr val="4B949A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Healing</a:t>
            </a:r>
            <a:endParaRPr lang="en-US" altLang="zh-CN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cxnSp>
        <p:nvCxnSpPr>
          <p:cNvPr id="120" name="直接连接符 119"/>
          <p:cNvCxnSpPr>
            <a:endCxn id="118" idx="0"/>
          </p:cNvCxnSpPr>
          <p:nvPr/>
        </p:nvCxnSpPr>
        <p:spPr>
          <a:xfrm>
            <a:off x="10317230" y="3609357"/>
            <a:ext cx="0" cy="649054"/>
          </a:xfrm>
          <a:prstGeom prst="line">
            <a:avLst/>
          </a:prstGeom>
          <a:ln w="28575">
            <a:solidFill>
              <a:srgbClr val="4B94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矩形: 圆角 47"/>
          <p:cNvSpPr/>
          <p:nvPr/>
        </p:nvSpPr>
        <p:spPr>
          <a:xfrm>
            <a:off x="1026842" y="5477553"/>
            <a:ext cx="1080000" cy="28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CPE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矩形: 圆角 48"/>
          <p:cNvSpPr/>
          <p:nvPr/>
        </p:nvSpPr>
        <p:spPr>
          <a:xfrm>
            <a:off x="1061410" y="5133183"/>
            <a:ext cx="930985" cy="26613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vCPE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NS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矩形: 圆角 70"/>
          <p:cNvSpPr/>
          <p:nvPr/>
        </p:nvSpPr>
        <p:spPr>
          <a:xfrm>
            <a:off x="6900930" y="4619762"/>
            <a:ext cx="1111250" cy="3607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VNF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Instantiation</a:t>
            </a:r>
          </a:p>
        </p:txBody>
      </p:sp>
      <p:pic>
        <p:nvPicPr>
          <p:cNvPr id="144" name="Picture 8" descr="https://timgsa.baidu.com/timg?image&amp;quality=80&amp;size=b9999_10000&amp;sec=1515155138488&amp;di=8257e11aa9ad15d7a36186eeae1d3a87&amp;imgtype=0&amp;src=http%3A%2F%2Fpic30.photophoto.cn%2F20140322%2F0007020016267671_b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D9DBDA"/>
              </a:clrFrom>
              <a:clrTo>
                <a:srgbClr val="D9DB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5" t="3611" r="3413" b="50065"/>
          <a:stretch/>
        </p:blipFill>
        <p:spPr bwMode="auto">
          <a:xfrm flipH="1">
            <a:off x="9444086" y="5012603"/>
            <a:ext cx="440176" cy="43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8" descr="https://timgsa.baidu.com/timg?image&amp;quality=80&amp;size=b9999_10000&amp;sec=1515155138488&amp;di=8257e11aa9ad15d7a36186eeae1d3a87&amp;imgtype=0&amp;src=http%3A%2F%2Fpic30.photophoto.cn%2F20140322%2F0007020016267671_b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D2D4D3"/>
              </a:clrFrom>
              <a:clrTo>
                <a:srgbClr val="D2D4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" t="3582" r="49789" b="50094"/>
          <a:stretch/>
        </p:blipFill>
        <p:spPr bwMode="auto">
          <a:xfrm>
            <a:off x="10882525" y="5022544"/>
            <a:ext cx="457858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" name="Picture 12" descr="https://timgsa.baidu.com/timg?image&amp;quality=80&amp;size=b9999_10000&amp;sec=1515155421855&amp;di=8a5a27913c02e850fdfa681e0bf2f072&amp;imgtype=0&amp;src=http%3A%2F%2Fimgsrc.baidu.com%2Fimgad%2Fpic%2Fitem%2F0df3d7ca7bcb0a46d5f8af046063f6246b60af3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1" t="5972" r="7143" b="25477"/>
          <a:stretch/>
        </p:blipFill>
        <p:spPr bwMode="auto">
          <a:xfrm>
            <a:off x="10026226" y="4874399"/>
            <a:ext cx="745322" cy="68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圆角矩形 147"/>
          <p:cNvSpPr/>
          <p:nvPr/>
        </p:nvSpPr>
        <p:spPr bwMode="auto">
          <a:xfrm>
            <a:off x="691442" y="4416742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vGRE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50" name="圆角矩形 149"/>
          <p:cNvSpPr/>
          <p:nvPr/>
        </p:nvSpPr>
        <p:spPr bwMode="auto">
          <a:xfrm>
            <a:off x="1612646" y="4409903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vINFRA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52" name="圆角矩形 151"/>
          <p:cNvSpPr/>
          <p:nvPr/>
        </p:nvSpPr>
        <p:spPr bwMode="auto">
          <a:xfrm>
            <a:off x="441072" y="4801134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vBNG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55" name="圆角矩形 154"/>
          <p:cNvSpPr/>
          <p:nvPr/>
        </p:nvSpPr>
        <p:spPr bwMode="auto">
          <a:xfrm>
            <a:off x="2079826" y="4742243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vGW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56" name="圆角矩形 155"/>
          <p:cNvSpPr/>
          <p:nvPr/>
        </p:nvSpPr>
        <p:spPr bwMode="auto">
          <a:xfrm>
            <a:off x="1239607" y="4727728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vGMUX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58" name="矩形: 圆角 71"/>
          <p:cNvSpPr/>
          <p:nvPr/>
        </p:nvSpPr>
        <p:spPr>
          <a:xfrm>
            <a:off x="6900930" y="5242791"/>
            <a:ext cx="1111250" cy="3271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VNF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Destruction</a:t>
            </a:r>
          </a:p>
        </p:txBody>
      </p:sp>
      <p:sp>
        <p:nvSpPr>
          <p:cNvPr id="171" name="矩形: 圆角 16"/>
          <p:cNvSpPr/>
          <p:nvPr/>
        </p:nvSpPr>
        <p:spPr>
          <a:xfrm>
            <a:off x="3702649" y="1719826"/>
            <a:ext cx="1428750" cy="44944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ESR Registration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2" name="标注: 弯曲线形 31"/>
          <p:cNvSpPr/>
          <p:nvPr/>
        </p:nvSpPr>
        <p:spPr>
          <a:xfrm>
            <a:off x="3524998" y="2721051"/>
            <a:ext cx="1785257" cy="864000"/>
          </a:xfrm>
          <a:prstGeom prst="borderCallout2">
            <a:avLst>
              <a:gd name="adj1" fmla="val -2679"/>
              <a:gd name="adj2" fmla="val 52143"/>
              <a:gd name="adj3" fmla="val -19821"/>
              <a:gd name="adj4" fmla="val 38571"/>
              <a:gd name="adj5" fmla="val -63690"/>
              <a:gd name="adj6" fmla="val 39524"/>
            </a:avLst>
          </a:prstGeom>
          <a:solidFill>
            <a:srgbClr val="4F81BD"/>
          </a:solidFill>
          <a:ln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Vim Registration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VNFM Registration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矩形: 圆角 45"/>
          <p:cNvSpPr/>
          <p:nvPr/>
        </p:nvSpPr>
        <p:spPr>
          <a:xfrm>
            <a:off x="3227413" y="4258411"/>
            <a:ext cx="2362200" cy="1586444"/>
          </a:xfrm>
          <a:prstGeom prst="roundRect">
            <a:avLst/>
          </a:prstGeom>
          <a:ln>
            <a:solidFill>
              <a:srgbClr val="4F81BD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4" name="直接连接符 173"/>
          <p:cNvCxnSpPr>
            <a:endCxn id="173" idx="0"/>
          </p:cNvCxnSpPr>
          <p:nvPr/>
        </p:nvCxnSpPr>
        <p:spPr>
          <a:xfrm>
            <a:off x="4408513" y="3595001"/>
            <a:ext cx="0" cy="663410"/>
          </a:xfrm>
          <a:prstGeom prst="line">
            <a:avLst/>
          </a:prstGeom>
          <a:ln w="285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箭头连接符 177"/>
          <p:cNvCxnSpPr>
            <a:stCxn id="171" idx="3"/>
            <a:endCxn id="87" idx="1"/>
          </p:cNvCxnSpPr>
          <p:nvPr/>
        </p:nvCxnSpPr>
        <p:spPr>
          <a:xfrm flipV="1">
            <a:off x="5131399" y="1943483"/>
            <a:ext cx="1464731" cy="1065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7652" y="4423844"/>
            <a:ext cx="2278743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" name="矩形 178"/>
          <p:cNvSpPr/>
          <p:nvPr/>
        </p:nvSpPr>
        <p:spPr>
          <a:xfrm>
            <a:off x="264882" y="1015179"/>
            <a:ext cx="11756541" cy="527338"/>
          </a:xfrm>
          <a:prstGeom prst="rect">
            <a:avLst/>
          </a:prstGeom>
          <a:ln>
            <a:solidFill>
              <a:srgbClr val="5A9E8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Key 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Test Case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 ESR Registration, Model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Design, Service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Deployment, Service Recovery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68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vCPE – Overall Sequence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9" b="2721"/>
          <a:stretch/>
        </p:blipFill>
        <p:spPr>
          <a:xfrm>
            <a:off x="1522990" y="0"/>
            <a:ext cx="10121636" cy="654780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85511" y="1435809"/>
            <a:ext cx="2674958" cy="948803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en-US" altLang="zh-CN" sz="18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Design Time</a:t>
            </a:r>
          </a:p>
          <a:p>
            <a:pPr>
              <a:lnSpc>
                <a:spcPct val="100000"/>
              </a:lnSpc>
              <a:defRPr/>
            </a:pPr>
            <a:endParaRPr lang="en-US" altLang="zh-CN" sz="18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defRPr/>
            </a:pPr>
            <a:r>
              <a:rPr lang="en-US" altLang="zh-CN" sz="1800" b="0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Run Time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43433" y="1837765"/>
            <a:ext cx="11976847" cy="717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320901" y="5378824"/>
            <a:ext cx="3905057" cy="475130"/>
          </a:xfrm>
          <a:prstGeom prst="rect">
            <a:avLst/>
          </a:prstGeom>
        </p:spPr>
        <p:txBody>
          <a:bodyPr lIns="91396" tIns="45700" rIns="91396" bIns="45700"/>
          <a:lstStyle>
            <a:lvl1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600" b="1" i="0">
                <a:solidFill>
                  <a:schemeClr val="accent1"/>
                </a:solidFill>
                <a:latin typeface="Verdana"/>
                <a:ea typeface="+mj-ea"/>
                <a:cs typeface="Verdana"/>
              </a:defRPr>
            </a:lvl1pPr>
            <a:lvl2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2pPr>
            <a:lvl3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3pPr>
            <a:lvl4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4pPr>
            <a:lvl5pPr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5pPr>
            <a:lvl6pPr marL="4572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6pPr>
            <a:lvl7pPr marL="9144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7pPr>
            <a:lvl8pPr marL="13716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8pPr>
            <a:lvl9pPr marL="1828800" algn="l" rtl="0" eaLnBrk="1" fontAlgn="base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hlink"/>
                </a:solidFill>
                <a:latin typeface="Neo Sans Intel Medium" pitchFamily="34" charset="0"/>
                <a:cs typeface="Arial" pitchFamily="34" charset="0"/>
              </a:defRPr>
            </a:lvl9pPr>
          </a:lstStyle>
          <a:p>
            <a:pPr>
              <a:lnSpc>
                <a:spcPct val="100000"/>
              </a:lnSpc>
              <a:defRPr/>
            </a:pPr>
            <a:endParaRPr lang="en-US" altLang="zh-CN" sz="2800" b="0" dirty="0" smtClean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609599" y="2514601"/>
            <a:ext cx="11369887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</a:rPr>
              <a:t>Design Time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5605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– Package Design &amp; Distribution</a:t>
            </a:r>
            <a:endParaRPr lang="en-US" dirty="0"/>
          </a:p>
        </p:txBody>
      </p:sp>
      <p:sp>
        <p:nvSpPr>
          <p:cNvPr id="6" name="圆角矩形 5"/>
          <p:cNvSpPr/>
          <p:nvPr/>
        </p:nvSpPr>
        <p:spPr>
          <a:xfrm>
            <a:off x="8551789" y="2123450"/>
            <a:ext cx="1840675" cy="3797828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7" name="圆角矩形 6"/>
          <p:cNvSpPr/>
          <p:nvPr/>
        </p:nvSpPr>
        <p:spPr>
          <a:xfrm>
            <a:off x="1812758" y="2091824"/>
            <a:ext cx="4447663" cy="3797828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8" name="圆角矩形 7"/>
          <p:cNvSpPr/>
          <p:nvPr/>
        </p:nvSpPr>
        <p:spPr>
          <a:xfrm rot="16200000">
            <a:off x="3745289" y="3357171"/>
            <a:ext cx="3230064" cy="15121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圆角矩形 8"/>
          <p:cNvSpPr/>
          <p:nvPr/>
        </p:nvSpPr>
        <p:spPr>
          <a:xfrm>
            <a:off x="252070" y="4714858"/>
            <a:ext cx="1296144" cy="55639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65" b="1" dirty="0" smtClean="0"/>
              <a:t>GW\BNG\...</a:t>
            </a:r>
            <a:endParaRPr lang="zh-CN" altLang="en-US" sz="1465" b="1" dirty="0" smtClean="0"/>
          </a:p>
        </p:txBody>
      </p:sp>
      <p:sp>
        <p:nvSpPr>
          <p:cNvPr id="10" name="圆角矩形 9"/>
          <p:cNvSpPr/>
          <p:nvPr/>
        </p:nvSpPr>
        <p:spPr>
          <a:xfrm>
            <a:off x="2058989" y="3780764"/>
            <a:ext cx="1064605" cy="6132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465" b="1" dirty="0" smtClean="0">
                <a:sym typeface="+mn-ea"/>
              </a:rPr>
              <a:t>CPE NS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8726124" y="4895799"/>
            <a:ext cx="1440160" cy="80046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VFC</a:t>
            </a:r>
            <a:endParaRPr lang="zh-CN" altLang="en-US" sz="2400" dirty="0"/>
          </a:p>
        </p:txBody>
      </p:sp>
      <p:sp>
        <p:nvSpPr>
          <p:cNvPr id="12" name="圆角矩形 11"/>
          <p:cNvSpPr/>
          <p:nvPr/>
        </p:nvSpPr>
        <p:spPr>
          <a:xfrm>
            <a:off x="4820262" y="4714858"/>
            <a:ext cx="1152128" cy="6096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335" dirty="0" smtClean="0"/>
              <a:t>VNF Package </a:t>
            </a:r>
            <a:endParaRPr lang="zh-CN" altLang="en-US" sz="1335" dirty="0"/>
          </a:p>
        </p:txBody>
      </p:sp>
      <p:sp>
        <p:nvSpPr>
          <p:cNvPr id="13" name="圆角矩形 12"/>
          <p:cNvSpPr/>
          <p:nvPr/>
        </p:nvSpPr>
        <p:spPr>
          <a:xfrm>
            <a:off x="2050331" y="2778446"/>
            <a:ext cx="1058355" cy="57854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1465" b="1" dirty="0" smtClean="0">
                <a:sym typeface="+mn-ea"/>
              </a:rPr>
              <a:t>CPE E2E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19956" y="2132464"/>
            <a:ext cx="204993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SDC</a:t>
            </a:r>
            <a:endParaRPr lang="zh-CN" altLang="en-US" sz="2400" dirty="0"/>
          </a:p>
        </p:txBody>
      </p:sp>
      <p:sp>
        <p:nvSpPr>
          <p:cNvPr id="15" name="圆角矩形 14"/>
          <p:cNvSpPr/>
          <p:nvPr/>
        </p:nvSpPr>
        <p:spPr>
          <a:xfrm>
            <a:off x="8745399" y="2656871"/>
            <a:ext cx="1440160" cy="73293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SO</a:t>
            </a:r>
            <a:endParaRPr lang="zh-CN" altLang="en-US" sz="2400" dirty="0"/>
          </a:p>
        </p:txBody>
      </p:sp>
      <p:sp>
        <p:nvSpPr>
          <p:cNvPr id="16" name="圆角矩形 15"/>
          <p:cNvSpPr/>
          <p:nvPr/>
        </p:nvSpPr>
        <p:spPr>
          <a:xfrm>
            <a:off x="4820262" y="3788700"/>
            <a:ext cx="1152128" cy="6096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335" dirty="0" smtClean="0"/>
              <a:t> NS Package </a:t>
            </a:r>
            <a:endParaRPr lang="zh-CN" altLang="en-US" sz="1335" dirty="0"/>
          </a:p>
        </p:txBody>
      </p:sp>
      <p:sp>
        <p:nvSpPr>
          <p:cNvPr id="17" name="圆角矩形 16"/>
          <p:cNvSpPr/>
          <p:nvPr/>
        </p:nvSpPr>
        <p:spPr>
          <a:xfrm>
            <a:off x="4820260" y="2719319"/>
            <a:ext cx="1157783" cy="6096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335" dirty="0" smtClean="0"/>
              <a:t>Service Package </a:t>
            </a:r>
            <a:endParaRPr lang="zh-CN" altLang="en-US" sz="1335" dirty="0"/>
          </a:p>
        </p:txBody>
      </p:sp>
      <p:sp>
        <p:nvSpPr>
          <p:cNvPr id="18" name="TextBox 17"/>
          <p:cNvSpPr txBox="1"/>
          <p:nvPr/>
        </p:nvSpPr>
        <p:spPr>
          <a:xfrm>
            <a:off x="4958210" y="5369304"/>
            <a:ext cx="854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/>
              <a:t>Catalog</a:t>
            </a:r>
            <a:endParaRPr lang="zh-CN" altLang="en-US" sz="1600" b="1" dirty="0"/>
          </a:p>
        </p:txBody>
      </p:sp>
      <p:sp>
        <p:nvSpPr>
          <p:cNvPr id="21" name="圆角矩形 20"/>
          <p:cNvSpPr/>
          <p:nvPr/>
        </p:nvSpPr>
        <p:spPr>
          <a:xfrm>
            <a:off x="6469889" y="5852433"/>
            <a:ext cx="1743967" cy="48866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Usecase UI</a:t>
            </a:r>
            <a:endParaRPr lang="zh-CN" altLang="en-US" sz="2400" dirty="0"/>
          </a:p>
        </p:txBody>
      </p:sp>
      <p:sp>
        <p:nvSpPr>
          <p:cNvPr id="29" name="文本框 7"/>
          <p:cNvSpPr txBox="1"/>
          <p:nvPr/>
        </p:nvSpPr>
        <p:spPr>
          <a:xfrm>
            <a:off x="2901078" y="4731122"/>
            <a:ext cx="1878103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1.VNF</a:t>
            </a:r>
            <a:r>
              <a:rPr kumimoji="0" lang="en-US" altLang="zh-CN" sz="1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Package Upload</a:t>
            </a:r>
            <a:endParaRPr kumimoji="0" lang="en-US" altLang="zh-CN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2" name="文本框 19"/>
          <p:cNvSpPr txBox="1"/>
          <p:nvPr/>
        </p:nvSpPr>
        <p:spPr>
          <a:xfrm>
            <a:off x="8745399" y="3143591"/>
            <a:ext cx="1862526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000" b="1" dirty="0" err="1" smtClean="0">
                <a:solidFill>
                  <a:srgbClr val="000000"/>
                </a:solidFill>
                <a:sym typeface="Calibri" panose="020F0502020204030204"/>
              </a:rPr>
              <a:t>v</a:t>
            </a:r>
            <a:r>
              <a:rPr kumimoji="0" lang="en-US" altLang="zh-CN" sz="10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CPE</a:t>
            </a:r>
            <a:r>
              <a:rPr kumimoji="0" lang="en-US" altLang="zh-CN" sz="1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kumimoji="0" lang="en-US" altLang="zh-CN" sz="1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E2E </a:t>
            </a:r>
            <a:r>
              <a:rPr kumimoji="0" lang="en-US" altLang="zh-CN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Package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8686543" y="5439411"/>
            <a:ext cx="1512168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N</a:t>
            </a:r>
            <a:r>
              <a:rPr kumimoji="0" lang="en-US" altLang="zh-CN" sz="1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S/VNFs</a:t>
            </a:r>
            <a:r>
              <a:rPr kumimoji="0" lang="en-US" altLang="zh-CN" sz="1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</a:t>
            </a:r>
            <a:r>
              <a:rPr kumimoji="0" lang="en-US" altLang="zh-CN" sz="1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Package</a:t>
            </a:r>
            <a:endParaRPr kumimoji="0" lang="en-US" altLang="zh-CN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8724145" y="4015051"/>
            <a:ext cx="1440160" cy="80046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Policy</a:t>
            </a:r>
            <a:endParaRPr lang="zh-CN" altLang="en-US" sz="2400" dirty="0"/>
          </a:p>
        </p:txBody>
      </p:sp>
      <p:sp>
        <p:nvSpPr>
          <p:cNvPr id="33" name="文本框 15"/>
          <p:cNvSpPr txBox="1"/>
          <p:nvPr/>
        </p:nvSpPr>
        <p:spPr>
          <a:xfrm>
            <a:off x="3245888" y="2788123"/>
            <a:ext cx="1594405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3.Service Package Design</a:t>
            </a:r>
            <a:endParaRPr kumimoji="0" lang="en-US" altLang="zh-CN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232648" y="4022364"/>
            <a:ext cx="1515605" cy="1448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>
            <a:off x="1603290" y="4951288"/>
            <a:ext cx="3137276" cy="1543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文本框 15"/>
          <p:cNvSpPr txBox="1"/>
          <p:nvPr/>
        </p:nvSpPr>
        <p:spPr>
          <a:xfrm>
            <a:off x="3259992" y="3769710"/>
            <a:ext cx="1594405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000" b="1" dirty="0">
                <a:solidFill>
                  <a:srgbClr val="000000"/>
                </a:solidFill>
                <a:sym typeface="Calibri" panose="020F0502020204030204"/>
              </a:rPr>
              <a:t>2</a:t>
            </a: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.NS Package Design</a:t>
            </a:r>
            <a:endParaRPr kumimoji="0" lang="en-US" altLang="zh-CN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3216940" y="2994496"/>
            <a:ext cx="1515605" cy="1448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rot="20396495">
            <a:off x="7651391" y="5501314"/>
            <a:ext cx="1068486" cy="2103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文本框 15"/>
          <p:cNvSpPr txBox="1"/>
          <p:nvPr/>
        </p:nvSpPr>
        <p:spPr>
          <a:xfrm rot="20393105">
            <a:off x="7388430" y="5253726"/>
            <a:ext cx="1594405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5.NS/VNF </a:t>
            </a:r>
            <a:r>
              <a:rPr lang="en-US" altLang="zh-CN" sz="1000" b="1" dirty="0" err="1" smtClean="0">
                <a:solidFill>
                  <a:srgbClr val="000000"/>
                </a:solidFill>
                <a:sym typeface="Calibri" panose="020F0502020204030204"/>
              </a:rPr>
              <a:t>Pkg</a:t>
            </a: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  Distribution</a:t>
            </a:r>
            <a:endParaRPr kumimoji="0" lang="en-US" altLang="zh-CN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9" name="Right Arrow 48"/>
          <p:cNvSpPr/>
          <p:nvPr/>
        </p:nvSpPr>
        <p:spPr>
          <a:xfrm rot="1117718">
            <a:off x="6045329" y="3614298"/>
            <a:ext cx="2742927" cy="1584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文本框 15"/>
          <p:cNvSpPr txBox="1"/>
          <p:nvPr/>
        </p:nvSpPr>
        <p:spPr>
          <a:xfrm rot="1110858">
            <a:off x="6635066" y="3452454"/>
            <a:ext cx="1842278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4.1 E2E Service </a:t>
            </a:r>
            <a:r>
              <a:rPr lang="en-US" altLang="zh-CN" sz="1000" b="1" dirty="0" err="1" smtClean="0">
                <a:solidFill>
                  <a:srgbClr val="000000"/>
                </a:solidFill>
                <a:sym typeface="Calibri" panose="020F0502020204030204"/>
              </a:rPr>
              <a:t>Pkg</a:t>
            </a: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 Distribution</a:t>
            </a:r>
            <a:endParaRPr kumimoji="0" lang="en-US" altLang="zh-CN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1" name="Right Arrow 50"/>
          <p:cNvSpPr/>
          <p:nvPr/>
        </p:nvSpPr>
        <p:spPr>
          <a:xfrm>
            <a:off x="6091880" y="2876138"/>
            <a:ext cx="2594664" cy="128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文本框 15"/>
          <p:cNvSpPr txBox="1"/>
          <p:nvPr/>
        </p:nvSpPr>
        <p:spPr>
          <a:xfrm>
            <a:off x="6434592" y="2697201"/>
            <a:ext cx="1842278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4.2 E2E Service </a:t>
            </a:r>
            <a:r>
              <a:rPr lang="en-US" altLang="zh-CN" sz="1000" b="1" dirty="0" err="1" smtClean="0">
                <a:solidFill>
                  <a:srgbClr val="000000"/>
                </a:solidFill>
                <a:sym typeface="Calibri" panose="020F0502020204030204"/>
              </a:rPr>
              <a:t>Pkg</a:t>
            </a: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 Distribution</a:t>
            </a:r>
            <a:endParaRPr kumimoji="0" lang="en-US" altLang="zh-CN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2" name="Left-Up Arrow 21"/>
          <p:cNvSpPr/>
          <p:nvPr/>
        </p:nvSpPr>
        <p:spPr>
          <a:xfrm flipV="1">
            <a:off x="6028213" y="4888287"/>
            <a:ext cx="896650" cy="868462"/>
          </a:xfrm>
          <a:prstGeom prst="leftUpArrow">
            <a:avLst>
              <a:gd name="adj1" fmla="val 12990"/>
              <a:gd name="adj2" fmla="val 23091"/>
              <a:gd name="adj3" fmla="val 194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eft-Up Arrow 52"/>
          <p:cNvSpPr/>
          <p:nvPr/>
        </p:nvSpPr>
        <p:spPr>
          <a:xfrm flipV="1">
            <a:off x="6001487" y="3908445"/>
            <a:ext cx="1430770" cy="1943988"/>
          </a:xfrm>
          <a:prstGeom prst="leftUpArrow">
            <a:avLst>
              <a:gd name="adj1" fmla="val 7384"/>
              <a:gd name="adj2" fmla="val 12439"/>
              <a:gd name="adj3" fmla="val 18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文本框 15"/>
          <p:cNvSpPr txBox="1"/>
          <p:nvPr/>
        </p:nvSpPr>
        <p:spPr>
          <a:xfrm>
            <a:off x="6245371" y="4795490"/>
            <a:ext cx="1242624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4.3 Query VNF </a:t>
            </a:r>
            <a:r>
              <a:rPr lang="en-US" altLang="zh-CN" sz="1000" b="1" dirty="0" err="1" smtClean="0">
                <a:solidFill>
                  <a:srgbClr val="000000"/>
                </a:solidFill>
                <a:sym typeface="Calibri" panose="020F0502020204030204"/>
              </a:rPr>
              <a:t>Pkg</a:t>
            </a:r>
            <a:endParaRPr kumimoji="0" lang="en-US" altLang="zh-CN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5" name="文本框 15"/>
          <p:cNvSpPr txBox="1"/>
          <p:nvPr/>
        </p:nvSpPr>
        <p:spPr>
          <a:xfrm>
            <a:off x="6260421" y="3824952"/>
            <a:ext cx="1242624" cy="24621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000" b="1" dirty="0" smtClean="0">
                <a:solidFill>
                  <a:srgbClr val="000000"/>
                </a:solidFill>
                <a:sym typeface="Calibri" panose="020F0502020204030204"/>
              </a:rPr>
              <a:t>4.4 Query NS </a:t>
            </a:r>
            <a:r>
              <a:rPr lang="en-US" altLang="zh-CN" sz="1000" b="1" dirty="0" err="1" smtClean="0">
                <a:solidFill>
                  <a:srgbClr val="000000"/>
                </a:solidFill>
                <a:sym typeface="Calibri" panose="020F0502020204030204"/>
              </a:rPr>
              <a:t>Pkg</a:t>
            </a:r>
            <a:endParaRPr kumimoji="0" lang="en-US" altLang="zh-CN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488325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– Package Design &amp; Distribution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4601030" cy="4615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9999" y="972458"/>
            <a:ext cx="6850743" cy="303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9029" y="3802742"/>
            <a:ext cx="6821703" cy="263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右箭头 32"/>
          <p:cNvSpPr/>
          <p:nvPr/>
        </p:nvSpPr>
        <p:spPr>
          <a:xfrm>
            <a:off x="4513943" y="3222171"/>
            <a:ext cx="653143" cy="464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8069942" y="1538514"/>
            <a:ext cx="3323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VNF  Package </a:t>
            </a:r>
            <a:r>
              <a:rPr lang="en-US" altLang="zh-CN" b="1" dirty="0" err="1" smtClean="0">
                <a:solidFill>
                  <a:schemeClr val="accent2">
                    <a:lumMod val="75000"/>
                  </a:schemeClr>
                </a:solidFill>
              </a:rPr>
              <a:t>Onboarding</a:t>
            </a:r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in UUI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27256" y="4288971"/>
            <a:ext cx="3323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NS Package </a:t>
            </a:r>
            <a:r>
              <a:rPr lang="en-US" altLang="zh-CN" b="1" dirty="0" err="1" smtClean="0">
                <a:solidFill>
                  <a:schemeClr val="accent2">
                    <a:lumMod val="75000"/>
                  </a:schemeClr>
                </a:solidFill>
              </a:rPr>
              <a:t>Onboarding</a:t>
            </a:r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in UUI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1028" y="2387600"/>
            <a:ext cx="3323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NS Design in  SDC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0859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609599" y="2514601"/>
            <a:ext cx="11369887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ESR Registration</a:t>
            </a:r>
          </a:p>
        </p:txBody>
      </p:sp>
    </p:spTree>
    <p:extLst>
      <p:ext uri="{BB962C8B-B14F-4D97-AF65-F5344CB8AC3E}">
        <p14:creationId xmlns:p14="http://schemas.microsoft.com/office/powerpoint/2010/main" val="15165605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VIM Configuration</a:t>
            </a:r>
            <a:endParaRPr lang="en-US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ea typeface="Verdana" panose="020B0604030504040204" pitchFamily="34" charset="0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11316731" y="6896487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3137" y="1233721"/>
            <a:ext cx="10948737" cy="4544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NIC configure</a:t>
            </a:r>
          </a:p>
          <a:p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  We can refer to </a:t>
            </a:r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hlinkClick r:id="rId3"/>
              </a:rPr>
              <a:t>[1]</a:t>
            </a:r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before “Launching instances with SR-IOV ports”</a:t>
            </a:r>
          </a:p>
          <a:p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  </a:t>
            </a:r>
            <a:r>
              <a:rPr lang="en-US" dirty="0" err="1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pci_passthrough_whitelist</a:t>
            </a:r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= { "</a:t>
            </a:r>
            <a:r>
              <a:rPr lang="en-US" dirty="0" err="1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devname</a:t>
            </a:r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": "eth3", "</a:t>
            </a:r>
            <a:r>
              <a:rPr lang="en-US" dirty="0" err="1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physical_network</a:t>
            </a:r>
            <a:r>
              <a:rPr lang="en-US" dirty="0"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": "physnet2"}</a:t>
            </a:r>
          </a:p>
          <a:p>
            <a:endParaRPr lang="en-US" dirty="0">
              <a:solidFill>
                <a:srgbClr val="333333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 marL="342900" indent="-342900"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Create aggregate </a:t>
            </a:r>
          </a:p>
          <a:p>
            <a:pPr>
              <a:spcBef>
                <a:spcPts val="750"/>
              </a:spcBef>
            </a:pPr>
            <a:r>
              <a:rPr lang="en-US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   $ openstack aggregate create --property </a:t>
            </a:r>
            <a:r>
              <a:rPr lang="en-US" dirty="0" err="1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sriov_nic</a:t>
            </a:r>
            <a:r>
              <a:rPr lang="en-US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=sriov-nic-intel-1234-5678-physnet1:1 </a:t>
            </a:r>
            <a:r>
              <a:rPr lang="en-US" dirty="0" smtClean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aggr11</a:t>
            </a:r>
          </a:p>
          <a:p>
            <a:pPr>
              <a:spcBef>
                <a:spcPts val="750"/>
              </a:spcBef>
            </a:pPr>
            <a:endParaRPr lang="en-US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 marL="342900" indent="-342900"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Create flavor </a:t>
            </a:r>
            <a:endParaRPr lang="en-US" sz="2400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>
              <a:spcBef>
                <a:spcPts val="750"/>
              </a:spcBef>
            </a:pPr>
            <a:r>
              <a:rPr lang="en-US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     $ openstack flavor create onap.flavor1 --id auto --ram 512 --disk 40 --</a:t>
            </a:r>
            <a:r>
              <a:rPr lang="en-US" dirty="0" err="1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vcpus</a:t>
            </a:r>
            <a:r>
              <a:rPr lang="en-US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4</a:t>
            </a:r>
            <a:endParaRPr lang="en-US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>
              <a:spcBef>
                <a:spcPts val="750"/>
              </a:spcBef>
            </a:pPr>
            <a:r>
              <a:rPr lang="en-US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     $ openstack flavor set onap.flavor1 --property </a:t>
            </a:r>
            <a:r>
              <a:rPr lang="en-US" dirty="0" err="1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sriov_nic</a:t>
            </a:r>
            <a:r>
              <a:rPr lang="en-US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=sriov-nic-intel-1234-5678-physnet1:1</a:t>
            </a:r>
          </a:p>
          <a:p>
            <a:pPr>
              <a:spcBef>
                <a:spcPts val="750"/>
              </a:spcBef>
            </a:pPr>
            <a:endParaRPr lang="en-US" sz="1400" dirty="0">
              <a:solidFill>
                <a:srgbClr val="333333"/>
              </a:solidFill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 marL="285750" indent="-285750"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Create provider network</a:t>
            </a:r>
            <a:r>
              <a:rPr lang="en-US" dirty="0">
                <a:solidFill>
                  <a:srgbClr val="333333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 </a:t>
            </a:r>
            <a:endParaRPr lang="en-US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9197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MultiCloud register and </a:t>
            </a:r>
            <a:r>
              <a:rPr lang="en-US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HPA discovery</a:t>
            </a:r>
            <a:endParaRPr lang="en-US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ea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7"/>
          <a:stretch/>
        </p:blipFill>
        <p:spPr>
          <a:xfrm>
            <a:off x="858253" y="1002632"/>
            <a:ext cx="10058400" cy="547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9103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wiki.onap.org/download/attachments/45308070/gvnfm-registration.jpg?version=1&amp;modificationDate=1545128006000&amp;api=v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5044" y="1024569"/>
            <a:ext cx="6727634" cy="5635128"/>
          </a:xfrm>
          <a:prstGeom prst="rect">
            <a:avLst/>
          </a:prstGeom>
          <a:noFill/>
        </p:spPr>
      </p:pic>
      <p:pic>
        <p:nvPicPr>
          <p:cNvPr id="3074" name="Picture 2" descr="https://wiki.onap.org/download/attachments/45308070/vim-registration.png?version=3&amp;modificationDate=1545129137000&amp;api=v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646" y="987845"/>
            <a:ext cx="6537626" cy="5638800"/>
          </a:xfrm>
          <a:prstGeom prst="rect">
            <a:avLst/>
          </a:prstGeom>
          <a:noFill/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VIM &amp; GVNFM Registration via ESR GUI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2198" y="4527932"/>
            <a:ext cx="192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VIM Registration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31166" y="4052371"/>
            <a:ext cx="192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GVNFM Registration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65605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609599" y="2514601"/>
            <a:ext cx="11369887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</a:rPr>
              <a:t>CMCC Lab Overview 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5605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AAI information</a:t>
            </a:r>
            <a:endParaRPr lang="en-US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ea typeface="Verdana" panose="020B0604030504040204" pitchFamily="34" charset="0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11316731" y="6896487"/>
            <a:ext cx="61298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/>
          <a:srcRect l="68154" t="34122" r="9258" b="25112"/>
          <a:stretch/>
        </p:blipFill>
        <p:spPr>
          <a:xfrm>
            <a:off x="421066" y="1649784"/>
            <a:ext cx="4346059" cy="4411980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20141" y="1478925"/>
            <a:ext cx="6577493" cy="461664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sriov_nic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=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sriov-nic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-&lt;vendor&gt;-&lt;Vendor ID&gt;-&lt;Device ID&gt;-&lt;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physicalNetwork:COUNT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&gt;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It is expected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thatOpenstackadministrator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creates alias that stars with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 and put the vendor ID, device ID.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Example: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Assume that there are two SRIOV-NIC cards supported by a region, Intel and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Mellanox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000" dirty="0"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sriov-nic-intel-1234-5678-physnet1:1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effectLst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rPr>
              <a:t>sriov-nic-mellanox-2345-6543-physnet1:1</a:t>
            </a:r>
          </a:p>
        </p:txBody>
      </p:sp>
    </p:spTree>
    <p:extLst>
      <p:ext uri="{BB962C8B-B14F-4D97-AF65-F5344CB8AC3E}">
        <p14:creationId xmlns:p14="http://schemas.microsoft.com/office/powerpoint/2010/main" val="30538230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609599" y="2514601"/>
            <a:ext cx="11369887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</a:rPr>
              <a:t>Run Time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202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ONAP – Run Time</a:t>
            </a:r>
            <a:endParaRPr lang="en-US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ea typeface="Verdana" panose="020B0604030504040204" pitchFamily="34" charset="0"/>
            </a:endParaRPr>
          </a:p>
        </p:txBody>
      </p:sp>
      <p:sp>
        <p:nvSpPr>
          <p:cNvPr id="29" name="Text Placeholder 3"/>
          <p:cNvSpPr>
            <a:spLocks noGrp="1"/>
          </p:cNvSpPr>
          <p:nvPr/>
        </p:nvSpPr>
        <p:spPr>
          <a:xfrm>
            <a:off x="520669" y="1068712"/>
            <a:ext cx="11506200" cy="78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Lifecycle: Instantiate/terminate/heal…</a:t>
            </a:r>
            <a:endParaRPr lang="en-US" dirty="0"/>
          </a:p>
        </p:txBody>
      </p:sp>
      <p:sp>
        <p:nvSpPr>
          <p:cNvPr id="62" name="Rounded Rectangle 61"/>
          <p:cNvSpPr/>
          <p:nvPr/>
        </p:nvSpPr>
        <p:spPr>
          <a:xfrm>
            <a:off x="1318640" y="4387042"/>
            <a:ext cx="939082" cy="4930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UUI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3203708" y="4395270"/>
            <a:ext cx="1034343" cy="4789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VF-C</a:t>
            </a:r>
          </a:p>
        </p:txBody>
      </p:sp>
      <p:sp>
        <p:nvSpPr>
          <p:cNvPr id="64" name="Rounded Rectangle 63"/>
          <p:cNvSpPr/>
          <p:nvPr/>
        </p:nvSpPr>
        <p:spPr>
          <a:xfrm>
            <a:off x="6442099" y="4389387"/>
            <a:ext cx="1221937" cy="49070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Multi-Cloud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9134605" y="4321382"/>
            <a:ext cx="1466958" cy="62437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WindRiver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(Openstack)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Straight Arrow Connector 65"/>
          <p:cNvCxnSpPr>
            <a:stCxn id="62" idx="3"/>
            <a:endCxn id="63" idx="1"/>
          </p:cNvCxnSpPr>
          <p:nvPr/>
        </p:nvCxnSpPr>
        <p:spPr>
          <a:xfrm>
            <a:off x="2257722" y="4633568"/>
            <a:ext cx="945986" cy="1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63" idx="3"/>
            <a:endCxn id="64" idx="1"/>
          </p:cNvCxnSpPr>
          <p:nvPr/>
        </p:nvCxnSpPr>
        <p:spPr>
          <a:xfrm>
            <a:off x="4238051" y="4634741"/>
            <a:ext cx="2204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4" idx="3"/>
            <a:endCxn id="65" idx="1"/>
          </p:cNvCxnSpPr>
          <p:nvPr/>
        </p:nvCxnSpPr>
        <p:spPr>
          <a:xfrm flipV="1">
            <a:off x="7664036" y="4633568"/>
            <a:ext cx="1470569" cy="1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528380" y="421905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029104" y="433842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648445" y="293564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288568" y="433842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3203708" y="2967888"/>
            <a:ext cx="1034343" cy="4789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OOF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5430387" y="2967887"/>
            <a:ext cx="1034343" cy="4789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Straight Arrow Connector 74"/>
          <p:cNvCxnSpPr>
            <a:stCxn id="73" idx="3"/>
            <a:endCxn id="74" idx="1"/>
          </p:cNvCxnSpPr>
          <p:nvPr/>
        </p:nvCxnSpPr>
        <p:spPr>
          <a:xfrm flipV="1">
            <a:off x="4238051" y="3207358"/>
            <a:ext cx="1192336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3" idx="0"/>
            <a:endCxn id="73" idx="2"/>
          </p:cNvCxnSpPr>
          <p:nvPr/>
        </p:nvCxnSpPr>
        <p:spPr>
          <a:xfrm flipV="1">
            <a:off x="3720880" y="3446829"/>
            <a:ext cx="0" cy="9484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463210" y="371071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1700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Policy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76178" y="1788370"/>
            <a:ext cx="5159512" cy="3891834"/>
          </a:xfrm>
          <a:prstGeom prst="rect">
            <a:avLst/>
          </a:prstGeom>
          <a:noFill/>
          <a:ln w="15875">
            <a:solidFill>
              <a:schemeClr val="tx2"/>
            </a:solidFill>
            <a:prstDash val="dash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Policy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8592" y="2135677"/>
            <a:ext cx="1384574" cy="325737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Policy Driven Decision &amp; Enforcement Framework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4235469" y="995580"/>
            <a:ext cx="965674" cy="52922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Customer</a:t>
            </a:r>
          </a:p>
          <a:p>
            <a:pPr algn="ctr"/>
            <a:r>
              <a:rPr lang="en-US" altLang="zh-CN" sz="1400" dirty="0" smtClean="0"/>
              <a:t>Input</a:t>
            </a:r>
            <a:endParaRPr lang="en-US" sz="1400" dirty="0"/>
          </a:p>
        </p:txBody>
      </p:sp>
      <p:sp>
        <p:nvSpPr>
          <p:cNvPr id="26" name="Flowchart: Magnetic Disk 25"/>
          <p:cNvSpPr/>
          <p:nvPr/>
        </p:nvSpPr>
        <p:spPr>
          <a:xfrm>
            <a:off x="3915408" y="3487705"/>
            <a:ext cx="1461155" cy="527901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Policy DB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3966255" y="4619677"/>
            <a:ext cx="1516754" cy="6713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Policy Distribution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210796" y="4702691"/>
            <a:ext cx="1513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REST APIs/Event Driven</a:t>
            </a:r>
            <a:endParaRPr lang="en-US" sz="1100" dirty="0"/>
          </a:p>
        </p:txBody>
      </p:sp>
      <p:sp>
        <p:nvSpPr>
          <p:cNvPr id="46" name="Rectangle 45"/>
          <p:cNvSpPr/>
          <p:nvPr/>
        </p:nvSpPr>
        <p:spPr>
          <a:xfrm>
            <a:off x="793772" y="5870416"/>
            <a:ext cx="1148253" cy="5096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OOF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960912" y="2135677"/>
            <a:ext cx="1516754" cy="74795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Policy Creation</a:t>
            </a:r>
            <a:r>
              <a:rPr lang="en-US" altLang="zh-CN" sz="1400" dirty="0"/>
              <a:t> </a:t>
            </a:r>
            <a:endParaRPr lang="en-US" altLang="zh-CN" sz="1400" dirty="0" smtClean="0"/>
          </a:p>
          <a:p>
            <a:pPr algn="ctr"/>
            <a:r>
              <a:rPr lang="en-US" altLang="zh-CN" sz="1400" dirty="0" smtClean="0"/>
              <a:t>Administration</a:t>
            </a:r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4153618" y="5870417"/>
            <a:ext cx="1155494" cy="50965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SDC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91743" y="968623"/>
            <a:ext cx="600334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flavorLabel</a:t>
            </a:r>
            <a:r>
              <a:rPr lang="en-US" sz="1000" dirty="0" smtClean="0">
                <a:latin typeface="Consolas" panose="020B0609020204030204" pitchFamily="49" charset="0"/>
              </a:rPr>
              <a:t>":"</a:t>
            </a:r>
            <a:r>
              <a:rPr lang="en-US" sz="1000" dirty="0" err="1" smtClean="0">
                <a:latin typeface="Consolas" panose="020B0609020204030204" pitchFamily="49" charset="0"/>
              </a:rPr>
              <a:t>vcpe.vgw</a:t>
            </a:r>
            <a:r>
              <a:rPr lang="en-US" sz="1000" dirty="0" smtClean="0">
                <a:latin typeface="Consolas" panose="020B0609020204030204" pitchFamily="49" charset="0"/>
              </a:rPr>
              <a:t>",</a:t>
            </a:r>
          </a:p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flavorProperties</a:t>
            </a:r>
            <a:r>
              <a:rPr lang="en-US" sz="1000" dirty="0" smtClean="0">
                <a:latin typeface="Consolas" panose="020B0609020204030204" pitchFamily="49" charset="0"/>
              </a:rPr>
              <a:t>":[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mandatory": "True",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architecture": "generic",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-version": "v1",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directives" 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type":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sriovNICNetwork_directives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 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"</a:t>
            </a:r>
            <a:r>
              <a:rPr lang="en-US" altLang="en-US" sz="1000" dirty="0" err="1" smtClean="0">
                <a:latin typeface="Consolas" panose="020B0609020204030204" pitchFamily="49" charset="0"/>
              </a:rPr>
              <a:t>vgw_nic_type</a:t>
            </a:r>
            <a:r>
              <a:rPr lang="en-US" altLang="en-US" sz="1000" dirty="0" smtClean="0">
                <a:latin typeface="Consolas" panose="020B0609020204030204" pitchFamily="49" charset="0"/>
              </a:rPr>
              <a:t>", 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“</a:t>
            </a:r>
            <a:r>
              <a:rPr lang="en-US" altLang="en-US" sz="1000" b="1" dirty="0" smtClean="0">
                <a:latin typeface="Consolas" panose="020B0609020204030204" pitchFamily="49" charset="0"/>
              </a:rPr>
              <a:t>direct</a:t>
            </a:r>
            <a:r>
              <a:rPr lang="en-US" altLang="en-US" sz="1000" dirty="0" smtClean="0">
                <a:latin typeface="Consolas" panose="020B0609020204030204" pitchFamily="49" charset="0"/>
              </a:rPr>
              <a:t>"},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 smtClean="0">
                <a:latin typeface="Consolas" panose="020B0609020204030204" pitchFamily="49" charset="0"/>
              </a:rPr>
              <a:t>vgw_provider_network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“</a:t>
            </a:r>
            <a:r>
              <a:rPr lang="en-US" altLang="en-US" sz="1000" b="1" dirty="0" smtClean="0">
                <a:latin typeface="Consolas" panose="020B0609020204030204" pitchFamily="49" charset="0"/>
              </a:rPr>
              <a:t>physnet1</a:t>
            </a:r>
            <a:r>
              <a:rPr lang="en-US" altLang="en-US" sz="1000" dirty="0" smtClean="0">
                <a:latin typeface="Consolas" panose="020B0609020204030204" pitchFamily="49" charset="0"/>
              </a:rPr>
              <a:t>"}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-feature-attributes":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pciVendorId</a:t>
            </a:r>
            <a:r>
              <a:rPr lang="en-US" altLang="en-US" sz="1000" dirty="0">
                <a:latin typeface="Consolas" panose="020B0609020204030204" pitchFamily="49" charset="0"/>
              </a:rPr>
              <a:t>",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1234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pciDeviceId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5678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pciCount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1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"&gt;=",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physicalNetwork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</a:t>
            </a:r>
            <a:r>
              <a:rPr lang="en-US" altLang="en-US" sz="1000" b="1" dirty="0">
                <a:latin typeface="Consolas" panose="020B0609020204030204" pitchFamily="49" charset="0"/>
              </a:rPr>
              <a:t>physnet1</a:t>
            </a:r>
            <a:r>
              <a:rPr lang="en-US" altLang="en-US" sz="1000" dirty="0">
                <a:latin typeface="Consolas" panose="020B0609020204030204" pitchFamily="49" charset="0"/>
              </a:rPr>
              <a:t>", "operator": "=", "unit": </a:t>
            </a:r>
            <a:r>
              <a:rPr lang="en-US" altLang="en-US" sz="1000" dirty="0" smtClean="0">
                <a:latin typeface="Consolas" panose="020B0609020204030204" pitchFamily="49" charset="0"/>
              </a:rPr>
              <a:t>"“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</a:t>
            </a:r>
            <a:r>
              <a:rPr lang="en-US" altLang="en-US" sz="1000" dirty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 },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sz="1200" dirty="0">
              <a:latin typeface="Consolas" panose="020B0609020204030204" pitchFamily="49" charset="0"/>
            </a:endParaRPr>
          </a:p>
        </p:txBody>
      </p:sp>
      <p:cxnSp>
        <p:nvCxnSpPr>
          <p:cNvPr id="51" name="Elbow Connector 50"/>
          <p:cNvCxnSpPr>
            <a:stCxn id="48" idx="0"/>
          </p:cNvCxnSpPr>
          <p:nvPr/>
        </p:nvCxnSpPr>
        <p:spPr>
          <a:xfrm rot="16200000" flipV="1">
            <a:off x="4445761" y="5584812"/>
            <a:ext cx="570447" cy="763"/>
          </a:xfrm>
          <a:prstGeom prst="bentConnector3">
            <a:avLst/>
          </a:prstGeom>
          <a:ln w="349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25" idx="2"/>
            <a:endCxn id="47" idx="0"/>
          </p:cNvCxnSpPr>
          <p:nvPr/>
        </p:nvCxnSpPr>
        <p:spPr>
          <a:xfrm rot="16200000" flipH="1">
            <a:off x="4413359" y="1829747"/>
            <a:ext cx="610876" cy="983"/>
          </a:xfrm>
          <a:prstGeom prst="bentConnector3">
            <a:avLst/>
          </a:prstGeom>
          <a:ln w="349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23" idx="3"/>
            <a:endCxn id="26" idx="2"/>
          </p:cNvCxnSpPr>
          <p:nvPr/>
        </p:nvCxnSpPr>
        <p:spPr>
          <a:xfrm flipV="1">
            <a:off x="2063166" y="3751656"/>
            <a:ext cx="1852242" cy="127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2063166" y="4964301"/>
            <a:ext cx="19090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76505" y="1534068"/>
            <a:ext cx="754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/>
              <a:t>REST APIs</a:t>
            </a:r>
            <a:endParaRPr lang="en-US" sz="1100" dirty="0"/>
          </a:p>
        </p:txBody>
      </p:sp>
      <p:cxnSp>
        <p:nvCxnSpPr>
          <p:cNvPr id="56" name="Straight Arrow Connector 55"/>
          <p:cNvCxnSpPr>
            <a:stCxn id="47" idx="1"/>
          </p:cNvCxnSpPr>
          <p:nvPr/>
        </p:nvCxnSpPr>
        <p:spPr>
          <a:xfrm flipH="1" flipV="1">
            <a:off x="2094718" y="2506062"/>
            <a:ext cx="1866194" cy="3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6" idx="0"/>
            <a:endCxn id="23" idx="2"/>
          </p:cNvCxnSpPr>
          <p:nvPr/>
        </p:nvCxnSpPr>
        <p:spPr>
          <a:xfrm rot="5400000" flipH="1" flipV="1">
            <a:off x="1130708" y="5630245"/>
            <a:ext cx="477363" cy="2980"/>
          </a:xfrm>
          <a:prstGeom prst="bentConnector3">
            <a:avLst/>
          </a:prstGeom>
          <a:ln w="34925">
            <a:solidFill>
              <a:srgbClr val="7030A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92461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VF-C </a:t>
            </a:r>
            <a:r>
              <a:rPr lang="en-US" altLang="zh-CN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— </a:t>
            </a:r>
            <a:r>
              <a:rPr lang="en-US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OOF </a:t>
            </a:r>
            <a:r>
              <a:rPr lang="en-US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Homing</a:t>
            </a:r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365240"/>
            <a:ext cx="612987" cy="365125"/>
          </a:xfrm>
        </p:spPr>
        <p:txBody>
          <a:bodyPr/>
          <a:lstStyle/>
          <a:p>
            <a:fld id="{356F64D4-9561-4662-8999-AC0A949B25CE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81465" y="1881526"/>
            <a:ext cx="50211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VFC sends out homing request to OOF(OSDF) containing resource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info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OOF(OSDF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pulls all the related homing constraints from Policy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OOF(HAS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check AAI database to pull region(flavor)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OOF(OSDF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returns homing allocation solution to VFC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62595" y="1859487"/>
            <a:ext cx="1066144" cy="56107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VFC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3058475" y="1796620"/>
            <a:ext cx="1066144" cy="56107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496043" y="3147768"/>
            <a:ext cx="2829504" cy="1961201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1800"/>
              </a:spcAft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Elbow Connector 32"/>
          <p:cNvCxnSpPr>
            <a:stCxn id="30" idx="3"/>
            <a:endCxn id="45" idx="0"/>
          </p:cNvCxnSpPr>
          <p:nvPr/>
        </p:nvCxnSpPr>
        <p:spPr>
          <a:xfrm>
            <a:off x="1528739" y="2140025"/>
            <a:ext cx="742117" cy="1180397"/>
          </a:xfrm>
          <a:prstGeom prst="bentConnector2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2930384" y="4415160"/>
            <a:ext cx="1226722" cy="52198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OOF - HAS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962868" y="5618500"/>
            <a:ext cx="1161751" cy="561078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AAI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Elbow Connector 35"/>
          <p:cNvCxnSpPr>
            <a:stCxn id="34" idx="2"/>
            <a:endCxn id="35" idx="0"/>
          </p:cNvCxnSpPr>
          <p:nvPr/>
        </p:nvCxnSpPr>
        <p:spPr>
          <a:xfrm rot="5400000">
            <a:off x="3203067" y="5277821"/>
            <a:ext cx="681357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45" idx="1"/>
            <a:endCxn id="30" idx="2"/>
          </p:cNvCxnSpPr>
          <p:nvPr/>
        </p:nvCxnSpPr>
        <p:spPr>
          <a:xfrm rot="10800000">
            <a:off x="995667" y="2420564"/>
            <a:ext cx="640224" cy="1172501"/>
          </a:xfrm>
          <a:prstGeom prst="bentConnector2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691353" y="1805935"/>
            <a:ext cx="388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①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88996" y="2405205"/>
            <a:ext cx="406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②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00528" y="5062882"/>
            <a:ext cx="49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③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2064" y="3656163"/>
            <a:ext cx="795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④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Elbow Connector 41"/>
          <p:cNvCxnSpPr>
            <a:stCxn id="32" idx="0"/>
            <a:endCxn id="31" idx="2"/>
          </p:cNvCxnSpPr>
          <p:nvPr/>
        </p:nvCxnSpPr>
        <p:spPr>
          <a:xfrm rot="5400000" flipH="1" flipV="1">
            <a:off x="2856136" y="2412357"/>
            <a:ext cx="790070" cy="680752"/>
          </a:xfrm>
          <a:prstGeom prst="bentConnector3">
            <a:avLst/>
          </a:prstGeom>
          <a:ln w="254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5" idx="3"/>
            <a:endCxn id="34" idx="0"/>
          </p:cNvCxnSpPr>
          <p:nvPr/>
        </p:nvCxnSpPr>
        <p:spPr>
          <a:xfrm>
            <a:off x="2905820" y="3593064"/>
            <a:ext cx="637925" cy="822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4" idx="1"/>
            <a:endCxn id="45" idx="2"/>
          </p:cNvCxnSpPr>
          <p:nvPr/>
        </p:nvCxnSpPr>
        <p:spPr>
          <a:xfrm flipH="1" flipV="1">
            <a:off x="2270856" y="3865706"/>
            <a:ext cx="659528" cy="810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1635891" y="3320422"/>
            <a:ext cx="1269929" cy="5452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OOF- OSDF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76277" y="1024137"/>
            <a:ext cx="39773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OOF: ONAP Optimization Framework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OSDF: Optimization Service Design Framework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HAS: Homing Allocation Service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680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4961" y="171119"/>
            <a:ext cx="11506200" cy="53877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OOF </a:t>
            </a:r>
            <a:r>
              <a:rPr lang="en-US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Homing</a:t>
            </a:r>
          </a:p>
        </p:txBody>
      </p:sp>
      <p:sp>
        <p:nvSpPr>
          <p:cNvPr id="29" name="TextBox 25"/>
          <p:cNvSpPr txBox="1"/>
          <p:nvPr/>
        </p:nvSpPr>
        <p:spPr>
          <a:xfrm>
            <a:off x="5969727" y="1078078"/>
            <a:ext cx="600334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flavorLabel</a:t>
            </a:r>
            <a:r>
              <a:rPr lang="en-US" sz="1000" dirty="0" smtClean="0">
                <a:latin typeface="Consolas" panose="020B0609020204030204" pitchFamily="49" charset="0"/>
              </a:rPr>
              <a:t>":"</a:t>
            </a:r>
            <a:r>
              <a:rPr lang="en-US" sz="1000" dirty="0" err="1" smtClean="0">
                <a:latin typeface="Consolas" panose="020B0609020204030204" pitchFamily="49" charset="0"/>
              </a:rPr>
              <a:t>vcpe.vgw</a:t>
            </a:r>
            <a:r>
              <a:rPr lang="en-US" sz="1000" dirty="0" smtClean="0">
                <a:latin typeface="Consolas" panose="020B0609020204030204" pitchFamily="49" charset="0"/>
              </a:rPr>
              <a:t>",</a:t>
            </a:r>
          </a:p>
          <a:p>
            <a:r>
              <a:rPr lang="en-US" sz="1000" dirty="0" smtClean="0">
                <a:latin typeface="Consolas" panose="020B0609020204030204" pitchFamily="49" charset="0"/>
              </a:rPr>
              <a:t>"</a:t>
            </a:r>
            <a:r>
              <a:rPr lang="en-US" sz="1000" dirty="0" err="1" smtClean="0">
                <a:latin typeface="Consolas" panose="020B0609020204030204" pitchFamily="49" charset="0"/>
              </a:rPr>
              <a:t>flavorProperties</a:t>
            </a:r>
            <a:r>
              <a:rPr lang="en-US" sz="1000" dirty="0" smtClean="0">
                <a:latin typeface="Consolas" panose="020B0609020204030204" pitchFamily="49" charset="0"/>
              </a:rPr>
              <a:t>":[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mandatory": "True",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architecture": "generic",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-version": "v1",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directives" 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{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type": "</a:t>
            </a:r>
            <a:r>
              <a:rPr lang="en-US" altLang="en-US" sz="1000" dirty="0" err="1">
                <a:latin typeface="Consolas" panose="020B0609020204030204" pitchFamily="49" charset="0"/>
              </a:rPr>
              <a:t>sriovNICNetwork_directives</a:t>
            </a:r>
            <a:r>
              <a:rPr lang="en-US" altLang="en-US" sz="1000" dirty="0">
                <a:latin typeface="Consolas" panose="020B0609020204030204" pitchFamily="49" charset="0"/>
              </a:rPr>
              <a:t>",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>
                <a:latin typeface="Consolas" panose="020B0609020204030204" pitchFamily="49" charset="0"/>
              </a:rPr>
              <a:t>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 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“</a:t>
            </a:r>
            <a:r>
              <a:rPr lang="en-US" altLang="zh-CN" sz="1000" dirty="0" err="1" smtClean="0">
                <a:latin typeface="Consolas" panose="020B0609020204030204" pitchFamily="49" charset="0"/>
              </a:rPr>
              <a:t>vgw_</a:t>
            </a:r>
            <a:r>
              <a:rPr lang="en-US" altLang="en-US" sz="1000" dirty="0" err="1" smtClean="0">
                <a:latin typeface="Consolas" panose="020B0609020204030204" pitchFamily="49" charset="0"/>
              </a:rPr>
              <a:t>vnic_type</a:t>
            </a:r>
            <a:r>
              <a:rPr lang="en-US" altLang="en-US" sz="1000" dirty="0" smtClean="0">
                <a:latin typeface="Consolas" panose="020B0609020204030204" pitchFamily="49" charset="0"/>
              </a:rPr>
              <a:t>", 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"direct</a:t>
            </a:r>
            <a:r>
              <a:rPr lang="en-US" altLang="en-US" sz="1000" dirty="0" smtClean="0">
                <a:latin typeface="Consolas" panose="020B0609020204030204" pitchFamily="49" charset="0"/>
              </a:rPr>
              <a:t>"},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000" dirty="0">
                <a:latin typeface="Consolas" panose="020B0609020204030204" pitchFamily="49" charset="0"/>
              </a:rPr>
              <a:t>": </a:t>
            </a:r>
            <a:r>
              <a:rPr lang="en-US" altLang="en-US" sz="1000" dirty="0" smtClean="0">
                <a:latin typeface="Consolas" panose="020B0609020204030204" pitchFamily="49" charset="0"/>
              </a:rPr>
              <a:t>“</a:t>
            </a:r>
            <a:r>
              <a:rPr lang="en-US" altLang="en-US" sz="1000" dirty="0" err="1" smtClean="0">
                <a:latin typeface="Consolas" panose="020B0609020204030204" pitchFamily="49" charset="0"/>
              </a:rPr>
              <a:t>vgw_provider_network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000" dirty="0">
                <a:latin typeface="Consolas" panose="020B0609020204030204" pitchFamily="49" charset="0"/>
              </a:rPr>
              <a:t>": "physnet1</a:t>
            </a:r>
            <a:r>
              <a:rPr lang="en-US" altLang="en-US" sz="1000" dirty="0" smtClean="0">
                <a:latin typeface="Consolas" panose="020B0609020204030204" pitchFamily="49" charset="0"/>
              </a:rPr>
              <a:t>"}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-feature-attributes": [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pciVendorId</a:t>
            </a:r>
            <a:r>
              <a:rPr lang="en-US" altLang="en-US" sz="1000" dirty="0">
                <a:latin typeface="Consolas" panose="020B0609020204030204" pitchFamily="49" charset="0"/>
              </a:rPr>
              <a:t>",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"1234",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pciDeviceId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"5678", "operator": "=",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pciCount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"1", "operator": "&gt;=", "unit": "" 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},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{</a:t>
            </a: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endParaRPr lang="en-US" altLang="en-US" sz="1000" dirty="0" smtClean="0"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 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-attribute-key": "</a:t>
            </a:r>
            <a:r>
              <a:rPr lang="en-US" altLang="en-US" sz="1000" dirty="0" err="1">
                <a:latin typeface="Consolas" panose="020B0609020204030204" pitchFamily="49" charset="0"/>
              </a:rPr>
              <a:t>physicalNetwork</a:t>
            </a:r>
            <a:r>
              <a:rPr lang="en-US" altLang="en-US" sz="1000" dirty="0" smtClean="0">
                <a:latin typeface="Consolas" panose="020B0609020204030204" pitchFamily="49" charset="0"/>
              </a:rPr>
              <a:t>",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 </a:t>
            </a:r>
            <a:r>
              <a:rPr lang="en-US" altLang="en-US" sz="1000" dirty="0">
                <a:latin typeface="Consolas" panose="020B0609020204030204" pitchFamily="49" charset="0"/>
              </a:rPr>
              <a:t> "</a:t>
            </a:r>
            <a:r>
              <a:rPr lang="en-US" altLang="en-US" sz="1000" dirty="0" err="1">
                <a:latin typeface="Consolas" panose="020B0609020204030204" pitchFamily="49" charset="0"/>
              </a:rPr>
              <a:t>hpa</a:t>
            </a:r>
            <a:r>
              <a:rPr lang="en-US" altLang="en-US" sz="1000" dirty="0">
                <a:latin typeface="Consolas" panose="020B0609020204030204" pitchFamily="49" charset="0"/>
              </a:rPr>
              <a:t>-attribute-value": "physnet1", "operator": "=", "unit": </a:t>
            </a:r>
            <a:r>
              <a:rPr lang="en-US" altLang="en-US" sz="1000" dirty="0" smtClean="0">
                <a:latin typeface="Consolas" panose="020B0609020204030204" pitchFamily="49" charset="0"/>
              </a:rPr>
              <a:t>"“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 </a:t>
            </a:r>
            <a:r>
              <a:rPr lang="en-US" altLang="en-US" sz="1000" dirty="0" smtClean="0">
                <a:latin typeface="Consolas" panose="020B0609020204030204" pitchFamily="49" charset="0"/>
              </a:rPr>
              <a:t>    </a:t>
            </a:r>
            <a:r>
              <a:rPr lang="en-US" altLang="en-US" sz="1000" dirty="0">
                <a:latin typeface="Consolas" panose="020B0609020204030204" pitchFamily="49" charset="0"/>
              </a:rPr>
              <a:t>}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</a:t>
            </a: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</a:t>
            </a:r>
            <a:r>
              <a:rPr lang="en-US" altLang="en-US" sz="1000" dirty="0" smtClean="0">
                <a:latin typeface="Consolas" panose="020B0609020204030204" pitchFamily="49" charset="0"/>
              </a:rPr>
              <a:t> },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 smtClean="0">
                <a:latin typeface="Consolas" panose="020B0609020204030204" pitchFamily="49" charset="0"/>
              </a:rPr>
              <a:t>]</a:t>
            </a:r>
            <a:endParaRPr lang="en-US" sz="1200" dirty="0">
              <a:latin typeface="Consolas" panose="020B0609020204030204" pitchFamily="49" charset="0"/>
            </a:endParaRPr>
          </a:p>
        </p:txBody>
      </p:sp>
      <p:sp>
        <p:nvSpPr>
          <p:cNvPr id="30" name="TextBox 1"/>
          <p:cNvSpPr txBox="1"/>
          <p:nvPr/>
        </p:nvSpPr>
        <p:spPr>
          <a:xfrm>
            <a:off x="1673796" y="5923704"/>
            <a:ext cx="617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hlinkClick r:id="rId3"/>
              </a:rPr>
              <a:t>AAI</a:t>
            </a:r>
            <a:endParaRPr lang="en-US" dirty="0"/>
          </a:p>
        </p:txBody>
      </p:sp>
      <p:sp>
        <p:nvSpPr>
          <p:cNvPr id="31" name="TextBox 27"/>
          <p:cNvSpPr txBox="1"/>
          <p:nvPr/>
        </p:nvSpPr>
        <p:spPr>
          <a:xfrm>
            <a:off x="7663116" y="5886749"/>
            <a:ext cx="909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hlinkClick r:id="rId4"/>
              </a:rPr>
              <a:t>Policy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961" y="1347792"/>
            <a:ext cx="434340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612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VFC Create network and port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143750" y="1967625"/>
            <a:ext cx="834390" cy="2356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69380" y="1770950"/>
            <a:ext cx="754380" cy="2356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66500" y="6753161"/>
            <a:ext cx="612987" cy="365125"/>
          </a:xfrm>
        </p:spPr>
        <p:txBody>
          <a:bodyPr/>
          <a:lstStyle/>
          <a:p>
            <a:fld id="{356F64D4-9561-4662-8999-AC0A949B25CE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22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2548" y="1379024"/>
            <a:ext cx="9172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Consolas" panose="020B0609020204030204" pitchFamily="49" charset="0"/>
              </a:rPr>
              <a:t>       </a:t>
            </a:r>
            <a:r>
              <a:rPr lang="en-US" altLang="en-US" sz="1200" dirty="0" smtClean="0">
                <a:latin typeface="Consolas" panose="020B0609020204030204" pitchFamily="49" charset="0"/>
              </a:rPr>
              <a:t>"</a:t>
            </a:r>
            <a:r>
              <a:rPr lang="en-US" altLang="en-US" sz="1200" dirty="0">
                <a:latin typeface="Consolas" panose="020B0609020204030204" pitchFamily="49" charset="0"/>
              </a:rPr>
              <a:t>type": "</a:t>
            </a:r>
            <a:r>
              <a:rPr lang="en-US" altLang="en-US" sz="1200" dirty="0" err="1">
                <a:latin typeface="Consolas" panose="020B0609020204030204" pitchFamily="49" charset="0"/>
              </a:rPr>
              <a:t>sriovNICNetwork_directives</a:t>
            </a:r>
            <a:r>
              <a:rPr lang="en-US" altLang="en-US" sz="1200" dirty="0">
                <a:latin typeface="Consolas" panose="020B0609020204030204" pitchFamily="49" charset="0"/>
              </a:rPr>
              <a:t>",</a:t>
            </a:r>
            <a:endParaRPr lang="en-US" altLang="en-US" sz="12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Consolas" panose="020B0609020204030204" pitchFamily="49" charset="0"/>
              </a:rPr>
              <a:t>       </a:t>
            </a:r>
            <a:r>
              <a:rPr lang="en-US" altLang="en-US" sz="1200" dirty="0" smtClean="0">
                <a:latin typeface="Consolas" panose="020B0609020204030204" pitchFamily="49" charset="0"/>
              </a:rPr>
              <a:t>"</a:t>
            </a:r>
            <a:r>
              <a:rPr lang="en-US" altLang="en-US" sz="1200" dirty="0">
                <a:latin typeface="Consolas" panose="020B0609020204030204" pitchFamily="49" charset="0"/>
              </a:rPr>
              <a:t>attributes": [</a:t>
            </a:r>
            <a:endParaRPr lang="en-US" altLang="en-US" sz="12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Consolas" panose="020B0609020204030204" pitchFamily="49" charset="0"/>
              </a:rPr>
              <a:t>       </a:t>
            </a:r>
            <a:r>
              <a:rPr lang="en-US" altLang="en-US" sz="1200" dirty="0" smtClean="0">
                <a:latin typeface="Consolas" panose="020B0609020204030204" pitchFamily="49" charset="0"/>
              </a:rPr>
              <a:t> </a:t>
            </a:r>
            <a:r>
              <a:rPr lang="en-US" altLang="en-US" sz="1200" dirty="0">
                <a:latin typeface="Consolas" panose="020B0609020204030204" pitchFamily="49" charset="0"/>
              </a:rPr>
              <a:t> </a:t>
            </a:r>
            <a:r>
              <a:rPr lang="en-US" altLang="en-US" sz="1200" dirty="0" smtClean="0">
                <a:latin typeface="Consolas" panose="020B0609020204030204" pitchFamily="49" charset="0"/>
              </a:rPr>
              <a:t>{"</a:t>
            </a:r>
            <a:r>
              <a:rPr lang="en-US" altLang="en-US" sz="12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200" dirty="0">
                <a:latin typeface="Consolas" panose="020B0609020204030204" pitchFamily="49" charset="0"/>
              </a:rPr>
              <a:t>": </a:t>
            </a:r>
            <a:r>
              <a:rPr lang="en-US" altLang="en-US" sz="1200" dirty="0" smtClean="0">
                <a:latin typeface="Consolas" panose="020B0609020204030204" pitchFamily="49" charset="0"/>
              </a:rPr>
              <a:t>“</a:t>
            </a:r>
            <a:r>
              <a:rPr lang="en-US" altLang="zh-CN" sz="1200" dirty="0" err="1" smtClean="0">
                <a:latin typeface="Consolas" panose="020B0609020204030204" pitchFamily="49" charset="0"/>
              </a:rPr>
              <a:t>vgw_</a:t>
            </a:r>
            <a:r>
              <a:rPr lang="en-US" altLang="en-US" sz="1200" dirty="0" err="1" smtClean="0">
                <a:latin typeface="Consolas" panose="020B0609020204030204" pitchFamily="49" charset="0"/>
              </a:rPr>
              <a:t>vnic_type</a:t>
            </a:r>
            <a:r>
              <a:rPr lang="en-US" altLang="en-US" sz="1200" dirty="0" smtClean="0">
                <a:latin typeface="Consolas" panose="020B0609020204030204" pitchFamily="49" charset="0"/>
              </a:rPr>
              <a:t>", "</a:t>
            </a:r>
            <a:r>
              <a:rPr lang="en-US" altLang="en-US" sz="12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200" dirty="0">
                <a:latin typeface="Consolas" panose="020B0609020204030204" pitchFamily="49" charset="0"/>
              </a:rPr>
              <a:t>": "direct</a:t>
            </a:r>
            <a:r>
              <a:rPr lang="en-US" altLang="en-US" sz="1200" dirty="0" smtClean="0">
                <a:latin typeface="Consolas" panose="020B0609020204030204" pitchFamily="49" charset="0"/>
              </a:rPr>
              <a:t>"},</a:t>
            </a:r>
            <a:endParaRPr lang="en-US" altLang="en-US" sz="12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Consolas" panose="020B0609020204030204" pitchFamily="49" charset="0"/>
              </a:rPr>
              <a:t>         </a:t>
            </a:r>
            <a:r>
              <a:rPr lang="en-US" altLang="en-US" sz="1200" dirty="0" smtClean="0">
                <a:latin typeface="Consolas" panose="020B0609020204030204" pitchFamily="49" charset="0"/>
              </a:rPr>
              <a:t>{"</a:t>
            </a:r>
            <a:r>
              <a:rPr lang="en-US" altLang="en-US" sz="1200" dirty="0" err="1">
                <a:latin typeface="Consolas" panose="020B0609020204030204" pitchFamily="49" charset="0"/>
              </a:rPr>
              <a:t>attribute_name</a:t>
            </a:r>
            <a:r>
              <a:rPr lang="en-US" altLang="en-US" sz="1200" dirty="0">
                <a:latin typeface="Consolas" panose="020B0609020204030204" pitchFamily="49" charset="0"/>
              </a:rPr>
              <a:t>": </a:t>
            </a:r>
            <a:r>
              <a:rPr lang="en-US" altLang="en-US" sz="1200" dirty="0" smtClean="0">
                <a:latin typeface="Consolas" panose="020B0609020204030204" pitchFamily="49" charset="0"/>
              </a:rPr>
              <a:t>“</a:t>
            </a:r>
            <a:r>
              <a:rPr lang="en-US" altLang="en-US" sz="1200" dirty="0" err="1" smtClean="0">
                <a:latin typeface="Consolas" panose="020B0609020204030204" pitchFamily="49" charset="0"/>
              </a:rPr>
              <a:t>vgw_provider_network</a:t>
            </a:r>
            <a:r>
              <a:rPr lang="en-US" altLang="en-US" sz="1200" dirty="0" smtClean="0">
                <a:latin typeface="Consolas" panose="020B0609020204030204" pitchFamily="49" charset="0"/>
              </a:rPr>
              <a:t>",</a:t>
            </a:r>
            <a:r>
              <a:rPr lang="en-US" altLang="en-US" sz="1200" dirty="0">
                <a:latin typeface="Consolas" panose="020B0609020204030204" pitchFamily="49" charset="0"/>
              </a:rPr>
              <a:t> </a:t>
            </a:r>
            <a:r>
              <a:rPr lang="en-US" altLang="en-US" sz="1200" dirty="0" smtClean="0">
                <a:latin typeface="Consolas" panose="020B0609020204030204" pitchFamily="49" charset="0"/>
              </a:rPr>
              <a:t>"</a:t>
            </a:r>
            <a:r>
              <a:rPr lang="en-US" altLang="en-US" sz="1200" dirty="0" err="1">
                <a:latin typeface="Consolas" panose="020B0609020204030204" pitchFamily="49" charset="0"/>
              </a:rPr>
              <a:t>attribute_value</a:t>
            </a:r>
            <a:r>
              <a:rPr lang="en-US" altLang="en-US" sz="1200" dirty="0">
                <a:latin typeface="Consolas" panose="020B0609020204030204" pitchFamily="49" charset="0"/>
              </a:rPr>
              <a:t>": "physnet1</a:t>
            </a:r>
            <a:r>
              <a:rPr lang="en-US" altLang="en-US" sz="1200" dirty="0" smtClean="0">
                <a:latin typeface="Consolas" panose="020B0609020204030204" pitchFamily="49" charset="0"/>
              </a:rPr>
              <a:t>"}</a:t>
            </a:r>
            <a:endParaRPr lang="en-US" alt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1150620" y="2492643"/>
            <a:ext cx="10215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Create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network, ports</a:t>
            </a:r>
            <a:endParaRPr lang="en-US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#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openstack network create --provider-network-type 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vlan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 --provider-physical-network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physnet1 </a:t>
            </a:r>
            <a:r>
              <a:rPr lang="en-US" dirty="0" err="1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tst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-network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# openstack port create --name </a:t>
            </a:r>
            <a:r>
              <a:rPr lang="en-US" dirty="0" err="1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sriov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-port --</a:t>
            </a:r>
            <a:r>
              <a:rPr lang="en-US" dirty="0" err="1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binding:vnic-type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 direct</a:t>
            </a:r>
            <a:endParaRPr lang="en-US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 </a:t>
            </a:r>
            <a:endParaRPr lang="en-US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b.  Create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server</a:t>
            </a:r>
            <a:endParaRPr lang="en-US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# openstack server create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--flavor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onap.hpa.flavor11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--image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Ubuntu_16.04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--</a:t>
            </a:r>
            <a:r>
              <a:rPr lang="en-US" dirty="0" err="1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nic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port-id= test-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sriov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-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nic</a:t>
            </a:r>
            <a:endParaRPr lang="en-US" dirty="0">
              <a:effectLst/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40826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ea typeface="Verdana" panose="020B0604030504040204" pitchFamily="34" charset="0"/>
              </a:rPr>
              <a:t>MultiCloud</a:t>
            </a:r>
            <a:endParaRPr lang="en-US" dirty="0"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ea typeface="Verdana" panose="020B0604030504040204" pitchFamily="34" charset="0"/>
            </a:endParaRPr>
          </a:p>
        </p:txBody>
      </p:sp>
      <p:sp>
        <p:nvSpPr>
          <p:cNvPr id="27" name="Slide Number Placeholder 3"/>
          <p:cNvSpPr txBox="1">
            <a:spLocks/>
          </p:cNvSpPr>
          <p:nvPr/>
        </p:nvSpPr>
        <p:spPr>
          <a:xfrm>
            <a:off x="11691698" y="6492875"/>
            <a:ext cx="612987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56F64D4-9561-4662-8999-AC0A949B25CE}" type="slidenum">
              <a:rPr lang="en-US" sz="1600" smtClean="0"/>
              <a:pPr/>
              <a:t>27</a:t>
            </a:fld>
            <a:endParaRPr lang="en-US" sz="1600" dirty="0"/>
          </a:p>
        </p:txBody>
      </p:sp>
      <p:sp>
        <p:nvSpPr>
          <p:cNvPr id="25" name="Rounded Rectangle 24"/>
          <p:cNvSpPr/>
          <p:nvPr/>
        </p:nvSpPr>
        <p:spPr>
          <a:xfrm>
            <a:off x="209298" y="1552063"/>
            <a:ext cx="7062716" cy="3575111"/>
          </a:xfrm>
          <a:prstGeom prst="roundRect">
            <a:avLst/>
          </a:prstGeom>
          <a:solidFill>
            <a:srgbClr val="0F49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t"/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6945" y="3292152"/>
            <a:ext cx="6461091" cy="1592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MultiCloud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936884" y="3438840"/>
            <a:ext cx="1619450" cy="40061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838731" y="4419180"/>
            <a:ext cx="917369" cy="40061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Plugin-</a:t>
            </a:r>
          </a:p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Pike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2357401" y="4381856"/>
            <a:ext cx="1175837" cy="40061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Plugin-StarlingX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3840383" y="4400514"/>
            <a:ext cx="1172926" cy="40061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Plugin-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vmware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777721" y="5627309"/>
            <a:ext cx="1028704" cy="41524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Pike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2275216" y="5627309"/>
            <a:ext cx="1323335" cy="41524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StarlingX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840382" y="5627307"/>
            <a:ext cx="1172927" cy="41524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vmware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Arrow Connector 54"/>
          <p:cNvCxnSpPr>
            <a:stCxn id="50" idx="2"/>
            <a:endCxn id="53" idx="0"/>
          </p:cNvCxnSpPr>
          <p:nvPr/>
        </p:nvCxnSpPr>
        <p:spPr>
          <a:xfrm flipH="1">
            <a:off x="2936884" y="4782473"/>
            <a:ext cx="8436" cy="8448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9" idx="2"/>
            <a:endCxn id="52" idx="0"/>
          </p:cNvCxnSpPr>
          <p:nvPr/>
        </p:nvCxnSpPr>
        <p:spPr>
          <a:xfrm flipH="1">
            <a:off x="1292073" y="4819797"/>
            <a:ext cx="5343" cy="8075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1" idx="2"/>
            <a:endCxn id="54" idx="0"/>
          </p:cNvCxnSpPr>
          <p:nvPr/>
        </p:nvCxnSpPr>
        <p:spPr>
          <a:xfrm>
            <a:off x="4426846" y="4801131"/>
            <a:ext cx="0" cy="8261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28" idx="2"/>
            <a:endCxn id="49" idx="0"/>
          </p:cNvCxnSpPr>
          <p:nvPr/>
        </p:nvCxnSpPr>
        <p:spPr>
          <a:xfrm flipH="1">
            <a:off x="1297416" y="3839457"/>
            <a:ext cx="2449193" cy="579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28" idx="2"/>
            <a:endCxn id="50" idx="0"/>
          </p:cNvCxnSpPr>
          <p:nvPr/>
        </p:nvCxnSpPr>
        <p:spPr>
          <a:xfrm flipH="1">
            <a:off x="2945320" y="3839457"/>
            <a:ext cx="801289" cy="542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28" idx="2"/>
            <a:endCxn id="51" idx="0"/>
          </p:cNvCxnSpPr>
          <p:nvPr/>
        </p:nvCxnSpPr>
        <p:spPr>
          <a:xfrm>
            <a:off x="3746609" y="3839457"/>
            <a:ext cx="680237" cy="561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64" idx="2"/>
            <a:endCxn id="63" idx="0"/>
          </p:cNvCxnSpPr>
          <p:nvPr/>
        </p:nvCxnSpPr>
        <p:spPr>
          <a:xfrm>
            <a:off x="6002525" y="4774123"/>
            <a:ext cx="0" cy="86101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28" idx="2"/>
            <a:endCxn id="64" idx="0"/>
          </p:cNvCxnSpPr>
          <p:nvPr/>
        </p:nvCxnSpPr>
        <p:spPr>
          <a:xfrm>
            <a:off x="3746609" y="3839457"/>
            <a:ext cx="2255916" cy="53404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5181143" y="5635133"/>
            <a:ext cx="1642764" cy="41524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Windrvier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5181142" y="4373506"/>
            <a:ext cx="1642765" cy="40061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Plugin-windriver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Down Arrow 64"/>
          <p:cNvSpPr/>
          <p:nvPr/>
        </p:nvSpPr>
        <p:spPr>
          <a:xfrm>
            <a:off x="3533238" y="1184184"/>
            <a:ext cx="460389" cy="210796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525701" y="2055210"/>
            <a:ext cx="2446492" cy="752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Other Components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98042" y="1552063"/>
            <a:ext cx="2382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and VFC will call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4846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866" y="3133536"/>
            <a:ext cx="7882698" cy="53877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Thank you!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77833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609599" y="2514601"/>
            <a:ext cx="11369887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Back Up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Physical Lab Overview @CMCC</a:t>
            </a:r>
            <a:endParaRPr lang="zh-CN" altLang="en-US" dirty="0"/>
          </a:p>
        </p:txBody>
      </p:sp>
      <p:sp>
        <p:nvSpPr>
          <p:cNvPr id="4" name="圆角矩形 191"/>
          <p:cNvSpPr>
            <a:spLocks noChangeArrowheads="1"/>
          </p:cNvSpPr>
          <p:nvPr/>
        </p:nvSpPr>
        <p:spPr bwMode="auto">
          <a:xfrm>
            <a:off x="537209" y="1112304"/>
            <a:ext cx="10595611" cy="528615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10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4526280" y="4005444"/>
            <a:ext cx="3457226" cy="1954013"/>
            <a:chOff x="5191182" y="5159139"/>
            <a:chExt cx="2325680" cy="1839855"/>
          </a:xfrm>
        </p:grpSpPr>
        <p:sp>
          <p:nvSpPr>
            <p:cNvPr id="131" name="Freeform 13"/>
            <p:cNvSpPr>
              <a:spLocks/>
            </p:cNvSpPr>
            <p:nvPr/>
          </p:nvSpPr>
          <p:spPr bwMode="auto">
            <a:xfrm>
              <a:off x="5191182" y="5242749"/>
              <a:ext cx="2293074" cy="1756245"/>
            </a:xfrm>
            <a:custGeom>
              <a:avLst/>
              <a:gdLst>
                <a:gd name="T0" fmla="*/ 570 w 662"/>
                <a:gd name="T1" fmla="*/ 174 h 373"/>
                <a:gd name="T2" fmla="*/ 576 w 662"/>
                <a:gd name="T3" fmla="*/ 135 h 373"/>
                <a:gd name="T4" fmla="*/ 441 w 662"/>
                <a:gd name="T5" fmla="*/ 0 h 373"/>
                <a:gd name="T6" fmla="*/ 319 w 662"/>
                <a:gd name="T7" fmla="*/ 77 h 373"/>
                <a:gd name="T8" fmla="*/ 236 w 662"/>
                <a:gd name="T9" fmla="*/ 41 h 373"/>
                <a:gd name="T10" fmla="*/ 122 w 662"/>
                <a:gd name="T11" fmla="*/ 156 h 373"/>
                <a:gd name="T12" fmla="*/ 123 w 662"/>
                <a:gd name="T13" fmla="*/ 174 h 373"/>
                <a:gd name="T14" fmla="*/ 100 w 662"/>
                <a:gd name="T15" fmla="*/ 174 h 373"/>
                <a:gd name="T16" fmla="*/ 0 w 662"/>
                <a:gd name="T17" fmla="*/ 273 h 373"/>
                <a:gd name="T18" fmla="*/ 100 w 662"/>
                <a:gd name="T19" fmla="*/ 373 h 373"/>
                <a:gd name="T20" fmla="*/ 469 w 662"/>
                <a:gd name="T21" fmla="*/ 373 h 373"/>
                <a:gd name="T22" fmla="*/ 563 w 662"/>
                <a:gd name="T23" fmla="*/ 373 h 373"/>
                <a:gd name="T24" fmla="*/ 662 w 662"/>
                <a:gd name="T25" fmla="*/ 273 h 373"/>
                <a:gd name="T26" fmla="*/ 570 w 662"/>
                <a:gd name="T27" fmla="*/ 17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2" h="373">
                  <a:moveTo>
                    <a:pt x="570" y="174"/>
                  </a:moveTo>
                  <a:cubicBezTo>
                    <a:pt x="574" y="162"/>
                    <a:pt x="576" y="148"/>
                    <a:pt x="576" y="135"/>
                  </a:cubicBezTo>
                  <a:cubicBezTo>
                    <a:pt x="576" y="60"/>
                    <a:pt x="515" y="0"/>
                    <a:pt x="441" y="0"/>
                  </a:cubicBezTo>
                  <a:cubicBezTo>
                    <a:pt x="387" y="0"/>
                    <a:pt x="340" y="31"/>
                    <a:pt x="319" y="77"/>
                  </a:cubicBezTo>
                  <a:cubicBezTo>
                    <a:pt x="298" y="55"/>
                    <a:pt x="269" y="41"/>
                    <a:pt x="236" y="41"/>
                  </a:cubicBezTo>
                  <a:cubicBezTo>
                    <a:pt x="173" y="41"/>
                    <a:pt x="122" y="92"/>
                    <a:pt x="122" y="156"/>
                  </a:cubicBezTo>
                  <a:cubicBezTo>
                    <a:pt x="122" y="162"/>
                    <a:pt x="122" y="168"/>
                    <a:pt x="123" y="174"/>
                  </a:cubicBezTo>
                  <a:cubicBezTo>
                    <a:pt x="100" y="174"/>
                    <a:pt x="100" y="174"/>
                    <a:pt x="100" y="174"/>
                  </a:cubicBezTo>
                  <a:cubicBezTo>
                    <a:pt x="45" y="174"/>
                    <a:pt x="0" y="218"/>
                    <a:pt x="0" y="273"/>
                  </a:cubicBezTo>
                  <a:cubicBezTo>
                    <a:pt x="0" y="328"/>
                    <a:pt x="45" y="373"/>
                    <a:pt x="100" y="373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63" y="373"/>
                    <a:pt x="563" y="373"/>
                    <a:pt x="563" y="373"/>
                  </a:cubicBezTo>
                  <a:cubicBezTo>
                    <a:pt x="618" y="373"/>
                    <a:pt x="662" y="328"/>
                    <a:pt x="662" y="273"/>
                  </a:cubicBezTo>
                  <a:cubicBezTo>
                    <a:pt x="662" y="221"/>
                    <a:pt x="622" y="178"/>
                    <a:pt x="570" y="17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lIns="68562" tIns="34281" rIns="68562" bIns="3428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dirty="0">
                <a:latin typeface="+mn-lt"/>
                <a:ea typeface="+mn-ea"/>
              </a:endParaRPr>
            </a:p>
          </p:txBody>
        </p:sp>
        <p:sp>
          <p:nvSpPr>
            <p:cNvPr id="132" name="文本框 183"/>
            <p:cNvSpPr txBox="1">
              <a:spLocks noChangeArrowheads="1"/>
            </p:cNvSpPr>
            <p:nvPr/>
          </p:nvSpPr>
          <p:spPr bwMode="auto">
            <a:xfrm>
              <a:off x="5512678" y="5159139"/>
              <a:ext cx="1695311" cy="550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eaLnBrk="1" hangingPunct="1"/>
              <a:r>
                <a:rPr lang="en-US" altLang="zh-CN" sz="1600" b="1" dirty="0" smtClean="0">
                  <a:latin typeface="微软雅黑" pitchFamily="34" charset="-122"/>
                  <a:ea typeface="微软雅黑" pitchFamily="34" charset="-122"/>
                  <a:cs typeface="Helvetica Neue Light"/>
                </a:rPr>
                <a:t>DC 2</a:t>
              </a:r>
            </a:p>
            <a:p>
              <a:pPr algn="ctr" eaLnBrk="1" hangingPunct="1"/>
              <a:r>
                <a:rPr lang="en-US" altLang="zh-CN" sz="1600" b="1" dirty="0" smtClean="0">
                  <a:latin typeface="微软雅黑" pitchFamily="34" charset="-122"/>
                  <a:ea typeface="微软雅黑" pitchFamily="34" charset="-122"/>
                  <a:cs typeface="Helvetica Neue Light"/>
                </a:rPr>
                <a:t>(POD2)</a:t>
              </a:r>
              <a:endParaRPr lang="zh-CN" altLang="en-US" sz="1600" b="1" dirty="0">
                <a:latin typeface="微软雅黑" pitchFamily="34" charset="-122"/>
                <a:ea typeface="微软雅黑" pitchFamily="34" charset="-122"/>
                <a:cs typeface="Helvetica Neue Light"/>
              </a:endParaRPr>
            </a:p>
          </p:txBody>
        </p:sp>
        <p:pic>
          <p:nvPicPr>
            <p:cNvPr id="13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741" y="5930076"/>
              <a:ext cx="514350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文本框 1"/>
            <p:cNvSpPr txBox="1"/>
            <p:nvPr/>
          </p:nvSpPr>
          <p:spPr>
            <a:xfrm>
              <a:off x="5965654" y="5718815"/>
              <a:ext cx="1328980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50" dirty="0" smtClean="0">
                  <a:solidFill>
                    <a:srgbClr val="FF0000"/>
                  </a:solidFill>
                </a:rPr>
                <a:t>VIO</a:t>
              </a:r>
              <a:r>
                <a:rPr kumimoji="1" lang="zh-CN" altLang="en-US" sz="1050" dirty="0" smtClean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050" dirty="0" smtClean="0">
                  <a:solidFill>
                    <a:srgbClr val="FF0000"/>
                  </a:solidFill>
                </a:rPr>
                <a:t>4.0</a:t>
              </a:r>
              <a:r>
                <a:rPr kumimoji="1" lang="zh-CN" altLang="en-US" sz="1050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050" dirty="0" smtClean="0">
                  <a:solidFill>
                    <a:srgbClr val="FF0000"/>
                  </a:solidFill>
                </a:rPr>
                <a:t>(</a:t>
              </a:r>
              <a:r>
                <a:rPr kumimoji="1" lang="en-US" altLang="zh-CN" sz="1050" dirty="0" err="1" smtClean="0">
                  <a:solidFill>
                    <a:srgbClr val="FF0000"/>
                  </a:solidFill>
                </a:rPr>
                <a:t>Ocata</a:t>
              </a:r>
              <a:r>
                <a:rPr kumimoji="1" lang="en-US" altLang="zh-CN" sz="1050" dirty="0" smtClean="0">
                  <a:solidFill>
                    <a:srgbClr val="FF0000"/>
                  </a:solidFill>
                </a:rPr>
                <a:t>)</a:t>
              </a:r>
            </a:p>
            <a:p>
              <a:r>
                <a:rPr kumimoji="1" lang="en-US" altLang="zh-CN" sz="1050" dirty="0" smtClean="0"/>
                <a:t>Controller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node:2</a:t>
              </a:r>
            </a:p>
            <a:p>
              <a:r>
                <a:rPr kumimoji="1" lang="en-US" altLang="zh-CN" sz="1050" dirty="0" smtClean="0"/>
                <a:t>Compute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nodes: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6</a:t>
              </a:r>
              <a:endParaRPr kumimoji="1" lang="zh-CN" altLang="en-US" sz="1050" dirty="0"/>
            </a:p>
          </p:txBody>
        </p:sp>
        <p:sp>
          <p:nvSpPr>
            <p:cNvPr id="135" name="文本框 109"/>
            <p:cNvSpPr txBox="1"/>
            <p:nvPr/>
          </p:nvSpPr>
          <p:spPr>
            <a:xfrm>
              <a:off x="5738150" y="6305215"/>
              <a:ext cx="1778712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50" dirty="0" smtClean="0"/>
                <a:t>Hardware: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R5300/E9000,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3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rack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servers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and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1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blade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server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with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6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blades</a:t>
              </a: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67306" y="3819064"/>
            <a:ext cx="3441553" cy="2016454"/>
            <a:chOff x="7803794" y="3595249"/>
            <a:chExt cx="3577664" cy="2255190"/>
          </a:xfrm>
        </p:grpSpPr>
        <p:sp>
          <p:nvSpPr>
            <p:cNvPr id="137" name="Freeform 13"/>
            <p:cNvSpPr>
              <a:spLocks/>
            </p:cNvSpPr>
            <p:nvPr/>
          </p:nvSpPr>
          <p:spPr bwMode="auto">
            <a:xfrm>
              <a:off x="7803794" y="3595249"/>
              <a:ext cx="3577664" cy="2255190"/>
            </a:xfrm>
            <a:custGeom>
              <a:avLst/>
              <a:gdLst>
                <a:gd name="T0" fmla="*/ 570 w 662"/>
                <a:gd name="T1" fmla="*/ 174 h 373"/>
                <a:gd name="T2" fmla="*/ 576 w 662"/>
                <a:gd name="T3" fmla="*/ 135 h 373"/>
                <a:gd name="T4" fmla="*/ 441 w 662"/>
                <a:gd name="T5" fmla="*/ 0 h 373"/>
                <a:gd name="T6" fmla="*/ 319 w 662"/>
                <a:gd name="T7" fmla="*/ 77 h 373"/>
                <a:gd name="T8" fmla="*/ 236 w 662"/>
                <a:gd name="T9" fmla="*/ 41 h 373"/>
                <a:gd name="T10" fmla="*/ 122 w 662"/>
                <a:gd name="T11" fmla="*/ 156 h 373"/>
                <a:gd name="T12" fmla="*/ 123 w 662"/>
                <a:gd name="T13" fmla="*/ 174 h 373"/>
                <a:gd name="T14" fmla="*/ 100 w 662"/>
                <a:gd name="T15" fmla="*/ 174 h 373"/>
                <a:gd name="T16" fmla="*/ 0 w 662"/>
                <a:gd name="T17" fmla="*/ 273 h 373"/>
                <a:gd name="T18" fmla="*/ 100 w 662"/>
                <a:gd name="T19" fmla="*/ 373 h 373"/>
                <a:gd name="T20" fmla="*/ 469 w 662"/>
                <a:gd name="T21" fmla="*/ 373 h 373"/>
                <a:gd name="T22" fmla="*/ 563 w 662"/>
                <a:gd name="T23" fmla="*/ 373 h 373"/>
                <a:gd name="T24" fmla="*/ 662 w 662"/>
                <a:gd name="T25" fmla="*/ 273 h 373"/>
                <a:gd name="T26" fmla="*/ 570 w 662"/>
                <a:gd name="T27" fmla="*/ 17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2" h="373">
                  <a:moveTo>
                    <a:pt x="570" y="174"/>
                  </a:moveTo>
                  <a:cubicBezTo>
                    <a:pt x="574" y="162"/>
                    <a:pt x="576" y="148"/>
                    <a:pt x="576" y="135"/>
                  </a:cubicBezTo>
                  <a:cubicBezTo>
                    <a:pt x="576" y="60"/>
                    <a:pt x="515" y="0"/>
                    <a:pt x="441" y="0"/>
                  </a:cubicBezTo>
                  <a:cubicBezTo>
                    <a:pt x="387" y="0"/>
                    <a:pt x="340" y="31"/>
                    <a:pt x="319" y="77"/>
                  </a:cubicBezTo>
                  <a:cubicBezTo>
                    <a:pt x="298" y="55"/>
                    <a:pt x="269" y="41"/>
                    <a:pt x="236" y="41"/>
                  </a:cubicBezTo>
                  <a:cubicBezTo>
                    <a:pt x="173" y="41"/>
                    <a:pt x="122" y="92"/>
                    <a:pt x="122" y="156"/>
                  </a:cubicBezTo>
                  <a:cubicBezTo>
                    <a:pt x="122" y="162"/>
                    <a:pt x="122" y="168"/>
                    <a:pt x="123" y="174"/>
                  </a:cubicBezTo>
                  <a:cubicBezTo>
                    <a:pt x="100" y="174"/>
                    <a:pt x="100" y="174"/>
                    <a:pt x="100" y="174"/>
                  </a:cubicBezTo>
                  <a:cubicBezTo>
                    <a:pt x="45" y="174"/>
                    <a:pt x="0" y="218"/>
                    <a:pt x="0" y="273"/>
                  </a:cubicBezTo>
                  <a:cubicBezTo>
                    <a:pt x="0" y="328"/>
                    <a:pt x="45" y="373"/>
                    <a:pt x="100" y="373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63" y="373"/>
                    <a:pt x="563" y="373"/>
                    <a:pt x="563" y="373"/>
                  </a:cubicBezTo>
                  <a:cubicBezTo>
                    <a:pt x="618" y="373"/>
                    <a:pt x="662" y="328"/>
                    <a:pt x="662" y="273"/>
                  </a:cubicBezTo>
                  <a:cubicBezTo>
                    <a:pt x="662" y="221"/>
                    <a:pt x="622" y="178"/>
                    <a:pt x="570" y="17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lIns="68562" tIns="34281" rIns="68562" bIns="3428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>
                <a:latin typeface="+mn-lt"/>
                <a:ea typeface="+mn-ea"/>
              </a:endParaRPr>
            </a:p>
          </p:txBody>
        </p:sp>
        <p:sp>
          <p:nvSpPr>
            <p:cNvPr id="138" name="文本框 184"/>
            <p:cNvSpPr txBox="1">
              <a:spLocks noChangeArrowheads="1"/>
            </p:cNvSpPr>
            <p:nvPr/>
          </p:nvSpPr>
          <p:spPr bwMode="auto">
            <a:xfrm>
              <a:off x="9199184" y="3860967"/>
              <a:ext cx="1401173" cy="60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eaLnBrk="1" hangingPunct="1"/>
              <a:r>
                <a:rPr lang="en-US" altLang="zh-CN" sz="1600" b="1" dirty="0" smtClean="0">
                  <a:latin typeface="微软雅黑" pitchFamily="34" charset="-122"/>
                  <a:ea typeface="微软雅黑" pitchFamily="34" charset="-122"/>
                  <a:cs typeface="Helvetica Neue Light"/>
                </a:rPr>
                <a:t>DC 1</a:t>
              </a:r>
            </a:p>
            <a:p>
              <a:pPr algn="ctr" eaLnBrk="1" hangingPunct="1"/>
              <a:r>
                <a:rPr lang="en-US" altLang="zh-CN" sz="1600" b="1" dirty="0" smtClean="0">
                  <a:latin typeface="微软雅黑" pitchFamily="34" charset="-122"/>
                  <a:ea typeface="微软雅黑" pitchFamily="34" charset="-122"/>
                  <a:cs typeface="Helvetica Neue Light"/>
                </a:rPr>
                <a:t>(POD1)</a:t>
              </a:r>
              <a:endParaRPr lang="zh-CN" altLang="en-US" sz="1600" b="1" dirty="0">
                <a:latin typeface="微软雅黑" pitchFamily="34" charset="-122"/>
                <a:ea typeface="微软雅黑" pitchFamily="34" charset="-122"/>
                <a:cs typeface="Helvetica Neue Light"/>
              </a:endParaRPr>
            </a:p>
          </p:txBody>
        </p:sp>
        <p:pic>
          <p:nvPicPr>
            <p:cNvPr id="139" name="图片 13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18153" y="4816622"/>
              <a:ext cx="569772" cy="423768"/>
            </a:xfrm>
            <a:prstGeom prst="rect">
              <a:avLst/>
            </a:prstGeom>
          </p:spPr>
        </p:pic>
        <p:sp>
          <p:nvSpPr>
            <p:cNvPr id="140" name="文本框 112"/>
            <p:cNvSpPr txBox="1"/>
            <p:nvPr/>
          </p:nvSpPr>
          <p:spPr>
            <a:xfrm>
              <a:off x="8902257" y="4825852"/>
              <a:ext cx="232175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50" dirty="0" err="1">
                  <a:solidFill>
                    <a:srgbClr val="FF0000"/>
                  </a:solidFill>
                </a:rPr>
                <a:t>Titaninum</a:t>
              </a:r>
              <a:r>
                <a:rPr kumimoji="1" lang="zh-CN" altLang="en-US" sz="1050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050" dirty="0">
                  <a:solidFill>
                    <a:srgbClr val="FF0000"/>
                  </a:solidFill>
                </a:rPr>
                <a:t>Cloud</a:t>
              </a:r>
              <a:r>
                <a:rPr kumimoji="1" lang="zh-CN" altLang="en-US" sz="1050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050" dirty="0">
                  <a:solidFill>
                    <a:srgbClr val="FF0000"/>
                  </a:solidFill>
                </a:rPr>
                <a:t>16.10</a:t>
              </a:r>
              <a:r>
                <a:rPr kumimoji="1" lang="zh-CN" altLang="en-US" sz="1050" dirty="0">
                  <a:solidFill>
                    <a:srgbClr val="FF0000"/>
                  </a:solidFill>
                </a:rPr>
                <a:t> </a:t>
              </a:r>
              <a:r>
                <a:rPr kumimoji="1" lang="en-US" altLang="zh-CN" sz="1050" dirty="0">
                  <a:solidFill>
                    <a:srgbClr val="FF0000"/>
                  </a:solidFill>
                </a:rPr>
                <a:t>(</a:t>
              </a:r>
              <a:r>
                <a:rPr kumimoji="1" lang="en-US" altLang="zh-CN" sz="1050" dirty="0" err="1">
                  <a:solidFill>
                    <a:srgbClr val="FF0000"/>
                  </a:solidFill>
                </a:rPr>
                <a:t>Mitaka</a:t>
              </a:r>
              <a:r>
                <a:rPr kumimoji="1" lang="en-US" altLang="zh-CN" sz="1050" dirty="0" smtClean="0">
                  <a:solidFill>
                    <a:srgbClr val="FF0000"/>
                  </a:solidFill>
                </a:rPr>
                <a:t>),</a:t>
              </a:r>
            </a:p>
            <a:p>
              <a:r>
                <a:rPr kumimoji="1" lang="en-US" altLang="zh-CN" sz="1050" dirty="0" smtClean="0"/>
                <a:t>Controller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nodes:2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,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Compute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nodes:</a:t>
              </a:r>
              <a:r>
                <a:rPr kumimoji="1" lang="zh-CN" altLang="en-US" sz="1050" dirty="0" smtClean="0"/>
                <a:t> </a:t>
              </a:r>
              <a:r>
                <a:rPr kumimoji="1" lang="en-US" altLang="zh-CN" sz="1050" dirty="0" smtClean="0"/>
                <a:t>9</a:t>
              </a:r>
              <a:endParaRPr kumimoji="1" lang="zh-CN" altLang="en-US" sz="1050" dirty="0"/>
            </a:p>
          </p:txBody>
        </p:sp>
      </p:grpSp>
      <p:sp>
        <p:nvSpPr>
          <p:cNvPr id="141" name="Freeform 13"/>
          <p:cNvSpPr>
            <a:spLocks/>
          </p:cNvSpPr>
          <p:nvPr/>
        </p:nvSpPr>
        <p:spPr bwMode="auto">
          <a:xfrm>
            <a:off x="4526280" y="1437576"/>
            <a:ext cx="3010895" cy="1494196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latin typeface="+mn-lt"/>
              <a:ea typeface="+mn-ea"/>
            </a:endParaRPr>
          </a:p>
        </p:txBody>
      </p:sp>
      <p:sp>
        <p:nvSpPr>
          <p:cNvPr id="142" name="文本框 184"/>
          <p:cNvSpPr txBox="1">
            <a:spLocks noChangeArrowheads="1"/>
          </p:cNvSpPr>
          <p:nvPr/>
        </p:nvSpPr>
        <p:spPr bwMode="auto">
          <a:xfrm>
            <a:off x="4960621" y="1136756"/>
            <a:ext cx="22002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ONAP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 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Deployment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 </a:t>
            </a:r>
            <a:r>
              <a:rPr lang="en-US" altLang="zh-CN" sz="1600" b="1" dirty="0" err="1" smtClean="0">
                <a:latin typeface="微软雅黑" pitchFamily="34" charset="-122"/>
                <a:ea typeface="微软雅黑" pitchFamily="34" charset="-122"/>
                <a:cs typeface="Helvetica Neue Light"/>
              </a:rPr>
              <a:t>Env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  <a:cs typeface="Helvetica Neue Light"/>
            </a:endParaRPr>
          </a:p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(POD3)</a:t>
            </a:r>
            <a:endParaRPr lang="zh-CN" altLang="en-US" sz="1600" b="1" dirty="0">
              <a:latin typeface="微软雅黑" pitchFamily="34" charset="-122"/>
              <a:ea typeface="微软雅黑" pitchFamily="34" charset="-122"/>
              <a:cs typeface="Helvetica Neue Light"/>
            </a:endParaRPr>
          </a:p>
        </p:txBody>
      </p:sp>
      <p:pic>
        <p:nvPicPr>
          <p:cNvPr id="143" name="图片 14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45921" y="2142303"/>
            <a:ext cx="395676" cy="288963"/>
          </a:xfrm>
          <a:prstGeom prst="rect">
            <a:avLst/>
          </a:prstGeom>
        </p:spPr>
      </p:pic>
      <p:sp>
        <p:nvSpPr>
          <p:cNvPr id="144" name="文本框 129"/>
          <p:cNvSpPr txBox="1"/>
          <p:nvPr/>
        </p:nvSpPr>
        <p:spPr>
          <a:xfrm>
            <a:off x="5372611" y="2042509"/>
            <a:ext cx="22839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 err="1">
                <a:solidFill>
                  <a:srgbClr val="FF0000"/>
                </a:solidFill>
              </a:rPr>
              <a:t>Titaninum</a:t>
            </a:r>
            <a:r>
              <a:rPr kumimoji="1" lang="zh-CN" altLang="en-US" sz="1050" dirty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>
                <a:solidFill>
                  <a:srgbClr val="FF0000"/>
                </a:solidFill>
              </a:rPr>
              <a:t>Cloud</a:t>
            </a:r>
            <a:r>
              <a:rPr kumimoji="1" lang="zh-CN" altLang="en-US" sz="1050" dirty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R4</a:t>
            </a:r>
            <a:r>
              <a:rPr kumimoji="1" lang="zh-CN" altLang="en-US" sz="105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(Newton),</a:t>
            </a:r>
          </a:p>
          <a:p>
            <a:r>
              <a:rPr kumimoji="1" lang="en-US" altLang="zh-CN" sz="1050" dirty="0" smtClean="0"/>
              <a:t>Controller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nodes:2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,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Compute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nodes: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3</a:t>
            </a:r>
            <a:endParaRPr kumimoji="1" lang="zh-CN" altLang="en-US" sz="1050" dirty="0"/>
          </a:p>
        </p:txBody>
      </p:sp>
      <p:pic>
        <p:nvPicPr>
          <p:cNvPr id="145" name="Picture 10" descr="VP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654" y="2499844"/>
            <a:ext cx="406626" cy="57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" name="Picture 86" descr="Firew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650" y="2522305"/>
            <a:ext cx="249377" cy="514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" name="Picture 67" descr="assistant_interne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706" y="2463733"/>
            <a:ext cx="979741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" name="Picture 31" descr="服务器终端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307" y="2478218"/>
            <a:ext cx="578311" cy="60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9" name="直线连接符 123"/>
          <p:cNvCxnSpPr>
            <a:endCxn id="147" idx="1"/>
          </p:cNvCxnSpPr>
          <p:nvPr/>
        </p:nvCxnSpPr>
        <p:spPr>
          <a:xfrm>
            <a:off x="1337310" y="2782821"/>
            <a:ext cx="23739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线连接符 141"/>
          <p:cNvCxnSpPr>
            <a:stCxn id="146" idx="1"/>
            <a:endCxn id="147" idx="3"/>
          </p:cNvCxnSpPr>
          <p:nvPr/>
        </p:nvCxnSpPr>
        <p:spPr>
          <a:xfrm flipH="1">
            <a:off x="2554447" y="2779416"/>
            <a:ext cx="198203" cy="340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线连接符 146"/>
          <p:cNvCxnSpPr>
            <a:stCxn id="145" idx="1"/>
            <a:endCxn id="146" idx="3"/>
          </p:cNvCxnSpPr>
          <p:nvPr/>
        </p:nvCxnSpPr>
        <p:spPr>
          <a:xfrm flipH="1" flipV="1">
            <a:off x="3002027" y="2779416"/>
            <a:ext cx="421627" cy="67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线连接符 150"/>
          <p:cNvCxnSpPr>
            <a:stCxn id="145" idx="3"/>
          </p:cNvCxnSpPr>
          <p:nvPr/>
        </p:nvCxnSpPr>
        <p:spPr>
          <a:xfrm>
            <a:off x="3830280" y="2786142"/>
            <a:ext cx="305147" cy="1911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" name="Picture 26" descr="核心交换机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395" y="2868908"/>
            <a:ext cx="710929" cy="50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Picture 22" descr="边缘交换机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027" y="3890811"/>
            <a:ext cx="619306" cy="44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Picture 22" descr="边缘交换机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972" y="2769819"/>
            <a:ext cx="619306" cy="44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6" name="直线连接符 160"/>
          <p:cNvCxnSpPr>
            <a:stCxn id="154" idx="0"/>
            <a:endCxn id="153" idx="2"/>
          </p:cNvCxnSpPr>
          <p:nvPr/>
        </p:nvCxnSpPr>
        <p:spPr>
          <a:xfrm flipV="1">
            <a:off x="3311680" y="3378280"/>
            <a:ext cx="997180" cy="51253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线连接符 163"/>
          <p:cNvCxnSpPr>
            <a:stCxn id="153" idx="3"/>
            <a:endCxn id="155" idx="1"/>
          </p:cNvCxnSpPr>
          <p:nvPr/>
        </p:nvCxnSpPr>
        <p:spPr>
          <a:xfrm flipV="1">
            <a:off x="4664324" y="2991682"/>
            <a:ext cx="1434648" cy="1319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线连接符 171"/>
          <p:cNvCxnSpPr>
            <a:stCxn id="153" idx="3"/>
            <a:endCxn id="166" idx="0"/>
          </p:cNvCxnSpPr>
          <p:nvPr/>
        </p:nvCxnSpPr>
        <p:spPr>
          <a:xfrm>
            <a:off x="4664324" y="3123594"/>
            <a:ext cx="984701" cy="9513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文本框 173"/>
          <p:cNvSpPr txBox="1"/>
          <p:nvPr/>
        </p:nvSpPr>
        <p:spPr>
          <a:xfrm>
            <a:off x="4562743" y="3375293"/>
            <a:ext cx="24583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 smtClean="0">
                <a:solidFill>
                  <a:srgbClr val="FF0000"/>
                </a:solidFill>
              </a:rPr>
              <a:t>LOM</a:t>
            </a:r>
            <a:r>
              <a:rPr kumimoji="1" lang="zh-CN" altLang="en-US" sz="105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Management,</a:t>
            </a:r>
            <a:r>
              <a:rPr kumimoji="1" lang="zh-CN" altLang="en-US" sz="105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Admin,</a:t>
            </a:r>
            <a:r>
              <a:rPr kumimoji="1" lang="zh-CN" altLang="en-US" sz="105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Private,</a:t>
            </a:r>
            <a:r>
              <a:rPr kumimoji="1" lang="zh-CN" altLang="en-US" sz="105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Public</a:t>
            </a:r>
            <a:r>
              <a:rPr kumimoji="1" lang="zh-CN" altLang="en-US" sz="105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networks</a:t>
            </a:r>
            <a:r>
              <a:rPr kumimoji="1" lang="zh-CN" altLang="en-US" sz="105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inside</a:t>
            </a:r>
            <a:endParaRPr kumimoji="1" lang="zh-CN" altLang="en-US" sz="1050" dirty="0">
              <a:solidFill>
                <a:srgbClr val="FF0000"/>
              </a:solidFill>
            </a:endParaRPr>
          </a:p>
        </p:txBody>
      </p:sp>
      <p:sp>
        <p:nvSpPr>
          <p:cNvPr id="160" name="文本框 174"/>
          <p:cNvSpPr txBox="1"/>
          <p:nvPr/>
        </p:nvSpPr>
        <p:spPr>
          <a:xfrm>
            <a:off x="3971768" y="2693651"/>
            <a:ext cx="8502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 smtClean="0"/>
              <a:t>Core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Switch</a:t>
            </a:r>
            <a:endParaRPr kumimoji="1" lang="zh-CN" altLang="en-US" sz="1050" dirty="0"/>
          </a:p>
        </p:txBody>
      </p:sp>
      <p:sp>
        <p:nvSpPr>
          <p:cNvPr id="161" name="文本框 175"/>
          <p:cNvSpPr txBox="1"/>
          <p:nvPr/>
        </p:nvSpPr>
        <p:spPr>
          <a:xfrm>
            <a:off x="3486150" y="3751528"/>
            <a:ext cx="10299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 smtClean="0"/>
              <a:t>Leaf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Switch</a:t>
            </a:r>
            <a:endParaRPr kumimoji="1" lang="zh-CN" altLang="en-US" sz="1050" dirty="0"/>
          </a:p>
        </p:txBody>
      </p:sp>
      <p:sp>
        <p:nvSpPr>
          <p:cNvPr id="162" name="文本框 70"/>
          <p:cNvSpPr txBox="1"/>
          <p:nvPr/>
        </p:nvSpPr>
        <p:spPr>
          <a:xfrm>
            <a:off x="6548752" y="3016424"/>
            <a:ext cx="8502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 smtClean="0"/>
              <a:t>Leaf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Switch</a:t>
            </a:r>
            <a:endParaRPr kumimoji="1" lang="zh-CN" altLang="en-US" sz="1050" dirty="0"/>
          </a:p>
        </p:txBody>
      </p:sp>
      <p:sp>
        <p:nvSpPr>
          <p:cNvPr id="163" name="文本框 3"/>
          <p:cNvSpPr txBox="1"/>
          <p:nvPr/>
        </p:nvSpPr>
        <p:spPr>
          <a:xfrm>
            <a:off x="2505475" y="3030018"/>
            <a:ext cx="683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smtClean="0"/>
              <a:t>Firewall</a:t>
            </a:r>
            <a:endParaRPr kumimoji="1" lang="zh-CN" altLang="en-US" sz="1200" dirty="0"/>
          </a:p>
        </p:txBody>
      </p:sp>
      <p:sp>
        <p:nvSpPr>
          <p:cNvPr id="164" name="文本框 75"/>
          <p:cNvSpPr txBox="1"/>
          <p:nvPr/>
        </p:nvSpPr>
        <p:spPr>
          <a:xfrm>
            <a:off x="3213840" y="3016424"/>
            <a:ext cx="805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 err="1" smtClean="0"/>
              <a:t>OpenVPN</a:t>
            </a:r>
            <a:endParaRPr kumimoji="1" lang="en-US" altLang="zh-CN" sz="1200" dirty="0" smtClean="0"/>
          </a:p>
          <a:p>
            <a:r>
              <a:rPr kumimoji="1" lang="en-US" altLang="zh-CN" sz="1200" dirty="0" smtClean="0"/>
              <a:t>Server</a:t>
            </a:r>
            <a:endParaRPr kumimoji="1" lang="zh-CN" altLang="en-US" sz="1200" dirty="0"/>
          </a:p>
        </p:txBody>
      </p:sp>
      <p:sp>
        <p:nvSpPr>
          <p:cNvPr id="165" name="文本框 76"/>
          <p:cNvSpPr txBox="1"/>
          <p:nvPr/>
        </p:nvSpPr>
        <p:spPr>
          <a:xfrm>
            <a:off x="779099" y="3100055"/>
            <a:ext cx="86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 smtClean="0"/>
              <a:t>VPN Client</a:t>
            </a:r>
            <a:endParaRPr kumimoji="1" lang="zh-CN" altLang="en-US" sz="1200" dirty="0"/>
          </a:p>
        </p:txBody>
      </p:sp>
      <p:pic>
        <p:nvPicPr>
          <p:cNvPr id="166" name="Picture 22" descr="边缘交换机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372" y="4074945"/>
            <a:ext cx="619306" cy="44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" name="文本框 176"/>
          <p:cNvSpPr txBox="1"/>
          <p:nvPr/>
        </p:nvSpPr>
        <p:spPr>
          <a:xfrm>
            <a:off x="6365627" y="4231573"/>
            <a:ext cx="11432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 smtClean="0"/>
              <a:t>Leaf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Switch</a:t>
            </a:r>
            <a:endParaRPr kumimoji="1" lang="zh-CN" altLang="en-US" sz="1050" dirty="0"/>
          </a:p>
        </p:txBody>
      </p:sp>
      <p:sp>
        <p:nvSpPr>
          <p:cNvPr id="168" name="Freeform 13"/>
          <p:cNvSpPr>
            <a:spLocks/>
          </p:cNvSpPr>
          <p:nvPr/>
        </p:nvSpPr>
        <p:spPr bwMode="auto">
          <a:xfrm>
            <a:off x="8054512" y="1867638"/>
            <a:ext cx="3010895" cy="1669067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latin typeface="+mn-lt"/>
              <a:ea typeface="+mn-ea"/>
            </a:endParaRPr>
          </a:p>
        </p:txBody>
      </p:sp>
      <p:sp>
        <p:nvSpPr>
          <p:cNvPr id="169" name="Freeform 13"/>
          <p:cNvSpPr>
            <a:spLocks/>
          </p:cNvSpPr>
          <p:nvPr/>
        </p:nvSpPr>
        <p:spPr bwMode="auto">
          <a:xfrm>
            <a:off x="8121925" y="4005444"/>
            <a:ext cx="3010895" cy="1671456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latin typeface="+mn-lt"/>
              <a:ea typeface="+mn-ea"/>
            </a:endParaRPr>
          </a:p>
        </p:txBody>
      </p:sp>
      <p:pic>
        <p:nvPicPr>
          <p:cNvPr id="170" name="Picture 22" descr="边缘交换机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990" y="3668948"/>
            <a:ext cx="619306" cy="44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1" name="直线连接符 163"/>
          <p:cNvCxnSpPr/>
          <p:nvPr/>
        </p:nvCxnSpPr>
        <p:spPr>
          <a:xfrm flipV="1">
            <a:off x="7814127" y="3536705"/>
            <a:ext cx="939348" cy="2148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线连接符 163"/>
          <p:cNvCxnSpPr/>
          <p:nvPr/>
        </p:nvCxnSpPr>
        <p:spPr>
          <a:xfrm>
            <a:off x="7935036" y="4005444"/>
            <a:ext cx="610216" cy="6542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线连接符 171"/>
          <p:cNvCxnSpPr/>
          <p:nvPr/>
        </p:nvCxnSpPr>
        <p:spPr>
          <a:xfrm>
            <a:off x="4816724" y="3275994"/>
            <a:ext cx="2692194" cy="4755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文本框 70"/>
          <p:cNvSpPr txBox="1"/>
          <p:nvPr/>
        </p:nvSpPr>
        <p:spPr>
          <a:xfrm>
            <a:off x="7389008" y="3947987"/>
            <a:ext cx="8502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 smtClean="0"/>
              <a:t>Leaf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Switch</a:t>
            </a:r>
            <a:endParaRPr kumimoji="1" lang="zh-CN" altLang="en-US" sz="1050" dirty="0"/>
          </a:p>
        </p:txBody>
      </p:sp>
      <p:sp>
        <p:nvSpPr>
          <p:cNvPr id="175" name="文本框 183"/>
          <p:cNvSpPr txBox="1">
            <a:spLocks noChangeArrowheads="1"/>
          </p:cNvSpPr>
          <p:nvPr/>
        </p:nvSpPr>
        <p:spPr bwMode="auto">
          <a:xfrm>
            <a:off x="8420221" y="1708924"/>
            <a:ext cx="252015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/>
            <a:endParaRPr lang="en-US" altLang="zh-CN" sz="1600" b="1" dirty="0" smtClean="0">
              <a:latin typeface="微软雅黑" pitchFamily="34" charset="-122"/>
              <a:ea typeface="微软雅黑" pitchFamily="34" charset="-122"/>
              <a:cs typeface="Helvetica Neue Light"/>
            </a:endParaRPr>
          </a:p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ONAP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 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Deployment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 </a:t>
            </a:r>
            <a:r>
              <a:rPr lang="en-US" altLang="zh-CN" sz="1600" b="1" dirty="0" err="1" smtClean="0">
                <a:latin typeface="微软雅黑" pitchFamily="34" charset="-122"/>
                <a:ea typeface="微软雅黑" pitchFamily="34" charset="-122"/>
                <a:cs typeface="Helvetica Neue Light"/>
              </a:rPr>
              <a:t>Env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 &amp; VNF </a:t>
            </a:r>
            <a:r>
              <a:rPr lang="en-US" altLang="zh-CN" sz="1600" b="1" dirty="0" err="1" smtClean="0">
                <a:latin typeface="微软雅黑" pitchFamily="34" charset="-122"/>
                <a:ea typeface="微软雅黑" pitchFamily="34" charset="-122"/>
                <a:cs typeface="Helvetica Neue Light"/>
              </a:rPr>
              <a:t>Env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  <a:cs typeface="Helvetica Neue Light"/>
            </a:endParaRPr>
          </a:p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(POD5)</a:t>
            </a:r>
            <a:endParaRPr lang="zh-CN" altLang="en-US" sz="1600" b="1" dirty="0">
              <a:latin typeface="微软雅黑" pitchFamily="34" charset="-122"/>
              <a:ea typeface="微软雅黑" pitchFamily="34" charset="-122"/>
              <a:cs typeface="Helvetica Neue Light"/>
            </a:endParaRPr>
          </a:p>
        </p:txBody>
      </p:sp>
      <p:sp>
        <p:nvSpPr>
          <p:cNvPr id="176" name="文本框 183"/>
          <p:cNvSpPr txBox="1">
            <a:spLocks noChangeArrowheads="1"/>
          </p:cNvSpPr>
          <p:nvPr/>
        </p:nvSpPr>
        <p:spPr bwMode="auto">
          <a:xfrm>
            <a:off x="8545252" y="4005444"/>
            <a:ext cx="252015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ONAP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 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Deployment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 </a:t>
            </a:r>
            <a:r>
              <a:rPr lang="en-US" altLang="zh-CN" sz="1600" b="1" dirty="0" err="1" smtClean="0">
                <a:latin typeface="微软雅黑" pitchFamily="34" charset="-122"/>
                <a:ea typeface="微软雅黑" pitchFamily="34" charset="-122"/>
                <a:cs typeface="Helvetica Neue Light"/>
              </a:rPr>
              <a:t>Env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 &amp; VNF </a:t>
            </a:r>
            <a:r>
              <a:rPr lang="en-US" altLang="zh-CN" sz="1600" b="1" dirty="0" err="1" smtClean="0">
                <a:latin typeface="微软雅黑" pitchFamily="34" charset="-122"/>
                <a:ea typeface="微软雅黑" pitchFamily="34" charset="-122"/>
                <a:cs typeface="Helvetica Neue Light"/>
              </a:rPr>
              <a:t>Env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  <a:cs typeface="Helvetica Neue Light"/>
            </a:endParaRPr>
          </a:p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(POD4)</a:t>
            </a:r>
            <a:endParaRPr lang="zh-CN" altLang="en-US" sz="1600" b="1" dirty="0">
              <a:latin typeface="微软雅黑" pitchFamily="34" charset="-122"/>
              <a:ea typeface="微软雅黑" pitchFamily="34" charset="-122"/>
              <a:cs typeface="Helvetica Neue Light"/>
            </a:endParaRPr>
          </a:p>
        </p:txBody>
      </p:sp>
      <p:pic>
        <p:nvPicPr>
          <p:cNvPr id="177" name="图片 17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20221" y="2802228"/>
            <a:ext cx="548095" cy="378908"/>
          </a:xfrm>
          <a:prstGeom prst="rect">
            <a:avLst/>
          </a:prstGeom>
        </p:spPr>
      </p:pic>
      <p:pic>
        <p:nvPicPr>
          <p:cNvPr id="178" name="图片 17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20221" y="4824216"/>
            <a:ext cx="548095" cy="378908"/>
          </a:xfrm>
          <a:prstGeom prst="rect">
            <a:avLst/>
          </a:prstGeom>
        </p:spPr>
      </p:pic>
      <p:sp>
        <p:nvSpPr>
          <p:cNvPr id="179" name="文本框 112"/>
          <p:cNvSpPr txBox="1"/>
          <p:nvPr/>
        </p:nvSpPr>
        <p:spPr>
          <a:xfrm>
            <a:off x="8899397" y="4824216"/>
            <a:ext cx="24973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 err="1">
                <a:solidFill>
                  <a:srgbClr val="FF0000"/>
                </a:solidFill>
              </a:rPr>
              <a:t>Titaninum</a:t>
            </a:r>
            <a:r>
              <a:rPr kumimoji="1" lang="zh-CN" altLang="en-US" sz="1050" dirty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>
                <a:solidFill>
                  <a:srgbClr val="FF0000"/>
                </a:solidFill>
              </a:rPr>
              <a:t>Cloud</a:t>
            </a:r>
            <a:r>
              <a:rPr kumimoji="1" lang="zh-CN" altLang="en-US" sz="1050" dirty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>
                <a:solidFill>
                  <a:srgbClr val="FF0000"/>
                </a:solidFill>
              </a:rPr>
              <a:t>16.10</a:t>
            </a:r>
            <a:r>
              <a:rPr kumimoji="1" lang="zh-CN" altLang="en-US" sz="1050" dirty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>
                <a:solidFill>
                  <a:srgbClr val="FF0000"/>
                </a:solidFill>
              </a:rPr>
              <a:t>(</a:t>
            </a:r>
            <a:r>
              <a:rPr kumimoji="1" lang="en-US" altLang="zh-CN" sz="1050" dirty="0" err="1">
                <a:solidFill>
                  <a:srgbClr val="FF0000"/>
                </a:solidFill>
              </a:rPr>
              <a:t>Mitaka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),</a:t>
            </a:r>
          </a:p>
          <a:p>
            <a:r>
              <a:rPr kumimoji="1" lang="en-US" altLang="zh-CN" sz="1050" dirty="0" smtClean="0"/>
              <a:t>Controller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nodes:2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,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Compute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nodes: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2</a:t>
            </a:r>
            <a:endParaRPr kumimoji="1" lang="zh-CN" altLang="en-US" sz="1050" dirty="0"/>
          </a:p>
        </p:txBody>
      </p:sp>
      <p:sp>
        <p:nvSpPr>
          <p:cNvPr id="180" name="文本框 112"/>
          <p:cNvSpPr txBox="1"/>
          <p:nvPr/>
        </p:nvSpPr>
        <p:spPr>
          <a:xfrm>
            <a:off x="8899397" y="2802228"/>
            <a:ext cx="24973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 err="1">
                <a:solidFill>
                  <a:srgbClr val="FF0000"/>
                </a:solidFill>
              </a:rPr>
              <a:t>Titaninum</a:t>
            </a:r>
            <a:r>
              <a:rPr kumimoji="1" lang="zh-CN" altLang="en-US" sz="1050" dirty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>
                <a:solidFill>
                  <a:srgbClr val="FF0000"/>
                </a:solidFill>
              </a:rPr>
              <a:t>Cloud</a:t>
            </a:r>
            <a:r>
              <a:rPr kumimoji="1" lang="zh-CN" altLang="en-US" sz="1050" dirty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>
                <a:solidFill>
                  <a:srgbClr val="FF0000"/>
                </a:solidFill>
              </a:rPr>
              <a:t>16.10</a:t>
            </a:r>
            <a:r>
              <a:rPr kumimoji="1" lang="zh-CN" altLang="en-US" sz="1050" dirty="0">
                <a:solidFill>
                  <a:srgbClr val="FF0000"/>
                </a:solidFill>
              </a:rPr>
              <a:t> </a:t>
            </a:r>
            <a:r>
              <a:rPr kumimoji="1" lang="en-US" altLang="zh-CN" sz="1050" dirty="0">
                <a:solidFill>
                  <a:srgbClr val="FF0000"/>
                </a:solidFill>
              </a:rPr>
              <a:t>(</a:t>
            </a:r>
            <a:r>
              <a:rPr kumimoji="1" lang="en-US" altLang="zh-CN" sz="1050" dirty="0" err="1">
                <a:solidFill>
                  <a:srgbClr val="FF0000"/>
                </a:solidFill>
              </a:rPr>
              <a:t>Mitaka</a:t>
            </a:r>
            <a:r>
              <a:rPr kumimoji="1" lang="en-US" altLang="zh-CN" sz="1050" dirty="0" smtClean="0">
                <a:solidFill>
                  <a:srgbClr val="FF0000"/>
                </a:solidFill>
              </a:rPr>
              <a:t>),</a:t>
            </a:r>
          </a:p>
          <a:p>
            <a:r>
              <a:rPr kumimoji="1" lang="en-US" altLang="zh-CN" sz="1050" dirty="0" smtClean="0"/>
              <a:t>Controller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nodes:2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,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Compute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nodes:</a:t>
            </a:r>
            <a:r>
              <a:rPr kumimoji="1" lang="zh-CN" altLang="en-US" sz="1050" dirty="0" smtClean="0"/>
              <a:t> </a:t>
            </a:r>
            <a:r>
              <a:rPr kumimoji="1" lang="en-US" altLang="zh-CN" sz="1050" dirty="0" smtClean="0"/>
              <a:t>2</a:t>
            </a:r>
            <a:endParaRPr kumimoji="1" lang="zh-CN" altLang="en-US" sz="105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icture 20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4247" y="3881413"/>
            <a:ext cx="4203700" cy="231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- Design Time</a:t>
            </a:r>
            <a:endParaRPr lang="zh-CN" altLang="en-US" dirty="0"/>
          </a:p>
        </p:txBody>
      </p:sp>
      <p:sp>
        <p:nvSpPr>
          <p:cNvPr id="37" name="矩形: 圆角 11"/>
          <p:cNvSpPr/>
          <p:nvPr/>
        </p:nvSpPr>
        <p:spPr>
          <a:xfrm>
            <a:off x="2636822" y="2059847"/>
            <a:ext cx="944577" cy="4616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GW</a:t>
            </a:r>
            <a:endParaRPr lang="zh-CN" altLang="en-US" sz="1600" dirty="0"/>
          </a:p>
        </p:txBody>
      </p:sp>
      <p:sp>
        <p:nvSpPr>
          <p:cNvPr id="38" name="矩形: 圆角 12"/>
          <p:cNvSpPr/>
          <p:nvPr/>
        </p:nvSpPr>
        <p:spPr>
          <a:xfrm>
            <a:off x="2636823" y="2672405"/>
            <a:ext cx="982677" cy="4616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GMUX</a:t>
            </a:r>
            <a:endParaRPr lang="zh-CN" altLang="en-US" dirty="0"/>
          </a:p>
        </p:txBody>
      </p:sp>
      <p:sp>
        <p:nvSpPr>
          <p:cNvPr id="39" name="矩形: 圆角 13"/>
          <p:cNvSpPr/>
          <p:nvPr/>
        </p:nvSpPr>
        <p:spPr>
          <a:xfrm>
            <a:off x="2636822" y="3284963"/>
            <a:ext cx="931878" cy="4616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BNG</a:t>
            </a:r>
            <a:endParaRPr lang="zh-CN" altLang="en-US" dirty="0"/>
          </a:p>
        </p:txBody>
      </p:sp>
      <p:sp>
        <p:nvSpPr>
          <p:cNvPr id="40" name="矩形: 圆角 14"/>
          <p:cNvSpPr/>
          <p:nvPr/>
        </p:nvSpPr>
        <p:spPr>
          <a:xfrm>
            <a:off x="2636821" y="4119460"/>
            <a:ext cx="893779" cy="4616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INFRA</a:t>
            </a:r>
            <a:endParaRPr lang="zh-CN" altLang="en-US" dirty="0"/>
          </a:p>
        </p:txBody>
      </p:sp>
      <p:grpSp>
        <p:nvGrpSpPr>
          <p:cNvPr id="3" name="组合 40"/>
          <p:cNvGrpSpPr/>
          <p:nvPr/>
        </p:nvGrpSpPr>
        <p:grpSpPr>
          <a:xfrm>
            <a:off x="1076960" y="2059847"/>
            <a:ext cx="760770" cy="3067220"/>
            <a:chOff x="512046" y="2388093"/>
            <a:chExt cx="586567" cy="3067220"/>
          </a:xfrm>
        </p:grpSpPr>
        <p:sp>
          <p:nvSpPr>
            <p:cNvPr id="42" name="流程图: 资料带 41"/>
            <p:cNvSpPr/>
            <p:nvPr/>
          </p:nvSpPr>
          <p:spPr>
            <a:xfrm>
              <a:off x="512046" y="2388093"/>
              <a:ext cx="586565" cy="461638"/>
            </a:xfrm>
            <a:prstGeom prst="flowChartPunchedTap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/>
                <a:t>GW</a:t>
              </a:r>
              <a:endParaRPr lang="zh-CN" altLang="en-US" sz="1600" dirty="0"/>
            </a:p>
          </p:txBody>
        </p:sp>
        <p:sp>
          <p:nvSpPr>
            <p:cNvPr id="43" name="流程图: 资料带 42"/>
            <p:cNvSpPr/>
            <p:nvPr/>
          </p:nvSpPr>
          <p:spPr>
            <a:xfrm>
              <a:off x="521838" y="3000651"/>
              <a:ext cx="576775" cy="461638"/>
            </a:xfrm>
            <a:prstGeom prst="flowChartPunchedTap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/>
                <a:t>GMUX</a:t>
              </a:r>
              <a:endParaRPr lang="zh-CN" altLang="en-US" sz="1200" dirty="0"/>
            </a:p>
          </p:txBody>
        </p:sp>
        <p:sp>
          <p:nvSpPr>
            <p:cNvPr id="44" name="流程图: 资料带 43"/>
            <p:cNvSpPr/>
            <p:nvPr/>
          </p:nvSpPr>
          <p:spPr>
            <a:xfrm>
              <a:off x="531630" y="3613209"/>
              <a:ext cx="566981" cy="461638"/>
            </a:xfrm>
            <a:prstGeom prst="flowChartPunchedTap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BNG</a:t>
              </a:r>
              <a:endParaRPr lang="zh-CN" altLang="en-US" dirty="0"/>
            </a:p>
          </p:txBody>
        </p:sp>
        <p:sp>
          <p:nvSpPr>
            <p:cNvPr id="46" name="流程图: 资料带 45"/>
            <p:cNvSpPr/>
            <p:nvPr/>
          </p:nvSpPr>
          <p:spPr>
            <a:xfrm>
              <a:off x="531630" y="4492095"/>
              <a:ext cx="566981" cy="461638"/>
            </a:xfrm>
            <a:prstGeom prst="flowChartPunchedTap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INFRA</a:t>
              </a:r>
              <a:endParaRPr lang="zh-CN" altLang="en-US" sz="1400" dirty="0"/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28952" y="4199138"/>
              <a:ext cx="0" cy="204186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流程图: 资料带 48"/>
            <p:cNvSpPr/>
            <p:nvPr/>
          </p:nvSpPr>
          <p:spPr>
            <a:xfrm>
              <a:off x="512046" y="4993675"/>
              <a:ext cx="586565" cy="461638"/>
            </a:xfrm>
            <a:prstGeom prst="flowChartPunchedTap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/>
                <a:t>BGREMU</a:t>
              </a:r>
              <a:endParaRPr lang="zh-CN" altLang="en-US" sz="1200" dirty="0"/>
            </a:p>
          </p:txBody>
        </p:sp>
      </p:grpSp>
      <p:sp>
        <p:nvSpPr>
          <p:cNvPr id="52" name="矩形: 圆角 68"/>
          <p:cNvSpPr/>
          <p:nvPr/>
        </p:nvSpPr>
        <p:spPr>
          <a:xfrm>
            <a:off x="2636820" y="4711700"/>
            <a:ext cx="944579" cy="4242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BGREMU</a:t>
            </a:r>
            <a:endParaRPr lang="zh-CN" altLang="en-US" sz="1400" dirty="0"/>
          </a:p>
        </p:txBody>
      </p:sp>
      <p:sp>
        <p:nvSpPr>
          <p:cNvPr id="59" name="箭头: 右 76"/>
          <p:cNvSpPr/>
          <p:nvPr/>
        </p:nvSpPr>
        <p:spPr>
          <a:xfrm>
            <a:off x="1977390" y="2844703"/>
            <a:ext cx="566552" cy="2893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箭头: 右 82"/>
          <p:cNvSpPr/>
          <p:nvPr/>
        </p:nvSpPr>
        <p:spPr>
          <a:xfrm>
            <a:off x="1931669" y="4428640"/>
            <a:ext cx="636717" cy="346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81"/>
          <p:cNvSpPr txBox="1"/>
          <p:nvPr/>
        </p:nvSpPr>
        <p:spPr>
          <a:xfrm>
            <a:off x="2761165" y="1226380"/>
            <a:ext cx="759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VF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86"/>
          <p:cNvSpPr txBox="1"/>
          <p:nvPr/>
        </p:nvSpPr>
        <p:spPr>
          <a:xfrm>
            <a:off x="987711" y="1214505"/>
            <a:ext cx="120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VNF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</a:t>
            </a:r>
          </a:p>
        </p:txBody>
      </p:sp>
      <p:sp>
        <p:nvSpPr>
          <p:cNvPr id="67" name="文本框 87"/>
          <p:cNvSpPr txBox="1"/>
          <p:nvPr/>
        </p:nvSpPr>
        <p:spPr>
          <a:xfrm>
            <a:off x="5232965" y="1973805"/>
            <a:ext cx="2469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Network Service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七边形 67"/>
          <p:cNvSpPr/>
          <p:nvPr/>
        </p:nvSpPr>
        <p:spPr>
          <a:xfrm>
            <a:off x="835382" y="1226034"/>
            <a:ext cx="219722" cy="299874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69" name="七边形 68"/>
          <p:cNvSpPr/>
          <p:nvPr/>
        </p:nvSpPr>
        <p:spPr>
          <a:xfrm>
            <a:off x="2592724" y="1226034"/>
            <a:ext cx="219722" cy="299874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70" name="七边形 69"/>
          <p:cNvSpPr/>
          <p:nvPr/>
        </p:nvSpPr>
        <p:spPr>
          <a:xfrm>
            <a:off x="4896010" y="1999032"/>
            <a:ext cx="345621" cy="299874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74" name="箭头: 右 89"/>
          <p:cNvSpPr/>
          <p:nvPr/>
        </p:nvSpPr>
        <p:spPr>
          <a:xfrm>
            <a:off x="3778011" y="2803302"/>
            <a:ext cx="319539" cy="30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箭头: 右 96"/>
          <p:cNvSpPr/>
          <p:nvPr/>
        </p:nvSpPr>
        <p:spPr>
          <a:xfrm>
            <a:off x="3757479" y="4485846"/>
            <a:ext cx="319539" cy="30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2236872" y="1095202"/>
            <a:ext cx="9250278" cy="535442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0" name="图片 7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9324" y="1226783"/>
            <a:ext cx="1587843" cy="379280"/>
          </a:xfrm>
          <a:prstGeom prst="rect">
            <a:avLst/>
          </a:prstGeom>
        </p:spPr>
      </p:pic>
      <p:sp>
        <p:nvSpPr>
          <p:cNvPr id="83" name="流程图: 资料带 2053"/>
          <p:cNvSpPr/>
          <p:nvPr/>
        </p:nvSpPr>
        <p:spPr>
          <a:xfrm>
            <a:off x="8724850" y="3280053"/>
            <a:ext cx="1242110" cy="1000104"/>
          </a:xfrm>
          <a:prstGeom prst="flowChartPunchedTape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文本框 100"/>
          <p:cNvSpPr txBox="1"/>
          <p:nvPr/>
        </p:nvSpPr>
        <p:spPr>
          <a:xfrm>
            <a:off x="8744516" y="1983331"/>
            <a:ext cx="1313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vCPE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E2E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七边形 84"/>
          <p:cNvSpPr/>
          <p:nvPr/>
        </p:nvSpPr>
        <p:spPr>
          <a:xfrm>
            <a:off x="8469630" y="2026844"/>
            <a:ext cx="308840" cy="299874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86" name="箭头: 右 89"/>
          <p:cNvSpPr/>
          <p:nvPr/>
        </p:nvSpPr>
        <p:spPr>
          <a:xfrm>
            <a:off x="7989571" y="3687869"/>
            <a:ext cx="512836" cy="30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Freeform 13"/>
          <p:cNvSpPr>
            <a:spLocks/>
          </p:cNvSpPr>
          <p:nvPr/>
        </p:nvSpPr>
        <p:spPr bwMode="auto">
          <a:xfrm>
            <a:off x="4354830" y="2388870"/>
            <a:ext cx="3303270" cy="1541568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+mn-lt"/>
              <a:ea typeface="+mn-ea"/>
            </a:endParaRPr>
          </a:p>
        </p:txBody>
      </p:sp>
      <p:sp>
        <p:nvSpPr>
          <p:cNvPr id="165" name="圆角矩形 164"/>
          <p:cNvSpPr/>
          <p:nvPr/>
        </p:nvSpPr>
        <p:spPr bwMode="auto">
          <a:xfrm>
            <a:off x="5225028" y="3153242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66" name="圆角矩形 165"/>
          <p:cNvSpPr/>
          <p:nvPr/>
        </p:nvSpPr>
        <p:spPr bwMode="auto">
          <a:xfrm>
            <a:off x="5225028" y="2963862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vINFRA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67" name="圆角矩形 166"/>
          <p:cNvSpPr/>
          <p:nvPr/>
        </p:nvSpPr>
        <p:spPr bwMode="auto">
          <a:xfrm>
            <a:off x="6015602" y="3160917"/>
            <a:ext cx="933837" cy="15378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68" name="圆角矩形 167"/>
          <p:cNvSpPr/>
          <p:nvPr/>
        </p:nvSpPr>
        <p:spPr bwMode="auto">
          <a:xfrm>
            <a:off x="6015602" y="2971538"/>
            <a:ext cx="945267" cy="148852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VBGREMU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69" name="圆角矩形 168"/>
          <p:cNvSpPr/>
          <p:nvPr/>
        </p:nvSpPr>
        <p:spPr bwMode="auto">
          <a:xfrm>
            <a:off x="4832598" y="3671345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70" name="圆角矩形 169"/>
          <p:cNvSpPr/>
          <p:nvPr/>
        </p:nvSpPr>
        <p:spPr bwMode="auto">
          <a:xfrm>
            <a:off x="4844028" y="3493397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vBNG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71" name="圆角矩形 170"/>
          <p:cNvSpPr/>
          <p:nvPr/>
        </p:nvSpPr>
        <p:spPr bwMode="auto">
          <a:xfrm>
            <a:off x="5642223" y="3663670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72" name="圆角矩形 171"/>
          <p:cNvSpPr/>
          <p:nvPr/>
        </p:nvSpPr>
        <p:spPr bwMode="auto">
          <a:xfrm>
            <a:off x="6442323" y="3663670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73" name="圆角矩形 172"/>
          <p:cNvSpPr/>
          <p:nvPr/>
        </p:nvSpPr>
        <p:spPr bwMode="auto">
          <a:xfrm>
            <a:off x="6453753" y="3478048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vGW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74" name="圆角矩形 173"/>
          <p:cNvSpPr/>
          <p:nvPr/>
        </p:nvSpPr>
        <p:spPr bwMode="auto">
          <a:xfrm>
            <a:off x="5642563" y="3478048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vGMUX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pic>
        <p:nvPicPr>
          <p:cNvPr id="176" name="Picture 1" descr="C:\Users\cmri\Documents\Tencent Files\542980948\Image\C2C\7})%{7R67N{RY0T~}9NWB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49640" y="2937510"/>
            <a:ext cx="2294381" cy="18348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77" y="0"/>
            <a:ext cx="11643600" cy="868365"/>
          </a:xfrm>
        </p:spPr>
        <p:txBody>
          <a:bodyPr>
            <a:normAutofit/>
          </a:bodyPr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 Test Case</a:t>
            </a:r>
            <a:endParaRPr lang="en-US" dirty="0"/>
          </a:p>
        </p:txBody>
      </p:sp>
      <p:pic>
        <p:nvPicPr>
          <p:cNvPr id="15361" name="Picture 1" descr="C:\Users\cmri\Documents\Tencent Files\542980948\Image\C2C\7})%{7R67N{RY0T~}9NWB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478" y="1792224"/>
            <a:ext cx="6417313" cy="4614672"/>
          </a:xfrm>
          <a:prstGeom prst="rect">
            <a:avLst/>
          </a:prstGeom>
          <a:noFill/>
        </p:spPr>
      </p:pic>
      <p:sp>
        <p:nvSpPr>
          <p:cNvPr id="77" name="矩形 76"/>
          <p:cNvSpPr/>
          <p:nvPr/>
        </p:nvSpPr>
        <p:spPr>
          <a:xfrm>
            <a:off x="768096" y="1036320"/>
            <a:ext cx="4376928" cy="56083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950976" y="1085088"/>
            <a:ext cx="1816608" cy="390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dirty="0" smtClean="0"/>
              <a:t>HEAT</a:t>
            </a:r>
            <a:endParaRPr lang="zh-CN" altLang="en-US" dirty="0"/>
          </a:p>
        </p:txBody>
      </p:sp>
      <p:sp>
        <p:nvSpPr>
          <p:cNvPr id="79" name="矩形 78"/>
          <p:cNvSpPr/>
          <p:nvPr/>
        </p:nvSpPr>
        <p:spPr>
          <a:xfrm>
            <a:off x="3084576" y="1085088"/>
            <a:ext cx="1743456" cy="390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dirty="0" smtClean="0"/>
              <a:t>TOSCA</a:t>
            </a:r>
            <a:endParaRPr lang="zh-CN" altLang="en-US" dirty="0"/>
          </a:p>
        </p:txBody>
      </p:sp>
      <p:sp>
        <p:nvSpPr>
          <p:cNvPr id="80" name="矩形 79"/>
          <p:cNvSpPr/>
          <p:nvPr/>
        </p:nvSpPr>
        <p:spPr>
          <a:xfrm>
            <a:off x="7290816" y="1731264"/>
            <a:ext cx="2584704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dirty="0" smtClean="0"/>
              <a:t>SO</a:t>
            </a:r>
            <a:endParaRPr lang="zh-CN" altLang="en-US" dirty="0"/>
          </a:p>
        </p:txBody>
      </p:sp>
      <p:sp>
        <p:nvSpPr>
          <p:cNvPr id="82" name="矩形 81"/>
          <p:cNvSpPr/>
          <p:nvPr/>
        </p:nvSpPr>
        <p:spPr>
          <a:xfrm>
            <a:off x="7290816" y="2572512"/>
            <a:ext cx="2584704" cy="1219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83" name="矩形 82"/>
          <p:cNvSpPr/>
          <p:nvPr/>
        </p:nvSpPr>
        <p:spPr>
          <a:xfrm>
            <a:off x="7290816" y="4145280"/>
            <a:ext cx="2584704" cy="5974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dirty="0" err="1" smtClean="0"/>
              <a:t>MultiCloud</a:t>
            </a:r>
            <a:endParaRPr lang="zh-CN" altLang="en-US" dirty="0"/>
          </a:p>
        </p:txBody>
      </p:sp>
      <p:sp>
        <p:nvSpPr>
          <p:cNvPr id="84" name="矩形 83"/>
          <p:cNvSpPr/>
          <p:nvPr/>
        </p:nvSpPr>
        <p:spPr>
          <a:xfrm>
            <a:off x="10383501" y="1694688"/>
            <a:ext cx="1560576" cy="8046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dirty="0" smtClean="0"/>
              <a:t>SDC</a:t>
            </a:r>
            <a:endParaRPr lang="zh-CN" altLang="en-US" dirty="0"/>
          </a:p>
        </p:txBody>
      </p:sp>
      <p:sp>
        <p:nvSpPr>
          <p:cNvPr id="86" name="矩形 85"/>
          <p:cNvSpPr/>
          <p:nvPr/>
        </p:nvSpPr>
        <p:spPr>
          <a:xfrm>
            <a:off x="7461504" y="2816352"/>
            <a:ext cx="2353056" cy="390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dirty="0" smtClean="0"/>
              <a:t>NSLCM</a:t>
            </a:r>
            <a:endParaRPr lang="zh-CN" altLang="en-US" dirty="0"/>
          </a:p>
        </p:txBody>
      </p:sp>
      <p:sp>
        <p:nvSpPr>
          <p:cNvPr id="91" name="矩形 90"/>
          <p:cNvSpPr/>
          <p:nvPr/>
        </p:nvSpPr>
        <p:spPr>
          <a:xfrm>
            <a:off x="7461504" y="3291840"/>
            <a:ext cx="2353056" cy="390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dirty="0" smtClean="0"/>
              <a:t>GVNFM</a:t>
            </a:r>
            <a:endParaRPr lang="zh-CN" altLang="en-US" dirty="0"/>
          </a:p>
        </p:txBody>
      </p:sp>
      <p:sp>
        <p:nvSpPr>
          <p:cNvPr id="95" name="矩形 94"/>
          <p:cNvSpPr/>
          <p:nvPr/>
        </p:nvSpPr>
        <p:spPr>
          <a:xfrm>
            <a:off x="10383501" y="2852928"/>
            <a:ext cx="1560576" cy="8046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dirty="0" smtClean="0"/>
              <a:t>A&amp;AI</a:t>
            </a:r>
            <a:endParaRPr lang="zh-CN" altLang="en-US" dirty="0"/>
          </a:p>
        </p:txBody>
      </p:sp>
      <p:sp>
        <p:nvSpPr>
          <p:cNvPr id="96" name="云形 95"/>
          <p:cNvSpPr/>
          <p:nvPr/>
        </p:nvSpPr>
        <p:spPr>
          <a:xfrm>
            <a:off x="6086757" y="5205984"/>
            <a:ext cx="6030492" cy="1431752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9614934" y="5365347"/>
            <a:ext cx="1569684" cy="469900"/>
          </a:xfrm>
          <a:prstGeom prst="roundRect">
            <a:avLst/>
          </a:prstGeom>
          <a:solidFill>
            <a:srgbClr val="A7A6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sz="1600" dirty="0" err="1" smtClean="0">
                <a:solidFill>
                  <a:schemeClr val="tx1"/>
                </a:solidFill>
              </a:rPr>
              <a:t>vGMUX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98" name="圆角矩形 97"/>
          <p:cNvSpPr/>
          <p:nvPr/>
        </p:nvSpPr>
        <p:spPr>
          <a:xfrm>
            <a:off x="7583425" y="5661257"/>
            <a:ext cx="1569684" cy="469900"/>
          </a:xfrm>
          <a:prstGeom prst="roundRect">
            <a:avLst/>
          </a:prstGeom>
          <a:solidFill>
            <a:srgbClr val="A7A6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sz="1600" dirty="0" err="1" smtClean="0">
                <a:solidFill>
                  <a:schemeClr val="tx1"/>
                </a:solidFill>
              </a:rPr>
              <a:t>vGW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00" name="圆角矩形 99"/>
          <p:cNvSpPr/>
          <p:nvPr/>
        </p:nvSpPr>
        <p:spPr>
          <a:xfrm>
            <a:off x="9302006" y="5905859"/>
            <a:ext cx="1569684" cy="469900"/>
          </a:xfrm>
          <a:prstGeom prst="roundRect">
            <a:avLst/>
          </a:prstGeom>
          <a:solidFill>
            <a:srgbClr val="A7A6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sz="1600" dirty="0" err="1" smtClean="0">
                <a:solidFill>
                  <a:schemeClr val="tx1"/>
                </a:solidFill>
              </a:rPr>
              <a:t>vXX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102" name="直接箭头连接符 101"/>
          <p:cNvCxnSpPr>
            <a:stCxn id="80" idx="2"/>
            <a:endCxn id="82" idx="0"/>
          </p:cNvCxnSpPr>
          <p:nvPr/>
        </p:nvCxnSpPr>
        <p:spPr>
          <a:xfrm>
            <a:off x="8583168" y="2340864"/>
            <a:ext cx="0" cy="2316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>
            <a:stCxn id="82" idx="2"/>
            <a:endCxn id="83" idx="0"/>
          </p:cNvCxnSpPr>
          <p:nvPr/>
        </p:nvCxnSpPr>
        <p:spPr>
          <a:xfrm>
            <a:off x="8583168" y="3791712"/>
            <a:ext cx="0" cy="3535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圆角矩形 104"/>
          <p:cNvSpPr/>
          <p:nvPr/>
        </p:nvSpPr>
        <p:spPr>
          <a:xfrm>
            <a:off x="9322326" y="5426307"/>
            <a:ext cx="1569684" cy="469900"/>
          </a:xfrm>
          <a:prstGeom prst="roundRect">
            <a:avLst/>
          </a:prstGeom>
          <a:solidFill>
            <a:srgbClr val="A7A6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sz="1600" dirty="0" err="1" smtClean="0">
                <a:solidFill>
                  <a:schemeClr val="tx1"/>
                </a:solidFill>
              </a:rPr>
              <a:t>vGMUX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10383501" y="3986784"/>
            <a:ext cx="1560576" cy="8046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altLang="zh-CN" dirty="0" smtClean="0"/>
              <a:t>OOF</a:t>
            </a:r>
            <a:endParaRPr lang="zh-CN" altLang="en-US" dirty="0"/>
          </a:p>
        </p:txBody>
      </p:sp>
      <p:cxnSp>
        <p:nvCxnSpPr>
          <p:cNvPr id="108" name="直接箭头连接符 107"/>
          <p:cNvCxnSpPr>
            <a:stCxn id="84" idx="1"/>
          </p:cNvCxnSpPr>
          <p:nvPr/>
        </p:nvCxnSpPr>
        <p:spPr>
          <a:xfrm flipH="1">
            <a:off x="9875520" y="2097024"/>
            <a:ext cx="50798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直接箭头连接符 110"/>
          <p:cNvCxnSpPr>
            <a:stCxn id="84" idx="1"/>
          </p:cNvCxnSpPr>
          <p:nvPr/>
        </p:nvCxnSpPr>
        <p:spPr>
          <a:xfrm flipH="1">
            <a:off x="9875520" y="2097024"/>
            <a:ext cx="507981" cy="707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直接箭头连接符 112"/>
          <p:cNvCxnSpPr/>
          <p:nvPr/>
        </p:nvCxnSpPr>
        <p:spPr>
          <a:xfrm>
            <a:off x="9875520" y="2340864"/>
            <a:ext cx="507981" cy="512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直接箭头连接符 114"/>
          <p:cNvCxnSpPr>
            <a:stCxn id="82" idx="3"/>
            <a:endCxn id="95" idx="1"/>
          </p:cNvCxnSpPr>
          <p:nvPr/>
        </p:nvCxnSpPr>
        <p:spPr>
          <a:xfrm>
            <a:off x="9875520" y="3182112"/>
            <a:ext cx="507981" cy="73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直接箭头连接符 116"/>
          <p:cNvCxnSpPr>
            <a:stCxn id="82" idx="3"/>
            <a:endCxn id="106" idx="1"/>
          </p:cNvCxnSpPr>
          <p:nvPr/>
        </p:nvCxnSpPr>
        <p:spPr>
          <a:xfrm>
            <a:off x="9875520" y="3182112"/>
            <a:ext cx="507981" cy="1207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直接箭头连接符 118"/>
          <p:cNvCxnSpPr>
            <a:stCxn id="84" idx="2"/>
            <a:endCxn id="95" idx="0"/>
          </p:cNvCxnSpPr>
          <p:nvPr/>
        </p:nvCxnSpPr>
        <p:spPr>
          <a:xfrm>
            <a:off x="11163789" y="2499360"/>
            <a:ext cx="0" cy="3535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直接箭头连接符 121"/>
          <p:cNvCxnSpPr/>
          <p:nvPr/>
        </p:nvCxnSpPr>
        <p:spPr>
          <a:xfrm flipV="1">
            <a:off x="9322326" y="3657600"/>
            <a:ext cx="1277076" cy="4876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直接箭头连接符 123"/>
          <p:cNvCxnSpPr>
            <a:stCxn id="106" idx="0"/>
            <a:endCxn id="95" idx="2"/>
          </p:cNvCxnSpPr>
          <p:nvPr/>
        </p:nvCxnSpPr>
        <p:spPr>
          <a:xfrm flipV="1">
            <a:off x="11163789" y="3657600"/>
            <a:ext cx="0" cy="329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7290816" y="2462784"/>
            <a:ext cx="902208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lt1"/>
                </a:solidFill>
              </a:rPr>
              <a:t>VF-C</a:t>
            </a:r>
            <a:endParaRPr lang="zh-CN" altLang="en-US" dirty="0" smtClean="0">
              <a:solidFill>
                <a:schemeClr val="lt1"/>
              </a:solidFill>
            </a:endParaRPr>
          </a:p>
        </p:txBody>
      </p:sp>
      <p:cxnSp>
        <p:nvCxnSpPr>
          <p:cNvPr id="127" name="直接箭头连接符 126"/>
          <p:cNvCxnSpPr>
            <a:stCxn id="83" idx="2"/>
          </p:cNvCxnSpPr>
          <p:nvPr/>
        </p:nvCxnSpPr>
        <p:spPr>
          <a:xfrm>
            <a:off x="8583168" y="4742688"/>
            <a:ext cx="0" cy="4632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7790688" y="1085088"/>
            <a:ext cx="4153389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dirty="0" smtClean="0"/>
              <a:t>Tosca based </a:t>
            </a:r>
            <a:r>
              <a:rPr lang="en-US" altLang="zh-CN" dirty="0" err="1" smtClean="0"/>
              <a:t>vCPE</a:t>
            </a:r>
            <a:r>
              <a:rPr lang="en-US" altLang="zh-CN" dirty="0" smtClean="0"/>
              <a:t> in CMCC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Test Cases</a:t>
            </a:r>
            <a:endParaRPr lang="zh-CN" alt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3040380" y="2606040"/>
            <a:ext cx="1268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Topology</a:t>
            </a:r>
            <a:endParaRPr lang="zh-CN" altLang="en-US" dirty="0"/>
          </a:p>
        </p:txBody>
      </p:sp>
      <p:sp>
        <p:nvSpPr>
          <p:cNvPr id="72" name="右箭头 71"/>
          <p:cNvSpPr/>
          <p:nvPr/>
        </p:nvSpPr>
        <p:spPr>
          <a:xfrm rot="16200000">
            <a:off x="2926080" y="2617470"/>
            <a:ext cx="365760" cy="1828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圆角矩形 72"/>
          <p:cNvSpPr/>
          <p:nvPr/>
        </p:nvSpPr>
        <p:spPr>
          <a:xfrm>
            <a:off x="2137410" y="1931670"/>
            <a:ext cx="2080260" cy="64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vCPE</a:t>
            </a:r>
            <a:r>
              <a:rPr lang="en-US" altLang="zh-CN" dirty="0" smtClean="0"/>
              <a:t> </a:t>
            </a:r>
          </a:p>
          <a:p>
            <a:pPr algn="ctr"/>
            <a:r>
              <a:rPr lang="en-US" altLang="zh-CN" dirty="0" smtClean="0"/>
              <a:t>Network service</a:t>
            </a:r>
            <a:endParaRPr lang="zh-CN" altLang="en-US" dirty="0"/>
          </a:p>
        </p:txBody>
      </p:sp>
      <p:sp>
        <p:nvSpPr>
          <p:cNvPr id="75" name="圆角矩形 74"/>
          <p:cNvSpPr/>
          <p:nvPr/>
        </p:nvSpPr>
        <p:spPr>
          <a:xfrm>
            <a:off x="2084070" y="1066800"/>
            <a:ext cx="2080260" cy="64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vCPE</a:t>
            </a:r>
            <a:r>
              <a:rPr lang="en-US" altLang="zh-CN" dirty="0" smtClean="0"/>
              <a:t> </a:t>
            </a:r>
          </a:p>
          <a:p>
            <a:pPr algn="ctr"/>
            <a:r>
              <a:rPr lang="en-US" altLang="zh-CN" dirty="0" smtClean="0"/>
              <a:t>E2E service</a:t>
            </a:r>
          </a:p>
        </p:txBody>
      </p:sp>
      <p:sp>
        <p:nvSpPr>
          <p:cNvPr id="76" name="右箭头 75"/>
          <p:cNvSpPr/>
          <p:nvPr/>
        </p:nvSpPr>
        <p:spPr>
          <a:xfrm rot="16200000">
            <a:off x="2950845" y="1735455"/>
            <a:ext cx="26289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右箭头 76"/>
          <p:cNvSpPr/>
          <p:nvPr/>
        </p:nvSpPr>
        <p:spPr>
          <a:xfrm>
            <a:off x="5544820" y="3365500"/>
            <a:ext cx="1348740" cy="2400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八边形 91"/>
          <p:cNvSpPr/>
          <p:nvPr/>
        </p:nvSpPr>
        <p:spPr>
          <a:xfrm>
            <a:off x="7244080" y="2603500"/>
            <a:ext cx="1939290" cy="139065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Service lifecycle</a:t>
            </a:r>
          </a:p>
          <a:p>
            <a:pPr algn="ctr"/>
            <a:r>
              <a:rPr lang="en-US" altLang="zh-CN" dirty="0" smtClean="0"/>
              <a:t>Management</a:t>
            </a:r>
            <a:endParaRPr lang="zh-CN" altLang="en-US" dirty="0"/>
          </a:p>
        </p:txBody>
      </p:sp>
      <p:sp>
        <p:nvSpPr>
          <p:cNvPr id="95" name="流程图: 资料带 94"/>
          <p:cNvSpPr/>
          <p:nvPr/>
        </p:nvSpPr>
        <p:spPr>
          <a:xfrm>
            <a:off x="9429750" y="1708150"/>
            <a:ext cx="2514600" cy="114935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Service Instantiation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569460" y="1242060"/>
            <a:ext cx="4560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Use GVNFM to integrate with Open source VNFs of CPE use case .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No commercial software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365750" y="3011170"/>
            <a:ext cx="2411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Model distribution</a:t>
            </a:r>
            <a:endParaRPr lang="zh-CN" altLang="en-US" dirty="0"/>
          </a:p>
        </p:txBody>
      </p:sp>
      <p:sp>
        <p:nvSpPr>
          <p:cNvPr id="45" name="左大括号 44"/>
          <p:cNvSpPr/>
          <p:nvPr/>
        </p:nvSpPr>
        <p:spPr>
          <a:xfrm rot="5400000">
            <a:off x="2857500" y="1337310"/>
            <a:ext cx="537210" cy="36004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资料带 14"/>
          <p:cNvSpPr/>
          <p:nvPr/>
        </p:nvSpPr>
        <p:spPr>
          <a:xfrm>
            <a:off x="9467850" y="2978150"/>
            <a:ext cx="2514600" cy="114935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Service Termination</a:t>
            </a:r>
          </a:p>
        </p:txBody>
      </p:sp>
      <p:sp>
        <p:nvSpPr>
          <p:cNvPr id="16" name="流程图: 资料带 15"/>
          <p:cNvSpPr/>
          <p:nvPr/>
        </p:nvSpPr>
        <p:spPr>
          <a:xfrm>
            <a:off x="9531350" y="4248150"/>
            <a:ext cx="2514600" cy="114935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Service Healing</a:t>
            </a:r>
            <a:endParaRPr lang="zh-CN" altLang="en-US" dirty="0"/>
          </a:p>
        </p:txBody>
      </p:sp>
      <p:grpSp>
        <p:nvGrpSpPr>
          <p:cNvPr id="17" name="组合 31"/>
          <p:cNvGrpSpPr/>
          <p:nvPr/>
        </p:nvGrpSpPr>
        <p:grpSpPr>
          <a:xfrm>
            <a:off x="1184580" y="3447972"/>
            <a:ext cx="2928412" cy="2508931"/>
            <a:chOff x="278283" y="1937320"/>
            <a:chExt cx="2732567" cy="2307020"/>
          </a:xfrm>
        </p:grpSpPr>
        <p:sp>
          <p:nvSpPr>
            <p:cNvPr id="18" name="椭圆 17"/>
            <p:cNvSpPr/>
            <p:nvPr/>
          </p:nvSpPr>
          <p:spPr>
            <a:xfrm>
              <a:off x="278283" y="1964121"/>
              <a:ext cx="1028700" cy="10287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err="1" smtClean="0"/>
                <a:t>vGW</a:t>
              </a:r>
              <a:endParaRPr lang="zh-CN" altLang="en-US" dirty="0"/>
            </a:p>
          </p:txBody>
        </p:sp>
        <p:sp>
          <p:nvSpPr>
            <p:cNvPr id="19" name="椭圆 18"/>
            <p:cNvSpPr/>
            <p:nvPr/>
          </p:nvSpPr>
          <p:spPr>
            <a:xfrm>
              <a:off x="1543056" y="1937320"/>
              <a:ext cx="1220617" cy="10287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err="1" smtClean="0"/>
                <a:t>vGMUX</a:t>
              </a:r>
              <a:endParaRPr lang="zh-CN" altLang="en-US" dirty="0"/>
            </a:p>
          </p:txBody>
        </p:sp>
        <p:sp>
          <p:nvSpPr>
            <p:cNvPr id="20" name="椭圆 19"/>
            <p:cNvSpPr/>
            <p:nvPr/>
          </p:nvSpPr>
          <p:spPr>
            <a:xfrm>
              <a:off x="677567" y="3719349"/>
              <a:ext cx="925826" cy="4800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00" dirty="0" err="1" smtClean="0">
                  <a:latin typeface="Times New Roman" pitchFamily="18" charset="0"/>
                  <a:cs typeface="Times New Roman" pitchFamily="18" charset="0"/>
                </a:rPr>
                <a:t>Public_net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874874" y="3764280"/>
              <a:ext cx="1034613" cy="4800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00" dirty="0" err="1" smtClean="0">
                  <a:latin typeface="Times New Roman" pitchFamily="18" charset="0"/>
                  <a:cs typeface="Times New Roman" pitchFamily="18" charset="0"/>
                </a:rPr>
                <a:t>Private_net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直接连接符 21"/>
            <p:cNvCxnSpPr>
              <a:stCxn id="18" idx="4"/>
              <a:endCxn id="20" idx="0"/>
            </p:cNvCxnSpPr>
            <p:nvPr/>
          </p:nvCxnSpPr>
          <p:spPr>
            <a:xfrm>
              <a:off x="792631" y="2992821"/>
              <a:ext cx="347849" cy="7265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19" idx="4"/>
              <a:endCxn id="20" idx="7"/>
            </p:cNvCxnSpPr>
            <p:nvPr/>
          </p:nvCxnSpPr>
          <p:spPr>
            <a:xfrm flipH="1">
              <a:off x="1467809" y="2966020"/>
              <a:ext cx="685556" cy="8236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18" idx="5"/>
              <a:endCxn id="21" idx="1"/>
            </p:cNvCxnSpPr>
            <p:nvPr/>
          </p:nvCxnSpPr>
          <p:spPr>
            <a:xfrm>
              <a:off x="1156334" y="2842172"/>
              <a:ext cx="870056" cy="9924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19" idx="5"/>
              <a:endCxn id="21" idx="0"/>
            </p:cNvCxnSpPr>
            <p:nvPr/>
          </p:nvCxnSpPr>
          <p:spPr>
            <a:xfrm flipH="1">
              <a:off x="2392180" y="2815371"/>
              <a:ext cx="192737" cy="9489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834390" y="1954530"/>
              <a:ext cx="445770" cy="276999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  VF</a:t>
              </a:r>
              <a:endParaRPr lang="zh-CN" altLang="en-US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97771" y="1974761"/>
              <a:ext cx="445770" cy="276999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  VF</a:t>
              </a:r>
              <a:endParaRPr lang="zh-CN" alt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2113" y="3632639"/>
              <a:ext cx="445768" cy="27699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  VL</a:t>
              </a:r>
              <a:endParaRPr lang="zh-CN" alt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65082" y="3595329"/>
              <a:ext cx="445768" cy="27699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  VL</a:t>
              </a:r>
              <a:endParaRPr lang="zh-CN" altLang="en-US" sz="1200" dirty="0"/>
            </a:p>
          </p:txBody>
        </p:sp>
      </p:grpSp>
      <p:sp>
        <p:nvSpPr>
          <p:cNvPr id="30" name="椭圆 29"/>
          <p:cNvSpPr/>
          <p:nvPr/>
        </p:nvSpPr>
        <p:spPr>
          <a:xfrm>
            <a:off x="4011600" y="3435208"/>
            <a:ext cx="1102422" cy="11187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VF x</a:t>
            </a:r>
            <a:endParaRPr lang="zh-CN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769924" y="3515360"/>
            <a:ext cx="477716" cy="301242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  VF</a:t>
            </a:r>
            <a:endParaRPr lang="zh-CN" altLang="en-US" sz="1200" dirty="0"/>
          </a:p>
        </p:txBody>
      </p:sp>
      <p:cxnSp>
        <p:nvCxnSpPr>
          <p:cNvPr id="32" name="直接连接符 31"/>
          <p:cNvCxnSpPr>
            <a:endCxn id="20" idx="6"/>
          </p:cNvCxnSpPr>
          <p:nvPr/>
        </p:nvCxnSpPr>
        <p:spPr>
          <a:xfrm flipH="1">
            <a:off x="2604659" y="4502150"/>
            <a:ext cx="1667621" cy="1144853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30" idx="4"/>
            <a:endCxn id="34" idx="0"/>
          </p:cNvCxnSpPr>
          <p:nvPr/>
        </p:nvCxnSpPr>
        <p:spPr>
          <a:xfrm>
            <a:off x="4562811" y="4553940"/>
            <a:ext cx="144179" cy="881555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4210900" y="5435495"/>
            <a:ext cx="992179" cy="522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VL x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27805" y="5334910"/>
            <a:ext cx="477716" cy="30124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  VL</a:t>
            </a:r>
            <a:endParaRPr lang="zh-CN" altLang="en-US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圆角矩形 191"/>
          <p:cNvSpPr>
            <a:spLocks noChangeArrowheads="1"/>
          </p:cNvSpPr>
          <p:nvPr/>
        </p:nvSpPr>
        <p:spPr bwMode="auto">
          <a:xfrm>
            <a:off x="4414252" y="4018546"/>
            <a:ext cx="3873500" cy="23622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Use Case Deployment  @CMCC</a:t>
            </a:r>
            <a:endParaRPr lang="zh-CN" altLang="en-US" dirty="0"/>
          </a:p>
        </p:txBody>
      </p:sp>
      <p:sp>
        <p:nvSpPr>
          <p:cNvPr id="44" name="Freeform 13"/>
          <p:cNvSpPr>
            <a:spLocks/>
          </p:cNvSpPr>
          <p:nvPr/>
        </p:nvSpPr>
        <p:spPr bwMode="auto">
          <a:xfrm>
            <a:off x="247651" y="1614410"/>
            <a:ext cx="3743326" cy="1926383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rgbClr val="FEFFC9"/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latin typeface="+mn-lt"/>
              <a:ea typeface="+mn-ea"/>
            </a:endParaRPr>
          </a:p>
        </p:txBody>
      </p:sp>
      <p:sp>
        <p:nvSpPr>
          <p:cNvPr id="45" name="Freeform 13"/>
          <p:cNvSpPr>
            <a:spLocks/>
          </p:cNvSpPr>
          <p:nvPr/>
        </p:nvSpPr>
        <p:spPr bwMode="auto">
          <a:xfrm>
            <a:off x="314961" y="4451865"/>
            <a:ext cx="3142386" cy="1756245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latin typeface="+mn-lt"/>
              <a:ea typeface="+mn-ea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8440" y="2173117"/>
            <a:ext cx="2117124" cy="452535"/>
          </a:xfrm>
          <a:prstGeom prst="rect">
            <a:avLst/>
          </a:prstGeom>
        </p:spPr>
      </p:pic>
      <p:sp>
        <p:nvSpPr>
          <p:cNvPr id="51" name="Freeform 13"/>
          <p:cNvSpPr>
            <a:spLocks/>
          </p:cNvSpPr>
          <p:nvPr/>
        </p:nvSpPr>
        <p:spPr bwMode="auto">
          <a:xfrm>
            <a:off x="4363452" y="1446796"/>
            <a:ext cx="3739428" cy="2085976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rgbClr val="FEFFC9"/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latin typeface="+mn-lt"/>
              <a:ea typeface="+mn-ea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2952" y="1911096"/>
            <a:ext cx="1791870" cy="452535"/>
          </a:xfrm>
          <a:prstGeom prst="rect">
            <a:avLst/>
          </a:prstGeom>
        </p:spPr>
      </p:pic>
      <p:sp>
        <p:nvSpPr>
          <p:cNvPr id="55" name="Freeform 13"/>
          <p:cNvSpPr>
            <a:spLocks/>
          </p:cNvSpPr>
          <p:nvPr/>
        </p:nvSpPr>
        <p:spPr bwMode="auto">
          <a:xfrm>
            <a:off x="8351252" y="1446796"/>
            <a:ext cx="3510179" cy="2085976"/>
          </a:xfrm>
          <a:custGeom>
            <a:avLst/>
            <a:gdLst>
              <a:gd name="T0" fmla="*/ 570 w 662"/>
              <a:gd name="T1" fmla="*/ 174 h 373"/>
              <a:gd name="T2" fmla="*/ 576 w 662"/>
              <a:gd name="T3" fmla="*/ 135 h 373"/>
              <a:gd name="T4" fmla="*/ 441 w 662"/>
              <a:gd name="T5" fmla="*/ 0 h 373"/>
              <a:gd name="T6" fmla="*/ 319 w 662"/>
              <a:gd name="T7" fmla="*/ 77 h 373"/>
              <a:gd name="T8" fmla="*/ 236 w 662"/>
              <a:gd name="T9" fmla="*/ 41 h 373"/>
              <a:gd name="T10" fmla="*/ 122 w 662"/>
              <a:gd name="T11" fmla="*/ 156 h 373"/>
              <a:gd name="T12" fmla="*/ 123 w 662"/>
              <a:gd name="T13" fmla="*/ 174 h 373"/>
              <a:gd name="T14" fmla="*/ 100 w 662"/>
              <a:gd name="T15" fmla="*/ 174 h 373"/>
              <a:gd name="T16" fmla="*/ 0 w 662"/>
              <a:gd name="T17" fmla="*/ 273 h 373"/>
              <a:gd name="T18" fmla="*/ 100 w 662"/>
              <a:gd name="T19" fmla="*/ 373 h 373"/>
              <a:gd name="T20" fmla="*/ 469 w 662"/>
              <a:gd name="T21" fmla="*/ 373 h 373"/>
              <a:gd name="T22" fmla="*/ 563 w 662"/>
              <a:gd name="T23" fmla="*/ 373 h 373"/>
              <a:gd name="T24" fmla="*/ 662 w 662"/>
              <a:gd name="T25" fmla="*/ 273 h 373"/>
              <a:gd name="T26" fmla="*/ 570 w 662"/>
              <a:gd name="T27" fmla="*/ 174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2" h="373">
                <a:moveTo>
                  <a:pt x="570" y="174"/>
                </a:moveTo>
                <a:cubicBezTo>
                  <a:pt x="574" y="162"/>
                  <a:pt x="576" y="148"/>
                  <a:pt x="576" y="135"/>
                </a:cubicBezTo>
                <a:cubicBezTo>
                  <a:pt x="576" y="60"/>
                  <a:pt x="515" y="0"/>
                  <a:pt x="441" y="0"/>
                </a:cubicBezTo>
                <a:cubicBezTo>
                  <a:pt x="387" y="0"/>
                  <a:pt x="340" y="31"/>
                  <a:pt x="319" y="77"/>
                </a:cubicBezTo>
                <a:cubicBezTo>
                  <a:pt x="298" y="55"/>
                  <a:pt x="269" y="41"/>
                  <a:pt x="236" y="41"/>
                </a:cubicBezTo>
                <a:cubicBezTo>
                  <a:pt x="173" y="41"/>
                  <a:pt x="122" y="92"/>
                  <a:pt x="122" y="156"/>
                </a:cubicBezTo>
                <a:cubicBezTo>
                  <a:pt x="122" y="162"/>
                  <a:pt x="122" y="168"/>
                  <a:pt x="123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45" y="174"/>
                  <a:pt x="0" y="218"/>
                  <a:pt x="0" y="273"/>
                </a:cubicBezTo>
                <a:cubicBezTo>
                  <a:pt x="0" y="328"/>
                  <a:pt x="45" y="373"/>
                  <a:pt x="100" y="373"/>
                </a:cubicBezTo>
                <a:cubicBezTo>
                  <a:pt x="469" y="373"/>
                  <a:pt x="469" y="373"/>
                  <a:pt x="469" y="373"/>
                </a:cubicBezTo>
                <a:cubicBezTo>
                  <a:pt x="563" y="373"/>
                  <a:pt x="563" y="373"/>
                  <a:pt x="563" y="373"/>
                </a:cubicBezTo>
                <a:cubicBezTo>
                  <a:pt x="618" y="373"/>
                  <a:pt x="662" y="328"/>
                  <a:pt x="662" y="273"/>
                </a:cubicBezTo>
                <a:cubicBezTo>
                  <a:pt x="662" y="221"/>
                  <a:pt x="622" y="178"/>
                  <a:pt x="570" y="174"/>
                </a:cubicBezTo>
                <a:close/>
              </a:path>
            </a:pathLst>
          </a:custGeom>
          <a:solidFill>
            <a:srgbClr val="FEFFC9"/>
          </a:solidFill>
          <a:ln>
            <a:solidFill>
              <a:schemeClr val="tx1"/>
            </a:solidFill>
          </a:ln>
        </p:spPr>
        <p:txBody>
          <a:bodyPr lIns="68562" tIns="34281" rIns="68562" bIns="3428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latin typeface="+mn-lt"/>
              <a:ea typeface="+mn-ea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1368" y="1869821"/>
            <a:ext cx="1791870" cy="452535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1354592" y="2749812"/>
            <a:ext cx="1405616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Casablanca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795252" y="2503666"/>
            <a:ext cx="2705100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CMCC Domain :Casablanca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757652" y="2516366"/>
            <a:ext cx="2895600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VDF Domain : Casablanca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7" name="箭头: 下 168"/>
          <p:cNvSpPr/>
          <p:nvPr/>
        </p:nvSpPr>
        <p:spPr>
          <a:xfrm>
            <a:off x="6438732" y="3560991"/>
            <a:ext cx="209550" cy="4360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TextBox 70"/>
          <p:cNvSpPr txBox="1"/>
          <p:nvPr/>
        </p:nvSpPr>
        <p:spPr>
          <a:xfrm>
            <a:off x="1734414" y="1116742"/>
            <a:ext cx="146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vCPE</a:t>
            </a:r>
            <a:endParaRPr lang="zh-CN" alt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8126719" y="1042931"/>
            <a:ext cx="146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CCVPN</a:t>
            </a:r>
            <a:endParaRPr lang="zh-CN" altLang="en-US" dirty="0"/>
          </a:p>
        </p:txBody>
      </p:sp>
      <p:sp>
        <p:nvSpPr>
          <p:cNvPr id="74" name="箭头: 下 168"/>
          <p:cNvSpPr/>
          <p:nvPr/>
        </p:nvSpPr>
        <p:spPr>
          <a:xfrm>
            <a:off x="10223573" y="3614549"/>
            <a:ext cx="209550" cy="4360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箭头: 下 168"/>
          <p:cNvSpPr/>
          <p:nvPr/>
        </p:nvSpPr>
        <p:spPr>
          <a:xfrm>
            <a:off x="2070100" y="3611477"/>
            <a:ext cx="177800" cy="8254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圆角矩形 76"/>
          <p:cNvSpPr/>
          <p:nvPr/>
        </p:nvSpPr>
        <p:spPr bwMode="auto">
          <a:xfrm>
            <a:off x="1224528" y="5084709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78" name="圆角矩形 77"/>
          <p:cNvSpPr/>
          <p:nvPr/>
        </p:nvSpPr>
        <p:spPr bwMode="auto">
          <a:xfrm>
            <a:off x="1224528" y="4895329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vDHCP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79" name="圆角矩形 78"/>
          <p:cNvSpPr/>
          <p:nvPr/>
        </p:nvSpPr>
        <p:spPr bwMode="auto">
          <a:xfrm>
            <a:off x="2015103" y="5092384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80" name="圆角矩形 79"/>
          <p:cNvSpPr/>
          <p:nvPr/>
        </p:nvSpPr>
        <p:spPr bwMode="auto">
          <a:xfrm>
            <a:off x="2015103" y="4903005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vAAA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81" name="圆角矩形 80"/>
          <p:cNvSpPr/>
          <p:nvPr/>
        </p:nvSpPr>
        <p:spPr bwMode="auto">
          <a:xfrm>
            <a:off x="832098" y="5602812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82" name="圆角矩形 81"/>
          <p:cNvSpPr/>
          <p:nvPr/>
        </p:nvSpPr>
        <p:spPr bwMode="auto">
          <a:xfrm>
            <a:off x="843528" y="5424864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vBNG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83" name="圆角矩形 82"/>
          <p:cNvSpPr/>
          <p:nvPr/>
        </p:nvSpPr>
        <p:spPr bwMode="auto">
          <a:xfrm>
            <a:off x="1641723" y="5595137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84" name="圆角矩形 83"/>
          <p:cNvSpPr/>
          <p:nvPr/>
        </p:nvSpPr>
        <p:spPr bwMode="auto">
          <a:xfrm>
            <a:off x="2441823" y="5595137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85" name="圆角矩形 84"/>
          <p:cNvSpPr/>
          <p:nvPr/>
        </p:nvSpPr>
        <p:spPr bwMode="auto">
          <a:xfrm>
            <a:off x="2453253" y="5409515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vxxx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86" name="圆角矩形 85"/>
          <p:cNvSpPr/>
          <p:nvPr/>
        </p:nvSpPr>
        <p:spPr bwMode="auto">
          <a:xfrm>
            <a:off x="1642063" y="5409515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vGMUX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6700252" y="4844046"/>
            <a:ext cx="1371600" cy="74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OTN Controller</a:t>
            </a:r>
          </a:p>
          <a:p>
            <a:pPr algn="ctr"/>
            <a:r>
              <a:rPr lang="en-US" altLang="zh-CN" dirty="0" smtClean="0"/>
              <a:t>(</a:t>
            </a:r>
            <a:r>
              <a:rPr lang="en-US" altLang="zh-CN" dirty="0" err="1" smtClean="0"/>
              <a:t>Huawei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89" name="矩形 88"/>
          <p:cNvSpPr/>
          <p:nvPr/>
        </p:nvSpPr>
        <p:spPr>
          <a:xfrm>
            <a:off x="4858752" y="4844046"/>
            <a:ext cx="1397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SD-WAN Controller</a:t>
            </a:r>
          </a:p>
          <a:p>
            <a:pPr algn="ctr"/>
            <a:r>
              <a:rPr lang="en-US" altLang="zh-CN" dirty="0" smtClean="0"/>
              <a:t>(</a:t>
            </a:r>
            <a:r>
              <a:rPr lang="en-US" altLang="zh-CN" dirty="0" err="1" smtClean="0"/>
              <a:t>Huawei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90" name="文本框 170"/>
          <p:cNvSpPr txBox="1"/>
          <p:nvPr/>
        </p:nvSpPr>
        <p:spPr>
          <a:xfrm>
            <a:off x="4453390" y="4057074"/>
            <a:ext cx="1867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Integrate with 3</a:t>
            </a:r>
            <a:r>
              <a:rPr lang="en-US" altLang="zh-CN" sz="1400" baseline="30000" dirty="0"/>
              <a:t>rd</a:t>
            </a:r>
            <a:r>
              <a:rPr lang="en-US" altLang="zh-CN" sz="1400" dirty="0"/>
              <a:t> Part Specific Components</a:t>
            </a:r>
            <a:endParaRPr lang="zh-CN" altLang="en-US" sz="1400" dirty="0"/>
          </a:p>
        </p:txBody>
      </p:sp>
      <p:sp>
        <p:nvSpPr>
          <p:cNvPr id="92" name="圆角矩形 91"/>
          <p:cNvSpPr/>
          <p:nvPr/>
        </p:nvSpPr>
        <p:spPr bwMode="auto">
          <a:xfrm>
            <a:off x="6884650" y="3224571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93" name="圆角矩形 92"/>
          <p:cNvSpPr/>
          <p:nvPr/>
        </p:nvSpPr>
        <p:spPr bwMode="auto">
          <a:xfrm>
            <a:off x="6896080" y="3046623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vCPE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97" name="圆角矩形 96"/>
          <p:cNvSpPr/>
          <p:nvPr/>
        </p:nvSpPr>
        <p:spPr bwMode="auto">
          <a:xfrm>
            <a:off x="10745450" y="3211871"/>
            <a:ext cx="746080" cy="165973"/>
          </a:xfrm>
          <a:prstGeom prst="roundRect">
            <a:avLst/>
          </a:prstGeom>
          <a:solidFill>
            <a:srgbClr val="98BDD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OS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98" name="圆角矩形 97"/>
          <p:cNvSpPr/>
          <p:nvPr/>
        </p:nvSpPr>
        <p:spPr bwMode="auto">
          <a:xfrm>
            <a:off x="10756880" y="3033923"/>
            <a:ext cx="746080" cy="163844"/>
          </a:xfrm>
          <a:prstGeom prst="round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617" eaLnBrk="1" hangingPunct="1">
              <a:buClr>
                <a:srgbClr val="CC9900"/>
              </a:buClr>
              <a:defRPr/>
            </a:pPr>
            <a:r>
              <a:rPr lang="en-US" altLang="zh-CN" sz="1050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Calibri" panose="020F0502020204030204" pitchFamily="34" charset="0"/>
              </a:rPr>
              <a:t>vCPE</a:t>
            </a:r>
            <a:endParaRPr lang="zh-CN" altLang="en-US" sz="10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101" name="圆角矩形 191"/>
          <p:cNvSpPr>
            <a:spLocks noChangeArrowheads="1"/>
          </p:cNvSpPr>
          <p:nvPr/>
        </p:nvSpPr>
        <p:spPr bwMode="auto">
          <a:xfrm>
            <a:off x="8541752" y="4069346"/>
            <a:ext cx="3492500" cy="2267721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10535652" y="4805946"/>
            <a:ext cx="1371600" cy="723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OTN Controller</a:t>
            </a:r>
            <a:br>
              <a:rPr lang="en-US" altLang="zh-CN" dirty="0" smtClean="0"/>
            </a:br>
            <a:r>
              <a:rPr lang="en-US" altLang="zh-CN" dirty="0" smtClean="0"/>
              <a:t>(ZTE)</a:t>
            </a:r>
            <a:endParaRPr lang="zh-CN" altLang="en-US" dirty="0"/>
          </a:p>
        </p:txBody>
      </p:sp>
      <p:sp>
        <p:nvSpPr>
          <p:cNvPr id="103" name="矩形 102"/>
          <p:cNvSpPr/>
          <p:nvPr/>
        </p:nvSpPr>
        <p:spPr>
          <a:xfrm>
            <a:off x="8770352" y="4805946"/>
            <a:ext cx="1397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SD-WAN Controller</a:t>
            </a:r>
          </a:p>
          <a:p>
            <a:pPr algn="ctr"/>
            <a:r>
              <a:rPr lang="en-US" altLang="zh-CN" dirty="0" smtClean="0"/>
              <a:t>(ZTE)</a:t>
            </a:r>
            <a:endParaRPr lang="zh-CN" altLang="en-US" dirty="0"/>
          </a:p>
        </p:txBody>
      </p:sp>
      <p:sp>
        <p:nvSpPr>
          <p:cNvPr id="104" name="文本框 170"/>
          <p:cNvSpPr txBox="1"/>
          <p:nvPr/>
        </p:nvSpPr>
        <p:spPr>
          <a:xfrm>
            <a:off x="8606290" y="4145974"/>
            <a:ext cx="1867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Integrate with 3</a:t>
            </a:r>
            <a:r>
              <a:rPr lang="en-US" altLang="zh-CN" sz="1400" baseline="30000" dirty="0"/>
              <a:t>rd</a:t>
            </a:r>
            <a:r>
              <a:rPr lang="en-US" altLang="zh-CN" sz="1400" dirty="0"/>
              <a:t> Part Specific Components</a:t>
            </a:r>
            <a:endParaRPr lang="zh-CN" altLang="en-US" sz="1400" dirty="0"/>
          </a:p>
        </p:txBody>
      </p:sp>
      <p:sp>
        <p:nvSpPr>
          <p:cNvPr id="105" name="矩形 104"/>
          <p:cNvSpPr/>
          <p:nvPr/>
        </p:nvSpPr>
        <p:spPr>
          <a:xfrm>
            <a:off x="152400" y="993943"/>
            <a:ext cx="3987800" cy="5446962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4235451" y="1003217"/>
            <a:ext cx="7785100" cy="5499100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文本框 184"/>
          <p:cNvSpPr txBox="1">
            <a:spLocks noChangeArrowheads="1"/>
          </p:cNvSpPr>
          <p:nvPr/>
        </p:nvSpPr>
        <p:spPr bwMode="auto">
          <a:xfrm>
            <a:off x="374820" y="3009704"/>
            <a:ext cx="9500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(POD3)</a:t>
            </a:r>
            <a:endParaRPr lang="zh-CN" altLang="en-US" sz="1600" b="1" dirty="0">
              <a:latin typeface="微软雅黑" pitchFamily="34" charset="-122"/>
              <a:ea typeface="微软雅黑" pitchFamily="34" charset="-122"/>
              <a:cs typeface="Helvetica Neue Light"/>
            </a:endParaRPr>
          </a:p>
        </p:txBody>
      </p:sp>
      <p:sp>
        <p:nvSpPr>
          <p:cNvPr id="108" name="文本框 184"/>
          <p:cNvSpPr txBox="1">
            <a:spLocks noChangeArrowheads="1"/>
          </p:cNvSpPr>
          <p:nvPr/>
        </p:nvSpPr>
        <p:spPr bwMode="auto">
          <a:xfrm>
            <a:off x="489120" y="5893296"/>
            <a:ext cx="950012" cy="25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(POD1)</a:t>
            </a:r>
            <a:endParaRPr lang="zh-CN" altLang="en-US" sz="1600" b="1" dirty="0">
              <a:latin typeface="微软雅黑" pitchFamily="34" charset="-122"/>
              <a:ea typeface="微软雅黑" pitchFamily="34" charset="-122"/>
              <a:cs typeface="Helvetica Neue Light"/>
            </a:endParaRPr>
          </a:p>
        </p:txBody>
      </p:sp>
      <p:sp>
        <p:nvSpPr>
          <p:cNvPr id="109" name="文本框 184"/>
          <p:cNvSpPr txBox="1">
            <a:spLocks noChangeArrowheads="1"/>
          </p:cNvSpPr>
          <p:nvPr/>
        </p:nvSpPr>
        <p:spPr bwMode="auto">
          <a:xfrm>
            <a:off x="4750972" y="3115983"/>
            <a:ext cx="9500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(POD4)</a:t>
            </a:r>
            <a:endParaRPr lang="zh-CN" altLang="en-US" sz="1600" b="1" dirty="0">
              <a:latin typeface="微软雅黑" pitchFamily="34" charset="-122"/>
              <a:ea typeface="微软雅黑" pitchFamily="34" charset="-122"/>
              <a:cs typeface="Helvetica Neue Light"/>
            </a:endParaRPr>
          </a:p>
        </p:txBody>
      </p:sp>
      <p:sp>
        <p:nvSpPr>
          <p:cNvPr id="110" name="文本框 184"/>
          <p:cNvSpPr txBox="1">
            <a:spLocks noChangeArrowheads="1"/>
          </p:cNvSpPr>
          <p:nvPr/>
        </p:nvSpPr>
        <p:spPr bwMode="auto">
          <a:xfrm>
            <a:off x="8611772" y="3115983"/>
            <a:ext cx="9500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  <a:cs typeface="Helvetica Neue Light"/>
              </a:rPr>
              <a:t>(POD5)</a:t>
            </a:r>
            <a:endParaRPr lang="zh-CN" altLang="en-US" sz="1600" b="1" dirty="0">
              <a:latin typeface="微软雅黑" pitchFamily="34" charset="-122"/>
              <a:ea typeface="微软雅黑" pitchFamily="34" charset="-122"/>
              <a:cs typeface="Helvetica Neue Ligh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Key Data @CMCC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711200" y="1130300"/>
            <a:ext cx="69469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CMCC Lab key data</a:t>
            </a:r>
          </a:p>
          <a:p>
            <a:endParaRPr lang="en-US" altLang="zh-CN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ONAPs </a:t>
            </a:r>
            <a:r>
              <a:rPr lang="zh-CN" altLang="en-US" dirty="0" smtClean="0"/>
              <a:t>：</a:t>
            </a:r>
            <a:r>
              <a:rPr lang="en-US" altLang="zh-CN" dirty="0" smtClean="0"/>
              <a:t>3 </a:t>
            </a:r>
          </a:p>
          <a:p>
            <a:pPr>
              <a:buFont typeface="Wingdings" pitchFamily="2" charset="2"/>
              <a:buChar char="Ø"/>
            </a:pP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 Cloud </a:t>
            </a:r>
            <a:r>
              <a:rPr lang="zh-CN" altLang="en-US" dirty="0" smtClean="0"/>
              <a:t>：</a:t>
            </a:r>
            <a:r>
              <a:rPr lang="en-US" altLang="zh-CN" dirty="0" smtClean="0"/>
              <a:t>5   </a:t>
            </a:r>
            <a:r>
              <a:rPr lang="en-US" altLang="zh-CN" dirty="0" err="1" smtClean="0"/>
              <a:t>windrive</a:t>
            </a:r>
            <a:r>
              <a:rPr lang="en-US" altLang="zh-CN" dirty="0" smtClean="0"/>
              <a:t>(4) and</a:t>
            </a:r>
          </a:p>
          <a:p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Physical hardware </a:t>
            </a:r>
            <a:r>
              <a:rPr lang="zh-CN" altLang="en-US" dirty="0" smtClean="0"/>
              <a:t>：</a:t>
            </a:r>
            <a:r>
              <a:rPr lang="en-US" altLang="zh-CN" dirty="0" smtClean="0"/>
              <a:t>73</a:t>
            </a:r>
          </a:p>
          <a:p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Participating member </a:t>
            </a:r>
            <a:r>
              <a:rPr lang="zh-CN" altLang="en-US" dirty="0" smtClean="0"/>
              <a:t>：</a:t>
            </a:r>
            <a:r>
              <a:rPr lang="en-US" altLang="zh-CN" dirty="0" smtClean="0"/>
              <a:t>8 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5200" y="2196374"/>
            <a:ext cx="9525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4699" y="4032180"/>
            <a:ext cx="514350" cy="44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1655" y="3977095"/>
            <a:ext cx="768484" cy="56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5921" y="2170322"/>
            <a:ext cx="725910" cy="526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472849" y="2225407"/>
            <a:ext cx="627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(1)</a:t>
            </a:r>
            <a:endParaRPr lang="zh-CN" alt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359" y="4065231"/>
            <a:ext cx="771181" cy="49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794" y="4065230"/>
            <a:ext cx="620628" cy="473724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1318" y="4067411"/>
            <a:ext cx="952500" cy="49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6893" y="2760012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5789" y="3920118"/>
            <a:ext cx="11049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16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864" y="4076246"/>
            <a:ext cx="672028" cy="35254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15821" y="2693338"/>
            <a:ext cx="1362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00275" y="1458875"/>
            <a:ext cx="23050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7961" y="3922006"/>
            <a:ext cx="1189821" cy="73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09599" y="2514601"/>
            <a:ext cx="11369887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CCVNP Use Case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CCVPN Overview  </a:t>
            </a:r>
            <a:endParaRPr lang="en-US" dirty="0"/>
          </a:p>
        </p:txBody>
      </p:sp>
      <p:sp>
        <p:nvSpPr>
          <p:cNvPr id="15" name="矩形 14"/>
          <p:cNvSpPr/>
          <p:nvPr/>
        </p:nvSpPr>
        <p:spPr>
          <a:xfrm>
            <a:off x="300477" y="1170432"/>
            <a:ext cx="12757155" cy="95410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0" lvl="1"/>
            <a:r>
              <a:rPr kumimoji="1" lang="en-US" altLang="zh-CN" dirty="0" smtClean="0"/>
              <a:t>CCVPN(Cross Domain and Cross Layer VPN)</a:t>
            </a:r>
            <a:r>
              <a:rPr kumimoji="1"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by ONAP </a:t>
            </a:r>
            <a:r>
              <a:rPr kumimoji="1" lang="en-US" altLang="zh-Hans" b="1" dirty="0" smtClean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kumimoji="1"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eering </a:t>
            </a:r>
            <a:r>
              <a:rPr kumimoji="1" lang="en-US" altLang="zh-Hans" b="1" dirty="0" smtClean="0">
                <a:solidFill>
                  <a:schemeClr val="accent2">
                    <a:lumMod val="75000"/>
                  </a:schemeClr>
                </a:solidFill>
              </a:rPr>
              <a:t>O</a:t>
            </a:r>
            <a:r>
              <a:rPr kumimoji="1"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rchestration </a:t>
            </a:r>
            <a:r>
              <a:rPr kumimoji="1" lang="en-US" altLang="zh-Hans" b="1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kumimoji="1"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etween SPs</a:t>
            </a:r>
            <a:endParaRPr lang="zh-CN" altLang="en-US" dirty="0" smtClean="0"/>
          </a:p>
          <a:p>
            <a:pPr marL="0" lvl="1"/>
            <a:endParaRPr lang="en-US" altLang="zh-CN" dirty="0" smtClean="0"/>
          </a:p>
          <a:p>
            <a:pPr lvl="1"/>
            <a:r>
              <a:rPr lang="en-US" altLang="zh-CN" dirty="0" smtClean="0"/>
              <a:t> </a:t>
            </a:r>
            <a:endParaRPr lang="zh-CN" altLang="en-US" dirty="0"/>
          </a:p>
        </p:txBody>
      </p:sp>
      <p:grpSp>
        <p:nvGrpSpPr>
          <p:cNvPr id="3" name="组合 16"/>
          <p:cNvGrpSpPr/>
          <p:nvPr/>
        </p:nvGrpSpPr>
        <p:grpSpPr>
          <a:xfrm>
            <a:off x="171854" y="1788783"/>
            <a:ext cx="11841917" cy="4174693"/>
            <a:chOff x="349798" y="1896887"/>
            <a:chExt cx="11521280" cy="3131020"/>
          </a:xfrm>
        </p:grpSpPr>
        <p:grpSp>
          <p:nvGrpSpPr>
            <p:cNvPr id="4" name="Group 41">
              <a:extLst>
                <a:ext uri="{FF2B5EF4-FFF2-40B4-BE49-F238E27FC236}">
                  <a16:creationId xmlns:a16="http://schemas.microsoft.com/office/drawing/2014/main" xmlns="" id="{879C318A-81D5-4F4B-8D4A-660B4538044C}"/>
                </a:ext>
              </a:extLst>
            </p:cNvPr>
            <p:cNvGrpSpPr/>
            <p:nvPr/>
          </p:nvGrpSpPr>
          <p:grpSpPr>
            <a:xfrm>
              <a:off x="2005623" y="3485292"/>
              <a:ext cx="1885152" cy="1058653"/>
              <a:chOff x="1704940" y="3805290"/>
              <a:chExt cx="1456688" cy="744383"/>
            </a:xfrm>
          </p:grpSpPr>
          <p:sp>
            <p:nvSpPr>
              <p:cNvPr id="77" name="云形 131">
                <a:extLst>
                  <a:ext uri="{FF2B5EF4-FFF2-40B4-BE49-F238E27FC236}">
                    <a16:creationId xmlns:a16="http://schemas.microsoft.com/office/drawing/2014/main" xmlns="" id="{81A0AD86-A1B6-004D-8B99-5FF4F6F2D679}"/>
                  </a:ext>
                </a:extLst>
              </p:cNvPr>
              <p:cNvSpPr/>
              <p:nvPr/>
            </p:nvSpPr>
            <p:spPr bwMode="auto">
              <a:xfrm>
                <a:off x="1704940" y="3805290"/>
                <a:ext cx="1456688" cy="744383"/>
              </a:xfrm>
              <a:prstGeom prst="cloud">
                <a:avLst/>
              </a:prstGeom>
              <a:gradFill flip="none" rotWithShape="1">
                <a:gsLst>
                  <a:gs pos="0">
                    <a:srgbClr val="90AFEC"/>
                  </a:gs>
                  <a:gs pos="100000">
                    <a:srgbClr val="E5ECFB"/>
                  </a:gs>
                </a:gsLst>
                <a:lin ang="13500000" scaled="1"/>
                <a:tileRect/>
              </a:gra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61614" tIns="30804" rIns="61614" bIns="30804" anchor="ctr"/>
              <a:lstStyle/>
              <a:p>
                <a:pPr defTabSz="829985">
                  <a:defRPr/>
                </a:pPr>
                <a:endParaRPr lang="en-US" altLang="zh-CN" sz="13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" name="组合 127">
                <a:extLst>
                  <a:ext uri="{FF2B5EF4-FFF2-40B4-BE49-F238E27FC236}">
                    <a16:creationId xmlns:a16="http://schemas.microsoft.com/office/drawing/2014/main" xmlns="" id="{206C184E-2E52-B64B-916C-C0CF38B3DAC9}"/>
                  </a:ext>
                </a:extLst>
              </p:cNvPr>
              <p:cNvGrpSpPr/>
              <p:nvPr/>
            </p:nvGrpSpPr>
            <p:grpSpPr>
              <a:xfrm>
                <a:off x="1852688" y="3827603"/>
                <a:ext cx="1095441" cy="668868"/>
                <a:chOff x="3994561" y="4494233"/>
                <a:chExt cx="1193951" cy="668868"/>
              </a:xfrm>
            </p:grpSpPr>
            <p:cxnSp>
              <p:nvCxnSpPr>
                <p:cNvPr id="79" name="直接连接符 36">
                  <a:extLst>
                    <a:ext uri="{FF2B5EF4-FFF2-40B4-BE49-F238E27FC236}">
                      <a16:creationId xmlns:a16="http://schemas.microsoft.com/office/drawing/2014/main" xmlns="" id="{FB71900E-E2B3-EB47-AFF0-0D236E56AAD4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045983" y="4678819"/>
                  <a:ext cx="17286" cy="395508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0" name="直接连接符 37">
                  <a:extLst>
                    <a:ext uri="{FF2B5EF4-FFF2-40B4-BE49-F238E27FC236}">
                      <a16:creationId xmlns:a16="http://schemas.microsoft.com/office/drawing/2014/main" xmlns="" id="{FE15D695-4E7D-6D49-B856-55C48D24D5E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123728" y="4717360"/>
                  <a:ext cx="0" cy="2231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1" name="直接连接符 41">
                  <a:extLst>
                    <a:ext uri="{FF2B5EF4-FFF2-40B4-BE49-F238E27FC236}">
                      <a16:creationId xmlns:a16="http://schemas.microsoft.com/office/drawing/2014/main" xmlns="" id="{ACA30B22-666C-0047-99B0-0BD31EA5137F}"/>
                    </a:ext>
                  </a:extLst>
                </p:cNvPr>
                <p:cNvCxnSpPr/>
                <p:nvPr/>
              </p:nvCxnSpPr>
              <p:spPr bwMode="auto">
                <a:xfrm>
                  <a:off x="4099581" y="4670115"/>
                  <a:ext cx="949338" cy="94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82" name="Picture 34" descr="22">
                  <a:extLst>
                    <a:ext uri="{FF2B5EF4-FFF2-40B4-BE49-F238E27FC236}">
                      <a16:creationId xmlns:a16="http://schemas.microsoft.com/office/drawing/2014/main" xmlns="" id="{AD136956-C37F-564E-92B9-42E8D1773C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000157" y="4895861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3" name="Picture 34" descr="22">
                  <a:extLst>
                    <a:ext uri="{FF2B5EF4-FFF2-40B4-BE49-F238E27FC236}">
                      <a16:creationId xmlns:a16="http://schemas.microsoft.com/office/drawing/2014/main" xmlns="" id="{CDEE907A-D7DA-394C-8EF5-73CEE5C861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885569" y="4904624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4" name="Picture 34" descr="22">
                  <a:extLst>
                    <a:ext uri="{FF2B5EF4-FFF2-40B4-BE49-F238E27FC236}">
                      <a16:creationId xmlns:a16="http://schemas.microsoft.com/office/drawing/2014/main" xmlns="" id="{F6D86EB6-C77D-0B48-9EDC-9673C15F76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918240" y="452889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85" name="直接连接符 37">
                  <a:extLst>
                    <a:ext uri="{FF2B5EF4-FFF2-40B4-BE49-F238E27FC236}">
                      <a16:creationId xmlns:a16="http://schemas.microsoft.com/office/drawing/2014/main" xmlns="" id="{B6CE6EAC-65EE-FF40-9DEC-94E6786D20F9}"/>
                    </a:ext>
                  </a:extLst>
                </p:cNvPr>
                <p:cNvCxnSpPr>
                  <a:endCxn id="82" idx="3"/>
                </p:cNvCxnSpPr>
                <p:nvPr/>
              </p:nvCxnSpPr>
              <p:spPr bwMode="auto">
                <a:xfrm flipH="1">
                  <a:off x="4270429" y="4918173"/>
                  <a:ext cx="224008" cy="1069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6" name="直接连接符 37">
                  <a:extLst>
                    <a:ext uri="{FF2B5EF4-FFF2-40B4-BE49-F238E27FC236}">
                      <a16:creationId xmlns:a16="http://schemas.microsoft.com/office/drawing/2014/main" xmlns="" id="{370CBAA7-BB0A-EA4C-B10E-C875CC46E694}"/>
                    </a:ext>
                  </a:extLst>
                </p:cNvPr>
                <p:cNvCxnSpPr/>
                <p:nvPr/>
              </p:nvCxnSpPr>
              <p:spPr bwMode="auto">
                <a:xfrm flipH="1">
                  <a:off x="4618007" y="4695047"/>
                  <a:ext cx="370710" cy="178501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7" name="直接连接符 37">
                  <a:extLst>
                    <a:ext uri="{FF2B5EF4-FFF2-40B4-BE49-F238E27FC236}">
                      <a16:creationId xmlns:a16="http://schemas.microsoft.com/office/drawing/2014/main" xmlns="" id="{5C5CF881-9578-8F47-87C5-E1D3913BA83C}"/>
                    </a:ext>
                  </a:extLst>
                </p:cNvPr>
                <p:cNvCxnSpPr>
                  <a:stCxn id="83" idx="1"/>
                </p:cNvCxnSpPr>
                <p:nvPr/>
              </p:nvCxnSpPr>
              <p:spPr bwMode="auto">
                <a:xfrm flipH="1" flipV="1">
                  <a:off x="4679792" y="4918173"/>
                  <a:ext cx="205777" cy="1156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8" name="直接连接符 37">
                  <a:extLst>
                    <a:ext uri="{FF2B5EF4-FFF2-40B4-BE49-F238E27FC236}">
                      <a16:creationId xmlns:a16="http://schemas.microsoft.com/office/drawing/2014/main" xmlns="" id="{33A033D5-78D2-2241-AFE9-625302842BBF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216405" y="4717359"/>
                  <a:ext cx="278032" cy="1561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9" name="直接连接符 41">
                  <a:extLst>
                    <a:ext uri="{FF2B5EF4-FFF2-40B4-BE49-F238E27FC236}">
                      <a16:creationId xmlns:a16="http://schemas.microsoft.com/office/drawing/2014/main" xmlns="" id="{B7013010-6B1C-CC4B-A5F9-19B60D625FA7}"/>
                    </a:ext>
                  </a:extLst>
                </p:cNvPr>
                <p:cNvCxnSpPr/>
                <p:nvPr/>
              </p:nvCxnSpPr>
              <p:spPr bwMode="auto">
                <a:xfrm>
                  <a:off x="4247298" y="5074362"/>
                  <a:ext cx="679634" cy="22313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90" name="Picture 34" descr="22">
                  <a:extLst>
                    <a:ext uri="{FF2B5EF4-FFF2-40B4-BE49-F238E27FC236}">
                      <a16:creationId xmlns:a16="http://schemas.microsoft.com/office/drawing/2014/main" xmlns="" id="{F92EE082-9289-DA44-A635-F9AD5E2BE2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432653" y="473967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1" name="Picture 34" descr="22">
                  <a:extLst>
                    <a:ext uri="{FF2B5EF4-FFF2-40B4-BE49-F238E27FC236}">
                      <a16:creationId xmlns:a16="http://schemas.microsoft.com/office/drawing/2014/main" xmlns="" id="{803E2020-5B7B-AB44-ACD2-C449814F79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3994561" y="4494233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6" name="Group 41">
              <a:extLst>
                <a:ext uri="{FF2B5EF4-FFF2-40B4-BE49-F238E27FC236}">
                  <a16:creationId xmlns:a16="http://schemas.microsoft.com/office/drawing/2014/main" xmlns="" id="{879C318A-81D5-4F4B-8D4A-660B4538044C}"/>
                </a:ext>
              </a:extLst>
            </p:cNvPr>
            <p:cNvGrpSpPr/>
            <p:nvPr/>
          </p:nvGrpSpPr>
          <p:grpSpPr>
            <a:xfrm>
              <a:off x="8223946" y="3497585"/>
              <a:ext cx="1885152" cy="1058653"/>
              <a:chOff x="1704940" y="3805290"/>
              <a:chExt cx="1456688" cy="744383"/>
            </a:xfrm>
          </p:grpSpPr>
          <p:sp>
            <p:nvSpPr>
              <p:cNvPr id="62" name="云形 131">
                <a:extLst>
                  <a:ext uri="{FF2B5EF4-FFF2-40B4-BE49-F238E27FC236}">
                    <a16:creationId xmlns:a16="http://schemas.microsoft.com/office/drawing/2014/main" xmlns="" id="{81A0AD86-A1B6-004D-8B99-5FF4F6F2D679}"/>
                  </a:ext>
                </a:extLst>
              </p:cNvPr>
              <p:cNvSpPr/>
              <p:nvPr/>
            </p:nvSpPr>
            <p:spPr bwMode="auto">
              <a:xfrm>
                <a:off x="1704940" y="3805290"/>
                <a:ext cx="1456688" cy="744383"/>
              </a:xfrm>
              <a:prstGeom prst="cloud">
                <a:avLst/>
              </a:prstGeom>
              <a:gradFill flip="none" rotWithShape="1">
                <a:gsLst>
                  <a:gs pos="0">
                    <a:srgbClr val="90AFEC"/>
                  </a:gs>
                  <a:gs pos="100000">
                    <a:srgbClr val="E5ECFB"/>
                  </a:gs>
                </a:gsLst>
                <a:lin ang="13500000" scaled="1"/>
                <a:tileRect/>
              </a:gra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61614" tIns="30804" rIns="61614" bIns="30804" anchor="ctr"/>
              <a:lstStyle/>
              <a:p>
                <a:pPr defTabSz="829985">
                  <a:defRPr/>
                </a:pPr>
                <a:endParaRPr lang="en-US" altLang="zh-CN" sz="13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7" name="组合 127">
                <a:extLst>
                  <a:ext uri="{FF2B5EF4-FFF2-40B4-BE49-F238E27FC236}">
                    <a16:creationId xmlns:a16="http://schemas.microsoft.com/office/drawing/2014/main" xmlns="" id="{206C184E-2E52-B64B-916C-C0CF38B3DAC9}"/>
                  </a:ext>
                </a:extLst>
              </p:cNvPr>
              <p:cNvGrpSpPr/>
              <p:nvPr/>
            </p:nvGrpSpPr>
            <p:grpSpPr>
              <a:xfrm>
                <a:off x="1852688" y="3827603"/>
                <a:ext cx="1095441" cy="668868"/>
                <a:chOff x="3994561" y="4494233"/>
                <a:chExt cx="1193951" cy="668868"/>
              </a:xfrm>
            </p:grpSpPr>
            <p:cxnSp>
              <p:nvCxnSpPr>
                <p:cNvPr id="64" name="直接连接符 36">
                  <a:extLst>
                    <a:ext uri="{FF2B5EF4-FFF2-40B4-BE49-F238E27FC236}">
                      <a16:creationId xmlns:a16="http://schemas.microsoft.com/office/drawing/2014/main" xmlns="" id="{FB71900E-E2B3-EB47-AFF0-0D236E56AAD4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045983" y="4678819"/>
                  <a:ext cx="17286" cy="395508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5" name="直接连接符 37">
                  <a:extLst>
                    <a:ext uri="{FF2B5EF4-FFF2-40B4-BE49-F238E27FC236}">
                      <a16:creationId xmlns:a16="http://schemas.microsoft.com/office/drawing/2014/main" xmlns="" id="{FE15D695-4E7D-6D49-B856-55C48D24D5E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123728" y="4717360"/>
                  <a:ext cx="0" cy="2231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6" name="直接连接符 41">
                  <a:extLst>
                    <a:ext uri="{FF2B5EF4-FFF2-40B4-BE49-F238E27FC236}">
                      <a16:creationId xmlns:a16="http://schemas.microsoft.com/office/drawing/2014/main" xmlns="" id="{ACA30B22-666C-0047-99B0-0BD31EA5137F}"/>
                    </a:ext>
                  </a:extLst>
                </p:cNvPr>
                <p:cNvCxnSpPr/>
                <p:nvPr/>
              </p:nvCxnSpPr>
              <p:spPr bwMode="auto">
                <a:xfrm>
                  <a:off x="4099581" y="4670115"/>
                  <a:ext cx="949338" cy="94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67" name="Picture 34" descr="22">
                  <a:extLst>
                    <a:ext uri="{FF2B5EF4-FFF2-40B4-BE49-F238E27FC236}">
                      <a16:creationId xmlns:a16="http://schemas.microsoft.com/office/drawing/2014/main" xmlns="" id="{AD136956-C37F-564E-92B9-42E8D1773C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000157" y="4895861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8" name="Picture 34" descr="22">
                  <a:extLst>
                    <a:ext uri="{FF2B5EF4-FFF2-40B4-BE49-F238E27FC236}">
                      <a16:creationId xmlns:a16="http://schemas.microsoft.com/office/drawing/2014/main" xmlns="" id="{CDEE907A-D7DA-394C-8EF5-73CEE5C861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885569" y="4904624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9" name="Picture 34" descr="22">
                  <a:extLst>
                    <a:ext uri="{FF2B5EF4-FFF2-40B4-BE49-F238E27FC236}">
                      <a16:creationId xmlns:a16="http://schemas.microsoft.com/office/drawing/2014/main" xmlns="" id="{F6D86EB6-C77D-0B48-9EDC-9673C15F76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918240" y="452889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70" name="直接连接符 37">
                  <a:extLst>
                    <a:ext uri="{FF2B5EF4-FFF2-40B4-BE49-F238E27FC236}">
                      <a16:creationId xmlns:a16="http://schemas.microsoft.com/office/drawing/2014/main" xmlns="" id="{B6CE6EAC-65EE-FF40-9DEC-94E6786D20F9}"/>
                    </a:ext>
                  </a:extLst>
                </p:cNvPr>
                <p:cNvCxnSpPr>
                  <a:endCxn id="67" idx="3"/>
                </p:cNvCxnSpPr>
                <p:nvPr/>
              </p:nvCxnSpPr>
              <p:spPr bwMode="auto">
                <a:xfrm flipH="1">
                  <a:off x="4270429" y="4918173"/>
                  <a:ext cx="224008" cy="1069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1" name="直接连接符 37">
                  <a:extLst>
                    <a:ext uri="{FF2B5EF4-FFF2-40B4-BE49-F238E27FC236}">
                      <a16:creationId xmlns:a16="http://schemas.microsoft.com/office/drawing/2014/main" xmlns="" id="{370CBAA7-BB0A-EA4C-B10E-C875CC46E694}"/>
                    </a:ext>
                  </a:extLst>
                </p:cNvPr>
                <p:cNvCxnSpPr/>
                <p:nvPr/>
              </p:nvCxnSpPr>
              <p:spPr bwMode="auto">
                <a:xfrm flipH="1">
                  <a:off x="4618007" y="4695047"/>
                  <a:ext cx="370710" cy="178501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2" name="直接连接符 37">
                  <a:extLst>
                    <a:ext uri="{FF2B5EF4-FFF2-40B4-BE49-F238E27FC236}">
                      <a16:creationId xmlns:a16="http://schemas.microsoft.com/office/drawing/2014/main" xmlns="" id="{5C5CF881-9578-8F47-87C5-E1D3913BA83C}"/>
                    </a:ext>
                  </a:extLst>
                </p:cNvPr>
                <p:cNvCxnSpPr>
                  <a:stCxn id="68" idx="1"/>
                </p:cNvCxnSpPr>
                <p:nvPr/>
              </p:nvCxnSpPr>
              <p:spPr bwMode="auto">
                <a:xfrm flipH="1" flipV="1">
                  <a:off x="4679792" y="4918173"/>
                  <a:ext cx="205777" cy="1156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3" name="直接连接符 37">
                  <a:extLst>
                    <a:ext uri="{FF2B5EF4-FFF2-40B4-BE49-F238E27FC236}">
                      <a16:creationId xmlns:a16="http://schemas.microsoft.com/office/drawing/2014/main" xmlns="" id="{33A033D5-78D2-2241-AFE9-625302842BBF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216405" y="4717359"/>
                  <a:ext cx="278032" cy="1561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4" name="直接连接符 41">
                  <a:extLst>
                    <a:ext uri="{FF2B5EF4-FFF2-40B4-BE49-F238E27FC236}">
                      <a16:creationId xmlns:a16="http://schemas.microsoft.com/office/drawing/2014/main" xmlns="" id="{B7013010-6B1C-CC4B-A5F9-19B60D625FA7}"/>
                    </a:ext>
                  </a:extLst>
                </p:cNvPr>
                <p:cNvCxnSpPr/>
                <p:nvPr/>
              </p:nvCxnSpPr>
              <p:spPr bwMode="auto">
                <a:xfrm>
                  <a:off x="4247298" y="5074362"/>
                  <a:ext cx="679634" cy="22313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75" name="Picture 34" descr="22">
                  <a:extLst>
                    <a:ext uri="{FF2B5EF4-FFF2-40B4-BE49-F238E27FC236}">
                      <a16:creationId xmlns:a16="http://schemas.microsoft.com/office/drawing/2014/main" xmlns="" id="{F92EE082-9289-DA44-A635-F9AD5E2BE2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432653" y="473967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6" name="Picture 34" descr="22">
                  <a:extLst>
                    <a:ext uri="{FF2B5EF4-FFF2-40B4-BE49-F238E27FC236}">
                      <a16:creationId xmlns:a16="http://schemas.microsoft.com/office/drawing/2014/main" xmlns="" id="{803E2020-5B7B-AB44-ACD2-C449814F79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3994561" y="4494233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20" name="云形 19">
              <a:extLst>
                <a:ext uri="{FF2B5EF4-FFF2-40B4-BE49-F238E27FC236}">
                  <a16:creationId xmlns:a16="http://schemas.microsoft.com/office/drawing/2014/main" xmlns="" id="{ADD79038-6DE1-F94F-92B9-1F24CF9408B6}"/>
                </a:ext>
              </a:extLst>
            </p:cNvPr>
            <p:cNvSpPr/>
            <p:nvPr/>
          </p:nvSpPr>
          <p:spPr bwMode="auto">
            <a:xfrm>
              <a:off x="5410023" y="3794707"/>
              <a:ext cx="1491878" cy="813808"/>
            </a:xfrm>
            <a:prstGeom prst="cloud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600" dirty="0">
                  <a:latin typeface="Arial" charset="0"/>
                  <a:ea typeface="SimSun" pitchFamily="2" charset="-122"/>
                </a:rPr>
                <a:t>Internet</a:t>
              </a:r>
              <a:endParaRPr lang="zh-CN" altLang="en-US" sz="1600" dirty="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xmlns="" id="{63D6D827-CCB9-9F4D-92D5-4DCA42EF8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191" y="3663344"/>
              <a:ext cx="1247740" cy="719112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xmlns="" id="{8D1C60E1-7132-884E-AF6A-F7639BF7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866" y="3666970"/>
              <a:ext cx="1247740" cy="719112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立方体 22">
              <a:extLst>
                <a:ext uri="{FF2B5EF4-FFF2-40B4-BE49-F238E27FC236}">
                  <a16:creationId xmlns:a16="http://schemas.microsoft.com/office/drawing/2014/main" xmlns="" id="{479C1962-ECF5-3D40-80F0-74AD37ED6AE2}"/>
                </a:ext>
              </a:extLst>
            </p:cNvPr>
            <p:cNvSpPr/>
            <p:nvPr/>
          </p:nvSpPr>
          <p:spPr bwMode="auto">
            <a:xfrm>
              <a:off x="4685222" y="4022900"/>
              <a:ext cx="72480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200" b="1" dirty="0" err="1" smtClean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vCPE</a:t>
              </a:r>
              <a:endParaRPr lang="zh-CN" altLang="en-US" sz="1200" b="1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4" name="立方体 23">
              <a:extLst>
                <a:ext uri="{FF2B5EF4-FFF2-40B4-BE49-F238E27FC236}">
                  <a16:creationId xmlns:a16="http://schemas.microsoft.com/office/drawing/2014/main" xmlns="" id="{0492A757-ECFF-A843-ACB2-38022CAE8E1E}"/>
                </a:ext>
              </a:extLst>
            </p:cNvPr>
            <p:cNvSpPr/>
            <p:nvPr/>
          </p:nvSpPr>
          <p:spPr bwMode="auto">
            <a:xfrm>
              <a:off x="6686502" y="4046385"/>
              <a:ext cx="784606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200" b="1" dirty="0" err="1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vCPE</a:t>
              </a:r>
              <a:endParaRPr lang="zh-CN" altLang="en-US" sz="1200" b="1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5" name="立方体 24">
              <a:extLst>
                <a:ext uri="{FF2B5EF4-FFF2-40B4-BE49-F238E27FC236}">
                  <a16:creationId xmlns:a16="http://schemas.microsoft.com/office/drawing/2014/main" xmlns="" id="{6FF79BB8-4996-7546-90E6-322074F4BA12}"/>
                </a:ext>
              </a:extLst>
            </p:cNvPr>
            <p:cNvSpPr/>
            <p:nvPr/>
          </p:nvSpPr>
          <p:spPr bwMode="auto">
            <a:xfrm>
              <a:off x="10710885" y="4074769"/>
              <a:ext cx="87216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300" b="1" dirty="0" err="1" smtClean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uCPE</a:t>
              </a:r>
              <a:endParaRPr lang="zh-CN" altLang="en-US" sz="1300" b="1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6" name="立方体 25">
              <a:extLst>
                <a:ext uri="{FF2B5EF4-FFF2-40B4-BE49-F238E27FC236}">
                  <a16:creationId xmlns:a16="http://schemas.microsoft.com/office/drawing/2014/main" xmlns="" id="{7CB33600-C216-0849-923F-25F28B646DF5}"/>
                </a:ext>
              </a:extLst>
            </p:cNvPr>
            <p:cNvSpPr/>
            <p:nvPr/>
          </p:nvSpPr>
          <p:spPr bwMode="auto">
            <a:xfrm>
              <a:off x="474939" y="4044715"/>
              <a:ext cx="911029" cy="24143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300" b="1" dirty="0" err="1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uCPE</a:t>
              </a:r>
              <a:endParaRPr lang="zh-CN" altLang="en-US" sz="1300" b="1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7" name="圆角矩形 26">
              <a:extLst>
                <a:ext uri="{FF2B5EF4-FFF2-40B4-BE49-F238E27FC236}">
                  <a16:creationId xmlns:a16="http://schemas.microsoft.com/office/drawing/2014/main" xmlns="" id="{309CD871-5FB6-D94E-A4DB-5A6765743D0B}"/>
                </a:ext>
              </a:extLst>
            </p:cNvPr>
            <p:cNvSpPr/>
            <p:nvPr/>
          </p:nvSpPr>
          <p:spPr bwMode="auto">
            <a:xfrm>
              <a:off x="1732895" y="1896887"/>
              <a:ext cx="2725534" cy="477153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b="1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ONAP (CMCC)</a:t>
              </a:r>
              <a:endParaRPr lang="zh-CN" altLang="en-US" sz="1900" b="1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8" name="圆角矩形 27">
              <a:extLst>
                <a:ext uri="{FF2B5EF4-FFF2-40B4-BE49-F238E27FC236}">
                  <a16:creationId xmlns:a16="http://schemas.microsoft.com/office/drawing/2014/main" xmlns="" id="{D41D47AD-A098-1F41-AA49-A1A21A461F44}"/>
                </a:ext>
              </a:extLst>
            </p:cNvPr>
            <p:cNvSpPr/>
            <p:nvPr/>
          </p:nvSpPr>
          <p:spPr bwMode="auto">
            <a:xfrm>
              <a:off x="7605684" y="1896887"/>
              <a:ext cx="2725534" cy="477153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b="1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ONAP (VDF)</a:t>
              </a:r>
              <a:endParaRPr lang="zh-CN" altLang="en-US" sz="1900" b="1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9" name="圆角矩形 28">
              <a:extLst>
                <a:ext uri="{FF2B5EF4-FFF2-40B4-BE49-F238E27FC236}">
                  <a16:creationId xmlns:a16="http://schemas.microsoft.com/office/drawing/2014/main" xmlns="" id="{F1A52816-2CA5-1A43-81DF-E0B11CE7A5BC}"/>
                </a:ext>
              </a:extLst>
            </p:cNvPr>
            <p:cNvSpPr/>
            <p:nvPr/>
          </p:nvSpPr>
          <p:spPr bwMode="auto">
            <a:xfrm>
              <a:off x="1732895" y="2694018"/>
              <a:ext cx="1500107" cy="459751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SOTN C</a:t>
              </a:r>
              <a:r>
                <a:rPr lang="en-US" altLang="zh-Hans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ontroller</a:t>
              </a:r>
              <a:endParaRPr lang="zh-CN" altLang="en-US" sz="1900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cxnSp>
          <p:nvCxnSpPr>
            <p:cNvPr id="30" name="直接箭头连接符 6">
              <a:extLst>
                <a:ext uri="{FF2B5EF4-FFF2-40B4-BE49-F238E27FC236}">
                  <a16:creationId xmlns:a16="http://schemas.microsoft.com/office/drawing/2014/main" xmlns="" id="{27C472AA-FEF2-474A-B71D-FC732856E42B}"/>
                </a:ext>
              </a:extLst>
            </p:cNvPr>
            <p:cNvCxnSpPr>
              <a:stCxn id="27" idx="3"/>
              <a:endCxn id="28" idx="1"/>
            </p:cNvCxnSpPr>
            <p:nvPr/>
          </p:nvCxnSpPr>
          <p:spPr bwMode="auto">
            <a:xfrm>
              <a:off x="4458429" y="2135464"/>
              <a:ext cx="3147255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31" name="直接箭头连接符 154">
              <a:extLst>
                <a:ext uri="{FF2B5EF4-FFF2-40B4-BE49-F238E27FC236}">
                  <a16:creationId xmlns:a16="http://schemas.microsoft.com/office/drawing/2014/main" xmlns="" id="{341EB692-259A-D946-940D-8B9BF639117A}"/>
                </a:ext>
              </a:extLst>
            </p:cNvPr>
            <p:cNvCxnSpPr>
              <a:stCxn id="27" idx="2"/>
              <a:endCxn id="29" idx="0"/>
            </p:cNvCxnSpPr>
            <p:nvPr/>
          </p:nvCxnSpPr>
          <p:spPr bwMode="auto">
            <a:xfrm flipH="1">
              <a:off x="2482949" y="2374040"/>
              <a:ext cx="612713" cy="31997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32" name="圆角矩形 31">
              <a:extLst>
                <a:ext uri="{FF2B5EF4-FFF2-40B4-BE49-F238E27FC236}">
                  <a16:creationId xmlns:a16="http://schemas.microsoft.com/office/drawing/2014/main" xmlns="" id="{40EAF38D-A19E-E945-9008-1FECED637B16}"/>
                </a:ext>
              </a:extLst>
            </p:cNvPr>
            <p:cNvSpPr/>
            <p:nvPr/>
          </p:nvSpPr>
          <p:spPr bwMode="auto">
            <a:xfrm>
              <a:off x="3389079" y="2694299"/>
              <a:ext cx="1500107" cy="459751"/>
            </a:xfrm>
            <a:prstGeom prst="round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SD-WAN</a:t>
              </a:r>
            </a:p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C</a:t>
              </a:r>
              <a:r>
                <a:rPr lang="en-US" altLang="zh-Hans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ontroller</a:t>
              </a:r>
              <a:endParaRPr lang="zh-CN" altLang="en-US" sz="1900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3" name="圆角矩形 32">
              <a:extLst>
                <a:ext uri="{FF2B5EF4-FFF2-40B4-BE49-F238E27FC236}">
                  <a16:creationId xmlns:a16="http://schemas.microsoft.com/office/drawing/2014/main" xmlns="" id="{CC889DBF-C0A4-E640-924D-7D0032A3BB20}"/>
                </a:ext>
              </a:extLst>
            </p:cNvPr>
            <p:cNvSpPr/>
            <p:nvPr/>
          </p:nvSpPr>
          <p:spPr bwMode="auto">
            <a:xfrm>
              <a:off x="7554593" y="2700697"/>
              <a:ext cx="1500107" cy="459751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SOTN C</a:t>
              </a:r>
              <a:r>
                <a:rPr lang="en-US" altLang="zh-Hans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ontroller</a:t>
              </a:r>
              <a:endParaRPr lang="zh-CN" altLang="en-US" sz="1900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sp>
          <p:nvSpPr>
            <p:cNvPr id="34" name="圆角矩形 33">
              <a:extLst>
                <a:ext uri="{FF2B5EF4-FFF2-40B4-BE49-F238E27FC236}">
                  <a16:creationId xmlns:a16="http://schemas.microsoft.com/office/drawing/2014/main" xmlns="" id="{956749D8-A599-E34A-8528-3ACDEBF5E46B}"/>
                </a:ext>
              </a:extLst>
            </p:cNvPr>
            <p:cNvSpPr/>
            <p:nvPr/>
          </p:nvSpPr>
          <p:spPr bwMode="auto">
            <a:xfrm>
              <a:off x="9210777" y="2700978"/>
              <a:ext cx="1500107" cy="459751"/>
            </a:xfrm>
            <a:prstGeom prst="round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SD-WAN</a:t>
              </a:r>
            </a:p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C</a:t>
              </a:r>
              <a:r>
                <a:rPr lang="en-US" altLang="zh-Hans" sz="1900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ontroller</a:t>
              </a:r>
              <a:endParaRPr lang="zh-CN" altLang="en-US" sz="1900" dirty="0">
                <a:solidFill>
                  <a:schemeClr val="bg1"/>
                </a:solidFill>
                <a:latin typeface="Arial" charset="0"/>
                <a:ea typeface="SimSun" pitchFamily="2" charset="-122"/>
              </a:endParaRPr>
            </a:p>
          </p:txBody>
        </p:sp>
        <p:cxnSp>
          <p:nvCxnSpPr>
            <p:cNvPr id="35" name="直接箭头连接符 8">
              <a:extLst>
                <a:ext uri="{FF2B5EF4-FFF2-40B4-BE49-F238E27FC236}">
                  <a16:creationId xmlns:a16="http://schemas.microsoft.com/office/drawing/2014/main" xmlns="" id="{2F1E7860-F5F0-AE47-BD82-B5FE303A016A}"/>
                </a:ext>
              </a:extLst>
            </p:cNvPr>
            <p:cNvCxnSpPr/>
            <p:nvPr/>
          </p:nvCxnSpPr>
          <p:spPr bwMode="auto">
            <a:xfrm flipV="1">
              <a:off x="349798" y="4173227"/>
              <a:ext cx="11521280" cy="11148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6" name="直接箭头连接符 159">
              <a:extLst>
                <a:ext uri="{FF2B5EF4-FFF2-40B4-BE49-F238E27FC236}">
                  <a16:creationId xmlns:a16="http://schemas.microsoft.com/office/drawing/2014/main" xmlns="" id="{B1955CD2-E76D-7D4C-8771-E8DE7E23EB24}"/>
                </a:ext>
              </a:extLst>
            </p:cNvPr>
            <p:cNvCxnSpPr>
              <a:stCxn id="23" idx="0"/>
              <a:endCxn id="32" idx="2"/>
            </p:cNvCxnSpPr>
            <p:nvPr/>
          </p:nvCxnSpPr>
          <p:spPr bwMode="auto">
            <a:xfrm flipH="1" flipV="1">
              <a:off x="4139132" y="3154050"/>
              <a:ext cx="946835" cy="86885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7" name="直接箭头连接符 160">
              <a:extLst>
                <a:ext uri="{FF2B5EF4-FFF2-40B4-BE49-F238E27FC236}">
                  <a16:creationId xmlns:a16="http://schemas.microsoft.com/office/drawing/2014/main" xmlns="" id="{1EE935CC-D609-8A4F-89DB-E2AEE726AD6E}"/>
                </a:ext>
              </a:extLst>
            </p:cNvPr>
            <p:cNvCxnSpPr>
              <a:stCxn id="26" idx="1"/>
              <a:endCxn id="32" idx="2"/>
            </p:cNvCxnSpPr>
            <p:nvPr/>
          </p:nvCxnSpPr>
          <p:spPr bwMode="auto">
            <a:xfrm flipV="1">
              <a:off x="891304" y="3154050"/>
              <a:ext cx="3247829" cy="95102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8" name="直接箭头连接符 161">
              <a:extLst>
                <a:ext uri="{FF2B5EF4-FFF2-40B4-BE49-F238E27FC236}">
                  <a16:creationId xmlns:a16="http://schemas.microsoft.com/office/drawing/2014/main" xmlns="" id="{DFB28874-E956-6143-8072-06C3C8B299F7}"/>
                </a:ext>
              </a:extLst>
            </p:cNvPr>
            <p:cNvCxnSpPr>
              <a:endCxn id="32" idx="0"/>
            </p:cNvCxnSpPr>
            <p:nvPr/>
          </p:nvCxnSpPr>
          <p:spPr bwMode="auto">
            <a:xfrm>
              <a:off x="3232823" y="2351005"/>
              <a:ext cx="906310" cy="343293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39" name="直接箭头连接符 165">
              <a:extLst>
                <a:ext uri="{FF2B5EF4-FFF2-40B4-BE49-F238E27FC236}">
                  <a16:creationId xmlns:a16="http://schemas.microsoft.com/office/drawing/2014/main" xmlns="" id="{65DD4A67-AFA3-5D47-A380-28EE4C98FB9B}"/>
                </a:ext>
              </a:extLst>
            </p:cNvPr>
            <p:cNvCxnSpPr>
              <a:stCxn id="33" idx="0"/>
              <a:endCxn id="28" idx="2"/>
            </p:cNvCxnSpPr>
            <p:nvPr/>
          </p:nvCxnSpPr>
          <p:spPr bwMode="auto">
            <a:xfrm flipV="1">
              <a:off x="8304647" y="2374040"/>
              <a:ext cx="663804" cy="326657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40" name="直接箭头连接符 170">
              <a:extLst>
                <a:ext uri="{FF2B5EF4-FFF2-40B4-BE49-F238E27FC236}">
                  <a16:creationId xmlns:a16="http://schemas.microsoft.com/office/drawing/2014/main" xmlns="" id="{A7C5A4DD-CDFF-1445-B445-194E5AF60893}"/>
                </a:ext>
              </a:extLst>
            </p:cNvPr>
            <p:cNvCxnSpPr>
              <a:endCxn id="28" idx="2"/>
            </p:cNvCxnSpPr>
            <p:nvPr/>
          </p:nvCxnSpPr>
          <p:spPr bwMode="auto">
            <a:xfrm flipH="1" flipV="1">
              <a:off x="8968451" y="2374040"/>
              <a:ext cx="1000025" cy="31614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41" name="直接箭头连接符 171">
              <a:extLst>
                <a:ext uri="{FF2B5EF4-FFF2-40B4-BE49-F238E27FC236}">
                  <a16:creationId xmlns:a16="http://schemas.microsoft.com/office/drawing/2014/main" xmlns="" id="{604035E2-7726-884E-86E8-D0B1D1B3342E}"/>
                </a:ext>
              </a:extLst>
            </p:cNvPr>
            <p:cNvCxnSpPr>
              <a:endCxn id="29" idx="2"/>
            </p:cNvCxnSpPr>
            <p:nvPr/>
          </p:nvCxnSpPr>
          <p:spPr bwMode="auto">
            <a:xfrm flipH="1" flipV="1">
              <a:off x="2482949" y="3153769"/>
              <a:ext cx="417456" cy="54515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42" name="直接箭头连接符 173">
              <a:extLst>
                <a:ext uri="{FF2B5EF4-FFF2-40B4-BE49-F238E27FC236}">
                  <a16:creationId xmlns:a16="http://schemas.microsoft.com/office/drawing/2014/main" xmlns="" id="{702D12E3-5486-B546-A5B8-F965B4E99C6D}"/>
                </a:ext>
              </a:extLst>
            </p:cNvPr>
            <p:cNvCxnSpPr>
              <a:stCxn id="25" idx="1"/>
            </p:cNvCxnSpPr>
            <p:nvPr/>
          </p:nvCxnSpPr>
          <p:spPr bwMode="auto">
            <a:xfrm flipH="1" flipV="1">
              <a:off x="10019387" y="3144888"/>
              <a:ext cx="1088701" cy="989822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43" name="直接箭头连接符 174">
              <a:extLst>
                <a:ext uri="{FF2B5EF4-FFF2-40B4-BE49-F238E27FC236}">
                  <a16:creationId xmlns:a16="http://schemas.microsoft.com/office/drawing/2014/main" xmlns="" id="{36FCD912-C436-DA47-B95C-EA148827DF5D}"/>
                </a:ext>
              </a:extLst>
            </p:cNvPr>
            <p:cNvCxnSpPr>
              <a:stCxn id="24" idx="0"/>
            </p:cNvCxnSpPr>
            <p:nvPr/>
          </p:nvCxnSpPr>
          <p:spPr bwMode="auto">
            <a:xfrm flipV="1">
              <a:off x="7117148" y="3144889"/>
              <a:ext cx="2902236" cy="901496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44" name="直接箭头连接符 175">
              <a:extLst>
                <a:ext uri="{FF2B5EF4-FFF2-40B4-BE49-F238E27FC236}">
                  <a16:creationId xmlns:a16="http://schemas.microsoft.com/office/drawing/2014/main" xmlns="" id="{959171B8-783C-2546-A6B8-F0F7AA493271}"/>
                </a:ext>
              </a:extLst>
            </p:cNvPr>
            <p:cNvCxnSpPr>
              <a:endCxn id="33" idx="2"/>
            </p:cNvCxnSpPr>
            <p:nvPr/>
          </p:nvCxnSpPr>
          <p:spPr bwMode="auto">
            <a:xfrm flipH="1" flipV="1">
              <a:off x="8304647" y="3160448"/>
              <a:ext cx="810190" cy="52233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sp>
          <p:nvSpPr>
            <p:cNvPr id="45" name="TextBox 60">
              <a:extLst>
                <a:ext uri="{FF2B5EF4-FFF2-40B4-BE49-F238E27FC236}">
                  <a16:creationId xmlns:a16="http://schemas.microsoft.com/office/drawing/2014/main" xmlns="" id="{7A661227-78AB-9644-9394-D34A8A98D863}"/>
                </a:ext>
              </a:extLst>
            </p:cNvPr>
            <p:cNvSpPr txBox="1"/>
            <p:nvPr/>
          </p:nvSpPr>
          <p:spPr>
            <a:xfrm>
              <a:off x="1923766" y="4692549"/>
              <a:ext cx="2296170" cy="159673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r>
                <a:rPr lang="en-GB" sz="15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Connection</a:t>
              </a:r>
              <a:r>
                <a:rPr lang="zh-CN" altLang="en-US" sz="15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15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E-Line</a:t>
              </a:r>
              <a:r>
                <a:rPr lang="zh-CN" altLang="en-US" sz="15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sz="15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6" name="直接连接符 177">
              <a:extLst>
                <a:ext uri="{FF2B5EF4-FFF2-40B4-BE49-F238E27FC236}">
                  <a16:creationId xmlns:a16="http://schemas.microsoft.com/office/drawing/2014/main" xmlns="" id="{8BED82A6-A42C-E844-AB2D-47BA9DD03AE8}"/>
                </a:ext>
              </a:extLst>
            </p:cNvPr>
            <p:cNvCxnSpPr/>
            <p:nvPr/>
          </p:nvCxnSpPr>
          <p:spPr bwMode="auto">
            <a:xfrm>
              <a:off x="1488219" y="4903516"/>
              <a:ext cx="2704628" cy="13664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" name="Rectangle 202">
              <a:extLst>
                <a:ext uri="{FF2B5EF4-FFF2-40B4-BE49-F238E27FC236}">
                  <a16:creationId xmlns:a16="http://schemas.microsoft.com/office/drawing/2014/main" xmlns="" id="{49153262-1312-F34D-A235-F5E429626C6B}"/>
                </a:ext>
              </a:extLst>
            </p:cNvPr>
            <p:cNvSpPr/>
            <p:nvPr/>
          </p:nvSpPr>
          <p:spPr>
            <a:xfrm>
              <a:off x="1385968" y="4840651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59154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9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9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48" name="Rectangle 202">
              <a:extLst>
                <a:ext uri="{FF2B5EF4-FFF2-40B4-BE49-F238E27FC236}">
                  <a16:creationId xmlns:a16="http://schemas.microsoft.com/office/drawing/2014/main" xmlns="" id="{3AA85EEF-65C2-5641-A3EE-8B75D9460A61}"/>
                </a:ext>
              </a:extLst>
            </p:cNvPr>
            <p:cNvSpPr/>
            <p:nvPr/>
          </p:nvSpPr>
          <p:spPr>
            <a:xfrm>
              <a:off x="4171584" y="4840651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59154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9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9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49" name="TextBox 60">
              <a:extLst>
                <a:ext uri="{FF2B5EF4-FFF2-40B4-BE49-F238E27FC236}">
                  <a16:creationId xmlns:a16="http://schemas.microsoft.com/office/drawing/2014/main" xmlns="" id="{15F945B4-6116-D24E-91F7-C4E3C4CF6266}"/>
                </a:ext>
              </a:extLst>
            </p:cNvPr>
            <p:cNvSpPr txBox="1"/>
            <p:nvPr/>
          </p:nvSpPr>
          <p:spPr>
            <a:xfrm>
              <a:off x="8172493" y="4627591"/>
              <a:ext cx="2296170" cy="159673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r>
                <a:rPr lang="en-GB" sz="15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Connection</a:t>
              </a:r>
              <a:r>
                <a:rPr lang="zh-CN" altLang="en-US" sz="15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15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E-Line</a:t>
              </a:r>
              <a:r>
                <a:rPr lang="zh-CN" altLang="en-US" sz="15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sz="15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0" name="直接连接符 181">
              <a:extLst>
                <a:ext uri="{FF2B5EF4-FFF2-40B4-BE49-F238E27FC236}">
                  <a16:creationId xmlns:a16="http://schemas.microsoft.com/office/drawing/2014/main" xmlns="" id="{D0D41D88-1BED-0844-BE5C-AE45462245A2}"/>
                </a:ext>
              </a:extLst>
            </p:cNvPr>
            <p:cNvCxnSpPr/>
            <p:nvPr/>
          </p:nvCxnSpPr>
          <p:spPr bwMode="auto">
            <a:xfrm>
              <a:off x="7736946" y="4838558"/>
              <a:ext cx="2704628" cy="13664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" name="Rectangle 202">
              <a:extLst>
                <a:ext uri="{FF2B5EF4-FFF2-40B4-BE49-F238E27FC236}">
                  <a16:creationId xmlns:a16="http://schemas.microsoft.com/office/drawing/2014/main" xmlns="" id="{A3BAB2B5-BD8C-A047-889B-09D770B9E513}"/>
                </a:ext>
              </a:extLst>
            </p:cNvPr>
            <p:cNvSpPr/>
            <p:nvPr/>
          </p:nvSpPr>
          <p:spPr>
            <a:xfrm>
              <a:off x="7634695" y="4775693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59154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9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9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52" name="Rectangle 202">
              <a:extLst>
                <a:ext uri="{FF2B5EF4-FFF2-40B4-BE49-F238E27FC236}">
                  <a16:creationId xmlns:a16="http://schemas.microsoft.com/office/drawing/2014/main" xmlns="" id="{666F2BB8-14FB-6245-894F-E8B365ED66F5}"/>
                </a:ext>
              </a:extLst>
            </p:cNvPr>
            <p:cNvSpPr/>
            <p:nvPr/>
          </p:nvSpPr>
          <p:spPr>
            <a:xfrm>
              <a:off x="10420311" y="4775693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59154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9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9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E87BE989-EA22-EE42-9E13-D76C2959766F}"/>
                </a:ext>
              </a:extLst>
            </p:cNvPr>
            <p:cNvSpPr/>
            <p:nvPr/>
          </p:nvSpPr>
          <p:spPr bwMode="auto">
            <a:xfrm>
              <a:off x="4699331" y="4725252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latin typeface="Arial" charset="0"/>
                  <a:ea typeface="SimSun" pitchFamily="2" charset="-122"/>
                </a:rPr>
                <a:t>Site</a:t>
              </a:r>
              <a:endParaRPr lang="zh-CN" altLang="en-US" sz="1900" dirty="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EC069587-89AA-5F42-8560-3500001CF4BF}"/>
                </a:ext>
              </a:extLst>
            </p:cNvPr>
            <p:cNvSpPr/>
            <p:nvPr/>
          </p:nvSpPr>
          <p:spPr bwMode="auto">
            <a:xfrm>
              <a:off x="429265" y="4733421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latin typeface="Arial" charset="0"/>
                  <a:ea typeface="SimSun" pitchFamily="2" charset="-122"/>
                </a:rPr>
                <a:t>Site</a:t>
              </a:r>
              <a:endParaRPr lang="zh-CN" altLang="en-US" sz="1900" dirty="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71873553-0C39-0B4C-81CF-3B011BD5E62F}"/>
                </a:ext>
              </a:extLst>
            </p:cNvPr>
            <p:cNvSpPr/>
            <p:nvPr/>
          </p:nvSpPr>
          <p:spPr bwMode="auto">
            <a:xfrm>
              <a:off x="6823037" y="4732416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latin typeface="Arial" charset="0"/>
                  <a:ea typeface="SimSun" pitchFamily="2" charset="-122"/>
                </a:rPr>
                <a:t>Site</a:t>
              </a:r>
              <a:endParaRPr lang="zh-CN" altLang="en-US" sz="1900" dirty="0">
                <a:latin typeface="Arial" charset="0"/>
                <a:ea typeface="SimSun" pitchFamily="2" charset="-122"/>
              </a:endParaRPr>
            </a:p>
          </p:txBody>
        </p: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83494F02-E557-6349-83EC-4C0C07271F15}"/>
                </a:ext>
              </a:extLst>
            </p:cNvPr>
            <p:cNvSpPr/>
            <p:nvPr/>
          </p:nvSpPr>
          <p:spPr bwMode="auto">
            <a:xfrm>
              <a:off x="11058536" y="4671893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900" dirty="0">
                  <a:latin typeface="Arial" charset="0"/>
                  <a:ea typeface="SimSun" pitchFamily="2" charset="-122"/>
                </a:rPr>
                <a:t>Site</a:t>
              </a:r>
              <a:endParaRPr lang="zh-CN" altLang="en-US" sz="1900" dirty="0">
                <a:latin typeface="Arial" charset="0"/>
                <a:ea typeface="SimSun" pitchFamily="2" charset="-122"/>
              </a:endParaRPr>
            </a:p>
          </p:txBody>
        </p: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xmlns="" id="{75BD5FD5-480A-E948-8C3F-90E4E99C80ED}"/>
                </a:ext>
              </a:extLst>
            </p:cNvPr>
            <p:cNvCxnSpPr>
              <a:stCxn id="47" idx="1"/>
              <a:endCxn id="54" idx="3"/>
            </p:cNvCxnSpPr>
            <p:nvPr/>
          </p:nvCxnSpPr>
          <p:spPr bwMode="auto">
            <a:xfrm flipH="1" flipV="1">
              <a:off x="1077337" y="4880664"/>
              <a:ext cx="308631" cy="22851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直接连接符 242">
              <a:extLst>
                <a:ext uri="{FF2B5EF4-FFF2-40B4-BE49-F238E27FC236}">
                  <a16:creationId xmlns:a16="http://schemas.microsoft.com/office/drawing/2014/main" xmlns="" id="{25053001-6DCA-654F-A2FB-5172DC435DE2}"/>
                </a:ext>
              </a:extLst>
            </p:cNvPr>
            <p:cNvCxnSpPr>
              <a:stCxn id="55" idx="1"/>
              <a:endCxn id="53" idx="3"/>
            </p:cNvCxnSpPr>
            <p:nvPr/>
          </p:nvCxnSpPr>
          <p:spPr bwMode="auto">
            <a:xfrm flipH="1" flipV="1">
              <a:off x="5347403" y="4872495"/>
              <a:ext cx="1475634" cy="7165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直接连接符 243">
              <a:extLst>
                <a:ext uri="{FF2B5EF4-FFF2-40B4-BE49-F238E27FC236}">
                  <a16:creationId xmlns:a16="http://schemas.microsoft.com/office/drawing/2014/main" xmlns="" id="{0998BA15-8581-214D-9F38-FB0B6C37429A}"/>
                </a:ext>
              </a:extLst>
            </p:cNvPr>
            <p:cNvCxnSpPr>
              <a:stCxn id="53" idx="1"/>
            </p:cNvCxnSpPr>
            <p:nvPr/>
          </p:nvCxnSpPr>
          <p:spPr bwMode="auto">
            <a:xfrm flipH="1">
              <a:off x="4634804" y="4872495"/>
              <a:ext cx="64527" cy="12652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直接连接符 244">
              <a:extLst>
                <a:ext uri="{FF2B5EF4-FFF2-40B4-BE49-F238E27FC236}">
                  <a16:creationId xmlns:a16="http://schemas.microsoft.com/office/drawing/2014/main" xmlns="" id="{BF89CE36-DAC5-8645-8D79-AEF7EDC00F8C}"/>
                </a:ext>
              </a:extLst>
            </p:cNvPr>
            <p:cNvCxnSpPr>
              <a:stCxn id="51" idx="1"/>
              <a:endCxn id="55" idx="3"/>
            </p:cNvCxnSpPr>
            <p:nvPr/>
          </p:nvCxnSpPr>
          <p:spPr bwMode="auto">
            <a:xfrm flipH="1">
              <a:off x="7471109" y="4838558"/>
              <a:ext cx="163586" cy="41102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直接连接符 245">
              <a:extLst>
                <a:ext uri="{FF2B5EF4-FFF2-40B4-BE49-F238E27FC236}">
                  <a16:creationId xmlns:a16="http://schemas.microsoft.com/office/drawing/2014/main" xmlns="" id="{BA68CA50-AC19-094B-B485-A44A88B51922}"/>
                </a:ext>
              </a:extLst>
            </p:cNvPr>
            <p:cNvCxnSpPr>
              <a:stCxn id="56" idx="1"/>
              <a:endCxn id="52" idx="3"/>
            </p:cNvCxnSpPr>
            <p:nvPr/>
          </p:nvCxnSpPr>
          <p:spPr bwMode="auto">
            <a:xfrm flipH="1">
              <a:off x="10846997" y="4819137"/>
              <a:ext cx="211539" cy="19421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8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77" y="0"/>
            <a:ext cx="11643600" cy="868365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CCVPN Network Topology</a:t>
            </a:r>
            <a:endParaRPr lang="en-US" dirty="0"/>
          </a:p>
        </p:txBody>
      </p:sp>
      <p:grpSp>
        <p:nvGrpSpPr>
          <p:cNvPr id="3" name="组合 84"/>
          <p:cNvGrpSpPr/>
          <p:nvPr/>
        </p:nvGrpSpPr>
        <p:grpSpPr>
          <a:xfrm>
            <a:off x="548640" y="1120711"/>
            <a:ext cx="11101405" cy="5452192"/>
            <a:chOff x="-11618" y="1789654"/>
            <a:chExt cx="11740480" cy="5085799"/>
          </a:xfrm>
        </p:grpSpPr>
        <p:grpSp>
          <p:nvGrpSpPr>
            <p:cNvPr id="4" name="组合 4"/>
            <p:cNvGrpSpPr/>
            <p:nvPr/>
          </p:nvGrpSpPr>
          <p:grpSpPr>
            <a:xfrm>
              <a:off x="-11618" y="1789654"/>
              <a:ext cx="11740480" cy="5085799"/>
              <a:chOff x="-11618" y="1789654"/>
              <a:chExt cx="11740480" cy="5085799"/>
            </a:xfrm>
          </p:grpSpPr>
          <p:grpSp>
            <p:nvGrpSpPr>
              <p:cNvPr id="5" name="组合 9"/>
              <p:cNvGrpSpPr/>
              <p:nvPr/>
            </p:nvGrpSpPr>
            <p:grpSpPr>
              <a:xfrm>
                <a:off x="-11618" y="1789654"/>
                <a:ext cx="11740480" cy="5085799"/>
                <a:chOff x="-176508" y="1789654"/>
                <a:chExt cx="11740480" cy="5085799"/>
              </a:xfrm>
            </p:grpSpPr>
            <p:sp>
              <p:nvSpPr>
                <p:cNvPr id="90" name="矩形 89"/>
                <p:cNvSpPr/>
                <p:nvPr/>
              </p:nvSpPr>
              <p:spPr>
                <a:xfrm>
                  <a:off x="-176508" y="1789654"/>
                  <a:ext cx="11740480" cy="5085799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92" name="椭圆 91"/>
                <p:cNvSpPr/>
                <p:nvPr/>
              </p:nvSpPr>
              <p:spPr>
                <a:xfrm>
                  <a:off x="3601271" y="5108593"/>
                  <a:ext cx="2558037" cy="142273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100" dirty="0" smtClean="0">
                      <a:solidFill>
                        <a:schemeClr val="tx1"/>
                      </a:solidFill>
                    </a:rPr>
                    <a:t>OTN</a:t>
                  </a:r>
                  <a:endParaRPr lang="zh-CN" altLang="en-US" sz="21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US" altLang="zh-CN" sz="2100" dirty="0" smtClean="0">
                      <a:solidFill>
                        <a:schemeClr val="tx1"/>
                      </a:solidFill>
                    </a:rPr>
                    <a:t>Domain B</a:t>
                  </a:r>
                </a:p>
                <a:p>
                  <a:pPr algn="ctr"/>
                  <a:r>
                    <a:rPr lang="en-US" altLang="zh-CN" sz="2100" dirty="0" smtClean="0">
                      <a:solidFill>
                        <a:schemeClr val="tx1"/>
                      </a:solidFill>
                    </a:rPr>
                    <a:t>(</a:t>
                  </a:r>
                  <a:r>
                    <a:rPr lang="en-US" altLang="zh-CN" sz="2100" dirty="0">
                      <a:solidFill>
                        <a:schemeClr val="tx1"/>
                      </a:solidFill>
                    </a:rPr>
                    <a:t>HW</a:t>
                  </a:r>
                  <a:r>
                    <a:rPr lang="en-US" altLang="zh-CN" sz="2100" dirty="0" smtClean="0">
                      <a:solidFill>
                        <a:schemeClr val="tx1"/>
                      </a:solidFill>
                    </a:rPr>
                    <a:t>)</a:t>
                  </a:r>
                  <a:endParaRPr lang="zh-CN" altLang="en-US" sz="21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>
                  <a:off x="697013" y="5108992"/>
                  <a:ext cx="2558037" cy="142273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100" dirty="0" smtClean="0">
                      <a:solidFill>
                        <a:schemeClr val="tx1"/>
                      </a:solidFill>
                    </a:rPr>
                    <a:t>OTN</a:t>
                  </a:r>
                  <a:endParaRPr lang="zh-CN" altLang="en-US" sz="21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US" altLang="zh-CN" sz="2100" dirty="0" smtClean="0">
                      <a:solidFill>
                        <a:schemeClr val="tx1"/>
                      </a:solidFill>
                    </a:rPr>
                    <a:t>Domain A</a:t>
                  </a:r>
                </a:p>
                <a:p>
                  <a:pPr algn="ctr"/>
                  <a:r>
                    <a:rPr lang="en-US" altLang="zh-CN" sz="2100" dirty="0" smtClean="0">
                      <a:solidFill>
                        <a:schemeClr val="tx1"/>
                      </a:solidFill>
                    </a:rPr>
                    <a:t>(HW)</a:t>
                  </a:r>
                  <a:endParaRPr lang="zh-CN" altLang="en-US" sz="2100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168" name="Picture 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794893" y="5582839"/>
                  <a:ext cx="446728" cy="474246"/>
                </a:xfrm>
                <a:prstGeom prst="rect">
                  <a:avLst/>
                </a:prstGeom>
              </p:spPr>
            </p:pic>
            <p:cxnSp>
              <p:nvCxnSpPr>
                <p:cNvPr id="176" name="直接连接符 37"/>
                <p:cNvCxnSpPr>
                  <a:stCxn id="168" idx="3"/>
                  <a:endCxn id="178" idx="1"/>
                </p:cNvCxnSpPr>
                <p:nvPr/>
              </p:nvCxnSpPr>
              <p:spPr bwMode="auto">
                <a:xfrm>
                  <a:off x="1241622" y="5819963"/>
                  <a:ext cx="1234014" cy="44566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77" name="Picture 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2018661" y="5108593"/>
                  <a:ext cx="446728" cy="474246"/>
                </a:xfrm>
                <a:prstGeom prst="rect">
                  <a:avLst/>
                </a:prstGeom>
              </p:spPr>
            </p:pic>
            <p:pic>
              <p:nvPicPr>
                <p:cNvPr id="178" name="Picture 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2475636" y="6028505"/>
                  <a:ext cx="446728" cy="474246"/>
                </a:xfrm>
                <a:prstGeom prst="rect">
                  <a:avLst/>
                </a:prstGeom>
              </p:spPr>
            </p:pic>
            <p:cxnSp>
              <p:nvCxnSpPr>
                <p:cNvPr id="179" name="直接连接符 37"/>
                <p:cNvCxnSpPr>
                  <a:stCxn id="168" idx="3"/>
                  <a:endCxn id="177" idx="1"/>
                </p:cNvCxnSpPr>
                <p:nvPr/>
              </p:nvCxnSpPr>
              <p:spPr bwMode="auto">
                <a:xfrm flipV="1">
                  <a:off x="1241622" y="5345716"/>
                  <a:ext cx="777039" cy="474247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0" name="直接连接符 37"/>
                <p:cNvCxnSpPr>
                  <a:stCxn id="178" idx="0"/>
                  <a:endCxn id="177" idx="2"/>
                </p:cNvCxnSpPr>
                <p:nvPr/>
              </p:nvCxnSpPr>
              <p:spPr bwMode="auto">
                <a:xfrm flipH="1" flipV="1">
                  <a:off x="2242025" y="5582838"/>
                  <a:ext cx="456975" cy="445667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81" name="Picture 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5514249" y="5582838"/>
                  <a:ext cx="446728" cy="474246"/>
                </a:xfrm>
                <a:prstGeom prst="rect">
                  <a:avLst/>
                </a:prstGeom>
              </p:spPr>
            </p:pic>
            <p:cxnSp>
              <p:nvCxnSpPr>
                <p:cNvPr id="182" name="直接连接符 37"/>
                <p:cNvCxnSpPr>
                  <a:stCxn id="181" idx="1"/>
                  <a:endCxn id="184" idx="3"/>
                </p:cNvCxnSpPr>
                <p:nvPr/>
              </p:nvCxnSpPr>
              <p:spPr bwMode="auto">
                <a:xfrm flipH="1">
                  <a:off x="4249976" y="5819962"/>
                  <a:ext cx="1264272" cy="474247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83" name="Picture 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4246580" y="5108593"/>
                  <a:ext cx="446728" cy="474246"/>
                </a:xfrm>
                <a:prstGeom prst="rect">
                  <a:avLst/>
                </a:prstGeom>
              </p:spPr>
            </p:pic>
            <p:pic>
              <p:nvPicPr>
                <p:cNvPr id="184" name="Picture 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3803248" y="6057085"/>
                  <a:ext cx="446728" cy="474246"/>
                </a:xfrm>
                <a:prstGeom prst="rect">
                  <a:avLst/>
                </a:prstGeom>
              </p:spPr>
            </p:pic>
            <p:cxnSp>
              <p:nvCxnSpPr>
                <p:cNvPr id="185" name="直接连接符 37"/>
                <p:cNvCxnSpPr>
                  <a:stCxn id="181" idx="1"/>
                  <a:endCxn id="183" idx="3"/>
                </p:cNvCxnSpPr>
                <p:nvPr/>
              </p:nvCxnSpPr>
              <p:spPr bwMode="auto">
                <a:xfrm flipH="1" flipV="1">
                  <a:off x="4693309" y="5345716"/>
                  <a:ext cx="820940" cy="47424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6" name="直接连接符 37"/>
                <p:cNvCxnSpPr>
                  <a:stCxn id="184" idx="0"/>
                  <a:endCxn id="183" idx="2"/>
                </p:cNvCxnSpPr>
                <p:nvPr/>
              </p:nvCxnSpPr>
              <p:spPr bwMode="auto">
                <a:xfrm flipV="1">
                  <a:off x="4026613" y="5582838"/>
                  <a:ext cx="443332" cy="474247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7" name="直接连接符 186"/>
                <p:cNvCxnSpPr>
                  <a:stCxn id="177" idx="3"/>
                  <a:endCxn id="183" idx="1"/>
                </p:cNvCxnSpPr>
                <p:nvPr/>
              </p:nvCxnSpPr>
              <p:spPr>
                <a:xfrm>
                  <a:off x="2465389" y="5345716"/>
                  <a:ext cx="1781191" cy="0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直接连接符 187"/>
                <p:cNvCxnSpPr>
                  <a:stCxn id="178" idx="3"/>
                  <a:endCxn id="184" idx="1"/>
                </p:cNvCxnSpPr>
                <p:nvPr/>
              </p:nvCxnSpPr>
              <p:spPr>
                <a:xfrm>
                  <a:off x="2922364" y="6265629"/>
                  <a:ext cx="880884" cy="28580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矩形 188"/>
                <p:cNvSpPr/>
                <p:nvPr/>
              </p:nvSpPr>
              <p:spPr>
                <a:xfrm>
                  <a:off x="1899285" y="3240781"/>
                  <a:ext cx="1058206" cy="1093623"/>
                </a:xfrm>
                <a:prstGeom prst="rect">
                  <a:avLst/>
                </a:prstGeom>
                <a:solidFill>
                  <a:srgbClr val="00608A"/>
                </a:solidFill>
                <a:ln>
                  <a:solidFill>
                    <a:srgbClr val="00608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300" dirty="0" smtClean="0"/>
                    <a:t>OTN</a:t>
                  </a:r>
                </a:p>
                <a:p>
                  <a:pPr algn="ctr"/>
                  <a:r>
                    <a:rPr lang="en-US" altLang="zh-CN" sz="1300" dirty="0" smtClean="0"/>
                    <a:t>Controller</a:t>
                  </a:r>
                </a:p>
                <a:p>
                  <a:pPr algn="ctr"/>
                  <a:r>
                    <a:rPr lang="en-US" altLang="zh-CN" sz="1300" dirty="0" smtClean="0"/>
                    <a:t>Server A</a:t>
                  </a:r>
                </a:p>
                <a:p>
                  <a:pPr algn="ctr"/>
                  <a:r>
                    <a:rPr lang="en-US" altLang="zh-CN" sz="1300" dirty="0" smtClean="0"/>
                    <a:t>(HW)</a:t>
                  </a:r>
                  <a:endParaRPr lang="zh-CN" altLang="en-US" sz="1300" dirty="0"/>
                </a:p>
              </p:txBody>
            </p:sp>
            <p:sp>
              <p:nvSpPr>
                <p:cNvPr id="190" name="矩形 189"/>
                <p:cNvSpPr/>
                <p:nvPr/>
              </p:nvSpPr>
              <p:spPr>
                <a:xfrm>
                  <a:off x="3623262" y="3240781"/>
                  <a:ext cx="1058206" cy="1093623"/>
                </a:xfrm>
                <a:prstGeom prst="rect">
                  <a:avLst/>
                </a:prstGeom>
                <a:solidFill>
                  <a:srgbClr val="00608A"/>
                </a:solidFill>
                <a:ln>
                  <a:solidFill>
                    <a:srgbClr val="00608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300" dirty="0" smtClean="0"/>
                    <a:t>OTN</a:t>
                  </a:r>
                </a:p>
                <a:p>
                  <a:pPr algn="ctr"/>
                  <a:r>
                    <a:rPr lang="en-US" altLang="zh-CN" sz="1300" dirty="0" smtClean="0"/>
                    <a:t>Controller</a:t>
                  </a:r>
                </a:p>
                <a:p>
                  <a:pPr algn="ctr"/>
                  <a:r>
                    <a:rPr lang="en-US" altLang="zh-CN" sz="1300" dirty="0" smtClean="0"/>
                    <a:t>Server B</a:t>
                  </a:r>
                </a:p>
                <a:p>
                  <a:pPr algn="ctr"/>
                  <a:r>
                    <a:rPr lang="en-US" altLang="zh-CN" sz="1300" dirty="0" smtClean="0"/>
                    <a:t>(HW)</a:t>
                  </a:r>
                  <a:endParaRPr lang="zh-CN" altLang="en-US" sz="1300" dirty="0"/>
                </a:p>
              </p:txBody>
            </p:sp>
            <p:sp>
              <p:nvSpPr>
                <p:cNvPr id="191" name="矩形 190"/>
                <p:cNvSpPr/>
                <p:nvPr/>
              </p:nvSpPr>
              <p:spPr>
                <a:xfrm>
                  <a:off x="880440" y="2459575"/>
                  <a:ext cx="3567656" cy="506503"/>
                </a:xfrm>
                <a:prstGeom prst="rect">
                  <a:avLst/>
                </a:prstGeom>
                <a:solidFill>
                  <a:srgbClr val="00608A"/>
                </a:solidFill>
                <a:ln>
                  <a:solidFill>
                    <a:srgbClr val="00608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100" dirty="0" smtClean="0"/>
                    <a:t>CMCC ONAP</a:t>
                  </a:r>
                  <a:endParaRPr lang="zh-CN" altLang="en-US" sz="2100" dirty="0"/>
                </a:p>
              </p:txBody>
            </p:sp>
            <p:cxnSp>
              <p:nvCxnSpPr>
                <p:cNvPr id="192" name="肘形连接符 170"/>
                <p:cNvCxnSpPr>
                  <a:stCxn id="189" idx="0"/>
                </p:cNvCxnSpPr>
                <p:nvPr/>
              </p:nvCxnSpPr>
              <p:spPr>
                <a:xfrm flipV="1">
                  <a:off x="2428388" y="2966077"/>
                  <a:ext cx="0" cy="274704"/>
                </a:xfrm>
                <a:prstGeom prst="straightConnector1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肘形连接符 174"/>
                <p:cNvCxnSpPr>
                  <a:endCxn id="190" idx="0"/>
                </p:cNvCxnSpPr>
                <p:nvPr/>
              </p:nvCxnSpPr>
              <p:spPr>
                <a:xfrm>
                  <a:off x="4152365" y="2974532"/>
                  <a:ext cx="0" cy="266249"/>
                </a:xfrm>
                <a:prstGeom prst="straightConnector1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直接连接符 193"/>
                <p:cNvCxnSpPr>
                  <a:stCxn id="189" idx="2"/>
                  <a:endCxn id="168" idx="0"/>
                </p:cNvCxnSpPr>
                <p:nvPr/>
              </p:nvCxnSpPr>
              <p:spPr>
                <a:xfrm flipH="1">
                  <a:off x="1018257" y="4334404"/>
                  <a:ext cx="1410131" cy="1248435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直接连接符 194"/>
                <p:cNvCxnSpPr>
                  <a:stCxn id="190" idx="2"/>
                  <a:endCxn id="183" idx="0"/>
                </p:cNvCxnSpPr>
                <p:nvPr/>
              </p:nvCxnSpPr>
              <p:spPr>
                <a:xfrm>
                  <a:off x="4152365" y="4334404"/>
                  <a:ext cx="317579" cy="774189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直接连接符 195"/>
                <p:cNvCxnSpPr>
                  <a:stCxn id="190" idx="2"/>
                  <a:endCxn id="184" idx="0"/>
                </p:cNvCxnSpPr>
                <p:nvPr/>
              </p:nvCxnSpPr>
              <p:spPr>
                <a:xfrm flipH="1">
                  <a:off x="4026612" y="4334404"/>
                  <a:ext cx="125753" cy="1722681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直接连接符 196"/>
                <p:cNvCxnSpPr>
                  <a:stCxn id="190" idx="2"/>
                  <a:endCxn id="181" idx="0"/>
                </p:cNvCxnSpPr>
                <p:nvPr/>
              </p:nvCxnSpPr>
              <p:spPr>
                <a:xfrm>
                  <a:off x="4152365" y="4334404"/>
                  <a:ext cx="1585248" cy="1248434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直接连接符 197"/>
                <p:cNvCxnSpPr>
                  <a:stCxn id="189" idx="2"/>
                  <a:endCxn id="177" idx="0"/>
                </p:cNvCxnSpPr>
                <p:nvPr/>
              </p:nvCxnSpPr>
              <p:spPr>
                <a:xfrm flipH="1">
                  <a:off x="2242025" y="4334404"/>
                  <a:ext cx="186363" cy="774189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直接连接符 198"/>
                <p:cNvCxnSpPr>
                  <a:stCxn id="178" idx="0"/>
                  <a:endCxn id="189" idx="2"/>
                </p:cNvCxnSpPr>
                <p:nvPr/>
              </p:nvCxnSpPr>
              <p:spPr>
                <a:xfrm flipH="1" flipV="1">
                  <a:off x="2428388" y="4334404"/>
                  <a:ext cx="270612" cy="1694101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0" name="椭圆 199"/>
                <p:cNvSpPr/>
                <p:nvPr/>
              </p:nvSpPr>
              <p:spPr>
                <a:xfrm>
                  <a:off x="8165329" y="5108593"/>
                  <a:ext cx="2558037" cy="142273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100" dirty="0" smtClean="0">
                      <a:solidFill>
                        <a:schemeClr val="tx1"/>
                      </a:solidFill>
                    </a:rPr>
                    <a:t>OTN network</a:t>
                  </a:r>
                </a:p>
                <a:p>
                  <a:pPr algn="ctr"/>
                  <a:r>
                    <a:rPr lang="en-US" altLang="zh-CN" sz="2100" dirty="0" smtClean="0">
                      <a:solidFill>
                        <a:schemeClr val="tx1"/>
                      </a:solidFill>
                    </a:rPr>
                    <a:t>(ZTE)</a:t>
                  </a:r>
                  <a:endParaRPr lang="zh-CN" altLang="en-US" sz="2100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201" name="Picture 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10078306" y="5582838"/>
                  <a:ext cx="446728" cy="474246"/>
                </a:xfrm>
                <a:prstGeom prst="rect">
                  <a:avLst/>
                </a:prstGeom>
              </p:spPr>
            </p:pic>
            <p:cxnSp>
              <p:nvCxnSpPr>
                <p:cNvPr id="202" name="直接连接符 37"/>
                <p:cNvCxnSpPr>
                  <a:stCxn id="201" idx="1"/>
                  <a:endCxn id="204" idx="3"/>
                </p:cNvCxnSpPr>
                <p:nvPr/>
              </p:nvCxnSpPr>
              <p:spPr bwMode="auto">
                <a:xfrm flipH="1">
                  <a:off x="9028951" y="5819962"/>
                  <a:ext cx="1049356" cy="474247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203" name="Picture 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8582222" y="5108594"/>
                  <a:ext cx="446728" cy="474246"/>
                </a:xfrm>
                <a:prstGeom prst="rect">
                  <a:avLst/>
                </a:prstGeom>
              </p:spPr>
            </p:pic>
            <p:pic>
              <p:nvPicPr>
                <p:cNvPr id="204" name="Picture 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8582222" y="6057085"/>
                  <a:ext cx="446728" cy="474246"/>
                </a:xfrm>
                <a:prstGeom prst="rect">
                  <a:avLst/>
                </a:prstGeom>
              </p:spPr>
            </p:pic>
            <p:cxnSp>
              <p:nvCxnSpPr>
                <p:cNvPr id="205" name="直接连接符 37"/>
                <p:cNvCxnSpPr>
                  <a:stCxn id="201" idx="1"/>
                  <a:endCxn id="203" idx="3"/>
                </p:cNvCxnSpPr>
                <p:nvPr/>
              </p:nvCxnSpPr>
              <p:spPr bwMode="auto">
                <a:xfrm flipH="1" flipV="1">
                  <a:off x="9028951" y="5345717"/>
                  <a:ext cx="1049356" cy="474245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06" name="直接连接符 37"/>
                <p:cNvCxnSpPr>
                  <a:stCxn id="204" idx="0"/>
                  <a:endCxn id="203" idx="2"/>
                </p:cNvCxnSpPr>
                <p:nvPr/>
              </p:nvCxnSpPr>
              <p:spPr bwMode="auto">
                <a:xfrm flipV="1">
                  <a:off x="8805587" y="5582839"/>
                  <a:ext cx="0" cy="47424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07" name="矩形 206"/>
                <p:cNvSpPr/>
                <p:nvPr/>
              </p:nvSpPr>
              <p:spPr>
                <a:xfrm>
                  <a:off x="9724148" y="3240781"/>
                  <a:ext cx="1058206" cy="1091773"/>
                </a:xfrm>
                <a:prstGeom prst="rect">
                  <a:avLst/>
                </a:prstGeom>
                <a:solidFill>
                  <a:srgbClr val="00608A"/>
                </a:solidFill>
                <a:ln>
                  <a:solidFill>
                    <a:srgbClr val="00608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300" dirty="0" smtClean="0"/>
                    <a:t>OTN</a:t>
                  </a:r>
                </a:p>
                <a:p>
                  <a:pPr algn="ctr"/>
                  <a:r>
                    <a:rPr lang="en-US" altLang="zh-CN" sz="1300" dirty="0" smtClean="0"/>
                    <a:t>Controller</a:t>
                  </a:r>
                </a:p>
                <a:p>
                  <a:pPr algn="ctr"/>
                  <a:r>
                    <a:rPr lang="en-US" altLang="zh-CN" sz="1300" dirty="0" smtClean="0"/>
                    <a:t>Server</a:t>
                  </a:r>
                </a:p>
                <a:p>
                  <a:pPr algn="ctr"/>
                  <a:r>
                    <a:rPr lang="en-US" altLang="zh-CN" sz="1300" dirty="0" smtClean="0"/>
                    <a:t>(</a:t>
                  </a:r>
                  <a:r>
                    <a:rPr lang="en-US" altLang="zh-CN" sz="1300" dirty="0">
                      <a:solidFill>
                        <a:schemeClr val="bg1"/>
                      </a:solidFill>
                      <a:latin typeface="Arial" charset="0"/>
                      <a:ea typeface="SimSun" pitchFamily="2" charset="-122"/>
                    </a:rPr>
                    <a:t>ZTE</a:t>
                  </a:r>
                  <a:r>
                    <a:rPr lang="en-US" altLang="zh-CN" sz="1300" dirty="0" smtClean="0"/>
                    <a:t>)</a:t>
                  </a:r>
                  <a:endParaRPr lang="zh-CN" altLang="en-US" sz="1300" dirty="0"/>
                </a:p>
              </p:txBody>
            </p:sp>
            <p:sp>
              <p:nvSpPr>
                <p:cNvPr id="208" name="矩形 207"/>
                <p:cNvSpPr/>
                <p:nvPr/>
              </p:nvSpPr>
              <p:spPr>
                <a:xfrm>
                  <a:off x="8093298" y="2459575"/>
                  <a:ext cx="2911808" cy="506503"/>
                </a:xfrm>
                <a:prstGeom prst="rect">
                  <a:avLst/>
                </a:prstGeom>
                <a:solidFill>
                  <a:srgbClr val="00608A"/>
                </a:solidFill>
                <a:ln>
                  <a:solidFill>
                    <a:srgbClr val="00608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100" dirty="0" smtClean="0"/>
                    <a:t>Vodafone ONAP</a:t>
                  </a:r>
                  <a:endParaRPr lang="zh-CN" altLang="en-US" sz="2100" dirty="0"/>
                </a:p>
              </p:txBody>
            </p:sp>
            <p:cxnSp>
              <p:nvCxnSpPr>
                <p:cNvPr id="209" name="直接连接符 208"/>
                <p:cNvCxnSpPr>
                  <a:stCxn id="207" idx="2"/>
                  <a:endCxn id="203" idx="0"/>
                </p:cNvCxnSpPr>
                <p:nvPr/>
              </p:nvCxnSpPr>
              <p:spPr>
                <a:xfrm flipH="1">
                  <a:off x="8805586" y="4332554"/>
                  <a:ext cx="1447665" cy="776040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直接连接符 209"/>
                <p:cNvCxnSpPr>
                  <a:stCxn id="207" idx="2"/>
                  <a:endCxn id="204" idx="0"/>
                </p:cNvCxnSpPr>
                <p:nvPr/>
              </p:nvCxnSpPr>
              <p:spPr>
                <a:xfrm flipH="1">
                  <a:off x="8805586" y="4332554"/>
                  <a:ext cx="1447665" cy="1724531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直接连接符 210"/>
                <p:cNvCxnSpPr>
                  <a:stCxn id="207" idx="2"/>
                  <a:endCxn id="201" idx="0"/>
                </p:cNvCxnSpPr>
                <p:nvPr/>
              </p:nvCxnSpPr>
              <p:spPr>
                <a:xfrm>
                  <a:off x="10253251" y="4332554"/>
                  <a:ext cx="48419" cy="1250284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直接连接符 211"/>
                <p:cNvCxnSpPr>
                  <a:stCxn id="191" idx="3"/>
                  <a:endCxn id="208" idx="1"/>
                </p:cNvCxnSpPr>
                <p:nvPr/>
              </p:nvCxnSpPr>
              <p:spPr>
                <a:xfrm>
                  <a:off x="4448096" y="2712827"/>
                  <a:ext cx="3645202" cy="0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3" name="立方体 212">
                  <a:extLst>
                    <a:ext uri="{FF2B5EF4-FFF2-40B4-BE49-F238E27FC236}">
                      <a16:creationId xmlns="" xmlns:a16="http://schemas.microsoft.com/office/drawing/2014/main" id="{E14616E2-F122-0747-B859-22B1BC857E02}"/>
                    </a:ext>
                  </a:extLst>
                </p:cNvPr>
                <p:cNvSpPr/>
                <p:nvPr/>
              </p:nvSpPr>
              <p:spPr bwMode="auto">
                <a:xfrm>
                  <a:off x="-17073" y="4778754"/>
                  <a:ext cx="980453" cy="566963"/>
                </a:xfrm>
                <a:prstGeom prst="cub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CC9900"/>
                    </a:buClr>
                  </a:pPr>
                  <a:r>
                    <a:rPr lang="en-US" altLang="zh-CN" sz="1300" b="1" dirty="0" err="1" smtClean="0">
                      <a:solidFill>
                        <a:schemeClr val="bg1"/>
                      </a:solidFill>
                      <a:latin typeface="Arial" charset="0"/>
                      <a:ea typeface="SimSun" pitchFamily="2" charset="-122"/>
                    </a:rPr>
                    <a:t>uCPE</a:t>
                  </a:r>
                  <a:endParaRPr lang="en-US" altLang="zh-CN" sz="1300" b="1" dirty="0" smtClean="0">
                    <a:solidFill>
                      <a:schemeClr val="bg1"/>
                    </a:solidFill>
                    <a:latin typeface="Arial" charset="0"/>
                    <a:ea typeface="SimSun" pitchFamily="2" charset="-122"/>
                  </a:endParaRPr>
                </a:p>
                <a:p>
                  <a:pPr defTabSz="1219170"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CC9900"/>
                    </a:buClr>
                  </a:pPr>
                  <a:r>
                    <a:rPr lang="en-US" altLang="zh-CN" sz="1300" b="1" dirty="0" smtClean="0">
                      <a:solidFill>
                        <a:schemeClr val="bg1"/>
                      </a:solidFill>
                      <a:latin typeface="Arial" charset="0"/>
                      <a:ea typeface="SimSun" pitchFamily="2" charset="-122"/>
                    </a:rPr>
                    <a:t>(HW)</a:t>
                  </a:r>
                  <a:endParaRPr lang="zh-CN" altLang="en-US" sz="1300" b="1" dirty="0">
                    <a:solidFill>
                      <a:schemeClr val="bg1"/>
                    </a:solidFill>
                    <a:latin typeface="Arial" charset="0"/>
                    <a:ea typeface="SimSun" pitchFamily="2" charset="-122"/>
                  </a:endParaRPr>
                </a:p>
              </p:txBody>
            </p:sp>
            <p:sp>
              <p:nvSpPr>
                <p:cNvPr id="214" name="Freeform 6">
                  <a:extLst>
                    <a:ext uri="{FF2B5EF4-FFF2-40B4-BE49-F238E27FC236}">
                      <a16:creationId xmlns="" xmlns:a16="http://schemas.microsoft.com/office/drawing/2014/main" id="{F4AE7621-185A-F74C-832F-8066F78543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14250" y="4425078"/>
                  <a:ext cx="1363331" cy="815672"/>
                </a:xfrm>
                <a:custGeom>
                  <a:avLst/>
                  <a:gdLst>
                    <a:gd name="T0" fmla="*/ 637 w 754"/>
                    <a:gd name="T1" fmla="*/ 407 h 415"/>
                    <a:gd name="T2" fmla="*/ 92 w 754"/>
                    <a:gd name="T3" fmla="*/ 403 h 415"/>
                    <a:gd name="T4" fmla="*/ 15 w 754"/>
                    <a:gd name="T5" fmla="*/ 290 h 415"/>
                    <a:gd name="T6" fmla="*/ 139 w 754"/>
                    <a:gd name="T7" fmla="*/ 204 h 415"/>
                    <a:gd name="T8" fmla="*/ 287 w 754"/>
                    <a:gd name="T9" fmla="*/ 26 h 415"/>
                    <a:gd name="T10" fmla="*/ 504 w 754"/>
                    <a:gd name="T11" fmla="*/ 122 h 415"/>
                    <a:gd name="T12" fmla="*/ 650 w 754"/>
                    <a:gd name="T13" fmla="*/ 119 h 415"/>
                    <a:gd name="T14" fmla="*/ 678 w 754"/>
                    <a:gd name="T15" fmla="*/ 244 h 415"/>
                    <a:gd name="T16" fmla="*/ 742 w 754"/>
                    <a:gd name="T17" fmla="*/ 336 h 415"/>
                    <a:gd name="T18" fmla="*/ 637 w 754"/>
                    <a:gd name="T19" fmla="*/ 407 h 415"/>
                    <a:gd name="connsiteX0" fmla="*/ 8448 w 10000"/>
                    <a:gd name="connsiteY0" fmla="*/ 9807 h 10000"/>
                    <a:gd name="connsiteX1" fmla="*/ 1220 w 10000"/>
                    <a:gd name="connsiteY1" fmla="*/ 9711 h 10000"/>
                    <a:gd name="connsiteX2" fmla="*/ 199 w 10000"/>
                    <a:gd name="connsiteY2" fmla="*/ 6988 h 10000"/>
                    <a:gd name="connsiteX3" fmla="*/ 1470 w 10000"/>
                    <a:gd name="connsiteY3" fmla="*/ 4211 h 10000"/>
                    <a:gd name="connsiteX4" fmla="*/ 3806 w 10000"/>
                    <a:gd name="connsiteY4" fmla="*/ 627 h 10000"/>
                    <a:gd name="connsiteX5" fmla="*/ 6684 w 10000"/>
                    <a:gd name="connsiteY5" fmla="*/ 2940 h 10000"/>
                    <a:gd name="connsiteX6" fmla="*/ 8621 w 10000"/>
                    <a:gd name="connsiteY6" fmla="*/ 2867 h 10000"/>
                    <a:gd name="connsiteX7" fmla="*/ 8992 w 10000"/>
                    <a:gd name="connsiteY7" fmla="*/ 5880 h 10000"/>
                    <a:gd name="connsiteX8" fmla="*/ 9841 w 10000"/>
                    <a:gd name="connsiteY8" fmla="*/ 8096 h 10000"/>
                    <a:gd name="connsiteX9" fmla="*/ 8448 w 10000"/>
                    <a:gd name="connsiteY9" fmla="*/ 9807 h 10000"/>
                    <a:gd name="connsiteX0" fmla="*/ 8448 w 10000"/>
                    <a:gd name="connsiteY0" fmla="*/ 9807 h 10000"/>
                    <a:gd name="connsiteX1" fmla="*/ 1220 w 10000"/>
                    <a:gd name="connsiteY1" fmla="*/ 9711 h 10000"/>
                    <a:gd name="connsiteX2" fmla="*/ 199 w 10000"/>
                    <a:gd name="connsiteY2" fmla="*/ 6988 h 10000"/>
                    <a:gd name="connsiteX3" fmla="*/ 1470 w 10000"/>
                    <a:gd name="connsiteY3" fmla="*/ 4211 h 10000"/>
                    <a:gd name="connsiteX4" fmla="*/ 3806 w 10000"/>
                    <a:gd name="connsiteY4" fmla="*/ 627 h 10000"/>
                    <a:gd name="connsiteX5" fmla="*/ 6684 w 10000"/>
                    <a:gd name="connsiteY5" fmla="*/ 2940 h 10000"/>
                    <a:gd name="connsiteX6" fmla="*/ 8621 w 10000"/>
                    <a:gd name="connsiteY6" fmla="*/ 2867 h 10000"/>
                    <a:gd name="connsiteX7" fmla="*/ 9353 w 10000"/>
                    <a:gd name="connsiteY7" fmla="*/ 5815 h 10000"/>
                    <a:gd name="connsiteX8" fmla="*/ 9841 w 10000"/>
                    <a:gd name="connsiteY8" fmla="*/ 8096 h 10000"/>
                    <a:gd name="connsiteX9" fmla="*/ 8448 w 10000"/>
                    <a:gd name="connsiteY9" fmla="*/ 9807 h 10000"/>
                    <a:gd name="connsiteX0" fmla="*/ 8448 w 10000"/>
                    <a:gd name="connsiteY0" fmla="*/ 9807 h 10000"/>
                    <a:gd name="connsiteX1" fmla="*/ 1220 w 10000"/>
                    <a:gd name="connsiteY1" fmla="*/ 9711 h 10000"/>
                    <a:gd name="connsiteX2" fmla="*/ 199 w 10000"/>
                    <a:gd name="connsiteY2" fmla="*/ 6988 h 10000"/>
                    <a:gd name="connsiteX3" fmla="*/ 1638 w 10000"/>
                    <a:gd name="connsiteY3" fmla="*/ 4336 h 10000"/>
                    <a:gd name="connsiteX4" fmla="*/ 3806 w 10000"/>
                    <a:gd name="connsiteY4" fmla="*/ 627 h 10000"/>
                    <a:gd name="connsiteX5" fmla="*/ 6684 w 10000"/>
                    <a:gd name="connsiteY5" fmla="*/ 2940 h 10000"/>
                    <a:gd name="connsiteX6" fmla="*/ 8621 w 10000"/>
                    <a:gd name="connsiteY6" fmla="*/ 2867 h 10000"/>
                    <a:gd name="connsiteX7" fmla="*/ 9353 w 10000"/>
                    <a:gd name="connsiteY7" fmla="*/ 5815 h 10000"/>
                    <a:gd name="connsiteX8" fmla="*/ 9841 w 10000"/>
                    <a:gd name="connsiteY8" fmla="*/ 8096 h 10000"/>
                    <a:gd name="connsiteX9" fmla="*/ 8448 w 10000"/>
                    <a:gd name="connsiteY9" fmla="*/ 9807 h 10000"/>
                    <a:gd name="connsiteX0" fmla="*/ 8448 w 10000"/>
                    <a:gd name="connsiteY0" fmla="*/ 9807 h 10000"/>
                    <a:gd name="connsiteX1" fmla="*/ 1220 w 10000"/>
                    <a:gd name="connsiteY1" fmla="*/ 9711 h 10000"/>
                    <a:gd name="connsiteX2" fmla="*/ 199 w 10000"/>
                    <a:gd name="connsiteY2" fmla="*/ 6988 h 10000"/>
                    <a:gd name="connsiteX3" fmla="*/ 1638 w 10000"/>
                    <a:gd name="connsiteY3" fmla="*/ 4336 h 10000"/>
                    <a:gd name="connsiteX4" fmla="*/ 3806 w 10000"/>
                    <a:gd name="connsiteY4" fmla="*/ 627 h 10000"/>
                    <a:gd name="connsiteX5" fmla="*/ 6684 w 10000"/>
                    <a:gd name="connsiteY5" fmla="*/ 2940 h 10000"/>
                    <a:gd name="connsiteX6" fmla="*/ 8621 w 10000"/>
                    <a:gd name="connsiteY6" fmla="*/ 2867 h 10000"/>
                    <a:gd name="connsiteX7" fmla="*/ 9054 w 10000"/>
                    <a:gd name="connsiteY7" fmla="*/ 5692 h 10000"/>
                    <a:gd name="connsiteX8" fmla="*/ 9841 w 10000"/>
                    <a:gd name="connsiteY8" fmla="*/ 8096 h 10000"/>
                    <a:gd name="connsiteX9" fmla="*/ 8448 w 10000"/>
                    <a:gd name="connsiteY9" fmla="*/ 9807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00" h="10000">
                      <a:moveTo>
                        <a:pt x="8448" y="9807"/>
                      </a:moveTo>
                      <a:lnTo>
                        <a:pt x="1220" y="9711"/>
                      </a:lnTo>
                      <a:cubicBezTo>
                        <a:pt x="1220" y="9711"/>
                        <a:pt x="0" y="9253"/>
                        <a:pt x="199" y="6988"/>
                      </a:cubicBezTo>
                      <a:cubicBezTo>
                        <a:pt x="424" y="4530"/>
                        <a:pt x="1638" y="4336"/>
                        <a:pt x="1638" y="4336"/>
                      </a:cubicBezTo>
                      <a:cubicBezTo>
                        <a:pt x="1638" y="4336"/>
                        <a:pt x="1711" y="1277"/>
                        <a:pt x="3806" y="627"/>
                      </a:cubicBezTo>
                      <a:cubicBezTo>
                        <a:pt x="5849" y="0"/>
                        <a:pt x="6684" y="2940"/>
                        <a:pt x="6684" y="2940"/>
                      </a:cubicBezTo>
                      <a:cubicBezTo>
                        <a:pt x="6684" y="2940"/>
                        <a:pt x="7732" y="1542"/>
                        <a:pt x="8621" y="2867"/>
                      </a:cubicBezTo>
                      <a:cubicBezTo>
                        <a:pt x="9363" y="3952"/>
                        <a:pt x="9054" y="5692"/>
                        <a:pt x="9054" y="5692"/>
                      </a:cubicBezTo>
                      <a:cubicBezTo>
                        <a:pt x="9054" y="5692"/>
                        <a:pt x="10000" y="6361"/>
                        <a:pt x="9841" y="8096"/>
                      </a:cubicBezTo>
                      <a:cubicBezTo>
                        <a:pt x="9668" y="10000"/>
                        <a:pt x="8448" y="9807"/>
                        <a:pt x="8448" y="980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extLst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Autofit/>
                </a:bodyPr>
                <a:lstStyle/>
                <a:p>
                  <a:pPr algn="ctr"/>
                  <a:endParaRPr lang="en-US" altLang="zh-CN" sz="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15" name="立方体 214">
                  <a:extLst>
                    <a:ext uri="{FF2B5EF4-FFF2-40B4-BE49-F238E27FC236}">
                      <a16:creationId xmlns="" xmlns:a16="http://schemas.microsoft.com/office/drawing/2014/main" id="{8934F996-4D5F-AC4E-A730-9ACACCA5F258}"/>
                    </a:ext>
                  </a:extLst>
                </p:cNvPr>
                <p:cNvSpPr/>
                <p:nvPr/>
              </p:nvSpPr>
              <p:spPr bwMode="auto">
                <a:xfrm>
                  <a:off x="5787936" y="4697017"/>
                  <a:ext cx="856571" cy="439427"/>
                </a:xfrm>
                <a:prstGeom prst="cub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CC9900"/>
                    </a:buClr>
                  </a:pPr>
                  <a:r>
                    <a:rPr lang="en-US" altLang="zh-CN" sz="1200" b="1" dirty="0" err="1" smtClean="0">
                      <a:solidFill>
                        <a:schemeClr val="bg1"/>
                      </a:solidFill>
                      <a:latin typeface="Arial" charset="0"/>
                      <a:ea typeface="SimSun" pitchFamily="2" charset="-122"/>
                    </a:rPr>
                    <a:t>vCPE</a:t>
                  </a:r>
                  <a:endParaRPr lang="en-US" altLang="zh-CN" sz="1200" b="1" dirty="0" smtClean="0">
                    <a:solidFill>
                      <a:schemeClr val="bg1"/>
                    </a:solidFill>
                    <a:latin typeface="Arial" charset="0"/>
                    <a:ea typeface="SimSun" pitchFamily="2" charset="-122"/>
                  </a:endParaRPr>
                </a:p>
                <a:p>
                  <a:pPr defTabSz="1219170"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CC9900"/>
                    </a:buClr>
                  </a:pPr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Arial" charset="0"/>
                      <a:ea typeface="SimSun" pitchFamily="2" charset="-122"/>
                    </a:rPr>
                    <a:t>(HW)</a:t>
                  </a:r>
                  <a:endParaRPr lang="zh-CN" altLang="en-US" sz="1200" b="1" dirty="0">
                    <a:solidFill>
                      <a:schemeClr val="bg1"/>
                    </a:solidFill>
                    <a:latin typeface="Arial" charset="0"/>
                    <a:ea typeface="SimSun" pitchFamily="2" charset="-122"/>
                  </a:endParaRPr>
                </a:p>
              </p:txBody>
            </p:sp>
            <p:cxnSp>
              <p:nvCxnSpPr>
                <p:cNvPr id="216" name="肘形连接符 221"/>
                <p:cNvCxnSpPr>
                  <a:stCxn id="213" idx="3"/>
                  <a:endCxn id="168" idx="1"/>
                </p:cNvCxnSpPr>
                <p:nvPr/>
              </p:nvCxnSpPr>
              <p:spPr>
                <a:xfrm rot="16200000" flipH="1">
                  <a:off x="355898" y="5380968"/>
                  <a:ext cx="474246" cy="403741"/>
                </a:xfrm>
                <a:prstGeom prst="bentConnector2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7" name="立方体 216">
                  <a:extLst>
                    <a:ext uri="{FF2B5EF4-FFF2-40B4-BE49-F238E27FC236}">
                      <a16:creationId xmlns="" xmlns:a16="http://schemas.microsoft.com/office/drawing/2014/main" id="{E14616E2-F122-0747-B859-22B1BC857E02}"/>
                    </a:ext>
                  </a:extLst>
                </p:cNvPr>
                <p:cNvSpPr/>
                <p:nvPr/>
              </p:nvSpPr>
              <p:spPr bwMode="auto">
                <a:xfrm>
                  <a:off x="10525034" y="5017192"/>
                  <a:ext cx="1038938" cy="482603"/>
                </a:xfrm>
                <a:prstGeom prst="cub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CC9900"/>
                    </a:buClr>
                  </a:pPr>
                  <a:r>
                    <a:rPr lang="en-US" altLang="zh-CN" sz="1300" b="1" dirty="0" err="1" smtClean="0">
                      <a:solidFill>
                        <a:schemeClr val="bg1"/>
                      </a:solidFill>
                      <a:latin typeface="Arial" charset="0"/>
                      <a:ea typeface="SimSun" pitchFamily="2" charset="-122"/>
                    </a:rPr>
                    <a:t>uCPE</a:t>
                  </a:r>
                  <a:endParaRPr lang="en-US" altLang="zh-CN" sz="1300" b="1" dirty="0" smtClean="0">
                    <a:solidFill>
                      <a:schemeClr val="bg1"/>
                    </a:solidFill>
                    <a:latin typeface="Arial" charset="0"/>
                    <a:ea typeface="SimSun" pitchFamily="2" charset="-122"/>
                  </a:endParaRPr>
                </a:p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CC9900"/>
                    </a:buClr>
                  </a:pPr>
                  <a:r>
                    <a:rPr lang="en-US" altLang="zh-CN" sz="1300" b="1" dirty="0">
                      <a:solidFill>
                        <a:schemeClr val="bg1"/>
                      </a:solidFill>
                      <a:latin typeface="Arial" charset="0"/>
                      <a:ea typeface="SimSun" pitchFamily="2" charset="-122"/>
                    </a:rPr>
                    <a:t>(ZTE)</a:t>
                  </a:r>
                  <a:endParaRPr lang="zh-CN" altLang="en-US" sz="1300" b="1" dirty="0">
                    <a:solidFill>
                      <a:schemeClr val="bg1"/>
                    </a:solidFill>
                    <a:latin typeface="Arial" charset="0"/>
                    <a:ea typeface="SimSun" pitchFamily="2" charset="-122"/>
                  </a:endParaRPr>
                </a:p>
              </p:txBody>
            </p:sp>
            <p:cxnSp>
              <p:nvCxnSpPr>
                <p:cNvPr id="218" name="肘形连接符 224"/>
                <p:cNvCxnSpPr>
                  <a:stCxn id="217" idx="3"/>
                  <a:endCxn id="201" idx="3"/>
                </p:cNvCxnSpPr>
                <p:nvPr/>
              </p:nvCxnSpPr>
              <p:spPr>
                <a:xfrm rot="5400000">
                  <a:off x="10589786" y="5435044"/>
                  <a:ext cx="320167" cy="449668"/>
                </a:xfrm>
                <a:prstGeom prst="bentConnector2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肘形连接符 226"/>
                <p:cNvCxnSpPr>
                  <a:stCxn id="181" idx="3"/>
                </p:cNvCxnSpPr>
                <p:nvPr/>
              </p:nvCxnSpPr>
              <p:spPr>
                <a:xfrm flipV="1">
                  <a:off x="5960977" y="5147025"/>
                  <a:ext cx="343724" cy="672936"/>
                </a:xfrm>
                <a:prstGeom prst="bentConnector2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0" name="Freeform 6">
                  <a:extLst>
                    <a:ext uri="{FF2B5EF4-FFF2-40B4-BE49-F238E27FC236}">
                      <a16:creationId xmlns="" xmlns:a16="http://schemas.microsoft.com/office/drawing/2014/main" id="{F4AE7621-185A-F74C-832F-8066F78543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6838" y="4425078"/>
                  <a:ext cx="1263381" cy="815672"/>
                </a:xfrm>
                <a:custGeom>
                  <a:avLst/>
                  <a:gdLst>
                    <a:gd name="T0" fmla="*/ 637 w 754"/>
                    <a:gd name="T1" fmla="*/ 407 h 415"/>
                    <a:gd name="T2" fmla="*/ 92 w 754"/>
                    <a:gd name="T3" fmla="*/ 403 h 415"/>
                    <a:gd name="T4" fmla="*/ 15 w 754"/>
                    <a:gd name="T5" fmla="*/ 290 h 415"/>
                    <a:gd name="T6" fmla="*/ 139 w 754"/>
                    <a:gd name="T7" fmla="*/ 204 h 415"/>
                    <a:gd name="T8" fmla="*/ 287 w 754"/>
                    <a:gd name="T9" fmla="*/ 26 h 415"/>
                    <a:gd name="T10" fmla="*/ 504 w 754"/>
                    <a:gd name="T11" fmla="*/ 122 h 415"/>
                    <a:gd name="T12" fmla="*/ 650 w 754"/>
                    <a:gd name="T13" fmla="*/ 119 h 415"/>
                    <a:gd name="T14" fmla="*/ 678 w 754"/>
                    <a:gd name="T15" fmla="*/ 244 h 415"/>
                    <a:gd name="T16" fmla="*/ 742 w 754"/>
                    <a:gd name="T17" fmla="*/ 336 h 415"/>
                    <a:gd name="T18" fmla="*/ 637 w 754"/>
                    <a:gd name="T19" fmla="*/ 407 h 415"/>
                    <a:gd name="connsiteX0" fmla="*/ 8448 w 10000"/>
                    <a:gd name="connsiteY0" fmla="*/ 9807 h 10000"/>
                    <a:gd name="connsiteX1" fmla="*/ 1220 w 10000"/>
                    <a:gd name="connsiteY1" fmla="*/ 9711 h 10000"/>
                    <a:gd name="connsiteX2" fmla="*/ 199 w 10000"/>
                    <a:gd name="connsiteY2" fmla="*/ 6988 h 10000"/>
                    <a:gd name="connsiteX3" fmla="*/ 1470 w 10000"/>
                    <a:gd name="connsiteY3" fmla="*/ 4211 h 10000"/>
                    <a:gd name="connsiteX4" fmla="*/ 3806 w 10000"/>
                    <a:gd name="connsiteY4" fmla="*/ 627 h 10000"/>
                    <a:gd name="connsiteX5" fmla="*/ 6684 w 10000"/>
                    <a:gd name="connsiteY5" fmla="*/ 2940 h 10000"/>
                    <a:gd name="connsiteX6" fmla="*/ 8621 w 10000"/>
                    <a:gd name="connsiteY6" fmla="*/ 2867 h 10000"/>
                    <a:gd name="connsiteX7" fmla="*/ 8992 w 10000"/>
                    <a:gd name="connsiteY7" fmla="*/ 5880 h 10000"/>
                    <a:gd name="connsiteX8" fmla="*/ 9841 w 10000"/>
                    <a:gd name="connsiteY8" fmla="*/ 8096 h 10000"/>
                    <a:gd name="connsiteX9" fmla="*/ 8448 w 10000"/>
                    <a:gd name="connsiteY9" fmla="*/ 9807 h 10000"/>
                    <a:gd name="connsiteX0" fmla="*/ 8448 w 10000"/>
                    <a:gd name="connsiteY0" fmla="*/ 9807 h 10000"/>
                    <a:gd name="connsiteX1" fmla="*/ 1220 w 10000"/>
                    <a:gd name="connsiteY1" fmla="*/ 9711 h 10000"/>
                    <a:gd name="connsiteX2" fmla="*/ 199 w 10000"/>
                    <a:gd name="connsiteY2" fmla="*/ 6988 h 10000"/>
                    <a:gd name="connsiteX3" fmla="*/ 1470 w 10000"/>
                    <a:gd name="connsiteY3" fmla="*/ 4211 h 10000"/>
                    <a:gd name="connsiteX4" fmla="*/ 3806 w 10000"/>
                    <a:gd name="connsiteY4" fmla="*/ 627 h 10000"/>
                    <a:gd name="connsiteX5" fmla="*/ 6684 w 10000"/>
                    <a:gd name="connsiteY5" fmla="*/ 2940 h 10000"/>
                    <a:gd name="connsiteX6" fmla="*/ 8621 w 10000"/>
                    <a:gd name="connsiteY6" fmla="*/ 2867 h 10000"/>
                    <a:gd name="connsiteX7" fmla="*/ 9353 w 10000"/>
                    <a:gd name="connsiteY7" fmla="*/ 5815 h 10000"/>
                    <a:gd name="connsiteX8" fmla="*/ 9841 w 10000"/>
                    <a:gd name="connsiteY8" fmla="*/ 8096 h 10000"/>
                    <a:gd name="connsiteX9" fmla="*/ 8448 w 10000"/>
                    <a:gd name="connsiteY9" fmla="*/ 9807 h 10000"/>
                    <a:gd name="connsiteX0" fmla="*/ 8448 w 10000"/>
                    <a:gd name="connsiteY0" fmla="*/ 9807 h 10000"/>
                    <a:gd name="connsiteX1" fmla="*/ 1220 w 10000"/>
                    <a:gd name="connsiteY1" fmla="*/ 9711 h 10000"/>
                    <a:gd name="connsiteX2" fmla="*/ 199 w 10000"/>
                    <a:gd name="connsiteY2" fmla="*/ 6988 h 10000"/>
                    <a:gd name="connsiteX3" fmla="*/ 1638 w 10000"/>
                    <a:gd name="connsiteY3" fmla="*/ 4336 h 10000"/>
                    <a:gd name="connsiteX4" fmla="*/ 3806 w 10000"/>
                    <a:gd name="connsiteY4" fmla="*/ 627 h 10000"/>
                    <a:gd name="connsiteX5" fmla="*/ 6684 w 10000"/>
                    <a:gd name="connsiteY5" fmla="*/ 2940 h 10000"/>
                    <a:gd name="connsiteX6" fmla="*/ 8621 w 10000"/>
                    <a:gd name="connsiteY6" fmla="*/ 2867 h 10000"/>
                    <a:gd name="connsiteX7" fmla="*/ 9353 w 10000"/>
                    <a:gd name="connsiteY7" fmla="*/ 5815 h 10000"/>
                    <a:gd name="connsiteX8" fmla="*/ 9841 w 10000"/>
                    <a:gd name="connsiteY8" fmla="*/ 8096 h 10000"/>
                    <a:gd name="connsiteX9" fmla="*/ 8448 w 10000"/>
                    <a:gd name="connsiteY9" fmla="*/ 9807 h 10000"/>
                    <a:gd name="connsiteX0" fmla="*/ 8448 w 10000"/>
                    <a:gd name="connsiteY0" fmla="*/ 9807 h 10000"/>
                    <a:gd name="connsiteX1" fmla="*/ 1220 w 10000"/>
                    <a:gd name="connsiteY1" fmla="*/ 9711 h 10000"/>
                    <a:gd name="connsiteX2" fmla="*/ 199 w 10000"/>
                    <a:gd name="connsiteY2" fmla="*/ 6988 h 10000"/>
                    <a:gd name="connsiteX3" fmla="*/ 1638 w 10000"/>
                    <a:gd name="connsiteY3" fmla="*/ 4336 h 10000"/>
                    <a:gd name="connsiteX4" fmla="*/ 3806 w 10000"/>
                    <a:gd name="connsiteY4" fmla="*/ 627 h 10000"/>
                    <a:gd name="connsiteX5" fmla="*/ 6684 w 10000"/>
                    <a:gd name="connsiteY5" fmla="*/ 2940 h 10000"/>
                    <a:gd name="connsiteX6" fmla="*/ 8621 w 10000"/>
                    <a:gd name="connsiteY6" fmla="*/ 2867 h 10000"/>
                    <a:gd name="connsiteX7" fmla="*/ 9054 w 10000"/>
                    <a:gd name="connsiteY7" fmla="*/ 5692 h 10000"/>
                    <a:gd name="connsiteX8" fmla="*/ 9841 w 10000"/>
                    <a:gd name="connsiteY8" fmla="*/ 8096 h 10000"/>
                    <a:gd name="connsiteX9" fmla="*/ 8448 w 10000"/>
                    <a:gd name="connsiteY9" fmla="*/ 9807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00" h="10000">
                      <a:moveTo>
                        <a:pt x="8448" y="9807"/>
                      </a:moveTo>
                      <a:lnTo>
                        <a:pt x="1220" y="9711"/>
                      </a:lnTo>
                      <a:cubicBezTo>
                        <a:pt x="1220" y="9711"/>
                        <a:pt x="0" y="9253"/>
                        <a:pt x="199" y="6988"/>
                      </a:cubicBezTo>
                      <a:cubicBezTo>
                        <a:pt x="424" y="4530"/>
                        <a:pt x="1638" y="4336"/>
                        <a:pt x="1638" y="4336"/>
                      </a:cubicBezTo>
                      <a:cubicBezTo>
                        <a:pt x="1638" y="4336"/>
                        <a:pt x="1711" y="1277"/>
                        <a:pt x="3806" y="627"/>
                      </a:cubicBezTo>
                      <a:cubicBezTo>
                        <a:pt x="5849" y="0"/>
                        <a:pt x="6684" y="2940"/>
                        <a:pt x="6684" y="2940"/>
                      </a:cubicBezTo>
                      <a:cubicBezTo>
                        <a:pt x="6684" y="2940"/>
                        <a:pt x="7732" y="1542"/>
                        <a:pt x="8621" y="2867"/>
                      </a:cubicBezTo>
                      <a:cubicBezTo>
                        <a:pt x="9363" y="3952"/>
                        <a:pt x="9054" y="5692"/>
                        <a:pt x="9054" y="5692"/>
                      </a:cubicBezTo>
                      <a:cubicBezTo>
                        <a:pt x="9054" y="5692"/>
                        <a:pt x="10000" y="6361"/>
                        <a:pt x="9841" y="8096"/>
                      </a:cubicBezTo>
                      <a:cubicBezTo>
                        <a:pt x="9668" y="10000"/>
                        <a:pt x="8448" y="9807"/>
                        <a:pt x="8448" y="980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extLst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Autofit/>
                </a:bodyPr>
                <a:lstStyle/>
                <a:p>
                  <a:pPr algn="ctr"/>
                  <a:endParaRPr lang="en-US" altLang="zh-CN" sz="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1" name="立方体 220">
                  <a:extLst>
                    <a:ext uri="{FF2B5EF4-FFF2-40B4-BE49-F238E27FC236}">
                      <a16:creationId xmlns="" xmlns:a16="http://schemas.microsoft.com/office/drawing/2014/main" id="{8934F996-4D5F-AC4E-A730-9ACACCA5F258}"/>
                    </a:ext>
                  </a:extLst>
                </p:cNvPr>
                <p:cNvSpPr/>
                <p:nvPr/>
              </p:nvSpPr>
              <p:spPr bwMode="auto">
                <a:xfrm>
                  <a:off x="7399399" y="4697017"/>
                  <a:ext cx="897992" cy="439427"/>
                </a:xfrm>
                <a:prstGeom prst="cub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CC9900"/>
                    </a:buClr>
                  </a:pPr>
                  <a:r>
                    <a:rPr lang="en-US" altLang="zh-CN" sz="1200" b="1" dirty="0" err="1" smtClean="0">
                      <a:solidFill>
                        <a:schemeClr val="bg1"/>
                      </a:solidFill>
                      <a:latin typeface="Arial" charset="0"/>
                      <a:ea typeface="SimSun" pitchFamily="2" charset="-122"/>
                    </a:rPr>
                    <a:t>vCPE</a:t>
                  </a:r>
                  <a:endParaRPr lang="en-US" altLang="zh-CN" sz="1200" b="1" dirty="0" smtClean="0">
                    <a:solidFill>
                      <a:schemeClr val="bg1"/>
                    </a:solidFill>
                    <a:latin typeface="Arial" charset="0"/>
                    <a:ea typeface="SimSun" pitchFamily="2" charset="-122"/>
                  </a:endParaRPr>
                </a:p>
                <a:p>
                  <a:pPr defTabSz="1219170"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CC9900"/>
                    </a:buClr>
                  </a:pPr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Arial" charset="0"/>
                      <a:ea typeface="SimSun" pitchFamily="2" charset="-122"/>
                    </a:rPr>
                    <a:t>(ZTE)</a:t>
                  </a:r>
                  <a:endParaRPr lang="zh-CN" altLang="en-US" sz="1200" b="1" dirty="0">
                    <a:solidFill>
                      <a:schemeClr val="bg1"/>
                    </a:solidFill>
                    <a:latin typeface="Arial" charset="0"/>
                    <a:ea typeface="SimSun" pitchFamily="2" charset="-122"/>
                  </a:endParaRPr>
                </a:p>
              </p:txBody>
            </p:sp>
            <p:cxnSp>
              <p:nvCxnSpPr>
                <p:cNvPr id="222" name="肘形连接符 232"/>
                <p:cNvCxnSpPr>
                  <a:stCxn id="203" idx="1"/>
                  <a:endCxn id="221" idx="3"/>
                </p:cNvCxnSpPr>
                <p:nvPr/>
              </p:nvCxnSpPr>
              <p:spPr>
                <a:xfrm rot="10800000">
                  <a:off x="7786530" y="5136444"/>
                  <a:ext cx="795694" cy="209273"/>
                </a:xfrm>
                <a:prstGeom prst="bentConnector2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肘形连接符 251"/>
                <p:cNvCxnSpPr>
                  <a:stCxn id="214" idx="4"/>
                  <a:endCxn id="220" idx="4"/>
                </p:cNvCxnSpPr>
                <p:nvPr/>
              </p:nvCxnSpPr>
              <p:spPr>
                <a:xfrm>
                  <a:off x="6033134" y="4476221"/>
                  <a:ext cx="1634548" cy="15372"/>
                </a:xfrm>
                <a:prstGeom prst="bentConnector5">
                  <a:avLst>
                    <a:gd name="adj1" fmla="val 9460"/>
                    <a:gd name="adj2" fmla="val 2132693"/>
                    <a:gd name="adj3" fmla="val 119067"/>
                  </a:avLst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肘形连接符 257"/>
                <p:cNvCxnSpPr>
                  <a:endCxn id="207" idx="0"/>
                </p:cNvCxnSpPr>
                <p:nvPr/>
              </p:nvCxnSpPr>
              <p:spPr>
                <a:xfrm>
                  <a:off x="10253250" y="2776239"/>
                  <a:ext cx="1" cy="464542"/>
                </a:xfrm>
                <a:prstGeom prst="straightConnector1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" name="矩形 224"/>
                <p:cNvSpPr/>
                <p:nvPr/>
              </p:nvSpPr>
              <p:spPr>
                <a:xfrm>
                  <a:off x="8413427" y="3240781"/>
                  <a:ext cx="1058206" cy="1091773"/>
                </a:xfrm>
                <a:prstGeom prst="rect">
                  <a:avLst/>
                </a:prstGeom>
                <a:solidFill>
                  <a:srgbClr val="00608A"/>
                </a:solidFill>
                <a:ln>
                  <a:solidFill>
                    <a:srgbClr val="00608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300" dirty="0" smtClean="0"/>
                    <a:t>SD-WAN</a:t>
                  </a:r>
                </a:p>
                <a:p>
                  <a:pPr algn="ctr"/>
                  <a:r>
                    <a:rPr lang="en-US" altLang="zh-CN" sz="1300" dirty="0" smtClean="0"/>
                    <a:t>Controller</a:t>
                  </a:r>
                </a:p>
                <a:p>
                  <a:pPr algn="ctr"/>
                  <a:r>
                    <a:rPr lang="en-US" altLang="zh-CN" sz="1300" dirty="0" smtClean="0"/>
                    <a:t>Server</a:t>
                  </a:r>
                </a:p>
                <a:p>
                  <a:pPr algn="ctr"/>
                  <a:r>
                    <a:rPr lang="en-US" altLang="zh-CN" sz="1300" dirty="0"/>
                    <a:t>(ZTE)</a:t>
                  </a:r>
                  <a:endParaRPr lang="zh-CN" altLang="en-US" sz="1300" dirty="0"/>
                </a:p>
              </p:txBody>
            </p:sp>
            <p:cxnSp>
              <p:nvCxnSpPr>
                <p:cNvPr id="226" name="直接连接符 225"/>
                <p:cNvCxnSpPr>
                  <a:stCxn id="225" idx="2"/>
                  <a:endCxn id="220" idx="7"/>
                </p:cNvCxnSpPr>
                <p:nvPr/>
              </p:nvCxnSpPr>
              <p:spPr>
                <a:xfrm flipH="1">
                  <a:off x="8330703" y="4332555"/>
                  <a:ext cx="611828" cy="556803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直接连接符 226"/>
                <p:cNvCxnSpPr>
                  <a:stCxn id="225" idx="2"/>
                  <a:endCxn id="217" idx="0"/>
                </p:cNvCxnSpPr>
                <p:nvPr/>
              </p:nvCxnSpPr>
              <p:spPr>
                <a:xfrm>
                  <a:off x="8942530" y="4332554"/>
                  <a:ext cx="2171773" cy="684638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8" name="矩形 227"/>
                <p:cNvSpPr/>
                <p:nvPr/>
              </p:nvSpPr>
              <p:spPr>
                <a:xfrm>
                  <a:off x="609221" y="3240781"/>
                  <a:ext cx="1058206" cy="1102077"/>
                </a:xfrm>
                <a:prstGeom prst="rect">
                  <a:avLst/>
                </a:prstGeom>
                <a:solidFill>
                  <a:srgbClr val="00608A"/>
                </a:solidFill>
                <a:ln>
                  <a:solidFill>
                    <a:srgbClr val="00608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300" dirty="0" smtClean="0"/>
                    <a:t>SD-WAN</a:t>
                  </a:r>
                  <a:r>
                    <a:rPr lang="zh-CN" altLang="en-US" sz="1300" dirty="0" smtClean="0"/>
                    <a:t> </a:t>
                  </a:r>
                  <a:r>
                    <a:rPr lang="en-US" altLang="zh-CN" sz="1300" dirty="0" smtClean="0"/>
                    <a:t>Controller</a:t>
                  </a:r>
                </a:p>
                <a:p>
                  <a:pPr algn="ctr"/>
                  <a:r>
                    <a:rPr lang="en-US" altLang="zh-CN" sz="1300" dirty="0" smtClean="0"/>
                    <a:t>(HW)</a:t>
                  </a:r>
                </a:p>
              </p:txBody>
            </p:sp>
            <p:cxnSp>
              <p:nvCxnSpPr>
                <p:cNvPr id="229" name="直接连接符 228"/>
                <p:cNvCxnSpPr>
                  <a:stCxn id="228" idx="2"/>
                  <a:endCxn id="213" idx="0"/>
                </p:cNvCxnSpPr>
                <p:nvPr/>
              </p:nvCxnSpPr>
              <p:spPr>
                <a:xfrm flipH="1">
                  <a:off x="555155" y="4342857"/>
                  <a:ext cx="583169" cy="435896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直接连接符 229"/>
                <p:cNvCxnSpPr>
                  <a:stCxn id="228" idx="2"/>
                  <a:endCxn id="214" idx="3"/>
                </p:cNvCxnSpPr>
                <p:nvPr/>
              </p:nvCxnSpPr>
              <p:spPr>
                <a:xfrm>
                  <a:off x="1138325" y="4342859"/>
                  <a:ext cx="4599238" cy="435894"/>
                </a:xfrm>
                <a:prstGeom prst="line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肘形连接符 170"/>
                <p:cNvCxnSpPr>
                  <a:stCxn id="228" idx="0"/>
                </p:cNvCxnSpPr>
                <p:nvPr/>
              </p:nvCxnSpPr>
              <p:spPr>
                <a:xfrm flipV="1">
                  <a:off x="1138324" y="2966079"/>
                  <a:ext cx="6165" cy="274702"/>
                </a:xfrm>
                <a:prstGeom prst="straightConnector1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2" name="文本框 276"/>
                <p:cNvSpPr txBox="1"/>
                <p:nvPr/>
              </p:nvSpPr>
              <p:spPr>
                <a:xfrm>
                  <a:off x="235508" y="1804748"/>
                  <a:ext cx="544525" cy="344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 smtClean="0"/>
                    <a:t>Lab</a:t>
                  </a:r>
                  <a:endParaRPr lang="zh-CN" altLang="en-US" dirty="0"/>
                </a:p>
              </p:txBody>
            </p:sp>
            <p:sp>
              <p:nvSpPr>
                <p:cNvPr id="233" name="文本框 280"/>
                <p:cNvSpPr txBox="1"/>
                <p:nvPr/>
              </p:nvSpPr>
              <p:spPr>
                <a:xfrm>
                  <a:off x="2691506" y="5017192"/>
                  <a:ext cx="1452451" cy="3158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dirty="0" smtClean="0"/>
                    <a:t>GE/10GE/OTU</a:t>
                  </a:r>
                  <a:endParaRPr lang="zh-CN" altLang="en-US" sz="1600" dirty="0"/>
                </a:p>
              </p:txBody>
            </p:sp>
            <p:sp>
              <p:nvSpPr>
                <p:cNvPr id="234" name="文本框 281"/>
                <p:cNvSpPr txBox="1"/>
                <p:nvPr/>
              </p:nvSpPr>
              <p:spPr>
                <a:xfrm>
                  <a:off x="2661313" y="6385609"/>
                  <a:ext cx="1452451" cy="3158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dirty="0" smtClean="0"/>
                    <a:t>GE/10GE/OTU</a:t>
                  </a:r>
                  <a:endParaRPr lang="zh-CN" altLang="en-US" sz="1600" dirty="0"/>
                </a:p>
              </p:txBody>
            </p:sp>
            <p:sp>
              <p:nvSpPr>
                <p:cNvPr id="235" name="矩形 234"/>
                <p:cNvSpPr/>
                <p:nvPr/>
              </p:nvSpPr>
              <p:spPr>
                <a:xfrm>
                  <a:off x="1667427" y="1789654"/>
                  <a:ext cx="1955836" cy="395218"/>
                </a:xfrm>
                <a:prstGeom prst="rect">
                  <a:avLst/>
                </a:prstGeom>
                <a:solidFill>
                  <a:srgbClr val="00608A"/>
                </a:solidFill>
                <a:ln>
                  <a:solidFill>
                    <a:srgbClr val="00608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100" dirty="0" smtClean="0"/>
                    <a:t>CMCC portal</a:t>
                  </a:r>
                </a:p>
              </p:txBody>
            </p:sp>
            <p:cxnSp>
              <p:nvCxnSpPr>
                <p:cNvPr id="236" name="肘形连接符 170"/>
                <p:cNvCxnSpPr>
                  <a:stCxn id="191" idx="0"/>
                  <a:endCxn id="235" idx="2"/>
                </p:cNvCxnSpPr>
                <p:nvPr/>
              </p:nvCxnSpPr>
              <p:spPr>
                <a:xfrm flipH="1" flipV="1">
                  <a:off x="2645345" y="2184872"/>
                  <a:ext cx="18923" cy="274703"/>
                </a:xfrm>
                <a:prstGeom prst="straightConnector1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7" name="矩形 236"/>
                <p:cNvSpPr/>
                <p:nvPr/>
              </p:nvSpPr>
              <p:spPr>
                <a:xfrm>
                  <a:off x="8413428" y="1824052"/>
                  <a:ext cx="2309937" cy="360820"/>
                </a:xfrm>
                <a:prstGeom prst="rect">
                  <a:avLst/>
                </a:prstGeom>
                <a:solidFill>
                  <a:srgbClr val="00608A"/>
                </a:solidFill>
                <a:ln>
                  <a:solidFill>
                    <a:srgbClr val="00608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100" dirty="0" smtClean="0"/>
                    <a:t>Vodafone portal</a:t>
                  </a:r>
                </a:p>
              </p:txBody>
            </p:sp>
            <p:cxnSp>
              <p:nvCxnSpPr>
                <p:cNvPr id="238" name="肘形连接符 170"/>
                <p:cNvCxnSpPr>
                  <a:stCxn id="208" idx="0"/>
                  <a:endCxn id="237" idx="2"/>
                </p:cNvCxnSpPr>
                <p:nvPr/>
              </p:nvCxnSpPr>
              <p:spPr>
                <a:xfrm flipV="1">
                  <a:off x="9549203" y="2184872"/>
                  <a:ext cx="19194" cy="274703"/>
                </a:xfrm>
                <a:prstGeom prst="straightConnector1">
                  <a:avLst/>
                </a:prstGeom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9" name="文本框 70"/>
                <p:cNvSpPr txBox="1"/>
                <p:nvPr/>
              </p:nvSpPr>
              <p:spPr>
                <a:xfrm>
                  <a:off x="6787371" y="3781488"/>
                  <a:ext cx="422464" cy="344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 smtClean="0"/>
                    <a:t>L3</a:t>
                  </a:r>
                  <a:endParaRPr lang="zh-CN" altLang="en-US" dirty="0"/>
                </a:p>
              </p:txBody>
            </p:sp>
          </p:grpSp>
          <p:cxnSp>
            <p:nvCxnSpPr>
              <p:cNvPr id="89" name="肘形连接符 88"/>
              <p:cNvCxnSpPr/>
              <p:nvPr/>
            </p:nvCxnSpPr>
            <p:spPr>
              <a:xfrm flipV="1">
                <a:off x="6165386" y="5345715"/>
                <a:ext cx="2674402" cy="474246"/>
              </a:xfrm>
              <a:prstGeom prst="bentConnector3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文本框 29"/>
            <p:cNvSpPr txBox="1"/>
            <p:nvPr/>
          </p:nvSpPr>
          <p:spPr>
            <a:xfrm>
              <a:off x="6996402" y="5728212"/>
              <a:ext cx="422464" cy="344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L2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8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CCVPN Test Case</a:t>
            </a:r>
            <a:endParaRPr lang="en-US" dirty="0"/>
          </a:p>
        </p:txBody>
      </p:sp>
      <p:grpSp>
        <p:nvGrpSpPr>
          <p:cNvPr id="3" name="组合 92"/>
          <p:cNvGrpSpPr/>
          <p:nvPr/>
        </p:nvGrpSpPr>
        <p:grpSpPr>
          <a:xfrm>
            <a:off x="475670" y="2184124"/>
            <a:ext cx="11507761" cy="4423915"/>
            <a:chOff x="1201043" y="1301625"/>
            <a:chExt cx="10145572" cy="4504433"/>
          </a:xfrm>
        </p:grpSpPr>
        <p:sp>
          <p:nvSpPr>
            <p:cNvPr id="94" name="圆角矩形 93"/>
            <p:cNvSpPr/>
            <p:nvPr/>
          </p:nvSpPr>
          <p:spPr>
            <a:xfrm>
              <a:off x="1334336" y="1942168"/>
              <a:ext cx="4709706" cy="3540868"/>
            </a:xfrm>
            <a:prstGeom prst="roundRect">
              <a:avLst/>
            </a:prstGeom>
            <a:blipFill dpi="0" rotWithShape="1">
              <a:blip r:embed="rId3" cstate="print">
                <a:alphaModFix amt="63000"/>
              </a:blip>
              <a:srcRect/>
              <a:stretch>
                <a:fillRect/>
              </a:stretch>
            </a:blip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1933530" y="4286873"/>
              <a:ext cx="1058689" cy="66899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900" dirty="0">
                  <a:solidFill>
                    <a:schemeClr val="tx1"/>
                  </a:solidFill>
                </a:rPr>
                <a:t>OTN</a:t>
              </a:r>
            </a:p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Domain1</a:t>
              </a:r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3286555" y="4286873"/>
              <a:ext cx="1058689" cy="66899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900" dirty="0">
                  <a:solidFill>
                    <a:schemeClr val="tx1"/>
                  </a:solidFill>
                </a:rPr>
                <a:t>OTN</a:t>
              </a:r>
            </a:p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Domain2</a:t>
              </a:r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pic>
          <p:nvPicPr>
            <p:cNvPr id="97" name="Picture 2" descr="Image result for vodafone logo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87" r="26587" b="26231"/>
            <a:stretch/>
          </p:blipFill>
          <p:spPr bwMode="auto">
            <a:xfrm>
              <a:off x="8972792" y="1329087"/>
              <a:ext cx="586293" cy="516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8" name="Picture 4" descr="Image result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48" t="32418" r="60546" b="32418"/>
            <a:stretch/>
          </p:blipFill>
          <p:spPr bwMode="auto">
            <a:xfrm>
              <a:off x="2882506" y="1301625"/>
              <a:ext cx="565592" cy="526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圆角矩形 98"/>
            <p:cNvSpPr/>
            <p:nvPr/>
          </p:nvSpPr>
          <p:spPr>
            <a:xfrm>
              <a:off x="1864381" y="3371691"/>
              <a:ext cx="884139" cy="383562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OTN Controller</a:t>
              </a:r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3161634" y="3371691"/>
              <a:ext cx="884139" cy="38386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OTN Controller</a:t>
              </a:r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101" name="立方体 100"/>
            <p:cNvSpPr/>
            <p:nvPr/>
          </p:nvSpPr>
          <p:spPr>
            <a:xfrm>
              <a:off x="1329025" y="4523819"/>
              <a:ext cx="432048" cy="216024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zh-CN" sz="1100" dirty="0">
                  <a:solidFill>
                    <a:schemeClr val="tx1"/>
                  </a:solidFill>
                </a:rPr>
                <a:t>CPE</a:t>
              </a: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2634138" y="2157713"/>
              <a:ext cx="1936913" cy="4788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solidFill>
                    <a:schemeClr val="tx1"/>
                  </a:solidFill>
                </a:rPr>
                <a:t>ONAP(CMCC)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03" name="直接箭头连接符 102"/>
            <p:cNvCxnSpPr>
              <a:stCxn id="96" idx="0"/>
            </p:cNvCxnSpPr>
            <p:nvPr/>
          </p:nvCxnSpPr>
          <p:spPr>
            <a:xfrm flipV="1">
              <a:off x="3815900" y="3755558"/>
              <a:ext cx="1108" cy="531315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95" idx="0"/>
            </p:cNvCxnSpPr>
            <p:nvPr/>
          </p:nvCxnSpPr>
          <p:spPr>
            <a:xfrm flipH="1" flipV="1">
              <a:off x="2462874" y="3755252"/>
              <a:ext cx="1" cy="53162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箭头连接符 104"/>
            <p:cNvCxnSpPr>
              <a:stCxn id="96" idx="1"/>
              <a:endCxn id="95" idx="7"/>
            </p:cNvCxnSpPr>
            <p:nvPr/>
          </p:nvCxnSpPr>
          <p:spPr>
            <a:xfrm flipH="1">
              <a:off x="2837178" y="4384844"/>
              <a:ext cx="604418" cy="0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7897787" y="4621370"/>
              <a:ext cx="914400" cy="914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箭头连接符 106"/>
            <p:cNvCxnSpPr>
              <a:stCxn id="96" idx="3"/>
              <a:endCxn id="95" idx="5"/>
            </p:cNvCxnSpPr>
            <p:nvPr/>
          </p:nvCxnSpPr>
          <p:spPr>
            <a:xfrm flipH="1">
              <a:off x="2837178" y="4857896"/>
              <a:ext cx="604418" cy="0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8" name="直接箭头连接符 107"/>
            <p:cNvCxnSpPr/>
            <p:nvPr/>
          </p:nvCxnSpPr>
          <p:spPr>
            <a:xfrm flipH="1">
              <a:off x="1684255" y="4621371"/>
              <a:ext cx="206614" cy="10462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9" name="Freeform 6"/>
            <p:cNvSpPr>
              <a:spLocks/>
            </p:cNvSpPr>
            <p:nvPr/>
          </p:nvSpPr>
          <p:spPr bwMode="auto">
            <a:xfrm>
              <a:off x="4533128" y="4091401"/>
              <a:ext cx="1118967" cy="766493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pPr algn="ctr"/>
              <a:endParaRPr lang="en-US" altLang="zh-CN" sz="7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圆角矩形 109"/>
            <p:cNvSpPr/>
            <p:nvPr/>
          </p:nvSpPr>
          <p:spPr>
            <a:xfrm>
              <a:off x="4626161" y="4503380"/>
              <a:ext cx="432048" cy="21602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zh-CN" sz="1400" dirty="0" err="1">
                  <a:solidFill>
                    <a:schemeClr val="tx1"/>
                  </a:solidFill>
                </a:rPr>
                <a:t>vGW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11" name="直接箭头连接符 110"/>
            <p:cNvCxnSpPr>
              <a:stCxn id="109" idx="2"/>
              <a:endCxn id="96" idx="6"/>
            </p:cNvCxnSpPr>
            <p:nvPr/>
          </p:nvCxnSpPr>
          <p:spPr>
            <a:xfrm flipH="1" flipV="1">
              <a:off x="4345244" y="4621371"/>
              <a:ext cx="210150" cy="5657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2" name="圆角矩形 111"/>
            <p:cNvSpPr/>
            <p:nvPr/>
          </p:nvSpPr>
          <p:spPr>
            <a:xfrm>
              <a:off x="4437236" y="3371386"/>
              <a:ext cx="884139" cy="38386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SD-WAN</a:t>
              </a:r>
            </a:p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Controller</a:t>
              </a:r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113" name="直接箭头连接符 112"/>
            <p:cNvCxnSpPr>
              <a:stCxn id="99" idx="0"/>
              <a:endCxn id="102" idx="2"/>
            </p:cNvCxnSpPr>
            <p:nvPr/>
          </p:nvCxnSpPr>
          <p:spPr>
            <a:xfrm flipV="1">
              <a:off x="2306451" y="2636593"/>
              <a:ext cx="1296144" cy="735098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箭头连接符 113"/>
            <p:cNvCxnSpPr>
              <a:stCxn id="100" idx="0"/>
              <a:endCxn id="102" idx="2"/>
            </p:cNvCxnSpPr>
            <p:nvPr/>
          </p:nvCxnSpPr>
          <p:spPr>
            <a:xfrm flipH="1" flipV="1">
              <a:off x="3602595" y="2636593"/>
              <a:ext cx="1109" cy="735098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箭头连接符 114"/>
            <p:cNvCxnSpPr>
              <a:stCxn id="112" idx="0"/>
              <a:endCxn id="102" idx="2"/>
            </p:cNvCxnSpPr>
            <p:nvPr/>
          </p:nvCxnSpPr>
          <p:spPr>
            <a:xfrm flipH="1" flipV="1">
              <a:off x="3602595" y="2636593"/>
              <a:ext cx="1276711" cy="734793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箭头连接符 115"/>
            <p:cNvCxnSpPr/>
            <p:nvPr/>
          </p:nvCxnSpPr>
          <p:spPr>
            <a:xfrm flipV="1">
              <a:off x="5055489" y="3755252"/>
              <a:ext cx="37121" cy="748126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箭头连接符 116"/>
            <p:cNvCxnSpPr/>
            <p:nvPr/>
          </p:nvCxnSpPr>
          <p:spPr>
            <a:xfrm flipV="1">
              <a:off x="1657375" y="3755252"/>
              <a:ext cx="3435237" cy="768566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圆角矩形 117"/>
            <p:cNvSpPr/>
            <p:nvPr/>
          </p:nvSpPr>
          <p:spPr>
            <a:xfrm>
              <a:off x="7485187" y="1919055"/>
              <a:ext cx="3861428" cy="3540867"/>
            </a:xfrm>
            <a:prstGeom prst="roundRect">
              <a:avLst/>
            </a:prstGeom>
            <a:blipFill>
              <a:blip r:embed="rId6" cstate="print">
                <a:alphaModFix amt="63000"/>
              </a:blip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9337947" y="4286873"/>
              <a:ext cx="1058689" cy="66899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900" dirty="0">
                  <a:solidFill>
                    <a:schemeClr val="tx1"/>
                  </a:solidFill>
                </a:rPr>
                <a:t>OTN</a:t>
              </a:r>
            </a:p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Domain</a:t>
              </a:r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120" name="圆角矩形 119"/>
            <p:cNvSpPr/>
            <p:nvPr/>
          </p:nvSpPr>
          <p:spPr>
            <a:xfrm>
              <a:off x="9415901" y="3409665"/>
              <a:ext cx="884139" cy="38386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OTN Controller</a:t>
              </a:r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121" name="立方体 120"/>
            <p:cNvSpPr/>
            <p:nvPr/>
          </p:nvSpPr>
          <p:spPr>
            <a:xfrm>
              <a:off x="10754827" y="4480520"/>
              <a:ext cx="432048" cy="216024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zh-CN" sz="1100" dirty="0">
                  <a:solidFill>
                    <a:schemeClr val="tx1"/>
                  </a:solidFill>
                </a:rPr>
                <a:t>CPE</a:t>
              </a: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22" name="圆角矩形 121"/>
            <p:cNvSpPr/>
            <p:nvPr/>
          </p:nvSpPr>
          <p:spPr>
            <a:xfrm>
              <a:off x="8243207" y="2157713"/>
              <a:ext cx="1936913" cy="4788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solidFill>
                    <a:schemeClr val="tx1"/>
                  </a:solidFill>
                </a:rPr>
                <a:t>ONAP(VDF)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23" name="直接箭头连接符 122"/>
            <p:cNvCxnSpPr>
              <a:stCxn id="119" idx="0"/>
              <a:endCxn id="120" idx="2"/>
            </p:cNvCxnSpPr>
            <p:nvPr/>
          </p:nvCxnSpPr>
          <p:spPr>
            <a:xfrm flipH="1" flipV="1">
              <a:off x="9857971" y="3793532"/>
              <a:ext cx="9321" cy="493341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箭头连接符 123"/>
            <p:cNvCxnSpPr>
              <a:stCxn id="119" idx="6"/>
              <a:endCxn id="121" idx="2"/>
            </p:cNvCxnSpPr>
            <p:nvPr/>
          </p:nvCxnSpPr>
          <p:spPr>
            <a:xfrm flipV="1">
              <a:off x="10396636" y="4615535"/>
              <a:ext cx="358191" cy="5835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5" name="Freeform 6"/>
            <p:cNvSpPr>
              <a:spLocks/>
            </p:cNvSpPr>
            <p:nvPr/>
          </p:nvSpPr>
          <p:spPr bwMode="auto">
            <a:xfrm>
              <a:off x="7755320" y="4182716"/>
              <a:ext cx="1118967" cy="766494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pPr algn="ctr"/>
              <a:endParaRPr lang="en-US" altLang="zh-CN" sz="7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圆角矩形 125"/>
            <p:cNvSpPr/>
            <p:nvPr/>
          </p:nvSpPr>
          <p:spPr>
            <a:xfrm>
              <a:off x="8061537" y="4523819"/>
              <a:ext cx="432048" cy="21602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zh-CN" sz="1400" dirty="0" err="1">
                  <a:solidFill>
                    <a:schemeClr val="tx1"/>
                  </a:solidFill>
                </a:rPr>
                <a:t>vGW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27" name="圆角矩形 126"/>
            <p:cNvSpPr/>
            <p:nvPr/>
          </p:nvSpPr>
          <p:spPr>
            <a:xfrm>
              <a:off x="8093768" y="3412966"/>
              <a:ext cx="884139" cy="38386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SD-WAN</a:t>
              </a:r>
            </a:p>
            <a:p>
              <a:pPr algn="ctr"/>
              <a:r>
                <a:rPr lang="en-US" altLang="zh-CN" sz="1500" dirty="0">
                  <a:solidFill>
                    <a:schemeClr val="tx1"/>
                  </a:solidFill>
                </a:rPr>
                <a:t>Controller</a:t>
              </a:r>
              <a:endParaRPr lang="zh-CN" altLang="en-US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128" name="直接箭头连接符 127"/>
            <p:cNvCxnSpPr>
              <a:stCxn id="120" idx="0"/>
              <a:endCxn id="122" idx="2"/>
            </p:cNvCxnSpPr>
            <p:nvPr/>
          </p:nvCxnSpPr>
          <p:spPr>
            <a:xfrm flipH="1" flipV="1">
              <a:off x="9211664" y="2636593"/>
              <a:ext cx="646307" cy="773072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箭头连接符 128"/>
            <p:cNvCxnSpPr>
              <a:stCxn id="127" idx="0"/>
              <a:endCxn id="122" idx="2"/>
            </p:cNvCxnSpPr>
            <p:nvPr/>
          </p:nvCxnSpPr>
          <p:spPr>
            <a:xfrm flipV="1">
              <a:off x="8535838" y="2636593"/>
              <a:ext cx="675826" cy="776373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>
              <a:stCxn id="126" idx="0"/>
              <a:endCxn id="127" idx="2"/>
            </p:cNvCxnSpPr>
            <p:nvPr/>
          </p:nvCxnSpPr>
          <p:spPr>
            <a:xfrm flipV="1">
              <a:off x="8277561" y="3796833"/>
              <a:ext cx="258277" cy="726986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箭头连接符 130"/>
            <p:cNvCxnSpPr>
              <a:stCxn id="121" idx="0"/>
              <a:endCxn id="127" idx="2"/>
            </p:cNvCxnSpPr>
            <p:nvPr/>
          </p:nvCxnSpPr>
          <p:spPr>
            <a:xfrm flipH="1" flipV="1">
              <a:off x="8535838" y="3796833"/>
              <a:ext cx="2462016" cy="683687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箭头连接符 131"/>
            <p:cNvCxnSpPr>
              <a:stCxn id="125" idx="7"/>
              <a:endCxn id="119" idx="2"/>
            </p:cNvCxnSpPr>
            <p:nvPr/>
          </p:nvCxnSpPr>
          <p:spPr>
            <a:xfrm>
              <a:off x="8768433" y="4619004"/>
              <a:ext cx="569514" cy="2366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3" name="直接箭头连接符 132"/>
            <p:cNvCxnSpPr>
              <a:stCxn id="122" idx="1"/>
              <a:endCxn id="102" idx="3"/>
            </p:cNvCxnSpPr>
            <p:nvPr/>
          </p:nvCxnSpPr>
          <p:spPr>
            <a:xfrm flipH="1">
              <a:off x="4571051" y="2397153"/>
              <a:ext cx="3672156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云形 131"/>
            <p:cNvSpPr/>
            <p:nvPr/>
          </p:nvSpPr>
          <p:spPr bwMode="auto">
            <a:xfrm>
              <a:off x="6083561" y="4255003"/>
              <a:ext cx="1276756" cy="621918"/>
            </a:xfrm>
            <a:prstGeom prst="cloud">
              <a:avLst/>
            </a:prstGeom>
            <a:gradFill flip="none" rotWithShape="1">
              <a:gsLst>
                <a:gs pos="0">
                  <a:srgbClr val="90AFEC"/>
                </a:gs>
                <a:gs pos="100000">
                  <a:srgbClr val="E5ECFB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61614" tIns="30804" rIns="61614" bIns="30804" anchor="ctr"/>
            <a:lstStyle/>
            <a:p>
              <a:pPr defTabSz="829985">
                <a:defRPr/>
              </a:pPr>
              <a:endParaRPr lang="en-US" altLang="zh-CN" sz="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5" name="直接箭头连接符 134"/>
            <p:cNvCxnSpPr>
              <a:stCxn id="110" idx="3"/>
              <a:endCxn id="126" idx="1"/>
            </p:cNvCxnSpPr>
            <p:nvPr/>
          </p:nvCxnSpPr>
          <p:spPr>
            <a:xfrm>
              <a:off x="5058209" y="4611392"/>
              <a:ext cx="3003328" cy="20439"/>
            </a:xfrm>
            <a:prstGeom prst="straightConnector1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pic>
          <p:nvPicPr>
            <p:cNvPr id="136" name="Picture 4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5911" y="2431688"/>
              <a:ext cx="1064200" cy="24831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ysDot"/>
              <a:headEnd type="triangle" w="med" len="med"/>
              <a:tailEnd type="triangle" w="med" len="med"/>
            </a:ln>
            <a:effectLst/>
          </p:spPr>
        </p:pic>
        <p:sp>
          <p:nvSpPr>
            <p:cNvPr id="137" name="Flowchart: Alternate Process 218"/>
            <p:cNvSpPr/>
            <p:nvPr/>
          </p:nvSpPr>
          <p:spPr bwMode="auto">
            <a:xfrm>
              <a:off x="1986704" y="5071024"/>
              <a:ext cx="2125210" cy="199869"/>
            </a:xfrm>
            <a:prstGeom prst="flowChartAlternateProcess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9035" tIns="0" rIns="79035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932"/>
                </a:lnSpc>
                <a:defRPr/>
              </a:pP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L2 Underlay (</a:t>
              </a:r>
              <a:r>
                <a:rPr lang="en-US" altLang="zh-CN" sz="1300" kern="0" dirty="0" err="1">
                  <a:solidFill>
                    <a:srgbClr val="000000"/>
                  </a:solidFill>
                  <a:latin typeface="Arial"/>
                </a:rPr>
                <a:t>EoODU</a:t>
              </a: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)</a:t>
              </a:r>
              <a:endParaRPr lang="zh-CN" altLang="en-US" sz="13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8" name="Hexagon 222"/>
            <p:cNvSpPr/>
            <p:nvPr/>
          </p:nvSpPr>
          <p:spPr bwMode="auto">
            <a:xfrm>
              <a:off x="5372153" y="5064977"/>
              <a:ext cx="671890" cy="216395"/>
            </a:xfrm>
            <a:prstGeom prst="hexagon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39518" rIns="0" bIns="395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932"/>
                </a:lnSpc>
                <a:defRPr/>
              </a:pP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Handoff</a:t>
              </a:r>
              <a:endParaRPr lang="zh-CN" altLang="en-US" sz="13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9" name="Flowchart: Alternate Process 218"/>
            <p:cNvSpPr/>
            <p:nvPr/>
          </p:nvSpPr>
          <p:spPr bwMode="auto">
            <a:xfrm>
              <a:off x="4395246" y="5071457"/>
              <a:ext cx="771882" cy="205916"/>
            </a:xfrm>
            <a:prstGeom prst="flowChartAlternateProcess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932"/>
                </a:lnSpc>
                <a:defRPr/>
              </a:pP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L3 VNF</a:t>
              </a:r>
              <a:endParaRPr lang="zh-CN" altLang="en-US" sz="13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" name="Flowchart: Alternate Process 218"/>
            <p:cNvSpPr/>
            <p:nvPr/>
          </p:nvSpPr>
          <p:spPr bwMode="auto">
            <a:xfrm>
              <a:off x="1414347" y="5064978"/>
              <a:ext cx="493655" cy="205915"/>
            </a:xfrm>
            <a:prstGeom prst="flowChartAlternateProcess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932"/>
                </a:lnSpc>
                <a:defRPr/>
              </a:pP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L3 PNF</a:t>
              </a:r>
              <a:endParaRPr lang="zh-CN" altLang="en-US" sz="130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41" name="直接箭头连接符 140"/>
            <p:cNvCxnSpPr>
              <a:stCxn id="140" idx="3"/>
              <a:endCxn id="139" idx="1"/>
            </p:cNvCxnSpPr>
            <p:nvPr/>
          </p:nvCxnSpPr>
          <p:spPr>
            <a:xfrm>
              <a:off x="1908001" y="5167935"/>
              <a:ext cx="2487244" cy="64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箭头连接符 141"/>
            <p:cNvCxnSpPr>
              <a:endCxn id="138" idx="3"/>
            </p:cNvCxnSpPr>
            <p:nvPr/>
          </p:nvCxnSpPr>
          <p:spPr>
            <a:xfrm>
              <a:off x="5147704" y="5158403"/>
              <a:ext cx="224449" cy="1477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Flowchart: Alternate Process 218"/>
            <p:cNvSpPr/>
            <p:nvPr/>
          </p:nvSpPr>
          <p:spPr bwMode="auto">
            <a:xfrm>
              <a:off x="8999829" y="5067827"/>
              <a:ext cx="1411688" cy="205214"/>
            </a:xfrm>
            <a:prstGeom prst="flowChartAlternateProcess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9035" tIns="0" rIns="79035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932"/>
                </a:lnSpc>
                <a:defRPr/>
              </a:pP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L2 Underlay (</a:t>
              </a:r>
              <a:r>
                <a:rPr lang="en-US" altLang="zh-CN" sz="1300" kern="0" dirty="0" err="1">
                  <a:solidFill>
                    <a:srgbClr val="000000"/>
                  </a:solidFill>
                  <a:latin typeface="Arial"/>
                </a:rPr>
                <a:t>EoODU</a:t>
              </a: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)</a:t>
              </a:r>
              <a:endParaRPr lang="zh-CN" altLang="en-US" sz="13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4" name="Hexagon 222"/>
            <p:cNvSpPr/>
            <p:nvPr/>
          </p:nvSpPr>
          <p:spPr bwMode="auto">
            <a:xfrm>
              <a:off x="7130101" y="5066002"/>
              <a:ext cx="671890" cy="216395"/>
            </a:xfrm>
            <a:prstGeom prst="hexagon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39518" rIns="0" bIns="395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932"/>
                </a:lnSpc>
                <a:defRPr/>
              </a:pP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Handoff</a:t>
              </a:r>
              <a:endParaRPr lang="zh-CN" altLang="en-US" sz="13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" name="Flowchart: Alternate Process 218"/>
            <p:cNvSpPr/>
            <p:nvPr/>
          </p:nvSpPr>
          <p:spPr bwMode="auto">
            <a:xfrm>
              <a:off x="10694846" y="5068259"/>
              <a:ext cx="587317" cy="205916"/>
            </a:xfrm>
            <a:prstGeom prst="flowChartAlternateProcess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932"/>
                </a:lnSpc>
                <a:defRPr/>
              </a:pP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L3 PNF</a:t>
              </a:r>
              <a:endParaRPr lang="zh-CN" altLang="en-US" sz="13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" name="Flowchart: Alternate Process 218"/>
            <p:cNvSpPr/>
            <p:nvPr/>
          </p:nvSpPr>
          <p:spPr bwMode="auto">
            <a:xfrm>
              <a:off x="7996379" y="5069573"/>
              <a:ext cx="493655" cy="205916"/>
            </a:xfrm>
            <a:prstGeom prst="flowChartAlternateProcess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932"/>
                </a:lnSpc>
                <a:defRPr/>
              </a:pPr>
              <a:r>
                <a:rPr lang="en-US" altLang="zh-CN" sz="1300" kern="0" dirty="0">
                  <a:solidFill>
                    <a:srgbClr val="000000"/>
                  </a:solidFill>
                  <a:latin typeface="Arial"/>
                </a:rPr>
                <a:t>L3 VNF</a:t>
              </a:r>
              <a:endParaRPr lang="zh-CN" altLang="en-US" sz="1300" kern="0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47" name="直接箭头连接符 146"/>
            <p:cNvCxnSpPr>
              <a:stCxn id="146" idx="3"/>
              <a:endCxn id="145" idx="1"/>
            </p:cNvCxnSpPr>
            <p:nvPr/>
          </p:nvCxnSpPr>
          <p:spPr>
            <a:xfrm flipV="1">
              <a:off x="8490034" y="5171217"/>
              <a:ext cx="2204812" cy="131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箭头连接符 147"/>
            <p:cNvCxnSpPr>
              <a:stCxn id="138" idx="0"/>
              <a:endCxn id="144" idx="3"/>
            </p:cNvCxnSpPr>
            <p:nvPr/>
          </p:nvCxnSpPr>
          <p:spPr>
            <a:xfrm>
              <a:off x="6044043" y="5173175"/>
              <a:ext cx="1086058" cy="1025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箭头连接符 148"/>
            <p:cNvCxnSpPr>
              <a:stCxn id="144" idx="0"/>
              <a:endCxn id="146" idx="1"/>
            </p:cNvCxnSpPr>
            <p:nvPr/>
          </p:nvCxnSpPr>
          <p:spPr>
            <a:xfrm flipV="1">
              <a:off x="7801991" y="5172531"/>
              <a:ext cx="194388" cy="1669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>
              <a:stCxn id="140" idx="1"/>
            </p:cNvCxnSpPr>
            <p:nvPr/>
          </p:nvCxnSpPr>
          <p:spPr>
            <a:xfrm>
              <a:off x="1414347" y="5167935"/>
              <a:ext cx="0" cy="63812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>
              <a:off x="11282163" y="5139431"/>
              <a:ext cx="0" cy="63812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箭头连接符 151"/>
            <p:cNvCxnSpPr/>
            <p:nvPr/>
          </p:nvCxnSpPr>
          <p:spPr>
            <a:xfrm>
              <a:off x="1201043" y="5535770"/>
              <a:ext cx="1008112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圆角矩形 152"/>
            <p:cNvSpPr/>
            <p:nvPr/>
          </p:nvSpPr>
          <p:spPr>
            <a:xfrm>
              <a:off x="6185515" y="5430301"/>
              <a:ext cx="1064200" cy="21093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CCVPN Service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154" name="图片 15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1735" y="4520512"/>
              <a:ext cx="329331" cy="201715"/>
            </a:xfrm>
            <a:prstGeom prst="rect">
              <a:avLst/>
            </a:prstGeom>
          </p:spPr>
        </p:pic>
        <p:pic>
          <p:nvPicPr>
            <p:cNvPr id="155" name="图片 15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015" y="3442273"/>
              <a:ext cx="329331" cy="201715"/>
            </a:xfrm>
            <a:prstGeom prst="rect">
              <a:avLst/>
            </a:prstGeom>
          </p:spPr>
        </p:pic>
        <p:pic>
          <p:nvPicPr>
            <p:cNvPr id="156" name="图片 15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5454" y="3434786"/>
              <a:ext cx="329331" cy="201715"/>
            </a:xfrm>
            <a:prstGeom prst="rect">
              <a:avLst/>
            </a:prstGeom>
          </p:spPr>
        </p:pic>
        <p:pic>
          <p:nvPicPr>
            <p:cNvPr id="157" name="图片 15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6447" y="3392905"/>
              <a:ext cx="329331" cy="201715"/>
            </a:xfrm>
            <a:prstGeom prst="rect">
              <a:avLst/>
            </a:prstGeom>
          </p:spPr>
        </p:pic>
        <p:pic>
          <p:nvPicPr>
            <p:cNvPr id="158" name="图片 15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3961" y="3384911"/>
              <a:ext cx="329331" cy="201715"/>
            </a:xfrm>
            <a:prstGeom prst="rect">
              <a:avLst/>
            </a:prstGeom>
          </p:spPr>
        </p:pic>
        <p:pic>
          <p:nvPicPr>
            <p:cNvPr id="159" name="图片 15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6390" y="3376917"/>
              <a:ext cx="329331" cy="201715"/>
            </a:xfrm>
            <a:prstGeom prst="rect">
              <a:avLst/>
            </a:prstGeom>
          </p:spPr>
        </p:pic>
        <p:pic>
          <p:nvPicPr>
            <p:cNvPr id="160" name="图片 15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2716" y="4512477"/>
              <a:ext cx="329331" cy="201715"/>
            </a:xfrm>
            <a:prstGeom prst="rect">
              <a:avLst/>
            </a:prstGeom>
          </p:spPr>
        </p:pic>
        <p:pic>
          <p:nvPicPr>
            <p:cNvPr id="161" name="图片 16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3735" y="4513485"/>
              <a:ext cx="329331" cy="201715"/>
            </a:xfrm>
            <a:prstGeom prst="rect">
              <a:avLst/>
            </a:prstGeom>
          </p:spPr>
        </p:pic>
        <p:pic>
          <p:nvPicPr>
            <p:cNvPr id="162" name="图片 16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584" y="4641130"/>
              <a:ext cx="382893" cy="220900"/>
            </a:xfrm>
            <a:prstGeom prst="rect">
              <a:avLst/>
            </a:prstGeom>
          </p:spPr>
        </p:pic>
        <p:pic>
          <p:nvPicPr>
            <p:cNvPr id="163" name="图片 16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3229" y="4715200"/>
              <a:ext cx="382893" cy="220900"/>
            </a:xfrm>
            <a:prstGeom prst="rect">
              <a:avLst/>
            </a:prstGeom>
          </p:spPr>
        </p:pic>
        <p:pic>
          <p:nvPicPr>
            <p:cNvPr id="164" name="图片 16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7854" y="4450834"/>
              <a:ext cx="329331" cy="201715"/>
            </a:xfrm>
            <a:prstGeom prst="rect">
              <a:avLst/>
            </a:prstGeom>
          </p:spPr>
        </p:pic>
        <p:pic>
          <p:nvPicPr>
            <p:cNvPr id="165" name="图片 16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28" y="4443199"/>
              <a:ext cx="329331" cy="201715"/>
            </a:xfrm>
            <a:prstGeom prst="rect">
              <a:avLst/>
            </a:prstGeom>
          </p:spPr>
        </p:pic>
        <p:pic>
          <p:nvPicPr>
            <p:cNvPr id="166" name="图片 16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5463" y="4425402"/>
              <a:ext cx="329331" cy="201715"/>
            </a:xfrm>
            <a:prstGeom prst="rect">
              <a:avLst/>
            </a:prstGeom>
          </p:spPr>
        </p:pic>
        <p:pic>
          <p:nvPicPr>
            <p:cNvPr id="167" name="图片 16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1344" y="4425311"/>
              <a:ext cx="329331" cy="201715"/>
            </a:xfrm>
            <a:prstGeom prst="rect">
              <a:avLst/>
            </a:prstGeom>
          </p:spPr>
        </p:pic>
      </p:grpSp>
      <p:cxnSp>
        <p:nvCxnSpPr>
          <p:cNvPr id="170" name="直接箭头连接符 169"/>
          <p:cNvCxnSpPr/>
          <p:nvPr/>
        </p:nvCxnSpPr>
        <p:spPr>
          <a:xfrm>
            <a:off x="5428417" y="1578859"/>
            <a:ext cx="1140480" cy="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箭头连接符 170"/>
          <p:cNvCxnSpPr/>
          <p:nvPr/>
        </p:nvCxnSpPr>
        <p:spPr>
          <a:xfrm>
            <a:off x="5428417" y="1962901"/>
            <a:ext cx="114048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箭头连接符 171"/>
          <p:cNvCxnSpPr/>
          <p:nvPr/>
        </p:nvCxnSpPr>
        <p:spPr>
          <a:xfrm>
            <a:off x="5421225" y="1194816"/>
            <a:ext cx="1140480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文本框 141"/>
          <p:cNvSpPr txBox="1"/>
          <p:nvPr/>
        </p:nvSpPr>
        <p:spPr>
          <a:xfrm>
            <a:off x="6568959" y="1021145"/>
            <a:ext cx="4919979" cy="36933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1600" dirty="0"/>
              <a:t>Topology Discovery</a:t>
            </a:r>
          </a:p>
        </p:txBody>
      </p:sp>
      <p:sp>
        <p:nvSpPr>
          <p:cNvPr id="174" name="文本框 143"/>
          <p:cNvSpPr txBox="1"/>
          <p:nvPr/>
        </p:nvSpPr>
        <p:spPr>
          <a:xfrm>
            <a:off x="6571909" y="1767633"/>
            <a:ext cx="4919979" cy="36933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1600" dirty="0"/>
              <a:t>Closed Loop</a:t>
            </a:r>
          </a:p>
        </p:txBody>
      </p:sp>
      <p:sp>
        <p:nvSpPr>
          <p:cNvPr id="175" name="文本框 142"/>
          <p:cNvSpPr txBox="1"/>
          <p:nvPr/>
        </p:nvSpPr>
        <p:spPr>
          <a:xfrm>
            <a:off x="6524107" y="1390477"/>
            <a:ext cx="4919979" cy="36933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1600" dirty="0"/>
              <a:t>Service Provisioning</a:t>
            </a:r>
          </a:p>
        </p:txBody>
      </p:sp>
    </p:spTree>
    <p:extLst>
      <p:ext uri="{BB962C8B-B14F-4D97-AF65-F5344CB8AC3E}">
        <p14:creationId xmlns:p14="http://schemas.microsoft.com/office/powerpoint/2010/main" val="168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A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" id="{B945A45B-D888-4D04-A724-D7A6CBF5AC45}" vid="{3670145B-078B-4BA7-99E1-AB70CC1F853E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26373</TotalTime>
  <Words>1899</Words>
  <Application>Microsoft Office PowerPoint</Application>
  <PresentationFormat>Widescreen</PresentationFormat>
  <Paragraphs>531</Paragraphs>
  <Slides>32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53" baseType="lpstr">
      <vt:lpstr>.AppleSystemUIFont</vt:lpstr>
      <vt:lpstr>DengXian</vt:lpstr>
      <vt:lpstr>DengXian Light</vt:lpstr>
      <vt:lpstr>Helvetica Neue Light</vt:lpstr>
      <vt:lpstr>微软雅黑</vt:lpstr>
      <vt:lpstr>MS PGothic</vt:lpstr>
      <vt:lpstr>Noto Sans Symbols</vt:lpstr>
      <vt:lpstr>Open Sans</vt:lpstr>
      <vt:lpstr>宋体</vt:lpstr>
      <vt:lpstr>宋体</vt:lpstr>
      <vt:lpstr>Vodafone Rg</vt:lpstr>
      <vt:lpstr>Arial</vt:lpstr>
      <vt:lpstr>Calibri</vt:lpstr>
      <vt:lpstr>Consolas</vt:lpstr>
      <vt:lpstr>Intel Clear</vt:lpstr>
      <vt:lpstr>Tahoma</vt:lpstr>
      <vt:lpstr>Times New Roman</vt:lpstr>
      <vt:lpstr>Verdana</vt:lpstr>
      <vt:lpstr>Wingdings</vt:lpstr>
      <vt:lpstr>ONAP</vt:lpstr>
      <vt:lpstr>1_Office Theme</vt:lpstr>
      <vt:lpstr>ONAP Casablanca Use Case in CMCC Lab</vt:lpstr>
      <vt:lpstr>PowerPoint Presentation</vt:lpstr>
      <vt:lpstr>Physical Lab Overview @CMCC</vt:lpstr>
      <vt:lpstr>Use Case Deployment  @CMCC</vt:lpstr>
      <vt:lpstr>Key Data @CMCC</vt:lpstr>
      <vt:lpstr>PowerPoint Presentation</vt:lpstr>
      <vt:lpstr>CCVPN Overview  </vt:lpstr>
      <vt:lpstr>CCVPN Network Topology</vt:lpstr>
      <vt:lpstr>CCVPN Test Case</vt:lpstr>
      <vt:lpstr>PowerPoint Presentation</vt:lpstr>
      <vt:lpstr>vCPE  Test Case</vt:lpstr>
      <vt:lpstr>vCPE – Overall Sequence</vt:lpstr>
      <vt:lpstr>PowerPoint Presentation</vt:lpstr>
      <vt:lpstr>vCPE – Package Design &amp; Distribution</vt:lpstr>
      <vt:lpstr>vCPE – Package Design &amp; Distribution</vt:lpstr>
      <vt:lpstr>PowerPoint Presentation</vt:lpstr>
      <vt:lpstr>VIM Configuration</vt:lpstr>
      <vt:lpstr>MultiCloud register and HPA discovery</vt:lpstr>
      <vt:lpstr>VIM &amp; GVNFM Registration via ESR GUI</vt:lpstr>
      <vt:lpstr>AAI information</vt:lpstr>
      <vt:lpstr>PowerPoint Presentation</vt:lpstr>
      <vt:lpstr>ONAP – Run Time</vt:lpstr>
      <vt:lpstr>Policy</vt:lpstr>
      <vt:lpstr>VF-C — OOF Homing</vt:lpstr>
      <vt:lpstr>OOF Homing</vt:lpstr>
      <vt:lpstr>VFC Create network and port</vt:lpstr>
      <vt:lpstr>MultiCloud</vt:lpstr>
      <vt:lpstr>Thank you!</vt:lpstr>
      <vt:lpstr>PowerPoint Presentation</vt:lpstr>
      <vt:lpstr>vCPE - Design Time</vt:lpstr>
      <vt:lpstr>vCPE  Test Case</vt:lpstr>
      <vt:lpstr>vCPE Test Cases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R1 VoLTE Case 近期联调计划</dc:title>
  <dc:creator>wchl</dc:creator>
  <cp:keywords>CTPClassification=CTP_NT</cp:keywords>
  <cp:lastModifiedBy>Huang, Haibin</cp:lastModifiedBy>
  <cp:revision>365</cp:revision>
  <dcterms:created xsi:type="dcterms:W3CDTF">2017-10-11T09:19:42Z</dcterms:created>
  <dcterms:modified xsi:type="dcterms:W3CDTF">2019-01-08T03:37:30Z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1528852171</vt:lpwstr>
  </property>
  <property fmtid="{D5CDD505-2E9C-101B-9397-08002B2CF9AE}" pid="6" name="TitusGUID">
    <vt:lpwstr>47f040c3-3429-4889-b922-10a847ba8782</vt:lpwstr>
  </property>
  <property fmtid="{D5CDD505-2E9C-101B-9397-08002B2CF9AE}" pid="7" name="CTP_TimeStamp">
    <vt:lpwstr>2019-01-08 03:37:30Z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CTP_NT</vt:lpwstr>
  </property>
</Properties>
</file>