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8" r:id="rId2"/>
    <p:sldId id="337" r:id="rId3"/>
    <p:sldId id="335" r:id="rId4"/>
    <p:sldId id="336" r:id="rId5"/>
    <p:sldId id="329" r:id="rId6"/>
    <p:sldId id="33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 Shilat" initials="MS" lastIdx="20" clrIdx="0">
    <p:extLst>
      <p:ext uri="{19B8F6BF-5375-455C-9EA6-DF929625EA0E}">
        <p15:presenceInfo xmlns:p15="http://schemas.microsoft.com/office/powerpoint/2012/main" userId="S-1-5-21-143744227-174999600-642189945-19616" providerId="AD"/>
      </p:ext>
    </p:extLst>
  </p:cmAuthor>
  <p:cmAuthor id="2" name="Ronit Soen" initials="RS" lastIdx="4" clrIdx="1">
    <p:extLst>
      <p:ext uri="{19B8F6BF-5375-455C-9EA6-DF929625EA0E}">
        <p15:presenceInfo xmlns:p15="http://schemas.microsoft.com/office/powerpoint/2012/main" userId="S-1-5-21-143744227-174999600-642189945-8196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E45"/>
    <a:srgbClr val="E1F0FF"/>
    <a:srgbClr val="004A8D"/>
    <a:srgbClr val="E7E6E6"/>
    <a:srgbClr val="298FD1"/>
    <a:srgbClr val="EC008C"/>
    <a:srgbClr val="F58C7E"/>
    <a:srgbClr val="F067A6"/>
    <a:srgbClr val="B4B0BA"/>
    <a:srgbClr val="F9A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סגנון בהיר 2 - הדגשה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77" autoAdjust="0"/>
    <p:restoredTop sz="95274" autoAdjust="0"/>
  </p:normalViewPr>
  <p:slideViewPr>
    <p:cSldViewPr snapToGrid="0" showGuides="1">
      <p:cViewPr varScale="1">
        <p:scale>
          <a:sx n="170" d="100"/>
          <a:sy n="170" d="100"/>
        </p:scale>
        <p:origin x="366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21" d="100"/>
          <a:sy n="121" d="100"/>
        </p:scale>
        <p:origin x="40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theme" Target="../theme/theme3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16408" y="0"/>
            <a:ext cx="269690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Headline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64681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556B1-47E5-4841-AF78-A552147C4512}" type="datetimeFigureOut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10/22/2018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fld id="{31C06EA9-5B09-4754-A303-3A3F0FC820EB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קבוצה 16">
            <a:extLst>
              <a:ext uri="{FF2B5EF4-FFF2-40B4-BE49-F238E27FC236}">
                <a16:creationId xmlns:a16="http://schemas.microsoft.com/office/drawing/2014/main" xmlns="" id="{B2504C87-FC84-438B-A720-21488CDB61C0}"/>
              </a:ext>
            </a:extLst>
          </p:cNvPr>
          <p:cNvGrpSpPr/>
          <p:nvPr/>
        </p:nvGrpSpPr>
        <p:grpSpPr>
          <a:xfrm>
            <a:off x="487353" y="8442026"/>
            <a:ext cx="1168026" cy="486374"/>
            <a:chOff x="10299671" y="346413"/>
            <a:chExt cx="1535713" cy="639482"/>
          </a:xfrm>
        </p:grpSpPr>
        <p:pic>
          <p:nvPicPr>
            <p:cNvPr id="18" name="Picture 557">
              <a:extLst>
                <a:ext uri="{FF2B5EF4-FFF2-40B4-BE49-F238E27FC236}">
                  <a16:creationId xmlns:a16="http://schemas.microsoft.com/office/drawing/2014/main" xmlns="" id="{0A92B92B-D22F-4FF9-B868-A7AC80615C3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58">
              <a:extLst>
                <a:ext uri="{FF2B5EF4-FFF2-40B4-BE49-F238E27FC236}">
                  <a16:creationId xmlns:a16="http://schemas.microsoft.com/office/drawing/2014/main" xmlns="" id="{7D250BE4-0032-4CCD-84C8-744BBB71855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59">
              <a:extLst>
                <a:ext uri="{FF2B5EF4-FFF2-40B4-BE49-F238E27FC236}">
                  <a16:creationId xmlns:a16="http://schemas.microsoft.com/office/drawing/2014/main" xmlns="" id="{C15384F6-8DB7-41A6-93B8-A4BC23530E8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60">
              <a:extLst>
                <a:ext uri="{FF2B5EF4-FFF2-40B4-BE49-F238E27FC236}">
                  <a16:creationId xmlns:a16="http://schemas.microsoft.com/office/drawing/2014/main" xmlns="" id="{43EBC18D-92B8-4565-8E90-F7ECD31B201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61">
              <a:extLst>
                <a:ext uri="{FF2B5EF4-FFF2-40B4-BE49-F238E27FC236}">
                  <a16:creationId xmlns:a16="http://schemas.microsoft.com/office/drawing/2014/main" xmlns="" id="{1C501CCD-4174-4668-8166-87CAAEB77A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62">
              <a:extLst>
                <a:ext uri="{FF2B5EF4-FFF2-40B4-BE49-F238E27FC236}">
                  <a16:creationId xmlns:a16="http://schemas.microsoft.com/office/drawing/2014/main" xmlns="" id="{E57B3E20-17C7-494E-A0A2-BAB2AF195E3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563">
              <a:extLst>
                <a:ext uri="{FF2B5EF4-FFF2-40B4-BE49-F238E27FC236}">
                  <a16:creationId xmlns:a16="http://schemas.microsoft.com/office/drawing/2014/main" xmlns="" id="{514A8179-A926-426C-9CAA-AA208EA17DF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Freeform 564">
              <a:extLst>
                <a:ext uri="{FF2B5EF4-FFF2-40B4-BE49-F238E27FC236}">
                  <a16:creationId xmlns:a16="http://schemas.microsoft.com/office/drawing/2014/main" xmlns="" id="{74373E8D-8315-4171-8C2E-F8914FEB2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6" name="Picture 565">
              <a:extLst>
                <a:ext uri="{FF2B5EF4-FFF2-40B4-BE49-F238E27FC236}">
                  <a16:creationId xmlns:a16="http://schemas.microsoft.com/office/drawing/2014/main" xmlns="" id="{22FAB139-CD22-4E10-BE68-C62BC7B58D7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Freeform 566">
              <a:extLst>
                <a:ext uri="{FF2B5EF4-FFF2-40B4-BE49-F238E27FC236}">
                  <a16:creationId xmlns:a16="http://schemas.microsoft.com/office/drawing/2014/main" xmlns="" id="{7EC961B9-3432-4D00-BA4C-4A78D343FA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67">
              <a:extLst>
                <a:ext uri="{FF2B5EF4-FFF2-40B4-BE49-F238E27FC236}">
                  <a16:creationId xmlns:a16="http://schemas.microsoft.com/office/drawing/2014/main" xmlns="" id="{93907AED-F43B-4D7B-9361-12CA48814B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8">
              <a:extLst>
                <a:ext uri="{FF2B5EF4-FFF2-40B4-BE49-F238E27FC236}">
                  <a16:creationId xmlns:a16="http://schemas.microsoft.com/office/drawing/2014/main" xmlns="" id="{1C955C52-2EFE-47FC-A984-DC626F9F84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69">
              <a:extLst>
                <a:ext uri="{FF2B5EF4-FFF2-40B4-BE49-F238E27FC236}">
                  <a16:creationId xmlns:a16="http://schemas.microsoft.com/office/drawing/2014/main" xmlns="" id="{B5268699-F415-4999-803B-D418F83DF1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70">
              <a:extLst>
                <a:ext uri="{FF2B5EF4-FFF2-40B4-BE49-F238E27FC236}">
                  <a16:creationId xmlns:a16="http://schemas.microsoft.com/office/drawing/2014/main" xmlns="" id="{E70622DE-2437-4CCF-BCA8-731EF210C0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71">
              <a:extLst>
                <a:ext uri="{FF2B5EF4-FFF2-40B4-BE49-F238E27FC236}">
                  <a16:creationId xmlns:a16="http://schemas.microsoft.com/office/drawing/2014/main" xmlns="" id="{748D3C03-3124-46A0-99E5-CB20E03CDC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72">
              <a:extLst>
                <a:ext uri="{FF2B5EF4-FFF2-40B4-BE49-F238E27FC236}">
                  <a16:creationId xmlns:a16="http://schemas.microsoft.com/office/drawing/2014/main" xmlns="" id="{D0AAAF57-B701-4B57-96FA-3CEAE28D9C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73">
              <a:extLst>
                <a:ext uri="{FF2B5EF4-FFF2-40B4-BE49-F238E27FC236}">
                  <a16:creationId xmlns:a16="http://schemas.microsoft.com/office/drawing/2014/main" xmlns="" id="{CA2BF93B-FBE1-4DC4-B567-57737B5324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74">
              <a:extLst>
                <a:ext uri="{FF2B5EF4-FFF2-40B4-BE49-F238E27FC236}">
                  <a16:creationId xmlns:a16="http://schemas.microsoft.com/office/drawing/2014/main" xmlns="" id="{DA8FDA4F-8E9B-4C2D-AEAE-DEC89818E4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75">
              <a:extLst>
                <a:ext uri="{FF2B5EF4-FFF2-40B4-BE49-F238E27FC236}">
                  <a16:creationId xmlns:a16="http://schemas.microsoft.com/office/drawing/2014/main" xmlns="" id="{DC6B021C-CA4C-4B10-9C41-6C231690A7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76">
              <a:extLst>
                <a:ext uri="{FF2B5EF4-FFF2-40B4-BE49-F238E27FC236}">
                  <a16:creationId xmlns:a16="http://schemas.microsoft.com/office/drawing/2014/main" xmlns="" id="{36BFEA37-F6A9-4038-8F4B-7390572258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77">
              <a:extLst>
                <a:ext uri="{FF2B5EF4-FFF2-40B4-BE49-F238E27FC236}">
                  <a16:creationId xmlns:a16="http://schemas.microsoft.com/office/drawing/2014/main" xmlns="" id="{C58FE0F3-4001-4DBF-9F95-616FCC73C3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78">
              <a:extLst>
                <a:ext uri="{FF2B5EF4-FFF2-40B4-BE49-F238E27FC236}">
                  <a16:creationId xmlns:a16="http://schemas.microsoft.com/office/drawing/2014/main" xmlns="" id="{B4DAFB6D-94D8-4DAE-9983-B329AE8D75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79">
              <a:extLst>
                <a:ext uri="{FF2B5EF4-FFF2-40B4-BE49-F238E27FC236}">
                  <a16:creationId xmlns:a16="http://schemas.microsoft.com/office/drawing/2014/main" xmlns="" id="{295764C6-F4C3-4341-9CF1-83F4F7E7B9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80">
              <a:extLst>
                <a:ext uri="{FF2B5EF4-FFF2-40B4-BE49-F238E27FC236}">
                  <a16:creationId xmlns:a16="http://schemas.microsoft.com/office/drawing/2014/main" xmlns="" id="{750013AC-B5DC-48AF-A686-4A28C1B12D8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81">
              <a:extLst>
                <a:ext uri="{FF2B5EF4-FFF2-40B4-BE49-F238E27FC236}">
                  <a16:creationId xmlns:a16="http://schemas.microsoft.com/office/drawing/2014/main" xmlns="" id="{6FE6799D-4F40-41DC-A67F-2784AB6E80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82">
              <a:extLst>
                <a:ext uri="{FF2B5EF4-FFF2-40B4-BE49-F238E27FC236}">
                  <a16:creationId xmlns:a16="http://schemas.microsoft.com/office/drawing/2014/main" xmlns="" id="{FF6CB771-D4A0-46E1-9088-7AD54191E6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83">
              <a:extLst>
                <a:ext uri="{FF2B5EF4-FFF2-40B4-BE49-F238E27FC236}">
                  <a16:creationId xmlns:a16="http://schemas.microsoft.com/office/drawing/2014/main" xmlns="" id="{903CF516-0ED6-4F28-8AAF-B9118757F9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84">
              <a:extLst>
                <a:ext uri="{FF2B5EF4-FFF2-40B4-BE49-F238E27FC236}">
                  <a16:creationId xmlns:a16="http://schemas.microsoft.com/office/drawing/2014/main" xmlns="" id="{62BF4C1D-91A4-4FC4-BEA9-9F525F1E7E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85">
              <a:extLst>
                <a:ext uri="{FF2B5EF4-FFF2-40B4-BE49-F238E27FC236}">
                  <a16:creationId xmlns:a16="http://schemas.microsoft.com/office/drawing/2014/main" xmlns="" id="{816BD2A4-1C0B-4343-8CC8-E6D6B9E2FFC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586">
              <a:extLst>
                <a:ext uri="{FF2B5EF4-FFF2-40B4-BE49-F238E27FC236}">
                  <a16:creationId xmlns:a16="http://schemas.microsoft.com/office/drawing/2014/main" xmlns="" id="{9B63D5C7-13FB-4090-ABFE-A71B7E581A5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87">
              <a:extLst>
                <a:ext uri="{FF2B5EF4-FFF2-40B4-BE49-F238E27FC236}">
                  <a16:creationId xmlns:a16="http://schemas.microsoft.com/office/drawing/2014/main" xmlns="" id="{96D58EF5-0F2C-4F7C-A2DB-722FED0397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87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theme" Target="../theme/theme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Header Placeholder 1">
            <a:extLst>
              <a:ext uri="{FF2B5EF4-FFF2-40B4-BE49-F238E27FC236}">
                <a16:creationId xmlns:a16="http://schemas.microsoft.com/office/drawing/2014/main" xmlns="" id="{0CA89A9A-A5F7-417D-8281-0F0AD414CD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16408" y="0"/>
            <a:ext cx="269690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>
                <a:cs typeface="Tahoma" panose="020B0604030504040204" pitchFamily="34" charset="0"/>
              </a:rPr>
              <a:t>Headline</a:t>
            </a:r>
            <a:endParaRPr lang="en-US" dirty="0">
              <a:cs typeface="Tahoma" panose="020B0604030504040204" pitchFamily="34" charset="0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3A42CB4B-57D2-407D-B106-3003DD1CC0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646816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DF556B1-47E5-4841-AF78-A552147C4512}" type="datetimeFigureOut">
              <a:rPr lang="en-US" smtClean="0">
                <a:cs typeface="Tahoma" panose="020B0604030504040204" pitchFamily="34" charset="0"/>
              </a:rPr>
              <a:pPr/>
              <a:t>10/22/2018</a:t>
            </a:fld>
            <a:endParaRPr lang="en-US">
              <a:cs typeface="Tahoma" panose="020B0604030504040204" pitchFamily="34" charset="0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xmlns="" id="{3C6A86D3-EC4B-4CF0-BE59-F74CA7A04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‹#›</a:t>
            </a:fld>
            <a:endParaRPr lang="en-US">
              <a:cs typeface="Tahoma" panose="020B0604030504040204" pitchFamily="34" charset="0"/>
            </a:endParaRPr>
          </a:p>
        </p:txBody>
      </p:sp>
      <p:grpSp>
        <p:nvGrpSpPr>
          <p:cNvPr id="54" name="קבוצה 53">
            <a:extLst>
              <a:ext uri="{FF2B5EF4-FFF2-40B4-BE49-F238E27FC236}">
                <a16:creationId xmlns:a16="http://schemas.microsoft.com/office/drawing/2014/main" xmlns="" id="{0002F051-D97F-4490-8155-EFDC83EB22D4}"/>
              </a:ext>
            </a:extLst>
          </p:cNvPr>
          <p:cNvGrpSpPr/>
          <p:nvPr/>
        </p:nvGrpSpPr>
        <p:grpSpPr>
          <a:xfrm>
            <a:off x="487353" y="8442026"/>
            <a:ext cx="1168026" cy="486374"/>
            <a:chOff x="10299671" y="346413"/>
            <a:chExt cx="1535713" cy="639482"/>
          </a:xfrm>
        </p:grpSpPr>
        <p:pic>
          <p:nvPicPr>
            <p:cNvPr id="55" name="Picture 557">
              <a:extLst>
                <a:ext uri="{FF2B5EF4-FFF2-40B4-BE49-F238E27FC236}">
                  <a16:creationId xmlns:a16="http://schemas.microsoft.com/office/drawing/2014/main" xmlns="" id="{298B8FEE-FBC0-4001-9448-C1B0BE0ACC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8">
              <a:extLst>
                <a:ext uri="{FF2B5EF4-FFF2-40B4-BE49-F238E27FC236}">
                  <a16:creationId xmlns:a16="http://schemas.microsoft.com/office/drawing/2014/main" xmlns="" id="{8BE8B8BA-AEE3-4AD1-B554-69BB44C7F96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559">
              <a:extLst>
                <a:ext uri="{FF2B5EF4-FFF2-40B4-BE49-F238E27FC236}">
                  <a16:creationId xmlns:a16="http://schemas.microsoft.com/office/drawing/2014/main" xmlns="" id="{FB06006E-E417-4CA3-9F4A-0274FFA33D6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560">
              <a:extLst>
                <a:ext uri="{FF2B5EF4-FFF2-40B4-BE49-F238E27FC236}">
                  <a16:creationId xmlns:a16="http://schemas.microsoft.com/office/drawing/2014/main" xmlns="" id="{2160B201-484A-43AC-A607-C8CCEBB7BCE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561">
              <a:extLst>
                <a:ext uri="{FF2B5EF4-FFF2-40B4-BE49-F238E27FC236}">
                  <a16:creationId xmlns:a16="http://schemas.microsoft.com/office/drawing/2014/main" xmlns="" id="{ED40B19C-9058-4568-AAEB-B4F56B202C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562">
              <a:extLst>
                <a:ext uri="{FF2B5EF4-FFF2-40B4-BE49-F238E27FC236}">
                  <a16:creationId xmlns:a16="http://schemas.microsoft.com/office/drawing/2014/main" xmlns="" id="{DDE74F5F-3501-4F33-8084-309F13A487A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563">
              <a:extLst>
                <a:ext uri="{FF2B5EF4-FFF2-40B4-BE49-F238E27FC236}">
                  <a16:creationId xmlns:a16="http://schemas.microsoft.com/office/drawing/2014/main" xmlns="" id="{CAAFAADF-5A06-4CC4-B1AD-4264ED4B168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xmlns="" id="{911EC386-5B81-40D8-9BD9-F055D565E4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3" name="Picture 565">
              <a:extLst>
                <a:ext uri="{FF2B5EF4-FFF2-40B4-BE49-F238E27FC236}">
                  <a16:creationId xmlns:a16="http://schemas.microsoft.com/office/drawing/2014/main" xmlns="" id="{8D1489E3-CB74-4F33-AA28-04DE4992A5B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Freeform 566">
              <a:extLst>
                <a:ext uri="{FF2B5EF4-FFF2-40B4-BE49-F238E27FC236}">
                  <a16:creationId xmlns:a16="http://schemas.microsoft.com/office/drawing/2014/main" xmlns="" id="{D784CD7D-F0D6-4C69-B3AD-5BD6FB6A04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67">
              <a:extLst>
                <a:ext uri="{FF2B5EF4-FFF2-40B4-BE49-F238E27FC236}">
                  <a16:creationId xmlns:a16="http://schemas.microsoft.com/office/drawing/2014/main" xmlns="" id="{3CABE504-8F60-4614-98F0-A38E199829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68">
              <a:extLst>
                <a:ext uri="{FF2B5EF4-FFF2-40B4-BE49-F238E27FC236}">
                  <a16:creationId xmlns:a16="http://schemas.microsoft.com/office/drawing/2014/main" xmlns="" id="{E67C61BA-93EE-4772-9E27-FD907BC8C3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9">
              <a:extLst>
                <a:ext uri="{FF2B5EF4-FFF2-40B4-BE49-F238E27FC236}">
                  <a16:creationId xmlns:a16="http://schemas.microsoft.com/office/drawing/2014/main" xmlns="" id="{ED5B4DE0-6944-49C0-8A8A-6E5B96641A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0">
              <a:extLst>
                <a:ext uri="{FF2B5EF4-FFF2-40B4-BE49-F238E27FC236}">
                  <a16:creationId xmlns:a16="http://schemas.microsoft.com/office/drawing/2014/main" xmlns="" id="{FF663DC5-2B55-4D1E-AA79-A388292F38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1">
              <a:extLst>
                <a:ext uri="{FF2B5EF4-FFF2-40B4-BE49-F238E27FC236}">
                  <a16:creationId xmlns:a16="http://schemas.microsoft.com/office/drawing/2014/main" xmlns="" id="{11C782A3-E7FE-476E-8C2D-38171D3B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72">
              <a:extLst>
                <a:ext uri="{FF2B5EF4-FFF2-40B4-BE49-F238E27FC236}">
                  <a16:creationId xmlns:a16="http://schemas.microsoft.com/office/drawing/2014/main" xmlns="" id="{35EED4D9-667C-4474-8188-B3F4105CCD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73">
              <a:extLst>
                <a:ext uri="{FF2B5EF4-FFF2-40B4-BE49-F238E27FC236}">
                  <a16:creationId xmlns:a16="http://schemas.microsoft.com/office/drawing/2014/main" xmlns="" id="{8362B5CB-6262-411F-8D62-3ADAB3D279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74">
              <a:extLst>
                <a:ext uri="{FF2B5EF4-FFF2-40B4-BE49-F238E27FC236}">
                  <a16:creationId xmlns:a16="http://schemas.microsoft.com/office/drawing/2014/main" xmlns="" id="{2E76B8BC-7D28-4F5A-8B80-F5A2484818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75">
              <a:extLst>
                <a:ext uri="{FF2B5EF4-FFF2-40B4-BE49-F238E27FC236}">
                  <a16:creationId xmlns:a16="http://schemas.microsoft.com/office/drawing/2014/main" xmlns="" id="{9AC98230-5B0B-499D-A926-4DA501AA1A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76">
              <a:extLst>
                <a:ext uri="{FF2B5EF4-FFF2-40B4-BE49-F238E27FC236}">
                  <a16:creationId xmlns:a16="http://schemas.microsoft.com/office/drawing/2014/main" xmlns="" id="{6B62D9A9-D65C-409E-9D98-5C7C07EDBA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77">
              <a:extLst>
                <a:ext uri="{FF2B5EF4-FFF2-40B4-BE49-F238E27FC236}">
                  <a16:creationId xmlns:a16="http://schemas.microsoft.com/office/drawing/2014/main" xmlns="" id="{5D8ECD4C-8C7C-40BD-87EF-34D8DD3B522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8">
              <a:extLst>
                <a:ext uri="{FF2B5EF4-FFF2-40B4-BE49-F238E27FC236}">
                  <a16:creationId xmlns:a16="http://schemas.microsoft.com/office/drawing/2014/main" xmlns="" id="{FAF4847C-4836-4770-BCB8-AF17E01C8F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9">
              <a:extLst>
                <a:ext uri="{FF2B5EF4-FFF2-40B4-BE49-F238E27FC236}">
                  <a16:creationId xmlns:a16="http://schemas.microsoft.com/office/drawing/2014/main" xmlns="" id="{C792681A-A195-4054-98CF-1BE8118D3A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0">
              <a:extLst>
                <a:ext uri="{FF2B5EF4-FFF2-40B4-BE49-F238E27FC236}">
                  <a16:creationId xmlns:a16="http://schemas.microsoft.com/office/drawing/2014/main" xmlns="" id="{F860F466-4E9E-4FAB-9191-889E48281BF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81">
              <a:extLst>
                <a:ext uri="{FF2B5EF4-FFF2-40B4-BE49-F238E27FC236}">
                  <a16:creationId xmlns:a16="http://schemas.microsoft.com/office/drawing/2014/main" xmlns="" id="{1C2FD782-88A5-4E4E-89F9-910CA5334C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82">
              <a:extLst>
                <a:ext uri="{FF2B5EF4-FFF2-40B4-BE49-F238E27FC236}">
                  <a16:creationId xmlns:a16="http://schemas.microsoft.com/office/drawing/2014/main" xmlns="" id="{AA0304B4-16F1-4CD8-BB14-707B7F8043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3">
              <a:extLst>
                <a:ext uri="{FF2B5EF4-FFF2-40B4-BE49-F238E27FC236}">
                  <a16:creationId xmlns:a16="http://schemas.microsoft.com/office/drawing/2014/main" xmlns="" id="{2DF743D5-A415-4BF6-B0A3-8AC5B673196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84">
              <a:extLst>
                <a:ext uri="{FF2B5EF4-FFF2-40B4-BE49-F238E27FC236}">
                  <a16:creationId xmlns:a16="http://schemas.microsoft.com/office/drawing/2014/main" xmlns="" id="{3C727FF0-B644-4A2B-960F-B25EA00AE4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85">
              <a:extLst>
                <a:ext uri="{FF2B5EF4-FFF2-40B4-BE49-F238E27FC236}">
                  <a16:creationId xmlns:a16="http://schemas.microsoft.com/office/drawing/2014/main" xmlns="" id="{4A808CD2-18F3-449F-A991-CF96363A45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586">
              <a:extLst>
                <a:ext uri="{FF2B5EF4-FFF2-40B4-BE49-F238E27FC236}">
                  <a16:creationId xmlns:a16="http://schemas.microsoft.com/office/drawing/2014/main" xmlns="" id="{3EC021A0-1E7F-47D7-914D-758B06AB45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87">
              <a:extLst>
                <a:ext uri="{FF2B5EF4-FFF2-40B4-BE49-F238E27FC236}">
                  <a16:creationId xmlns:a16="http://schemas.microsoft.com/office/drawing/2014/main" xmlns="" id="{167C89AE-02E0-4FE1-A187-477C3D2DE4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17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xmlns="" id="{372A564D-06A5-4EFE-B38B-6D6BE06ECA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42549"/>
            <a:ext cx="12192000" cy="1856941"/>
          </a:xfrm>
          <a:prstGeom prst="rect">
            <a:avLst/>
          </a:prstGeom>
        </p:spPr>
      </p:pic>
      <p:pic>
        <p:nvPicPr>
          <p:cNvPr id="3" name="תמונה 2" descr="תמונה שמכילה אובייקט&#10;&#10;תיאור שנוצר ברמת מהימנות גבוהה">
            <a:extLst>
              <a:ext uri="{FF2B5EF4-FFF2-40B4-BE49-F238E27FC236}">
                <a16:creationId xmlns:a16="http://schemas.microsoft.com/office/drawing/2014/main" xmlns="" id="{07CFF163-8B1C-47C8-BBE1-D23B5B2E5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60" y="389002"/>
            <a:ext cx="7800815" cy="1025635"/>
          </a:xfrm>
          <a:prstGeom prst="rect">
            <a:avLst/>
          </a:prstGeom>
        </p:spPr>
      </p:pic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xmlns="" id="{5FD01500-B874-4ED1-BA77-137138AC71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xmlns="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8" name="מציין מיקום טקסט 46">
            <a:extLst>
              <a:ext uri="{FF2B5EF4-FFF2-40B4-BE49-F238E27FC236}">
                <a16:creationId xmlns:a16="http://schemas.microsoft.com/office/drawing/2014/main" xmlns="" id="{723708AD-1A8C-4C3F-BD80-D41BBAFFB0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9" name="מציין מיקום טקסט 46">
            <a:extLst>
              <a:ext uri="{FF2B5EF4-FFF2-40B4-BE49-F238E27FC236}">
                <a16:creationId xmlns:a16="http://schemas.microsoft.com/office/drawing/2014/main" xmlns="" id="{0414D16D-A991-4A59-B46B-10A4B8FF1B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D7444CF9-36DD-4075-BEFB-C959185E6308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BD26F86-6539-41EE-BEEC-1242BFE10597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3E566ED-C85F-4471-BBF7-A8D5741A95D3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82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xmlns="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xmlns="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8D1CA5A-67E0-445C-8ED9-1D97C8DEDCAC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4107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xmlns="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xmlns="" id="{CE44C559-5FEE-4CF6-A298-F606ADF414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B1FBECD-340B-4FAB-BA12-88175B94A2C1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84EF2ADB-9A89-40BC-BC15-3C01C608847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414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xmlns="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xmlns="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9B6A789-9E81-499C-A423-9BF9017CA763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8105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xmlns="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xmlns="" id="{CCA11999-7B3A-4CAE-90B6-6BB6984194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6888615-4A21-4FA2-A689-8FB7634D6320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221EA363-98E5-455B-8A3E-B673A250ECE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044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xmlns="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xmlns="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EF83C6-9764-4440-8BD6-C4073E91D31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1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xmlns="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xmlns="" id="{71339A6C-91AF-433F-AE3B-E58744144A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676EC95-DA8E-4E8D-AC58-BCC198B18C8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D92B2546-3267-4D3A-95E9-94EEDE110FA2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70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xmlns="" id="{630DADC7-25AE-4B73-A1DD-1C0132BB56CA}"/>
              </a:ext>
            </a:extLst>
          </p:cNvPr>
          <p:cNvGrpSpPr/>
          <p:nvPr userDrawn="1"/>
        </p:nvGrpSpPr>
        <p:grpSpPr>
          <a:xfrm>
            <a:off x="1953901" y="0"/>
            <a:ext cx="7667717" cy="68580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xmlns="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xmlns="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xmlns="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xmlns="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</p:grp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C889F92E-54E5-4148-B838-023E4ACC68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62" y="389003"/>
            <a:ext cx="3414056" cy="1400739"/>
          </a:xfrm>
          <a:prstGeom prst="rect">
            <a:avLst/>
          </a:prstGeom>
        </p:spPr>
      </p:pic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xmlns="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xmlns="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xmlns="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xmlns="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23CA7211-2781-4CC7-A862-D01C14DA3256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239F56A-2FC9-4842-8E82-805A8A15B5D4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025BB3E-08E5-45D6-B257-2910811173C9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2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xmlns="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723632"/>
            <a:ext cx="12192000" cy="1856941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8904188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0"/>
            <a:ext cx="8904190" cy="40406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7" name="מציין מיקום טקסט 2">
            <a:extLst>
              <a:ext uri="{FF2B5EF4-FFF2-40B4-BE49-F238E27FC236}">
                <a16:creationId xmlns:a16="http://schemas.microsoft.com/office/drawing/2014/main" xmlns="" id="{DCF9B4A7-FEA6-445B-B847-6133CF0FC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pic>
        <p:nvPicPr>
          <p:cNvPr id="45" name="תמונה 44">
            <a:extLst>
              <a:ext uri="{FF2B5EF4-FFF2-40B4-BE49-F238E27FC236}">
                <a16:creationId xmlns:a16="http://schemas.microsoft.com/office/drawing/2014/main" xmlns="" id="{4522AFBD-9A9E-4F45-B8FE-CE5FB2376C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6B10DB2-7748-4164-B8A2-F994322A381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xmlns="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9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xmlns="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xmlns="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מציין מיקום טקסט 2">
            <a:extLst>
              <a:ext uri="{FF2B5EF4-FFF2-40B4-BE49-F238E27FC236}">
                <a16:creationId xmlns:a16="http://schemas.microsoft.com/office/drawing/2014/main" xmlns="" id="{1A3739D2-6D9F-4809-AFA7-1B12ACC345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AB85ED7-A3EC-4840-B6B7-F3AAEA6A7EC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xmlns="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6" name="מציין מיקום תוכן 4">
            <a:extLst>
              <a:ext uri="{FF2B5EF4-FFF2-40B4-BE49-F238E27FC236}">
                <a16:creationId xmlns:a16="http://schemas.microsoft.com/office/drawing/2014/main" xmlns="" id="{C3D68647-40BB-4E40-9D12-4180680B3A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27384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xmlns="" id="{19F36860-9811-4767-99D7-F50368208E0C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>
            <a:extLst>
              <a:ext uri="{FF2B5EF4-FFF2-40B4-BE49-F238E27FC236}">
                <a16:creationId xmlns:a16="http://schemas.microsoft.com/office/drawing/2014/main" xmlns="" id="{4AA17FF7-E86C-4838-AB9C-3F47BB9CAB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מציין מיקום טקסט 2">
            <a:extLst>
              <a:ext uri="{FF2B5EF4-FFF2-40B4-BE49-F238E27FC236}">
                <a16:creationId xmlns:a16="http://schemas.microsoft.com/office/drawing/2014/main" xmlns="" id="{C7A9D42C-AF8F-41CA-B06A-C8796D8FF15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8B0F238-C625-43A1-9C2B-130EAD00CCF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xmlns="" id="{34AFCAF6-F960-4857-B88B-801B85C0EDD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34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xmlns="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xmlns="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65FA8BA-D507-4143-9C90-4DEEE643B2E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0480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xmlns="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xmlns="" id="{A9B2BA2A-BE92-4890-86DB-EF802CC8D7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A1F6496-27E9-440D-92D9-60D5EEE5B905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307B9D33-FEF9-4380-BD20-9D29DB9F42DA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91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xmlns="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xmlns="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5000C9C-5F4A-4137-B5D6-C7CBCBA749CF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3676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xmlns="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xmlns="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xmlns="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xmlns="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מציין מיקום טקסט 2">
            <a:extLst>
              <a:ext uri="{FF2B5EF4-FFF2-40B4-BE49-F238E27FC236}">
                <a16:creationId xmlns:a16="http://schemas.microsoft.com/office/drawing/2014/main" xmlns="" id="{0516D495-5439-42CE-A8A4-F42D5CB5B6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38600" y="6390520"/>
            <a:ext cx="4114800" cy="363600"/>
          </a:xfrm>
        </p:spPr>
        <p:txBody>
          <a:bodyPr anchor="ctr"/>
          <a:lstStyle>
            <a:lvl1pPr algn="ctr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ADD SECTION NAME</a:t>
            </a:r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B15B2BD-39A7-4F11-A0F9-A8EBC07F4ED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xmlns="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xmlns="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1225625" cy="4527011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0" r:id="rId2"/>
    <p:sldLayoutId id="2147483801" r:id="rId3"/>
    <p:sldLayoutId id="2147483660" r:id="rId4"/>
    <p:sldLayoutId id="2147483779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00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Font typeface="Wingdings" panose="05000000000000000000" pitchFamily="2" charset="2"/>
        <a:buNone/>
        <a:defRPr sz="24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3"/>
        </a:buClr>
        <a:buSzPct val="93000"/>
        <a:buFontTx/>
        <a:buBlip>
          <a:blip r:embed="rId17"/>
        </a:buBlip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93000"/>
        <a:buFontTx/>
        <a:buBlip>
          <a:blip r:embed="rId17"/>
        </a:buBlip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93000"/>
        <a:buFontTx/>
        <a:buBlip>
          <a:blip r:embed="rId17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+mj-lt"/>
        <a:buAutoNum type="arabicPeriod"/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+mj-lt"/>
        <a:buAutoNum type="arabicParenR"/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+mj-lt"/>
        <a:buAutoNum type="alphaLcParenR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6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960" userDrawn="1">
          <p15:clr>
            <a:srgbClr val="F26B43"/>
          </p15:clr>
        </p15:guide>
        <p15:guide id="3" orient="horz" pos="345" userDrawn="1">
          <p15:clr>
            <a:srgbClr val="F26B43"/>
          </p15:clr>
        </p15:guide>
        <p15:guide id="4" pos="336" userDrawn="1">
          <p15:clr>
            <a:srgbClr val="F26B43"/>
          </p15:clr>
        </p15:guide>
        <p15:guide id="5" pos="7334" userDrawn="1">
          <p15:clr>
            <a:srgbClr val="F26B43"/>
          </p15:clr>
        </p15:guide>
        <p15:guide id="6" orient="horz" pos="1192" userDrawn="1">
          <p15:clr>
            <a:srgbClr val="A4A3A4"/>
          </p15:clr>
        </p15:guide>
        <p15:guide id="7" orient="horz" pos="960" userDrawn="1">
          <p15:clr>
            <a:srgbClr val="A4A3A4"/>
          </p15:clr>
        </p15:guide>
        <p15:guide id="9" orient="horz" pos="1420" userDrawn="1">
          <p15:clr>
            <a:srgbClr val="A4A3A4"/>
          </p15:clr>
        </p15:guide>
        <p15:guide id="12" orient="horz" pos="2160" userDrawn="1">
          <p15:clr>
            <a:srgbClr val="A4A3A4"/>
          </p15:clr>
        </p15:guide>
        <p15:guide id="13" orient="horz" pos="63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3D7F1D-E35B-9A43-BA22-13995379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TST009 – NFVI Network Benchmarks and Measurement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FD1F79-B445-6949-A3A3-420B399B37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8" y="1600571"/>
            <a:ext cx="6337307" cy="4680000"/>
          </a:xfrm>
        </p:spPr>
        <p:txBody>
          <a:bodyPr/>
          <a:lstStyle/>
          <a:p>
            <a:r>
              <a:rPr lang="en-US" dirty="0"/>
              <a:t>Expands the Requirements and Methods of RFC2544 </a:t>
            </a:r>
          </a:p>
          <a:p>
            <a:pPr lvl="1"/>
            <a:r>
              <a:rPr lang="en-US" dirty="0"/>
              <a:t>New reality of NFVI platforms are different than dedicated “boxes” of the past </a:t>
            </a:r>
          </a:p>
          <a:p>
            <a:r>
              <a:rPr lang="en-US" dirty="0"/>
              <a:t>Benchmark definition </a:t>
            </a:r>
          </a:p>
          <a:p>
            <a:r>
              <a:rPr lang="en-US" dirty="0"/>
              <a:t>Test setups</a:t>
            </a:r>
          </a:p>
          <a:p>
            <a:r>
              <a:rPr lang="en-US" dirty="0"/>
              <a:t>Test tool requirements </a:t>
            </a:r>
          </a:p>
          <a:p>
            <a:r>
              <a:rPr lang="en-US" dirty="0"/>
              <a:t>Methods of Measurement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2D07AAB-84BB-BC46-853D-1148243A06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30777DB-C051-B147-A2C2-375C6F2643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434" y="1851691"/>
            <a:ext cx="5165502" cy="38279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1CA00B0-50D6-6641-8B1D-AA3E3C13F758}"/>
              </a:ext>
            </a:extLst>
          </p:cNvPr>
          <p:cNvSpPr txBox="1"/>
          <p:nvPr/>
        </p:nvSpPr>
        <p:spPr>
          <a:xfrm>
            <a:off x="8153400" y="5930760"/>
            <a:ext cx="2420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Rapporteur: Al Morton (AT&amp;T Labs) </a:t>
            </a:r>
          </a:p>
        </p:txBody>
      </p:sp>
    </p:spTree>
    <p:extLst>
      <p:ext uri="{BB962C8B-B14F-4D97-AF65-F5344CB8AC3E}">
        <p14:creationId xmlns:p14="http://schemas.microsoft.com/office/powerpoint/2010/main" val="39919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8EA68D-599A-2C4B-9F5E-E5B3C5025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B1700C-30C1-2E4E-8005-EF8EF52BE7B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Throughput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Offered Load Frame 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Offered Load Step 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Min Trial Repetition Interval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Trial Duration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Max X% Loss Ratio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Max # of Trials</a:t>
            </a:r>
          </a:p>
          <a:p>
            <a:r>
              <a:rPr lang="en-US" dirty="0"/>
              <a:t>Latency </a:t>
            </a:r>
          </a:p>
          <a:p>
            <a:r>
              <a:rPr lang="en-US" dirty="0"/>
              <a:t>Delay Variation </a:t>
            </a:r>
          </a:p>
          <a:p>
            <a:r>
              <a:rPr lang="en-US" dirty="0"/>
              <a:t>Loss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FF7D1A8-AA32-964B-B8E3-2B9E95BCAFF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Background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Name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Parameters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Scope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Units of Measure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Definition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Units of Measure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Sources of Error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Discussion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Reporting Format</a:t>
            </a:r>
          </a:p>
          <a:p>
            <a:endParaRPr lang="en-US" sz="2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7FDBC86-7B9F-9D49-81FD-87D611CF12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B277CE-EDDF-D74B-B1DF-5A3D969AFD9B}"/>
              </a:ext>
            </a:extLst>
          </p:cNvPr>
          <p:cNvSpPr txBox="1"/>
          <p:nvPr/>
        </p:nvSpPr>
        <p:spPr>
          <a:xfrm>
            <a:off x="3442252" y="1401418"/>
            <a:ext cx="9877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>
                <a:solidFill>
                  <a:srgbClr val="FF0000"/>
                </a:solidFill>
              </a:rPr>
              <a:t>}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9C977BA6-233C-754E-A713-E838DC78BED4}"/>
              </a:ext>
            </a:extLst>
          </p:cNvPr>
          <p:cNvCxnSpPr>
            <a:cxnSpLocks/>
          </p:cNvCxnSpPr>
          <p:nvPr/>
        </p:nvCxnSpPr>
        <p:spPr>
          <a:xfrm flipH="1">
            <a:off x="4430024" y="2588821"/>
            <a:ext cx="1897360" cy="53438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B339709-EC08-F746-9369-06D1CD6AEB0D}"/>
              </a:ext>
            </a:extLst>
          </p:cNvPr>
          <p:cNvSpPr txBox="1"/>
          <p:nvPr/>
        </p:nvSpPr>
        <p:spPr>
          <a:xfrm>
            <a:off x="5567760" y="1138906"/>
            <a:ext cx="316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For each Benchmark:</a:t>
            </a:r>
          </a:p>
        </p:txBody>
      </p:sp>
    </p:spTree>
    <p:extLst>
      <p:ext uri="{BB962C8B-B14F-4D97-AF65-F5344CB8AC3E}">
        <p14:creationId xmlns:p14="http://schemas.microsoft.com/office/powerpoint/2010/main" val="264075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B325C9-2452-AE4D-911C-1C694978E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Setup Examples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A7FD026-296C-0541-BFB7-0319135EE4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7ED0E64-B609-0A4D-8CE1-12333A370FC9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576" y="1229923"/>
            <a:ext cx="5075424" cy="2802389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87FFD94-06D1-F943-9FD6-A45A971AE08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4347" y="1694753"/>
            <a:ext cx="4549349" cy="4141824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8EB39FE-ECF5-9944-8EBE-D1885E693FB8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59" y="4236076"/>
            <a:ext cx="2043989" cy="2065333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1E845F4-3D35-0C49-9965-8B5BB855E2BD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3747" y="4236076"/>
            <a:ext cx="2126975" cy="2065333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68C53BE-B743-3447-873F-25D5AB61E0E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722" y="4236076"/>
            <a:ext cx="2097157" cy="2065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898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D51F07-3CF9-B340-AF15-BA5B63E27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Measurement: Core Procedures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38E606F-C664-4E44-9644-F9B28D561C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4CE2856B-2E4A-BF4A-B195-3B4360D09717}"/>
              </a:ext>
            </a:extLst>
          </p:cNvPr>
          <p:cNvGrpSpPr/>
          <p:nvPr/>
        </p:nvGrpSpPr>
        <p:grpSpPr>
          <a:xfrm>
            <a:off x="1983323" y="1773025"/>
            <a:ext cx="7578119" cy="4130818"/>
            <a:chOff x="417099" y="1126982"/>
            <a:chExt cx="5005124" cy="269579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C7FD4C2-2B78-7248-99AB-04E07A5A700C}"/>
                </a:ext>
              </a:extLst>
            </p:cNvPr>
            <p:cNvSpPr/>
            <p:nvPr/>
          </p:nvSpPr>
          <p:spPr>
            <a:xfrm>
              <a:off x="457200" y="1395914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64 </a:t>
              </a:r>
              <a:r>
                <a:rPr lang="en-US" sz="800" dirty="0" err="1">
                  <a:solidFill>
                    <a:schemeClr val="tx1"/>
                  </a:solidFill>
                </a:rPr>
                <a:t>oct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680712D-2827-8246-BE4F-33D2A608D1A5}"/>
                </a:ext>
              </a:extLst>
            </p:cNvPr>
            <p:cNvSpPr/>
            <p:nvPr/>
          </p:nvSpPr>
          <p:spPr>
            <a:xfrm>
              <a:off x="865777" y="1396282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128 </a:t>
              </a:r>
              <a:r>
                <a:rPr lang="en-US" sz="800" dirty="0" err="1">
                  <a:solidFill>
                    <a:prstClr val="black"/>
                  </a:solidFill>
                </a:rPr>
                <a:t>oct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31F47A1-6BEC-4941-8999-901B42221209}"/>
                </a:ext>
              </a:extLst>
            </p:cNvPr>
            <p:cNvSpPr/>
            <p:nvPr/>
          </p:nvSpPr>
          <p:spPr>
            <a:xfrm>
              <a:off x="1275080" y="1395914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.</a:t>
              </a:r>
              <a:r>
                <a:rPr lang="en-US" sz="800" dirty="0">
                  <a:solidFill>
                    <a:schemeClr val="tx1"/>
                  </a:solidFill>
                </a:rPr>
                <a:t>256 </a:t>
              </a:r>
              <a:r>
                <a:rPr lang="en-US" sz="800" dirty="0" err="1">
                  <a:solidFill>
                    <a:schemeClr val="tx1"/>
                  </a:solidFill>
                </a:rPr>
                <a:t>oct</a:t>
              </a:r>
              <a:endParaRPr lang="en-US" sz="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641E5B72-F423-364B-B3DC-9FEDEA5ACDAA}"/>
                </a:ext>
              </a:extLst>
            </p:cNvPr>
            <p:cNvSpPr/>
            <p:nvPr/>
          </p:nvSpPr>
          <p:spPr>
            <a:xfrm>
              <a:off x="1683657" y="1396282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512 </a:t>
              </a:r>
              <a:r>
                <a:rPr lang="en-US" sz="800" dirty="0" err="1">
                  <a:solidFill>
                    <a:schemeClr val="tx1"/>
                  </a:solidFill>
                </a:rPr>
                <a:t>oct</a:t>
              </a:r>
              <a:endParaRPr lang="en-US" sz="8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5B1E3764-7E49-6244-9393-E91527EE1D99}"/>
                </a:ext>
              </a:extLst>
            </p:cNvPr>
            <p:cNvSpPr txBox="1"/>
            <p:nvPr/>
          </p:nvSpPr>
          <p:spPr>
            <a:xfrm>
              <a:off x="417099" y="1126982"/>
              <a:ext cx="2823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Method (iterate over multiple frame sizes)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BC710F7-5EA4-B74F-9F72-DEFEEB8BC2E9}"/>
                </a:ext>
              </a:extLst>
            </p:cNvPr>
            <p:cNvSpPr/>
            <p:nvPr/>
          </p:nvSpPr>
          <p:spPr>
            <a:xfrm>
              <a:off x="454379" y="209913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Rep #1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6EF7AA08-A8B6-784A-A174-0E58290BAA8C}"/>
                </a:ext>
              </a:extLst>
            </p:cNvPr>
            <p:cNvSpPr/>
            <p:nvPr/>
          </p:nvSpPr>
          <p:spPr>
            <a:xfrm>
              <a:off x="862956" y="2099503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Rep #2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9F29E03-DE03-5744-97C4-768407CD57A8}"/>
                </a:ext>
              </a:extLst>
            </p:cNvPr>
            <p:cNvSpPr txBox="1"/>
            <p:nvPr/>
          </p:nvSpPr>
          <p:spPr>
            <a:xfrm>
              <a:off x="1361413" y="2086736"/>
              <a:ext cx="3916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Set (multiple repetitions of the same settings from Method)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F28E8DB5-CC9E-C740-9FD8-62DB257C3359}"/>
                </a:ext>
              </a:extLst>
            </p:cNvPr>
            <p:cNvSpPr/>
            <p:nvPr/>
          </p:nvSpPr>
          <p:spPr>
            <a:xfrm>
              <a:off x="449675" y="2801790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 err="1">
                  <a:solidFill>
                    <a:prstClr val="black"/>
                  </a:solidFill>
                </a:rPr>
                <a:t>Meas</a:t>
              </a:r>
              <a:r>
                <a:rPr lang="en-US" sz="800" dirty="0">
                  <a:solidFill>
                    <a:prstClr val="black"/>
                  </a:solidFill>
                </a:rPr>
                <a:t> Goal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285EC44F-D43A-9344-82B2-1AD3B27844AC}"/>
                </a:ext>
              </a:extLst>
            </p:cNvPr>
            <p:cNvSpPr/>
            <p:nvPr/>
          </p:nvSpPr>
          <p:spPr>
            <a:xfrm>
              <a:off x="444595" y="3558710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30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14EF272-CDF6-994F-BB7F-3631DFFD1B43}"/>
                </a:ext>
              </a:extLst>
            </p:cNvPr>
            <p:cNvSpPr/>
            <p:nvPr/>
          </p:nvSpPr>
          <p:spPr>
            <a:xfrm>
              <a:off x="853172" y="3559078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45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DF5DF284-DBC1-C44A-8FF9-393E994EDEFD}"/>
                </a:ext>
              </a:extLst>
            </p:cNvPr>
            <p:cNvSpPr/>
            <p:nvPr/>
          </p:nvSpPr>
          <p:spPr>
            <a:xfrm>
              <a:off x="1267179" y="3558710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37 </a:t>
              </a:r>
              <a:r>
                <a:rPr lang="en-US" sz="800" dirty="0" err="1">
                  <a:solidFill>
                    <a:schemeClr val="tx1"/>
                  </a:solidFill>
                </a:rPr>
                <a:t>Mfps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30C63D5C-098E-174C-BF65-F58599747B94}"/>
                </a:ext>
              </a:extLst>
            </p:cNvPr>
            <p:cNvSpPr/>
            <p:nvPr/>
          </p:nvSpPr>
          <p:spPr>
            <a:xfrm>
              <a:off x="1675756" y="3559078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41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AC3F25E0-529F-9E4A-9A5B-BC1F208770A9}"/>
                </a:ext>
              </a:extLst>
            </p:cNvPr>
            <p:cNvSpPr/>
            <p:nvPr/>
          </p:nvSpPr>
          <p:spPr>
            <a:xfrm>
              <a:off x="2075275" y="3558710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43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327D7732-04E9-994B-8611-60CB5C9F28DE}"/>
                </a:ext>
              </a:extLst>
            </p:cNvPr>
            <p:cNvSpPr/>
            <p:nvPr/>
          </p:nvSpPr>
          <p:spPr>
            <a:xfrm>
              <a:off x="2483852" y="3559078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44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455D2E6-6620-294E-9109-2BB5B1954CB9}"/>
                </a:ext>
              </a:extLst>
            </p:cNvPr>
            <p:cNvSpPr txBox="1"/>
            <p:nvPr/>
          </p:nvSpPr>
          <p:spPr>
            <a:xfrm>
              <a:off x="1374476" y="2801790"/>
              <a:ext cx="36245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Test (multiple Trials searching for a Measurement Goal)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3086839C-0DEF-5F4A-B8FA-4AC31FBBB793}"/>
                </a:ext>
              </a:extLst>
            </p:cNvPr>
            <p:cNvCxnSpPr>
              <a:stCxn id="6" idx="1"/>
              <a:endCxn id="11" idx="1"/>
            </p:cNvCxnSpPr>
            <p:nvPr/>
          </p:nvCxnSpPr>
          <p:spPr>
            <a:xfrm flipH="1">
              <a:off x="454379" y="1521483"/>
              <a:ext cx="2821" cy="703221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23E5EFAC-174A-174E-9885-BC1AF108FB61}"/>
                </a:ext>
              </a:extLst>
            </p:cNvPr>
            <p:cNvCxnSpPr/>
            <p:nvPr/>
          </p:nvCxnSpPr>
          <p:spPr>
            <a:xfrm>
              <a:off x="868222" y="1653242"/>
              <a:ext cx="399873" cy="451149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367F81C2-E878-2544-A2E2-2F88B30B3822}"/>
                </a:ext>
              </a:extLst>
            </p:cNvPr>
            <p:cNvCxnSpPr/>
            <p:nvPr/>
          </p:nvCxnSpPr>
          <p:spPr>
            <a:xfrm flipH="1">
              <a:off x="449675" y="2168173"/>
              <a:ext cx="2821" cy="703221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6DB8E635-01C5-0147-88D9-07F997482D75}"/>
                </a:ext>
              </a:extLst>
            </p:cNvPr>
            <p:cNvCxnSpPr/>
            <p:nvPr/>
          </p:nvCxnSpPr>
          <p:spPr>
            <a:xfrm flipH="1">
              <a:off x="856157" y="2218363"/>
              <a:ext cx="2821" cy="703221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B70E7B29-0DD4-AA45-A974-BFC17D6DBF3C}"/>
                </a:ext>
              </a:extLst>
            </p:cNvPr>
            <p:cNvCxnSpPr/>
            <p:nvPr/>
          </p:nvCxnSpPr>
          <p:spPr>
            <a:xfrm flipH="1">
              <a:off x="443010" y="2957864"/>
              <a:ext cx="2821" cy="703221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7CD32A95-4E08-A948-88C9-2B38A8E81CA3}"/>
                </a:ext>
              </a:extLst>
            </p:cNvPr>
            <p:cNvCxnSpPr/>
            <p:nvPr/>
          </p:nvCxnSpPr>
          <p:spPr>
            <a:xfrm>
              <a:off x="856719" y="3051051"/>
              <a:ext cx="2039257" cy="504150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C3984B3-F2B6-CF48-8B13-EB1BD1E2752F}"/>
                </a:ext>
              </a:extLst>
            </p:cNvPr>
            <p:cNvSpPr txBox="1"/>
            <p:nvPr/>
          </p:nvSpPr>
          <p:spPr>
            <a:xfrm>
              <a:off x="2913716" y="3545779"/>
              <a:ext cx="2508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Trials at different Offered Load levels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3CF02D82-4B49-F44B-BBF6-F75A8C2DB769}"/>
                </a:ext>
              </a:extLst>
            </p:cNvPr>
            <p:cNvSpPr/>
            <p:nvPr/>
          </p:nvSpPr>
          <p:spPr>
            <a:xfrm>
              <a:off x="2103295" y="1394701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1024oct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D592566B-8F9B-974D-B525-A34591F062E8}"/>
                </a:ext>
              </a:extLst>
            </p:cNvPr>
            <p:cNvSpPr/>
            <p:nvPr/>
          </p:nvSpPr>
          <p:spPr>
            <a:xfrm>
              <a:off x="2511872" y="1395069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1280 </a:t>
              </a:r>
              <a:r>
                <a:rPr lang="en-US" sz="800" dirty="0" err="1">
                  <a:solidFill>
                    <a:prstClr val="black"/>
                  </a:solidFill>
                </a:rPr>
                <a:t>oct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18323154-A486-4546-AA75-EE53308E8365}"/>
                </a:ext>
              </a:extLst>
            </p:cNvPr>
            <p:cNvSpPr/>
            <p:nvPr/>
          </p:nvSpPr>
          <p:spPr>
            <a:xfrm>
              <a:off x="2925879" y="1394701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1518 </a:t>
              </a:r>
              <a:r>
                <a:rPr lang="en-US" sz="800" dirty="0" err="1">
                  <a:solidFill>
                    <a:schemeClr val="tx1"/>
                  </a:solidFill>
                </a:rPr>
                <a:t>oct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49754DE2-205D-4F48-BAA0-653698CF2B0A}"/>
                </a:ext>
              </a:extLst>
            </p:cNvPr>
            <p:cNvSpPr/>
            <p:nvPr/>
          </p:nvSpPr>
          <p:spPr>
            <a:xfrm>
              <a:off x="861155" y="2801790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 err="1">
                  <a:solidFill>
                    <a:prstClr val="black"/>
                  </a:solidFill>
                </a:rPr>
                <a:t>Meas</a:t>
              </a:r>
              <a:r>
                <a:rPr lang="en-US" sz="800" dirty="0">
                  <a:solidFill>
                    <a:prstClr val="black"/>
                  </a:solidFill>
                </a:rPr>
                <a:t> Goal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3391F876-372A-FA46-BFB0-D31FDA40FBE9}"/>
                </a:ext>
              </a:extLst>
            </p:cNvPr>
            <p:cNvCxnSpPr/>
            <p:nvPr/>
          </p:nvCxnSpPr>
          <p:spPr>
            <a:xfrm flipH="1">
              <a:off x="1267637" y="2213283"/>
              <a:ext cx="2821" cy="703221"/>
            </a:xfrm>
            <a:prstGeom prst="line">
              <a:avLst/>
            </a:prstGeom>
            <a:ln w="12700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049CF9E0-95C2-924A-866F-461C68B39BC0}"/>
              </a:ext>
            </a:extLst>
          </p:cNvPr>
          <p:cNvSpPr txBox="1"/>
          <p:nvPr/>
        </p:nvSpPr>
        <p:spPr>
          <a:xfrm>
            <a:off x="10052319" y="2144834"/>
            <a:ext cx="1210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Method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0A0972-0433-C34D-B7DD-01F749C7336B}"/>
              </a:ext>
            </a:extLst>
          </p:cNvPr>
          <p:cNvSpPr txBox="1"/>
          <p:nvPr/>
        </p:nvSpPr>
        <p:spPr>
          <a:xfrm>
            <a:off x="10356088" y="3208326"/>
            <a:ext cx="59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Set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566D3FD3-E2C9-6940-89E9-54CBE2923F45}"/>
              </a:ext>
            </a:extLst>
          </p:cNvPr>
          <p:cNvSpPr txBox="1"/>
          <p:nvPr/>
        </p:nvSpPr>
        <p:spPr>
          <a:xfrm>
            <a:off x="10305754" y="4259646"/>
            <a:ext cx="69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Test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986F9B8-7895-294E-82F8-886EB7A5611F}"/>
              </a:ext>
            </a:extLst>
          </p:cNvPr>
          <p:cNvSpPr txBox="1"/>
          <p:nvPr/>
        </p:nvSpPr>
        <p:spPr>
          <a:xfrm>
            <a:off x="10290269" y="5428734"/>
            <a:ext cx="733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Trial</a:t>
            </a:r>
          </a:p>
        </p:txBody>
      </p:sp>
    </p:spTree>
    <p:extLst>
      <p:ext uri="{BB962C8B-B14F-4D97-AF65-F5344CB8AC3E}">
        <p14:creationId xmlns:p14="http://schemas.microsoft.com/office/powerpoint/2010/main" val="2531531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14EBFF-FF2C-2C48-9725-A2AF9629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Mitigating Background Processes that Cause Errors (Loss)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DBB0E25-FA56-E246-B1D3-987D4C6457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xmlns="" id="{B740B8E8-5B81-464D-84C9-3DB79110313D}"/>
              </a:ext>
            </a:extLst>
          </p:cNvPr>
          <p:cNvSpPr txBox="1">
            <a:spLocks/>
          </p:cNvSpPr>
          <p:nvPr/>
        </p:nvSpPr>
        <p:spPr>
          <a:xfrm>
            <a:off x="622275" y="5999263"/>
            <a:ext cx="8436076" cy="2810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2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2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2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Andrzej </a:t>
            </a:r>
            <a:r>
              <a:rPr lang="en-US" sz="1100" dirty="0" err="1"/>
              <a:t>Pelc</a:t>
            </a:r>
            <a:r>
              <a:rPr lang="en-US" sz="1100" dirty="0"/>
              <a:t>, "Searching games with errors— fifty years of coping with liars ", Theoretical Computer Science 270 (2002) 71–109. Available from https://</a:t>
            </a:r>
            <a:r>
              <a:rPr lang="en-US" sz="1100" dirty="0" err="1"/>
              <a:t>www.gwern.net</a:t>
            </a:r>
            <a:r>
              <a:rPr lang="en-US" sz="1100" dirty="0"/>
              <a:t>/docs/statistics/comparison/2002-pelc.pdf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7D08C7D-B3F1-FC43-B295-61318429972C}"/>
              </a:ext>
            </a:extLst>
          </p:cNvPr>
          <p:cNvGrpSpPr/>
          <p:nvPr/>
        </p:nvGrpSpPr>
        <p:grpSpPr>
          <a:xfrm>
            <a:off x="1968043" y="1608387"/>
            <a:ext cx="6840769" cy="1355503"/>
            <a:chOff x="59434" y="1126982"/>
            <a:chExt cx="6188261" cy="109632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808AF17-33CF-634D-8D36-8BDA0F57E60F}"/>
                </a:ext>
              </a:extLst>
            </p:cNvPr>
            <p:cNvSpPr/>
            <p:nvPr/>
          </p:nvSpPr>
          <p:spPr>
            <a:xfrm>
              <a:off x="89966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1 </a:t>
              </a:r>
              <a:r>
                <a:rPr lang="en-US" sz="800" dirty="0" err="1">
                  <a:solidFill>
                    <a:schemeClr val="tx1"/>
                  </a:solidFill>
                </a:rPr>
                <a:t>Mfps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8B9ADFA-3E21-134F-B851-CCBE1CC8B070}"/>
                </a:ext>
              </a:extLst>
            </p:cNvPr>
            <p:cNvSpPr/>
            <p:nvPr/>
          </p:nvSpPr>
          <p:spPr>
            <a:xfrm>
              <a:off x="130823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2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E8EF0D46-416F-0F4C-87A7-3363704F357B}"/>
                </a:ext>
              </a:extLst>
            </p:cNvPr>
            <p:cNvSpPr/>
            <p:nvPr/>
          </p:nvSpPr>
          <p:spPr>
            <a:xfrm>
              <a:off x="171754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.</a:t>
              </a:r>
              <a:r>
                <a:rPr lang="en-US" sz="800" dirty="0">
                  <a:solidFill>
                    <a:schemeClr val="tx1"/>
                  </a:solidFill>
                </a:rPr>
                <a:t>...</a:t>
              </a:r>
              <a:endParaRPr lang="en-US" sz="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FEF365D4-54FC-F942-B6A2-D532FDD3713B}"/>
                </a:ext>
              </a:extLst>
            </p:cNvPr>
            <p:cNvSpPr/>
            <p:nvPr/>
          </p:nvSpPr>
          <p:spPr>
            <a:xfrm>
              <a:off x="212611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24F2EB9B-BDA2-FC45-A77E-B2D9C984A749}"/>
                </a:ext>
              </a:extLst>
            </p:cNvPr>
            <p:cNvSpPr/>
            <p:nvPr/>
          </p:nvSpPr>
          <p:spPr>
            <a:xfrm>
              <a:off x="253542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3DE2C305-B62F-7349-B55C-02E40D81F8AA}"/>
                </a:ext>
              </a:extLst>
            </p:cNvPr>
            <p:cNvSpPr/>
            <p:nvPr/>
          </p:nvSpPr>
          <p:spPr>
            <a:xfrm>
              <a:off x="294399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2567036A-5FEF-6E49-8462-BB515412CD03}"/>
                </a:ext>
              </a:extLst>
            </p:cNvPr>
            <p:cNvSpPr/>
            <p:nvPr/>
          </p:nvSpPr>
          <p:spPr>
            <a:xfrm>
              <a:off x="335330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5F531CA-01FC-844E-8D8D-C6FE4F241B1B}"/>
                </a:ext>
              </a:extLst>
            </p:cNvPr>
            <p:cNvSpPr/>
            <p:nvPr/>
          </p:nvSpPr>
          <p:spPr>
            <a:xfrm>
              <a:off x="376187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728D7DD1-2219-424F-AC4B-FCF3CE832340}"/>
                </a:ext>
              </a:extLst>
            </p:cNvPr>
            <p:cNvSpPr/>
            <p:nvPr/>
          </p:nvSpPr>
          <p:spPr>
            <a:xfrm>
              <a:off x="417118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E5CBE83D-C99E-BD4E-809B-CD323306D2C9}"/>
                </a:ext>
              </a:extLst>
            </p:cNvPr>
            <p:cNvSpPr/>
            <p:nvPr/>
          </p:nvSpPr>
          <p:spPr>
            <a:xfrm>
              <a:off x="457975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A70CCDB2-44E3-AC40-A640-21074BD97EF7}"/>
                </a:ext>
              </a:extLst>
            </p:cNvPr>
            <p:cNvSpPr/>
            <p:nvPr/>
          </p:nvSpPr>
          <p:spPr>
            <a:xfrm>
              <a:off x="4989061" y="14037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11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DF6E974-C572-A149-87E0-19784437CD80}"/>
                </a:ext>
              </a:extLst>
            </p:cNvPr>
            <p:cNvSpPr/>
            <p:nvPr/>
          </p:nvSpPr>
          <p:spPr>
            <a:xfrm>
              <a:off x="5397638" y="14041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12 </a:t>
              </a:r>
              <a:r>
                <a:rPr lang="en-US" sz="800" dirty="0" err="1">
                  <a:solidFill>
                    <a:prstClr val="black"/>
                  </a:solidFill>
                </a:rPr>
                <a:t>Mfps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44817BA-2990-3048-9EE8-285CA8ED0B38}"/>
                </a:ext>
              </a:extLst>
            </p:cNvPr>
            <p:cNvSpPr txBox="1"/>
            <p:nvPr/>
          </p:nvSpPr>
          <p:spPr>
            <a:xfrm>
              <a:off x="5552440" y="1126982"/>
              <a:ext cx="6952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12 </a:t>
              </a:r>
              <a:r>
                <a:rPr lang="en-US" sz="1200" dirty="0" err="1"/>
                <a:t>Mfps</a:t>
              </a:r>
              <a:endParaRPr lang="en-US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684FBC7-0364-E445-9A58-5836DB0235A9}"/>
                </a:ext>
              </a:extLst>
            </p:cNvPr>
            <p:cNvSpPr txBox="1"/>
            <p:nvPr/>
          </p:nvSpPr>
          <p:spPr>
            <a:xfrm>
              <a:off x="579659" y="1126982"/>
              <a:ext cx="6167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0 </a:t>
              </a:r>
              <a:r>
                <a:rPr lang="en-US" sz="1200" dirty="0" err="1"/>
                <a:t>Mfps</a:t>
              </a:r>
              <a:endParaRPr lang="en-US" sz="12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F8D97EF3-DEB8-A849-A904-514610AB095A}"/>
                </a:ext>
              </a:extLst>
            </p:cNvPr>
            <p:cNvSpPr/>
            <p:nvPr/>
          </p:nvSpPr>
          <p:spPr>
            <a:xfrm>
              <a:off x="89966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False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639E284B-A071-B741-AE64-AE62165A62F7}"/>
                </a:ext>
              </a:extLst>
            </p:cNvPr>
            <p:cNvSpPr/>
            <p:nvPr/>
          </p:nvSpPr>
          <p:spPr>
            <a:xfrm>
              <a:off x="130823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False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88F0ABA4-9580-B340-9568-B21F0BC5E10B}"/>
                </a:ext>
              </a:extLst>
            </p:cNvPr>
            <p:cNvSpPr/>
            <p:nvPr/>
          </p:nvSpPr>
          <p:spPr>
            <a:xfrm>
              <a:off x="171754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.</a:t>
              </a:r>
              <a:r>
                <a:rPr lang="en-US" sz="800" dirty="0">
                  <a:solidFill>
                    <a:schemeClr val="tx1"/>
                  </a:solidFill>
                </a:rPr>
                <a:t>...</a:t>
              </a:r>
              <a:endParaRPr lang="en-US" sz="8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C9B9A332-10FA-EB4C-81B0-DA0EA403C248}"/>
                </a:ext>
              </a:extLst>
            </p:cNvPr>
            <p:cNvSpPr/>
            <p:nvPr/>
          </p:nvSpPr>
          <p:spPr>
            <a:xfrm>
              <a:off x="212611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ADF5B7DC-C218-3B4E-9472-B45998EBD210}"/>
                </a:ext>
              </a:extLst>
            </p:cNvPr>
            <p:cNvSpPr/>
            <p:nvPr/>
          </p:nvSpPr>
          <p:spPr>
            <a:xfrm>
              <a:off x="253542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D7BBE0F8-1D16-E04B-9D5E-9BC844707301}"/>
                </a:ext>
              </a:extLst>
            </p:cNvPr>
            <p:cNvSpPr/>
            <p:nvPr/>
          </p:nvSpPr>
          <p:spPr>
            <a:xfrm>
              <a:off x="294399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F3AD2EF1-B035-1345-8909-53FF2D640C66}"/>
                </a:ext>
              </a:extLst>
            </p:cNvPr>
            <p:cNvSpPr/>
            <p:nvPr/>
          </p:nvSpPr>
          <p:spPr>
            <a:xfrm>
              <a:off x="335330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8DCDF5FF-2C95-8340-91B3-1F5295545923}"/>
                </a:ext>
              </a:extLst>
            </p:cNvPr>
            <p:cNvSpPr/>
            <p:nvPr/>
          </p:nvSpPr>
          <p:spPr>
            <a:xfrm>
              <a:off x="376187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E220BD44-D92C-1041-B2CB-96AFEFB8A44E}"/>
                </a:ext>
              </a:extLst>
            </p:cNvPr>
            <p:cNvSpPr/>
            <p:nvPr/>
          </p:nvSpPr>
          <p:spPr>
            <a:xfrm>
              <a:off x="417118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CEB668F5-9985-FF45-B63F-0A12E03E78D8}"/>
                </a:ext>
              </a:extLst>
            </p:cNvPr>
            <p:cNvSpPr/>
            <p:nvPr/>
          </p:nvSpPr>
          <p:spPr>
            <a:xfrm>
              <a:off x="457975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78100D17-9C48-E240-9B9A-8605D0ABD265}"/>
                </a:ext>
              </a:extLst>
            </p:cNvPr>
            <p:cNvSpPr/>
            <p:nvPr/>
          </p:nvSpPr>
          <p:spPr>
            <a:xfrm>
              <a:off x="4989061" y="1810197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True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24971690-04A7-3C44-AD04-F9D2E4F6EFC7}"/>
                </a:ext>
              </a:extLst>
            </p:cNvPr>
            <p:cNvSpPr/>
            <p:nvPr/>
          </p:nvSpPr>
          <p:spPr>
            <a:xfrm>
              <a:off x="5397638" y="1810565"/>
              <a:ext cx="412124" cy="251138"/>
            </a:xfrm>
            <a:prstGeom prst="rect">
              <a:avLst/>
            </a:prstGeom>
            <a:noFill/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800" dirty="0">
                  <a:solidFill>
                    <a:prstClr val="black"/>
                  </a:solidFill>
                </a:rPr>
                <a:t>True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2C362F59-BE74-E24B-9A39-28C0EBF96D18}"/>
                </a:ext>
              </a:extLst>
            </p:cNvPr>
            <p:cNvSpPr txBox="1"/>
            <p:nvPr/>
          </p:nvSpPr>
          <p:spPr>
            <a:xfrm>
              <a:off x="59434" y="1669306"/>
              <a:ext cx="71272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Resource Exhaust, or Loss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2AAC36B-B472-764F-9025-843C268663F5}"/>
              </a:ext>
            </a:extLst>
          </p:cNvPr>
          <p:cNvSpPr txBox="1"/>
          <p:nvPr/>
        </p:nvSpPr>
        <p:spPr>
          <a:xfrm>
            <a:off x="3420563" y="3233044"/>
            <a:ext cx="1116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Questioner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9A8F707-9200-B644-B201-6225B7C8305D}"/>
              </a:ext>
            </a:extLst>
          </p:cNvPr>
          <p:cNvSpPr txBox="1"/>
          <p:nvPr/>
        </p:nvSpPr>
        <p:spPr>
          <a:xfrm>
            <a:off x="6581064" y="3227460"/>
            <a:ext cx="1610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Responder / DUT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A519441-8AE3-0849-A902-77428F6B845A}"/>
              </a:ext>
            </a:extLst>
          </p:cNvPr>
          <p:cNvSpPr/>
          <p:nvPr/>
        </p:nvSpPr>
        <p:spPr>
          <a:xfrm>
            <a:off x="6254631" y="3533123"/>
            <a:ext cx="2420482" cy="1748240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F4EB62A-C490-084D-BFC4-994C3793397F}"/>
              </a:ext>
            </a:extLst>
          </p:cNvPr>
          <p:cNvSpPr/>
          <p:nvPr/>
        </p:nvSpPr>
        <p:spPr>
          <a:xfrm>
            <a:off x="3122949" y="3533123"/>
            <a:ext cx="1772644" cy="1748240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41CC8A74-9260-4D44-A1D5-CC355BECE463}"/>
              </a:ext>
            </a:extLst>
          </p:cNvPr>
          <p:cNvSpPr/>
          <p:nvPr/>
        </p:nvSpPr>
        <p:spPr>
          <a:xfrm>
            <a:off x="4176799" y="3742123"/>
            <a:ext cx="347954" cy="3505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808F0A8-1498-6D48-B1EC-72F100857FDA}"/>
              </a:ext>
            </a:extLst>
          </p:cNvPr>
          <p:cNvSpPr/>
          <p:nvPr/>
        </p:nvSpPr>
        <p:spPr>
          <a:xfrm>
            <a:off x="6419006" y="3716471"/>
            <a:ext cx="955040" cy="43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Resource Limit Exceeded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20981EF1-8523-8349-B751-E9054EC9972E}"/>
              </a:ext>
            </a:extLst>
          </p:cNvPr>
          <p:cNvSpPr txBox="1"/>
          <p:nvPr/>
        </p:nvSpPr>
        <p:spPr>
          <a:xfrm>
            <a:off x="7678846" y="3716471"/>
            <a:ext cx="10150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Messages:</a:t>
            </a:r>
          </a:p>
          <a:p>
            <a:r>
              <a:rPr lang="en-US" sz="1100" dirty="0"/>
              <a:t>TRUE or FALSE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4BDA71D-BF3B-394E-95B4-173BFDFC0099}"/>
              </a:ext>
            </a:extLst>
          </p:cNvPr>
          <p:cNvSpPr/>
          <p:nvPr/>
        </p:nvSpPr>
        <p:spPr>
          <a:xfrm>
            <a:off x="6419006" y="4310831"/>
            <a:ext cx="955040" cy="43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Background Process Errors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4B9C7248-7CBA-D64A-B726-B764BFEB204D}"/>
              </a:ext>
            </a:extLst>
          </p:cNvPr>
          <p:cNvSpPr txBox="1"/>
          <p:nvPr/>
        </p:nvSpPr>
        <p:spPr>
          <a:xfrm>
            <a:off x="7678846" y="4310831"/>
            <a:ext cx="7889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Events per</a:t>
            </a:r>
          </a:p>
          <a:p>
            <a:r>
              <a:rPr lang="en-US" sz="1100" dirty="0"/>
              <a:t>Unit Time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D3AA29EE-46A5-C74B-BC89-3D3748E39866}"/>
              </a:ext>
            </a:extLst>
          </p:cNvPr>
          <p:cNvSpPr txBox="1"/>
          <p:nvPr/>
        </p:nvSpPr>
        <p:spPr>
          <a:xfrm>
            <a:off x="6298862" y="4808029"/>
            <a:ext cx="24497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Error converts FALSE -&gt; TRUE </a:t>
            </a:r>
          </a:p>
          <a:p>
            <a:r>
              <a:rPr lang="en-US" sz="1100" dirty="0"/>
              <a:t>Error retains    TRUE -&gt; TRUE   (half-lies)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DFF0C9C-2CFA-7240-85EF-889570918E34}"/>
              </a:ext>
            </a:extLst>
          </p:cNvPr>
          <p:cNvSpPr txBox="1"/>
          <p:nvPr/>
        </p:nvSpPr>
        <p:spPr>
          <a:xfrm>
            <a:off x="3189595" y="3735364"/>
            <a:ext cx="932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Traffic</a:t>
            </a:r>
          </a:p>
          <a:p>
            <a:r>
              <a:rPr lang="en-US" sz="1400" dirty="0"/>
              <a:t>Generator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AF0F4FB9-376E-7944-A126-C881107A9DEE}"/>
              </a:ext>
            </a:extLst>
          </p:cNvPr>
          <p:cNvSpPr/>
          <p:nvPr/>
        </p:nvSpPr>
        <p:spPr>
          <a:xfrm>
            <a:off x="4098033" y="4315911"/>
            <a:ext cx="50292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RCVR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DE497A06-A32B-7F4D-ABBE-D81F9DAD450A}"/>
              </a:ext>
            </a:extLst>
          </p:cNvPr>
          <p:cNvSpPr txBox="1"/>
          <p:nvPr/>
        </p:nvSpPr>
        <p:spPr>
          <a:xfrm>
            <a:off x="3199755" y="4319564"/>
            <a:ext cx="808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Traffic</a:t>
            </a:r>
          </a:p>
          <a:p>
            <a:r>
              <a:rPr lang="en-US" sz="1400" dirty="0"/>
              <a:t>Receiver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A854E9EC-E7F1-C34F-ADA7-1A6A5455BF37}"/>
              </a:ext>
            </a:extLst>
          </p:cNvPr>
          <p:cNvSpPr txBox="1"/>
          <p:nvPr/>
        </p:nvSpPr>
        <p:spPr>
          <a:xfrm>
            <a:off x="5152484" y="3670305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Error-Free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DFF35D4C-327C-EC4C-AD6F-9E357008306C}"/>
              </a:ext>
            </a:extLst>
          </p:cNvPr>
          <p:cNvCxnSpPr>
            <a:stCxn id="38" idx="6"/>
            <a:endCxn id="39" idx="1"/>
          </p:cNvCxnSpPr>
          <p:nvPr/>
        </p:nvCxnSpPr>
        <p:spPr>
          <a:xfrm>
            <a:off x="4524753" y="3917383"/>
            <a:ext cx="1894253" cy="14988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xmlns="" id="{D2DE538E-10B9-9F4D-9564-7076597581C4}"/>
              </a:ext>
            </a:extLst>
          </p:cNvPr>
          <p:cNvCxnSpPr>
            <a:stCxn id="39" idx="2"/>
            <a:endCxn id="41" idx="0"/>
          </p:cNvCxnSpPr>
          <p:nvPr/>
        </p:nvCxnSpPr>
        <p:spPr>
          <a:xfrm>
            <a:off x="6896526" y="4148271"/>
            <a:ext cx="0" cy="16256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B4563666-6361-6D4E-99D5-4050B49B9704}"/>
              </a:ext>
            </a:extLst>
          </p:cNvPr>
          <p:cNvCxnSpPr>
            <a:stCxn id="45" idx="0"/>
            <a:endCxn id="38" idx="4"/>
          </p:cNvCxnSpPr>
          <p:nvPr/>
        </p:nvCxnSpPr>
        <p:spPr>
          <a:xfrm flipV="1">
            <a:off x="4349493" y="4092643"/>
            <a:ext cx="1283" cy="223268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xmlns="" id="{34132E86-FB9E-7641-9601-F020CEE21146}"/>
              </a:ext>
            </a:extLst>
          </p:cNvPr>
          <p:cNvCxnSpPr>
            <a:stCxn id="41" idx="1"/>
            <a:endCxn id="45" idx="3"/>
          </p:cNvCxnSpPr>
          <p:nvPr/>
        </p:nvCxnSpPr>
        <p:spPr>
          <a:xfrm flipH="1" flipV="1">
            <a:off x="4600953" y="4515966"/>
            <a:ext cx="1818053" cy="107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B8AC7302-E659-1840-8941-BB51BD066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8" y="3709516"/>
            <a:ext cx="1561125" cy="120288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37C373AB-8F44-A143-93E1-C53B183EB6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6595" y="3561739"/>
            <a:ext cx="1507978" cy="17436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95AA2601-FBA1-0040-911C-B75E2E00E715}"/>
              </a:ext>
            </a:extLst>
          </p:cNvPr>
          <p:cNvSpPr txBox="1"/>
          <p:nvPr/>
        </p:nvSpPr>
        <p:spPr>
          <a:xfrm>
            <a:off x="8922011" y="5449279"/>
            <a:ext cx="3166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Because of the nature of NFVI platform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FA1063B5-D40F-6248-90C7-60B5FE50F454}"/>
              </a:ext>
            </a:extLst>
          </p:cNvPr>
          <p:cNvCxnSpPr>
            <a:cxnSpLocks/>
          </p:cNvCxnSpPr>
          <p:nvPr/>
        </p:nvCxnSpPr>
        <p:spPr>
          <a:xfrm flipH="1" flipV="1">
            <a:off x="7374046" y="4716021"/>
            <a:ext cx="2535268" cy="73325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23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1EFBDE-2D67-C147-9641-5D4ACC021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with Loss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CE2E5E8-5F32-664D-8C92-03B7F587741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8" y="1600571"/>
            <a:ext cx="7470755" cy="4680000"/>
          </a:xfrm>
        </p:spPr>
        <p:txBody>
          <a:bodyPr/>
          <a:lstStyle/>
          <a:p>
            <a:r>
              <a:rPr lang="en-US" dirty="0"/>
              <a:t>Goal</a:t>
            </a:r>
          </a:p>
          <a:p>
            <a:pPr lvl="1"/>
            <a:r>
              <a:rPr lang="en-US" dirty="0"/>
              <a:t>Separate resource exhaustion and loss due to transient processes</a:t>
            </a:r>
          </a:p>
          <a:p>
            <a:pPr lvl="1"/>
            <a:r>
              <a:rPr lang="en-US" dirty="0"/>
              <a:t>They are dealt with in separate ways </a:t>
            </a:r>
          </a:p>
          <a:p>
            <a:r>
              <a:rPr lang="en-US" dirty="0"/>
              <a:t>Solution</a:t>
            </a:r>
          </a:p>
          <a:p>
            <a:pPr lvl="1"/>
            <a:r>
              <a:rPr lang="en-US" dirty="0"/>
              <a:t>If a trial fails because of loss (&lt; z), run the trial again with the same stimulus (Max (r) = 2) </a:t>
            </a:r>
          </a:p>
          <a:p>
            <a:pPr lvl="1"/>
            <a:r>
              <a:rPr lang="en-US" dirty="0"/>
              <a:t>Keep trials short to avoid transients</a:t>
            </a:r>
          </a:p>
          <a:p>
            <a:pPr lvl="1"/>
            <a:r>
              <a:rPr lang="en-US" dirty="0"/>
              <a:t>Isolate loss due to transients </a:t>
            </a:r>
          </a:p>
          <a:p>
            <a:pPr lvl="2"/>
            <a:r>
              <a:rPr lang="en-US" dirty="0"/>
              <a:t>Run long duration tests to characterize effects and frequency 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A4AEA5-DD89-EC4E-8013-0BE95398EA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606097B-AC1D-2D4B-92C5-7243FA24C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3871" y="3602330"/>
            <a:ext cx="3783090" cy="9428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F135D26-FF8D-4944-B3B5-4AA89051037B}"/>
              </a:ext>
            </a:extLst>
          </p:cNvPr>
          <p:cNvSpPr txBox="1"/>
          <p:nvPr/>
        </p:nvSpPr>
        <p:spPr>
          <a:xfrm>
            <a:off x="8552108" y="4891399"/>
            <a:ext cx="3166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Prototyped with OPNFV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Showed marked success in repeatability</a:t>
            </a:r>
          </a:p>
        </p:txBody>
      </p:sp>
    </p:spTree>
    <p:extLst>
      <p:ext uri="{BB962C8B-B14F-4D97-AF65-F5344CB8AC3E}">
        <p14:creationId xmlns:p14="http://schemas.microsoft.com/office/powerpoint/2010/main" val="390061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TSI Corporate Presentation Template 2018- Light Version.potx [Read-Only]" id="{936D83B7-AB32-4E64-8E6D-860CF709C83E}" vid="{90CCE52D-7204-4FCA-BFCD-B9539ED6FF7B}"/>
    </a:ext>
  </a:extLst>
</a:theme>
</file>

<file path=ppt/theme/theme2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ETSI_CORPORATE_PRESENTATION_template_2018_Light_Version (1)</Template>
  <TotalTime>7350</TotalTime>
  <Words>368</Words>
  <Application>Microsoft Office PowerPoint</Application>
  <PresentationFormat>Widescreen</PresentationFormat>
  <Paragraphs>102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Tahoma</vt:lpstr>
      <vt:lpstr>Wingdings</vt:lpstr>
      <vt:lpstr>ETSI Corporate 2018</vt:lpstr>
      <vt:lpstr>TST009 – NFVI Network Benchmarks and Measurement Methods</vt:lpstr>
      <vt:lpstr>Benchmarks</vt:lpstr>
      <vt:lpstr>Test Setup Examples</vt:lpstr>
      <vt:lpstr>Methods of Measurement: Core Procedures</vt:lpstr>
      <vt:lpstr>Mitigating Background Processes that Cause Errors (Loss)</vt:lpstr>
      <vt:lpstr>Binary Search with Loss Verification</vt:lpstr>
    </vt:vector>
  </TitlesOfParts>
  <Manager/>
  <Company>ETSI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ETSI NFV TST Tutorial - SDN NFV World Congress 2018</dc:title>
  <dc:subject>&lt;Speech title here&gt;</dc:subject>
  <dc:creator>Silvia Almagia, Pierre Lynch</dc:creator>
  <cp:keywords/>
  <dc:description/>
  <cp:lastModifiedBy>Margaret Chiosi (A)</cp:lastModifiedBy>
  <cp:revision>127</cp:revision>
  <dcterms:created xsi:type="dcterms:W3CDTF">2018-06-01T09:30:42Z</dcterms:created>
  <dcterms:modified xsi:type="dcterms:W3CDTF">2018-10-22T14:01:16Z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curityLevel">
    <vt:lpwstr>Level 2 – Sensitive</vt:lpwstr>
  </property>
  <property fmtid="{D5CDD505-2E9C-101B-9397-08002B2CF9AE}" pid="3" name="Updated">
    <vt:bool>true</vt:bool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1540216730</vt:lpwstr>
  </property>
</Properties>
</file>