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6"/>
  </p:notesMasterIdLst>
  <p:sldIdLst>
    <p:sldId id="258" r:id="rId3"/>
    <p:sldId id="259" r:id="rId4"/>
    <p:sldId id="260" r:id="rId5"/>
  </p:sldIdLst>
  <p:sldSz cx="9144000" cy="5143500" type="screen16x9"/>
  <p:notesSz cx="6858000" cy="9144000"/>
  <p:embeddedFontLst>
    <p:embeddedFont>
      <p:font typeface="Montserrat" pitchFamily="2" charset="77"/>
      <p:regular r:id="rId7"/>
      <p:bold r:id="rId8"/>
      <p:italic r:id="rId9"/>
      <p:boldItalic r:id="rId10"/>
    </p:embeddedFont>
    <p:embeddedFont>
      <p:font typeface="Old Standard TT" pitchFamily="2" charset="77"/>
      <p:regular r:id="rId11"/>
      <p:bold r:id="rId12"/>
      <p:italic r:id="rId13"/>
    </p:embeddedFont>
    <p:embeddedFont>
      <p:font typeface="PT Sans" panose="020B0503020203020204" pitchFamily="34" charset="77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A8327E-FEC5-47DD-9D6E-6E6481DAE9B8}">
  <a:tblStyle styleId="{5AA8327E-FEC5-47DD-9D6E-6E6481DAE9B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47e5f29d2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47e5f29d2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483e59694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2483e59694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47e5f29d2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47e5f29d2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4"/>
          <p:cNvPicPr preferRelativeResize="0"/>
          <p:nvPr/>
        </p:nvPicPr>
        <p:blipFill rotWithShape="1">
          <a:blip r:embed="rId2">
            <a:alphaModFix/>
          </a:blip>
          <a:srcRect b="81938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99120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8" name="Google Shape;58;p14" descr="AARN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8625" y="228600"/>
            <a:ext cx="1152974" cy="49315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83100" y="1402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13E36"/>
              </a:buClr>
              <a:buSzPts val="1200"/>
              <a:buChar char="○"/>
              <a:defRPr/>
            </a:lvl2pPr>
            <a:lvl3pPr marL="1371600" lvl="2" indent="-2921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2921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292100" rtl="0">
              <a:spcBef>
                <a:spcPts val="1600"/>
              </a:spcBef>
              <a:spcAft>
                <a:spcPts val="1600"/>
              </a:spcAft>
              <a:buSzPts val="10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3428650" y="4712575"/>
            <a:ext cx="2961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Aarna Networks, Inc. Confidential</a:t>
            </a:r>
            <a:endParaRPr sz="1000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 rotWithShape="1">
          <a:blip r:embed="rId2">
            <a:alphaModFix/>
          </a:blip>
          <a:srcRect b="81938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135475" y="1402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1" name="Google Shape;71;p16"/>
          <p:cNvPicPr preferRelativeResize="0"/>
          <p:nvPr/>
        </p:nvPicPr>
        <p:blipFill rotWithShape="1">
          <a:blip r:embed="rId2">
            <a:alphaModFix/>
          </a:blip>
          <a:srcRect b="81938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128925" y="15327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6" name="Google Shape;76;p17"/>
          <p:cNvPicPr preferRelativeResize="0"/>
          <p:nvPr/>
        </p:nvPicPr>
        <p:blipFill rotWithShape="1">
          <a:blip r:embed="rId2">
            <a:alphaModFix/>
          </a:blip>
          <a:srcRect b="81938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11700" y="134525"/>
            <a:ext cx="85017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125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Font typeface="Montserrat"/>
              <a:buNone/>
              <a:defRPr sz="48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8"/>
          <p:cNvSpPr txBox="1"/>
          <p:nvPr/>
        </p:nvSpPr>
        <p:spPr>
          <a:xfrm>
            <a:off x="3428650" y="4712575"/>
            <a:ext cx="2961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Aarna Networks, Inc. Confidential</a:t>
            </a:r>
            <a:endParaRPr sz="1000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Google Shape;85;p1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1"/>
          <p:cNvSpPr txBox="1">
            <a:spLocks noGrp="1"/>
          </p:cNvSpPr>
          <p:nvPr>
            <p:ph type="title" hasCustomPrompt="1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0"/>
              <a:buNone/>
              <a:defRPr sz="14000" b="1">
                <a:solidFill>
                  <a:srgbClr val="9E9E9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Clr>
                <a:srgbClr val="802017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perback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sz="30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4345"/>
              </a:buClr>
              <a:buSzPts val="1400"/>
              <a:buFont typeface="Montserrat"/>
              <a:buChar char="●"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"/>
              <a:buChar char="■"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Google Shape;54;p13"/>
          <p:cNvSpPr txBox="1"/>
          <p:nvPr/>
        </p:nvSpPr>
        <p:spPr>
          <a:xfrm>
            <a:off x="3428650" y="4712575"/>
            <a:ext cx="2961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Aarna Networks, Inc. Confidential</a:t>
            </a:r>
            <a:endParaRPr sz="1000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83100" y="1402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Source Project Comparison</a:t>
            </a:r>
            <a:endParaRPr/>
          </a:p>
        </p:txBody>
      </p:sp>
      <p:graphicFrame>
        <p:nvGraphicFramePr>
          <p:cNvPr id="122" name="Google Shape;122;p25"/>
          <p:cNvGraphicFramePr/>
          <p:nvPr/>
        </p:nvGraphicFramePr>
        <p:xfrm>
          <a:off x="83125" y="923950"/>
          <a:ext cx="8950200" cy="3931680"/>
        </p:xfrm>
        <a:graphic>
          <a:graphicData uri="http://schemas.openxmlformats.org/drawingml/2006/table">
            <a:tbl>
              <a:tblPr>
                <a:noFill/>
                <a:tableStyleId>{5AA8327E-FEC5-47DD-9D6E-6E6481DAE9B8}</a:tableStyleId>
              </a:tblPr>
              <a:tblGrid>
                <a:gridCol w="143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5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Magma 1.7.0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Free5GC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OAI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Open 5GS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5G SA features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AMF/SMF/UPF in preliminary state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AMF, SMF, NRF, AUSF, UDM, NSSF, PCF, N3IWF, and UPF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AMF, SMF, NRF, AUSF, UDM, UDR, and UPF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Good feature coverage; VoNR coded not tested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3GPP compliance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Non-compliant</a:t>
                      </a:r>
                      <a:endParaRPr sz="1000">
                        <a:solidFill>
                          <a:srgbClr val="FF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Rel 15, CUPS/SBA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CUPS/SBA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Rel 16, CUPS/SBA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Private 5G support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Tuned for fixed wireless; weak on performance/MEC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Basic support exists but performance needs work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Basic support, some perf. Tuning done with VPP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Does not scale well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Network slicing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NSSF is fully functional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+ 1H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 support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ONAP integration</a:t>
                      </a:r>
                      <a:endParaRPr sz="10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Initial orchestration of 1.6.0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Aarna/Intel have done some EMCO integration 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PAWR/Orange have done some ONAP integration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N/A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Production grade</a:t>
                      </a:r>
                      <a:endParaRPr sz="10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Preliminary, lot of effort to productize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Semi-academic product, effort to productize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Academic product, lot of effort to productize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Lot of effort to productize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Easy-to-use</a:t>
                      </a:r>
                      <a:endParaRPr sz="10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Easy to deploy and use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Easy to deploy and use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Easy to deploy and use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Fast and easy to deploy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6"/>
          <p:cNvSpPr txBox="1">
            <a:spLocks noGrp="1"/>
          </p:cNvSpPr>
          <p:nvPr>
            <p:ph type="title"/>
          </p:nvPr>
        </p:nvSpPr>
        <p:spPr>
          <a:xfrm>
            <a:off x="83100" y="1402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Source Feature Comparison</a:t>
            </a:r>
            <a:endParaRPr/>
          </a:p>
        </p:txBody>
      </p:sp>
      <p:graphicFrame>
        <p:nvGraphicFramePr>
          <p:cNvPr id="128" name="Google Shape;128;p26"/>
          <p:cNvGraphicFramePr/>
          <p:nvPr/>
        </p:nvGraphicFramePr>
        <p:xfrm>
          <a:off x="83125" y="9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{5AA8327E-FEC5-47DD-9D6E-6E6481DAE9B8}</a:tableStyleId>
              </a:tblPr>
              <a:tblGrid>
                <a:gridCol w="166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1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1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1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8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Magma 1.7.0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Free5GC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OAI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Open 5GS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K8s CNI Support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Non-compliant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Multiple CNI support (Flannel, Calico, DPDK)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GTP Dataplane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Kernel space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User space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Language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Golang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Golang, C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C, C++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Extensible to new NGAP message types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Yes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Containerized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Yes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Yes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Yes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Database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MongoDB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MongoDB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UP Uplink Classifier</a:t>
                      </a:r>
                      <a:endParaRPr sz="10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Yes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No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Community</a:t>
                      </a:r>
                      <a:endParaRPr sz="10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LTE fixed wireless users, primarily FB funded contributors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Large number of users, primarily university contributors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Large number of users, primarily academic contributors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Unclear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 txBox="1">
            <a:spLocks noGrp="1"/>
          </p:cNvSpPr>
          <p:nvPr>
            <p:ph type="title"/>
          </p:nvPr>
        </p:nvSpPr>
        <p:spPr>
          <a:xfrm>
            <a:off x="83100" y="1402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Source Metrics (</a:t>
            </a:r>
            <a:r>
              <a:rPr lang="en" u="sng"/>
              <a:t>3/15/22-4/15/22</a:t>
            </a:r>
            <a:r>
              <a:rPr lang="en"/>
              <a:t>)</a:t>
            </a:r>
            <a:endParaRPr/>
          </a:p>
        </p:txBody>
      </p:sp>
      <p:graphicFrame>
        <p:nvGraphicFramePr>
          <p:cNvPr id="134" name="Google Shape;134;p27"/>
          <p:cNvGraphicFramePr/>
          <p:nvPr/>
        </p:nvGraphicFramePr>
        <p:xfrm>
          <a:off x="99088" y="1083400"/>
          <a:ext cx="8948375" cy="4023100"/>
        </p:xfrm>
        <a:graphic>
          <a:graphicData uri="http://schemas.openxmlformats.org/drawingml/2006/table">
            <a:tbl>
              <a:tblPr>
                <a:noFill/>
                <a:tableStyleId>{5AA8327E-FEC5-47DD-9D6E-6E6481DAE9B8}</a:tableStyleId>
              </a:tblPr>
              <a:tblGrid>
                <a:gridCol w="161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3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3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3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3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Magma 1.7.0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Free5GC (only open source data)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OAI 5GC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Open 5GS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Open source</a:t>
                      </a:r>
                      <a:endParaRPr sz="10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+ BSD 3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~ Apache 2.0, but newer features not open source</a:t>
                      </a:r>
                      <a:endParaRPr sz="10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OAI Public License v1.1</a:t>
                      </a:r>
                      <a:endParaRPr sz="1000">
                        <a:solidFill>
                          <a:srgbClr val="FF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FF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 AGPL license</a:t>
                      </a:r>
                      <a:endParaRPr sz="1000">
                        <a:solidFill>
                          <a:srgbClr val="FF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Authors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55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 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3? (12 total across Core, RAN, UE)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6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Commits (master)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181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6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?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66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Files changed (master)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2,140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114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?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225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Changes</a:t>
                      </a:r>
                      <a:endParaRPr sz="12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8,820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7,768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?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15,757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Latest release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1.7.0 (3/22)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v3.0.7 (3/22)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Stage 3 (4/20)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v2.4.5 (3/22)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Primary entity</a:t>
                      </a:r>
                      <a:endParaRPr sz="1200" b="1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N/A 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National Chiao Tung University (Taiwan)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Eurecom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Wavemobile (UK)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</Words>
  <Application>Microsoft Macintosh PowerPoint</Application>
  <PresentationFormat>On-screen Show (16:9)</PresentationFormat>
  <Paragraphs>119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PT Sans</vt:lpstr>
      <vt:lpstr>Old Standard TT</vt:lpstr>
      <vt:lpstr>Arial</vt:lpstr>
      <vt:lpstr>Montserrat</vt:lpstr>
      <vt:lpstr>Simple Light</vt:lpstr>
      <vt:lpstr>Paperback</vt:lpstr>
      <vt:lpstr>Open Source Project Comparison</vt:lpstr>
      <vt:lpstr>Open Source Feature Comparison</vt:lpstr>
      <vt:lpstr>Open Source Metrics (3/15/22-4/15/22)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Source Project Comparison</dc:title>
  <cp:lastModifiedBy>akapadia</cp:lastModifiedBy>
  <cp:revision>1</cp:revision>
  <dcterms:modified xsi:type="dcterms:W3CDTF">2022-05-24T16:28:41Z</dcterms:modified>
</cp:coreProperties>
</file>