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Gill Sans"/>
      <p:regular r:id="rId15"/>
      <p:bold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GillSans-regular.fntdata"/><Relationship Id="rId14" Type="http://schemas.openxmlformats.org/officeDocument/2006/relationships/slide" Target="slides/slide9.xml"/><Relationship Id="rId16" Type="http://schemas.openxmlformats.org/officeDocument/2006/relationships/font" Target="fonts/GillSans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6" name="Google Shape;1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2" name="Google Shape;12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0ab986787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0ab986787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0ab986787a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0ab986787a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0ab986787a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0ab986787a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0ab986787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0ab986787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6" name="Google Shape;166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28650" y="727472"/>
            <a:ext cx="440055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Gill Sans"/>
              <a:buNone/>
              <a:defRPr sz="33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628650" y="2587228"/>
            <a:ext cx="4400550" cy="628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  <a:defRPr sz="21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descr="A picture containing thing  Description generated with high confidence" id="14" name="Google Shape;1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8650" y="4376968"/>
            <a:ext cx="3771900" cy="22513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ansition Light">
  <p:cSld name="Transition Ligh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 txBox="1"/>
          <p:nvPr>
            <p:ph type="title"/>
          </p:nvPr>
        </p:nvSpPr>
        <p:spPr>
          <a:xfrm>
            <a:off x="457200" y="1835944"/>
            <a:ext cx="82296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82" name="Google Shape;82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555434" y="4342572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1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4" name="Google Shape;84;p11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5" name="Google Shape;85;p11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Left">
  <p:cSld name="Image Lef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2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88" name="Google Shape;88;p12"/>
          <p:cNvSpPr txBox="1"/>
          <p:nvPr>
            <p:ph idx="1" type="body"/>
          </p:nvPr>
        </p:nvSpPr>
        <p:spPr>
          <a:xfrm>
            <a:off x="5781675" y="0"/>
            <a:ext cx="3362325" cy="5143500"/>
          </a:xfrm>
          <a:prstGeom prst="rect">
            <a:avLst/>
          </a:prstGeom>
          <a:solidFill>
            <a:srgbClr val="00183C">
              <a:alpha val="94117"/>
            </a:srgbClr>
          </a:solidFill>
          <a:ln>
            <a:noFill/>
          </a:ln>
        </p:spPr>
        <p:txBody>
          <a:bodyPr anchorCtr="0" anchor="t" bIns="342900" lIns="342900" spcFirstLastPara="1" rIns="171450" wrap="square" tIns="342900">
            <a:noAutofit/>
          </a:bodyPr>
          <a:lstStyle>
            <a:lvl1pPr indent="-3619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>
                <a:solidFill>
                  <a:schemeClr val="lt1"/>
                </a:solidFill>
              </a:defRPr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>
                <a:solidFill>
                  <a:schemeClr val="lt1"/>
                </a:solidFill>
              </a:defRPr>
            </a:lvl3pPr>
            <a:lvl4pPr indent="-33655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>
                <a:solidFill>
                  <a:schemeClr val="lt1"/>
                </a:solidFill>
              </a:defRPr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9" name="Google Shape;89;p12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0" name="Google Shape;90;p12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1" name="Google Shape;91;p12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Right">
  <p:cSld name="Image Righ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3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94" name="Google Shape;94;p13"/>
          <p:cNvSpPr txBox="1"/>
          <p:nvPr>
            <p:ph idx="1" type="body"/>
          </p:nvPr>
        </p:nvSpPr>
        <p:spPr>
          <a:xfrm>
            <a:off x="0" y="0"/>
            <a:ext cx="3362325" cy="5143500"/>
          </a:xfrm>
          <a:prstGeom prst="rect">
            <a:avLst/>
          </a:prstGeom>
          <a:solidFill>
            <a:srgbClr val="00183C">
              <a:alpha val="94117"/>
            </a:srgbClr>
          </a:solidFill>
          <a:ln>
            <a:noFill/>
          </a:ln>
        </p:spPr>
        <p:txBody>
          <a:bodyPr anchorCtr="0" anchor="t" bIns="342900" lIns="342900" spcFirstLastPara="1" rIns="171450" wrap="square" tIns="342900">
            <a:noAutofit/>
          </a:bodyPr>
          <a:lstStyle>
            <a:lvl1pPr indent="-3619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>
                <a:solidFill>
                  <a:schemeClr val="lt1"/>
                </a:solidFill>
              </a:defRPr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>
                <a:solidFill>
                  <a:schemeClr val="lt1"/>
                </a:solidFill>
              </a:defRPr>
            </a:lvl3pPr>
            <a:lvl4pPr indent="-33655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>
                <a:solidFill>
                  <a:schemeClr val="lt1"/>
                </a:solidFill>
              </a:defRPr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5" name="Google Shape;95;p13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6" name="Google Shape;96;p13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7" name="Google Shape;97;p13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4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0" name="Google Shape;100;p14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1" name="Google Shape;101;p14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Full Width Dark Background">
  <p:cSld name="Text Full Width Dark Background">
    <p:bg>
      <p:bgPr>
        <a:solidFill>
          <a:srgbClr val="00183C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68630" y="4721498"/>
            <a:ext cx="2019814" cy="120556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5"/>
          <p:cNvSpPr txBox="1"/>
          <p:nvPr>
            <p:ph type="title"/>
          </p:nvPr>
        </p:nvSpPr>
        <p:spPr>
          <a:xfrm>
            <a:off x="468630" y="273845"/>
            <a:ext cx="8200415" cy="701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5" name="Google Shape;105;p15"/>
          <p:cNvSpPr txBox="1"/>
          <p:nvPr>
            <p:ph idx="1" type="body"/>
          </p:nvPr>
        </p:nvSpPr>
        <p:spPr>
          <a:xfrm>
            <a:off x="468630" y="1001316"/>
            <a:ext cx="8200415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 sz="2100">
                <a:solidFill>
                  <a:schemeClr val="lt1"/>
                </a:solidFill>
              </a:defRPr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 sz="2000"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 sz="1800">
                <a:solidFill>
                  <a:schemeClr val="lt1"/>
                </a:solidFill>
              </a:defRPr>
            </a:lvl3pPr>
            <a:lvl4pPr indent="-33655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 sz="1700">
                <a:solidFill>
                  <a:schemeClr val="lt1"/>
                </a:solidFill>
              </a:defRPr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 sz="1500"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106" name="Google Shape;106;p15"/>
          <p:cNvCxnSpPr/>
          <p:nvPr/>
        </p:nvCxnSpPr>
        <p:spPr>
          <a:xfrm>
            <a:off x="308610" y="273845"/>
            <a:ext cx="0" cy="4581524"/>
          </a:xfrm>
          <a:prstGeom prst="straightConnector1">
            <a:avLst/>
          </a:prstGeom>
          <a:noFill/>
          <a:ln cap="flat" cmpd="sng" w="9525">
            <a:solidFill>
              <a:srgbClr val="168FD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7" name="Google Shape;107;p15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8" name="Google Shape;108;p15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9" name="Google Shape;109;p15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2" name="Google Shape;112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/>
            </a:lvl2pPr>
            <a:lvl3pPr indent="-3429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/>
            </a:lvl3pPr>
            <a:lvl4pPr indent="-33655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/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113" name="Google Shape;113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Full Width">
  <p:cSld name="Text Full Width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/>
          <p:nvPr>
            <p:ph type="title"/>
          </p:nvPr>
        </p:nvSpPr>
        <p:spPr>
          <a:xfrm>
            <a:off x="468630" y="273845"/>
            <a:ext cx="8200415" cy="701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" type="body"/>
          </p:nvPr>
        </p:nvSpPr>
        <p:spPr>
          <a:xfrm>
            <a:off x="468630" y="1001316"/>
            <a:ext cx="8200415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 sz="21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 sz="1800"/>
            </a:lvl3pPr>
            <a:lvl4pPr indent="-33655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 sz="1700"/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 sz="1500"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21" name="Google Shape;21;p3"/>
          <p:cNvCxnSpPr/>
          <p:nvPr/>
        </p:nvCxnSpPr>
        <p:spPr>
          <a:xfrm>
            <a:off x="308610" y="273845"/>
            <a:ext cx="0" cy="4581524"/>
          </a:xfrm>
          <a:prstGeom prst="straightConnector1">
            <a:avLst/>
          </a:prstGeom>
          <a:noFill/>
          <a:ln cap="flat" cmpd="sng" w="9525">
            <a:solidFill>
              <a:srgbClr val="168FDF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22" name="Google Shape;22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55313" y="4734017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6" name="Google Shape;2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90510" y="4714539"/>
            <a:ext cx="1498177" cy="1408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ansition Dark">
  <p:cSld name="Transition Dark">
    <p:bg>
      <p:bgPr>
        <a:solidFill>
          <a:srgbClr val="00183C"/>
        </a:soli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457200" y="1835944"/>
            <a:ext cx="82296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29" name="Google Shape;29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555434" y="4336513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4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Two Column">
  <p:cSld name="Text Two Column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468630" y="273845"/>
            <a:ext cx="8200415" cy="701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468630" y="1001316"/>
            <a:ext cx="3999058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 sz="21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 sz="1800"/>
            </a:lvl3pPr>
            <a:lvl4pPr indent="-33655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 sz="1700"/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 sz="1500"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36" name="Google Shape;36;p5"/>
          <p:cNvCxnSpPr/>
          <p:nvPr/>
        </p:nvCxnSpPr>
        <p:spPr>
          <a:xfrm>
            <a:off x="308610" y="273845"/>
            <a:ext cx="0" cy="4581524"/>
          </a:xfrm>
          <a:prstGeom prst="straightConnector1">
            <a:avLst/>
          </a:prstGeom>
          <a:noFill/>
          <a:ln cap="flat" cmpd="sng" w="9525">
            <a:solidFill>
              <a:srgbClr val="168FD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7" name="Google Shape;37;p5"/>
          <p:cNvSpPr txBox="1"/>
          <p:nvPr>
            <p:ph idx="2" type="body"/>
          </p:nvPr>
        </p:nvSpPr>
        <p:spPr>
          <a:xfrm>
            <a:off x="4669987" y="1001316"/>
            <a:ext cx="3999058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 sz="21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 sz="1800"/>
            </a:lvl3pPr>
            <a:lvl4pPr indent="-33655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 sz="1700"/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 sz="1500"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38" name="Google Shape;38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55313" y="4734017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2" name="Google Shape;4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90510" y="4714539"/>
            <a:ext cx="1498178" cy="1408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468630" y="273845"/>
            <a:ext cx="8200415" cy="701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45" name="Google Shape;45;p6"/>
          <p:cNvCxnSpPr/>
          <p:nvPr/>
        </p:nvCxnSpPr>
        <p:spPr>
          <a:xfrm>
            <a:off x="308610" y="273845"/>
            <a:ext cx="0" cy="4581524"/>
          </a:xfrm>
          <a:prstGeom prst="straightConnector1">
            <a:avLst/>
          </a:prstGeom>
          <a:noFill/>
          <a:ln cap="flat" cmpd="sng" w="9525">
            <a:solidFill>
              <a:srgbClr val="168FDF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46" name="Google Shape;46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55313" y="4734017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Half Width">
  <p:cSld name="Text Half Width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/>
          <p:nvPr>
            <p:ph type="title"/>
          </p:nvPr>
        </p:nvSpPr>
        <p:spPr>
          <a:xfrm>
            <a:off x="468630" y="273845"/>
            <a:ext cx="8046720" cy="701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" type="body"/>
          </p:nvPr>
        </p:nvSpPr>
        <p:spPr>
          <a:xfrm>
            <a:off x="468630" y="1001316"/>
            <a:ext cx="395097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 sz="21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 sz="1800"/>
            </a:lvl3pPr>
            <a:lvl4pPr indent="-33655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 sz="1700"/>
            </a:lvl4pPr>
            <a:lvl5pPr indent="-32385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 sz="1500"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53" name="Google Shape;53;p7"/>
          <p:cNvCxnSpPr/>
          <p:nvPr/>
        </p:nvCxnSpPr>
        <p:spPr>
          <a:xfrm>
            <a:off x="308610" y="273845"/>
            <a:ext cx="0" cy="4581524"/>
          </a:xfrm>
          <a:prstGeom prst="straightConnector1">
            <a:avLst/>
          </a:prstGeom>
          <a:noFill/>
          <a:ln cap="flat" cmpd="sng" w="9525">
            <a:solidFill>
              <a:srgbClr val="168FDF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54" name="Google Shape;54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55313" y="4734017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7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Center Title White Background">
  <p:cSld name="Text Center Title White Background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/>
          <p:nvPr>
            <p:ph type="title"/>
          </p:nvPr>
        </p:nvSpPr>
        <p:spPr>
          <a:xfrm>
            <a:off x="628650" y="6929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1" type="body"/>
          </p:nvPr>
        </p:nvSpPr>
        <p:spPr>
          <a:xfrm>
            <a:off x="628650" y="1709976"/>
            <a:ext cx="7886700" cy="23288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/>
            </a:lvl1pPr>
            <a:lvl2pPr indent="-3556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/>
            </a:lvl2pPr>
            <a:lvl3pPr indent="-34290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/>
            </a:lvl3pPr>
            <a:lvl4pPr indent="-336550" lvl="3" marL="18288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/>
            </a:lvl4pPr>
            <a:lvl5pPr indent="-323850" lvl="4" marL="22860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61" name="Google Shape;61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555434" y="4342572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8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3" name="Google Shape;63;p8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4" name="Google Shape;64;p8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Center Title Image Background">
  <p:cSld name="Text Center Title Image Background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/>
          <p:nvPr>
            <p:ph idx="2" type="pic"/>
          </p:nvPr>
        </p:nvSpPr>
        <p:spPr>
          <a:xfrm>
            <a:off x="0" y="-6178"/>
            <a:ext cx="9144000" cy="5149679"/>
          </a:xfrm>
          <a:prstGeom prst="rect">
            <a:avLst/>
          </a:prstGeom>
          <a:noFill/>
          <a:ln>
            <a:noFill/>
          </a:ln>
        </p:spPr>
      </p:sp>
      <p:sp>
        <p:nvSpPr>
          <p:cNvPr id="67" name="Google Shape;67;p9"/>
          <p:cNvSpPr txBox="1"/>
          <p:nvPr>
            <p:ph type="title"/>
          </p:nvPr>
        </p:nvSpPr>
        <p:spPr>
          <a:xfrm>
            <a:off x="628650" y="6929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1" type="body"/>
          </p:nvPr>
        </p:nvSpPr>
        <p:spPr>
          <a:xfrm>
            <a:off x="628650" y="1709976"/>
            <a:ext cx="7886700" cy="23288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/>
            </a:lvl1pPr>
            <a:lvl2pPr indent="-3556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/>
            </a:lvl2pPr>
            <a:lvl3pPr indent="-34290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/>
            </a:lvl3pPr>
            <a:lvl4pPr indent="-336550" lvl="3" marL="18288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/>
            </a:lvl4pPr>
            <a:lvl5pPr indent="-323850" lvl="4" marL="22860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69" name="Google Shape;69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555434" y="4342572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9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1" name="Google Shape;71;p9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9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Center Title Dark Background">
  <p:cSld name="Text Center Title Dark Background">
    <p:bg>
      <p:bgPr>
        <a:solidFill>
          <a:srgbClr val="00183C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0"/>
          <p:cNvSpPr txBox="1"/>
          <p:nvPr>
            <p:ph type="title"/>
          </p:nvPr>
        </p:nvSpPr>
        <p:spPr>
          <a:xfrm>
            <a:off x="441960" y="692944"/>
            <a:ext cx="82296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5" name="Google Shape;75;p10"/>
          <p:cNvSpPr txBox="1"/>
          <p:nvPr>
            <p:ph idx="1" type="body"/>
          </p:nvPr>
        </p:nvSpPr>
        <p:spPr>
          <a:xfrm>
            <a:off x="441960" y="1709976"/>
            <a:ext cx="8229600" cy="23288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›"/>
              <a:defRPr>
                <a:solidFill>
                  <a:schemeClr val="lt1"/>
                </a:solidFill>
              </a:defRPr>
            </a:lvl1pPr>
            <a:lvl2pPr indent="-3556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›"/>
              <a:defRPr>
                <a:solidFill>
                  <a:schemeClr val="lt1"/>
                </a:solidFill>
              </a:defRPr>
            </a:lvl2pPr>
            <a:lvl3pPr indent="-34290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›"/>
              <a:defRPr>
                <a:solidFill>
                  <a:schemeClr val="lt1"/>
                </a:solidFill>
              </a:defRPr>
            </a:lvl3pPr>
            <a:lvl4pPr indent="-336550" lvl="3" marL="18288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›"/>
              <a:defRPr>
                <a:solidFill>
                  <a:schemeClr val="lt1"/>
                </a:solidFill>
              </a:defRPr>
            </a:lvl4pPr>
            <a:lvl5pPr indent="-323850" lvl="4" marL="22860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Char char="›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76" name="Google Shape;76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555434" y="4336513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0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p10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9" name="Google Shape;79;p10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slow">
    <p:push dir="r"/>
  </p:transition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2700"/>
              <a:buFont typeface="Gill Sans"/>
              <a:buNone/>
              <a:defRPr b="0" i="0" sz="27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b="0" i="0" sz="21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b="0" i="0" sz="20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b="0" i="0" sz="1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3655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b="0" i="0" sz="17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2385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b="0" i="0" sz="15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242917" y="4937760"/>
            <a:ext cx="618679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55536" y="4937760"/>
            <a:ext cx="2526508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868254" y="4937760"/>
            <a:ext cx="275746" cy="205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spd="slow">
    <p:push dir="r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jira.onap.org/browse/CCSDK-3434" TargetMode="External"/><Relationship Id="rId4" Type="http://schemas.openxmlformats.org/officeDocument/2006/relationships/hyperlink" Target="https://jira.onap.org/browse/CCSDK-3435" TargetMode="External"/><Relationship Id="rId5" Type="http://schemas.openxmlformats.org/officeDocument/2006/relationships/hyperlink" Target="https://jira.onap.org/browse/OOM-2801" TargetMode="External"/><Relationship Id="rId6" Type="http://schemas.openxmlformats.org/officeDocument/2006/relationships/hyperlink" Target="https://jira.onap.org/browse/OOM-2802" TargetMode="External"/><Relationship Id="rId7" Type="http://schemas.openxmlformats.org/officeDocument/2006/relationships/hyperlink" Target="https://jira.onap.org/browse/OOM-2803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7"/>
          <p:cNvSpPr txBox="1"/>
          <p:nvPr>
            <p:ph type="ctrTitle"/>
          </p:nvPr>
        </p:nvSpPr>
        <p:spPr>
          <a:xfrm>
            <a:off x="277475" y="351325"/>
            <a:ext cx="8803500" cy="237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2300"/>
              </a:spcBef>
              <a:spcAft>
                <a:spcPts val="0"/>
              </a:spcAft>
              <a:buSzPts val="3300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50000"/>
              </a:lnSpc>
              <a:spcBef>
                <a:spcPts val="2300"/>
              </a:spcBef>
              <a:spcAft>
                <a:spcPts val="0"/>
              </a:spcAft>
              <a:buSzPts val="3300"/>
              <a:buNone/>
            </a:pPr>
            <a:r>
              <a:rPr lang="en" sz="3600">
                <a:latin typeface="Arial"/>
                <a:ea typeface="Arial"/>
                <a:cs typeface="Arial"/>
                <a:sym typeface="Arial"/>
              </a:rPr>
              <a:t>ONAP CDS – Error Handling in Production Deployments</a:t>
            </a:r>
            <a:endParaRPr sz="3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ill Sans"/>
              <a:buNone/>
            </a:pPr>
            <a:r>
              <a:t/>
            </a:r>
            <a:endParaRPr sz="3600"/>
          </a:p>
        </p:txBody>
      </p:sp>
      <p:sp>
        <p:nvSpPr>
          <p:cNvPr id="119" name="Google Shape;119;p17"/>
          <p:cNvSpPr txBox="1"/>
          <p:nvPr>
            <p:ph type="ctrTitle"/>
          </p:nvPr>
        </p:nvSpPr>
        <p:spPr>
          <a:xfrm>
            <a:off x="654775" y="3015400"/>
            <a:ext cx="64647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ill Sans"/>
              <a:buNone/>
            </a:pPr>
            <a:r>
              <a:rPr lang="en" sz="1800"/>
              <a:t>Aarna Networks - Kavitha P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ill Sans"/>
              <a:buNone/>
            </a:pPr>
            <a:r>
              <a:rPr lang="en" sz="1800"/>
              <a:t>Aarna Networks - Vivekanandan M</a:t>
            </a:r>
            <a:endParaRPr sz="1800"/>
          </a:p>
        </p:txBody>
      </p:sp>
    </p:spTree>
  </p:cSld>
  <p:clrMapOvr>
    <a:masterClrMapping/>
  </p:clrMapOvr>
  <p:transition spd="slow"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 txBox="1"/>
          <p:nvPr>
            <p:ph type="title"/>
          </p:nvPr>
        </p:nvSpPr>
        <p:spPr>
          <a:xfrm>
            <a:off x="468630" y="273844"/>
            <a:ext cx="8200500" cy="70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Agenda</a:t>
            </a: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8"/>
          <p:cNvSpPr txBox="1"/>
          <p:nvPr>
            <p:ph idx="1" type="body"/>
          </p:nvPr>
        </p:nvSpPr>
        <p:spPr>
          <a:xfrm>
            <a:off x="468630" y="1001316"/>
            <a:ext cx="82005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492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Font typeface="Arial"/>
              <a:buChar char="›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Problem statement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Font typeface="Arial"/>
              <a:buChar char="›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ONAP CDS Audit logging feature contribution Jira tickets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Font typeface="Arial"/>
              <a:buChar char="›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CDS Workflow Audit Logging Design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Font typeface="Arial"/>
              <a:buChar char="›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CDS Workflow Audit Logging REST APIs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Font typeface="Arial"/>
              <a:buChar char="›"/>
            </a:pPr>
            <a:r>
              <a:rPr lang="en" sz="1900">
                <a:latin typeface="Arial"/>
                <a:ea typeface="Arial"/>
                <a:cs typeface="Arial"/>
                <a:sym typeface="Arial"/>
              </a:rPr>
              <a:t>Demo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/>
          <p:nvPr>
            <p:ph type="title"/>
          </p:nvPr>
        </p:nvSpPr>
        <p:spPr>
          <a:xfrm>
            <a:off x="468630" y="130419"/>
            <a:ext cx="8200500" cy="70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Problem Statement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19"/>
          <p:cNvSpPr txBox="1"/>
          <p:nvPr>
            <p:ph idx="1" type="body"/>
          </p:nvPr>
        </p:nvSpPr>
        <p:spPr>
          <a:xfrm>
            <a:off x="468630" y="832116"/>
            <a:ext cx="82005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3655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700"/>
              <a:buFont typeface="Arial"/>
              <a:buChar char="›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CDS does not persist the workflow execution status.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700"/>
              <a:buFont typeface="Arial"/>
              <a:buChar char="›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Most practical deployments have CDS to execute long running workflows , where workflow status often need to be accessed in order to trigger workflow resubmit etc.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700"/>
              <a:buFont typeface="Arial"/>
              <a:buChar char="›"/>
            </a:pPr>
            <a:r>
              <a:rPr lang="en" sz="1700">
                <a:latin typeface="Arial"/>
                <a:ea typeface="Arial"/>
                <a:cs typeface="Arial"/>
                <a:sym typeface="Arial"/>
              </a:rPr>
              <a:t>Need to store all the CDS workflow execution status for audit purpose in production.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 txBox="1"/>
          <p:nvPr>
            <p:ph type="title"/>
          </p:nvPr>
        </p:nvSpPr>
        <p:spPr>
          <a:xfrm>
            <a:off x="468630" y="273845"/>
            <a:ext cx="8200500" cy="70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CDS Audit logging and ELF Integration features</a:t>
            </a:r>
            <a:endParaRPr/>
          </a:p>
        </p:txBody>
      </p:sp>
      <p:sp>
        <p:nvSpPr>
          <p:cNvPr id="137" name="Google Shape;137;p20"/>
          <p:cNvSpPr txBox="1"/>
          <p:nvPr>
            <p:ph idx="1" type="body"/>
          </p:nvPr>
        </p:nvSpPr>
        <p:spPr>
          <a:xfrm>
            <a:off x="468630" y="1001316"/>
            <a:ext cx="82005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36550" lvl="0" marL="457200" rtl="0" algn="l"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ts val="1700"/>
              <a:buFont typeface="Arial"/>
              <a:buChar char="›"/>
            </a:pPr>
            <a:r>
              <a:rPr lang="en"/>
              <a:t>We c</a:t>
            </a:r>
            <a:r>
              <a:rPr lang="en"/>
              <a:t>ontributed the following ONAP Jira tickets</a:t>
            </a:r>
            <a:endParaRPr/>
          </a:p>
          <a:p>
            <a:pPr indent="-336550" lvl="0" marL="457200" rtl="0" algn="l"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ts val="1700"/>
              <a:buFont typeface="Arial"/>
              <a:buChar char="›"/>
            </a:pPr>
            <a:r>
              <a:rPr lang="en"/>
              <a:t>CDS Audi Log persistence  </a:t>
            </a:r>
            <a:endParaRPr/>
          </a:p>
          <a:p>
            <a:pPr indent="-336550" lvl="1" marL="9144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700"/>
              <a:buFont typeface="Arial"/>
              <a:buChar char="›"/>
            </a:pPr>
            <a:r>
              <a:rPr lang="en" u="sng">
                <a:solidFill>
                  <a:schemeClr val="hlink"/>
                </a:solidFill>
                <a:hlinkClick r:id="rId3"/>
              </a:rPr>
              <a:t>CCSDK-3434</a:t>
            </a:r>
            <a:r>
              <a:rPr lang="en"/>
              <a:t> (CDS Blueprint Processor Changes)</a:t>
            </a:r>
            <a:endParaRPr/>
          </a:p>
          <a:p>
            <a:pPr indent="-336550" lvl="1" marL="9144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700"/>
              <a:buFont typeface="Arial"/>
              <a:buChar char="›"/>
            </a:pPr>
            <a:r>
              <a:rPr lang="en" u="sng">
                <a:solidFill>
                  <a:schemeClr val="hlink"/>
                </a:solidFill>
                <a:hlinkClick r:id="rId4"/>
              </a:rPr>
              <a:t>CCSDK-3435</a:t>
            </a:r>
            <a:r>
              <a:rPr lang="en"/>
              <a:t> (CDS py-executor log persistence)</a:t>
            </a:r>
            <a:endParaRPr/>
          </a:p>
          <a:p>
            <a:pPr indent="-336550" lvl="0" marL="457200" rtl="0" algn="l"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ts val="1700"/>
              <a:buFont typeface="Arial"/>
              <a:buChar char="›"/>
            </a:pPr>
            <a:r>
              <a:rPr lang="en"/>
              <a:t>CDS Helm chart changes for ELK integration</a:t>
            </a:r>
            <a:endParaRPr/>
          </a:p>
          <a:p>
            <a:pPr indent="-336550" lvl="1" marL="9144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700"/>
              <a:buFont typeface="Arial"/>
              <a:buChar char="›"/>
            </a:pPr>
            <a:r>
              <a:rPr lang="en" u="sng">
                <a:solidFill>
                  <a:schemeClr val="hlink"/>
                </a:solidFill>
                <a:hlinkClick r:id="rId5"/>
              </a:rPr>
              <a:t>OOM-2801</a:t>
            </a:r>
            <a:endParaRPr/>
          </a:p>
          <a:p>
            <a:pPr indent="-336550" lvl="1" marL="9144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700"/>
              <a:buFont typeface="Arial"/>
              <a:buChar char="›"/>
            </a:pPr>
            <a:r>
              <a:rPr lang="en" u="sng">
                <a:solidFill>
                  <a:schemeClr val="hlink"/>
                </a:solidFill>
                <a:hlinkClick r:id="rId6"/>
              </a:rPr>
              <a:t>OOM-2802</a:t>
            </a:r>
            <a:endParaRPr/>
          </a:p>
          <a:p>
            <a:pPr indent="-336550" lvl="1" marL="9144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700"/>
              <a:buFont typeface="Arial"/>
              <a:buChar char="›"/>
            </a:pPr>
            <a:r>
              <a:rPr lang="en" u="sng">
                <a:solidFill>
                  <a:schemeClr val="hlink"/>
                </a:solidFill>
                <a:hlinkClick r:id="rId7"/>
              </a:rPr>
              <a:t>OOM-2803</a:t>
            </a:r>
            <a:endParaRPr/>
          </a:p>
          <a:p>
            <a:pPr indent="-336550" lvl="2" marL="137160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700"/>
              <a:buFont typeface="Arial"/>
              <a:buChar char="›"/>
            </a:pPr>
            <a:r>
              <a:rPr lang="en"/>
              <a:t>CDS BP flag to enable/disable audit logging</a:t>
            </a:r>
            <a:endParaRPr/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ts val="2100"/>
              <a:buChar char="›"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/>
          <p:nvPr>
            <p:ph type="title"/>
          </p:nvPr>
        </p:nvSpPr>
        <p:spPr>
          <a:xfrm>
            <a:off x="468630" y="273845"/>
            <a:ext cx="8200500" cy="70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CDS Workflow Auditing Sequence Diagram</a:t>
            </a:r>
            <a:endParaRPr/>
          </a:p>
        </p:txBody>
      </p:sp>
      <p:pic>
        <p:nvPicPr>
          <p:cNvPr id="143" name="Google Shape;14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400" y="966950"/>
            <a:ext cx="8056099" cy="3666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/>
          <p:nvPr>
            <p:ph type="title"/>
          </p:nvPr>
        </p:nvSpPr>
        <p:spPr>
          <a:xfrm>
            <a:off x="468630" y="273845"/>
            <a:ext cx="8200500" cy="70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CDS Workflow Auditing Data Model</a:t>
            </a:r>
            <a:endParaRPr/>
          </a:p>
        </p:txBody>
      </p:sp>
      <p:sp>
        <p:nvSpPr>
          <p:cNvPr id="149" name="Google Shape;149;p22"/>
          <p:cNvSpPr txBox="1"/>
          <p:nvPr>
            <p:ph idx="1" type="body"/>
          </p:nvPr>
        </p:nvSpPr>
        <p:spPr>
          <a:xfrm>
            <a:off x="468630" y="1001316"/>
            <a:ext cx="82005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›"/>
            </a:pPr>
            <a:r>
              <a:rPr lang="en"/>
              <a:t>Introduced a New Database Table</a:t>
            </a:r>
            <a:endParaRPr/>
          </a:p>
        </p:txBody>
      </p:sp>
      <p:pic>
        <p:nvPicPr>
          <p:cNvPr id="150" name="Google Shape;15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3350" y="1389800"/>
            <a:ext cx="7309200" cy="326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3"/>
          <p:cNvSpPr txBox="1"/>
          <p:nvPr>
            <p:ph type="title"/>
          </p:nvPr>
        </p:nvSpPr>
        <p:spPr>
          <a:xfrm>
            <a:off x="468630" y="273845"/>
            <a:ext cx="8200500" cy="70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CDS Workflow Audit Logging REST API</a:t>
            </a:r>
            <a:endParaRPr/>
          </a:p>
        </p:txBody>
      </p:sp>
      <p:sp>
        <p:nvSpPr>
          <p:cNvPr id="156" name="Google Shape;156;p23"/>
          <p:cNvSpPr txBox="1"/>
          <p:nvPr>
            <p:ph idx="1" type="body"/>
          </p:nvPr>
        </p:nvSpPr>
        <p:spPr>
          <a:xfrm>
            <a:off x="468625" y="940051"/>
            <a:ext cx="8200500" cy="3566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36550" lvl="0" marL="457200" rtl="0" algn="l"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ts val="1700"/>
              <a:buFont typeface="Arial"/>
              <a:buChar char="›"/>
            </a:pPr>
            <a:r>
              <a:rPr lang="en"/>
              <a:t>New REST API to get the WorkflowController h</a:t>
            </a:r>
            <a:r>
              <a:rPr lang="en"/>
              <a:t>ealth check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ts val="2100"/>
              <a:buChar char="›"/>
            </a:pPr>
            <a:r>
              <a:rPr lang="en"/>
              <a:t>New REST API to  get the CDS workflow status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23"/>
          <p:cNvSpPr txBox="1"/>
          <p:nvPr/>
        </p:nvSpPr>
        <p:spPr>
          <a:xfrm>
            <a:off x="1842300" y="1294375"/>
            <a:ext cx="54594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curl -v --location \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--request GET \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Gill Sans"/>
                <a:ea typeface="Gill Sans"/>
                <a:cs typeface="Gill Sans"/>
                <a:sym typeface="Gill Sans"/>
              </a:rPr>
              <a:t>http://{{host}}:{{port}}/api/v1/workflow/health-check</a:t>
            </a: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 \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--header 'Content-Type: application/json;charset=UTF-8' \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--header 'Accept: application/json;charset=UTF-8,application/json' \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--header 'Authorization: Basic Y2NzZGthcHBzOmNjc2RrYXBwcw=='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58" name="Google Shape;158;p23"/>
          <p:cNvSpPr txBox="1"/>
          <p:nvPr/>
        </p:nvSpPr>
        <p:spPr>
          <a:xfrm>
            <a:off x="1678875" y="3121050"/>
            <a:ext cx="64578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curl -v --location \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--request GET \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Gill Sans"/>
                <a:ea typeface="Gill Sans"/>
                <a:cs typeface="Gill Sans"/>
                <a:sym typeface="Gill Sans"/>
              </a:rPr>
              <a:t>http://{{host}}:{{port}}/api/v1/workflow/audit-status/{requestId}/{subRequestId}</a:t>
            </a: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 \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--header 'Content-Type: application/json;charset=UTF-8' \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--header 'Accept: application/json;charset=UTF-8,application/json' \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Gill Sans"/>
                <a:ea typeface="Gill Sans"/>
                <a:cs typeface="Gill Sans"/>
                <a:sym typeface="Gill Sans"/>
              </a:rPr>
              <a:t>--header 'Authorization: Basic Y2NzZGthcHBzOmNjc2RrYXBwcw=='</a:t>
            </a:r>
            <a:endParaRPr sz="1300"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4"/>
          <p:cNvSpPr txBox="1"/>
          <p:nvPr>
            <p:ph type="title"/>
          </p:nvPr>
        </p:nvSpPr>
        <p:spPr>
          <a:xfrm>
            <a:off x="468630" y="273844"/>
            <a:ext cx="8200500" cy="70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lang="en"/>
              <a:t>Demo - Recorded Video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5"/>
          <p:cNvSpPr txBox="1"/>
          <p:nvPr>
            <p:ph type="title"/>
          </p:nvPr>
        </p:nvSpPr>
        <p:spPr>
          <a:xfrm>
            <a:off x="457200" y="1835944"/>
            <a:ext cx="82296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</a:pPr>
            <a:r>
              <a:rPr lang="en"/>
              <a:t>Thank You!</a:t>
            </a:r>
            <a:endParaRPr/>
          </a:p>
        </p:txBody>
      </p:sp>
    </p:spTree>
  </p:cSld>
  <p:clrMapOvr>
    <a:masterClrMapping/>
  </p:clrMapOvr>
  <p:transition spd="slow">
    <p:push dir="r"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