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0" r:id="rId1"/>
    <p:sldMasterId id="2147483681" r:id="rId2"/>
  </p:sldMasterIdLst>
  <p:notesMasterIdLst>
    <p:notesMasterId r:id="rId23"/>
  </p:notesMasterIdLst>
  <p:sldIdLst>
    <p:sldId id="271" r:id="rId3"/>
    <p:sldId id="335" r:id="rId4"/>
    <p:sldId id="346" r:id="rId5"/>
    <p:sldId id="355" r:id="rId6"/>
    <p:sldId id="348" r:id="rId7"/>
    <p:sldId id="336" r:id="rId8"/>
    <p:sldId id="349" r:id="rId9"/>
    <p:sldId id="337" r:id="rId10"/>
    <p:sldId id="356" r:id="rId11"/>
    <p:sldId id="326" r:id="rId12"/>
    <p:sldId id="350" r:id="rId13"/>
    <p:sldId id="328" r:id="rId14"/>
    <p:sldId id="273" r:id="rId15"/>
    <p:sldId id="274" r:id="rId16"/>
    <p:sldId id="327" r:id="rId17"/>
    <p:sldId id="329" r:id="rId18"/>
    <p:sldId id="354" r:id="rId19"/>
    <p:sldId id="339" r:id="rId20"/>
    <p:sldId id="351" r:id="rId21"/>
    <p:sldId id="318" r:id="rId22"/>
  </p:sldIdLst>
  <p:sldSz cx="9144000" cy="5143500" type="screen16x9"/>
  <p:notesSz cx="6858000" cy="9144000"/>
  <p:embeddedFontLst>
    <p:embeddedFont>
      <p:font typeface="Gill Sans" panose="020B0502020104020203" pitchFamily="34" charset="-79"/>
      <p:regular r:id="rId24"/>
      <p:bold r:id="rId25"/>
    </p:embeddedFont>
    <p:embeddedFont>
      <p:font typeface="Helvetica Neue" panose="02000503000000020004" pitchFamily="2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665762F-10DB-44ED-8554-0DF1CA1A8F3B}">
  <a:tblStyle styleId="{F665762F-10DB-44ED-8554-0DF1CA1A8F3B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7F0FF"/>
          </a:solidFill>
        </a:fill>
      </a:tcStyle>
    </a:wholeTbl>
    <a:band1H>
      <a:tcTxStyle b="off" i="off"/>
      <a:tcStyle>
        <a:tcBdr/>
        <a:fill>
          <a:solidFill>
            <a:srgbClr val="CCDFFF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CDFFF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56" autoAdjust="0"/>
    <p:restoredTop sz="94660"/>
  </p:normalViewPr>
  <p:slideViewPr>
    <p:cSldViewPr snapToGrid="0">
      <p:cViewPr varScale="1">
        <p:scale>
          <a:sx n="171" d="100"/>
          <a:sy n="171" d="100"/>
        </p:scale>
        <p:origin x="576" y="1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3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2.fntdata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.fntdata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4.fntdata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ef9c8ea1f1_2_16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328" name="Google Shape;328;gef9c8ea1f1_2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3" name="Google Shape;1143;gf342966ee8_1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4" name="Google Shape;1144;gf342966ee8_1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4" name="Google Shape;1154;gf342966ee8_1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5" name="Google Shape;1155;gf342966ee8_1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4" name="Google Shape;1164;gf342966ee8_1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5" name="Google Shape;1165;gf342966ee8_1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f7e8edf66c_0_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f7e8edf66c_0_1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f7e8edf66c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f7e8edf66c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3467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2" name="Google Shape;1172;gf342966ee8_1_6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1173" name="Google Shape;1173;gf342966ee8_1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5498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1" name="Google Shape;1201;gf342966ee8_1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2" name="Google Shape;1202;gf342966ee8_1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932406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1595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Google Shape;1091;gf342966ee8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2" name="Google Shape;1092;gf342966ee8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gef9c8ea1f1_2_3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3" name="Google Shape;683;gef9c8ea1f1_2_3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ef9c8ea1f1_2_16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328" name="Google Shape;328;gef9c8ea1f1_2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5979332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Google Shape;1091;gf342966ee8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2" name="Google Shape;1092;gf342966ee8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36406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Google Shape;1091;gf342966ee8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2" name="Google Shape;1092;gf342966ee8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164469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8" name="Google Shape;1098;gf342966ee8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9" name="Google Shape;1099;gf342966ee8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Google Shape;1110;gf342966ee8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1" name="Google Shape;1111;gf342966ee8_1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1" name="Google Shape;1121;gf342966ee8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2" name="Google Shape;1122;gf342966ee8_1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Google Shape;1091;gf342966ee8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2" name="Google Shape;1092;gf342966ee8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53502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ctrTitle"/>
          </p:nvPr>
        </p:nvSpPr>
        <p:spPr>
          <a:xfrm>
            <a:off x="628650" y="727472"/>
            <a:ext cx="4400550" cy="17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  <a:defRPr sz="3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ubTitle" idx="1"/>
          </p:nvPr>
        </p:nvSpPr>
        <p:spPr>
          <a:xfrm>
            <a:off x="628650" y="2587228"/>
            <a:ext cx="4400550" cy="628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None/>
              <a:defRPr sz="2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pic>
        <p:nvPicPr>
          <p:cNvPr id="59" name="Google Shape;59;p14" descr="A picture containing thing&#10;&#10;Description generated with high confidenc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8650" y="4376968"/>
            <a:ext cx="3771900" cy="225131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4"/>
          <p:cNvSpPr txBox="1">
            <a:spLocks noGrp="1"/>
          </p:cNvSpPr>
          <p:nvPr>
            <p:ph type="dt" idx="10"/>
          </p:nvPr>
        </p:nvSpPr>
        <p:spPr>
          <a:xfrm>
            <a:off x="8242917" y="4937760"/>
            <a:ext cx="618750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  <a:defRPr sz="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ftr" idx="11"/>
          </p:nvPr>
        </p:nvSpPr>
        <p:spPr>
          <a:xfrm>
            <a:off x="455536" y="4937760"/>
            <a:ext cx="2526525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  <a:defRPr sz="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sldNum" idx="12"/>
          </p:nvPr>
        </p:nvSpPr>
        <p:spPr>
          <a:xfrm>
            <a:off x="8868254" y="4937760"/>
            <a:ext cx="275850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3" name="Google Shape;63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4796" y="3919437"/>
            <a:ext cx="2750129" cy="2585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Full Width 1 1">
  <p:cSld name="Text Full Width 1 1">
    <p:bg>
      <p:bgPr>
        <a:solidFill>
          <a:schemeClr val="lt1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>
            <a:spLocks noGrp="1"/>
          </p:cNvSpPr>
          <p:nvPr>
            <p:ph type="title"/>
          </p:nvPr>
        </p:nvSpPr>
        <p:spPr>
          <a:xfrm>
            <a:off x="468630" y="273845"/>
            <a:ext cx="8200350" cy="701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Arial"/>
              <a:buNone/>
              <a:defRPr>
                <a:solidFill>
                  <a:srgbClr val="168FD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body" idx="1"/>
          </p:nvPr>
        </p:nvSpPr>
        <p:spPr>
          <a:xfrm>
            <a:off x="468630" y="1001316"/>
            <a:ext cx="820035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›"/>
              <a:defRPr sz="21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›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›"/>
              <a:defRPr sz="1800"/>
            </a:lvl3pPr>
            <a:lvl4pPr marL="1828800" lvl="3" indent="-3365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›"/>
              <a:defRPr sz="1700"/>
            </a:lvl4pPr>
            <a:lvl5pPr marL="2286000" lvl="4" indent="-3238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›"/>
              <a:defRPr sz="1500"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cxnSp>
        <p:nvCxnSpPr>
          <p:cNvPr id="67" name="Google Shape;67;p15"/>
          <p:cNvCxnSpPr/>
          <p:nvPr/>
        </p:nvCxnSpPr>
        <p:spPr>
          <a:xfrm>
            <a:off x="308610" y="273845"/>
            <a:ext cx="0" cy="458145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68" name="Google Shape;68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5313" y="4734017"/>
            <a:ext cx="2033131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5"/>
          <p:cNvSpPr txBox="1">
            <a:spLocks noGrp="1"/>
          </p:cNvSpPr>
          <p:nvPr>
            <p:ph type="sldNum" idx="12"/>
          </p:nvPr>
        </p:nvSpPr>
        <p:spPr>
          <a:xfrm>
            <a:off x="8868254" y="4937760"/>
            <a:ext cx="275850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0" name="Google Shape;70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90510" y="4714539"/>
            <a:ext cx="1498177" cy="1408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Full Width">
  <p:cSld name="Text Full Width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468630" y="273845"/>
            <a:ext cx="8200350" cy="701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Arial"/>
              <a:buNone/>
              <a:defRPr>
                <a:solidFill>
                  <a:srgbClr val="168FD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body" idx="1"/>
          </p:nvPr>
        </p:nvSpPr>
        <p:spPr>
          <a:xfrm>
            <a:off x="468630" y="1001316"/>
            <a:ext cx="820035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›"/>
              <a:defRPr sz="21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›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›"/>
              <a:defRPr sz="1800"/>
            </a:lvl3pPr>
            <a:lvl4pPr marL="1828800" lvl="3" indent="-3365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›"/>
              <a:defRPr sz="1700"/>
            </a:lvl4pPr>
            <a:lvl5pPr marL="2286000" lvl="4" indent="-3238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›"/>
              <a:defRPr sz="1500"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cxnSp>
        <p:nvCxnSpPr>
          <p:cNvPr id="74" name="Google Shape;74;p16"/>
          <p:cNvCxnSpPr/>
          <p:nvPr/>
        </p:nvCxnSpPr>
        <p:spPr>
          <a:xfrm>
            <a:off x="308610" y="273845"/>
            <a:ext cx="0" cy="458145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75" name="Google Shape;75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5313" y="4734017"/>
            <a:ext cx="2033131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6"/>
          <p:cNvSpPr txBox="1">
            <a:spLocks noGrp="1"/>
          </p:cNvSpPr>
          <p:nvPr>
            <p:ph type="dt" idx="10"/>
          </p:nvPr>
        </p:nvSpPr>
        <p:spPr>
          <a:xfrm>
            <a:off x="8242917" y="4937760"/>
            <a:ext cx="618750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Arial"/>
              <a:buNone/>
              <a:defRPr sz="800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ftr" idx="11"/>
          </p:nvPr>
        </p:nvSpPr>
        <p:spPr>
          <a:xfrm>
            <a:off x="455536" y="4937760"/>
            <a:ext cx="2526525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Arial"/>
              <a:buNone/>
              <a:defRPr sz="800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sldNum" idx="12"/>
          </p:nvPr>
        </p:nvSpPr>
        <p:spPr>
          <a:xfrm>
            <a:off x="8868254" y="4937760"/>
            <a:ext cx="275850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9" name="Google Shape;79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90510" y="4714539"/>
            <a:ext cx="1498177" cy="1408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>
            <a:spLocks noGrp="1"/>
          </p:cNvSpPr>
          <p:nvPr>
            <p:ph type="title"/>
          </p:nvPr>
        </p:nvSpPr>
        <p:spPr>
          <a:xfrm>
            <a:off x="468630" y="273845"/>
            <a:ext cx="8200350" cy="701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Arial"/>
              <a:buNone/>
              <a:defRPr>
                <a:solidFill>
                  <a:srgbClr val="168FD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cxnSp>
        <p:nvCxnSpPr>
          <p:cNvPr id="82" name="Google Shape;82;p17"/>
          <p:cNvCxnSpPr/>
          <p:nvPr/>
        </p:nvCxnSpPr>
        <p:spPr>
          <a:xfrm>
            <a:off x="308610" y="273845"/>
            <a:ext cx="0" cy="458145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83" name="Google Shape;83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5313" y="4734017"/>
            <a:ext cx="2033131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7"/>
          <p:cNvSpPr txBox="1">
            <a:spLocks noGrp="1"/>
          </p:cNvSpPr>
          <p:nvPr>
            <p:ph type="dt" idx="10"/>
          </p:nvPr>
        </p:nvSpPr>
        <p:spPr>
          <a:xfrm>
            <a:off x="8242917" y="4937760"/>
            <a:ext cx="618750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Arial"/>
              <a:buNone/>
              <a:defRPr sz="800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7"/>
          <p:cNvSpPr txBox="1">
            <a:spLocks noGrp="1"/>
          </p:cNvSpPr>
          <p:nvPr>
            <p:ph type="sldNum" idx="12"/>
          </p:nvPr>
        </p:nvSpPr>
        <p:spPr>
          <a:xfrm>
            <a:off x="8868254" y="4937760"/>
            <a:ext cx="275850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6" name="Google Shape;86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90510" y="4714539"/>
            <a:ext cx="1498177" cy="1408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ransition Dark">
  <p:cSld name="Transition Dark">
    <p:bg>
      <p:bgPr>
        <a:solidFill>
          <a:srgbClr val="00183C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>
            <a:spLocks noGrp="1"/>
          </p:cNvSpPr>
          <p:nvPr>
            <p:ph type="title"/>
          </p:nvPr>
        </p:nvSpPr>
        <p:spPr>
          <a:xfrm>
            <a:off x="457200" y="1835944"/>
            <a:ext cx="8229600" cy="99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Arial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96" name="Google Shape;96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555434" y="4336513"/>
            <a:ext cx="2033131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9"/>
          <p:cNvSpPr txBox="1">
            <a:spLocks noGrp="1"/>
          </p:cNvSpPr>
          <p:nvPr>
            <p:ph type="dt" idx="10"/>
          </p:nvPr>
        </p:nvSpPr>
        <p:spPr>
          <a:xfrm>
            <a:off x="8242917" y="4937760"/>
            <a:ext cx="618750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  <a:defRPr sz="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9"/>
          <p:cNvSpPr txBox="1">
            <a:spLocks noGrp="1"/>
          </p:cNvSpPr>
          <p:nvPr>
            <p:ph type="ftr" idx="11"/>
          </p:nvPr>
        </p:nvSpPr>
        <p:spPr>
          <a:xfrm>
            <a:off x="455536" y="4937760"/>
            <a:ext cx="2526525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  <a:defRPr sz="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9"/>
          <p:cNvSpPr txBox="1">
            <a:spLocks noGrp="1"/>
          </p:cNvSpPr>
          <p:nvPr>
            <p:ph type="sldNum" idx="12"/>
          </p:nvPr>
        </p:nvSpPr>
        <p:spPr>
          <a:xfrm>
            <a:off x="8868254" y="4937760"/>
            <a:ext cx="275850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0" name="Google Shape;100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67027" y="4571999"/>
            <a:ext cx="1379465" cy="1296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ultiple Round Image">
  <p:cSld name="Multiple Round Image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>
            <a:spLocks noGrp="1"/>
          </p:cNvSpPr>
          <p:nvPr>
            <p:ph type="title"/>
          </p:nvPr>
        </p:nvSpPr>
        <p:spPr>
          <a:xfrm>
            <a:off x="468630" y="273845"/>
            <a:ext cx="8200350" cy="701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Arial"/>
              <a:buNone/>
              <a:defRPr>
                <a:solidFill>
                  <a:srgbClr val="168FD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cxnSp>
        <p:nvCxnSpPr>
          <p:cNvPr id="103" name="Google Shape;103;p20"/>
          <p:cNvCxnSpPr/>
          <p:nvPr/>
        </p:nvCxnSpPr>
        <p:spPr>
          <a:xfrm>
            <a:off x="308610" y="273845"/>
            <a:ext cx="0" cy="458145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04" name="Google Shape;104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5313" y="4734017"/>
            <a:ext cx="2033131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20"/>
          <p:cNvSpPr txBox="1">
            <a:spLocks noGrp="1"/>
          </p:cNvSpPr>
          <p:nvPr>
            <p:ph type="dt" idx="10"/>
          </p:nvPr>
        </p:nvSpPr>
        <p:spPr>
          <a:xfrm>
            <a:off x="8242917" y="4937760"/>
            <a:ext cx="618750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Arial"/>
              <a:buNone/>
              <a:defRPr sz="800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0"/>
          <p:cNvSpPr txBox="1">
            <a:spLocks noGrp="1"/>
          </p:cNvSpPr>
          <p:nvPr>
            <p:ph type="ftr" idx="11"/>
          </p:nvPr>
        </p:nvSpPr>
        <p:spPr>
          <a:xfrm>
            <a:off x="455536" y="4937760"/>
            <a:ext cx="2526525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Arial"/>
              <a:buNone/>
              <a:defRPr sz="800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20"/>
          <p:cNvSpPr txBox="1">
            <a:spLocks noGrp="1"/>
          </p:cNvSpPr>
          <p:nvPr>
            <p:ph type="sldNum" idx="12"/>
          </p:nvPr>
        </p:nvSpPr>
        <p:spPr>
          <a:xfrm>
            <a:off x="8868254" y="4937760"/>
            <a:ext cx="275850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8" name="Google Shape;108;p20"/>
          <p:cNvSpPr>
            <a:spLocks noGrp="1"/>
          </p:cNvSpPr>
          <p:nvPr>
            <p:ph type="pic" idx="2"/>
          </p:nvPr>
        </p:nvSpPr>
        <p:spPr>
          <a:xfrm>
            <a:off x="703162" y="1103413"/>
            <a:ext cx="3502800" cy="3502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9" name="Google Shape;109;p20"/>
          <p:cNvSpPr>
            <a:spLocks noGrp="1"/>
          </p:cNvSpPr>
          <p:nvPr>
            <p:ph type="pic" idx="3"/>
          </p:nvPr>
        </p:nvSpPr>
        <p:spPr>
          <a:xfrm>
            <a:off x="5049468" y="1103413"/>
            <a:ext cx="3502800" cy="3502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</p:sp>
      <p:pic>
        <p:nvPicPr>
          <p:cNvPr id="110" name="Google Shape;110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90510" y="4714539"/>
            <a:ext cx="1498177" cy="1408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ultiple Square Image">
  <p:cSld name="Multiple Square Image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1"/>
          <p:cNvSpPr txBox="1">
            <a:spLocks noGrp="1"/>
          </p:cNvSpPr>
          <p:nvPr>
            <p:ph type="title"/>
          </p:nvPr>
        </p:nvSpPr>
        <p:spPr>
          <a:xfrm>
            <a:off x="468630" y="273845"/>
            <a:ext cx="8200350" cy="701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Arial"/>
              <a:buNone/>
              <a:defRPr>
                <a:solidFill>
                  <a:srgbClr val="168FD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cxnSp>
        <p:nvCxnSpPr>
          <p:cNvPr id="113" name="Google Shape;113;p21"/>
          <p:cNvCxnSpPr/>
          <p:nvPr/>
        </p:nvCxnSpPr>
        <p:spPr>
          <a:xfrm>
            <a:off x="308610" y="273845"/>
            <a:ext cx="0" cy="458145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14" name="Google Shape;114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5313" y="4734017"/>
            <a:ext cx="2033131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21"/>
          <p:cNvSpPr txBox="1">
            <a:spLocks noGrp="1"/>
          </p:cNvSpPr>
          <p:nvPr>
            <p:ph type="dt" idx="10"/>
          </p:nvPr>
        </p:nvSpPr>
        <p:spPr>
          <a:xfrm>
            <a:off x="8242917" y="4937760"/>
            <a:ext cx="618750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Arial"/>
              <a:buNone/>
              <a:defRPr sz="800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21"/>
          <p:cNvSpPr txBox="1">
            <a:spLocks noGrp="1"/>
          </p:cNvSpPr>
          <p:nvPr>
            <p:ph type="ftr" idx="11"/>
          </p:nvPr>
        </p:nvSpPr>
        <p:spPr>
          <a:xfrm>
            <a:off x="455536" y="4937760"/>
            <a:ext cx="2526525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Arial"/>
              <a:buNone/>
              <a:defRPr sz="800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1"/>
          <p:cNvSpPr txBox="1">
            <a:spLocks noGrp="1"/>
          </p:cNvSpPr>
          <p:nvPr>
            <p:ph type="sldNum" idx="12"/>
          </p:nvPr>
        </p:nvSpPr>
        <p:spPr>
          <a:xfrm>
            <a:off x="8868254" y="4937760"/>
            <a:ext cx="275850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8" name="Google Shape;118;p21"/>
          <p:cNvSpPr>
            <a:spLocks noGrp="1"/>
          </p:cNvSpPr>
          <p:nvPr>
            <p:ph type="pic" idx="2"/>
          </p:nvPr>
        </p:nvSpPr>
        <p:spPr>
          <a:xfrm>
            <a:off x="468631" y="1057992"/>
            <a:ext cx="4097475" cy="36171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9" name="Google Shape;119;p21"/>
          <p:cNvSpPr>
            <a:spLocks noGrp="1"/>
          </p:cNvSpPr>
          <p:nvPr>
            <p:ph type="pic" idx="3"/>
          </p:nvPr>
        </p:nvSpPr>
        <p:spPr>
          <a:xfrm>
            <a:off x="4571462" y="1054930"/>
            <a:ext cx="4097475" cy="36171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pic>
        <p:nvPicPr>
          <p:cNvPr id="120" name="Google Shape;120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90510" y="4714539"/>
            <a:ext cx="1498177" cy="1408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Half Width">
  <p:cSld name="Text Half Width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2"/>
          <p:cNvSpPr txBox="1">
            <a:spLocks noGrp="1"/>
          </p:cNvSpPr>
          <p:nvPr>
            <p:ph type="title"/>
          </p:nvPr>
        </p:nvSpPr>
        <p:spPr>
          <a:xfrm>
            <a:off x="468630" y="273845"/>
            <a:ext cx="8046675" cy="701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Arial"/>
              <a:buNone/>
              <a:defRPr>
                <a:solidFill>
                  <a:srgbClr val="168FD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22"/>
          <p:cNvSpPr txBox="1">
            <a:spLocks noGrp="1"/>
          </p:cNvSpPr>
          <p:nvPr>
            <p:ph type="body" idx="1"/>
          </p:nvPr>
        </p:nvSpPr>
        <p:spPr>
          <a:xfrm>
            <a:off x="468630" y="1001316"/>
            <a:ext cx="39510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›"/>
              <a:defRPr sz="21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›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›"/>
              <a:defRPr sz="1800"/>
            </a:lvl3pPr>
            <a:lvl4pPr marL="1828800" lvl="3" indent="-3365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›"/>
              <a:defRPr sz="1700"/>
            </a:lvl4pPr>
            <a:lvl5pPr marL="2286000" lvl="4" indent="-3238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›"/>
              <a:defRPr sz="1500"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cxnSp>
        <p:nvCxnSpPr>
          <p:cNvPr id="124" name="Google Shape;124;p22"/>
          <p:cNvCxnSpPr/>
          <p:nvPr/>
        </p:nvCxnSpPr>
        <p:spPr>
          <a:xfrm>
            <a:off x="308610" y="273845"/>
            <a:ext cx="0" cy="458145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25" name="Google Shape;125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5313" y="4734017"/>
            <a:ext cx="2033131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2"/>
          <p:cNvSpPr txBox="1">
            <a:spLocks noGrp="1"/>
          </p:cNvSpPr>
          <p:nvPr>
            <p:ph type="dt" idx="10"/>
          </p:nvPr>
        </p:nvSpPr>
        <p:spPr>
          <a:xfrm>
            <a:off x="8242917" y="4937760"/>
            <a:ext cx="618750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Arial"/>
              <a:buNone/>
              <a:defRPr sz="800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22"/>
          <p:cNvSpPr txBox="1">
            <a:spLocks noGrp="1"/>
          </p:cNvSpPr>
          <p:nvPr>
            <p:ph type="ftr" idx="11"/>
          </p:nvPr>
        </p:nvSpPr>
        <p:spPr>
          <a:xfrm>
            <a:off x="455536" y="4937760"/>
            <a:ext cx="2526525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Arial"/>
              <a:buNone/>
              <a:defRPr sz="800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22"/>
          <p:cNvSpPr txBox="1">
            <a:spLocks noGrp="1"/>
          </p:cNvSpPr>
          <p:nvPr>
            <p:ph type="sldNum" idx="12"/>
          </p:nvPr>
        </p:nvSpPr>
        <p:spPr>
          <a:xfrm>
            <a:off x="8868254" y="4937760"/>
            <a:ext cx="275850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9" name="Google Shape;129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90510" y="4714539"/>
            <a:ext cx="1498177" cy="1408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Center Title White Background">
  <p:cSld name="Text Center Title White Background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3"/>
          <p:cNvSpPr txBox="1">
            <a:spLocks noGrp="1"/>
          </p:cNvSpPr>
          <p:nvPr>
            <p:ph type="title"/>
          </p:nvPr>
        </p:nvSpPr>
        <p:spPr>
          <a:xfrm>
            <a:off x="628650" y="692944"/>
            <a:ext cx="7886700" cy="99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Arial"/>
              <a:buNone/>
              <a:defRPr>
                <a:solidFill>
                  <a:srgbClr val="168FD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23"/>
          <p:cNvSpPr txBox="1">
            <a:spLocks noGrp="1"/>
          </p:cNvSpPr>
          <p:nvPr>
            <p:ph type="body" idx="1"/>
          </p:nvPr>
        </p:nvSpPr>
        <p:spPr>
          <a:xfrm>
            <a:off x="628650" y="1709976"/>
            <a:ext cx="7886700" cy="2328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›"/>
              <a:defRPr/>
            </a:lvl1pPr>
            <a:lvl2pPr marL="914400" lvl="1" indent="-355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›"/>
              <a:defRPr/>
            </a:lvl2pPr>
            <a:lvl3pPr marL="1371600" lvl="2" indent="-3429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›"/>
              <a:defRPr/>
            </a:lvl3pPr>
            <a:lvl4pPr marL="1828800" lvl="3" indent="-33655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›"/>
              <a:defRPr/>
            </a:lvl4pPr>
            <a:lvl5pPr marL="2286000" lvl="4" indent="-32385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›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pic>
        <p:nvPicPr>
          <p:cNvPr id="133" name="Google Shape;133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555434" y="4342572"/>
            <a:ext cx="2033131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3"/>
          <p:cNvSpPr txBox="1">
            <a:spLocks noGrp="1"/>
          </p:cNvSpPr>
          <p:nvPr>
            <p:ph type="dt" idx="10"/>
          </p:nvPr>
        </p:nvSpPr>
        <p:spPr>
          <a:xfrm>
            <a:off x="8242917" y="4937760"/>
            <a:ext cx="618750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Arial"/>
              <a:buNone/>
              <a:defRPr sz="800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23"/>
          <p:cNvSpPr txBox="1">
            <a:spLocks noGrp="1"/>
          </p:cNvSpPr>
          <p:nvPr>
            <p:ph type="ftr" idx="11"/>
          </p:nvPr>
        </p:nvSpPr>
        <p:spPr>
          <a:xfrm>
            <a:off x="455536" y="4937760"/>
            <a:ext cx="2526525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Arial"/>
              <a:buNone/>
              <a:defRPr sz="800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23"/>
          <p:cNvSpPr txBox="1">
            <a:spLocks noGrp="1"/>
          </p:cNvSpPr>
          <p:nvPr>
            <p:ph type="sldNum" idx="12"/>
          </p:nvPr>
        </p:nvSpPr>
        <p:spPr>
          <a:xfrm>
            <a:off x="8868254" y="4937760"/>
            <a:ext cx="275850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7" name="Google Shape;137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22911" y="4562139"/>
            <a:ext cx="1498177" cy="1408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Two Column">
  <p:cSld name="Text Two Column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4"/>
          <p:cNvSpPr txBox="1">
            <a:spLocks noGrp="1"/>
          </p:cNvSpPr>
          <p:nvPr>
            <p:ph type="title"/>
          </p:nvPr>
        </p:nvSpPr>
        <p:spPr>
          <a:xfrm>
            <a:off x="468630" y="273845"/>
            <a:ext cx="8200350" cy="701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Helvetica Neue"/>
              <a:buNone/>
              <a:defRPr>
                <a:solidFill>
                  <a:srgbClr val="168FD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24"/>
          <p:cNvSpPr txBox="1">
            <a:spLocks noGrp="1"/>
          </p:cNvSpPr>
          <p:nvPr>
            <p:ph type="body" idx="1"/>
          </p:nvPr>
        </p:nvSpPr>
        <p:spPr>
          <a:xfrm>
            <a:off x="468630" y="1001316"/>
            <a:ext cx="399915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›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›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›"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365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›"/>
              <a:defRPr sz="17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3238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›"/>
              <a:defRPr sz="15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cxnSp>
        <p:nvCxnSpPr>
          <p:cNvPr id="141" name="Google Shape;141;p24"/>
          <p:cNvCxnSpPr/>
          <p:nvPr/>
        </p:nvCxnSpPr>
        <p:spPr>
          <a:xfrm>
            <a:off x="308610" y="273845"/>
            <a:ext cx="0" cy="458145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42" name="Google Shape;142;p24"/>
          <p:cNvSpPr txBox="1">
            <a:spLocks noGrp="1"/>
          </p:cNvSpPr>
          <p:nvPr>
            <p:ph type="body" idx="2"/>
          </p:nvPr>
        </p:nvSpPr>
        <p:spPr>
          <a:xfrm>
            <a:off x="4669987" y="1001316"/>
            <a:ext cx="399915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›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›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›"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365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›"/>
              <a:defRPr sz="17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3238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›"/>
              <a:defRPr sz="15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pic>
        <p:nvPicPr>
          <p:cNvPr id="143" name="Google Shape;143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5313" y="4734017"/>
            <a:ext cx="2033131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4"/>
          <p:cNvSpPr txBox="1">
            <a:spLocks noGrp="1"/>
          </p:cNvSpPr>
          <p:nvPr>
            <p:ph type="dt" idx="10"/>
          </p:nvPr>
        </p:nvSpPr>
        <p:spPr>
          <a:xfrm>
            <a:off x="8242917" y="4937760"/>
            <a:ext cx="618750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Arial"/>
              <a:buNone/>
              <a:defRPr sz="800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24"/>
          <p:cNvSpPr txBox="1">
            <a:spLocks noGrp="1"/>
          </p:cNvSpPr>
          <p:nvPr>
            <p:ph type="ftr" idx="11"/>
          </p:nvPr>
        </p:nvSpPr>
        <p:spPr>
          <a:xfrm>
            <a:off x="455536" y="4937760"/>
            <a:ext cx="2526525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Arial"/>
              <a:buNone/>
              <a:defRPr sz="800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4"/>
          <p:cNvSpPr txBox="1">
            <a:spLocks noGrp="1"/>
          </p:cNvSpPr>
          <p:nvPr>
            <p:ph type="sldNum" idx="12"/>
          </p:nvPr>
        </p:nvSpPr>
        <p:spPr>
          <a:xfrm>
            <a:off x="8868254" y="4937760"/>
            <a:ext cx="275850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7" name="Google Shape;147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90510" y="4714539"/>
            <a:ext cx="1498177" cy="1408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Center Title Image Background">
  <p:cSld name="Text Center Title Image Background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5"/>
          <p:cNvSpPr>
            <a:spLocks noGrp="1"/>
          </p:cNvSpPr>
          <p:nvPr>
            <p:ph type="pic" idx="2"/>
          </p:nvPr>
        </p:nvSpPr>
        <p:spPr>
          <a:xfrm>
            <a:off x="0" y="-6178"/>
            <a:ext cx="9144000" cy="5149575"/>
          </a:xfrm>
          <a:prstGeom prst="rect">
            <a:avLst/>
          </a:prstGeom>
          <a:noFill/>
          <a:ln>
            <a:noFill/>
          </a:ln>
        </p:spPr>
      </p:sp>
      <p:sp>
        <p:nvSpPr>
          <p:cNvPr id="150" name="Google Shape;150;p25"/>
          <p:cNvSpPr txBox="1">
            <a:spLocks noGrp="1"/>
          </p:cNvSpPr>
          <p:nvPr>
            <p:ph type="title"/>
          </p:nvPr>
        </p:nvSpPr>
        <p:spPr>
          <a:xfrm>
            <a:off x="628650" y="692944"/>
            <a:ext cx="7886700" cy="99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Arial"/>
              <a:buNone/>
              <a:defRPr>
                <a:solidFill>
                  <a:srgbClr val="168FD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5"/>
          <p:cNvSpPr txBox="1">
            <a:spLocks noGrp="1"/>
          </p:cNvSpPr>
          <p:nvPr>
            <p:ph type="body" idx="1"/>
          </p:nvPr>
        </p:nvSpPr>
        <p:spPr>
          <a:xfrm>
            <a:off x="628650" y="1709976"/>
            <a:ext cx="7886700" cy="2328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›"/>
              <a:defRPr/>
            </a:lvl1pPr>
            <a:lvl2pPr marL="914400" lvl="1" indent="-355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›"/>
              <a:defRPr/>
            </a:lvl2pPr>
            <a:lvl3pPr marL="1371600" lvl="2" indent="-3429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›"/>
              <a:defRPr/>
            </a:lvl3pPr>
            <a:lvl4pPr marL="1828800" lvl="3" indent="-33655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›"/>
              <a:defRPr/>
            </a:lvl4pPr>
            <a:lvl5pPr marL="2286000" lvl="4" indent="-32385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›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pic>
        <p:nvPicPr>
          <p:cNvPr id="152" name="Google Shape;152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555434" y="4342572"/>
            <a:ext cx="2033131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5"/>
          <p:cNvSpPr txBox="1">
            <a:spLocks noGrp="1"/>
          </p:cNvSpPr>
          <p:nvPr>
            <p:ph type="dt" idx="10"/>
          </p:nvPr>
        </p:nvSpPr>
        <p:spPr>
          <a:xfrm>
            <a:off x="8242917" y="4937760"/>
            <a:ext cx="618750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Arial"/>
              <a:buNone/>
              <a:defRPr sz="800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25"/>
          <p:cNvSpPr txBox="1">
            <a:spLocks noGrp="1"/>
          </p:cNvSpPr>
          <p:nvPr>
            <p:ph type="ftr" idx="11"/>
          </p:nvPr>
        </p:nvSpPr>
        <p:spPr>
          <a:xfrm>
            <a:off x="455536" y="4937760"/>
            <a:ext cx="2526525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Arial"/>
              <a:buNone/>
              <a:defRPr sz="800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25"/>
          <p:cNvSpPr txBox="1">
            <a:spLocks noGrp="1"/>
          </p:cNvSpPr>
          <p:nvPr>
            <p:ph type="sldNum" idx="12"/>
          </p:nvPr>
        </p:nvSpPr>
        <p:spPr>
          <a:xfrm>
            <a:off x="8868254" y="4937760"/>
            <a:ext cx="275850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56" name="Google Shape;156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22911" y="4592467"/>
            <a:ext cx="1498177" cy="1408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Left">
  <p:cSld name="Image Left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6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159" name="Google Shape;159;p26"/>
          <p:cNvSpPr txBox="1">
            <a:spLocks noGrp="1"/>
          </p:cNvSpPr>
          <p:nvPr>
            <p:ph type="body" idx="1"/>
          </p:nvPr>
        </p:nvSpPr>
        <p:spPr>
          <a:xfrm>
            <a:off x="5781675" y="0"/>
            <a:ext cx="3362400" cy="5143500"/>
          </a:xfrm>
          <a:prstGeom prst="rect">
            <a:avLst/>
          </a:prstGeom>
          <a:solidFill>
            <a:srgbClr val="00183C">
              <a:alpha val="94117"/>
            </a:srgbClr>
          </a:solidFill>
          <a:ln>
            <a:noFill/>
          </a:ln>
        </p:spPr>
        <p:txBody>
          <a:bodyPr spcFirstLastPara="1" wrap="square" lIns="342900" tIns="342900" rIns="171450" bIns="342900" anchor="t" anchorCtr="0">
            <a:noAutofit/>
          </a:bodyPr>
          <a:lstStyle>
            <a:lvl1pPr marL="457200" lvl="0" indent="-36195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›"/>
              <a:defRPr>
                <a:solidFill>
                  <a:schemeClr val="lt1"/>
                </a:solidFill>
              </a:defRPr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›"/>
              <a:defRPr>
                <a:solidFill>
                  <a:schemeClr val="lt1"/>
                </a:solidFill>
              </a:defRPr>
            </a:lvl2pPr>
            <a:lvl3pPr marL="1371600" lvl="2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›"/>
              <a:defRPr>
                <a:solidFill>
                  <a:schemeClr val="lt1"/>
                </a:solidFill>
              </a:defRPr>
            </a:lvl3pPr>
            <a:lvl4pPr marL="1828800" lvl="3" indent="-3365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›"/>
              <a:defRPr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›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60" name="Google Shape;160;p26"/>
          <p:cNvSpPr txBox="1">
            <a:spLocks noGrp="1"/>
          </p:cNvSpPr>
          <p:nvPr>
            <p:ph type="dt" idx="10"/>
          </p:nvPr>
        </p:nvSpPr>
        <p:spPr>
          <a:xfrm>
            <a:off x="8242917" y="4937760"/>
            <a:ext cx="618750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  <a:defRPr sz="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26"/>
          <p:cNvSpPr txBox="1">
            <a:spLocks noGrp="1"/>
          </p:cNvSpPr>
          <p:nvPr>
            <p:ph type="ftr" idx="11"/>
          </p:nvPr>
        </p:nvSpPr>
        <p:spPr>
          <a:xfrm>
            <a:off x="455536" y="4937760"/>
            <a:ext cx="2526525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Arial"/>
              <a:buNone/>
              <a:defRPr sz="800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26"/>
          <p:cNvSpPr txBox="1">
            <a:spLocks noGrp="1"/>
          </p:cNvSpPr>
          <p:nvPr>
            <p:ph type="sldNum" idx="12"/>
          </p:nvPr>
        </p:nvSpPr>
        <p:spPr>
          <a:xfrm>
            <a:off x="8868254" y="4937760"/>
            <a:ext cx="275850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Right">
  <p:cSld name="Image Right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7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165" name="Google Shape;165;p2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3362400" cy="5143500"/>
          </a:xfrm>
          <a:prstGeom prst="rect">
            <a:avLst/>
          </a:prstGeom>
          <a:solidFill>
            <a:srgbClr val="00183C">
              <a:alpha val="94117"/>
            </a:srgbClr>
          </a:solidFill>
          <a:ln>
            <a:noFill/>
          </a:ln>
        </p:spPr>
        <p:txBody>
          <a:bodyPr spcFirstLastPara="1" wrap="square" lIns="342900" tIns="342900" rIns="171450" bIns="342900" anchor="t" anchorCtr="0">
            <a:noAutofit/>
          </a:bodyPr>
          <a:lstStyle>
            <a:lvl1pPr marL="457200" lvl="0" indent="-36195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›"/>
              <a:defRPr>
                <a:solidFill>
                  <a:schemeClr val="lt1"/>
                </a:solidFill>
              </a:defRPr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›"/>
              <a:defRPr>
                <a:solidFill>
                  <a:schemeClr val="lt1"/>
                </a:solidFill>
              </a:defRPr>
            </a:lvl2pPr>
            <a:lvl3pPr marL="1371600" lvl="2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›"/>
              <a:defRPr>
                <a:solidFill>
                  <a:schemeClr val="lt1"/>
                </a:solidFill>
              </a:defRPr>
            </a:lvl3pPr>
            <a:lvl4pPr marL="1828800" lvl="3" indent="-3365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›"/>
              <a:defRPr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›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66" name="Google Shape;166;p27"/>
          <p:cNvSpPr txBox="1">
            <a:spLocks noGrp="1"/>
          </p:cNvSpPr>
          <p:nvPr>
            <p:ph type="dt" idx="10"/>
          </p:nvPr>
        </p:nvSpPr>
        <p:spPr>
          <a:xfrm>
            <a:off x="8242917" y="4937760"/>
            <a:ext cx="618750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Arial"/>
              <a:buNone/>
              <a:defRPr sz="800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27"/>
          <p:cNvSpPr txBox="1">
            <a:spLocks noGrp="1"/>
          </p:cNvSpPr>
          <p:nvPr>
            <p:ph type="ftr" idx="11"/>
          </p:nvPr>
        </p:nvSpPr>
        <p:spPr>
          <a:xfrm>
            <a:off x="455536" y="4937760"/>
            <a:ext cx="2526525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  <a:defRPr sz="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27"/>
          <p:cNvSpPr txBox="1">
            <a:spLocks noGrp="1"/>
          </p:cNvSpPr>
          <p:nvPr>
            <p:ph type="sldNum" idx="12"/>
          </p:nvPr>
        </p:nvSpPr>
        <p:spPr>
          <a:xfrm>
            <a:off x="8868254" y="4937760"/>
            <a:ext cx="275850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8"/>
          <p:cNvSpPr txBox="1">
            <a:spLocks noGrp="1"/>
          </p:cNvSpPr>
          <p:nvPr>
            <p:ph type="dt" idx="10"/>
          </p:nvPr>
        </p:nvSpPr>
        <p:spPr>
          <a:xfrm>
            <a:off x="8242917" y="4937760"/>
            <a:ext cx="618750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Arial"/>
              <a:buNone/>
              <a:defRPr sz="800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p28"/>
          <p:cNvSpPr txBox="1">
            <a:spLocks noGrp="1"/>
          </p:cNvSpPr>
          <p:nvPr>
            <p:ph type="ftr" idx="11"/>
          </p:nvPr>
        </p:nvSpPr>
        <p:spPr>
          <a:xfrm>
            <a:off x="455536" y="4937760"/>
            <a:ext cx="2526525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Arial"/>
              <a:buNone/>
              <a:defRPr sz="800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p28"/>
          <p:cNvSpPr txBox="1">
            <a:spLocks noGrp="1"/>
          </p:cNvSpPr>
          <p:nvPr>
            <p:ph type="sldNum" idx="12"/>
          </p:nvPr>
        </p:nvSpPr>
        <p:spPr>
          <a:xfrm>
            <a:off x="8868254" y="4937760"/>
            <a:ext cx="275850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Full Width Dark Background">
  <p:cSld name="Text Full Width Dark Background">
    <p:bg>
      <p:bgPr>
        <a:solidFill>
          <a:srgbClr val="00183C"/>
        </a:solidFill>
        <a:effectLst/>
      </p:bgPr>
    </p:bg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68630" y="4721498"/>
            <a:ext cx="2019814" cy="120556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9"/>
          <p:cNvSpPr txBox="1">
            <a:spLocks noGrp="1"/>
          </p:cNvSpPr>
          <p:nvPr>
            <p:ph type="title"/>
          </p:nvPr>
        </p:nvSpPr>
        <p:spPr>
          <a:xfrm>
            <a:off x="468630" y="273845"/>
            <a:ext cx="8200350" cy="701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Arial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29"/>
          <p:cNvSpPr txBox="1">
            <a:spLocks noGrp="1"/>
          </p:cNvSpPr>
          <p:nvPr>
            <p:ph type="body" idx="1"/>
          </p:nvPr>
        </p:nvSpPr>
        <p:spPr>
          <a:xfrm>
            <a:off x="468630" y="1001316"/>
            <a:ext cx="820035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›"/>
              <a:defRPr sz="2100">
                <a:solidFill>
                  <a:schemeClr val="lt1"/>
                </a:solidFill>
              </a:defRPr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›"/>
              <a:defRPr sz="2000">
                <a:solidFill>
                  <a:schemeClr val="lt1"/>
                </a:solidFill>
              </a:defRPr>
            </a:lvl2pPr>
            <a:lvl3pPr marL="1371600" lvl="2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›"/>
              <a:defRPr sz="1800">
                <a:solidFill>
                  <a:schemeClr val="lt1"/>
                </a:solidFill>
              </a:defRPr>
            </a:lvl3pPr>
            <a:lvl4pPr marL="1828800" lvl="3" indent="-3365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›"/>
              <a:defRPr sz="1700"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›"/>
              <a:defRPr sz="1500"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cxnSp>
        <p:nvCxnSpPr>
          <p:cNvPr id="177" name="Google Shape;177;p29"/>
          <p:cNvCxnSpPr/>
          <p:nvPr/>
        </p:nvCxnSpPr>
        <p:spPr>
          <a:xfrm>
            <a:off x="308610" y="273845"/>
            <a:ext cx="0" cy="458145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78" name="Google Shape;178;p29"/>
          <p:cNvSpPr txBox="1">
            <a:spLocks noGrp="1"/>
          </p:cNvSpPr>
          <p:nvPr>
            <p:ph type="dt" idx="10"/>
          </p:nvPr>
        </p:nvSpPr>
        <p:spPr>
          <a:xfrm>
            <a:off x="8242917" y="4937760"/>
            <a:ext cx="618750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  <a:defRPr sz="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29"/>
          <p:cNvSpPr txBox="1">
            <a:spLocks noGrp="1"/>
          </p:cNvSpPr>
          <p:nvPr>
            <p:ph type="ftr" idx="11"/>
          </p:nvPr>
        </p:nvSpPr>
        <p:spPr>
          <a:xfrm>
            <a:off x="455536" y="4937760"/>
            <a:ext cx="2526525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  <a:defRPr sz="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29"/>
          <p:cNvSpPr txBox="1">
            <a:spLocks noGrp="1"/>
          </p:cNvSpPr>
          <p:nvPr>
            <p:ph type="sldNum" idx="12"/>
          </p:nvPr>
        </p:nvSpPr>
        <p:spPr>
          <a:xfrm>
            <a:off x="8868254" y="4937760"/>
            <a:ext cx="275850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ext Full Width">
  <p:cSld name="2_Text Full Width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0"/>
          <p:cNvSpPr txBox="1">
            <a:spLocks noGrp="1"/>
          </p:cNvSpPr>
          <p:nvPr>
            <p:ph type="title"/>
          </p:nvPr>
        </p:nvSpPr>
        <p:spPr>
          <a:xfrm>
            <a:off x="468630" y="273844"/>
            <a:ext cx="8200575" cy="701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25" tIns="51425" rIns="51425" bIns="51425" anchor="ctr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Arial"/>
              <a:buNone/>
              <a:defRPr sz="2700" b="0" i="0" u="none" strike="noStrike" cap="none">
                <a:solidFill>
                  <a:srgbClr val="168FD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1400"/>
            </a:lvl9pPr>
          </a:lstStyle>
          <a:p>
            <a:endParaRPr/>
          </a:p>
        </p:txBody>
      </p:sp>
      <p:sp>
        <p:nvSpPr>
          <p:cNvPr id="183" name="Google Shape;183;p30"/>
          <p:cNvSpPr txBox="1">
            <a:spLocks noGrp="1"/>
          </p:cNvSpPr>
          <p:nvPr>
            <p:ph type="body" idx="1"/>
          </p:nvPr>
        </p:nvSpPr>
        <p:spPr>
          <a:xfrm>
            <a:off x="468630" y="1001316"/>
            <a:ext cx="8200575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25" tIns="51425" rIns="51425" bIns="51425" anchor="t" anchorCtr="0">
            <a:noAutofit/>
          </a:bodyPr>
          <a:lstStyle>
            <a:lvl1pPr marL="457200" marR="0" lvl="0" indent="-330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68FDF"/>
              </a:buClr>
              <a:buSzPts val="1600"/>
              <a:buFont typeface="Helvetica Neue"/>
              <a:buChar char="›"/>
              <a:defRPr sz="21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238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68FDF"/>
              </a:buClr>
              <a:buSzPts val="1400"/>
              <a:buFont typeface="Helvetica Neue"/>
              <a:buChar char="›"/>
              <a:defRPr sz="1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11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68FDF"/>
              </a:buClr>
              <a:buSzPts val="1300"/>
              <a:buFont typeface="Helvetica Neue"/>
              <a:buChar char="›"/>
              <a:defRPr sz="17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68FDF"/>
              </a:buClr>
              <a:buSzPts val="1100"/>
              <a:buFont typeface="Helvetica Neue"/>
              <a:buChar char="›"/>
              <a:defRPr sz="15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84" name="Google Shape;184;p30"/>
          <p:cNvCxnSpPr/>
          <p:nvPr/>
        </p:nvCxnSpPr>
        <p:spPr>
          <a:xfrm>
            <a:off x="308610" y="273844"/>
            <a:ext cx="0" cy="4581675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85" name="Google Shape;185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5313" y="4734018"/>
            <a:ext cx="2033132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30"/>
          <p:cNvSpPr txBox="1">
            <a:spLocks noGrp="1"/>
          </p:cNvSpPr>
          <p:nvPr>
            <p:ph type="dt" idx="10"/>
          </p:nvPr>
        </p:nvSpPr>
        <p:spPr>
          <a:xfrm>
            <a:off x="8242917" y="4937760"/>
            <a:ext cx="618525" cy="20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25" tIns="51425" rIns="51425" bIns="51425" anchor="ctr" anchorCtr="0">
            <a:noAutofit/>
          </a:bodyPr>
          <a:lstStyle>
            <a:lvl1pPr marR="0"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30"/>
          <p:cNvSpPr txBox="1">
            <a:spLocks noGrp="1"/>
          </p:cNvSpPr>
          <p:nvPr>
            <p:ph type="ftr" idx="11"/>
          </p:nvPr>
        </p:nvSpPr>
        <p:spPr>
          <a:xfrm>
            <a:off x="455536" y="4937760"/>
            <a:ext cx="2526525" cy="20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25" tIns="51425" rIns="51425" bIns="51425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30"/>
          <p:cNvSpPr txBox="1">
            <a:spLocks noGrp="1"/>
          </p:cNvSpPr>
          <p:nvPr>
            <p:ph type="sldNum" idx="12"/>
          </p:nvPr>
        </p:nvSpPr>
        <p:spPr>
          <a:xfrm>
            <a:off x="8868254" y="4937760"/>
            <a:ext cx="275625" cy="20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1_Title Only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1"/>
          <p:cNvSpPr txBox="1">
            <a:spLocks noGrp="1"/>
          </p:cNvSpPr>
          <p:nvPr>
            <p:ph type="title"/>
          </p:nvPr>
        </p:nvSpPr>
        <p:spPr>
          <a:xfrm>
            <a:off x="468630" y="273844"/>
            <a:ext cx="8200575" cy="701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Arial"/>
              <a:buNone/>
              <a:defRPr sz="2700" b="0" i="0" u="none" strike="noStrike" cap="none">
                <a:solidFill>
                  <a:srgbClr val="168FD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Arial"/>
              <a:buNone/>
              <a:defRPr sz="1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Arial"/>
              <a:buNone/>
              <a:defRPr sz="1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Arial"/>
              <a:buNone/>
              <a:defRPr sz="1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Arial"/>
              <a:buNone/>
              <a:defRPr sz="1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Arial"/>
              <a:buNone/>
              <a:defRPr sz="1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Arial"/>
              <a:buNone/>
              <a:defRPr sz="1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Arial"/>
              <a:buNone/>
              <a:defRPr sz="1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Arial"/>
              <a:buNone/>
              <a:defRPr sz="1400"/>
            </a:lvl9pPr>
          </a:lstStyle>
          <a:p>
            <a:endParaRPr/>
          </a:p>
        </p:txBody>
      </p:sp>
      <p:cxnSp>
        <p:nvCxnSpPr>
          <p:cNvPr id="191" name="Google Shape;191;p31"/>
          <p:cNvCxnSpPr/>
          <p:nvPr/>
        </p:nvCxnSpPr>
        <p:spPr>
          <a:xfrm>
            <a:off x="308610" y="273844"/>
            <a:ext cx="0" cy="4581675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92" name="Google Shape;192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5313" y="4734018"/>
            <a:ext cx="2033132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31"/>
          <p:cNvSpPr txBox="1">
            <a:spLocks noGrp="1"/>
          </p:cNvSpPr>
          <p:nvPr>
            <p:ph type="dt" idx="10"/>
          </p:nvPr>
        </p:nvSpPr>
        <p:spPr>
          <a:xfrm>
            <a:off x="8242917" y="4937760"/>
            <a:ext cx="618525" cy="20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>
            <a:lvl1pPr marR="0"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4" name="Google Shape;194;p31"/>
          <p:cNvSpPr txBox="1">
            <a:spLocks noGrp="1"/>
          </p:cNvSpPr>
          <p:nvPr>
            <p:ph type="ftr" idx="11"/>
          </p:nvPr>
        </p:nvSpPr>
        <p:spPr>
          <a:xfrm>
            <a:off x="455536" y="4937760"/>
            <a:ext cx="2526525" cy="20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5" name="Google Shape;195;p31"/>
          <p:cNvSpPr txBox="1">
            <a:spLocks noGrp="1"/>
          </p:cNvSpPr>
          <p:nvPr>
            <p:ph type="sldNum" idx="12"/>
          </p:nvPr>
        </p:nvSpPr>
        <p:spPr>
          <a:xfrm>
            <a:off x="8868254" y="4937760"/>
            <a:ext cx="275625" cy="20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Two Column">
  <p:cSld name="1_Text Two Column"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2"/>
          <p:cNvSpPr txBox="1">
            <a:spLocks noGrp="1"/>
          </p:cNvSpPr>
          <p:nvPr>
            <p:ph type="title"/>
          </p:nvPr>
        </p:nvSpPr>
        <p:spPr>
          <a:xfrm>
            <a:off x="468630" y="273844"/>
            <a:ext cx="8200575" cy="701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Arial"/>
              <a:buNone/>
              <a:defRPr sz="2700" b="0" i="0" u="none" strike="noStrike" cap="none">
                <a:solidFill>
                  <a:srgbClr val="168FD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Arial"/>
              <a:buNone/>
              <a:defRPr sz="1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Arial"/>
              <a:buNone/>
              <a:defRPr sz="1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Arial"/>
              <a:buNone/>
              <a:defRPr sz="1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Arial"/>
              <a:buNone/>
              <a:defRPr sz="1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Arial"/>
              <a:buNone/>
              <a:defRPr sz="1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Arial"/>
              <a:buNone/>
              <a:defRPr sz="1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Arial"/>
              <a:buNone/>
              <a:defRPr sz="1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198" name="Google Shape;198;p32"/>
          <p:cNvSpPr txBox="1">
            <a:spLocks noGrp="1"/>
          </p:cNvSpPr>
          <p:nvPr>
            <p:ph type="body" idx="1"/>
          </p:nvPr>
        </p:nvSpPr>
        <p:spPr>
          <a:xfrm>
            <a:off x="468630" y="1001316"/>
            <a:ext cx="3998925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L="457200" marR="0" lvl="0" indent="-330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68FDF"/>
              </a:buClr>
              <a:buSzPts val="1600"/>
              <a:buFont typeface="Helvetica Neue"/>
              <a:buChar char="›"/>
              <a:defRPr sz="21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238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68FDF"/>
              </a:buClr>
              <a:buSzPts val="1400"/>
              <a:buFont typeface="Helvetica Neue"/>
              <a:buChar char="›"/>
              <a:defRPr sz="1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11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68FDF"/>
              </a:buClr>
              <a:buSzPts val="1300"/>
              <a:buFont typeface="Helvetica Neue"/>
              <a:buChar char="›"/>
              <a:defRPr sz="17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68FDF"/>
              </a:buClr>
              <a:buSzPts val="1100"/>
              <a:buFont typeface="Helvetica Neue"/>
              <a:buChar char="›"/>
              <a:defRPr sz="15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9" name="Google Shape;199;p32"/>
          <p:cNvCxnSpPr/>
          <p:nvPr/>
        </p:nvCxnSpPr>
        <p:spPr>
          <a:xfrm>
            <a:off x="308610" y="273844"/>
            <a:ext cx="0" cy="4581675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00" name="Google Shape;200;p32"/>
          <p:cNvSpPr txBox="1">
            <a:spLocks noGrp="1"/>
          </p:cNvSpPr>
          <p:nvPr>
            <p:ph type="body" idx="2"/>
          </p:nvPr>
        </p:nvSpPr>
        <p:spPr>
          <a:xfrm>
            <a:off x="4669987" y="1001316"/>
            <a:ext cx="3998925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L="457200" marR="0" lvl="0" indent="-330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68FDF"/>
              </a:buClr>
              <a:buSzPts val="1600"/>
              <a:buFont typeface="Helvetica Neue"/>
              <a:buChar char="›"/>
              <a:defRPr sz="21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238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68FDF"/>
              </a:buClr>
              <a:buSzPts val="1400"/>
              <a:buFont typeface="Helvetica Neue"/>
              <a:buChar char="›"/>
              <a:defRPr sz="1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11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68FDF"/>
              </a:buClr>
              <a:buSzPts val="1300"/>
              <a:buFont typeface="Helvetica Neue"/>
              <a:buChar char="›"/>
              <a:defRPr sz="17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68FDF"/>
              </a:buClr>
              <a:buSzPts val="1100"/>
              <a:buFont typeface="Helvetica Neue"/>
              <a:buChar char="›"/>
              <a:defRPr sz="15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01" name="Google Shape;201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5313" y="4734018"/>
            <a:ext cx="2033132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32"/>
          <p:cNvSpPr txBox="1">
            <a:spLocks noGrp="1"/>
          </p:cNvSpPr>
          <p:nvPr>
            <p:ph type="dt" idx="10"/>
          </p:nvPr>
        </p:nvSpPr>
        <p:spPr>
          <a:xfrm>
            <a:off x="8242917" y="4937760"/>
            <a:ext cx="618525" cy="20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>
            <a:lvl1pPr marR="0"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3" name="Google Shape;203;p32"/>
          <p:cNvSpPr txBox="1">
            <a:spLocks noGrp="1"/>
          </p:cNvSpPr>
          <p:nvPr>
            <p:ph type="ftr" idx="11"/>
          </p:nvPr>
        </p:nvSpPr>
        <p:spPr>
          <a:xfrm>
            <a:off x="455536" y="4937760"/>
            <a:ext cx="2526525" cy="20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4" name="Google Shape;204;p32"/>
          <p:cNvSpPr txBox="1">
            <a:spLocks noGrp="1"/>
          </p:cNvSpPr>
          <p:nvPr>
            <p:ph type="sldNum" idx="12"/>
          </p:nvPr>
        </p:nvSpPr>
        <p:spPr>
          <a:xfrm>
            <a:off x="8868254" y="4937760"/>
            <a:ext cx="275625" cy="20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Full Width 1">
  <p:cSld name="Text Full Width 1"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4"/>
          <p:cNvSpPr txBox="1">
            <a:spLocks noGrp="1"/>
          </p:cNvSpPr>
          <p:nvPr>
            <p:ph type="title"/>
          </p:nvPr>
        </p:nvSpPr>
        <p:spPr>
          <a:xfrm>
            <a:off x="468630" y="273844"/>
            <a:ext cx="8200575" cy="701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Arial"/>
              <a:buNone/>
              <a:defRPr sz="2700" b="0" i="0" u="none" strike="noStrike" cap="none">
                <a:solidFill>
                  <a:srgbClr val="168FD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Arial"/>
              <a:buNone/>
              <a:defRPr sz="1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Arial"/>
              <a:buNone/>
              <a:defRPr sz="1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Arial"/>
              <a:buNone/>
              <a:defRPr sz="1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Arial"/>
              <a:buNone/>
              <a:defRPr sz="1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Arial"/>
              <a:buNone/>
              <a:defRPr sz="1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Arial"/>
              <a:buNone/>
              <a:defRPr sz="1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Arial"/>
              <a:buNone/>
              <a:defRPr sz="1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211" name="Google Shape;211;p34"/>
          <p:cNvSpPr txBox="1">
            <a:spLocks noGrp="1"/>
          </p:cNvSpPr>
          <p:nvPr>
            <p:ph type="body" idx="1"/>
          </p:nvPr>
        </p:nvSpPr>
        <p:spPr>
          <a:xfrm>
            <a:off x="468630" y="1001316"/>
            <a:ext cx="8200575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L="457200" marR="0" lvl="0" indent="-330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68FDF"/>
              </a:buClr>
              <a:buSzPts val="1600"/>
              <a:buFont typeface="Helvetica Neue"/>
              <a:buChar char="›"/>
              <a:defRPr sz="21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238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68FDF"/>
              </a:buClr>
              <a:buSzPts val="1400"/>
              <a:buFont typeface="Helvetica Neue"/>
              <a:buChar char="›"/>
              <a:defRPr sz="1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11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68FDF"/>
              </a:buClr>
              <a:buSzPts val="1300"/>
              <a:buFont typeface="Helvetica Neue"/>
              <a:buChar char="›"/>
              <a:defRPr sz="17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68FDF"/>
              </a:buClr>
              <a:buSzPts val="1100"/>
              <a:buFont typeface="Helvetica Neue"/>
              <a:buChar char="›"/>
              <a:defRPr sz="15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212" name="Google Shape;212;p34"/>
          <p:cNvCxnSpPr/>
          <p:nvPr/>
        </p:nvCxnSpPr>
        <p:spPr>
          <a:xfrm>
            <a:off x="308610" y="273844"/>
            <a:ext cx="0" cy="4581675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13" name="Google Shape;213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5313" y="4734018"/>
            <a:ext cx="2033132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34"/>
          <p:cNvSpPr txBox="1">
            <a:spLocks noGrp="1"/>
          </p:cNvSpPr>
          <p:nvPr>
            <p:ph type="dt" idx="10"/>
          </p:nvPr>
        </p:nvSpPr>
        <p:spPr>
          <a:xfrm>
            <a:off x="8242917" y="4937760"/>
            <a:ext cx="618525" cy="20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>
            <a:lvl1pPr marR="0"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34"/>
          <p:cNvSpPr txBox="1">
            <a:spLocks noGrp="1"/>
          </p:cNvSpPr>
          <p:nvPr>
            <p:ph type="ftr" idx="11"/>
          </p:nvPr>
        </p:nvSpPr>
        <p:spPr>
          <a:xfrm>
            <a:off x="455536" y="4937760"/>
            <a:ext cx="2526525" cy="20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6" name="Google Shape;216;p34"/>
          <p:cNvSpPr txBox="1">
            <a:spLocks noGrp="1"/>
          </p:cNvSpPr>
          <p:nvPr>
            <p:ph type="sldNum" idx="12"/>
          </p:nvPr>
        </p:nvSpPr>
        <p:spPr>
          <a:xfrm>
            <a:off x="8868254" y="4937760"/>
            <a:ext cx="275625" cy="20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6195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1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1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17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15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8242917" y="4937760"/>
            <a:ext cx="618750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455536" y="4937760"/>
            <a:ext cx="3413925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8868254" y="4937760"/>
            <a:ext cx="275850" cy="20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9" r:id="rId19"/>
  </p:sldLayoutIdLst>
  <p:transition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50"/>
          <p:cNvSpPr txBox="1">
            <a:spLocks noGrp="1"/>
          </p:cNvSpPr>
          <p:nvPr>
            <p:ph type="ctrTitle"/>
          </p:nvPr>
        </p:nvSpPr>
        <p:spPr>
          <a:xfrm>
            <a:off x="628650" y="727472"/>
            <a:ext cx="4400550" cy="17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lang="en" sz="2800" dirty="0"/>
              <a:t>LFN MAC Call</a:t>
            </a:r>
            <a:endParaRPr sz="2800" dirty="0"/>
          </a:p>
        </p:txBody>
      </p:sp>
      <p:sp>
        <p:nvSpPr>
          <p:cNvPr id="331" name="Google Shape;331;p50"/>
          <p:cNvSpPr txBox="1">
            <a:spLocks noGrp="1"/>
          </p:cNvSpPr>
          <p:nvPr>
            <p:ph type="subTitle" idx="1"/>
          </p:nvPr>
        </p:nvSpPr>
        <p:spPr>
          <a:xfrm>
            <a:off x="628650" y="2587228"/>
            <a:ext cx="4400550" cy="628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342900" lvl="0" indent="-3048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None/>
            </a:pPr>
            <a:r>
              <a:rPr lang="en" sz="1800" dirty="0"/>
              <a:t>November 03, 2021</a:t>
            </a:r>
            <a:endParaRPr sz="1800" dirty="0"/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" name="Google Shape;1146;p155"/>
          <p:cNvSpPr txBox="1">
            <a:spLocks noGrp="1"/>
          </p:cNvSpPr>
          <p:nvPr>
            <p:ph type="title"/>
          </p:nvPr>
        </p:nvSpPr>
        <p:spPr>
          <a:xfrm>
            <a:off x="468630" y="273844"/>
            <a:ext cx="8200500" cy="701700"/>
          </a:xfrm>
          <a:prstGeom prst="rect">
            <a:avLst/>
          </a:prstGeom>
        </p:spPr>
        <p:txBody>
          <a:bodyPr spcFirstLastPara="1" wrap="square" lIns="51425" tIns="51425" rIns="51425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 Inputs to LFN Marketing Priorities</a:t>
            </a:r>
            <a:endParaRPr/>
          </a:p>
        </p:txBody>
      </p:sp>
      <p:sp>
        <p:nvSpPr>
          <p:cNvPr id="1147" name="Google Shape;1147;p155"/>
          <p:cNvSpPr/>
          <p:nvPr/>
        </p:nvSpPr>
        <p:spPr>
          <a:xfrm>
            <a:off x="4571988" y="2475375"/>
            <a:ext cx="844200" cy="43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168FDF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8" name="Google Shape;1148;p155"/>
          <p:cNvSpPr/>
          <p:nvPr/>
        </p:nvSpPr>
        <p:spPr>
          <a:xfrm>
            <a:off x="5956375" y="1681800"/>
            <a:ext cx="2382600" cy="2018100"/>
          </a:xfrm>
          <a:prstGeom prst="ellipse">
            <a:avLst/>
          </a:prstGeom>
          <a:solidFill>
            <a:srgbClr val="168FDF"/>
          </a:solidFill>
          <a:ln w="9525" cap="flat" cmpd="sng">
            <a:solidFill>
              <a:srgbClr val="6D9EE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LFN Marketing Objectives and Strategies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1149" name="Google Shape;1149;p155"/>
          <p:cNvSpPr/>
          <p:nvPr/>
        </p:nvSpPr>
        <p:spPr>
          <a:xfrm>
            <a:off x="556600" y="1141950"/>
            <a:ext cx="3475800" cy="1000200"/>
          </a:xfrm>
          <a:prstGeom prst="roundRect">
            <a:avLst>
              <a:gd name="adj" fmla="val 16667"/>
            </a:avLst>
          </a:prstGeom>
          <a:solidFill>
            <a:srgbClr val="168FDF"/>
          </a:solidFill>
          <a:ln w="9525" cap="flat" cmpd="sng">
            <a:solidFill>
              <a:srgbClr val="6D9EE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</a:rPr>
              <a:t>LFN Board Priorities</a:t>
            </a:r>
            <a:endParaRPr sz="1700">
              <a:solidFill>
                <a:schemeClr val="lt1"/>
              </a:solidFill>
            </a:endParaRPr>
          </a:p>
        </p:txBody>
      </p:sp>
      <p:sp>
        <p:nvSpPr>
          <p:cNvPr id="1150" name="Google Shape;1150;p155"/>
          <p:cNvSpPr/>
          <p:nvPr/>
        </p:nvSpPr>
        <p:spPr>
          <a:xfrm>
            <a:off x="556600" y="2232088"/>
            <a:ext cx="3475800" cy="1000200"/>
          </a:xfrm>
          <a:prstGeom prst="roundRect">
            <a:avLst>
              <a:gd name="adj" fmla="val 16667"/>
            </a:avLst>
          </a:prstGeom>
          <a:solidFill>
            <a:srgbClr val="168FDF"/>
          </a:solidFill>
          <a:ln w="9525" cap="flat" cmpd="sng">
            <a:solidFill>
              <a:srgbClr val="6D9EE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</a:rPr>
              <a:t>LFN Recruitment Goals</a:t>
            </a:r>
            <a:endParaRPr sz="1700">
              <a:solidFill>
                <a:schemeClr val="lt1"/>
              </a:solidFill>
            </a:endParaRPr>
          </a:p>
        </p:txBody>
      </p:sp>
      <p:sp>
        <p:nvSpPr>
          <p:cNvPr id="1151" name="Google Shape;1151;p155"/>
          <p:cNvSpPr/>
          <p:nvPr/>
        </p:nvSpPr>
        <p:spPr>
          <a:xfrm>
            <a:off x="556600" y="3322225"/>
            <a:ext cx="3475800" cy="1000200"/>
          </a:xfrm>
          <a:prstGeom prst="roundRect">
            <a:avLst>
              <a:gd name="adj" fmla="val 16667"/>
            </a:avLst>
          </a:prstGeom>
          <a:solidFill>
            <a:srgbClr val="168FDF"/>
          </a:solidFill>
          <a:ln w="9525" cap="flat" cmpd="sng">
            <a:solidFill>
              <a:srgbClr val="6D9EE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</a:rPr>
              <a:t>LFN Project Goals</a:t>
            </a:r>
            <a:endParaRPr sz="1700">
              <a:solidFill>
                <a:schemeClr val="lt1"/>
              </a:solidFill>
            </a:endParaRPr>
          </a:p>
        </p:txBody>
      </p:sp>
      <p:sp>
        <p:nvSpPr>
          <p:cNvPr id="1152" name="Google Shape;1152;p155"/>
          <p:cNvSpPr txBox="1"/>
          <p:nvPr/>
        </p:nvSpPr>
        <p:spPr>
          <a:xfrm>
            <a:off x="8855476" y="4937760"/>
            <a:ext cx="288600" cy="2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10</a:t>
            </a:fld>
            <a:endParaRPr sz="800">
              <a:solidFill>
                <a:srgbClr val="2F2F2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" name="Google Shape;1157;p156"/>
          <p:cNvSpPr txBox="1">
            <a:spLocks noGrp="1"/>
          </p:cNvSpPr>
          <p:nvPr>
            <p:ph type="title"/>
          </p:nvPr>
        </p:nvSpPr>
        <p:spPr>
          <a:xfrm>
            <a:off x="468630" y="273844"/>
            <a:ext cx="8200500" cy="701700"/>
          </a:xfrm>
          <a:prstGeom prst="rect">
            <a:avLst/>
          </a:prstGeom>
        </p:spPr>
        <p:txBody>
          <a:bodyPr spcFirstLastPara="1" wrap="square" lIns="51425" tIns="51425" rIns="51425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Proposed LFN Marketing Objectives</a:t>
            </a:r>
            <a:endParaRPr/>
          </a:p>
        </p:txBody>
      </p:sp>
      <p:sp>
        <p:nvSpPr>
          <p:cNvPr id="1158" name="Google Shape;1158;p156"/>
          <p:cNvSpPr/>
          <p:nvPr/>
        </p:nvSpPr>
        <p:spPr>
          <a:xfrm>
            <a:off x="566750" y="1583775"/>
            <a:ext cx="2409000" cy="1836000"/>
          </a:xfrm>
          <a:prstGeom prst="roundRect">
            <a:avLst>
              <a:gd name="adj" fmla="val 16667"/>
            </a:avLst>
          </a:prstGeom>
          <a:solidFill>
            <a:srgbClr val="168FDF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Influence consumption of LFN project software and artifacts</a:t>
            </a:r>
            <a:endParaRPr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lt1"/>
                </a:solidFill>
              </a:rPr>
              <a:t>Transform </a:t>
            </a:r>
            <a:endParaRPr sz="1600" b="1"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</a:rPr>
              <a:t>(your business)</a:t>
            </a:r>
            <a:r>
              <a:rPr lang="en">
                <a:solidFill>
                  <a:schemeClr val="lt1"/>
                </a:solidFill>
              </a:rPr>
              <a:t> 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159" name="Google Shape;1159;p156"/>
          <p:cNvSpPr/>
          <p:nvPr/>
        </p:nvSpPr>
        <p:spPr>
          <a:xfrm>
            <a:off x="3276888" y="1583775"/>
            <a:ext cx="2409000" cy="1836000"/>
          </a:xfrm>
          <a:prstGeom prst="roundRect">
            <a:avLst>
              <a:gd name="adj" fmla="val 16667"/>
            </a:avLst>
          </a:prstGeom>
          <a:solidFill>
            <a:srgbClr val="168FDF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Position LFN as center of gravity and source of knowledge in networking</a:t>
            </a:r>
            <a:endParaRPr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lt1"/>
                </a:solidFill>
              </a:rPr>
              <a:t>Collaborate</a:t>
            </a:r>
            <a:endParaRPr sz="1600" b="1"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</a:rPr>
              <a:t>(on steroids)</a:t>
            </a:r>
            <a:r>
              <a:rPr lang="en" sz="1300">
                <a:solidFill>
                  <a:schemeClr val="lt1"/>
                </a:solidFill>
              </a:rPr>
              <a:t> </a:t>
            </a:r>
            <a:endParaRPr sz="1300">
              <a:solidFill>
                <a:schemeClr val="lt1"/>
              </a:solidFill>
            </a:endParaRPr>
          </a:p>
        </p:txBody>
      </p:sp>
      <p:sp>
        <p:nvSpPr>
          <p:cNvPr id="1160" name="Google Shape;1160;p156"/>
          <p:cNvSpPr/>
          <p:nvPr/>
        </p:nvSpPr>
        <p:spPr>
          <a:xfrm>
            <a:off x="5987025" y="1583775"/>
            <a:ext cx="2409000" cy="1836000"/>
          </a:xfrm>
          <a:prstGeom prst="roundRect">
            <a:avLst>
              <a:gd name="adj" fmla="val 16667"/>
            </a:avLst>
          </a:prstGeom>
          <a:solidFill>
            <a:srgbClr val="168FDF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Heighten awareness of innovations in our communities</a:t>
            </a:r>
            <a:endParaRPr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lt1"/>
                </a:solidFill>
              </a:rPr>
              <a:t>Innovate</a:t>
            </a:r>
            <a:endParaRPr sz="1600" b="1"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</a:rPr>
              <a:t>(5G, cloud native, edge)</a:t>
            </a:r>
            <a:r>
              <a:rPr lang="en" sz="1300">
                <a:solidFill>
                  <a:schemeClr val="lt1"/>
                </a:solidFill>
              </a:rPr>
              <a:t> </a:t>
            </a:r>
            <a:endParaRPr sz="1300">
              <a:solidFill>
                <a:schemeClr val="lt1"/>
              </a:solidFill>
            </a:endParaRPr>
          </a:p>
        </p:txBody>
      </p:sp>
      <p:sp>
        <p:nvSpPr>
          <p:cNvPr id="1161" name="Google Shape;1161;p156"/>
          <p:cNvSpPr txBox="1"/>
          <p:nvPr/>
        </p:nvSpPr>
        <p:spPr>
          <a:xfrm>
            <a:off x="8855476" y="4937760"/>
            <a:ext cx="288600" cy="2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11</a:t>
            </a:fld>
            <a:endParaRPr sz="800">
              <a:solidFill>
                <a:srgbClr val="2F2F2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" name="Google Shape;1167;p157"/>
          <p:cNvSpPr txBox="1">
            <a:spLocks noGrp="1"/>
          </p:cNvSpPr>
          <p:nvPr>
            <p:ph type="title"/>
          </p:nvPr>
        </p:nvSpPr>
        <p:spPr>
          <a:xfrm>
            <a:off x="468630" y="273844"/>
            <a:ext cx="8200500" cy="701700"/>
          </a:xfrm>
          <a:prstGeom prst="rect">
            <a:avLst/>
          </a:prstGeom>
        </p:spPr>
        <p:txBody>
          <a:bodyPr spcFirstLastPara="1" wrap="square" lIns="51425" tIns="51425" rIns="51425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LFN Marketing Focus: </a:t>
            </a:r>
            <a:r>
              <a:rPr lang="en" b="1" dirty="0"/>
              <a:t>Transform</a:t>
            </a:r>
            <a:endParaRPr b="1" dirty="0"/>
          </a:p>
        </p:txBody>
      </p:sp>
      <p:sp>
        <p:nvSpPr>
          <p:cNvPr id="1168" name="Google Shape;1168;p157"/>
          <p:cNvSpPr txBox="1">
            <a:spLocks noGrp="1"/>
          </p:cNvSpPr>
          <p:nvPr>
            <p:ph type="body" idx="1"/>
          </p:nvPr>
        </p:nvSpPr>
        <p:spPr>
          <a:xfrm>
            <a:off x="458402" y="786632"/>
            <a:ext cx="8614036" cy="3263400"/>
          </a:xfrm>
          <a:prstGeom prst="rect">
            <a:avLst/>
          </a:prstGeom>
        </p:spPr>
        <p:txBody>
          <a:bodyPr spcFirstLastPara="1" wrap="square" lIns="51425" tIns="51425" rIns="51425" bIns="5142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400" b="1" dirty="0"/>
              <a:t>Objective: Influence consumption of LFN project software and artifacts </a:t>
            </a:r>
            <a:endParaRPr sz="1400" b="1" dirty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400" dirty="0"/>
              <a:t>Strategies:</a:t>
            </a:r>
            <a:endParaRPr sz="1400" dirty="0"/>
          </a:p>
          <a:p>
            <a:pPr marL="457200" lvl="0" indent="-311150" algn="l" rtl="0">
              <a:spcBef>
                <a:spcPts val="800"/>
              </a:spcBef>
              <a:spcAft>
                <a:spcPts val="0"/>
              </a:spcAft>
              <a:buSzPts val="1300"/>
              <a:buChar char="›"/>
            </a:pPr>
            <a:r>
              <a:rPr lang="en" sz="1400" dirty="0"/>
              <a:t>Develop and promote proof point portfolio: deployments, consumption, tooli</a:t>
            </a:r>
            <a:r>
              <a:rPr lang="en-US" sz="1400" dirty="0"/>
              <a:t>ng</a:t>
            </a:r>
            <a:r>
              <a:rPr lang="en" sz="1400" dirty="0"/>
              <a:t>, trials, demos, POCs</a:t>
            </a:r>
            <a:endParaRPr sz="1400" dirty="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›"/>
            </a:pPr>
            <a:r>
              <a:rPr lang="en" sz="1400" dirty="0"/>
              <a:t>Spotlight enterprise participation and use cases via content, social, and press outreach</a:t>
            </a:r>
            <a:endParaRPr sz="1400" dirty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400" dirty="0"/>
              <a:t>Key Programs:</a:t>
            </a:r>
            <a:endParaRPr sz="1400" dirty="0"/>
          </a:p>
          <a:p>
            <a:pPr marL="457200" lvl="0" indent="-311150" algn="l" rtl="0">
              <a:spcBef>
                <a:spcPts val="800"/>
              </a:spcBef>
              <a:spcAft>
                <a:spcPts val="0"/>
              </a:spcAft>
              <a:buSzPts val="1300"/>
              <a:buChar char="›"/>
            </a:pPr>
            <a:r>
              <a:rPr lang="en" sz="1400" dirty="0"/>
              <a:t>Content (webinars, 1-pagers, infographics, case studies, whitepapers, briefs, blogs, videos)</a:t>
            </a:r>
            <a:endParaRPr sz="1400" dirty="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›"/>
            </a:pPr>
            <a:r>
              <a:rPr lang="en" sz="1400" dirty="0"/>
              <a:t>Press pitches (as part of LFN Fabric)</a:t>
            </a:r>
            <a:endParaRPr sz="1400" dirty="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›"/>
            </a:pPr>
            <a:r>
              <a:rPr lang="en" sz="1400" dirty="0"/>
              <a:t>Social outreach (including paid promotion)</a:t>
            </a: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›"/>
            </a:pPr>
            <a:r>
              <a:rPr lang="en" sz="1400" dirty="0"/>
              <a:t>Speakerships (LF + non-LF events)</a:t>
            </a:r>
          </a:p>
          <a:p>
            <a:pPr lvl="0" indent="-311150">
              <a:spcBef>
                <a:spcPts val="0"/>
              </a:spcBef>
              <a:buSzPts val="1300"/>
            </a:pPr>
            <a:r>
              <a:rPr lang="en" sz="1400" dirty="0"/>
              <a:t>Idea: LFN Podcast Series</a:t>
            </a:r>
          </a:p>
          <a:p>
            <a:pPr marL="0" lvl="0" indent="0">
              <a:buNone/>
            </a:pPr>
            <a:r>
              <a:rPr lang="en-US" sz="1400" dirty="0"/>
              <a:t>Possible KPIs:</a:t>
            </a:r>
            <a:endParaRPr lang="en" sz="1400" dirty="0"/>
          </a:p>
          <a:p>
            <a:pPr lvl="0" indent="-311150">
              <a:spcBef>
                <a:spcPts val="0"/>
              </a:spcBef>
              <a:buSzPts val="1300"/>
            </a:pPr>
            <a:r>
              <a:rPr lang="en-US" sz="1400" dirty="0"/>
              <a:t>2 proof points* per LFN TAC/Mature Project. (1 proof point for Sandbox/incubating)</a:t>
            </a:r>
          </a:p>
          <a:p>
            <a:pPr lvl="0" indent="-311150">
              <a:spcBef>
                <a:spcPts val="0"/>
              </a:spcBef>
              <a:buSzPts val="1300"/>
            </a:pPr>
            <a:r>
              <a:rPr lang="en-US" sz="1400" dirty="0"/>
              <a:t>At least 2 Enterprise-focused Proof Points for X-promotion</a:t>
            </a:r>
          </a:p>
          <a:p>
            <a:pPr lvl="0" indent="-311150">
              <a:spcBef>
                <a:spcPts val="0"/>
              </a:spcBef>
              <a:buSzPts val="1300"/>
            </a:pPr>
            <a:endParaRPr lang="en-US" sz="1400" dirty="0"/>
          </a:p>
          <a:p>
            <a:pPr marL="146050" lvl="0" indent="0">
              <a:spcBef>
                <a:spcPts val="0"/>
              </a:spcBef>
              <a:buSzPts val="1300"/>
              <a:buNone/>
            </a:pPr>
            <a:r>
              <a:rPr lang="en-US" sz="1200" i="1" dirty="0"/>
              <a:t>* Proof point: TAC/Mature Project: Project code consumed in end user deployment. Sandbox/Incubating Project: POC Trial</a:t>
            </a:r>
            <a:endParaRPr lang="en" sz="1200" i="1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›"/>
            </a:pPr>
            <a:endParaRPr lang="en" sz="1200" dirty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200" dirty="0"/>
              <a:t>   </a:t>
            </a:r>
            <a:endParaRPr sz="1200" dirty="0"/>
          </a:p>
        </p:txBody>
      </p:sp>
      <p:sp>
        <p:nvSpPr>
          <p:cNvPr id="1170" name="Google Shape;1170;p157"/>
          <p:cNvSpPr txBox="1"/>
          <p:nvPr/>
        </p:nvSpPr>
        <p:spPr>
          <a:xfrm>
            <a:off x="8855476" y="4937760"/>
            <a:ext cx="288600" cy="2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12</a:t>
            </a:fld>
            <a:endParaRPr sz="800" dirty="0">
              <a:solidFill>
                <a:srgbClr val="2F2F2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52"/>
          <p:cNvSpPr txBox="1">
            <a:spLocks noGrp="1"/>
          </p:cNvSpPr>
          <p:nvPr>
            <p:ph type="title"/>
          </p:nvPr>
        </p:nvSpPr>
        <p:spPr>
          <a:xfrm>
            <a:off x="468630" y="273844"/>
            <a:ext cx="8200500" cy="701700"/>
          </a:xfrm>
          <a:prstGeom prst="rect">
            <a:avLst/>
          </a:prstGeom>
        </p:spPr>
        <p:txBody>
          <a:bodyPr spcFirstLastPara="1" wrap="square" lIns="51425" tIns="51425" rIns="51425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LFN Marketing Focus: </a:t>
            </a:r>
            <a:r>
              <a:rPr lang="en" b="1" dirty="0"/>
              <a:t>Collaborate</a:t>
            </a:r>
            <a:endParaRPr b="1" dirty="0"/>
          </a:p>
        </p:txBody>
      </p:sp>
      <p:sp>
        <p:nvSpPr>
          <p:cNvPr id="348" name="Google Shape;348;p52"/>
          <p:cNvSpPr txBox="1">
            <a:spLocks noGrp="1"/>
          </p:cNvSpPr>
          <p:nvPr>
            <p:ph type="body" idx="1"/>
          </p:nvPr>
        </p:nvSpPr>
        <p:spPr>
          <a:xfrm>
            <a:off x="468630" y="770729"/>
            <a:ext cx="8200500" cy="3263400"/>
          </a:xfrm>
          <a:prstGeom prst="rect">
            <a:avLst/>
          </a:prstGeom>
        </p:spPr>
        <p:txBody>
          <a:bodyPr spcFirstLastPara="1" wrap="square" lIns="51425" tIns="51425" rIns="51425" bIns="5142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300" b="1" dirty="0"/>
              <a:t>Objective: Position LFN as center of gravity and source of knowledge in networking </a:t>
            </a:r>
            <a:endParaRPr sz="1300" b="1" dirty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300" dirty="0"/>
              <a:t>Strategies:</a:t>
            </a:r>
            <a:endParaRPr sz="1300" dirty="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›"/>
            </a:pPr>
            <a:r>
              <a:rPr lang="en" sz="1300" dirty="0"/>
              <a:t>Implement bold, assertive messaging in ALL marketing programs, content and communications</a:t>
            </a:r>
            <a:endParaRPr lang="en-US" sz="1300" dirty="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›"/>
            </a:pPr>
            <a:r>
              <a:rPr lang="en-US" sz="1300" dirty="0"/>
              <a:t>Extend LFN reach, voice, and impact by driving marketing collaborations with other groups (LF Edge, CNCF, Magma, ORAN-SC)</a:t>
            </a: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300" dirty="0"/>
              <a:t>Key Programs:</a:t>
            </a:r>
            <a:endParaRPr sz="1300" dirty="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›"/>
            </a:pPr>
            <a:r>
              <a:rPr lang="en" sz="1300" dirty="0"/>
              <a:t>5G SBP promotion and amplification across all channels</a:t>
            </a: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›"/>
            </a:pPr>
            <a:r>
              <a:rPr lang="en" sz="1300" dirty="0"/>
              <a:t>Messaging activation and delivery (member uptake + collaboration)</a:t>
            </a: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›"/>
            </a:pPr>
            <a:r>
              <a:rPr lang="en" sz="1300" dirty="0"/>
              <a:t>Maintain regular touch points with other umbrellas/projects and seek alignment (LFN GM input)</a:t>
            </a: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›"/>
            </a:pPr>
            <a:r>
              <a:rPr lang="en" sz="1300" dirty="0" err="1"/>
              <a:t>Anuket</a:t>
            </a:r>
            <a:r>
              <a:rPr lang="en" sz="1300" dirty="0"/>
              <a:t> Assured</a:t>
            </a: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1300" dirty="0"/>
              <a:t>Possible KPIs (Options, narrow to 1-2):</a:t>
            </a: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›"/>
            </a:pPr>
            <a:r>
              <a:rPr lang="en-US" sz="1300" dirty="0"/>
              <a:t>5G Super Blueprint Marketing Asset Consumption Stats (TBD)</a:t>
            </a: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›"/>
            </a:pPr>
            <a:r>
              <a:rPr lang="en-US" sz="1300" dirty="0"/>
              <a:t>Distribute 5 </a:t>
            </a:r>
            <a:r>
              <a:rPr lang="en-US" sz="1300" dirty="0" err="1"/>
              <a:t>Anuket</a:t>
            </a:r>
            <a:r>
              <a:rPr lang="en-US" sz="1300" dirty="0"/>
              <a:t> Assured Badges for Infrastructure &amp; Workload*</a:t>
            </a:r>
          </a:p>
          <a:p>
            <a:pPr indent="-311150">
              <a:spcBef>
                <a:spcPts val="0"/>
              </a:spcBef>
              <a:buSzPts val="1300"/>
            </a:pPr>
            <a:r>
              <a:rPr lang="en-US" sz="1300" dirty="0"/>
              <a:t>Increase 5G Super Blueprint participation by 10% quarterly (projects + companies)</a:t>
            </a:r>
          </a:p>
          <a:p>
            <a:pPr indent="-311150">
              <a:spcBef>
                <a:spcPts val="0"/>
              </a:spcBef>
              <a:buSzPts val="1300"/>
            </a:pPr>
            <a:r>
              <a:rPr lang="en-US" sz="1300" dirty="0"/>
              <a:t>5G Super Blueprint integrations with Magma (Q1), Edge (Q2), ORAN SC (Q4)**</a:t>
            </a:r>
            <a:endParaRPr lang="en-US" sz="1100" dirty="0"/>
          </a:p>
          <a:p>
            <a:pPr marL="0" indent="0">
              <a:buNone/>
            </a:pPr>
            <a:r>
              <a:rPr lang="en" sz="1100" dirty="0"/>
              <a:t>   </a:t>
            </a:r>
            <a:r>
              <a:rPr lang="en-US" sz="1100" i="1" dirty="0"/>
              <a:t>* Requires participating companies/products.</a:t>
            </a:r>
          </a:p>
          <a:p>
            <a:pPr marL="0" indent="0">
              <a:buNone/>
            </a:pPr>
            <a:r>
              <a:rPr lang="en-US" sz="1100" i="1" dirty="0"/>
              <a:t>**Requires project integration community participation</a:t>
            </a:r>
            <a:endParaRPr lang="en" sz="1100" i="1" dirty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1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53"/>
          <p:cNvSpPr txBox="1">
            <a:spLocks noGrp="1"/>
          </p:cNvSpPr>
          <p:nvPr>
            <p:ph type="title"/>
          </p:nvPr>
        </p:nvSpPr>
        <p:spPr>
          <a:xfrm>
            <a:off x="468630" y="273844"/>
            <a:ext cx="8200500" cy="701700"/>
          </a:xfrm>
          <a:prstGeom prst="rect">
            <a:avLst/>
          </a:prstGeom>
        </p:spPr>
        <p:txBody>
          <a:bodyPr spcFirstLastPara="1" wrap="square" lIns="51425" tIns="51425" rIns="51425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LFN Marketing Focus: </a:t>
            </a:r>
            <a:r>
              <a:rPr lang="en" b="1" dirty="0"/>
              <a:t>Innovate</a:t>
            </a:r>
            <a:endParaRPr b="1" dirty="0"/>
          </a:p>
        </p:txBody>
      </p:sp>
      <p:sp>
        <p:nvSpPr>
          <p:cNvPr id="354" name="Google Shape;354;p53"/>
          <p:cNvSpPr txBox="1">
            <a:spLocks noGrp="1"/>
          </p:cNvSpPr>
          <p:nvPr>
            <p:ph type="body" idx="1"/>
          </p:nvPr>
        </p:nvSpPr>
        <p:spPr>
          <a:xfrm>
            <a:off x="468630" y="746873"/>
            <a:ext cx="8516344" cy="3799489"/>
          </a:xfrm>
          <a:prstGeom prst="rect">
            <a:avLst/>
          </a:prstGeom>
        </p:spPr>
        <p:txBody>
          <a:bodyPr spcFirstLastPara="1" wrap="square" lIns="51425" tIns="51425" rIns="51425" bIns="5142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400" b="1" dirty="0"/>
              <a:t>Objective: Heighten awareness of innovations in our communities</a:t>
            </a:r>
            <a:endParaRPr sz="1400" b="1" dirty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400" dirty="0"/>
              <a:t>Strategies:</a:t>
            </a:r>
            <a:endParaRPr sz="1400" dirty="0"/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›"/>
            </a:pPr>
            <a:r>
              <a:rPr lang="en" sz="1400" dirty="0">
                <a:solidFill>
                  <a:srgbClr val="2F2F2F"/>
                </a:solidFill>
              </a:rPr>
              <a:t>Increase developer engagement by collaborating with the technical community at the TAC level and through LFN Developer &amp; Testing Forums, LFN and Industry events</a:t>
            </a:r>
            <a:endParaRPr lang="en" sz="1400" dirty="0"/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›"/>
            </a:pPr>
            <a:r>
              <a:rPr lang="en" sz="1400" dirty="0"/>
              <a:t>Develop content showcasing LFN developer innovations (POCs, Blogs, Videos, etc.)</a:t>
            </a:r>
            <a:endParaRPr sz="1400" dirty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400" dirty="0"/>
              <a:t>Key Programs:</a:t>
            </a:r>
            <a:endParaRPr sz="1400" dirty="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›"/>
            </a:pPr>
            <a:r>
              <a:rPr lang="en" sz="1400" dirty="0"/>
              <a:t>Recognize top community leaders and contributors with Community Badging program</a:t>
            </a: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›"/>
            </a:pPr>
            <a:r>
              <a:rPr lang="en" sz="1400" dirty="0"/>
              <a:t>Re-start LFN Project Community Awards programs (Likely in person at June event)</a:t>
            </a: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›"/>
            </a:pPr>
            <a:r>
              <a:rPr lang="en" sz="1400" dirty="0"/>
              <a:t>Provide onramps for easy/quick content generation</a:t>
            </a: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1400" dirty="0"/>
              <a:t>Possible KPIs:</a:t>
            </a:r>
          </a:p>
          <a:p>
            <a:pPr lvl="0" indent="-311150">
              <a:spcBef>
                <a:spcPts val="0"/>
              </a:spcBef>
              <a:buSzPts val="1300"/>
            </a:pPr>
            <a:r>
              <a:rPr lang="en" sz="1400" dirty="0"/>
              <a:t>#/% of LFN Community leaders recognized via badging and/or Awards Program</a:t>
            </a:r>
          </a:p>
          <a:p>
            <a:pPr lvl="0" indent="-311150">
              <a:spcBef>
                <a:spcPts val="0"/>
              </a:spcBef>
              <a:buSzPts val="1300"/>
            </a:pPr>
            <a:r>
              <a:rPr lang="en" sz="1400" dirty="0"/>
              <a:t>#/% of Community leaders d</a:t>
            </a:r>
            <a:r>
              <a:rPr lang="en-US" sz="1400" dirty="0"/>
              <a:t>is</a:t>
            </a:r>
            <a:r>
              <a:rPr lang="en" sz="1400" dirty="0"/>
              <a:t>playing Badges/Titles/Awards on LinkedIn</a:t>
            </a:r>
          </a:p>
          <a:p>
            <a:pPr lvl="0" indent="-311150">
              <a:spcBef>
                <a:spcPts val="0"/>
              </a:spcBef>
              <a:buSzPts val="1300"/>
            </a:pPr>
            <a:r>
              <a:rPr lang="en" sz="1400" dirty="0"/>
              <a:t>#/% of social media pickup around LFN innovation (hashtags, etc.)</a:t>
            </a:r>
          </a:p>
          <a:p>
            <a:pPr indent="-311150">
              <a:spcBef>
                <a:spcPts val="0"/>
              </a:spcBef>
              <a:buSzPts val="1300"/>
            </a:pPr>
            <a:r>
              <a:rPr lang="en" sz="1400" dirty="0"/>
              <a:t>#/%</a:t>
            </a:r>
            <a:r>
              <a:rPr lang="en-US" sz="1400" dirty="0"/>
              <a:t> of </a:t>
            </a:r>
            <a:r>
              <a:rPr lang="en" sz="1400" dirty="0"/>
              <a:t>developer-focused Content each quarter (innovation AND innovator) </a:t>
            </a:r>
          </a:p>
          <a:p>
            <a:pPr lvl="0" indent="-311150">
              <a:spcBef>
                <a:spcPts val="0"/>
              </a:spcBef>
              <a:buSzPts val="1300"/>
            </a:pPr>
            <a:endParaRPr lang="en-US" sz="800" dirty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lang="en-US" sz="900" dirty="0"/>
          </a:p>
          <a:p>
            <a:pPr marL="457200" lvl="0" indent="-311150" algn="l" rtl="0">
              <a:spcBef>
                <a:spcPts val="800"/>
              </a:spcBef>
              <a:spcAft>
                <a:spcPts val="0"/>
              </a:spcAft>
              <a:buSzPts val="1300"/>
              <a:buChar char="›"/>
            </a:pPr>
            <a:endParaRPr sz="900" dirty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900" dirty="0"/>
              <a:t>   </a:t>
            </a:r>
            <a:endParaRPr sz="9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B9DC0-FFA1-4D5B-8E3F-5D4126D05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External KPIs – to be better defined with MAC	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A472DE-DD81-48F4-803A-BBFEFA01A6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are we measuring that LFN is the nexus / center of gravity?</a:t>
            </a:r>
          </a:p>
          <a:p>
            <a:pPr lvl="1"/>
            <a:r>
              <a:rPr lang="en-US" dirty="0"/>
              <a:t>Mentions / Share of Voice / etc.</a:t>
            </a:r>
          </a:p>
          <a:p>
            <a:pPr lvl="1"/>
            <a:r>
              <a:rPr lang="en-US" dirty="0"/>
              <a:t>Idea: Member Survey</a:t>
            </a:r>
          </a:p>
          <a:p>
            <a:pPr lvl="2"/>
            <a:r>
              <a:rPr lang="en-US" dirty="0"/>
              <a:t>Why are you part of LFN?</a:t>
            </a:r>
          </a:p>
          <a:p>
            <a:pPr lvl="2"/>
            <a:r>
              <a:rPr lang="en-US" dirty="0"/>
              <a:t>How do we rank relative to other networking orgs?</a:t>
            </a:r>
          </a:p>
          <a:p>
            <a:pPr lvl="1"/>
            <a:r>
              <a:rPr lang="en-US" dirty="0"/>
              <a:t>Positioning: How is LFN different from ONF?</a:t>
            </a:r>
          </a:p>
          <a:p>
            <a:pPr lvl="2"/>
            <a:r>
              <a:rPr lang="en-US" dirty="0"/>
              <a:t>What does LFN have to offer that ONF does not?</a:t>
            </a:r>
          </a:p>
          <a:p>
            <a:pPr lvl="3"/>
            <a:r>
              <a:rPr lang="en-US" dirty="0"/>
              <a:t>Open Source developer model, all volunteers</a:t>
            </a:r>
          </a:p>
          <a:p>
            <a:pPr lvl="3"/>
            <a:r>
              <a:rPr lang="en-US" dirty="0"/>
              <a:t>Model of true open source development – how do we show this</a:t>
            </a:r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55461727"/>
      </p:ext>
    </p:extLst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5" name="Google Shape;1175;p158"/>
          <p:cNvSpPr txBox="1">
            <a:spLocks noGrp="1"/>
          </p:cNvSpPr>
          <p:nvPr>
            <p:ph type="title"/>
          </p:nvPr>
        </p:nvSpPr>
        <p:spPr>
          <a:xfrm>
            <a:off x="468625" y="273850"/>
            <a:ext cx="8470800" cy="70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Arial"/>
              <a:buNone/>
            </a:pPr>
            <a:r>
              <a:rPr lang="en" sz="2800" dirty="0"/>
              <a:t>Target Marketing Channels for Content/Proof Points </a:t>
            </a:r>
            <a:endParaRPr sz="2800" dirty="0"/>
          </a:p>
        </p:txBody>
      </p:sp>
      <p:sp>
        <p:nvSpPr>
          <p:cNvPr id="1176" name="Google Shape;1176;p158"/>
          <p:cNvSpPr txBox="1">
            <a:spLocks noGrp="1"/>
          </p:cNvSpPr>
          <p:nvPr>
            <p:ph type="body" idx="1"/>
          </p:nvPr>
        </p:nvSpPr>
        <p:spPr>
          <a:xfrm>
            <a:off x="3322675" y="1078451"/>
            <a:ext cx="2762700" cy="318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None/>
            </a:pPr>
            <a:r>
              <a:rPr lang="en" sz="1600" b="1" dirty="0">
                <a:latin typeface="Arial"/>
                <a:ea typeface="Arial"/>
                <a:cs typeface="Arial"/>
                <a:sym typeface="Arial"/>
              </a:rPr>
              <a:t>Earned</a:t>
            </a:r>
            <a:endParaRPr sz="1600" b="1" dirty="0">
              <a:latin typeface="Arial"/>
              <a:ea typeface="Arial"/>
              <a:cs typeface="Arial"/>
              <a:sym typeface="Arial"/>
            </a:endParaRPr>
          </a:p>
          <a:p>
            <a:pPr marL="342900" lvl="0" indent="-2667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Arial"/>
              <a:buChar char="›"/>
            </a:pPr>
            <a:r>
              <a:rPr lang="en" sz="1200" dirty="0">
                <a:latin typeface="Arial"/>
                <a:ea typeface="Arial"/>
                <a:cs typeface="Arial"/>
                <a:sym typeface="Arial"/>
              </a:rPr>
              <a:t>Influencer advocacy</a:t>
            </a:r>
            <a:endParaRPr lang="en" sz="1200" dirty="0"/>
          </a:p>
          <a:p>
            <a:pPr marL="342900" lvl="0" indent="-2667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Arial"/>
              <a:buChar char="›"/>
            </a:pPr>
            <a:r>
              <a:rPr lang="en" sz="1200" dirty="0">
                <a:latin typeface="Arial"/>
                <a:ea typeface="Arial"/>
                <a:cs typeface="Arial"/>
                <a:sym typeface="Arial"/>
              </a:rPr>
              <a:t>Tech and business PR</a:t>
            </a:r>
          </a:p>
          <a:p>
            <a:pPr marL="342900" lvl="0" indent="-2667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Arial"/>
              <a:buChar char="›"/>
            </a:pPr>
            <a:r>
              <a:rPr lang="en" sz="1200" dirty="0"/>
              <a:t>A</a:t>
            </a:r>
            <a:r>
              <a:rPr lang="en" sz="1200" dirty="0">
                <a:latin typeface="Arial"/>
                <a:ea typeface="Arial"/>
                <a:cs typeface="Arial"/>
                <a:sym typeface="Arial"/>
              </a:rPr>
              <a:t>nalysts</a:t>
            </a:r>
            <a:endParaRPr sz="1200" dirty="0">
              <a:latin typeface="Arial"/>
              <a:ea typeface="Arial"/>
              <a:cs typeface="Arial"/>
              <a:sym typeface="Arial"/>
            </a:endParaRPr>
          </a:p>
          <a:p>
            <a:pPr marL="342900" lvl="0" indent="-2667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600"/>
              <a:buFont typeface="Arial"/>
              <a:buChar char="›"/>
            </a:pPr>
            <a:r>
              <a:rPr lang="en" sz="1200" dirty="0">
                <a:latin typeface="Arial"/>
                <a:ea typeface="Arial"/>
                <a:cs typeface="Arial"/>
                <a:sym typeface="Arial"/>
              </a:rPr>
              <a:t>Industry </a:t>
            </a:r>
            <a:r>
              <a:rPr lang="en" sz="1200" dirty="0"/>
              <a:t>a</a:t>
            </a:r>
            <a:r>
              <a:rPr lang="en" sz="1200" dirty="0">
                <a:latin typeface="Arial"/>
                <a:ea typeface="Arial"/>
                <a:cs typeface="Arial"/>
                <a:sym typeface="Arial"/>
              </a:rPr>
              <a:t>wards</a:t>
            </a:r>
            <a:r>
              <a:rPr lang="en" sz="1200" dirty="0"/>
              <a:t> + r</a:t>
            </a:r>
            <a:r>
              <a:rPr lang="en" sz="1200" dirty="0">
                <a:latin typeface="Arial"/>
                <a:ea typeface="Arial"/>
                <a:cs typeface="Arial"/>
                <a:sym typeface="Arial"/>
              </a:rPr>
              <a:t>ecognition</a:t>
            </a:r>
            <a:endParaRPr sz="1200" dirty="0">
              <a:latin typeface="Arial"/>
              <a:ea typeface="Arial"/>
              <a:cs typeface="Arial"/>
              <a:sym typeface="Arial"/>
            </a:endParaRPr>
          </a:p>
          <a:p>
            <a:pPr marL="342900" lvl="0" indent="-2667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600"/>
              <a:buFont typeface="Arial"/>
              <a:buChar char="›"/>
            </a:pPr>
            <a:r>
              <a:rPr lang="en" sz="1200" dirty="0">
                <a:latin typeface="Arial"/>
                <a:ea typeface="Arial"/>
                <a:cs typeface="Arial"/>
                <a:sym typeface="Arial"/>
              </a:rPr>
              <a:t>Event speakerships (CFP or by invite)</a:t>
            </a:r>
            <a:endParaRPr sz="1200" dirty="0">
              <a:latin typeface="Arial"/>
              <a:ea typeface="Arial"/>
              <a:cs typeface="Arial"/>
              <a:sym typeface="Arial"/>
            </a:endParaRPr>
          </a:p>
          <a:p>
            <a:pPr marL="342900" lvl="0" indent="-2667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600"/>
              <a:buFont typeface="Arial"/>
              <a:buChar char="›"/>
            </a:pPr>
            <a:r>
              <a:rPr lang="en" sz="1200" dirty="0">
                <a:latin typeface="Arial"/>
                <a:ea typeface="Arial"/>
                <a:cs typeface="Arial"/>
                <a:sym typeface="Arial"/>
              </a:rPr>
              <a:t>Industry webinars (by invite)</a:t>
            </a:r>
          </a:p>
          <a:p>
            <a:pPr marL="342900" lvl="0" indent="-266700">
              <a:spcBef>
                <a:spcPts val="400"/>
              </a:spcBef>
              <a:buSzPts val="1600"/>
              <a:buFont typeface="Arial"/>
              <a:buChar char="›"/>
            </a:pPr>
            <a:r>
              <a:rPr lang="en" sz="1200" dirty="0"/>
              <a:t>External events (by invite)</a:t>
            </a:r>
            <a:endParaRPr sz="12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None/>
            </a:pPr>
            <a:endParaRPr sz="1800" dirty="0"/>
          </a:p>
        </p:txBody>
      </p:sp>
      <p:sp>
        <p:nvSpPr>
          <p:cNvPr id="1177" name="Google Shape;1177;p158"/>
          <p:cNvSpPr txBox="1">
            <a:spLocks noGrp="1"/>
          </p:cNvSpPr>
          <p:nvPr>
            <p:ph type="body" idx="1"/>
          </p:nvPr>
        </p:nvSpPr>
        <p:spPr>
          <a:xfrm>
            <a:off x="6218275" y="1078451"/>
            <a:ext cx="2505000" cy="318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None/>
            </a:pPr>
            <a:r>
              <a:rPr lang="en" sz="1600" b="1" dirty="0">
                <a:latin typeface="Arial"/>
                <a:ea typeface="Arial"/>
                <a:cs typeface="Arial"/>
                <a:sym typeface="Arial"/>
              </a:rPr>
              <a:t>Paid</a:t>
            </a:r>
            <a:endParaRPr sz="1600" b="1" dirty="0">
              <a:latin typeface="Arial"/>
              <a:ea typeface="Arial"/>
              <a:cs typeface="Arial"/>
              <a:sym typeface="Arial"/>
            </a:endParaRPr>
          </a:p>
          <a:p>
            <a:pPr marL="342900" lvl="0" indent="-2667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Arial"/>
              <a:buChar char="›"/>
            </a:pPr>
            <a:r>
              <a:rPr lang="en" sz="1200" dirty="0">
                <a:latin typeface="Arial"/>
                <a:ea typeface="Arial"/>
                <a:cs typeface="Arial"/>
                <a:sym typeface="Arial"/>
              </a:rPr>
              <a:t>Paid Placements in industry publications</a:t>
            </a:r>
            <a:endParaRPr sz="1200" dirty="0">
              <a:latin typeface="Arial"/>
              <a:ea typeface="Arial"/>
              <a:cs typeface="Arial"/>
              <a:sym typeface="Arial"/>
            </a:endParaRPr>
          </a:p>
          <a:p>
            <a:pPr marL="342900" lvl="0" indent="-2667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Arial"/>
              <a:buChar char="›"/>
            </a:pPr>
            <a:r>
              <a:rPr lang="en" sz="1200" dirty="0">
                <a:latin typeface="Arial"/>
                <a:ea typeface="Arial"/>
                <a:cs typeface="Arial"/>
                <a:sym typeface="Arial"/>
              </a:rPr>
              <a:t>Paid sponsorships, speakerships at industry events</a:t>
            </a:r>
            <a:endParaRPr sz="1200" dirty="0">
              <a:latin typeface="Arial"/>
              <a:ea typeface="Arial"/>
              <a:cs typeface="Arial"/>
              <a:sym typeface="Arial"/>
            </a:endParaRPr>
          </a:p>
          <a:p>
            <a:pPr marL="342900" lvl="0" indent="-2667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600"/>
              <a:buFont typeface="Arial"/>
              <a:buChar char="›"/>
            </a:pPr>
            <a:r>
              <a:rPr lang="en" sz="1200" dirty="0">
                <a:latin typeface="Arial"/>
                <a:ea typeface="Arial"/>
                <a:cs typeface="Arial"/>
                <a:sym typeface="Arial"/>
              </a:rPr>
              <a:t>Paid Social Media Campaigns / SEM</a:t>
            </a:r>
            <a:endParaRPr sz="1200" dirty="0">
              <a:latin typeface="Arial"/>
              <a:ea typeface="Arial"/>
              <a:cs typeface="Arial"/>
              <a:sym typeface="Arial"/>
            </a:endParaRPr>
          </a:p>
          <a:p>
            <a:pPr marL="342900" lvl="0" indent="-2667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600"/>
              <a:buFont typeface="Arial"/>
              <a:buChar char="›"/>
            </a:pPr>
            <a:r>
              <a:rPr lang="en" sz="1200" dirty="0"/>
              <a:t>Industry</a:t>
            </a:r>
            <a:r>
              <a:rPr lang="en" sz="1200" dirty="0">
                <a:latin typeface="Arial"/>
                <a:ea typeface="Arial"/>
                <a:cs typeface="Arial"/>
                <a:sym typeface="Arial"/>
              </a:rPr>
              <a:t> webinars</a:t>
            </a:r>
          </a:p>
          <a:p>
            <a:pPr marL="342900" lvl="0" indent="-2667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600"/>
              <a:buFont typeface="Arial"/>
              <a:buChar char="›"/>
            </a:pPr>
            <a:r>
              <a:rPr lang="en" sz="1200" dirty="0"/>
              <a:t>External events</a:t>
            </a:r>
            <a:endParaRPr sz="1200" dirty="0">
              <a:latin typeface="Arial"/>
              <a:ea typeface="Arial"/>
              <a:cs typeface="Arial"/>
              <a:sym typeface="Arial"/>
            </a:endParaRPr>
          </a:p>
          <a:p>
            <a:pPr marL="34290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None/>
            </a:pPr>
            <a:endParaRPr sz="18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8" name="Google Shape;1178;p158"/>
          <p:cNvSpPr txBox="1">
            <a:spLocks noGrp="1"/>
          </p:cNvSpPr>
          <p:nvPr>
            <p:ph type="body" idx="1"/>
          </p:nvPr>
        </p:nvSpPr>
        <p:spPr>
          <a:xfrm>
            <a:off x="684775" y="1071963"/>
            <a:ext cx="2505000" cy="318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None/>
            </a:pPr>
            <a:r>
              <a:rPr lang="en" sz="1600" b="1" dirty="0">
                <a:latin typeface="Arial"/>
                <a:ea typeface="Arial"/>
                <a:cs typeface="Arial"/>
                <a:sym typeface="Arial"/>
              </a:rPr>
              <a:t>Owned</a:t>
            </a:r>
            <a:endParaRPr sz="1600" b="1" dirty="0">
              <a:latin typeface="Arial"/>
              <a:ea typeface="Arial"/>
              <a:cs typeface="Arial"/>
              <a:sym typeface="Arial"/>
            </a:endParaRPr>
          </a:p>
          <a:p>
            <a:pPr marL="342900" lvl="0" indent="-2667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Arial"/>
              <a:buChar char="›"/>
            </a:pPr>
            <a:r>
              <a:rPr lang="en" sz="1200" dirty="0">
                <a:latin typeface="Arial"/>
                <a:ea typeface="Arial"/>
                <a:cs typeface="Arial"/>
                <a:sym typeface="Arial"/>
              </a:rPr>
              <a:t>LFN website </a:t>
            </a:r>
            <a:endParaRPr sz="1200" dirty="0">
              <a:latin typeface="Arial"/>
              <a:ea typeface="Arial"/>
              <a:cs typeface="Arial"/>
              <a:sym typeface="Arial"/>
            </a:endParaRPr>
          </a:p>
          <a:p>
            <a:pPr marL="342900" lvl="0" indent="-2667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600"/>
              <a:buFont typeface="Arial"/>
              <a:buChar char="›"/>
            </a:pPr>
            <a:r>
              <a:rPr lang="en" sz="1200" dirty="0">
                <a:latin typeface="Arial"/>
                <a:ea typeface="Arial"/>
                <a:cs typeface="Arial"/>
                <a:sym typeface="Arial"/>
              </a:rPr>
              <a:t>LFN webinars</a:t>
            </a:r>
            <a:endParaRPr sz="1200" dirty="0">
              <a:latin typeface="Arial"/>
              <a:ea typeface="Arial"/>
              <a:cs typeface="Arial"/>
              <a:sym typeface="Arial"/>
            </a:endParaRPr>
          </a:p>
          <a:p>
            <a:pPr marL="342900" lvl="0" indent="-2667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Arial"/>
              <a:buChar char="›"/>
            </a:pPr>
            <a:r>
              <a:rPr lang="en" sz="1200" dirty="0">
                <a:latin typeface="Arial"/>
                <a:ea typeface="Arial"/>
                <a:cs typeface="Arial"/>
                <a:sym typeface="Arial"/>
              </a:rPr>
              <a:t>LFN social (Twitter, LI, YouTube)</a:t>
            </a:r>
            <a:endParaRPr sz="1200" dirty="0">
              <a:latin typeface="Arial"/>
              <a:ea typeface="Arial"/>
              <a:cs typeface="Arial"/>
              <a:sym typeface="Arial"/>
            </a:endParaRPr>
          </a:p>
          <a:p>
            <a:pPr marL="342900" lvl="0" indent="-2667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Arial"/>
              <a:buChar char="›"/>
            </a:pPr>
            <a:r>
              <a:rPr lang="en" sz="1200" dirty="0">
                <a:latin typeface="Arial"/>
                <a:ea typeface="Arial"/>
                <a:cs typeface="Arial"/>
                <a:sym typeface="Arial"/>
              </a:rPr>
              <a:t>LFN newsletter</a:t>
            </a:r>
            <a:endParaRPr sz="1200" dirty="0">
              <a:latin typeface="Arial"/>
              <a:ea typeface="Arial"/>
              <a:cs typeface="Arial"/>
              <a:sym typeface="Arial"/>
            </a:endParaRPr>
          </a:p>
          <a:p>
            <a:pPr marL="342900" lvl="0" indent="-266700" algn="l" rtl="0">
              <a:spcBef>
                <a:spcPts val="3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Arial"/>
              <a:buChar char="›"/>
            </a:pPr>
            <a:r>
              <a:rPr lang="en" sz="1200" dirty="0">
                <a:latin typeface="Arial"/>
                <a:ea typeface="Arial"/>
                <a:cs typeface="Arial"/>
                <a:sym typeface="Arial"/>
              </a:rPr>
              <a:t>LFN badging efforts</a:t>
            </a:r>
            <a:endParaRPr sz="1200" dirty="0">
              <a:latin typeface="Arial"/>
              <a:ea typeface="Arial"/>
              <a:cs typeface="Arial"/>
              <a:sym typeface="Arial"/>
            </a:endParaRPr>
          </a:p>
          <a:p>
            <a:pPr marL="342900" lvl="0" indent="-2667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600"/>
              <a:buFont typeface="Arial"/>
              <a:buChar char="›"/>
            </a:pPr>
            <a:r>
              <a:rPr lang="en" sz="1200" dirty="0">
                <a:latin typeface="Arial"/>
                <a:ea typeface="Arial"/>
                <a:cs typeface="Arial"/>
                <a:sym typeface="Arial"/>
              </a:rPr>
              <a:t>Member social channels, websites</a:t>
            </a:r>
          </a:p>
          <a:p>
            <a:pPr marL="342900" lvl="0" indent="-2667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600"/>
              <a:buFont typeface="Arial"/>
              <a:buChar char="›"/>
            </a:pPr>
            <a:r>
              <a:rPr lang="en" sz="1200" dirty="0"/>
              <a:t>New member programs around transform, innovate, collaborate</a:t>
            </a:r>
          </a:p>
        </p:txBody>
      </p:sp>
      <p:sp>
        <p:nvSpPr>
          <p:cNvPr id="1179" name="Google Shape;1179;p158"/>
          <p:cNvSpPr txBox="1"/>
          <p:nvPr/>
        </p:nvSpPr>
        <p:spPr>
          <a:xfrm>
            <a:off x="8855476" y="4937760"/>
            <a:ext cx="288600" cy="2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16</a:t>
            </a:fld>
            <a:endParaRPr sz="800">
              <a:solidFill>
                <a:srgbClr val="2F2F2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B9DC0-FFA1-4D5B-8E3F-5D4126D05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LFN Paid Promotions</a:t>
            </a:r>
            <a:endParaRPr lang="en-C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A472DE-DD81-48F4-803A-BBFEFA01A6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266700">
              <a:spcBef>
                <a:spcPts val="400"/>
              </a:spcBef>
              <a:buClr>
                <a:schemeClr val="hlink"/>
              </a:buClr>
              <a:buFont typeface="Arial"/>
              <a:buChar char="›"/>
            </a:pPr>
            <a:r>
              <a:rPr lang="en-US" sz="1600" dirty="0">
                <a:solidFill>
                  <a:schemeClr val="tx1"/>
                </a:solidFill>
              </a:rPr>
              <a:t>Recommendation: Develop a paid campaign to amplify our earned/owned channels</a:t>
            </a:r>
          </a:p>
          <a:p>
            <a:pPr marL="342900" indent="-266700">
              <a:spcBef>
                <a:spcPts val="400"/>
              </a:spcBef>
              <a:buClr>
                <a:schemeClr val="hlink"/>
              </a:buClr>
              <a:buFont typeface="Arial"/>
              <a:buChar char="›"/>
            </a:pPr>
            <a:r>
              <a:rPr lang="en-US" sz="1600" dirty="0">
                <a:solidFill>
                  <a:schemeClr val="tx1"/>
                </a:solidFill>
              </a:rPr>
              <a:t>Options: </a:t>
            </a:r>
          </a:p>
          <a:p>
            <a:pPr marL="800100" lvl="1" indent="-266700">
              <a:buClr>
                <a:schemeClr val="hlink"/>
              </a:buClr>
              <a:buFont typeface="Arial"/>
              <a:buChar char="›"/>
            </a:pPr>
            <a:r>
              <a:rPr lang="en-US" sz="1600" dirty="0">
                <a:solidFill>
                  <a:schemeClr val="tx1"/>
                </a:solidFill>
              </a:rPr>
              <a:t>Paid Placements in industry publications</a:t>
            </a:r>
          </a:p>
          <a:p>
            <a:pPr marL="800100" lvl="1" indent="-266700">
              <a:buClr>
                <a:schemeClr val="hlink"/>
              </a:buClr>
              <a:buFont typeface="Arial"/>
              <a:buChar char="›"/>
            </a:pPr>
            <a:r>
              <a:rPr lang="en-US" sz="1600" dirty="0">
                <a:solidFill>
                  <a:schemeClr val="tx1"/>
                </a:solidFill>
              </a:rPr>
              <a:t>Paid sponsorships, speakerships at industry events</a:t>
            </a:r>
          </a:p>
          <a:p>
            <a:pPr marL="800100" lvl="1" indent="-266700">
              <a:buClr>
                <a:schemeClr val="hlink"/>
              </a:buClr>
              <a:buFont typeface="Arial"/>
              <a:buChar char="›"/>
            </a:pPr>
            <a:r>
              <a:rPr lang="en-US" sz="1600" dirty="0">
                <a:solidFill>
                  <a:schemeClr val="tx1"/>
                </a:solidFill>
              </a:rPr>
              <a:t>Paid Social Media Campaigns / SEM</a:t>
            </a:r>
          </a:p>
          <a:p>
            <a:pPr marL="800100" lvl="1" indent="-266700">
              <a:buClr>
                <a:schemeClr val="hlink"/>
              </a:buClr>
              <a:buFont typeface="Arial"/>
              <a:buChar char="›"/>
            </a:pPr>
            <a:r>
              <a:rPr lang="en-US" sz="1600" dirty="0">
                <a:solidFill>
                  <a:schemeClr val="tx1"/>
                </a:solidFill>
              </a:rPr>
              <a:t>Industry webinars</a:t>
            </a:r>
          </a:p>
          <a:p>
            <a:pPr marL="800100" lvl="1" indent="-266700">
              <a:buClr>
                <a:schemeClr val="hlink"/>
              </a:buClr>
              <a:buFont typeface="Arial"/>
              <a:buChar char="›"/>
            </a:pPr>
            <a:r>
              <a:rPr lang="en-US" sz="1600" dirty="0">
                <a:solidFill>
                  <a:schemeClr val="tx1"/>
                </a:solidFill>
              </a:rPr>
              <a:t>External events</a:t>
            </a:r>
          </a:p>
          <a:p>
            <a:pPr marL="342900" indent="-266700">
              <a:buClr>
                <a:schemeClr val="hlink"/>
              </a:buClr>
              <a:buFont typeface="Arial"/>
              <a:buChar char="›"/>
            </a:pPr>
            <a:r>
              <a:rPr lang="en-US" sz="1600" dirty="0">
                <a:solidFill>
                  <a:schemeClr val="tx1"/>
                </a:solidFill>
              </a:rPr>
              <a:t>Work with the Marketing Strategy Working Group to review/recommend options</a:t>
            </a:r>
          </a:p>
          <a:p>
            <a:pPr marL="342900" indent="-266700">
              <a:buClr>
                <a:schemeClr val="hlink"/>
              </a:buClr>
              <a:buFont typeface="Arial"/>
              <a:buChar char="›"/>
            </a:pPr>
            <a:r>
              <a:rPr lang="en-US" sz="1600" dirty="0">
                <a:solidFill>
                  <a:schemeClr val="tx1"/>
                </a:solidFill>
              </a:rPr>
              <a:t>Add recommendation into final budget proposal to Finance Committee (11/18) and Board (Dec 1)</a:t>
            </a:r>
          </a:p>
          <a:p>
            <a:pPr marL="12700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0431295"/>
      </p:ext>
    </p:extLst>
  </p:cSld>
  <p:clrMapOvr>
    <a:masterClrMapping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4" name="Google Shape;1204;p162"/>
          <p:cNvSpPr txBox="1">
            <a:spLocks noGrp="1"/>
          </p:cNvSpPr>
          <p:nvPr>
            <p:ph type="title"/>
          </p:nvPr>
        </p:nvSpPr>
        <p:spPr>
          <a:xfrm>
            <a:off x="468630" y="273844"/>
            <a:ext cx="8200500" cy="70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Q</a:t>
            </a:r>
            <a:r>
              <a:rPr lang="en" dirty="0"/>
              <a:t>4 Timeline (To be built out for 2022)</a:t>
            </a:r>
            <a:endParaRPr dirty="0"/>
          </a:p>
        </p:txBody>
      </p:sp>
      <p:sp>
        <p:nvSpPr>
          <p:cNvPr id="1206" name="Google Shape;1206;p162"/>
          <p:cNvSpPr txBox="1"/>
          <p:nvPr/>
        </p:nvSpPr>
        <p:spPr>
          <a:xfrm>
            <a:off x="8855476" y="4937760"/>
            <a:ext cx="288600" cy="2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18</a:t>
            </a:fld>
            <a:endParaRPr sz="800">
              <a:solidFill>
                <a:srgbClr val="2F2F2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B942DA5-B401-0C4C-A52D-D63BE82EB5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748777"/>
              </p:ext>
            </p:extLst>
          </p:nvPr>
        </p:nvGraphicFramePr>
        <p:xfrm>
          <a:off x="1196201" y="911934"/>
          <a:ext cx="6602232" cy="3811750"/>
        </p:xfrm>
        <a:graphic>
          <a:graphicData uri="http://schemas.openxmlformats.org/drawingml/2006/table">
            <a:tbl>
              <a:tblPr firstRow="1" bandRow="1">
                <a:tableStyleId>{F665762F-10DB-44ED-8554-0DF1CA1A8F3B}</a:tableStyleId>
              </a:tblPr>
              <a:tblGrid>
                <a:gridCol w="2200744">
                  <a:extLst>
                    <a:ext uri="{9D8B030D-6E8A-4147-A177-3AD203B41FA5}">
                      <a16:colId xmlns:a16="http://schemas.microsoft.com/office/drawing/2014/main" val="1102253279"/>
                    </a:ext>
                  </a:extLst>
                </a:gridCol>
                <a:gridCol w="2200744">
                  <a:extLst>
                    <a:ext uri="{9D8B030D-6E8A-4147-A177-3AD203B41FA5}">
                      <a16:colId xmlns:a16="http://schemas.microsoft.com/office/drawing/2014/main" val="4153517033"/>
                    </a:ext>
                  </a:extLst>
                </a:gridCol>
                <a:gridCol w="2200744">
                  <a:extLst>
                    <a:ext uri="{9D8B030D-6E8A-4147-A177-3AD203B41FA5}">
                      <a16:colId xmlns:a16="http://schemas.microsoft.com/office/drawing/2014/main" val="1796073077"/>
                    </a:ext>
                  </a:extLst>
                </a:gridCol>
              </a:tblGrid>
              <a:tr h="409885">
                <a:tc>
                  <a:txBody>
                    <a:bodyPr/>
                    <a:lstStyle/>
                    <a:p>
                      <a:r>
                        <a:rPr lang="en-US" sz="1000"/>
                        <a:t>October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 dirty="0"/>
                        <a:t>November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/>
                        <a:t>December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8390681"/>
                  </a:ext>
                </a:extLst>
              </a:tr>
              <a:tr h="308250">
                <a:tc>
                  <a:txBody>
                    <a:bodyPr/>
                    <a:lstStyle/>
                    <a:p>
                      <a:r>
                        <a:rPr lang="en-US" sz="1000" b="1" dirty="0"/>
                        <a:t>ONE Summit Oct 11-12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MAC Meeting, Nov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LFN Annual Report Production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8226773"/>
                  </a:ext>
                </a:extLst>
              </a:tr>
              <a:tr h="326003">
                <a:tc>
                  <a:txBody>
                    <a:bodyPr/>
                    <a:lstStyle/>
                    <a:p>
                      <a:r>
                        <a:rPr lang="en-US" sz="1000" b="1" dirty="0"/>
                        <a:t>LFN Board Meeting Oct 19-20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 dirty="0"/>
                        <a:t>Project TSC Marketing Check Ins</a:t>
                      </a:r>
                    </a:p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Annual Report Promos (Prep)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569256"/>
                  </a:ext>
                </a:extLst>
              </a:tr>
              <a:tr h="421420">
                <a:tc>
                  <a:txBody>
                    <a:bodyPr/>
                    <a:lstStyle/>
                    <a:p>
                      <a:r>
                        <a:rPr lang="en-US" sz="1000" b="1" dirty="0"/>
                        <a:t>ODL Phosphorus Marketing Release Oct 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Orange Case Study + Webinar Nov 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LFN Developer + Testing Forum Promos (Prep)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9104650"/>
                  </a:ext>
                </a:extLst>
              </a:tr>
              <a:tr h="286247">
                <a:tc>
                  <a:txBody>
                    <a:bodyPr/>
                    <a:lstStyle/>
                    <a:p>
                      <a:r>
                        <a:rPr lang="en-US" sz="1000"/>
                        <a:t>Verizon  One Pager + Blog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DT Case Study + Webinar Nov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LFN Landscape Completion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2118122"/>
                  </a:ext>
                </a:extLst>
              </a:tr>
              <a:tr h="3339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 b="1" dirty="0"/>
                        <a:t>Orange One Pager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EUAG Webinar TBD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/>
                        <a:t>LFN Website Revamp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7463772"/>
                  </a:ext>
                </a:extLst>
              </a:tr>
              <a:tr h="3260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/>
                        <a:t>DT One Pager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Verizon Webinar TBD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/>
                        <a:t>LFN Badging Program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195345"/>
                  </a:ext>
                </a:extLst>
              </a:tr>
              <a:tr h="310101">
                <a:tc>
                  <a:txBody>
                    <a:bodyPr/>
                    <a:lstStyle/>
                    <a:p>
                      <a:r>
                        <a:rPr lang="en-US" sz="1000" b="1" dirty="0"/>
                        <a:t>EUAG AL-ML Whitepaper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Q3/Q4 Newsletter TBD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 dirty="0" err="1"/>
                        <a:t>Anuket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Lakelse</a:t>
                      </a:r>
                      <a:r>
                        <a:rPr lang="en-US" sz="1000" dirty="0"/>
                        <a:t> Release</a:t>
                      </a:r>
                    </a:p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2530647"/>
                  </a:ext>
                </a:extLst>
              </a:tr>
              <a:tr h="294198"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Istanbul Marketing Release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 dirty="0"/>
                        <a:t>Project TSC Marketing Check Ins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6859265"/>
                  </a:ext>
                </a:extLst>
              </a:tr>
              <a:tr h="294147"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err="1"/>
                        <a:t>XGVela</a:t>
                      </a:r>
                      <a:r>
                        <a:rPr lang="en-US" sz="1000" dirty="0"/>
                        <a:t> Technical Architecture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6637938"/>
                  </a:ext>
                </a:extLst>
              </a:tr>
              <a:tr h="274929"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49857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35931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E1299-1184-4CEC-94C3-1C9967D21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Marketing</a:t>
            </a:r>
            <a:endParaRPr lang="en-C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C3A26A-DEEC-43D6-99BB-8A8B794007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630" y="940050"/>
            <a:ext cx="8200350" cy="3263400"/>
          </a:xfrm>
        </p:spPr>
        <p:txBody>
          <a:bodyPr/>
          <a:lstStyle/>
          <a:p>
            <a:r>
              <a:rPr lang="en-US" sz="1800" dirty="0"/>
              <a:t>LFN </a:t>
            </a:r>
            <a:r>
              <a:rPr lang="en-US" sz="1800" b="1" i="1" dirty="0"/>
              <a:t>Project</a:t>
            </a:r>
            <a:r>
              <a:rPr lang="en-US" sz="1800" dirty="0"/>
              <a:t> Priorities received for October Board meeting</a:t>
            </a:r>
          </a:p>
          <a:p>
            <a:r>
              <a:rPr lang="en-US" sz="1800" dirty="0"/>
              <a:t>Working with MAC Liaisons to map these against existing Project </a:t>
            </a:r>
            <a:r>
              <a:rPr lang="en-US" sz="1800" b="1" i="1" dirty="0"/>
              <a:t>Marketing</a:t>
            </a:r>
            <a:r>
              <a:rPr lang="en-US" sz="1800" dirty="0"/>
              <a:t> priorities</a:t>
            </a:r>
            <a:r>
              <a:rPr lang="en-CA" sz="1800" dirty="0"/>
              <a:t> and make updates</a:t>
            </a:r>
          </a:p>
          <a:p>
            <a:r>
              <a:rPr lang="en-US" sz="1800" dirty="0"/>
              <a:t>In order to align best align project marketing, we recommend the following:</a:t>
            </a:r>
          </a:p>
          <a:p>
            <a:pPr lvl="1"/>
            <a:r>
              <a:rPr lang="en-US" sz="1800" dirty="0"/>
              <a:t>Book time on each Project TSC calendar in November to present marketing priorities and goals</a:t>
            </a:r>
          </a:p>
          <a:p>
            <a:pPr lvl="1"/>
            <a:r>
              <a:rPr lang="en-US" sz="1800" dirty="0"/>
              <a:t>Goal: Work with each project to develop:</a:t>
            </a:r>
            <a:endParaRPr lang="en-US" sz="1600" dirty="0"/>
          </a:p>
          <a:p>
            <a:pPr lvl="2"/>
            <a:r>
              <a:rPr lang="en-US" sz="1400" dirty="0"/>
              <a:t>Project proof points (Deployment/Consumption Stories with End Users)</a:t>
            </a:r>
          </a:p>
          <a:p>
            <a:pPr lvl="2"/>
            <a:r>
              <a:rPr lang="en-US" sz="1400" dirty="0"/>
              <a:t>A Project Infographic</a:t>
            </a:r>
          </a:p>
          <a:p>
            <a:pPr lvl="2"/>
            <a:r>
              <a:rPr lang="en-US" sz="1400" dirty="0"/>
              <a:t>A Project 1-Pager (for project websites + </a:t>
            </a:r>
            <a:r>
              <a:rPr lang="en-US" sz="1400" dirty="0" err="1"/>
              <a:t>LFN.org</a:t>
            </a:r>
            <a:r>
              <a:rPr lang="en-US" sz="1400" dirty="0"/>
              <a:t>)</a:t>
            </a:r>
          </a:p>
          <a:p>
            <a:pPr lvl="2"/>
            <a:r>
              <a:rPr lang="en-US" sz="1400" dirty="0"/>
              <a:t>A Webinar for Q1 (with end user)</a:t>
            </a:r>
          </a:p>
          <a:p>
            <a:pPr lvl="2"/>
            <a:r>
              <a:rPr lang="en-US" sz="1400" dirty="0"/>
              <a:t>Ongoing: Support blogs and short-form video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779675"/>
      </p:ext>
    </p:extLst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Google Shape;1094;p149"/>
          <p:cNvSpPr txBox="1">
            <a:spLocks noGrp="1"/>
          </p:cNvSpPr>
          <p:nvPr>
            <p:ph type="title"/>
          </p:nvPr>
        </p:nvSpPr>
        <p:spPr>
          <a:xfrm>
            <a:off x="468630" y="273844"/>
            <a:ext cx="8200500" cy="701700"/>
          </a:xfrm>
          <a:prstGeom prst="rect">
            <a:avLst/>
          </a:prstGeom>
        </p:spPr>
        <p:txBody>
          <a:bodyPr spcFirstLastPara="1" wrap="square" lIns="51425" tIns="51425" rIns="51425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Agenda</a:t>
            </a:r>
            <a:endParaRPr dirty="0"/>
          </a:p>
        </p:txBody>
      </p:sp>
      <p:sp>
        <p:nvSpPr>
          <p:cNvPr id="1095" name="Google Shape;1095;p149"/>
          <p:cNvSpPr txBox="1">
            <a:spLocks noGrp="1"/>
          </p:cNvSpPr>
          <p:nvPr>
            <p:ph type="body" idx="1"/>
          </p:nvPr>
        </p:nvSpPr>
        <p:spPr>
          <a:xfrm>
            <a:off x="468630" y="1001316"/>
            <a:ext cx="8200500" cy="3263400"/>
          </a:xfrm>
          <a:prstGeom prst="rect">
            <a:avLst/>
          </a:prstGeom>
        </p:spPr>
        <p:txBody>
          <a:bodyPr spcFirstLastPara="1" wrap="square" lIns="51425" tIns="51425" rIns="51425" bIns="51425" anchor="t" anchorCtr="0">
            <a:noAutofit/>
          </a:bodyPr>
          <a:lstStyle/>
          <a:p>
            <a:r>
              <a:rPr lang="en-US" dirty="0"/>
              <a:t>Strategic Plan Review</a:t>
            </a:r>
          </a:p>
          <a:p>
            <a:pPr lvl="1"/>
            <a:r>
              <a:rPr lang="en-US" dirty="0"/>
              <a:t>Strategies</a:t>
            </a:r>
          </a:p>
          <a:p>
            <a:pPr lvl="1"/>
            <a:r>
              <a:rPr lang="en-US" dirty="0"/>
              <a:t>Tactics / KPIs</a:t>
            </a:r>
          </a:p>
          <a:p>
            <a:pPr lvl="1"/>
            <a:r>
              <a:rPr lang="en-US" dirty="0"/>
              <a:t>Events</a:t>
            </a:r>
          </a:p>
          <a:p>
            <a:pPr lvl="1"/>
            <a:r>
              <a:rPr lang="en-US" dirty="0"/>
              <a:t>Paid Marketing</a:t>
            </a:r>
          </a:p>
          <a:p>
            <a:pPr lvl="1"/>
            <a:r>
              <a:rPr lang="en-US" dirty="0"/>
              <a:t>Project Marketing</a:t>
            </a:r>
          </a:p>
        </p:txBody>
      </p:sp>
      <p:sp>
        <p:nvSpPr>
          <p:cNvPr id="1096" name="Google Shape;1096;p149"/>
          <p:cNvSpPr txBox="1"/>
          <p:nvPr/>
        </p:nvSpPr>
        <p:spPr>
          <a:xfrm>
            <a:off x="8855476" y="4937760"/>
            <a:ext cx="288600" cy="2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2</a:t>
            </a:fld>
            <a:endParaRPr sz="800" dirty="0">
              <a:solidFill>
                <a:srgbClr val="2F2F2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p97"/>
          <p:cNvSpPr txBox="1">
            <a:spLocks noGrp="1"/>
          </p:cNvSpPr>
          <p:nvPr>
            <p:ph type="ctrTitle"/>
          </p:nvPr>
        </p:nvSpPr>
        <p:spPr>
          <a:xfrm>
            <a:off x="3483362" y="1463453"/>
            <a:ext cx="2761322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" dirty="0"/>
              <a:t>Thank You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50"/>
          <p:cNvSpPr txBox="1">
            <a:spLocks noGrp="1"/>
          </p:cNvSpPr>
          <p:nvPr>
            <p:ph type="ctrTitle"/>
          </p:nvPr>
        </p:nvSpPr>
        <p:spPr>
          <a:xfrm>
            <a:off x="628650" y="727472"/>
            <a:ext cx="4400550" cy="17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lang="en" sz="2800" dirty="0"/>
              <a:t>LFN Marketing Strategy</a:t>
            </a:r>
            <a:br>
              <a:rPr lang="en" sz="2800" dirty="0"/>
            </a:br>
            <a:r>
              <a:rPr lang="en" sz="2800" dirty="0"/>
              <a:t>Q4 2021 – Q1, Q2 2022</a:t>
            </a:r>
            <a:endParaRPr sz="2800" dirty="0"/>
          </a:p>
        </p:txBody>
      </p:sp>
      <p:sp>
        <p:nvSpPr>
          <p:cNvPr id="331" name="Google Shape;331;p50"/>
          <p:cNvSpPr txBox="1">
            <a:spLocks noGrp="1"/>
          </p:cNvSpPr>
          <p:nvPr>
            <p:ph type="subTitle" idx="1"/>
          </p:nvPr>
        </p:nvSpPr>
        <p:spPr>
          <a:xfrm>
            <a:off x="628650" y="2587228"/>
            <a:ext cx="4400550" cy="628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342900" lvl="0" indent="-3048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None/>
            </a:pPr>
            <a:r>
              <a:rPr lang="en" sz="1800" dirty="0"/>
              <a:t>D</a:t>
            </a:r>
            <a:r>
              <a:rPr lang="en-US" sz="1800" dirty="0"/>
              <a:t>r</a:t>
            </a:r>
            <a:r>
              <a:rPr lang="en" sz="1800" dirty="0"/>
              <a:t>aft for Discussion</a:t>
            </a:r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val="2488602596"/>
      </p:ext>
    </p:extLst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Google Shape;1094;p149"/>
          <p:cNvSpPr txBox="1">
            <a:spLocks noGrp="1"/>
          </p:cNvSpPr>
          <p:nvPr>
            <p:ph type="title"/>
          </p:nvPr>
        </p:nvSpPr>
        <p:spPr>
          <a:xfrm>
            <a:off x="3738351" y="1936957"/>
            <a:ext cx="2113346" cy="701700"/>
          </a:xfrm>
          <a:prstGeom prst="rect">
            <a:avLst/>
          </a:prstGeom>
        </p:spPr>
        <p:txBody>
          <a:bodyPr spcFirstLastPara="1" wrap="square" lIns="51425" tIns="51425" rIns="51425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/>
              <a:t>Recap</a:t>
            </a:r>
            <a:endParaRPr sz="4000" dirty="0"/>
          </a:p>
        </p:txBody>
      </p:sp>
      <p:sp>
        <p:nvSpPr>
          <p:cNvPr id="1096" name="Google Shape;1096;p149"/>
          <p:cNvSpPr txBox="1"/>
          <p:nvPr/>
        </p:nvSpPr>
        <p:spPr>
          <a:xfrm>
            <a:off x="8855476" y="4937760"/>
            <a:ext cx="288600" cy="2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4</a:t>
            </a:fld>
            <a:endParaRPr sz="800" dirty="0">
              <a:solidFill>
                <a:srgbClr val="2F2F2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3896273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Google Shape;1094;p149"/>
          <p:cNvSpPr txBox="1">
            <a:spLocks noGrp="1"/>
          </p:cNvSpPr>
          <p:nvPr>
            <p:ph type="title"/>
          </p:nvPr>
        </p:nvSpPr>
        <p:spPr>
          <a:xfrm>
            <a:off x="468630" y="273844"/>
            <a:ext cx="8200500" cy="701700"/>
          </a:xfrm>
          <a:prstGeom prst="rect">
            <a:avLst/>
          </a:prstGeom>
        </p:spPr>
        <p:txBody>
          <a:bodyPr spcFirstLastPara="1" wrap="square" lIns="51425" tIns="51425" rIns="51425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Overview</a:t>
            </a:r>
            <a:endParaRPr dirty="0"/>
          </a:p>
        </p:txBody>
      </p:sp>
      <p:sp>
        <p:nvSpPr>
          <p:cNvPr id="1095" name="Google Shape;1095;p149"/>
          <p:cNvSpPr txBox="1">
            <a:spLocks noGrp="1"/>
          </p:cNvSpPr>
          <p:nvPr>
            <p:ph type="body" idx="1"/>
          </p:nvPr>
        </p:nvSpPr>
        <p:spPr>
          <a:xfrm>
            <a:off x="468630" y="1001316"/>
            <a:ext cx="8200500" cy="3263400"/>
          </a:xfrm>
          <a:prstGeom prst="rect">
            <a:avLst/>
          </a:prstGeom>
        </p:spPr>
        <p:txBody>
          <a:bodyPr spcFirstLastPara="1" wrap="square" lIns="51425" tIns="51425" rIns="51425" bIns="51425" anchor="t" anchorCtr="0">
            <a:noAutofit/>
          </a:bodyPr>
          <a:lstStyle/>
          <a:p>
            <a:pPr marL="457200" lvl="0" indent="-330200" algn="l" rtl="0">
              <a:spcBef>
                <a:spcPts val="800"/>
              </a:spcBef>
              <a:spcAft>
                <a:spcPts val="0"/>
              </a:spcAft>
              <a:buSzPts val="1600"/>
              <a:buChar char="›"/>
            </a:pPr>
            <a:r>
              <a:rPr lang="en" sz="2200" dirty="0"/>
              <a:t>Top Focus areas for the MAC</a:t>
            </a:r>
            <a:endParaRPr sz="2200"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›"/>
            </a:pPr>
            <a:r>
              <a:rPr lang="en" sz="2200" dirty="0"/>
              <a:t>LFN Messaging </a:t>
            </a:r>
            <a:endParaRPr sz="2200" dirty="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›"/>
            </a:pPr>
            <a:r>
              <a:rPr lang="en" sz="2200" dirty="0"/>
              <a:t>Updates since last GB</a:t>
            </a:r>
            <a:endParaRPr sz="2200" dirty="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›"/>
            </a:pPr>
            <a:r>
              <a:rPr lang="en" sz="2200" dirty="0"/>
              <a:t>Application to marketing programs</a:t>
            </a:r>
            <a:endParaRPr sz="2200"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›"/>
            </a:pPr>
            <a:r>
              <a:rPr lang="en" sz="2200" dirty="0"/>
              <a:t>LFN Marketing Plan</a:t>
            </a:r>
            <a:endParaRPr sz="2200" dirty="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›"/>
            </a:pPr>
            <a:r>
              <a:rPr lang="en" sz="2200" dirty="0"/>
              <a:t>Revised objectives</a:t>
            </a:r>
            <a:endParaRPr sz="2200" dirty="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›"/>
            </a:pPr>
            <a:r>
              <a:rPr lang="en" sz="2200" dirty="0"/>
              <a:t>Next steps to build out the 2022 plan</a:t>
            </a:r>
            <a:endParaRPr sz="2200"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600"/>
              <a:buChar char="›"/>
            </a:pPr>
            <a:r>
              <a:rPr lang="en" sz="2200" dirty="0"/>
              <a:t>Snapshot of Q4 activities</a:t>
            </a:r>
            <a:endParaRPr sz="2200" dirty="0"/>
          </a:p>
        </p:txBody>
      </p:sp>
      <p:sp>
        <p:nvSpPr>
          <p:cNvPr id="1096" name="Google Shape;1096;p149"/>
          <p:cNvSpPr txBox="1"/>
          <p:nvPr/>
        </p:nvSpPr>
        <p:spPr>
          <a:xfrm>
            <a:off x="8855476" y="4937760"/>
            <a:ext cx="288600" cy="2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5</a:t>
            </a:fld>
            <a:endParaRPr sz="800" dirty="0">
              <a:solidFill>
                <a:srgbClr val="2F2F2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351897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" name="Google Shape;1101;p150"/>
          <p:cNvSpPr txBox="1">
            <a:spLocks noGrp="1"/>
          </p:cNvSpPr>
          <p:nvPr>
            <p:ph type="title"/>
          </p:nvPr>
        </p:nvSpPr>
        <p:spPr>
          <a:xfrm>
            <a:off x="468630" y="273844"/>
            <a:ext cx="8200500" cy="701700"/>
          </a:xfrm>
          <a:prstGeom prst="rect">
            <a:avLst/>
          </a:prstGeom>
        </p:spPr>
        <p:txBody>
          <a:bodyPr spcFirstLastPara="1" wrap="square" lIns="51425" tIns="51425" rIns="51425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MAC Focus Areas</a:t>
            </a:r>
            <a:endParaRPr dirty="0"/>
          </a:p>
        </p:txBody>
      </p:sp>
      <p:sp>
        <p:nvSpPr>
          <p:cNvPr id="1102" name="Google Shape;1102;p150"/>
          <p:cNvSpPr txBox="1">
            <a:spLocks noGrp="1"/>
          </p:cNvSpPr>
          <p:nvPr>
            <p:ph type="body" idx="1"/>
          </p:nvPr>
        </p:nvSpPr>
        <p:spPr>
          <a:xfrm>
            <a:off x="468630" y="1001316"/>
            <a:ext cx="8200500" cy="3263400"/>
          </a:xfrm>
          <a:prstGeom prst="rect">
            <a:avLst/>
          </a:prstGeom>
        </p:spPr>
        <p:txBody>
          <a:bodyPr spcFirstLastPara="1" wrap="square" lIns="51425" tIns="51425" rIns="51425" bIns="51425" anchor="t" anchorCtr="0">
            <a:noAutofit/>
          </a:bodyPr>
          <a:lstStyle/>
          <a:p>
            <a:pPr marL="457200" lvl="0" indent="-330200" algn="l" rtl="0">
              <a:spcBef>
                <a:spcPts val="800"/>
              </a:spcBef>
              <a:spcAft>
                <a:spcPts val="0"/>
              </a:spcAft>
              <a:buSzPts val="1600"/>
              <a:buChar char="›"/>
            </a:pPr>
            <a:r>
              <a:rPr lang="en" dirty="0"/>
              <a:t>Messaging</a:t>
            </a:r>
            <a:endParaRPr dirty="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›"/>
            </a:pPr>
            <a:r>
              <a:rPr lang="en" dirty="0"/>
              <a:t>Refresh messaging framework - </a:t>
            </a:r>
            <a:r>
              <a:rPr lang="en" b="1" dirty="0"/>
              <a:t>DONE</a:t>
            </a:r>
            <a:endParaRPr b="1" dirty="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›"/>
            </a:pPr>
            <a:r>
              <a:rPr lang="en" dirty="0"/>
              <a:t>Implement new messaging in marketing programs - Underway</a:t>
            </a:r>
            <a:endParaRPr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›"/>
            </a:pPr>
            <a:r>
              <a:rPr lang="en" dirty="0"/>
              <a:t>Marketing Plan</a:t>
            </a:r>
            <a:endParaRPr dirty="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›"/>
            </a:pPr>
            <a:r>
              <a:rPr lang="en" dirty="0"/>
              <a:t>Refresh marketing objectives - </a:t>
            </a:r>
            <a:r>
              <a:rPr lang="en" b="1" dirty="0"/>
              <a:t>DONE</a:t>
            </a:r>
            <a:endParaRPr b="1" dirty="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›"/>
            </a:pPr>
            <a:r>
              <a:rPr lang="en" dirty="0"/>
              <a:t>Build out strategies and marketing mix (tactics + KPIs) to support updated strategies – </a:t>
            </a:r>
            <a:r>
              <a:rPr lang="en" b="1" dirty="0"/>
              <a:t>Underway (focus for today)</a:t>
            </a:r>
            <a:endParaRPr b="1"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›"/>
            </a:pPr>
            <a:r>
              <a:rPr lang="en" dirty="0"/>
              <a:t>Q4 2021 marketing programs - “keep the business running”</a:t>
            </a:r>
            <a:endParaRPr dirty="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›"/>
            </a:pPr>
            <a:r>
              <a:rPr lang="en" dirty="0"/>
              <a:t>Execute commitments through EOY, intersect new messaging where possible - </a:t>
            </a:r>
            <a:r>
              <a:rPr lang="en" b="1" dirty="0"/>
              <a:t>Underway</a:t>
            </a:r>
            <a:endParaRPr b="1" dirty="0"/>
          </a:p>
        </p:txBody>
      </p:sp>
      <p:sp>
        <p:nvSpPr>
          <p:cNvPr id="1103" name="Google Shape;1103;p150"/>
          <p:cNvSpPr txBox="1"/>
          <p:nvPr/>
        </p:nvSpPr>
        <p:spPr>
          <a:xfrm>
            <a:off x="8855476" y="4937760"/>
            <a:ext cx="288600" cy="2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6</a:t>
            </a:fld>
            <a:endParaRPr sz="800" dirty="0">
              <a:solidFill>
                <a:srgbClr val="2F2F2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Google Shape;1113;p152"/>
          <p:cNvSpPr txBox="1">
            <a:spLocks noGrp="1"/>
          </p:cNvSpPr>
          <p:nvPr>
            <p:ph type="title"/>
          </p:nvPr>
        </p:nvSpPr>
        <p:spPr>
          <a:xfrm>
            <a:off x="468630" y="273844"/>
            <a:ext cx="8200500" cy="701700"/>
          </a:xfrm>
          <a:prstGeom prst="rect">
            <a:avLst/>
          </a:prstGeom>
        </p:spPr>
        <p:txBody>
          <a:bodyPr spcFirstLastPara="1" wrap="square" lIns="51425" tIns="51425" rIns="51425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Messaging Update</a:t>
            </a:r>
            <a:endParaRPr/>
          </a:p>
        </p:txBody>
      </p:sp>
      <p:sp>
        <p:nvSpPr>
          <p:cNvPr id="1114" name="Google Shape;1114;p152"/>
          <p:cNvSpPr/>
          <p:nvPr/>
        </p:nvSpPr>
        <p:spPr>
          <a:xfrm>
            <a:off x="512425" y="1079150"/>
            <a:ext cx="3983400" cy="3209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Messaging Refinements</a:t>
            </a:r>
            <a:endParaRPr b="1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Adjusted “Save Money” pillar to “Make Money”, encompassing revenue generation + CapEx, OpEx savings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Incorporated “LFN as center of gravity” statement into narrative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Rallying around “Transform. Collaborate. Innovate” as key messaging hooks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Messaging in Action</a:t>
            </a:r>
            <a:endParaRPr b="1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Aligned on initial intercepts for new messaging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Light integration of new messaging into ONE Summit (blueprint keynote, social)</a:t>
            </a:r>
            <a:endParaRPr/>
          </a:p>
        </p:txBody>
      </p:sp>
      <p:pic>
        <p:nvPicPr>
          <p:cNvPr id="1115" name="Google Shape;1115;p152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7675" y="1079149"/>
            <a:ext cx="2808300" cy="1600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6" name="Google Shape;1116;p152"/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7288" y="2361075"/>
            <a:ext cx="2633976" cy="145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7" name="Google Shape;1117;p152"/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7774" y="3552675"/>
            <a:ext cx="2566612" cy="1450975"/>
          </a:xfrm>
          <a:prstGeom prst="rect">
            <a:avLst/>
          </a:prstGeom>
          <a:noFill/>
          <a:ln>
            <a:noFill/>
          </a:ln>
        </p:spPr>
      </p:pic>
      <p:sp>
        <p:nvSpPr>
          <p:cNvPr id="1118" name="Google Shape;1118;p152"/>
          <p:cNvSpPr txBox="1"/>
          <p:nvPr/>
        </p:nvSpPr>
        <p:spPr>
          <a:xfrm>
            <a:off x="8855476" y="4937760"/>
            <a:ext cx="288600" cy="2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7</a:t>
            </a:fld>
            <a:endParaRPr sz="800">
              <a:solidFill>
                <a:srgbClr val="2F2F2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4" name="Google Shape;1124;p153"/>
          <p:cNvSpPr txBox="1">
            <a:spLocks noGrp="1"/>
          </p:cNvSpPr>
          <p:nvPr>
            <p:ph type="title"/>
          </p:nvPr>
        </p:nvSpPr>
        <p:spPr>
          <a:xfrm>
            <a:off x="468630" y="273844"/>
            <a:ext cx="8200500" cy="701700"/>
          </a:xfrm>
          <a:prstGeom prst="rect">
            <a:avLst/>
          </a:prstGeom>
        </p:spPr>
        <p:txBody>
          <a:bodyPr spcFirstLastPara="1" wrap="square" lIns="51425" tIns="51425" rIns="51425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Putting LFN Messaging in Action</a:t>
            </a:r>
            <a:endParaRPr dirty="0"/>
          </a:p>
        </p:txBody>
      </p:sp>
      <p:sp>
        <p:nvSpPr>
          <p:cNvPr id="1125" name="Google Shape;1125;p153"/>
          <p:cNvSpPr/>
          <p:nvPr/>
        </p:nvSpPr>
        <p:spPr>
          <a:xfrm>
            <a:off x="3597163" y="2629775"/>
            <a:ext cx="844200" cy="43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1C458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26" name="Google Shape;1126;p153"/>
          <p:cNvSpPr/>
          <p:nvPr/>
        </p:nvSpPr>
        <p:spPr>
          <a:xfrm>
            <a:off x="1271875" y="1901825"/>
            <a:ext cx="1797900" cy="1890600"/>
          </a:xfrm>
          <a:prstGeom prst="roundRect">
            <a:avLst>
              <a:gd name="adj" fmla="val 16667"/>
            </a:avLst>
          </a:prstGeom>
          <a:solidFill>
            <a:srgbClr val="168FDF"/>
          </a:solidFill>
          <a:ln w="9525" cap="flat" cmpd="sng">
            <a:solidFill>
              <a:srgbClr val="168FD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" sz="1800" b="1" dirty="0">
                <a:solidFill>
                  <a:schemeClr val="lt1"/>
                </a:solidFill>
              </a:rPr>
              <a:t>Updated LFN messages</a:t>
            </a:r>
            <a:endParaRPr sz="1800" b="1" dirty="0">
              <a:solidFill>
                <a:schemeClr val="lt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" sz="1800" b="1" i="1" dirty="0">
                <a:solidFill>
                  <a:schemeClr val="lt1"/>
                </a:solidFill>
              </a:rPr>
              <a:t>Bold, Assertive</a:t>
            </a:r>
            <a:endParaRPr sz="1800" b="1" i="1" dirty="0">
              <a:solidFill>
                <a:schemeClr val="lt1"/>
              </a:solidFill>
            </a:endParaRPr>
          </a:p>
        </p:txBody>
      </p:sp>
      <p:sp>
        <p:nvSpPr>
          <p:cNvPr id="1127" name="Google Shape;1127;p153"/>
          <p:cNvSpPr/>
          <p:nvPr/>
        </p:nvSpPr>
        <p:spPr>
          <a:xfrm>
            <a:off x="5130200" y="1783288"/>
            <a:ext cx="2725800" cy="520800"/>
          </a:xfrm>
          <a:prstGeom prst="roundRect">
            <a:avLst>
              <a:gd name="adj" fmla="val 16667"/>
            </a:avLst>
          </a:prstGeom>
          <a:solidFill>
            <a:srgbClr val="32A1FE"/>
          </a:solidFill>
          <a:ln w="9525" cap="flat" cmpd="sng">
            <a:solidFill>
              <a:srgbClr val="168FD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" sz="1200" dirty="0">
                <a:solidFill>
                  <a:schemeClr val="lt1"/>
                </a:solidFill>
              </a:rPr>
              <a:t>LFN Wiki (Sally): homepage, getting started</a:t>
            </a:r>
            <a:endParaRPr sz="1200" dirty="0">
              <a:solidFill>
                <a:schemeClr val="lt1"/>
              </a:solidFill>
            </a:endParaRPr>
          </a:p>
        </p:txBody>
      </p:sp>
      <p:sp>
        <p:nvSpPr>
          <p:cNvPr id="1128" name="Google Shape;1128;p153"/>
          <p:cNvSpPr/>
          <p:nvPr/>
        </p:nvSpPr>
        <p:spPr>
          <a:xfrm>
            <a:off x="5130200" y="2346400"/>
            <a:ext cx="2725800" cy="277500"/>
          </a:xfrm>
          <a:prstGeom prst="roundRect">
            <a:avLst>
              <a:gd name="adj" fmla="val 16667"/>
            </a:avLst>
          </a:prstGeom>
          <a:solidFill>
            <a:srgbClr val="8EBBFF"/>
          </a:solidFill>
          <a:ln w="9525" cap="flat" cmpd="sng">
            <a:solidFill>
              <a:srgbClr val="8EBB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" sz="1200" dirty="0">
                <a:solidFill>
                  <a:schemeClr val="lt1"/>
                </a:solidFill>
              </a:rPr>
              <a:t>LFN member onboarding deck</a:t>
            </a:r>
            <a:endParaRPr sz="1200" dirty="0">
              <a:solidFill>
                <a:schemeClr val="lt1"/>
              </a:solidFill>
            </a:endParaRPr>
          </a:p>
        </p:txBody>
      </p:sp>
      <p:sp>
        <p:nvSpPr>
          <p:cNvPr id="1129" name="Google Shape;1129;p153"/>
          <p:cNvSpPr/>
          <p:nvPr/>
        </p:nvSpPr>
        <p:spPr>
          <a:xfrm>
            <a:off x="5130200" y="3625650"/>
            <a:ext cx="2725800" cy="277500"/>
          </a:xfrm>
          <a:prstGeom prst="roundRect">
            <a:avLst>
              <a:gd name="adj" fmla="val 16667"/>
            </a:avLst>
          </a:prstGeom>
          <a:solidFill>
            <a:srgbClr val="76A5AF"/>
          </a:solidFill>
          <a:ln w="9525" cap="flat" cmpd="sng">
            <a:solidFill>
              <a:srgbClr val="76A5A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" sz="1200" dirty="0">
                <a:solidFill>
                  <a:schemeClr val="lt1"/>
                </a:solidFill>
              </a:rPr>
              <a:t>Events: keynote, content</a:t>
            </a:r>
            <a:endParaRPr sz="1200" dirty="0">
              <a:solidFill>
                <a:schemeClr val="lt1"/>
              </a:solidFill>
            </a:endParaRPr>
          </a:p>
        </p:txBody>
      </p:sp>
      <p:sp>
        <p:nvSpPr>
          <p:cNvPr id="1130" name="Google Shape;1130;p153"/>
          <p:cNvSpPr/>
          <p:nvPr/>
        </p:nvSpPr>
        <p:spPr>
          <a:xfrm>
            <a:off x="5130200" y="2666213"/>
            <a:ext cx="2725800" cy="277500"/>
          </a:xfrm>
          <a:prstGeom prst="roundRect">
            <a:avLst>
              <a:gd name="adj" fmla="val 16667"/>
            </a:avLst>
          </a:prstGeom>
          <a:solidFill>
            <a:srgbClr val="3D85C6"/>
          </a:solidFill>
          <a:ln w="9525" cap="flat" cmpd="sng">
            <a:solidFill>
              <a:srgbClr val="2B9EF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lt1"/>
                </a:solidFill>
              </a:rPr>
              <a:t>LFN ppt template</a:t>
            </a:r>
            <a:endParaRPr sz="1200" dirty="0">
              <a:solidFill>
                <a:schemeClr val="lt1"/>
              </a:solidFill>
            </a:endParaRPr>
          </a:p>
        </p:txBody>
      </p:sp>
      <p:sp>
        <p:nvSpPr>
          <p:cNvPr id="1131" name="Google Shape;1131;p153"/>
          <p:cNvSpPr/>
          <p:nvPr/>
        </p:nvSpPr>
        <p:spPr>
          <a:xfrm>
            <a:off x="5130200" y="3305838"/>
            <a:ext cx="2725800" cy="277500"/>
          </a:xfrm>
          <a:prstGeom prst="roundRect">
            <a:avLst>
              <a:gd name="adj" fmla="val 16667"/>
            </a:avLst>
          </a:prstGeom>
          <a:solidFill>
            <a:srgbClr val="1155CC"/>
          </a:solidFill>
          <a:ln w="952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lt1"/>
                </a:solidFill>
              </a:rPr>
              <a:t>Social Outreach</a:t>
            </a:r>
            <a:endParaRPr sz="1200" dirty="0">
              <a:solidFill>
                <a:schemeClr val="lt1"/>
              </a:solidFill>
            </a:endParaRPr>
          </a:p>
        </p:txBody>
      </p:sp>
      <p:sp>
        <p:nvSpPr>
          <p:cNvPr id="1132" name="Google Shape;1132;p153"/>
          <p:cNvSpPr/>
          <p:nvPr/>
        </p:nvSpPr>
        <p:spPr>
          <a:xfrm>
            <a:off x="5130200" y="2986025"/>
            <a:ext cx="2725800" cy="277500"/>
          </a:xfrm>
          <a:prstGeom prst="roundRect">
            <a:avLst>
              <a:gd name="adj" fmla="val 16667"/>
            </a:avLst>
          </a:prstGeom>
          <a:solidFill>
            <a:srgbClr val="1C4587"/>
          </a:solidFill>
          <a:ln w="952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lt1"/>
                </a:solidFill>
              </a:rPr>
              <a:t>LFN Pitch Deck (Mike/Arpit)</a:t>
            </a:r>
            <a:endParaRPr sz="1200" dirty="0">
              <a:solidFill>
                <a:schemeClr val="lt1"/>
              </a:solidFill>
            </a:endParaRPr>
          </a:p>
        </p:txBody>
      </p:sp>
      <p:sp>
        <p:nvSpPr>
          <p:cNvPr id="1133" name="Google Shape;1133;p153"/>
          <p:cNvSpPr/>
          <p:nvPr/>
        </p:nvSpPr>
        <p:spPr>
          <a:xfrm>
            <a:off x="5130200" y="3945463"/>
            <a:ext cx="2725800" cy="277500"/>
          </a:xfrm>
          <a:prstGeom prst="roundRect">
            <a:avLst>
              <a:gd name="adj" fmla="val 16667"/>
            </a:avLst>
          </a:prstGeom>
          <a:solidFill>
            <a:srgbClr val="073763"/>
          </a:solidFill>
          <a:ln w="9525" cap="flat" cmpd="sng">
            <a:solidFill>
              <a:srgbClr val="1C458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lt1"/>
                </a:solidFill>
              </a:rPr>
              <a:t>Marketing Campaigns, content</a:t>
            </a:r>
            <a:endParaRPr sz="1200" dirty="0">
              <a:solidFill>
                <a:schemeClr val="lt1"/>
              </a:solidFill>
            </a:endParaRPr>
          </a:p>
        </p:txBody>
      </p:sp>
      <p:sp>
        <p:nvSpPr>
          <p:cNvPr id="1134" name="Google Shape;1134;p153"/>
          <p:cNvSpPr/>
          <p:nvPr/>
        </p:nvSpPr>
        <p:spPr>
          <a:xfrm>
            <a:off x="5130200" y="4265275"/>
            <a:ext cx="2725800" cy="277500"/>
          </a:xfrm>
          <a:prstGeom prst="roundRect">
            <a:avLst>
              <a:gd name="adj" fmla="val 16667"/>
            </a:avLst>
          </a:prstGeom>
          <a:solidFill>
            <a:schemeClr val="dk2"/>
          </a:solidFill>
          <a:ln w="9525" cap="flat" cmpd="sng">
            <a:solidFill>
              <a:srgbClr val="1C458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lt1"/>
                </a:solidFill>
              </a:rPr>
              <a:t>Press material, boilerplate</a:t>
            </a:r>
            <a:endParaRPr sz="1200" dirty="0">
              <a:solidFill>
                <a:schemeClr val="lt1"/>
              </a:solidFill>
            </a:endParaRPr>
          </a:p>
        </p:txBody>
      </p:sp>
      <p:sp>
        <p:nvSpPr>
          <p:cNvPr id="1135" name="Google Shape;1135;p153"/>
          <p:cNvSpPr/>
          <p:nvPr/>
        </p:nvSpPr>
        <p:spPr>
          <a:xfrm>
            <a:off x="5130200" y="1151475"/>
            <a:ext cx="2725800" cy="589500"/>
          </a:xfrm>
          <a:prstGeom prst="roundRect">
            <a:avLst>
              <a:gd name="adj" fmla="val 16667"/>
            </a:avLst>
          </a:prstGeom>
          <a:solidFill>
            <a:srgbClr val="0099CC"/>
          </a:solidFill>
          <a:ln w="9525" cap="flat" cmpd="sng">
            <a:solidFill>
              <a:srgbClr val="7FBB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lt1"/>
                </a:solidFill>
              </a:rPr>
              <a:t>LFN Website: homepage, getting started, join (Ola, Paula personas)</a:t>
            </a:r>
            <a:endParaRPr sz="1200" dirty="0">
              <a:solidFill>
                <a:schemeClr val="lt1"/>
              </a:solidFill>
            </a:endParaRPr>
          </a:p>
        </p:txBody>
      </p:sp>
      <p:sp>
        <p:nvSpPr>
          <p:cNvPr id="1136" name="Google Shape;1136;p153"/>
          <p:cNvSpPr txBox="1"/>
          <p:nvPr/>
        </p:nvSpPr>
        <p:spPr>
          <a:xfrm>
            <a:off x="8855476" y="4937760"/>
            <a:ext cx="288600" cy="2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8</a:t>
            </a:fld>
            <a:endParaRPr sz="800" dirty="0">
              <a:solidFill>
                <a:srgbClr val="2F2F2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Google Shape;1094;p149"/>
          <p:cNvSpPr txBox="1">
            <a:spLocks noGrp="1"/>
          </p:cNvSpPr>
          <p:nvPr>
            <p:ph type="title"/>
          </p:nvPr>
        </p:nvSpPr>
        <p:spPr>
          <a:xfrm>
            <a:off x="2882100" y="2126498"/>
            <a:ext cx="3733386" cy="701700"/>
          </a:xfrm>
          <a:prstGeom prst="rect">
            <a:avLst/>
          </a:prstGeom>
        </p:spPr>
        <p:txBody>
          <a:bodyPr spcFirstLastPara="1" wrap="square" lIns="51425" tIns="51425" rIns="51425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/>
              <a:t>Marketing Plan</a:t>
            </a:r>
            <a:endParaRPr sz="4000" dirty="0"/>
          </a:p>
        </p:txBody>
      </p:sp>
      <p:sp>
        <p:nvSpPr>
          <p:cNvPr id="1096" name="Google Shape;1096;p149"/>
          <p:cNvSpPr txBox="1"/>
          <p:nvPr/>
        </p:nvSpPr>
        <p:spPr>
          <a:xfrm>
            <a:off x="8855476" y="4937760"/>
            <a:ext cx="288600" cy="2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9</a:t>
            </a:fld>
            <a:endParaRPr sz="800" dirty="0">
              <a:solidFill>
                <a:srgbClr val="2F2F2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882445678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The Linux Foundation">
      <a:dk1>
        <a:srgbClr val="3F3F3F"/>
      </a:dk1>
      <a:lt1>
        <a:srgbClr val="FFFFFF"/>
      </a:lt1>
      <a:dk2>
        <a:srgbClr val="00183C"/>
      </a:dk2>
      <a:lt2>
        <a:srgbClr val="FFFFFF"/>
      </a:lt2>
      <a:accent1>
        <a:srgbClr val="32A2FE"/>
      </a:accent1>
      <a:accent2>
        <a:srgbClr val="7F7F7F"/>
      </a:accent2>
      <a:accent3>
        <a:srgbClr val="A5A5A5"/>
      </a:accent3>
      <a:accent4>
        <a:srgbClr val="BFBFBF"/>
      </a:accent4>
      <a:accent5>
        <a:srgbClr val="D8D8D8"/>
      </a:accent5>
      <a:accent6>
        <a:srgbClr val="F2F2F2"/>
      </a:accent6>
      <a:hlink>
        <a:srgbClr val="168FDF"/>
      </a:hlink>
      <a:folHlink>
        <a:srgbClr val="168FD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14522</TotalTime>
  <Words>1322</Words>
  <Application>Microsoft Macintosh PowerPoint</Application>
  <PresentationFormat>On-screen Show (16:9)</PresentationFormat>
  <Paragraphs>218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Helvetica Neue</vt:lpstr>
      <vt:lpstr>Gill Sans</vt:lpstr>
      <vt:lpstr>Arial</vt:lpstr>
      <vt:lpstr>Simple Light</vt:lpstr>
      <vt:lpstr>1_Office Theme</vt:lpstr>
      <vt:lpstr>LFN MAC Call</vt:lpstr>
      <vt:lpstr>Agenda</vt:lpstr>
      <vt:lpstr>LFN Marketing Strategy Q4 2021 – Q1, Q2 2022</vt:lpstr>
      <vt:lpstr>Recap</vt:lpstr>
      <vt:lpstr>Overview</vt:lpstr>
      <vt:lpstr>MAC Focus Areas</vt:lpstr>
      <vt:lpstr>Messaging Update</vt:lpstr>
      <vt:lpstr>Putting LFN Messaging in Action</vt:lpstr>
      <vt:lpstr>Marketing Plan</vt:lpstr>
      <vt:lpstr>Key Inputs to LFN Marketing Priorities</vt:lpstr>
      <vt:lpstr>Proposed LFN Marketing Objectives</vt:lpstr>
      <vt:lpstr>LFN Marketing Focus: Transform</vt:lpstr>
      <vt:lpstr>LFN Marketing Focus: Collaborate</vt:lpstr>
      <vt:lpstr>LFN Marketing Focus: Innovate</vt:lpstr>
      <vt:lpstr>External KPIs – to be better defined with MAC </vt:lpstr>
      <vt:lpstr>Target Marketing Channels for Content/Proof Points </vt:lpstr>
      <vt:lpstr>LFN Paid Promotions</vt:lpstr>
      <vt:lpstr>Q4 Timeline (To be built out for 2022)</vt:lpstr>
      <vt:lpstr>Project Marketing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LFN Marketing Strategy Q4 2021 - 2022</dc:title>
  <dc:creator>Sandeep Panesar</dc:creator>
  <cp:lastModifiedBy>Brandon Wick</cp:lastModifiedBy>
  <cp:revision>10</cp:revision>
  <dcterms:modified xsi:type="dcterms:W3CDTF">2021-11-05T17:11:53Z</dcterms:modified>
</cp:coreProperties>
</file>