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82" r:id="rId2"/>
  </p:sldMasterIdLst>
  <p:notesMasterIdLst>
    <p:notesMasterId r:id="rId26"/>
  </p:notesMasterIdLst>
  <p:sldIdLst>
    <p:sldId id="1603" r:id="rId3"/>
    <p:sldId id="1605" r:id="rId4"/>
    <p:sldId id="1604" r:id="rId5"/>
    <p:sldId id="1602" r:id="rId6"/>
    <p:sldId id="1607" r:id="rId7"/>
    <p:sldId id="1608" r:id="rId8"/>
    <p:sldId id="1610" r:id="rId9"/>
    <p:sldId id="1632" r:id="rId10"/>
    <p:sldId id="1633" r:id="rId11"/>
    <p:sldId id="1634" r:id="rId12"/>
    <p:sldId id="1612" r:id="rId13"/>
    <p:sldId id="1618" r:id="rId14"/>
    <p:sldId id="1619" r:id="rId15"/>
    <p:sldId id="1626" r:id="rId16"/>
    <p:sldId id="1627" r:id="rId17"/>
    <p:sldId id="1630" r:id="rId18"/>
    <p:sldId id="1628" r:id="rId19"/>
    <p:sldId id="256" r:id="rId20"/>
    <p:sldId id="1631" r:id="rId21"/>
    <p:sldId id="1624" r:id="rId22"/>
    <p:sldId id="1625" r:id="rId23"/>
    <p:sldId id="1616" r:id="rId24"/>
    <p:sldId id="161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ech, Lindsey A" initials="SLA" lastIdx="4" clrIdx="0">
    <p:extLst>
      <p:ext uri="{19B8F6BF-5375-455C-9EA6-DF929625EA0E}">
        <p15:presenceInfo xmlns:p15="http://schemas.microsoft.com/office/powerpoint/2012/main" userId="S::lindsey.a.sech@intel.com::0014e4ee-ff54-4c30-a588-1d0fa87e27b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41" autoAdjust="0"/>
    <p:restoredTop sz="93333" autoAdjust="0"/>
  </p:normalViewPr>
  <p:slideViewPr>
    <p:cSldViewPr snapToGrid="0" snapToObjects="1">
      <p:cViewPr varScale="1">
        <p:scale>
          <a:sx n="119" d="100"/>
          <a:sy n="119" d="100"/>
        </p:scale>
        <p:origin x="752" y="19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6F588F-5B03-4C45-933B-AA8A52193733}" type="datetimeFigureOut">
              <a:rPr lang="en-US" smtClean="0"/>
              <a:t>6/23/21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F8AD20-9CEF-7E41-BED4-6C52CDF5BA1A}" type="slidenum">
              <a:rPr lang="en-US" smtClean="0"/>
              <a:t>‹#›</a:t>
            </a:fld>
            <a:endParaRPr lang="en-US"/>
          </a:p>
        </p:txBody>
      </p:sp>
    </p:spTree>
    <p:extLst>
      <p:ext uri="{BB962C8B-B14F-4D97-AF65-F5344CB8AC3E}">
        <p14:creationId xmlns:p14="http://schemas.microsoft.com/office/powerpoint/2010/main" val="4061893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4</a:t>
            </a:fld>
            <a:endParaRPr lang="en-US"/>
          </a:p>
        </p:txBody>
      </p:sp>
    </p:spTree>
    <p:extLst>
      <p:ext uri="{BB962C8B-B14F-4D97-AF65-F5344CB8AC3E}">
        <p14:creationId xmlns:p14="http://schemas.microsoft.com/office/powerpoint/2010/main" val="29618122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15</a:t>
            </a:fld>
            <a:endParaRPr lang="en-US"/>
          </a:p>
        </p:txBody>
      </p:sp>
    </p:spTree>
    <p:extLst>
      <p:ext uri="{BB962C8B-B14F-4D97-AF65-F5344CB8AC3E}">
        <p14:creationId xmlns:p14="http://schemas.microsoft.com/office/powerpoint/2010/main" val="4518881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F8AD20-9CEF-7E41-BED4-6C52CDF5BA1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49039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17</a:t>
            </a:fld>
            <a:endParaRPr lang="en-US"/>
          </a:p>
        </p:txBody>
      </p:sp>
    </p:spTree>
    <p:extLst>
      <p:ext uri="{BB962C8B-B14F-4D97-AF65-F5344CB8AC3E}">
        <p14:creationId xmlns:p14="http://schemas.microsoft.com/office/powerpoint/2010/main" val="18690173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F8AD20-9CEF-7E41-BED4-6C52CDF5BA1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49039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20</a:t>
            </a:fld>
            <a:endParaRPr lang="en-US"/>
          </a:p>
        </p:txBody>
      </p:sp>
    </p:spTree>
    <p:extLst>
      <p:ext uri="{BB962C8B-B14F-4D97-AF65-F5344CB8AC3E}">
        <p14:creationId xmlns:p14="http://schemas.microsoft.com/office/powerpoint/2010/main" val="3611299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22</a:t>
            </a:fld>
            <a:endParaRPr lang="en-US"/>
          </a:p>
        </p:txBody>
      </p:sp>
    </p:spTree>
    <p:extLst>
      <p:ext uri="{BB962C8B-B14F-4D97-AF65-F5344CB8AC3E}">
        <p14:creationId xmlns:p14="http://schemas.microsoft.com/office/powerpoint/2010/main" val="8749039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23</a:t>
            </a:fld>
            <a:endParaRPr lang="en-US"/>
          </a:p>
        </p:txBody>
      </p:sp>
    </p:spTree>
    <p:extLst>
      <p:ext uri="{BB962C8B-B14F-4D97-AF65-F5344CB8AC3E}">
        <p14:creationId xmlns:p14="http://schemas.microsoft.com/office/powerpoint/2010/main" val="4083937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5</a:t>
            </a:fld>
            <a:endParaRPr lang="en-US"/>
          </a:p>
        </p:txBody>
      </p:sp>
    </p:spTree>
    <p:extLst>
      <p:ext uri="{BB962C8B-B14F-4D97-AF65-F5344CB8AC3E}">
        <p14:creationId xmlns:p14="http://schemas.microsoft.com/office/powerpoint/2010/main" val="3202358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6</a:t>
            </a:fld>
            <a:endParaRPr lang="en-US"/>
          </a:p>
        </p:txBody>
      </p:sp>
    </p:spTree>
    <p:extLst>
      <p:ext uri="{BB962C8B-B14F-4D97-AF65-F5344CB8AC3E}">
        <p14:creationId xmlns:p14="http://schemas.microsoft.com/office/powerpoint/2010/main" val="494974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8</a:t>
            </a:fld>
            <a:endParaRPr lang="en-US"/>
          </a:p>
        </p:txBody>
      </p:sp>
    </p:spTree>
    <p:extLst>
      <p:ext uri="{BB962C8B-B14F-4D97-AF65-F5344CB8AC3E}">
        <p14:creationId xmlns:p14="http://schemas.microsoft.com/office/powerpoint/2010/main" val="22964323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9</a:t>
            </a:fld>
            <a:endParaRPr lang="en-US"/>
          </a:p>
        </p:txBody>
      </p:sp>
    </p:spTree>
    <p:extLst>
      <p:ext uri="{BB962C8B-B14F-4D97-AF65-F5344CB8AC3E}">
        <p14:creationId xmlns:p14="http://schemas.microsoft.com/office/powerpoint/2010/main" val="39245995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 </a:t>
            </a:r>
          </a:p>
        </p:txBody>
      </p:sp>
      <p:sp>
        <p:nvSpPr>
          <p:cNvPr id="4" name="Slide Number Placeholder 3"/>
          <p:cNvSpPr>
            <a:spLocks noGrp="1"/>
          </p:cNvSpPr>
          <p:nvPr>
            <p:ph type="sldNum" sz="quarter" idx="5"/>
          </p:nvPr>
        </p:nvSpPr>
        <p:spPr/>
        <p:txBody>
          <a:bodyPr/>
          <a:lstStyle/>
          <a:p>
            <a:fld id="{93F8AD20-9CEF-7E41-BED4-6C52CDF5BA1A}" type="slidenum">
              <a:rPr lang="en-US" smtClean="0"/>
              <a:t>10</a:t>
            </a:fld>
            <a:endParaRPr lang="en-US"/>
          </a:p>
        </p:txBody>
      </p:sp>
    </p:spTree>
    <p:extLst>
      <p:ext uri="{BB962C8B-B14F-4D97-AF65-F5344CB8AC3E}">
        <p14:creationId xmlns:p14="http://schemas.microsoft.com/office/powerpoint/2010/main" val="25930361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11</a:t>
            </a:fld>
            <a:endParaRPr lang="en-US"/>
          </a:p>
        </p:txBody>
      </p:sp>
    </p:spTree>
    <p:extLst>
      <p:ext uri="{BB962C8B-B14F-4D97-AF65-F5344CB8AC3E}">
        <p14:creationId xmlns:p14="http://schemas.microsoft.com/office/powerpoint/2010/main" val="16084193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93F8AD20-9CEF-7E41-BED4-6C52CDF5BA1A}" type="slidenum">
              <a:rPr lang="en-US" smtClean="0"/>
              <a:t>12</a:t>
            </a:fld>
            <a:endParaRPr lang="en-US"/>
          </a:p>
        </p:txBody>
      </p:sp>
    </p:spTree>
    <p:extLst>
      <p:ext uri="{BB962C8B-B14F-4D97-AF65-F5344CB8AC3E}">
        <p14:creationId xmlns:p14="http://schemas.microsoft.com/office/powerpoint/2010/main" val="10470420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14</a:t>
            </a:fld>
            <a:endParaRPr lang="en-US"/>
          </a:p>
        </p:txBody>
      </p:sp>
    </p:spTree>
    <p:extLst>
      <p:ext uri="{BB962C8B-B14F-4D97-AF65-F5344CB8AC3E}">
        <p14:creationId xmlns:p14="http://schemas.microsoft.com/office/powerpoint/2010/main" val="37058632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622"/>
        <p:cNvGrpSpPr/>
        <p:nvPr/>
      </p:nvGrpSpPr>
      <p:grpSpPr>
        <a:xfrm>
          <a:off x="0" y="0"/>
          <a:ext cx="0" cy="0"/>
          <a:chOff x="0" y="0"/>
          <a:chExt cx="0" cy="0"/>
        </a:xfrm>
      </p:grpSpPr>
      <p:sp>
        <p:nvSpPr>
          <p:cNvPr id="623" name="Google Shape;623;p98"/>
          <p:cNvSpPr txBox="1">
            <a:spLocks noGrp="1"/>
          </p:cNvSpPr>
          <p:nvPr>
            <p:ph type="ctrTitle"/>
          </p:nvPr>
        </p:nvSpPr>
        <p:spPr>
          <a:xfrm>
            <a:off x="838200" y="969963"/>
            <a:ext cx="5867400" cy="23877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Clr>
                <a:schemeClr val="lt1"/>
              </a:buClr>
              <a:buSzPts val="4400"/>
              <a:buFont typeface="Gill Sans"/>
              <a:buNone/>
              <a:defRPr sz="4400">
                <a:solidFill>
                  <a:schemeClr val="lt1"/>
                </a:solidFill>
                <a:latin typeface="Gill Sans"/>
                <a:ea typeface="Gill Sans"/>
                <a:cs typeface="Gill Sans"/>
                <a:sym typeface="Gill Sans"/>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24" name="Google Shape;624;p98"/>
          <p:cNvSpPr txBox="1">
            <a:spLocks noGrp="1"/>
          </p:cNvSpPr>
          <p:nvPr>
            <p:ph type="subTitle" idx="1"/>
          </p:nvPr>
        </p:nvSpPr>
        <p:spPr>
          <a:xfrm>
            <a:off x="838200" y="3449638"/>
            <a:ext cx="5867400" cy="837900"/>
          </a:xfrm>
          <a:prstGeom prst="rect">
            <a:avLst/>
          </a:prstGeom>
          <a:noFill/>
          <a:ln>
            <a:noFill/>
          </a:ln>
        </p:spPr>
        <p:txBody>
          <a:bodyPr spcFirstLastPara="1" wrap="square" lIns="91425" tIns="45700" rIns="91425" bIns="45700" anchor="ctr" anchorCtr="0"/>
          <a:lstStyle>
            <a:lvl1pPr lvl="0" algn="l" rtl="0">
              <a:lnSpc>
                <a:spcPct val="100000"/>
              </a:lnSpc>
              <a:spcBef>
                <a:spcPts val="1000"/>
              </a:spcBef>
              <a:spcAft>
                <a:spcPts val="0"/>
              </a:spcAft>
              <a:buSzPts val="2800"/>
              <a:buNone/>
              <a:defRPr sz="2800">
                <a:solidFill>
                  <a:schemeClr val="lt1"/>
                </a:solidFill>
                <a:latin typeface="Gill Sans"/>
                <a:ea typeface="Gill Sans"/>
                <a:cs typeface="Gill Sans"/>
                <a:sym typeface="Gill Sans"/>
              </a:defRPr>
            </a:lvl1pPr>
            <a:lvl2pPr lvl="1" algn="ctr" rtl="0">
              <a:lnSpc>
                <a:spcPct val="100000"/>
              </a:lnSpc>
              <a:spcBef>
                <a:spcPts val="500"/>
              </a:spcBef>
              <a:spcAft>
                <a:spcPts val="0"/>
              </a:spcAft>
              <a:buSzPts val="2000"/>
              <a:buNone/>
              <a:defRPr sz="2000"/>
            </a:lvl2pPr>
            <a:lvl3pPr lvl="2" algn="ctr" rtl="0">
              <a:lnSpc>
                <a:spcPct val="100000"/>
              </a:lnSpc>
              <a:spcBef>
                <a:spcPts val="500"/>
              </a:spcBef>
              <a:spcAft>
                <a:spcPts val="0"/>
              </a:spcAft>
              <a:buSzPts val="1800"/>
              <a:buNone/>
              <a:defRPr sz="1800"/>
            </a:lvl3pPr>
            <a:lvl4pPr lvl="3" algn="ctr" rtl="0">
              <a:lnSpc>
                <a:spcPct val="100000"/>
              </a:lnSpc>
              <a:spcBef>
                <a:spcPts val="500"/>
              </a:spcBef>
              <a:spcAft>
                <a:spcPts val="0"/>
              </a:spcAft>
              <a:buSzPts val="1600"/>
              <a:buNone/>
              <a:defRPr sz="1600"/>
            </a:lvl4pPr>
            <a:lvl5pPr lvl="4" algn="ctr" rtl="0">
              <a:lnSpc>
                <a:spcPct val="100000"/>
              </a:lnSpc>
              <a:spcBef>
                <a:spcPts val="500"/>
              </a:spcBef>
              <a:spcAft>
                <a:spcPts val="0"/>
              </a:spcAft>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pic>
        <p:nvPicPr>
          <p:cNvPr id="625" name="Google Shape;625;p98" descr="A picture containing thing&#10;&#10;Description generated with high confidence"/>
          <p:cNvPicPr preferRelativeResize="0"/>
          <p:nvPr/>
        </p:nvPicPr>
        <p:blipFill rotWithShape="1">
          <a:blip r:embed="rId3">
            <a:alphaModFix/>
          </a:blip>
          <a:srcRect/>
          <a:stretch/>
        </p:blipFill>
        <p:spPr>
          <a:xfrm>
            <a:off x="838200" y="5835957"/>
            <a:ext cx="5029200" cy="300175"/>
          </a:xfrm>
          <a:prstGeom prst="rect">
            <a:avLst/>
          </a:prstGeom>
          <a:noFill/>
          <a:ln>
            <a:noFill/>
          </a:ln>
        </p:spPr>
      </p:pic>
      <p:sp>
        <p:nvSpPr>
          <p:cNvPr id="626" name="Google Shape;626;p98"/>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27" name="Google Shape;627;p98"/>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28" name="Google Shape;628;p98"/>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chemeClr val="lt1"/>
                </a:solidFill>
                <a:latin typeface="Gill Sans"/>
                <a:ea typeface="Gill Sans"/>
                <a:cs typeface="Gill Sans"/>
                <a:sym typeface="Gill Sans"/>
              </a:defRPr>
            </a:lvl1pPr>
            <a:lvl2pPr marL="0" lvl="1" indent="0" algn="r" rtl="0">
              <a:spcBef>
                <a:spcPts val="0"/>
              </a:spcBef>
              <a:buNone/>
              <a:defRPr sz="1100" b="0" i="0" u="none" strike="noStrike" cap="none">
                <a:solidFill>
                  <a:schemeClr val="lt1"/>
                </a:solidFill>
                <a:latin typeface="Gill Sans"/>
                <a:ea typeface="Gill Sans"/>
                <a:cs typeface="Gill Sans"/>
                <a:sym typeface="Gill Sans"/>
              </a:defRPr>
            </a:lvl2pPr>
            <a:lvl3pPr marL="0" lvl="2" indent="0" algn="r" rtl="0">
              <a:spcBef>
                <a:spcPts val="0"/>
              </a:spcBef>
              <a:buNone/>
              <a:defRPr sz="1100" b="0" i="0" u="none" strike="noStrike" cap="none">
                <a:solidFill>
                  <a:schemeClr val="lt1"/>
                </a:solidFill>
                <a:latin typeface="Gill Sans"/>
                <a:ea typeface="Gill Sans"/>
                <a:cs typeface="Gill Sans"/>
                <a:sym typeface="Gill Sans"/>
              </a:defRPr>
            </a:lvl3pPr>
            <a:lvl4pPr marL="0" lvl="3" indent="0" algn="r" rtl="0">
              <a:spcBef>
                <a:spcPts val="0"/>
              </a:spcBef>
              <a:buNone/>
              <a:defRPr sz="1100" b="0" i="0" u="none" strike="noStrike" cap="none">
                <a:solidFill>
                  <a:schemeClr val="lt1"/>
                </a:solidFill>
                <a:latin typeface="Gill Sans"/>
                <a:ea typeface="Gill Sans"/>
                <a:cs typeface="Gill Sans"/>
                <a:sym typeface="Gill Sans"/>
              </a:defRPr>
            </a:lvl4pPr>
            <a:lvl5pPr marL="0" lvl="4" indent="0" algn="r" rtl="0">
              <a:spcBef>
                <a:spcPts val="0"/>
              </a:spcBef>
              <a:buNone/>
              <a:defRPr sz="1100" b="0" i="0" u="none" strike="noStrike" cap="none">
                <a:solidFill>
                  <a:schemeClr val="lt1"/>
                </a:solidFill>
                <a:latin typeface="Gill Sans"/>
                <a:ea typeface="Gill Sans"/>
                <a:cs typeface="Gill Sans"/>
                <a:sym typeface="Gill Sans"/>
              </a:defRPr>
            </a:lvl5pPr>
            <a:lvl6pPr marL="0" lvl="5" indent="0" algn="r" rtl="0">
              <a:spcBef>
                <a:spcPts val="0"/>
              </a:spcBef>
              <a:buNone/>
              <a:defRPr sz="1100" b="0" i="0" u="none" strike="noStrike" cap="none">
                <a:solidFill>
                  <a:schemeClr val="lt1"/>
                </a:solidFill>
                <a:latin typeface="Gill Sans"/>
                <a:ea typeface="Gill Sans"/>
                <a:cs typeface="Gill Sans"/>
                <a:sym typeface="Gill Sans"/>
              </a:defRPr>
            </a:lvl6pPr>
            <a:lvl7pPr marL="0" lvl="6" indent="0" algn="r" rtl="0">
              <a:spcBef>
                <a:spcPts val="0"/>
              </a:spcBef>
              <a:buNone/>
              <a:defRPr sz="1100" b="0" i="0" u="none" strike="noStrike" cap="none">
                <a:solidFill>
                  <a:schemeClr val="lt1"/>
                </a:solidFill>
                <a:latin typeface="Gill Sans"/>
                <a:ea typeface="Gill Sans"/>
                <a:cs typeface="Gill Sans"/>
                <a:sym typeface="Gill Sans"/>
              </a:defRPr>
            </a:lvl7pPr>
            <a:lvl8pPr marL="0" lvl="7" indent="0" algn="r" rtl="0">
              <a:spcBef>
                <a:spcPts val="0"/>
              </a:spcBef>
              <a:buNone/>
              <a:defRPr sz="1100" b="0" i="0" u="none" strike="noStrike" cap="none">
                <a:solidFill>
                  <a:schemeClr val="lt1"/>
                </a:solidFill>
                <a:latin typeface="Gill Sans"/>
                <a:ea typeface="Gill Sans"/>
                <a:cs typeface="Gill Sans"/>
                <a:sym typeface="Gill Sans"/>
              </a:defRPr>
            </a:lvl8pPr>
            <a:lvl9pPr marL="0" lvl="8" indent="0" algn="r" rtl="0">
              <a:spcBef>
                <a:spcPts val="0"/>
              </a:spcBef>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29" name="Google Shape;629;p98"/>
          <p:cNvPicPr preferRelativeResize="0"/>
          <p:nvPr/>
        </p:nvPicPr>
        <p:blipFill rotWithShape="1">
          <a:blip r:embed="rId4">
            <a:alphaModFix/>
          </a:blip>
          <a:srcRect/>
          <a:stretch/>
        </p:blipFill>
        <p:spPr>
          <a:xfrm>
            <a:off x="819728" y="5225916"/>
            <a:ext cx="3666838" cy="344683"/>
          </a:xfrm>
          <a:prstGeom prst="rect">
            <a:avLst/>
          </a:prstGeom>
          <a:noFill/>
          <a:ln>
            <a:noFill/>
          </a:ln>
        </p:spPr>
      </p:pic>
    </p:spTree>
    <p:extLst>
      <p:ext uri="{BB962C8B-B14F-4D97-AF65-F5344CB8AC3E}">
        <p14:creationId xmlns:p14="http://schemas.microsoft.com/office/powerpoint/2010/main" val="180383607"/>
      </p:ext>
    </p:extLst>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ext Two Column">
  <p:cSld name="Text Two Column">
    <p:spTree>
      <p:nvGrpSpPr>
        <p:cNvPr id="1" name="Shape 697"/>
        <p:cNvGrpSpPr/>
        <p:nvPr/>
      </p:nvGrpSpPr>
      <p:grpSpPr>
        <a:xfrm>
          <a:off x="0" y="0"/>
          <a:ext cx="0" cy="0"/>
          <a:chOff x="0" y="0"/>
          <a:chExt cx="0" cy="0"/>
        </a:xfrm>
      </p:grpSpPr>
      <p:sp>
        <p:nvSpPr>
          <p:cNvPr id="698" name="Google Shape;698;p107"/>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Helvetica Neue"/>
              <a:buNone/>
              <a:defRPr>
                <a:solidFill>
                  <a:srgbClr val="168FDF"/>
                </a:solidFill>
                <a:latin typeface="Helvetica Neue"/>
                <a:ea typeface="Helvetica Neue"/>
                <a:cs typeface="Helvetica Neue"/>
                <a:sym typeface="Helvetica Neu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99" name="Google Shape;699;p107"/>
          <p:cNvSpPr txBox="1">
            <a:spLocks noGrp="1"/>
          </p:cNvSpPr>
          <p:nvPr>
            <p:ph type="body" idx="1"/>
          </p:nvPr>
        </p:nvSpPr>
        <p:spPr>
          <a:xfrm>
            <a:off x="624840" y="1335088"/>
            <a:ext cx="53322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atin typeface="Helvetica Neue"/>
                <a:ea typeface="Helvetica Neue"/>
                <a:cs typeface="Helvetica Neue"/>
                <a:sym typeface="Helvetica Neue"/>
              </a:defRPr>
            </a:lvl1pPr>
            <a:lvl2pPr marL="914400" lvl="1" indent="-393700" algn="l" rtl="0">
              <a:lnSpc>
                <a:spcPct val="100000"/>
              </a:lnSpc>
              <a:spcBef>
                <a:spcPts val="500"/>
              </a:spcBef>
              <a:spcAft>
                <a:spcPts val="0"/>
              </a:spcAft>
              <a:buSzPts val="2600"/>
              <a:buChar char="›"/>
              <a:defRPr sz="2600">
                <a:latin typeface="Helvetica Neue"/>
                <a:ea typeface="Helvetica Neue"/>
                <a:cs typeface="Helvetica Neue"/>
                <a:sym typeface="Helvetica Neue"/>
              </a:defRPr>
            </a:lvl2pPr>
            <a:lvl3pPr marL="1371600" lvl="2" indent="-381000" algn="l" rtl="0">
              <a:lnSpc>
                <a:spcPct val="100000"/>
              </a:lnSpc>
              <a:spcBef>
                <a:spcPts val="500"/>
              </a:spcBef>
              <a:spcAft>
                <a:spcPts val="0"/>
              </a:spcAft>
              <a:buSzPts val="2400"/>
              <a:buChar char="›"/>
              <a:defRPr sz="2400">
                <a:latin typeface="Helvetica Neue"/>
                <a:ea typeface="Helvetica Neue"/>
                <a:cs typeface="Helvetica Neue"/>
                <a:sym typeface="Helvetica Neue"/>
              </a:defRPr>
            </a:lvl3pPr>
            <a:lvl4pPr marL="1828800" lvl="3" indent="-368300" algn="l" rtl="0">
              <a:lnSpc>
                <a:spcPct val="100000"/>
              </a:lnSpc>
              <a:spcBef>
                <a:spcPts val="500"/>
              </a:spcBef>
              <a:spcAft>
                <a:spcPts val="0"/>
              </a:spcAft>
              <a:buSzPts val="2200"/>
              <a:buChar char="›"/>
              <a:defRPr sz="2200">
                <a:latin typeface="Helvetica Neue"/>
                <a:ea typeface="Helvetica Neue"/>
                <a:cs typeface="Helvetica Neue"/>
                <a:sym typeface="Helvetica Neue"/>
              </a:defRPr>
            </a:lvl4pPr>
            <a:lvl5pPr marL="2286000" lvl="4" indent="-355600" algn="l" rtl="0">
              <a:lnSpc>
                <a:spcPct val="100000"/>
              </a:lnSpc>
              <a:spcBef>
                <a:spcPts val="500"/>
              </a:spcBef>
              <a:spcAft>
                <a:spcPts val="0"/>
              </a:spcAft>
              <a:buSzPts val="2000"/>
              <a:buChar char="›"/>
              <a:defRPr sz="2000">
                <a:latin typeface="Helvetica Neue"/>
                <a:ea typeface="Helvetica Neue"/>
                <a:cs typeface="Helvetica Neue"/>
                <a:sym typeface="Helvetica Neu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700" name="Google Shape;700;p107"/>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sp>
        <p:nvSpPr>
          <p:cNvPr id="701" name="Google Shape;701;p107"/>
          <p:cNvSpPr txBox="1">
            <a:spLocks noGrp="1"/>
          </p:cNvSpPr>
          <p:nvPr>
            <p:ph type="body" idx="2"/>
          </p:nvPr>
        </p:nvSpPr>
        <p:spPr>
          <a:xfrm>
            <a:off x="6226649" y="1335088"/>
            <a:ext cx="53322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atin typeface="Helvetica Neue"/>
                <a:ea typeface="Helvetica Neue"/>
                <a:cs typeface="Helvetica Neue"/>
                <a:sym typeface="Helvetica Neue"/>
              </a:defRPr>
            </a:lvl1pPr>
            <a:lvl2pPr marL="914400" lvl="1" indent="-393700" algn="l" rtl="0">
              <a:lnSpc>
                <a:spcPct val="100000"/>
              </a:lnSpc>
              <a:spcBef>
                <a:spcPts val="500"/>
              </a:spcBef>
              <a:spcAft>
                <a:spcPts val="0"/>
              </a:spcAft>
              <a:buSzPts val="2600"/>
              <a:buChar char="›"/>
              <a:defRPr sz="2600">
                <a:latin typeface="Helvetica Neue"/>
                <a:ea typeface="Helvetica Neue"/>
                <a:cs typeface="Helvetica Neue"/>
                <a:sym typeface="Helvetica Neue"/>
              </a:defRPr>
            </a:lvl2pPr>
            <a:lvl3pPr marL="1371600" lvl="2" indent="-381000" algn="l" rtl="0">
              <a:lnSpc>
                <a:spcPct val="100000"/>
              </a:lnSpc>
              <a:spcBef>
                <a:spcPts val="500"/>
              </a:spcBef>
              <a:spcAft>
                <a:spcPts val="0"/>
              </a:spcAft>
              <a:buSzPts val="2400"/>
              <a:buChar char="›"/>
              <a:defRPr sz="2400">
                <a:latin typeface="Helvetica Neue"/>
                <a:ea typeface="Helvetica Neue"/>
                <a:cs typeface="Helvetica Neue"/>
                <a:sym typeface="Helvetica Neue"/>
              </a:defRPr>
            </a:lvl3pPr>
            <a:lvl4pPr marL="1828800" lvl="3" indent="-368300" algn="l" rtl="0">
              <a:lnSpc>
                <a:spcPct val="100000"/>
              </a:lnSpc>
              <a:spcBef>
                <a:spcPts val="500"/>
              </a:spcBef>
              <a:spcAft>
                <a:spcPts val="0"/>
              </a:spcAft>
              <a:buSzPts val="2200"/>
              <a:buChar char="›"/>
              <a:defRPr sz="2200">
                <a:latin typeface="Helvetica Neue"/>
                <a:ea typeface="Helvetica Neue"/>
                <a:cs typeface="Helvetica Neue"/>
                <a:sym typeface="Helvetica Neue"/>
              </a:defRPr>
            </a:lvl4pPr>
            <a:lvl5pPr marL="2286000" lvl="4" indent="-355600" algn="l" rtl="0">
              <a:lnSpc>
                <a:spcPct val="100000"/>
              </a:lnSpc>
              <a:spcBef>
                <a:spcPts val="500"/>
              </a:spcBef>
              <a:spcAft>
                <a:spcPts val="0"/>
              </a:spcAft>
              <a:buSzPts val="2000"/>
              <a:buChar char="›"/>
              <a:defRPr sz="2000">
                <a:latin typeface="Helvetica Neue"/>
                <a:ea typeface="Helvetica Neue"/>
                <a:cs typeface="Helvetica Neue"/>
                <a:sym typeface="Helvetica Neu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702" name="Google Shape;702;p107"/>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703" name="Google Shape;703;p107"/>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04" name="Google Shape;704;p107"/>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05" name="Google Shape;705;p107"/>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706" name="Google Shape;706;p107"/>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970820014"/>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ext Center Title Image Background">
  <p:cSld name="Text Center Title Image Background">
    <p:spTree>
      <p:nvGrpSpPr>
        <p:cNvPr id="1" name="Shape 707"/>
        <p:cNvGrpSpPr/>
        <p:nvPr/>
      </p:nvGrpSpPr>
      <p:grpSpPr>
        <a:xfrm>
          <a:off x="0" y="0"/>
          <a:ext cx="0" cy="0"/>
          <a:chOff x="0" y="0"/>
          <a:chExt cx="0" cy="0"/>
        </a:xfrm>
      </p:grpSpPr>
      <p:sp>
        <p:nvSpPr>
          <p:cNvPr id="708" name="Google Shape;708;p108"/>
          <p:cNvSpPr>
            <a:spLocks noGrp="1"/>
          </p:cNvSpPr>
          <p:nvPr>
            <p:ph type="pic" idx="2"/>
          </p:nvPr>
        </p:nvSpPr>
        <p:spPr>
          <a:xfrm>
            <a:off x="0" y="-8238"/>
            <a:ext cx="12192000" cy="6866100"/>
          </a:xfrm>
          <a:prstGeom prst="rect">
            <a:avLst/>
          </a:prstGeom>
          <a:no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709" name="Google Shape;709;p108"/>
          <p:cNvSpPr txBox="1">
            <a:spLocks noGrp="1"/>
          </p:cNvSpPr>
          <p:nvPr>
            <p:ph type="title"/>
          </p:nvPr>
        </p:nvSpPr>
        <p:spPr>
          <a:xfrm>
            <a:off x="838200" y="923925"/>
            <a:ext cx="10515600" cy="1325700"/>
          </a:xfrm>
          <a:prstGeom prst="rect">
            <a:avLst/>
          </a:prstGeom>
          <a:noFill/>
          <a:ln>
            <a:noFill/>
          </a:ln>
        </p:spPr>
        <p:txBody>
          <a:bodyPr spcFirstLastPara="1" wrap="square" lIns="91425" tIns="45700" rIns="91425" bIns="45700" anchor="ctr" anchorCtr="0"/>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10" name="Google Shape;710;p108"/>
          <p:cNvSpPr txBox="1">
            <a:spLocks noGrp="1"/>
          </p:cNvSpPr>
          <p:nvPr>
            <p:ph type="body" idx="1"/>
          </p:nvPr>
        </p:nvSpPr>
        <p:spPr>
          <a:xfrm>
            <a:off x="838200" y="2279968"/>
            <a:ext cx="10515600" cy="3105300"/>
          </a:xfrm>
          <a:prstGeom prst="rect">
            <a:avLst/>
          </a:prstGeom>
          <a:noFill/>
          <a:ln>
            <a:noFill/>
          </a:ln>
        </p:spPr>
        <p:txBody>
          <a:bodyPr spcFirstLastPara="1" wrap="square" lIns="91425" tIns="45700" rIns="91425" bIns="45700" anchor="t" anchorCtr="0"/>
          <a:lstStyle>
            <a:lvl1pPr marL="457200" lvl="0" indent="-406400" algn="ctr" rtl="0">
              <a:lnSpc>
                <a:spcPct val="100000"/>
              </a:lnSpc>
              <a:spcBef>
                <a:spcPts val="1000"/>
              </a:spcBef>
              <a:spcAft>
                <a:spcPts val="0"/>
              </a:spcAft>
              <a:buSzPts val="2800"/>
              <a:buChar char="›"/>
              <a:defRPr/>
            </a:lvl1pPr>
            <a:lvl2pPr marL="914400" lvl="1" indent="-393700" algn="ctr" rtl="0">
              <a:lnSpc>
                <a:spcPct val="100000"/>
              </a:lnSpc>
              <a:spcBef>
                <a:spcPts val="500"/>
              </a:spcBef>
              <a:spcAft>
                <a:spcPts val="0"/>
              </a:spcAft>
              <a:buSzPts val="2600"/>
              <a:buChar char="›"/>
              <a:defRPr/>
            </a:lvl2pPr>
            <a:lvl3pPr marL="1371600" lvl="2" indent="-381000" algn="ctr" rtl="0">
              <a:lnSpc>
                <a:spcPct val="100000"/>
              </a:lnSpc>
              <a:spcBef>
                <a:spcPts val="500"/>
              </a:spcBef>
              <a:spcAft>
                <a:spcPts val="0"/>
              </a:spcAft>
              <a:buSzPts val="2400"/>
              <a:buChar char="›"/>
              <a:defRPr/>
            </a:lvl3pPr>
            <a:lvl4pPr marL="1828800" lvl="3" indent="-368300" algn="ctr" rtl="0">
              <a:lnSpc>
                <a:spcPct val="100000"/>
              </a:lnSpc>
              <a:spcBef>
                <a:spcPts val="500"/>
              </a:spcBef>
              <a:spcAft>
                <a:spcPts val="0"/>
              </a:spcAft>
              <a:buSzPts val="2200"/>
              <a:buChar char="›"/>
              <a:defRPr/>
            </a:lvl4pPr>
            <a:lvl5pPr marL="2286000" lvl="4" indent="-355600" algn="ctr" rtl="0">
              <a:lnSpc>
                <a:spcPct val="100000"/>
              </a:lnSpc>
              <a:spcBef>
                <a:spcPts val="500"/>
              </a:spcBef>
              <a:spcAft>
                <a:spcPts val="0"/>
              </a:spcAft>
              <a:buSzPts val="20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711" name="Google Shape;711;p108"/>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712" name="Google Shape;712;p108"/>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13" name="Google Shape;713;p108"/>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14" name="Google Shape;714;p108"/>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715" name="Google Shape;715;p108"/>
          <p:cNvPicPr preferRelativeResize="0"/>
          <p:nvPr/>
        </p:nvPicPr>
        <p:blipFill rotWithShape="1">
          <a:blip r:embed="rId3">
            <a:alphaModFix/>
          </a:blip>
          <a:srcRect/>
          <a:stretch/>
        </p:blipFill>
        <p:spPr>
          <a:xfrm>
            <a:off x="5097214" y="6123290"/>
            <a:ext cx="1997570" cy="187772"/>
          </a:xfrm>
          <a:prstGeom prst="rect">
            <a:avLst/>
          </a:prstGeom>
          <a:noFill/>
          <a:ln>
            <a:noFill/>
          </a:ln>
        </p:spPr>
      </p:pic>
    </p:spTree>
    <p:extLst>
      <p:ext uri="{BB962C8B-B14F-4D97-AF65-F5344CB8AC3E}">
        <p14:creationId xmlns:p14="http://schemas.microsoft.com/office/powerpoint/2010/main" val="3280763349"/>
      </p:ext>
    </p:extLst>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ransition Light">
  <p:cSld name="Transition Light">
    <p:spTree>
      <p:nvGrpSpPr>
        <p:cNvPr id="1" name="Shape 724"/>
        <p:cNvGrpSpPr/>
        <p:nvPr/>
      </p:nvGrpSpPr>
      <p:grpSpPr>
        <a:xfrm>
          <a:off x="0" y="0"/>
          <a:ext cx="0" cy="0"/>
          <a:chOff x="0" y="0"/>
          <a:chExt cx="0" cy="0"/>
        </a:xfrm>
      </p:grpSpPr>
      <p:sp>
        <p:nvSpPr>
          <p:cNvPr id="725" name="Google Shape;725;p110"/>
          <p:cNvSpPr txBox="1">
            <a:spLocks noGrp="1"/>
          </p:cNvSpPr>
          <p:nvPr>
            <p:ph type="title"/>
          </p:nvPr>
        </p:nvSpPr>
        <p:spPr>
          <a:xfrm>
            <a:off x="609600" y="2447925"/>
            <a:ext cx="10972800" cy="1325700"/>
          </a:xfrm>
          <a:prstGeom prst="rect">
            <a:avLst/>
          </a:prstGeom>
          <a:noFill/>
          <a:ln>
            <a:noFill/>
          </a:ln>
        </p:spPr>
        <p:txBody>
          <a:bodyPr spcFirstLastPara="1" wrap="square" lIns="91425" tIns="45700" rIns="91425" bIns="45700" anchor="ctr" anchorCtr="0"/>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726" name="Google Shape;726;p110"/>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727" name="Google Shape;727;p110"/>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28" name="Google Shape;728;p110"/>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29" name="Google Shape;729;p110"/>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730" name="Google Shape;730;p110"/>
          <p:cNvPicPr preferRelativeResize="0"/>
          <p:nvPr/>
        </p:nvPicPr>
        <p:blipFill rotWithShape="1">
          <a:blip r:embed="rId3">
            <a:alphaModFix/>
          </a:blip>
          <a:srcRect/>
          <a:stretch/>
        </p:blipFill>
        <p:spPr>
          <a:xfrm>
            <a:off x="5097214" y="6123290"/>
            <a:ext cx="1997570" cy="187772"/>
          </a:xfrm>
          <a:prstGeom prst="rect">
            <a:avLst/>
          </a:prstGeom>
          <a:noFill/>
          <a:ln>
            <a:noFill/>
          </a:ln>
        </p:spPr>
      </p:pic>
    </p:spTree>
    <p:extLst>
      <p:ext uri="{BB962C8B-B14F-4D97-AF65-F5344CB8AC3E}">
        <p14:creationId xmlns:p14="http://schemas.microsoft.com/office/powerpoint/2010/main" val="1969389219"/>
      </p:ext>
    </p:extLst>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731"/>
        <p:cNvGrpSpPr/>
        <p:nvPr/>
      </p:nvGrpSpPr>
      <p:grpSpPr>
        <a:xfrm>
          <a:off x="0" y="0"/>
          <a:ext cx="0" cy="0"/>
          <a:chOff x="0" y="0"/>
          <a:chExt cx="0" cy="0"/>
        </a:xfrm>
      </p:grpSpPr>
      <p:sp>
        <p:nvSpPr>
          <p:cNvPr id="732" name="Google Shape;732;p111"/>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733" name="Google Shape;733;p111"/>
          <p:cNvSpPr txBox="1">
            <a:spLocks noGrp="1"/>
          </p:cNvSpPr>
          <p:nvPr>
            <p:ph type="body" idx="1"/>
          </p:nvPr>
        </p:nvSpPr>
        <p:spPr>
          <a:xfrm>
            <a:off x="7708900" y="0"/>
            <a:ext cx="4483200" cy="6858000"/>
          </a:xfrm>
          <a:prstGeom prst="rect">
            <a:avLst/>
          </a:prstGeom>
          <a:solidFill>
            <a:srgbClr val="00183C">
              <a:alpha val="94900"/>
            </a:srgbClr>
          </a:solidFill>
          <a:ln>
            <a:noFill/>
          </a:ln>
        </p:spPr>
        <p:txBody>
          <a:bodyPr spcFirstLastPara="1" wrap="square" lIns="457200" tIns="457200" rIns="228600" bIns="457200" anchor="t" anchorCtr="0"/>
          <a:lstStyle>
            <a:lvl1pPr marL="457200" lvl="0" indent="-406400" algn="l" rtl="0">
              <a:lnSpc>
                <a:spcPct val="100000"/>
              </a:lnSpc>
              <a:spcBef>
                <a:spcPts val="1000"/>
              </a:spcBef>
              <a:spcAft>
                <a:spcPts val="0"/>
              </a:spcAft>
              <a:buSzPts val="2800"/>
              <a:buChar char="›"/>
              <a:defRPr>
                <a:solidFill>
                  <a:schemeClr val="lt1"/>
                </a:solidFill>
              </a:defRPr>
            </a:lvl1pPr>
            <a:lvl2pPr marL="914400" lvl="1" indent="-393700" algn="l" rtl="0">
              <a:lnSpc>
                <a:spcPct val="100000"/>
              </a:lnSpc>
              <a:spcBef>
                <a:spcPts val="500"/>
              </a:spcBef>
              <a:spcAft>
                <a:spcPts val="0"/>
              </a:spcAft>
              <a:buSzPts val="2600"/>
              <a:buChar char="›"/>
              <a:defRPr>
                <a:solidFill>
                  <a:schemeClr val="lt1"/>
                </a:solidFill>
              </a:defRPr>
            </a:lvl2pPr>
            <a:lvl3pPr marL="1371600" lvl="2" indent="-381000" algn="l" rtl="0">
              <a:lnSpc>
                <a:spcPct val="100000"/>
              </a:lnSpc>
              <a:spcBef>
                <a:spcPts val="500"/>
              </a:spcBef>
              <a:spcAft>
                <a:spcPts val="0"/>
              </a:spcAft>
              <a:buSzPts val="2400"/>
              <a:buChar char="›"/>
              <a:defRPr>
                <a:solidFill>
                  <a:schemeClr val="lt1"/>
                </a:solidFill>
              </a:defRPr>
            </a:lvl3pPr>
            <a:lvl4pPr marL="1828800" lvl="3" indent="-368300" algn="l" rtl="0">
              <a:lnSpc>
                <a:spcPct val="100000"/>
              </a:lnSpc>
              <a:spcBef>
                <a:spcPts val="500"/>
              </a:spcBef>
              <a:spcAft>
                <a:spcPts val="0"/>
              </a:spcAft>
              <a:buSzPts val="2200"/>
              <a:buChar char="›"/>
              <a:defRPr>
                <a:solidFill>
                  <a:schemeClr val="lt1"/>
                </a:solidFill>
              </a:defRPr>
            </a:lvl4pPr>
            <a:lvl5pPr marL="2286000" lvl="4" indent="-355600" algn="l" rtl="0">
              <a:lnSpc>
                <a:spcPct val="100000"/>
              </a:lnSpc>
              <a:spcBef>
                <a:spcPts val="500"/>
              </a:spcBef>
              <a:spcAft>
                <a:spcPts val="0"/>
              </a:spcAft>
              <a:buSzPts val="2000"/>
              <a:buChar char="›"/>
              <a:defRPr>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34" name="Google Shape;734;p111"/>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35" name="Google Shape;735;p111"/>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36" name="Google Shape;736;p111"/>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54022469"/>
      </p:ext>
    </p:extLst>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737"/>
        <p:cNvGrpSpPr/>
        <p:nvPr/>
      </p:nvGrpSpPr>
      <p:grpSpPr>
        <a:xfrm>
          <a:off x="0" y="0"/>
          <a:ext cx="0" cy="0"/>
          <a:chOff x="0" y="0"/>
          <a:chExt cx="0" cy="0"/>
        </a:xfrm>
      </p:grpSpPr>
      <p:sp>
        <p:nvSpPr>
          <p:cNvPr id="738" name="Google Shape;738;p112"/>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739" name="Google Shape;739;p112"/>
          <p:cNvSpPr txBox="1">
            <a:spLocks noGrp="1"/>
          </p:cNvSpPr>
          <p:nvPr>
            <p:ph type="body" idx="1"/>
          </p:nvPr>
        </p:nvSpPr>
        <p:spPr>
          <a:xfrm>
            <a:off x="0" y="0"/>
            <a:ext cx="4483200" cy="6858000"/>
          </a:xfrm>
          <a:prstGeom prst="rect">
            <a:avLst/>
          </a:prstGeom>
          <a:solidFill>
            <a:srgbClr val="00183C">
              <a:alpha val="94900"/>
            </a:srgbClr>
          </a:solidFill>
          <a:ln>
            <a:noFill/>
          </a:ln>
        </p:spPr>
        <p:txBody>
          <a:bodyPr spcFirstLastPara="1" wrap="square" lIns="457200" tIns="457200" rIns="228600" bIns="457200" anchor="t" anchorCtr="0"/>
          <a:lstStyle>
            <a:lvl1pPr marL="457200" lvl="0" indent="-406400" algn="l" rtl="0">
              <a:lnSpc>
                <a:spcPct val="100000"/>
              </a:lnSpc>
              <a:spcBef>
                <a:spcPts val="1000"/>
              </a:spcBef>
              <a:spcAft>
                <a:spcPts val="0"/>
              </a:spcAft>
              <a:buSzPts val="2800"/>
              <a:buChar char="›"/>
              <a:defRPr>
                <a:solidFill>
                  <a:schemeClr val="lt1"/>
                </a:solidFill>
              </a:defRPr>
            </a:lvl1pPr>
            <a:lvl2pPr marL="914400" lvl="1" indent="-393700" algn="l" rtl="0">
              <a:lnSpc>
                <a:spcPct val="100000"/>
              </a:lnSpc>
              <a:spcBef>
                <a:spcPts val="500"/>
              </a:spcBef>
              <a:spcAft>
                <a:spcPts val="0"/>
              </a:spcAft>
              <a:buSzPts val="2600"/>
              <a:buChar char="›"/>
              <a:defRPr>
                <a:solidFill>
                  <a:schemeClr val="lt1"/>
                </a:solidFill>
              </a:defRPr>
            </a:lvl2pPr>
            <a:lvl3pPr marL="1371600" lvl="2" indent="-381000" algn="l" rtl="0">
              <a:lnSpc>
                <a:spcPct val="100000"/>
              </a:lnSpc>
              <a:spcBef>
                <a:spcPts val="500"/>
              </a:spcBef>
              <a:spcAft>
                <a:spcPts val="0"/>
              </a:spcAft>
              <a:buSzPts val="2400"/>
              <a:buChar char="›"/>
              <a:defRPr>
                <a:solidFill>
                  <a:schemeClr val="lt1"/>
                </a:solidFill>
              </a:defRPr>
            </a:lvl3pPr>
            <a:lvl4pPr marL="1828800" lvl="3" indent="-368300" algn="l" rtl="0">
              <a:lnSpc>
                <a:spcPct val="100000"/>
              </a:lnSpc>
              <a:spcBef>
                <a:spcPts val="500"/>
              </a:spcBef>
              <a:spcAft>
                <a:spcPts val="0"/>
              </a:spcAft>
              <a:buSzPts val="2200"/>
              <a:buChar char="›"/>
              <a:defRPr>
                <a:solidFill>
                  <a:schemeClr val="lt1"/>
                </a:solidFill>
              </a:defRPr>
            </a:lvl4pPr>
            <a:lvl5pPr marL="2286000" lvl="4" indent="-355600" algn="l" rtl="0">
              <a:lnSpc>
                <a:spcPct val="100000"/>
              </a:lnSpc>
              <a:spcBef>
                <a:spcPts val="500"/>
              </a:spcBef>
              <a:spcAft>
                <a:spcPts val="0"/>
              </a:spcAft>
              <a:buSzPts val="2000"/>
              <a:buChar char="›"/>
              <a:defRPr>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40" name="Google Shape;740;p112"/>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1" name="Google Shape;741;p112"/>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2" name="Google Shape;742;p112"/>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856007665"/>
      </p:ext>
    </p:extLst>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43"/>
        <p:cNvGrpSpPr/>
        <p:nvPr/>
      </p:nvGrpSpPr>
      <p:grpSpPr>
        <a:xfrm>
          <a:off x="0" y="0"/>
          <a:ext cx="0" cy="0"/>
          <a:chOff x="0" y="0"/>
          <a:chExt cx="0" cy="0"/>
        </a:xfrm>
      </p:grpSpPr>
      <p:sp>
        <p:nvSpPr>
          <p:cNvPr id="744" name="Google Shape;744;p113"/>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5" name="Google Shape;745;p113"/>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6" name="Google Shape;746;p113"/>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158332373"/>
      </p:ext>
    </p:extLst>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Full Width Dark Background">
  <p:cSld name="Text Full Width Dark Background">
    <p:bg>
      <p:bgPr>
        <a:solidFill>
          <a:srgbClr val="00183C"/>
        </a:solidFill>
        <a:effectLst/>
      </p:bgPr>
    </p:bg>
    <p:spTree>
      <p:nvGrpSpPr>
        <p:cNvPr id="1" name="Shape 747"/>
        <p:cNvGrpSpPr/>
        <p:nvPr/>
      </p:nvGrpSpPr>
      <p:grpSpPr>
        <a:xfrm>
          <a:off x="0" y="0"/>
          <a:ext cx="0" cy="0"/>
          <a:chOff x="0" y="0"/>
          <a:chExt cx="0" cy="0"/>
        </a:xfrm>
      </p:grpSpPr>
      <p:pic>
        <p:nvPicPr>
          <p:cNvPr id="748" name="Google Shape;748;p114"/>
          <p:cNvPicPr preferRelativeResize="0"/>
          <p:nvPr/>
        </p:nvPicPr>
        <p:blipFill rotWithShape="1">
          <a:blip r:embed="rId2">
            <a:alphaModFix/>
          </a:blip>
          <a:srcRect/>
          <a:stretch/>
        </p:blipFill>
        <p:spPr>
          <a:xfrm>
            <a:off x="624840" y="6295331"/>
            <a:ext cx="2693086" cy="160741"/>
          </a:xfrm>
          <a:prstGeom prst="rect">
            <a:avLst/>
          </a:prstGeom>
          <a:noFill/>
          <a:ln>
            <a:noFill/>
          </a:ln>
        </p:spPr>
      </p:pic>
      <p:sp>
        <p:nvSpPr>
          <p:cNvPr id="749" name="Google Shape;749;p114"/>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chemeClr val="lt1"/>
              </a:buClr>
              <a:buSzPts val="3600"/>
              <a:buFont typeface="Gill Sans"/>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50" name="Google Shape;750;p114"/>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solidFill>
                  <a:schemeClr val="lt1"/>
                </a:solidFill>
              </a:defRPr>
            </a:lvl1pPr>
            <a:lvl2pPr marL="914400" lvl="1" indent="-393700" algn="l" rtl="0">
              <a:lnSpc>
                <a:spcPct val="100000"/>
              </a:lnSpc>
              <a:spcBef>
                <a:spcPts val="500"/>
              </a:spcBef>
              <a:spcAft>
                <a:spcPts val="0"/>
              </a:spcAft>
              <a:buSzPts val="2600"/>
              <a:buChar char="›"/>
              <a:defRPr sz="2600">
                <a:solidFill>
                  <a:schemeClr val="lt1"/>
                </a:solidFill>
              </a:defRPr>
            </a:lvl2pPr>
            <a:lvl3pPr marL="1371600" lvl="2" indent="-381000" algn="l" rtl="0">
              <a:lnSpc>
                <a:spcPct val="100000"/>
              </a:lnSpc>
              <a:spcBef>
                <a:spcPts val="500"/>
              </a:spcBef>
              <a:spcAft>
                <a:spcPts val="0"/>
              </a:spcAft>
              <a:buSzPts val="2400"/>
              <a:buChar char="›"/>
              <a:defRPr sz="2400">
                <a:solidFill>
                  <a:schemeClr val="lt1"/>
                </a:solidFill>
              </a:defRPr>
            </a:lvl3pPr>
            <a:lvl4pPr marL="1828800" lvl="3" indent="-368300" algn="l" rtl="0">
              <a:lnSpc>
                <a:spcPct val="100000"/>
              </a:lnSpc>
              <a:spcBef>
                <a:spcPts val="500"/>
              </a:spcBef>
              <a:spcAft>
                <a:spcPts val="0"/>
              </a:spcAft>
              <a:buSzPts val="2200"/>
              <a:buChar char="›"/>
              <a:defRPr sz="2200">
                <a:solidFill>
                  <a:schemeClr val="lt1"/>
                </a:solidFill>
              </a:defRPr>
            </a:lvl4pPr>
            <a:lvl5pPr marL="2286000" lvl="4" indent="-355600" algn="l" rtl="0">
              <a:lnSpc>
                <a:spcPct val="100000"/>
              </a:lnSpc>
              <a:spcBef>
                <a:spcPts val="500"/>
              </a:spcBef>
              <a:spcAft>
                <a:spcPts val="0"/>
              </a:spcAft>
              <a:buSzPts val="2000"/>
              <a:buChar char="›"/>
              <a:defRPr sz="2000">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751" name="Google Shape;751;p114"/>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sp>
        <p:nvSpPr>
          <p:cNvPr id="752" name="Google Shape;752;p114"/>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53" name="Google Shape;753;p114"/>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54" name="Google Shape;754;p114"/>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45137784"/>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2_Text Full Width">
  <p:cSld name="2_Text Full Width">
    <p:spTree>
      <p:nvGrpSpPr>
        <p:cNvPr id="1" name="Shape 755"/>
        <p:cNvGrpSpPr/>
        <p:nvPr/>
      </p:nvGrpSpPr>
      <p:grpSpPr>
        <a:xfrm>
          <a:off x="0" y="0"/>
          <a:ext cx="0" cy="0"/>
          <a:chOff x="0" y="0"/>
          <a:chExt cx="0" cy="0"/>
        </a:xfrm>
      </p:grpSpPr>
      <p:sp>
        <p:nvSpPr>
          <p:cNvPr id="756" name="Google Shape;756;p115"/>
          <p:cNvSpPr txBox="1">
            <a:spLocks noGrp="1"/>
          </p:cNvSpPr>
          <p:nvPr>
            <p:ph type="title"/>
          </p:nvPr>
        </p:nvSpPr>
        <p:spPr>
          <a:xfrm>
            <a:off x="624840" y="365125"/>
            <a:ext cx="10934100" cy="935700"/>
          </a:xfrm>
          <a:prstGeom prst="rect">
            <a:avLst/>
          </a:prstGeom>
          <a:noFill/>
          <a:ln>
            <a:noFill/>
          </a:ln>
        </p:spPr>
        <p:txBody>
          <a:bodyPr spcFirstLastPara="1" wrap="square" lIns="68575" tIns="68575" rIns="68575" bIns="6857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None/>
              <a:defRPr sz="1867"/>
            </a:lvl2pPr>
            <a:lvl3pPr lvl="2" rtl="0">
              <a:spcBef>
                <a:spcPts val="0"/>
              </a:spcBef>
              <a:spcAft>
                <a:spcPts val="0"/>
              </a:spcAft>
              <a:buSzPts val="1100"/>
              <a:buNone/>
              <a:defRPr sz="1867"/>
            </a:lvl3pPr>
            <a:lvl4pPr lvl="3" rtl="0">
              <a:spcBef>
                <a:spcPts val="0"/>
              </a:spcBef>
              <a:spcAft>
                <a:spcPts val="0"/>
              </a:spcAft>
              <a:buSzPts val="1100"/>
              <a:buNone/>
              <a:defRPr sz="1867"/>
            </a:lvl4pPr>
            <a:lvl5pPr lvl="4" rtl="0">
              <a:spcBef>
                <a:spcPts val="0"/>
              </a:spcBef>
              <a:spcAft>
                <a:spcPts val="0"/>
              </a:spcAft>
              <a:buSzPts val="1100"/>
              <a:buNone/>
              <a:defRPr sz="1867"/>
            </a:lvl5pPr>
            <a:lvl6pPr lvl="5" rtl="0">
              <a:spcBef>
                <a:spcPts val="0"/>
              </a:spcBef>
              <a:spcAft>
                <a:spcPts val="0"/>
              </a:spcAft>
              <a:buSzPts val="1100"/>
              <a:buNone/>
              <a:defRPr sz="1867"/>
            </a:lvl6pPr>
            <a:lvl7pPr lvl="6" rtl="0">
              <a:spcBef>
                <a:spcPts val="0"/>
              </a:spcBef>
              <a:spcAft>
                <a:spcPts val="0"/>
              </a:spcAft>
              <a:buSzPts val="1100"/>
              <a:buNone/>
              <a:defRPr sz="1867"/>
            </a:lvl7pPr>
            <a:lvl8pPr lvl="7" rtl="0">
              <a:spcBef>
                <a:spcPts val="0"/>
              </a:spcBef>
              <a:spcAft>
                <a:spcPts val="0"/>
              </a:spcAft>
              <a:buSzPts val="1100"/>
              <a:buNone/>
              <a:defRPr sz="1867"/>
            </a:lvl8pPr>
            <a:lvl9pPr lvl="8" rtl="0">
              <a:spcBef>
                <a:spcPts val="0"/>
              </a:spcBef>
              <a:spcAft>
                <a:spcPts val="0"/>
              </a:spcAft>
              <a:buSzPts val="1100"/>
              <a:buNone/>
              <a:defRPr sz="1867"/>
            </a:lvl9pPr>
          </a:lstStyle>
          <a:p>
            <a:endParaRPr/>
          </a:p>
        </p:txBody>
      </p:sp>
      <p:sp>
        <p:nvSpPr>
          <p:cNvPr id="757" name="Google Shape;757;p115"/>
          <p:cNvSpPr txBox="1">
            <a:spLocks noGrp="1"/>
          </p:cNvSpPr>
          <p:nvPr>
            <p:ph type="body" idx="1"/>
          </p:nvPr>
        </p:nvSpPr>
        <p:spPr>
          <a:xfrm>
            <a:off x="624840" y="1335088"/>
            <a:ext cx="10934100" cy="4351200"/>
          </a:xfrm>
          <a:prstGeom prst="rect">
            <a:avLst/>
          </a:prstGeom>
          <a:noFill/>
          <a:ln>
            <a:noFill/>
          </a:ln>
        </p:spPr>
        <p:txBody>
          <a:bodyPr spcFirstLastPara="1" wrap="square" lIns="68575" tIns="68575" rIns="68575" bIns="68575" anchor="t" anchorCtr="0"/>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758" name="Google Shape;758;p115"/>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759" name="Google Shape;759;p115"/>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760" name="Google Shape;760;p115"/>
          <p:cNvSpPr txBox="1">
            <a:spLocks noGrp="1"/>
          </p:cNvSpPr>
          <p:nvPr>
            <p:ph type="dt" idx="10"/>
          </p:nvPr>
        </p:nvSpPr>
        <p:spPr>
          <a:xfrm>
            <a:off x="10990556" y="6583680"/>
            <a:ext cx="824700" cy="274500"/>
          </a:xfrm>
          <a:prstGeom prst="rect">
            <a:avLst/>
          </a:prstGeom>
          <a:noFill/>
          <a:ln>
            <a:noFill/>
          </a:ln>
        </p:spPr>
        <p:txBody>
          <a:bodyPr spcFirstLastPara="1" wrap="square" lIns="68575" tIns="68575" rIns="68575" bIns="68575" anchor="ctr" anchorCtr="0"/>
          <a:lstStyle>
            <a:lvl1pPr marR="0" lvl="0" algn="r" rtl="0">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61" name="Google Shape;761;p115"/>
          <p:cNvSpPr txBox="1">
            <a:spLocks noGrp="1"/>
          </p:cNvSpPr>
          <p:nvPr>
            <p:ph type="ftr" idx="11"/>
          </p:nvPr>
        </p:nvSpPr>
        <p:spPr>
          <a:xfrm>
            <a:off x="607381" y="6583680"/>
            <a:ext cx="3368700" cy="274500"/>
          </a:xfrm>
          <a:prstGeom prst="rect">
            <a:avLst/>
          </a:prstGeom>
          <a:noFill/>
          <a:ln>
            <a:noFill/>
          </a:ln>
        </p:spPr>
        <p:txBody>
          <a:bodyPr spcFirstLastPara="1" wrap="square" lIns="68575" tIns="68575" rIns="68575" bIns="68575" anchor="ctr" anchorCtr="0"/>
          <a:lstStyle>
            <a:lvl1pPr marR="0" lvl="0" algn="l" rtl="0">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62" name="Google Shape;762;p115"/>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lvl="0" indent="0" algn="r" rtl="0">
              <a:buNone/>
              <a:defRPr sz="1067">
                <a:solidFill>
                  <a:srgbClr val="2F2F2F"/>
                </a:solidFill>
                <a:latin typeface="Gill Sans"/>
                <a:ea typeface="Gill Sans"/>
                <a:cs typeface="Gill Sans"/>
                <a:sym typeface="Gill Sans"/>
              </a:defRPr>
            </a:lvl1pPr>
            <a:lvl2pPr marL="0" lvl="1" indent="0" algn="r" rtl="0">
              <a:buNone/>
              <a:defRPr sz="1067">
                <a:solidFill>
                  <a:srgbClr val="2F2F2F"/>
                </a:solidFill>
                <a:latin typeface="Gill Sans"/>
                <a:ea typeface="Gill Sans"/>
                <a:cs typeface="Gill Sans"/>
                <a:sym typeface="Gill Sans"/>
              </a:defRPr>
            </a:lvl2pPr>
            <a:lvl3pPr marL="0" lvl="2" indent="0" algn="r" rtl="0">
              <a:buNone/>
              <a:defRPr sz="1067">
                <a:solidFill>
                  <a:srgbClr val="2F2F2F"/>
                </a:solidFill>
                <a:latin typeface="Gill Sans"/>
                <a:ea typeface="Gill Sans"/>
                <a:cs typeface="Gill Sans"/>
                <a:sym typeface="Gill Sans"/>
              </a:defRPr>
            </a:lvl3pPr>
            <a:lvl4pPr marL="0" lvl="3" indent="0" algn="r" rtl="0">
              <a:buNone/>
              <a:defRPr sz="1067">
                <a:solidFill>
                  <a:srgbClr val="2F2F2F"/>
                </a:solidFill>
                <a:latin typeface="Gill Sans"/>
                <a:ea typeface="Gill Sans"/>
                <a:cs typeface="Gill Sans"/>
                <a:sym typeface="Gill Sans"/>
              </a:defRPr>
            </a:lvl4pPr>
            <a:lvl5pPr marL="0" lvl="4" indent="0" algn="r" rtl="0">
              <a:buNone/>
              <a:defRPr sz="1067">
                <a:solidFill>
                  <a:srgbClr val="2F2F2F"/>
                </a:solidFill>
                <a:latin typeface="Gill Sans"/>
                <a:ea typeface="Gill Sans"/>
                <a:cs typeface="Gill Sans"/>
                <a:sym typeface="Gill Sans"/>
              </a:defRPr>
            </a:lvl5pPr>
            <a:lvl6pPr marL="0" lvl="5" indent="0" algn="r" rtl="0">
              <a:buNone/>
              <a:defRPr sz="1067">
                <a:solidFill>
                  <a:srgbClr val="2F2F2F"/>
                </a:solidFill>
                <a:latin typeface="Gill Sans"/>
                <a:ea typeface="Gill Sans"/>
                <a:cs typeface="Gill Sans"/>
                <a:sym typeface="Gill Sans"/>
              </a:defRPr>
            </a:lvl6pPr>
            <a:lvl7pPr marL="0" lvl="6" indent="0" algn="r" rtl="0">
              <a:buNone/>
              <a:defRPr sz="1067">
                <a:solidFill>
                  <a:srgbClr val="2F2F2F"/>
                </a:solidFill>
                <a:latin typeface="Gill Sans"/>
                <a:ea typeface="Gill Sans"/>
                <a:cs typeface="Gill Sans"/>
                <a:sym typeface="Gill Sans"/>
              </a:defRPr>
            </a:lvl7pPr>
            <a:lvl8pPr marL="0" lvl="7" indent="0" algn="r" rtl="0">
              <a:buNone/>
              <a:defRPr sz="1067">
                <a:solidFill>
                  <a:srgbClr val="2F2F2F"/>
                </a:solidFill>
                <a:latin typeface="Gill Sans"/>
                <a:ea typeface="Gill Sans"/>
                <a:cs typeface="Gill Sans"/>
                <a:sym typeface="Gill Sans"/>
              </a:defRPr>
            </a:lvl8pPr>
            <a:lvl9pPr marL="0" lvl="8" indent="0" algn="r" rtl="0">
              <a:buNone/>
              <a:defRPr sz="1067">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184388184"/>
      </p:ext>
    </p:extLst>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763"/>
        <p:cNvGrpSpPr/>
        <p:nvPr/>
      </p:nvGrpSpPr>
      <p:grpSpPr>
        <a:xfrm>
          <a:off x="0" y="0"/>
          <a:ext cx="0" cy="0"/>
          <a:chOff x="0" y="0"/>
          <a:chExt cx="0" cy="0"/>
        </a:xfrm>
      </p:grpSpPr>
      <p:sp>
        <p:nvSpPr>
          <p:cNvPr id="764" name="Google Shape;764;p116"/>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cxnSp>
        <p:nvCxnSpPr>
          <p:cNvPr id="765" name="Google Shape;765;p116"/>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766" name="Google Shape;766;p116"/>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767" name="Google Shape;767;p116"/>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68" name="Google Shape;768;p116"/>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69" name="Google Shape;769;p116"/>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952078149"/>
      </p:ext>
    </p:extLst>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ext Two Column">
  <p:cSld name="1_Text Two Column">
    <p:spTree>
      <p:nvGrpSpPr>
        <p:cNvPr id="1" name="Shape 770"/>
        <p:cNvGrpSpPr/>
        <p:nvPr/>
      </p:nvGrpSpPr>
      <p:grpSpPr>
        <a:xfrm>
          <a:off x="0" y="0"/>
          <a:ext cx="0" cy="0"/>
          <a:chOff x="0" y="0"/>
          <a:chExt cx="0" cy="0"/>
        </a:xfrm>
      </p:grpSpPr>
      <p:sp>
        <p:nvSpPr>
          <p:cNvPr id="771" name="Google Shape;771;p117"/>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sp>
        <p:nvSpPr>
          <p:cNvPr id="772" name="Google Shape;772;p117"/>
          <p:cNvSpPr txBox="1">
            <a:spLocks noGrp="1"/>
          </p:cNvSpPr>
          <p:nvPr>
            <p:ph type="body" idx="1"/>
          </p:nvPr>
        </p:nvSpPr>
        <p:spPr>
          <a:xfrm>
            <a:off x="624840" y="1335088"/>
            <a:ext cx="5331900" cy="4351200"/>
          </a:xfrm>
          <a:prstGeom prst="rect">
            <a:avLst/>
          </a:prstGeom>
          <a:noFill/>
          <a:ln>
            <a:noFill/>
          </a:ln>
        </p:spPr>
        <p:txBody>
          <a:bodyPr spcFirstLastPara="1" wrap="square" lIns="91425" tIns="91425" rIns="91425" bIns="91425" anchor="t" anchorCtr="0"/>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773" name="Google Shape;773;p117"/>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sp>
        <p:nvSpPr>
          <p:cNvPr id="774" name="Google Shape;774;p117"/>
          <p:cNvSpPr txBox="1">
            <a:spLocks noGrp="1"/>
          </p:cNvSpPr>
          <p:nvPr>
            <p:ph type="body" idx="2"/>
          </p:nvPr>
        </p:nvSpPr>
        <p:spPr>
          <a:xfrm>
            <a:off x="6226649" y="1335088"/>
            <a:ext cx="5331900" cy="4351200"/>
          </a:xfrm>
          <a:prstGeom prst="rect">
            <a:avLst/>
          </a:prstGeom>
          <a:noFill/>
          <a:ln>
            <a:noFill/>
          </a:ln>
        </p:spPr>
        <p:txBody>
          <a:bodyPr spcFirstLastPara="1" wrap="square" lIns="91425" tIns="91425" rIns="91425" bIns="91425" anchor="t" anchorCtr="0"/>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pic>
        <p:nvPicPr>
          <p:cNvPr id="775" name="Google Shape;775;p117"/>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776" name="Google Shape;776;p117"/>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77" name="Google Shape;777;p117"/>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78" name="Google Shape;778;p117"/>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063206739"/>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Full Width 1 1">
  <p:cSld name="Text Full Width 1 1">
    <p:bg>
      <p:bgPr>
        <a:solidFill>
          <a:schemeClr val="lt1"/>
        </a:solidFill>
        <a:effectLst/>
      </p:bgPr>
    </p:bg>
    <p:spTree>
      <p:nvGrpSpPr>
        <p:cNvPr id="1" name="Shape 630"/>
        <p:cNvGrpSpPr/>
        <p:nvPr/>
      </p:nvGrpSpPr>
      <p:grpSpPr>
        <a:xfrm>
          <a:off x="0" y="0"/>
          <a:ext cx="0" cy="0"/>
          <a:chOff x="0" y="0"/>
          <a:chExt cx="0" cy="0"/>
        </a:xfrm>
      </p:grpSpPr>
      <p:sp>
        <p:nvSpPr>
          <p:cNvPr id="631" name="Google Shape;631;p99"/>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32" name="Google Shape;632;p99"/>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633" name="Google Shape;633;p99"/>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34" name="Google Shape;634;p99"/>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35" name="Google Shape;635;p99"/>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rgbClr val="2F2F2F"/>
                </a:solidFill>
                <a:latin typeface="Gill Sans"/>
                <a:ea typeface="Gill Sans"/>
                <a:cs typeface="Gill Sans"/>
                <a:sym typeface="Gill Sans"/>
              </a:defRPr>
            </a:lvl1pPr>
            <a:lvl2pPr marL="0" lvl="1" indent="0" algn="r" rtl="0">
              <a:spcBef>
                <a:spcPts val="0"/>
              </a:spcBef>
              <a:buNone/>
              <a:defRPr sz="1100" b="0" i="0" u="none" strike="noStrike" cap="none">
                <a:solidFill>
                  <a:srgbClr val="2F2F2F"/>
                </a:solidFill>
                <a:latin typeface="Gill Sans"/>
                <a:ea typeface="Gill Sans"/>
                <a:cs typeface="Gill Sans"/>
                <a:sym typeface="Gill Sans"/>
              </a:defRPr>
            </a:lvl2pPr>
            <a:lvl3pPr marL="0" lvl="2" indent="0" algn="r" rtl="0">
              <a:spcBef>
                <a:spcPts val="0"/>
              </a:spcBef>
              <a:buNone/>
              <a:defRPr sz="1100" b="0" i="0" u="none" strike="noStrike" cap="none">
                <a:solidFill>
                  <a:srgbClr val="2F2F2F"/>
                </a:solidFill>
                <a:latin typeface="Gill Sans"/>
                <a:ea typeface="Gill Sans"/>
                <a:cs typeface="Gill Sans"/>
                <a:sym typeface="Gill Sans"/>
              </a:defRPr>
            </a:lvl3pPr>
            <a:lvl4pPr marL="0" lvl="3" indent="0" algn="r" rtl="0">
              <a:spcBef>
                <a:spcPts val="0"/>
              </a:spcBef>
              <a:buNone/>
              <a:defRPr sz="1100" b="0" i="0" u="none" strike="noStrike" cap="none">
                <a:solidFill>
                  <a:srgbClr val="2F2F2F"/>
                </a:solidFill>
                <a:latin typeface="Gill Sans"/>
                <a:ea typeface="Gill Sans"/>
                <a:cs typeface="Gill Sans"/>
                <a:sym typeface="Gill Sans"/>
              </a:defRPr>
            </a:lvl4pPr>
            <a:lvl5pPr marL="0" lvl="4" indent="0" algn="r" rtl="0">
              <a:spcBef>
                <a:spcPts val="0"/>
              </a:spcBef>
              <a:buNone/>
              <a:defRPr sz="1100" b="0" i="0" u="none" strike="noStrike" cap="none">
                <a:solidFill>
                  <a:srgbClr val="2F2F2F"/>
                </a:solidFill>
                <a:latin typeface="Gill Sans"/>
                <a:ea typeface="Gill Sans"/>
                <a:cs typeface="Gill Sans"/>
                <a:sym typeface="Gill Sans"/>
              </a:defRPr>
            </a:lvl5pPr>
            <a:lvl6pPr marL="0" lvl="5" indent="0" algn="r" rtl="0">
              <a:spcBef>
                <a:spcPts val="0"/>
              </a:spcBef>
              <a:buNone/>
              <a:defRPr sz="1100" b="0" i="0" u="none" strike="noStrike" cap="none">
                <a:solidFill>
                  <a:srgbClr val="2F2F2F"/>
                </a:solidFill>
                <a:latin typeface="Gill Sans"/>
                <a:ea typeface="Gill Sans"/>
                <a:cs typeface="Gill Sans"/>
                <a:sym typeface="Gill Sans"/>
              </a:defRPr>
            </a:lvl6pPr>
            <a:lvl7pPr marL="0" lvl="6" indent="0" algn="r" rtl="0">
              <a:spcBef>
                <a:spcPts val="0"/>
              </a:spcBef>
              <a:buNone/>
              <a:defRPr sz="1100" b="0" i="0" u="none" strike="noStrike" cap="none">
                <a:solidFill>
                  <a:srgbClr val="2F2F2F"/>
                </a:solidFill>
                <a:latin typeface="Gill Sans"/>
                <a:ea typeface="Gill Sans"/>
                <a:cs typeface="Gill Sans"/>
                <a:sym typeface="Gill Sans"/>
              </a:defRPr>
            </a:lvl7pPr>
            <a:lvl8pPr marL="0" lvl="7" indent="0" algn="r" rtl="0">
              <a:spcBef>
                <a:spcPts val="0"/>
              </a:spcBef>
              <a:buNone/>
              <a:defRPr sz="1100" b="0" i="0" u="none" strike="noStrike" cap="none">
                <a:solidFill>
                  <a:srgbClr val="2F2F2F"/>
                </a:solidFill>
                <a:latin typeface="Gill Sans"/>
                <a:ea typeface="Gill Sans"/>
                <a:cs typeface="Gill Sans"/>
                <a:sym typeface="Gill Sans"/>
              </a:defRPr>
            </a:lvl8pPr>
            <a:lvl9pPr marL="0" lvl="8" indent="0" algn="r" rtl="0">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36" name="Google Shape;636;p99"/>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2218091801"/>
      </p:ext>
    </p:extLst>
  </p:cSld>
  <p:clrMapOvr>
    <a:masterClrMapping/>
  </p:clrMapOvr>
  <p:transition>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779"/>
        <p:cNvGrpSpPr/>
        <p:nvPr/>
      </p:nvGrpSpPr>
      <p:grpSpPr>
        <a:xfrm>
          <a:off x="0" y="0"/>
          <a:ext cx="0" cy="0"/>
          <a:chOff x="0" y="0"/>
          <a:chExt cx="0" cy="0"/>
        </a:xfrm>
      </p:grpSpPr>
      <p:sp>
        <p:nvSpPr>
          <p:cNvPr id="780" name="Google Shape;780;p11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2F2F2F"/>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81" name="Google Shape;781;p118"/>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0"/>
              </a:spcBef>
              <a:spcAft>
                <a:spcPts val="0"/>
              </a:spcAft>
              <a:buSzPts val="2800"/>
              <a:buChar char="›"/>
              <a:defRPr/>
            </a:lvl1pPr>
            <a:lvl2pPr marL="914400" lvl="1" indent="-393700" algn="l" rtl="0">
              <a:lnSpc>
                <a:spcPct val="100000"/>
              </a:lnSpc>
              <a:spcBef>
                <a:spcPts val="267"/>
              </a:spcBef>
              <a:spcAft>
                <a:spcPts val="0"/>
              </a:spcAft>
              <a:buSzPts val="2600"/>
              <a:buChar char="›"/>
              <a:defRPr/>
            </a:lvl2pPr>
            <a:lvl3pPr marL="1371600" lvl="2" indent="-342900" algn="l" rtl="0">
              <a:lnSpc>
                <a:spcPct val="100000"/>
              </a:lnSpc>
              <a:spcBef>
                <a:spcPts val="500"/>
              </a:spcBef>
              <a:spcAft>
                <a:spcPts val="0"/>
              </a:spcAft>
              <a:buSzPts val="1800"/>
              <a:buChar char="›"/>
              <a:defRPr/>
            </a:lvl3pPr>
            <a:lvl4pPr marL="1828800" lvl="3" indent="-342900" algn="l" rtl="0">
              <a:lnSpc>
                <a:spcPct val="100000"/>
              </a:lnSpc>
              <a:spcBef>
                <a:spcPts val="500"/>
              </a:spcBef>
              <a:spcAft>
                <a:spcPts val="0"/>
              </a:spcAft>
              <a:buSzPts val="1800"/>
              <a:buChar char="›"/>
              <a:defRPr/>
            </a:lvl4pPr>
            <a:lvl5pPr marL="2286000" lvl="4" indent="-342900" algn="l" rtl="0">
              <a:lnSpc>
                <a:spcPct val="100000"/>
              </a:lnSpc>
              <a:spcBef>
                <a:spcPts val="500"/>
              </a:spcBef>
              <a:spcAft>
                <a:spcPts val="0"/>
              </a:spcAft>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82" name="Google Shape;782;p118"/>
          <p:cNvSpPr txBox="1">
            <a:spLocks noGrp="1"/>
          </p:cNvSpPr>
          <p:nvPr>
            <p:ph type="sldNum" idx="12"/>
          </p:nvPr>
        </p:nvSpPr>
        <p:spPr>
          <a:xfrm>
            <a:off x="11015134" y="6126165"/>
            <a:ext cx="804300" cy="4869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600" b="0" i="0">
                <a:solidFill>
                  <a:srgbClr val="909090"/>
                </a:solidFill>
                <a:latin typeface="Helvetica Neue Light"/>
                <a:ea typeface="Helvetica Neue Light"/>
                <a:cs typeface="Helvetica Neue Light"/>
                <a:sym typeface="Helvetica Neue Light"/>
              </a:defRPr>
            </a:lvl1pPr>
            <a:lvl2pPr marL="0" lvl="1" indent="0" algn="r" rtl="0">
              <a:spcBef>
                <a:spcPts val="0"/>
              </a:spcBef>
              <a:buNone/>
              <a:defRPr sz="1600" b="0" i="0">
                <a:solidFill>
                  <a:srgbClr val="909090"/>
                </a:solidFill>
                <a:latin typeface="Helvetica Neue Light"/>
                <a:ea typeface="Helvetica Neue Light"/>
                <a:cs typeface="Helvetica Neue Light"/>
                <a:sym typeface="Helvetica Neue Light"/>
              </a:defRPr>
            </a:lvl2pPr>
            <a:lvl3pPr marL="0" lvl="2" indent="0" algn="r" rtl="0">
              <a:spcBef>
                <a:spcPts val="0"/>
              </a:spcBef>
              <a:buNone/>
              <a:defRPr sz="1600" b="0" i="0">
                <a:solidFill>
                  <a:srgbClr val="909090"/>
                </a:solidFill>
                <a:latin typeface="Helvetica Neue Light"/>
                <a:ea typeface="Helvetica Neue Light"/>
                <a:cs typeface="Helvetica Neue Light"/>
                <a:sym typeface="Helvetica Neue Light"/>
              </a:defRPr>
            </a:lvl3pPr>
            <a:lvl4pPr marL="0" lvl="3" indent="0" algn="r" rtl="0">
              <a:spcBef>
                <a:spcPts val="0"/>
              </a:spcBef>
              <a:buNone/>
              <a:defRPr sz="1600" b="0" i="0">
                <a:solidFill>
                  <a:srgbClr val="909090"/>
                </a:solidFill>
                <a:latin typeface="Helvetica Neue Light"/>
                <a:ea typeface="Helvetica Neue Light"/>
                <a:cs typeface="Helvetica Neue Light"/>
                <a:sym typeface="Helvetica Neue Light"/>
              </a:defRPr>
            </a:lvl4pPr>
            <a:lvl5pPr marL="0" lvl="4" indent="0" algn="r" rtl="0">
              <a:spcBef>
                <a:spcPts val="0"/>
              </a:spcBef>
              <a:buNone/>
              <a:defRPr sz="1600" b="0" i="0">
                <a:solidFill>
                  <a:srgbClr val="909090"/>
                </a:solidFill>
                <a:latin typeface="Helvetica Neue Light"/>
                <a:ea typeface="Helvetica Neue Light"/>
                <a:cs typeface="Helvetica Neue Light"/>
                <a:sym typeface="Helvetica Neue Light"/>
              </a:defRPr>
            </a:lvl5pPr>
            <a:lvl6pPr marL="0" lvl="5" indent="0" algn="r" rtl="0">
              <a:spcBef>
                <a:spcPts val="0"/>
              </a:spcBef>
              <a:buNone/>
              <a:defRPr sz="1600" b="0" i="0">
                <a:solidFill>
                  <a:srgbClr val="909090"/>
                </a:solidFill>
                <a:latin typeface="Helvetica Neue Light"/>
                <a:ea typeface="Helvetica Neue Light"/>
                <a:cs typeface="Helvetica Neue Light"/>
                <a:sym typeface="Helvetica Neue Light"/>
              </a:defRPr>
            </a:lvl6pPr>
            <a:lvl7pPr marL="0" lvl="6" indent="0" algn="r" rtl="0">
              <a:spcBef>
                <a:spcPts val="0"/>
              </a:spcBef>
              <a:buNone/>
              <a:defRPr sz="1600" b="0" i="0">
                <a:solidFill>
                  <a:srgbClr val="909090"/>
                </a:solidFill>
                <a:latin typeface="Helvetica Neue Light"/>
                <a:ea typeface="Helvetica Neue Light"/>
                <a:cs typeface="Helvetica Neue Light"/>
                <a:sym typeface="Helvetica Neue Light"/>
              </a:defRPr>
            </a:lvl7pPr>
            <a:lvl8pPr marL="0" lvl="7" indent="0" algn="r" rtl="0">
              <a:spcBef>
                <a:spcPts val="0"/>
              </a:spcBef>
              <a:buNone/>
              <a:defRPr sz="1600" b="0" i="0">
                <a:solidFill>
                  <a:srgbClr val="909090"/>
                </a:solidFill>
                <a:latin typeface="Helvetica Neue Light"/>
                <a:ea typeface="Helvetica Neue Light"/>
                <a:cs typeface="Helvetica Neue Light"/>
                <a:sym typeface="Helvetica Neue Light"/>
              </a:defRPr>
            </a:lvl8pPr>
            <a:lvl9pPr marL="0" lvl="8" indent="0" algn="r" rtl="0">
              <a:spcBef>
                <a:spcPts val="0"/>
              </a:spcBef>
              <a:buNone/>
              <a:defRPr sz="1600" b="0" i="0">
                <a:solidFill>
                  <a:srgbClr val="90909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5672959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ext Full Width 1">
  <p:cSld name="Text Full Width 1">
    <p:spTree>
      <p:nvGrpSpPr>
        <p:cNvPr id="1" name="Shape 783"/>
        <p:cNvGrpSpPr/>
        <p:nvPr/>
      </p:nvGrpSpPr>
      <p:grpSpPr>
        <a:xfrm>
          <a:off x="0" y="0"/>
          <a:ext cx="0" cy="0"/>
          <a:chOff x="0" y="0"/>
          <a:chExt cx="0" cy="0"/>
        </a:xfrm>
      </p:grpSpPr>
      <p:sp>
        <p:nvSpPr>
          <p:cNvPr id="784" name="Google Shape;784;p119"/>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sp>
        <p:nvSpPr>
          <p:cNvPr id="785" name="Google Shape;785;p119"/>
          <p:cNvSpPr txBox="1">
            <a:spLocks noGrp="1"/>
          </p:cNvSpPr>
          <p:nvPr>
            <p:ph type="body" idx="1"/>
          </p:nvPr>
        </p:nvSpPr>
        <p:spPr>
          <a:xfrm>
            <a:off x="624840" y="1335088"/>
            <a:ext cx="10934100" cy="4351200"/>
          </a:xfrm>
          <a:prstGeom prst="rect">
            <a:avLst/>
          </a:prstGeom>
          <a:noFill/>
          <a:ln>
            <a:noFill/>
          </a:ln>
        </p:spPr>
        <p:txBody>
          <a:bodyPr spcFirstLastPara="1" wrap="square" lIns="91425" tIns="91425" rIns="91425" bIns="91425" anchor="t" anchorCtr="0"/>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786" name="Google Shape;786;p119"/>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787" name="Google Shape;787;p119"/>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788" name="Google Shape;788;p119"/>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89" name="Google Shape;789;p119"/>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90" name="Google Shape;790;p119"/>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28416942"/>
      </p:ext>
    </p:extLst>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7421595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0916705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8032623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20052520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4657515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rmAutofit/>
          </a:bodyPr>
          <a:lstStyle>
            <a:lvl1pPr marL="609585" lvl="0" indent="-406390">
              <a:spcBef>
                <a:spcPts val="0"/>
              </a:spcBef>
              <a:spcAft>
                <a:spcPts val="0"/>
              </a:spcAft>
              <a:buSzPts val="1200"/>
              <a:buChar char="●"/>
              <a:defRPr sz="1600"/>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9837010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6276954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7051836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ext Full Width">
  <p:cSld name="Text Full Width">
    <p:spTree>
      <p:nvGrpSpPr>
        <p:cNvPr id="1" name="Shape 637"/>
        <p:cNvGrpSpPr/>
        <p:nvPr/>
      </p:nvGrpSpPr>
      <p:grpSpPr>
        <a:xfrm>
          <a:off x="0" y="0"/>
          <a:ext cx="0" cy="0"/>
          <a:chOff x="0" y="0"/>
          <a:chExt cx="0" cy="0"/>
        </a:xfrm>
      </p:grpSpPr>
      <p:sp>
        <p:nvSpPr>
          <p:cNvPr id="638" name="Google Shape;638;p100"/>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39" name="Google Shape;639;p100"/>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640" name="Google Shape;640;p100"/>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41" name="Google Shape;641;p100"/>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42" name="Google Shape;642;p100"/>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43" name="Google Shape;643;p100"/>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44" name="Google Shape;644;p100"/>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rgbClr val="2F2F2F"/>
                </a:solidFill>
                <a:latin typeface="Gill Sans"/>
                <a:ea typeface="Gill Sans"/>
                <a:cs typeface="Gill Sans"/>
                <a:sym typeface="Gill Sans"/>
              </a:defRPr>
            </a:lvl1pPr>
            <a:lvl2pPr marL="0" lvl="1" indent="0" algn="r" rtl="0">
              <a:spcBef>
                <a:spcPts val="0"/>
              </a:spcBef>
              <a:buNone/>
              <a:defRPr sz="1100" b="0" i="0" u="none" strike="noStrike" cap="none">
                <a:solidFill>
                  <a:srgbClr val="2F2F2F"/>
                </a:solidFill>
                <a:latin typeface="Gill Sans"/>
                <a:ea typeface="Gill Sans"/>
                <a:cs typeface="Gill Sans"/>
                <a:sym typeface="Gill Sans"/>
              </a:defRPr>
            </a:lvl2pPr>
            <a:lvl3pPr marL="0" lvl="2" indent="0" algn="r" rtl="0">
              <a:spcBef>
                <a:spcPts val="0"/>
              </a:spcBef>
              <a:buNone/>
              <a:defRPr sz="1100" b="0" i="0" u="none" strike="noStrike" cap="none">
                <a:solidFill>
                  <a:srgbClr val="2F2F2F"/>
                </a:solidFill>
                <a:latin typeface="Gill Sans"/>
                <a:ea typeface="Gill Sans"/>
                <a:cs typeface="Gill Sans"/>
                <a:sym typeface="Gill Sans"/>
              </a:defRPr>
            </a:lvl3pPr>
            <a:lvl4pPr marL="0" lvl="3" indent="0" algn="r" rtl="0">
              <a:spcBef>
                <a:spcPts val="0"/>
              </a:spcBef>
              <a:buNone/>
              <a:defRPr sz="1100" b="0" i="0" u="none" strike="noStrike" cap="none">
                <a:solidFill>
                  <a:srgbClr val="2F2F2F"/>
                </a:solidFill>
                <a:latin typeface="Gill Sans"/>
                <a:ea typeface="Gill Sans"/>
                <a:cs typeface="Gill Sans"/>
                <a:sym typeface="Gill Sans"/>
              </a:defRPr>
            </a:lvl4pPr>
            <a:lvl5pPr marL="0" lvl="4" indent="0" algn="r" rtl="0">
              <a:spcBef>
                <a:spcPts val="0"/>
              </a:spcBef>
              <a:buNone/>
              <a:defRPr sz="1100" b="0" i="0" u="none" strike="noStrike" cap="none">
                <a:solidFill>
                  <a:srgbClr val="2F2F2F"/>
                </a:solidFill>
                <a:latin typeface="Gill Sans"/>
                <a:ea typeface="Gill Sans"/>
                <a:cs typeface="Gill Sans"/>
                <a:sym typeface="Gill Sans"/>
              </a:defRPr>
            </a:lvl5pPr>
            <a:lvl6pPr marL="0" lvl="5" indent="0" algn="r" rtl="0">
              <a:spcBef>
                <a:spcPts val="0"/>
              </a:spcBef>
              <a:buNone/>
              <a:defRPr sz="1100" b="0" i="0" u="none" strike="noStrike" cap="none">
                <a:solidFill>
                  <a:srgbClr val="2F2F2F"/>
                </a:solidFill>
                <a:latin typeface="Gill Sans"/>
                <a:ea typeface="Gill Sans"/>
                <a:cs typeface="Gill Sans"/>
                <a:sym typeface="Gill Sans"/>
              </a:defRPr>
            </a:lvl6pPr>
            <a:lvl7pPr marL="0" lvl="6" indent="0" algn="r" rtl="0">
              <a:spcBef>
                <a:spcPts val="0"/>
              </a:spcBef>
              <a:buNone/>
              <a:defRPr sz="1100" b="0" i="0" u="none" strike="noStrike" cap="none">
                <a:solidFill>
                  <a:srgbClr val="2F2F2F"/>
                </a:solidFill>
                <a:latin typeface="Gill Sans"/>
                <a:ea typeface="Gill Sans"/>
                <a:cs typeface="Gill Sans"/>
                <a:sym typeface="Gill Sans"/>
              </a:defRPr>
            </a:lvl7pPr>
            <a:lvl8pPr marL="0" lvl="7" indent="0" algn="r" rtl="0">
              <a:spcBef>
                <a:spcPts val="0"/>
              </a:spcBef>
              <a:buNone/>
              <a:defRPr sz="1100" b="0" i="0" u="none" strike="noStrike" cap="none">
                <a:solidFill>
                  <a:srgbClr val="2F2F2F"/>
                </a:solidFill>
                <a:latin typeface="Gill Sans"/>
                <a:ea typeface="Gill Sans"/>
                <a:cs typeface="Gill Sans"/>
                <a:sym typeface="Gill Sans"/>
              </a:defRPr>
            </a:lvl8pPr>
            <a:lvl9pPr marL="0" lvl="8" indent="0" algn="r" rtl="0">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45" name="Google Shape;645;p100"/>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4135385507"/>
      </p:ext>
    </p:extLst>
  </p:cSld>
  <p:clrMapOvr>
    <a:masterClrMapping/>
  </p:clrMapOvr>
  <p:transition>
    <p:fade thruBlk="1"/>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rmAutofit/>
          </a:bodyPr>
          <a:lstStyle>
            <a:lvl1pPr marL="609585" lvl="0" indent="-304792">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2711110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rmAutofit/>
          </a:bodyPr>
          <a:lstStyle>
            <a:lvl1pPr marL="609585" lvl="0" indent="-457189" algn="ctr">
              <a:spcBef>
                <a:spcPts val="0"/>
              </a:spcBef>
              <a:spcAft>
                <a:spcPts val="0"/>
              </a:spcAft>
              <a:buSzPts val="1800"/>
              <a:buChar char="●"/>
              <a:defRPr/>
            </a:lvl1pPr>
            <a:lvl2pPr marL="1219170" lvl="1" indent="-423323" algn="ctr">
              <a:spcBef>
                <a:spcPts val="0"/>
              </a:spcBef>
              <a:spcAft>
                <a:spcPts val="0"/>
              </a:spcAft>
              <a:buSzPts val="1400"/>
              <a:buChar char="○"/>
              <a:defRPr/>
            </a:lvl2pPr>
            <a:lvl3pPr marL="1828754" lvl="2" indent="-423323" algn="ctr">
              <a:spcBef>
                <a:spcPts val="0"/>
              </a:spcBef>
              <a:spcAft>
                <a:spcPts val="0"/>
              </a:spcAft>
              <a:buSzPts val="1400"/>
              <a:buChar char="■"/>
              <a:defRPr/>
            </a:lvl3pPr>
            <a:lvl4pPr marL="2438339" lvl="3" indent="-423323" algn="ctr">
              <a:spcBef>
                <a:spcPts val="0"/>
              </a:spcBef>
              <a:spcAft>
                <a:spcPts val="0"/>
              </a:spcAft>
              <a:buSzPts val="1400"/>
              <a:buChar char="●"/>
              <a:defRPr/>
            </a:lvl4pPr>
            <a:lvl5pPr marL="3047924" lvl="4" indent="-423323" algn="ctr">
              <a:spcBef>
                <a:spcPts val="0"/>
              </a:spcBef>
              <a:spcAft>
                <a:spcPts val="0"/>
              </a:spcAft>
              <a:buSzPts val="1400"/>
              <a:buChar char="○"/>
              <a:defRPr/>
            </a:lvl5pPr>
            <a:lvl6pPr marL="3657509" lvl="5" indent="-423323" algn="ctr">
              <a:spcBef>
                <a:spcPts val="0"/>
              </a:spcBef>
              <a:spcAft>
                <a:spcPts val="0"/>
              </a:spcAft>
              <a:buSzPts val="1400"/>
              <a:buChar char="■"/>
              <a:defRPr/>
            </a:lvl6pPr>
            <a:lvl7pPr marL="4267093" lvl="6" indent="-423323" algn="ctr">
              <a:spcBef>
                <a:spcPts val="0"/>
              </a:spcBef>
              <a:spcAft>
                <a:spcPts val="0"/>
              </a:spcAft>
              <a:buSzPts val="1400"/>
              <a:buChar char="●"/>
              <a:defRPr/>
            </a:lvl7pPr>
            <a:lvl8pPr marL="4876678" lvl="7" indent="-423323" algn="ctr">
              <a:spcBef>
                <a:spcPts val="0"/>
              </a:spcBef>
              <a:spcAft>
                <a:spcPts val="0"/>
              </a:spcAft>
              <a:buSzPts val="1400"/>
              <a:buChar char="○"/>
              <a:defRPr/>
            </a:lvl8pPr>
            <a:lvl9pPr marL="5486263" lvl="8" indent="-423323"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2919579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2648334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ext Full Width 1 1">
  <p:cSld name="Text Full Width 1 1">
    <p:bg>
      <p:bgPr>
        <a:solidFill>
          <a:schemeClr val="lt1"/>
        </a:solidFill>
        <a:effectLst/>
      </p:bgPr>
    </p:bg>
    <p:spTree>
      <p:nvGrpSpPr>
        <p:cNvPr id="1" name="Shape 630"/>
        <p:cNvGrpSpPr/>
        <p:nvPr/>
      </p:nvGrpSpPr>
      <p:grpSpPr>
        <a:xfrm>
          <a:off x="0" y="0"/>
          <a:ext cx="0" cy="0"/>
          <a:chOff x="0" y="0"/>
          <a:chExt cx="0" cy="0"/>
        </a:xfrm>
      </p:grpSpPr>
      <p:sp>
        <p:nvSpPr>
          <p:cNvPr id="631" name="Google Shape;631;p99"/>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32" name="Google Shape;632;p99"/>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633" name="Google Shape;633;p99"/>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34" name="Google Shape;634;p99"/>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35" name="Google Shape;635;p99"/>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rgbClr val="2F2F2F"/>
                </a:solidFill>
                <a:latin typeface="Gill Sans"/>
                <a:ea typeface="Gill Sans"/>
                <a:cs typeface="Gill Sans"/>
                <a:sym typeface="Gill Sans"/>
              </a:defRPr>
            </a:lvl1pPr>
            <a:lvl2pPr marL="0" lvl="1" indent="0" algn="r" rtl="0">
              <a:spcBef>
                <a:spcPts val="0"/>
              </a:spcBef>
              <a:buNone/>
              <a:defRPr sz="1100" b="0" i="0" u="none" strike="noStrike" cap="none">
                <a:solidFill>
                  <a:srgbClr val="2F2F2F"/>
                </a:solidFill>
                <a:latin typeface="Gill Sans"/>
                <a:ea typeface="Gill Sans"/>
                <a:cs typeface="Gill Sans"/>
                <a:sym typeface="Gill Sans"/>
              </a:defRPr>
            </a:lvl2pPr>
            <a:lvl3pPr marL="0" lvl="2" indent="0" algn="r" rtl="0">
              <a:spcBef>
                <a:spcPts val="0"/>
              </a:spcBef>
              <a:buNone/>
              <a:defRPr sz="1100" b="0" i="0" u="none" strike="noStrike" cap="none">
                <a:solidFill>
                  <a:srgbClr val="2F2F2F"/>
                </a:solidFill>
                <a:latin typeface="Gill Sans"/>
                <a:ea typeface="Gill Sans"/>
                <a:cs typeface="Gill Sans"/>
                <a:sym typeface="Gill Sans"/>
              </a:defRPr>
            </a:lvl3pPr>
            <a:lvl4pPr marL="0" lvl="3" indent="0" algn="r" rtl="0">
              <a:spcBef>
                <a:spcPts val="0"/>
              </a:spcBef>
              <a:buNone/>
              <a:defRPr sz="1100" b="0" i="0" u="none" strike="noStrike" cap="none">
                <a:solidFill>
                  <a:srgbClr val="2F2F2F"/>
                </a:solidFill>
                <a:latin typeface="Gill Sans"/>
                <a:ea typeface="Gill Sans"/>
                <a:cs typeface="Gill Sans"/>
                <a:sym typeface="Gill Sans"/>
              </a:defRPr>
            </a:lvl4pPr>
            <a:lvl5pPr marL="0" lvl="4" indent="0" algn="r" rtl="0">
              <a:spcBef>
                <a:spcPts val="0"/>
              </a:spcBef>
              <a:buNone/>
              <a:defRPr sz="1100" b="0" i="0" u="none" strike="noStrike" cap="none">
                <a:solidFill>
                  <a:srgbClr val="2F2F2F"/>
                </a:solidFill>
                <a:latin typeface="Gill Sans"/>
                <a:ea typeface="Gill Sans"/>
                <a:cs typeface="Gill Sans"/>
                <a:sym typeface="Gill Sans"/>
              </a:defRPr>
            </a:lvl5pPr>
            <a:lvl6pPr marL="0" lvl="5" indent="0" algn="r" rtl="0">
              <a:spcBef>
                <a:spcPts val="0"/>
              </a:spcBef>
              <a:buNone/>
              <a:defRPr sz="1100" b="0" i="0" u="none" strike="noStrike" cap="none">
                <a:solidFill>
                  <a:srgbClr val="2F2F2F"/>
                </a:solidFill>
                <a:latin typeface="Gill Sans"/>
                <a:ea typeface="Gill Sans"/>
                <a:cs typeface="Gill Sans"/>
                <a:sym typeface="Gill Sans"/>
              </a:defRPr>
            </a:lvl6pPr>
            <a:lvl7pPr marL="0" lvl="6" indent="0" algn="r" rtl="0">
              <a:spcBef>
                <a:spcPts val="0"/>
              </a:spcBef>
              <a:buNone/>
              <a:defRPr sz="1100" b="0" i="0" u="none" strike="noStrike" cap="none">
                <a:solidFill>
                  <a:srgbClr val="2F2F2F"/>
                </a:solidFill>
                <a:latin typeface="Gill Sans"/>
                <a:ea typeface="Gill Sans"/>
                <a:cs typeface="Gill Sans"/>
                <a:sym typeface="Gill Sans"/>
              </a:defRPr>
            </a:lvl7pPr>
            <a:lvl8pPr marL="0" lvl="7" indent="0" algn="r" rtl="0">
              <a:spcBef>
                <a:spcPts val="0"/>
              </a:spcBef>
              <a:buNone/>
              <a:defRPr sz="1100" b="0" i="0" u="none" strike="noStrike" cap="none">
                <a:solidFill>
                  <a:srgbClr val="2F2F2F"/>
                </a:solidFill>
                <a:latin typeface="Gill Sans"/>
                <a:ea typeface="Gill Sans"/>
                <a:cs typeface="Gill Sans"/>
                <a:sym typeface="Gill Sans"/>
              </a:defRPr>
            </a:lvl8pPr>
            <a:lvl9pPr marL="0" lvl="8" indent="0" algn="r" rtl="0">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36" name="Google Shape;636;p99"/>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3055582398"/>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646"/>
        <p:cNvGrpSpPr/>
        <p:nvPr/>
      </p:nvGrpSpPr>
      <p:grpSpPr>
        <a:xfrm>
          <a:off x="0" y="0"/>
          <a:ext cx="0" cy="0"/>
          <a:chOff x="0" y="0"/>
          <a:chExt cx="0" cy="0"/>
        </a:xfrm>
      </p:grpSpPr>
      <p:sp>
        <p:nvSpPr>
          <p:cNvPr id="647" name="Google Shape;647;p101"/>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648" name="Google Shape;648;p101"/>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49" name="Google Shape;649;p101"/>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50" name="Google Shape;650;p101"/>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51" name="Google Shape;651;p101"/>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52" name="Google Shape;652;p101"/>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464443400"/>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ransition Dark">
  <p:cSld name="Transition Dark">
    <p:bg>
      <p:bgPr>
        <a:solidFill>
          <a:srgbClr val="00183C"/>
        </a:solidFill>
        <a:effectLst/>
      </p:bgPr>
    </p:bg>
    <p:spTree>
      <p:nvGrpSpPr>
        <p:cNvPr id="1" name="Shape 653"/>
        <p:cNvGrpSpPr/>
        <p:nvPr/>
      </p:nvGrpSpPr>
      <p:grpSpPr>
        <a:xfrm>
          <a:off x="0" y="0"/>
          <a:ext cx="0" cy="0"/>
          <a:chOff x="0" y="0"/>
          <a:chExt cx="0" cy="0"/>
        </a:xfrm>
      </p:grpSpPr>
      <p:sp>
        <p:nvSpPr>
          <p:cNvPr id="654" name="Google Shape;654;p102"/>
          <p:cNvSpPr txBox="1">
            <a:spLocks noGrp="1"/>
          </p:cNvSpPr>
          <p:nvPr>
            <p:ph type="title"/>
          </p:nvPr>
        </p:nvSpPr>
        <p:spPr>
          <a:xfrm>
            <a:off x="609600" y="2447925"/>
            <a:ext cx="10972800" cy="1325700"/>
          </a:xfrm>
          <a:prstGeom prst="rect">
            <a:avLst/>
          </a:prstGeom>
          <a:noFill/>
          <a:ln>
            <a:noFill/>
          </a:ln>
        </p:spPr>
        <p:txBody>
          <a:bodyPr spcFirstLastPara="1" wrap="square" lIns="91425" tIns="45700" rIns="91425" bIns="45700" anchor="ctr" anchorCtr="0"/>
          <a:lstStyle>
            <a:lvl1pPr lvl="0" algn="ctr" rtl="0">
              <a:lnSpc>
                <a:spcPct val="90000"/>
              </a:lnSpc>
              <a:spcBef>
                <a:spcPts val="0"/>
              </a:spcBef>
              <a:spcAft>
                <a:spcPts val="0"/>
              </a:spcAft>
              <a:buClr>
                <a:schemeClr val="lt1"/>
              </a:buClr>
              <a:buSzPts val="3600"/>
              <a:buFont typeface="Gill Sans"/>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655" name="Google Shape;655;p102"/>
          <p:cNvPicPr preferRelativeResize="0"/>
          <p:nvPr/>
        </p:nvPicPr>
        <p:blipFill rotWithShape="1">
          <a:blip r:embed="rId2">
            <a:alphaModFix/>
          </a:blip>
          <a:srcRect/>
          <a:stretch/>
        </p:blipFill>
        <p:spPr>
          <a:xfrm>
            <a:off x="4740578" y="5782018"/>
            <a:ext cx="2710842" cy="161801"/>
          </a:xfrm>
          <a:prstGeom prst="rect">
            <a:avLst/>
          </a:prstGeom>
          <a:noFill/>
          <a:ln>
            <a:noFill/>
          </a:ln>
        </p:spPr>
      </p:pic>
      <p:sp>
        <p:nvSpPr>
          <p:cNvPr id="656" name="Google Shape;656;p102"/>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57" name="Google Shape;657;p102"/>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58" name="Google Shape;658;p102"/>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59" name="Google Shape;659;p102"/>
          <p:cNvPicPr preferRelativeResize="0"/>
          <p:nvPr/>
        </p:nvPicPr>
        <p:blipFill rotWithShape="1">
          <a:blip r:embed="rId3">
            <a:alphaModFix/>
          </a:blip>
          <a:srcRect/>
          <a:stretch/>
        </p:blipFill>
        <p:spPr>
          <a:xfrm>
            <a:off x="5156036" y="6095999"/>
            <a:ext cx="1839287" cy="172893"/>
          </a:xfrm>
          <a:prstGeom prst="rect">
            <a:avLst/>
          </a:prstGeom>
          <a:noFill/>
          <a:ln>
            <a:noFill/>
          </a:ln>
        </p:spPr>
      </p:pic>
    </p:spTree>
    <p:extLst>
      <p:ext uri="{BB962C8B-B14F-4D97-AF65-F5344CB8AC3E}">
        <p14:creationId xmlns:p14="http://schemas.microsoft.com/office/powerpoint/2010/main" val="1478119325"/>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ultiple Round Image">
  <p:cSld name="Multiple Round Image">
    <p:spTree>
      <p:nvGrpSpPr>
        <p:cNvPr id="1" name="Shape 660"/>
        <p:cNvGrpSpPr/>
        <p:nvPr/>
      </p:nvGrpSpPr>
      <p:grpSpPr>
        <a:xfrm>
          <a:off x="0" y="0"/>
          <a:ext cx="0" cy="0"/>
          <a:chOff x="0" y="0"/>
          <a:chExt cx="0" cy="0"/>
        </a:xfrm>
      </p:grpSpPr>
      <p:sp>
        <p:nvSpPr>
          <p:cNvPr id="661" name="Google Shape;661;p103"/>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662" name="Google Shape;662;p103"/>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63" name="Google Shape;663;p103"/>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64" name="Google Shape;664;p103"/>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65" name="Google Shape;665;p103"/>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66" name="Google Shape;666;p103"/>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667" name="Google Shape;667;p103"/>
          <p:cNvSpPr>
            <a:spLocks noGrp="1"/>
          </p:cNvSpPr>
          <p:nvPr>
            <p:ph type="pic" idx="2"/>
          </p:nvPr>
        </p:nvSpPr>
        <p:spPr>
          <a:xfrm>
            <a:off x="937549" y="1471218"/>
            <a:ext cx="4670400" cy="4670400"/>
          </a:xfrm>
          <a:prstGeom prst="ellipse">
            <a:avLst/>
          </a:prstGeom>
          <a:solidFill>
            <a:schemeClr val="lt1"/>
          </a:solid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668" name="Google Shape;668;p103"/>
          <p:cNvSpPr>
            <a:spLocks noGrp="1"/>
          </p:cNvSpPr>
          <p:nvPr>
            <p:ph type="pic" idx="3"/>
          </p:nvPr>
        </p:nvSpPr>
        <p:spPr>
          <a:xfrm>
            <a:off x="6732624" y="1471218"/>
            <a:ext cx="4670400" cy="4670400"/>
          </a:xfrm>
          <a:prstGeom prst="ellipse">
            <a:avLst/>
          </a:prstGeom>
          <a:solidFill>
            <a:schemeClr val="lt1"/>
          </a:solid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pic>
        <p:nvPicPr>
          <p:cNvPr id="669" name="Google Shape;669;p103"/>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974687137"/>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ultiple Square Image">
  <p:cSld name="Multiple Square Image">
    <p:spTree>
      <p:nvGrpSpPr>
        <p:cNvPr id="1" name="Shape 670"/>
        <p:cNvGrpSpPr/>
        <p:nvPr/>
      </p:nvGrpSpPr>
      <p:grpSpPr>
        <a:xfrm>
          <a:off x="0" y="0"/>
          <a:ext cx="0" cy="0"/>
          <a:chOff x="0" y="0"/>
          <a:chExt cx="0" cy="0"/>
        </a:xfrm>
      </p:grpSpPr>
      <p:sp>
        <p:nvSpPr>
          <p:cNvPr id="671" name="Google Shape;671;p104"/>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672" name="Google Shape;672;p104"/>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73" name="Google Shape;673;p104"/>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74" name="Google Shape;674;p104"/>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75" name="Google Shape;675;p104"/>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76" name="Google Shape;676;p104"/>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677" name="Google Shape;677;p104"/>
          <p:cNvSpPr>
            <a:spLocks noGrp="1"/>
          </p:cNvSpPr>
          <p:nvPr>
            <p:ph type="pic" idx="2"/>
          </p:nvPr>
        </p:nvSpPr>
        <p:spPr>
          <a:xfrm>
            <a:off x="624841" y="1410656"/>
            <a:ext cx="5463300" cy="4822800"/>
          </a:xfrm>
          <a:prstGeom prst="rect">
            <a:avLst/>
          </a:prstGeom>
          <a:solidFill>
            <a:schemeClr val="lt1"/>
          </a:solid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678" name="Google Shape;678;p104"/>
          <p:cNvSpPr>
            <a:spLocks noGrp="1"/>
          </p:cNvSpPr>
          <p:nvPr>
            <p:ph type="pic" idx="3"/>
          </p:nvPr>
        </p:nvSpPr>
        <p:spPr>
          <a:xfrm>
            <a:off x="6095282" y="1406573"/>
            <a:ext cx="5463300" cy="4822800"/>
          </a:xfrm>
          <a:prstGeom prst="rect">
            <a:avLst/>
          </a:prstGeom>
          <a:solidFill>
            <a:schemeClr val="lt1"/>
          </a:solid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pic>
        <p:nvPicPr>
          <p:cNvPr id="679" name="Google Shape;679;p104"/>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3965355670"/>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ext Half Width">
  <p:cSld name="Text Half Width">
    <p:spTree>
      <p:nvGrpSpPr>
        <p:cNvPr id="1" name="Shape 680"/>
        <p:cNvGrpSpPr/>
        <p:nvPr/>
      </p:nvGrpSpPr>
      <p:grpSpPr>
        <a:xfrm>
          <a:off x="0" y="0"/>
          <a:ext cx="0" cy="0"/>
          <a:chOff x="0" y="0"/>
          <a:chExt cx="0" cy="0"/>
        </a:xfrm>
      </p:grpSpPr>
      <p:sp>
        <p:nvSpPr>
          <p:cNvPr id="681" name="Google Shape;681;p105"/>
          <p:cNvSpPr txBox="1">
            <a:spLocks noGrp="1"/>
          </p:cNvSpPr>
          <p:nvPr>
            <p:ph type="title"/>
          </p:nvPr>
        </p:nvSpPr>
        <p:spPr>
          <a:xfrm>
            <a:off x="624840" y="365126"/>
            <a:ext cx="107289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82" name="Google Shape;682;p105"/>
          <p:cNvSpPr txBox="1">
            <a:spLocks noGrp="1"/>
          </p:cNvSpPr>
          <p:nvPr>
            <p:ph type="body" idx="1"/>
          </p:nvPr>
        </p:nvSpPr>
        <p:spPr>
          <a:xfrm>
            <a:off x="624840" y="1335088"/>
            <a:ext cx="52680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683" name="Google Shape;683;p105"/>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84" name="Google Shape;684;p105"/>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85" name="Google Shape;685;p105"/>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86" name="Google Shape;686;p105"/>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87" name="Google Shape;687;p105"/>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88" name="Google Shape;688;p105"/>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3322520970"/>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ext Center Title White Background">
  <p:cSld name="Text Center Title White Background">
    <p:spTree>
      <p:nvGrpSpPr>
        <p:cNvPr id="1" name="Shape 689"/>
        <p:cNvGrpSpPr/>
        <p:nvPr/>
      </p:nvGrpSpPr>
      <p:grpSpPr>
        <a:xfrm>
          <a:off x="0" y="0"/>
          <a:ext cx="0" cy="0"/>
          <a:chOff x="0" y="0"/>
          <a:chExt cx="0" cy="0"/>
        </a:xfrm>
      </p:grpSpPr>
      <p:sp>
        <p:nvSpPr>
          <p:cNvPr id="690" name="Google Shape;690;p106"/>
          <p:cNvSpPr txBox="1">
            <a:spLocks noGrp="1"/>
          </p:cNvSpPr>
          <p:nvPr>
            <p:ph type="title"/>
          </p:nvPr>
        </p:nvSpPr>
        <p:spPr>
          <a:xfrm>
            <a:off x="838200" y="923925"/>
            <a:ext cx="10515600" cy="1325700"/>
          </a:xfrm>
          <a:prstGeom prst="rect">
            <a:avLst/>
          </a:prstGeom>
          <a:noFill/>
          <a:ln>
            <a:noFill/>
          </a:ln>
        </p:spPr>
        <p:txBody>
          <a:bodyPr spcFirstLastPara="1" wrap="square" lIns="91425" tIns="45700" rIns="91425" bIns="45700" anchor="ctr" anchorCtr="0"/>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91" name="Google Shape;691;p106"/>
          <p:cNvSpPr txBox="1">
            <a:spLocks noGrp="1"/>
          </p:cNvSpPr>
          <p:nvPr>
            <p:ph type="body" idx="1"/>
          </p:nvPr>
        </p:nvSpPr>
        <p:spPr>
          <a:xfrm>
            <a:off x="838200" y="2279968"/>
            <a:ext cx="10515600" cy="3105300"/>
          </a:xfrm>
          <a:prstGeom prst="rect">
            <a:avLst/>
          </a:prstGeom>
          <a:noFill/>
          <a:ln>
            <a:noFill/>
          </a:ln>
        </p:spPr>
        <p:txBody>
          <a:bodyPr spcFirstLastPara="1" wrap="square" lIns="91425" tIns="45700" rIns="91425" bIns="45700" anchor="t" anchorCtr="0"/>
          <a:lstStyle>
            <a:lvl1pPr marL="457200" lvl="0" indent="-406400" algn="ctr" rtl="0">
              <a:lnSpc>
                <a:spcPct val="100000"/>
              </a:lnSpc>
              <a:spcBef>
                <a:spcPts val="1000"/>
              </a:spcBef>
              <a:spcAft>
                <a:spcPts val="0"/>
              </a:spcAft>
              <a:buSzPts val="2800"/>
              <a:buChar char="›"/>
              <a:defRPr/>
            </a:lvl1pPr>
            <a:lvl2pPr marL="914400" lvl="1" indent="-393700" algn="ctr" rtl="0">
              <a:lnSpc>
                <a:spcPct val="100000"/>
              </a:lnSpc>
              <a:spcBef>
                <a:spcPts val="500"/>
              </a:spcBef>
              <a:spcAft>
                <a:spcPts val="0"/>
              </a:spcAft>
              <a:buSzPts val="2600"/>
              <a:buChar char="›"/>
              <a:defRPr/>
            </a:lvl2pPr>
            <a:lvl3pPr marL="1371600" lvl="2" indent="-381000" algn="ctr" rtl="0">
              <a:lnSpc>
                <a:spcPct val="100000"/>
              </a:lnSpc>
              <a:spcBef>
                <a:spcPts val="500"/>
              </a:spcBef>
              <a:spcAft>
                <a:spcPts val="0"/>
              </a:spcAft>
              <a:buSzPts val="2400"/>
              <a:buChar char="›"/>
              <a:defRPr/>
            </a:lvl3pPr>
            <a:lvl4pPr marL="1828800" lvl="3" indent="-368300" algn="ctr" rtl="0">
              <a:lnSpc>
                <a:spcPct val="100000"/>
              </a:lnSpc>
              <a:spcBef>
                <a:spcPts val="500"/>
              </a:spcBef>
              <a:spcAft>
                <a:spcPts val="0"/>
              </a:spcAft>
              <a:buSzPts val="2200"/>
              <a:buChar char="›"/>
              <a:defRPr/>
            </a:lvl4pPr>
            <a:lvl5pPr marL="2286000" lvl="4" indent="-355600" algn="ctr" rtl="0">
              <a:lnSpc>
                <a:spcPct val="100000"/>
              </a:lnSpc>
              <a:spcBef>
                <a:spcPts val="500"/>
              </a:spcBef>
              <a:spcAft>
                <a:spcPts val="0"/>
              </a:spcAft>
              <a:buSzPts val="20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692" name="Google Shape;692;p106"/>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693" name="Google Shape;693;p106"/>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94" name="Google Shape;694;p106"/>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95" name="Google Shape;695;p106"/>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96" name="Google Shape;696;p106"/>
          <p:cNvPicPr preferRelativeResize="0"/>
          <p:nvPr/>
        </p:nvPicPr>
        <p:blipFill rotWithShape="1">
          <a:blip r:embed="rId3">
            <a:alphaModFix/>
          </a:blip>
          <a:srcRect/>
          <a:stretch/>
        </p:blipFill>
        <p:spPr>
          <a:xfrm>
            <a:off x="5097214" y="6082852"/>
            <a:ext cx="1997570" cy="187772"/>
          </a:xfrm>
          <a:prstGeom prst="rect">
            <a:avLst/>
          </a:prstGeom>
          <a:noFill/>
          <a:ln>
            <a:noFill/>
          </a:ln>
        </p:spPr>
      </p:pic>
    </p:spTree>
    <p:extLst>
      <p:ext uri="{BB962C8B-B14F-4D97-AF65-F5344CB8AC3E}">
        <p14:creationId xmlns:p14="http://schemas.microsoft.com/office/powerpoint/2010/main" val="839062393"/>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theme" Target="../theme/theme2.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6"/>
        <p:cNvGrpSpPr/>
        <p:nvPr/>
      </p:nvGrpSpPr>
      <p:grpSpPr>
        <a:xfrm>
          <a:off x="0" y="0"/>
          <a:ext cx="0" cy="0"/>
          <a:chOff x="0" y="0"/>
          <a:chExt cx="0" cy="0"/>
        </a:xfrm>
      </p:grpSpPr>
      <p:sp>
        <p:nvSpPr>
          <p:cNvPr id="617" name="Google Shape;617;p9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rgbClr val="2F2F2F"/>
              </a:buClr>
              <a:buSzPts val="3600"/>
              <a:buFont typeface="Gill Sans"/>
              <a:buNone/>
              <a:defRPr sz="3600" b="0" i="0" u="none" strike="noStrike" cap="none">
                <a:solidFill>
                  <a:srgbClr val="2F2F2F"/>
                </a:solidFill>
                <a:latin typeface="Gill Sans"/>
                <a:ea typeface="Gill Sans"/>
                <a:cs typeface="Gill Sans"/>
                <a:sym typeface="Gill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18" name="Google Shape;618;p9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lstStyle>
            <a:lvl1pPr marL="457200" marR="0" lvl="0" indent="-40640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93700"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L="1371600" marR="0" lvl="2" indent="-381000"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68300"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L="2286000" marR="0" lvl="4" indent="-355600"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619" name="Google Shape;619;p97"/>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1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620" name="Google Shape;620;p97"/>
          <p:cNvSpPr txBox="1">
            <a:spLocks noGrp="1"/>
          </p:cNvSpPr>
          <p:nvPr>
            <p:ph type="ftr" idx="11"/>
          </p:nvPr>
        </p:nvSpPr>
        <p:spPr>
          <a:xfrm>
            <a:off x="607382" y="6583680"/>
            <a:ext cx="4551900" cy="27420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1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621" name="Google Shape;621;p97"/>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100" b="0" i="0" u="none" strike="noStrike" cap="none">
                <a:solidFill>
                  <a:srgbClr val="2F2F2F"/>
                </a:solidFill>
                <a:latin typeface="Gill Sans"/>
                <a:ea typeface="Gill Sans"/>
                <a:cs typeface="Gill Sans"/>
                <a:sym typeface="Gill Sans"/>
              </a:defRPr>
            </a:lvl1pPr>
            <a:lvl2pPr marL="0" marR="0" lvl="1" indent="0" algn="r" rtl="0">
              <a:spcBef>
                <a:spcPts val="0"/>
              </a:spcBef>
              <a:buNone/>
              <a:defRPr sz="1100" b="0" i="0" u="none" strike="noStrike" cap="none">
                <a:solidFill>
                  <a:srgbClr val="2F2F2F"/>
                </a:solidFill>
                <a:latin typeface="Gill Sans"/>
                <a:ea typeface="Gill Sans"/>
                <a:cs typeface="Gill Sans"/>
                <a:sym typeface="Gill Sans"/>
              </a:defRPr>
            </a:lvl2pPr>
            <a:lvl3pPr marL="0" marR="0" lvl="2" indent="0" algn="r" rtl="0">
              <a:spcBef>
                <a:spcPts val="0"/>
              </a:spcBef>
              <a:buNone/>
              <a:defRPr sz="1100" b="0" i="0" u="none" strike="noStrike" cap="none">
                <a:solidFill>
                  <a:srgbClr val="2F2F2F"/>
                </a:solidFill>
                <a:latin typeface="Gill Sans"/>
                <a:ea typeface="Gill Sans"/>
                <a:cs typeface="Gill Sans"/>
                <a:sym typeface="Gill Sans"/>
              </a:defRPr>
            </a:lvl3pPr>
            <a:lvl4pPr marL="0" marR="0" lvl="3" indent="0" algn="r" rtl="0">
              <a:spcBef>
                <a:spcPts val="0"/>
              </a:spcBef>
              <a:buNone/>
              <a:defRPr sz="1100" b="0" i="0" u="none" strike="noStrike" cap="none">
                <a:solidFill>
                  <a:srgbClr val="2F2F2F"/>
                </a:solidFill>
                <a:latin typeface="Gill Sans"/>
                <a:ea typeface="Gill Sans"/>
                <a:cs typeface="Gill Sans"/>
                <a:sym typeface="Gill Sans"/>
              </a:defRPr>
            </a:lvl4pPr>
            <a:lvl5pPr marL="0" marR="0" lvl="4" indent="0" algn="r" rtl="0">
              <a:spcBef>
                <a:spcPts val="0"/>
              </a:spcBef>
              <a:buNone/>
              <a:defRPr sz="1100" b="0" i="0" u="none" strike="noStrike" cap="none">
                <a:solidFill>
                  <a:srgbClr val="2F2F2F"/>
                </a:solidFill>
                <a:latin typeface="Gill Sans"/>
                <a:ea typeface="Gill Sans"/>
                <a:cs typeface="Gill Sans"/>
                <a:sym typeface="Gill Sans"/>
              </a:defRPr>
            </a:lvl5pPr>
            <a:lvl6pPr marL="0" marR="0" lvl="5" indent="0" algn="r" rtl="0">
              <a:spcBef>
                <a:spcPts val="0"/>
              </a:spcBef>
              <a:buNone/>
              <a:defRPr sz="1100" b="0" i="0" u="none" strike="noStrike" cap="none">
                <a:solidFill>
                  <a:srgbClr val="2F2F2F"/>
                </a:solidFill>
                <a:latin typeface="Gill Sans"/>
                <a:ea typeface="Gill Sans"/>
                <a:cs typeface="Gill Sans"/>
                <a:sym typeface="Gill Sans"/>
              </a:defRPr>
            </a:lvl6pPr>
            <a:lvl7pPr marL="0" marR="0" lvl="6" indent="0" algn="r" rtl="0">
              <a:spcBef>
                <a:spcPts val="0"/>
              </a:spcBef>
              <a:buNone/>
              <a:defRPr sz="1100" b="0" i="0" u="none" strike="noStrike" cap="none">
                <a:solidFill>
                  <a:srgbClr val="2F2F2F"/>
                </a:solidFill>
                <a:latin typeface="Gill Sans"/>
                <a:ea typeface="Gill Sans"/>
                <a:cs typeface="Gill Sans"/>
                <a:sym typeface="Gill Sans"/>
              </a:defRPr>
            </a:lvl7pPr>
            <a:lvl8pPr marL="0" marR="0" lvl="7" indent="0" algn="r" rtl="0">
              <a:spcBef>
                <a:spcPts val="0"/>
              </a:spcBef>
              <a:buNone/>
              <a:defRPr sz="1100" b="0" i="0" u="none" strike="noStrike" cap="none">
                <a:solidFill>
                  <a:srgbClr val="2F2F2F"/>
                </a:solidFill>
                <a:latin typeface="Gill Sans"/>
                <a:ea typeface="Gill Sans"/>
                <a:cs typeface="Gill Sans"/>
                <a:sym typeface="Gill Sans"/>
              </a:defRPr>
            </a:lvl8pPr>
            <a:lvl9pPr marL="0" marR="0" lvl="8" indent="0" algn="r" rtl="0">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285284341"/>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685970211"/>
      </p:ext>
    </p:extLst>
  </p:cSld>
  <p:clrMap bg1="lt1" tx1="dk1" bg2="dk2" tx2="lt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3" Type="http://schemas.openxmlformats.org/officeDocument/2006/relationships/hyperlink" Target="http://testresults.opnfv.org/functest/ONES2020NA_OPNFV-CNTT_RFP.1080p.mp4" TargetMode="External"/><Relationship Id="rId2" Type="http://schemas.openxmlformats.org/officeDocument/2006/relationships/notesSlide" Target="../notesSlides/notesSlide14.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F5AF0-1286-4A92-9264-2A374323584B}"/>
              </a:ext>
            </a:extLst>
          </p:cNvPr>
          <p:cNvSpPr>
            <a:spLocks noGrp="1"/>
          </p:cNvSpPr>
          <p:nvPr>
            <p:ph type="ctrTitle"/>
          </p:nvPr>
        </p:nvSpPr>
        <p:spPr/>
        <p:txBody>
          <a:bodyPr/>
          <a:lstStyle/>
          <a:p>
            <a:r>
              <a:rPr lang="en-US" dirty="0"/>
              <a:t>MAC Messaging Update</a:t>
            </a:r>
          </a:p>
        </p:txBody>
      </p:sp>
      <p:sp>
        <p:nvSpPr>
          <p:cNvPr id="3" name="Subtitle 2">
            <a:extLst>
              <a:ext uri="{FF2B5EF4-FFF2-40B4-BE49-F238E27FC236}">
                <a16:creationId xmlns:a16="http://schemas.microsoft.com/office/drawing/2014/main" id="{617EC8D1-8DE6-44D0-83E5-E90FC69923E9}"/>
              </a:ext>
            </a:extLst>
          </p:cNvPr>
          <p:cNvSpPr>
            <a:spLocks noGrp="1"/>
          </p:cNvSpPr>
          <p:nvPr>
            <p:ph type="subTitle" idx="1"/>
          </p:nvPr>
        </p:nvSpPr>
        <p:spPr/>
        <p:txBody>
          <a:bodyPr/>
          <a:lstStyle/>
          <a:p>
            <a:r>
              <a:rPr lang="en-US" dirty="0"/>
              <a:t>June 2021</a:t>
            </a:r>
          </a:p>
        </p:txBody>
      </p:sp>
    </p:spTree>
    <p:extLst>
      <p:ext uri="{BB962C8B-B14F-4D97-AF65-F5344CB8AC3E}">
        <p14:creationId xmlns:p14="http://schemas.microsoft.com/office/powerpoint/2010/main" val="2127386213"/>
      </p:ext>
    </p:extLst>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03F32-5CEC-4401-AF74-E17C3D0DE973}"/>
              </a:ext>
            </a:extLst>
          </p:cNvPr>
          <p:cNvSpPr>
            <a:spLocks noGrp="1"/>
          </p:cNvSpPr>
          <p:nvPr>
            <p:ph type="title"/>
          </p:nvPr>
        </p:nvSpPr>
        <p:spPr/>
        <p:txBody>
          <a:bodyPr/>
          <a:lstStyle/>
          <a:p>
            <a:r>
              <a:rPr lang="en-US" dirty="0"/>
              <a:t>LFN Elevator Pitch: Paula, the P&amp;L Manager</a:t>
            </a:r>
          </a:p>
        </p:txBody>
      </p:sp>
      <p:sp>
        <p:nvSpPr>
          <p:cNvPr id="3" name="Text Placeholder 2">
            <a:extLst>
              <a:ext uri="{FF2B5EF4-FFF2-40B4-BE49-F238E27FC236}">
                <a16:creationId xmlns:a16="http://schemas.microsoft.com/office/drawing/2014/main" id="{76638808-2AA1-4EE8-896C-85D9057F09B0}"/>
              </a:ext>
            </a:extLst>
          </p:cNvPr>
          <p:cNvSpPr>
            <a:spLocks noGrp="1"/>
          </p:cNvSpPr>
          <p:nvPr>
            <p:ph type="body" idx="1"/>
          </p:nvPr>
        </p:nvSpPr>
        <p:spPr>
          <a:xfrm>
            <a:off x="1954530" y="1150620"/>
            <a:ext cx="9612630" cy="5351462"/>
          </a:xfrm>
        </p:spPr>
        <p:txBody>
          <a:bodyPr/>
          <a:lstStyle/>
          <a:p>
            <a:pPr marL="50800" indent="0">
              <a:buNone/>
            </a:pPr>
            <a:r>
              <a:rPr lang="en-US" sz="1400" dirty="0"/>
              <a:t>The modern organization has data and users located everywhere. This is impacting the performance and security needs of IT networks across the globe, along with compelling user experiences and new revenue paths - all central to ‘digital transformation’ </a:t>
            </a:r>
            <a:r>
              <a:rPr lang="en-US" sz="1400" dirty="0">
                <a:solidFill>
                  <a:srgbClr val="FF0000"/>
                </a:solidFill>
              </a:rPr>
              <a:t>that is the key differentiator in today’s marketplace that is critical to stay ahead and not be left behind. </a:t>
            </a:r>
          </a:p>
          <a:p>
            <a:pPr marL="50800" indent="0">
              <a:buNone/>
            </a:pPr>
            <a:r>
              <a:rPr lang="en-US" sz="1400" dirty="0"/>
              <a:t>Networking technology plays a pivotal role in this digital transformation and among them, three networking transformations will disrupt our planet from 2020-2030: 5G, edge computing, and cloud native application development.. Inherently, software complexity is a key challenge to implementing the full capabilities of these technologies and this is where open source comes into play. </a:t>
            </a:r>
            <a:r>
              <a:rPr lang="en-US" sz="1400" dirty="0">
                <a:solidFill>
                  <a:srgbClr val="FF0000"/>
                </a:solidFill>
              </a:rPr>
              <a:t>Business units need to find ways to reduce costs, get products and services to market the fastest way possible, and leapfrog the competition. </a:t>
            </a:r>
          </a:p>
          <a:p>
            <a:pPr marL="50800" indent="0">
              <a:buNone/>
            </a:pPr>
            <a:r>
              <a:rPr lang="en-US" sz="1400" dirty="0"/>
              <a:t>At LF Networking, we firmly believe open source technology is the only viable path to truly scale software so that businesses, government agencies, education institutions, service providers—and the OEMs, ISVs and system integrators that support them—can achieve operational and revenue value in a timely and cost-effective manner. </a:t>
            </a:r>
            <a:r>
              <a:rPr lang="en-US" sz="1400" dirty="0">
                <a:solidFill>
                  <a:srgbClr val="FF0000"/>
                </a:solidFill>
              </a:rPr>
              <a:t>Opening up projects and participating in open source helps create de facto industry standards for the ecosystem to align with. </a:t>
            </a:r>
          </a:p>
          <a:p>
            <a:pPr marL="50800" lvl="0" indent="0">
              <a:buNone/>
            </a:pPr>
            <a:r>
              <a:rPr lang="en-US" sz="1400" dirty="0"/>
              <a:t>LF Networking provides the largest set of open-source networking projects—through a broad industry coalition—so the industry across the globe can access networking innovations and achieve digital transformation. No single company could accomplish what is delivered through LF Networking. Companies of all sizes and types can rely on a breadth of commercially-ready ecosystem offerings that are based on LF Networking innovations. </a:t>
            </a:r>
            <a:r>
              <a:rPr lang="en-US" sz="1400" dirty="0">
                <a:solidFill>
                  <a:srgbClr val="FF0000"/>
                </a:solidFill>
              </a:rPr>
              <a:t>Use open source participation to consume and influence open source. Multiply your team’s productivity by leveraging your team’s innovation and contribution through open source. </a:t>
            </a:r>
          </a:p>
          <a:p>
            <a:pPr marL="50800" lvl="0" indent="0">
              <a:buNone/>
            </a:pPr>
            <a:r>
              <a:rPr lang="en-US" sz="1400" dirty="0">
                <a:solidFill>
                  <a:srgbClr val="FF0000"/>
                </a:solidFill>
              </a:rPr>
              <a:t>Advance your business at a faster pace by leveraging shared R&amp;D models by open sourcing code and building of an ecosystem around it. Integrate LFN projects in your solution stacks. Attend events, explore the projects and communities, dedicate staff resources, become an LFN member. </a:t>
            </a:r>
          </a:p>
        </p:txBody>
      </p:sp>
      <p:sp>
        <p:nvSpPr>
          <p:cNvPr id="4" name="Rectangle 3">
            <a:extLst>
              <a:ext uri="{FF2B5EF4-FFF2-40B4-BE49-F238E27FC236}">
                <a16:creationId xmlns:a16="http://schemas.microsoft.com/office/drawing/2014/main" id="{B6B4B4E6-C4F4-4E92-A232-78F0EA3CF7CB}"/>
              </a:ext>
            </a:extLst>
          </p:cNvPr>
          <p:cNvSpPr/>
          <p:nvPr/>
        </p:nvSpPr>
        <p:spPr>
          <a:xfrm>
            <a:off x="495525" y="1376666"/>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Setup</a:t>
            </a:r>
          </a:p>
        </p:txBody>
      </p:sp>
      <p:sp>
        <p:nvSpPr>
          <p:cNvPr id="5" name="Rectangle 4">
            <a:extLst>
              <a:ext uri="{FF2B5EF4-FFF2-40B4-BE49-F238E27FC236}">
                <a16:creationId xmlns:a16="http://schemas.microsoft.com/office/drawing/2014/main" id="{A84B4AC9-D00F-4F33-BA09-016DCF2EE419}"/>
              </a:ext>
            </a:extLst>
          </p:cNvPr>
          <p:cNvSpPr/>
          <p:nvPr/>
        </p:nvSpPr>
        <p:spPr>
          <a:xfrm>
            <a:off x="495525" y="2152066"/>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Challenge</a:t>
            </a:r>
          </a:p>
        </p:txBody>
      </p:sp>
      <p:sp>
        <p:nvSpPr>
          <p:cNvPr id="6" name="Rectangle 5">
            <a:extLst>
              <a:ext uri="{FF2B5EF4-FFF2-40B4-BE49-F238E27FC236}">
                <a16:creationId xmlns:a16="http://schemas.microsoft.com/office/drawing/2014/main" id="{3A72A3FE-3894-4A0F-84FD-95ED59F1F659}"/>
              </a:ext>
            </a:extLst>
          </p:cNvPr>
          <p:cNvSpPr/>
          <p:nvPr/>
        </p:nvSpPr>
        <p:spPr>
          <a:xfrm>
            <a:off x="495525" y="3271519"/>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Answer</a:t>
            </a:r>
          </a:p>
        </p:txBody>
      </p:sp>
      <p:sp>
        <p:nvSpPr>
          <p:cNvPr id="7" name="Rectangle 6">
            <a:extLst>
              <a:ext uri="{FF2B5EF4-FFF2-40B4-BE49-F238E27FC236}">
                <a16:creationId xmlns:a16="http://schemas.microsoft.com/office/drawing/2014/main" id="{0F35EAB5-CFF1-48E2-B9F0-1072F5725B35}"/>
              </a:ext>
            </a:extLst>
          </p:cNvPr>
          <p:cNvSpPr/>
          <p:nvPr/>
        </p:nvSpPr>
        <p:spPr>
          <a:xfrm>
            <a:off x="495525" y="4372020"/>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LFN Value</a:t>
            </a:r>
          </a:p>
        </p:txBody>
      </p:sp>
      <p:sp>
        <p:nvSpPr>
          <p:cNvPr id="8" name="Rectangle 7">
            <a:extLst>
              <a:ext uri="{FF2B5EF4-FFF2-40B4-BE49-F238E27FC236}">
                <a16:creationId xmlns:a16="http://schemas.microsoft.com/office/drawing/2014/main" id="{CCE3083A-DF14-4F89-AD85-209518F43D3A}"/>
              </a:ext>
            </a:extLst>
          </p:cNvPr>
          <p:cNvSpPr/>
          <p:nvPr/>
        </p:nvSpPr>
        <p:spPr>
          <a:xfrm>
            <a:off x="495525" y="5315040"/>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Call to Action</a:t>
            </a:r>
          </a:p>
        </p:txBody>
      </p:sp>
    </p:spTree>
    <p:extLst>
      <p:ext uri="{BB962C8B-B14F-4D97-AF65-F5344CB8AC3E}">
        <p14:creationId xmlns:p14="http://schemas.microsoft.com/office/powerpoint/2010/main" val="2470789432"/>
      </p:ext>
    </p:extLst>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8B30D-6816-4464-BECD-68C0DD4D4DFA}"/>
              </a:ext>
            </a:extLst>
          </p:cNvPr>
          <p:cNvSpPr>
            <a:spLocks noGrp="1"/>
          </p:cNvSpPr>
          <p:nvPr>
            <p:ph type="title"/>
          </p:nvPr>
        </p:nvSpPr>
        <p:spPr/>
        <p:txBody>
          <a:bodyPr/>
          <a:lstStyle/>
          <a:p>
            <a:r>
              <a:rPr lang="en-US" dirty="0"/>
              <a:t>Open Source Background</a:t>
            </a:r>
          </a:p>
        </p:txBody>
      </p:sp>
      <p:sp>
        <p:nvSpPr>
          <p:cNvPr id="3" name="Text Placeholder 2">
            <a:extLst>
              <a:ext uri="{FF2B5EF4-FFF2-40B4-BE49-F238E27FC236}">
                <a16:creationId xmlns:a16="http://schemas.microsoft.com/office/drawing/2014/main" id="{4CA21256-8F5D-44E0-881E-84923A86DCCC}"/>
              </a:ext>
            </a:extLst>
          </p:cNvPr>
          <p:cNvSpPr>
            <a:spLocks noGrp="1"/>
          </p:cNvSpPr>
          <p:nvPr>
            <p:ph type="body" idx="1"/>
          </p:nvPr>
        </p:nvSpPr>
        <p:spPr>
          <a:xfrm>
            <a:off x="624840" y="1335088"/>
            <a:ext cx="10933800" cy="4991284"/>
          </a:xfrm>
        </p:spPr>
        <p:txBody>
          <a:bodyPr/>
          <a:lstStyle/>
          <a:p>
            <a:r>
              <a:rPr lang="en-US" sz="1400" dirty="0"/>
              <a:t>Software development can be costly and time consuming. As a result, many developers are actively involved in and leveraging from open source communities and open source has now become the de facto way to build software. Developers can tap into a broader ecosystem of ideas and viewpoints to more quickly generate innovations, and to speed up software development. </a:t>
            </a:r>
          </a:p>
          <a:p>
            <a:r>
              <a:rPr lang="en-US" sz="1400" dirty="0"/>
              <a:t>Innovation happens faster in an open, collaborative forum where ideas are crowdsourced, shared and quickly iterated upon. No single company could accomplish what is delivered through an open source community. The LF Networking community is fostering a new wave of open source practitioners across the entire value chain and is an innovation competency that the industry can rely on. Companies of all sizes and types can rely on a breadth of commercially-ready ecosystem offerings that are based on community innovations.</a:t>
            </a:r>
          </a:p>
          <a:p>
            <a:r>
              <a:rPr lang="en-US" sz="1400" dirty="0"/>
              <a:t>Companies are leveraging open source innovations more frequently in their product and service offerings, contributing to the community and using it to chart their own course in the evolving networking landscape.</a:t>
            </a:r>
          </a:p>
          <a:p>
            <a:r>
              <a:rPr lang="en-US" sz="1400" dirty="0"/>
              <a:t>As companies and developers use open source code to build their own commercial products and services, they also gain strategic value in contributing back to those projects. Open source reduces time and optimizes effort, while improving efficiencies and interoperability. Open source communities are also a key driver for building consensus across the industry, filling gaps, and driving adoption by vendors, integrations, and end users.</a:t>
            </a:r>
          </a:p>
          <a:p>
            <a:r>
              <a:rPr lang="en-US" sz="1400" dirty="0"/>
              <a:t>Linus's Law famously states that "Given enough eyeballs, all bugs are shallow.” Software that is open is reviewable by anyone, which means a higher level of scrutiny and quicker vulnerability discovery. This is a primary reason why open source has become the prominent software development model today.</a:t>
            </a:r>
            <a:endParaRPr lang="en-US" sz="1200" dirty="0"/>
          </a:p>
        </p:txBody>
      </p:sp>
    </p:spTree>
    <p:extLst>
      <p:ext uri="{BB962C8B-B14F-4D97-AF65-F5344CB8AC3E}">
        <p14:creationId xmlns:p14="http://schemas.microsoft.com/office/powerpoint/2010/main" val="2353911003"/>
      </p:ext>
    </p:extLst>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E76E9-814C-4259-9EAB-AAF92B8DC64D}"/>
              </a:ext>
            </a:extLst>
          </p:cNvPr>
          <p:cNvSpPr>
            <a:spLocks noGrp="1"/>
          </p:cNvSpPr>
          <p:nvPr>
            <p:ph type="title"/>
          </p:nvPr>
        </p:nvSpPr>
        <p:spPr>
          <a:xfrm>
            <a:off x="624840" y="80548"/>
            <a:ext cx="10933800" cy="935700"/>
          </a:xfrm>
        </p:spPr>
        <p:txBody>
          <a:bodyPr/>
          <a:lstStyle/>
          <a:p>
            <a:r>
              <a:rPr lang="en-US" dirty="0"/>
              <a:t>LFN Security</a:t>
            </a:r>
          </a:p>
        </p:txBody>
      </p:sp>
      <p:sp>
        <p:nvSpPr>
          <p:cNvPr id="3" name="Text Placeholder 2">
            <a:extLst>
              <a:ext uri="{FF2B5EF4-FFF2-40B4-BE49-F238E27FC236}">
                <a16:creationId xmlns:a16="http://schemas.microsoft.com/office/drawing/2014/main" id="{424CAF83-6844-499D-A916-96A5AB08634B}"/>
              </a:ext>
            </a:extLst>
          </p:cNvPr>
          <p:cNvSpPr>
            <a:spLocks noGrp="1"/>
          </p:cNvSpPr>
          <p:nvPr>
            <p:ph type="body" idx="1"/>
          </p:nvPr>
        </p:nvSpPr>
        <p:spPr>
          <a:xfrm>
            <a:off x="624840" y="719119"/>
            <a:ext cx="10552355" cy="5419762"/>
          </a:xfrm>
        </p:spPr>
        <p:txBody>
          <a:bodyPr/>
          <a:lstStyle/>
          <a:p>
            <a:pPr marL="50800" indent="0">
              <a:buNone/>
            </a:pPr>
            <a:r>
              <a:rPr lang="en-US" sz="1200" dirty="0">
                <a:latin typeface="+mn-lt"/>
              </a:rPr>
              <a:t>Open source software motivates leading edge development with vulnerability detection and code design best practices with security built in from the ground up. </a:t>
            </a:r>
            <a:r>
              <a:rPr lang="en-US" sz="1200" dirty="0">
                <a:solidFill>
                  <a:srgbClr val="FF0000"/>
                </a:solidFill>
                <a:latin typeface="+mn-lt"/>
              </a:rPr>
              <a:t>LF Networking views open source security as a continuous improvement process that tracks to a project's maturity level and phase of adoption. Throughout the project lifecycle, additional investments are made in security process definition, security audits, and security threat modeling. LFN projects aim to develop security best practices in such areas as Requirements &amp; Architecture, Security Framework, Vulnerability Testing, and Secure Configuration. In the last X months, LFN Projects have done XXX things. [Maybe just ONAP as an example].</a:t>
            </a:r>
          </a:p>
          <a:p>
            <a:endParaRPr lang="en-US" sz="1800" b="1" dirty="0"/>
          </a:p>
          <a:p>
            <a:pPr marL="520700" lvl="1" indent="0">
              <a:buNone/>
            </a:pPr>
            <a:endParaRPr lang="en-US" sz="1800" dirty="0"/>
          </a:p>
          <a:p>
            <a:pPr lvl="1"/>
            <a:endParaRPr lang="en-US" sz="1800" dirty="0"/>
          </a:p>
        </p:txBody>
      </p:sp>
      <p:graphicFrame>
        <p:nvGraphicFramePr>
          <p:cNvPr id="4" name="Table 4">
            <a:extLst>
              <a:ext uri="{FF2B5EF4-FFF2-40B4-BE49-F238E27FC236}">
                <a16:creationId xmlns:a16="http://schemas.microsoft.com/office/drawing/2014/main" id="{38427A26-9988-48B2-BB56-84DEB231F9C8}"/>
              </a:ext>
            </a:extLst>
          </p:cNvPr>
          <p:cNvGraphicFramePr>
            <a:graphicFrameLocks noGrp="1"/>
          </p:cNvGraphicFramePr>
          <p:nvPr>
            <p:extLst>
              <p:ext uri="{D42A27DB-BD31-4B8C-83A1-F6EECF244321}">
                <p14:modId xmlns:p14="http://schemas.microsoft.com/office/powerpoint/2010/main" val="3679603607"/>
              </p:ext>
            </p:extLst>
          </p:nvPr>
        </p:nvGraphicFramePr>
        <p:xfrm>
          <a:off x="624840" y="2015226"/>
          <a:ext cx="11273118" cy="3981272"/>
        </p:xfrm>
        <a:graphic>
          <a:graphicData uri="http://schemas.openxmlformats.org/drawingml/2006/table">
            <a:tbl>
              <a:tblPr firstRow="1" bandRow="1">
                <a:tableStyleId>{5C22544A-7EE6-4342-B048-85BDC9FD1C3A}</a:tableStyleId>
              </a:tblPr>
              <a:tblGrid>
                <a:gridCol w="2539208">
                  <a:extLst>
                    <a:ext uri="{9D8B030D-6E8A-4147-A177-3AD203B41FA5}">
                      <a16:colId xmlns:a16="http://schemas.microsoft.com/office/drawing/2014/main" val="2179752037"/>
                    </a:ext>
                  </a:extLst>
                </a:gridCol>
                <a:gridCol w="8733910">
                  <a:extLst>
                    <a:ext uri="{9D8B030D-6E8A-4147-A177-3AD203B41FA5}">
                      <a16:colId xmlns:a16="http://schemas.microsoft.com/office/drawing/2014/main" val="3597079978"/>
                    </a:ext>
                  </a:extLst>
                </a:gridCol>
              </a:tblGrid>
              <a:tr h="325030">
                <a:tc>
                  <a:txBody>
                    <a:bodyPr/>
                    <a:lstStyle/>
                    <a:p>
                      <a:r>
                        <a:rPr lang="en-US" dirty="0">
                          <a:latin typeface="Gill Sans Nova" panose="020B0604020202020204" pitchFamily="34" charset="0"/>
                          <a:cs typeface="Gill Sans" panose="020B0502020104020203"/>
                        </a:rPr>
                        <a:t>Project</a:t>
                      </a:r>
                    </a:p>
                  </a:txBody>
                  <a:tcPr/>
                </a:tc>
                <a:tc>
                  <a:txBody>
                    <a:bodyPr/>
                    <a:lstStyle/>
                    <a:p>
                      <a:r>
                        <a:rPr lang="en-US" dirty="0">
                          <a:latin typeface="Gill Sans Nova" panose="020B0604020202020204" pitchFamily="34" charset="0"/>
                          <a:cs typeface="Gill Sans" panose="020B0502020104020203"/>
                        </a:rPr>
                        <a:t>Security Outlook By Project</a:t>
                      </a:r>
                    </a:p>
                  </a:txBody>
                  <a:tcPr/>
                </a:tc>
                <a:extLst>
                  <a:ext uri="{0D108BD9-81ED-4DB2-BD59-A6C34878D82A}">
                    <a16:rowId xmlns:a16="http://schemas.microsoft.com/office/drawing/2014/main" val="3353255530"/>
                  </a:ext>
                </a:extLst>
              </a:tr>
              <a:tr h="596582">
                <a:tc>
                  <a:txBody>
                    <a:bodyPr/>
                    <a:lstStyle/>
                    <a:p>
                      <a:r>
                        <a:rPr lang="en-US" dirty="0" err="1">
                          <a:latin typeface="Arial" panose="020B0604020202020204" pitchFamily="34" charset="0"/>
                          <a:cs typeface="Arial" panose="020B0604020202020204" pitchFamily="34" charset="0"/>
                        </a:rPr>
                        <a:t>Anuket</a:t>
                      </a:r>
                      <a:endParaRPr lang="en-US" dirty="0">
                        <a:latin typeface="Arial" panose="020B0604020202020204" pitchFamily="34" charset="0"/>
                        <a:cs typeface="Arial" panose="020B0604020202020204" pitchFamily="34" charset="0"/>
                      </a:endParaRPr>
                    </a:p>
                  </a:txBody>
                  <a:tcPr/>
                </a:tc>
                <a:tc>
                  <a:txBody>
                    <a:bodyPr/>
                    <a:lstStyle/>
                    <a:p>
                      <a:r>
                        <a:rPr lang="en-US" sz="900" b="0" i="0" u="none" strike="noStrike" cap="none" dirty="0">
                          <a:solidFill>
                            <a:schemeClr val="dk1"/>
                          </a:solidFill>
                          <a:effectLst/>
                          <a:latin typeface="Arial" panose="020B0604020202020204" pitchFamily="34" charset="0"/>
                          <a:ea typeface="+mn-ea"/>
                          <a:cs typeface="Arial" panose="020B0604020202020204" pitchFamily="34" charset="0"/>
                          <a:sym typeface="Arial"/>
                        </a:rPr>
                        <a:t>The Telecom industry and its cloud infrastructures are vulnerable to potential attacks due to the ubiquitous nature of the infrastructures and services combined with the vital role Telecommunications play in the modern world. Whatever the source, any Cloud Infrastructure built needs to be able to withstand attacks in whatever form they take. The </a:t>
                      </a:r>
                      <a:r>
                        <a:rPr lang="en-US" sz="900" b="0" i="0" u="none" strike="noStrike" cap="none" dirty="0" err="1">
                          <a:solidFill>
                            <a:schemeClr val="dk1"/>
                          </a:solidFill>
                          <a:effectLst/>
                          <a:latin typeface="Arial" panose="020B0604020202020204" pitchFamily="34" charset="0"/>
                          <a:ea typeface="+mn-ea"/>
                          <a:cs typeface="Arial" panose="020B0604020202020204" pitchFamily="34" charset="0"/>
                          <a:sym typeface="Arial"/>
                        </a:rPr>
                        <a:t>Anuket</a:t>
                      </a:r>
                      <a:r>
                        <a:rPr lang="en-US" sz="900" b="0" i="0" u="none" strike="noStrike" cap="none" dirty="0">
                          <a:solidFill>
                            <a:schemeClr val="dk1"/>
                          </a:solidFill>
                          <a:effectLst/>
                          <a:latin typeface="Arial" panose="020B0604020202020204" pitchFamily="34" charset="0"/>
                          <a:ea typeface="+mn-ea"/>
                          <a:cs typeface="Arial" panose="020B0604020202020204" pitchFamily="34" charset="0"/>
                          <a:sym typeface="Arial"/>
                        </a:rPr>
                        <a:t> Project incorporates multiple aspects of security as they work in conjunction with cloud infrastructure to support networking workloads.</a:t>
                      </a:r>
                      <a:endParaRPr lang="en-US" sz="9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330493294"/>
                  </a:ext>
                </a:extLst>
              </a:tr>
              <a:tr h="297998">
                <a:tc>
                  <a:txBody>
                    <a:bodyPr/>
                    <a:lstStyle/>
                    <a:p>
                      <a:r>
                        <a:rPr lang="en-US" dirty="0" err="1">
                          <a:latin typeface="Arial" panose="020B0604020202020204" pitchFamily="34" charset="0"/>
                          <a:cs typeface="Arial" panose="020B0604020202020204" pitchFamily="34" charset="0"/>
                        </a:rPr>
                        <a:t>FD.io</a:t>
                      </a:r>
                      <a:endParaRPr lang="en-US" dirty="0">
                        <a:latin typeface="Arial" panose="020B0604020202020204" pitchFamily="34" charset="0"/>
                        <a:cs typeface="Arial" panose="020B0604020202020204" pitchFamily="34" charset="0"/>
                      </a:endParaRPr>
                    </a:p>
                  </a:txBody>
                  <a:tcPr/>
                </a:tc>
                <a:tc>
                  <a:txBody>
                    <a:bodyPr/>
                    <a:lstStyle/>
                    <a:p>
                      <a:r>
                        <a:rPr lang="en-US" sz="900" dirty="0">
                          <a:latin typeface="Arial" panose="020B0604020202020204" pitchFamily="34" charset="0"/>
                          <a:cs typeface="Arial" panose="020B0604020202020204" pitchFamily="34" charset="0"/>
                        </a:rPr>
                        <a:t>TBD</a:t>
                      </a:r>
                    </a:p>
                  </a:txBody>
                  <a:tcPr/>
                </a:tc>
                <a:extLst>
                  <a:ext uri="{0D108BD9-81ED-4DB2-BD59-A6C34878D82A}">
                    <a16:rowId xmlns:a16="http://schemas.microsoft.com/office/drawing/2014/main" val="937777043"/>
                  </a:ext>
                </a:extLst>
              </a:tr>
              <a:tr h="394447">
                <a:tc>
                  <a:txBody>
                    <a:bodyPr/>
                    <a:lstStyle/>
                    <a:p>
                      <a:r>
                        <a:rPr lang="en-US" dirty="0">
                          <a:latin typeface="Arial" panose="020B0604020202020204" pitchFamily="34" charset="0"/>
                          <a:cs typeface="Arial" panose="020B0604020202020204" pitchFamily="34" charset="0"/>
                        </a:rPr>
                        <a:t>ONAP</a:t>
                      </a:r>
                    </a:p>
                  </a:txBody>
                  <a:tcPr/>
                </a:tc>
                <a:tc>
                  <a:txBody>
                    <a:bodyPr/>
                    <a:lstStyle/>
                    <a:p>
                      <a:r>
                        <a:rPr lang="en-US" sz="900" b="0" i="0" u="none" strike="noStrike" cap="none" dirty="0">
                          <a:solidFill>
                            <a:schemeClr val="dk1"/>
                          </a:solidFill>
                          <a:effectLst/>
                          <a:latin typeface="Arial" panose="020B0604020202020204" pitchFamily="34" charset="0"/>
                          <a:ea typeface="+mn-ea"/>
                          <a:cs typeface="Arial" panose="020B0604020202020204" pitchFamily="34" charset="0"/>
                          <a:sym typeface="Arial"/>
                        </a:rPr>
                        <a:t>Security is ingrained in the ONAP software development process. It begins with a set of security requirements which all software components must meet, goes through security configuration best practices, and ends with security testing. The CII security framework helps developers create secure, high quality software modules.</a:t>
                      </a:r>
                      <a:endParaRPr lang="en-US" sz="9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84263518"/>
                  </a:ext>
                </a:extLst>
              </a:tr>
              <a:tr h="537882">
                <a:tc>
                  <a:txBody>
                    <a:bodyPr/>
                    <a:lstStyle/>
                    <a:p>
                      <a:r>
                        <a:rPr lang="en-US" dirty="0">
                          <a:latin typeface="Arial" panose="020B0604020202020204" pitchFamily="34" charset="0"/>
                          <a:cs typeface="Arial" panose="020B0604020202020204" pitchFamily="34" charset="0"/>
                        </a:rPr>
                        <a:t>ODIM</a:t>
                      </a:r>
                    </a:p>
                  </a:txBody>
                  <a:tcP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900" dirty="0">
                          <a:latin typeface="Arial" panose="020B0604020202020204" pitchFamily="34" charset="0"/>
                          <a:cs typeface="Arial" panose="020B0604020202020204" pitchFamily="34" charset="0"/>
                        </a:rPr>
                        <a:t>For the ODIM project, security has a high priority. Part of that is utilizing industry accepted SSL based encryption for all APIs, token based authentication, storing encrypted credentials, and monitoring new Common Vulnerabilities and Exposures. We also constantly strive to improve security and will continue to drive requirements into the project and its test framework.</a:t>
                      </a:r>
                    </a:p>
                  </a:txBody>
                  <a:tcPr/>
                </a:tc>
                <a:extLst>
                  <a:ext uri="{0D108BD9-81ED-4DB2-BD59-A6C34878D82A}">
                    <a16:rowId xmlns:a16="http://schemas.microsoft.com/office/drawing/2014/main" val="2818937022"/>
                  </a:ext>
                </a:extLst>
              </a:tr>
              <a:tr h="54864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dirty="0" err="1">
                          <a:latin typeface="Arial" panose="020B0604020202020204" pitchFamily="34" charset="0"/>
                          <a:cs typeface="Arial" panose="020B0604020202020204" pitchFamily="34" charset="0"/>
                        </a:rPr>
                        <a:t>OpenDaylight</a:t>
                      </a:r>
                      <a:endParaRPr lang="en-US"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900" dirty="0">
                          <a:latin typeface="Arial" panose="020B0604020202020204" pitchFamily="34" charset="0"/>
                          <a:cs typeface="Arial" panose="020B0604020202020204" pitchFamily="34" charset="0"/>
                        </a:rPr>
                        <a:t>As an opensource project, </a:t>
                      </a:r>
                      <a:r>
                        <a:rPr lang="en-US" sz="900" dirty="0" err="1">
                          <a:latin typeface="Arial" panose="020B0604020202020204" pitchFamily="34" charset="0"/>
                          <a:cs typeface="Arial" panose="020B0604020202020204" pitchFamily="34" charset="0"/>
                        </a:rPr>
                        <a:t>OpenDaylight</a:t>
                      </a:r>
                      <a:r>
                        <a:rPr lang="en-US" sz="900" dirty="0">
                          <a:latin typeface="Arial" panose="020B0604020202020204" pitchFamily="34" charset="0"/>
                          <a:cs typeface="Arial" panose="020B0604020202020204" pitchFamily="34" charset="0"/>
                        </a:rPr>
                        <a:t> enables independent assessment of security risks and vulnerability identification at its core. The project can automate your network and help reduce misconfigurations – directly improving security by avoiding manual mistakes. On top of it, network-wide visibility helps to gather, filter, and analyze real-time and historical telemetry data, to fortify security on all fronts.</a:t>
                      </a:r>
                    </a:p>
                  </a:txBody>
                  <a:tcPr/>
                </a:tc>
                <a:extLst>
                  <a:ext uri="{0D108BD9-81ED-4DB2-BD59-A6C34878D82A}">
                    <a16:rowId xmlns:a16="http://schemas.microsoft.com/office/drawing/2014/main" val="2406664366"/>
                  </a:ext>
                </a:extLst>
              </a:tr>
              <a:tr h="297998">
                <a:tc>
                  <a:txBody>
                    <a:bodyPr/>
                    <a:lstStyle/>
                    <a:p>
                      <a:r>
                        <a:rPr lang="en-US" dirty="0">
                          <a:latin typeface="Arial" panose="020B0604020202020204" pitchFamily="34" charset="0"/>
                          <a:cs typeface="Arial" panose="020B0604020202020204" pitchFamily="34" charset="0"/>
                        </a:rPr>
                        <a:t>Tungsten Fabric</a:t>
                      </a:r>
                    </a:p>
                  </a:txBody>
                  <a:tcPr/>
                </a:tc>
                <a:tc>
                  <a:txBody>
                    <a:bodyPr/>
                    <a:lstStyle/>
                    <a:p>
                      <a:r>
                        <a:rPr lang="en-US" sz="900" dirty="0">
                          <a:latin typeface="Arial" panose="020B0604020202020204" pitchFamily="34" charset="0"/>
                          <a:cs typeface="Arial" panose="020B0604020202020204" pitchFamily="34" charset="0"/>
                        </a:rPr>
                        <a:t>The Tungsten Fabric project follows best practices for secure development and deployment. Every release of Tungsten undergoes security auditing of both system components and upstream packages, with identified packages upgraded to ensure known/fixed vulnerabilities are not included in the release. Given Tungsten Fabric’s heritage of deployment in some of the world’s largest production clouds a set of secure control plane and management options are supported and outlined through our extensive project documentation. The resulting system is audited as part of testing and deployments, with hardening added to every release.</a:t>
                      </a:r>
                    </a:p>
                  </a:txBody>
                  <a:tcPr/>
                </a:tc>
                <a:extLst>
                  <a:ext uri="{0D108BD9-81ED-4DB2-BD59-A6C34878D82A}">
                    <a16:rowId xmlns:a16="http://schemas.microsoft.com/office/drawing/2014/main" val="184007473"/>
                  </a:ext>
                </a:extLst>
              </a:tr>
              <a:tr h="633811">
                <a:tc>
                  <a:txBody>
                    <a:bodyPr/>
                    <a:lstStyle/>
                    <a:p>
                      <a:r>
                        <a:rPr lang="en-US" dirty="0" err="1">
                          <a:latin typeface="Arial" panose="020B0604020202020204" pitchFamily="34" charset="0"/>
                          <a:cs typeface="Arial" panose="020B0604020202020204" pitchFamily="34" charset="0"/>
                        </a:rPr>
                        <a:t>XGVela</a:t>
                      </a:r>
                      <a:endParaRPr lang="en-US"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900" dirty="0">
                          <a:latin typeface="Arial" panose="020B0604020202020204" pitchFamily="34" charset="0"/>
                          <a:cs typeface="Arial" panose="020B0604020202020204" pitchFamily="34" charset="0"/>
                        </a:rPr>
                        <a:t>We at </a:t>
                      </a:r>
                      <a:r>
                        <a:rPr lang="en-US" sz="900" dirty="0" err="1">
                          <a:latin typeface="Arial" panose="020B0604020202020204" pitchFamily="34" charset="0"/>
                          <a:cs typeface="Arial" panose="020B0604020202020204" pitchFamily="34" charset="0"/>
                        </a:rPr>
                        <a:t>XGVela</a:t>
                      </a:r>
                      <a:r>
                        <a:rPr lang="en-US" sz="900" dirty="0">
                          <a:latin typeface="Arial" panose="020B0604020202020204" pitchFamily="34" charset="0"/>
                          <a:cs typeface="Arial" panose="020B0604020202020204" pitchFamily="34" charset="0"/>
                        </a:rPr>
                        <a:t> are constantly assessing security in every aspect of the project flow, be it the seed code scans,  functional implementations or soft development process. </a:t>
                      </a:r>
                      <a:r>
                        <a:rPr lang="en-US" sz="900" dirty="0" err="1">
                          <a:latin typeface="Arial" panose="020B0604020202020204" pitchFamily="34" charset="0"/>
                          <a:cs typeface="Arial" panose="020B0604020202020204" pitchFamily="34" charset="0"/>
                        </a:rPr>
                        <a:t>XGVela</a:t>
                      </a:r>
                      <a:r>
                        <a:rPr lang="en-US" sz="900" dirty="0">
                          <a:latin typeface="Arial" panose="020B0604020202020204" pitchFamily="34" charset="0"/>
                          <a:cs typeface="Arial" panose="020B0604020202020204" pitchFamily="34" charset="0"/>
                        </a:rPr>
                        <a:t> is also in process of evaluating the security standards and making them a part of its future releases.</a:t>
                      </a:r>
                    </a:p>
                  </a:txBody>
                  <a:tcPr/>
                </a:tc>
                <a:extLst>
                  <a:ext uri="{0D108BD9-81ED-4DB2-BD59-A6C34878D82A}">
                    <a16:rowId xmlns:a16="http://schemas.microsoft.com/office/drawing/2014/main" val="4032029892"/>
                  </a:ext>
                </a:extLst>
              </a:tr>
            </a:tbl>
          </a:graphicData>
        </a:graphic>
      </p:graphicFrame>
    </p:spTree>
    <p:extLst>
      <p:ext uri="{BB962C8B-B14F-4D97-AF65-F5344CB8AC3E}">
        <p14:creationId xmlns:p14="http://schemas.microsoft.com/office/powerpoint/2010/main" val="4035651223"/>
      </p:ext>
    </p:extLst>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DF70C-4A9B-408D-AFB4-C19BF626C0B6}"/>
              </a:ext>
            </a:extLst>
          </p:cNvPr>
          <p:cNvSpPr>
            <a:spLocks noGrp="1"/>
          </p:cNvSpPr>
          <p:nvPr>
            <p:ph type="title"/>
          </p:nvPr>
        </p:nvSpPr>
        <p:spPr/>
        <p:txBody>
          <a:bodyPr/>
          <a:lstStyle/>
          <a:p>
            <a:r>
              <a:rPr lang="en-US" dirty="0"/>
              <a:t>Proof Point: </a:t>
            </a:r>
            <a:r>
              <a:rPr lang="en-US" dirty="0" err="1"/>
              <a:t>PANTHEON.tech</a:t>
            </a:r>
            <a:r>
              <a:rPr lang="en-US" dirty="0"/>
              <a:t> (</a:t>
            </a:r>
            <a:r>
              <a:rPr lang="en-US" dirty="0" err="1"/>
              <a:t>OpenDaylight</a:t>
            </a:r>
            <a:r>
              <a:rPr lang="en-US" dirty="0"/>
              <a:t>)</a:t>
            </a:r>
          </a:p>
        </p:txBody>
      </p:sp>
      <p:sp>
        <p:nvSpPr>
          <p:cNvPr id="3" name="Text Placeholder 2">
            <a:extLst>
              <a:ext uri="{FF2B5EF4-FFF2-40B4-BE49-F238E27FC236}">
                <a16:creationId xmlns:a16="http://schemas.microsoft.com/office/drawing/2014/main" id="{FE6CA903-52D6-47C1-AB82-B4D98A624249}"/>
              </a:ext>
            </a:extLst>
          </p:cNvPr>
          <p:cNvSpPr>
            <a:spLocks noGrp="1"/>
          </p:cNvSpPr>
          <p:nvPr>
            <p:ph type="body" idx="1"/>
          </p:nvPr>
        </p:nvSpPr>
        <p:spPr/>
        <p:txBody>
          <a:bodyPr/>
          <a:lstStyle/>
          <a:p>
            <a:pPr marL="50800" indent="0">
              <a:buNone/>
            </a:pPr>
            <a:r>
              <a:rPr lang="en-US" sz="1400" b="1" u="sng" dirty="0">
                <a:latin typeface="+mn-lt"/>
              </a:rPr>
              <a:t>Case 1: DC Automation w/ </a:t>
            </a:r>
            <a:r>
              <a:rPr lang="en-US" sz="1400" b="1" u="sng" dirty="0" err="1">
                <a:latin typeface="+mn-lt"/>
              </a:rPr>
              <a:t>OpenDaylight</a:t>
            </a:r>
            <a:endParaRPr lang="en-US" sz="1400" dirty="0">
              <a:latin typeface="+mn-lt"/>
            </a:endParaRPr>
          </a:p>
          <a:p>
            <a:r>
              <a:rPr lang="en-US" sz="1400" b="1" dirty="0">
                <a:latin typeface="+mn-lt"/>
              </a:rPr>
              <a:t>Challenge</a:t>
            </a:r>
            <a:r>
              <a:rPr lang="en-US" sz="1400" dirty="0">
                <a:latin typeface="+mn-lt"/>
              </a:rPr>
              <a:t>: Each enterprise can have a unique set of tasks, which are usually done manually &amp; regularly – mainly in a multi-vendor, or multi-OS data center. To save time &amp; expenses, enterprises around the world are aiming to automate these tasks, wherever possible. Operating a multi-vendor environment can be challenging, especially when the networking equipment comes with vendor-specific client interfaces. Additional training or multiple teams with specific skills are required, to maintain and operate environments with heterogeneous APIs. All of this can often take up to 80% of daily tasks at hand, which, if properly automated, can free up much-needed resources and relieve future expenses.</a:t>
            </a:r>
          </a:p>
          <a:p>
            <a:r>
              <a:rPr lang="en-US" sz="1400" b="1" dirty="0">
                <a:latin typeface="+mn-lt"/>
              </a:rPr>
              <a:t>Setup</a:t>
            </a:r>
            <a:r>
              <a:rPr lang="en-US" sz="1400" dirty="0">
                <a:latin typeface="+mn-lt"/>
              </a:rPr>
              <a:t>: A multi-vendor / multi-OS data center, in need of automation.</a:t>
            </a:r>
          </a:p>
          <a:p>
            <a:r>
              <a:rPr lang="en-US" sz="1400" b="1" dirty="0">
                <a:latin typeface="+mn-lt"/>
              </a:rPr>
              <a:t>Solution</a:t>
            </a:r>
            <a:r>
              <a:rPr lang="en-US" sz="1400" dirty="0">
                <a:latin typeface="+mn-lt"/>
              </a:rPr>
              <a:t>: </a:t>
            </a:r>
            <a:r>
              <a:rPr lang="en-US" sz="1400" dirty="0" err="1">
                <a:latin typeface="+mn-lt"/>
              </a:rPr>
              <a:t>PANTHEON.tech</a:t>
            </a:r>
            <a:r>
              <a:rPr lang="en-US" sz="1400" dirty="0">
                <a:latin typeface="+mn-lt"/>
              </a:rPr>
              <a:t>, as the leader in </a:t>
            </a:r>
            <a:r>
              <a:rPr lang="en-US" sz="1400" dirty="0" err="1">
                <a:latin typeface="+mn-lt"/>
              </a:rPr>
              <a:t>OpenDaylight</a:t>
            </a:r>
            <a:r>
              <a:rPr lang="en-US" sz="1400" dirty="0">
                <a:latin typeface="+mn-lt"/>
              </a:rPr>
              <a:t> knowledge &amp; code contributions, saw an opportunity to enable these data centers to utilize the power of this cornerstone LFN project.</a:t>
            </a:r>
          </a:p>
          <a:p>
            <a:r>
              <a:rPr lang="en-US" sz="1400" dirty="0">
                <a:latin typeface="+mn-lt"/>
              </a:rPr>
              <a:t>We prepared a unified, YANG-modeled interface, built on top of </a:t>
            </a:r>
            <a:r>
              <a:rPr lang="en-US" sz="1400" dirty="0" err="1">
                <a:latin typeface="+mn-lt"/>
              </a:rPr>
              <a:t>OpenDaylight</a:t>
            </a:r>
            <a:r>
              <a:rPr lang="en-US" sz="1400" dirty="0">
                <a:latin typeface="+mn-lt"/>
              </a:rPr>
              <a:t> MD-SAL. </a:t>
            </a:r>
            <a:r>
              <a:rPr lang="en-US" sz="1400" dirty="0" err="1">
                <a:latin typeface="+mn-lt"/>
              </a:rPr>
              <a:t>OpenDaylight</a:t>
            </a:r>
            <a:r>
              <a:rPr lang="en-US" sz="1400" dirty="0">
                <a:latin typeface="+mn-lt"/>
              </a:rPr>
              <a:t> gives us the ability to define YANG-modeled data-center services and map them to a multi-vendor environment. Your NetOps operational expenses will be relieved since our simplified API enables flexibility in adapting a variety of standards.</a:t>
            </a:r>
          </a:p>
          <a:p>
            <a:r>
              <a:rPr lang="en-US" sz="1400" b="1" dirty="0">
                <a:latin typeface="+mn-lt"/>
              </a:rPr>
              <a:t>LFN Value:</a:t>
            </a:r>
            <a:r>
              <a:rPr lang="en-US" sz="1400" dirty="0">
                <a:latin typeface="+mn-lt"/>
              </a:rPr>
              <a:t> </a:t>
            </a:r>
            <a:r>
              <a:rPr lang="en-US" sz="1400" dirty="0" err="1">
                <a:latin typeface="+mn-lt"/>
              </a:rPr>
              <a:t>OpenDaylight</a:t>
            </a:r>
            <a:r>
              <a:rPr lang="en-US" sz="1400" dirty="0">
                <a:latin typeface="+mn-lt"/>
              </a:rPr>
              <a:t>, an LFN project, gave us the needed infrastructure – in combination with our in-depth knowledge of this project – thanks, to which we were able to deliver a production-ready solution in record time. </a:t>
            </a:r>
            <a:r>
              <a:rPr lang="en-US" sz="1400" dirty="0" err="1">
                <a:latin typeface="+mn-lt"/>
              </a:rPr>
              <a:t>OpenDaylight</a:t>
            </a:r>
            <a:r>
              <a:rPr lang="en-US" sz="1400" dirty="0">
                <a:latin typeface="+mn-lt"/>
              </a:rPr>
              <a:t>, due to its open-source nature, provides us with vendor-neutrality, secure code, and transparency - which most proprietary solutions inherently miss. </a:t>
            </a:r>
          </a:p>
          <a:p>
            <a:endParaRPr lang="en-US" dirty="0"/>
          </a:p>
        </p:txBody>
      </p:sp>
    </p:spTree>
    <p:extLst>
      <p:ext uri="{BB962C8B-B14F-4D97-AF65-F5344CB8AC3E}">
        <p14:creationId xmlns:p14="http://schemas.microsoft.com/office/powerpoint/2010/main" val="2486725188"/>
      </p:ext>
    </p:extLst>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DF70C-4A9B-408D-AFB4-C19BF626C0B6}"/>
              </a:ext>
            </a:extLst>
          </p:cNvPr>
          <p:cNvSpPr>
            <a:spLocks noGrp="1"/>
          </p:cNvSpPr>
          <p:nvPr>
            <p:ph type="title"/>
          </p:nvPr>
        </p:nvSpPr>
        <p:spPr/>
        <p:txBody>
          <a:bodyPr/>
          <a:lstStyle/>
          <a:p>
            <a:r>
              <a:rPr lang="en-US" dirty="0"/>
              <a:t>Proof Point: </a:t>
            </a:r>
            <a:r>
              <a:rPr lang="en-US" dirty="0" err="1"/>
              <a:t>PANTHEON.tech</a:t>
            </a:r>
            <a:r>
              <a:rPr lang="en-US" dirty="0"/>
              <a:t> (FD.io)</a:t>
            </a:r>
          </a:p>
        </p:txBody>
      </p:sp>
      <p:sp>
        <p:nvSpPr>
          <p:cNvPr id="3" name="Text Placeholder 2">
            <a:extLst>
              <a:ext uri="{FF2B5EF4-FFF2-40B4-BE49-F238E27FC236}">
                <a16:creationId xmlns:a16="http://schemas.microsoft.com/office/drawing/2014/main" id="{FE6CA903-52D6-47C1-AB82-B4D98A624249}"/>
              </a:ext>
            </a:extLst>
          </p:cNvPr>
          <p:cNvSpPr>
            <a:spLocks noGrp="1"/>
          </p:cNvSpPr>
          <p:nvPr>
            <p:ph type="body" idx="1"/>
          </p:nvPr>
        </p:nvSpPr>
        <p:spPr/>
        <p:txBody>
          <a:bodyPr/>
          <a:lstStyle/>
          <a:p>
            <a:pPr marL="50800" indent="0">
              <a:buNone/>
            </a:pPr>
            <a:r>
              <a:rPr lang="en-US" sz="1600" b="1" u="sng" dirty="0">
                <a:latin typeface="+mn-lt"/>
              </a:rPr>
              <a:t>Case 2: Cloud VPN Solution + </a:t>
            </a:r>
            <a:r>
              <a:rPr lang="en-US" sz="1600" b="1" u="sng" dirty="0" err="1">
                <a:latin typeface="+mn-lt"/>
              </a:rPr>
              <a:t>IPSec</a:t>
            </a:r>
            <a:r>
              <a:rPr lang="en-US" sz="1600" b="1" u="sng" dirty="0">
                <a:latin typeface="+mn-lt"/>
              </a:rPr>
              <a:t> Support w/ </a:t>
            </a:r>
            <a:r>
              <a:rPr lang="en-US" sz="1600" b="1" u="sng" dirty="0" err="1">
                <a:latin typeface="+mn-lt"/>
              </a:rPr>
              <a:t>FD.io</a:t>
            </a:r>
            <a:r>
              <a:rPr lang="en-US" sz="1600" b="1" u="sng" dirty="0">
                <a:latin typeface="+mn-lt"/>
              </a:rPr>
              <a:t> VPP</a:t>
            </a:r>
            <a:endParaRPr lang="en-US" sz="1600" dirty="0">
              <a:latin typeface="+mn-lt"/>
            </a:endParaRPr>
          </a:p>
          <a:p>
            <a:r>
              <a:rPr lang="en-US" sz="1600" b="1" dirty="0">
                <a:latin typeface="+mn-lt"/>
              </a:rPr>
              <a:t>Challenge</a:t>
            </a:r>
            <a:r>
              <a:rPr lang="en-US" sz="1600" dirty="0">
                <a:latin typeface="+mn-lt"/>
              </a:rPr>
              <a:t>: Enterprise VPNs have a lot of catching up to do. </a:t>
            </a:r>
            <a:r>
              <a:rPr lang="en-US" sz="1600" dirty="0" err="1">
                <a:latin typeface="+mn-lt"/>
              </a:rPr>
              <a:t>PANTHEON.tech</a:t>
            </a:r>
            <a:r>
              <a:rPr lang="en-US" sz="1600" dirty="0">
                <a:latin typeface="+mn-lt"/>
              </a:rPr>
              <a:t> saw an opportunity to utilize our expertise in the </a:t>
            </a:r>
            <a:r>
              <a:rPr lang="en-US" sz="1600" dirty="0" err="1">
                <a:latin typeface="+mn-lt"/>
              </a:rPr>
              <a:t>FD.io</a:t>
            </a:r>
            <a:r>
              <a:rPr lang="en-US" sz="1600" dirty="0">
                <a:latin typeface="+mn-lt"/>
              </a:rPr>
              <a:t> VPP data-plane, in combination with cloud deployment and customized cloud-native network functions. Our </a:t>
            </a:r>
            <a:r>
              <a:rPr lang="en-US" sz="1600" dirty="0" err="1">
                <a:latin typeface="+mn-lt"/>
              </a:rPr>
              <a:t>CDNF.io</a:t>
            </a:r>
            <a:r>
              <a:rPr lang="en-US" sz="1600" dirty="0">
                <a:latin typeface="+mn-lt"/>
              </a:rPr>
              <a:t> project encompasses a feature-rich, cloud-router solution, for both bare-metal &amp; cloud deployments. This makes the terms security &amp; speed go hand-in-hand for enterprise use-cases, where both matter equally.</a:t>
            </a:r>
          </a:p>
          <a:p>
            <a:r>
              <a:rPr lang="en-US" sz="1600" b="1" dirty="0">
                <a:latin typeface="+mn-lt"/>
              </a:rPr>
              <a:t>Setup</a:t>
            </a:r>
            <a:r>
              <a:rPr lang="en-US" sz="1600" dirty="0">
                <a:latin typeface="+mn-lt"/>
              </a:rPr>
              <a:t>: A cloud-native VPN with </a:t>
            </a:r>
            <a:r>
              <a:rPr lang="en-US" sz="1600" dirty="0" err="1">
                <a:latin typeface="+mn-lt"/>
              </a:rPr>
              <a:t>IPSec</a:t>
            </a:r>
            <a:r>
              <a:rPr lang="en-US" sz="1600" dirty="0">
                <a:latin typeface="+mn-lt"/>
              </a:rPr>
              <a:t> support, based on the </a:t>
            </a:r>
            <a:r>
              <a:rPr lang="en-US" sz="1600" dirty="0" err="1">
                <a:latin typeface="+mn-lt"/>
              </a:rPr>
              <a:t>FD.io</a:t>
            </a:r>
            <a:r>
              <a:rPr lang="en-US" sz="1600" dirty="0">
                <a:latin typeface="+mn-lt"/>
              </a:rPr>
              <a:t> Vector Packet Processing data plane.</a:t>
            </a:r>
          </a:p>
          <a:p>
            <a:r>
              <a:rPr lang="en-US" sz="1600" b="1" dirty="0">
                <a:latin typeface="+mn-lt"/>
              </a:rPr>
              <a:t>Solution</a:t>
            </a:r>
            <a:r>
              <a:rPr lang="en-US" sz="1600" dirty="0">
                <a:latin typeface="+mn-lt"/>
              </a:rPr>
              <a:t>: An all-in-one CNF appliance called </a:t>
            </a:r>
            <a:r>
              <a:rPr lang="en-US" sz="1600" dirty="0" err="1">
                <a:latin typeface="+mn-lt"/>
              </a:rPr>
              <a:t>StoneWork</a:t>
            </a:r>
            <a:r>
              <a:rPr lang="en-US" sz="1600" dirty="0">
                <a:latin typeface="+mn-lt"/>
              </a:rPr>
              <a:t>, which is built on top of a universal, terabit network data-plane - </a:t>
            </a:r>
            <a:r>
              <a:rPr lang="en-US" sz="1600" dirty="0" err="1">
                <a:latin typeface="+mn-lt"/>
              </a:rPr>
              <a:t>FD.io</a:t>
            </a:r>
            <a:r>
              <a:rPr lang="en-US" sz="1600" dirty="0">
                <a:latin typeface="+mn-lt"/>
              </a:rPr>
              <a:t>. </a:t>
            </a:r>
            <a:r>
              <a:rPr lang="en-US" sz="1600" dirty="0" err="1">
                <a:latin typeface="+mn-lt"/>
              </a:rPr>
              <a:t>PANTHEON.tech</a:t>
            </a:r>
            <a:r>
              <a:rPr lang="en-US" sz="1600" dirty="0">
                <a:latin typeface="+mn-lt"/>
              </a:rPr>
              <a:t> has integrated this versatile software as a standalone cloud-native network function (on a per-feature basis) and created a modular, containerized solution, for environments where high throughput is a must.</a:t>
            </a:r>
          </a:p>
          <a:p>
            <a:r>
              <a:rPr lang="en-US" sz="1600" b="1" dirty="0">
                <a:latin typeface="+mn-lt"/>
              </a:rPr>
              <a:t>LFN Value: </a:t>
            </a:r>
            <a:r>
              <a:rPr lang="en-US" sz="1600" dirty="0" err="1">
                <a:latin typeface="+mn-lt"/>
              </a:rPr>
              <a:t>FD.io</a:t>
            </a:r>
            <a:r>
              <a:rPr lang="en-US" sz="1600" dirty="0">
                <a:latin typeface="+mn-lt"/>
              </a:rPr>
              <a:t> Vector Packet Processing is a fast, adaptable, and open data plane, which thanks to the open-source community and LFN, became the ultimate choice when building solutions, where network speed is of utmost importance.</a:t>
            </a:r>
          </a:p>
          <a:p>
            <a:endParaRPr lang="en-US" dirty="0"/>
          </a:p>
        </p:txBody>
      </p:sp>
    </p:spTree>
    <p:extLst>
      <p:ext uri="{BB962C8B-B14F-4D97-AF65-F5344CB8AC3E}">
        <p14:creationId xmlns:p14="http://schemas.microsoft.com/office/powerpoint/2010/main" val="372529129"/>
      </p:ext>
    </p:extLst>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DF70C-4A9B-408D-AFB4-C19BF626C0B6}"/>
              </a:ext>
            </a:extLst>
          </p:cNvPr>
          <p:cNvSpPr>
            <a:spLocks noGrp="1"/>
          </p:cNvSpPr>
          <p:nvPr>
            <p:ph type="title"/>
          </p:nvPr>
        </p:nvSpPr>
        <p:spPr/>
        <p:txBody>
          <a:bodyPr/>
          <a:lstStyle/>
          <a:p>
            <a:r>
              <a:rPr lang="en-US" dirty="0"/>
              <a:t>Proof Point: AT&amp;T (ONAP &amp; </a:t>
            </a:r>
            <a:r>
              <a:rPr lang="en-US" dirty="0" err="1"/>
              <a:t>Anuket</a:t>
            </a:r>
            <a:r>
              <a:rPr lang="en-US" dirty="0"/>
              <a:t>)</a:t>
            </a:r>
          </a:p>
        </p:txBody>
      </p:sp>
      <p:sp>
        <p:nvSpPr>
          <p:cNvPr id="3" name="Text Placeholder 2">
            <a:extLst>
              <a:ext uri="{FF2B5EF4-FFF2-40B4-BE49-F238E27FC236}">
                <a16:creationId xmlns:a16="http://schemas.microsoft.com/office/drawing/2014/main" id="{FE6CA903-52D6-47C1-AB82-B4D98A624249}"/>
              </a:ext>
            </a:extLst>
          </p:cNvPr>
          <p:cNvSpPr>
            <a:spLocks noGrp="1"/>
          </p:cNvSpPr>
          <p:nvPr>
            <p:ph type="body" idx="1"/>
          </p:nvPr>
        </p:nvSpPr>
        <p:spPr/>
        <p:txBody>
          <a:bodyPr/>
          <a:lstStyle/>
          <a:p>
            <a:r>
              <a:rPr lang="en-US" sz="1400" b="1" dirty="0"/>
              <a:t>Setup: </a:t>
            </a:r>
            <a:r>
              <a:rPr lang="en-US" sz="1400" dirty="0"/>
              <a:t>AT&amp;T wants to drive a uniform SDN platform specification for the telecom industry, to reduce the total cost of ownership (TCO) and drive faster interoperable network functions (VNFs/CNFs/PNFs) from different providers across multiple infrastructures including clouds and Data Centers to market. </a:t>
            </a:r>
          </a:p>
          <a:p>
            <a:r>
              <a:rPr lang="en-US" sz="1400" b="1" dirty="0"/>
              <a:t>Challenge: </a:t>
            </a:r>
            <a:r>
              <a:rPr lang="en-US" sz="1400" dirty="0"/>
              <a:t>Integration costs of bringing network functions, in a multi-supplier-based environment to market, is high as each supplier chooses their own infrastructure, platform software, and tooling. AT&amp;T is then forced to integrate these disparate environments incurring cost and time in making changes, integration testing, etc. This cycle continues for every upgrade, creating potential time to market stagnation. </a:t>
            </a:r>
          </a:p>
          <a:p>
            <a:r>
              <a:rPr lang="en-US" sz="1400" b="1" dirty="0"/>
              <a:t>Solution: </a:t>
            </a:r>
            <a:r>
              <a:rPr lang="en-US" sz="1400" dirty="0"/>
              <a:t>To address the above issues, AT&amp;T decided to open source its network functions management platform. Establishing common standards for the end-to-end environment, beginning with infrastructure to deployed network services, has benefits for both operators and suppliers. AT&amp;T benefits from network functions developed and tested on conformant infrastructure, compatible with a common open-source orchestration and management system. ONAP, the open-source platform, is permitting broad innovation (operators, vendors, small players, research, university, ...). AT&amp;T was able to increase platform evolution and feature velocity and drive SW quality through community contributions, enforced best practices and peer review. The </a:t>
            </a:r>
            <a:r>
              <a:rPr lang="en-US" sz="1400" dirty="0" err="1"/>
              <a:t>Anuket</a:t>
            </a:r>
            <a:r>
              <a:rPr lang="en-US" sz="1400" dirty="0"/>
              <a:t> project is leading the effort in integration testing and conformance certification as per </a:t>
            </a:r>
            <a:r>
              <a:rPr lang="en-US" sz="1400" dirty="0" err="1"/>
              <a:t>Anuket</a:t>
            </a:r>
            <a:r>
              <a:rPr lang="en-US" sz="1400" dirty="0"/>
              <a:t> developed environment (infrastructure, platform, tooling, etc.) specifications. </a:t>
            </a:r>
          </a:p>
          <a:p>
            <a:r>
              <a:rPr lang="en-US" sz="1400" b="1" dirty="0"/>
              <a:t>LFN Value: </a:t>
            </a:r>
            <a:r>
              <a:rPr lang="en-US" sz="1400" dirty="0"/>
              <a:t>The Linux Foundation (LF) provides logistics, infrastructure, venues for information sharing and access to expertise to build up a thriving community around the networking projects. The LF is a good place to expand outreach to and collaborate with other open-source projects and standards bodies as well as promote community accomplishments and benefits with the industry. </a:t>
            </a:r>
          </a:p>
          <a:p>
            <a:endParaRPr lang="en-US" dirty="0"/>
          </a:p>
        </p:txBody>
      </p:sp>
    </p:spTree>
    <p:extLst>
      <p:ext uri="{BB962C8B-B14F-4D97-AF65-F5344CB8AC3E}">
        <p14:creationId xmlns:p14="http://schemas.microsoft.com/office/powerpoint/2010/main" val="2433256230"/>
      </p:ext>
    </p:extLst>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03F32-5CEC-4401-AF74-E17C3D0DE973}"/>
              </a:ext>
            </a:extLst>
          </p:cNvPr>
          <p:cNvSpPr>
            <a:spLocks noGrp="1"/>
          </p:cNvSpPr>
          <p:nvPr>
            <p:ph type="title"/>
          </p:nvPr>
        </p:nvSpPr>
        <p:spPr/>
        <p:txBody>
          <a:bodyPr/>
          <a:lstStyle/>
          <a:p>
            <a:r>
              <a:rPr lang="en-US" dirty="0"/>
              <a:t>Proof Point Template – Deutsche Telekom (ONAP)</a:t>
            </a:r>
          </a:p>
        </p:txBody>
      </p:sp>
      <p:sp>
        <p:nvSpPr>
          <p:cNvPr id="3" name="Text Placeholder 2">
            <a:extLst>
              <a:ext uri="{FF2B5EF4-FFF2-40B4-BE49-F238E27FC236}">
                <a16:creationId xmlns:a16="http://schemas.microsoft.com/office/drawing/2014/main" id="{76638808-2AA1-4EE8-896C-85D9057F09B0}"/>
              </a:ext>
            </a:extLst>
          </p:cNvPr>
          <p:cNvSpPr>
            <a:spLocks noGrp="1"/>
          </p:cNvSpPr>
          <p:nvPr>
            <p:ph type="body" idx="1"/>
          </p:nvPr>
        </p:nvSpPr>
        <p:spPr>
          <a:xfrm>
            <a:off x="1954530" y="1150620"/>
            <a:ext cx="9612630" cy="5351462"/>
          </a:xfrm>
        </p:spPr>
        <p:txBody>
          <a:bodyPr/>
          <a:lstStyle/>
          <a:p>
            <a:pPr marL="50800" indent="0">
              <a:buNone/>
            </a:pPr>
            <a:r>
              <a:rPr lang="en-US" sz="1400" dirty="0"/>
              <a:t>Managing software defined / disaggregated / cloudified networks is a complex task. Several approaches have been trialed. For service automation across all domains, we are developing an independent Management and Orchestration Framework based on Open Source. For this, we use ONAP as the foundation.</a:t>
            </a:r>
          </a:p>
          <a:p>
            <a:pPr marL="50800" indent="0">
              <a:buNone/>
            </a:pPr>
            <a:endParaRPr lang="en-US" sz="1400" dirty="0"/>
          </a:p>
          <a:p>
            <a:pPr marL="50800" indent="0">
              <a:buNone/>
            </a:pPr>
            <a:r>
              <a:rPr lang="en-US" sz="1400" dirty="0"/>
              <a:t>Vendor lock-in. Expensive over lifecycle. Scaling across network functions. Ability to shape our business according to our needs. Challenges around brownfield integration, operating model, skills shift.</a:t>
            </a:r>
          </a:p>
          <a:p>
            <a:pPr marL="50800" indent="0">
              <a:buNone/>
            </a:pPr>
            <a:endParaRPr lang="en-US" sz="1400" dirty="0"/>
          </a:p>
          <a:p>
            <a:pPr marL="50800" indent="0">
              <a:buNone/>
            </a:pPr>
            <a:r>
              <a:rPr lang="en-US" sz="1400" dirty="0"/>
              <a:t>Using de-facto standards. Benefitting from shared effort in the community. Jointly transforming telco industry towards software defined / automated.</a:t>
            </a:r>
          </a:p>
          <a:p>
            <a:pPr marL="50800" indent="0">
              <a:buNone/>
            </a:pPr>
            <a:endParaRPr lang="en-US" sz="1400" dirty="0"/>
          </a:p>
          <a:p>
            <a:pPr marL="50800" indent="0">
              <a:buNone/>
            </a:pPr>
            <a:r>
              <a:rPr lang="en-US" sz="1400" dirty="0"/>
              <a:t>Heterogenous community, service providers contribute actively. Most advanced, comprehensive solution. Eco-system evolving. Press releases / whitepapers – promotion of integration efforts across operators to push the industry</a:t>
            </a:r>
          </a:p>
        </p:txBody>
      </p:sp>
      <p:sp>
        <p:nvSpPr>
          <p:cNvPr id="4" name="Rectangle 3">
            <a:extLst>
              <a:ext uri="{FF2B5EF4-FFF2-40B4-BE49-F238E27FC236}">
                <a16:creationId xmlns:a16="http://schemas.microsoft.com/office/drawing/2014/main" id="{B6B4B4E6-C4F4-4E92-A232-78F0EA3CF7CB}"/>
              </a:ext>
            </a:extLst>
          </p:cNvPr>
          <p:cNvSpPr/>
          <p:nvPr/>
        </p:nvSpPr>
        <p:spPr>
          <a:xfrm>
            <a:off x="495525" y="1321581"/>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mn-ea"/>
                <a:cs typeface="+mn-cs"/>
              </a:rPr>
              <a:t>Setup</a:t>
            </a:r>
          </a:p>
        </p:txBody>
      </p:sp>
      <p:sp>
        <p:nvSpPr>
          <p:cNvPr id="5" name="Rectangle 4">
            <a:extLst>
              <a:ext uri="{FF2B5EF4-FFF2-40B4-BE49-F238E27FC236}">
                <a16:creationId xmlns:a16="http://schemas.microsoft.com/office/drawing/2014/main" id="{A84B4AC9-D00F-4F33-BA09-016DCF2EE419}"/>
              </a:ext>
            </a:extLst>
          </p:cNvPr>
          <p:cNvSpPr/>
          <p:nvPr/>
        </p:nvSpPr>
        <p:spPr>
          <a:xfrm>
            <a:off x="495525" y="2334683"/>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mn-ea"/>
                <a:cs typeface="+mn-cs"/>
              </a:rPr>
              <a:t>Challenge</a:t>
            </a:r>
          </a:p>
        </p:txBody>
      </p:sp>
      <p:sp>
        <p:nvSpPr>
          <p:cNvPr id="6" name="Rectangle 5">
            <a:extLst>
              <a:ext uri="{FF2B5EF4-FFF2-40B4-BE49-F238E27FC236}">
                <a16:creationId xmlns:a16="http://schemas.microsoft.com/office/drawing/2014/main" id="{3A72A3FE-3894-4A0F-84FD-95ED59F1F659}"/>
              </a:ext>
            </a:extLst>
          </p:cNvPr>
          <p:cNvSpPr/>
          <p:nvPr/>
        </p:nvSpPr>
        <p:spPr>
          <a:xfrm>
            <a:off x="495525" y="3350417"/>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mn-ea"/>
                <a:cs typeface="+mn-cs"/>
              </a:rPr>
              <a:t>Solution</a:t>
            </a:r>
          </a:p>
        </p:txBody>
      </p:sp>
      <p:sp>
        <p:nvSpPr>
          <p:cNvPr id="7" name="Rectangle 6">
            <a:extLst>
              <a:ext uri="{FF2B5EF4-FFF2-40B4-BE49-F238E27FC236}">
                <a16:creationId xmlns:a16="http://schemas.microsoft.com/office/drawing/2014/main" id="{0F35EAB5-CFF1-48E2-B9F0-1072F5725B35}"/>
              </a:ext>
            </a:extLst>
          </p:cNvPr>
          <p:cNvSpPr/>
          <p:nvPr/>
        </p:nvSpPr>
        <p:spPr>
          <a:xfrm>
            <a:off x="495525" y="4366151"/>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mn-ea"/>
                <a:cs typeface="+mn-cs"/>
              </a:rPr>
              <a:t>LFN Value</a:t>
            </a:r>
          </a:p>
        </p:txBody>
      </p:sp>
    </p:spTree>
    <p:extLst>
      <p:ext uri="{BB962C8B-B14F-4D97-AF65-F5344CB8AC3E}">
        <p14:creationId xmlns:p14="http://schemas.microsoft.com/office/powerpoint/2010/main" val="2852909919"/>
      </p:ext>
    </p:extLst>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DF70C-4A9B-408D-AFB4-C19BF626C0B6}"/>
              </a:ext>
            </a:extLst>
          </p:cNvPr>
          <p:cNvSpPr>
            <a:spLocks noGrp="1"/>
          </p:cNvSpPr>
          <p:nvPr>
            <p:ph type="title"/>
          </p:nvPr>
        </p:nvSpPr>
        <p:spPr/>
        <p:txBody>
          <a:bodyPr/>
          <a:lstStyle/>
          <a:p>
            <a:r>
              <a:rPr lang="en-US" dirty="0"/>
              <a:t>Community Proof Point: 5G Super Blueprint</a:t>
            </a:r>
          </a:p>
        </p:txBody>
      </p:sp>
      <p:sp>
        <p:nvSpPr>
          <p:cNvPr id="3" name="Text Placeholder 2">
            <a:extLst>
              <a:ext uri="{FF2B5EF4-FFF2-40B4-BE49-F238E27FC236}">
                <a16:creationId xmlns:a16="http://schemas.microsoft.com/office/drawing/2014/main" id="{FE6CA903-52D6-47C1-AB82-B4D98A624249}"/>
              </a:ext>
            </a:extLst>
          </p:cNvPr>
          <p:cNvSpPr>
            <a:spLocks noGrp="1"/>
          </p:cNvSpPr>
          <p:nvPr>
            <p:ph type="body" idx="1"/>
          </p:nvPr>
        </p:nvSpPr>
        <p:spPr>
          <a:xfrm>
            <a:off x="624840" y="1167339"/>
            <a:ext cx="11111753" cy="4351200"/>
          </a:xfrm>
        </p:spPr>
        <p:txBody>
          <a:bodyPr/>
          <a:lstStyle/>
          <a:p>
            <a:r>
              <a:rPr lang="en-US" sz="1400" b="1" dirty="0">
                <a:latin typeface="+mn-lt"/>
              </a:rPr>
              <a:t>Setup: </a:t>
            </a:r>
            <a:r>
              <a:rPr lang="en-US" sz="1400" dirty="0">
                <a:latin typeface="+mn-lt"/>
              </a:rPr>
              <a:t>LF Networking (LFN) provides opportunities for open source communities to collaborate and build some of the most important technologies across the globe. Doing so often requires a deep, specific expertise on the part of the developers who build and test these components. Leveraging a base of impactful projects (e.g. </a:t>
            </a:r>
            <a:r>
              <a:rPr lang="en-US" sz="1400" dirty="0" err="1">
                <a:latin typeface="+mn-lt"/>
              </a:rPr>
              <a:t>Anuket</a:t>
            </a:r>
            <a:r>
              <a:rPr lang="en-US" sz="1400" dirty="0">
                <a:latin typeface="+mn-lt"/>
              </a:rPr>
              <a:t>, ONAP) already in deployment with major operators and a history of delivering proof of concept demonstrations around virtual central office, 5G, and cloud native networks via community collaboration, LFN is the natural home to collaborate on the 5G network stack for </a:t>
            </a:r>
            <a:r>
              <a:rPr lang="en-US" sz="1400" dirty="0" err="1">
                <a:latin typeface="+mn-lt"/>
              </a:rPr>
              <a:t>telcos</a:t>
            </a:r>
            <a:r>
              <a:rPr lang="en-US" sz="1400" dirty="0">
                <a:latin typeface="+mn-lt"/>
              </a:rPr>
              <a:t> and enterprise. Now extending beyond the LFN umbrella to include other Linux Foundation projects like Magma, and the O-RAN software community, the </a:t>
            </a:r>
            <a:r>
              <a:rPr lang="en-US" sz="1400" b="1" i="1" dirty="0">
                <a:latin typeface="+mn-lt"/>
              </a:rPr>
              <a:t>5G Super Blueprint</a:t>
            </a:r>
            <a:r>
              <a:rPr lang="en-US" sz="1400" dirty="0">
                <a:latin typeface="+mn-lt"/>
              </a:rPr>
              <a:t> is a community-driven integration/illustration of multiple open source initiatives coming together to show end-to-end use cases demonstrating implementation architectures for end users.</a:t>
            </a:r>
          </a:p>
          <a:p>
            <a:r>
              <a:rPr lang="en-US" sz="1400" b="1" dirty="0">
                <a:latin typeface="+mn-lt"/>
              </a:rPr>
              <a:t>Challenge: </a:t>
            </a:r>
            <a:r>
              <a:rPr lang="en-US" sz="1400" dirty="0">
                <a:latin typeface="+mn-lt"/>
              </a:rPr>
              <a:t>Mapping out the open source stack architecture and brining together components often challenging, not just for the developers, but for the real-world end-users who need to stitch together multiple open source and proprietary solutions.</a:t>
            </a:r>
          </a:p>
          <a:p>
            <a:r>
              <a:rPr lang="en-US" sz="1400" b="1" dirty="0">
                <a:latin typeface="+mn-lt"/>
              </a:rPr>
              <a:t>Solution: </a:t>
            </a:r>
            <a:r>
              <a:rPr lang="en-US" sz="1400" dirty="0">
                <a:latin typeface="+mn-lt"/>
              </a:rPr>
              <a:t>LF Networking is now leading a community-driven integration and proof of concept involving multiple open source initiatives in order to show end-to-end use cases demonstrating implementation architectures for end users. This 5G Super Blueprint will cover RAN, Edge, and Core and enable solutions for enterprises and verticals, large institutional organizations, and more. In this activity, multiple projects, communities, and companies collaboratively blueprint, prototype, and integrate real-world use cases to showcase the capabilities of open source projects in the context of the full ecosystem in which they exist. Outputs from this initiative include upstream code contributions, blueprints, and playbooks to enable others to follow the path to open source 5G. Benefits include operational consistency, application resilience, simplified and responsive scaling at the microservice level, simplified integration with enterprise-facing cloud native applications, and improved portability between public, private, and hybrid cloud environments. </a:t>
            </a:r>
          </a:p>
          <a:p>
            <a:r>
              <a:rPr lang="en-US" sz="1400" b="1" dirty="0">
                <a:latin typeface="+mn-lt"/>
              </a:rPr>
              <a:t>LFN Value:</a:t>
            </a:r>
            <a:r>
              <a:rPr lang="en-US" sz="1400" dirty="0">
                <a:latin typeface="+mn-lt"/>
              </a:rPr>
              <a:t> Only in open source could multiple projects, dozens of companies, and hundreds of volunteers come together to produce a compelling proof of concept around pressing industry use cases. And only a trusted, neutral, and open source party could provide the necessary logistics, infrastructure, and venues for information sharing and access to expertise required. </a:t>
            </a:r>
            <a:endParaRPr lang="en-US" dirty="0"/>
          </a:p>
        </p:txBody>
      </p:sp>
    </p:spTree>
    <p:extLst>
      <p:ext uri="{BB962C8B-B14F-4D97-AF65-F5344CB8AC3E}">
        <p14:creationId xmlns:p14="http://schemas.microsoft.com/office/powerpoint/2010/main" val="3825282866"/>
      </p:ext>
    </p:extLst>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p:nvPr/>
        </p:nvSpPr>
        <p:spPr>
          <a:xfrm>
            <a:off x="674667" y="1304059"/>
            <a:ext cx="1310800" cy="298800"/>
          </a:xfrm>
          <a:prstGeom prst="rect">
            <a:avLst/>
          </a:prstGeom>
          <a:solidFill>
            <a:srgbClr val="6DBAFF"/>
          </a:solidFill>
          <a:ln w="9525" cap="flat" cmpd="sng">
            <a:solidFill>
              <a:srgbClr val="4A86E8"/>
            </a:solidFill>
            <a:prstDash val="solid"/>
            <a:round/>
            <a:headEnd type="none" w="sm" len="sm"/>
            <a:tailEnd type="none" w="sm" len="sm"/>
          </a:ln>
        </p:spPr>
        <p:txBody>
          <a:bodyPr spcFirstLastPara="1" wrap="square" lIns="121900" tIns="121900" rIns="121900" bIns="121900" anchor="ctr" anchorCtr="0">
            <a:noAutofit/>
          </a:bodyPr>
          <a:lstStyle/>
          <a:p>
            <a:pPr algn="ctr" defTabSz="1219170">
              <a:buClr>
                <a:srgbClr val="000000"/>
              </a:buClr>
            </a:pPr>
            <a:r>
              <a:rPr lang="en" sz="1333" kern="0">
                <a:solidFill>
                  <a:srgbClr val="FFFFFF"/>
                </a:solidFill>
                <a:latin typeface="Arial"/>
                <a:cs typeface="Arial"/>
                <a:sym typeface="Arial"/>
              </a:rPr>
              <a:t>Setup</a:t>
            </a:r>
            <a:endParaRPr sz="1333" kern="0">
              <a:solidFill>
                <a:srgbClr val="FFFFFF"/>
              </a:solidFill>
              <a:latin typeface="Arial"/>
              <a:cs typeface="Arial"/>
              <a:sym typeface="Arial"/>
            </a:endParaRPr>
          </a:p>
        </p:txBody>
      </p:sp>
      <p:sp>
        <p:nvSpPr>
          <p:cNvPr id="55" name="Google Shape;55;p13"/>
          <p:cNvSpPr/>
          <p:nvPr/>
        </p:nvSpPr>
        <p:spPr>
          <a:xfrm>
            <a:off x="674667" y="2244433"/>
            <a:ext cx="1310800" cy="298800"/>
          </a:xfrm>
          <a:prstGeom prst="rect">
            <a:avLst/>
          </a:prstGeom>
          <a:solidFill>
            <a:srgbClr val="6DBAFF"/>
          </a:solidFill>
          <a:ln w="9525" cap="flat" cmpd="sng">
            <a:solidFill>
              <a:srgbClr val="4A86E8"/>
            </a:solidFill>
            <a:prstDash val="solid"/>
            <a:round/>
            <a:headEnd type="none" w="sm" len="sm"/>
            <a:tailEnd type="none" w="sm" len="sm"/>
          </a:ln>
        </p:spPr>
        <p:txBody>
          <a:bodyPr spcFirstLastPara="1" wrap="square" lIns="121900" tIns="121900" rIns="121900" bIns="121900" anchor="ctr" anchorCtr="0">
            <a:noAutofit/>
          </a:bodyPr>
          <a:lstStyle/>
          <a:p>
            <a:pPr algn="ctr" defTabSz="1219170">
              <a:buClr>
                <a:srgbClr val="000000"/>
              </a:buClr>
            </a:pPr>
            <a:r>
              <a:rPr lang="en" sz="1333" kern="0">
                <a:solidFill>
                  <a:srgbClr val="FFFFFF"/>
                </a:solidFill>
                <a:latin typeface="Arial"/>
                <a:cs typeface="Arial"/>
                <a:sym typeface="Arial"/>
              </a:rPr>
              <a:t>Challenge</a:t>
            </a:r>
            <a:endParaRPr sz="1333" kern="0">
              <a:solidFill>
                <a:srgbClr val="FFFFFF"/>
              </a:solidFill>
              <a:latin typeface="Arial"/>
              <a:cs typeface="Arial"/>
              <a:sym typeface="Arial"/>
            </a:endParaRPr>
          </a:p>
        </p:txBody>
      </p:sp>
      <p:sp>
        <p:nvSpPr>
          <p:cNvPr id="56" name="Google Shape;56;p13"/>
          <p:cNvSpPr/>
          <p:nvPr/>
        </p:nvSpPr>
        <p:spPr>
          <a:xfrm>
            <a:off x="674667" y="3771934"/>
            <a:ext cx="1310800" cy="298800"/>
          </a:xfrm>
          <a:prstGeom prst="rect">
            <a:avLst/>
          </a:prstGeom>
          <a:solidFill>
            <a:srgbClr val="6DBAFF"/>
          </a:solidFill>
          <a:ln w="9525" cap="flat" cmpd="sng">
            <a:solidFill>
              <a:srgbClr val="4A86E8"/>
            </a:solidFill>
            <a:prstDash val="solid"/>
            <a:round/>
            <a:headEnd type="none" w="sm" len="sm"/>
            <a:tailEnd type="none" w="sm" len="sm"/>
          </a:ln>
        </p:spPr>
        <p:txBody>
          <a:bodyPr spcFirstLastPara="1" wrap="square" lIns="121900" tIns="121900" rIns="121900" bIns="121900" anchor="ctr" anchorCtr="0">
            <a:noAutofit/>
          </a:bodyPr>
          <a:lstStyle/>
          <a:p>
            <a:pPr algn="ctr" defTabSz="1219170">
              <a:buClr>
                <a:srgbClr val="000000"/>
              </a:buClr>
            </a:pPr>
            <a:r>
              <a:rPr lang="en" sz="1333" kern="0">
                <a:solidFill>
                  <a:srgbClr val="FFFFFF"/>
                </a:solidFill>
                <a:latin typeface="Arial"/>
                <a:cs typeface="Arial"/>
                <a:sym typeface="Arial"/>
              </a:rPr>
              <a:t>Setup</a:t>
            </a:r>
            <a:endParaRPr sz="1333" kern="0">
              <a:solidFill>
                <a:srgbClr val="FFFFFF"/>
              </a:solidFill>
              <a:latin typeface="Arial"/>
              <a:cs typeface="Arial"/>
              <a:sym typeface="Arial"/>
            </a:endParaRPr>
          </a:p>
        </p:txBody>
      </p:sp>
      <p:sp>
        <p:nvSpPr>
          <p:cNvPr id="57" name="Google Shape;57;p13"/>
          <p:cNvSpPr/>
          <p:nvPr/>
        </p:nvSpPr>
        <p:spPr>
          <a:xfrm>
            <a:off x="674667" y="5086820"/>
            <a:ext cx="1310800" cy="298800"/>
          </a:xfrm>
          <a:prstGeom prst="rect">
            <a:avLst/>
          </a:prstGeom>
          <a:solidFill>
            <a:srgbClr val="6DBAFF"/>
          </a:solidFill>
          <a:ln w="9525" cap="flat" cmpd="sng">
            <a:solidFill>
              <a:srgbClr val="4A86E8"/>
            </a:solidFill>
            <a:prstDash val="solid"/>
            <a:round/>
            <a:headEnd type="none" w="sm" len="sm"/>
            <a:tailEnd type="none" w="sm" len="sm"/>
          </a:ln>
        </p:spPr>
        <p:txBody>
          <a:bodyPr spcFirstLastPara="1" wrap="square" lIns="121900" tIns="121900" rIns="121900" bIns="121900" anchor="ctr" anchorCtr="0">
            <a:noAutofit/>
          </a:bodyPr>
          <a:lstStyle/>
          <a:p>
            <a:pPr algn="ctr" defTabSz="1219170">
              <a:buClr>
                <a:srgbClr val="000000"/>
              </a:buClr>
            </a:pPr>
            <a:r>
              <a:rPr lang="en" sz="1333" kern="0" dirty="0">
                <a:solidFill>
                  <a:srgbClr val="FFFFFF"/>
                </a:solidFill>
                <a:latin typeface="Arial"/>
                <a:cs typeface="Arial"/>
                <a:sym typeface="Arial"/>
              </a:rPr>
              <a:t>LFN Value</a:t>
            </a:r>
            <a:endParaRPr sz="1333" kern="0" dirty="0">
              <a:solidFill>
                <a:srgbClr val="FFFFFF"/>
              </a:solidFill>
              <a:latin typeface="Arial"/>
              <a:cs typeface="Arial"/>
              <a:sym typeface="Arial"/>
            </a:endParaRPr>
          </a:p>
        </p:txBody>
      </p:sp>
      <p:sp>
        <p:nvSpPr>
          <p:cNvPr id="59" name="Google Shape;59;p13"/>
          <p:cNvSpPr txBox="1"/>
          <p:nvPr/>
        </p:nvSpPr>
        <p:spPr>
          <a:xfrm>
            <a:off x="2365667" y="1238035"/>
            <a:ext cx="9242800" cy="430847"/>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lang="en" sz="1200" kern="0" dirty="0">
                <a:solidFill>
                  <a:srgbClr val="000000"/>
                </a:solidFill>
                <a:latin typeface="Arial"/>
                <a:cs typeface="Arial"/>
                <a:sym typeface="Arial"/>
              </a:rPr>
              <a:t>A NA </a:t>
            </a:r>
            <a:r>
              <a:rPr lang="en" sz="1200" kern="0" dirty="0" err="1">
                <a:solidFill>
                  <a:srgbClr val="000000"/>
                </a:solidFill>
                <a:latin typeface="Arial"/>
                <a:cs typeface="Arial"/>
                <a:sym typeface="Arial"/>
              </a:rPr>
              <a:t>xSP</a:t>
            </a:r>
            <a:r>
              <a:rPr lang="en" sz="1200" kern="0" dirty="0">
                <a:solidFill>
                  <a:srgbClr val="000000"/>
                </a:solidFill>
                <a:latin typeface="Arial"/>
                <a:cs typeface="Arial"/>
                <a:sym typeface="Arial"/>
              </a:rPr>
              <a:t> provides and supports scalable VOIP solutions for emergency broadcast services in the US and around the world.</a:t>
            </a:r>
            <a:endParaRPr sz="1200" kern="0" dirty="0">
              <a:solidFill>
                <a:srgbClr val="000000"/>
              </a:solidFill>
              <a:latin typeface="Arial"/>
              <a:cs typeface="Arial"/>
              <a:sym typeface="Arial"/>
            </a:endParaRPr>
          </a:p>
        </p:txBody>
      </p:sp>
      <p:sp>
        <p:nvSpPr>
          <p:cNvPr id="60" name="Google Shape;60;p13"/>
          <p:cNvSpPr txBox="1"/>
          <p:nvPr/>
        </p:nvSpPr>
        <p:spPr>
          <a:xfrm>
            <a:off x="2414467" y="2172924"/>
            <a:ext cx="8889600" cy="1169511"/>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lang="en" sz="1200" kern="0" dirty="0">
                <a:solidFill>
                  <a:srgbClr val="000000"/>
                </a:solidFill>
                <a:latin typeface="Arial"/>
                <a:cs typeface="Arial"/>
                <a:sym typeface="Arial"/>
              </a:rPr>
              <a:t>Need a more cost effective way of scaling from 10 calls / second to 25,000 call / second in a flash. Many commercial router solutions either could not meet the scale need at all, or could not meet it cost effectively. We needed 40 Gbps right away with scale potential to 100Gbps, even 400 Gbps. Because our traffic is voice traffic, it is small packet by nature - which places additional demands on high performance packet routing. Most of our infrastructure is based on open source, so in our search for a solution, we came across VPP.</a:t>
            </a:r>
            <a:endParaRPr sz="1200" kern="0" dirty="0">
              <a:solidFill>
                <a:srgbClr val="000000"/>
              </a:solidFill>
              <a:latin typeface="Arial"/>
              <a:cs typeface="Arial"/>
              <a:sym typeface="Arial"/>
            </a:endParaRPr>
          </a:p>
        </p:txBody>
      </p:sp>
      <p:sp>
        <p:nvSpPr>
          <p:cNvPr id="61" name="Google Shape;61;p13"/>
          <p:cNvSpPr txBox="1"/>
          <p:nvPr/>
        </p:nvSpPr>
        <p:spPr>
          <a:xfrm>
            <a:off x="2414467" y="3572401"/>
            <a:ext cx="8889600" cy="800179"/>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lang="en" sz="1200" kern="0" dirty="0">
                <a:solidFill>
                  <a:srgbClr val="000000"/>
                </a:solidFill>
                <a:latin typeface="Arial"/>
                <a:cs typeface="Arial"/>
                <a:sym typeface="Arial"/>
              </a:rPr>
              <a:t>We needed a solution that could address application integration, </a:t>
            </a:r>
            <a:r>
              <a:rPr lang="en" sz="1200" kern="0" dirty="0" err="1">
                <a:solidFill>
                  <a:srgbClr val="000000"/>
                </a:solidFill>
                <a:latin typeface="Arial"/>
                <a:cs typeface="Arial"/>
                <a:sym typeface="Arial"/>
              </a:rPr>
              <a:t>NATing</a:t>
            </a:r>
            <a:r>
              <a:rPr lang="en" sz="1200" kern="0" dirty="0">
                <a:solidFill>
                  <a:srgbClr val="000000"/>
                </a:solidFill>
                <a:latin typeface="Arial"/>
                <a:cs typeface="Arial"/>
                <a:sym typeface="Arial"/>
              </a:rPr>
              <a:t>, IPv4/IPv6 services, ACLs, virtual router redundancy, etc. at the infrastructure level - and it has be able to dynamically and automatically manageable via an API. VPP and its packet processing capabilities, core to the productized solution we chose, met all of these needs.</a:t>
            </a:r>
            <a:endParaRPr sz="1200" kern="0" dirty="0">
              <a:solidFill>
                <a:srgbClr val="000000"/>
              </a:solidFill>
              <a:latin typeface="Arial"/>
              <a:cs typeface="Arial"/>
              <a:sym typeface="Arial"/>
            </a:endParaRPr>
          </a:p>
        </p:txBody>
      </p:sp>
      <p:sp>
        <p:nvSpPr>
          <p:cNvPr id="62" name="Google Shape;62;p13"/>
          <p:cNvSpPr txBox="1"/>
          <p:nvPr/>
        </p:nvSpPr>
        <p:spPr>
          <a:xfrm>
            <a:off x="2414467" y="4928463"/>
            <a:ext cx="8889600" cy="615513"/>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lang="en" sz="1200" kern="0" dirty="0">
                <a:solidFill>
                  <a:srgbClr val="000000"/>
                </a:solidFill>
                <a:latin typeface="Arial"/>
                <a:cs typeface="Arial"/>
                <a:sym typeface="Arial"/>
              </a:rPr>
              <a:t>We just could not achieve the business metrics required to make the service profitable without a solution that could break traditional packet processing economics. </a:t>
            </a:r>
            <a:r>
              <a:rPr lang="en" sz="1200" kern="0" dirty="0" err="1">
                <a:solidFill>
                  <a:srgbClr val="000000"/>
                </a:solidFill>
                <a:latin typeface="Arial"/>
                <a:cs typeface="Arial"/>
                <a:sym typeface="Arial"/>
              </a:rPr>
              <a:t>FD.io’s</a:t>
            </a:r>
            <a:r>
              <a:rPr lang="en" sz="1200" kern="0" dirty="0">
                <a:solidFill>
                  <a:srgbClr val="000000"/>
                </a:solidFill>
                <a:latin typeface="Arial"/>
                <a:cs typeface="Arial"/>
                <a:sym typeface="Arial"/>
              </a:rPr>
              <a:t> VPP is the cornerstone to our flash-crowd call handling need. </a:t>
            </a:r>
            <a:endParaRPr sz="1200" kern="0" dirty="0">
              <a:solidFill>
                <a:srgbClr val="000000"/>
              </a:solidFill>
              <a:latin typeface="Arial"/>
              <a:cs typeface="Arial"/>
              <a:sym typeface="Arial"/>
            </a:endParaRPr>
          </a:p>
        </p:txBody>
      </p:sp>
      <p:sp>
        <p:nvSpPr>
          <p:cNvPr id="16" name="Title 1">
            <a:extLst>
              <a:ext uri="{FF2B5EF4-FFF2-40B4-BE49-F238E27FC236}">
                <a16:creationId xmlns:a16="http://schemas.microsoft.com/office/drawing/2014/main" id="{52C0F356-D3D4-4CF2-A056-D373BE85D4F2}"/>
              </a:ext>
            </a:extLst>
          </p:cNvPr>
          <p:cNvSpPr txBox="1">
            <a:spLocks/>
          </p:cNvSpPr>
          <p:nvPr/>
        </p:nvSpPr>
        <p:spPr>
          <a:xfrm>
            <a:off x="624840" y="365126"/>
            <a:ext cx="10933800" cy="935700"/>
          </a:xfrm>
          <a:prstGeom prst="rect">
            <a:avLst/>
          </a:prstGeom>
          <a:noFill/>
          <a:ln>
            <a:noFill/>
          </a:ln>
        </p:spPr>
        <p:txBody>
          <a:bodyPr spcFirstLastPara="1" wrap="square" lIns="91425" tIns="45700" rIns="91425" bIns="45700" anchor="ctr" anchorCtr="0"/>
          <a:lstStyle>
            <a:defPPr marR="0" lvl="0" algn="l" rtl="0">
              <a:lnSpc>
                <a:spcPct val="100000"/>
              </a:lnSpc>
              <a:spcBef>
                <a:spcPts val="0"/>
              </a:spcBef>
              <a:spcAft>
                <a:spcPts val="0"/>
              </a:spcAft>
            </a:defPPr>
            <a:lvl1pPr marR="0" lvl="0" algn="l" rtl="0">
              <a:lnSpc>
                <a:spcPct val="90000"/>
              </a:lnSpc>
              <a:spcBef>
                <a:spcPts val="0"/>
              </a:spcBef>
              <a:spcAft>
                <a:spcPts val="0"/>
              </a:spcAft>
              <a:buClr>
                <a:srgbClr val="168FDF"/>
              </a:buClr>
              <a:buSzPts val="3600"/>
              <a:buFont typeface="Gill Sans"/>
              <a:buNone/>
              <a:defRPr sz="3600" b="0" i="0" u="none" strike="noStrike" cap="none">
                <a:solidFill>
                  <a:srgbClr val="168FDF"/>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168FDF"/>
              </a:buClr>
              <a:buSzPts val="3600"/>
              <a:buFont typeface="Gill Sans"/>
              <a:buNone/>
              <a:tabLst/>
              <a:defRPr/>
            </a:pPr>
            <a:r>
              <a:rPr kumimoji="0" lang="en-US" sz="3600" b="0" i="0" u="none" strike="noStrike" kern="0" cap="none" spc="0" normalizeH="0" baseline="0" noProof="0" dirty="0">
                <a:ln>
                  <a:noFill/>
                </a:ln>
                <a:solidFill>
                  <a:srgbClr val="168FDF"/>
                </a:solidFill>
                <a:effectLst/>
                <a:uLnTx/>
                <a:uFillTx/>
                <a:cs typeface="Gill Sans"/>
                <a:sym typeface="Gill Sans"/>
              </a:rPr>
              <a:t>Proof Point: VOIP Solution (FD.io</a:t>
            </a:r>
            <a:r>
              <a:rPr lang="en-US" kern="0" dirty="0"/>
              <a:t>)</a:t>
            </a:r>
            <a:endParaRPr kumimoji="0" lang="en-US" sz="3600" b="0" i="0" u="none" strike="noStrike" kern="0" cap="none" spc="0" normalizeH="0" baseline="0" noProof="0" dirty="0">
              <a:ln>
                <a:noFill/>
              </a:ln>
              <a:solidFill>
                <a:srgbClr val="168FDF"/>
              </a:solidFill>
              <a:effectLst/>
              <a:uLnTx/>
              <a:uFillTx/>
              <a:cs typeface="Gill Sans"/>
              <a:sym typeface="Gill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03F32-5CEC-4401-AF74-E17C3D0DE973}"/>
              </a:ext>
            </a:extLst>
          </p:cNvPr>
          <p:cNvSpPr>
            <a:spLocks noGrp="1"/>
          </p:cNvSpPr>
          <p:nvPr>
            <p:ph type="title"/>
          </p:nvPr>
        </p:nvSpPr>
        <p:spPr/>
        <p:txBody>
          <a:bodyPr/>
          <a:lstStyle/>
          <a:p>
            <a:r>
              <a:rPr lang="en-US" dirty="0"/>
              <a:t>Orange (</a:t>
            </a:r>
            <a:r>
              <a:rPr lang="en-US" dirty="0" err="1"/>
              <a:t>Anuket</a:t>
            </a:r>
            <a:r>
              <a:rPr lang="en-US" dirty="0"/>
              <a:t> + ONAP)</a:t>
            </a:r>
          </a:p>
        </p:txBody>
      </p:sp>
      <p:sp>
        <p:nvSpPr>
          <p:cNvPr id="3" name="Text Placeholder 2">
            <a:extLst>
              <a:ext uri="{FF2B5EF4-FFF2-40B4-BE49-F238E27FC236}">
                <a16:creationId xmlns:a16="http://schemas.microsoft.com/office/drawing/2014/main" id="{76638808-2AA1-4EE8-896C-85D9057F09B0}"/>
              </a:ext>
            </a:extLst>
          </p:cNvPr>
          <p:cNvSpPr>
            <a:spLocks noGrp="1"/>
          </p:cNvSpPr>
          <p:nvPr>
            <p:ph type="body" idx="1"/>
          </p:nvPr>
        </p:nvSpPr>
        <p:spPr>
          <a:xfrm>
            <a:off x="1954530" y="1150620"/>
            <a:ext cx="9612630" cy="5351462"/>
          </a:xfrm>
        </p:spPr>
        <p:txBody>
          <a:bodyPr/>
          <a:lstStyle/>
          <a:p>
            <a:pPr marL="50800" indent="0">
              <a:buNone/>
            </a:pPr>
            <a:endParaRPr lang="en-US" sz="1400" b="1" dirty="0"/>
          </a:p>
          <a:p>
            <a:pPr marL="50800" indent="0">
              <a:buNone/>
            </a:pPr>
            <a:r>
              <a:rPr lang="en-US" sz="1400" b="1" dirty="0" err="1"/>
              <a:t>Anuket</a:t>
            </a:r>
            <a:endParaRPr lang="en-US" sz="1400" b="1" dirty="0"/>
          </a:p>
          <a:p>
            <a:pPr marL="50800" indent="0">
              <a:buNone/>
            </a:pPr>
            <a:r>
              <a:rPr lang="en-US" sz="1400" dirty="0"/>
              <a:t>We need to ensure interoperability, reliability, responsibility</a:t>
            </a:r>
            <a:endParaRPr lang="en-GB" sz="1400" dirty="0"/>
          </a:p>
          <a:p>
            <a:pPr marL="50800" indent="0">
              <a:buNone/>
            </a:pPr>
            <a:r>
              <a:rPr lang="en-GB" sz="1400" dirty="0" err="1"/>
              <a:t>Anuket</a:t>
            </a:r>
            <a:r>
              <a:rPr lang="en-GB" sz="1400" dirty="0"/>
              <a:t> provides reference to the industry, with ready-to-use </a:t>
            </a:r>
            <a:r>
              <a:rPr lang="en-GB" sz="1400" dirty="0">
                <a:hlinkClick r:id="rId3"/>
              </a:rPr>
              <a:t>ci-testing</a:t>
            </a:r>
            <a:r>
              <a:rPr lang="en-GB" sz="1400" dirty="0"/>
              <a:t> (fully automated):</a:t>
            </a:r>
          </a:p>
          <a:p>
            <a:pPr marL="50800" indent="0">
              <a:buNone/>
            </a:pPr>
            <a:r>
              <a:rPr lang="en-GB" sz="1400" dirty="0"/>
              <a:t>- Orange refers CNTT (</a:t>
            </a:r>
            <a:r>
              <a:rPr lang="en-GB" sz="1400" dirty="0" err="1"/>
              <a:t>Anuket</a:t>
            </a:r>
            <a:r>
              <a:rPr lang="en-GB" sz="1400" dirty="0"/>
              <a:t>) Reference Conformance in RFP</a:t>
            </a:r>
          </a:p>
          <a:p>
            <a:pPr marL="50800" indent="0">
              <a:buNone/>
            </a:pPr>
            <a:r>
              <a:rPr lang="en-GB" sz="1400" dirty="0"/>
              <a:t>- Orange runs CNTT Reference Conformance for OpenStack and Kubernetes based on OPNFV </a:t>
            </a:r>
            <a:r>
              <a:rPr lang="en-GB" sz="1400" dirty="0" err="1"/>
              <a:t>Functest</a:t>
            </a:r>
            <a:r>
              <a:rPr lang="en-GB" sz="1400" dirty="0"/>
              <a:t> to evaluate and benchmark the commercial products</a:t>
            </a:r>
          </a:p>
          <a:p>
            <a:pPr marL="50800" indent="0">
              <a:buNone/>
            </a:pPr>
            <a:endParaRPr lang="en-US" sz="1400" dirty="0"/>
          </a:p>
          <a:p>
            <a:pPr marL="50800" indent="0">
              <a:buNone/>
            </a:pPr>
            <a:r>
              <a:rPr lang="en-US" sz="1400" b="1" dirty="0"/>
              <a:t>ONAP</a:t>
            </a:r>
          </a:p>
          <a:p>
            <a:pPr marL="50800" indent="0">
              <a:buNone/>
            </a:pPr>
            <a:r>
              <a:rPr lang="en-US" sz="1400" dirty="0"/>
              <a:t>We need an automation platform</a:t>
            </a:r>
          </a:p>
          <a:p>
            <a:pPr marL="50800" indent="0">
              <a:buNone/>
            </a:pPr>
            <a:r>
              <a:rPr lang="en-US" sz="1400" dirty="0"/>
              <a:t>- Orange refers ONAP in RFP</a:t>
            </a:r>
          </a:p>
          <a:p>
            <a:pPr marL="50800" indent="0">
              <a:buNone/>
            </a:pPr>
            <a:r>
              <a:rPr lang="en-US" sz="1400" dirty="0"/>
              <a:t>- First field deployments and trial in Orange production networks of an automation framework powered by ONAP (IP/MPLS networks resource management, and configuration changes such as Virtual Private Networks provisioning scenarios)</a:t>
            </a:r>
          </a:p>
        </p:txBody>
      </p:sp>
      <p:sp>
        <p:nvSpPr>
          <p:cNvPr id="4" name="Rectangle 3">
            <a:extLst>
              <a:ext uri="{FF2B5EF4-FFF2-40B4-BE49-F238E27FC236}">
                <a16:creationId xmlns:a16="http://schemas.microsoft.com/office/drawing/2014/main" id="{B6B4B4E6-C4F4-4E92-A232-78F0EA3CF7CB}"/>
              </a:ext>
            </a:extLst>
          </p:cNvPr>
          <p:cNvSpPr/>
          <p:nvPr/>
        </p:nvSpPr>
        <p:spPr>
          <a:xfrm>
            <a:off x="495525" y="1321581"/>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mn-ea"/>
                <a:cs typeface="+mn-cs"/>
              </a:rPr>
              <a:t>Setup</a:t>
            </a:r>
          </a:p>
        </p:txBody>
      </p:sp>
      <p:sp>
        <p:nvSpPr>
          <p:cNvPr id="5" name="Rectangle 4">
            <a:extLst>
              <a:ext uri="{FF2B5EF4-FFF2-40B4-BE49-F238E27FC236}">
                <a16:creationId xmlns:a16="http://schemas.microsoft.com/office/drawing/2014/main" id="{A84B4AC9-D00F-4F33-BA09-016DCF2EE419}"/>
              </a:ext>
            </a:extLst>
          </p:cNvPr>
          <p:cNvSpPr/>
          <p:nvPr/>
        </p:nvSpPr>
        <p:spPr>
          <a:xfrm>
            <a:off x="495525" y="2334683"/>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mn-ea"/>
                <a:cs typeface="+mn-cs"/>
              </a:rPr>
              <a:t>Challenge</a:t>
            </a:r>
          </a:p>
        </p:txBody>
      </p:sp>
      <p:sp>
        <p:nvSpPr>
          <p:cNvPr id="6" name="Rectangle 5">
            <a:extLst>
              <a:ext uri="{FF2B5EF4-FFF2-40B4-BE49-F238E27FC236}">
                <a16:creationId xmlns:a16="http://schemas.microsoft.com/office/drawing/2014/main" id="{3A72A3FE-3894-4A0F-84FD-95ED59F1F659}"/>
              </a:ext>
            </a:extLst>
          </p:cNvPr>
          <p:cNvSpPr/>
          <p:nvPr/>
        </p:nvSpPr>
        <p:spPr>
          <a:xfrm>
            <a:off x="495525" y="3350417"/>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mn-ea"/>
                <a:cs typeface="+mn-cs"/>
              </a:rPr>
              <a:t>Solution</a:t>
            </a:r>
          </a:p>
        </p:txBody>
      </p:sp>
      <p:sp>
        <p:nvSpPr>
          <p:cNvPr id="7" name="Rectangle 6">
            <a:extLst>
              <a:ext uri="{FF2B5EF4-FFF2-40B4-BE49-F238E27FC236}">
                <a16:creationId xmlns:a16="http://schemas.microsoft.com/office/drawing/2014/main" id="{0F35EAB5-CFF1-48E2-B9F0-1072F5725B35}"/>
              </a:ext>
            </a:extLst>
          </p:cNvPr>
          <p:cNvSpPr/>
          <p:nvPr/>
        </p:nvSpPr>
        <p:spPr>
          <a:xfrm>
            <a:off x="495525" y="4423272"/>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mn-ea"/>
                <a:cs typeface="+mn-cs"/>
              </a:rPr>
              <a:t>LFN Value</a:t>
            </a:r>
          </a:p>
        </p:txBody>
      </p:sp>
    </p:spTree>
    <p:extLst>
      <p:ext uri="{BB962C8B-B14F-4D97-AF65-F5344CB8AC3E}">
        <p14:creationId xmlns:p14="http://schemas.microsoft.com/office/powerpoint/2010/main" val="1373275187"/>
      </p:ext>
    </p:extLst>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34250-3AAF-44FF-AD8C-32F19A3BBA1F}"/>
              </a:ext>
            </a:extLst>
          </p:cNvPr>
          <p:cNvSpPr>
            <a:spLocks noGrp="1"/>
          </p:cNvSpPr>
          <p:nvPr>
            <p:ph type="title"/>
          </p:nvPr>
        </p:nvSpPr>
        <p:spPr/>
        <p:txBody>
          <a:bodyPr/>
          <a:lstStyle/>
          <a:p>
            <a:r>
              <a:rPr lang="en-US" dirty="0"/>
              <a:t>Agenda</a:t>
            </a:r>
          </a:p>
        </p:txBody>
      </p:sp>
      <p:sp>
        <p:nvSpPr>
          <p:cNvPr id="3" name="Text Placeholder 2">
            <a:extLst>
              <a:ext uri="{FF2B5EF4-FFF2-40B4-BE49-F238E27FC236}">
                <a16:creationId xmlns:a16="http://schemas.microsoft.com/office/drawing/2014/main" id="{68EF9D0F-5A83-4433-B36B-1E8903F35A17}"/>
              </a:ext>
            </a:extLst>
          </p:cNvPr>
          <p:cNvSpPr>
            <a:spLocks noGrp="1"/>
          </p:cNvSpPr>
          <p:nvPr>
            <p:ph type="body" idx="1"/>
          </p:nvPr>
        </p:nvSpPr>
        <p:spPr/>
        <p:txBody>
          <a:bodyPr/>
          <a:lstStyle/>
          <a:p>
            <a:r>
              <a:rPr lang="en-US" dirty="0"/>
              <a:t>LFN Messaging Framework</a:t>
            </a:r>
          </a:p>
          <a:p>
            <a:r>
              <a:rPr lang="en-US" dirty="0"/>
              <a:t>Elevator Pitch and Message Pillars</a:t>
            </a:r>
          </a:p>
          <a:p>
            <a:r>
              <a:rPr lang="en-US" dirty="0"/>
              <a:t>Open Source and Security Messaging Primers</a:t>
            </a:r>
          </a:p>
          <a:p>
            <a:r>
              <a:rPr lang="en-US" dirty="0"/>
              <a:t>Proof Points</a:t>
            </a:r>
          </a:p>
        </p:txBody>
      </p:sp>
    </p:spTree>
    <p:extLst>
      <p:ext uri="{BB962C8B-B14F-4D97-AF65-F5344CB8AC3E}">
        <p14:creationId xmlns:p14="http://schemas.microsoft.com/office/powerpoint/2010/main" val="1215526994"/>
      </p:ext>
    </p:extLst>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8B30D-6816-4464-BECD-68C0DD4D4DFA}"/>
              </a:ext>
            </a:extLst>
          </p:cNvPr>
          <p:cNvSpPr>
            <a:spLocks noGrp="1"/>
          </p:cNvSpPr>
          <p:nvPr>
            <p:ph type="title"/>
          </p:nvPr>
        </p:nvSpPr>
        <p:spPr/>
        <p:txBody>
          <a:bodyPr/>
          <a:lstStyle/>
          <a:p>
            <a:r>
              <a:rPr lang="en-US" dirty="0"/>
              <a:t>Proof Points &amp; Next Steps</a:t>
            </a:r>
          </a:p>
        </p:txBody>
      </p:sp>
      <p:sp>
        <p:nvSpPr>
          <p:cNvPr id="3" name="Text Placeholder 2">
            <a:extLst>
              <a:ext uri="{FF2B5EF4-FFF2-40B4-BE49-F238E27FC236}">
                <a16:creationId xmlns:a16="http://schemas.microsoft.com/office/drawing/2014/main" id="{4CA21256-8F5D-44E0-881E-84923A86DCCC}"/>
              </a:ext>
            </a:extLst>
          </p:cNvPr>
          <p:cNvSpPr>
            <a:spLocks noGrp="1"/>
          </p:cNvSpPr>
          <p:nvPr>
            <p:ph type="body" idx="1"/>
          </p:nvPr>
        </p:nvSpPr>
        <p:spPr>
          <a:xfrm>
            <a:off x="624840" y="1335088"/>
            <a:ext cx="10933800" cy="4991284"/>
          </a:xfrm>
        </p:spPr>
        <p:txBody>
          <a:bodyPr/>
          <a:lstStyle/>
          <a:p>
            <a:r>
              <a:rPr lang="en-US" sz="1800" dirty="0">
                <a:latin typeface="+mn-lt"/>
              </a:rPr>
              <a:t>Proof points under development from Huawei, Verizon, and China Mobile</a:t>
            </a:r>
          </a:p>
          <a:p>
            <a:r>
              <a:rPr lang="en-US" sz="1800" dirty="0">
                <a:latin typeface="+mn-lt"/>
              </a:rPr>
              <a:t>Add boxes with all the top proof points we’re going after</a:t>
            </a:r>
          </a:p>
          <a:p>
            <a:r>
              <a:rPr lang="en-US" sz="1800" dirty="0">
                <a:latin typeface="+mn-lt"/>
              </a:rPr>
              <a:t>Maybe show 1 example of a completed proof point template </a:t>
            </a:r>
          </a:p>
        </p:txBody>
      </p:sp>
    </p:spTree>
    <p:extLst>
      <p:ext uri="{BB962C8B-B14F-4D97-AF65-F5344CB8AC3E}">
        <p14:creationId xmlns:p14="http://schemas.microsoft.com/office/powerpoint/2010/main" val="3128494179"/>
      </p:ext>
    </p:extLst>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8B492E-DDA3-4CA4-89BB-9C44AC5580D2}"/>
              </a:ext>
            </a:extLst>
          </p:cNvPr>
          <p:cNvSpPr>
            <a:spLocks noGrp="1"/>
          </p:cNvSpPr>
          <p:nvPr>
            <p:ph type="title"/>
          </p:nvPr>
        </p:nvSpPr>
        <p:spPr/>
        <p:txBody>
          <a:bodyPr/>
          <a:lstStyle/>
          <a:p>
            <a:r>
              <a:rPr lang="en-US" dirty="0"/>
              <a:t>Backup</a:t>
            </a:r>
          </a:p>
        </p:txBody>
      </p:sp>
    </p:spTree>
    <p:extLst>
      <p:ext uri="{BB962C8B-B14F-4D97-AF65-F5344CB8AC3E}">
        <p14:creationId xmlns:p14="http://schemas.microsoft.com/office/powerpoint/2010/main" val="223238780"/>
      </p:ext>
    </p:extLst>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03F32-5CEC-4401-AF74-E17C3D0DE973}"/>
              </a:ext>
            </a:extLst>
          </p:cNvPr>
          <p:cNvSpPr>
            <a:spLocks noGrp="1"/>
          </p:cNvSpPr>
          <p:nvPr>
            <p:ph type="title"/>
          </p:nvPr>
        </p:nvSpPr>
        <p:spPr/>
        <p:txBody>
          <a:bodyPr/>
          <a:lstStyle/>
          <a:p>
            <a:r>
              <a:rPr lang="en-US" dirty="0"/>
              <a:t>Proof Point Template</a:t>
            </a:r>
          </a:p>
        </p:txBody>
      </p:sp>
      <p:sp>
        <p:nvSpPr>
          <p:cNvPr id="3" name="Text Placeholder 2">
            <a:extLst>
              <a:ext uri="{FF2B5EF4-FFF2-40B4-BE49-F238E27FC236}">
                <a16:creationId xmlns:a16="http://schemas.microsoft.com/office/drawing/2014/main" id="{76638808-2AA1-4EE8-896C-85D9057F09B0}"/>
              </a:ext>
            </a:extLst>
          </p:cNvPr>
          <p:cNvSpPr>
            <a:spLocks noGrp="1"/>
          </p:cNvSpPr>
          <p:nvPr>
            <p:ph type="body" idx="1"/>
          </p:nvPr>
        </p:nvSpPr>
        <p:spPr>
          <a:xfrm>
            <a:off x="1954530" y="1150620"/>
            <a:ext cx="9612630" cy="5351462"/>
          </a:xfrm>
        </p:spPr>
        <p:txBody>
          <a:bodyPr/>
          <a:lstStyle/>
          <a:p>
            <a:pPr marL="50800" indent="0">
              <a:buNone/>
            </a:pPr>
            <a:r>
              <a:rPr lang="en-US" sz="1400" dirty="0"/>
              <a:t>&lt;what your company was trying to accomplish with X effort&gt;</a:t>
            </a:r>
          </a:p>
          <a:p>
            <a:pPr marL="50800" indent="0">
              <a:buNone/>
            </a:pPr>
            <a:endParaRPr lang="en-US" sz="1400" dirty="0"/>
          </a:p>
          <a:p>
            <a:pPr marL="50800" indent="0">
              <a:buNone/>
            </a:pPr>
            <a:endParaRPr lang="en-US" sz="1400" dirty="0"/>
          </a:p>
          <a:p>
            <a:pPr marL="50800" indent="0">
              <a:buNone/>
            </a:pPr>
            <a:r>
              <a:rPr lang="en-US" sz="1400" dirty="0"/>
              <a:t>&lt;key challenge or pain point your company faced to achieve X effort&gt;</a:t>
            </a:r>
          </a:p>
          <a:p>
            <a:pPr marL="50800" indent="0">
              <a:buNone/>
            </a:pPr>
            <a:endParaRPr lang="en-US" sz="1400" dirty="0"/>
          </a:p>
          <a:p>
            <a:pPr marL="50800" indent="0">
              <a:buNone/>
            </a:pPr>
            <a:endParaRPr lang="en-US" sz="1400" dirty="0"/>
          </a:p>
          <a:p>
            <a:pPr marL="50800" indent="0">
              <a:buNone/>
            </a:pPr>
            <a:r>
              <a:rPr lang="en-US" sz="1400" dirty="0"/>
              <a:t>&lt;how your company used or leveraged work from LFN project(s) to address your challenge/pain point and achieve X effort&gt;</a:t>
            </a:r>
          </a:p>
          <a:p>
            <a:pPr marL="50800" indent="0">
              <a:buNone/>
            </a:pPr>
            <a:endParaRPr lang="en-US" sz="1400" dirty="0"/>
          </a:p>
          <a:p>
            <a:pPr marL="50800" indent="0">
              <a:buNone/>
            </a:pPr>
            <a:endParaRPr lang="en-US" sz="1400" dirty="0"/>
          </a:p>
          <a:p>
            <a:pPr marL="50800" indent="0">
              <a:buNone/>
            </a:pPr>
            <a:r>
              <a:rPr lang="en-US" sz="1400" dirty="0"/>
              <a:t>&lt;why your company chose to use LFN project innovations / unique value that LFN project(s) provided versus other solutions or approaches your company could have utilized&gt;</a:t>
            </a:r>
          </a:p>
          <a:p>
            <a:pPr marL="50800" indent="0">
              <a:buNone/>
            </a:pPr>
            <a:endParaRPr lang="en-US" sz="1400" dirty="0"/>
          </a:p>
        </p:txBody>
      </p:sp>
      <p:sp>
        <p:nvSpPr>
          <p:cNvPr id="4" name="Rectangle 3">
            <a:extLst>
              <a:ext uri="{FF2B5EF4-FFF2-40B4-BE49-F238E27FC236}">
                <a16:creationId xmlns:a16="http://schemas.microsoft.com/office/drawing/2014/main" id="{B6B4B4E6-C4F4-4E92-A232-78F0EA3CF7CB}"/>
              </a:ext>
            </a:extLst>
          </p:cNvPr>
          <p:cNvSpPr/>
          <p:nvPr/>
        </p:nvSpPr>
        <p:spPr>
          <a:xfrm>
            <a:off x="495525" y="1321581"/>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Setup</a:t>
            </a:r>
          </a:p>
        </p:txBody>
      </p:sp>
      <p:sp>
        <p:nvSpPr>
          <p:cNvPr id="5" name="Rectangle 4">
            <a:extLst>
              <a:ext uri="{FF2B5EF4-FFF2-40B4-BE49-F238E27FC236}">
                <a16:creationId xmlns:a16="http://schemas.microsoft.com/office/drawing/2014/main" id="{A84B4AC9-D00F-4F33-BA09-016DCF2EE419}"/>
              </a:ext>
            </a:extLst>
          </p:cNvPr>
          <p:cNvSpPr/>
          <p:nvPr/>
        </p:nvSpPr>
        <p:spPr>
          <a:xfrm>
            <a:off x="495525" y="2334683"/>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Challenge</a:t>
            </a:r>
          </a:p>
        </p:txBody>
      </p:sp>
      <p:sp>
        <p:nvSpPr>
          <p:cNvPr id="6" name="Rectangle 5">
            <a:extLst>
              <a:ext uri="{FF2B5EF4-FFF2-40B4-BE49-F238E27FC236}">
                <a16:creationId xmlns:a16="http://schemas.microsoft.com/office/drawing/2014/main" id="{3A72A3FE-3894-4A0F-84FD-95ED59F1F659}"/>
              </a:ext>
            </a:extLst>
          </p:cNvPr>
          <p:cNvSpPr/>
          <p:nvPr/>
        </p:nvSpPr>
        <p:spPr>
          <a:xfrm>
            <a:off x="495525" y="3350417"/>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Solution</a:t>
            </a:r>
          </a:p>
        </p:txBody>
      </p:sp>
      <p:sp>
        <p:nvSpPr>
          <p:cNvPr id="7" name="Rectangle 6">
            <a:extLst>
              <a:ext uri="{FF2B5EF4-FFF2-40B4-BE49-F238E27FC236}">
                <a16:creationId xmlns:a16="http://schemas.microsoft.com/office/drawing/2014/main" id="{0F35EAB5-CFF1-48E2-B9F0-1072F5725B35}"/>
              </a:ext>
            </a:extLst>
          </p:cNvPr>
          <p:cNvSpPr/>
          <p:nvPr/>
        </p:nvSpPr>
        <p:spPr>
          <a:xfrm>
            <a:off x="495525" y="4423272"/>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LFN Value</a:t>
            </a:r>
          </a:p>
        </p:txBody>
      </p:sp>
    </p:spTree>
    <p:extLst>
      <p:ext uri="{BB962C8B-B14F-4D97-AF65-F5344CB8AC3E}">
        <p14:creationId xmlns:p14="http://schemas.microsoft.com/office/powerpoint/2010/main" val="1912151742"/>
      </p:ext>
    </p:extLst>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180523B-5EFB-4927-B194-7B709A4BF242}"/>
              </a:ext>
            </a:extLst>
          </p:cNvPr>
          <p:cNvSpPr/>
          <p:nvPr/>
        </p:nvSpPr>
        <p:spPr>
          <a:xfrm>
            <a:off x="624840" y="2530555"/>
            <a:ext cx="11384634" cy="36351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t>Speed your time to market</a:t>
            </a:r>
          </a:p>
          <a:p>
            <a:r>
              <a:rPr lang="en-US" sz="1000" dirty="0"/>
              <a:t>Open source has now become the de facto way to build software to speed up software development. Working within the LF Networking community, developers have access to the broadest set of open source networking capabilities and integration points, with projects spanning Software Defined Networking (SDN), Network Functions Virtualization (NFV), Management and Orchestration (MANO), automation, analytics, data plane acceleration, and more. They can leverage this community-driven work to develop and onboard networking software in simpler, more efficient ways. This streamlines development and speeds up time to market for network services and infrastructure. In turn, businesses, service providers and government agencies have the confidence that they can rely on community-built, interoperable solutions to support their end user needs.</a:t>
            </a:r>
          </a:p>
          <a:p>
            <a:endParaRPr lang="en-US" sz="1000" dirty="0"/>
          </a:p>
          <a:p>
            <a:r>
              <a:rPr lang="en-US" sz="1000" b="1" dirty="0"/>
              <a:t>Save money </a:t>
            </a:r>
          </a:p>
          <a:p>
            <a:r>
              <a:rPr lang="en-US" sz="1000" dirty="0"/>
              <a:t>Operations need to run smoothly and can’t afford costly or time-consuming software upgrades. Working in the LF Networking community prevents unnecessary duplication of common networking components and technology that companies need to develop and deploy, helping you reduce or optimize capital and operating expenditures. By leveraging work within the community, you gain simpler, more cost-efficient ways to develop and onboard software and can leverage a broad choice of vendors to reduce lock in. LF Networking’s broad community and years of experience in driving open compliance efforts also offers assurance of interoperability and removes the guesswork, saving both time and money. The community is constantly improving both the requirements and the testing against these requirements. Whether you are leveraging a single community project building block or a more complete solution stack, the work put in by the LF Networking community helps ensure that software is more likely to integrate seamlessly and with less headaches.</a:t>
            </a:r>
          </a:p>
          <a:p>
            <a:endParaRPr lang="en-US" sz="1000" dirty="0"/>
          </a:p>
          <a:p>
            <a:r>
              <a:rPr lang="en-US" sz="1000" b="1" dirty="0"/>
              <a:t>Stay Cutting Edge</a:t>
            </a:r>
          </a:p>
          <a:p>
            <a:r>
              <a:rPr lang="en-US" sz="1000" dirty="0"/>
              <a:t>Innovations happens faster in an open, collaborative forum where ideas are crowdsourced, shared and quickly iterated upon. The LF Networking community is fostering a new wave of open source practitioners across the entire value chain and is an innovation competency that the industry can rely on. The community fosters and incubates networking innovations that have been implemented in communications networks globally and can be used to enable new revenue generating services and operational efficiencies across a range of industries, from retail and healthcare to manufacturing and more. Open source software, by definition, also motivates leading edge development with vulnerability detection &amp; code design best practices. In addition, community projects are deeply integrated with the edge computing landscape and collaborate with other communities like LF Edge to add networking capabilities and features to edge blueprints and use cases. With this open access to incredible networking innovations, retailers can find new ways to optimize inventory, manufacturers can improve defect detection and connect their factories for real-time decision making, and many other sectors can benefit.</a:t>
            </a:r>
            <a:endParaRPr lang="en-US" sz="1000" dirty="0">
              <a:solidFill>
                <a:schemeClr val="tx2"/>
              </a:solidFill>
            </a:endParaRPr>
          </a:p>
        </p:txBody>
      </p:sp>
      <p:sp>
        <p:nvSpPr>
          <p:cNvPr id="5" name="Rectangle 4">
            <a:extLst>
              <a:ext uri="{FF2B5EF4-FFF2-40B4-BE49-F238E27FC236}">
                <a16:creationId xmlns:a16="http://schemas.microsoft.com/office/drawing/2014/main" id="{35A5807F-7A6A-41A1-926E-DAE2DA6E4935}"/>
              </a:ext>
            </a:extLst>
          </p:cNvPr>
          <p:cNvSpPr/>
          <p:nvPr/>
        </p:nvSpPr>
        <p:spPr>
          <a:xfrm>
            <a:off x="633360" y="567150"/>
            <a:ext cx="11384634" cy="1892596"/>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Elevator Pitch</a:t>
            </a:r>
          </a:p>
          <a:p>
            <a:pPr algn="ctr"/>
            <a:r>
              <a:rPr lang="en-US" sz="1000" dirty="0"/>
              <a:t>The modern organization has data and users located everywhere. This is impacting the performance and security needs of IT networks across the globe, along with compelling user experiences and new revenue paths—all central to ‘digital transformation’. Networking technology plays a pivotal role in this digital transformation and among them, three networking transformations will disrupt our planet from 2020-2030: 5G, edge computing, and cloud native application development. Any one of these disruptions can be overwhelming to comprehend, let alone to leverage in totality in a rapid and affordable way. Inherently, software complexity is a key challenge to implementing the full capabilities of these technologies and this is where open source comes into play. Leverage you must: adapt or perish.</a:t>
            </a:r>
          </a:p>
          <a:p>
            <a:pPr algn="ctr"/>
            <a:endParaRPr lang="en-US" sz="1000" dirty="0"/>
          </a:p>
          <a:p>
            <a:pPr algn="ctr"/>
            <a:r>
              <a:rPr lang="en-US" sz="1000" dirty="0"/>
              <a:t>At LF Networking, we firmly believe open source technology is the only viable path to truly scale software so that businesses, government agencies, education institutions, service providers — and the OEMs, ISVs and system integrators that support them—can achieve operational and revenue value in a timely and cost-effective manner. LF Networking provides the largest set of open source networking projects—through a broad industry coalition—so the entire world can access networking innovations and achieve digital transformation. No single company could accomplish what is delivered through LF Networking. Companies of all sizes and types can rely on a breadth of commercially-ready ecosystem offerings that are based on LF Networking innovations.</a:t>
            </a:r>
          </a:p>
          <a:p>
            <a:pPr algn="ctr"/>
            <a:r>
              <a:rPr lang="en-US" sz="1000" dirty="0"/>
              <a:t>Networking digital transformation is a right, not a privilege. We make it so. Join us. </a:t>
            </a:r>
          </a:p>
          <a:p>
            <a:pPr algn="ctr"/>
            <a:endParaRPr lang="en-US" sz="1000" dirty="0"/>
          </a:p>
        </p:txBody>
      </p:sp>
      <p:sp>
        <p:nvSpPr>
          <p:cNvPr id="8" name="Title 7">
            <a:extLst>
              <a:ext uri="{FF2B5EF4-FFF2-40B4-BE49-F238E27FC236}">
                <a16:creationId xmlns:a16="http://schemas.microsoft.com/office/drawing/2014/main" id="{81C6EC22-14D3-4100-A549-9B36B3D8BEF9}"/>
              </a:ext>
            </a:extLst>
          </p:cNvPr>
          <p:cNvSpPr>
            <a:spLocks noGrp="1"/>
          </p:cNvSpPr>
          <p:nvPr>
            <p:ph type="title"/>
          </p:nvPr>
        </p:nvSpPr>
        <p:spPr>
          <a:xfrm>
            <a:off x="624840" y="10630"/>
            <a:ext cx="10933800" cy="620335"/>
          </a:xfrm>
        </p:spPr>
        <p:txBody>
          <a:bodyPr/>
          <a:lstStyle/>
          <a:p>
            <a:r>
              <a:rPr lang="en-US" dirty="0"/>
              <a:t>LFN Narrative: All Personas</a:t>
            </a:r>
          </a:p>
        </p:txBody>
      </p:sp>
      <p:sp>
        <p:nvSpPr>
          <p:cNvPr id="6" name="TextBox 5">
            <a:extLst>
              <a:ext uri="{FF2B5EF4-FFF2-40B4-BE49-F238E27FC236}">
                <a16:creationId xmlns:a16="http://schemas.microsoft.com/office/drawing/2014/main" id="{74A6773D-C570-4438-AB78-5D9981BA3692}"/>
              </a:ext>
            </a:extLst>
          </p:cNvPr>
          <p:cNvSpPr txBox="1"/>
          <p:nvPr/>
        </p:nvSpPr>
        <p:spPr>
          <a:xfrm>
            <a:off x="3375466" y="6595957"/>
            <a:ext cx="6306983" cy="276999"/>
          </a:xfrm>
          <a:prstGeom prst="rect">
            <a:avLst/>
          </a:prstGeom>
          <a:noFill/>
        </p:spPr>
        <p:txBody>
          <a:bodyPr wrap="none" rtlCol="0">
            <a:spAutoFit/>
          </a:bodyPr>
          <a:lstStyle/>
          <a:p>
            <a:r>
              <a:rPr lang="en-US" sz="1200" dirty="0">
                <a:solidFill>
                  <a:srgbClr val="FF0000"/>
                </a:solidFill>
              </a:rPr>
              <a:t>*Still updating / refining security message to reflect what’s being done across LFN projects</a:t>
            </a:r>
          </a:p>
        </p:txBody>
      </p:sp>
    </p:spTree>
    <p:extLst>
      <p:ext uri="{BB962C8B-B14F-4D97-AF65-F5344CB8AC3E}">
        <p14:creationId xmlns:p14="http://schemas.microsoft.com/office/powerpoint/2010/main" val="1326772890"/>
      </p:ext>
    </p:extLst>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01501-BC5D-4D03-ACEF-54B48F960955}"/>
              </a:ext>
            </a:extLst>
          </p:cNvPr>
          <p:cNvSpPr>
            <a:spLocks noGrp="1"/>
          </p:cNvSpPr>
          <p:nvPr>
            <p:ph type="title"/>
          </p:nvPr>
        </p:nvSpPr>
        <p:spPr/>
        <p:txBody>
          <a:bodyPr/>
          <a:lstStyle/>
          <a:p>
            <a:r>
              <a:rPr lang="en-US" dirty="0"/>
              <a:t>LFN Messaging Overview</a:t>
            </a:r>
          </a:p>
        </p:txBody>
      </p:sp>
      <p:sp>
        <p:nvSpPr>
          <p:cNvPr id="3" name="Text Placeholder 2">
            <a:extLst>
              <a:ext uri="{FF2B5EF4-FFF2-40B4-BE49-F238E27FC236}">
                <a16:creationId xmlns:a16="http://schemas.microsoft.com/office/drawing/2014/main" id="{83CAA22A-D161-438F-A560-76136428C29F}"/>
              </a:ext>
            </a:extLst>
          </p:cNvPr>
          <p:cNvSpPr>
            <a:spLocks noGrp="1"/>
          </p:cNvSpPr>
          <p:nvPr>
            <p:ph type="body" idx="1"/>
          </p:nvPr>
        </p:nvSpPr>
        <p:spPr/>
        <p:txBody>
          <a:bodyPr/>
          <a:lstStyle/>
          <a:p>
            <a:r>
              <a:rPr lang="en-US" b="1" dirty="0"/>
              <a:t>What: </a:t>
            </a:r>
            <a:r>
              <a:rPr lang="en-US" dirty="0"/>
              <a:t>Update LFN messaging</a:t>
            </a:r>
          </a:p>
          <a:p>
            <a:r>
              <a:rPr lang="en-US" b="1" dirty="0"/>
              <a:t>When: </a:t>
            </a:r>
            <a:r>
              <a:rPr lang="en-US" dirty="0"/>
              <a:t>Propose recommendation to LFN Board in July. Implement messaging in LFN marketing activities starting in Fall 2021</a:t>
            </a:r>
          </a:p>
          <a:p>
            <a:r>
              <a:rPr lang="en-US" b="1" dirty="0"/>
              <a:t>Why: </a:t>
            </a:r>
            <a:r>
              <a:rPr lang="en-US" dirty="0"/>
              <a:t>Current messaging is outdated and needs to reflect new &amp; expanded LFN capabilities, projects, membership and proof points  </a:t>
            </a:r>
          </a:p>
          <a:p>
            <a:r>
              <a:rPr lang="en-US" b="1" dirty="0"/>
              <a:t>How: </a:t>
            </a:r>
            <a:r>
              <a:rPr lang="en-US" dirty="0"/>
              <a:t>Messaging working group formed within the MAC</a:t>
            </a:r>
          </a:p>
        </p:txBody>
      </p:sp>
    </p:spTree>
    <p:extLst>
      <p:ext uri="{BB962C8B-B14F-4D97-AF65-F5344CB8AC3E}">
        <p14:creationId xmlns:p14="http://schemas.microsoft.com/office/powerpoint/2010/main" val="3233779923"/>
      </p:ext>
    </p:extLst>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FD8CC-E517-6D40-889D-B6B3EA993495}"/>
              </a:ext>
            </a:extLst>
          </p:cNvPr>
          <p:cNvSpPr>
            <a:spLocks noGrp="1"/>
          </p:cNvSpPr>
          <p:nvPr>
            <p:ph type="title"/>
          </p:nvPr>
        </p:nvSpPr>
        <p:spPr>
          <a:xfrm>
            <a:off x="714392" y="110379"/>
            <a:ext cx="10933800" cy="935700"/>
          </a:xfrm>
        </p:spPr>
        <p:txBody>
          <a:bodyPr/>
          <a:lstStyle/>
          <a:p>
            <a:r>
              <a:rPr lang="en-US" dirty="0"/>
              <a:t>LFN Messaging Framework</a:t>
            </a:r>
          </a:p>
        </p:txBody>
      </p:sp>
      <p:sp>
        <p:nvSpPr>
          <p:cNvPr id="7" name="Rectangle 6">
            <a:extLst>
              <a:ext uri="{FF2B5EF4-FFF2-40B4-BE49-F238E27FC236}">
                <a16:creationId xmlns:a16="http://schemas.microsoft.com/office/drawing/2014/main" id="{1BCE0BAD-8734-B946-B94D-D4CC6E1E7FF5}"/>
              </a:ext>
            </a:extLst>
          </p:cNvPr>
          <p:cNvSpPr/>
          <p:nvPr/>
        </p:nvSpPr>
        <p:spPr>
          <a:xfrm>
            <a:off x="1730659" y="1983028"/>
            <a:ext cx="7161881" cy="2506018"/>
          </a:xfrm>
          <a:prstGeom prst="rect">
            <a:avLst/>
          </a:prstGeom>
          <a:noFill/>
          <a:ln w="28575">
            <a:solidFill>
              <a:schemeClr val="bg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bg2"/>
                </a:solidFill>
                <a:effectLst/>
                <a:uLnTx/>
                <a:uFillTx/>
                <a:latin typeface="Intel Clear" panose="020B0604020203020204" pitchFamily="34" charset="0"/>
                <a:ea typeface="Intel Clear" panose="020B0604020203020204" pitchFamily="34" charset="0"/>
                <a:cs typeface="Intel Clear" panose="020B0604020203020204" pitchFamily="34" charset="0"/>
              </a:rPr>
              <a:t>LFN Topline Narrative (x-Audience)</a:t>
            </a:r>
          </a:p>
        </p:txBody>
      </p:sp>
      <p:sp>
        <p:nvSpPr>
          <p:cNvPr id="9" name="Rectangle 8">
            <a:extLst>
              <a:ext uri="{FF2B5EF4-FFF2-40B4-BE49-F238E27FC236}">
                <a16:creationId xmlns:a16="http://schemas.microsoft.com/office/drawing/2014/main" id="{C09D827C-C62E-CF4F-A4D1-DBCC814334FA}"/>
              </a:ext>
            </a:extLst>
          </p:cNvPr>
          <p:cNvSpPr/>
          <p:nvPr/>
        </p:nvSpPr>
        <p:spPr>
          <a:xfrm>
            <a:off x="1730659" y="5095636"/>
            <a:ext cx="7161881" cy="96690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3152"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2"/>
                </a:solidFill>
                <a:effectLst/>
                <a:uLnTx/>
                <a:uFillTx/>
                <a:latin typeface="Intel Clear" panose="020B0604020203020204" pitchFamily="34" charset="0"/>
                <a:ea typeface="Intel Clear" panose="020B0604020203020204" pitchFamily="34" charset="0"/>
                <a:cs typeface="Intel Clear" panose="020B0604020203020204" pitchFamily="34" charset="0"/>
              </a:rPr>
              <a:t>Project-Specific Narratives and Proof Points</a:t>
            </a:r>
          </a:p>
        </p:txBody>
      </p:sp>
      <p:sp>
        <p:nvSpPr>
          <p:cNvPr id="10" name="Rectangle 9">
            <a:extLst>
              <a:ext uri="{FF2B5EF4-FFF2-40B4-BE49-F238E27FC236}">
                <a16:creationId xmlns:a16="http://schemas.microsoft.com/office/drawing/2014/main" id="{DC81318A-DE2C-BF46-A795-704839D95483}"/>
              </a:ext>
            </a:extLst>
          </p:cNvPr>
          <p:cNvSpPr/>
          <p:nvPr/>
        </p:nvSpPr>
        <p:spPr>
          <a:xfrm>
            <a:off x="2044368"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Anuket</a:t>
            </a:r>
            <a:endPar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endParaRPr>
          </a:p>
        </p:txBody>
      </p:sp>
      <p:sp>
        <p:nvSpPr>
          <p:cNvPr id="11" name="Rectangle 10">
            <a:extLst>
              <a:ext uri="{FF2B5EF4-FFF2-40B4-BE49-F238E27FC236}">
                <a16:creationId xmlns:a16="http://schemas.microsoft.com/office/drawing/2014/main" id="{AF2BB6CA-FB94-564C-8566-38A82F9758A0}"/>
              </a:ext>
            </a:extLst>
          </p:cNvPr>
          <p:cNvSpPr/>
          <p:nvPr/>
        </p:nvSpPr>
        <p:spPr>
          <a:xfrm>
            <a:off x="4453290" y="2846998"/>
            <a:ext cx="1820314" cy="467228"/>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Pillar 2</a:t>
            </a:r>
          </a:p>
        </p:txBody>
      </p:sp>
      <p:sp>
        <p:nvSpPr>
          <p:cNvPr id="12" name="Rectangle 11">
            <a:extLst>
              <a:ext uri="{FF2B5EF4-FFF2-40B4-BE49-F238E27FC236}">
                <a16:creationId xmlns:a16="http://schemas.microsoft.com/office/drawing/2014/main" id="{8B05F6C8-D870-DD41-BFA1-DC7A30720C92}"/>
              </a:ext>
            </a:extLst>
          </p:cNvPr>
          <p:cNvSpPr/>
          <p:nvPr/>
        </p:nvSpPr>
        <p:spPr>
          <a:xfrm>
            <a:off x="7268329" y="2847570"/>
            <a:ext cx="1474422" cy="464956"/>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Pillar 3</a:t>
            </a:r>
            <a:endParaRPr lang="en-US" sz="1400" dirty="0">
              <a:latin typeface="Gill Sans" panose="020B0502020104020203" pitchFamily="34" charset="-79"/>
              <a:ea typeface="Gill Sans"/>
              <a:cs typeface="Gill Sans" panose="020B0502020104020203" pitchFamily="34" charset="-79"/>
              <a:sym typeface="Gill Sans"/>
            </a:endParaRPr>
          </a:p>
        </p:txBody>
      </p:sp>
      <p:sp>
        <p:nvSpPr>
          <p:cNvPr id="13" name="Rectangle 12">
            <a:extLst>
              <a:ext uri="{FF2B5EF4-FFF2-40B4-BE49-F238E27FC236}">
                <a16:creationId xmlns:a16="http://schemas.microsoft.com/office/drawing/2014/main" id="{1EA7C8BC-7676-A742-8B54-1C5657955125}"/>
              </a:ext>
            </a:extLst>
          </p:cNvPr>
          <p:cNvSpPr/>
          <p:nvPr/>
        </p:nvSpPr>
        <p:spPr>
          <a:xfrm>
            <a:off x="1904882" y="2868246"/>
            <a:ext cx="1742776" cy="473731"/>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Pillar 1</a:t>
            </a:r>
          </a:p>
        </p:txBody>
      </p:sp>
      <p:sp>
        <p:nvSpPr>
          <p:cNvPr id="14" name="Rectangle 13">
            <a:extLst>
              <a:ext uri="{FF2B5EF4-FFF2-40B4-BE49-F238E27FC236}">
                <a16:creationId xmlns:a16="http://schemas.microsoft.com/office/drawing/2014/main" id="{137B7598-D44E-C344-BE75-000EB3721B0C}"/>
              </a:ext>
            </a:extLst>
          </p:cNvPr>
          <p:cNvSpPr/>
          <p:nvPr/>
        </p:nvSpPr>
        <p:spPr>
          <a:xfrm>
            <a:off x="2952283"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FD.io</a:t>
            </a:r>
          </a:p>
        </p:txBody>
      </p:sp>
      <p:sp>
        <p:nvSpPr>
          <p:cNvPr id="15" name="Rectangle 14">
            <a:extLst>
              <a:ext uri="{FF2B5EF4-FFF2-40B4-BE49-F238E27FC236}">
                <a16:creationId xmlns:a16="http://schemas.microsoft.com/office/drawing/2014/main" id="{F4420709-E9D0-6C4F-9DCC-A5EB5B268556}"/>
              </a:ext>
            </a:extLst>
          </p:cNvPr>
          <p:cNvSpPr/>
          <p:nvPr/>
        </p:nvSpPr>
        <p:spPr>
          <a:xfrm>
            <a:off x="3848768"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ONAP</a:t>
            </a:r>
          </a:p>
        </p:txBody>
      </p:sp>
      <p:sp>
        <p:nvSpPr>
          <p:cNvPr id="16" name="Rectangle 15">
            <a:extLst>
              <a:ext uri="{FF2B5EF4-FFF2-40B4-BE49-F238E27FC236}">
                <a16:creationId xmlns:a16="http://schemas.microsoft.com/office/drawing/2014/main" id="{8C682EEA-4AE9-D142-B56E-8AF03EB15CA9}"/>
              </a:ext>
            </a:extLst>
          </p:cNvPr>
          <p:cNvSpPr/>
          <p:nvPr/>
        </p:nvSpPr>
        <p:spPr>
          <a:xfrm>
            <a:off x="4745253"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Open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Daylight</a:t>
            </a:r>
          </a:p>
        </p:txBody>
      </p:sp>
      <p:sp>
        <p:nvSpPr>
          <p:cNvPr id="17" name="Rectangle 16">
            <a:extLst>
              <a:ext uri="{FF2B5EF4-FFF2-40B4-BE49-F238E27FC236}">
                <a16:creationId xmlns:a16="http://schemas.microsoft.com/office/drawing/2014/main" id="{AD480E3C-40C6-1249-801C-43FD9386E1F8}"/>
              </a:ext>
            </a:extLst>
          </p:cNvPr>
          <p:cNvSpPr/>
          <p:nvPr/>
        </p:nvSpPr>
        <p:spPr>
          <a:xfrm>
            <a:off x="5641738"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Tungsten Fabric</a:t>
            </a:r>
          </a:p>
        </p:txBody>
      </p:sp>
      <p:sp>
        <p:nvSpPr>
          <p:cNvPr id="18" name="Rectangle 17">
            <a:extLst>
              <a:ext uri="{FF2B5EF4-FFF2-40B4-BE49-F238E27FC236}">
                <a16:creationId xmlns:a16="http://schemas.microsoft.com/office/drawing/2014/main" id="{2A200BE2-2B05-2248-9EA7-04EAFCFD0AA5}"/>
              </a:ext>
            </a:extLst>
          </p:cNvPr>
          <p:cNvSpPr/>
          <p:nvPr/>
        </p:nvSpPr>
        <p:spPr>
          <a:xfrm>
            <a:off x="7412012" y="5490093"/>
            <a:ext cx="111595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5G Super Blueprint</a:t>
            </a:r>
          </a:p>
        </p:txBody>
      </p:sp>
      <p:sp>
        <p:nvSpPr>
          <p:cNvPr id="19" name="Rectangle 18">
            <a:extLst>
              <a:ext uri="{FF2B5EF4-FFF2-40B4-BE49-F238E27FC236}">
                <a16:creationId xmlns:a16="http://schemas.microsoft.com/office/drawing/2014/main" id="{6326B022-7CEF-2349-AF49-FCCB472D7BB9}"/>
              </a:ext>
            </a:extLst>
          </p:cNvPr>
          <p:cNvSpPr/>
          <p:nvPr/>
        </p:nvSpPr>
        <p:spPr>
          <a:xfrm>
            <a:off x="6526792"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XGVela</a:t>
            </a:r>
            <a:endPar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endParaRPr>
          </a:p>
        </p:txBody>
      </p:sp>
      <p:sp>
        <p:nvSpPr>
          <p:cNvPr id="21" name="Left Brace 20">
            <a:extLst>
              <a:ext uri="{FF2B5EF4-FFF2-40B4-BE49-F238E27FC236}">
                <a16:creationId xmlns:a16="http://schemas.microsoft.com/office/drawing/2014/main" id="{EE1B1163-5207-D746-A632-2BB3A384EE4A}"/>
              </a:ext>
            </a:extLst>
          </p:cNvPr>
          <p:cNvSpPr/>
          <p:nvPr/>
        </p:nvSpPr>
        <p:spPr>
          <a:xfrm>
            <a:off x="1269248" y="1962368"/>
            <a:ext cx="195206" cy="252667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F3F3F"/>
              </a:solidFill>
              <a:effectLst/>
              <a:uLnTx/>
              <a:uFillTx/>
              <a:latin typeface="Arial"/>
              <a:ea typeface="+mn-ea"/>
              <a:cs typeface="+mn-cs"/>
            </a:endParaRPr>
          </a:p>
        </p:txBody>
      </p:sp>
      <p:sp>
        <p:nvSpPr>
          <p:cNvPr id="22" name="TextBox 21">
            <a:extLst>
              <a:ext uri="{FF2B5EF4-FFF2-40B4-BE49-F238E27FC236}">
                <a16:creationId xmlns:a16="http://schemas.microsoft.com/office/drawing/2014/main" id="{05929B37-D92E-694A-9614-C27C5A54E2FE}"/>
              </a:ext>
            </a:extLst>
          </p:cNvPr>
          <p:cNvSpPr txBox="1"/>
          <p:nvPr/>
        </p:nvSpPr>
        <p:spPr>
          <a:xfrm>
            <a:off x="506617" y="3002793"/>
            <a:ext cx="839695"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3F3F3F"/>
                </a:solidFill>
                <a:effectLst/>
                <a:uLnTx/>
                <a:uFillTx/>
                <a:latin typeface="Arial"/>
                <a:ea typeface="+mn-ea"/>
                <a:cs typeface="+mn-cs"/>
              </a:rPr>
              <a:t>Driven by LFN MAC</a:t>
            </a:r>
          </a:p>
        </p:txBody>
      </p:sp>
      <p:sp>
        <p:nvSpPr>
          <p:cNvPr id="23" name="TextBox 22">
            <a:extLst>
              <a:ext uri="{FF2B5EF4-FFF2-40B4-BE49-F238E27FC236}">
                <a16:creationId xmlns:a16="http://schemas.microsoft.com/office/drawing/2014/main" id="{2E48C44B-73DB-D449-81A6-141B25AA624E}"/>
              </a:ext>
            </a:extLst>
          </p:cNvPr>
          <p:cNvSpPr txBox="1"/>
          <p:nvPr/>
        </p:nvSpPr>
        <p:spPr>
          <a:xfrm>
            <a:off x="513437" y="5215950"/>
            <a:ext cx="839695"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3F3F3F"/>
                </a:solidFill>
                <a:effectLst/>
                <a:uLnTx/>
                <a:uFillTx/>
                <a:latin typeface="Arial"/>
                <a:ea typeface="+mn-ea"/>
                <a:cs typeface="+mn-cs"/>
              </a:rPr>
              <a:t>Driven by Project Marketing Leads</a:t>
            </a:r>
          </a:p>
        </p:txBody>
      </p:sp>
      <p:sp>
        <p:nvSpPr>
          <p:cNvPr id="24" name="Left Brace 23">
            <a:extLst>
              <a:ext uri="{FF2B5EF4-FFF2-40B4-BE49-F238E27FC236}">
                <a16:creationId xmlns:a16="http://schemas.microsoft.com/office/drawing/2014/main" id="{53E049BB-4C58-B54F-9B5A-CEFEE30BF4BA}"/>
              </a:ext>
            </a:extLst>
          </p:cNvPr>
          <p:cNvSpPr/>
          <p:nvPr/>
        </p:nvSpPr>
        <p:spPr>
          <a:xfrm>
            <a:off x="1350779" y="5080130"/>
            <a:ext cx="195206" cy="96690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F3F3F"/>
              </a:solidFill>
              <a:effectLst/>
              <a:uLnTx/>
              <a:uFillTx/>
              <a:latin typeface="Arial"/>
              <a:ea typeface="+mn-ea"/>
              <a:cs typeface="+mn-cs"/>
            </a:endParaRPr>
          </a:p>
        </p:txBody>
      </p:sp>
      <p:sp>
        <p:nvSpPr>
          <p:cNvPr id="25" name="Arrow: Up-Down 79">
            <a:extLst>
              <a:ext uri="{FF2B5EF4-FFF2-40B4-BE49-F238E27FC236}">
                <a16:creationId xmlns:a16="http://schemas.microsoft.com/office/drawing/2014/main" id="{2B0F917C-0AB4-8146-845B-6DC4EAAC2CD1}"/>
              </a:ext>
            </a:extLst>
          </p:cNvPr>
          <p:cNvSpPr/>
          <p:nvPr/>
        </p:nvSpPr>
        <p:spPr>
          <a:xfrm>
            <a:off x="5137311" y="4489046"/>
            <a:ext cx="384604" cy="523489"/>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31" name="Rectangle 30">
            <a:extLst>
              <a:ext uri="{FF2B5EF4-FFF2-40B4-BE49-F238E27FC236}">
                <a16:creationId xmlns:a16="http://schemas.microsoft.com/office/drawing/2014/main" id="{FDF05A97-23ED-4989-92C2-BDBC2BE7F7DB}"/>
              </a:ext>
            </a:extLst>
          </p:cNvPr>
          <p:cNvSpPr/>
          <p:nvPr/>
        </p:nvSpPr>
        <p:spPr>
          <a:xfrm>
            <a:off x="1718030" y="1012431"/>
            <a:ext cx="7161881" cy="510579"/>
          </a:xfrm>
          <a:prstGeom prst="rect">
            <a:avLst/>
          </a:prstGeom>
          <a:solidFill>
            <a:srgbClr val="0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LFN 2021 Priorities</a:t>
            </a:r>
          </a:p>
        </p:txBody>
      </p:sp>
      <p:sp>
        <p:nvSpPr>
          <p:cNvPr id="3" name="Arrow: Down 2">
            <a:extLst>
              <a:ext uri="{FF2B5EF4-FFF2-40B4-BE49-F238E27FC236}">
                <a16:creationId xmlns:a16="http://schemas.microsoft.com/office/drawing/2014/main" id="{190A94AE-44D2-494F-9D3C-C8753F3A7629}"/>
              </a:ext>
            </a:extLst>
          </p:cNvPr>
          <p:cNvSpPr/>
          <p:nvPr/>
        </p:nvSpPr>
        <p:spPr>
          <a:xfrm>
            <a:off x="5137311" y="1536873"/>
            <a:ext cx="384604" cy="4254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D1D3BFC2-DD98-438C-ABBA-CFE726262A11}"/>
              </a:ext>
            </a:extLst>
          </p:cNvPr>
          <p:cNvSpPr/>
          <p:nvPr/>
        </p:nvSpPr>
        <p:spPr>
          <a:xfrm>
            <a:off x="1904881" y="2324537"/>
            <a:ext cx="6837870" cy="373293"/>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Elevator Pitch</a:t>
            </a:r>
          </a:p>
        </p:txBody>
      </p:sp>
      <p:sp>
        <p:nvSpPr>
          <p:cNvPr id="33" name="Rectangle 32">
            <a:extLst>
              <a:ext uri="{FF2B5EF4-FFF2-40B4-BE49-F238E27FC236}">
                <a16:creationId xmlns:a16="http://schemas.microsoft.com/office/drawing/2014/main" id="{749F0C63-B0E5-4E3A-979F-837F2626CD7F}"/>
              </a:ext>
            </a:extLst>
          </p:cNvPr>
          <p:cNvSpPr/>
          <p:nvPr/>
        </p:nvSpPr>
        <p:spPr>
          <a:xfrm>
            <a:off x="1904881" y="3427570"/>
            <a:ext cx="6837870" cy="373293"/>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Proof Points</a:t>
            </a:r>
          </a:p>
        </p:txBody>
      </p:sp>
      <p:sp>
        <p:nvSpPr>
          <p:cNvPr id="34" name="Rectangle 33">
            <a:extLst>
              <a:ext uri="{FF2B5EF4-FFF2-40B4-BE49-F238E27FC236}">
                <a16:creationId xmlns:a16="http://schemas.microsoft.com/office/drawing/2014/main" id="{ED8FA588-1B87-4BE0-A75C-7B86EE278BDD}"/>
              </a:ext>
            </a:extLst>
          </p:cNvPr>
          <p:cNvSpPr/>
          <p:nvPr/>
        </p:nvSpPr>
        <p:spPr>
          <a:xfrm>
            <a:off x="1904881" y="3900478"/>
            <a:ext cx="6837870" cy="373293"/>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Open Source Primer with Value Prop by Audience</a:t>
            </a:r>
          </a:p>
        </p:txBody>
      </p:sp>
      <p:sp>
        <p:nvSpPr>
          <p:cNvPr id="36" name="Arrow: Down 35">
            <a:extLst>
              <a:ext uri="{FF2B5EF4-FFF2-40B4-BE49-F238E27FC236}">
                <a16:creationId xmlns:a16="http://schemas.microsoft.com/office/drawing/2014/main" id="{843C7749-5EF8-410E-B233-265DC3AB8380}"/>
              </a:ext>
            </a:extLst>
          </p:cNvPr>
          <p:cNvSpPr/>
          <p:nvPr/>
        </p:nvSpPr>
        <p:spPr>
          <a:xfrm rot="16200000">
            <a:off x="9150749" y="3129229"/>
            <a:ext cx="384604" cy="4254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CA36F4BB-EF1E-43B7-8207-7E10F732DF27}"/>
              </a:ext>
            </a:extLst>
          </p:cNvPr>
          <p:cNvSpPr/>
          <p:nvPr/>
        </p:nvSpPr>
        <p:spPr>
          <a:xfrm>
            <a:off x="9737476" y="1962368"/>
            <a:ext cx="2264024" cy="4084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Messaging integrated into LFN marketing programs</a:t>
            </a:r>
          </a:p>
          <a:p>
            <a:pPr marL="285750" indent="-285750">
              <a:buFont typeface="Arial" panose="020B0604020202020204" pitchFamily="34" charset="0"/>
              <a:buChar char="•"/>
            </a:pPr>
            <a:r>
              <a:rPr lang="en-US" dirty="0"/>
              <a:t>Social media</a:t>
            </a:r>
          </a:p>
          <a:p>
            <a:pPr marL="285750" indent="-285750">
              <a:buFont typeface="Arial" panose="020B0604020202020204" pitchFamily="34" charset="0"/>
              <a:buChar char="•"/>
            </a:pPr>
            <a:r>
              <a:rPr lang="en-US" dirty="0"/>
              <a:t>Press outreach</a:t>
            </a:r>
          </a:p>
          <a:p>
            <a:pPr marL="285750" indent="-285750">
              <a:buFont typeface="Arial" panose="020B0604020202020204" pitchFamily="34" charset="0"/>
              <a:buChar char="•"/>
            </a:pPr>
            <a:r>
              <a:rPr lang="en-US" dirty="0"/>
              <a:t>Blogs</a:t>
            </a:r>
          </a:p>
          <a:p>
            <a:pPr marL="285750" indent="-285750">
              <a:buFont typeface="Arial" panose="020B0604020202020204" pitchFamily="34" charset="0"/>
              <a:buChar char="•"/>
            </a:pPr>
            <a:r>
              <a:rPr lang="en-US" dirty="0"/>
              <a:t>Webinars</a:t>
            </a:r>
          </a:p>
          <a:p>
            <a:pPr marL="285750" indent="-285750">
              <a:buFont typeface="Arial" panose="020B0604020202020204" pitchFamily="34" charset="0"/>
              <a:buChar char="•"/>
            </a:pPr>
            <a:r>
              <a:rPr lang="en-US" dirty="0"/>
              <a:t>Content</a:t>
            </a:r>
          </a:p>
          <a:p>
            <a:pPr marL="285750" indent="-285750">
              <a:buFont typeface="Arial" panose="020B0604020202020204" pitchFamily="34" charset="0"/>
              <a:buChar char="•"/>
            </a:pPr>
            <a:r>
              <a:rPr lang="en-US" dirty="0"/>
              <a:t>Events</a:t>
            </a:r>
          </a:p>
          <a:p>
            <a:pPr marL="285750" indent="-285750">
              <a:buFont typeface="Arial" panose="020B0604020202020204" pitchFamily="34" charset="0"/>
              <a:buChar char="•"/>
            </a:pPr>
            <a:r>
              <a:rPr lang="en-US" dirty="0"/>
              <a:t>Keynotes</a:t>
            </a:r>
          </a:p>
          <a:p>
            <a:pPr marL="285750" indent="-285750">
              <a:buFont typeface="Arial" panose="020B0604020202020204" pitchFamily="34" charset="0"/>
              <a:buChar char="•"/>
            </a:pPr>
            <a:r>
              <a:rPr lang="en-US" dirty="0"/>
              <a:t>Speakerships</a:t>
            </a:r>
          </a:p>
          <a:p>
            <a:pPr marL="285750" indent="-285750">
              <a:buFont typeface="Arial" panose="020B0604020202020204" pitchFamily="34" charset="0"/>
              <a:buChar char="•"/>
            </a:pPr>
            <a:r>
              <a:rPr lang="en-US" dirty="0"/>
              <a:t>New member onboarding </a:t>
            </a:r>
          </a:p>
          <a:p>
            <a:pPr marL="285750" indent="-285750">
              <a:buFont typeface="Arial" panose="020B0604020202020204" pitchFamily="34" charset="0"/>
              <a:buChar char="•"/>
            </a:pPr>
            <a:endParaRPr lang="en-US" dirty="0"/>
          </a:p>
        </p:txBody>
      </p:sp>
      <p:sp>
        <p:nvSpPr>
          <p:cNvPr id="37" name="Arrow: Down 36">
            <a:extLst>
              <a:ext uri="{FF2B5EF4-FFF2-40B4-BE49-F238E27FC236}">
                <a16:creationId xmlns:a16="http://schemas.microsoft.com/office/drawing/2014/main" id="{D025F6C6-BB32-4F85-803B-003B19D9AE89}"/>
              </a:ext>
            </a:extLst>
          </p:cNvPr>
          <p:cNvSpPr/>
          <p:nvPr/>
        </p:nvSpPr>
        <p:spPr>
          <a:xfrm rot="16200000">
            <a:off x="9150749" y="5350834"/>
            <a:ext cx="384604" cy="4254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7045501"/>
      </p:ext>
    </p:extLst>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E76E9-814C-4259-9EAB-AAF92B8DC64D}"/>
              </a:ext>
            </a:extLst>
          </p:cNvPr>
          <p:cNvSpPr>
            <a:spLocks noGrp="1"/>
          </p:cNvSpPr>
          <p:nvPr>
            <p:ph type="title"/>
          </p:nvPr>
        </p:nvSpPr>
        <p:spPr/>
        <p:txBody>
          <a:bodyPr/>
          <a:lstStyle/>
          <a:p>
            <a:r>
              <a:rPr lang="en-US" dirty="0"/>
              <a:t>Target Personas</a:t>
            </a:r>
          </a:p>
        </p:txBody>
      </p:sp>
      <p:sp>
        <p:nvSpPr>
          <p:cNvPr id="3" name="Text Placeholder 2">
            <a:extLst>
              <a:ext uri="{FF2B5EF4-FFF2-40B4-BE49-F238E27FC236}">
                <a16:creationId xmlns:a16="http://schemas.microsoft.com/office/drawing/2014/main" id="{424CAF83-6844-499D-A916-96A5AB08634B}"/>
              </a:ext>
            </a:extLst>
          </p:cNvPr>
          <p:cNvSpPr>
            <a:spLocks noGrp="1"/>
          </p:cNvSpPr>
          <p:nvPr>
            <p:ph type="body" idx="1"/>
          </p:nvPr>
        </p:nvSpPr>
        <p:spPr>
          <a:xfrm>
            <a:off x="624840" y="1092714"/>
            <a:ext cx="10933800" cy="5334653"/>
          </a:xfrm>
        </p:spPr>
        <p:txBody>
          <a:bodyPr/>
          <a:lstStyle/>
          <a:p>
            <a:r>
              <a:rPr lang="en-US" sz="1800" dirty="0"/>
              <a:t>Roles that span the value chain, including vendor ecosystem (OEMs, TEMs, ISVs, OSVs), SIs, network operators, cloud service provides, businesses (enterprise IT), government agencies, educational institutions</a:t>
            </a:r>
          </a:p>
          <a:p>
            <a:pPr marL="520700" lvl="1" indent="0">
              <a:buNone/>
            </a:pPr>
            <a:endParaRPr lang="en-US" sz="1800" dirty="0"/>
          </a:p>
          <a:p>
            <a:pPr lvl="1"/>
            <a:endParaRPr lang="en-US" sz="1800" dirty="0"/>
          </a:p>
        </p:txBody>
      </p:sp>
      <p:graphicFrame>
        <p:nvGraphicFramePr>
          <p:cNvPr id="4" name="Table 4">
            <a:extLst>
              <a:ext uri="{FF2B5EF4-FFF2-40B4-BE49-F238E27FC236}">
                <a16:creationId xmlns:a16="http://schemas.microsoft.com/office/drawing/2014/main" id="{38427A26-9988-48B2-BB56-84DEB231F9C8}"/>
              </a:ext>
            </a:extLst>
          </p:cNvPr>
          <p:cNvGraphicFramePr>
            <a:graphicFrameLocks noGrp="1"/>
          </p:cNvGraphicFramePr>
          <p:nvPr>
            <p:extLst>
              <p:ext uri="{D42A27DB-BD31-4B8C-83A1-F6EECF244321}">
                <p14:modId xmlns:p14="http://schemas.microsoft.com/office/powerpoint/2010/main" val="459726843"/>
              </p:ext>
            </p:extLst>
          </p:nvPr>
        </p:nvGraphicFramePr>
        <p:xfrm>
          <a:off x="945638" y="1879484"/>
          <a:ext cx="10292204" cy="4333240"/>
        </p:xfrm>
        <a:graphic>
          <a:graphicData uri="http://schemas.openxmlformats.org/drawingml/2006/table">
            <a:tbl>
              <a:tblPr firstRow="1" bandRow="1">
                <a:tableStyleId>{5C22544A-7EE6-4342-B048-85BDC9FD1C3A}</a:tableStyleId>
              </a:tblPr>
              <a:tblGrid>
                <a:gridCol w="2644048">
                  <a:extLst>
                    <a:ext uri="{9D8B030D-6E8A-4147-A177-3AD203B41FA5}">
                      <a16:colId xmlns:a16="http://schemas.microsoft.com/office/drawing/2014/main" val="2179752037"/>
                    </a:ext>
                  </a:extLst>
                </a:gridCol>
                <a:gridCol w="7648156">
                  <a:extLst>
                    <a:ext uri="{9D8B030D-6E8A-4147-A177-3AD203B41FA5}">
                      <a16:colId xmlns:a16="http://schemas.microsoft.com/office/drawing/2014/main" val="3597079978"/>
                    </a:ext>
                  </a:extLst>
                </a:gridCol>
              </a:tblGrid>
              <a:tr h="370840">
                <a:tc>
                  <a:txBody>
                    <a:bodyPr/>
                    <a:lstStyle/>
                    <a:p>
                      <a:r>
                        <a:rPr lang="en-US" dirty="0">
                          <a:latin typeface="Gill Sans Nova" panose="020B0604020202020204" pitchFamily="34" charset="0"/>
                          <a:cs typeface="Gill Sans" panose="020B0502020104020203"/>
                        </a:rPr>
                        <a:t>Persona</a:t>
                      </a:r>
                    </a:p>
                  </a:txBody>
                  <a:tcPr/>
                </a:tc>
                <a:tc>
                  <a:txBody>
                    <a:bodyPr/>
                    <a:lstStyle/>
                    <a:p>
                      <a:r>
                        <a:rPr lang="en-US" dirty="0">
                          <a:latin typeface="Gill Sans Nova" panose="020B0604020202020204" pitchFamily="34" charset="0"/>
                          <a:cs typeface="Gill Sans" panose="020B0502020104020203"/>
                        </a:rPr>
                        <a:t>What they care about</a:t>
                      </a:r>
                    </a:p>
                  </a:txBody>
                  <a:tcPr/>
                </a:tc>
                <a:extLst>
                  <a:ext uri="{0D108BD9-81ED-4DB2-BD59-A6C34878D82A}">
                    <a16:rowId xmlns:a16="http://schemas.microsoft.com/office/drawing/2014/main" val="3353255530"/>
                  </a:ext>
                </a:extLst>
              </a:tr>
              <a:tr h="370840">
                <a:tc>
                  <a:txBody>
                    <a:bodyPr/>
                    <a:lstStyle/>
                    <a:p>
                      <a:r>
                        <a:rPr lang="en-US" dirty="0">
                          <a:latin typeface="Gill Sans Nova Light" panose="020B0302020104020203" pitchFamily="34" charset="0"/>
                          <a:cs typeface="Gill Sans" panose="020B0502020104020203"/>
                        </a:rPr>
                        <a:t>Chris, the C-suite member</a:t>
                      </a:r>
                    </a:p>
                  </a:txBody>
                  <a:tcPr/>
                </a:tc>
                <a:tc>
                  <a:txBody>
                    <a:bodyPr/>
                    <a:lstStyle/>
                    <a:p>
                      <a:r>
                        <a:rPr lang="en-US" dirty="0">
                          <a:latin typeface="Gill Sans Nova Light" panose="020B0302020104020203" pitchFamily="34" charset="0"/>
                          <a:cs typeface="Gill Sans" panose="020B0502020104020203"/>
                        </a:rPr>
                        <a:t>Convince me that open source networking is the right strategic direction for my org. I need to know the investment will pay off.</a:t>
                      </a:r>
                    </a:p>
                    <a:p>
                      <a:endParaRPr lang="en-US" dirty="0">
                        <a:latin typeface="Gill Sans Nova Light" panose="020B0302020104020203" pitchFamily="34" charset="0"/>
                        <a:cs typeface="Gill Sans" panose="020B0502020104020203"/>
                      </a:endParaRPr>
                    </a:p>
                  </a:txBody>
                  <a:tcPr/>
                </a:tc>
                <a:extLst>
                  <a:ext uri="{0D108BD9-81ED-4DB2-BD59-A6C34878D82A}">
                    <a16:rowId xmlns:a16="http://schemas.microsoft.com/office/drawing/2014/main" val="3330493294"/>
                  </a:ext>
                </a:extLst>
              </a:tr>
              <a:tr h="370840">
                <a:tc>
                  <a:txBody>
                    <a:bodyPr/>
                    <a:lstStyle/>
                    <a:p>
                      <a:r>
                        <a:rPr lang="en-US" dirty="0">
                          <a:latin typeface="Gill Sans Nova Light" panose="020B0302020104020203" pitchFamily="34" charset="0"/>
                          <a:cs typeface="Gill Sans" panose="020B0502020104020203"/>
                        </a:rPr>
                        <a:t>Susan, the Open Source Advocate</a:t>
                      </a:r>
                    </a:p>
                  </a:txBody>
                  <a:tcPr/>
                </a:tc>
                <a:tc>
                  <a:txBody>
                    <a:bodyPr/>
                    <a:lstStyle/>
                    <a:p>
                      <a:r>
                        <a:rPr lang="en-US" dirty="0">
                          <a:latin typeface="Gill Sans Nova Light" panose="020B0302020104020203" pitchFamily="34" charset="0"/>
                          <a:cs typeface="Gill Sans" panose="020B0502020104020203"/>
                        </a:rPr>
                        <a:t>Help me broadly educate our organization on the power, flexibility, ease of incorporation, development leverage and cost savings of open source networking solutions. Many simply don’t understand or appreciate the magnitude or importance of this movement. </a:t>
                      </a:r>
                    </a:p>
                    <a:p>
                      <a:endParaRPr lang="en-US" dirty="0">
                        <a:latin typeface="Gill Sans Nova Light" panose="020B0302020104020203" pitchFamily="34" charset="0"/>
                        <a:cs typeface="Gill Sans" panose="020B0502020104020203"/>
                      </a:endParaRPr>
                    </a:p>
                  </a:txBody>
                  <a:tcPr/>
                </a:tc>
                <a:extLst>
                  <a:ext uri="{0D108BD9-81ED-4DB2-BD59-A6C34878D82A}">
                    <a16:rowId xmlns:a16="http://schemas.microsoft.com/office/drawing/2014/main" val="937777043"/>
                  </a:ext>
                </a:extLst>
              </a:tr>
              <a:tr h="370840">
                <a:tc>
                  <a:txBody>
                    <a:bodyPr/>
                    <a:lstStyle/>
                    <a:p>
                      <a:r>
                        <a:rPr lang="en-US" dirty="0">
                          <a:latin typeface="Gill Sans Nova Light" panose="020B0302020104020203" pitchFamily="34" charset="0"/>
                          <a:cs typeface="Gill Sans" panose="020B0502020104020203"/>
                        </a:rPr>
                        <a:t>Sally, the Software Developer</a:t>
                      </a:r>
                    </a:p>
                  </a:txBody>
                  <a:tcPr/>
                </a:tc>
                <a:tc>
                  <a:txBody>
                    <a:bodyPr/>
                    <a:lstStyle/>
                    <a:p>
                      <a:r>
                        <a:rPr lang="en-US" dirty="0">
                          <a:latin typeface="Gill Sans Nova Light" panose="020B0302020104020203" pitchFamily="34" charset="0"/>
                          <a:cs typeface="Gill Sans" panose="020B0502020104020203"/>
                        </a:rPr>
                        <a:t>I need to believe open source networking projects are better than in-house closed-source development, and that my contributions will pay off for my business. That means drastically reduced dev costs, faster time to market, easy to progress and maintain.</a:t>
                      </a:r>
                    </a:p>
                  </a:txBody>
                  <a:tcPr/>
                </a:tc>
                <a:extLst>
                  <a:ext uri="{0D108BD9-81ED-4DB2-BD59-A6C34878D82A}">
                    <a16:rowId xmlns:a16="http://schemas.microsoft.com/office/drawing/2014/main" val="2784263518"/>
                  </a:ext>
                </a:extLst>
              </a:tr>
              <a:tr h="370840">
                <a:tc>
                  <a:txBody>
                    <a:bodyPr/>
                    <a:lstStyle/>
                    <a:p>
                      <a:r>
                        <a:rPr lang="en-US" dirty="0">
                          <a:latin typeface="Gill Sans Nova Light" panose="020B0302020104020203" pitchFamily="34" charset="0"/>
                          <a:cs typeface="Gill Sans" panose="020B0502020104020203"/>
                        </a:rPr>
                        <a:t>Olga, the Operations Manager</a:t>
                      </a:r>
                    </a:p>
                  </a:txBody>
                  <a:tcPr/>
                </a:tc>
                <a:tc>
                  <a:txBody>
                    <a:bodyPr/>
                    <a:lstStyle/>
                    <a:p>
                      <a:r>
                        <a:rPr lang="en-US" dirty="0">
                          <a:latin typeface="Gill Sans Nova Light" panose="020B0302020104020203" pitchFamily="34" charset="0"/>
                          <a:cs typeface="Gill Sans" panose="020B0502020104020203"/>
                        </a:rPr>
                        <a:t>Make me comfortable that open source networking technology is truly ready for deployment in the real world. Unstable, unreliable science projects in a live network are career limiting.</a:t>
                      </a:r>
                    </a:p>
                  </a:txBody>
                  <a:tcPr/>
                </a:tc>
                <a:extLst>
                  <a:ext uri="{0D108BD9-81ED-4DB2-BD59-A6C34878D82A}">
                    <a16:rowId xmlns:a16="http://schemas.microsoft.com/office/drawing/2014/main" val="2818937022"/>
                  </a:ext>
                </a:extLst>
              </a:tr>
              <a:tr h="370840">
                <a:tc>
                  <a:txBody>
                    <a:bodyPr/>
                    <a:lstStyle/>
                    <a:p>
                      <a:r>
                        <a:rPr lang="en-US" dirty="0">
                          <a:latin typeface="Gill Sans Nova Light" panose="020B0302020104020203" pitchFamily="34" charset="0"/>
                          <a:cs typeface="Gill Sans" panose="020B0502020104020203"/>
                        </a:rPr>
                        <a:t>Paula, the Business P&amp;L Owner</a:t>
                      </a:r>
                    </a:p>
                  </a:txBody>
                  <a:tcPr/>
                </a:tc>
                <a:tc>
                  <a:txBody>
                    <a:bodyPr/>
                    <a:lstStyle/>
                    <a:p>
                      <a:r>
                        <a:rPr lang="en-US" dirty="0">
                          <a:latin typeface="Gill Sans Nova Light" panose="020B0302020104020203" pitchFamily="34" charset="0"/>
                          <a:cs typeface="Gill Sans" panose="020B0502020104020203"/>
                        </a:rPr>
                        <a:t>Technology is great and all, but open source networking needs to translate directly to my bottom line. Give me clear evidence of costs savings, faster time to revenue, etc.</a:t>
                      </a:r>
                    </a:p>
                  </a:txBody>
                  <a:tcPr/>
                </a:tc>
                <a:extLst>
                  <a:ext uri="{0D108BD9-81ED-4DB2-BD59-A6C34878D82A}">
                    <a16:rowId xmlns:a16="http://schemas.microsoft.com/office/drawing/2014/main" val="2406664366"/>
                  </a:ext>
                </a:extLst>
              </a:tr>
              <a:tr h="370840">
                <a:tc>
                  <a:txBody>
                    <a:bodyPr/>
                    <a:lstStyle/>
                    <a:p>
                      <a:r>
                        <a:rPr lang="en-US" dirty="0">
                          <a:latin typeface="Gill Sans Nova Light" panose="020B0302020104020203" pitchFamily="34" charset="0"/>
                          <a:cs typeface="Gill Sans" panose="020B0502020104020203"/>
                        </a:rPr>
                        <a:t>Merlin, the Media Maven</a:t>
                      </a:r>
                    </a:p>
                  </a:txBody>
                  <a:tcPr/>
                </a:tc>
                <a:tc>
                  <a:txBody>
                    <a:bodyPr/>
                    <a:lstStyle/>
                    <a:p>
                      <a:r>
                        <a:rPr lang="en-US" dirty="0">
                          <a:latin typeface="Gill Sans Nova Light" panose="020B0302020104020203" pitchFamily="34" charset="0"/>
                          <a:cs typeface="Gill Sans" panose="020B0502020104020203"/>
                        </a:rPr>
                        <a:t>A lot of open source - and especially the LFN - is filled with acronyms and technical details that are hard to understand. Help me explain LFN open source projects to my readership.</a:t>
                      </a:r>
                    </a:p>
                  </a:txBody>
                  <a:tcPr/>
                </a:tc>
                <a:extLst>
                  <a:ext uri="{0D108BD9-81ED-4DB2-BD59-A6C34878D82A}">
                    <a16:rowId xmlns:a16="http://schemas.microsoft.com/office/drawing/2014/main" val="184007473"/>
                  </a:ext>
                </a:extLst>
              </a:tr>
            </a:tbl>
          </a:graphicData>
        </a:graphic>
      </p:graphicFrame>
    </p:spTree>
    <p:extLst>
      <p:ext uri="{BB962C8B-B14F-4D97-AF65-F5344CB8AC3E}">
        <p14:creationId xmlns:p14="http://schemas.microsoft.com/office/powerpoint/2010/main" val="3459098429"/>
      </p:ext>
    </p:extLst>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03F32-5CEC-4401-AF74-E17C3D0DE973}"/>
              </a:ext>
            </a:extLst>
          </p:cNvPr>
          <p:cNvSpPr>
            <a:spLocks noGrp="1"/>
          </p:cNvSpPr>
          <p:nvPr>
            <p:ph type="title"/>
          </p:nvPr>
        </p:nvSpPr>
        <p:spPr/>
        <p:txBody>
          <a:bodyPr/>
          <a:lstStyle/>
          <a:p>
            <a:r>
              <a:rPr lang="en-US" dirty="0"/>
              <a:t>LFN Elevator Pitch: General</a:t>
            </a:r>
          </a:p>
        </p:txBody>
      </p:sp>
      <p:sp>
        <p:nvSpPr>
          <p:cNvPr id="3" name="Text Placeholder 2">
            <a:extLst>
              <a:ext uri="{FF2B5EF4-FFF2-40B4-BE49-F238E27FC236}">
                <a16:creationId xmlns:a16="http://schemas.microsoft.com/office/drawing/2014/main" id="{76638808-2AA1-4EE8-896C-85D9057F09B0}"/>
              </a:ext>
            </a:extLst>
          </p:cNvPr>
          <p:cNvSpPr>
            <a:spLocks noGrp="1"/>
          </p:cNvSpPr>
          <p:nvPr>
            <p:ph type="body" idx="1"/>
          </p:nvPr>
        </p:nvSpPr>
        <p:spPr>
          <a:xfrm>
            <a:off x="1954530" y="1150620"/>
            <a:ext cx="9612630" cy="5351462"/>
          </a:xfrm>
        </p:spPr>
        <p:txBody>
          <a:bodyPr/>
          <a:lstStyle/>
          <a:p>
            <a:pPr marL="50800" indent="0">
              <a:buNone/>
            </a:pPr>
            <a:r>
              <a:rPr lang="en-US" sz="1400" dirty="0"/>
              <a:t>The modern organization has data and users located everywhere. This is impacting the performance and security needs of IT networks across the globe, along with compelling user experiences and new revenue paths - all central to ‘digital transformation’. </a:t>
            </a:r>
          </a:p>
          <a:p>
            <a:pPr marL="50800" indent="0">
              <a:buNone/>
            </a:pPr>
            <a:r>
              <a:rPr lang="en-US" sz="1400" dirty="0"/>
              <a:t>Networking technology plays a pivotal role in this digital transformation and among them, three networking transformations will disrupt our planet from 2020-2030: 5G, edge computing, and cloud native application development. Any one of these disruptions can be overwhelming to comprehend, let alone to leverage in totality in a rapid and affordable way. Inherently, software complexity is a key challenge to implementing the full capabilities of these technologies and this is where open source comes into play. Leverage you must: adapt or perish.</a:t>
            </a:r>
          </a:p>
          <a:p>
            <a:pPr marL="50800" indent="0">
              <a:buNone/>
            </a:pPr>
            <a:r>
              <a:rPr lang="en-US" sz="1400" dirty="0"/>
              <a:t>At LF Networking, we firmly believe open source technology is the only viable path to truly scale software so that businesses, government agencies, education institutions, service providers—and the OEMs, ISVs and system integrators that support them—can achieve operational and revenue value in a timely and cost-effective manner. </a:t>
            </a:r>
          </a:p>
          <a:p>
            <a:pPr marL="50800" indent="0">
              <a:buNone/>
            </a:pPr>
            <a:r>
              <a:rPr lang="en-US" sz="1400" dirty="0"/>
              <a:t>LF Networking provides the largest set of open-source networking projects—through a broad industry coalition—so the industry across the globe can access networking innovations and achieve digital transformation. No single company could accomplish what is delivered through LF Networking. Companies of all sizes and types can rely on a breadth of commercially-ready ecosystem offerings that are based on LF Networking innovations.</a:t>
            </a:r>
          </a:p>
          <a:p>
            <a:pPr marL="50800" indent="0">
              <a:buNone/>
            </a:pPr>
            <a:r>
              <a:rPr lang="en-US" sz="1400" dirty="0"/>
              <a:t>Networking digital transformation is a right, not a privilege. We make it so. Join us.</a:t>
            </a:r>
          </a:p>
        </p:txBody>
      </p:sp>
      <p:sp>
        <p:nvSpPr>
          <p:cNvPr id="4" name="Rectangle 3">
            <a:extLst>
              <a:ext uri="{FF2B5EF4-FFF2-40B4-BE49-F238E27FC236}">
                <a16:creationId xmlns:a16="http://schemas.microsoft.com/office/drawing/2014/main" id="{B6B4B4E6-C4F4-4E92-A232-78F0EA3CF7CB}"/>
              </a:ext>
            </a:extLst>
          </p:cNvPr>
          <p:cNvSpPr/>
          <p:nvPr/>
        </p:nvSpPr>
        <p:spPr>
          <a:xfrm>
            <a:off x="495525" y="1376666"/>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Setup</a:t>
            </a:r>
          </a:p>
        </p:txBody>
      </p:sp>
      <p:sp>
        <p:nvSpPr>
          <p:cNvPr id="5" name="Rectangle 4">
            <a:extLst>
              <a:ext uri="{FF2B5EF4-FFF2-40B4-BE49-F238E27FC236}">
                <a16:creationId xmlns:a16="http://schemas.microsoft.com/office/drawing/2014/main" id="{A84B4AC9-D00F-4F33-BA09-016DCF2EE419}"/>
              </a:ext>
            </a:extLst>
          </p:cNvPr>
          <p:cNvSpPr/>
          <p:nvPr/>
        </p:nvSpPr>
        <p:spPr>
          <a:xfrm>
            <a:off x="495525" y="1938075"/>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Challenge</a:t>
            </a:r>
          </a:p>
        </p:txBody>
      </p:sp>
      <p:sp>
        <p:nvSpPr>
          <p:cNvPr id="6" name="Rectangle 5">
            <a:extLst>
              <a:ext uri="{FF2B5EF4-FFF2-40B4-BE49-F238E27FC236}">
                <a16:creationId xmlns:a16="http://schemas.microsoft.com/office/drawing/2014/main" id="{3A72A3FE-3894-4A0F-84FD-95ED59F1F659}"/>
              </a:ext>
            </a:extLst>
          </p:cNvPr>
          <p:cNvSpPr/>
          <p:nvPr/>
        </p:nvSpPr>
        <p:spPr>
          <a:xfrm>
            <a:off x="495525" y="3141094"/>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Answer</a:t>
            </a:r>
          </a:p>
        </p:txBody>
      </p:sp>
      <p:sp>
        <p:nvSpPr>
          <p:cNvPr id="7" name="Rectangle 6">
            <a:extLst>
              <a:ext uri="{FF2B5EF4-FFF2-40B4-BE49-F238E27FC236}">
                <a16:creationId xmlns:a16="http://schemas.microsoft.com/office/drawing/2014/main" id="{0F35EAB5-CFF1-48E2-B9F0-1072F5725B35}"/>
              </a:ext>
            </a:extLst>
          </p:cNvPr>
          <p:cNvSpPr/>
          <p:nvPr/>
        </p:nvSpPr>
        <p:spPr>
          <a:xfrm>
            <a:off x="495525" y="3916494"/>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LFN Value</a:t>
            </a:r>
          </a:p>
        </p:txBody>
      </p:sp>
      <p:sp>
        <p:nvSpPr>
          <p:cNvPr id="8" name="Rectangle 7">
            <a:extLst>
              <a:ext uri="{FF2B5EF4-FFF2-40B4-BE49-F238E27FC236}">
                <a16:creationId xmlns:a16="http://schemas.microsoft.com/office/drawing/2014/main" id="{CCE3083A-DF14-4F89-AD85-209518F43D3A}"/>
              </a:ext>
            </a:extLst>
          </p:cNvPr>
          <p:cNvSpPr/>
          <p:nvPr/>
        </p:nvSpPr>
        <p:spPr>
          <a:xfrm>
            <a:off x="495525" y="4841543"/>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Call to Action</a:t>
            </a:r>
          </a:p>
        </p:txBody>
      </p:sp>
    </p:spTree>
    <p:extLst>
      <p:ext uri="{BB962C8B-B14F-4D97-AF65-F5344CB8AC3E}">
        <p14:creationId xmlns:p14="http://schemas.microsoft.com/office/powerpoint/2010/main" val="1342641687"/>
      </p:ext>
    </p:extLst>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9CF27-2ED9-42BF-8116-9329561DB456}"/>
              </a:ext>
            </a:extLst>
          </p:cNvPr>
          <p:cNvSpPr>
            <a:spLocks noGrp="1"/>
          </p:cNvSpPr>
          <p:nvPr>
            <p:ph type="title"/>
          </p:nvPr>
        </p:nvSpPr>
        <p:spPr/>
        <p:txBody>
          <a:bodyPr/>
          <a:lstStyle/>
          <a:p>
            <a:r>
              <a:rPr lang="en-US" dirty="0"/>
              <a:t>Message Pillars</a:t>
            </a:r>
          </a:p>
        </p:txBody>
      </p:sp>
      <p:sp>
        <p:nvSpPr>
          <p:cNvPr id="3" name="Rectangle 2">
            <a:extLst>
              <a:ext uri="{FF2B5EF4-FFF2-40B4-BE49-F238E27FC236}">
                <a16:creationId xmlns:a16="http://schemas.microsoft.com/office/drawing/2014/main" id="{E9EB9F0D-C89A-4721-B711-36B3DE2C9A74}"/>
              </a:ext>
            </a:extLst>
          </p:cNvPr>
          <p:cNvSpPr/>
          <p:nvPr/>
        </p:nvSpPr>
        <p:spPr>
          <a:xfrm>
            <a:off x="804134" y="1642744"/>
            <a:ext cx="3459480" cy="11233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Speed Time to Market</a:t>
            </a:r>
          </a:p>
        </p:txBody>
      </p:sp>
      <p:sp>
        <p:nvSpPr>
          <p:cNvPr id="5" name="Rectangle 4">
            <a:extLst>
              <a:ext uri="{FF2B5EF4-FFF2-40B4-BE49-F238E27FC236}">
                <a16:creationId xmlns:a16="http://schemas.microsoft.com/office/drawing/2014/main" id="{25D5EF3C-4CA6-4F04-81BC-8295142773DA}"/>
              </a:ext>
            </a:extLst>
          </p:cNvPr>
          <p:cNvSpPr/>
          <p:nvPr/>
        </p:nvSpPr>
        <p:spPr>
          <a:xfrm>
            <a:off x="8347710" y="1648776"/>
            <a:ext cx="3459480" cy="11233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Stay Cutting Edge</a:t>
            </a:r>
          </a:p>
        </p:txBody>
      </p:sp>
      <p:sp>
        <p:nvSpPr>
          <p:cNvPr id="6" name="Rectangle 5">
            <a:extLst>
              <a:ext uri="{FF2B5EF4-FFF2-40B4-BE49-F238E27FC236}">
                <a16:creationId xmlns:a16="http://schemas.microsoft.com/office/drawing/2014/main" id="{5CE071B7-8307-41F8-8A51-9AA8A8213CC1}"/>
              </a:ext>
            </a:extLst>
          </p:cNvPr>
          <p:cNvSpPr/>
          <p:nvPr/>
        </p:nvSpPr>
        <p:spPr>
          <a:xfrm>
            <a:off x="4575922" y="1642744"/>
            <a:ext cx="3459480" cy="11233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Save Money</a:t>
            </a:r>
          </a:p>
        </p:txBody>
      </p:sp>
      <p:sp>
        <p:nvSpPr>
          <p:cNvPr id="7" name="TextBox 6">
            <a:extLst>
              <a:ext uri="{FF2B5EF4-FFF2-40B4-BE49-F238E27FC236}">
                <a16:creationId xmlns:a16="http://schemas.microsoft.com/office/drawing/2014/main" id="{3FA943D0-19F2-44EB-8476-7E0E17EA2B88}"/>
              </a:ext>
            </a:extLst>
          </p:cNvPr>
          <p:cNvSpPr txBox="1"/>
          <p:nvPr/>
        </p:nvSpPr>
        <p:spPr>
          <a:xfrm>
            <a:off x="804134" y="2899112"/>
            <a:ext cx="3459480" cy="2308324"/>
          </a:xfrm>
          <a:prstGeom prst="rect">
            <a:avLst/>
          </a:prstGeom>
          <a:noFill/>
        </p:spPr>
        <p:txBody>
          <a:bodyPr wrap="square" rtlCol="0">
            <a:spAutoFit/>
          </a:bodyPr>
          <a:lstStyle/>
          <a:p>
            <a:pPr marL="285750" indent="-285750">
              <a:buFont typeface="Arial" panose="020B0604020202020204" pitchFamily="34" charset="0"/>
              <a:buChar char="•"/>
            </a:pPr>
            <a:r>
              <a:rPr lang="en-US" sz="1600" dirty="0"/>
              <a:t>Leverage open source to more quickly support end user needs</a:t>
            </a:r>
          </a:p>
          <a:p>
            <a:pPr marL="285750" indent="-285750">
              <a:buFont typeface="Arial" panose="020B0604020202020204" pitchFamily="34" charset="0"/>
              <a:buChar char="•"/>
            </a:pPr>
            <a:r>
              <a:rPr lang="en-US" sz="1600" dirty="0"/>
              <a:t>Speed time to market for network services, infrastructure</a:t>
            </a:r>
          </a:p>
          <a:p>
            <a:pPr marL="285750" indent="-285750">
              <a:buFont typeface="Arial" panose="020B0604020202020204" pitchFamily="34" charset="0"/>
              <a:buChar char="•"/>
            </a:pPr>
            <a:r>
              <a:rPr lang="en-US" sz="1600" dirty="0"/>
              <a:t>Onboard new services more quickly and efficiently</a:t>
            </a:r>
          </a:p>
          <a:p>
            <a:pPr marL="285750" indent="-285750">
              <a:buFont typeface="Arial" panose="020B0604020202020204" pitchFamily="34" charset="0"/>
              <a:buChar char="•"/>
            </a:pPr>
            <a:r>
              <a:rPr lang="en-US" sz="1600" dirty="0"/>
              <a:t>End users can confidently rely upon community-built, interoperable</a:t>
            </a:r>
            <a:r>
              <a:rPr lang="en-US" sz="1600" dirty="0">
                <a:solidFill>
                  <a:srgbClr val="FF0000"/>
                </a:solidFill>
              </a:rPr>
              <a:t> </a:t>
            </a:r>
            <a:r>
              <a:rPr lang="en-US" sz="1600" dirty="0"/>
              <a:t>solutions</a:t>
            </a:r>
          </a:p>
        </p:txBody>
      </p:sp>
      <p:sp>
        <p:nvSpPr>
          <p:cNvPr id="8" name="TextBox 7">
            <a:extLst>
              <a:ext uri="{FF2B5EF4-FFF2-40B4-BE49-F238E27FC236}">
                <a16:creationId xmlns:a16="http://schemas.microsoft.com/office/drawing/2014/main" id="{AA98EC83-D095-4A08-A96D-EE15E46912DB}"/>
              </a:ext>
            </a:extLst>
          </p:cNvPr>
          <p:cNvSpPr txBox="1"/>
          <p:nvPr/>
        </p:nvSpPr>
        <p:spPr>
          <a:xfrm>
            <a:off x="4468908" y="2898814"/>
            <a:ext cx="3566494" cy="2554545"/>
          </a:xfrm>
          <a:prstGeom prst="rect">
            <a:avLst/>
          </a:prstGeom>
          <a:noFill/>
        </p:spPr>
        <p:txBody>
          <a:bodyPr wrap="square" rtlCol="0">
            <a:spAutoFit/>
          </a:bodyPr>
          <a:lstStyle/>
          <a:p>
            <a:pPr marL="285750" indent="-285750">
              <a:buFont typeface="Arial" panose="020B0604020202020204" pitchFamily="34" charset="0"/>
              <a:buChar char="•"/>
            </a:pPr>
            <a:r>
              <a:rPr lang="en-US" sz="1600" dirty="0"/>
              <a:t>Simpler, more efficient ways to develop &amp; onboard software</a:t>
            </a:r>
          </a:p>
          <a:p>
            <a:pPr marL="285750" indent="-285750">
              <a:buFont typeface="Arial" panose="020B0604020202020204" pitchFamily="34" charset="0"/>
              <a:buChar char="•"/>
            </a:pPr>
            <a:r>
              <a:rPr lang="en-US" sz="1600" dirty="0"/>
              <a:t>Avoid unnecessary duplication of common components / technology</a:t>
            </a:r>
          </a:p>
          <a:p>
            <a:pPr marL="285750" indent="-285750">
              <a:buFont typeface="Arial" panose="020B0604020202020204" pitchFamily="34" charset="0"/>
              <a:buChar char="•"/>
            </a:pPr>
            <a:r>
              <a:rPr lang="en-US" sz="1600" dirty="0"/>
              <a:t>Reduce vendor lock in</a:t>
            </a:r>
          </a:p>
          <a:p>
            <a:pPr marL="285750" indent="-285750">
              <a:buFont typeface="Arial" panose="020B0604020202020204" pitchFamily="34" charset="0"/>
              <a:buChar char="•"/>
            </a:pPr>
            <a:r>
              <a:rPr lang="en-US" sz="1600" dirty="0"/>
              <a:t>Interoperability assurance</a:t>
            </a:r>
          </a:p>
          <a:p>
            <a:pPr marL="285750" indent="-285750">
              <a:buFont typeface="Arial" panose="020B0604020202020204" pitchFamily="34" charset="0"/>
              <a:buChar char="•"/>
            </a:pPr>
            <a:r>
              <a:rPr lang="en-US" sz="1600" dirty="0"/>
              <a:t>Better requirements / testing helps ensure seamless software integration</a:t>
            </a:r>
          </a:p>
          <a:p>
            <a:pPr marL="285750" indent="-285750">
              <a:buFont typeface="Arial" panose="020B0604020202020204" pitchFamily="34" charset="0"/>
              <a:buChar char="•"/>
            </a:pPr>
            <a:r>
              <a:rPr lang="en-US" sz="1600" dirty="0"/>
              <a:t>Reduce or optimize </a:t>
            </a:r>
            <a:r>
              <a:rPr lang="en-US" sz="1600" dirty="0" err="1"/>
              <a:t>CapEx</a:t>
            </a:r>
            <a:r>
              <a:rPr lang="en-US" sz="1600" dirty="0"/>
              <a:t>, </a:t>
            </a:r>
            <a:r>
              <a:rPr lang="en-US" sz="1600" dirty="0" err="1"/>
              <a:t>OpEx</a:t>
            </a:r>
            <a:endParaRPr lang="en-US" sz="1600" dirty="0"/>
          </a:p>
        </p:txBody>
      </p:sp>
      <p:sp>
        <p:nvSpPr>
          <p:cNvPr id="9" name="TextBox 8">
            <a:extLst>
              <a:ext uri="{FF2B5EF4-FFF2-40B4-BE49-F238E27FC236}">
                <a16:creationId xmlns:a16="http://schemas.microsoft.com/office/drawing/2014/main" id="{F5CB446E-4F08-4FF1-9682-39B799252996}"/>
              </a:ext>
            </a:extLst>
          </p:cNvPr>
          <p:cNvSpPr txBox="1"/>
          <p:nvPr/>
        </p:nvSpPr>
        <p:spPr>
          <a:xfrm>
            <a:off x="8294203" y="2899112"/>
            <a:ext cx="3566494" cy="2554545"/>
          </a:xfrm>
          <a:prstGeom prst="rect">
            <a:avLst/>
          </a:prstGeom>
          <a:noFill/>
        </p:spPr>
        <p:txBody>
          <a:bodyPr wrap="square" rtlCol="0">
            <a:spAutoFit/>
          </a:bodyPr>
          <a:lstStyle/>
          <a:p>
            <a:pPr marL="285750" indent="-285750">
              <a:buFont typeface="Arial" panose="020B0604020202020204" pitchFamily="34" charset="0"/>
              <a:buChar char="•"/>
            </a:pPr>
            <a:r>
              <a:rPr lang="en-US" sz="1600" dirty="0"/>
              <a:t>Open source innovations enable new revenue generating services</a:t>
            </a:r>
          </a:p>
          <a:p>
            <a:pPr marL="285750" indent="-285750">
              <a:buFont typeface="Arial" panose="020B0604020202020204" pitchFamily="34" charset="0"/>
              <a:buChar char="•"/>
            </a:pPr>
            <a:r>
              <a:rPr lang="en-US" sz="1600" dirty="0"/>
              <a:t>Open source innovations enable operational efficiencies</a:t>
            </a:r>
          </a:p>
          <a:p>
            <a:pPr marL="285750" indent="-285750">
              <a:buFont typeface="Arial" panose="020B0604020202020204" pitchFamily="34" charset="0"/>
              <a:buChar char="•"/>
            </a:pPr>
            <a:r>
              <a:rPr lang="en-US" sz="1600" dirty="0"/>
              <a:t>Open source software motivates leading edge development with vulnerability detection and code design best practices.</a:t>
            </a:r>
          </a:p>
          <a:p>
            <a:pPr marL="285750" indent="-285750">
              <a:buFont typeface="Arial" panose="020B0604020202020204" pitchFamily="34" charset="0"/>
              <a:buChar char="•"/>
            </a:pPr>
            <a:r>
              <a:rPr lang="en-US" sz="1600" dirty="0"/>
              <a:t>Develop and foster open source practitioners in your organization</a:t>
            </a:r>
          </a:p>
        </p:txBody>
      </p:sp>
    </p:spTree>
    <p:extLst>
      <p:ext uri="{BB962C8B-B14F-4D97-AF65-F5344CB8AC3E}">
        <p14:creationId xmlns:p14="http://schemas.microsoft.com/office/powerpoint/2010/main" val="68499941"/>
      </p:ext>
    </p:extLst>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03F32-5CEC-4401-AF74-E17C3D0DE973}"/>
              </a:ext>
            </a:extLst>
          </p:cNvPr>
          <p:cNvSpPr>
            <a:spLocks noGrp="1"/>
          </p:cNvSpPr>
          <p:nvPr>
            <p:ph type="title"/>
          </p:nvPr>
        </p:nvSpPr>
        <p:spPr>
          <a:xfrm>
            <a:off x="624840" y="111736"/>
            <a:ext cx="10933800" cy="935700"/>
          </a:xfrm>
        </p:spPr>
        <p:txBody>
          <a:bodyPr/>
          <a:lstStyle/>
          <a:p>
            <a:r>
              <a:rPr lang="en-US" dirty="0"/>
              <a:t>LFN Elevator Pitch: Olga, the Operations Manager</a:t>
            </a:r>
          </a:p>
        </p:txBody>
      </p:sp>
      <p:sp>
        <p:nvSpPr>
          <p:cNvPr id="3" name="Text Placeholder 2">
            <a:extLst>
              <a:ext uri="{FF2B5EF4-FFF2-40B4-BE49-F238E27FC236}">
                <a16:creationId xmlns:a16="http://schemas.microsoft.com/office/drawing/2014/main" id="{76638808-2AA1-4EE8-896C-85D9057F09B0}"/>
              </a:ext>
            </a:extLst>
          </p:cNvPr>
          <p:cNvSpPr>
            <a:spLocks noGrp="1"/>
          </p:cNvSpPr>
          <p:nvPr>
            <p:ph type="body" idx="1"/>
          </p:nvPr>
        </p:nvSpPr>
        <p:spPr>
          <a:xfrm>
            <a:off x="1954530" y="930280"/>
            <a:ext cx="9612630" cy="5351462"/>
          </a:xfrm>
        </p:spPr>
        <p:txBody>
          <a:bodyPr/>
          <a:lstStyle/>
          <a:p>
            <a:pPr marL="50800" indent="0">
              <a:buNone/>
            </a:pPr>
            <a:r>
              <a:rPr lang="en-US" sz="1400" dirty="0"/>
              <a:t>The modern organization has data and users located everywhere. The worlds of Development and Operations (DevOps) continue to merge, which creates new challenges as well as new opportunities for organizations across the globe. Network performance and security are among the key challenges. Opportunities that are part of this ‘digital transformation’ include compelling user experiences and new revenue paths.</a:t>
            </a:r>
          </a:p>
          <a:p>
            <a:pPr marL="50800" indent="0">
              <a:buNone/>
            </a:pPr>
            <a:r>
              <a:rPr lang="en-US" sz="1400" dirty="0"/>
              <a:t>Networking technology plays a pivotal role in this digital transformation. We are witnessing three networking transformations that will disrupt our planet in the next decade: 5G, edge computing, and cloud native application development. Inherently, software complexity is a key challenge to implementing the full capabilities of these technologies. Modern DevOps practices offer solutions to deal with this complexity. Organizations of all sizes can improve their IT infrastructure through adoption of a DevOps approach.</a:t>
            </a:r>
          </a:p>
          <a:p>
            <a:pPr marL="50800" indent="0">
              <a:buNone/>
            </a:pPr>
            <a:r>
              <a:rPr lang="en-US" sz="1400" dirty="0"/>
              <a:t>At LF Networking, we firmly believe open source technology is the only viable path to truly scale software. This is true for businesses, government agencies, education institutions, service providers—and the OEMs, ISVs and system integrators that support them. Open source collaboration enables participants to find better ways of automating workflows, moving faster, connecting components, and making networks more reliable and secure. The end result is improved operations efficiency and increased revenue.</a:t>
            </a:r>
            <a:endParaRPr lang="en-US" sz="1400" dirty="0">
              <a:solidFill>
                <a:srgbClr val="FF0000"/>
              </a:solidFill>
            </a:endParaRPr>
          </a:p>
          <a:p>
            <a:pPr marL="50800" indent="0">
              <a:buNone/>
            </a:pPr>
            <a:r>
              <a:rPr lang="en-US" sz="1400" dirty="0"/>
              <a:t>LF Networking provides the largest set of open-source networking projects—through a broad industry coalition—so the industry across the globe can access networking innovations and achieve digital transformation. No single company could accomplish what is delivered through LF Networking. Companies of all sizes and types can access a wide variety of commercially-ready building blocks for modern networks that are created through the innovation of the LF Networking ecosystem.</a:t>
            </a:r>
          </a:p>
          <a:p>
            <a:pPr marL="50800" indent="0">
              <a:buNone/>
            </a:pPr>
            <a:r>
              <a:rPr lang="en-US" sz="1400" dirty="0"/>
              <a:t>Don’t miss your chance to take part in the evolution of network DevOps. Join us.  Get to know the software by exploring the LFN project portfolio, attending events, and learning about the projects and communities. Influence innovations by dedicating staff resources and becoming an LFN member. Deepen your relationships with industry peers to further enhance your career. Influence and evolve operations at your company add even more value to your business. </a:t>
            </a:r>
          </a:p>
        </p:txBody>
      </p:sp>
      <p:sp>
        <p:nvSpPr>
          <p:cNvPr id="4" name="Rectangle 3">
            <a:extLst>
              <a:ext uri="{FF2B5EF4-FFF2-40B4-BE49-F238E27FC236}">
                <a16:creationId xmlns:a16="http://schemas.microsoft.com/office/drawing/2014/main" id="{B6B4B4E6-C4F4-4E92-A232-78F0EA3CF7CB}"/>
              </a:ext>
            </a:extLst>
          </p:cNvPr>
          <p:cNvSpPr/>
          <p:nvPr/>
        </p:nvSpPr>
        <p:spPr>
          <a:xfrm>
            <a:off x="495525" y="1216146"/>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Setup</a:t>
            </a:r>
          </a:p>
        </p:txBody>
      </p:sp>
      <p:sp>
        <p:nvSpPr>
          <p:cNvPr id="5" name="Rectangle 4">
            <a:extLst>
              <a:ext uri="{FF2B5EF4-FFF2-40B4-BE49-F238E27FC236}">
                <a16:creationId xmlns:a16="http://schemas.microsoft.com/office/drawing/2014/main" id="{A84B4AC9-D00F-4F33-BA09-016DCF2EE419}"/>
              </a:ext>
            </a:extLst>
          </p:cNvPr>
          <p:cNvSpPr/>
          <p:nvPr/>
        </p:nvSpPr>
        <p:spPr>
          <a:xfrm>
            <a:off x="495525" y="2157691"/>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Challenge</a:t>
            </a:r>
          </a:p>
        </p:txBody>
      </p:sp>
      <p:sp>
        <p:nvSpPr>
          <p:cNvPr id="6" name="Rectangle 5">
            <a:extLst>
              <a:ext uri="{FF2B5EF4-FFF2-40B4-BE49-F238E27FC236}">
                <a16:creationId xmlns:a16="http://schemas.microsoft.com/office/drawing/2014/main" id="{3A72A3FE-3894-4A0F-84FD-95ED59F1F659}"/>
              </a:ext>
            </a:extLst>
          </p:cNvPr>
          <p:cNvSpPr/>
          <p:nvPr/>
        </p:nvSpPr>
        <p:spPr>
          <a:xfrm>
            <a:off x="495525" y="3337082"/>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Answer</a:t>
            </a:r>
          </a:p>
        </p:txBody>
      </p:sp>
      <p:sp>
        <p:nvSpPr>
          <p:cNvPr id="7" name="Rectangle 6">
            <a:extLst>
              <a:ext uri="{FF2B5EF4-FFF2-40B4-BE49-F238E27FC236}">
                <a16:creationId xmlns:a16="http://schemas.microsoft.com/office/drawing/2014/main" id="{0F35EAB5-CFF1-48E2-B9F0-1072F5725B35}"/>
              </a:ext>
            </a:extLst>
          </p:cNvPr>
          <p:cNvSpPr/>
          <p:nvPr/>
        </p:nvSpPr>
        <p:spPr>
          <a:xfrm>
            <a:off x="495525" y="4485613"/>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LFN Value</a:t>
            </a:r>
          </a:p>
        </p:txBody>
      </p:sp>
      <p:sp>
        <p:nvSpPr>
          <p:cNvPr id="8" name="Rectangle 7">
            <a:extLst>
              <a:ext uri="{FF2B5EF4-FFF2-40B4-BE49-F238E27FC236}">
                <a16:creationId xmlns:a16="http://schemas.microsoft.com/office/drawing/2014/main" id="{CCE3083A-DF14-4F89-AD85-209518F43D3A}"/>
              </a:ext>
            </a:extLst>
          </p:cNvPr>
          <p:cNvSpPr/>
          <p:nvPr/>
        </p:nvSpPr>
        <p:spPr>
          <a:xfrm>
            <a:off x="495525" y="5458998"/>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Call to Action</a:t>
            </a:r>
          </a:p>
        </p:txBody>
      </p:sp>
    </p:spTree>
    <p:extLst>
      <p:ext uri="{BB962C8B-B14F-4D97-AF65-F5344CB8AC3E}">
        <p14:creationId xmlns:p14="http://schemas.microsoft.com/office/powerpoint/2010/main" val="382774168"/>
      </p:ext>
    </p:extLst>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03F32-5CEC-4401-AF74-E17C3D0DE973}"/>
              </a:ext>
            </a:extLst>
          </p:cNvPr>
          <p:cNvSpPr>
            <a:spLocks noGrp="1"/>
          </p:cNvSpPr>
          <p:nvPr>
            <p:ph type="title"/>
          </p:nvPr>
        </p:nvSpPr>
        <p:spPr>
          <a:xfrm>
            <a:off x="624840" y="67669"/>
            <a:ext cx="10933800" cy="935700"/>
          </a:xfrm>
        </p:spPr>
        <p:txBody>
          <a:bodyPr/>
          <a:lstStyle/>
          <a:p>
            <a:r>
              <a:rPr lang="en-US" dirty="0"/>
              <a:t>LFN Elevator Pitch: Sally, the Software Developer</a:t>
            </a:r>
          </a:p>
        </p:txBody>
      </p:sp>
      <p:sp>
        <p:nvSpPr>
          <p:cNvPr id="3" name="Text Placeholder 2">
            <a:extLst>
              <a:ext uri="{FF2B5EF4-FFF2-40B4-BE49-F238E27FC236}">
                <a16:creationId xmlns:a16="http://schemas.microsoft.com/office/drawing/2014/main" id="{76638808-2AA1-4EE8-896C-85D9057F09B0}"/>
              </a:ext>
            </a:extLst>
          </p:cNvPr>
          <p:cNvSpPr>
            <a:spLocks noGrp="1"/>
          </p:cNvSpPr>
          <p:nvPr>
            <p:ph type="body" idx="1"/>
          </p:nvPr>
        </p:nvSpPr>
        <p:spPr>
          <a:xfrm>
            <a:off x="1954529" y="941297"/>
            <a:ext cx="9741945" cy="5351462"/>
          </a:xfrm>
        </p:spPr>
        <p:txBody>
          <a:bodyPr/>
          <a:lstStyle/>
          <a:p>
            <a:pPr marL="50800" indent="0">
              <a:buNone/>
            </a:pPr>
            <a:r>
              <a:rPr lang="en-US" sz="1400" dirty="0"/>
              <a:t>The modern organization has data and users located everywhere. This is impacting the performance and security needs of IT networks across the globe, and also creating new opportunities to deliver more compelling user experiences and new revenue paths - all central to ‘digital transformation’. </a:t>
            </a:r>
          </a:p>
          <a:p>
            <a:pPr marL="50800" indent="0">
              <a:buNone/>
            </a:pPr>
            <a:r>
              <a:rPr lang="en-US" sz="1400" dirty="0"/>
              <a:t>Networking technology plays a pivotal role in this digital transformation and among them, three networking transformations will disrupt our planet from 2020-2030: 5G, edge computing, and cloud native application development. Inherently, software complexity is a key challenge to implementing the full capabilities of these technologies and this is where open source comes into play. To be successful today and tomorrow, you must invest in the right software projects, select the right communities to engage in, effectively engage peers in those communities and then influence senior management at your company.</a:t>
            </a:r>
          </a:p>
          <a:p>
            <a:pPr marL="50800" indent="0">
              <a:buNone/>
            </a:pPr>
            <a:r>
              <a:rPr lang="en-US" sz="1400" dirty="0"/>
              <a:t>At LF Networking, we firmly believe open source technology is the only viable path to truly scale software. This is true for businesses, government agencies, education institutions, service providers—and the OEMs, ISVs and system integrators that support them. Whether you contribute to open source projects, leverage innovations from the community or do both, the benefits are enormous – increase productivity, reduce development costs, speed time to market and deliver more dynamic, reliable and secure networks. The end result is improved operations efficiency and increase revenue. </a:t>
            </a:r>
          </a:p>
          <a:p>
            <a:pPr marL="50800" indent="0">
              <a:buNone/>
            </a:pPr>
            <a:r>
              <a:rPr lang="en-US" sz="1400" dirty="0"/>
              <a:t>LF Networking provides the largest set of open-source networking projects—through a broad industry coalition across the globe—so you can access and influence networking innovations and help your company achieve digital transformation. No single company could accomplish what is delivered through LF Networking. Companies of all sizes and types can rely on a breadth of commercially-ready ecosystem offerings that are based on LF Networking innovations.</a:t>
            </a:r>
          </a:p>
          <a:p>
            <a:pPr marL="50800" indent="0">
              <a:buNone/>
            </a:pPr>
            <a:r>
              <a:rPr lang="en-US" sz="1400" dirty="0"/>
              <a:t>Networking digital transformation is a right, not a privilege. Don’t miss your chance to take part in the evolution of networking software. Join us. Get to know the software by exploring the LFN project portfolio, attending events and learning about the projects and communities. Get involved in the community to influence innovations, by signing up for mailing lists and attending working groups. Make your voice heard, enhance your career and evolve software development at your company to add even more value to your business.</a:t>
            </a:r>
            <a:endParaRPr lang="en-US" sz="1400" dirty="0">
              <a:solidFill>
                <a:srgbClr val="FF0000"/>
              </a:solidFill>
            </a:endParaRPr>
          </a:p>
          <a:p>
            <a:pPr marL="50800" indent="0">
              <a:buNone/>
            </a:pPr>
            <a:endParaRPr lang="en-US" sz="1400" dirty="0"/>
          </a:p>
        </p:txBody>
      </p:sp>
      <p:sp>
        <p:nvSpPr>
          <p:cNvPr id="4" name="Rectangle 3">
            <a:extLst>
              <a:ext uri="{FF2B5EF4-FFF2-40B4-BE49-F238E27FC236}">
                <a16:creationId xmlns:a16="http://schemas.microsoft.com/office/drawing/2014/main" id="{B6B4B4E6-C4F4-4E92-A232-78F0EA3CF7CB}"/>
              </a:ext>
            </a:extLst>
          </p:cNvPr>
          <p:cNvSpPr/>
          <p:nvPr/>
        </p:nvSpPr>
        <p:spPr>
          <a:xfrm>
            <a:off x="495525" y="1156327"/>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Setup</a:t>
            </a:r>
          </a:p>
        </p:txBody>
      </p:sp>
      <p:sp>
        <p:nvSpPr>
          <p:cNvPr id="5" name="Rectangle 4">
            <a:extLst>
              <a:ext uri="{FF2B5EF4-FFF2-40B4-BE49-F238E27FC236}">
                <a16:creationId xmlns:a16="http://schemas.microsoft.com/office/drawing/2014/main" id="{A84B4AC9-D00F-4F33-BA09-016DCF2EE419}"/>
              </a:ext>
            </a:extLst>
          </p:cNvPr>
          <p:cNvSpPr/>
          <p:nvPr/>
        </p:nvSpPr>
        <p:spPr>
          <a:xfrm>
            <a:off x="495525" y="1980250"/>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Challenge</a:t>
            </a:r>
          </a:p>
        </p:txBody>
      </p:sp>
      <p:sp>
        <p:nvSpPr>
          <p:cNvPr id="6" name="Rectangle 5">
            <a:extLst>
              <a:ext uri="{FF2B5EF4-FFF2-40B4-BE49-F238E27FC236}">
                <a16:creationId xmlns:a16="http://schemas.microsoft.com/office/drawing/2014/main" id="{3A72A3FE-3894-4A0F-84FD-95ED59F1F659}"/>
              </a:ext>
            </a:extLst>
          </p:cNvPr>
          <p:cNvSpPr/>
          <p:nvPr/>
        </p:nvSpPr>
        <p:spPr>
          <a:xfrm>
            <a:off x="495525" y="3172366"/>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Answer</a:t>
            </a:r>
          </a:p>
        </p:txBody>
      </p:sp>
      <p:sp>
        <p:nvSpPr>
          <p:cNvPr id="7" name="Rectangle 6">
            <a:extLst>
              <a:ext uri="{FF2B5EF4-FFF2-40B4-BE49-F238E27FC236}">
                <a16:creationId xmlns:a16="http://schemas.microsoft.com/office/drawing/2014/main" id="{0F35EAB5-CFF1-48E2-B9F0-1072F5725B35}"/>
              </a:ext>
            </a:extLst>
          </p:cNvPr>
          <p:cNvSpPr/>
          <p:nvPr/>
        </p:nvSpPr>
        <p:spPr>
          <a:xfrm>
            <a:off x="495525" y="4274533"/>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LFN Value</a:t>
            </a:r>
          </a:p>
        </p:txBody>
      </p:sp>
      <p:sp>
        <p:nvSpPr>
          <p:cNvPr id="8" name="Rectangle 7">
            <a:extLst>
              <a:ext uri="{FF2B5EF4-FFF2-40B4-BE49-F238E27FC236}">
                <a16:creationId xmlns:a16="http://schemas.microsoft.com/office/drawing/2014/main" id="{CCE3083A-DF14-4F89-AD85-209518F43D3A}"/>
              </a:ext>
            </a:extLst>
          </p:cNvPr>
          <p:cNvSpPr/>
          <p:nvPr/>
        </p:nvSpPr>
        <p:spPr>
          <a:xfrm>
            <a:off x="495525" y="5245650"/>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Call to Action</a:t>
            </a:r>
          </a:p>
        </p:txBody>
      </p:sp>
    </p:spTree>
    <p:extLst>
      <p:ext uri="{BB962C8B-B14F-4D97-AF65-F5344CB8AC3E}">
        <p14:creationId xmlns:p14="http://schemas.microsoft.com/office/powerpoint/2010/main" val="997883107"/>
      </p:ext>
    </p:extLst>
  </p:cSld>
  <p:clrMapOvr>
    <a:masterClrMapping/>
  </p:clrMapOvr>
  <p:transition>
    <p:fade thruBlk="1"/>
  </p:transition>
</p:sld>
</file>

<file path=ppt/theme/theme1.xml><?xml version="1.0" encoding="utf-8"?>
<a:theme xmlns:a="http://schemas.openxmlformats.org/drawingml/2006/main" name="1_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7780</TotalTime>
  <Words>5715</Words>
  <Application>Microsoft Macintosh PowerPoint</Application>
  <PresentationFormat>Widescreen</PresentationFormat>
  <Paragraphs>257</Paragraphs>
  <Slides>23</Slides>
  <Notes>17</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23</vt:i4>
      </vt:variant>
    </vt:vector>
  </HeadingPairs>
  <TitlesOfParts>
    <vt:vector size="33" baseType="lpstr">
      <vt:lpstr>Arial</vt:lpstr>
      <vt:lpstr>Calibri</vt:lpstr>
      <vt:lpstr>Gill Sans</vt:lpstr>
      <vt:lpstr>Gill Sans Nova</vt:lpstr>
      <vt:lpstr>Gill Sans Nova Light</vt:lpstr>
      <vt:lpstr>Helvetica Neue</vt:lpstr>
      <vt:lpstr>Helvetica Neue Light</vt:lpstr>
      <vt:lpstr>Intel Clear</vt:lpstr>
      <vt:lpstr>1_Office Theme</vt:lpstr>
      <vt:lpstr>Simple Light</vt:lpstr>
      <vt:lpstr>MAC Messaging Update</vt:lpstr>
      <vt:lpstr>Agenda</vt:lpstr>
      <vt:lpstr>LFN Messaging Overview</vt:lpstr>
      <vt:lpstr>LFN Messaging Framework</vt:lpstr>
      <vt:lpstr>Target Personas</vt:lpstr>
      <vt:lpstr>LFN Elevator Pitch: General</vt:lpstr>
      <vt:lpstr>Message Pillars</vt:lpstr>
      <vt:lpstr>LFN Elevator Pitch: Olga, the Operations Manager</vt:lpstr>
      <vt:lpstr>LFN Elevator Pitch: Sally, the Software Developer</vt:lpstr>
      <vt:lpstr>LFN Elevator Pitch: Paula, the P&amp;L Manager</vt:lpstr>
      <vt:lpstr>Open Source Background</vt:lpstr>
      <vt:lpstr>LFN Security</vt:lpstr>
      <vt:lpstr>Proof Point: PANTHEON.tech (OpenDaylight)</vt:lpstr>
      <vt:lpstr>Proof Point: PANTHEON.tech (FD.io)</vt:lpstr>
      <vt:lpstr>Proof Point: AT&amp;T (ONAP &amp; Anuket)</vt:lpstr>
      <vt:lpstr>Proof Point Template – Deutsche Telekom (ONAP)</vt:lpstr>
      <vt:lpstr>Community Proof Point: 5G Super Blueprint</vt:lpstr>
      <vt:lpstr>PowerPoint Presentation</vt:lpstr>
      <vt:lpstr>Orange (Anuket + ONAP)</vt:lpstr>
      <vt:lpstr>Proof Points &amp; Next Steps</vt:lpstr>
      <vt:lpstr>Backup</vt:lpstr>
      <vt:lpstr>Proof Point Template</vt:lpstr>
      <vt:lpstr>LFN Narrative: All Personas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Survey: Cloud Native Maturity Model for Operators</dc:title>
  <dc:creator>Brandon Wick</dc:creator>
  <cp:lastModifiedBy>Brandon Wick</cp:lastModifiedBy>
  <cp:revision>84</cp:revision>
  <dcterms:created xsi:type="dcterms:W3CDTF">2021-03-17T20:17:35Z</dcterms:created>
  <dcterms:modified xsi:type="dcterms:W3CDTF">2021-06-23T14:58:16Z</dcterms:modified>
</cp:coreProperties>
</file>