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1603" r:id="rId2"/>
    <p:sldId id="1605" r:id="rId3"/>
    <p:sldId id="1604" r:id="rId4"/>
    <p:sldId id="1602" r:id="rId5"/>
    <p:sldId id="1607" r:id="rId6"/>
    <p:sldId id="1608" r:id="rId7"/>
    <p:sldId id="1610" r:id="rId8"/>
    <p:sldId id="1611" r:id="rId9"/>
    <p:sldId id="1612" r:id="rId10"/>
    <p:sldId id="1613" r:id="rId11"/>
    <p:sldId id="161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ch, Lindsey A" initials="SLA" lastIdx="3" clrIdx="0">
    <p:extLst>
      <p:ext uri="{19B8F6BF-5375-455C-9EA6-DF929625EA0E}">
        <p15:presenceInfo xmlns:p15="http://schemas.microsoft.com/office/powerpoint/2012/main" userId="S::lindsey.a.sech@intel.com::0014e4ee-ff54-4c30-a588-1d0fa87e27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3372" autoAdjust="0"/>
  </p:normalViewPr>
  <p:slideViewPr>
    <p:cSldViewPr snapToGrid="0" snapToObjects="1">
      <p:cViewPr varScale="1">
        <p:scale>
          <a:sx n="58" d="100"/>
          <a:sy n="58" d="100"/>
        </p:scale>
        <p:origin x="964" y="52"/>
      </p:cViewPr>
      <p:guideLst/>
    </p:cSldViewPr>
  </p:slideViewPr>
  <p:notesTextViewPr>
    <p:cViewPr>
      <p:scale>
        <a:sx n="1" d="1"/>
        <a:sy n="1" d="1"/>
      </p:scale>
      <p:origin x="0" y="0"/>
    </p:cViewPr>
  </p:notesTextViewPr>
  <p:sorterViewPr>
    <p:cViewPr>
      <p:scale>
        <a:sx n="100" d="100"/>
        <a:sy n="100" d="100"/>
      </p:scale>
      <p:origin x="0" y="-15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ch, Lindsey A" userId="0014e4ee-ff54-4c30-a588-1d0fa87e27b1" providerId="ADAL" clId="{42C50336-C4F6-4831-B869-ED81F529D407}"/>
    <pc:docChg chg="modSld">
      <pc:chgData name="Sech, Lindsey A" userId="0014e4ee-ff54-4c30-a588-1d0fa87e27b1" providerId="ADAL" clId="{42C50336-C4F6-4831-B869-ED81F529D407}" dt="2021-05-10T15:27:11.098" v="95" actId="20577"/>
      <pc:docMkLst>
        <pc:docMk/>
      </pc:docMkLst>
      <pc:sldChg chg="modSp mod">
        <pc:chgData name="Sech, Lindsey A" userId="0014e4ee-ff54-4c30-a588-1d0fa87e27b1" providerId="ADAL" clId="{42C50336-C4F6-4831-B869-ED81F529D407}" dt="2021-05-10T15:27:11.098" v="95" actId="20577"/>
        <pc:sldMkLst>
          <pc:docMk/>
          <pc:sldMk cId="4244993458" sldId="1613"/>
        </pc:sldMkLst>
        <pc:spChg chg="mod">
          <ac:chgData name="Sech, Lindsey A" userId="0014e4ee-ff54-4c30-a588-1d0fa87e27b1" providerId="ADAL" clId="{42C50336-C4F6-4831-B869-ED81F529D407}" dt="2021-05-10T15:27:11.098" v="95" actId="20577"/>
          <ac:spMkLst>
            <pc:docMk/>
            <pc:sldMk cId="4244993458" sldId="1613"/>
            <ac:spMk id="3" creationId="{953E5114-E17B-4ABB-AE01-1B0A2430729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6F588F-5B03-4C45-933B-AA8A52193733}" type="datetimeFigureOut">
              <a:rPr lang="en-US" smtClean="0"/>
              <a:t>5/10/2021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F8AD20-9CEF-7E41-BED4-6C52CDF5BA1A}" type="slidenum">
              <a:rPr lang="en-US" smtClean="0"/>
              <a:t>‹#›</a:t>
            </a:fld>
            <a:endParaRPr lang="en-US"/>
          </a:p>
        </p:txBody>
      </p:sp>
    </p:spTree>
    <p:extLst>
      <p:ext uri="{BB962C8B-B14F-4D97-AF65-F5344CB8AC3E}">
        <p14:creationId xmlns:p14="http://schemas.microsoft.com/office/powerpoint/2010/main" val="4061893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4</a:t>
            </a:fld>
            <a:endParaRPr lang="en-US"/>
          </a:p>
        </p:txBody>
      </p:sp>
    </p:spTree>
    <p:extLst>
      <p:ext uri="{BB962C8B-B14F-4D97-AF65-F5344CB8AC3E}">
        <p14:creationId xmlns:p14="http://schemas.microsoft.com/office/powerpoint/2010/main" val="2961812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6</a:t>
            </a:fld>
            <a:endParaRPr lang="en-US"/>
          </a:p>
        </p:txBody>
      </p:sp>
    </p:spTree>
    <p:extLst>
      <p:ext uri="{BB962C8B-B14F-4D97-AF65-F5344CB8AC3E}">
        <p14:creationId xmlns:p14="http://schemas.microsoft.com/office/powerpoint/2010/main" val="494974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8</a:t>
            </a:fld>
            <a:endParaRPr lang="en-US"/>
          </a:p>
        </p:txBody>
      </p:sp>
    </p:spTree>
    <p:extLst>
      <p:ext uri="{BB962C8B-B14F-4D97-AF65-F5344CB8AC3E}">
        <p14:creationId xmlns:p14="http://schemas.microsoft.com/office/powerpoint/2010/main" val="40839378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622"/>
        <p:cNvGrpSpPr/>
        <p:nvPr/>
      </p:nvGrpSpPr>
      <p:grpSpPr>
        <a:xfrm>
          <a:off x="0" y="0"/>
          <a:ext cx="0" cy="0"/>
          <a:chOff x="0" y="0"/>
          <a:chExt cx="0" cy="0"/>
        </a:xfrm>
      </p:grpSpPr>
      <p:sp>
        <p:nvSpPr>
          <p:cNvPr id="623" name="Google Shape;623;p98"/>
          <p:cNvSpPr txBox="1">
            <a:spLocks noGrp="1"/>
          </p:cNvSpPr>
          <p:nvPr>
            <p:ph type="ctrTitle"/>
          </p:nvPr>
        </p:nvSpPr>
        <p:spPr>
          <a:xfrm>
            <a:off x="838200" y="969963"/>
            <a:ext cx="5867400" cy="23877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4" name="Google Shape;624;p98"/>
          <p:cNvSpPr txBox="1">
            <a:spLocks noGrp="1"/>
          </p:cNvSpPr>
          <p:nvPr>
            <p:ph type="subTitle" idx="1"/>
          </p:nvPr>
        </p:nvSpPr>
        <p:spPr>
          <a:xfrm>
            <a:off x="838200" y="3449638"/>
            <a:ext cx="5867400" cy="837900"/>
          </a:xfrm>
          <a:prstGeom prst="rect">
            <a:avLst/>
          </a:prstGeom>
          <a:noFill/>
          <a:ln>
            <a:noFill/>
          </a:ln>
        </p:spPr>
        <p:txBody>
          <a:bodyPr spcFirstLastPara="1" wrap="square" lIns="91425" tIns="45700" rIns="91425" bIns="45700" anchor="ctr" anchorCtr="0"/>
          <a:lstStyle>
            <a:lvl1pPr lvl="0" algn="l" rtl="0">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rtl="0">
              <a:lnSpc>
                <a:spcPct val="100000"/>
              </a:lnSpc>
              <a:spcBef>
                <a:spcPts val="500"/>
              </a:spcBef>
              <a:spcAft>
                <a:spcPts val="0"/>
              </a:spcAft>
              <a:buSzPts val="2000"/>
              <a:buNone/>
              <a:defRPr sz="2000"/>
            </a:lvl2pPr>
            <a:lvl3pPr lvl="2" algn="ctr" rtl="0">
              <a:lnSpc>
                <a:spcPct val="100000"/>
              </a:lnSpc>
              <a:spcBef>
                <a:spcPts val="500"/>
              </a:spcBef>
              <a:spcAft>
                <a:spcPts val="0"/>
              </a:spcAft>
              <a:buSzPts val="1800"/>
              <a:buNone/>
              <a:defRPr sz="1800"/>
            </a:lvl3pPr>
            <a:lvl4pPr lvl="3" algn="ctr" rtl="0">
              <a:lnSpc>
                <a:spcPct val="100000"/>
              </a:lnSpc>
              <a:spcBef>
                <a:spcPts val="500"/>
              </a:spcBef>
              <a:spcAft>
                <a:spcPts val="0"/>
              </a:spcAft>
              <a:buSzPts val="1600"/>
              <a:buNone/>
              <a:defRPr sz="1600"/>
            </a:lvl4pPr>
            <a:lvl5pPr lvl="4" algn="ctr" rtl="0">
              <a:lnSpc>
                <a:spcPct val="100000"/>
              </a:lnSpc>
              <a:spcBef>
                <a:spcPts val="500"/>
              </a:spcBef>
              <a:spcAft>
                <a:spcPts val="0"/>
              </a:spcAft>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pic>
        <p:nvPicPr>
          <p:cNvPr id="625" name="Google Shape;625;p98"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626" name="Google Shape;626;p9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7" name="Google Shape;627;p9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8" name="Google Shape;628;p9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29" name="Google Shape;629;p98"/>
          <p:cNvPicPr preferRelativeResize="0"/>
          <p:nvPr/>
        </p:nvPicPr>
        <p:blipFill rotWithShape="1">
          <a:blip r:embed="rId4">
            <a:alphaModFix/>
          </a:blip>
          <a:srcRect/>
          <a:stretch/>
        </p:blipFill>
        <p:spPr>
          <a:xfrm>
            <a:off x="819728" y="5225916"/>
            <a:ext cx="3666838" cy="344683"/>
          </a:xfrm>
          <a:prstGeom prst="rect">
            <a:avLst/>
          </a:prstGeom>
          <a:noFill/>
          <a:ln>
            <a:noFill/>
          </a:ln>
        </p:spPr>
      </p:pic>
    </p:spTree>
    <p:extLst>
      <p:ext uri="{BB962C8B-B14F-4D97-AF65-F5344CB8AC3E}">
        <p14:creationId xmlns:p14="http://schemas.microsoft.com/office/powerpoint/2010/main" val="180383607"/>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697"/>
        <p:cNvGrpSpPr/>
        <p:nvPr/>
      </p:nvGrpSpPr>
      <p:grpSpPr>
        <a:xfrm>
          <a:off x="0" y="0"/>
          <a:ext cx="0" cy="0"/>
          <a:chOff x="0" y="0"/>
          <a:chExt cx="0" cy="0"/>
        </a:xfrm>
      </p:grpSpPr>
      <p:sp>
        <p:nvSpPr>
          <p:cNvPr id="698" name="Google Shape;698;p107"/>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Helvetica Neue"/>
              <a:buNone/>
              <a:defRPr>
                <a:solidFill>
                  <a:srgbClr val="168FDF"/>
                </a:solidFill>
                <a:latin typeface="Helvetica Neue"/>
                <a:ea typeface="Helvetica Neue"/>
                <a:cs typeface="Helvetica Neue"/>
                <a:sym typeface="Helvetica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9" name="Google Shape;699;p107"/>
          <p:cNvSpPr txBox="1">
            <a:spLocks noGrp="1"/>
          </p:cNvSpPr>
          <p:nvPr>
            <p:ph type="body" idx="1"/>
          </p:nvPr>
        </p:nvSpPr>
        <p:spPr>
          <a:xfrm>
            <a:off x="624840"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00" name="Google Shape;700;p107"/>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01" name="Google Shape;701;p107"/>
          <p:cNvSpPr txBox="1">
            <a:spLocks noGrp="1"/>
          </p:cNvSpPr>
          <p:nvPr>
            <p:ph type="body" idx="2"/>
          </p:nvPr>
        </p:nvSpPr>
        <p:spPr>
          <a:xfrm>
            <a:off x="6226649"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02" name="Google Shape;702;p107"/>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703" name="Google Shape;703;p10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4" name="Google Shape;704;p107"/>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5" name="Google Shape;705;p10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06" name="Google Shape;706;p107"/>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970820014"/>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707"/>
        <p:cNvGrpSpPr/>
        <p:nvPr/>
      </p:nvGrpSpPr>
      <p:grpSpPr>
        <a:xfrm>
          <a:off x="0" y="0"/>
          <a:ext cx="0" cy="0"/>
          <a:chOff x="0" y="0"/>
          <a:chExt cx="0" cy="0"/>
        </a:xfrm>
      </p:grpSpPr>
      <p:sp>
        <p:nvSpPr>
          <p:cNvPr id="708" name="Google Shape;708;p108"/>
          <p:cNvSpPr>
            <a:spLocks noGrp="1"/>
          </p:cNvSpPr>
          <p:nvPr>
            <p:ph type="pic" idx="2"/>
          </p:nvPr>
        </p:nvSpPr>
        <p:spPr>
          <a:xfrm>
            <a:off x="0" y="-8238"/>
            <a:ext cx="12192000" cy="68661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09" name="Google Shape;709;p108"/>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10" name="Google Shape;710;p108"/>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11" name="Google Shape;711;p108"/>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12" name="Google Shape;712;p10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3" name="Google Shape;713;p10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4" name="Google Shape;714;p10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15" name="Google Shape;715;p108"/>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3280763349"/>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724"/>
        <p:cNvGrpSpPr/>
        <p:nvPr/>
      </p:nvGrpSpPr>
      <p:grpSpPr>
        <a:xfrm>
          <a:off x="0" y="0"/>
          <a:ext cx="0" cy="0"/>
          <a:chOff x="0" y="0"/>
          <a:chExt cx="0" cy="0"/>
        </a:xfrm>
      </p:grpSpPr>
      <p:sp>
        <p:nvSpPr>
          <p:cNvPr id="725" name="Google Shape;725;p110"/>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726" name="Google Shape;726;p110"/>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27" name="Google Shape;727;p11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8" name="Google Shape;728;p11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9" name="Google Shape;729;p11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30" name="Google Shape;730;p110"/>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1969389219"/>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731"/>
        <p:cNvGrpSpPr/>
        <p:nvPr/>
      </p:nvGrpSpPr>
      <p:grpSpPr>
        <a:xfrm>
          <a:off x="0" y="0"/>
          <a:ext cx="0" cy="0"/>
          <a:chOff x="0" y="0"/>
          <a:chExt cx="0" cy="0"/>
        </a:xfrm>
      </p:grpSpPr>
      <p:sp>
        <p:nvSpPr>
          <p:cNvPr id="732" name="Google Shape;732;p111"/>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3" name="Google Shape;733;p111"/>
          <p:cNvSpPr txBox="1">
            <a:spLocks noGrp="1"/>
          </p:cNvSpPr>
          <p:nvPr>
            <p:ph type="body" idx="1"/>
          </p:nvPr>
        </p:nvSpPr>
        <p:spPr>
          <a:xfrm>
            <a:off x="770890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34" name="Google Shape;734;p11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5" name="Google Shape;735;p11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6" name="Google Shape;736;p11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54022469"/>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737"/>
        <p:cNvGrpSpPr/>
        <p:nvPr/>
      </p:nvGrpSpPr>
      <p:grpSpPr>
        <a:xfrm>
          <a:off x="0" y="0"/>
          <a:ext cx="0" cy="0"/>
          <a:chOff x="0" y="0"/>
          <a:chExt cx="0" cy="0"/>
        </a:xfrm>
      </p:grpSpPr>
      <p:sp>
        <p:nvSpPr>
          <p:cNvPr id="738" name="Google Shape;738;p11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9" name="Google Shape;739;p112"/>
          <p:cNvSpPr txBox="1">
            <a:spLocks noGrp="1"/>
          </p:cNvSpPr>
          <p:nvPr>
            <p:ph type="body" idx="1"/>
          </p:nvPr>
        </p:nvSpPr>
        <p:spPr>
          <a:xfrm>
            <a:off x="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40" name="Google Shape;740;p11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1" name="Google Shape;741;p11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2" name="Google Shape;742;p11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56007665"/>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43"/>
        <p:cNvGrpSpPr/>
        <p:nvPr/>
      </p:nvGrpSpPr>
      <p:grpSpPr>
        <a:xfrm>
          <a:off x="0" y="0"/>
          <a:ext cx="0" cy="0"/>
          <a:chOff x="0" y="0"/>
          <a:chExt cx="0" cy="0"/>
        </a:xfrm>
      </p:grpSpPr>
      <p:sp>
        <p:nvSpPr>
          <p:cNvPr id="744" name="Google Shape;744;p11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5" name="Google Shape;745;p11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6" name="Google Shape;746;p11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58332373"/>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747"/>
        <p:cNvGrpSpPr/>
        <p:nvPr/>
      </p:nvGrpSpPr>
      <p:grpSpPr>
        <a:xfrm>
          <a:off x="0" y="0"/>
          <a:ext cx="0" cy="0"/>
          <a:chOff x="0" y="0"/>
          <a:chExt cx="0" cy="0"/>
        </a:xfrm>
      </p:grpSpPr>
      <p:pic>
        <p:nvPicPr>
          <p:cNvPr id="748" name="Google Shape;748;p114"/>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749" name="Google Shape;749;p11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50" name="Google Shape;750;p114"/>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solidFill>
                  <a:schemeClr val="lt1"/>
                </a:solidFill>
              </a:defRPr>
            </a:lvl1pPr>
            <a:lvl2pPr marL="914400" lvl="1" indent="-393700" algn="l" rtl="0">
              <a:lnSpc>
                <a:spcPct val="100000"/>
              </a:lnSpc>
              <a:spcBef>
                <a:spcPts val="500"/>
              </a:spcBef>
              <a:spcAft>
                <a:spcPts val="0"/>
              </a:spcAft>
              <a:buSzPts val="2600"/>
              <a:buChar char="›"/>
              <a:defRPr sz="2600">
                <a:solidFill>
                  <a:schemeClr val="lt1"/>
                </a:solidFill>
              </a:defRPr>
            </a:lvl2pPr>
            <a:lvl3pPr marL="1371600" lvl="2" indent="-381000" algn="l" rtl="0">
              <a:lnSpc>
                <a:spcPct val="100000"/>
              </a:lnSpc>
              <a:spcBef>
                <a:spcPts val="500"/>
              </a:spcBef>
              <a:spcAft>
                <a:spcPts val="0"/>
              </a:spcAft>
              <a:buSzPts val="2400"/>
              <a:buChar char="›"/>
              <a:defRPr sz="2400">
                <a:solidFill>
                  <a:schemeClr val="lt1"/>
                </a:solidFill>
              </a:defRPr>
            </a:lvl3pPr>
            <a:lvl4pPr marL="1828800" lvl="3" indent="-368300" algn="l" rtl="0">
              <a:lnSpc>
                <a:spcPct val="100000"/>
              </a:lnSpc>
              <a:spcBef>
                <a:spcPts val="500"/>
              </a:spcBef>
              <a:spcAft>
                <a:spcPts val="0"/>
              </a:spcAft>
              <a:buSzPts val="2200"/>
              <a:buChar char="›"/>
              <a:defRPr sz="2200">
                <a:solidFill>
                  <a:schemeClr val="lt1"/>
                </a:solidFill>
              </a:defRPr>
            </a:lvl4pPr>
            <a:lvl5pPr marL="2286000" lvl="4" indent="-355600" algn="l" rtl="0">
              <a:lnSpc>
                <a:spcPct val="100000"/>
              </a:lnSpc>
              <a:spcBef>
                <a:spcPts val="500"/>
              </a:spcBef>
              <a:spcAft>
                <a:spcPts val="0"/>
              </a:spcAft>
              <a:buSzPts val="2000"/>
              <a:buChar char="›"/>
              <a:defRPr sz="20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51" name="Google Shape;751;p11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52" name="Google Shape;752;p11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3" name="Google Shape;753;p11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4" name="Google Shape;754;p11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45137784"/>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755"/>
        <p:cNvGrpSpPr/>
        <p:nvPr/>
      </p:nvGrpSpPr>
      <p:grpSpPr>
        <a:xfrm>
          <a:off x="0" y="0"/>
          <a:ext cx="0" cy="0"/>
          <a:chOff x="0" y="0"/>
          <a:chExt cx="0" cy="0"/>
        </a:xfrm>
      </p:grpSpPr>
      <p:sp>
        <p:nvSpPr>
          <p:cNvPr id="756" name="Google Shape;756;p115"/>
          <p:cNvSpPr txBox="1">
            <a:spLocks noGrp="1"/>
          </p:cNvSpPr>
          <p:nvPr>
            <p:ph type="title"/>
          </p:nvPr>
        </p:nvSpPr>
        <p:spPr>
          <a:xfrm>
            <a:off x="624840" y="365125"/>
            <a:ext cx="10934100" cy="935700"/>
          </a:xfrm>
          <a:prstGeom prst="rect">
            <a:avLst/>
          </a:prstGeom>
          <a:noFill/>
          <a:ln>
            <a:noFill/>
          </a:ln>
        </p:spPr>
        <p:txBody>
          <a:bodyPr spcFirstLastPara="1" wrap="square" lIns="68575" tIns="68575" rIns="68575" bIns="6857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None/>
              <a:defRPr sz="1867"/>
            </a:lvl2pPr>
            <a:lvl3pPr lvl="2" rtl="0">
              <a:spcBef>
                <a:spcPts val="0"/>
              </a:spcBef>
              <a:spcAft>
                <a:spcPts val="0"/>
              </a:spcAft>
              <a:buSzPts val="1100"/>
              <a:buNone/>
              <a:defRPr sz="1867"/>
            </a:lvl3pPr>
            <a:lvl4pPr lvl="3" rtl="0">
              <a:spcBef>
                <a:spcPts val="0"/>
              </a:spcBef>
              <a:spcAft>
                <a:spcPts val="0"/>
              </a:spcAft>
              <a:buSzPts val="1100"/>
              <a:buNone/>
              <a:defRPr sz="1867"/>
            </a:lvl4pPr>
            <a:lvl5pPr lvl="4" rtl="0">
              <a:spcBef>
                <a:spcPts val="0"/>
              </a:spcBef>
              <a:spcAft>
                <a:spcPts val="0"/>
              </a:spcAft>
              <a:buSzPts val="1100"/>
              <a:buNone/>
              <a:defRPr sz="1867"/>
            </a:lvl5pPr>
            <a:lvl6pPr lvl="5" rtl="0">
              <a:spcBef>
                <a:spcPts val="0"/>
              </a:spcBef>
              <a:spcAft>
                <a:spcPts val="0"/>
              </a:spcAft>
              <a:buSzPts val="1100"/>
              <a:buNone/>
              <a:defRPr sz="1867"/>
            </a:lvl6pPr>
            <a:lvl7pPr lvl="6" rtl="0">
              <a:spcBef>
                <a:spcPts val="0"/>
              </a:spcBef>
              <a:spcAft>
                <a:spcPts val="0"/>
              </a:spcAft>
              <a:buSzPts val="1100"/>
              <a:buNone/>
              <a:defRPr sz="1867"/>
            </a:lvl7pPr>
            <a:lvl8pPr lvl="7" rtl="0">
              <a:spcBef>
                <a:spcPts val="0"/>
              </a:spcBef>
              <a:spcAft>
                <a:spcPts val="0"/>
              </a:spcAft>
              <a:buSzPts val="1100"/>
              <a:buNone/>
              <a:defRPr sz="1867"/>
            </a:lvl8pPr>
            <a:lvl9pPr lvl="8" rtl="0">
              <a:spcBef>
                <a:spcPts val="0"/>
              </a:spcBef>
              <a:spcAft>
                <a:spcPts val="0"/>
              </a:spcAft>
              <a:buSzPts val="1100"/>
              <a:buNone/>
              <a:defRPr sz="1867"/>
            </a:lvl9pPr>
          </a:lstStyle>
          <a:p>
            <a:endParaRPr/>
          </a:p>
        </p:txBody>
      </p:sp>
      <p:sp>
        <p:nvSpPr>
          <p:cNvPr id="757" name="Google Shape;757;p115"/>
          <p:cNvSpPr txBox="1">
            <a:spLocks noGrp="1"/>
          </p:cNvSpPr>
          <p:nvPr>
            <p:ph type="body" idx="1"/>
          </p:nvPr>
        </p:nvSpPr>
        <p:spPr>
          <a:xfrm>
            <a:off x="624840" y="1335088"/>
            <a:ext cx="10934100" cy="4351200"/>
          </a:xfrm>
          <a:prstGeom prst="rect">
            <a:avLst/>
          </a:prstGeom>
          <a:noFill/>
          <a:ln>
            <a:noFill/>
          </a:ln>
        </p:spPr>
        <p:txBody>
          <a:bodyPr spcFirstLastPara="1" wrap="square" lIns="68575" tIns="68575" rIns="68575" bIns="6857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58" name="Google Shape;758;p115"/>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59" name="Google Shape;759;p115"/>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0" name="Google Shape;760;p115"/>
          <p:cNvSpPr txBox="1">
            <a:spLocks noGrp="1"/>
          </p:cNvSpPr>
          <p:nvPr>
            <p:ph type="dt" idx="10"/>
          </p:nvPr>
        </p:nvSpPr>
        <p:spPr>
          <a:xfrm>
            <a:off x="10990556" y="6583680"/>
            <a:ext cx="824700" cy="274500"/>
          </a:xfrm>
          <a:prstGeom prst="rect">
            <a:avLst/>
          </a:prstGeom>
          <a:noFill/>
          <a:ln>
            <a:noFill/>
          </a:ln>
        </p:spPr>
        <p:txBody>
          <a:bodyPr spcFirstLastPara="1" wrap="square" lIns="68575" tIns="68575" rIns="68575" bIns="68575" anchor="ctr" anchorCtr="0"/>
          <a:lstStyle>
            <a:lvl1pPr marR="0" lvl="0" algn="r"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1" name="Google Shape;761;p115"/>
          <p:cNvSpPr txBox="1">
            <a:spLocks noGrp="1"/>
          </p:cNvSpPr>
          <p:nvPr>
            <p:ph type="ftr" idx="11"/>
          </p:nvPr>
        </p:nvSpPr>
        <p:spPr>
          <a:xfrm>
            <a:off x="607381" y="6583680"/>
            <a:ext cx="3368700" cy="274500"/>
          </a:xfrm>
          <a:prstGeom prst="rect">
            <a:avLst/>
          </a:prstGeom>
          <a:noFill/>
          <a:ln>
            <a:noFill/>
          </a:ln>
        </p:spPr>
        <p:txBody>
          <a:bodyPr spcFirstLastPara="1" wrap="square" lIns="68575" tIns="68575" rIns="68575" bIns="68575" anchor="ctr" anchorCtr="0"/>
          <a:lstStyle>
            <a:lvl1pPr marR="0" lvl="0" algn="l"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2" name="Google Shape;762;p115"/>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lvl="0" indent="0" algn="r" rtl="0">
              <a:buNone/>
              <a:defRPr sz="1067">
                <a:solidFill>
                  <a:srgbClr val="2F2F2F"/>
                </a:solidFill>
                <a:latin typeface="Gill Sans"/>
                <a:ea typeface="Gill Sans"/>
                <a:cs typeface="Gill Sans"/>
                <a:sym typeface="Gill Sans"/>
              </a:defRPr>
            </a:lvl1pPr>
            <a:lvl2pPr marL="0" lvl="1" indent="0" algn="r" rtl="0">
              <a:buNone/>
              <a:defRPr sz="1067">
                <a:solidFill>
                  <a:srgbClr val="2F2F2F"/>
                </a:solidFill>
                <a:latin typeface="Gill Sans"/>
                <a:ea typeface="Gill Sans"/>
                <a:cs typeface="Gill Sans"/>
                <a:sym typeface="Gill Sans"/>
              </a:defRPr>
            </a:lvl2pPr>
            <a:lvl3pPr marL="0" lvl="2" indent="0" algn="r" rtl="0">
              <a:buNone/>
              <a:defRPr sz="1067">
                <a:solidFill>
                  <a:srgbClr val="2F2F2F"/>
                </a:solidFill>
                <a:latin typeface="Gill Sans"/>
                <a:ea typeface="Gill Sans"/>
                <a:cs typeface="Gill Sans"/>
                <a:sym typeface="Gill Sans"/>
              </a:defRPr>
            </a:lvl3pPr>
            <a:lvl4pPr marL="0" lvl="3" indent="0" algn="r" rtl="0">
              <a:buNone/>
              <a:defRPr sz="1067">
                <a:solidFill>
                  <a:srgbClr val="2F2F2F"/>
                </a:solidFill>
                <a:latin typeface="Gill Sans"/>
                <a:ea typeface="Gill Sans"/>
                <a:cs typeface="Gill Sans"/>
                <a:sym typeface="Gill Sans"/>
              </a:defRPr>
            </a:lvl4pPr>
            <a:lvl5pPr marL="0" lvl="4" indent="0" algn="r" rtl="0">
              <a:buNone/>
              <a:defRPr sz="1067">
                <a:solidFill>
                  <a:srgbClr val="2F2F2F"/>
                </a:solidFill>
                <a:latin typeface="Gill Sans"/>
                <a:ea typeface="Gill Sans"/>
                <a:cs typeface="Gill Sans"/>
                <a:sym typeface="Gill Sans"/>
              </a:defRPr>
            </a:lvl5pPr>
            <a:lvl6pPr marL="0" lvl="5" indent="0" algn="r" rtl="0">
              <a:buNone/>
              <a:defRPr sz="1067">
                <a:solidFill>
                  <a:srgbClr val="2F2F2F"/>
                </a:solidFill>
                <a:latin typeface="Gill Sans"/>
                <a:ea typeface="Gill Sans"/>
                <a:cs typeface="Gill Sans"/>
                <a:sym typeface="Gill Sans"/>
              </a:defRPr>
            </a:lvl6pPr>
            <a:lvl7pPr marL="0" lvl="6" indent="0" algn="r" rtl="0">
              <a:buNone/>
              <a:defRPr sz="1067">
                <a:solidFill>
                  <a:srgbClr val="2F2F2F"/>
                </a:solidFill>
                <a:latin typeface="Gill Sans"/>
                <a:ea typeface="Gill Sans"/>
                <a:cs typeface="Gill Sans"/>
                <a:sym typeface="Gill Sans"/>
              </a:defRPr>
            </a:lvl7pPr>
            <a:lvl8pPr marL="0" lvl="7" indent="0" algn="r" rtl="0">
              <a:buNone/>
              <a:defRPr sz="1067">
                <a:solidFill>
                  <a:srgbClr val="2F2F2F"/>
                </a:solidFill>
                <a:latin typeface="Gill Sans"/>
                <a:ea typeface="Gill Sans"/>
                <a:cs typeface="Gill Sans"/>
                <a:sym typeface="Gill Sans"/>
              </a:defRPr>
            </a:lvl8pPr>
            <a:lvl9pPr marL="0" lvl="8" indent="0" algn="r" rtl="0">
              <a:buNone/>
              <a:defRPr sz="1067">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84388184"/>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763"/>
        <p:cNvGrpSpPr/>
        <p:nvPr/>
      </p:nvGrpSpPr>
      <p:grpSpPr>
        <a:xfrm>
          <a:off x="0" y="0"/>
          <a:ext cx="0" cy="0"/>
          <a:chOff x="0" y="0"/>
          <a:chExt cx="0" cy="0"/>
        </a:xfrm>
      </p:grpSpPr>
      <p:sp>
        <p:nvSpPr>
          <p:cNvPr id="764" name="Google Shape;764;p116"/>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cxnSp>
        <p:nvCxnSpPr>
          <p:cNvPr id="765" name="Google Shape;765;p116"/>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66" name="Google Shape;766;p116"/>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7" name="Google Shape;767;p116"/>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8" name="Google Shape;768;p116"/>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9" name="Google Shape;769;p116"/>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52078149"/>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770"/>
        <p:cNvGrpSpPr/>
        <p:nvPr/>
      </p:nvGrpSpPr>
      <p:grpSpPr>
        <a:xfrm>
          <a:off x="0" y="0"/>
          <a:ext cx="0" cy="0"/>
          <a:chOff x="0" y="0"/>
          <a:chExt cx="0" cy="0"/>
        </a:xfrm>
      </p:grpSpPr>
      <p:sp>
        <p:nvSpPr>
          <p:cNvPr id="771" name="Google Shape;771;p117"/>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72" name="Google Shape;772;p117"/>
          <p:cNvSpPr txBox="1">
            <a:spLocks noGrp="1"/>
          </p:cNvSpPr>
          <p:nvPr>
            <p:ph type="body" idx="1"/>
          </p:nvPr>
        </p:nvSpPr>
        <p:spPr>
          <a:xfrm>
            <a:off x="624840"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73" name="Google Shape;773;p117"/>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sp>
        <p:nvSpPr>
          <p:cNvPr id="774" name="Google Shape;774;p117"/>
          <p:cNvSpPr txBox="1">
            <a:spLocks noGrp="1"/>
          </p:cNvSpPr>
          <p:nvPr>
            <p:ph type="body" idx="2"/>
          </p:nvPr>
        </p:nvSpPr>
        <p:spPr>
          <a:xfrm>
            <a:off x="6226649"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75" name="Google Shape;775;p117"/>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76" name="Google Shape;776;p117"/>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7" name="Google Shape;777;p117"/>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8" name="Google Shape;778;p117"/>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63206739"/>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630"/>
        <p:cNvGrpSpPr/>
        <p:nvPr/>
      </p:nvGrpSpPr>
      <p:grpSpPr>
        <a:xfrm>
          <a:off x="0" y="0"/>
          <a:ext cx="0" cy="0"/>
          <a:chOff x="0" y="0"/>
          <a:chExt cx="0" cy="0"/>
        </a:xfrm>
      </p:grpSpPr>
      <p:sp>
        <p:nvSpPr>
          <p:cNvPr id="631" name="Google Shape;631;p99"/>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2" name="Google Shape;632;p99"/>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33" name="Google Shape;633;p99"/>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34" name="Google Shape;634;p99"/>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35" name="Google Shape;635;p9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36" name="Google Shape;636;p99"/>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218091801"/>
      </p:ext>
    </p:extLst>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779"/>
        <p:cNvGrpSpPr/>
        <p:nvPr/>
      </p:nvGrpSpPr>
      <p:grpSpPr>
        <a:xfrm>
          <a:off x="0" y="0"/>
          <a:ext cx="0" cy="0"/>
          <a:chOff x="0" y="0"/>
          <a:chExt cx="0" cy="0"/>
        </a:xfrm>
      </p:grpSpPr>
      <p:sp>
        <p:nvSpPr>
          <p:cNvPr id="780" name="Google Shape;780;p1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2F2F2F"/>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81" name="Google Shape;781;p11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0"/>
              </a:spcBef>
              <a:spcAft>
                <a:spcPts val="0"/>
              </a:spcAft>
              <a:buSzPts val="2800"/>
              <a:buChar char="›"/>
              <a:defRPr/>
            </a:lvl1pPr>
            <a:lvl2pPr marL="914400" lvl="1" indent="-393700" algn="l" rtl="0">
              <a:lnSpc>
                <a:spcPct val="100000"/>
              </a:lnSpc>
              <a:spcBef>
                <a:spcPts val="267"/>
              </a:spcBef>
              <a:spcAft>
                <a:spcPts val="0"/>
              </a:spcAft>
              <a:buSzPts val="2600"/>
              <a:buChar char="›"/>
              <a:defRPr/>
            </a:lvl2pPr>
            <a:lvl3pPr marL="1371600" lvl="2" indent="-342900" algn="l" rtl="0">
              <a:lnSpc>
                <a:spcPct val="100000"/>
              </a:lnSpc>
              <a:spcBef>
                <a:spcPts val="500"/>
              </a:spcBef>
              <a:spcAft>
                <a:spcPts val="0"/>
              </a:spcAft>
              <a:buSzPts val="1800"/>
              <a:buChar char="›"/>
              <a:defRPr/>
            </a:lvl3pPr>
            <a:lvl4pPr marL="1828800" lvl="3" indent="-342900" algn="l" rtl="0">
              <a:lnSpc>
                <a:spcPct val="100000"/>
              </a:lnSpc>
              <a:spcBef>
                <a:spcPts val="500"/>
              </a:spcBef>
              <a:spcAft>
                <a:spcPts val="0"/>
              </a:spcAft>
              <a:buSzPts val="1800"/>
              <a:buChar char="›"/>
              <a:defRPr/>
            </a:lvl4pPr>
            <a:lvl5pPr marL="2286000" lvl="4" indent="-342900" algn="l" rtl="0">
              <a:lnSpc>
                <a:spcPct val="100000"/>
              </a:lnSpc>
              <a:spcBef>
                <a:spcPts val="500"/>
              </a:spcBef>
              <a:spcAft>
                <a:spcPts val="0"/>
              </a:spcAft>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82" name="Google Shape;782;p118"/>
          <p:cNvSpPr txBox="1">
            <a:spLocks noGrp="1"/>
          </p:cNvSpPr>
          <p:nvPr>
            <p:ph type="sldNum" idx="12"/>
          </p:nvPr>
        </p:nvSpPr>
        <p:spPr>
          <a:xfrm>
            <a:off x="11015134" y="6126165"/>
            <a:ext cx="804300" cy="4869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600" b="0" i="0">
                <a:solidFill>
                  <a:srgbClr val="909090"/>
                </a:solidFill>
                <a:latin typeface="Helvetica Neue Light"/>
                <a:ea typeface="Helvetica Neue Light"/>
                <a:cs typeface="Helvetica Neue Light"/>
                <a:sym typeface="Helvetica Neue Light"/>
              </a:defRPr>
            </a:lvl1pPr>
            <a:lvl2pPr marL="0" lvl="1" indent="0" algn="r" rtl="0">
              <a:spcBef>
                <a:spcPts val="0"/>
              </a:spcBef>
              <a:buNone/>
              <a:defRPr sz="1600" b="0" i="0">
                <a:solidFill>
                  <a:srgbClr val="909090"/>
                </a:solidFill>
                <a:latin typeface="Helvetica Neue Light"/>
                <a:ea typeface="Helvetica Neue Light"/>
                <a:cs typeface="Helvetica Neue Light"/>
                <a:sym typeface="Helvetica Neue Light"/>
              </a:defRPr>
            </a:lvl2pPr>
            <a:lvl3pPr marL="0" lvl="2" indent="0" algn="r" rtl="0">
              <a:spcBef>
                <a:spcPts val="0"/>
              </a:spcBef>
              <a:buNone/>
              <a:defRPr sz="1600" b="0" i="0">
                <a:solidFill>
                  <a:srgbClr val="909090"/>
                </a:solidFill>
                <a:latin typeface="Helvetica Neue Light"/>
                <a:ea typeface="Helvetica Neue Light"/>
                <a:cs typeface="Helvetica Neue Light"/>
                <a:sym typeface="Helvetica Neue Light"/>
              </a:defRPr>
            </a:lvl3pPr>
            <a:lvl4pPr marL="0" lvl="3" indent="0" algn="r" rtl="0">
              <a:spcBef>
                <a:spcPts val="0"/>
              </a:spcBef>
              <a:buNone/>
              <a:defRPr sz="1600" b="0" i="0">
                <a:solidFill>
                  <a:srgbClr val="909090"/>
                </a:solidFill>
                <a:latin typeface="Helvetica Neue Light"/>
                <a:ea typeface="Helvetica Neue Light"/>
                <a:cs typeface="Helvetica Neue Light"/>
                <a:sym typeface="Helvetica Neue Light"/>
              </a:defRPr>
            </a:lvl4pPr>
            <a:lvl5pPr marL="0" lvl="4" indent="0" algn="r" rtl="0">
              <a:spcBef>
                <a:spcPts val="0"/>
              </a:spcBef>
              <a:buNone/>
              <a:defRPr sz="1600" b="0" i="0">
                <a:solidFill>
                  <a:srgbClr val="909090"/>
                </a:solidFill>
                <a:latin typeface="Helvetica Neue Light"/>
                <a:ea typeface="Helvetica Neue Light"/>
                <a:cs typeface="Helvetica Neue Light"/>
                <a:sym typeface="Helvetica Neue Light"/>
              </a:defRPr>
            </a:lvl5pPr>
            <a:lvl6pPr marL="0" lvl="5" indent="0" algn="r" rtl="0">
              <a:spcBef>
                <a:spcPts val="0"/>
              </a:spcBef>
              <a:buNone/>
              <a:defRPr sz="1600" b="0" i="0">
                <a:solidFill>
                  <a:srgbClr val="909090"/>
                </a:solidFill>
                <a:latin typeface="Helvetica Neue Light"/>
                <a:ea typeface="Helvetica Neue Light"/>
                <a:cs typeface="Helvetica Neue Light"/>
                <a:sym typeface="Helvetica Neue Light"/>
              </a:defRPr>
            </a:lvl6pPr>
            <a:lvl7pPr marL="0" lvl="6" indent="0" algn="r" rtl="0">
              <a:spcBef>
                <a:spcPts val="0"/>
              </a:spcBef>
              <a:buNone/>
              <a:defRPr sz="1600" b="0" i="0">
                <a:solidFill>
                  <a:srgbClr val="909090"/>
                </a:solidFill>
                <a:latin typeface="Helvetica Neue Light"/>
                <a:ea typeface="Helvetica Neue Light"/>
                <a:cs typeface="Helvetica Neue Light"/>
                <a:sym typeface="Helvetica Neue Light"/>
              </a:defRPr>
            </a:lvl7pPr>
            <a:lvl8pPr marL="0" lvl="7" indent="0" algn="r" rtl="0">
              <a:spcBef>
                <a:spcPts val="0"/>
              </a:spcBef>
              <a:buNone/>
              <a:defRPr sz="1600" b="0" i="0">
                <a:solidFill>
                  <a:srgbClr val="909090"/>
                </a:solidFill>
                <a:latin typeface="Helvetica Neue Light"/>
                <a:ea typeface="Helvetica Neue Light"/>
                <a:cs typeface="Helvetica Neue Light"/>
                <a:sym typeface="Helvetica Neue Light"/>
              </a:defRPr>
            </a:lvl8pPr>
            <a:lvl9pPr marL="0" lvl="8" indent="0" algn="r" rtl="0">
              <a:spcBef>
                <a:spcPts val="0"/>
              </a:spcBef>
              <a:buNone/>
              <a:defRPr sz="1600" b="0" i="0">
                <a:solidFill>
                  <a:srgbClr val="90909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67295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783"/>
        <p:cNvGrpSpPr/>
        <p:nvPr/>
      </p:nvGrpSpPr>
      <p:grpSpPr>
        <a:xfrm>
          <a:off x="0" y="0"/>
          <a:ext cx="0" cy="0"/>
          <a:chOff x="0" y="0"/>
          <a:chExt cx="0" cy="0"/>
        </a:xfrm>
      </p:grpSpPr>
      <p:sp>
        <p:nvSpPr>
          <p:cNvPr id="784" name="Google Shape;784;p119"/>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85" name="Google Shape;785;p119"/>
          <p:cNvSpPr txBox="1">
            <a:spLocks noGrp="1"/>
          </p:cNvSpPr>
          <p:nvPr>
            <p:ph type="body" idx="1"/>
          </p:nvPr>
        </p:nvSpPr>
        <p:spPr>
          <a:xfrm>
            <a:off x="624840" y="1335088"/>
            <a:ext cx="109341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86" name="Google Shape;786;p119"/>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87" name="Google Shape;787;p119"/>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88" name="Google Shape;788;p119"/>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89" name="Google Shape;789;p119"/>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90" name="Google Shape;790;p119"/>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28416942"/>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637"/>
        <p:cNvGrpSpPr/>
        <p:nvPr/>
      </p:nvGrpSpPr>
      <p:grpSpPr>
        <a:xfrm>
          <a:off x="0" y="0"/>
          <a:ext cx="0" cy="0"/>
          <a:chOff x="0" y="0"/>
          <a:chExt cx="0" cy="0"/>
        </a:xfrm>
      </p:grpSpPr>
      <p:sp>
        <p:nvSpPr>
          <p:cNvPr id="638" name="Google Shape;638;p10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9" name="Google Shape;639;p100"/>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40" name="Google Shape;640;p10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1" name="Google Shape;641;p100"/>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42" name="Google Shape;642;p10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3" name="Google Shape;643;p10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4" name="Google Shape;644;p10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45" name="Google Shape;645;p100"/>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135385507"/>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46"/>
        <p:cNvGrpSpPr/>
        <p:nvPr/>
      </p:nvGrpSpPr>
      <p:grpSpPr>
        <a:xfrm>
          <a:off x="0" y="0"/>
          <a:ext cx="0" cy="0"/>
          <a:chOff x="0" y="0"/>
          <a:chExt cx="0" cy="0"/>
        </a:xfrm>
      </p:grpSpPr>
      <p:sp>
        <p:nvSpPr>
          <p:cNvPr id="647" name="Google Shape;647;p101"/>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48" name="Google Shape;648;p101"/>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9" name="Google Shape;649;p101"/>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50" name="Google Shape;650;p10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1" name="Google Shape;651;p10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2" name="Google Shape;652;p101"/>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64443400"/>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653"/>
        <p:cNvGrpSpPr/>
        <p:nvPr/>
      </p:nvGrpSpPr>
      <p:grpSpPr>
        <a:xfrm>
          <a:off x="0" y="0"/>
          <a:ext cx="0" cy="0"/>
          <a:chOff x="0" y="0"/>
          <a:chExt cx="0" cy="0"/>
        </a:xfrm>
      </p:grpSpPr>
      <p:sp>
        <p:nvSpPr>
          <p:cNvPr id="654" name="Google Shape;654;p102"/>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655" name="Google Shape;655;p102"/>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656" name="Google Shape;656;p10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7" name="Google Shape;657;p10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8" name="Google Shape;658;p10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9" name="Google Shape;659;p102"/>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1478119325"/>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660"/>
        <p:cNvGrpSpPr/>
        <p:nvPr/>
      </p:nvGrpSpPr>
      <p:grpSpPr>
        <a:xfrm>
          <a:off x="0" y="0"/>
          <a:ext cx="0" cy="0"/>
          <a:chOff x="0" y="0"/>
          <a:chExt cx="0" cy="0"/>
        </a:xfrm>
      </p:grpSpPr>
      <p:sp>
        <p:nvSpPr>
          <p:cNvPr id="661" name="Google Shape;661;p103"/>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62" name="Google Shape;662;p103"/>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63" name="Google Shape;663;p103"/>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64" name="Google Shape;664;p10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5" name="Google Shape;665;p10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6" name="Google Shape;666;p10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67" name="Google Shape;667;p103"/>
          <p:cNvSpPr>
            <a:spLocks noGrp="1"/>
          </p:cNvSpPr>
          <p:nvPr>
            <p:ph type="pic" idx="2"/>
          </p:nvPr>
        </p:nvSpPr>
        <p:spPr>
          <a:xfrm>
            <a:off x="937549"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68" name="Google Shape;668;p103"/>
          <p:cNvSpPr>
            <a:spLocks noGrp="1"/>
          </p:cNvSpPr>
          <p:nvPr>
            <p:ph type="pic" idx="3"/>
          </p:nvPr>
        </p:nvSpPr>
        <p:spPr>
          <a:xfrm>
            <a:off x="6732624"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69" name="Google Shape;669;p103"/>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974687137"/>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670"/>
        <p:cNvGrpSpPr/>
        <p:nvPr/>
      </p:nvGrpSpPr>
      <p:grpSpPr>
        <a:xfrm>
          <a:off x="0" y="0"/>
          <a:ext cx="0" cy="0"/>
          <a:chOff x="0" y="0"/>
          <a:chExt cx="0" cy="0"/>
        </a:xfrm>
      </p:grpSpPr>
      <p:sp>
        <p:nvSpPr>
          <p:cNvPr id="671" name="Google Shape;671;p10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72" name="Google Shape;672;p10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73" name="Google Shape;673;p104"/>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74" name="Google Shape;674;p10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5" name="Google Shape;675;p10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6" name="Google Shape;676;p10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77" name="Google Shape;677;p104"/>
          <p:cNvSpPr>
            <a:spLocks noGrp="1"/>
          </p:cNvSpPr>
          <p:nvPr>
            <p:ph type="pic" idx="2"/>
          </p:nvPr>
        </p:nvSpPr>
        <p:spPr>
          <a:xfrm>
            <a:off x="624841" y="1410656"/>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78" name="Google Shape;678;p104"/>
          <p:cNvSpPr>
            <a:spLocks noGrp="1"/>
          </p:cNvSpPr>
          <p:nvPr>
            <p:ph type="pic" idx="3"/>
          </p:nvPr>
        </p:nvSpPr>
        <p:spPr>
          <a:xfrm>
            <a:off x="6095282" y="1406573"/>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79" name="Google Shape;679;p104"/>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965355670"/>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680"/>
        <p:cNvGrpSpPr/>
        <p:nvPr/>
      </p:nvGrpSpPr>
      <p:grpSpPr>
        <a:xfrm>
          <a:off x="0" y="0"/>
          <a:ext cx="0" cy="0"/>
          <a:chOff x="0" y="0"/>
          <a:chExt cx="0" cy="0"/>
        </a:xfrm>
      </p:grpSpPr>
      <p:sp>
        <p:nvSpPr>
          <p:cNvPr id="681" name="Google Shape;681;p105"/>
          <p:cNvSpPr txBox="1">
            <a:spLocks noGrp="1"/>
          </p:cNvSpPr>
          <p:nvPr>
            <p:ph type="title"/>
          </p:nvPr>
        </p:nvSpPr>
        <p:spPr>
          <a:xfrm>
            <a:off x="624840" y="365126"/>
            <a:ext cx="107289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82" name="Google Shape;682;p105"/>
          <p:cNvSpPr txBox="1">
            <a:spLocks noGrp="1"/>
          </p:cNvSpPr>
          <p:nvPr>
            <p:ph type="body" idx="1"/>
          </p:nvPr>
        </p:nvSpPr>
        <p:spPr>
          <a:xfrm>
            <a:off x="624840" y="1335088"/>
            <a:ext cx="52680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83" name="Google Shape;683;p105"/>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84" name="Google Shape;684;p10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85" name="Google Shape;685;p10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6" name="Google Shape;686;p10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7" name="Google Shape;687;p10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88" name="Google Shape;688;p105"/>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322520970"/>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689"/>
        <p:cNvGrpSpPr/>
        <p:nvPr/>
      </p:nvGrpSpPr>
      <p:grpSpPr>
        <a:xfrm>
          <a:off x="0" y="0"/>
          <a:ext cx="0" cy="0"/>
          <a:chOff x="0" y="0"/>
          <a:chExt cx="0" cy="0"/>
        </a:xfrm>
      </p:grpSpPr>
      <p:sp>
        <p:nvSpPr>
          <p:cNvPr id="690" name="Google Shape;690;p106"/>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1" name="Google Shape;691;p106"/>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692" name="Google Shape;692;p106"/>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693" name="Google Shape;693;p10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4" name="Google Shape;694;p10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5" name="Google Shape;695;p10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96" name="Google Shape;696;p106"/>
          <p:cNvPicPr preferRelativeResize="0"/>
          <p:nvPr/>
        </p:nvPicPr>
        <p:blipFill rotWithShape="1">
          <a:blip r:embed="rId3">
            <a:alphaModFix/>
          </a:blip>
          <a:srcRect/>
          <a:stretch/>
        </p:blipFill>
        <p:spPr>
          <a:xfrm>
            <a:off x="5097214" y="6082852"/>
            <a:ext cx="1997570" cy="187772"/>
          </a:xfrm>
          <a:prstGeom prst="rect">
            <a:avLst/>
          </a:prstGeom>
          <a:noFill/>
          <a:ln>
            <a:noFill/>
          </a:ln>
        </p:spPr>
      </p:pic>
    </p:spTree>
    <p:extLst>
      <p:ext uri="{BB962C8B-B14F-4D97-AF65-F5344CB8AC3E}">
        <p14:creationId xmlns:p14="http://schemas.microsoft.com/office/powerpoint/2010/main" val="839062393"/>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6"/>
        <p:cNvGrpSpPr/>
        <p:nvPr/>
      </p:nvGrpSpPr>
      <p:grpSpPr>
        <a:xfrm>
          <a:off x="0" y="0"/>
          <a:ext cx="0" cy="0"/>
          <a:chOff x="0" y="0"/>
          <a:chExt cx="0" cy="0"/>
        </a:xfrm>
      </p:grpSpPr>
      <p:sp>
        <p:nvSpPr>
          <p:cNvPr id="617" name="Google Shape;617;p9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18" name="Google Shape;618;p9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19" name="Google Shape;619;p9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0" name="Google Shape;620;p97"/>
          <p:cNvSpPr txBox="1">
            <a:spLocks noGrp="1"/>
          </p:cNvSpPr>
          <p:nvPr>
            <p:ph type="ftr" idx="11"/>
          </p:nvPr>
        </p:nvSpPr>
        <p:spPr>
          <a:xfrm>
            <a:off x="607382" y="6583680"/>
            <a:ext cx="4551900" cy="2742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1" name="Google Shape;621;p9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8528434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F5AF0-1286-4A92-9264-2A374323584B}"/>
              </a:ext>
            </a:extLst>
          </p:cNvPr>
          <p:cNvSpPr>
            <a:spLocks noGrp="1"/>
          </p:cNvSpPr>
          <p:nvPr>
            <p:ph type="ctrTitle"/>
          </p:nvPr>
        </p:nvSpPr>
        <p:spPr/>
        <p:txBody>
          <a:bodyPr/>
          <a:lstStyle/>
          <a:p>
            <a:r>
              <a:rPr lang="en-US" dirty="0"/>
              <a:t>MAC Messaging Update</a:t>
            </a:r>
          </a:p>
        </p:txBody>
      </p:sp>
      <p:sp>
        <p:nvSpPr>
          <p:cNvPr id="3" name="Subtitle 2">
            <a:extLst>
              <a:ext uri="{FF2B5EF4-FFF2-40B4-BE49-F238E27FC236}">
                <a16:creationId xmlns:a16="http://schemas.microsoft.com/office/drawing/2014/main" id="{617EC8D1-8DE6-44D0-83E5-E90FC69923E9}"/>
              </a:ext>
            </a:extLst>
          </p:cNvPr>
          <p:cNvSpPr>
            <a:spLocks noGrp="1"/>
          </p:cNvSpPr>
          <p:nvPr>
            <p:ph type="subTitle" idx="1"/>
          </p:nvPr>
        </p:nvSpPr>
        <p:spPr/>
        <p:txBody>
          <a:bodyPr/>
          <a:lstStyle/>
          <a:p>
            <a:r>
              <a:rPr lang="en-US" dirty="0"/>
              <a:t>May 2021</a:t>
            </a:r>
          </a:p>
        </p:txBody>
      </p:sp>
    </p:spTree>
    <p:extLst>
      <p:ext uri="{BB962C8B-B14F-4D97-AF65-F5344CB8AC3E}">
        <p14:creationId xmlns:p14="http://schemas.microsoft.com/office/powerpoint/2010/main" val="2127386213"/>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4348F-E6E7-4BD8-A482-F91D83E32F40}"/>
              </a:ext>
            </a:extLst>
          </p:cNvPr>
          <p:cNvSpPr>
            <a:spLocks noGrp="1"/>
          </p:cNvSpPr>
          <p:nvPr>
            <p:ph type="title"/>
          </p:nvPr>
        </p:nvSpPr>
        <p:spPr/>
        <p:txBody>
          <a:bodyPr/>
          <a:lstStyle/>
          <a:p>
            <a:r>
              <a:rPr lang="en-US" dirty="0"/>
              <a:t>Help Needed</a:t>
            </a:r>
          </a:p>
        </p:txBody>
      </p:sp>
      <p:sp>
        <p:nvSpPr>
          <p:cNvPr id="3" name="Text Placeholder 2">
            <a:extLst>
              <a:ext uri="{FF2B5EF4-FFF2-40B4-BE49-F238E27FC236}">
                <a16:creationId xmlns:a16="http://schemas.microsoft.com/office/drawing/2014/main" id="{953E5114-E17B-4ABB-AE01-1B0A24307299}"/>
              </a:ext>
            </a:extLst>
          </p:cNvPr>
          <p:cNvSpPr>
            <a:spLocks noGrp="1"/>
          </p:cNvSpPr>
          <p:nvPr>
            <p:ph type="body" idx="1"/>
          </p:nvPr>
        </p:nvSpPr>
        <p:spPr/>
        <p:txBody>
          <a:bodyPr/>
          <a:lstStyle/>
          <a:p>
            <a:r>
              <a:rPr lang="en-US" dirty="0"/>
              <a:t>Proof point examples to support narrative</a:t>
            </a:r>
          </a:p>
          <a:p>
            <a:pPr lvl="1"/>
            <a:r>
              <a:rPr lang="en-US" dirty="0"/>
              <a:t>Network operator, cloud service provider and/or enterprise trials or deployments where open source innovations were leveraged to speed TTM, reduce spends and/or introduce new innovation capabilities</a:t>
            </a:r>
          </a:p>
          <a:p>
            <a:pPr lvl="1"/>
            <a:r>
              <a:rPr lang="en-US" dirty="0"/>
              <a:t>We would ideally like to name the operator, service provider or enterprise, but we can generalize if needed (i.e. ‘a Tier 1 operator in North America’ did </a:t>
            </a:r>
            <a:r>
              <a:rPr lang="en-US" dirty="0" err="1"/>
              <a:t>xyz</a:t>
            </a:r>
            <a:r>
              <a:rPr lang="en-US" dirty="0"/>
              <a:t>)</a:t>
            </a:r>
          </a:p>
          <a:p>
            <a:r>
              <a:rPr lang="en-US" dirty="0"/>
              <a:t>Input on industries and use cases we should reference in Cutting Edge </a:t>
            </a:r>
            <a:r>
              <a:rPr lang="en-US"/>
              <a:t>message pillar</a:t>
            </a:r>
            <a:endParaRPr lang="en-US" dirty="0"/>
          </a:p>
        </p:txBody>
      </p:sp>
    </p:spTree>
    <p:extLst>
      <p:ext uri="{BB962C8B-B14F-4D97-AF65-F5344CB8AC3E}">
        <p14:creationId xmlns:p14="http://schemas.microsoft.com/office/powerpoint/2010/main" val="4244993458"/>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Next Steps</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p:txBody>
          <a:bodyPr/>
          <a:lstStyle/>
          <a:p>
            <a:r>
              <a:rPr lang="en-US" dirty="0"/>
              <a:t>Gather 3-5 top proof points to support narrative</a:t>
            </a:r>
          </a:p>
          <a:p>
            <a:r>
              <a:rPr lang="en-US" dirty="0"/>
              <a:t>Gather examples of what LFN projects are doing to drive toward more secure networking, and evaluate how to integrate security into the narrative</a:t>
            </a:r>
          </a:p>
          <a:p>
            <a:r>
              <a:rPr lang="en-US" dirty="0"/>
              <a:t>Articulate open source value by persona (1 liner takeaway)</a:t>
            </a:r>
          </a:p>
          <a:p>
            <a:r>
              <a:rPr lang="en-US" dirty="0"/>
              <a:t>Review and ratify narrative at June Board meeting</a:t>
            </a:r>
          </a:p>
        </p:txBody>
      </p:sp>
    </p:spTree>
    <p:extLst>
      <p:ext uri="{BB962C8B-B14F-4D97-AF65-F5344CB8AC3E}">
        <p14:creationId xmlns:p14="http://schemas.microsoft.com/office/powerpoint/2010/main" val="3330066145"/>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34250-3AAF-44FF-AD8C-32F19A3BBA1F}"/>
              </a:ext>
            </a:extLst>
          </p:cNvPr>
          <p:cNvSpPr>
            <a:spLocks noGrp="1"/>
          </p:cNvSpPr>
          <p:nvPr>
            <p:ph type="title"/>
          </p:nvPr>
        </p:nvSpPr>
        <p:spPr/>
        <p:txBody>
          <a:bodyPr/>
          <a:lstStyle/>
          <a:p>
            <a:r>
              <a:rPr lang="en-US" dirty="0"/>
              <a:t>Agenda</a:t>
            </a:r>
          </a:p>
        </p:txBody>
      </p:sp>
      <p:sp>
        <p:nvSpPr>
          <p:cNvPr id="3" name="Text Placeholder 2">
            <a:extLst>
              <a:ext uri="{FF2B5EF4-FFF2-40B4-BE49-F238E27FC236}">
                <a16:creationId xmlns:a16="http://schemas.microsoft.com/office/drawing/2014/main" id="{68EF9D0F-5A83-4433-B36B-1E8903F35A17}"/>
              </a:ext>
            </a:extLst>
          </p:cNvPr>
          <p:cNvSpPr>
            <a:spLocks noGrp="1"/>
          </p:cNvSpPr>
          <p:nvPr>
            <p:ph type="body" idx="1"/>
          </p:nvPr>
        </p:nvSpPr>
        <p:spPr/>
        <p:txBody>
          <a:bodyPr/>
          <a:lstStyle/>
          <a:p>
            <a:r>
              <a:rPr lang="en-US" dirty="0"/>
              <a:t>Background on LFN messaging updates</a:t>
            </a:r>
          </a:p>
          <a:p>
            <a:r>
              <a:rPr lang="en-US" dirty="0"/>
              <a:t>Preview of proposed messaging</a:t>
            </a:r>
          </a:p>
          <a:p>
            <a:r>
              <a:rPr lang="en-US" dirty="0"/>
              <a:t>Help needed</a:t>
            </a:r>
          </a:p>
          <a:p>
            <a:r>
              <a:rPr lang="en-US" dirty="0"/>
              <a:t>Next steps</a:t>
            </a:r>
          </a:p>
        </p:txBody>
      </p:sp>
    </p:spTree>
    <p:extLst>
      <p:ext uri="{BB962C8B-B14F-4D97-AF65-F5344CB8AC3E}">
        <p14:creationId xmlns:p14="http://schemas.microsoft.com/office/powerpoint/2010/main" val="1215526994"/>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01501-BC5D-4D03-ACEF-54B48F960955}"/>
              </a:ext>
            </a:extLst>
          </p:cNvPr>
          <p:cNvSpPr>
            <a:spLocks noGrp="1"/>
          </p:cNvSpPr>
          <p:nvPr>
            <p:ph type="title"/>
          </p:nvPr>
        </p:nvSpPr>
        <p:spPr/>
        <p:txBody>
          <a:bodyPr/>
          <a:lstStyle/>
          <a:p>
            <a:r>
              <a:rPr lang="en-US" dirty="0"/>
              <a:t>LFN Messaging Overview</a:t>
            </a:r>
          </a:p>
        </p:txBody>
      </p:sp>
      <p:sp>
        <p:nvSpPr>
          <p:cNvPr id="3" name="Text Placeholder 2">
            <a:extLst>
              <a:ext uri="{FF2B5EF4-FFF2-40B4-BE49-F238E27FC236}">
                <a16:creationId xmlns:a16="http://schemas.microsoft.com/office/drawing/2014/main" id="{83CAA22A-D161-438F-A560-76136428C29F}"/>
              </a:ext>
            </a:extLst>
          </p:cNvPr>
          <p:cNvSpPr>
            <a:spLocks noGrp="1"/>
          </p:cNvSpPr>
          <p:nvPr>
            <p:ph type="body" idx="1"/>
          </p:nvPr>
        </p:nvSpPr>
        <p:spPr/>
        <p:txBody>
          <a:bodyPr/>
          <a:lstStyle/>
          <a:p>
            <a:r>
              <a:rPr lang="en-US" b="1" dirty="0"/>
              <a:t>What: </a:t>
            </a:r>
            <a:r>
              <a:rPr lang="en-US" dirty="0"/>
              <a:t>Update LFN messaging</a:t>
            </a:r>
          </a:p>
          <a:p>
            <a:r>
              <a:rPr lang="en-US" b="1" dirty="0"/>
              <a:t>When: </a:t>
            </a:r>
            <a:r>
              <a:rPr lang="en-US" dirty="0"/>
              <a:t>Propose recommendation to LFN Board in June. Implement messaging in LFN marketing activities starting in Fall 2021</a:t>
            </a:r>
          </a:p>
          <a:p>
            <a:r>
              <a:rPr lang="en-US" b="1" dirty="0"/>
              <a:t>Why: </a:t>
            </a:r>
            <a:r>
              <a:rPr lang="en-US" dirty="0"/>
              <a:t>Current messaging is outdated and needs to reflect new &amp; expanded LFN capabilities, projects, membership and proof points  </a:t>
            </a:r>
          </a:p>
          <a:p>
            <a:r>
              <a:rPr lang="en-US" b="1" dirty="0"/>
              <a:t>How: </a:t>
            </a:r>
            <a:r>
              <a:rPr lang="en-US" dirty="0"/>
              <a:t>Messaging working group formed within the MAC</a:t>
            </a:r>
          </a:p>
        </p:txBody>
      </p:sp>
    </p:spTree>
    <p:extLst>
      <p:ext uri="{BB962C8B-B14F-4D97-AF65-F5344CB8AC3E}">
        <p14:creationId xmlns:p14="http://schemas.microsoft.com/office/powerpoint/2010/main" val="3233779923"/>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FD8CC-E517-6D40-889D-B6B3EA993495}"/>
              </a:ext>
            </a:extLst>
          </p:cNvPr>
          <p:cNvSpPr>
            <a:spLocks noGrp="1"/>
          </p:cNvSpPr>
          <p:nvPr>
            <p:ph type="title"/>
          </p:nvPr>
        </p:nvSpPr>
        <p:spPr>
          <a:xfrm>
            <a:off x="714392" y="110379"/>
            <a:ext cx="10933800" cy="935700"/>
          </a:xfrm>
        </p:spPr>
        <p:txBody>
          <a:bodyPr/>
          <a:lstStyle/>
          <a:p>
            <a:r>
              <a:rPr lang="en-US" dirty="0"/>
              <a:t>LFN Messaging Framework</a:t>
            </a:r>
          </a:p>
        </p:txBody>
      </p:sp>
      <p:sp>
        <p:nvSpPr>
          <p:cNvPr id="7" name="Rectangle 6">
            <a:extLst>
              <a:ext uri="{FF2B5EF4-FFF2-40B4-BE49-F238E27FC236}">
                <a16:creationId xmlns:a16="http://schemas.microsoft.com/office/drawing/2014/main" id="{1BCE0BAD-8734-B946-B94D-D4CC6E1E7FF5}"/>
              </a:ext>
            </a:extLst>
          </p:cNvPr>
          <p:cNvSpPr/>
          <p:nvPr/>
        </p:nvSpPr>
        <p:spPr>
          <a:xfrm>
            <a:off x="1730659" y="1983028"/>
            <a:ext cx="7161881" cy="2506018"/>
          </a:xfrm>
          <a:prstGeom prst="rect">
            <a:avLst/>
          </a:prstGeom>
          <a:noFill/>
          <a:ln w="28575">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2"/>
                </a:solidFill>
                <a:effectLst/>
                <a:uLnTx/>
                <a:uFillTx/>
                <a:latin typeface="Intel Clear" panose="020B0604020203020204" pitchFamily="34" charset="0"/>
                <a:ea typeface="Intel Clear" panose="020B0604020203020204" pitchFamily="34" charset="0"/>
                <a:cs typeface="Intel Clear" panose="020B0604020203020204" pitchFamily="34" charset="0"/>
              </a:rPr>
              <a:t>LFN Topline Narrative (x-Audience)</a:t>
            </a:r>
          </a:p>
        </p:txBody>
      </p:sp>
      <p:sp>
        <p:nvSpPr>
          <p:cNvPr id="9" name="Rectangle 8">
            <a:extLst>
              <a:ext uri="{FF2B5EF4-FFF2-40B4-BE49-F238E27FC236}">
                <a16:creationId xmlns:a16="http://schemas.microsoft.com/office/drawing/2014/main" id="{C09D827C-C62E-CF4F-A4D1-DBCC814334FA}"/>
              </a:ext>
            </a:extLst>
          </p:cNvPr>
          <p:cNvSpPr/>
          <p:nvPr/>
        </p:nvSpPr>
        <p:spPr>
          <a:xfrm>
            <a:off x="1730659" y="5095636"/>
            <a:ext cx="7161881" cy="96690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3152"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2"/>
                </a:solidFill>
                <a:effectLst/>
                <a:uLnTx/>
                <a:uFillTx/>
                <a:latin typeface="Intel Clear" panose="020B0604020203020204" pitchFamily="34" charset="0"/>
                <a:ea typeface="Intel Clear" panose="020B0604020203020204" pitchFamily="34" charset="0"/>
                <a:cs typeface="Intel Clear" panose="020B0604020203020204" pitchFamily="34" charset="0"/>
              </a:rPr>
              <a:t>Project-Specific Narratives and Proof Points</a:t>
            </a:r>
          </a:p>
        </p:txBody>
      </p:sp>
      <p:sp>
        <p:nvSpPr>
          <p:cNvPr id="10" name="Rectangle 9">
            <a:extLst>
              <a:ext uri="{FF2B5EF4-FFF2-40B4-BE49-F238E27FC236}">
                <a16:creationId xmlns:a16="http://schemas.microsoft.com/office/drawing/2014/main" id="{DC81318A-DE2C-BF46-A795-704839D95483}"/>
              </a:ext>
            </a:extLst>
          </p:cNvPr>
          <p:cNvSpPr/>
          <p:nvPr/>
        </p:nvSpPr>
        <p:spPr>
          <a:xfrm>
            <a:off x="204436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Anuket</a:t>
            </a:r>
            <a:endPar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endParaRPr>
          </a:p>
        </p:txBody>
      </p:sp>
      <p:sp>
        <p:nvSpPr>
          <p:cNvPr id="11" name="Rectangle 10">
            <a:extLst>
              <a:ext uri="{FF2B5EF4-FFF2-40B4-BE49-F238E27FC236}">
                <a16:creationId xmlns:a16="http://schemas.microsoft.com/office/drawing/2014/main" id="{AF2BB6CA-FB94-564C-8566-38A82F9758A0}"/>
              </a:ext>
            </a:extLst>
          </p:cNvPr>
          <p:cNvSpPr/>
          <p:nvPr/>
        </p:nvSpPr>
        <p:spPr>
          <a:xfrm>
            <a:off x="4453290" y="2846998"/>
            <a:ext cx="1820314" cy="467228"/>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2</a:t>
            </a:r>
          </a:p>
        </p:txBody>
      </p:sp>
      <p:sp>
        <p:nvSpPr>
          <p:cNvPr id="12" name="Rectangle 11">
            <a:extLst>
              <a:ext uri="{FF2B5EF4-FFF2-40B4-BE49-F238E27FC236}">
                <a16:creationId xmlns:a16="http://schemas.microsoft.com/office/drawing/2014/main" id="{8B05F6C8-D870-DD41-BFA1-DC7A30720C92}"/>
              </a:ext>
            </a:extLst>
          </p:cNvPr>
          <p:cNvSpPr/>
          <p:nvPr/>
        </p:nvSpPr>
        <p:spPr>
          <a:xfrm>
            <a:off x="7268329" y="2847570"/>
            <a:ext cx="1474422" cy="464956"/>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3</a:t>
            </a:r>
            <a:endParaRPr lang="en-US" sz="1400" dirty="0">
              <a:latin typeface="Gill Sans" panose="020B0502020104020203" pitchFamily="34" charset="-79"/>
              <a:ea typeface="Gill Sans"/>
              <a:cs typeface="Gill Sans" panose="020B0502020104020203" pitchFamily="34" charset="-79"/>
              <a:sym typeface="Gill Sans"/>
            </a:endParaRPr>
          </a:p>
        </p:txBody>
      </p:sp>
      <p:sp>
        <p:nvSpPr>
          <p:cNvPr id="13" name="Rectangle 12">
            <a:extLst>
              <a:ext uri="{FF2B5EF4-FFF2-40B4-BE49-F238E27FC236}">
                <a16:creationId xmlns:a16="http://schemas.microsoft.com/office/drawing/2014/main" id="{1EA7C8BC-7676-A742-8B54-1C5657955125}"/>
              </a:ext>
            </a:extLst>
          </p:cNvPr>
          <p:cNvSpPr/>
          <p:nvPr/>
        </p:nvSpPr>
        <p:spPr>
          <a:xfrm>
            <a:off x="1904882" y="2868246"/>
            <a:ext cx="1742776" cy="473731"/>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1</a:t>
            </a:r>
          </a:p>
        </p:txBody>
      </p:sp>
      <p:sp>
        <p:nvSpPr>
          <p:cNvPr id="14" name="Rectangle 13">
            <a:extLst>
              <a:ext uri="{FF2B5EF4-FFF2-40B4-BE49-F238E27FC236}">
                <a16:creationId xmlns:a16="http://schemas.microsoft.com/office/drawing/2014/main" id="{137B7598-D44E-C344-BE75-000EB3721B0C}"/>
              </a:ext>
            </a:extLst>
          </p:cNvPr>
          <p:cNvSpPr/>
          <p:nvPr/>
        </p:nvSpPr>
        <p:spPr>
          <a:xfrm>
            <a:off x="2952283"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FD.io</a:t>
            </a:r>
          </a:p>
        </p:txBody>
      </p:sp>
      <p:sp>
        <p:nvSpPr>
          <p:cNvPr id="15" name="Rectangle 14">
            <a:extLst>
              <a:ext uri="{FF2B5EF4-FFF2-40B4-BE49-F238E27FC236}">
                <a16:creationId xmlns:a16="http://schemas.microsoft.com/office/drawing/2014/main" id="{F4420709-E9D0-6C4F-9DCC-A5EB5B268556}"/>
              </a:ext>
            </a:extLst>
          </p:cNvPr>
          <p:cNvSpPr/>
          <p:nvPr/>
        </p:nvSpPr>
        <p:spPr>
          <a:xfrm>
            <a:off x="384876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ONAP</a:t>
            </a:r>
          </a:p>
        </p:txBody>
      </p:sp>
      <p:sp>
        <p:nvSpPr>
          <p:cNvPr id="16" name="Rectangle 15">
            <a:extLst>
              <a:ext uri="{FF2B5EF4-FFF2-40B4-BE49-F238E27FC236}">
                <a16:creationId xmlns:a16="http://schemas.microsoft.com/office/drawing/2014/main" id="{8C682EEA-4AE9-D142-B56E-8AF03EB15CA9}"/>
              </a:ext>
            </a:extLst>
          </p:cNvPr>
          <p:cNvSpPr/>
          <p:nvPr/>
        </p:nvSpPr>
        <p:spPr>
          <a:xfrm>
            <a:off x="4745253"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Open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Daylight</a:t>
            </a:r>
          </a:p>
        </p:txBody>
      </p:sp>
      <p:sp>
        <p:nvSpPr>
          <p:cNvPr id="17" name="Rectangle 16">
            <a:extLst>
              <a:ext uri="{FF2B5EF4-FFF2-40B4-BE49-F238E27FC236}">
                <a16:creationId xmlns:a16="http://schemas.microsoft.com/office/drawing/2014/main" id="{AD480E3C-40C6-1249-801C-43FD9386E1F8}"/>
              </a:ext>
            </a:extLst>
          </p:cNvPr>
          <p:cNvSpPr/>
          <p:nvPr/>
        </p:nvSpPr>
        <p:spPr>
          <a:xfrm>
            <a:off x="564173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Tungsten Fabric</a:t>
            </a:r>
          </a:p>
        </p:txBody>
      </p:sp>
      <p:sp>
        <p:nvSpPr>
          <p:cNvPr id="18" name="Rectangle 17">
            <a:extLst>
              <a:ext uri="{FF2B5EF4-FFF2-40B4-BE49-F238E27FC236}">
                <a16:creationId xmlns:a16="http://schemas.microsoft.com/office/drawing/2014/main" id="{2A200BE2-2B05-2248-9EA7-04EAFCFD0AA5}"/>
              </a:ext>
            </a:extLst>
          </p:cNvPr>
          <p:cNvSpPr/>
          <p:nvPr/>
        </p:nvSpPr>
        <p:spPr>
          <a:xfrm>
            <a:off x="7412012" y="5490093"/>
            <a:ext cx="111595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5G Super Blueprint</a:t>
            </a:r>
          </a:p>
        </p:txBody>
      </p:sp>
      <p:sp>
        <p:nvSpPr>
          <p:cNvPr id="19" name="Rectangle 18">
            <a:extLst>
              <a:ext uri="{FF2B5EF4-FFF2-40B4-BE49-F238E27FC236}">
                <a16:creationId xmlns:a16="http://schemas.microsoft.com/office/drawing/2014/main" id="{6326B022-7CEF-2349-AF49-FCCB472D7BB9}"/>
              </a:ext>
            </a:extLst>
          </p:cNvPr>
          <p:cNvSpPr/>
          <p:nvPr/>
        </p:nvSpPr>
        <p:spPr>
          <a:xfrm>
            <a:off x="6526792"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XGVela</a:t>
            </a:r>
            <a:endPar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endParaRPr>
          </a:p>
        </p:txBody>
      </p:sp>
      <p:sp>
        <p:nvSpPr>
          <p:cNvPr id="21" name="Left Brace 20">
            <a:extLst>
              <a:ext uri="{FF2B5EF4-FFF2-40B4-BE49-F238E27FC236}">
                <a16:creationId xmlns:a16="http://schemas.microsoft.com/office/drawing/2014/main" id="{EE1B1163-5207-D746-A632-2BB3A384EE4A}"/>
              </a:ext>
            </a:extLst>
          </p:cNvPr>
          <p:cNvSpPr/>
          <p:nvPr/>
        </p:nvSpPr>
        <p:spPr>
          <a:xfrm>
            <a:off x="1269248" y="1962368"/>
            <a:ext cx="195206" cy="252667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3F3F"/>
              </a:solidFill>
              <a:effectLst/>
              <a:uLnTx/>
              <a:uFillTx/>
              <a:latin typeface="Arial"/>
              <a:ea typeface="+mn-ea"/>
              <a:cs typeface="+mn-cs"/>
            </a:endParaRPr>
          </a:p>
        </p:txBody>
      </p:sp>
      <p:sp>
        <p:nvSpPr>
          <p:cNvPr id="22" name="TextBox 21">
            <a:extLst>
              <a:ext uri="{FF2B5EF4-FFF2-40B4-BE49-F238E27FC236}">
                <a16:creationId xmlns:a16="http://schemas.microsoft.com/office/drawing/2014/main" id="{05929B37-D92E-694A-9614-C27C5A54E2FE}"/>
              </a:ext>
            </a:extLst>
          </p:cNvPr>
          <p:cNvSpPr txBox="1"/>
          <p:nvPr/>
        </p:nvSpPr>
        <p:spPr>
          <a:xfrm>
            <a:off x="506617" y="3002793"/>
            <a:ext cx="839695"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F3F3F"/>
                </a:solidFill>
                <a:effectLst/>
                <a:uLnTx/>
                <a:uFillTx/>
                <a:latin typeface="Arial"/>
                <a:ea typeface="+mn-ea"/>
                <a:cs typeface="+mn-cs"/>
              </a:rPr>
              <a:t>Driven by LFN MAC</a:t>
            </a:r>
          </a:p>
        </p:txBody>
      </p:sp>
      <p:sp>
        <p:nvSpPr>
          <p:cNvPr id="23" name="TextBox 22">
            <a:extLst>
              <a:ext uri="{FF2B5EF4-FFF2-40B4-BE49-F238E27FC236}">
                <a16:creationId xmlns:a16="http://schemas.microsoft.com/office/drawing/2014/main" id="{2E48C44B-73DB-D449-81A6-141B25AA624E}"/>
              </a:ext>
            </a:extLst>
          </p:cNvPr>
          <p:cNvSpPr txBox="1"/>
          <p:nvPr/>
        </p:nvSpPr>
        <p:spPr>
          <a:xfrm>
            <a:off x="513437" y="5215950"/>
            <a:ext cx="83969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F3F3F"/>
                </a:solidFill>
                <a:effectLst/>
                <a:uLnTx/>
                <a:uFillTx/>
                <a:latin typeface="Arial"/>
                <a:ea typeface="+mn-ea"/>
                <a:cs typeface="+mn-cs"/>
              </a:rPr>
              <a:t>Driven by Project Marketing Leads</a:t>
            </a:r>
          </a:p>
        </p:txBody>
      </p:sp>
      <p:sp>
        <p:nvSpPr>
          <p:cNvPr id="24" name="Left Brace 23">
            <a:extLst>
              <a:ext uri="{FF2B5EF4-FFF2-40B4-BE49-F238E27FC236}">
                <a16:creationId xmlns:a16="http://schemas.microsoft.com/office/drawing/2014/main" id="{53E049BB-4C58-B54F-9B5A-CEFEE30BF4BA}"/>
              </a:ext>
            </a:extLst>
          </p:cNvPr>
          <p:cNvSpPr/>
          <p:nvPr/>
        </p:nvSpPr>
        <p:spPr>
          <a:xfrm>
            <a:off x="1350779" y="5080130"/>
            <a:ext cx="195206" cy="96690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3F3F"/>
              </a:solidFill>
              <a:effectLst/>
              <a:uLnTx/>
              <a:uFillTx/>
              <a:latin typeface="Arial"/>
              <a:ea typeface="+mn-ea"/>
              <a:cs typeface="+mn-cs"/>
            </a:endParaRPr>
          </a:p>
        </p:txBody>
      </p:sp>
      <p:sp>
        <p:nvSpPr>
          <p:cNvPr id="25" name="Arrow: Up-Down 79">
            <a:extLst>
              <a:ext uri="{FF2B5EF4-FFF2-40B4-BE49-F238E27FC236}">
                <a16:creationId xmlns:a16="http://schemas.microsoft.com/office/drawing/2014/main" id="{2B0F917C-0AB4-8146-845B-6DC4EAAC2CD1}"/>
              </a:ext>
            </a:extLst>
          </p:cNvPr>
          <p:cNvSpPr/>
          <p:nvPr/>
        </p:nvSpPr>
        <p:spPr>
          <a:xfrm>
            <a:off x="5137311" y="4489046"/>
            <a:ext cx="384604" cy="52348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1" name="Rectangle 30">
            <a:extLst>
              <a:ext uri="{FF2B5EF4-FFF2-40B4-BE49-F238E27FC236}">
                <a16:creationId xmlns:a16="http://schemas.microsoft.com/office/drawing/2014/main" id="{FDF05A97-23ED-4989-92C2-BDBC2BE7F7DB}"/>
              </a:ext>
            </a:extLst>
          </p:cNvPr>
          <p:cNvSpPr/>
          <p:nvPr/>
        </p:nvSpPr>
        <p:spPr>
          <a:xfrm>
            <a:off x="1718030" y="1012431"/>
            <a:ext cx="7161881" cy="510579"/>
          </a:xfrm>
          <a:prstGeom prst="rect">
            <a:avLst/>
          </a:prstGeom>
          <a:solidFill>
            <a:srgbClr val="0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LFN 2021 Priorities</a:t>
            </a:r>
          </a:p>
        </p:txBody>
      </p:sp>
      <p:sp>
        <p:nvSpPr>
          <p:cNvPr id="3" name="Arrow: Down 2">
            <a:extLst>
              <a:ext uri="{FF2B5EF4-FFF2-40B4-BE49-F238E27FC236}">
                <a16:creationId xmlns:a16="http://schemas.microsoft.com/office/drawing/2014/main" id="{190A94AE-44D2-494F-9D3C-C8753F3A7629}"/>
              </a:ext>
            </a:extLst>
          </p:cNvPr>
          <p:cNvSpPr/>
          <p:nvPr/>
        </p:nvSpPr>
        <p:spPr>
          <a:xfrm>
            <a:off x="5137311" y="1536873"/>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1D3BFC2-DD98-438C-ABBA-CFE726262A11}"/>
              </a:ext>
            </a:extLst>
          </p:cNvPr>
          <p:cNvSpPr/>
          <p:nvPr/>
        </p:nvSpPr>
        <p:spPr>
          <a:xfrm>
            <a:off x="1904881" y="2324537"/>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Elevator Pitch</a:t>
            </a:r>
          </a:p>
        </p:txBody>
      </p:sp>
      <p:sp>
        <p:nvSpPr>
          <p:cNvPr id="33" name="Rectangle 32">
            <a:extLst>
              <a:ext uri="{FF2B5EF4-FFF2-40B4-BE49-F238E27FC236}">
                <a16:creationId xmlns:a16="http://schemas.microsoft.com/office/drawing/2014/main" id="{749F0C63-B0E5-4E3A-979F-837F2626CD7F}"/>
              </a:ext>
            </a:extLst>
          </p:cNvPr>
          <p:cNvSpPr/>
          <p:nvPr/>
        </p:nvSpPr>
        <p:spPr>
          <a:xfrm>
            <a:off x="1904881" y="3427570"/>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Proof Points</a:t>
            </a:r>
          </a:p>
        </p:txBody>
      </p:sp>
      <p:sp>
        <p:nvSpPr>
          <p:cNvPr id="34" name="Rectangle 33">
            <a:extLst>
              <a:ext uri="{FF2B5EF4-FFF2-40B4-BE49-F238E27FC236}">
                <a16:creationId xmlns:a16="http://schemas.microsoft.com/office/drawing/2014/main" id="{ED8FA588-1B87-4BE0-A75C-7B86EE278BDD}"/>
              </a:ext>
            </a:extLst>
          </p:cNvPr>
          <p:cNvSpPr/>
          <p:nvPr/>
        </p:nvSpPr>
        <p:spPr>
          <a:xfrm>
            <a:off x="1904881" y="3900478"/>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Open Source Primer with Value Prop by Audience</a:t>
            </a:r>
          </a:p>
        </p:txBody>
      </p:sp>
      <p:sp>
        <p:nvSpPr>
          <p:cNvPr id="36" name="Arrow: Down 35">
            <a:extLst>
              <a:ext uri="{FF2B5EF4-FFF2-40B4-BE49-F238E27FC236}">
                <a16:creationId xmlns:a16="http://schemas.microsoft.com/office/drawing/2014/main" id="{843C7749-5EF8-410E-B233-265DC3AB8380}"/>
              </a:ext>
            </a:extLst>
          </p:cNvPr>
          <p:cNvSpPr/>
          <p:nvPr/>
        </p:nvSpPr>
        <p:spPr>
          <a:xfrm rot="16200000">
            <a:off x="9150749" y="3129229"/>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A36F4BB-EF1E-43B7-8207-7E10F732DF27}"/>
              </a:ext>
            </a:extLst>
          </p:cNvPr>
          <p:cNvSpPr/>
          <p:nvPr/>
        </p:nvSpPr>
        <p:spPr>
          <a:xfrm>
            <a:off x="9737476" y="1962368"/>
            <a:ext cx="2264024" cy="4084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Messaging integrated into LFN marketing programs</a:t>
            </a:r>
          </a:p>
          <a:p>
            <a:pPr marL="285750" indent="-285750">
              <a:buFont typeface="Arial" panose="020B0604020202020204" pitchFamily="34" charset="0"/>
              <a:buChar char="•"/>
            </a:pPr>
            <a:r>
              <a:rPr lang="en-US" dirty="0"/>
              <a:t>Social media</a:t>
            </a:r>
          </a:p>
          <a:p>
            <a:pPr marL="285750" indent="-285750">
              <a:buFont typeface="Arial" panose="020B0604020202020204" pitchFamily="34" charset="0"/>
              <a:buChar char="•"/>
            </a:pPr>
            <a:r>
              <a:rPr lang="en-US" dirty="0"/>
              <a:t>Press outreach</a:t>
            </a:r>
          </a:p>
          <a:p>
            <a:pPr marL="285750" indent="-285750">
              <a:buFont typeface="Arial" panose="020B0604020202020204" pitchFamily="34" charset="0"/>
              <a:buChar char="•"/>
            </a:pPr>
            <a:r>
              <a:rPr lang="en-US" dirty="0"/>
              <a:t>Blogs</a:t>
            </a:r>
          </a:p>
          <a:p>
            <a:pPr marL="285750" indent="-285750">
              <a:buFont typeface="Arial" panose="020B0604020202020204" pitchFamily="34" charset="0"/>
              <a:buChar char="•"/>
            </a:pPr>
            <a:r>
              <a:rPr lang="en-US" dirty="0"/>
              <a:t>Webinars</a:t>
            </a:r>
          </a:p>
          <a:p>
            <a:pPr marL="285750" indent="-285750">
              <a:buFont typeface="Arial" panose="020B0604020202020204" pitchFamily="34" charset="0"/>
              <a:buChar char="•"/>
            </a:pPr>
            <a:r>
              <a:rPr lang="en-US" dirty="0"/>
              <a:t>Content</a:t>
            </a:r>
          </a:p>
          <a:p>
            <a:pPr marL="285750" indent="-285750">
              <a:buFont typeface="Arial" panose="020B0604020202020204" pitchFamily="34" charset="0"/>
              <a:buChar char="•"/>
            </a:pPr>
            <a:r>
              <a:rPr lang="en-US" dirty="0"/>
              <a:t>Events</a:t>
            </a:r>
          </a:p>
          <a:p>
            <a:pPr marL="285750" indent="-285750">
              <a:buFont typeface="Arial" panose="020B0604020202020204" pitchFamily="34" charset="0"/>
              <a:buChar char="•"/>
            </a:pPr>
            <a:r>
              <a:rPr lang="en-US" dirty="0"/>
              <a:t>Keynotes</a:t>
            </a:r>
          </a:p>
          <a:p>
            <a:pPr marL="285750" indent="-285750">
              <a:buFont typeface="Arial" panose="020B0604020202020204" pitchFamily="34" charset="0"/>
              <a:buChar char="•"/>
            </a:pPr>
            <a:r>
              <a:rPr lang="en-US" dirty="0"/>
              <a:t>Speakerships</a:t>
            </a:r>
          </a:p>
          <a:p>
            <a:pPr marL="285750" indent="-285750">
              <a:buFont typeface="Arial" panose="020B0604020202020204" pitchFamily="34" charset="0"/>
              <a:buChar char="•"/>
            </a:pPr>
            <a:r>
              <a:rPr lang="en-US" dirty="0"/>
              <a:t>New member onboarding </a:t>
            </a:r>
          </a:p>
          <a:p>
            <a:pPr marL="285750" indent="-285750">
              <a:buFont typeface="Arial" panose="020B0604020202020204" pitchFamily="34" charset="0"/>
              <a:buChar char="•"/>
            </a:pPr>
            <a:endParaRPr lang="en-US" dirty="0"/>
          </a:p>
        </p:txBody>
      </p:sp>
      <p:sp>
        <p:nvSpPr>
          <p:cNvPr id="37" name="Arrow: Down 36">
            <a:extLst>
              <a:ext uri="{FF2B5EF4-FFF2-40B4-BE49-F238E27FC236}">
                <a16:creationId xmlns:a16="http://schemas.microsoft.com/office/drawing/2014/main" id="{D025F6C6-BB32-4F85-803B-003B19D9AE89}"/>
              </a:ext>
            </a:extLst>
          </p:cNvPr>
          <p:cNvSpPr/>
          <p:nvPr/>
        </p:nvSpPr>
        <p:spPr>
          <a:xfrm rot="16200000">
            <a:off x="9150749" y="5350834"/>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7045501"/>
      </p:ext>
    </p:extLst>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76E9-814C-4259-9EAB-AAF92B8DC64D}"/>
              </a:ext>
            </a:extLst>
          </p:cNvPr>
          <p:cNvSpPr>
            <a:spLocks noGrp="1"/>
          </p:cNvSpPr>
          <p:nvPr>
            <p:ph type="title"/>
          </p:nvPr>
        </p:nvSpPr>
        <p:spPr/>
        <p:txBody>
          <a:bodyPr/>
          <a:lstStyle/>
          <a:p>
            <a:r>
              <a:rPr lang="en-US" dirty="0"/>
              <a:t>Target Personas</a:t>
            </a:r>
          </a:p>
        </p:txBody>
      </p:sp>
      <p:sp>
        <p:nvSpPr>
          <p:cNvPr id="3" name="Text Placeholder 2">
            <a:extLst>
              <a:ext uri="{FF2B5EF4-FFF2-40B4-BE49-F238E27FC236}">
                <a16:creationId xmlns:a16="http://schemas.microsoft.com/office/drawing/2014/main" id="{424CAF83-6844-499D-A916-96A5AB08634B}"/>
              </a:ext>
            </a:extLst>
          </p:cNvPr>
          <p:cNvSpPr>
            <a:spLocks noGrp="1"/>
          </p:cNvSpPr>
          <p:nvPr>
            <p:ph type="body" idx="1"/>
          </p:nvPr>
        </p:nvSpPr>
        <p:spPr>
          <a:xfrm>
            <a:off x="624840" y="1335087"/>
            <a:ext cx="10933800" cy="5334653"/>
          </a:xfrm>
        </p:spPr>
        <p:txBody>
          <a:bodyPr/>
          <a:lstStyle/>
          <a:p>
            <a:r>
              <a:rPr lang="en-US" sz="2000" dirty="0"/>
              <a:t>Personas are roles that span the value chain, including vendor ecosystem (OEMs, TEMs, ISVs, OSVs), SIs, network operators, cloud service provides, businesses (enterprise IT), government agencies, educational institutions</a:t>
            </a:r>
          </a:p>
          <a:p>
            <a:pPr lvl="1"/>
            <a:r>
              <a:rPr lang="en-US" sz="2000" dirty="0"/>
              <a:t>Operations: DevOps Engineers, SRE Engineers, Platform Engineer, Automation Architect</a:t>
            </a:r>
          </a:p>
          <a:p>
            <a:pPr lvl="1"/>
            <a:r>
              <a:rPr lang="en-US" sz="2000" dirty="0"/>
              <a:t>Technical Leadership: Engineering Manager/Director/VP, Release Engineer Manager, DevOps Manager, Ops Manager</a:t>
            </a:r>
          </a:p>
          <a:p>
            <a:pPr lvl="1"/>
            <a:r>
              <a:rPr lang="en-US" sz="2000" dirty="0"/>
              <a:t>Technical Developer: Software Developer, Software Engineer, Software Architect</a:t>
            </a:r>
          </a:p>
          <a:p>
            <a:pPr lvl="1"/>
            <a:r>
              <a:rPr lang="en-US" sz="2000" dirty="0"/>
              <a:t>Business/P&amp;L Owner: General Manager, Head of BU</a:t>
            </a:r>
          </a:p>
          <a:p>
            <a:pPr lvl="1"/>
            <a:r>
              <a:rPr lang="en-US" sz="2000" dirty="0"/>
              <a:t>Open Source Professionals. Head of Open Source, Open Source Advocate, Community Manager / Director</a:t>
            </a:r>
          </a:p>
          <a:p>
            <a:pPr lvl="1"/>
            <a:r>
              <a:rPr lang="en-US" sz="2000" dirty="0"/>
              <a:t>Press/Analysts: Editor, Contributor, Reporter, Analyst, Researcher, Head of Research</a:t>
            </a:r>
          </a:p>
        </p:txBody>
      </p:sp>
    </p:spTree>
    <p:extLst>
      <p:ext uri="{BB962C8B-B14F-4D97-AF65-F5344CB8AC3E}">
        <p14:creationId xmlns:p14="http://schemas.microsoft.com/office/powerpoint/2010/main" val="3459098429"/>
      </p:ext>
    </p:extLst>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LFN Elevator Pitch</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The modern organization has data and users located everywhere. This is impacting the performance and security needs of IT networks across the globe, along with compelling user experiences and new revenue paths - all central to ‘digital transformation’. </a:t>
            </a:r>
          </a:p>
          <a:p>
            <a:pPr marL="50800" indent="0">
              <a:buNone/>
            </a:pPr>
            <a:r>
              <a:rPr lang="en-US" sz="1400" dirty="0"/>
              <a:t>Networking technology plays a pivotal role in this digital transformation and among them, three networking transformations will disrupt our planet from 2020-2030: 5G, edge computing, and cloud-native application development. Any one of these disruptions can be overwhelming to comprehend, let alone to leverage in totality in a rapid and affordable way. Inherently, software complexity is a key challenge to implementing the full capabilities of these technologies and this is where open source comes into play. Leverage you must: adapt or perish.</a:t>
            </a:r>
          </a:p>
          <a:p>
            <a:pPr marL="50800" indent="0">
              <a:buNone/>
            </a:pPr>
            <a:r>
              <a:rPr lang="en-US" sz="1400" dirty="0"/>
              <a:t>At LF Networking, we firmly believe open-source technology is the only viable path to truly scale software so that businesses, government agencies, education institutions, service providers - and the OEMs, ISVs and system integrators that support them - can achieve operational and revenue value in a timely and cost-effective manner. </a:t>
            </a:r>
          </a:p>
          <a:p>
            <a:pPr marL="50800" indent="0">
              <a:buNone/>
            </a:pPr>
            <a:r>
              <a:rPr lang="en-US" sz="1400" dirty="0"/>
              <a:t>LF Networking provides the largest set of open-source networking projects - through a broad industry coalition - so the entire world can access networking innovations and achieve digital transformation. No single company could accomplish what is delivered through LF Networking. Companies of all sizes and types can rely on a breadth of commercially-ready ecosystem offerings that are based on LF Networking innovations.</a:t>
            </a:r>
          </a:p>
          <a:p>
            <a:pPr marL="50800" indent="0">
              <a:buNone/>
            </a:pPr>
            <a:r>
              <a:rPr lang="en-US" sz="1400" dirty="0"/>
              <a:t>Networking digital transformation is a right, not a privilege. We make it so. Join us.</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766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1938075"/>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141094"/>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3916494"/>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484154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1342641687"/>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9CF27-2ED9-42BF-8116-9329561DB456}"/>
              </a:ext>
            </a:extLst>
          </p:cNvPr>
          <p:cNvSpPr>
            <a:spLocks noGrp="1"/>
          </p:cNvSpPr>
          <p:nvPr>
            <p:ph type="title"/>
          </p:nvPr>
        </p:nvSpPr>
        <p:spPr/>
        <p:txBody>
          <a:bodyPr/>
          <a:lstStyle/>
          <a:p>
            <a:r>
              <a:rPr lang="en-US" dirty="0"/>
              <a:t>Message Pillars</a:t>
            </a:r>
          </a:p>
        </p:txBody>
      </p:sp>
      <p:sp>
        <p:nvSpPr>
          <p:cNvPr id="3" name="Rectangle 2">
            <a:extLst>
              <a:ext uri="{FF2B5EF4-FFF2-40B4-BE49-F238E27FC236}">
                <a16:creationId xmlns:a16="http://schemas.microsoft.com/office/drawing/2014/main" id="{E9EB9F0D-C89A-4721-B711-36B3DE2C9A74}"/>
              </a:ext>
            </a:extLst>
          </p:cNvPr>
          <p:cNvSpPr/>
          <p:nvPr/>
        </p:nvSpPr>
        <p:spPr>
          <a:xfrm>
            <a:off x="804134" y="1642744"/>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Speed Time to Market</a:t>
            </a:r>
          </a:p>
        </p:txBody>
      </p:sp>
      <p:sp>
        <p:nvSpPr>
          <p:cNvPr id="5" name="Rectangle 4">
            <a:extLst>
              <a:ext uri="{FF2B5EF4-FFF2-40B4-BE49-F238E27FC236}">
                <a16:creationId xmlns:a16="http://schemas.microsoft.com/office/drawing/2014/main" id="{25D5EF3C-4CA6-4F04-81BC-8295142773DA}"/>
              </a:ext>
            </a:extLst>
          </p:cNvPr>
          <p:cNvSpPr/>
          <p:nvPr/>
        </p:nvSpPr>
        <p:spPr>
          <a:xfrm>
            <a:off x="8347710" y="1648776"/>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Stay Cutting Edge</a:t>
            </a:r>
          </a:p>
        </p:txBody>
      </p:sp>
      <p:sp>
        <p:nvSpPr>
          <p:cNvPr id="6" name="Rectangle 5">
            <a:extLst>
              <a:ext uri="{FF2B5EF4-FFF2-40B4-BE49-F238E27FC236}">
                <a16:creationId xmlns:a16="http://schemas.microsoft.com/office/drawing/2014/main" id="{5CE071B7-8307-41F8-8A51-9AA8A8213CC1}"/>
              </a:ext>
            </a:extLst>
          </p:cNvPr>
          <p:cNvSpPr/>
          <p:nvPr/>
        </p:nvSpPr>
        <p:spPr>
          <a:xfrm>
            <a:off x="4575922" y="1642744"/>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Save Money</a:t>
            </a:r>
          </a:p>
        </p:txBody>
      </p:sp>
      <p:sp>
        <p:nvSpPr>
          <p:cNvPr id="7" name="TextBox 6">
            <a:extLst>
              <a:ext uri="{FF2B5EF4-FFF2-40B4-BE49-F238E27FC236}">
                <a16:creationId xmlns:a16="http://schemas.microsoft.com/office/drawing/2014/main" id="{3FA943D0-19F2-44EB-8476-7E0E17EA2B88}"/>
              </a:ext>
            </a:extLst>
          </p:cNvPr>
          <p:cNvSpPr txBox="1"/>
          <p:nvPr/>
        </p:nvSpPr>
        <p:spPr>
          <a:xfrm>
            <a:off x="804134" y="2899112"/>
            <a:ext cx="3459480"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Leverage open source to more quickly to support end user needs</a:t>
            </a:r>
          </a:p>
          <a:p>
            <a:pPr marL="285750" indent="-285750">
              <a:buFont typeface="Arial" panose="020B0604020202020204" pitchFamily="34" charset="0"/>
              <a:buChar char="•"/>
            </a:pPr>
            <a:r>
              <a:rPr lang="en-US" sz="1600" dirty="0"/>
              <a:t>Speed time to market for network services, infrastructure</a:t>
            </a:r>
          </a:p>
          <a:p>
            <a:pPr marL="285750" indent="-285750">
              <a:buFont typeface="Arial" panose="020B0604020202020204" pitchFamily="34" charset="0"/>
              <a:buChar char="•"/>
            </a:pPr>
            <a:r>
              <a:rPr lang="en-US" sz="1600" dirty="0"/>
              <a:t>Onboard new services more quickly and efficiently</a:t>
            </a:r>
          </a:p>
          <a:p>
            <a:pPr marL="285750" indent="-285750">
              <a:buFont typeface="Arial" panose="020B0604020202020204" pitchFamily="34" charset="0"/>
              <a:buChar char="•"/>
            </a:pPr>
            <a:r>
              <a:rPr lang="en-US" sz="1600" dirty="0"/>
              <a:t>End users can confidently rely upon community-built, interoperable solutions</a:t>
            </a:r>
          </a:p>
        </p:txBody>
      </p:sp>
      <p:sp>
        <p:nvSpPr>
          <p:cNvPr id="8" name="TextBox 7">
            <a:extLst>
              <a:ext uri="{FF2B5EF4-FFF2-40B4-BE49-F238E27FC236}">
                <a16:creationId xmlns:a16="http://schemas.microsoft.com/office/drawing/2014/main" id="{AA98EC83-D095-4A08-A96D-EE15E46912DB}"/>
              </a:ext>
            </a:extLst>
          </p:cNvPr>
          <p:cNvSpPr txBox="1"/>
          <p:nvPr/>
        </p:nvSpPr>
        <p:spPr>
          <a:xfrm>
            <a:off x="4468908" y="2898814"/>
            <a:ext cx="3566494"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Simpler, more efficient ways to develop &amp; onboard software</a:t>
            </a:r>
          </a:p>
          <a:p>
            <a:pPr marL="285750" indent="-285750">
              <a:buFont typeface="Arial" panose="020B0604020202020204" pitchFamily="34" charset="0"/>
              <a:buChar char="•"/>
            </a:pPr>
            <a:r>
              <a:rPr lang="en-US" sz="1600" dirty="0"/>
              <a:t>Avoid unnecessary duplication of common components / technology</a:t>
            </a:r>
          </a:p>
          <a:p>
            <a:pPr marL="285750" indent="-285750">
              <a:buFont typeface="Arial" panose="020B0604020202020204" pitchFamily="34" charset="0"/>
              <a:buChar char="•"/>
            </a:pPr>
            <a:r>
              <a:rPr lang="en-US" sz="1600" dirty="0"/>
              <a:t>Reduce vendor lock in</a:t>
            </a:r>
          </a:p>
          <a:p>
            <a:pPr marL="285750" indent="-285750">
              <a:buFont typeface="Arial" panose="020B0604020202020204" pitchFamily="34" charset="0"/>
              <a:buChar char="•"/>
            </a:pPr>
            <a:r>
              <a:rPr lang="en-US" sz="1600" dirty="0"/>
              <a:t>Interoperability assurance</a:t>
            </a:r>
          </a:p>
          <a:p>
            <a:pPr marL="285750" indent="-285750">
              <a:buFont typeface="Arial" panose="020B0604020202020204" pitchFamily="34" charset="0"/>
              <a:buChar char="•"/>
            </a:pPr>
            <a:r>
              <a:rPr lang="en-US" sz="1600" dirty="0"/>
              <a:t>Better requirements / testing helps ensure seamless software integration</a:t>
            </a:r>
          </a:p>
          <a:p>
            <a:pPr marL="285750" indent="-285750">
              <a:buFont typeface="Arial" panose="020B0604020202020204" pitchFamily="34" charset="0"/>
              <a:buChar char="•"/>
            </a:pPr>
            <a:r>
              <a:rPr lang="en-US" sz="1600" dirty="0"/>
              <a:t>Reduce or optimize </a:t>
            </a:r>
            <a:r>
              <a:rPr lang="en-US" sz="1600" dirty="0" err="1"/>
              <a:t>CapEx</a:t>
            </a:r>
            <a:r>
              <a:rPr lang="en-US" sz="1600" dirty="0"/>
              <a:t>, </a:t>
            </a:r>
            <a:r>
              <a:rPr lang="en-US" sz="1600" dirty="0" err="1"/>
              <a:t>OpEx</a:t>
            </a:r>
            <a:endParaRPr lang="en-US" sz="1600" dirty="0"/>
          </a:p>
        </p:txBody>
      </p:sp>
      <p:sp>
        <p:nvSpPr>
          <p:cNvPr id="9" name="TextBox 8">
            <a:extLst>
              <a:ext uri="{FF2B5EF4-FFF2-40B4-BE49-F238E27FC236}">
                <a16:creationId xmlns:a16="http://schemas.microsoft.com/office/drawing/2014/main" id="{F5CB446E-4F08-4FF1-9682-39B799252996}"/>
              </a:ext>
            </a:extLst>
          </p:cNvPr>
          <p:cNvSpPr txBox="1"/>
          <p:nvPr/>
        </p:nvSpPr>
        <p:spPr>
          <a:xfrm>
            <a:off x="8294203" y="2899112"/>
            <a:ext cx="3566494"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t>Open source innovations enable new revenue generating services</a:t>
            </a:r>
          </a:p>
          <a:p>
            <a:pPr marL="285750" indent="-285750">
              <a:buFont typeface="Arial" panose="020B0604020202020204" pitchFamily="34" charset="0"/>
              <a:buChar char="•"/>
            </a:pPr>
            <a:r>
              <a:rPr lang="en-US" sz="1600" dirty="0"/>
              <a:t>Open source innovations enable operational efficiencies</a:t>
            </a:r>
          </a:p>
          <a:p>
            <a:pPr marL="285750" indent="-285750">
              <a:buFont typeface="Arial" panose="020B0604020202020204" pitchFamily="34" charset="0"/>
              <a:buChar char="•"/>
            </a:pPr>
            <a:r>
              <a:rPr lang="en-US" sz="1600" dirty="0"/>
              <a:t>Develop and foster open source practitioners in your organization</a:t>
            </a:r>
          </a:p>
        </p:txBody>
      </p:sp>
    </p:spTree>
    <p:extLst>
      <p:ext uri="{BB962C8B-B14F-4D97-AF65-F5344CB8AC3E}">
        <p14:creationId xmlns:p14="http://schemas.microsoft.com/office/powerpoint/2010/main" val="68499941"/>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180523B-5EFB-4927-B194-7B709A4BF242}"/>
              </a:ext>
            </a:extLst>
          </p:cNvPr>
          <p:cNvSpPr/>
          <p:nvPr/>
        </p:nvSpPr>
        <p:spPr>
          <a:xfrm>
            <a:off x="624840" y="2530555"/>
            <a:ext cx="11384634" cy="3635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t>Speed your time to market</a:t>
            </a:r>
          </a:p>
          <a:p>
            <a:r>
              <a:rPr lang="en-US" sz="1000" dirty="0"/>
              <a:t>Open source has now become the de facto way to build software to speed up software development. Working within the LF Networking community, developers have access to the broadest set of open source networking capabilities and integration points, with projects spanning Software Defined Networking (SDN), Network Functions Virtualization (NFV), Management and Orchestration (MANO), automation, analytics, data plane acceleration, and more. They can leverage this community-driven work to develop and onboard networking software in simpler, more efficient ways. This streamlines development and speeds up time to market for network services and infrastructure. In turn, businesses, service providers and government agencies have the confidence that they can rely on community-built, interoperable solutions to support their end user needs.</a:t>
            </a:r>
          </a:p>
          <a:p>
            <a:endParaRPr lang="en-US" sz="1000" dirty="0"/>
          </a:p>
          <a:p>
            <a:r>
              <a:rPr lang="en-US" sz="1000" b="1" dirty="0"/>
              <a:t>Save money </a:t>
            </a:r>
          </a:p>
          <a:p>
            <a:r>
              <a:rPr lang="en-US" sz="1000" dirty="0"/>
              <a:t>Operations need to run smoothly and can’t afford costly or time-consuming software upgrades. Working in the LF Networking community prevents unnecessary duplication of common networking components and technology that companies need to develop and deploy, helping you reduce or optimize capital and operating expenditures. By leveraging work within the community, you gain simpler, more cost-efficient ways to develop and onboard software and can leverage a broad choice of vendors to reduce lock in. LF Networking’s broad community and years of experience in driving open compliance efforts also offers assurance of interoperability and removes the guesswork, saving both time and money. The community is constantly improving both the requirements and the testing against these requirements. Whether you are leveraging a single community project building block or a more complete solution stack, the work put in by the LF Networking community helps ensure that software is more likely to integrate seamlessly and with less headaches.</a:t>
            </a:r>
          </a:p>
          <a:p>
            <a:endParaRPr lang="en-US" sz="1000" dirty="0"/>
          </a:p>
          <a:p>
            <a:r>
              <a:rPr lang="en-US" sz="1000" b="1" dirty="0"/>
              <a:t>Stay Cutting Edge</a:t>
            </a:r>
          </a:p>
          <a:p>
            <a:r>
              <a:rPr lang="en-US" sz="1000" dirty="0"/>
              <a:t>Innovations happens faster in an open, collaborative forum where ideas are crowdsourced, shared and quickly iterated upon. The LF Networking community is fostering a new wave of open source practitioners across the entire value chain and is an innovation competency that the industry can rely on. The community fosters and incubates networking innovations that have been implemented in communications networks globally and can be used to enable new revenue generating services and operational efficiencies across a range of industries, from retail and healthcare to manufacturing and more. Community projects are also deeply integrated with the edge computing landscape and collaborate with other communities like LF Edge to add networking capabilities and features to edge blueprints and use cases. With this open access to incredible networking innovations, retailers can find new ways to optimize inventory, manufacturers can improve defect detection and connect their factories for real-time decision making, and &lt;insert 1 more from another industry&gt;.</a:t>
            </a:r>
          </a:p>
        </p:txBody>
      </p:sp>
      <p:sp>
        <p:nvSpPr>
          <p:cNvPr id="5" name="Rectangle 4">
            <a:extLst>
              <a:ext uri="{FF2B5EF4-FFF2-40B4-BE49-F238E27FC236}">
                <a16:creationId xmlns:a16="http://schemas.microsoft.com/office/drawing/2014/main" id="{35A5807F-7A6A-41A1-926E-DAE2DA6E4935}"/>
              </a:ext>
            </a:extLst>
          </p:cNvPr>
          <p:cNvSpPr/>
          <p:nvPr/>
        </p:nvSpPr>
        <p:spPr>
          <a:xfrm>
            <a:off x="633360" y="567150"/>
            <a:ext cx="11384634" cy="1892596"/>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Elevator Pitch</a:t>
            </a:r>
          </a:p>
          <a:p>
            <a:pPr algn="ctr"/>
            <a:r>
              <a:rPr lang="en-US" sz="1000" dirty="0"/>
              <a:t>The modern organization has data and users located everywhere. This is impacting the performance and security needs of IT networks across the globe, along with compelling user experiences and new revenue paths - all central to ‘digital transformation’. Networking technology plays a pivotal role in this digital transformation and among them, three networking transformations will disrupt our planet from 2020-2030: 5G, edge computing, and cloud-native application development. Any one of these disruptions can be overwhelming to comprehend, let alone to leverage in totality in a rapid and affordable way. Inherently, software complexity is a key challenge to implementing the full capabilities of these technologies and this is where open source comes into play. Leverage you must: adapt or perish.</a:t>
            </a:r>
          </a:p>
          <a:p>
            <a:pPr algn="ctr"/>
            <a:r>
              <a:rPr lang="en-US" sz="1000" dirty="0"/>
              <a:t>At LF Networking, we firmly believe open-source technology is the only viable path to truly scale software so that businesses, government agencies, education institutions, service providers - and the OEMs, ISVs and system integrators that support them - can achieve operational and revenue value in a timely and cost-effective manner. LF Networking provides the largest set of open-source networking projects - through a broad industry coalition - so the entire world can access networking innovations and achieve digital transformation. No single company could accomplish what is delivered through LF Networking. Companies of all sizes and types can rely on a breadth of commercially-ready ecosystem offerings that are based on LF Networking innovations.</a:t>
            </a:r>
          </a:p>
          <a:p>
            <a:pPr algn="ctr"/>
            <a:r>
              <a:rPr lang="en-US" sz="1000" dirty="0"/>
              <a:t>Networking digital transformation is a right, not a privilege. We make it so. Join us.</a:t>
            </a:r>
          </a:p>
          <a:p>
            <a:pPr algn="ctr"/>
            <a:endParaRPr lang="en-US" sz="1000" dirty="0"/>
          </a:p>
        </p:txBody>
      </p:sp>
      <p:sp>
        <p:nvSpPr>
          <p:cNvPr id="8" name="Title 7">
            <a:extLst>
              <a:ext uri="{FF2B5EF4-FFF2-40B4-BE49-F238E27FC236}">
                <a16:creationId xmlns:a16="http://schemas.microsoft.com/office/drawing/2014/main" id="{81C6EC22-14D3-4100-A549-9B36B3D8BEF9}"/>
              </a:ext>
            </a:extLst>
          </p:cNvPr>
          <p:cNvSpPr>
            <a:spLocks noGrp="1"/>
          </p:cNvSpPr>
          <p:nvPr>
            <p:ph type="title"/>
          </p:nvPr>
        </p:nvSpPr>
        <p:spPr>
          <a:xfrm>
            <a:off x="624840" y="10630"/>
            <a:ext cx="10933800" cy="620335"/>
          </a:xfrm>
        </p:spPr>
        <p:txBody>
          <a:bodyPr/>
          <a:lstStyle/>
          <a:p>
            <a:r>
              <a:rPr lang="en-US" dirty="0"/>
              <a:t>Proposed LFN Narrative</a:t>
            </a:r>
          </a:p>
        </p:txBody>
      </p:sp>
    </p:spTree>
    <p:extLst>
      <p:ext uri="{BB962C8B-B14F-4D97-AF65-F5344CB8AC3E}">
        <p14:creationId xmlns:p14="http://schemas.microsoft.com/office/powerpoint/2010/main" val="1326772890"/>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8B30D-6816-4464-BECD-68C0DD4D4DFA}"/>
              </a:ext>
            </a:extLst>
          </p:cNvPr>
          <p:cNvSpPr>
            <a:spLocks noGrp="1"/>
          </p:cNvSpPr>
          <p:nvPr>
            <p:ph type="title"/>
          </p:nvPr>
        </p:nvSpPr>
        <p:spPr/>
        <p:txBody>
          <a:bodyPr/>
          <a:lstStyle/>
          <a:p>
            <a:r>
              <a:rPr lang="en-US" dirty="0"/>
              <a:t>Open Source Background</a:t>
            </a:r>
          </a:p>
        </p:txBody>
      </p:sp>
      <p:sp>
        <p:nvSpPr>
          <p:cNvPr id="3" name="Text Placeholder 2">
            <a:extLst>
              <a:ext uri="{FF2B5EF4-FFF2-40B4-BE49-F238E27FC236}">
                <a16:creationId xmlns:a16="http://schemas.microsoft.com/office/drawing/2014/main" id="{4CA21256-8F5D-44E0-881E-84923A86DCCC}"/>
              </a:ext>
            </a:extLst>
          </p:cNvPr>
          <p:cNvSpPr>
            <a:spLocks noGrp="1"/>
          </p:cNvSpPr>
          <p:nvPr>
            <p:ph type="body" idx="1"/>
          </p:nvPr>
        </p:nvSpPr>
        <p:spPr>
          <a:xfrm>
            <a:off x="624840" y="1335088"/>
            <a:ext cx="10933800" cy="4991284"/>
          </a:xfrm>
        </p:spPr>
        <p:txBody>
          <a:bodyPr/>
          <a:lstStyle/>
          <a:p>
            <a:r>
              <a:rPr lang="en-US" sz="1200" dirty="0"/>
              <a:t>Software development can be costly and time consuming. As a result, many developers are actively involved in and leveraging from open source communities and open source has now become the de facto way to build software. Developers can tap into a broader ecosystem of ideas and viewpoints to more quickly generate innovations, and to speed up software development. </a:t>
            </a:r>
          </a:p>
          <a:p>
            <a:r>
              <a:rPr lang="en-US" sz="1200" dirty="0"/>
              <a:t>Innovations happens faster in an open, collaborative forum where ideas are crowdsourced, shared and quickly iterated upon. No single company could accomplish what is delivered through an open source community. The LF Networking community is fostering a new wave of open source practitioners across the entire value chain and is an innovation competency that the industry can rely on. Companies of all sizes and types can rely on a breadth of commercially-ready ecosystem offerings that are based on community innovations.</a:t>
            </a:r>
          </a:p>
          <a:p>
            <a:r>
              <a:rPr lang="en-US" sz="1200" dirty="0"/>
              <a:t>Companies are leveraging open source innovations more frequently in their product and service offerings, contributing to the community and using it to chart their own course in the evolving networking landscape.</a:t>
            </a:r>
          </a:p>
          <a:p>
            <a:r>
              <a:rPr lang="en-US" sz="1200" dirty="0"/>
              <a:t>As companies and developers use open source code to build their own commercial products and services, they also gain strategic value in contributing back to those projects. Open source reduces time and optimizes effort, while improving efficiencies and interoperability. Open source communities are also a key driver for building consensus across the industry, filling gaps, and driving adoption by vendors, integrations, end users.</a:t>
            </a:r>
          </a:p>
          <a:p>
            <a:r>
              <a:rPr lang="en-US" sz="1200" dirty="0"/>
              <a:t>Open source value by persona </a:t>
            </a:r>
            <a:r>
              <a:rPr lang="en-US" sz="1200" dirty="0">
                <a:solidFill>
                  <a:srgbClr val="FF0000"/>
                </a:solidFill>
              </a:rPr>
              <a:t>(add 1-line takeaway for each)</a:t>
            </a:r>
            <a:r>
              <a:rPr lang="en-US" sz="1200" dirty="0"/>
              <a:t>:</a:t>
            </a:r>
          </a:p>
          <a:p>
            <a:pPr lvl="1"/>
            <a:r>
              <a:rPr lang="en-US" sz="1200" dirty="0"/>
              <a:t>Operations:</a:t>
            </a:r>
          </a:p>
          <a:p>
            <a:pPr lvl="1"/>
            <a:r>
              <a:rPr lang="en-US" sz="1200" dirty="0"/>
              <a:t>Technical Leadership:</a:t>
            </a:r>
          </a:p>
          <a:p>
            <a:pPr lvl="1"/>
            <a:r>
              <a:rPr lang="en-US" sz="1200" dirty="0"/>
              <a:t>Technical Developer:</a:t>
            </a:r>
          </a:p>
          <a:p>
            <a:pPr lvl="1"/>
            <a:r>
              <a:rPr lang="en-US" sz="1200" dirty="0"/>
              <a:t>Business/P&amp;L Owner:</a:t>
            </a:r>
          </a:p>
          <a:p>
            <a:pPr lvl="1"/>
            <a:r>
              <a:rPr lang="en-US" sz="1200" dirty="0"/>
              <a:t>Open Source Professionals. </a:t>
            </a:r>
          </a:p>
          <a:p>
            <a:pPr lvl="1"/>
            <a:r>
              <a:rPr lang="en-US" sz="1200" dirty="0"/>
              <a:t>Press/Analysts:</a:t>
            </a:r>
          </a:p>
          <a:p>
            <a:pPr lvl="1"/>
            <a:endParaRPr lang="en-US" sz="1200" dirty="0"/>
          </a:p>
        </p:txBody>
      </p:sp>
    </p:spTree>
    <p:extLst>
      <p:ext uri="{BB962C8B-B14F-4D97-AF65-F5344CB8AC3E}">
        <p14:creationId xmlns:p14="http://schemas.microsoft.com/office/powerpoint/2010/main" val="2353911003"/>
      </p:ext>
    </p:extLst>
  </p:cSld>
  <p:clrMapOvr>
    <a:masterClrMapping/>
  </p:clrMapOvr>
  <p:transition>
    <p:fade thruBlk="1"/>
  </p:transition>
</p:sld>
</file>

<file path=ppt/theme/theme1.xml><?xml version="1.0" encoding="utf-8"?>
<a:theme xmlns:a="http://schemas.openxmlformats.org/drawingml/2006/main" name="1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470</TotalTime>
  <Words>1875</Words>
  <Application>Microsoft Office PowerPoint</Application>
  <PresentationFormat>Widescreen</PresentationFormat>
  <Paragraphs>116</Paragraphs>
  <Slides>11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Gill Sans</vt:lpstr>
      <vt:lpstr>Helvetica Neue</vt:lpstr>
      <vt:lpstr>Helvetica Neue Light</vt:lpstr>
      <vt:lpstr>Intel Clear</vt:lpstr>
      <vt:lpstr>1_Office Theme</vt:lpstr>
      <vt:lpstr>MAC Messaging Update</vt:lpstr>
      <vt:lpstr>Agenda</vt:lpstr>
      <vt:lpstr>LFN Messaging Overview</vt:lpstr>
      <vt:lpstr>LFN Messaging Framework</vt:lpstr>
      <vt:lpstr>Target Personas</vt:lpstr>
      <vt:lpstr>LFN Elevator Pitch</vt:lpstr>
      <vt:lpstr>Message Pillars</vt:lpstr>
      <vt:lpstr>Proposed LFN Narrative</vt:lpstr>
      <vt:lpstr>Open Source Background</vt:lpstr>
      <vt:lpstr>Help Needed</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 Cloud Native Maturity Model for Operators</dc:title>
  <dc:creator>Brandon Wick</dc:creator>
  <cp:lastModifiedBy>Sech, Lindsey A</cp:lastModifiedBy>
  <cp:revision>35</cp:revision>
  <dcterms:created xsi:type="dcterms:W3CDTF">2021-03-17T20:17:35Z</dcterms:created>
  <dcterms:modified xsi:type="dcterms:W3CDTF">2021-05-10T15:27:14Z</dcterms:modified>
</cp:coreProperties>
</file>