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 id="2147483667" r:id="rId2"/>
  </p:sldMasterIdLst>
  <p:notesMasterIdLst>
    <p:notesMasterId r:id="rId15"/>
  </p:notesMasterIdLst>
  <p:sldIdLst>
    <p:sldId id="256" r:id="rId3"/>
    <p:sldId id="265" r:id="rId4"/>
    <p:sldId id="268" r:id="rId5"/>
    <p:sldId id="262" r:id="rId6"/>
    <p:sldId id="257" r:id="rId7"/>
    <p:sldId id="273" r:id="rId8"/>
    <p:sldId id="266" r:id="rId9"/>
    <p:sldId id="269" r:id="rId10"/>
    <p:sldId id="271" r:id="rId11"/>
    <p:sldId id="272" r:id="rId12"/>
    <p:sldId id="264" r:id="rId13"/>
    <p:sldId id="261" r:id="rId14"/>
  </p:sldIdLst>
  <p:sldSz cx="9144000" cy="5143500" type="screen16x9"/>
  <p:notesSz cx="6858000" cy="9144000"/>
  <p:embeddedFontLst>
    <p:embeddedFont>
      <p:font typeface="Calibri" panose="020F0502020204030204" pitchFamily="34" charset="0"/>
      <p:regular r:id="rId16"/>
      <p:bold r:id="rId17"/>
      <p:italic r:id="rId18"/>
      <p:boldItalic r:id="rId19"/>
    </p:embeddedFont>
    <p:embeddedFont>
      <p:font typeface="Gill Sans" panose="020B0604020202020204" charset="0"/>
      <p:regular r:id="rId20"/>
      <p:bold r:id="rId21"/>
    </p:embeddedFont>
    <p:embeddedFont>
      <p:font typeface="Open Sans" panose="020B0606030504020204"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226" autoAdjust="0"/>
  </p:normalViewPr>
  <p:slideViewPr>
    <p:cSldViewPr snapToGrid="0">
      <p:cViewPr varScale="1">
        <p:scale>
          <a:sx n="109" d="100"/>
          <a:sy n="109" d="100"/>
        </p:scale>
        <p:origin x="63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font" Target="fonts/font6.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9.fntdata"/><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7.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aa87c1585a_2_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3" name="Google Shape;103;gaa87c1585a_2_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aa87c1585a_2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9" name="Google Shape;109;gaa87c1585a_2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1003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aa87c1585a_2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09" name="Google Shape;109;gaa87c1585a_2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aa87c1585a_2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8" name="Google Shape;138;gaa87c1585a_2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768137" y="1751570"/>
            <a:ext cx="6358622" cy="1466736"/>
          </a:xfrm>
          <a:prstGeom prst="rect">
            <a:avLst/>
          </a:prstGeom>
          <a:noFill/>
          <a:ln>
            <a:noFill/>
          </a:ln>
        </p:spPr>
        <p:txBody>
          <a:bodyPr spcFirstLastPara="1" wrap="square" lIns="68575" tIns="34275" rIns="68575" bIns="34275" anchor="b" anchorCtr="0">
            <a:noAutofit/>
          </a:bodyPr>
          <a:lstStyle>
            <a:lvl1pPr lvl="0" algn="l">
              <a:spcBef>
                <a:spcPts val="0"/>
              </a:spcBef>
              <a:spcAft>
                <a:spcPts val="0"/>
              </a:spcAft>
              <a:buClr>
                <a:schemeClr val="lt1"/>
              </a:buClr>
              <a:buSzPts val="4500"/>
              <a:buFont typeface="Open Sans"/>
              <a:buNone/>
              <a:defRPr sz="4500" cap="none">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58" name="Google Shape;58;p14"/>
          <p:cNvSpPr txBox="1">
            <a:spLocks noGrp="1"/>
          </p:cNvSpPr>
          <p:nvPr>
            <p:ph type="subTitle" idx="1"/>
          </p:nvPr>
        </p:nvSpPr>
        <p:spPr>
          <a:xfrm>
            <a:off x="768140" y="3339083"/>
            <a:ext cx="4820204" cy="405373"/>
          </a:xfrm>
          <a:prstGeom prst="rect">
            <a:avLst/>
          </a:prstGeom>
          <a:noFill/>
          <a:ln>
            <a:noFill/>
          </a:ln>
        </p:spPr>
        <p:txBody>
          <a:bodyPr spcFirstLastPara="1" wrap="square" lIns="68575" tIns="34275" rIns="68575" bIns="34275" anchor="t" anchorCtr="0">
            <a:noAutofit/>
          </a:bodyPr>
          <a:lstStyle>
            <a:lvl1pPr lvl="0" algn="l">
              <a:spcBef>
                <a:spcPts val="400"/>
              </a:spcBef>
              <a:spcAft>
                <a:spcPts val="0"/>
              </a:spcAft>
              <a:buSzPts val="1900"/>
              <a:buNone/>
              <a:defRPr sz="2100" cap="none">
                <a:solidFill>
                  <a:srgbClr val="6DD9D4"/>
                </a:solidFill>
              </a:defRPr>
            </a:lvl1pPr>
            <a:lvl2pPr lvl="1" algn="ctr">
              <a:spcBef>
                <a:spcPts val="500"/>
              </a:spcBef>
              <a:spcAft>
                <a:spcPts val="0"/>
              </a:spcAft>
              <a:buSzPts val="1100"/>
              <a:buNone/>
              <a:defRPr>
                <a:solidFill>
                  <a:srgbClr val="888888"/>
                </a:solidFill>
              </a:defRPr>
            </a:lvl2pPr>
            <a:lvl3pPr lvl="2" algn="ctr">
              <a:spcBef>
                <a:spcPts val="500"/>
              </a:spcBef>
              <a:spcAft>
                <a:spcPts val="0"/>
              </a:spcAft>
              <a:buSzPts val="1000"/>
              <a:buNone/>
              <a:defRPr>
                <a:solidFill>
                  <a:srgbClr val="888888"/>
                </a:solidFill>
              </a:defRPr>
            </a:lvl3pPr>
            <a:lvl4pPr lvl="3" algn="ctr">
              <a:spcBef>
                <a:spcPts val="500"/>
              </a:spcBef>
              <a:spcAft>
                <a:spcPts val="0"/>
              </a:spcAft>
              <a:buSzPts val="800"/>
              <a:buNone/>
              <a:defRPr>
                <a:solidFill>
                  <a:srgbClr val="888888"/>
                </a:solidFill>
              </a:defRPr>
            </a:lvl4pPr>
            <a:lvl5pPr lvl="4" algn="ctr">
              <a:spcBef>
                <a:spcPts val="500"/>
              </a:spcBef>
              <a:spcAft>
                <a:spcPts val="0"/>
              </a:spcAft>
              <a:buSzPts val="800"/>
              <a:buNone/>
              <a:defRPr>
                <a:solidFill>
                  <a:srgbClr val="888888"/>
                </a:solidFill>
              </a:defRPr>
            </a:lvl5pPr>
            <a:lvl6pPr lvl="5" algn="ctr">
              <a:spcBef>
                <a:spcPts val="500"/>
              </a:spcBef>
              <a:spcAft>
                <a:spcPts val="0"/>
              </a:spcAft>
              <a:buSzPts val="800"/>
              <a:buNone/>
              <a:defRPr>
                <a:solidFill>
                  <a:srgbClr val="888888"/>
                </a:solidFill>
              </a:defRPr>
            </a:lvl6pPr>
            <a:lvl7pPr lvl="6" algn="ctr">
              <a:spcBef>
                <a:spcPts val="500"/>
              </a:spcBef>
              <a:spcAft>
                <a:spcPts val="0"/>
              </a:spcAft>
              <a:buSzPts val="800"/>
              <a:buNone/>
              <a:defRPr>
                <a:solidFill>
                  <a:srgbClr val="888888"/>
                </a:solidFill>
              </a:defRPr>
            </a:lvl7pPr>
            <a:lvl8pPr lvl="7" algn="ctr">
              <a:spcBef>
                <a:spcPts val="500"/>
              </a:spcBef>
              <a:spcAft>
                <a:spcPts val="0"/>
              </a:spcAft>
              <a:buSzPts val="800"/>
              <a:buNone/>
              <a:defRPr>
                <a:solidFill>
                  <a:srgbClr val="888888"/>
                </a:solidFill>
              </a:defRPr>
            </a:lvl8pPr>
            <a:lvl9pPr lvl="8" algn="ctr">
              <a:spcBef>
                <a:spcPts val="500"/>
              </a:spcBef>
              <a:spcAft>
                <a:spcPts val="500"/>
              </a:spcAft>
              <a:buSzPts val="800"/>
              <a:buNone/>
              <a:defRPr>
                <a:solidFill>
                  <a:srgbClr val="888888"/>
                </a:solidFill>
              </a:defRPr>
            </a:lvl9pPr>
          </a:lstStyle>
          <a:p>
            <a:endParaRPr/>
          </a:p>
        </p:txBody>
      </p:sp>
      <p:pic>
        <p:nvPicPr>
          <p:cNvPr id="59" name="Google Shape;59;p14"/>
          <p:cNvPicPr preferRelativeResize="0"/>
          <p:nvPr/>
        </p:nvPicPr>
        <p:blipFill rotWithShape="1">
          <a:blip r:embed="rId3">
            <a:alphaModFix/>
          </a:blip>
          <a:srcRect/>
          <a:stretch/>
        </p:blipFill>
        <p:spPr>
          <a:xfrm>
            <a:off x="6754765" y="4195934"/>
            <a:ext cx="1926289" cy="71776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p:cSld name="Title and Content">
    <p:bg>
      <p:bgPr>
        <a:solidFill>
          <a:srgbClr val="1D1643"/>
        </a:solidFill>
        <a:effectLst/>
      </p:bgPr>
    </p:bg>
    <p:spTree>
      <p:nvGrpSpPr>
        <p:cNvPr id="1" name="Shape 60"/>
        <p:cNvGrpSpPr/>
        <p:nvPr/>
      </p:nvGrpSpPr>
      <p:grpSpPr>
        <a:xfrm>
          <a:off x="0" y="0"/>
          <a:ext cx="0" cy="0"/>
          <a:chOff x="0" y="0"/>
          <a:chExt cx="0" cy="0"/>
        </a:xfrm>
      </p:grpSpPr>
      <p:sp>
        <p:nvSpPr>
          <p:cNvPr id="61" name="Google Shape;61;p15"/>
          <p:cNvSpPr/>
          <p:nvPr/>
        </p:nvSpPr>
        <p:spPr>
          <a:xfrm rot="10800000" flipH="1">
            <a:off x="0" y="1075038"/>
            <a:ext cx="9144000" cy="3929448"/>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Gill Sans"/>
              <a:ea typeface="Gill Sans"/>
              <a:cs typeface="Gill Sans"/>
              <a:sym typeface="Gill Sans"/>
            </a:endParaRPr>
          </a:p>
        </p:txBody>
      </p:sp>
      <p:sp>
        <p:nvSpPr>
          <p:cNvPr id="62" name="Google Shape;62;p15"/>
          <p:cNvSpPr txBox="1">
            <a:spLocks noGrp="1"/>
          </p:cNvSpPr>
          <p:nvPr>
            <p:ph type="body" idx="1"/>
          </p:nvPr>
        </p:nvSpPr>
        <p:spPr>
          <a:xfrm>
            <a:off x="435894" y="1515877"/>
            <a:ext cx="8272211" cy="2741164"/>
          </a:xfrm>
          <a:prstGeom prst="rect">
            <a:avLst/>
          </a:prstGeom>
          <a:noFill/>
          <a:ln>
            <a:noFill/>
          </a:ln>
        </p:spPr>
        <p:txBody>
          <a:bodyPr spcFirstLastPara="1" wrap="square" lIns="68575" tIns="34275" rIns="68575" bIns="34275" anchor="t" anchorCtr="0">
            <a:noAutofit/>
          </a:bodyPr>
          <a:lstStyle>
            <a:lvl1pPr marL="457200" lvl="0" indent="-336550" algn="l">
              <a:spcBef>
                <a:spcPts val="400"/>
              </a:spcBef>
              <a:spcAft>
                <a:spcPts val="0"/>
              </a:spcAft>
              <a:buSzPts val="1700"/>
              <a:buChar char="•"/>
              <a:defRPr sz="1800"/>
            </a:lvl1pPr>
            <a:lvl2pPr marL="914400" lvl="1" indent="-317500" algn="l">
              <a:spcBef>
                <a:spcPts val="500"/>
              </a:spcBef>
              <a:spcAft>
                <a:spcPts val="0"/>
              </a:spcAft>
              <a:buSzPts val="1400"/>
              <a:buChar char="•"/>
              <a:defRPr sz="1500"/>
            </a:lvl2pPr>
            <a:lvl3pPr marL="1371600" lvl="2" indent="-304800" algn="l">
              <a:spcBef>
                <a:spcPts val="500"/>
              </a:spcBef>
              <a:spcAft>
                <a:spcPts val="0"/>
              </a:spcAft>
              <a:buSzPts val="1200"/>
              <a:buChar char="•"/>
              <a:defRPr sz="1400"/>
            </a:lvl3pPr>
            <a:lvl4pPr marL="1828800" lvl="3" indent="-298450" algn="l">
              <a:spcBef>
                <a:spcPts val="500"/>
              </a:spcBef>
              <a:spcAft>
                <a:spcPts val="0"/>
              </a:spcAft>
              <a:buSzPts val="1100"/>
              <a:buChar char="•"/>
              <a:defRPr sz="1200"/>
            </a:lvl4pPr>
            <a:lvl5pPr marL="2286000" lvl="4" indent="-292100" algn="l">
              <a:spcBef>
                <a:spcPts val="500"/>
              </a:spcBef>
              <a:spcAft>
                <a:spcPts val="0"/>
              </a:spcAft>
              <a:buSzPts val="1000"/>
              <a:buChar char="•"/>
              <a:defRPr sz="1100"/>
            </a:lvl5pPr>
            <a:lvl6pPr marL="2743200" lvl="5" indent="-304800" algn="l">
              <a:spcBef>
                <a:spcPts val="500"/>
              </a:spcBef>
              <a:spcAft>
                <a:spcPts val="0"/>
              </a:spcAft>
              <a:buSzPts val="1200"/>
              <a:buChar char="◼"/>
              <a:defRPr/>
            </a:lvl6pPr>
            <a:lvl7pPr marL="3200400" lvl="6" indent="-304800" algn="l">
              <a:spcBef>
                <a:spcPts val="500"/>
              </a:spcBef>
              <a:spcAft>
                <a:spcPts val="0"/>
              </a:spcAft>
              <a:buSzPts val="1200"/>
              <a:buChar char="◼"/>
              <a:defRPr/>
            </a:lvl7pPr>
            <a:lvl8pPr marL="3657600" lvl="7" indent="-304800" algn="l">
              <a:spcBef>
                <a:spcPts val="500"/>
              </a:spcBef>
              <a:spcAft>
                <a:spcPts val="0"/>
              </a:spcAft>
              <a:buSzPts val="1200"/>
              <a:buChar char="◼"/>
              <a:defRPr/>
            </a:lvl8pPr>
            <a:lvl9pPr marL="4114800" lvl="8" indent="-304800" algn="l">
              <a:spcBef>
                <a:spcPts val="500"/>
              </a:spcBef>
              <a:spcAft>
                <a:spcPts val="500"/>
              </a:spcAft>
              <a:buSzPts val="1200"/>
              <a:buChar char="◼"/>
              <a:defRPr/>
            </a:lvl9pPr>
          </a:lstStyle>
          <a:p>
            <a:endParaRPr/>
          </a:p>
        </p:txBody>
      </p:sp>
      <p:sp>
        <p:nvSpPr>
          <p:cNvPr id="63" name="Google Shape;63;p15"/>
          <p:cNvSpPr txBox="1">
            <a:spLocks noGrp="1"/>
          </p:cNvSpPr>
          <p:nvPr>
            <p:ph type="dt" idx="10"/>
          </p:nvPr>
        </p:nvSpPr>
        <p:spPr>
          <a:xfrm>
            <a:off x="5704463" y="4619424"/>
            <a:ext cx="2133599" cy="273844"/>
          </a:xfrm>
          <a:prstGeom prst="rect">
            <a:avLst/>
          </a:prstGeom>
          <a:noFill/>
          <a:ln>
            <a:noFill/>
          </a:ln>
        </p:spPr>
        <p:txBody>
          <a:bodyPr spcFirstLastPara="1" wrap="square" lIns="68575" tIns="34275" rIns="68575" bIns="34275" anchor="ctr" anchorCtr="0">
            <a:noAutofit/>
          </a:bodyPr>
          <a:lstStyle>
            <a:lvl1pPr lvl="0" algn="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4" name="Google Shape;64;p15"/>
          <p:cNvSpPr txBox="1">
            <a:spLocks noGrp="1"/>
          </p:cNvSpPr>
          <p:nvPr>
            <p:ph type="ftr" idx="11"/>
          </p:nvPr>
        </p:nvSpPr>
        <p:spPr>
          <a:xfrm>
            <a:off x="435894" y="4616179"/>
            <a:ext cx="5187908" cy="273844"/>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65" name="Google Shape;65;p15"/>
          <p:cNvSpPr txBox="1">
            <a:spLocks noGrp="1"/>
          </p:cNvSpPr>
          <p:nvPr>
            <p:ph type="sldNum" idx="12"/>
          </p:nvPr>
        </p:nvSpPr>
        <p:spPr>
          <a:xfrm>
            <a:off x="7918725" y="4619424"/>
            <a:ext cx="789381" cy="273844"/>
          </a:xfrm>
          <a:prstGeom prst="rect">
            <a:avLst/>
          </a:prstGeom>
          <a:noFill/>
          <a:ln>
            <a:noFill/>
          </a:ln>
        </p:spPr>
        <p:txBody>
          <a:bodyPr spcFirstLastPara="1" wrap="square" lIns="68575" tIns="34275" rIns="68575" bIns="34275"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
              <a:t>‹#›</a:t>
            </a:fld>
            <a:endParaRPr/>
          </a:p>
        </p:txBody>
      </p:sp>
      <p:sp>
        <p:nvSpPr>
          <p:cNvPr id="66" name="Google Shape;66;p15"/>
          <p:cNvSpPr txBox="1">
            <a:spLocks noGrp="1"/>
          </p:cNvSpPr>
          <p:nvPr>
            <p:ph type="title"/>
          </p:nvPr>
        </p:nvSpPr>
        <p:spPr>
          <a:xfrm>
            <a:off x="435894" y="201602"/>
            <a:ext cx="6487076" cy="760350"/>
          </a:xfrm>
          <a:prstGeom prst="rect">
            <a:avLst/>
          </a:prstGeom>
          <a:noFill/>
          <a:ln>
            <a:noFill/>
          </a:ln>
        </p:spPr>
        <p:txBody>
          <a:bodyPr spcFirstLastPara="1" wrap="square" lIns="68575" tIns="34275" rIns="68575" bIns="34275" anchor="ctr" anchorCtr="0">
            <a:noAutofit/>
          </a:bodyPr>
          <a:lstStyle>
            <a:lvl1pPr lvl="0" algn="l">
              <a:spcBef>
                <a:spcPts val="0"/>
              </a:spcBef>
              <a:spcAft>
                <a:spcPts val="0"/>
              </a:spcAft>
              <a:buClr>
                <a:schemeClr val="lt1"/>
              </a:buClr>
              <a:buSzPts val="2400"/>
              <a:buFont typeface="Open Sans"/>
              <a:buNone/>
              <a:defRPr sz="2400">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pic>
        <p:nvPicPr>
          <p:cNvPr id="67" name="Google Shape;67;p15"/>
          <p:cNvPicPr preferRelativeResize="0"/>
          <p:nvPr/>
        </p:nvPicPr>
        <p:blipFill rotWithShape="1">
          <a:blip r:embed="rId2">
            <a:alphaModFix/>
          </a:blip>
          <a:srcRect/>
          <a:stretch/>
        </p:blipFill>
        <p:spPr>
          <a:xfrm>
            <a:off x="7396648" y="336654"/>
            <a:ext cx="1315681" cy="490244"/>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p:cSld name="Section Header">
    <p:bg>
      <p:bgPr>
        <a:blipFill>
          <a:blip r:embed="rId2">
            <a:alphaModFix/>
          </a:blip>
          <a:stretch>
            <a:fillRect/>
          </a:stretch>
        </a:blipFill>
        <a:effectLst/>
      </p:bgPr>
    </p:bg>
    <p:spTree>
      <p:nvGrpSpPr>
        <p:cNvPr id="1" name="Shape 95"/>
        <p:cNvGrpSpPr/>
        <p:nvPr/>
      </p:nvGrpSpPr>
      <p:grpSpPr>
        <a:xfrm>
          <a:off x="0" y="0"/>
          <a:ext cx="0" cy="0"/>
          <a:chOff x="0" y="0"/>
          <a:chExt cx="0" cy="0"/>
        </a:xfrm>
      </p:grpSpPr>
      <p:pic>
        <p:nvPicPr>
          <p:cNvPr id="96" name="Google Shape;96;p19"/>
          <p:cNvPicPr preferRelativeResize="0"/>
          <p:nvPr/>
        </p:nvPicPr>
        <p:blipFill rotWithShape="1">
          <a:blip r:embed="rId3">
            <a:alphaModFix/>
          </a:blip>
          <a:srcRect/>
          <a:stretch/>
        </p:blipFill>
        <p:spPr>
          <a:xfrm>
            <a:off x="1622981" y="1658831"/>
            <a:ext cx="5495925" cy="2047875"/>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ustom Layout">
  <p:cSld name="Custom Layout">
    <p:bg>
      <p:bgPr>
        <a:blipFill>
          <a:blip r:embed="rId2">
            <a:alphaModFix/>
          </a:blip>
          <a:stretch>
            <a:fillRect/>
          </a:stretch>
        </a:blipFill>
        <a:effectLst/>
      </p:bgPr>
    </p:bg>
    <p:spTree>
      <p:nvGrpSpPr>
        <p:cNvPr id="1" name="Shape 97"/>
        <p:cNvGrpSpPr/>
        <p:nvPr/>
      </p:nvGrpSpPr>
      <p:grpSpPr>
        <a:xfrm>
          <a:off x="0" y="0"/>
          <a:ext cx="0" cy="0"/>
          <a:chOff x="0" y="0"/>
          <a:chExt cx="0" cy="0"/>
        </a:xfrm>
      </p:grpSpPr>
      <p:sp>
        <p:nvSpPr>
          <p:cNvPr id="98" name="Google Shape;98;p20"/>
          <p:cNvSpPr txBox="1">
            <a:spLocks noGrp="1"/>
          </p:cNvSpPr>
          <p:nvPr>
            <p:ph type="ctrTitle"/>
          </p:nvPr>
        </p:nvSpPr>
        <p:spPr>
          <a:xfrm>
            <a:off x="768137" y="2344695"/>
            <a:ext cx="6358622" cy="1494539"/>
          </a:xfrm>
          <a:prstGeom prst="rect">
            <a:avLst/>
          </a:prstGeom>
          <a:noFill/>
          <a:ln>
            <a:noFill/>
          </a:ln>
        </p:spPr>
        <p:txBody>
          <a:bodyPr spcFirstLastPara="1" wrap="square" lIns="68575" tIns="34275" rIns="68575" bIns="34275" anchor="b" anchorCtr="0">
            <a:noAutofit/>
          </a:bodyPr>
          <a:lstStyle>
            <a:lvl1pPr lvl="0" algn="l">
              <a:spcBef>
                <a:spcPts val="0"/>
              </a:spcBef>
              <a:spcAft>
                <a:spcPts val="0"/>
              </a:spcAft>
              <a:buClr>
                <a:schemeClr val="lt1"/>
              </a:buClr>
              <a:buSzPts val="4500"/>
              <a:buFont typeface="Open Sans"/>
              <a:buNone/>
              <a:defRPr sz="4500" cap="none">
                <a:solidFill>
                  <a:schemeClr val="lt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99" name="Google Shape;99;p20"/>
          <p:cNvSpPr txBox="1">
            <a:spLocks noGrp="1"/>
          </p:cNvSpPr>
          <p:nvPr>
            <p:ph type="subTitle" idx="1"/>
          </p:nvPr>
        </p:nvSpPr>
        <p:spPr>
          <a:xfrm>
            <a:off x="768140" y="3960011"/>
            <a:ext cx="4820204" cy="405373"/>
          </a:xfrm>
          <a:prstGeom prst="rect">
            <a:avLst/>
          </a:prstGeom>
          <a:noFill/>
          <a:ln>
            <a:noFill/>
          </a:ln>
        </p:spPr>
        <p:txBody>
          <a:bodyPr spcFirstLastPara="1" wrap="square" lIns="68575" tIns="34275" rIns="68575" bIns="34275" anchor="t" anchorCtr="0">
            <a:noAutofit/>
          </a:bodyPr>
          <a:lstStyle>
            <a:lvl1pPr lvl="0" algn="l">
              <a:spcBef>
                <a:spcPts val="400"/>
              </a:spcBef>
              <a:spcAft>
                <a:spcPts val="0"/>
              </a:spcAft>
              <a:buSzPts val="1900"/>
              <a:buNone/>
              <a:defRPr sz="2100" cap="none">
                <a:solidFill>
                  <a:srgbClr val="6DD9D4"/>
                </a:solidFill>
              </a:defRPr>
            </a:lvl1pPr>
            <a:lvl2pPr lvl="1" algn="ctr">
              <a:spcBef>
                <a:spcPts val="500"/>
              </a:spcBef>
              <a:spcAft>
                <a:spcPts val="0"/>
              </a:spcAft>
              <a:buSzPts val="1100"/>
              <a:buNone/>
              <a:defRPr>
                <a:solidFill>
                  <a:srgbClr val="888888"/>
                </a:solidFill>
              </a:defRPr>
            </a:lvl2pPr>
            <a:lvl3pPr lvl="2" algn="ctr">
              <a:spcBef>
                <a:spcPts val="500"/>
              </a:spcBef>
              <a:spcAft>
                <a:spcPts val="0"/>
              </a:spcAft>
              <a:buSzPts val="1000"/>
              <a:buNone/>
              <a:defRPr>
                <a:solidFill>
                  <a:srgbClr val="888888"/>
                </a:solidFill>
              </a:defRPr>
            </a:lvl3pPr>
            <a:lvl4pPr lvl="3" algn="ctr">
              <a:spcBef>
                <a:spcPts val="500"/>
              </a:spcBef>
              <a:spcAft>
                <a:spcPts val="0"/>
              </a:spcAft>
              <a:buSzPts val="800"/>
              <a:buNone/>
              <a:defRPr>
                <a:solidFill>
                  <a:srgbClr val="888888"/>
                </a:solidFill>
              </a:defRPr>
            </a:lvl4pPr>
            <a:lvl5pPr lvl="4" algn="ctr">
              <a:spcBef>
                <a:spcPts val="500"/>
              </a:spcBef>
              <a:spcAft>
                <a:spcPts val="0"/>
              </a:spcAft>
              <a:buSzPts val="800"/>
              <a:buNone/>
              <a:defRPr>
                <a:solidFill>
                  <a:srgbClr val="888888"/>
                </a:solidFill>
              </a:defRPr>
            </a:lvl5pPr>
            <a:lvl6pPr lvl="5" algn="ctr">
              <a:spcBef>
                <a:spcPts val="500"/>
              </a:spcBef>
              <a:spcAft>
                <a:spcPts val="0"/>
              </a:spcAft>
              <a:buSzPts val="800"/>
              <a:buNone/>
              <a:defRPr>
                <a:solidFill>
                  <a:srgbClr val="888888"/>
                </a:solidFill>
              </a:defRPr>
            </a:lvl6pPr>
            <a:lvl7pPr lvl="6" algn="ctr">
              <a:spcBef>
                <a:spcPts val="500"/>
              </a:spcBef>
              <a:spcAft>
                <a:spcPts val="0"/>
              </a:spcAft>
              <a:buSzPts val="800"/>
              <a:buNone/>
              <a:defRPr>
                <a:solidFill>
                  <a:srgbClr val="888888"/>
                </a:solidFill>
              </a:defRPr>
            </a:lvl7pPr>
            <a:lvl8pPr lvl="7" algn="ctr">
              <a:spcBef>
                <a:spcPts val="500"/>
              </a:spcBef>
              <a:spcAft>
                <a:spcPts val="0"/>
              </a:spcAft>
              <a:buSzPts val="800"/>
              <a:buNone/>
              <a:defRPr>
                <a:solidFill>
                  <a:srgbClr val="888888"/>
                </a:solidFill>
              </a:defRPr>
            </a:lvl8pPr>
            <a:lvl9pPr lvl="8" algn="ctr">
              <a:spcBef>
                <a:spcPts val="500"/>
              </a:spcBef>
              <a:spcAft>
                <a:spcPts val="500"/>
              </a:spcAft>
              <a:buSzPts val="800"/>
              <a:buNone/>
              <a:defRPr>
                <a:solidFill>
                  <a:srgbClr val="888888"/>
                </a:solidFill>
              </a:defRPr>
            </a:lvl9pPr>
          </a:lstStyle>
          <a:p>
            <a:endParaRPr/>
          </a:p>
        </p:txBody>
      </p:sp>
      <p:pic>
        <p:nvPicPr>
          <p:cNvPr id="100" name="Google Shape;100;p20"/>
          <p:cNvPicPr preferRelativeResize="0"/>
          <p:nvPr/>
        </p:nvPicPr>
        <p:blipFill rotWithShape="1">
          <a:blip r:embed="rId3">
            <a:alphaModFix/>
          </a:blip>
          <a:srcRect/>
          <a:stretch/>
        </p:blipFill>
        <p:spPr>
          <a:xfrm>
            <a:off x="374525" y="655437"/>
            <a:ext cx="3102308" cy="115597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435894" y="528843"/>
            <a:ext cx="8272212" cy="892165"/>
          </a:xfrm>
          <a:prstGeom prst="rect">
            <a:avLst/>
          </a:prstGeom>
          <a:noFill/>
          <a:ln>
            <a:noFill/>
          </a:ln>
        </p:spPr>
        <p:txBody>
          <a:bodyPr spcFirstLastPara="1" wrap="square" lIns="68575" tIns="34275" rIns="68575" bIns="34275" anchor="b" anchorCtr="0">
            <a:noAutofit/>
          </a:bodyPr>
          <a:lstStyle>
            <a:lvl1pPr marR="0" lvl="0" algn="l" rtl="0">
              <a:spcBef>
                <a:spcPts val="0"/>
              </a:spcBef>
              <a:spcAft>
                <a:spcPts val="0"/>
              </a:spcAft>
              <a:buClr>
                <a:schemeClr val="dk1"/>
              </a:buClr>
              <a:buSzPts val="2100"/>
              <a:buFont typeface="Open Sans"/>
              <a:buNone/>
              <a:defRPr sz="2100" b="0" i="0" u="none" strike="noStrike" cap="none">
                <a:solidFill>
                  <a:schemeClr val="dk1"/>
                </a:solidFill>
                <a:latin typeface="Open Sans"/>
                <a:ea typeface="Open Sans"/>
                <a:cs typeface="Open Sans"/>
                <a:sym typeface="Open Sans"/>
              </a:defRPr>
            </a:lvl1pPr>
            <a:lvl2pPr marR="0" lvl="1" algn="l" rtl="0">
              <a:spcBef>
                <a:spcPts val="0"/>
              </a:spcBef>
              <a:spcAft>
                <a:spcPts val="0"/>
              </a:spcAft>
              <a:buSzPts val="1100"/>
              <a:buNone/>
              <a:defRPr sz="1400" b="0" i="0" u="none" strike="noStrike" cap="none">
                <a:solidFill>
                  <a:schemeClr val="dk2"/>
                </a:solidFill>
              </a:defRPr>
            </a:lvl2pPr>
            <a:lvl3pPr marR="0" lvl="2" algn="l" rtl="0">
              <a:spcBef>
                <a:spcPts val="0"/>
              </a:spcBef>
              <a:spcAft>
                <a:spcPts val="0"/>
              </a:spcAft>
              <a:buSzPts val="1100"/>
              <a:buNone/>
              <a:defRPr sz="1400" b="0" i="0" u="none" strike="noStrike" cap="none">
                <a:solidFill>
                  <a:schemeClr val="dk2"/>
                </a:solidFill>
              </a:defRPr>
            </a:lvl3pPr>
            <a:lvl4pPr marR="0" lvl="3" algn="l" rtl="0">
              <a:spcBef>
                <a:spcPts val="0"/>
              </a:spcBef>
              <a:spcAft>
                <a:spcPts val="0"/>
              </a:spcAft>
              <a:buSzPts val="1100"/>
              <a:buNone/>
              <a:defRPr sz="1400" b="0" i="0" u="none" strike="noStrike" cap="none">
                <a:solidFill>
                  <a:schemeClr val="dk2"/>
                </a:solidFill>
              </a:defRPr>
            </a:lvl4pPr>
            <a:lvl5pPr marR="0" lvl="4" algn="l" rtl="0">
              <a:spcBef>
                <a:spcPts val="0"/>
              </a:spcBef>
              <a:spcAft>
                <a:spcPts val="0"/>
              </a:spcAft>
              <a:buSzPts val="1100"/>
              <a:buNone/>
              <a:defRPr sz="1400" b="0" i="0" u="none" strike="noStrike" cap="none">
                <a:solidFill>
                  <a:schemeClr val="dk2"/>
                </a:solidFill>
              </a:defRPr>
            </a:lvl5pPr>
            <a:lvl6pPr marR="0" lvl="5" algn="l" rtl="0">
              <a:spcBef>
                <a:spcPts val="0"/>
              </a:spcBef>
              <a:spcAft>
                <a:spcPts val="0"/>
              </a:spcAft>
              <a:buSzPts val="1100"/>
              <a:buNone/>
              <a:defRPr sz="1400" b="0" i="0" u="none" strike="noStrike" cap="none">
                <a:solidFill>
                  <a:schemeClr val="dk2"/>
                </a:solidFill>
              </a:defRPr>
            </a:lvl6pPr>
            <a:lvl7pPr marR="0" lvl="6" algn="l" rtl="0">
              <a:spcBef>
                <a:spcPts val="0"/>
              </a:spcBef>
              <a:spcAft>
                <a:spcPts val="0"/>
              </a:spcAft>
              <a:buSzPts val="1100"/>
              <a:buNone/>
              <a:defRPr sz="1400" b="0" i="0" u="none" strike="noStrike" cap="none">
                <a:solidFill>
                  <a:schemeClr val="dk2"/>
                </a:solidFill>
              </a:defRPr>
            </a:lvl7pPr>
            <a:lvl8pPr marR="0" lvl="7" algn="l" rtl="0">
              <a:spcBef>
                <a:spcPts val="0"/>
              </a:spcBef>
              <a:spcAft>
                <a:spcPts val="0"/>
              </a:spcAft>
              <a:buSzPts val="1100"/>
              <a:buNone/>
              <a:defRPr sz="1400" b="0" i="0" u="none" strike="noStrike" cap="none">
                <a:solidFill>
                  <a:schemeClr val="dk2"/>
                </a:solidFill>
              </a:defRPr>
            </a:lvl8pPr>
            <a:lvl9pPr marR="0" lvl="8" algn="l" rtl="0">
              <a:spcBef>
                <a:spcPts val="0"/>
              </a:spcBef>
              <a:spcAft>
                <a:spcPts val="0"/>
              </a:spcAft>
              <a:buSzPts val="1100"/>
              <a:buNone/>
              <a:defRPr sz="1400" b="0" i="0" u="none" strike="noStrike" cap="none">
                <a:solidFill>
                  <a:schemeClr val="dk2"/>
                </a:solidFill>
              </a:defRPr>
            </a:lvl9pPr>
          </a:lstStyle>
          <a:p>
            <a:endParaRPr/>
          </a:p>
        </p:txBody>
      </p:sp>
      <p:sp>
        <p:nvSpPr>
          <p:cNvPr id="52" name="Google Shape;52;p13"/>
          <p:cNvSpPr txBox="1">
            <a:spLocks noGrp="1"/>
          </p:cNvSpPr>
          <p:nvPr>
            <p:ph type="body" idx="1"/>
          </p:nvPr>
        </p:nvSpPr>
        <p:spPr>
          <a:xfrm>
            <a:off x="435894" y="1752002"/>
            <a:ext cx="8272212" cy="2642096"/>
          </a:xfrm>
          <a:prstGeom prst="rect">
            <a:avLst/>
          </a:prstGeom>
          <a:noFill/>
          <a:ln>
            <a:noFill/>
          </a:ln>
        </p:spPr>
        <p:txBody>
          <a:bodyPr spcFirstLastPara="1" wrap="square" lIns="68575" tIns="34275" rIns="68575" bIns="34275" anchor="ctr" anchorCtr="0">
            <a:noAutofit/>
          </a:bodyPr>
          <a:lstStyle>
            <a:lvl1pPr marL="457200" marR="0" lvl="0" indent="-304800" algn="l" rtl="0">
              <a:spcBef>
                <a:spcPts val="300"/>
              </a:spcBef>
              <a:spcAft>
                <a:spcPts val="0"/>
              </a:spcAft>
              <a:buClr>
                <a:srgbClr val="6DD9D4"/>
              </a:buClr>
              <a:buSzPts val="1200"/>
              <a:buFont typeface="Arial"/>
              <a:buChar char="•"/>
              <a:defRPr sz="1400" b="0" i="0" u="none" strike="noStrike" cap="none">
                <a:solidFill>
                  <a:schemeClr val="dk1"/>
                </a:solidFill>
                <a:latin typeface="Open Sans"/>
                <a:ea typeface="Open Sans"/>
                <a:cs typeface="Open Sans"/>
                <a:sym typeface="Open Sans"/>
              </a:defRPr>
            </a:lvl1pPr>
            <a:lvl2pPr marL="914400" marR="0" lvl="1" indent="-298450" algn="l" rtl="0">
              <a:spcBef>
                <a:spcPts val="500"/>
              </a:spcBef>
              <a:spcAft>
                <a:spcPts val="0"/>
              </a:spcAft>
              <a:buClr>
                <a:srgbClr val="6DD9D4"/>
              </a:buClr>
              <a:buSzPts val="1100"/>
              <a:buFont typeface="Arial"/>
              <a:buChar char="•"/>
              <a:defRPr sz="1200" b="0" i="0" u="none" strike="noStrike" cap="none">
                <a:solidFill>
                  <a:schemeClr val="dk1"/>
                </a:solidFill>
                <a:latin typeface="Open Sans"/>
                <a:ea typeface="Open Sans"/>
                <a:cs typeface="Open Sans"/>
                <a:sym typeface="Open Sans"/>
              </a:defRPr>
            </a:lvl2pPr>
            <a:lvl3pPr marL="1371600" marR="0" lvl="2" indent="-292100" algn="l" rtl="0">
              <a:spcBef>
                <a:spcPts val="500"/>
              </a:spcBef>
              <a:spcAft>
                <a:spcPts val="0"/>
              </a:spcAft>
              <a:buClr>
                <a:srgbClr val="6DD9D4"/>
              </a:buClr>
              <a:buSzPts val="1000"/>
              <a:buFont typeface="Arial"/>
              <a:buChar char="•"/>
              <a:defRPr sz="1100" b="0" i="0" u="none" strike="noStrike" cap="none">
                <a:solidFill>
                  <a:schemeClr val="dk1"/>
                </a:solidFill>
                <a:latin typeface="Open Sans"/>
                <a:ea typeface="Open Sans"/>
                <a:cs typeface="Open Sans"/>
                <a:sym typeface="Open Sans"/>
              </a:defRPr>
            </a:lvl3pPr>
            <a:lvl4pPr marL="1828800" marR="0" lvl="3" indent="-279400" algn="l" rtl="0">
              <a:spcBef>
                <a:spcPts val="500"/>
              </a:spcBef>
              <a:spcAft>
                <a:spcPts val="0"/>
              </a:spcAft>
              <a:buClr>
                <a:srgbClr val="6DD9D4"/>
              </a:buClr>
              <a:buSzPts val="800"/>
              <a:buFont typeface="Arial"/>
              <a:buChar char="•"/>
              <a:defRPr sz="900" b="0" i="0" u="none" strike="noStrike" cap="none">
                <a:solidFill>
                  <a:schemeClr val="dk1"/>
                </a:solidFill>
                <a:latin typeface="Open Sans"/>
                <a:ea typeface="Open Sans"/>
                <a:cs typeface="Open Sans"/>
                <a:sym typeface="Open Sans"/>
              </a:defRPr>
            </a:lvl4pPr>
            <a:lvl5pPr marL="2286000" marR="0" lvl="4" indent="-279400" algn="l" rtl="0">
              <a:spcBef>
                <a:spcPts val="500"/>
              </a:spcBef>
              <a:spcAft>
                <a:spcPts val="0"/>
              </a:spcAft>
              <a:buClr>
                <a:srgbClr val="6DD9D4"/>
              </a:buClr>
              <a:buSzPts val="800"/>
              <a:buFont typeface="Arial"/>
              <a:buChar char="•"/>
              <a:defRPr sz="900" b="0" i="0" u="none" strike="noStrike" cap="none">
                <a:solidFill>
                  <a:schemeClr val="dk1"/>
                </a:solidFill>
                <a:latin typeface="Open Sans"/>
                <a:ea typeface="Open Sans"/>
                <a:cs typeface="Open Sans"/>
                <a:sym typeface="Open Sans"/>
              </a:defRPr>
            </a:lvl5pPr>
            <a:lvl6pPr marL="2743200" marR="0" lvl="5" indent="-279400" algn="l" rtl="0">
              <a:spcBef>
                <a:spcPts val="500"/>
              </a:spcBef>
              <a:spcAft>
                <a:spcPts val="0"/>
              </a:spcAft>
              <a:buClr>
                <a:schemeClr val="accent2"/>
              </a:buClr>
              <a:buSzPts val="800"/>
              <a:buFont typeface="Noto Sans Symbols"/>
              <a:buChar char="◼"/>
              <a:defRPr sz="900" b="0" i="0" u="none" strike="noStrike" cap="none">
                <a:solidFill>
                  <a:schemeClr val="dk2"/>
                </a:solidFill>
                <a:latin typeface="Gill Sans"/>
                <a:ea typeface="Gill Sans"/>
                <a:cs typeface="Gill Sans"/>
                <a:sym typeface="Gill Sans"/>
              </a:defRPr>
            </a:lvl6pPr>
            <a:lvl7pPr marL="3200400" marR="0" lvl="6" indent="-279400" algn="l" rtl="0">
              <a:spcBef>
                <a:spcPts val="500"/>
              </a:spcBef>
              <a:spcAft>
                <a:spcPts val="0"/>
              </a:spcAft>
              <a:buClr>
                <a:schemeClr val="accent2"/>
              </a:buClr>
              <a:buSzPts val="800"/>
              <a:buFont typeface="Noto Sans Symbols"/>
              <a:buChar char="◼"/>
              <a:defRPr sz="900" b="0" i="0" u="none" strike="noStrike" cap="none">
                <a:solidFill>
                  <a:schemeClr val="dk2"/>
                </a:solidFill>
                <a:latin typeface="Gill Sans"/>
                <a:ea typeface="Gill Sans"/>
                <a:cs typeface="Gill Sans"/>
                <a:sym typeface="Gill Sans"/>
              </a:defRPr>
            </a:lvl7pPr>
            <a:lvl8pPr marL="3657600" marR="0" lvl="7" indent="-279400" algn="l" rtl="0">
              <a:spcBef>
                <a:spcPts val="500"/>
              </a:spcBef>
              <a:spcAft>
                <a:spcPts val="0"/>
              </a:spcAft>
              <a:buClr>
                <a:schemeClr val="accent2"/>
              </a:buClr>
              <a:buSzPts val="800"/>
              <a:buFont typeface="Noto Sans Symbols"/>
              <a:buChar char="◼"/>
              <a:defRPr sz="900" b="0" i="0" u="none" strike="noStrike" cap="none">
                <a:solidFill>
                  <a:schemeClr val="dk2"/>
                </a:solidFill>
                <a:latin typeface="Gill Sans"/>
                <a:ea typeface="Gill Sans"/>
                <a:cs typeface="Gill Sans"/>
                <a:sym typeface="Gill Sans"/>
              </a:defRPr>
            </a:lvl8pPr>
            <a:lvl9pPr marL="4114800" marR="0" lvl="8" indent="-279400" algn="l" rtl="0">
              <a:spcBef>
                <a:spcPts val="500"/>
              </a:spcBef>
              <a:spcAft>
                <a:spcPts val="500"/>
              </a:spcAft>
              <a:buClr>
                <a:schemeClr val="accent2"/>
              </a:buClr>
              <a:buSzPts val="800"/>
              <a:buFont typeface="Noto Sans Symbols"/>
              <a:buChar char="◼"/>
              <a:defRPr sz="900" b="0" i="0" u="none" strike="noStrike" cap="none">
                <a:solidFill>
                  <a:schemeClr val="dk2"/>
                </a:solidFill>
                <a:latin typeface="Gill Sans"/>
                <a:ea typeface="Gill Sans"/>
                <a:cs typeface="Gill Sans"/>
                <a:sym typeface="Gill Sans"/>
              </a:defRPr>
            </a:lvl9pPr>
          </a:lstStyle>
          <a:p>
            <a:endParaRPr/>
          </a:p>
        </p:txBody>
      </p:sp>
      <p:sp>
        <p:nvSpPr>
          <p:cNvPr id="53" name="Google Shape;53;p13"/>
          <p:cNvSpPr txBox="1">
            <a:spLocks noGrp="1"/>
          </p:cNvSpPr>
          <p:nvPr>
            <p:ph type="dt" idx="10"/>
          </p:nvPr>
        </p:nvSpPr>
        <p:spPr>
          <a:xfrm>
            <a:off x="5704463" y="4664734"/>
            <a:ext cx="2133599" cy="273844"/>
          </a:xfrm>
          <a:prstGeom prst="rect">
            <a:avLst/>
          </a:prstGeom>
          <a:noFill/>
          <a:ln>
            <a:noFill/>
          </a:ln>
        </p:spPr>
        <p:txBody>
          <a:bodyPr spcFirstLastPara="1" wrap="square" lIns="68575" tIns="34275" rIns="68575" bIns="34275" anchor="ctr" anchorCtr="0">
            <a:noAutofit/>
          </a:bodyPr>
          <a:lstStyle>
            <a:lvl1pPr marR="0" lvl="0" algn="r" rtl="0">
              <a:spcBef>
                <a:spcPts val="0"/>
              </a:spcBef>
              <a:spcAft>
                <a:spcPts val="0"/>
              </a:spcAft>
              <a:buSzPts val="1100"/>
              <a:buNone/>
              <a:defRPr sz="700" b="0" i="0" u="none" strike="noStrike" cap="none">
                <a:solidFill>
                  <a:srgbClr val="22295B"/>
                </a:solidFill>
                <a:latin typeface="Gill Sans"/>
                <a:ea typeface="Gill Sans"/>
                <a:cs typeface="Gill Sans"/>
                <a:sym typeface="Gill Sans"/>
              </a:defRPr>
            </a:lvl1pPr>
            <a:lvl2pPr marR="0" lvl="1"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9pPr>
          </a:lstStyle>
          <a:p>
            <a:endParaRPr/>
          </a:p>
        </p:txBody>
      </p:sp>
      <p:sp>
        <p:nvSpPr>
          <p:cNvPr id="54" name="Google Shape;54;p13"/>
          <p:cNvSpPr txBox="1">
            <a:spLocks noGrp="1"/>
          </p:cNvSpPr>
          <p:nvPr>
            <p:ph type="ftr" idx="11"/>
          </p:nvPr>
        </p:nvSpPr>
        <p:spPr>
          <a:xfrm>
            <a:off x="435894" y="4661489"/>
            <a:ext cx="5187908" cy="273844"/>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700" b="0" i="0" u="none" strike="noStrike" cap="none">
                <a:solidFill>
                  <a:srgbClr val="22295B"/>
                </a:solidFill>
                <a:latin typeface="Gill Sans"/>
                <a:ea typeface="Gill Sans"/>
                <a:cs typeface="Gill Sans"/>
                <a:sym typeface="Gill Sans"/>
              </a:defRPr>
            </a:lvl1pPr>
            <a:lvl2pPr marR="0" lvl="1"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100"/>
              <a:buNone/>
              <a:defRPr sz="1400" b="0" i="0" u="none" strike="noStrike" cap="none">
                <a:solidFill>
                  <a:schemeClr val="dk1"/>
                </a:solidFill>
                <a:latin typeface="Gill Sans"/>
                <a:ea typeface="Gill Sans"/>
                <a:cs typeface="Gill Sans"/>
                <a:sym typeface="Gill Sans"/>
              </a:defRPr>
            </a:lvl9pPr>
          </a:lstStyle>
          <a:p>
            <a:endParaRPr/>
          </a:p>
        </p:txBody>
      </p:sp>
      <p:sp>
        <p:nvSpPr>
          <p:cNvPr id="55" name="Google Shape;55;p13"/>
          <p:cNvSpPr txBox="1">
            <a:spLocks noGrp="1"/>
          </p:cNvSpPr>
          <p:nvPr>
            <p:ph type="sldNum" idx="12"/>
          </p:nvPr>
        </p:nvSpPr>
        <p:spPr>
          <a:xfrm>
            <a:off x="7918725" y="4664734"/>
            <a:ext cx="789382" cy="273844"/>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700" b="0" i="0" u="none" strike="noStrike" cap="none">
                <a:solidFill>
                  <a:srgbClr val="22295B"/>
                </a:solidFill>
                <a:latin typeface="Gill Sans"/>
                <a:ea typeface="Gill Sans"/>
                <a:cs typeface="Gill Sans"/>
                <a:sym typeface="Gill Sans"/>
              </a:defRPr>
            </a:lvl1pPr>
            <a:lvl2pPr marL="0" marR="0" lvl="1" indent="0" algn="r" rtl="0">
              <a:spcBef>
                <a:spcPts val="0"/>
              </a:spcBef>
              <a:buNone/>
              <a:defRPr sz="700" b="0" i="0" u="none" strike="noStrike" cap="none">
                <a:solidFill>
                  <a:srgbClr val="22295B"/>
                </a:solidFill>
                <a:latin typeface="Gill Sans"/>
                <a:ea typeface="Gill Sans"/>
                <a:cs typeface="Gill Sans"/>
                <a:sym typeface="Gill Sans"/>
              </a:defRPr>
            </a:lvl2pPr>
            <a:lvl3pPr marL="0" marR="0" lvl="2" indent="0" algn="r" rtl="0">
              <a:spcBef>
                <a:spcPts val="0"/>
              </a:spcBef>
              <a:buNone/>
              <a:defRPr sz="700" b="0" i="0" u="none" strike="noStrike" cap="none">
                <a:solidFill>
                  <a:srgbClr val="22295B"/>
                </a:solidFill>
                <a:latin typeface="Gill Sans"/>
                <a:ea typeface="Gill Sans"/>
                <a:cs typeface="Gill Sans"/>
                <a:sym typeface="Gill Sans"/>
              </a:defRPr>
            </a:lvl3pPr>
            <a:lvl4pPr marL="0" marR="0" lvl="3" indent="0" algn="r" rtl="0">
              <a:spcBef>
                <a:spcPts val="0"/>
              </a:spcBef>
              <a:buNone/>
              <a:defRPr sz="700" b="0" i="0" u="none" strike="noStrike" cap="none">
                <a:solidFill>
                  <a:srgbClr val="22295B"/>
                </a:solidFill>
                <a:latin typeface="Gill Sans"/>
                <a:ea typeface="Gill Sans"/>
                <a:cs typeface="Gill Sans"/>
                <a:sym typeface="Gill Sans"/>
              </a:defRPr>
            </a:lvl4pPr>
            <a:lvl5pPr marL="0" marR="0" lvl="4" indent="0" algn="r" rtl="0">
              <a:spcBef>
                <a:spcPts val="0"/>
              </a:spcBef>
              <a:buNone/>
              <a:defRPr sz="700" b="0" i="0" u="none" strike="noStrike" cap="none">
                <a:solidFill>
                  <a:srgbClr val="22295B"/>
                </a:solidFill>
                <a:latin typeface="Gill Sans"/>
                <a:ea typeface="Gill Sans"/>
                <a:cs typeface="Gill Sans"/>
                <a:sym typeface="Gill Sans"/>
              </a:defRPr>
            </a:lvl5pPr>
            <a:lvl6pPr marL="0" marR="0" lvl="5" indent="0" algn="r" rtl="0">
              <a:spcBef>
                <a:spcPts val="0"/>
              </a:spcBef>
              <a:buNone/>
              <a:defRPr sz="700" b="0" i="0" u="none" strike="noStrike" cap="none">
                <a:solidFill>
                  <a:srgbClr val="22295B"/>
                </a:solidFill>
                <a:latin typeface="Gill Sans"/>
                <a:ea typeface="Gill Sans"/>
                <a:cs typeface="Gill Sans"/>
                <a:sym typeface="Gill Sans"/>
              </a:defRPr>
            </a:lvl6pPr>
            <a:lvl7pPr marL="0" marR="0" lvl="6" indent="0" algn="r" rtl="0">
              <a:spcBef>
                <a:spcPts val="0"/>
              </a:spcBef>
              <a:buNone/>
              <a:defRPr sz="700" b="0" i="0" u="none" strike="noStrike" cap="none">
                <a:solidFill>
                  <a:srgbClr val="22295B"/>
                </a:solidFill>
                <a:latin typeface="Gill Sans"/>
                <a:ea typeface="Gill Sans"/>
                <a:cs typeface="Gill Sans"/>
                <a:sym typeface="Gill Sans"/>
              </a:defRPr>
            </a:lvl7pPr>
            <a:lvl8pPr marL="0" marR="0" lvl="7" indent="0" algn="r" rtl="0">
              <a:spcBef>
                <a:spcPts val="0"/>
              </a:spcBef>
              <a:buNone/>
              <a:defRPr sz="700" b="0" i="0" u="none" strike="noStrike" cap="none">
                <a:solidFill>
                  <a:srgbClr val="22295B"/>
                </a:solidFill>
                <a:latin typeface="Gill Sans"/>
                <a:ea typeface="Gill Sans"/>
                <a:cs typeface="Gill Sans"/>
                <a:sym typeface="Gill Sans"/>
              </a:defRPr>
            </a:lvl8pPr>
            <a:lvl9pPr marL="0" marR="0" lvl="8" indent="0" algn="r" rtl="0">
              <a:spcBef>
                <a:spcPts val="0"/>
              </a:spcBef>
              <a:buNone/>
              <a:defRPr sz="700" b="0" i="0" u="none" strike="noStrike" cap="none">
                <a:solidFill>
                  <a:srgbClr val="22295B"/>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4" r:id="rId3"/>
    <p:sldLayoutId id="2147483665"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3.xml"/><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4"/>
        <p:cNvGrpSpPr/>
        <p:nvPr/>
      </p:nvGrpSpPr>
      <p:grpSpPr>
        <a:xfrm>
          <a:off x="0" y="0"/>
          <a:ext cx="0" cy="0"/>
          <a:chOff x="0" y="0"/>
          <a:chExt cx="0" cy="0"/>
        </a:xfrm>
      </p:grpSpPr>
      <p:sp>
        <p:nvSpPr>
          <p:cNvPr id="105" name="Google Shape;105;p21"/>
          <p:cNvSpPr txBox="1">
            <a:spLocks noGrp="1"/>
          </p:cNvSpPr>
          <p:nvPr>
            <p:ph type="ctrTitle"/>
          </p:nvPr>
        </p:nvSpPr>
        <p:spPr>
          <a:xfrm>
            <a:off x="768125" y="1751575"/>
            <a:ext cx="8012100" cy="1466700"/>
          </a:xfrm>
          <a:prstGeom prst="rect">
            <a:avLst/>
          </a:prstGeom>
          <a:noFill/>
          <a:ln>
            <a:noFill/>
          </a:ln>
        </p:spPr>
        <p:txBody>
          <a:bodyPr spcFirstLastPara="1" wrap="square" lIns="68575" tIns="34275" rIns="68575" bIns="34275" anchor="b" anchorCtr="0">
            <a:noAutofit/>
          </a:bodyPr>
          <a:lstStyle/>
          <a:p>
            <a:pPr marL="0" lvl="0" indent="0" algn="l" rtl="0">
              <a:spcBef>
                <a:spcPts val="0"/>
              </a:spcBef>
              <a:spcAft>
                <a:spcPts val="0"/>
              </a:spcAft>
              <a:buClr>
                <a:schemeClr val="lt1"/>
              </a:buClr>
              <a:buSzPts val="4500"/>
              <a:buFont typeface="Open Sans"/>
              <a:buNone/>
            </a:pPr>
            <a:r>
              <a:rPr lang="en" sz="4000" dirty="0"/>
              <a:t>Anuket Assured</a:t>
            </a:r>
            <a:br>
              <a:rPr lang="en" sz="4000" dirty="0"/>
            </a:br>
            <a:r>
              <a:rPr lang="en" sz="4000" dirty="0"/>
              <a:t>Badge Markup Exercise</a:t>
            </a:r>
            <a:endParaRPr sz="4000" dirty="0"/>
          </a:p>
        </p:txBody>
      </p:sp>
      <p:sp>
        <p:nvSpPr>
          <p:cNvPr id="106" name="Google Shape;106;p21"/>
          <p:cNvSpPr txBox="1">
            <a:spLocks noGrp="1"/>
          </p:cNvSpPr>
          <p:nvPr>
            <p:ph type="subTitle" idx="1"/>
          </p:nvPr>
        </p:nvSpPr>
        <p:spPr>
          <a:xfrm>
            <a:off x="768140" y="3339083"/>
            <a:ext cx="4820204" cy="405373"/>
          </a:xfrm>
          <a:prstGeom prst="rect">
            <a:avLst/>
          </a:prstGeom>
          <a:noFill/>
          <a:ln>
            <a:noFill/>
          </a:ln>
        </p:spPr>
        <p:txBody>
          <a:bodyPr spcFirstLastPara="1" wrap="square" lIns="68575" tIns="34275" rIns="68575" bIns="34275" anchor="t" anchorCtr="0">
            <a:noAutofit/>
          </a:bodyPr>
          <a:lstStyle/>
          <a:p>
            <a:pPr marL="0" lvl="0" indent="0" algn="l" rtl="0">
              <a:spcBef>
                <a:spcPts val="0"/>
              </a:spcBef>
              <a:spcAft>
                <a:spcPts val="0"/>
              </a:spcAft>
              <a:buSzPts val="1900"/>
              <a:buNone/>
            </a:pPr>
            <a:r>
              <a:rPr lang="en" sz="1800"/>
              <a:t>Version 1.1</a:t>
            </a:r>
            <a:endParaRPr lang="en" sz="1800" dirty="0"/>
          </a:p>
          <a:p>
            <a:pPr marL="0" lvl="0" indent="0" algn="l" rtl="0">
              <a:spcBef>
                <a:spcPts val="0"/>
              </a:spcBef>
              <a:spcAft>
                <a:spcPts val="0"/>
              </a:spcAft>
              <a:buSzPts val="1900"/>
              <a:buNone/>
            </a:pPr>
            <a:r>
              <a:rPr lang="en" sz="1800" dirty="0"/>
              <a:t>CVC Proposal</a:t>
            </a:r>
            <a:endParaRPr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6CFCAE3F-61C6-4AA4-829C-8DA295772121}"/>
              </a:ext>
            </a:extLst>
          </p:cNvPr>
          <p:cNvSpPr/>
          <p:nvPr/>
        </p:nvSpPr>
        <p:spPr>
          <a:xfrm>
            <a:off x="3483108" y="1474880"/>
            <a:ext cx="5227785" cy="23248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838D6465-7A21-47F2-AE1F-9C3994569E98}"/>
              </a:ext>
            </a:extLst>
          </p:cNvPr>
          <p:cNvSpPr>
            <a:spLocks noGrp="1"/>
          </p:cNvSpPr>
          <p:nvPr>
            <p:ph type="title"/>
          </p:nvPr>
        </p:nvSpPr>
        <p:spPr>
          <a:xfrm>
            <a:off x="435892" y="201602"/>
            <a:ext cx="6920872" cy="760350"/>
          </a:xfrm>
        </p:spPr>
        <p:txBody>
          <a:bodyPr/>
          <a:lstStyle/>
          <a:p>
            <a:r>
              <a:rPr lang="en-US" dirty="0"/>
              <a:t>Badge to Portal – Mixed Example</a:t>
            </a:r>
            <a:br>
              <a:rPr lang="en-US" dirty="0"/>
            </a:br>
            <a:r>
              <a:rPr lang="en-US" sz="1400" dirty="0"/>
              <a:t>Compliance for 1 CNF Workload  and 1 NFV Infra badge earned at different times</a:t>
            </a:r>
            <a:endParaRPr lang="en-US" dirty="0"/>
          </a:p>
        </p:txBody>
      </p:sp>
      <p:pic>
        <p:nvPicPr>
          <p:cNvPr id="4" name="Picture 3">
            <a:extLst>
              <a:ext uri="{FF2B5EF4-FFF2-40B4-BE49-F238E27FC236}">
                <a16:creationId xmlns:a16="http://schemas.microsoft.com/office/drawing/2014/main" id="{95A7613A-44BB-4018-82BB-7908759B15D1}"/>
              </a:ext>
            </a:extLst>
          </p:cNvPr>
          <p:cNvPicPr>
            <a:picLocks noChangeAspect="1"/>
          </p:cNvPicPr>
          <p:nvPr/>
        </p:nvPicPr>
        <p:blipFill rotWithShape="1">
          <a:blip r:embed="rId2"/>
          <a:srcRect b="44657"/>
          <a:stretch/>
        </p:blipFill>
        <p:spPr>
          <a:xfrm>
            <a:off x="2844947" y="3219678"/>
            <a:ext cx="6090628" cy="1642399"/>
          </a:xfrm>
          <a:prstGeom prst="rect">
            <a:avLst/>
          </a:prstGeom>
        </p:spPr>
      </p:pic>
      <p:sp>
        <p:nvSpPr>
          <p:cNvPr id="5" name="Rectangle 4">
            <a:extLst>
              <a:ext uri="{FF2B5EF4-FFF2-40B4-BE49-F238E27FC236}">
                <a16:creationId xmlns:a16="http://schemas.microsoft.com/office/drawing/2014/main" id="{88DE2C08-E187-43CC-9626-5B2E4B4CC5D1}"/>
              </a:ext>
            </a:extLst>
          </p:cNvPr>
          <p:cNvSpPr/>
          <p:nvPr/>
        </p:nvSpPr>
        <p:spPr>
          <a:xfrm>
            <a:off x="2192632" y="3543866"/>
            <a:ext cx="6742943" cy="13916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3AD4B8D1-B38F-4AC5-A344-BC94B55C87D9}"/>
              </a:ext>
            </a:extLst>
          </p:cNvPr>
          <p:cNvSpPr txBox="1"/>
          <p:nvPr/>
        </p:nvSpPr>
        <p:spPr>
          <a:xfrm>
            <a:off x="2441210" y="3614402"/>
            <a:ext cx="6225627" cy="523220"/>
          </a:xfrm>
          <a:prstGeom prst="rect">
            <a:avLst/>
          </a:prstGeom>
          <a:noFill/>
        </p:spPr>
        <p:txBody>
          <a:bodyPr wrap="square" rtlCol="0">
            <a:spAutoFit/>
          </a:bodyPr>
          <a:lstStyle/>
          <a:p>
            <a:r>
              <a:rPr lang="en-US" sz="700" b="1" u="sng" dirty="0" err="1"/>
              <a:t>Xxxx</a:t>
            </a:r>
            <a:r>
              <a:rPr lang="en-US" sz="700" b="1" u="sng" dirty="0"/>
              <a:t>	</a:t>
            </a:r>
            <a:r>
              <a:rPr lang="en-US" sz="700" b="1" u="sng" dirty="0" err="1"/>
              <a:t>xxxxxxx</a:t>
            </a:r>
            <a:r>
              <a:rPr lang="en-US" sz="700" b="1" u="sng" dirty="0"/>
              <a:t>	</a:t>
            </a:r>
            <a:r>
              <a:rPr lang="en-US" sz="700" b="1" u="sng" dirty="0" err="1"/>
              <a:t>xxxxxxxxxxxxxx</a:t>
            </a:r>
            <a:r>
              <a:rPr lang="en-US" sz="700" b="1" u="sng" dirty="0"/>
              <a:t>	</a:t>
            </a:r>
            <a:r>
              <a:rPr lang="en-US" sz="700" b="1" u="sng" dirty="0" err="1"/>
              <a:t>xxxxxxxxxx</a:t>
            </a:r>
            <a:r>
              <a:rPr lang="en-US" sz="700" b="1" u="sng" dirty="0"/>
              <a:t>	</a:t>
            </a:r>
            <a:r>
              <a:rPr lang="en-US" sz="700" b="1" u="sng" dirty="0" err="1"/>
              <a:t>xxxxxxxxxxxx</a:t>
            </a:r>
            <a:endParaRPr lang="en-US" sz="700" b="1" u="sng" dirty="0"/>
          </a:p>
          <a:p>
            <a:r>
              <a:rPr lang="en-US" sz="700" dirty="0" err="1"/>
              <a:t>Xxxxx</a:t>
            </a:r>
            <a:r>
              <a:rPr lang="en-US" sz="700" dirty="0"/>
              <a:t>	</a:t>
            </a:r>
            <a:r>
              <a:rPr lang="en-US" sz="700" dirty="0" err="1"/>
              <a:t>xxxxxxx</a:t>
            </a:r>
            <a:r>
              <a:rPr lang="en-US" sz="700" dirty="0"/>
              <a:t>	</a:t>
            </a:r>
            <a:r>
              <a:rPr lang="en-US" sz="700" dirty="0" err="1"/>
              <a:t>xxxxxxxxxxxxxxxxx</a:t>
            </a:r>
            <a:r>
              <a:rPr lang="en-US" sz="700" dirty="0"/>
              <a:t>	</a:t>
            </a:r>
            <a:r>
              <a:rPr lang="en-US" sz="700" dirty="0" err="1"/>
              <a:t>xxxxxxxxxx</a:t>
            </a:r>
            <a:r>
              <a:rPr lang="en-US" sz="700" dirty="0"/>
              <a:t>	</a:t>
            </a:r>
            <a:r>
              <a:rPr lang="en-US" sz="700" dirty="0" err="1"/>
              <a:t>xxxxxxxxxxxx</a:t>
            </a:r>
            <a:endParaRPr lang="en-US" sz="700" dirty="0"/>
          </a:p>
          <a:p>
            <a:r>
              <a:rPr lang="en-US" sz="700" dirty="0" err="1"/>
              <a:t>Xxxxx</a:t>
            </a:r>
            <a:r>
              <a:rPr lang="en-US" sz="700" dirty="0"/>
              <a:t>	</a:t>
            </a:r>
            <a:r>
              <a:rPr lang="en-US" sz="700" dirty="0" err="1"/>
              <a:t>xxxxxxx</a:t>
            </a:r>
            <a:r>
              <a:rPr lang="en-US" sz="700" dirty="0"/>
              <a:t>	</a:t>
            </a:r>
            <a:r>
              <a:rPr lang="en-US" sz="700" dirty="0" err="1"/>
              <a:t>xxxxxxxxxxxxxxxxx</a:t>
            </a:r>
            <a:r>
              <a:rPr lang="en-US" sz="700" dirty="0"/>
              <a:t>	</a:t>
            </a:r>
            <a:r>
              <a:rPr lang="en-US" sz="700" dirty="0" err="1"/>
              <a:t>xxxxxxxxxx</a:t>
            </a:r>
            <a:r>
              <a:rPr lang="en-US" sz="700" dirty="0"/>
              <a:t>	</a:t>
            </a:r>
            <a:r>
              <a:rPr lang="en-US" sz="700" dirty="0" err="1"/>
              <a:t>xxxxxxxxxxxx</a:t>
            </a:r>
            <a:endParaRPr lang="en-US" sz="700" dirty="0"/>
          </a:p>
          <a:p>
            <a:r>
              <a:rPr lang="en-US" sz="700" dirty="0"/>
              <a:t>….	</a:t>
            </a:r>
          </a:p>
        </p:txBody>
      </p:sp>
      <p:sp>
        <p:nvSpPr>
          <p:cNvPr id="16" name="TextBox 15">
            <a:extLst>
              <a:ext uri="{FF2B5EF4-FFF2-40B4-BE49-F238E27FC236}">
                <a16:creationId xmlns:a16="http://schemas.microsoft.com/office/drawing/2014/main" id="{CE30C6F0-8DC9-4F3A-8B39-4AAEC415EAF7}"/>
              </a:ext>
            </a:extLst>
          </p:cNvPr>
          <p:cNvSpPr txBox="1"/>
          <p:nvPr/>
        </p:nvSpPr>
        <p:spPr>
          <a:xfrm>
            <a:off x="2192632" y="3224122"/>
            <a:ext cx="5238154" cy="318903"/>
          </a:xfrm>
          <a:prstGeom prst="rect">
            <a:avLst/>
          </a:prstGeom>
          <a:solidFill>
            <a:schemeClr val="bg1">
              <a:lumMod val="85000"/>
            </a:schemeClr>
          </a:solidFill>
          <a:ln>
            <a:noFill/>
          </a:ln>
        </p:spPr>
        <p:txBody>
          <a:bodyPr wrap="square" rtlCol="0">
            <a:noAutofit/>
          </a:bodyPr>
          <a:lstStyle/>
          <a:p>
            <a:r>
              <a:rPr lang="en-US" sz="1050" b="1" dirty="0" err="1">
                <a:solidFill>
                  <a:srgbClr val="002060"/>
                </a:solidFill>
              </a:rPr>
              <a:t>Anuket</a:t>
            </a:r>
            <a:r>
              <a:rPr lang="en-US" sz="1050" b="1" dirty="0">
                <a:solidFill>
                  <a:srgbClr val="002060"/>
                </a:solidFill>
              </a:rPr>
              <a:t> Assured </a:t>
            </a:r>
            <a:r>
              <a:rPr lang="en-US" sz="1050" b="1" dirty="0">
                <a:solidFill>
                  <a:srgbClr val="002060"/>
                </a:solidFill>
                <a:highlight>
                  <a:srgbClr val="FFFF00"/>
                </a:highlight>
              </a:rPr>
              <a:t>Cloud Native </a:t>
            </a:r>
            <a:r>
              <a:rPr lang="en-US" sz="1050" b="1" dirty="0">
                <a:solidFill>
                  <a:srgbClr val="002060"/>
                </a:solidFill>
              </a:rPr>
              <a:t>Portal</a:t>
            </a:r>
          </a:p>
        </p:txBody>
      </p:sp>
      <p:sp>
        <p:nvSpPr>
          <p:cNvPr id="27" name="Speech Bubble: Rectangle 26">
            <a:extLst>
              <a:ext uri="{FF2B5EF4-FFF2-40B4-BE49-F238E27FC236}">
                <a16:creationId xmlns:a16="http://schemas.microsoft.com/office/drawing/2014/main" id="{ED639168-21CC-4347-BCA1-AE2C0FA026BC}"/>
              </a:ext>
            </a:extLst>
          </p:cNvPr>
          <p:cNvSpPr/>
          <p:nvPr/>
        </p:nvSpPr>
        <p:spPr>
          <a:xfrm>
            <a:off x="2280330" y="4075416"/>
            <a:ext cx="6567546" cy="804635"/>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500" b="1" dirty="0">
                <a:solidFill>
                  <a:schemeClr val="tx1"/>
                </a:solidFill>
              </a:rPr>
              <a:t>Company:  </a:t>
            </a:r>
            <a:r>
              <a:rPr lang="en-US" sz="500" dirty="0">
                <a:solidFill>
                  <a:schemeClr val="tx1"/>
                </a:solidFill>
              </a:rPr>
              <a:t>MATRIXX Software</a:t>
            </a:r>
          </a:p>
          <a:p>
            <a:pPr marL="171450"/>
            <a:r>
              <a:rPr lang="en-US" sz="500" b="1" dirty="0">
                <a:solidFill>
                  <a:schemeClr val="tx1"/>
                </a:solidFill>
              </a:rPr>
              <a:t>Product</a:t>
            </a:r>
            <a:r>
              <a:rPr lang="en-US" sz="500" dirty="0">
                <a:solidFill>
                  <a:schemeClr val="tx1"/>
                </a:solidFill>
              </a:rPr>
              <a:t>:  Digital Commerce Platform</a:t>
            </a:r>
          </a:p>
          <a:p>
            <a:pPr marL="171450"/>
            <a:r>
              <a:rPr lang="en-US" sz="500" b="1" dirty="0">
                <a:solidFill>
                  <a:schemeClr val="tx1"/>
                </a:solidFill>
              </a:rPr>
              <a:t>Product Version:  </a:t>
            </a:r>
            <a:r>
              <a:rPr lang="en-US" sz="500" dirty="0">
                <a:solidFill>
                  <a:schemeClr val="tx1"/>
                </a:solidFill>
              </a:rPr>
              <a:t>5220</a:t>
            </a:r>
          </a:p>
          <a:p>
            <a:pPr marL="171450"/>
            <a:r>
              <a:rPr lang="en-US" sz="500" b="1" dirty="0">
                <a:solidFill>
                  <a:schemeClr val="tx1"/>
                </a:solidFill>
              </a:rPr>
              <a:t>Description</a:t>
            </a:r>
            <a:r>
              <a:rPr lang="en-US" sz="500" dirty="0">
                <a:solidFill>
                  <a:schemeClr val="tx1"/>
                </a:solidFill>
              </a:rPr>
              <a:t>: 4G OCS and 5G CCS</a:t>
            </a:r>
            <a:br>
              <a:rPr lang="en-US" sz="500" dirty="0">
                <a:solidFill>
                  <a:schemeClr val="tx1"/>
                </a:solidFill>
              </a:rPr>
            </a:br>
            <a:r>
              <a:rPr lang="en-US" sz="500" b="1" dirty="0">
                <a:solidFill>
                  <a:schemeClr val="tx1"/>
                </a:solidFill>
              </a:rPr>
              <a:t>Product/Vendor Link</a:t>
            </a:r>
            <a:r>
              <a:rPr lang="en-US" sz="500" dirty="0">
                <a:solidFill>
                  <a:schemeClr val="tx1"/>
                </a:solidFill>
              </a:rPr>
              <a:t>:  www.matrix.com/digital-commerce-platform/</a:t>
            </a:r>
          </a:p>
          <a:p>
            <a:pPr marL="171450"/>
            <a:endParaRPr lang="en-US" sz="500" dirty="0">
              <a:solidFill>
                <a:schemeClr val="tx1"/>
              </a:solidFill>
            </a:endParaRPr>
          </a:p>
          <a:p>
            <a:pPr marL="171450"/>
            <a:r>
              <a:rPr lang="en-US" sz="500" b="1" dirty="0" err="1">
                <a:solidFill>
                  <a:schemeClr val="tx1"/>
                </a:solidFill>
              </a:rPr>
              <a:t>Anuket</a:t>
            </a:r>
            <a:r>
              <a:rPr lang="en-US" sz="500" b="1" dirty="0">
                <a:solidFill>
                  <a:schemeClr val="tx1"/>
                </a:solidFill>
              </a:rPr>
              <a:t> Version</a:t>
            </a:r>
            <a:r>
              <a:rPr lang="en-US" sz="500" dirty="0">
                <a:solidFill>
                  <a:schemeClr val="tx1"/>
                </a:solidFill>
              </a:rPr>
              <a:t>: 2021/6</a:t>
            </a:r>
          </a:p>
          <a:p>
            <a:pPr marL="171450"/>
            <a:r>
              <a:rPr lang="en-US" sz="500" b="1" dirty="0">
                <a:solidFill>
                  <a:schemeClr val="tx1"/>
                </a:solidFill>
              </a:rPr>
              <a:t>SUT</a:t>
            </a:r>
            <a:r>
              <a:rPr lang="en-US" sz="500" dirty="0">
                <a:solidFill>
                  <a:schemeClr val="tx1"/>
                </a:solidFill>
              </a:rPr>
              <a:t>:  </a:t>
            </a:r>
            <a:r>
              <a:rPr lang="en-US" sz="500" dirty="0" err="1">
                <a:solidFill>
                  <a:schemeClr val="tx1"/>
                </a:solidFill>
                <a:highlight>
                  <a:srgbClr val="FFFF00"/>
                </a:highlight>
              </a:rPr>
              <a:t>Anuket</a:t>
            </a:r>
            <a:r>
              <a:rPr lang="en-US" sz="500" dirty="0">
                <a:solidFill>
                  <a:schemeClr val="tx1"/>
                </a:solidFill>
                <a:highlight>
                  <a:srgbClr val="FFFF00"/>
                </a:highlight>
              </a:rPr>
              <a:t> R2 Compliant Workload</a:t>
            </a:r>
          </a:p>
          <a:p>
            <a:pPr marL="171450"/>
            <a:r>
              <a:rPr lang="en-US" sz="500" b="1" dirty="0">
                <a:solidFill>
                  <a:schemeClr val="tx1"/>
                </a:solidFill>
              </a:rPr>
              <a:t>Date Certified</a:t>
            </a:r>
            <a:r>
              <a:rPr lang="en-US" sz="500" dirty="0">
                <a:solidFill>
                  <a:schemeClr val="tx1"/>
                </a:solidFill>
              </a:rPr>
              <a:t>: </a:t>
            </a:r>
            <a:r>
              <a:rPr lang="en-US" sz="500" dirty="0">
                <a:solidFill>
                  <a:schemeClr val="tx1"/>
                </a:solidFill>
                <a:highlight>
                  <a:srgbClr val="00FFFF"/>
                </a:highlight>
              </a:rPr>
              <a:t>2021/11</a:t>
            </a:r>
          </a:p>
        </p:txBody>
      </p:sp>
      <p:sp>
        <p:nvSpPr>
          <p:cNvPr id="28" name="TextBox 27">
            <a:extLst>
              <a:ext uri="{FF2B5EF4-FFF2-40B4-BE49-F238E27FC236}">
                <a16:creationId xmlns:a16="http://schemas.microsoft.com/office/drawing/2014/main" id="{6E3F328B-9EEB-46BD-B318-9081C101CF5F}"/>
              </a:ext>
            </a:extLst>
          </p:cNvPr>
          <p:cNvSpPr txBox="1"/>
          <p:nvPr/>
        </p:nvSpPr>
        <p:spPr>
          <a:xfrm>
            <a:off x="2108426" y="1618923"/>
            <a:ext cx="665567" cy="230832"/>
          </a:xfrm>
          <a:prstGeom prst="rect">
            <a:avLst/>
          </a:prstGeom>
          <a:noFill/>
        </p:spPr>
        <p:txBody>
          <a:bodyPr wrap="none" rtlCol="0">
            <a:spAutoFit/>
          </a:bodyPr>
          <a:lstStyle/>
          <a:p>
            <a:r>
              <a:rPr lang="en-US" sz="900" i="1" dirty="0"/>
              <a:t>Hyperlink</a:t>
            </a:r>
          </a:p>
        </p:txBody>
      </p:sp>
      <p:sp>
        <p:nvSpPr>
          <p:cNvPr id="29" name="TextBox 28">
            <a:extLst>
              <a:ext uri="{FF2B5EF4-FFF2-40B4-BE49-F238E27FC236}">
                <a16:creationId xmlns:a16="http://schemas.microsoft.com/office/drawing/2014/main" id="{C7D653AC-4679-417F-8359-75480E2739F0}"/>
              </a:ext>
            </a:extLst>
          </p:cNvPr>
          <p:cNvSpPr txBox="1"/>
          <p:nvPr/>
        </p:nvSpPr>
        <p:spPr>
          <a:xfrm>
            <a:off x="3483108" y="1152997"/>
            <a:ext cx="5238154" cy="318903"/>
          </a:xfrm>
          <a:prstGeom prst="rect">
            <a:avLst/>
          </a:prstGeom>
          <a:solidFill>
            <a:schemeClr val="bg1">
              <a:lumMod val="85000"/>
            </a:schemeClr>
          </a:solidFill>
          <a:ln>
            <a:noFill/>
          </a:ln>
        </p:spPr>
        <p:txBody>
          <a:bodyPr wrap="square" rtlCol="0">
            <a:noAutofit/>
          </a:bodyPr>
          <a:lstStyle/>
          <a:p>
            <a:r>
              <a:rPr lang="en-US" sz="1050" b="1" dirty="0" err="1">
                <a:solidFill>
                  <a:srgbClr val="002060"/>
                </a:solidFill>
              </a:rPr>
              <a:t>Anuket</a:t>
            </a:r>
            <a:r>
              <a:rPr lang="en-US" sz="1050" b="1" dirty="0">
                <a:solidFill>
                  <a:srgbClr val="002060"/>
                </a:solidFill>
              </a:rPr>
              <a:t> Assured </a:t>
            </a:r>
            <a:r>
              <a:rPr lang="en-US" sz="1050" b="1" dirty="0">
                <a:solidFill>
                  <a:srgbClr val="002060"/>
                </a:solidFill>
                <a:highlight>
                  <a:srgbClr val="FFFF00"/>
                </a:highlight>
              </a:rPr>
              <a:t>NFV</a:t>
            </a:r>
            <a:r>
              <a:rPr lang="en-US" sz="1050" b="1" dirty="0">
                <a:solidFill>
                  <a:srgbClr val="002060"/>
                </a:solidFill>
              </a:rPr>
              <a:t> Portal</a:t>
            </a:r>
            <a:endParaRPr lang="en-US" sz="1050" b="1" dirty="0">
              <a:solidFill>
                <a:srgbClr val="002060"/>
              </a:solidFill>
              <a:highlight>
                <a:srgbClr val="FFFF00"/>
              </a:highlight>
            </a:endParaRPr>
          </a:p>
        </p:txBody>
      </p:sp>
      <p:pic>
        <p:nvPicPr>
          <p:cNvPr id="33" name="Picture 32">
            <a:extLst>
              <a:ext uri="{FF2B5EF4-FFF2-40B4-BE49-F238E27FC236}">
                <a16:creationId xmlns:a16="http://schemas.microsoft.com/office/drawing/2014/main" id="{E80B9DB1-E74D-4BAE-95B8-BB58360B5187}"/>
              </a:ext>
            </a:extLst>
          </p:cNvPr>
          <p:cNvPicPr>
            <a:picLocks noChangeAspect="1"/>
          </p:cNvPicPr>
          <p:nvPr/>
        </p:nvPicPr>
        <p:blipFill>
          <a:blip r:embed="rId3"/>
          <a:stretch>
            <a:fillRect/>
          </a:stretch>
        </p:blipFill>
        <p:spPr>
          <a:xfrm>
            <a:off x="401700" y="3355525"/>
            <a:ext cx="1098522" cy="1297027"/>
          </a:xfrm>
          <a:prstGeom prst="rect">
            <a:avLst/>
          </a:prstGeom>
        </p:spPr>
      </p:pic>
      <p:pic>
        <p:nvPicPr>
          <p:cNvPr id="37" name="Picture 36">
            <a:extLst>
              <a:ext uri="{FF2B5EF4-FFF2-40B4-BE49-F238E27FC236}">
                <a16:creationId xmlns:a16="http://schemas.microsoft.com/office/drawing/2014/main" id="{C64678A3-278D-4E9D-BFFB-D0EF8FFB201F}"/>
              </a:ext>
            </a:extLst>
          </p:cNvPr>
          <p:cNvPicPr>
            <a:picLocks noChangeAspect="1"/>
          </p:cNvPicPr>
          <p:nvPr/>
        </p:nvPicPr>
        <p:blipFill>
          <a:blip r:embed="rId4"/>
          <a:stretch>
            <a:fillRect/>
          </a:stretch>
        </p:blipFill>
        <p:spPr>
          <a:xfrm>
            <a:off x="462029" y="1315115"/>
            <a:ext cx="1098522" cy="1297027"/>
          </a:xfrm>
          <a:prstGeom prst="rect">
            <a:avLst/>
          </a:prstGeom>
        </p:spPr>
      </p:pic>
      <p:sp>
        <p:nvSpPr>
          <p:cNvPr id="41" name="Rectangle 40">
            <a:extLst>
              <a:ext uri="{FF2B5EF4-FFF2-40B4-BE49-F238E27FC236}">
                <a16:creationId xmlns:a16="http://schemas.microsoft.com/office/drawing/2014/main" id="{2DE85164-C287-4EF2-8AD0-FE321308753B}"/>
              </a:ext>
            </a:extLst>
          </p:cNvPr>
          <p:cNvSpPr/>
          <p:nvPr/>
        </p:nvSpPr>
        <p:spPr>
          <a:xfrm>
            <a:off x="542576" y="2407340"/>
            <a:ext cx="401781" cy="969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1F01CA67-1DE0-48BC-81B7-E9721C44B6BC}"/>
              </a:ext>
            </a:extLst>
          </p:cNvPr>
          <p:cNvSpPr/>
          <p:nvPr/>
        </p:nvSpPr>
        <p:spPr>
          <a:xfrm>
            <a:off x="542576" y="4326120"/>
            <a:ext cx="501839" cy="1314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rPr>
              <a:t>2021/6</a:t>
            </a:r>
          </a:p>
        </p:txBody>
      </p:sp>
      <p:sp>
        <p:nvSpPr>
          <p:cNvPr id="46" name="Speech Bubble: Rectangle 45">
            <a:extLst>
              <a:ext uri="{FF2B5EF4-FFF2-40B4-BE49-F238E27FC236}">
                <a16:creationId xmlns:a16="http://schemas.microsoft.com/office/drawing/2014/main" id="{C8E0B818-2822-4EBA-AE04-1A0744A31877}"/>
              </a:ext>
            </a:extLst>
          </p:cNvPr>
          <p:cNvSpPr/>
          <p:nvPr/>
        </p:nvSpPr>
        <p:spPr>
          <a:xfrm>
            <a:off x="3573640" y="2213784"/>
            <a:ext cx="4906908" cy="804635"/>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500" b="1" dirty="0">
                <a:solidFill>
                  <a:schemeClr val="tx1"/>
                </a:solidFill>
              </a:rPr>
              <a:t>Company:  </a:t>
            </a:r>
            <a:r>
              <a:rPr lang="en-US" sz="500" dirty="0">
                <a:solidFill>
                  <a:schemeClr val="tx1"/>
                </a:solidFill>
              </a:rPr>
              <a:t>Acme Infra</a:t>
            </a:r>
          </a:p>
          <a:p>
            <a:pPr marL="171450"/>
            <a:r>
              <a:rPr lang="en-US" sz="500" b="1" dirty="0">
                <a:solidFill>
                  <a:schemeClr val="tx1"/>
                </a:solidFill>
              </a:rPr>
              <a:t>Product</a:t>
            </a:r>
            <a:r>
              <a:rPr lang="en-US" sz="500" dirty="0">
                <a:solidFill>
                  <a:schemeClr val="tx1"/>
                </a:solidFill>
              </a:rPr>
              <a:t>:  MME</a:t>
            </a:r>
          </a:p>
          <a:p>
            <a:pPr marL="171450"/>
            <a:r>
              <a:rPr lang="en-US" sz="500" b="1" dirty="0">
                <a:solidFill>
                  <a:schemeClr val="tx1"/>
                </a:solidFill>
              </a:rPr>
              <a:t>Product Version:  </a:t>
            </a:r>
            <a:r>
              <a:rPr lang="en-US" sz="500" dirty="0">
                <a:solidFill>
                  <a:schemeClr val="tx1"/>
                </a:solidFill>
              </a:rPr>
              <a:t>Version 2.0</a:t>
            </a:r>
          </a:p>
          <a:p>
            <a:pPr marL="171450"/>
            <a:r>
              <a:rPr lang="en-US" sz="500" b="1" dirty="0">
                <a:solidFill>
                  <a:schemeClr val="tx1"/>
                </a:solidFill>
              </a:rPr>
              <a:t>Description</a:t>
            </a:r>
            <a:r>
              <a:rPr lang="en-US" sz="500" dirty="0">
                <a:solidFill>
                  <a:schemeClr val="tx1"/>
                </a:solidFill>
              </a:rPr>
              <a:t>: 4G MME Network Function</a:t>
            </a:r>
            <a:br>
              <a:rPr lang="en-US" sz="500" dirty="0">
                <a:solidFill>
                  <a:schemeClr val="tx1"/>
                </a:solidFill>
              </a:rPr>
            </a:br>
            <a:r>
              <a:rPr lang="en-US" sz="500" b="1" dirty="0">
                <a:solidFill>
                  <a:schemeClr val="tx1"/>
                </a:solidFill>
              </a:rPr>
              <a:t>Product/Vendor Link</a:t>
            </a:r>
            <a:r>
              <a:rPr lang="en-US" sz="500" dirty="0">
                <a:solidFill>
                  <a:schemeClr val="tx1"/>
                </a:solidFill>
              </a:rPr>
              <a:t>:  www.acmeinfrastructuref.com/MME</a:t>
            </a:r>
          </a:p>
          <a:p>
            <a:pPr marL="171450"/>
            <a:endParaRPr lang="en-US" sz="500" dirty="0">
              <a:solidFill>
                <a:schemeClr val="tx1"/>
              </a:solidFill>
            </a:endParaRPr>
          </a:p>
          <a:p>
            <a:pPr marL="171450"/>
            <a:r>
              <a:rPr lang="en-US" sz="500" b="1" dirty="0" err="1">
                <a:solidFill>
                  <a:schemeClr val="tx1"/>
                </a:solidFill>
              </a:rPr>
              <a:t>Anuket</a:t>
            </a:r>
            <a:r>
              <a:rPr lang="en-US" sz="500" b="1" dirty="0">
                <a:solidFill>
                  <a:schemeClr val="tx1"/>
                </a:solidFill>
              </a:rPr>
              <a:t> Version</a:t>
            </a:r>
            <a:r>
              <a:rPr lang="en-US" sz="500" dirty="0">
                <a:solidFill>
                  <a:schemeClr val="tx1"/>
                </a:solidFill>
              </a:rPr>
              <a:t>: 2019/1</a:t>
            </a:r>
          </a:p>
          <a:p>
            <a:pPr marL="171450"/>
            <a:r>
              <a:rPr lang="en-US" sz="500" b="1" dirty="0">
                <a:solidFill>
                  <a:schemeClr val="tx1"/>
                </a:solidFill>
              </a:rPr>
              <a:t>SUT</a:t>
            </a:r>
            <a:r>
              <a:rPr lang="en-US" sz="500" dirty="0">
                <a:solidFill>
                  <a:schemeClr val="tx1"/>
                </a:solidFill>
              </a:rPr>
              <a:t>:  </a:t>
            </a:r>
            <a:r>
              <a:rPr lang="en-US" sz="500" dirty="0" err="1">
                <a:solidFill>
                  <a:schemeClr val="tx1"/>
                </a:solidFill>
                <a:highlight>
                  <a:srgbClr val="FFFF00"/>
                </a:highlight>
              </a:rPr>
              <a:t>Anuket</a:t>
            </a:r>
            <a:r>
              <a:rPr lang="en-US" sz="500" dirty="0">
                <a:solidFill>
                  <a:schemeClr val="tx1"/>
                </a:solidFill>
                <a:highlight>
                  <a:srgbClr val="FFFF00"/>
                </a:highlight>
              </a:rPr>
              <a:t> R1 Compliant Infrastructure</a:t>
            </a:r>
          </a:p>
          <a:p>
            <a:pPr marL="171450"/>
            <a:r>
              <a:rPr lang="en-US" sz="500" b="1" dirty="0">
                <a:solidFill>
                  <a:schemeClr val="tx1"/>
                </a:solidFill>
              </a:rPr>
              <a:t>Date Certified</a:t>
            </a:r>
            <a:r>
              <a:rPr lang="en-US" sz="500" dirty="0">
                <a:solidFill>
                  <a:schemeClr val="tx1"/>
                </a:solidFill>
              </a:rPr>
              <a:t>: </a:t>
            </a:r>
            <a:r>
              <a:rPr lang="en-US" sz="500" dirty="0">
                <a:solidFill>
                  <a:schemeClr val="tx1"/>
                </a:solidFill>
                <a:highlight>
                  <a:srgbClr val="00FFFF"/>
                </a:highlight>
              </a:rPr>
              <a:t>2019/6</a:t>
            </a:r>
          </a:p>
        </p:txBody>
      </p:sp>
      <p:sp>
        <p:nvSpPr>
          <p:cNvPr id="48" name="TextBox 47">
            <a:extLst>
              <a:ext uri="{FF2B5EF4-FFF2-40B4-BE49-F238E27FC236}">
                <a16:creationId xmlns:a16="http://schemas.microsoft.com/office/drawing/2014/main" id="{84D7705F-356E-4615-A193-28DFC1A280E3}"/>
              </a:ext>
            </a:extLst>
          </p:cNvPr>
          <p:cNvSpPr txBox="1"/>
          <p:nvPr/>
        </p:nvSpPr>
        <p:spPr>
          <a:xfrm>
            <a:off x="3573640" y="1635979"/>
            <a:ext cx="5023105" cy="523220"/>
          </a:xfrm>
          <a:prstGeom prst="rect">
            <a:avLst/>
          </a:prstGeom>
          <a:noFill/>
        </p:spPr>
        <p:txBody>
          <a:bodyPr wrap="square" rtlCol="0">
            <a:spAutoFit/>
          </a:bodyPr>
          <a:lstStyle/>
          <a:p>
            <a:r>
              <a:rPr lang="en-US" sz="700" b="1" u="sng" dirty="0" err="1"/>
              <a:t>Xxxx</a:t>
            </a:r>
            <a:r>
              <a:rPr lang="en-US" sz="700" b="1" u="sng" dirty="0"/>
              <a:t>	</a:t>
            </a:r>
            <a:r>
              <a:rPr lang="en-US" sz="700" b="1" u="sng" dirty="0" err="1"/>
              <a:t>xxxxxxx</a:t>
            </a:r>
            <a:r>
              <a:rPr lang="en-US" sz="700" b="1" u="sng" dirty="0"/>
              <a:t>	</a:t>
            </a:r>
            <a:r>
              <a:rPr lang="en-US" sz="700" b="1" u="sng" dirty="0" err="1"/>
              <a:t>xxxxxxxxxxxxxx</a:t>
            </a:r>
            <a:r>
              <a:rPr lang="en-US" sz="700" b="1" u="sng" dirty="0"/>
              <a:t>	</a:t>
            </a:r>
            <a:r>
              <a:rPr lang="en-US" sz="700" b="1" u="sng" dirty="0" err="1"/>
              <a:t>xxxxxxxxxx</a:t>
            </a:r>
            <a:r>
              <a:rPr lang="en-US" sz="700" b="1" u="sng" dirty="0"/>
              <a:t>	</a:t>
            </a:r>
            <a:r>
              <a:rPr lang="en-US" sz="700" b="1" u="sng" dirty="0" err="1"/>
              <a:t>xxxxxxxxxxxx</a:t>
            </a:r>
            <a:endParaRPr lang="en-US" sz="700" b="1" u="sng" dirty="0"/>
          </a:p>
          <a:p>
            <a:r>
              <a:rPr lang="en-US" sz="700" dirty="0" err="1"/>
              <a:t>Xxxxx</a:t>
            </a:r>
            <a:r>
              <a:rPr lang="en-US" sz="700" dirty="0"/>
              <a:t>	</a:t>
            </a:r>
            <a:r>
              <a:rPr lang="en-US" sz="700" dirty="0" err="1"/>
              <a:t>xxxxxxx</a:t>
            </a:r>
            <a:r>
              <a:rPr lang="en-US" sz="700" dirty="0"/>
              <a:t>	</a:t>
            </a:r>
            <a:r>
              <a:rPr lang="en-US" sz="700" dirty="0" err="1"/>
              <a:t>xxxxxxxxxxxxxxxxx</a:t>
            </a:r>
            <a:r>
              <a:rPr lang="en-US" sz="700" dirty="0"/>
              <a:t>	</a:t>
            </a:r>
            <a:r>
              <a:rPr lang="en-US" sz="700" dirty="0" err="1"/>
              <a:t>xxxxxxxxxx</a:t>
            </a:r>
            <a:r>
              <a:rPr lang="en-US" sz="700" dirty="0"/>
              <a:t>	</a:t>
            </a:r>
            <a:r>
              <a:rPr lang="en-US" sz="700" dirty="0" err="1"/>
              <a:t>xxxxxxxxxxxx</a:t>
            </a:r>
            <a:endParaRPr lang="en-US" sz="700" dirty="0"/>
          </a:p>
          <a:p>
            <a:r>
              <a:rPr lang="en-US" sz="700" dirty="0" err="1"/>
              <a:t>Xxxxx</a:t>
            </a:r>
            <a:r>
              <a:rPr lang="en-US" sz="700" dirty="0"/>
              <a:t>	</a:t>
            </a:r>
            <a:r>
              <a:rPr lang="en-US" sz="700" dirty="0" err="1"/>
              <a:t>xxxxxxx</a:t>
            </a:r>
            <a:r>
              <a:rPr lang="en-US" sz="700" dirty="0"/>
              <a:t>	</a:t>
            </a:r>
            <a:r>
              <a:rPr lang="en-US" sz="700" dirty="0" err="1"/>
              <a:t>xxxxxxxxxxxxxxxxx</a:t>
            </a:r>
            <a:r>
              <a:rPr lang="en-US" sz="700" dirty="0"/>
              <a:t>	</a:t>
            </a:r>
            <a:r>
              <a:rPr lang="en-US" sz="700" dirty="0" err="1"/>
              <a:t>xxxxxxxxxx</a:t>
            </a:r>
            <a:r>
              <a:rPr lang="en-US" sz="700" dirty="0"/>
              <a:t>	</a:t>
            </a:r>
            <a:r>
              <a:rPr lang="en-US" sz="700" dirty="0" err="1"/>
              <a:t>xxxxxxxxxxxx</a:t>
            </a:r>
            <a:endParaRPr lang="en-US" sz="700" dirty="0"/>
          </a:p>
          <a:p>
            <a:r>
              <a:rPr lang="en-US" sz="700" dirty="0"/>
              <a:t>….	</a:t>
            </a:r>
          </a:p>
        </p:txBody>
      </p:sp>
      <p:cxnSp>
        <p:nvCxnSpPr>
          <p:cNvPr id="54" name="Straight Arrow Connector 53">
            <a:extLst>
              <a:ext uri="{FF2B5EF4-FFF2-40B4-BE49-F238E27FC236}">
                <a16:creationId xmlns:a16="http://schemas.microsoft.com/office/drawing/2014/main" id="{FA9F3DD7-9089-4C02-94F0-2ECC7EB00B9B}"/>
              </a:ext>
            </a:extLst>
          </p:cNvPr>
          <p:cNvCxnSpPr>
            <a:cxnSpLocks/>
          </p:cNvCxnSpPr>
          <p:nvPr/>
        </p:nvCxnSpPr>
        <p:spPr>
          <a:xfrm>
            <a:off x="1560551" y="1818441"/>
            <a:ext cx="2013089" cy="3556"/>
          </a:xfrm>
          <a:prstGeom prst="straightConnector1">
            <a:avLst/>
          </a:prstGeom>
          <a:ln w="285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28035FDE-2E72-478C-90A2-542AC7FCAC26}"/>
              </a:ext>
            </a:extLst>
          </p:cNvPr>
          <p:cNvSpPr/>
          <p:nvPr/>
        </p:nvSpPr>
        <p:spPr>
          <a:xfrm>
            <a:off x="3573640" y="1582836"/>
            <a:ext cx="4958415" cy="474766"/>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5C29146-99E1-4622-AD21-68025746AA7A}"/>
              </a:ext>
            </a:extLst>
          </p:cNvPr>
          <p:cNvSpPr/>
          <p:nvPr/>
        </p:nvSpPr>
        <p:spPr>
          <a:xfrm>
            <a:off x="2343806" y="3613562"/>
            <a:ext cx="6398493" cy="435690"/>
          </a:xfrm>
          <a:prstGeom prst="rect">
            <a:avLst/>
          </a:prstGeom>
          <a:noFill/>
          <a:ln>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5E119CA-A250-43FE-8F6C-4C88643B5A9E}"/>
              </a:ext>
            </a:extLst>
          </p:cNvPr>
          <p:cNvSpPr/>
          <p:nvPr/>
        </p:nvSpPr>
        <p:spPr>
          <a:xfrm>
            <a:off x="542576" y="2390101"/>
            <a:ext cx="501839" cy="1314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rPr>
              <a:t>2019/1</a:t>
            </a:r>
          </a:p>
        </p:txBody>
      </p:sp>
      <p:sp>
        <p:nvSpPr>
          <p:cNvPr id="2" name="TextBox 1">
            <a:extLst>
              <a:ext uri="{FF2B5EF4-FFF2-40B4-BE49-F238E27FC236}">
                <a16:creationId xmlns:a16="http://schemas.microsoft.com/office/drawing/2014/main" id="{CF540A85-A2E3-4D06-8C77-F996141F201E}"/>
              </a:ext>
            </a:extLst>
          </p:cNvPr>
          <p:cNvSpPr txBox="1"/>
          <p:nvPr/>
        </p:nvSpPr>
        <p:spPr>
          <a:xfrm>
            <a:off x="590541" y="3392127"/>
            <a:ext cx="801823" cy="200055"/>
          </a:xfrm>
          <a:prstGeom prst="rect">
            <a:avLst/>
          </a:prstGeom>
          <a:solidFill>
            <a:schemeClr val="bg1"/>
          </a:solidFill>
        </p:spPr>
        <p:txBody>
          <a:bodyPr wrap="none" rtlCol="0">
            <a:spAutoFit/>
          </a:bodyPr>
          <a:lstStyle/>
          <a:p>
            <a:r>
              <a:rPr lang="en-US" sz="700" b="1" dirty="0"/>
              <a:t>CNF Workload</a:t>
            </a:r>
          </a:p>
        </p:txBody>
      </p:sp>
      <p:sp>
        <p:nvSpPr>
          <p:cNvPr id="7" name="TextBox 6">
            <a:extLst>
              <a:ext uri="{FF2B5EF4-FFF2-40B4-BE49-F238E27FC236}">
                <a16:creationId xmlns:a16="http://schemas.microsoft.com/office/drawing/2014/main" id="{3BEC656C-CA09-4517-9AD9-28BA7C54850B}"/>
              </a:ext>
            </a:extLst>
          </p:cNvPr>
          <p:cNvSpPr txBox="1"/>
          <p:nvPr/>
        </p:nvSpPr>
        <p:spPr>
          <a:xfrm>
            <a:off x="803540" y="1503507"/>
            <a:ext cx="415498" cy="230832"/>
          </a:xfrm>
          <a:prstGeom prst="rect">
            <a:avLst/>
          </a:prstGeom>
          <a:solidFill>
            <a:schemeClr val="bg1"/>
          </a:solidFill>
        </p:spPr>
        <p:txBody>
          <a:bodyPr wrap="none" rtlCol="0">
            <a:spAutoFit/>
          </a:bodyPr>
          <a:lstStyle/>
          <a:p>
            <a:r>
              <a:rPr lang="en-US" sz="900" dirty="0"/>
              <a:t>NFV</a:t>
            </a:r>
          </a:p>
        </p:txBody>
      </p:sp>
      <p:sp>
        <p:nvSpPr>
          <p:cNvPr id="26" name="TextBox 25">
            <a:extLst>
              <a:ext uri="{FF2B5EF4-FFF2-40B4-BE49-F238E27FC236}">
                <a16:creationId xmlns:a16="http://schemas.microsoft.com/office/drawing/2014/main" id="{480B2035-6528-4FB7-986A-F2CE125651D7}"/>
              </a:ext>
            </a:extLst>
          </p:cNvPr>
          <p:cNvSpPr txBox="1"/>
          <p:nvPr/>
        </p:nvSpPr>
        <p:spPr>
          <a:xfrm>
            <a:off x="1483009" y="3568888"/>
            <a:ext cx="665567" cy="230832"/>
          </a:xfrm>
          <a:prstGeom prst="rect">
            <a:avLst/>
          </a:prstGeom>
          <a:noFill/>
        </p:spPr>
        <p:txBody>
          <a:bodyPr wrap="none" rtlCol="0">
            <a:spAutoFit/>
          </a:bodyPr>
          <a:lstStyle/>
          <a:p>
            <a:r>
              <a:rPr lang="en-US" sz="900" i="1" dirty="0"/>
              <a:t>Hyperlink</a:t>
            </a:r>
          </a:p>
        </p:txBody>
      </p:sp>
      <p:cxnSp>
        <p:nvCxnSpPr>
          <p:cNvPr id="10" name="Straight Arrow Connector 9">
            <a:extLst>
              <a:ext uri="{FF2B5EF4-FFF2-40B4-BE49-F238E27FC236}">
                <a16:creationId xmlns:a16="http://schemas.microsoft.com/office/drawing/2014/main" id="{6D87BE51-F555-4CD4-85D8-12531DE13AE4}"/>
              </a:ext>
            </a:extLst>
          </p:cNvPr>
          <p:cNvCxnSpPr>
            <a:cxnSpLocks/>
          </p:cNvCxnSpPr>
          <p:nvPr/>
        </p:nvCxnSpPr>
        <p:spPr>
          <a:xfrm>
            <a:off x="1500222" y="3856640"/>
            <a:ext cx="780108" cy="0"/>
          </a:xfrm>
          <a:prstGeom prst="straightConnector1">
            <a:avLst/>
          </a:prstGeom>
          <a:ln w="38100">
            <a:solidFill>
              <a:schemeClr val="bg2">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DE5E9E7-5EAC-457B-8381-8381C200D416}"/>
              </a:ext>
            </a:extLst>
          </p:cNvPr>
          <p:cNvSpPr txBox="1"/>
          <p:nvPr/>
        </p:nvSpPr>
        <p:spPr>
          <a:xfrm>
            <a:off x="5626287" y="1468197"/>
            <a:ext cx="853119" cy="215444"/>
          </a:xfrm>
          <a:prstGeom prst="rect">
            <a:avLst/>
          </a:prstGeom>
          <a:solidFill>
            <a:schemeClr val="bg1">
              <a:lumMod val="95000"/>
            </a:schemeClr>
          </a:solidFill>
        </p:spPr>
        <p:txBody>
          <a:bodyPr wrap="none" rtlCol="0">
            <a:spAutoFit/>
          </a:bodyPr>
          <a:lstStyle/>
          <a:p>
            <a:r>
              <a:rPr lang="en-US" sz="800" b="1" dirty="0"/>
              <a:t>Infrastructure</a:t>
            </a:r>
          </a:p>
        </p:txBody>
      </p:sp>
    </p:spTree>
    <p:extLst>
      <p:ext uri="{BB962C8B-B14F-4D97-AF65-F5344CB8AC3E}">
        <p14:creationId xmlns:p14="http://schemas.microsoft.com/office/powerpoint/2010/main" val="1253637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DE46E9E-D16C-4FCC-A70D-1D68643122D5}"/>
              </a:ext>
            </a:extLst>
          </p:cNvPr>
          <p:cNvSpPr>
            <a:spLocks noGrp="1"/>
          </p:cNvSpPr>
          <p:nvPr>
            <p:ph type="title"/>
          </p:nvPr>
        </p:nvSpPr>
        <p:spPr/>
        <p:txBody>
          <a:bodyPr/>
          <a:lstStyle/>
          <a:p>
            <a:r>
              <a:rPr lang="en-US" dirty="0"/>
              <a:t>Vendor page with multiple badges </a:t>
            </a:r>
            <a:br>
              <a:rPr lang="en-US" dirty="0"/>
            </a:br>
            <a:r>
              <a:rPr lang="en-US" sz="1800" dirty="0"/>
              <a:t>(Not required for MVP)</a:t>
            </a:r>
            <a:endParaRPr lang="en-US" dirty="0"/>
          </a:p>
        </p:txBody>
      </p:sp>
      <p:pic>
        <p:nvPicPr>
          <p:cNvPr id="5" name="Picture 4">
            <a:extLst>
              <a:ext uri="{FF2B5EF4-FFF2-40B4-BE49-F238E27FC236}">
                <a16:creationId xmlns:a16="http://schemas.microsoft.com/office/drawing/2014/main" id="{3E5195A3-302E-4041-BED6-4AA1FE20FA8D}"/>
              </a:ext>
            </a:extLst>
          </p:cNvPr>
          <p:cNvPicPr>
            <a:picLocks noChangeAspect="1"/>
          </p:cNvPicPr>
          <p:nvPr/>
        </p:nvPicPr>
        <p:blipFill rotWithShape="1">
          <a:blip r:embed="rId2"/>
          <a:srcRect b="44657"/>
          <a:stretch/>
        </p:blipFill>
        <p:spPr>
          <a:xfrm>
            <a:off x="2791058" y="1159246"/>
            <a:ext cx="6090628" cy="2069137"/>
          </a:xfrm>
          <a:prstGeom prst="rect">
            <a:avLst/>
          </a:prstGeom>
        </p:spPr>
      </p:pic>
      <p:sp>
        <p:nvSpPr>
          <p:cNvPr id="6" name="Rectangle 5">
            <a:extLst>
              <a:ext uri="{FF2B5EF4-FFF2-40B4-BE49-F238E27FC236}">
                <a16:creationId xmlns:a16="http://schemas.microsoft.com/office/drawing/2014/main" id="{A9B9E4C3-2408-482B-8F19-97797D47E62F}"/>
              </a:ext>
            </a:extLst>
          </p:cNvPr>
          <p:cNvSpPr/>
          <p:nvPr/>
        </p:nvSpPr>
        <p:spPr>
          <a:xfrm>
            <a:off x="262314" y="1496862"/>
            <a:ext cx="8619372" cy="336934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1D89E9FE-9D8A-490F-859A-64B0B53DA294}"/>
              </a:ext>
            </a:extLst>
          </p:cNvPr>
          <p:cNvSpPr txBox="1"/>
          <p:nvPr/>
        </p:nvSpPr>
        <p:spPr>
          <a:xfrm>
            <a:off x="262314" y="1159246"/>
            <a:ext cx="5238154" cy="318903"/>
          </a:xfrm>
          <a:prstGeom prst="rect">
            <a:avLst/>
          </a:prstGeom>
          <a:solidFill>
            <a:schemeClr val="bg1">
              <a:lumMod val="85000"/>
            </a:schemeClr>
          </a:solidFill>
          <a:ln>
            <a:noFill/>
          </a:ln>
        </p:spPr>
        <p:txBody>
          <a:bodyPr wrap="square" rtlCol="0">
            <a:noAutofit/>
          </a:bodyPr>
          <a:lstStyle/>
          <a:p>
            <a:r>
              <a:rPr lang="en-US" sz="1050" b="1" dirty="0" err="1">
                <a:solidFill>
                  <a:srgbClr val="002060"/>
                </a:solidFill>
              </a:rPr>
              <a:t>Anuket</a:t>
            </a:r>
            <a:r>
              <a:rPr lang="en-US" sz="1050" b="1" dirty="0">
                <a:solidFill>
                  <a:srgbClr val="002060"/>
                </a:solidFill>
              </a:rPr>
              <a:t> Assured Portal – </a:t>
            </a:r>
            <a:r>
              <a:rPr lang="en-US" sz="1050" b="1" dirty="0">
                <a:solidFill>
                  <a:srgbClr val="002060"/>
                </a:solidFill>
                <a:highlight>
                  <a:srgbClr val="FFFF00"/>
                </a:highlight>
              </a:rPr>
              <a:t>Vendor Page</a:t>
            </a:r>
            <a:endParaRPr lang="en-US" sz="1050" b="1" dirty="0">
              <a:solidFill>
                <a:srgbClr val="002060"/>
              </a:solidFill>
            </a:endParaRPr>
          </a:p>
        </p:txBody>
      </p:sp>
      <p:sp>
        <p:nvSpPr>
          <p:cNvPr id="10" name="Speech Bubble: Rectangle 9">
            <a:extLst>
              <a:ext uri="{FF2B5EF4-FFF2-40B4-BE49-F238E27FC236}">
                <a16:creationId xmlns:a16="http://schemas.microsoft.com/office/drawing/2014/main" id="{2E3D1994-A79A-4E2B-AE22-90E4E5E8A79D}"/>
              </a:ext>
            </a:extLst>
          </p:cNvPr>
          <p:cNvSpPr/>
          <p:nvPr/>
        </p:nvSpPr>
        <p:spPr>
          <a:xfrm>
            <a:off x="425450" y="3183933"/>
            <a:ext cx="8191500" cy="804635"/>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500" b="1" dirty="0">
                <a:solidFill>
                  <a:schemeClr val="tx1"/>
                </a:solidFill>
              </a:rPr>
              <a:t>Company:  </a:t>
            </a:r>
            <a:r>
              <a:rPr lang="en-US" sz="500" dirty="0">
                <a:solidFill>
                  <a:schemeClr val="tx1"/>
                </a:solidFill>
              </a:rPr>
              <a:t>Acme</a:t>
            </a:r>
          </a:p>
          <a:p>
            <a:pPr marL="171450"/>
            <a:r>
              <a:rPr lang="en-US" sz="500" b="1" dirty="0">
                <a:solidFill>
                  <a:schemeClr val="tx1"/>
                </a:solidFill>
              </a:rPr>
              <a:t>Product</a:t>
            </a:r>
            <a:r>
              <a:rPr lang="en-US" sz="500" dirty="0">
                <a:solidFill>
                  <a:schemeClr val="tx1"/>
                </a:solidFill>
              </a:rPr>
              <a:t>:  MME</a:t>
            </a:r>
          </a:p>
          <a:p>
            <a:pPr marL="171450"/>
            <a:r>
              <a:rPr lang="en-US" sz="500" b="1" dirty="0">
                <a:solidFill>
                  <a:schemeClr val="tx1"/>
                </a:solidFill>
              </a:rPr>
              <a:t>Product Version:  </a:t>
            </a:r>
            <a:r>
              <a:rPr lang="en-US" sz="500" dirty="0">
                <a:solidFill>
                  <a:schemeClr val="tx1"/>
                </a:solidFill>
              </a:rPr>
              <a:t>Version 2.0</a:t>
            </a:r>
          </a:p>
          <a:p>
            <a:pPr marL="171450"/>
            <a:r>
              <a:rPr lang="en-US" sz="500" b="1" dirty="0">
                <a:solidFill>
                  <a:schemeClr val="tx1"/>
                </a:solidFill>
              </a:rPr>
              <a:t>Description</a:t>
            </a:r>
            <a:r>
              <a:rPr lang="en-US" sz="500" dirty="0">
                <a:solidFill>
                  <a:schemeClr val="tx1"/>
                </a:solidFill>
              </a:rPr>
              <a:t>: 4G MME Network Function</a:t>
            </a:r>
            <a:br>
              <a:rPr lang="en-US" sz="500" dirty="0">
                <a:solidFill>
                  <a:schemeClr val="tx1"/>
                </a:solidFill>
              </a:rPr>
            </a:br>
            <a:r>
              <a:rPr lang="en-US" sz="500" b="1" dirty="0">
                <a:solidFill>
                  <a:schemeClr val="tx1"/>
                </a:solidFill>
              </a:rPr>
              <a:t>Product/Vendor Link</a:t>
            </a:r>
            <a:r>
              <a:rPr lang="en-US" sz="500" dirty="0">
                <a:solidFill>
                  <a:schemeClr val="tx1"/>
                </a:solidFill>
              </a:rPr>
              <a:t>:  www.acmeinfrastructuref.com/MME</a:t>
            </a:r>
          </a:p>
          <a:p>
            <a:pPr marL="171450"/>
            <a:endParaRPr lang="en-US" sz="500" dirty="0">
              <a:solidFill>
                <a:schemeClr val="tx1"/>
              </a:solidFill>
            </a:endParaRPr>
          </a:p>
          <a:p>
            <a:pPr marL="171450"/>
            <a:r>
              <a:rPr lang="en-US" sz="500" b="1" dirty="0" err="1">
                <a:solidFill>
                  <a:schemeClr val="tx1"/>
                </a:solidFill>
              </a:rPr>
              <a:t>Anuket</a:t>
            </a:r>
            <a:r>
              <a:rPr lang="en-US" sz="500" b="1" dirty="0">
                <a:solidFill>
                  <a:schemeClr val="tx1"/>
                </a:solidFill>
              </a:rPr>
              <a:t> Version</a:t>
            </a:r>
            <a:r>
              <a:rPr lang="en-US" sz="500" dirty="0">
                <a:solidFill>
                  <a:schemeClr val="tx1"/>
                </a:solidFill>
              </a:rPr>
              <a:t>: 2019/1</a:t>
            </a:r>
          </a:p>
          <a:p>
            <a:pPr marL="171450"/>
            <a:r>
              <a:rPr lang="en-US" sz="500" b="1" dirty="0">
                <a:solidFill>
                  <a:schemeClr val="tx1"/>
                </a:solidFill>
              </a:rPr>
              <a:t>SUT</a:t>
            </a:r>
            <a:r>
              <a:rPr lang="en-US" sz="500" dirty="0">
                <a:solidFill>
                  <a:schemeClr val="tx1"/>
                </a:solidFill>
              </a:rPr>
              <a:t>:  </a:t>
            </a:r>
            <a:r>
              <a:rPr lang="en-US" sz="500" dirty="0" err="1">
                <a:solidFill>
                  <a:schemeClr val="tx1"/>
                </a:solidFill>
                <a:highlight>
                  <a:srgbClr val="FFFF00"/>
                </a:highlight>
              </a:rPr>
              <a:t>Anuket</a:t>
            </a:r>
            <a:r>
              <a:rPr lang="en-US" sz="500" dirty="0">
                <a:solidFill>
                  <a:schemeClr val="tx1"/>
                </a:solidFill>
                <a:highlight>
                  <a:srgbClr val="FFFF00"/>
                </a:highlight>
              </a:rPr>
              <a:t> R1 Compliant Workload</a:t>
            </a:r>
          </a:p>
          <a:p>
            <a:pPr marL="171450"/>
            <a:r>
              <a:rPr lang="en-US" sz="500" b="1" dirty="0">
                <a:solidFill>
                  <a:schemeClr val="tx1"/>
                </a:solidFill>
              </a:rPr>
              <a:t>Date Certified</a:t>
            </a:r>
            <a:r>
              <a:rPr lang="en-US" sz="500" dirty="0">
                <a:solidFill>
                  <a:schemeClr val="tx1"/>
                </a:solidFill>
              </a:rPr>
              <a:t>: </a:t>
            </a:r>
            <a:r>
              <a:rPr lang="en-US" sz="500" dirty="0">
                <a:solidFill>
                  <a:schemeClr val="tx1"/>
                </a:solidFill>
                <a:highlight>
                  <a:srgbClr val="00FFFF"/>
                </a:highlight>
              </a:rPr>
              <a:t>2019/6</a:t>
            </a:r>
          </a:p>
        </p:txBody>
      </p:sp>
      <p:sp>
        <p:nvSpPr>
          <p:cNvPr id="11" name="Speech Bubble: Rectangle 10">
            <a:extLst>
              <a:ext uri="{FF2B5EF4-FFF2-40B4-BE49-F238E27FC236}">
                <a16:creationId xmlns:a16="http://schemas.microsoft.com/office/drawing/2014/main" id="{1F237B1C-48AF-4633-BEEB-1205E2CCB3D8}"/>
              </a:ext>
            </a:extLst>
          </p:cNvPr>
          <p:cNvSpPr/>
          <p:nvPr/>
        </p:nvSpPr>
        <p:spPr>
          <a:xfrm>
            <a:off x="425450" y="4020318"/>
            <a:ext cx="8191500" cy="804635"/>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500" b="1" dirty="0">
                <a:solidFill>
                  <a:schemeClr val="tx1"/>
                </a:solidFill>
              </a:rPr>
              <a:t>Company:  </a:t>
            </a:r>
            <a:r>
              <a:rPr lang="en-US" sz="500" dirty="0">
                <a:solidFill>
                  <a:schemeClr val="tx1"/>
                </a:solidFill>
              </a:rPr>
              <a:t>ACME</a:t>
            </a:r>
          </a:p>
          <a:p>
            <a:pPr marL="171450"/>
            <a:r>
              <a:rPr lang="en-US" sz="500" b="1" dirty="0">
                <a:solidFill>
                  <a:schemeClr val="tx1"/>
                </a:solidFill>
              </a:rPr>
              <a:t>Product</a:t>
            </a:r>
            <a:r>
              <a:rPr lang="en-US" sz="500" dirty="0">
                <a:solidFill>
                  <a:schemeClr val="tx1"/>
                </a:solidFill>
              </a:rPr>
              <a:t>:  MME</a:t>
            </a:r>
          </a:p>
          <a:p>
            <a:pPr marL="171450"/>
            <a:r>
              <a:rPr lang="en-US" sz="500" b="1" dirty="0">
                <a:solidFill>
                  <a:schemeClr val="tx1"/>
                </a:solidFill>
              </a:rPr>
              <a:t>Product Version:  </a:t>
            </a:r>
            <a:r>
              <a:rPr lang="en-US" sz="500" dirty="0">
                <a:solidFill>
                  <a:schemeClr val="tx1"/>
                </a:solidFill>
              </a:rPr>
              <a:t>Version 2.0</a:t>
            </a:r>
          </a:p>
          <a:p>
            <a:pPr marL="171450"/>
            <a:r>
              <a:rPr lang="en-US" sz="500" b="1" dirty="0">
                <a:solidFill>
                  <a:schemeClr val="tx1"/>
                </a:solidFill>
              </a:rPr>
              <a:t>Description</a:t>
            </a:r>
            <a:r>
              <a:rPr lang="en-US" sz="500" dirty="0">
                <a:solidFill>
                  <a:schemeClr val="tx1"/>
                </a:solidFill>
              </a:rPr>
              <a:t>: 4G MME Network Function</a:t>
            </a:r>
            <a:br>
              <a:rPr lang="en-US" sz="500" dirty="0">
                <a:solidFill>
                  <a:schemeClr val="tx1"/>
                </a:solidFill>
              </a:rPr>
            </a:br>
            <a:r>
              <a:rPr lang="en-US" sz="500" b="1" dirty="0">
                <a:solidFill>
                  <a:schemeClr val="tx1"/>
                </a:solidFill>
              </a:rPr>
              <a:t>Product/Vendor Link</a:t>
            </a:r>
            <a:r>
              <a:rPr lang="en-US" sz="500" dirty="0">
                <a:solidFill>
                  <a:schemeClr val="tx1"/>
                </a:solidFill>
              </a:rPr>
              <a:t>:  www.acmeinfrastructuref.com/MME</a:t>
            </a:r>
          </a:p>
          <a:p>
            <a:pPr marL="171450"/>
            <a:endParaRPr lang="en-US" sz="500" dirty="0">
              <a:solidFill>
                <a:schemeClr val="tx1"/>
              </a:solidFill>
            </a:endParaRPr>
          </a:p>
          <a:p>
            <a:pPr marL="171450"/>
            <a:r>
              <a:rPr lang="en-US" sz="500" b="1" dirty="0" err="1">
                <a:solidFill>
                  <a:schemeClr val="tx1"/>
                </a:solidFill>
              </a:rPr>
              <a:t>Anuket</a:t>
            </a:r>
            <a:r>
              <a:rPr lang="en-US" sz="500" b="1" dirty="0">
                <a:solidFill>
                  <a:schemeClr val="tx1"/>
                </a:solidFill>
              </a:rPr>
              <a:t> Version</a:t>
            </a:r>
            <a:r>
              <a:rPr lang="en-US" sz="500" dirty="0">
                <a:solidFill>
                  <a:schemeClr val="tx1"/>
                </a:solidFill>
              </a:rPr>
              <a:t>: 2019/1</a:t>
            </a:r>
          </a:p>
          <a:p>
            <a:pPr marL="171450"/>
            <a:r>
              <a:rPr lang="en-US" sz="500" b="1" dirty="0">
                <a:solidFill>
                  <a:schemeClr val="tx1"/>
                </a:solidFill>
              </a:rPr>
              <a:t>SUT</a:t>
            </a:r>
            <a:r>
              <a:rPr lang="en-US" sz="500" dirty="0">
                <a:solidFill>
                  <a:schemeClr val="tx1"/>
                </a:solidFill>
              </a:rPr>
              <a:t>:  </a:t>
            </a:r>
            <a:r>
              <a:rPr lang="en-US" sz="500" dirty="0">
                <a:solidFill>
                  <a:schemeClr val="tx1"/>
                </a:solidFill>
                <a:highlight>
                  <a:srgbClr val="FFFF00"/>
                </a:highlight>
              </a:rPr>
              <a:t>R1 Compliant Infrastructure</a:t>
            </a:r>
          </a:p>
          <a:p>
            <a:pPr marL="171450"/>
            <a:r>
              <a:rPr lang="en-US" sz="500" b="1" dirty="0">
                <a:solidFill>
                  <a:schemeClr val="tx1"/>
                </a:solidFill>
              </a:rPr>
              <a:t>Date Certified</a:t>
            </a:r>
            <a:r>
              <a:rPr lang="en-US" sz="500" dirty="0">
                <a:solidFill>
                  <a:schemeClr val="tx1"/>
                </a:solidFill>
              </a:rPr>
              <a:t>: </a:t>
            </a:r>
            <a:r>
              <a:rPr lang="en-US" sz="500" dirty="0">
                <a:solidFill>
                  <a:schemeClr val="tx1"/>
                </a:solidFill>
                <a:highlight>
                  <a:srgbClr val="00FFFF"/>
                </a:highlight>
              </a:rPr>
              <a:t>2019/6</a:t>
            </a:r>
          </a:p>
        </p:txBody>
      </p:sp>
      <p:sp>
        <p:nvSpPr>
          <p:cNvPr id="2" name="Rectangle: Rounded Corners 1">
            <a:extLst>
              <a:ext uri="{FF2B5EF4-FFF2-40B4-BE49-F238E27FC236}">
                <a16:creationId xmlns:a16="http://schemas.microsoft.com/office/drawing/2014/main" id="{7EDD7E15-BB87-4759-8612-2967FE9FCF3B}"/>
              </a:ext>
            </a:extLst>
          </p:cNvPr>
          <p:cNvSpPr/>
          <p:nvPr/>
        </p:nvSpPr>
        <p:spPr>
          <a:xfrm>
            <a:off x="337604" y="1529386"/>
            <a:ext cx="8380946" cy="1556714"/>
          </a:xfrm>
          <a:prstGeom prst="roundRect">
            <a:avLst>
              <a:gd name="adj" fmla="val 6362"/>
            </a:avLst>
          </a:prstGeom>
          <a:noFill/>
          <a:ln>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B70D783F-D233-4B7A-83A8-1115EB5BD5CC}"/>
              </a:ext>
            </a:extLst>
          </p:cNvPr>
          <p:cNvSpPr/>
          <p:nvPr/>
        </p:nvSpPr>
        <p:spPr>
          <a:xfrm>
            <a:off x="351682" y="3133839"/>
            <a:ext cx="8380946" cy="1685812"/>
          </a:xfrm>
          <a:prstGeom prst="roundRect">
            <a:avLst>
              <a:gd name="adj" fmla="val 6362"/>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peech Bubble: Rectangle 12">
            <a:extLst>
              <a:ext uri="{FF2B5EF4-FFF2-40B4-BE49-F238E27FC236}">
                <a16:creationId xmlns:a16="http://schemas.microsoft.com/office/drawing/2014/main" id="{7CC5D202-7139-478F-838C-62206404C9DF}"/>
              </a:ext>
            </a:extLst>
          </p:cNvPr>
          <p:cNvSpPr/>
          <p:nvPr/>
        </p:nvSpPr>
        <p:spPr>
          <a:xfrm>
            <a:off x="432327" y="1577125"/>
            <a:ext cx="8191500" cy="719936"/>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500" b="1" dirty="0">
                <a:solidFill>
                  <a:schemeClr val="tx1"/>
                </a:solidFill>
              </a:rPr>
              <a:t>Company: Acme</a:t>
            </a:r>
            <a:endParaRPr lang="en-US" sz="500" dirty="0">
              <a:solidFill>
                <a:schemeClr val="tx1"/>
              </a:solidFill>
            </a:endParaRPr>
          </a:p>
          <a:p>
            <a:pPr marL="171450"/>
            <a:r>
              <a:rPr lang="en-US" sz="500" b="1" dirty="0">
                <a:solidFill>
                  <a:schemeClr val="tx1"/>
                </a:solidFill>
              </a:rPr>
              <a:t>Product</a:t>
            </a:r>
            <a:r>
              <a:rPr lang="en-US" sz="500" dirty="0">
                <a:solidFill>
                  <a:schemeClr val="tx1"/>
                </a:solidFill>
              </a:rPr>
              <a:t>:  ABC</a:t>
            </a:r>
          </a:p>
          <a:p>
            <a:pPr marL="171450"/>
            <a:r>
              <a:rPr lang="en-US" sz="500" b="1" dirty="0">
                <a:solidFill>
                  <a:schemeClr val="tx1"/>
                </a:solidFill>
              </a:rPr>
              <a:t>Product Version:  </a:t>
            </a:r>
            <a:r>
              <a:rPr lang="en-US" sz="500" dirty="0">
                <a:solidFill>
                  <a:schemeClr val="tx1"/>
                </a:solidFill>
              </a:rPr>
              <a:t>V1</a:t>
            </a:r>
          </a:p>
          <a:p>
            <a:pPr marL="171450"/>
            <a:r>
              <a:rPr lang="en-US" sz="500" b="1" dirty="0">
                <a:solidFill>
                  <a:schemeClr val="tx1"/>
                </a:solidFill>
              </a:rPr>
              <a:t>Description</a:t>
            </a:r>
            <a:r>
              <a:rPr lang="en-US" sz="500" dirty="0">
                <a:solidFill>
                  <a:schemeClr val="tx1"/>
                </a:solidFill>
              </a:rPr>
              <a:t>: </a:t>
            </a:r>
            <a:r>
              <a:rPr lang="en-US" sz="500" dirty="0" err="1">
                <a:solidFill>
                  <a:schemeClr val="tx1"/>
                </a:solidFill>
              </a:rPr>
              <a:t>Abc</a:t>
            </a:r>
            <a:r>
              <a:rPr lang="en-US" sz="500" dirty="0">
                <a:solidFill>
                  <a:schemeClr val="tx1"/>
                </a:solidFill>
              </a:rPr>
              <a:t> …</a:t>
            </a:r>
            <a:br>
              <a:rPr lang="en-US" sz="500" dirty="0">
                <a:solidFill>
                  <a:schemeClr val="tx1"/>
                </a:solidFill>
              </a:rPr>
            </a:br>
            <a:r>
              <a:rPr lang="en-US" sz="500" b="1" dirty="0">
                <a:solidFill>
                  <a:schemeClr val="tx1"/>
                </a:solidFill>
              </a:rPr>
              <a:t>Product/Vendor Link</a:t>
            </a:r>
            <a:r>
              <a:rPr lang="en-US" sz="500" dirty="0">
                <a:solidFill>
                  <a:schemeClr val="tx1"/>
                </a:solidFill>
              </a:rPr>
              <a:t>: www…</a:t>
            </a:r>
          </a:p>
          <a:p>
            <a:pPr marL="171450"/>
            <a:endParaRPr lang="en-US" sz="500" dirty="0">
              <a:solidFill>
                <a:schemeClr val="tx1"/>
              </a:solidFill>
            </a:endParaRPr>
          </a:p>
          <a:p>
            <a:pPr marL="171450"/>
            <a:r>
              <a:rPr lang="en-US" sz="500" b="1" dirty="0" err="1">
                <a:solidFill>
                  <a:schemeClr val="tx1"/>
                </a:solidFill>
              </a:rPr>
              <a:t>Anuket</a:t>
            </a:r>
            <a:r>
              <a:rPr lang="en-US" sz="500" b="1" dirty="0">
                <a:solidFill>
                  <a:schemeClr val="tx1"/>
                </a:solidFill>
              </a:rPr>
              <a:t> Version</a:t>
            </a:r>
            <a:r>
              <a:rPr lang="en-US" sz="500" dirty="0">
                <a:solidFill>
                  <a:schemeClr val="tx1"/>
                </a:solidFill>
              </a:rPr>
              <a:t>: 2021/6</a:t>
            </a:r>
          </a:p>
          <a:p>
            <a:pPr marL="171450"/>
            <a:r>
              <a:rPr lang="en-US" sz="500" b="1" dirty="0">
                <a:solidFill>
                  <a:schemeClr val="tx1"/>
                </a:solidFill>
              </a:rPr>
              <a:t>SUT</a:t>
            </a:r>
            <a:r>
              <a:rPr lang="en-US" sz="500" dirty="0">
                <a:solidFill>
                  <a:schemeClr val="tx1"/>
                </a:solidFill>
              </a:rPr>
              <a:t>:  </a:t>
            </a:r>
            <a:r>
              <a:rPr lang="en-US" sz="500" dirty="0" err="1">
                <a:solidFill>
                  <a:schemeClr val="tx1"/>
                </a:solidFill>
                <a:highlight>
                  <a:srgbClr val="FFFF00"/>
                </a:highlight>
              </a:rPr>
              <a:t>Anuket</a:t>
            </a:r>
            <a:r>
              <a:rPr lang="en-US" sz="500" dirty="0">
                <a:solidFill>
                  <a:schemeClr val="tx1"/>
                </a:solidFill>
                <a:highlight>
                  <a:srgbClr val="FFFF00"/>
                </a:highlight>
              </a:rPr>
              <a:t> R2 Compliant Workload</a:t>
            </a:r>
          </a:p>
          <a:p>
            <a:pPr marL="171450"/>
            <a:r>
              <a:rPr lang="en-US" sz="500" b="1" dirty="0">
                <a:solidFill>
                  <a:schemeClr val="tx1"/>
                </a:solidFill>
              </a:rPr>
              <a:t>Date Certified</a:t>
            </a:r>
            <a:r>
              <a:rPr lang="en-US" sz="500" dirty="0">
                <a:solidFill>
                  <a:schemeClr val="tx1"/>
                </a:solidFill>
              </a:rPr>
              <a:t>: </a:t>
            </a:r>
            <a:r>
              <a:rPr lang="en-US" sz="500" dirty="0">
                <a:solidFill>
                  <a:schemeClr val="tx1"/>
                </a:solidFill>
                <a:highlight>
                  <a:srgbClr val="00FFFF"/>
                </a:highlight>
              </a:rPr>
              <a:t>2021/11</a:t>
            </a:r>
          </a:p>
        </p:txBody>
      </p:sp>
      <p:sp>
        <p:nvSpPr>
          <p:cNvPr id="14" name="Speech Bubble: Rectangle 13">
            <a:extLst>
              <a:ext uri="{FF2B5EF4-FFF2-40B4-BE49-F238E27FC236}">
                <a16:creationId xmlns:a16="http://schemas.microsoft.com/office/drawing/2014/main" id="{3CDEE435-9909-47BD-A363-7D19AB7B6D69}"/>
              </a:ext>
            </a:extLst>
          </p:cNvPr>
          <p:cNvSpPr/>
          <p:nvPr/>
        </p:nvSpPr>
        <p:spPr>
          <a:xfrm>
            <a:off x="425450" y="2314988"/>
            <a:ext cx="8191500" cy="719937"/>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500" b="1" dirty="0">
                <a:solidFill>
                  <a:schemeClr val="tx1"/>
                </a:solidFill>
              </a:rPr>
              <a:t>Company:  </a:t>
            </a:r>
            <a:r>
              <a:rPr lang="en-US" sz="500" dirty="0">
                <a:solidFill>
                  <a:schemeClr val="tx1"/>
                </a:solidFill>
              </a:rPr>
              <a:t>Acme</a:t>
            </a:r>
          </a:p>
          <a:p>
            <a:pPr marL="171450"/>
            <a:r>
              <a:rPr lang="en-US" sz="500" b="1" dirty="0">
                <a:solidFill>
                  <a:schemeClr val="tx1"/>
                </a:solidFill>
              </a:rPr>
              <a:t>Product</a:t>
            </a:r>
            <a:r>
              <a:rPr lang="en-US" sz="500" dirty="0">
                <a:solidFill>
                  <a:schemeClr val="tx1"/>
                </a:solidFill>
              </a:rPr>
              <a:t>:  DEF</a:t>
            </a:r>
          </a:p>
          <a:p>
            <a:pPr marL="171450"/>
            <a:r>
              <a:rPr lang="en-US" sz="500" b="1" dirty="0">
                <a:solidFill>
                  <a:schemeClr val="tx1"/>
                </a:solidFill>
              </a:rPr>
              <a:t>Product Version:  </a:t>
            </a:r>
            <a:r>
              <a:rPr lang="en-US" sz="500" dirty="0">
                <a:solidFill>
                  <a:schemeClr val="tx1"/>
                </a:solidFill>
              </a:rPr>
              <a:t>V1</a:t>
            </a:r>
          </a:p>
          <a:p>
            <a:pPr marL="171450"/>
            <a:r>
              <a:rPr lang="en-US" sz="500" b="1" dirty="0">
                <a:solidFill>
                  <a:schemeClr val="tx1"/>
                </a:solidFill>
              </a:rPr>
              <a:t>Description</a:t>
            </a:r>
            <a:r>
              <a:rPr lang="en-US" sz="500" dirty="0">
                <a:solidFill>
                  <a:schemeClr val="tx1"/>
                </a:solidFill>
              </a:rPr>
              <a:t>: Def …</a:t>
            </a:r>
            <a:br>
              <a:rPr lang="en-US" sz="500" dirty="0">
                <a:solidFill>
                  <a:schemeClr val="tx1"/>
                </a:solidFill>
              </a:rPr>
            </a:br>
            <a:r>
              <a:rPr lang="en-US" sz="500" b="1" dirty="0">
                <a:solidFill>
                  <a:schemeClr val="tx1"/>
                </a:solidFill>
              </a:rPr>
              <a:t>Product/Vendor Link</a:t>
            </a:r>
            <a:r>
              <a:rPr lang="en-US" sz="500" dirty="0">
                <a:solidFill>
                  <a:schemeClr val="tx1"/>
                </a:solidFill>
              </a:rPr>
              <a:t>:  www…</a:t>
            </a:r>
          </a:p>
          <a:p>
            <a:pPr marL="171450"/>
            <a:endParaRPr lang="en-US" sz="500" dirty="0">
              <a:solidFill>
                <a:schemeClr val="tx1"/>
              </a:solidFill>
            </a:endParaRPr>
          </a:p>
          <a:p>
            <a:pPr marL="171450"/>
            <a:r>
              <a:rPr lang="en-US" sz="500" b="1" dirty="0" err="1">
                <a:solidFill>
                  <a:schemeClr val="tx1"/>
                </a:solidFill>
              </a:rPr>
              <a:t>Anuket</a:t>
            </a:r>
            <a:r>
              <a:rPr lang="en-US" sz="500" b="1" dirty="0">
                <a:solidFill>
                  <a:schemeClr val="tx1"/>
                </a:solidFill>
              </a:rPr>
              <a:t> Version</a:t>
            </a:r>
            <a:r>
              <a:rPr lang="en-US" sz="500" dirty="0">
                <a:solidFill>
                  <a:schemeClr val="tx1"/>
                </a:solidFill>
              </a:rPr>
              <a:t>: 2021/6</a:t>
            </a:r>
          </a:p>
          <a:p>
            <a:pPr marL="171450"/>
            <a:r>
              <a:rPr lang="en-US" sz="500" b="1" dirty="0">
                <a:solidFill>
                  <a:schemeClr val="tx1"/>
                </a:solidFill>
              </a:rPr>
              <a:t>SUT</a:t>
            </a:r>
            <a:r>
              <a:rPr lang="en-US" sz="500" dirty="0">
                <a:solidFill>
                  <a:schemeClr val="tx1"/>
                </a:solidFill>
              </a:rPr>
              <a:t>:  </a:t>
            </a:r>
            <a:r>
              <a:rPr lang="en-US" sz="500" dirty="0">
                <a:solidFill>
                  <a:schemeClr val="tx1"/>
                </a:solidFill>
                <a:highlight>
                  <a:srgbClr val="FFFF00"/>
                </a:highlight>
              </a:rPr>
              <a:t>ONAP Compliant Workload</a:t>
            </a:r>
          </a:p>
          <a:p>
            <a:pPr marL="171450"/>
            <a:r>
              <a:rPr lang="en-US" sz="500" b="1" dirty="0">
                <a:solidFill>
                  <a:schemeClr val="tx1"/>
                </a:solidFill>
              </a:rPr>
              <a:t>Date Certified</a:t>
            </a:r>
            <a:r>
              <a:rPr lang="en-US" sz="500" dirty="0">
                <a:solidFill>
                  <a:schemeClr val="tx1"/>
                </a:solidFill>
              </a:rPr>
              <a:t>: </a:t>
            </a:r>
            <a:r>
              <a:rPr lang="en-US" sz="500" dirty="0">
                <a:solidFill>
                  <a:schemeClr val="tx1"/>
                </a:solidFill>
                <a:highlight>
                  <a:srgbClr val="00FFFF"/>
                </a:highlight>
              </a:rPr>
              <a:t>2021/12</a:t>
            </a:r>
          </a:p>
        </p:txBody>
      </p:sp>
      <p:sp>
        <p:nvSpPr>
          <p:cNvPr id="15" name="TextBox 14">
            <a:extLst>
              <a:ext uri="{FF2B5EF4-FFF2-40B4-BE49-F238E27FC236}">
                <a16:creationId xmlns:a16="http://schemas.microsoft.com/office/drawing/2014/main" id="{79D68756-3F25-44BC-8D15-FE1F2BF1ED4F}"/>
              </a:ext>
            </a:extLst>
          </p:cNvPr>
          <p:cNvSpPr txBox="1"/>
          <p:nvPr/>
        </p:nvSpPr>
        <p:spPr>
          <a:xfrm>
            <a:off x="3975100" y="1518415"/>
            <a:ext cx="889987" cy="230832"/>
          </a:xfrm>
          <a:prstGeom prst="rect">
            <a:avLst/>
          </a:prstGeom>
          <a:solidFill>
            <a:schemeClr val="bg1"/>
          </a:solidFill>
        </p:spPr>
        <p:txBody>
          <a:bodyPr wrap="none" rtlCol="0">
            <a:spAutoFit/>
          </a:bodyPr>
          <a:lstStyle/>
          <a:p>
            <a:r>
              <a:rPr lang="en-US" sz="900" b="1" dirty="0"/>
              <a:t>Cloud Native</a:t>
            </a:r>
          </a:p>
        </p:txBody>
      </p:sp>
      <p:sp>
        <p:nvSpPr>
          <p:cNvPr id="16" name="TextBox 15">
            <a:extLst>
              <a:ext uri="{FF2B5EF4-FFF2-40B4-BE49-F238E27FC236}">
                <a16:creationId xmlns:a16="http://schemas.microsoft.com/office/drawing/2014/main" id="{BB05A8D8-BF20-4AD8-9F65-83DC0C8B272F}"/>
              </a:ext>
            </a:extLst>
          </p:cNvPr>
          <p:cNvSpPr txBox="1"/>
          <p:nvPr/>
        </p:nvSpPr>
        <p:spPr>
          <a:xfrm>
            <a:off x="4006850" y="3121931"/>
            <a:ext cx="678391" cy="230832"/>
          </a:xfrm>
          <a:prstGeom prst="rect">
            <a:avLst/>
          </a:prstGeom>
          <a:solidFill>
            <a:schemeClr val="bg1"/>
          </a:solidFill>
        </p:spPr>
        <p:txBody>
          <a:bodyPr wrap="none" rtlCol="0">
            <a:spAutoFit/>
          </a:bodyPr>
          <a:lstStyle/>
          <a:p>
            <a:r>
              <a:rPr lang="en-US" sz="900" b="1" dirty="0"/>
              <a:t>NFV/VNF</a:t>
            </a:r>
          </a:p>
        </p:txBody>
      </p:sp>
      <p:sp>
        <p:nvSpPr>
          <p:cNvPr id="17" name="Rectangle: Rounded Corners 16">
            <a:extLst>
              <a:ext uri="{FF2B5EF4-FFF2-40B4-BE49-F238E27FC236}">
                <a16:creationId xmlns:a16="http://schemas.microsoft.com/office/drawing/2014/main" id="{DDCECAEC-8906-4D08-8FF9-E22BF9A69075}"/>
              </a:ext>
            </a:extLst>
          </p:cNvPr>
          <p:cNvSpPr/>
          <p:nvPr/>
        </p:nvSpPr>
        <p:spPr>
          <a:xfrm>
            <a:off x="2881391" y="1181585"/>
            <a:ext cx="4898043" cy="31890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900" dirty="0">
                <a:solidFill>
                  <a:schemeClr val="tx1"/>
                </a:solidFill>
              </a:rPr>
              <a:t>The vendor page lists all NFV infrastructure and VNF workloads in one grouping and all cloud native infrastructure and workloads in another grouping but all on the same page. </a:t>
            </a:r>
          </a:p>
        </p:txBody>
      </p:sp>
    </p:spTree>
    <p:extLst>
      <p:ext uri="{BB962C8B-B14F-4D97-AF65-F5344CB8AC3E}">
        <p14:creationId xmlns:p14="http://schemas.microsoft.com/office/powerpoint/2010/main" val="18794828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BA2254-0F05-4536-8C2C-449D53459F9C}"/>
              </a:ext>
            </a:extLst>
          </p:cNvPr>
          <p:cNvSpPr>
            <a:spLocks noGrp="1"/>
          </p:cNvSpPr>
          <p:nvPr>
            <p:ph type="body" idx="1"/>
          </p:nvPr>
        </p:nvSpPr>
        <p:spPr>
          <a:xfrm>
            <a:off x="435894" y="1515876"/>
            <a:ext cx="8272211" cy="3224935"/>
          </a:xfrm>
        </p:spPr>
        <p:txBody>
          <a:bodyPr/>
          <a:lstStyle/>
          <a:p>
            <a:pPr>
              <a:spcBef>
                <a:spcPts val="1200"/>
              </a:spcBef>
            </a:pPr>
            <a:r>
              <a:rPr lang="en-US" sz="1600" dirty="0" err="1"/>
              <a:t>Anuket</a:t>
            </a:r>
            <a:r>
              <a:rPr lang="en-US" sz="1600" dirty="0"/>
              <a:t> Assured (CVC) has proposed a 4-badge structure to the LFN MAC that can easily expand as needed (see next slide).  The initial feedback from the MAC working group is that we need fewer badges while still allowing future capabilities to be incorporated</a:t>
            </a:r>
          </a:p>
          <a:p>
            <a:pPr>
              <a:spcBef>
                <a:spcPts val="1200"/>
              </a:spcBef>
            </a:pPr>
            <a:r>
              <a:rPr lang="en-US" sz="1600" dirty="0"/>
              <a:t>There is however strong concern from some of the </a:t>
            </a:r>
            <a:r>
              <a:rPr lang="en-US" sz="1600" dirty="0" err="1"/>
              <a:t>Anuket</a:t>
            </a:r>
            <a:r>
              <a:rPr lang="en-US" sz="1600" dirty="0"/>
              <a:t> Assured members that we must provide a clear distinction at the badge level between legacy and cloud native solutions</a:t>
            </a:r>
          </a:p>
          <a:p>
            <a:pPr>
              <a:spcBef>
                <a:spcPts val="1200"/>
              </a:spcBef>
            </a:pPr>
            <a:r>
              <a:rPr lang="en-US" sz="1600" dirty="0"/>
              <a:t>The purpose of this deck is to expand on the original </a:t>
            </a:r>
            <a:r>
              <a:rPr lang="en-US" sz="1600" dirty="0" err="1"/>
              <a:t>Anuket</a:t>
            </a:r>
            <a:r>
              <a:rPr lang="en-US" sz="1600" dirty="0"/>
              <a:t> Assured (CVC) proposal to evaluate options further with the LFN MAC</a:t>
            </a:r>
          </a:p>
          <a:p>
            <a:pPr>
              <a:spcBef>
                <a:spcPts val="1200"/>
              </a:spcBef>
            </a:pPr>
            <a:endParaRPr lang="en-US" sz="1600" dirty="0"/>
          </a:p>
        </p:txBody>
      </p:sp>
      <p:sp>
        <p:nvSpPr>
          <p:cNvPr id="3" name="Title 2">
            <a:extLst>
              <a:ext uri="{FF2B5EF4-FFF2-40B4-BE49-F238E27FC236}">
                <a16:creationId xmlns:a16="http://schemas.microsoft.com/office/drawing/2014/main" id="{84D8D5AD-7DF6-48CC-9A91-428A5808F9C0}"/>
              </a:ext>
            </a:extLst>
          </p:cNvPr>
          <p:cNvSpPr>
            <a:spLocks noGrp="1"/>
          </p:cNvSpPr>
          <p:nvPr>
            <p:ph type="title"/>
          </p:nvPr>
        </p:nvSpPr>
        <p:spPr/>
        <p:txBody>
          <a:bodyPr/>
          <a:lstStyle/>
          <a:p>
            <a:r>
              <a:rPr lang="en-US" dirty="0"/>
              <a:t>Purpose of this slide deck</a:t>
            </a:r>
          </a:p>
        </p:txBody>
      </p:sp>
    </p:spTree>
    <p:extLst>
      <p:ext uri="{BB962C8B-B14F-4D97-AF65-F5344CB8AC3E}">
        <p14:creationId xmlns:p14="http://schemas.microsoft.com/office/powerpoint/2010/main" val="3034707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171FEB1-ABBE-453C-A747-F309462A21AE}"/>
              </a:ext>
            </a:extLst>
          </p:cNvPr>
          <p:cNvSpPr>
            <a:spLocks noGrp="1"/>
          </p:cNvSpPr>
          <p:nvPr>
            <p:ph type="title"/>
          </p:nvPr>
        </p:nvSpPr>
        <p:spPr/>
        <p:txBody>
          <a:bodyPr/>
          <a:lstStyle/>
          <a:p>
            <a:r>
              <a:rPr lang="en-US" dirty="0"/>
              <a:t>The Original </a:t>
            </a:r>
            <a:r>
              <a:rPr lang="en-US" dirty="0" err="1"/>
              <a:t>Anuket</a:t>
            </a:r>
            <a:r>
              <a:rPr lang="en-US" dirty="0"/>
              <a:t> Assured CVC proposal</a:t>
            </a:r>
          </a:p>
        </p:txBody>
      </p:sp>
      <p:graphicFrame>
        <p:nvGraphicFramePr>
          <p:cNvPr id="4" name="Table 3">
            <a:extLst>
              <a:ext uri="{FF2B5EF4-FFF2-40B4-BE49-F238E27FC236}">
                <a16:creationId xmlns:a16="http://schemas.microsoft.com/office/drawing/2014/main" id="{B7536A51-CD9F-412C-A24F-93C9B55B6D04}"/>
              </a:ext>
            </a:extLst>
          </p:cNvPr>
          <p:cNvGraphicFramePr>
            <a:graphicFrameLocks noGrp="1"/>
          </p:cNvGraphicFramePr>
          <p:nvPr>
            <p:extLst>
              <p:ext uri="{D42A27DB-BD31-4B8C-83A1-F6EECF244321}">
                <p14:modId xmlns:p14="http://schemas.microsoft.com/office/powerpoint/2010/main" val="3620870748"/>
              </p:ext>
            </p:extLst>
          </p:nvPr>
        </p:nvGraphicFramePr>
        <p:xfrm>
          <a:off x="1330036" y="1500293"/>
          <a:ext cx="5943600" cy="2597726"/>
        </p:xfrm>
        <a:graphic>
          <a:graphicData uri="http://schemas.openxmlformats.org/drawingml/2006/table">
            <a:tbl>
              <a:tblPr/>
              <a:tblGrid>
                <a:gridCol w="1866900">
                  <a:extLst>
                    <a:ext uri="{9D8B030D-6E8A-4147-A177-3AD203B41FA5}">
                      <a16:colId xmlns:a16="http://schemas.microsoft.com/office/drawing/2014/main" val="4052051184"/>
                    </a:ext>
                  </a:extLst>
                </a:gridCol>
                <a:gridCol w="2428875">
                  <a:extLst>
                    <a:ext uri="{9D8B030D-6E8A-4147-A177-3AD203B41FA5}">
                      <a16:colId xmlns:a16="http://schemas.microsoft.com/office/drawing/2014/main" val="3630608593"/>
                    </a:ext>
                  </a:extLst>
                </a:gridCol>
                <a:gridCol w="1647825">
                  <a:extLst>
                    <a:ext uri="{9D8B030D-6E8A-4147-A177-3AD203B41FA5}">
                      <a16:colId xmlns:a16="http://schemas.microsoft.com/office/drawing/2014/main" val="3442931578"/>
                    </a:ext>
                  </a:extLst>
                </a:gridCol>
              </a:tblGrid>
              <a:tr h="808984">
                <a:tc>
                  <a:txBody>
                    <a:bodyPr/>
                    <a:lstStyle/>
                    <a:p>
                      <a:pPr rtl="0" fontAlgn="t">
                        <a:spcBef>
                          <a:spcPts val="0"/>
                        </a:spcBef>
                        <a:spcAft>
                          <a:spcPts val="0"/>
                        </a:spcAft>
                      </a:pPr>
                      <a:r>
                        <a:rPr lang="en-US" sz="1400" b="1" i="0" u="none" strike="noStrike" dirty="0">
                          <a:solidFill>
                            <a:srgbClr val="000000"/>
                          </a:solidFill>
                          <a:effectLst/>
                          <a:latin typeface="Arial" panose="020B0604020202020204" pitchFamily="34" charset="0"/>
                        </a:rPr>
                        <a:t>VM Platform and Infrastructure</a:t>
                      </a:r>
                      <a:endParaRPr lang="en-US" sz="1800" dirty="0">
                        <a:effectLst/>
                      </a:endParaRPr>
                    </a:p>
                  </a:txBody>
                  <a:tcPr marL="63500" marR="63500" marT="63500" marB="6350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400" b="1" i="0" u="none" strike="noStrike">
                          <a:solidFill>
                            <a:srgbClr val="000000"/>
                          </a:solidFill>
                          <a:effectLst/>
                          <a:latin typeface="Arial" panose="020B0604020202020204" pitchFamily="34" charset="0"/>
                        </a:rPr>
                        <a:t>Cloud Platform and Infrastructure</a:t>
                      </a:r>
                      <a:endParaRPr lang="en-US" sz="1800">
                        <a:effectLst/>
                      </a:endParaRP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rtl="0" fontAlgn="t">
                        <a:spcBef>
                          <a:spcPts val="0"/>
                        </a:spcBef>
                        <a:spcAft>
                          <a:spcPts val="0"/>
                        </a:spcAft>
                      </a:pPr>
                      <a:r>
                        <a:rPr lang="en-US" sz="1400" b="1" i="0" u="none" strike="noStrike">
                          <a:solidFill>
                            <a:srgbClr val="000000"/>
                          </a:solidFill>
                          <a:effectLst/>
                          <a:latin typeface="Arial" panose="020B0604020202020204" pitchFamily="34" charset="0"/>
                        </a:rPr>
                        <a:t>Future Architecture</a:t>
                      </a:r>
                      <a:endParaRPr lang="en-US" sz="1800">
                        <a:effectLst/>
                      </a:endParaRPr>
                    </a:p>
                  </a:txBody>
                  <a:tcPr marL="63500" marR="63500" marT="63500" marB="6350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35732475"/>
                  </a:ext>
                </a:extLst>
              </a:tr>
              <a:tr h="1788742">
                <a:tc>
                  <a:txBody>
                    <a:bodyPr/>
                    <a:lstStyle/>
                    <a:p>
                      <a:pPr rtl="0" fontAlgn="t">
                        <a:spcBef>
                          <a:spcPts val="0"/>
                        </a:spcBef>
                        <a:spcAft>
                          <a:spcPts val="0"/>
                        </a:spcAft>
                      </a:pPr>
                      <a:r>
                        <a:rPr lang="en-US" sz="1400" b="1" i="0" u="none" strike="noStrike" dirty="0">
                          <a:solidFill>
                            <a:srgbClr val="000000"/>
                          </a:solidFill>
                          <a:effectLst/>
                          <a:latin typeface="Arial" panose="020B0604020202020204" pitchFamily="34" charset="0"/>
                        </a:rPr>
                        <a:t>VNF workload</a:t>
                      </a:r>
                      <a:endParaRPr lang="en-US" sz="1800" dirty="0">
                        <a:effectLst/>
                      </a:endParaRPr>
                    </a:p>
                    <a:p>
                      <a:pPr marL="285750" indent="-285750" rtl="0" fontAlgn="base">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Interop (</a:t>
                      </a:r>
                      <a:r>
                        <a:rPr lang="en-US" sz="1400" b="0" i="0" u="none" strike="noStrike" dirty="0" err="1">
                          <a:solidFill>
                            <a:srgbClr val="000000"/>
                          </a:solidFill>
                          <a:effectLst/>
                          <a:latin typeface="Arial" panose="020B0604020202020204" pitchFamily="34" charset="0"/>
                        </a:rPr>
                        <a:t>Anuket</a:t>
                      </a:r>
                      <a:r>
                        <a:rPr lang="en-US" sz="1400" b="0" i="0" u="none" strike="noStrike" dirty="0">
                          <a:solidFill>
                            <a:srgbClr val="000000"/>
                          </a:solidFill>
                          <a:effectLst/>
                          <a:latin typeface="Arial" panose="020B0604020202020204" pitchFamily="34" charset="0"/>
                        </a:rPr>
                        <a:t> RC1)</a:t>
                      </a:r>
                    </a:p>
                    <a:p>
                      <a:pPr marL="285750" indent="-285750" rtl="0" fontAlgn="base">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ONAP VNF Compliance &amp; Lifecycle</a:t>
                      </a:r>
                    </a:p>
                  </a:txBody>
                  <a:tcPr marL="63500" marR="63500" marT="63500" marB="6350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rtl="0" fontAlgn="t">
                        <a:spcBef>
                          <a:spcPts val="0"/>
                        </a:spcBef>
                        <a:spcAft>
                          <a:spcPts val="0"/>
                        </a:spcAft>
                      </a:pPr>
                      <a:r>
                        <a:rPr lang="en-US" sz="1400" b="1" i="0" u="none" strike="noStrike" dirty="0">
                          <a:solidFill>
                            <a:srgbClr val="000000"/>
                          </a:solidFill>
                          <a:effectLst/>
                          <a:latin typeface="Arial" panose="020B0604020202020204" pitchFamily="34" charset="0"/>
                        </a:rPr>
                        <a:t>CNF workload</a:t>
                      </a:r>
                      <a:endParaRPr lang="en-US" sz="1800" dirty="0">
                        <a:effectLst/>
                      </a:endParaRPr>
                    </a:p>
                    <a:p>
                      <a:pPr marL="285750" indent="-285750" rtl="0" fontAlgn="base">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Interop (</a:t>
                      </a:r>
                      <a:r>
                        <a:rPr lang="en-US" sz="1400" b="0" i="0" u="none" strike="noStrike" dirty="0" err="1">
                          <a:solidFill>
                            <a:srgbClr val="000000"/>
                          </a:solidFill>
                          <a:effectLst/>
                          <a:latin typeface="Arial" panose="020B0604020202020204" pitchFamily="34" charset="0"/>
                        </a:rPr>
                        <a:t>Anuket</a:t>
                      </a:r>
                      <a:r>
                        <a:rPr lang="en-US" sz="1400" b="0" i="0" u="none" strike="noStrike" dirty="0">
                          <a:solidFill>
                            <a:srgbClr val="000000"/>
                          </a:solidFill>
                          <a:effectLst/>
                          <a:latin typeface="Arial" panose="020B0604020202020204" pitchFamily="34" charset="0"/>
                        </a:rPr>
                        <a:t> RC2)</a:t>
                      </a:r>
                    </a:p>
                    <a:p>
                      <a:pPr marL="285750" indent="-285750" rtl="0" fontAlgn="base">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CNF Conformance (CNCF based tests)</a:t>
                      </a:r>
                    </a:p>
                    <a:p>
                      <a:pPr marL="285750" indent="-285750" rtl="0" fontAlgn="base">
                        <a:spcBef>
                          <a:spcPts val="0"/>
                        </a:spcBef>
                        <a:spcAft>
                          <a:spcPts val="0"/>
                        </a:spcAft>
                        <a:buFont typeface="Arial" panose="020B0604020202020204" pitchFamily="34" charset="0"/>
                        <a:buChar char="•"/>
                      </a:pPr>
                      <a:r>
                        <a:rPr lang="en-US" sz="1400" b="0" i="0" u="none" strike="noStrike" dirty="0">
                          <a:solidFill>
                            <a:srgbClr val="000000"/>
                          </a:solidFill>
                          <a:effectLst/>
                          <a:latin typeface="Arial" panose="020B0604020202020204" pitchFamily="34" charset="0"/>
                        </a:rPr>
                        <a:t>ONAP CNF Compliance &amp; Lifecycle</a:t>
                      </a:r>
                    </a:p>
                  </a:txBody>
                  <a:tcPr marL="63500" marR="63500" marT="63500" marB="635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rtl="0" fontAlgn="t">
                        <a:spcBef>
                          <a:spcPts val="0"/>
                        </a:spcBef>
                        <a:spcAft>
                          <a:spcPts val="0"/>
                        </a:spcAft>
                      </a:pPr>
                      <a:r>
                        <a:rPr lang="en-US" sz="1400" b="1" i="0" u="none" strike="noStrike" dirty="0">
                          <a:solidFill>
                            <a:srgbClr val="000000"/>
                          </a:solidFill>
                          <a:effectLst/>
                          <a:latin typeface="Arial" panose="020B0604020202020204" pitchFamily="34" charset="0"/>
                        </a:rPr>
                        <a:t>Future Workload</a:t>
                      </a:r>
                      <a:endParaRPr lang="en-US" sz="1800" dirty="0">
                        <a:effectLst/>
                      </a:endParaRPr>
                    </a:p>
                  </a:txBody>
                  <a:tcPr marL="63500" marR="63500" marT="63500" marB="6350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70946119"/>
                  </a:ext>
                </a:extLst>
              </a:tr>
            </a:tbl>
          </a:graphicData>
        </a:graphic>
      </p:graphicFrame>
      <p:cxnSp>
        <p:nvCxnSpPr>
          <p:cNvPr id="8" name="Straight Arrow Connector 7">
            <a:extLst>
              <a:ext uri="{FF2B5EF4-FFF2-40B4-BE49-F238E27FC236}">
                <a16:creationId xmlns:a16="http://schemas.microsoft.com/office/drawing/2014/main" id="{C875DF4D-68AC-4252-B5AE-4D55948645A6}"/>
              </a:ext>
            </a:extLst>
          </p:cNvPr>
          <p:cNvCxnSpPr/>
          <p:nvPr/>
        </p:nvCxnSpPr>
        <p:spPr>
          <a:xfrm>
            <a:off x="1135489" y="4383006"/>
            <a:ext cx="4199564" cy="0"/>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D2950AF-DD6F-4E3B-8D9F-02C82263B8A6}"/>
              </a:ext>
            </a:extLst>
          </p:cNvPr>
          <p:cNvCxnSpPr>
            <a:cxnSpLocks/>
          </p:cNvCxnSpPr>
          <p:nvPr/>
        </p:nvCxnSpPr>
        <p:spPr>
          <a:xfrm>
            <a:off x="5543089" y="4383006"/>
            <a:ext cx="2815964" cy="0"/>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C34924F-C4BE-46BF-8218-9DB51A6DB987}"/>
              </a:ext>
            </a:extLst>
          </p:cNvPr>
          <p:cNvSpPr txBox="1"/>
          <p:nvPr/>
        </p:nvSpPr>
        <p:spPr>
          <a:xfrm>
            <a:off x="1668828" y="4130476"/>
            <a:ext cx="3825086" cy="738664"/>
          </a:xfrm>
          <a:prstGeom prst="rect">
            <a:avLst/>
          </a:prstGeom>
          <a:solidFill>
            <a:schemeClr val="bg1"/>
          </a:solidFill>
          <a:ln w="28575">
            <a:solidFill>
              <a:schemeClr val="accent4">
                <a:lumMod val="75000"/>
              </a:schemeClr>
            </a:solidFill>
          </a:ln>
        </p:spPr>
        <p:txBody>
          <a:bodyPr wrap="none" rtlCol="0">
            <a:spAutoFit/>
          </a:bodyPr>
          <a:lstStyle/>
          <a:p>
            <a:r>
              <a:rPr lang="en-US" dirty="0"/>
              <a:t>4 main badging categories with sub attributes.</a:t>
            </a:r>
          </a:p>
          <a:p>
            <a:r>
              <a:rPr lang="en-US" dirty="0"/>
              <a:t>Sub attributes can be expanded without</a:t>
            </a:r>
          </a:p>
          <a:p>
            <a:r>
              <a:rPr lang="en-US" dirty="0"/>
              <a:t>requiring new badge categories. </a:t>
            </a:r>
          </a:p>
        </p:txBody>
      </p:sp>
      <p:sp>
        <p:nvSpPr>
          <p:cNvPr id="12" name="TextBox 11">
            <a:extLst>
              <a:ext uri="{FF2B5EF4-FFF2-40B4-BE49-F238E27FC236}">
                <a16:creationId xmlns:a16="http://schemas.microsoft.com/office/drawing/2014/main" id="{8C9CA15D-199B-47D4-B65E-16EACEEB7FBD}"/>
              </a:ext>
            </a:extLst>
          </p:cNvPr>
          <p:cNvSpPr txBox="1"/>
          <p:nvPr/>
        </p:nvSpPr>
        <p:spPr>
          <a:xfrm>
            <a:off x="6027253" y="4130476"/>
            <a:ext cx="1983023" cy="738664"/>
          </a:xfrm>
          <a:prstGeom prst="rect">
            <a:avLst/>
          </a:prstGeom>
          <a:solidFill>
            <a:schemeClr val="bg1"/>
          </a:solidFill>
          <a:ln w="28575">
            <a:solidFill>
              <a:schemeClr val="accent4">
                <a:lumMod val="75000"/>
              </a:schemeClr>
            </a:solidFill>
          </a:ln>
        </p:spPr>
        <p:txBody>
          <a:bodyPr wrap="square" rtlCol="0">
            <a:spAutoFit/>
          </a:bodyPr>
          <a:lstStyle/>
          <a:p>
            <a:r>
              <a:rPr lang="en-US" dirty="0"/>
              <a:t>Badge categories only expand for </a:t>
            </a:r>
            <a:r>
              <a:rPr lang="en-US" b="1" dirty="0"/>
              <a:t>significant</a:t>
            </a:r>
            <a:r>
              <a:rPr lang="en-US" dirty="0"/>
              <a:t> technology shifts</a:t>
            </a:r>
          </a:p>
        </p:txBody>
      </p:sp>
    </p:spTree>
    <p:extLst>
      <p:ext uri="{BB962C8B-B14F-4D97-AF65-F5344CB8AC3E}">
        <p14:creationId xmlns:p14="http://schemas.microsoft.com/office/powerpoint/2010/main" val="2959980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2" name="Google Shape;112;p22"/>
          <p:cNvSpPr txBox="1">
            <a:spLocks noGrp="1"/>
          </p:cNvSpPr>
          <p:nvPr>
            <p:ph type="title"/>
          </p:nvPr>
        </p:nvSpPr>
        <p:spPr>
          <a:xfrm>
            <a:off x="435894" y="201602"/>
            <a:ext cx="6487076" cy="760350"/>
          </a:xfrm>
          <a:prstGeom prst="rect">
            <a:avLst/>
          </a:prstGeom>
          <a:noFill/>
          <a:ln>
            <a:noFill/>
          </a:ln>
        </p:spPr>
        <p:txBody>
          <a:bodyPr spcFirstLastPara="1" wrap="square" lIns="68575" tIns="34275" rIns="68575" bIns="34275" anchor="ctr" anchorCtr="0">
            <a:noAutofit/>
          </a:bodyPr>
          <a:lstStyle/>
          <a:p>
            <a:pPr marL="0" lvl="0" indent="0" algn="l" rtl="0">
              <a:spcBef>
                <a:spcPts val="0"/>
              </a:spcBef>
              <a:spcAft>
                <a:spcPts val="0"/>
              </a:spcAft>
              <a:buClr>
                <a:schemeClr val="lt1"/>
              </a:buClr>
              <a:buSzPts val="2400"/>
              <a:buFont typeface="Open Sans"/>
              <a:buNone/>
            </a:pPr>
            <a:r>
              <a:rPr lang="en" sz="2800" dirty="0"/>
              <a:t>NFV Badges</a:t>
            </a:r>
            <a:endParaRPr sz="2800" dirty="0"/>
          </a:p>
        </p:txBody>
      </p:sp>
      <p:sp>
        <p:nvSpPr>
          <p:cNvPr id="18" name="Rectangle: Rounded Corners 17">
            <a:extLst>
              <a:ext uri="{FF2B5EF4-FFF2-40B4-BE49-F238E27FC236}">
                <a16:creationId xmlns:a16="http://schemas.microsoft.com/office/drawing/2014/main" id="{813435AF-A4F7-4A8E-A447-8EA42221A5A2}"/>
              </a:ext>
            </a:extLst>
          </p:cNvPr>
          <p:cNvSpPr>
            <a:spLocks noChangeAspect="1"/>
          </p:cNvSpPr>
          <p:nvPr/>
        </p:nvSpPr>
        <p:spPr>
          <a:xfrm>
            <a:off x="1429384" y="1286933"/>
            <a:ext cx="2895751" cy="3494221"/>
          </a:xfrm>
          <a:prstGeom prst="roundRect">
            <a:avLst/>
          </a:prstGeom>
          <a:solidFill>
            <a:sysClr val="window" lastClr="FFFFFF"/>
          </a:solidFill>
          <a:ln w="38100" cap="flat" cmpd="sng" algn="ctr">
            <a:solidFill>
              <a:schemeClr val="accent5">
                <a:lumMod val="75000"/>
              </a:schemeClr>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Infrastructure</a:t>
            </a:r>
          </a:p>
        </p:txBody>
      </p:sp>
      <p:pic>
        <p:nvPicPr>
          <p:cNvPr id="19" name="Picture 18" descr="Logo, company name&#10;&#10;Description automatically generated">
            <a:extLst>
              <a:ext uri="{FF2B5EF4-FFF2-40B4-BE49-F238E27FC236}">
                <a16:creationId xmlns:a16="http://schemas.microsoft.com/office/drawing/2014/main" id="{C0CABF7A-7B60-43CF-B95C-EB65680839EB}"/>
              </a:ext>
            </a:extLst>
          </p:cNvPr>
          <p:cNvPicPr>
            <a:picLocks noChangeAspect="1"/>
          </p:cNvPicPr>
          <p:nvPr/>
        </p:nvPicPr>
        <p:blipFill rotWithShape="1">
          <a:blip r:embed="rId3">
            <a:extLst>
              <a:ext uri="{28A0092B-C50C-407E-A947-70E740481C1C}">
                <a14:useLocalDpi xmlns:a14="http://schemas.microsoft.com/office/drawing/2010/main" val="0"/>
              </a:ext>
            </a:extLst>
          </a:blip>
          <a:srcRect l="5792" t="26523" r="6994" b="29524"/>
          <a:stretch/>
        </p:blipFill>
        <p:spPr>
          <a:xfrm>
            <a:off x="1613832" y="2379136"/>
            <a:ext cx="2492503" cy="1151466"/>
          </a:xfrm>
          <a:prstGeom prst="rect">
            <a:avLst/>
          </a:prstGeom>
        </p:spPr>
      </p:pic>
      <p:sp>
        <p:nvSpPr>
          <p:cNvPr id="20" name="TextBox 19">
            <a:extLst>
              <a:ext uri="{FF2B5EF4-FFF2-40B4-BE49-F238E27FC236}">
                <a16:creationId xmlns:a16="http://schemas.microsoft.com/office/drawing/2014/main" id="{9FF3DCBD-B601-4DA4-B209-69A9F7F5C474}"/>
              </a:ext>
            </a:extLst>
          </p:cNvPr>
          <p:cNvSpPr txBox="1">
            <a:spLocks noChangeAspect="1"/>
          </p:cNvSpPr>
          <p:nvPr/>
        </p:nvSpPr>
        <p:spPr>
          <a:xfrm>
            <a:off x="2527643" y="1754980"/>
            <a:ext cx="699230" cy="461665"/>
          </a:xfrm>
          <a:prstGeom prst="rect">
            <a:avLst/>
          </a:prstGeom>
          <a:noFill/>
        </p:spPr>
        <p:txBody>
          <a:bodyPr wrap="none" rtlCol="0">
            <a:spAutoFit/>
          </a:bodyPr>
          <a:lstStyle/>
          <a:p>
            <a:pPr algn="ctr">
              <a:buClrTx/>
              <a:buFontTx/>
              <a:buNone/>
            </a:pPr>
            <a:r>
              <a:rPr lang="en-US" sz="2400" kern="1200" dirty="0">
                <a:solidFill>
                  <a:prstClr val="black"/>
                </a:solidFill>
                <a:latin typeface="Calibri" panose="020F0502020204030204"/>
                <a:ea typeface="+mn-ea"/>
                <a:cs typeface="+mn-cs"/>
              </a:rPr>
              <a:t>NFV</a:t>
            </a:r>
          </a:p>
        </p:txBody>
      </p:sp>
      <p:sp>
        <p:nvSpPr>
          <p:cNvPr id="22" name="TextBox 21">
            <a:extLst>
              <a:ext uri="{FF2B5EF4-FFF2-40B4-BE49-F238E27FC236}">
                <a16:creationId xmlns:a16="http://schemas.microsoft.com/office/drawing/2014/main" id="{2FF2FD6F-D42F-4136-BEA9-05A69D1A493A}"/>
              </a:ext>
            </a:extLst>
          </p:cNvPr>
          <p:cNvSpPr txBox="1">
            <a:spLocks noChangeAspect="1"/>
          </p:cNvSpPr>
          <p:nvPr/>
        </p:nvSpPr>
        <p:spPr>
          <a:xfrm>
            <a:off x="1613833" y="4102480"/>
            <a:ext cx="1525097" cy="338554"/>
          </a:xfrm>
          <a:prstGeom prst="rect">
            <a:avLst/>
          </a:prstGeom>
          <a:noFill/>
        </p:spPr>
        <p:txBody>
          <a:bodyPr wrap="none" rtlCol="0">
            <a:spAutoFit/>
          </a:bodyPr>
          <a:lstStyle/>
          <a:p>
            <a:pPr>
              <a:buClrTx/>
              <a:buFontTx/>
              <a:buNone/>
            </a:pPr>
            <a:r>
              <a:rPr lang="en-US" sz="1600" kern="1200" dirty="0">
                <a:solidFill>
                  <a:prstClr val="black"/>
                </a:solidFill>
                <a:latin typeface="Calibri" panose="020F0502020204030204"/>
                <a:ea typeface="+mn-ea"/>
                <a:cs typeface="+mn-cs"/>
              </a:rPr>
              <a:t>Version/Release</a:t>
            </a:r>
          </a:p>
        </p:txBody>
      </p:sp>
      <p:sp>
        <p:nvSpPr>
          <p:cNvPr id="23" name="TextBox 22">
            <a:extLst>
              <a:ext uri="{FF2B5EF4-FFF2-40B4-BE49-F238E27FC236}">
                <a16:creationId xmlns:a16="http://schemas.microsoft.com/office/drawing/2014/main" id="{19329CF3-8312-4D3B-B2F7-787EC9DBBADC}"/>
              </a:ext>
            </a:extLst>
          </p:cNvPr>
          <p:cNvSpPr txBox="1">
            <a:spLocks noChangeAspect="1"/>
          </p:cNvSpPr>
          <p:nvPr/>
        </p:nvSpPr>
        <p:spPr>
          <a:xfrm>
            <a:off x="2538107" y="3041251"/>
            <a:ext cx="1378070" cy="523220"/>
          </a:xfrm>
          <a:prstGeom prst="rect">
            <a:avLst/>
          </a:prstGeom>
          <a:noFill/>
        </p:spPr>
        <p:txBody>
          <a:bodyPr wrap="none" rtlCol="0">
            <a:spAutoFit/>
          </a:bodyPr>
          <a:lstStyle/>
          <a:p>
            <a:pPr>
              <a:buClrTx/>
              <a:buFontTx/>
              <a:buNone/>
            </a:pPr>
            <a:r>
              <a:rPr lang="en-US" sz="2800" b="1" kern="1200" dirty="0">
                <a:solidFill>
                  <a:srgbClr val="002060"/>
                </a:solidFill>
                <a:latin typeface="Calibri" panose="020F0502020204030204"/>
                <a:ea typeface="+mn-ea"/>
                <a:cs typeface="+mn-cs"/>
              </a:rPr>
              <a:t>Assured</a:t>
            </a:r>
          </a:p>
        </p:txBody>
      </p:sp>
      <p:sp>
        <p:nvSpPr>
          <p:cNvPr id="26" name="Rectangle: Rounded Corners 25">
            <a:extLst>
              <a:ext uri="{FF2B5EF4-FFF2-40B4-BE49-F238E27FC236}">
                <a16:creationId xmlns:a16="http://schemas.microsoft.com/office/drawing/2014/main" id="{3092D4B5-1789-472E-8939-DF8A353D008A}"/>
              </a:ext>
            </a:extLst>
          </p:cNvPr>
          <p:cNvSpPr>
            <a:spLocks noChangeAspect="1"/>
          </p:cNvSpPr>
          <p:nvPr/>
        </p:nvSpPr>
        <p:spPr>
          <a:xfrm>
            <a:off x="4666382" y="1286932"/>
            <a:ext cx="2895751" cy="3494221"/>
          </a:xfrm>
          <a:prstGeom prst="roundRect">
            <a:avLst/>
          </a:prstGeom>
          <a:solidFill>
            <a:sysClr val="window" lastClr="FFFFFF"/>
          </a:solidFill>
          <a:ln w="38100" cap="flat" cmpd="sng" algn="ctr">
            <a:solidFill>
              <a:schemeClr val="accent5">
                <a:lumMod val="75000"/>
              </a:schemeClr>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VNF Workload</a:t>
            </a:r>
          </a:p>
        </p:txBody>
      </p:sp>
      <p:pic>
        <p:nvPicPr>
          <p:cNvPr id="27" name="Picture 26" descr="Logo, company name&#10;&#10;Description automatically generated">
            <a:extLst>
              <a:ext uri="{FF2B5EF4-FFF2-40B4-BE49-F238E27FC236}">
                <a16:creationId xmlns:a16="http://schemas.microsoft.com/office/drawing/2014/main" id="{A33B8DDE-929F-44C3-B3A1-17FFF347DB27}"/>
              </a:ext>
            </a:extLst>
          </p:cNvPr>
          <p:cNvPicPr>
            <a:picLocks noChangeAspect="1"/>
          </p:cNvPicPr>
          <p:nvPr/>
        </p:nvPicPr>
        <p:blipFill rotWithShape="1">
          <a:blip r:embed="rId3">
            <a:extLst>
              <a:ext uri="{28A0092B-C50C-407E-A947-70E740481C1C}">
                <a14:useLocalDpi xmlns:a14="http://schemas.microsoft.com/office/drawing/2010/main" val="0"/>
              </a:ext>
            </a:extLst>
          </a:blip>
          <a:srcRect l="5792" t="26523" r="6994" b="29524"/>
          <a:stretch/>
        </p:blipFill>
        <p:spPr>
          <a:xfrm>
            <a:off x="4868007" y="2379136"/>
            <a:ext cx="2492503" cy="1151466"/>
          </a:xfrm>
          <a:prstGeom prst="rect">
            <a:avLst/>
          </a:prstGeom>
        </p:spPr>
      </p:pic>
      <p:sp>
        <p:nvSpPr>
          <p:cNvPr id="28" name="TextBox 27">
            <a:extLst>
              <a:ext uri="{FF2B5EF4-FFF2-40B4-BE49-F238E27FC236}">
                <a16:creationId xmlns:a16="http://schemas.microsoft.com/office/drawing/2014/main" id="{4573092B-51C4-4A22-85C2-0E95F257949E}"/>
              </a:ext>
            </a:extLst>
          </p:cNvPr>
          <p:cNvSpPr txBox="1">
            <a:spLocks noChangeAspect="1"/>
          </p:cNvSpPr>
          <p:nvPr/>
        </p:nvSpPr>
        <p:spPr>
          <a:xfrm>
            <a:off x="5764642" y="1754979"/>
            <a:ext cx="699230" cy="461665"/>
          </a:xfrm>
          <a:prstGeom prst="rect">
            <a:avLst/>
          </a:prstGeom>
          <a:noFill/>
        </p:spPr>
        <p:txBody>
          <a:bodyPr wrap="none" rtlCol="0">
            <a:spAutoFit/>
          </a:bodyPr>
          <a:lstStyle/>
          <a:p>
            <a:pPr algn="ctr">
              <a:buClrTx/>
              <a:buFontTx/>
              <a:buNone/>
            </a:pPr>
            <a:r>
              <a:rPr lang="en-US" sz="2400" kern="1200" dirty="0">
                <a:solidFill>
                  <a:prstClr val="black"/>
                </a:solidFill>
                <a:latin typeface="Calibri" panose="020F0502020204030204"/>
                <a:ea typeface="+mn-ea"/>
                <a:cs typeface="+mn-cs"/>
              </a:rPr>
              <a:t>NFV</a:t>
            </a:r>
          </a:p>
        </p:txBody>
      </p:sp>
      <p:sp>
        <p:nvSpPr>
          <p:cNvPr id="29" name="TextBox 28">
            <a:extLst>
              <a:ext uri="{FF2B5EF4-FFF2-40B4-BE49-F238E27FC236}">
                <a16:creationId xmlns:a16="http://schemas.microsoft.com/office/drawing/2014/main" id="{F105796B-7D3E-4E8A-89BC-B1F5D0AFF081}"/>
              </a:ext>
            </a:extLst>
          </p:cNvPr>
          <p:cNvSpPr txBox="1">
            <a:spLocks noChangeAspect="1"/>
          </p:cNvSpPr>
          <p:nvPr/>
        </p:nvSpPr>
        <p:spPr>
          <a:xfrm>
            <a:off x="4868008" y="4102480"/>
            <a:ext cx="1525097" cy="338554"/>
          </a:xfrm>
          <a:prstGeom prst="rect">
            <a:avLst/>
          </a:prstGeom>
          <a:noFill/>
        </p:spPr>
        <p:txBody>
          <a:bodyPr wrap="none" rtlCol="0">
            <a:spAutoFit/>
          </a:bodyPr>
          <a:lstStyle/>
          <a:p>
            <a:pPr>
              <a:buClrTx/>
              <a:buFontTx/>
              <a:buNone/>
            </a:pPr>
            <a:r>
              <a:rPr lang="en-US" sz="1600" kern="1200" dirty="0">
                <a:solidFill>
                  <a:prstClr val="black"/>
                </a:solidFill>
                <a:latin typeface="Calibri" panose="020F0502020204030204"/>
                <a:ea typeface="+mn-ea"/>
                <a:cs typeface="+mn-cs"/>
              </a:rPr>
              <a:t>Version/Release</a:t>
            </a:r>
          </a:p>
        </p:txBody>
      </p:sp>
      <p:sp>
        <p:nvSpPr>
          <p:cNvPr id="30" name="TextBox 29">
            <a:extLst>
              <a:ext uri="{FF2B5EF4-FFF2-40B4-BE49-F238E27FC236}">
                <a16:creationId xmlns:a16="http://schemas.microsoft.com/office/drawing/2014/main" id="{F4B6BE31-ABF4-47F6-824F-D91AFDE000DD}"/>
              </a:ext>
            </a:extLst>
          </p:cNvPr>
          <p:cNvSpPr txBox="1">
            <a:spLocks noChangeAspect="1"/>
          </p:cNvSpPr>
          <p:nvPr/>
        </p:nvSpPr>
        <p:spPr>
          <a:xfrm>
            <a:off x="5780818" y="3041251"/>
            <a:ext cx="1378070" cy="523220"/>
          </a:xfrm>
          <a:prstGeom prst="rect">
            <a:avLst/>
          </a:prstGeom>
          <a:noFill/>
        </p:spPr>
        <p:txBody>
          <a:bodyPr wrap="none" rtlCol="0">
            <a:spAutoFit/>
          </a:bodyPr>
          <a:lstStyle/>
          <a:p>
            <a:pPr>
              <a:buClrTx/>
              <a:buFontTx/>
              <a:buNone/>
            </a:pPr>
            <a:r>
              <a:rPr lang="en-US" sz="2800" b="1" kern="1200" dirty="0">
                <a:solidFill>
                  <a:srgbClr val="002060"/>
                </a:solidFill>
                <a:latin typeface="Calibri" panose="020F0502020204030204"/>
                <a:ea typeface="+mn-ea"/>
                <a:cs typeface="+mn-cs"/>
              </a:rPr>
              <a:t>Assured</a:t>
            </a:r>
          </a:p>
        </p:txBody>
      </p:sp>
    </p:spTree>
    <p:extLst>
      <p:ext uri="{BB962C8B-B14F-4D97-AF65-F5344CB8AC3E}">
        <p14:creationId xmlns:p14="http://schemas.microsoft.com/office/powerpoint/2010/main" val="4280595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2" name="Google Shape;112;p22"/>
          <p:cNvSpPr txBox="1">
            <a:spLocks noGrp="1"/>
          </p:cNvSpPr>
          <p:nvPr>
            <p:ph type="title"/>
          </p:nvPr>
        </p:nvSpPr>
        <p:spPr>
          <a:xfrm>
            <a:off x="435894" y="201602"/>
            <a:ext cx="6487076" cy="760350"/>
          </a:xfrm>
          <a:prstGeom prst="rect">
            <a:avLst/>
          </a:prstGeom>
          <a:noFill/>
          <a:ln>
            <a:noFill/>
          </a:ln>
        </p:spPr>
        <p:txBody>
          <a:bodyPr spcFirstLastPara="1" wrap="square" lIns="68575" tIns="34275" rIns="68575" bIns="34275" anchor="ctr" anchorCtr="0">
            <a:noAutofit/>
          </a:bodyPr>
          <a:lstStyle/>
          <a:p>
            <a:pPr marL="0" lvl="0" indent="0" algn="l" rtl="0">
              <a:spcBef>
                <a:spcPts val="0"/>
              </a:spcBef>
              <a:spcAft>
                <a:spcPts val="0"/>
              </a:spcAft>
              <a:buClr>
                <a:schemeClr val="lt1"/>
              </a:buClr>
              <a:buSzPts val="2400"/>
              <a:buFont typeface="Open Sans"/>
              <a:buNone/>
            </a:pPr>
            <a:r>
              <a:rPr lang="en" sz="2800" dirty="0"/>
              <a:t>Cloud Native Badges</a:t>
            </a:r>
            <a:endParaRPr sz="2800" dirty="0"/>
          </a:p>
        </p:txBody>
      </p:sp>
      <p:sp>
        <p:nvSpPr>
          <p:cNvPr id="18" name="Rectangle: Rounded Corners 17">
            <a:extLst>
              <a:ext uri="{FF2B5EF4-FFF2-40B4-BE49-F238E27FC236}">
                <a16:creationId xmlns:a16="http://schemas.microsoft.com/office/drawing/2014/main" id="{813435AF-A4F7-4A8E-A447-8EA42221A5A2}"/>
              </a:ext>
            </a:extLst>
          </p:cNvPr>
          <p:cNvSpPr>
            <a:spLocks noChangeAspect="1"/>
          </p:cNvSpPr>
          <p:nvPr/>
        </p:nvSpPr>
        <p:spPr>
          <a:xfrm>
            <a:off x="1429384" y="1286933"/>
            <a:ext cx="2895751" cy="3494221"/>
          </a:xfrm>
          <a:prstGeom prst="roundRect">
            <a:avLst/>
          </a:prstGeom>
          <a:solidFill>
            <a:sysClr val="window" lastClr="FFFFFF"/>
          </a:solidFill>
          <a:ln w="38100" cap="flat" cmpd="sng" algn="ctr">
            <a:solidFill>
              <a:schemeClr val="bg2">
                <a:lumMod val="75000"/>
                <a:lumOff val="25000"/>
              </a:schemeClr>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Infrastructure</a:t>
            </a:r>
          </a:p>
        </p:txBody>
      </p:sp>
      <p:pic>
        <p:nvPicPr>
          <p:cNvPr id="19" name="Picture 18" descr="Logo, company name&#10;&#10;Description automatically generated">
            <a:extLst>
              <a:ext uri="{FF2B5EF4-FFF2-40B4-BE49-F238E27FC236}">
                <a16:creationId xmlns:a16="http://schemas.microsoft.com/office/drawing/2014/main" id="{C0CABF7A-7B60-43CF-B95C-EB65680839EB}"/>
              </a:ext>
            </a:extLst>
          </p:cNvPr>
          <p:cNvPicPr>
            <a:picLocks noChangeAspect="1"/>
          </p:cNvPicPr>
          <p:nvPr/>
        </p:nvPicPr>
        <p:blipFill rotWithShape="1">
          <a:blip r:embed="rId3">
            <a:extLst>
              <a:ext uri="{28A0092B-C50C-407E-A947-70E740481C1C}">
                <a14:useLocalDpi xmlns:a14="http://schemas.microsoft.com/office/drawing/2010/main" val="0"/>
              </a:ext>
            </a:extLst>
          </a:blip>
          <a:srcRect l="5792" t="26523" r="6994" b="29524"/>
          <a:stretch/>
        </p:blipFill>
        <p:spPr>
          <a:xfrm>
            <a:off x="1613832" y="2379136"/>
            <a:ext cx="2492503" cy="1151466"/>
          </a:xfrm>
          <a:prstGeom prst="rect">
            <a:avLst/>
          </a:prstGeom>
        </p:spPr>
      </p:pic>
      <p:sp>
        <p:nvSpPr>
          <p:cNvPr id="20" name="TextBox 19">
            <a:extLst>
              <a:ext uri="{FF2B5EF4-FFF2-40B4-BE49-F238E27FC236}">
                <a16:creationId xmlns:a16="http://schemas.microsoft.com/office/drawing/2014/main" id="{9FF3DCBD-B601-4DA4-B209-69A9F7F5C474}"/>
              </a:ext>
            </a:extLst>
          </p:cNvPr>
          <p:cNvSpPr txBox="1">
            <a:spLocks noChangeAspect="1"/>
          </p:cNvSpPr>
          <p:nvPr/>
        </p:nvSpPr>
        <p:spPr>
          <a:xfrm>
            <a:off x="1880363" y="1748597"/>
            <a:ext cx="2035814" cy="461665"/>
          </a:xfrm>
          <a:prstGeom prst="rect">
            <a:avLst/>
          </a:prstGeom>
          <a:noFill/>
        </p:spPr>
        <p:txBody>
          <a:bodyPr wrap="none" rtlCol="0">
            <a:spAutoFit/>
          </a:bodyPr>
          <a:lstStyle/>
          <a:p>
            <a:pPr algn="ctr">
              <a:buClrTx/>
              <a:buFontTx/>
              <a:buNone/>
            </a:pPr>
            <a:r>
              <a:rPr lang="en-US" sz="2400" kern="1200" dirty="0">
                <a:solidFill>
                  <a:prstClr val="black"/>
                </a:solidFill>
                <a:latin typeface="Calibri" panose="020F0502020204030204"/>
                <a:ea typeface="+mn-ea"/>
                <a:cs typeface="+mn-cs"/>
              </a:rPr>
              <a:t>CLOUD NATIVE</a:t>
            </a:r>
          </a:p>
        </p:txBody>
      </p:sp>
      <p:sp>
        <p:nvSpPr>
          <p:cNvPr id="22" name="TextBox 21">
            <a:extLst>
              <a:ext uri="{FF2B5EF4-FFF2-40B4-BE49-F238E27FC236}">
                <a16:creationId xmlns:a16="http://schemas.microsoft.com/office/drawing/2014/main" id="{2FF2FD6F-D42F-4136-BEA9-05A69D1A493A}"/>
              </a:ext>
            </a:extLst>
          </p:cNvPr>
          <p:cNvSpPr txBox="1">
            <a:spLocks noChangeAspect="1"/>
          </p:cNvSpPr>
          <p:nvPr/>
        </p:nvSpPr>
        <p:spPr>
          <a:xfrm>
            <a:off x="1613833" y="4102480"/>
            <a:ext cx="1525097" cy="338554"/>
          </a:xfrm>
          <a:prstGeom prst="rect">
            <a:avLst/>
          </a:prstGeom>
          <a:noFill/>
        </p:spPr>
        <p:txBody>
          <a:bodyPr wrap="none" rtlCol="0">
            <a:spAutoFit/>
          </a:bodyPr>
          <a:lstStyle/>
          <a:p>
            <a:pPr>
              <a:buClrTx/>
              <a:buFontTx/>
              <a:buNone/>
            </a:pPr>
            <a:r>
              <a:rPr lang="en-US" sz="1600" kern="1200" dirty="0">
                <a:solidFill>
                  <a:prstClr val="black"/>
                </a:solidFill>
                <a:latin typeface="Calibri" panose="020F0502020204030204"/>
                <a:ea typeface="+mn-ea"/>
                <a:cs typeface="+mn-cs"/>
              </a:rPr>
              <a:t>Version/Release</a:t>
            </a:r>
          </a:p>
        </p:txBody>
      </p:sp>
      <p:sp>
        <p:nvSpPr>
          <p:cNvPr id="23" name="TextBox 22">
            <a:extLst>
              <a:ext uri="{FF2B5EF4-FFF2-40B4-BE49-F238E27FC236}">
                <a16:creationId xmlns:a16="http://schemas.microsoft.com/office/drawing/2014/main" id="{19329CF3-8312-4D3B-B2F7-787EC9DBBADC}"/>
              </a:ext>
            </a:extLst>
          </p:cNvPr>
          <p:cNvSpPr txBox="1">
            <a:spLocks noChangeAspect="1"/>
          </p:cNvSpPr>
          <p:nvPr/>
        </p:nvSpPr>
        <p:spPr>
          <a:xfrm>
            <a:off x="2538107" y="3041251"/>
            <a:ext cx="1378070" cy="523220"/>
          </a:xfrm>
          <a:prstGeom prst="rect">
            <a:avLst/>
          </a:prstGeom>
          <a:noFill/>
        </p:spPr>
        <p:txBody>
          <a:bodyPr wrap="none" rtlCol="0">
            <a:spAutoFit/>
          </a:bodyPr>
          <a:lstStyle/>
          <a:p>
            <a:pPr>
              <a:buClrTx/>
              <a:buFontTx/>
              <a:buNone/>
            </a:pPr>
            <a:r>
              <a:rPr lang="en-US" sz="2800" b="1" kern="1200" dirty="0">
                <a:solidFill>
                  <a:srgbClr val="002060"/>
                </a:solidFill>
                <a:latin typeface="Calibri" panose="020F0502020204030204"/>
                <a:ea typeface="+mn-ea"/>
                <a:cs typeface="+mn-cs"/>
              </a:rPr>
              <a:t>Assured</a:t>
            </a:r>
          </a:p>
        </p:txBody>
      </p:sp>
      <p:sp>
        <p:nvSpPr>
          <p:cNvPr id="26" name="Rectangle: Rounded Corners 25">
            <a:extLst>
              <a:ext uri="{FF2B5EF4-FFF2-40B4-BE49-F238E27FC236}">
                <a16:creationId xmlns:a16="http://schemas.microsoft.com/office/drawing/2014/main" id="{3092D4B5-1789-472E-8939-DF8A353D008A}"/>
              </a:ext>
            </a:extLst>
          </p:cNvPr>
          <p:cNvSpPr>
            <a:spLocks noChangeAspect="1"/>
          </p:cNvSpPr>
          <p:nvPr/>
        </p:nvSpPr>
        <p:spPr>
          <a:xfrm>
            <a:off x="4666382" y="1286932"/>
            <a:ext cx="2895751" cy="3494221"/>
          </a:xfrm>
          <a:prstGeom prst="roundRect">
            <a:avLst/>
          </a:prstGeom>
          <a:solidFill>
            <a:sysClr val="window" lastClr="FFFFFF"/>
          </a:solidFill>
          <a:ln w="38100" cap="flat" cmpd="sng" algn="ctr">
            <a:solidFill>
              <a:schemeClr val="bg2">
                <a:lumMod val="75000"/>
                <a:lumOff val="25000"/>
              </a:schemeClr>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CNF Workload</a:t>
            </a:r>
          </a:p>
        </p:txBody>
      </p:sp>
      <p:pic>
        <p:nvPicPr>
          <p:cNvPr id="27" name="Picture 26" descr="Logo, company name&#10;&#10;Description automatically generated">
            <a:extLst>
              <a:ext uri="{FF2B5EF4-FFF2-40B4-BE49-F238E27FC236}">
                <a16:creationId xmlns:a16="http://schemas.microsoft.com/office/drawing/2014/main" id="{A33B8DDE-929F-44C3-B3A1-17FFF347DB27}"/>
              </a:ext>
            </a:extLst>
          </p:cNvPr>
          <p:cNvPicPr>
            <a:picLocks noChangeAspect="1"/>
          </p:cNvPicPr>
          <p:nvPr/>
        </p:nvPicPr>
        <p:blipFill rotWithShape="1">
          <a:blip r:embed="rId3">
            <a:extLst>
              <a:ext uri="{28A0092B-C50C-407E-A947-70E740481C1C}">
                <a14:useLocalDpi xmlns:a14="http://schemas.microsoft.com/office/drawing/2010/main" val="0"/>
              </a:ext>
            </a:extLst>
          </a:blip>
          <a:srcRect l="5792" t="26523" r="6994" b="29524"/>
          <a:stretch/>
        </p:blipFill>
        <p:spPr>
          <a:xfrm>
            <a:off x="4868007" y="2379136"/>
            <a:ext cx="2492503" cy="1151466"/>
          </a:xfrm>
          <a:prstGeom prst="rect">
            <a:avLst/>
          </a:prstGeom>
        </p:spPr>
      </p:pic>
      <p:sp>
        <p:nvSpPr>
          <p:cNvPr id="28" name="TextBox 27">
            <a:extLst>
              <a:ext uri="{FF2B5EF4-FFF2-40B4-BE49-F238E27FC236}">
                <a16:creationId xmlns:a16="http://schemas.microsoft.com/office/drawing/2014/main" id="{4573092B-51C4-4A22-85C2-0E95F257949E}"/>
              </a:ext>
            </a:extLst>
          </p:cNvPr>
          <p:cNvSpPr txBox="1">
            <a:spLocks noChangeAspect="1"/>
          </p:cNvSpPr>
          <p:nvPr/>
        </p:nvSpPr>
        <p:spPr>
          <a:xfrm>
            <a:off x="5227823" y="1748335"/>
            <a:ext cx="2035814" cy="461665"/>
          </a:xfrm>
          <a:prstGeom prst="rect">
            <a:avLst/>
          </a:prstGeom>
          <a:noFill/>
        </p:spPr>
        <p:txBody>
          <a:bodyPr wrap="none" rtlCol="0">
            <a:spAutoFit/>
          </a:bodyPr>
          <a:lstStyle/>
          <a:p>
            <a:pPr algn="ctr">
              <a:buClrTx/>
              <a:buFontTx/>
              <a:buNone/>
            </a:pPr>
            <a:r>
              <a:rPr lang="en-US" sz="2400" kern="1200" dirty="0">
                <a:solidFill>
                  <a:schemeClr val="tx1"/>
                </a:solidFill>
                <a:latin typeface="Calibri" panose="020F0502020204030204"/>
                <a:ea typeface="+mn-ea"/>
                <a:cs typeface="+mn-cs"/>
              </a:rPr>
              <a:t>CLOUD NATIVE</a:t>
            </a:r>
          </a:p>
        </p:txBody>
      </p:sp>
      <p:sp>
        <p:nvSpPr>
          <p:cNvPr id="29" name="TextBox 28">
            <a:extLst>
              <a:ext uri="{FF2B5EF4-FFF2-40B4-BE49-F238E27FC236}">
                <a16:creationId xmlns:a16="http://schemas.microsoft.com/office/drawing/2014/main" id="{F105796B-7D3E-4E8A-89BC-B1F5D0AFF081}"/>
              </a:ext>
            </a:extLst>
          </p:cNvPr>
          <p:cNvSpPr txBox="1">
            <a:spLocks noChangeAspect="1"/>
          </p:cNvSpPr>
          <p:nvPr/>
        </p:nvSpPr>
        <p:spPr>
          <a:xfrm>
            <a:off x="4868008" y="4102480"/>
            <a:ext cx="1525097" cy="338554"/>
          </a:xfrm>
          <a:prstGeom prst="rect">
            <a:avLst/>
          </a:prstGeom>
          <a:noFill/>
        </p:spPr>
        <p:txBody>
          <a:bodyPr wrap="none" rtlCol="0">
            <a:spAutoFit/>
          </a:bodyPr>
          <a:lstStyle/>
          <a:p>
            <a:pPr>
              <a:buClrTx/>
              <a:buFontTx/>
              <a:buNone/>
            </a:pPr>
            <a:r>
              <a:rPr lang="en-US" sz="1600" kern="1200" dirty="0">
                <a:solidFill>
                  <a:prstClr val="black"/>
                </a:solidFill>
                <a:latin typeface="Calibri" panose="020F0502020204030204"/>
                <a:ea typeface="+mn-ea"/>
                <a:cs typeface="+mn-cs"/>
              </a:rPr>
              <a:t>Version/Release</a:t>
            </a:r>
          </a:p>
        </p:txBody>
      </p:sp>
      <p:sp>
        <p:nvSpPr>
          <p:cNvPr id="30" name="TextBox 29">
            <a:extLst>
              <a:ext uri="{FF2B5EF4-FFF2-40B4-BE49-F238E27FC236}">
                <a16:creationId xmlns:a16="http://schemas.microsoft.com/office/drawing/2014/main" id="{F4B6BE31-ABF4-47F6-824F-D91AFDE000DD}"/>
              </a:ext>
            </a:extLst>
          </p:cNvPr>
          <p:cNvSpPr txBox="1">
            <a:spLocks noChangeAspect="1"/>
          </p:cNvSpPr>
          <p:nvPr/>
        </p:nvSpPr>
        <p:spPr>
          <a:xfrm>
            <a:off x="5780818" y="3041251"/>
            <a:ext cx="1378070" cy="523220"/>
          </a:xfrm>
          <a:prstGeom prst="rect">
            <a:avLst/>
          </a:prstGeom>
          <a:noFill/>
        </p:spPr>
        <p:txBody>
          <a:bodyPr wrap="none" rtlCol="0">
            <a:spAutoFit/>
          </a:bodyPr>
          <a:lstStyle/>
          <a:p>
            <a:pPr>
              <a:buClrTx/>
              <a:buFontTx/>
              <a:buNone/>
            </a:pPr>
            <a:r>
              <a:rPr lang="en-US" sz="2800" b="1" kern="1200" dirty="0">
                <a:solidFill>
                  <a:srgbClr val="002060"/>
                </a:solidFill>
                <a:latin typeface="Calibri" panose="020F0502020204030204"/>
                <a:ea typeface="+mn-ea"/>
                <a:cs typeface="+mn-cs"/>
              </a:rPr>
              <a:t>Assured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CCF6A4-02FB-482A-B9CE-23F02529100B}"/>
              </a:ext>
            </a:extLst>
          </p:cNvPr>
          <p:cNvSpPr>
            <a:spLocks noGrp="1"/>
          </p:cNvSpPr>
          <p:nvPr>
            <p:ph type="title"/>
          </p:nvPr>
        </p:nvSpPr>
        <p:spPr/>
        <p:txBody>
          <a:bodyPr/>
          <a:lstStyle/>
          <a:p>
            <a:r>
              <a:rPr lang="en-US" dirty="0"/>
              <a:t>Badge to Portal (Structure Overview)</a:t>
            </a:r>
          </a:p>
        </p:txBody>
      </p:sp>
      <p:sp>
        <p:nvSpPr>
          <p:cNvPr id="19" name="Rectangle: Rounded Corners 18">
            <a:extLst>
              <a:ext uri="{FF2B5EF4-FFF2-40B4-BE49-F238E27FC236}">
                <a16:creationId xmlns:a16="http://schemas.microsoft.com/office/drawing/2014/main" id="{DC6B4F03-EB94-40C2-A032-D581851DE4F7}"/>
              </a:ext>
            </a:extLst>
          </p:cNvPr>
          <p:cNvSpPr/>
          <p:nvPr/>
        </p:nvSpPr>
        <p:spPr>
          <a:xfrm>
            <a:off x="331452" y="1464212"/>
            <a:ext cx="612149" cy="890661"/>
          </a:xfrm>
          <a:prstGeom prst="roundRect">
            <a:avLst/>
          </a:prstGeom>
          <a:solidFill>
            <a:sysClr val="window" lastClr="FFFFFF"/>
          </a:solidFill>
          <a:ln w="38100" cap="flat" cmpd="sng" algn="ctr">
            <a:solidFill>
              <a:schemeClr val="accent5">
                <a:lumMod val="75000"/>
              </a:schemeClr>
            </a:solidFill>
            <a:prstDash val="solid"/>
            <a:miter lim="800000"/>
          </a:ln>
          <a:effectLst/>
        </p:spPr>
        <p:txBody>
          <a:bodyPr rtlCol="0" anchor="t"/>
          <a:lstStyle/>
          <a:p>
            <a:pPr algn="ctr">
              <a:buClrTx/>
            </a:pPr>
            <a:r>
              <a:rPr lang="en-US" sz="700" b="1" kern="1200" dirty="0">
                <a:solidFill>
                  <a:prstClr val="black"/>
                </a:solidFill>
                <a:latin typeface="Calibri" panose="020F0502020204030204"/>
              </a:rPr>
              <a:t>Infra</a:t>
            </a:r>
          </a:p>
        </p:txBody>
      </p:sp>
      <p:sp>
        <p:nvSpPr>
          <p:cNvPr id="20" name="Rectangle: Rounded Corners 19">
            <a:extLst>
              <a:ext uri="{FF2B5EF4-FFF2-40B4-BE49-F238E27FC236}">
                <a16:creationId xmlns:a16="http://schemas.microsoft.com/office/drawing/2014/main" id="{528460D8-EA3F-463A-871E-29EA966E98D6}"/>
              </a:ext>
            </a:extLst>
          </p:cNvPr>
          <p:cNvSpPr/>
          <p:nvPr/>
        </p:nvSpPr>
        <p:spPr>
          <a:xfrm>
            <a:off x="650526" y="2030436"/>
            <a:ext cx="612149" cy="890661"/>
          </a:xfrm>
          <a:prstGeom prst="roundRect">
            <a:avLst/>
          </a:prstGeom>
          <a:solidFill>
            <a:sysClr val="window" lastClr="FFFFFF"/>
          </a:solidFill>
          <a:ln w="38100" cap="flat" cmpd="sng" algn="ctr">
            <a:solidFill>
              <a:schemeClr val="accent5">
                <a:lumMod val="75000"/>
              </a:schemeClr>
            </a:solidFill>
            <a:prstDash val="solid"/>
            <a:miter lim="800000"/>
          </a:ln>
          <a:effectLst/>
        </p:spPr>
        <p:txBody>
          <a:bodyPr rtlCol="0" anchor="t"/>
          <a:lstStyle/>
          <a:p>
            <a:pPr algn="ctr">
              <a:buClrTx/>
            </a:pPr>
            <a:r>
              <a:rPr lang="en-US" sz="700" b="1" kern="1200" dirty="0">
                <a:solidFill>
                  <a:prstClr val="black"/>
                </a:solidFill>
                <a:latin typeface="Calibri" panose="020F0502020204030204"/>
                <a:cs typeface="Arial"/>
              </a:rPr>
              <a:t>Workload</a:t>
            </a:r>
          </a:p>
        </p:txBody>
      </p:sp>
      <p:sp>
        <p:nvSpPr>
          <p:cNvPr id="21" name="Rectangle: Rounded Corners 20">
            <a:extLst>
              <a:ext uri="{FF2B5EF4-FFF2-40B4-BE49-F238E27FC236}">
                <a16:creationId xmlns:a16="http://schemas.microsoft.com/office/drawing/2014/main" id="{EE1FF8E3-ABD9-4A69-876A-359351969A7E}"/>
              </a:ext>
            </a:extLst>
          </p:cNvPr>
          <p:cNvSpPr/>
          <p:nvPr/>
        </p:nvSpPr>
        <p:spPr>
          <a:xfrm>
            <a:off x="331451" y="3276818"/>
            <a:ext cx="612149" cy="890661"/>
          </a:xfrm>
          <a:prstGeom prst="roundRect">
            <a:avLst/>
          </a:prstGeom>
          <a:solidFill>
            <a:sysClr val="window" lastClr="FFFFFF"/>
          </a:solidFill>
          <a:ln w="38100" cap="flat" cmpd="sng" algn="ctr">
            <a:solidFill>
              <a:schemeClr val="bg2">
                <a:lumMod val="75000"/>
                <a:lumOff val="25000"/>
              </a:schemeClr>
            </a:solidFill>
            <a:prstDash val="solid"/>
            <a:miter lim="800000"/>
          </a:ln>
          <a:effectLst/>
        </p:spPr>
        <p:txBody>
          <a:bodyPr rtlCol="0" anchor="t"/>
          <a:lstStyle/>
          <a:p>
            <a:pPr algn="ctr">
              <a:buClrTx/>
            </a:pPr>
            <a:r>
              <a:rPr lang="en-US" sz="700" b="1" kern="1200" dirty="0">
                <a:solidFill>
                  <a:prstClr val="black"/>
                </a:solidFill>
                <a:latin typeface="Calibri" panose="020F0502020204030204"/>
              </a:rPr>
              <a:t>Infra</a:t>
            </a:r>
          </a:p>
        </p:txBody>
      </p:sp>
      <p:sp>
        <p:nvSpPr>
          <p:cNvPr id="22" name="Rectangle: Rounded Corners 21">
            <a:extLst>
              <a:ext uri="{FF2B5EF4-FFF2-40B4-BE49-F238E27FC236}">
                <a16:creationId xmlns:a16="http://schemas.microsoft.com/office/drawing/2014/main" id="{F1A27E8E-2BD1-49F6-BDAB-E0F8B22D05BA}"/>
              </a:ext>
            </a:extLst>
          </p:cNvPr>
          <p:cNvSpPr/>
          <p:nvPr/>
        </p:nvSpPr>
        <p:spPr>
          <a:xfrm>
            <a:off x="650526" y="3875355"/>
            <a:ext cx="612149" cy="890661"/>
          </a:xfrm>
          <a:prstGeom prst="roundRect">
            <a:avLst/>
          </a:prstGeom>
          <a:solidFill>
            <a:sysClr val="window" lastClr="FFFFFF"/>
          </a:solidFill>
          <a:ln w="38100" cap="flat" cmpd="sng" algn="ctr">
            <a:solidFill>
              <a:schemeClr val="bg2">
                <a:lumMod val="75000"/>
                <a:lumOff val="25000"/>
              </a:schemeClr>
            </a:solidFill>
            <a:prstDash val="solid"/>
            <a:miter lim="800000"/>
          </a:ln>
          <a:effectLst/>
        </p:spPr>
        <p:txBody>
          <a:bodyPr rtlCol="0" anchor="t"/>
          <a:lstStyle/>
          <a:p>
            <a:pPr algn="ctr">
              <a:buClrTx/>
            </a:pPr>
            <a:r>
              <a:rPr lang="en-US" sz="700" b="1" kern="1200" dirty="0">
                <a:solidFill>
                  <a:prstClr val="black"/>
                </a:solidFill>
                <a:latin typeface="Calibri" panose="020F0502020204030204"/>
                <a:cs typeface="Arial"/>
              </a:rPr>
              <a:t>Workload</a:t>
            </a:r>
          </a:p>
        </p:txBody>
      </p:sp>
      <p:sp>
        <p:nvSpPr>
          <p:cNvPr id="23" name="Rectangle 22">
            <a:extLst>
              <a:ext uri="{FF2B5EF4-FFF2-40B4-BE49-F238E27FC236}">
                <a16:creationId xmlns:a16="http://schemas.microsoft.com/office/drawing/2014/main" id="{A4A41CB2-CECC-4638-8345-70F61FAD768F}"/>
              </a:ext>
            </a:extLst>
          </p:cNvPr>
          <p:cNvSpPr/>
          <p:nvPr/>
        </p:nvSpPr>
        <p:spPr>
          <a:xfrm>
            <a:off x="3587253" y="1267263"/>
            <a:ext cx="3749040" cy="1709224"/>
          </a:xfrm>
          <a:prstGeom prst="rect">
            <a:avLst/>
          </a:prstGeom>
          <a:solidFill>
            <a:sysClr val="window" lastClr="FFFFFF"/>
          </a:solidFill>
          <a:ln w="38100" cap="flat" cmpd="sng" algn="ctr">
            <a:solidFill>
              <a:schemeClr val="accent5">
                <a:lumMod val="75000"/>
              </a:schemeClr>
            </a:solidFill>
            <a:prstDash val="solid"/>
            <a:miter lim="800000"/>
          </a:ln>
          <a:effectLst/>
        </p:spPr>
        <p:txBody>
          <a:bodyPr rtlCol="0" anchor="t"/>
          <a:lstStyle/>
          <a:p>
            <a:pPr algn="ctr">
              <a:buClrTx/>
            </a:pPr>
            <a:endParaRPr lang="en-US" sz="2000" b="1" kern="1200" dirty="0">
              <a:solidFill>
                <a:prstClr val="black"/>
              </a:solidFill>
              <a:latin typeface="Calibri" panose="020F0502020204030204"/>
              <a:cs typeface="Arial"/>
            </a:endParaRPr>
          </a:p>
        </p:txBody>
      </p:sp>
      <p:sp>
        <p:nvSpPr>
          <p:cNvPr id="24" name="Rectangle 23">
            <a:extLst>
              <a:ext uri="{FF2B5EF4-FFF2-40B4-BE49-F238E27FC236}">
                <a16:creationId xmlns:a16="http://schemas.microsoft.com/office/drawing/2014/main" id="{83A4D37C-154C-4DB5-8134-6559B4EAB6C3}"/>
              </a:ext>
            </a:extLst>
          </p:cNvPr>
          <p:cNvSpPr/>
          <p:nvPr/>
        </p:nvSpPr>
        <p:spPr>
          <a:xfrm>
            <a:off x="3587253" y="3204506"/>
            <a:ext cx="3749040" cy="1709224"/>
          </a:xfrm>
          <a:prstGeom prst="rect">
            <a:avLst/>
          </a:prstGeom>
          <a:solidFill>
            <a:sysClr val="window" lastClr="FFFFFF"/>
          </a:solidFill>
          <a:ln w="38100" cap="flat" cmpd="sng" algn="ctr">
            <a:solidFill>
              <a:schemeClr val="bg2">
                <a:lumMod val="75000"/>
                <a:lumOff val="25000"/>
              </a:schemeClr>
            </a:solidFill>
            <a:prstDash val="solid"/>
            <a:miter lim="800000"/>
          </a:ln>
          <a:effectLst/>
        </p:spPr>
        <p:txBody>
          <a:bodyPr rtlCol="0" anchor="t"/>
          <a:lstStyle/>
          <a:p>
            <a:pPr algn="ctr">
              <a:buClrTx/>
            </a:pPr>
            <a:endParaRPr lang="en-US" sz="2000" b="1" kern="1200">
              <a:solidFill>
                <a:prstClr val="black"/>
              </a:solidFill>
              <a:latin typeface="Calibri" panose="020F0502020204030204"/>
              <a:cs typeface="Arial"/>
            </a:endParaRPr>
          </a:p>
        </p:txBody>
      </p:sp>
      <p:sp>
        <p:nvSpPr>
          <p:cNvPr id="25" name="Rectangle: Rounded Corners 24">
            <a:extLst>
              <a:ext uri="{FF2B5EF4-FFF2-40B4-BE49-F238E27FC236}">
                <a16:creationId xmlns:a16="http://schemas.microsoft.com/office/drawing/2014/main" id="{E3BD7B37-9200-4EDB-9B7E-F929F0FE69E3}"/>
              </a:ext>
            </a:extLst>
          </p:cNvPr>
          <p:cNvSpPr/>
          <p:nvPr/>
        </p:nvSpPr>
        <p:spPr>
          <a:xfrm>
            <a:off x="3734964" y="1427869"/>
            <a:ext cx="3425483" cy="694006"/>
          </a:xfrm>
          <a:prstGeom prst="round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Infrastructure</a:t>
            </a:r>
          </a:p>
        </p:txBody>
      </p:sp>
      <p:sp>
        <p:nvSpPr>
          <p:cNvPr id="26" name="Rectangle: Rounded Corners 25">
            <a:extLst>
              <a:ext uri="{FF2B5EF4-FFF2-40B4-BE49-F238E27FC236}">
                <a16:creationId xmlns:a16="http://schemas.microsoft.com/office/drawing/2014/main" id="{2ED889C3-62D3-4113-A684-FE6DC9AC47B1}"/>
              </a:ext>
            </a:extLst>
          </p:cNvPr>
          <p:cNvSpPr/>
          <p:nvPr/>
        </p:nvSpPr>
        <p:spPr>
          <a:xfrm>
            <a:off x="3734964" y="2202178"/>
            <a:ext cx="3425483" cy="694006"/>
          </a:xfrm>
          <a:prstGeom prst="round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VNF Workload</a:t>
            </a:r>
          </a:p>
        </p:txBody>
      </p:sp>
      <p:sp>
        <p:nvSpPr>
          <p:cNvPr id="27" name="Rectangle: Rounded Corners 26">
            <a:extLst>
              <a:ext uri="{FF2B5EF4-FFF2-40B4-BE49-F238E27FC236}">
                <a16:creationId xmlns:a16="http://schemas.microsoft.com/office/drawing/2014/main" id="{1F17B15C-5FA8-4AE0-83C3-DCEE17FF9EBA}"/>
              </a:ext>
            </a:extLst>
          </p:cNvPr>
          <p:cNvSpPr/>
          <p:nvPr/>
        </p:nvSpPr>
        <p:spPr>
          <a:xfrm>
            <a:off x="3734964" y="3365112"/>
            <a:ext cx="3425483" cy="694006"/>
          </a:xfrm>
          <a:prstGeom prst="round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Infrastructure</a:t>
            </a:r>
          </a:p>
        </p:txBody>
      </p:sp>
      <p:sp>
        <p:nvSpPr>
          <p:cNvPr id="28" name="Rectangle: Rounded Corners 27">
            <a:extLst>
              <a:ext uri="{FF2B5EF4-FFF2-40B4-BE49-F238E27FC236}">
                <a16:creationId xmlns:a16="http://schemas.microsoft.com/office/drawing/2014/main" id="{D2610249-B0EE-454A-87F0-0E5B4B886377}"/>
              </a:ext>
            </a:extLst>
          </p:cNvPr>
          <p:cNvSpPr/>
          <p:nvPr/>
        </p:nvSpPr>
        <p:spPr>
          <a:xfrm>
            <a:off x="3749032" y="4121396"/>
            <a:ext cx="3425483" cy="694006"/>
          </a:xfrm>
          <a:prstGeom prst="roundRect">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00" dirty="0">
                <a:solidFill>
                  <a:schemeClr val="tx1"/>
                </a:solidFill>
              </a:rPr>
              <a:t>CNF Workload</a:t>
            </a:r>
          </a:p>
        </p:txBody>
      </p:sp>
      <p:sp>
        <p:nvSpPr>
          <p:cNvPr id="29" name="TextBox 28">
            <a:extLst>
              <a:ext uri="{FF2B5EF4-FFF2-40B4-BE49-F238E27FC236}">
                <a16:creationId xmlns:a16="http://schemas.microsoft.com/office/drawing/2014/main" id="{2FCAA3A0-5F8A-4A9A-BA33-01A5B331804D}"/>
              </a:ext>
            </a:extLst>
          </p:cNvPr>
          <p:cNvSpPr txBox="1"/>
          <p:nvPr/>
        </p:nvSpPr>
        <p:spPr>
          <a:xfrm>
            <a:off x="5227574" y="1107242"/>
            <a:ext cx="468398" cy="261610"/>
          </a:xfrm>
          <a:prstGeom prst="rect">
            <a:avLst/>
          </a:prstGeom>
          <a:solidFill>
            <a:schemeClr val="bg1"/>
          </a:solidFill>
        </p:spPr>
        <p:txBody>
          <a:bodyPr wrap="none" rtlCol="0">
            <a:spAutoFit/>
          </a:bodyPr>
          <a:lstStyle/>
          <a:p>
            <a:r>
              <a:rPr lang="en-US" sz="1100" b="1" dirty="0"/>
              <a:t>NFV</a:t>
            </a:r>
          </a:p>
        </p:txBody>
      </p:sp>
      <p:sp>
        <p:nvSpPr>
          <p:cNvPr id="30" name="TextBox 29">
            <a:extLst>
              <a:ext uri="{FF2B5EF4-FFF2-40B4-BE49-F238E27FC236}">
                <a16:creationId xmlns:a16="http://schemas.microsoft.com/office/drawing/2014/main" id="{B9BB97AF-B2B3-407A-B59C-4AF5303A2612}"/>
              </a:ext>
            </a:extLst>
          </p:cNvPr>
          <p:cNvSpPr txBox="1"/>
          <p:nvPr/>
        </p:nvSpPr>
        <p:spPr>
          <a:xfrm>
            <a:off x="4938232" y="3046827"/>
            <a:ext cx="1047082" cy="261610"/>
          </a:xfrm>
          <a:prstGeom prst="rect">
            <a:avLst/>
          </a:prstGeom>
          <a:solidFill>
            <a:schemeClr val="bg1"/>
          </a:solidFill>
        </p:spPr>
        <p:txBody>
          <a:bodyPr wrap="none" rtlCol="0">
            <a:spAutoFit/>
          </a:bodyPr>
          <a:lstStyle/>
          <a:p>
            <a:r>
              <a:rPr lang="en-US" sz="1100" b="1" dirty="0"/>
              <a:t>Cloud Native</a:t>
            </a:r>
          </a:p>
        </p:txBody>
      </p:sp>
      <p:sp>
        <p:nvSpPr>
          <p:cNvPr id="31" name="TextBox 30">
            <a:extLst>
              <a:ext uri="{FF2B5EF4-FFF2-40B4-BE49-F238E27FC236}">
                <a16:creationId xmlns:a16="http://schemas.microsoft.com/office/drawing/2014/main" id="{77BB4E0C-737C-4D43-B989-DF6C7C8A7916}"/>
              </a:ext>
            </a:extLst>
          </p:cNvPr>
          <p:cNvSpPr txBox="1"/>
          <p:nvPr/>
        </p:nvSpPr>
        <p:spPr>
          <a:xfrm>
            <a:off x="3749032" y="1681429"/>
            <a:ext cx="3357009" cy="477054"/>
          </a:xfrm>
          <a:prstGeom prst="rect">
            <a:avLst/>
          </a:prstGeom>
          <a:noFill/>
        </p:spPr>
        <p:txBody>
          <a:bodyPr wrap="none" rtlCol="0">
            <a:spAutoFit/>
          </a:bodyPr>
          <a:lstStyle/>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endParaRPr lang="en-US" sz="500" dirty="0"/>
          </a:p>
        </p:txBody>
      </p:sp>
      <p:sp>
        <p:nvSpPr>
          <p:cNvPr id="32" name="TextBox 31">
            <a:extLst>
              <a:ext uri="{FF2B5EF4-FFF2-40B4-BE49-F238E27FC236}">
                <a16:creationId xmlns:a16="http://schemas.microsoft.com/office/drawing/2014/main" id="{04DF460B-BA6C-4D91-A315-1FCBF561846B}"/>
              </a:ext>
            </a:extLst>
          </p:cNvPr>
          <p:cNvSpPr txBox="1"/>
          <p:nvPr/>
        </p:nvSpPr>
        <p:spPr>
          <a:xfrm>
            <a:off x="3769200" y="2412043"/>
            <a:ext cx="3357009" cy="477054"/>
          </a:xfrm>
          <a:prstGeom prst="rect">
            <a:avLst/>
          </a:prstGeom>
          <a:noFill/>
        </p:spPr>
        <p:txBody>
          <a:bodyPr wrap="none" rtlCol="0">
            <a:spAutoFit/>
          </a:bodyPr>
          <a:lstStyle/>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endParaRPr lang="en-US" sz="500" dirty="0"/>
          </a:p>
        </p:txBody>
      </p:sp>
      <p:sp>
        <p:nvSpPr>
          <p:cNvPr id="33" name="TextBox 32">
            <a:extLst>
              <a:ext uri="{FF2B5EF4-FFF2-40B4-BE49-F238E27FC236}">
                <a16:creationId xmlns:a16="http://schemas.microsoft.com/office/drawing/2014/main" id="{101CF847-F806-4FE3-8428-D844B354BE51}"/>
              </a:ext>
            </a:extLst>
          </p:cNvPr>
          <p:cNvSpPr txBox="1"/>
          <p:nvPr/>
        </p:nvSpPr>
        <p:spPr>
          <a:xfrm>
            <a:off x="3803438" y="3561799"/>
            <a:ext cx="3357009" cy="477054"/>
          </a:xfrm>
          <a:prstGeom prst="rect">
            <a:avLst/>
          </a:prstGeom>
          <a:noFill/>
        </p:spPr>
        <p:txBody>
          <a:bodyPr wrap="none" rtlCol="0">
            <a:spAutoFit/>
          </a:bodyPr>
          <a:lstStyle/>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endParaRPr lang="en-US" sz="500" dirty="0"/>
          </a:p>
        </p:txBody>
      </p:sp>
      <p:sp>
        <p:nvSpPr>
          <p:cNvPr id="34" name="TextBox 33">
            <a:extLst>
              <a:ext uri="{FF2B5EF4-FFF2-40B4-BE49-F238E27FC236}">
                <a16:creationId xmlns:a16="http://schemas.microsoft.com/office/drawing/2014/main" id="{23F7B472-F524-4AD7-9B20-4C20E2D93371}"/>
              </a:ext>
            </a:extLst>
          </p:cNvPr>
          <p:cNvSpPr txBox="1"/>
          <p:nvPr/>
        </p:nvSpPr>
        <p:spPr>
          <a:xfrm>
            <a:off x="3803437" y="4294241"/>
            <a:ext cx="3357009" cy="477054"/>
          </a:xfrm>
          <a:prstGeom prst="rect">
            <a:avLst/>
          </a:prstGeom>
          <a:noFill/>
        </p:spPr>
        <p:txBody>
          <a:bodyPr wrap="none" rtlCol="0">
            <a:spAutoFit/>
          </a:bodyPr>
          <a:lstStyle/>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r>
              <a:rPr lang="en-US" sz="500" dirty="0" err="1"/>
              <a:t>Xxxxxx</a:t>
            </a:r>
            <a:r>
              <a:rPr lang="en-US" sz="500" dirty="0"/>
              <a:t>  </a:t>
            </a:r>
            <a:r>
              <a:rPr lang="en-US" sz="500" dirty="0" err="1"/>
              <a:t>xxxxxxxx</a:t>
            </a:r>
            <a:r>
              <a:rPr lang="en-US" sz="500" dirty="0"/>
              <a:t>	</a:t>
            </a:r>
            <a:r>
              <a:rPr lang="en-US" sz="500" dirty="0" err="1"/>
              <a:t>xxxxx</a:t>
            </a:r>
            <a:r>
              <a:rPr lang="en-US" sz="500" dirty="0"/>
              <a:t>	</a:t>
            </a:r>
            <a:r>
              <a:rPr lang="en-US" sz="500" dirty="0" err="1"/>
              <a:t>xxxxxxx</a:t>
            </a:r>
            <a:r>
              <a:rPr lang="en-US" sz="500" dirty="0"/>
              <a:t>	</a:t>
            </a:r>
            <a:r>
              <a:rPr lang="en-US" sz="500" dirty="0" err="1"/>
              <a:t>xxxxxxxx</a:t>
            </a:r>
            <a:r>
              <a:rPr lang="en-US" sz="500" dirty="0"/>
              <a:t> </a:t>
            </a:r>
            <a:r>
              <a:rPr lang="en-US" sz="500" dirty="0" err="1"/>
              <a:t>xxxx</a:t>
            </a:r>
            <a:endParaRPr lang="en-US" sz="500" dirty="0"/>
          </a:p>
          <a:p>
            <a:endParaRPr lang="en-US" sz="500" dirty="0"/>
          </a:p>
        </p:txBody>
      </p:sp>
      <p:sp>
        <p:nvSpPr>
          <p:cNvPr id="35" name="Arrow: Right 34">
            <a:extLst>
              <a:ext uri="{FF2B5EF4-FFF2-40B4-BE49-F238E27FC236}">
                <a16:creationId xmlns:a16="http://schemas.microsoft.com/office/drawing/2014/main" id="{1BE78B08-3DC4-4120-9DF3-D7C2B7FBCF09}"/>
              </a:ext>
            </a:extLst>
          </p:cNvPr>
          <p:cNvSpPr/>
          <p:nvPr/>
        </p:nvSpPr>
        <p:spPr>
          <a:xfrm>
            <a:off x="1385663" y="1969668"/>
            <a:ext cx="2058365" cy="434917"/>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a:p>
        </p:txBody>
      </p:sp>
      <p:sp>
        <p:nvSpPr>
          <p:cNvPr id="36" name="Arrow: Right 35">
            <a:extLst>
              <a:ext uri="{FF2B5EF4-FFF2-40B4-BE49-F238E27FC236}">
                <a16:creationId xmlns:a16="http://schemas.microsoft.com/office/drawing/2014/main" id="{AE8ED8B3-27A2-4A66-B1A5-DC3FD6583E09}"/>
              </a:ext>
            </a:extLst>
          </p:cNvPr>
          <p:cNvSpPr/>
          <p:nvPr/>
        </p:nvSpPr>
        <p:spPr>
          <a:xfrm>
            <a:off x="1385664" y="3841659"/>
            <a:ext cx="2058365" cy="434917"/>
          </a:xfrm>
          <a:prstGeom prst="rightArrow">
            <a:avLst/>
          </a:prstGeom>
          <a:solidFill>
            <a:schemeClr val="bg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8674B3E5-3659-44E6-B5DC-224DEB72BD54}"/>
              </a:ext>
            </a:extLst>
          </p:cNvPr>
          <p:cNvSpPr/>
          <p:nvPr/>
        </p:nvSpPr>
        <p:spPr>
          <a:xfrm>
            <a:off x="1667737" y="1823936"/>
            <a:ext cx="1366431" cy="756483"/>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1"/>
                </a:solidFill>
              </a:rPr>
              <a:t>Hyperlink from badge to NFV portal</a:t>
            </a:r>
          </a:p>
        </p:txBody>
      </p:sp>
      <p:sp>
        <p:nvSpPr>
          <p:cNvPr id="38" name="Rectangle: Rounded Corners 37">
            <a:extLst>
              <a:ext uri="{FF2B5EF4-FFF2-40B4-BE49-F238E27FC236}">
                <a16:creationId xmlns:a16="http://schemas.microsoft.com/office/drawing/2014/main" id="{7453927B-AD75-43C9-BF6F-5AB22D744F78}"/>
              </a:ext>
            </a:extLst>
          </p:cNvPr>
          <p:cNvSpPr/>
          <p:nvPr/>
        </p:nvSpPr>
        <p:spPr>
          <a:xfrm>
            <a:off x="1667736" y="3680875"/>
            <a:ext cx="1366431" cy="756483"/>
          </a:xfrm>
          <a:prstGeom prst="roundRect">
            <a:avLst/>
          </a:prstGeom>
          <a:solidFill>
            <a:schemeClr val="bg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bg1"/>
                </a:solidFill>
              </a:rPr>
              <a:t>Hyperlink from badge to Cloud Native portal</a:t>
            </a:r>
          </a:p>
        </p:txBody>
      </p:sp>
      <p:sp>
        <p:nvSpPr>
          <p:cNvPr id="39" name="TextBox 38">
            <a:extLst>
              <a:ext uri="{FF2B5EF4-FFF2-40B4-BE49-F238E27FC236}">
                <a16:creationId xmlns:a16="http://schemas.microsoft.com/office/drawing/2014/main" id="{FCE71B2D-C0D7-4C25-97E8-CD9BA2D8E2F3}"/>
              </a:ext>
            </a:extLst>
          </p:cNvPr>
          <p:cNvSpPr txBox="1"/>
          <p:nvPr/>
        </p:nvSpPr>
        <p:spPr>
          <a:xfrm>
            <a:off x="7370529" y="1267263"/>
            <a:ext cx="1677186" cy="1709224"/>
          </a:xfrm>
          <a:prstGeom prst="rect">
            <a:avLst/>
          </a:prstGeom>
          <a:noFill/>
        </p:spPr>
        <p:txBody>
          <a:bodyPr wrap="square" rtlCol="0" anchor="ctr">
            <a:noAutofit/>
          </a:bodyPr>
          <a:lstStyle/>
          <a:p>
            <a:pPr marL="112713" indent="-112713">
              <a:buClr>
                <a:schemeClr val="accent5"/>
              </a:buClr>
              <a:buFont typeface="Wingdings" panose="05000000000000000000" pitchFamily="2" charset="2"/>
              <a:buChar char="§"/>
            </a:pPr>
            <a:r>
              <a:rPr lang="en-US" sz="1000" dirty="0"/>
              <a:t>Awarded NFV badges are listed on the NFV portal.  </a:t>
            </a:r>
          </a:p>
          <a:p>
            <a:pPr marL="112713" indent="-112713">
              <a:buClr>
                <a:schemeClr val="accent5"/>
              </a:buClr>
              <a:buFont typeface="Wingdings" panose="05000000000000000000" pitchFamily="2" charset="2"/>
              <a:buChar char="§"/>
            </a:pPr>
            <a:r>
              <a:rPr lang="en-US" sz="1000" dirty="0"/>
              <a:t>NFV Infrastructure badges are grouped together.</a:t>
            </a:r>
          </a:p>
          <a:p>
            <a:pPr marL="112713" indent="-112713">
              <a:buClr>
                <a:schemeClr val="accent5"/>
              </a:buClr>
              <a:buFont typeface="Wingdings" panose="05000000000000000000" pitchFamily="2" charset="2"/>
              <a:buChar char="§"/>
            </a:pPr>
            <a:r>
              <a:rPr lang="en-US" sz="1000" dirty="0"/>
              <a:t>VNF Workloads are grouped together. </a:t>
            </a:r>
          </a:p>
        </p:txBody>
      </p:sp>
      <p:sp>
        <p:nvSpPr>
          <p:cNvPr id="40" name="TextBox 39">
            <a:extLst>
              <a:ext uri="{FF2B5EF4-FFF2-40B4-BE49-F238E27FC236}">
                <a16:creationId xmlns:a16="http://schemas.microsoft.com/office/drawing/2014/main" id="{A45335D6-BD78-4D83-B7D6-9456E369B53C}"/>
              </a:ext>
            </a:extLst>
          </p:cNvPr>
          <p:cNvSpPr txBox="1"/>
          <p:nvPr/>
        </p:nvSpPr>
        <p:spPr>
          <a:xfrm>
            <a:off x="7408239" y="3099142"/>
            <a:ext cx="1623217" cy="1709224"/>
          </a:xfrm>
          <a:prstGeom prst="rect">
            <a:avLst/>
          </a:prstGeom>
          <a:noFill/>
        </p:spPr>
        <p:txBody>
          <a:bodyPr wrap="square" rtlCol="0" anchor="ctr">
            <a:noAutofit/>
          </a:bodyPr>
          <a:lstStyle/>
          <a:p>
            <a:pPr marL="112713" indent="-112713">
              <a:buClr>
                <a:schemeClr val="bg2">
                  <a:lumMod val="50000"/>
                  <a:lumOff val="50000"/>
                </a:schemeClr>
              </a:buClr>
              <a:buFont typeface="Wingdings" panose="05000000000000000000" pitchFamily="2" charset="2"/>
              <a:buChar char="§"/>
            </a:pPr>
            <a:r>
              <a:rPr lang="en-US" sz="1000" dirty="0"/>
              <a:t>Awarded Cloud Native badges are listed on the Cloud Native portal.  </a:t>
            </a:r>
          </a:p>
          <a:p>
            <a:pPr marL="112713" indent="-112713">
              <a:buClr>
                <a:schemeClr val="bg2">
                  <a:lumMod val="50000"/>
                  <a:lumOff val="50000"/>
                </a:schemeClr>
              </a:buClr>
              <a:buFont typeface="Wingdings" panose="05000000000000000000" pitchFamily="2" charset="2"/>
              <a:buChar char="§"/>
            </a:pPr>
            <a:r>
              <a:rPr lang="en-US" sz="1000" dirty="0"/>
              <a:t>Cloud Native Infrastructure badges are grouped together.</a:t>
            </a:r>
          </a:p>
          <a:p>
            <a:pPr marL="112713" indent="-112713">
              <a:buClr>
                <a:schemeClr val="bg2">
                  <a:lumMod val="50000"/>
                  <a:lumOff val="50000"/>
                </a:schemeClr>
              </a:buClr>
              <a:buFont typeface="Wingdings" panose="05000000000000000000" pitchFamily="2" charset="2"/>
              <a:buChar char="§"/>
            </a:pPr>
            <a:r>
              <a:rPr lang="en-US" sz="1000" dirty="0"/>
              <a:t>CNF Workloads are grouped together. </a:t>
            </a:r>
          </a:p>
        </p:txBody>
      </p:sp>
    </p:spTree>
    <p:extLst>
      <p:ext uri="{BB962C8B-B14F-4D97-AF65-F5344CB8AC3E}">
        <p14:creationId xmlns:p14="http://schemas.microsoft.com/office/powerpoint/2010/main" val="3396864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8D6465-7A21-47F2-AE1F-9C3994569E98}"/>
              </a:ext>
            </a:extLst>
          </p:cNvPr>
          <p:cNvSpPr>
            <a:spLocks noGrp="1"/>
          </p:cNvSpPr>
          <p:nvPr>
            <p:ph type="title"/>
          </p:nvPr>
        </p:nvSpPr>
        <p:spPr/>
        <p:txBody>
          <a:bodyPr/>
          <a:lstStyle/>
          <a:p>
            <a:r>
              <a:rPr lang="en-US" sz="2000" dirty="0"/>
              <a:t>Badge to Portal – </a:t>
            </a:r>
            <a:r>
              <a:rPr lang="en-US" sz="2000" dirty="0" err="1"/>
              <a:t>Anuket</a:t>
            </a:r>
            <a:r>
              <a:rPr lang="en-US" sz="2000" dirty="0"/>
              <a:t> R2 Workload Example</a:t>
            </a:r>
            <a:br>
              <a:rPr lang="en-US" dirty="0"/>
            </a:br>
            <a:r>
              <a:rPr lang="en-US" sz="1400" dirty="0"/>
              <a:t>Compliance for 1 CNF Workload badge (1 attribute)</a:t>
            </a:r>
            <a:endParaRPr lang="en-US" dirty="0"/>
          </a:p>
        </p:txBody>
      </p:sp>
      <p:pic>
        <p:nvPicPr>
          <p:cNvPr id="4" name="Picture 3">
            <a:extLst>
              <a:ext uri="{FF2B5EF4-FFF2-40B4-BE49-F238E27FC236}">
                <a16:creationId xmlns:a16="http://schemas.microsoft.com/office/drawing/2014/main" id="{95A7613A-44BB-4018-82BB-7908759B15D1}"/>
              </a:ext>
            </a:extLst>
          </p:cNvPr>
          <p:cNvPicPr>
            <a:picLocks noChangeAspect="1"/>
          </p:cNvPicPr>
          <p:nvPr/>
        </p:nvPicPr>
        <p:blipFill rotWithShape="1">
          <a:blip r:embed="rId2"/>
          <a:srcRect b="44657"/>
          <a:stretch/>
        </p:blipFill>
        <p:spPr>
          <a:xfrm>
            <a:off x="2926309" y="1207449"/>
            <a:ext cx="6090628" cy="2069137"/>
          </a:xfrm>
          <a:prstGeom prst="rect">
            <a:avLst/>
          </a:prstGeom>
        </p:spPr>
      </p:pic>
      <p:sp>
        <p:nvSpPr>
          <p:cNvPr id="5" name="Rectangle 4">
            <a:extLst>
              <a:ext uri="{FF2B5EF4-FFF2-40B4-BE49-F238E27FC236}">
                <a16:creationId xmlns:a16="http://schemas.microsoft.com/office/drawing/2014/main" id="{88DE2C08-E187-43CC-9626-5B2E4B4CC5D1}"/>
              </a:ext>
            </a:extLst>
          </p:cNvPr>
          <p:cNvSpPr/>
          <p:nvPr/>
        </p:nvSpPr>
        <p:spPr>
          <a:xfrm>
            <a:off x="2273994" y="1542582"/>
            <a:ext cx="6742943" cy="336934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Rounded Corners 6">
            <a:extLst>
              <a:ext uri="{FF2B5EF4-FFF2-40B4-BE49-F238E27FC236}">
                <a16:creationId xmlns:a16="http://schemas.microsoft.com/office/drawing/2014/main" id="{2134A8A4-7536-46DA-AEFB-0C3AD333CAE9}"/>
              </a:ext>
            </a:extLst>
          </p:cNvPr>
          <p:cNvSpPr/>
          <p:nvPr/>
        </p:nvSpPr>
        <p:spPr>
          <a:xfrm>
            <a:off x="153954" y="2343276"/>
            <a:ext cx="1697706" cy="2011269"/>
          </a:xfrm>
          <a:prstGeom prst="roundRect">
            <a:avLst/>
          </a:prstGeom>
          <a:solidFill>
            <a:schemeClr val="bg1"/>
          </a:solidFill>
          <a:ln w="38100">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CNF Workload</a:t>
            </a:r>
          </a:p>
        </p:txBody>
      </p:sp>
      <p:pic>
        <p:nvPicPr>
          <p:cNvPr id="8" name="Picture 7" descr="Logo, company name&#10;&#10;Description automatically generated">
            <a:extLst>
              <a:ext uri="{FF2B5EF4-FFF2-40B4-BE49-F238E27FC236}">
                <a16:creationId xmlns:a16="http://schemas.microsoft.com/office/drawing/2014/main" id="{A48FB9F4-8A0E-401E-82AC-AF3FEC7A3B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330" y="2836206"/>
            <a:ext cx="1501014" cy="1397961"/>
          </a:xfrm>
          <a:prstGeom prst="rect">
            <a:avLst/>
          </a:prstGeom>
        </p:spPr>
      </p:pic>
      <p:sp>
        <p:nvSpPr>
          <p:cNvPr id="9" name="TextBox 8">
            <a:extLst>
              <a:ext uri="{FF2B5EF4-FFF2-40B4-BE49-F238E27FC236}">
                <a16:creationId xmlns:a16="http://schemas.microsoft.com/office/drawing/2014/main" id="{F126ABDD-3B06-4267-9A97-09B18E203566}"/>
              </a:ext>
            </a:extLst>
          </p:cNvPr>
          <p:cNvSpPr txBox="1"/>
          <p:nvPr/>
        </p:nvSpPr>
        <p:spPr>
          <a:xfrm>
            <a:off x="246830" y="2657022"/>
            <a:ext cx="1511953" cy="307777"/>
          </a:xfrm>
          <a:prstGeom prst="rect">
            <a:avLst/>
          </a:prstGeom>
          <a:noFill/>
        </p:spPr>
        <p:txBody>
          <a:bodyPr wrap="none" rtlCol="0">
            <a:spAutoFit/>
          </a:bodyPr>
          <a:lstStyle/>
          <a:p>
            <a:pPr algn="ctr"/>
            <a:r>
              <a:rPr lang="en-US" sz="1400" dirty="0"/>
              <a:t>CLOUD NATIVE</a:t>
            </a:r>
          </a:p>
        </p:txBody>
      </p:sp>
      <p:sp>
        <p:nvSpPr>
          <p:cNvPr id="10" name="TextBox 9">
            <a:extLst>
              <a:ext uri="{FF2B5EF4-FFF2-40B4-BE49-F238E27FC236}">
                <a16:creationId xmlns:a16="http://schemas.microsoft.com/office/drawing/2014/main" id="{86B033D4-3845-47C6-B4EE-FF5AEE167796}"/>
              </a:ext>
            </a:extLst>
          </p:cNvPr>
          <p:cNvSpPr txBox="1"/>
          <p:nvPr/>
        </p:nvSpPr>
        <p:spPr>
          <a:xfrm>
            <a:off x="772980" y="3557332"/>
            <a:ext cx="1003801" cy="338554"/>
          </a:xfrm>
          <a:prstGeom prst="rect">
            <a:avLst/>
          </a:prstGeom>
          <a:noFill/>
        </p:spPr>
        <p:txBody>
          <a:bodyPr wrap="none" rtlCol="0">
            <a:spAutoFit/>
          </a:bodyPr>
          <a:lstStyle/>
          <a:p>
            <a:r>
              <a:rPr lang="en-US" sz="1600" b="1" dirty="0">
                <a:solidFill>
                  <a:srgbClr val="002060"/>
                </a:solidFill>
              </a:rPr>
              <a:t>Assured</a:t>
            </a:r>
          </a:p>
        </p:txBody>
      </p:sp>
      <p:sp>
        <p:nvSpPr>
          <p:cNvPr id="11" name="TextBox 10">
            <a:extLst>
              <a:ext uri="{FF2B5EF4-FFF2-40B4-BE49-F238E27FC236}">
                <a16:creationId xmlns:a16="http://schemas.microsoft.com/office/drawing/2014/main" id="{D312C8CD-2CBD-422B-AA1C-2CC59496ED71}"/>
              </a:ext>
            </a:extLst>
          </p:cNvPr>
          <p:cNvSpPr txBox="1"/>
          <p:nvPr/>
        </p:nvSpPr>
        <p:spPr>
          <a:xfrm>
            <a:off x="173136" y="4010892"/>
            <a:ext cx="615874" cy="261610"/>
          </a:xfrm>
          <a:prstGeom prst="rect">
            <a:avLst/>
          </a:prstGeom>
          <a:noFill/>
        </p:spPr>
        <p:txBody>
          <a:bodyPr wrap="none" rtlCol="0">
            <a:spAutoFit/>
          </a:bodyPr>
          <a:lstStyle/>
          <a:p>
            <a:r>
              <a:rPr lang="en-US" sz="1100" dirty="0"/>
              <a:t>2021/6</a:t>
            </a:r>
          </a:p>
        </p:txBody>
      </p:sp>
      <p:sp>
        <p:nvSpPr>
          <p:cNvPr id="14" name="TextBox 13">
            <a:extLst>
              <a:ext uri="{FF2B5EF4-FFF2-40B4-BE49-F238E27FC236}">
                <a16:creationId xmlns:a16="http://schemas.microsoft.com/office/drawing/2014/main" id="{3AD4B8D1-B38F-4AC5-A344-BC94B55C87D9}"/>
              </a:ext>
            </a:extLst>
          </p:cNvPr>
          <p:cNvSpPr txBox="1"/>
          <p:nvPr/>
        </p:nvSpPr>
        <p:spPr>
          <a:xfrm>
            <a:off x="2439207" y="1815790"/>
            <a:ext cx="6225627" cy="738664"/>
          </a:xfrm>
          <a:prstGeom prst="rect">
            <a:avLst/>
          </a:prstGeom>
          <a:noFill/>
        </p:spPr>
        <p:txBody>
          <a:bodyPr wrap="square" rtlCol="0">
            <a:spAutoFit/>
          </a:bodyPr>
          <a:lstStyle/>
          <a:p>
            <a:r>
              <a:rPr lang="en-US" sz="1050" b="1" u="sng" dirty="0" err="1"/>
              <a:t>Xxxx</a:t>
            </a:r>
            <a:r>
              <a:rPr lang="en-US" sz="1050" b="1" u="sng" dirty="0"/>
              <a:t>	</a:t>
            </a:r>
            <a:r>
              <a:rPr lang="en-US" sz="1050" b="1" u="sng" dirty="0" err="1"/>
              <a:t>xxxxxxx</a:t>
            </a:r>
            <a:r>
              <a:rPr lang="en-US" sz="1050" b="1" u="sng" dirty="0"/>
              <a:t>	</a:t>
            </a:r>
            <a:r>
              <a:rPr lang="en-US" sz="1050" b="1" u="sng" dirty="0" err="1"/>
              <a:t>xxxxxxxxxxxxxx</a:t>
            </a:r>
            <a:r>
              <a:rPr lang="en-US" sz="1050" b="1" u="sng" dirty="0"/>
              <a:t>	</a:t>
            </a:r>
            <a:r>
              <a:rPr lang="en-US" sz="1050" b="1" u="sng" dirty="0" err="1"/>
              <a:t>xxxxxxxxxx</a:t>
            </a:r>
            <a:r>
              <a:rPr lang="en-US" sz="1050" b="1" u="sng" dirty="0"/>
              <a:t>	</a:t>
            </a:r>
            <a:r>
              <a:rPr lang="en-US" sz="1050" b="1" u="sng" dirty="0" err="1"/>
              <a:t>xxxxxxxxxxxx</a:t>
            </a:r>
            <a:endParaRPr lang="en-US" sz="1050" b="1" u="sng" dirty="0"/>
          </a:p>
          <a:p>
            <a:r>
              <a:rPr lang="en-US" sz="1050" dirty="0" err="1"/>
              <a:t>Xxxxx</a:t>
            </a:r>
            <a:r>
              <a:rPr lang="en-US" sz="1050" dirty="0"/>
              <a:t>	</a:t>
            </a:r>
            <a:r>
              <a:rPr lang="en-US" sz="1050" dirty="0" err="1"/>
              <a:t>xxxxxxx</a:t>
            </a:r>
            <a:r>
              <a:rPr lang="en-US" sz="1050" dirty="0"/>
              <a:t>	</a:t>
            </a:r>
            <a:r>
              <a:rPr lang="en-US" sz="1050" dirty="0" err="1"/>
              <a:t>xxxxxxxxxxxxxxxxx</a:t>
            </a:r>
            <a:r>
              <a:rPr lang="en-US" sz="1050" dirty="0"/>
              <a:t>	</a:t>
            </a:r>
            <a:r>
              <a:rPr lang="en-US" sz="1050" dirty="0" err="1"/>
              <a:t>xxxxxxxxxx</a:t>
            </a:r>
            <a:r>
              <a:rPr lang="en-US" sz="1050" dirty="0"/>
              <a:t>	</a:t>
            </a:r>
            <a:r>
              <a:rPr lang="en-US" sz="1050" dirty="0" err="1"/>
              <a:t>xxxxxxxxxxxx</a:t>
            </a:r>
            <a:endParaRPr lang="en-US" sz="1050" dirty="0"/>
          </a:p>
          <a:p>
            <a:r>
              <a:rPr lang="en-US" sz="1050" dirty="0" err="1"/>
              <a:t>Xxxxx</a:t>
            </a:r>
            <a:r>
              <a:rPr lang="en-US" sz="1050" dirty="0"/>
              <a:t>	</a:t>
            </a:r>
            <a:r>
              <a:rPr lang="en-US" sz="1050" dirty="0" err="1"/>
              <a:t>xxxxxxx</a:t>
            </a:r>
            <a:r>
              <a:rPr lang="en-US" sz="1050" dirty="0"/>
              <a:t>	</a:t>
            </a:r>
            <a:r>
              <a:rPr lang="en-US" sz="1050" dirty="0" err="1"/>
              <a:t>xxxxxxxxxxxxxxxxx</a:t>
            </a:r>
            <a:r>
              <a:rPr lang="en-US" sz="1050" dirty="0"/>
              <a:t>	</a:t>
            </a:r>
            <a:r>
              <a:rPr lang="en-US" sz="1050" dirty="0" err="1"/>
              <a:t>xxxxxxxxxx</a:t>
            </a:r>
            <a:r>
              <a:rPr lang="en-US" sz="1050" dirty="0"/>
              <a:t>	</a:t>
            </a:r>
            <a:r>
              <a:rPr lang="en-US" sz="1050" dirty="0" err="1"/>
              <a:t>xxxxxxxxxxxx</a:t>
            </a:r>
            <a:endParaRPr lang="en-US" sz="1050" dirty="0"/>
          </a:p>
          <a:p>
            <a:r>
              <a:rPr lang="en-US" sz="1050" dirty="0"/>
              <a:t>….	</a:t>
            </a:r>
          </a:p>
        </p:txBody>
      </p:sp>
      <p:sp>
        <p:nvSpPr>
          <p:cNvPr id="16" name="TextBox 15">
            <a:extLst>
              <a:ext uri="{FF2B5EF4-FFF2-40B4-BE49-F238E27FC236}">
                <a16:creationId xmlns:a16="http://schemas.microsoft.com/office/drawing/2014/main" id="{CE30C6F0-8DC9-4F3A-8B39-4AAEC415EAF7}"/>
              </a:ext>
            </a:extLst>
          </p:cNvPr>
          <p:cNvSpPr txBox="1"/>
          <p:nvPr/>
        </p:nvSpPr>
        <p:spPr>
          <a:xfrm>
            <a:off x="2273994" y="1204966"/>
            <a:ext cx="5238154" cy="318903"/>
          </a:xfrm>
          <a:prstGeom prst="rect">
            <a:avLst/>
          </a:prstGeom>
          <a:solidFill>
            <a:schemeClr val="bg1">
              <a:lumMod val="85000"/>
            </a:schemeClr>
          </a:solidFill>
          <a:ln>
            <a:noFill/>
          </a:ln>
        </p:spPr>
        <p:txBody>
          <a:bodyPr wrap="square" rtlCol="0">
            <a:noAutofit/>
          </a:bodyPr>
          <a:lstStyle/>
          <a:p>
            <a:r>
              <a:rPr lang="en-US" sz="1050" b="1" dirty="0" err="1">
                <a:solidFill>
                  <a:srgbClr val="002060"/>
                </a:solidFill>
              </a:rPr>
              <a:t>Anuket</a:t>
            </a:r>
            <a:r>
              <a:rPr lang="en-US" sz="1050" b="1" dirty="0">
                <a:solidFill>
                  <a:srgbClr val="002060"/>
                </a:solidFill>
              </a:rPr>
              <a:t> Assured </a:t>
            </a:r>
            <a:r>
              <a:rPr lang="en-US" sz="1050" b="1" dirty="0">
                <a:solidFill>
                  <a:srgbClr val="002060"/>
                </a:solidFill>
                <a:highlight>
                  <a:srgbClr val="FFFF00"/>
                </a:highlight>
              </a:rPr>
              <a:t>Cloud Native </a:t>
            </a:r>
            <a:r>
              <a:rPr lang="en-US" sz="1050" b="1" dirty="0">
                <a:solidFill>
                  <a:srgbClr val="002060"/>
                </a:solidFill>
              </a:rPr>
              <a:t>Portal</a:t>
            </a:r>
            <a:endParaRPr lang="en-US" sz="1050" b="1" dirty="0">
              <a:solidFill>
                <a:srgbClr val="002060"/>
              </a:solidFill>
              <a:highlight>
                <a:srgbClr val="FFFF00"/>
              </a:highlight>
            </a:endParaRPr>
          </a:p>
        </p:txBody>
      </p:sp>
      <p:sp>
        <p:nvSpPr>
          <p:cNvPr id="27" name="Speech Bubble: Rectangle 26">
            <a:extLst>
              <a:ext uri="{FF2B5EF4-FFF2-40B4-BE49-F238E27FC236}">
                <a16:creationId xmlns:a16="http://schemas.microsoft.com/office/drawing/2014/main" id="{ED639168-21CC-4347-BCA1-AE2C0FA026BC}"/>
              </a:ext>
            </a:extLst>
          </p:cNvPr>
          <p:cNvSpPr/>
          <p:nvPr/>
        </p:nvSpPr>
        <p:spPr>
          <a:xfrm>
            <a:off x="2503975" y="3000536"/>
            <a:ext cx="5054990" cy="1790700"/>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1200" b="1" dirty="0">
                <a:solidFill>
                  <a:schemeClr val="tx1"/>
                </a:solidFill>
              </a:rPr>
              <a:t>Company:  </a:t>
            </a:r>
            <a:r>
              <a:rPr lang="en-US" sz="1200" dirty="0">
                <a:solidFill>
                  <a:schemeClr val="tx1"/>
                </a:solidFill>
              </a:rPr>
              <a:t>MATRIXX Software</a:t>
            </a:r>
          </a:p>
          <a:p>
            <a:pPr marL="171450"/>
            <a:r>
              <a:rPr lang="en-US" sz="1200" b="1" dirty="0">
                <a:solidFill>
                  <a:schemeClr val="tx1"/>
                </a:solidFill>
              </a:rPr>
              <a:t>Product</a:t>
            </a:r>
            <a:r>
              <a:rPr lang="en-US" sz="1200" dirty="0">
                <a:solidFill>
                  <a:schemeClr val="tx1"/>
                </a:solidFill>
              </a:rPr>
              <a:t>:  Digital Commerce Platform</a:t>
            </a:r>
          </a:p>
          <a:p>
            <a:pPr marL="171450"/>
            <a:r>
              <a:rPr lang="en-US" sz="1200" b="1" dirty="0">
                <a:solidFill>
                  <a:schemeClr val="tx1"/>
                </a:solidFill>
              </a:rPr>
              <a:t>Product Version:  </a:t>
            </a:r>
            <a:r>
              <a:rPr lang="en-US" sz="1200" dirty="0">
                <a:solidFill>
                  <a:schemeClr val="tx1"/>
                </a:solidFill>
              </a:rPr>
              <a:t>5220</a:t>
            </a:r>
          </a:p>
          <a:p>
            <a:pPr marL="171450"/>
            <a:r>
              <a:rPr lang="en-US" sz="1200" b="1" dirty="0">
                <a:solidFill>
                  <a:schemeClr val="tx1"/>
                </a:solidFill>
              </a:rPr>
              <a:t>Description</a:t>
            </a:r>
            <a:r>
              <a:rPr lang="en-US" sz="1200" dirty="0">
                <a:solidFill>
                  <a:schemeClr val="tx1"/>
                </a:solidFill>
              </a:rPr>
              <a:t>: A 3GPP Compliant 5G CCS ….</a:t>
            </a:r>
            <a:br>
              <a:rPr lang="en-US" sz="1200" dirty="0">
                <a:solidFill>
                  <a:schemeClr val="tx1"/>
                </a:solidFill>
              </a:rPr>
            </a:br>
            <a:r>
              <a:rPr lang="en-US" sz="1200" b="1" dirty="0">
                <a:solidFill>
                  <a:schemeClr val="tx1"/>
                </a:solidFill>
              </a:rPr>
              <a:t>Product/Vendor Link</a:t>
            </a:r>
            <a:r>
              <a:rPr lang="en-US" sz="1200" dirty="0">
                <a:solidFill>
                  <a:schemeClr val="tx1"/>
                </a:solidFill>
              </a:rPr>
              <a:t>:  www.matrix.com/digital-commerce-platform/</a:t>
            </a:r>
          </a:p>
          <a:p>
            <a:pPr marL="171450"/>
            <a:endParaRPr lang="en-US" sz="1200" dirty="0">
              <a:solidFill>
                <a:schemeClr val="tx1"/>
              </a:solidFill>
            </a:endParaRPr>
          </a:p>
          <a:p>
            <a:pPr marL="171450"/>
            <a:r>
              <a:rPr lang="en-US" sz="1200" b="1" dirty="0" err="1">
                <a:solidFill>
                  <a:schemeClr val="tx1"/>
                </a:solidFill>
              </a:rPr>
              <a:t>Anuket</a:t>
            </a:r>
            <a:r>
              <a:rPr lang="en-US" sz="1200" b="1" dirty="0">
                <a:solidFill>
                  <a:schemeClr val="tx1"/>
                </a:solidFill>
              </a:rPr>
              <a:t> Version</a:t>
            </a:r>
            <a:r>
              <a:rPr lang="en-US" sz="1200" dirty="0">
                <a:solidFill>
                  <a:schemeClr val="tx1"/>
                </a:solidFill>
              </a:rPr>
              <a:t>: 2021/6</a:t>
            </a:r>
          </a:p>
          <a:p>
            <a:pPr marL="171450"/>
            <a:r>
              <a:rPr lang="en-US" sz="1200" b="1" dirty="0">
                <a:solidFill>
                  <a:schemeClr val="tx1"/>
                </a:solidFill>
              </a:rPr>
              <a:t>SUT</a:t>
            </a:r>
            <a:r>
              <a:rPr lang="en-US" sz="1200" dirty="0">
                <a:solidFill>
                  <a:schemeClr val="tx1"/>
                </a:solidFill>
              </a:rPr>
              <a:t>:  </a:t>
            </a:r>
            <a:r>
              <a:rPr lang="en-US" sz="1200" dirty="0" err="1">
                <a:solidFill>
                  <a:schemeClr val="tx1"/>
                </a:solidFill>
                <a:highlight>
                  <a:srgbClr val="FFFF00"/>
                </a:highlight>
              </a:rPr>
              <a:t>Anuket</a:t>
            </a:r>
            <a:r>
              <a:rPr lang="en-US" sz="1200" dirty="0">
                <a:solidFill>
                  <a:schemeClr val="tx1"/>
                </a:solidFill>
                <a:highlight>
                  <a:srgbClr val="FFFF00"/>
                </a:highlight>
              </a:rPr>
              <a:t> R2 Compliant Workload</a:t>
            </a:r>
          </a:p>
          <a:p>
            <a:pPr marL="171450"/>
            <a:r>
              <a:rPr lang="en-US" sz="1200" b="1" dirty="0">
                <a:solidFill>
                  <a:schemeClr val="tx1"/>
                </a:solidFill>
              </a:rPr>
              <a:t>Date Certified</a:t>
            </a:r>
            <a:r>
              <a:rPr lang="en-US" sz="1200" dirty="0">
                <a:solidFill>
                  <a:schemeClr val="tx1"/>
                </a:solidFill>
              </a:rPr>
              <a:t>: 2021/11</a:t>
            </a:r>
          </a:p>
        </p:txBody>
      </p:sp>
      <p:sp>
        <p:nvSpPr>
          <p:cNvPr id="28" name="TextBox 27">
            <a:extLst>
              <a:ext uri="{FF2B5EF4-FFF2-40B4-BE49-F238E27FC236}">
                <a16:creationId xmlns:a16="http://schemas.microsoft.com/office/drawing/2014/main" id="{6E3F328B-9EEB-46BD-B318-9081C101CF5F}"/>
              </a:ext>
            </a:extLst>
          </p:cNvPr>
          <p:cNvSpPr txBox="1"/>
          <p:nvPr/>
        </p:nvSpPr>
        <p:spPr>
          <a:xfrm>
            <a:off x="1229371" y="1818896"/>
            <a:ext cx="665567" cy="230832"/>
          </a:xfrm>
          <a:prstGeom prst="rect">
            <a:avLst/>
          </a:prstGeom>
          <a:noFill/>
        </p:spPr>
        <p:txBody>
          <a:bodyPr wrap="none" rtlCol="0">
            <a:spAutoFit/>
          </a:bodyPr>
          <a:lstStyle/>
          <a:p>
            <a:r>
              <a:rPr lang="en-US" sz="900" i="1" dirty="0"/>
              <a:t>Hyperlink</a:t>
            </a:r>
          </a:p>
        </p:txBody>
      </p:sp>
      <p:cxnSp>
        <p:nvCxnSpPr>
          <p:cNvPr id="6" name="Connector: Elbow 5">
            <a:extLst>
              <a:ext uri="{FF2B5EF4-FFF2-40B4-BE49-F238E27FC236}">
                <a16:creationId xmlns:a16="http://schemas.microsoft.com/office/drawing/2014/main" id="{D05EBBB2-FE54-4483-AF92-D7C9C90FE91B}"/>
              </a:ext>
            </a:extLst>
          </p:cNvPr>
          <p:cNvCxnSpPr>
            <a:cxnSpLocks/>
            <a:stCxn id="7" idx="0"/>
          </p:cNvCxnSpPr>
          <p:nvPr/>
        </p:nvCxnSpPr>
        <p:spPr>
          <a:xfrm rot="5400000" flipH="1" flipV="1">
            <a:off x="1454320" y="1611783"/>
            <a:ext cx="279980" cy="1183007"/>
          </a:xfrm>
          <a:prstGeom prst="bentConnector2">
            <a:avLst/>
          </a:prstGeom>
          <a:ln w="38100">
            <a:solidFill>
              <a:schemeClr val="bg2">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B17A1191-83E0-417F-8B30-4A6856680BAB}"/>
              </a:ext>
            </a:extLst>
          </p:cNvPr>
          <p:cNvSpPr/>
          <p:nvPr/>
        </p:nvSpPr>
        <p:spPr>
          <a:xfrm>
            <a:off x="2339980" y="1695479"/>
            <a:ext cx="6650066" cy="853718"/>
          </a:xfrm>
          <a:prstGeom prst="rect">
            <a:avLst/>
          </a:prstGeom>
          <a:noFill/>
          <a:ln>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D62BAAE-6F66-4B34-8462-231EA5734DA5}"/>
              </a:ext>
            </a:extLst>
          </p:cNvPr>
          <p:cNvSpPr txBox="1"/>
          <p:nvPr/>
        </p:nvSpPr>
        <p:spPr>
          <a:xfrm>
            <a:off x="5070726" y="1569044"/>
            <a:ext cx="949299" cy="215444"/>
          </a:xfrm>
          <a:prstGeom prst="rect">
            <a:avLst/>
          </a:prstGeom>
          <a:solidFill>
            <a:schemeClr val="tx2"/>
          </a:solidFill>
        </p:spPr>
        <p:txBody>
          <a:bodyPr wrap="none" rtlCol="0">
            <a:spAutoFit/>
          </a:bodyPr>
          <a:lstStyle/>
          <a:p>
            <a:pPr algn="ctr"/>
            <a:r>
              <a:rPr lang="en-US" sz="800" b="1" dirty="0"/>
              <a:t>CNF Workloads</a:t>
            </a:r>
          </a:p>
        </p:txBody>
      </p:sp>
      <p:cxnSp>
        <p:nvCxnSpPr>
          <p:cNvPr id="20" name="Connector: Elbow 19">
            <a:extLst>
              <a:ext uri="{FF2B5EF4-FFF2-40B4-BE49-F238E27FC236}">
                <a16:creationId xmlns:a16="http://schemas.microsoft.com/office/drawing/2014/main" id="{37913FF9-64BA-4CE8-A7CA-76065D7C539A}"/>
              </a:ext>
            </a:extLst>
          </p:cNvPr>
          <p:cNvCxnSpPr/>
          <p:nvPr/>
        </p:nvCxnSpPr>
        <p:spPr>
          <a:xfrm rot="16200000" flipH="1">
            <a:off x="2631574" y="2431140"/>
            <a:ext cx="842461" cy="196719"/>
          </a:xfrm>
          <a:prstGeom prst="bentConnector3">
            <a:avLst>
              <a:gd name="adj1" fmla="val 740"/>
            </a:avLst>
          </a:prstGeom>
          <a:ln w="38100">
            <a:solidFill>
              <a:schemeClr val="bg2">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4EE933B-16B7-470C-8D80-95DEE0E6590C}"/>
              </a:ext>
            </a:extLst>
          </p:cNvPr>
          <p:cNvCxnSpPr/>
          <p:nvPr/>
        </p:nvCxnSpPr>
        <p:spPr>
          <a:xfrm>
            <a:off x="4550898" y="4272502"/>
            <a:ext cx="3369212" cy="0"/>
          </a:xfrm>
          <a:prstGeom prst="straightConnector1">
            <a:avLst/>
          </a:prstGeom>
          <a:ln w="38100">
            <a:solidFill>
              <a:schemeClr val="bg2">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956D20D3-4BEB-4340-B20F-5D10F2C83BBA}"/>
              </a:ext>
            </a:extLst>
          </p:cNvPr>
          <p:cNvSpPr/>
          <p:nvPr/>
        </p:nvSpPr>
        <p:spPr>
          <a:xfrm>
            <a:off x="3961888" y="4171071"/>
            <a:ext cx="569843" cy="183468"/>
          </a:xfrm>
          <a:prstGeom prst="rect">
            <a:avLst/>
          </a:prstGeom>
          <a:noFill/>
          <a:ln>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0933D6CA-770B-4082-82BC-5C552651F45A}"/>
              </a:ext>
            </a:extLst>
          </p:cNvPr>
          <p:cNvSpPr txBox="1"/>
          <p:nvPr/>
        </p:nvSpPr>
        <p:spPr>
          <a:xfrm>
            <a:off x="5665013" y="4047960"/>
            <a:ext cx="665567" cy="230832"/>
          </a:xfrm>
          <a:prstGeom prst="rect">
            <a:avLst/>
          </a:prstGeom>
          <a:noFill/>
        </p:spPr>
        <p:txBody>
          <a:bodyPr wrap="none" rtlCol="0">
            <a:spAutoFit/>
          </a:bodyPr>
          <a:lstStyle/>
          <a:p>
            <a:r>
              <a:rPr lang="en-US" sz="900" i="1" dirty="0"/>
              <a:t>Hyperlink</a:t>
            </a:r>
          </a:p>
        </p:txBody>
      </p:sp>
      <p:sp>
        <p:nvSpPr>
          <p:cNvPr id="24" name="TextBox 23">
            <a:extLst>
              <a:ext uri="{FF2B5EF4-FFF2-40B4-BE49-F238E27FC236}">
                <a16:creationId xmlns:a16="http://schemas.microsoft.com/office/drawing/2014/main" id="{34A6D3A2-48CC-44E4-A964-511E1FA48E23}"/>
              </a:ext>
            </a:extLst>
          </p:cNvPr>
          <p:cNvSpPr txBox="1"/>
          <p:nvPr/>
        </p:nvSpPr>
        <p:spPr>
          <a:xfrm>
            <a:off x="7981299" y="4078134"/>
            <a:ext cx="960519" cy="369332"/>
          </a:xfrm>
          <a:prstGeom prst="rect">
            <a:avLst/>
          </a:prstGeom>
          <a:solidFill>
            <a:schemeClr val="bg1"/>
          </a:solidFill>
        </p:spPr>
        <p:txBody>
          <a:bodyPr wrap="none" rtlCol="0">
            <a:spAutoFit/>
          </a:bodyPr>
          <a:lstStyle/>
          <a:p>
            <a:r>
              <a:rPr lang="en-US" sz="900" dirty="0"/>
              <a:t>Links to 2021/6</a:t>
            </a:r>
          </a:p>
          <a:p>
            <a:r>
              <a:rPr lang="en-US" sz="900" dirty="0"/>
              <a:t>Documentation</a:t>
            </a:r>
          </a:p>
        </p:txBody>
      </p:sp>
    </p:spTree>
    <p:extLst>
      <p:ext uri="{BB962C8B-B14F-4D97-AF65-F5344CB8AC3E}">
        <p14:creationId xmlns:p14="http://schemas.microsoft.com/office/powerpoint/2010/main" val="3743501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8D6465-7A21-47F2-AE1F-9C3994569E98}"/>
              </a:ext>
            </a:extLst>
          </p:cNvPr>
          <p:cNvSpPr>
            <a:spLocks noGrp="1"/>
          </p:cNvSpPr>
          <p:nvPr>
            <p:ph type="title"/>
          </p:nvPr>
        </p:nvSpPr>
        <p:spPr>
          <a:xfrm>
            <a:off x="435893" y="201602"/>
            <a:ext cx="6823036" cy="760350"/>
          </a:xfrm>
        </p:spPr>
        <p:txBody>
          <a:bodyPr/>
          <a:lstStyle/>
          <a:p>
            <a:r>
              <a:rPr lang="en-US" sz="2000" dirty="0"/>
              <a:t>Badge to Portal – </a:t>
            </a:r>
            <a:r>
              <a:rPr lang="en-US" sz="2000" dirty="0" err="1"/>
              <a:t>Anuket</a:t>
            </a:r>
            <a:r>
              <a:rPr lang="en-US" sz="2000" dirty="0"/>
              <a:t> R2 + ONAP Workload Example</a:t>
            </a:r>
            <a:br>
              <a:rPr lang="en-US" dirty="0"/>
            </a:br>
            <a:r>
              <a:rPr lang="en-US" sz="1400" dirty="0"/>
              <a:t>Compliance for 1 CNF Workload badge (2 attributes) earned at different times</a:t>
            </a:r>
            <a:endParaRPr lang="en-US" dirty="0"/>
          </a:p>
        </p:txBody>
      </p:sp>
      <p:pic>
        <p:nvPicPr>
          <p:cNvPr id="4" name="Picture 3">
            <a:extLst>
              <a:ext uri="{FF2B5EF4-FFF2-40B4-BE49-F238E27FC236}">
                <a16:creationId xmlns:a16="http://schemas.microsoft.com/office/drawing/2014/main" id="{95A7613A-44BB-4018-82BB-7908759B15D1}"/>
              </a:ext>
            </a:extLst>
          </p:cNvPr>
          <p:cNvPicPr>
            <a:picLocks noChangeAspect="1"/>
          </p:cNvPicPr>
          <p:nvPr/>
        </p:nvPicPr>
        <p:blipFill rotWithShape="1">
          <a:blip r:embed="rId2"/>
          <a:srcRect b="44657"/>
          <a:stretch/>
        </p:blipFill>
        <p:spPr>
          <a:xfrm>
            <a:off x="2926309" y="1207449"/>
            <a:ext cx="6090628" cy="2069137"/>
          </a:xfrm>
          <a:prstGeom prst="rect">
            <a:avLst/>
          </a:prstGeom>
        </p:spPr>
      </p:pic>
      <p:sp>
        <p:nvSpPr>
          <p:cNvPr id="5" name="Rectangle 4">
            <a:extLst>
              <a:ext uri="{FF2B5EF4-FFF2-40B4-BE49-F238E27FC236}">
                <a16:creationId xmlns:a16="http://schemas.microsoft.com/office/drawing/2014/main" id="{88DE2C08-E187-43CC-9626-5B2E4B4CC5D1}"/>
              </a:ext>
            </a:extLst>
          </p:cNvPr>
          <p:cNvSpPr/>
          <p:nvPr/>
        </p:nvSpPr>
        <p:spPr>
          <a:xfrm>
            <a:off x="2273994" y="1542582"/>
            <a:ext cx="6742943" cy="336934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Rounded Corners 6">
            <a:extLst>
              <a:ext uri="{FF2B5EF4-FFF2-40B4-BE49-F238E27FC236}">
                <a16:creationId xmlns:a16="http://schemas.microsoft.com/office/drawing/2014/main" id="{2134A8A4-7536-46DA-AEFB-0C3AD333CAE9}"/>
              </a:ext>
            </a:extLst>
          </p:cNvPr>
          <p:cNvSpPr/>
          <p:nvPr/>
        </p:nvSpPr>
        <p:spPr>
          <a:xfrm>
            <a:off x="153954" y="2343276"/>
            <a:ext cx="1697706" cy="2011269"/>
          </a:xfrm>
          <a:prstGeom prst="roundRect">
            <a:avLst/>
          </a:prstGeom>
          <a:solidFill>
            <a:schemeClr val="bg1"/>
          </a:solidFill>
          <a:ln w="38100">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CNF Workload</a:t>
            </a:r>
          </a:p>
        </p:txBody>
      </p:sp>
      <p:pic>
        <p:nvPicPr>
          <p:cNvPr id="8" name="Picture 7" descr="Logo, company name&#10;&#10;Description automatically generated">
            <a:extLst>
              <a:ext uri="{FF2B5EF4-FFF2-40B4-BE49-F238E27FC236}">
                <a16:creationId xmlns:a16="http://schemas.microsoft.com/office/drawing/2014/main" id="{A48FB9F4-8A0E-401E-82AC-AF3FEC7A3B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330" y="2836206"/>
            <a:ext cx="1501014" cy="1397961"/>
          </a:xfrm>
          <a:prstGeom prst="rect">
            <a:avLst/>
          </a:prstGeom>
        </p:spPr>
      </p:pic>
      <p:sp>
        <p:nvSpPr>
          <p:cNvPr id="9" name="TextBox 8">
            <a:extLst>
              <a:ext uri="{FF2B5EF4-FFF2-40B4-BE49-F238E27FC236}">
                <a16:creationId xmlns:a16="http://schemas.microsoft.com/office/drawing/2014/main" id="{F126ABDD-3B06-4267-9A97-09B18E203566}"/>
              </a:ext>
            </a:extLst>
          </p:cNvPr>
          <p:cNvSpPr txBox="1"/>
          <p:nvPr/>
        </p:nvSpPr>
        <p:spPr>
          <a:xfrm>
            <a:off x="246830" y="2657022"/>
            <a:ext cx="1511953" cy="307777"/>
          </a:xfrm>
          <a:prstGeom prst="rect">
            <a:avLst/>
          </a:prstGeom>
          <a:noFill/>
        </p:spPr>
        <p:txBody>
          <a:bodyPr wrap="none" rtlCol="0">
            <a:spAutoFit/>
          </a:bodyPr>
          <a:lstStyle/>
          <a:p>
            <a:pPr algn="ctr"/>
            <a:r>
              <a:rPr lang="en-US" sz="1400" dirty="0"/>
              <a:t>CLOUD NATIVE</a:t>
            </a:r>
          </a:p>
        </p:txBody>
      </p:sp>
      <p:sp>
        <p:nvSpPr>
          <p:cNvPr id="10" name="TextBox 9">
            <a:extLst>
              <a:ext uri="{FF2B5EF4-FFF2-40B4-BE49-F238E27FC236}">
                <a16:creationId xmlns:a16="http://schemas.microsoft.com/office/drawing/2014/main" id="{86B033D4-3845-47C6-B4EE-FF5AEE167796}"/>
              </a:ext>
            </a:extLst>
          </p:cNvPr>
          <p:cNvSpPr txBox="1"/>
          <p:nvPr/>
        </p:nvSpPr>
        <p:spPr>
          <a:xfrm>
            <a:off x="772980" y="3557332"/>
            <a:ext cx="1003801" cy="338554"/>
          </a:xfrm>
          <a:prstGeom prst="rect">
            <a:avLst/>
          </a:prstGeom>
          <a:noFill/>
        </p:spPr>
        <p:txBody>
          <a:bodyPr wrap="none" rtlCol="0">
            <a:spAutoFit/>
          </a:bodyPr>
          <a:lstStyle/>
          <a:p>
            <a:r>
              <a:rPr lang="en-US" sz="1600" b="1" dirty="0">
                <a:solidFill>
                  <a:srgbClr val="002060"/>
                </a:solidFill>
              </a:rPr>
              <a:t>Assured</a:t>
            </a:r>
          </a:p>
        </p:txBody>
      </p:sp>
      <p:sp>
        <p:nvSpPr>
          <p:cNvPr id="11" name="TextBox 10">
            <a:extLst>
              <a:ext uri="{FF2B5EF4-FFF2-40B4-BE49-F238E27FC236}">
                <a16:creationId xmlns:a16="http://schemas.microsoft.com/office/drawing/2014/main" id="{D312C8CD-2CBD-422B-AA1C-2CC59496ED71}"/>
              </a:ext>
            </a:extLst>
          </p:cNvPr>
          <p:cNvSpPr txBox="1"/>
          <p:nvPr/>
        </p:nvSpPr>
        <p:spPr>
          <a:xfrm>
            <a:off x="173136" y="4010892"/>
            <a:ext cx="615874" cy="261610"/>
          </a:xfrm>
          <a:prstGeom prst="rect">
            <a:avLst/>
          </a:prstGeom>
          <a:noFill/>
        </p:spPr>
        <p:txBody>
          <a:bodyPr wrap="none" rtlCol="0">
            <a:spAutoFit/>
          </a:bodyPr>
          <a:lstStyle/>
          <a:p>
            <a:r>
              <a:rPr lang="en-US" sz="1100" dirty="0"/>
              <a:t>2021/6</a:t>
            </a:r>
          </a:p>
        </p:txBody>
      </p:sp>
      <p:sp>
        <p:nvSpPr>
          <p:cNvPr id="14" name="TextBox 13">
            <a:extLst>
              <a:ext uri="{FF2B5EF4-FFF2-40B4-BE49-F238E27FC236}">
                <a16:creationId xmlns:a16="http://schemas.microsoft.com/office/drawing/2014/main" id="{3AD4B8D1-B38F-4AC5-A344-BC94B55C87D9}"/>
              </a:ext>
            </a:extLst>
          </p:cNvPr>
          <p:cNvSpPr txBox="1"/>
          <p:nvPr/>
        </p:nvSpPr>
        <p:spPr>
          <a:xfrm>
            <a:off x="2457158" y="1692253"/>
            <a:ext cx="6225627" cy="707886"/>
          </a:xfrm>
          <a:prstGeom prst="rect">
            <a:avLst/>
          </a:prstGeom>
          <a:noFill/>
        </p:spPr>
        <p:txBody>
          <a:bodyPr wrap="square" rtlCol="0">
            <a:spAutoFit/>
          </a:bodyPr>
          <a:lstStyle/>
          <a:p>
            <a:r>
              <a:rPr lang="en-US" sz="1000" b="1" u="sng" dirty="0" err="1"/>
              <a:t>Xxxx</a:t>
            </a:r>
            <a:r>
              <a:rPr lang="en-US" sz="1000" b="1" u="sng" dirty="0"/>
              <a:t>	</a:t>
            </a:r>
            <a:r>
              <a:rPr lang="en-US" sz="1000" b="1" u="sng" dirty="0" err="1"/>
              <a:t>xxxxxxx</a:t>
            </a:r>
            <a:r>
              <a:rPr lang="en-US" sz="1000" b="1" u="sng" dirty="0"/>
              <a:t>	</a:t>
            </a:r>
            <a:r>
              <a:rPr lang="en-US" sz="1000" b="1" u="sng" dirty="0" err="1"/>
              <a:t>xxxxxxxxxxxxxx</a:t>
            </a:r>
            <a:r>
              <a:rPr lang="en-US" sz="1000" b="1" u="sng" dirty="0"/>
              <a:t>	</a:t>
            </a:r>
            <a:r>
              <a:rPr lang="en-US" sz="1000" b="1" u="sng" dirty="0" err="1"/>
              <a:t>xxxxxxxxxx</a:t>
            </a:r>
            <a:r>
              <a:rPr lang="en-US" sz="1000" b="1" u="sng" dirty="0"/>
              <a:t>	</a:t>
            </a:r>
            <a:r>
              <a:rPr lang="en-US" sz="1000" b="1" u="sng" dirty="0" err="1"/>
              <a:t>xxxxxxxxxxxx</a:t>
            </a:r>
            <a:endParaRPr lang="en-US" sz="1000" b="1" u="sng" dirty="0"/>
          </a:p>
          <a:p>
            <a:r>
              <a:rPr lang="en-US" sz="1000" dirty="0" err="1"/>
              <a:t>Xxxxx</a:t>
            </a:r>
            <a:r>
              <a:rPr lang="en-US" sz="1000" dirty="0"/>
              <a:t>	</a:t>
            </a:r>
            <a:r>
              <a:rPr lang="en-US" sz="1000" dirty="0" err="1"/>
              <a:t>xxxxxxx</a:t>
            </a:r>
            <a:r>
              <a:rPr lang="en-US" sz="1000" dirty="0"/>
              <a:t>	</a:t>
            </a:r>
            <a:r>
              <a:rPr lang="en-US" sz="1000" dirty="0" err="1"/>
              <a:t>xxxxxxxxxxxxxxxxx</a:t>
            </a:r>
            <a:r>
              <a:rPr lang="en-US" sz="1000" dirty="0"/>
              <a:t>	</a:t>
            </a:r>
            <a:r>
              <a:rPr lang="en-US" sz="1000" dirty="0" err="1"/>
              <a:t>xxxxxxxxxx</a:t>
            </a:r>
            <a:r>
              <a:rPr lang="en-US" sz="1000" dirty="0"/>
              <a:t>	</a:t>
            </a:r>
            <a:r>
              <a:rPr lang="en-US" sz="1000" dirty="0" err="1"/>
              <a:t>xxxxxxxxxxxx</a:t>
            </a:r>
            <a:endParaRPr lang="en-US" sz="1000" dirty="0"/>
          </a:p>
          <a:p>
            <a:r>
              <a:rPr lang="en-US" sz="1000" dirty="0" err="1"/>
              <a:t>Xxxxx</a:t>
            </a:r>
            <a:r>
              <a:rPr lang="en-US" sz="1000" dirty="0"/>
              <a:t>	</a:t>
            </a:r>
            <a:r>
              <a:rPr lang="en-US" sz="1000" dirty="0" err="1"/>
              <a:t>xxxxxxx</a:t>
            </a:r>
            <a:r>
              <a:rPr lang="en-US" sz="1000" dirty="0"/>
              <a:t>	</a:t>
            </a:r>
            <a:r>
              <a:rPr lang="en-US" sz="1000" dirty="0" err="1"/>
              <a:t>xxxxxxxxxxxxxxxxx</a:t>
            </a:r>
            <a:r>
              <a:rPr lang="en-US" sz="1000" dirty="0"/>
              <a:t>	</a:t>
            </a:r>
            <a:r>
              <a:rPr lang="en-US" sz="1000" dirty="0" err="1"/>
              <a:t>xxxxxxxxxx</a:t>
            </a:r>
            <a:r>
              <a:rPr lang="en-US" sz="1000" dirty="0"/>
              <a:t>	</a:t>
            </a:r>
            <a:r>
              <a:rPr lang="en-US" sz="1000" dirty="0" err="1"/>
              <a:t>xxxxxxxxxxxx</a:t>
            </a:r>
            <a:endParaRPr lang="en-US" sz="1000" dirty="0"/>
          </a:p>
          <a:p>
            <a:r>
              <a:rPr lang="en-US" sz="1000" dirty="0" err="1"/>
              <a:t>Xxxxx</a:t>
            </a:r>
            <a:r>
              <a:rPr lang="en-US" sz="1000" dirty="0"/>
              <a:t>	</a:t>
            </a:r>
            <a:r>
              <a:rPr lang="en-US" sz="1000" dirty="0" err="1"/>
              <a:t>xxxxxxx</a:t>
            </a:r>
            <a:r>
              <a:rPr lang="en-US" sz="1000" dirty="0"/>
              <a:t>	</a:t>
            </a:r>
            <a:r>
              <a:rPr lang="en-US" sz="1000" dirty="0" err="1"/>
              <a:t>xxxxxxxxxxxxxxxxx</a:t>
            </a:r>
            <a:r>
              <a:rPr lang="en-US" sz="1000" dirty="0"/>
              <a:t>	</a:t>
            </a:r>
            <a:r>
              <a:rPr lang="en-US" sz="1000" dirty="0" err="1"/>
              <a:t>xxxxxxxxxx</a:t>
            </a:r>
            <a:r>
              <a:rPr lang="en-US" sz="1000" dirty="0"/>
              <a:t>	</a:t>
            </a:r>
            <a:r>
              <a:rPr lang="en-US" sz="1000" dirty="0" err="1"/>
              <a:t>xxxxxxxxxxxx</a:t>
            </a:r>
            <a:r>
              <a:rPr lang="en-US" sz="1000" dirty="0"/>
              <a:t>	</a:t>
            </a:r>
          </a:p>
        </p:txBody>
      </p:sp>
      <p:sp>
        <p:nvSpPr>
          <p:cNvPr id="16" name="TextBox 15">
            <a:extLst>
              <a:ext uri="{FF2B5EF4-FFF2-40B4-BE49-F238E27FC236}">
                <a16:creationId xmlns:a16="http://schemas.microsoft.com/office/drawing/2014/main" id="{CE30C6F0-8DC9-4F3A-8B39-4AAEC415EAF7}"/>
              </a:ext>
            </a:extLst>
          </p:cNvPr>
          <p:cNvSpPr txBox="1"/>
          <p:nvPr/>
        </p:nvSpPr>
        <p:spPr>
          <a:xfrm>
            <a:off x="2273994" y="1204966"/>
            <a:ext cx="5238154" cy="318903"/>
          </a:xfrm>
          <a:prstGeom prst="rect">
            <a:avLst/>
          </a:prstGeom>
          <a:solidFill>
            <a:schemeClr val="bg1">
              <a:lumMod val="85000"/>
            </a:schemeClr>
          </a:solidFill>
          <a:ln>
            <a:noFill/>
          </a:ln>
        </p:spPr>
        <p:txBody>
          <a:bodyPr wrap="square" rtlCol="0">
            <a:noAutofit/>
          </a:bodyPr>
          <a:lstStyle/>
          <a:p>
            <a:r>
              <a:rPr lang="en-US" sz="1050" b="1" dirty="0" err="1">
                <a:solidFill>
                  <a:srgbClr val="002060"/>
                </a:solidFill>
              </a:rPr>
              <a:t>Anuket</a:t>
            </a:r>
            <a:r>
              <a:rPr lang="en-US" sz="1050" b="1" dirty="0">
                <a:solidFill>
                  <a:srgbClr val="002060"/>
                </a:solidFill>
              </a:rPr>
              <a:t> Assured </a:t>
            </a:r>
            <a:r>
              <a:rPr lang="en-US" sz="1050" b="1" dirty="0">
                <a:solidFill>
                  <a:srgbClr val="002060"/>
                </a:solidFill>
                <a:highlight>
                  <a:srgbClr val="FFFF00"/>
                </a:highlight>
              </a:rPr>
              <a:t>Cloud Native </a:t>
            </a:r>
            <a:r>
              <a:rPr lang="en-US" sz="1050" b="1" dirty="0">
                <a:solidFill>
                  <a:srgbClr val="002060"/>
                </a:solidFill>
              </a:rPr>
              <a:t>Portal</a:t>
            </a:r>
            <a:endParaRPr lang="en-US" sz="1050" b="1" dirty="0">
              <a:solidFill>
                <a:srgbClr val="002060"/>
              </a:solidFill>
              <a:highlight>
                <a:srgbClr val="FFFF00"/>
              </a:highlight>
            </a:endParaRPr>
          </a:p>
        </p:txBody>
      </p:sp>
      <p:sp>
        <p:nvSpPr>
          <p:cNvPr id="27" name="Speech Bubble: Rectangle 26">
            <a:extLst>
              <a:ext uri="{FF2B5EF4-FFF2-40B4-BE49-F238E27FC236}">
                <a16:creationId xmlns:a16="http://schemas.microsoft.com/office/drawing/2014/main" id="{ED639168-21CC-4347-BCA1-AE2C0FA026BC}"/>
              </a:ext>
            </a:extLst>
          </p:cNvPr>
          <p:cNvSpPr/>
          <p:nvPr/>
        </p:nvSpPr>
        <p:spPr>
          <a:xfrm>
            <a:off x="2320432" y="3700814"/>
            <a:ext cx="6603627" cy="1186549"/>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800" b="1" dirty="0">
                <a:solidFill>
                  <a:schemeClr val="tx1"/>
                </a:solidFill>
              </a:rPr>
              <a:t>Company:  </a:t>
            </a:r>
            <a:r>
              <a:rPr lang="en-US" sz="800" dirty="0">
                <a:solidFill>
                  <a:schemeClr val="tx1"/>
                </a:solidFill>
              </a:rPr>
              <a:t>MATRIXX Software</a:t>
            </a:r>
          </a:p>
          <a:p>
            <a:pPr marL="171450"/>
            <a:r>
              <a:rPr lang="en-US" sz="800" b="1" dirty="0">
                <a:solidFill>
                  <a:schemeClr val="tx1"/>
                </a:solidFill>
              </a:rPr>
              <a:t>Product</a:t>
            </a:r>
            <a:r>
              <a:rPr lang="en-US" sz="800" dirty="0">
                <a:solidFill>
                  <a:schemeClr val="tx1"/>
                </a:solidFill>
              </a:rPr>
              <a:t>:  Digital Commerce Platform</a:t>
            </a:r>
          </a:p>
          <a:p>
            <a:pPr marL="171450"/>
            <a:r>
              <a:rPr lang="en-US" sz="800" b="1" dirty="0">
                <a:solidFill>
                  <a:schemeClr val="tx1"/>
                </a:solidFill>
              </a:rPr>
              <a:t>Product Version:  </a:t>
            </a:r>
            <a:r>
              <a:rPr lang="en-US" sz="800" dirty="0">
                <a:solidFill>
                  <a:schemeClr val="tx1"/>
                </a:solidFill>
              </a:rPr>
              <a:t>5220</a:t>
            </a:r>
          </a:p>
          <a:p>
            <a:pPr marL="171450"/>
            <a:r>
              <a:rPr lang="en-US" sz="800" b="1" dirty="0">
                <a:solidFill>
                  <a:schemeClr val="tx1"/>
                </a:solidFill>
              </a:rPr>
              <a:t>Description</a:t>
            </a:r>
            <a:r>
              <a:rPr lang="en-US" sz="800" dirty="0">
                <a:solidFill>
                  <a:schemeClr val="tx1"/>
                </a:solidFill>
              </a:rPr>
              <a:t>: 4G OCS and 5G CCS</a:t>
            </a:r>
            <a:br>
              <a:rPr lang="en-US" sz="800" dirty="0">
                <a:solidFill>
                  <a:schemeClr val="tx1"/>
                </a:solidFill>
              </a:rPr>
            </a:br>
            <a:r>
              <a:rPr lang="en-US" sz="800" b="1" dirty="0">
                <a:solidFill>
                  <a:schemeClr val="tx1"/>
                </a:solidFill>
              </a:rPr>
              <a:t>Product/Vendor Link</a:t>
            </a:r>
            <a:r>
              <a:rPr lang="en-US" sz="800" dirty="0">
                <a:solidFill>
                  <a:schemeClr val="tx1"/>
                </a:solidFill>
              </a:rPr>
              <a:t>:  www.matrix.com/digital-commerce-platform/</a:t>
            </a:r>
          </a:p>
          <a:p>
            <a:pPr marL="171450"/>
            <a:endParaRPr lang="en-US" sz="800" dirty="0">
              <a:solidFill>
                <a:schemeClr val="tx1"/>
              </a:solidFill>
            </a:endParaRPr>
          </a:p>
          <a:p>
            <a:pPr marL="171450"/>
            <a:r>
              <a:rPr lang="en-US" sz="800" b="1" dirty="0" err="1">
                <a:solidFill>
                  <a:schemeClr val="tx1"/>
                </a:solidFill>
              </a:rPr>
              <a:t>Anuket</a:t>
            </a:r>
            <a:r>
              <a:rPr lang="en-US" sz="800" b="1" dirty="0">
                <a:solidFill>
                  <a:schemeClr val="tx1"/>
                </a:solidFill>
              </a:rPr>
              <a:t> Version</a:t>
            </a:r>
            <a:r>
              <a:rPr lang="en-US" sz="800" dirty="0">
                <a:solidFill>
                  <a:schemeClr val="tx1"/>
                </a:solidFill>
              </a:rPr>
              <a:t>: 2021/6</a:t>
            </a:r>
          </a:p>
          <a:p>
            <a:pPr marL="171450"/>
            <a:r>
              <a:rPr lang="en-US" sz="800" b="1" dirty="0">
                <a:solidFill>
                  <a:schemeClr val="tx1"/>
                </a:solidFill>
              </a:rPr>
              <a:t>SUT</a:t>
            </a:r>
            <a:r>
              <a:rPr lang="en-US" sz="800" dirty="0">
                <a:solidFill>
                  <a:schemeClr val="tx1"/>
                </a:solidFill>
              </a:rPr>
              <a:t>:  </a:t>
            </a:r>
            <a:r>
              <a:rPr lang="en-US" sz="800" dirty="0" err="1">
                <a:solidFill>
                  <a:schemeClr val="tx1"/>
                </a:solidFill>
                <a:highlight>
                  <a:srgbClr val="FFFF00"/>
                </a:highlight>
              </a:rPr>
              <a:t>Anuket</a:t>
            </a:r>
            <a:r>
              <a:rPr lang="en-US" sz="800" dirty="0">
                <a:solidFill>
                  <a:schemeClr val="tx1"/>
                </a:solidFill>
                <a:highlight>
                  <a:srgbClr val="FFFF00"/>
                </a:highlight>
              </a:rPr>
              <a:t> R2 Compliant Workload</a:t>
            </a:r>
          </a:p>
          <a:p>
            <a:pPr marL="171450"/>
            <a:r>
              <a:rPr lang="en-US" sz="800" b="1" dirty="0">
                <a:solidFill>
                  <a:schemeClr val="tx1"/>
                </a:solidFill>
              </a:rPr>
              <a:t>Date Certified</a:t>
            </a:r>
            <a:r>
              <a:rPr lang="en-US" sz="800" dirty="0">
                <a:solidFill>
                  <a:schemeClr val="tx1"/>
                </a:solidFill>
              </a:rPr>
              <a:t>: </a:t>
            </a:r>
            <a:r>
              <a:rPr lang="en-US" sz="800" dirty="0">
                <a:solidFill>
                  <a:schemeClr val="tx1"/>
                </a:solidFill>
                <a:highlight>
                  <a:srgbClr val="00FFFF"/>
                </a:highlight>
              </a:rPr>
              <a:t>2021/11</a:t>
            </a:r>
          </a:p>
        </p:txBody>
      </p:sp>
      <p:sp>
        <p:nvSpPr>
          <p:cNvPr id="28" name="TextBox 27">
            <a:extLst>
              <a:ext uri="{FF2B5EF4-FFF2-40B4-BE49-F238E27FC236}">
                <a16:creationId xmlns:a16="http://schemas.microsoft.com/office/drawing/2014/main" id="{6E3F328B-9EEB-46BD-B318-9081C101CF5F}"/>
              </a:ext>
            </a:extLst>
          </p:cNvPr>
          <p:cNvSpPr txBox="1"/>
          <p:nvPr/>
        </p:nvSpPr>
        <p:spPr>
          <a:xfrm>
            <a:off x="1229371" y="1827343"/>
            <a:ext cx="665567" cy="230832"/>
          </a:xfrm>
          <a:prstGeom prst="rect">
            <a:avLst/>
          </a:prstGeom>
          <a:noFill/>
        </p:spPr>
        <p:txBody>
          <a:bodyPr wrap="none" rtlCol="0">
            <a:spAutoFit/>
          </a:bodyPr>
          <a:lstStyle/>
          <a:p>
            <a:r>
              <a:rPr lang="en-US" sz="900" i="1" dirty="0"/>
              <a:t>Hyperlink</a:t>
            </a:r>
          </a:p>
        </p:txBody>
      </p:sp>
      <p:cxnSp>
        <p:nvCxnSpPr>
          <p:cNvPr id="6" name="Connector: Elbow 5">
            <a:extLst>
              <a:ext uri="{FF2B5EF4-FFF2-40B4-BE49-F238E27FC236}">
                <a16:creationId xmlns:a16="http://schemas.microsoft.com/office/drawing/2014/main" id="{D05EBBB2-FE54-4483-AF92-D7C9C90FE91B}"/>
              </a:ext>
            </a:extLst>
          </p:cNvPr>
          <p:cNvCxnSpPr>
            <a:cxnSpLocks/>
            <a:stCxn id="7" idx="0"/>
          </p:cNvCxnSpPr>
          <p:nvPr/>
        </p:nvCxnSpPr>
        <p:spPr>
          <a:xfrm rot="5400000" flipH="1" flipV="1">
            <a:off x="1498409" y="1567692"/>
            <a:ext cx="279983" cy="1271187"/>
          </a:xfrm>
          <a:prstGeom prst="bentConnector2">
            <a:avLst/>
          </a:prstGeom>
          <a:ln w="38100">
            <a:solidFill>
              <a:schemeClr val="bg2">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Speech Bubble: Rectangle 17">
            <a:extLst>
              <a:ext uri="{FF2B5EF4-FFF2-40B4-BE49-F238E27FC236}">
                <a16:creationId xmlns:a16="http://schemas.microsoft.com/office/drawing/2014/main" id="{8708422A-8958-4509-A5EB-E0DBA76A341A}"/>
              </a:ext>
            </a:extLst>
          </p:cNvPr>
          <p:cNvSpPr/>
          <p:nvPr/>
        </p:nvSpPr>
        <p:spPr>
          <a:xfrm>
            <a:off x="2341549" y="2534282"/>
            <a:ext cx="6603626" cy="1127721"/>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800" b="1" dirty="0">
                <a:solidFill>
                  <a:schemeClr val="tx1"/>
                </a:solidFill>
              </a:rPr>
              <a:t>Company:  </a:t>
            </a:r>
            <a:r>
              <a:rPr lang="en-US" sz="800" dirty="0">
                <a:solidFill>
                  <a:schemeClr val="tx1"/>
                </a:solidFill>
              </a:rPr>
              <a:t>MATRIXX Software</a:t>
            </a:r>
          </a:p>
          <a:p>
            <a:pPr marL="171450"/>
            <a:r>
              <a:rPr lang="en-US" sz="800" b="1" dirty="0">
                <a:solidFill>
                  <a:schemeClr val="tx1"/>
                </a:solidFill>
              </a:rPr>
              <a:t>Product</a:t>
            </a:r>
            <a:r>
              <a:rPr lang="en-US" sz="800" dirty="0">
                <a:solidFill>
                  <a:schemeClr val="tx1"/>
                </a:solidFill>
              </a:rPr>
              <a:t>:  Digital Commerce Platform</a:t>
            </a:r>
          </a:p>
          <a:p>
            <a:pPr marL="171450"/>
            <a:r>
              <a:rPr lang="en-US" sz="800" b="1" dirty="0">
                <a:solidFill>
                  <a:schemeClr val="tx1"/>
                </a:solidFill>
              </a:rPr>
              <a:t>Product Version:  </a:t>
            </a:r>
            <a:r>
              <a:rPr lang="en-US" sz="800" dirty="0">
                <a:solidFill>
                  <a:schemeClr val="tx1"/>
                </a:solidFill>
              </a:rPr>
              <a:t>5220</a:t>
            </a:r>
          </a:p>
          <a:p>
            <a:pPr marL="171450"/>
            <a:r>
              <a:rPr lang="en-US" sz="800" b="1" dirty="0">
                <a:solidFill>
                  <a:schemeClr val="tx1"/>
                </a:solidFill>
              </a:rPr>
              <a:t>Description</a:t>
            </a:r>
            <a:r>
              <a:rPr lang="en-US" sz="800" dirty="0">
                <a:solidFill>
                  <a:schemeClr val="tx1"/>
                </a:solidFill>
              </a:rPr>
              <a:t>: 4G OCS and 5G CCS</a:t>
            </a:r>
            <a:br>
              <a:rPr lang="en-US" sz="800" dirty="0">
                <a:solidFill>
                  <a:schemeClr val="tx1"/>
                </a:solidFill>
              </a:rPr>
            </a:br>
            <a:r>
              <a:rPr lang="en-US" sz="800" b="1" dirty="0">
                <a:solidFill>
                  <a:schemeClr val="tx1"/>
                </a:solidFill>
              </a:rPr>
              <a:t>Product/Vendor Link</a:t>
            </a:r>
            <a:r>
              <a:rPr lang="en-US" sz="800" dirty="0">
                <a:solidFill>
                  <a:schemeClr val="tx1"/>
                </a:solidFill>
              </a:rPr>
              <a:t>:  www.matrix.com/digital-commerce-platform/</a:t>
            </a:r>
          </a:p>
          <a:p>
            <a:pPr marL="171450"/>
            <a:endParaRPr lang="en-US" sz="800" dirty="0">
              <a:solidFill>
                <a:schemeClr val="tx1"/>
              </a:solidFill>
            </a:endParaRPr>
          </a:p>
          <a:p>
            <a:pPr marL="171450"/>
            <a:r>
              <a:rPr lang="en-US" sz="800" b="1" dirty="0" err="1">
                <a:solidFill>
                  <a:schemeClr val="tx1"/>
                </a:solidFill>
              </a:rPr>
              <a:t>Anuket</a:t>
            </a:r>
            <a:r>
              <a:rPr lang="en-US" sz="800" b="1" dirty="0">
                <a:solidFill>
                  <a:schemeClr val="tx1"/>
                </a:solidFill>
              </a:rPr>
              <a:t> Version</a:t>
            </a:r>
            <a:r>
              <a:rPr lang="en-US" sz="800" dirty="0">
                <a:solidFill>
                  <a:schemeClr val="tx1"/>
                </a:solidFill>
              </a:rPr>
              <a:t>: 2021/6</a:t>
            </a:r>
          </a:p>
          <a:p>
            <a:pPr marL="171450"/>
            <a:r>
              <a:rPr lang="en-US" sz="800" b="1" dirty="0">
                <a:solidFill>
                  <a:schemeClr val="tx1"/>
                </a:solidFill>
              </a:rPr>
              <a:t>SUT</a:t>
            </a:r>
            <a:r>
              <a:rPr lang="en-US" sz="800" dirty="0">
                <a:solidFill>
                  <a:schemeClr val="tx1"/>
                </a:solidFill>
              </a:rPr>
              <a:t>:  </a:t>
            </a:r>
            <a:r>
              <a:rPr lang="en-US" sz="800" dirty="0">
                <a:solidFill>
                  <a:schemeClr val="tx1"/>
                </a:solidFill>
                <a:highlight>
                  <a:srgbClr val="FFFF00"/>
                </a:highlight>
              </a:rPr>
              <a:t>ONAP Compliant Workload</a:t>
            </a:r>
          </a:p>
          <a:p>
            <a:pPr marL="171450"/>
            <a:r>
              <a:rPr lang="en-US" sz="800" b="1" dirty="0">
                <a:solidFill>
                  <a:schemeClr val="tx1"/>
                </a:solidFill>
              </a:rPr>
              <a:t>Date Certified</a:t>
            </a:r>
            <a:r>
              <a:rPr lang="en-US" sz="800" dirty="0">
                <a:solidFill>
                  <a:schemeClr val="tx1"/>
                </a:solidFill>
              </a:rPr>
              <a:t>: </a:t>
            </a:r>
            <a:r>
              <a:rPr lang="en-US" sz="800" dirty="0">
                <a:solidFill>
                  <a:schemeClr val="tx1"/>
                </a:solidFill>
                <a:highlight>
                  <a:srgbClr val="00FFFF"/>
                </a:highlight>
              </a:rPr>
              <a:t>2021/12</a:t>
            </a:r>
          </a:p>
        </p:txBody>
      </p:sp>
      <p:sp>
        <p:nvSpPr>
          <p:cNvPr id="19" name="Rectangle 18">
            <a:extLst>
              <a:ext uri="{FF2B5EF4-FFF2-40B4-BE49-F238E27FC236}">
                <a16:creationId xmlns:a16="http://schemas.microsoft.com/office/drawing/2014/main" id="{C4BF2DF9-1D73-4316-A360-579B716641EF}"/>
              </a:ext>
            </a:extLst>
          </p:cNvPr>
          <p:cNvSpPr/>
          <p:nvPr/>
        </p:nvSpPr>
        <p:spPr>
          <a:xfrm>
            <a:off x="2320432" y="1648091"/>
            <a:ext cx="6650066" cy="793661"/>
          </a:xfrm>
          <a:prstGeom prst="rect">
            <a:avLst/>
          </a:prstGeom>
          <a:noFill/>
          <a:ln>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EDEB2DA3-114E-4A6A-AF4A-67EAD14D2240}"/>
              </a:ext>
            </a:extLst>
          </p:cNvPr>
          <p:cNvSpPr txBox="1"/>
          <p:nvPr/>
        </p:nvSpPr>
        <p:spPr>
          <a:xfrm>
            <a:off x="5022324" y="1538977"/>
            <a:ext cx="949299" cy="215444"/>
          </a:xfrm>
          <a:prstGeom prst="rect">
            <a:avLst/>
          </a:prstGeom>
          <a:solidFill>
            <a:schemeClr val="tx2"/>
          </a:solidFill>
        </p:spPr>
        <p:txBody>
          <a:bodyPr wrap="none" rtlCol="0">
            <a:spAutoFit/>
          </a:bodyPr>
          <a:lstStyle/>
          <a:p>
            <a:pPr algn="ctr"/>
            <a:r>
              <a:rPr lang="en-US" sz="800" b="1" dirty="0"/>
              <a:t>CNF Workloads</a:t>
            </a:r>
          </a:p>
        </p:txBody>
      </p:sp>
      <p:sp>
        <p:nvSpPr>
          <p:cNvPr id="12" name="TextBox 11">
            <a:extLst>
              <a:ext uri="{FF2B5EF4-FFF2-40B4-BE49-F238E27FC236}">
                <a16:creationId xmlns:a16="http://schemas.microsoft.com/office/drawing/2014/main" id="{EA0ACAB2-900B-478A-8283-AAD7E8B0FDC7}"/>
              </a:ext>
            </a:extLst>
          </p:cNvPr>
          <p:cNvSpPr txBox="1"/>
          <p:nvPr/>
        </p:nvSpPr>
        <p:spPr>
          <a:xfrm>
            <a:off x="7764767" y="3741443"/>
            <a:ext cx="952505" cy="261610"/>
          </a:xfrm>
          <a:prstGeom prst="rect">
            <a:avLst/>
          </a:prstGeom>
          <a:noFill/>
        </p:spPr>
        <p:txBody>
          <a:bodyPr wrap="none" rtlCol="0">
            <a:spAutoFit/>
          </a:bodyPr>
          <a:lstStyle/>
          <a:p>
            <a:r>
              <a:rPr lang="en-US" sz="1050" i="1" dirty="0"/>
              <a:t>Earned First</a:t>
            </a:r>
          </a:p>
        </p:txBody>
      </p:sp>
      <p:sp>
        <p:nvSpPr>
          <p:cNvPr id="23" name="TextBox 22">
            <a:extLst>
              <a:ext uri="{FF2B5EF4-FFF2-40B4-BE49-F238E27FC236}">
                <a16:creationId xmlns:a16="http://schemas.microsoft.com/office/drawing/2014/main" id="{AB87BBE5-49FF-4578-8762-53BDDA1B6EA5}"/>
              </a:ext>
            </a:extLst>
          </p:cNvPr>
          <p:cNvSpPr txBox="1"/>
          <p:nvPr/>
        </p:nvSpPr>
        <p:spPr>
          <a:xfrm>
            <a:off x="7526197" y="2605049"/>
            <a:ext cx="1157689" cy="261610"/>
          </a:xfrm>
          <a:prstGeom prst="rect">
            <a:avLst/>
          </a:prstGeom>
          <a:noFill/>
        </p:spPr>
        <p:txBody>
          <a:bodyPr wrap="none" rtlCol="0">
            <a:spAutoFit/>
          </a:bodyPr>
          <a:lstStyle/>
          <a:p>
            <a:r>
              <a:rPr lang="en-US" sz="1050" i="1" dirty="0"/>
              <a:t>Earned Second</a:t>
            </a:r>
          </a:p>
        </p:txBody>
      </p:sp>
    </p:spTree>
    <p:extLst>
      <p:ext uri="{BB962C8B-B14F-4D97-AF65-F5344CB8AC3E}">
        <p14:creationId xmlns:p14="http://schemas.microsoft.com/office/powerpoint/2010/main" val="32006745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8D6465-7A21-47F2-AE1F-9C3994569E98}"/>
              </a:ext>
            </a:extLst>
          </p:cNvPr>
          <p:cNvSpPr>
            <a:spLocks noGrp="1"/>
          </p:cNvSpPr>
          <p:nvPr>
            <p:ph type="title"/>
          </p:nvPr>
        </p:nvSpPr>
        <p:spPr>
          <a:xfrm>
            <a:off x="435892" y="201602"/>
            <a:ext cx="6920872" cy="760350"/>
          </a:xfrm>
        </p:spPr>
        <p:txBody>
          <a:bodyPr/>
          <a:lstStyle/>
          <a:p>
            <a:r>
              <a:rPr lang="en-US" sz="1800" dirty="0"/>
              <a:t>Badge to Portal – </a:t>
            </a:r>
            <a:r>
              <a:rPr lang="en-US" sz="1800" dirty="0" err="1"/>
              <a:t>Anuket</a:t>
            </a:r>
            <a:r>
              <a:rPr lang="en-US" sz="1800" dirty="0"/>
              <a:t> R2 + ONAP + CN Workload Example</a:t>
            </a:r>
            <a:br>
              <a:rPr lang="en-US" dirty="0"/>
            </a:br>
            <a:r>
              <a:rPr lang="en-US" sz="1400" dirty="0"/>
              <a:t>Compliance for 1 CNF Workload badge (3 attributes) earned at the same time</a:t>
            </a:r>
            <a:endParaRPr lang="en-US" dirty="0"/>
          </a:p>
        </p:txBody>
      </p:sp>
      <p:pic>
        <p:nvPicPr>
          <p:cNvPr id="4" name="Picture 3">
            <a:extLst>
              <a:ext uri="{FF2B5EF4-FFF2-40B4-BE49-F238E27FC236}">
                <a16:creationId xmlns:a16="http://schemas.microsoft.com/office/drawing/2014/main" id="{95A7613A-44BB-4018-82BB-7908759B15D1}"/>
              </a:ext>
            </a:extLst>
          </p:cNvPr>
          <p:cNvPicPr>
            <a:picLocks noChangeAspect="1"/>
          </p:cNvPicPr>
          <p:nvPr/>
        </p:nvPicPr>
        <p:blipFill rotWithShape="1">
          <a:blip r:embed="rId2"/>
          <a:srcRect b="44657"/>
          <a:stretch/>
        </p:blipFill>
        <p:spPr>
          <a:xfrm>
            <a:off x="2926309" y="1207449"/>
            <a:ext cx="6090628" cy="2069137"/>
          </a:xfrm>
          <a:prstGeom prst="rect">
            <a:avLst/>
          </a:prstGeom>
        </p:spPr>
      </p:pic>
      <p:sp>
        <p:nvSpPr>
          <p:cNvPr id="5" name="Rectangle 4">
            <a:extLst>
              <a:ext uri="{FF2B5EF4-FFF2-40B4-BE49-F238E27FC236}">
                <a16:creationId xmlns:a16="http://schemas.microsoft.com/office/drawing/2014/main" id="{88DE2C08-E187-43CC-9626-5B2E4B4CC5D1}"/>
              </a:ext>
            </a:extLst>
          </p:cNvPr>
          <p:cNvSpPr/>
          <p:nvPr/>
        </p:nvSpPr>
        <p:spPr>
          <a:xfrm>
            <a:off x="2273994" y="1542582"/>
            <a:ext cx="6742943" cy="336934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Rounded Corners 6">
            <a:extLst>
              <a:ext uri="{FF2B5EF4-FFF2-40B4-BE49-F238E27FC236}">
                <a16:creationId xmlns:a16="http://schemas.microsoft.com/office/drawing/2014/main" id="{2134A8A4-7536-46DA-AEFB-0C3AD333CAE9}"/>
              </a:ext>
            </a:extLst>
          </p:cNvPr>
          <p:cNvSpPr/>
          <p:nvPr/>
        </p:nvSpPr>
        <p:spPr>
          <a:xfrm>
            <a:off x="153954" y="2343276"/>
            <a:ext cx="1697706" cy="2011269"/>
          </a:xfrm>
          <a:prstGeom prst="roundRect">
            <a:avLst/>
          </a:prstGeom>
          <a:solidFill>
            <a:schemeClr val="bg1"/>
          </a:solidFill>
          <a:ln w="38100">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CNF Workload</a:t>
            </a:r>
          </a:p>
        </p:txBody>
      </p:sp>
      <p:pic>
        <p:nvPicPr>
          <p:cNvPr id="8" name="Picture 7" descr="Logo, company name&#10;&#10;Description automatically generated">
            <a:extLst>
              <a:ext uri="{FF2B5EF4-FFF2-40B4-BE49-F238E27FC236}">
                <a16:creationId xmlns:a16="http://schemas.microsoft.com/office/drawing/2014/main" id="{A48FB9F4-8A0E-401E-82AC-AF3FEC7A3B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330" y="2836206"/>
            <a:ext cx="1501014" cy="1397961"/>
          </a:xfrm>
          <a:prstGeom prst="rect">
            <a:avLst/>
          </a:prstGeom>
        </p:spPr>
      </p:pic>
      <p:sp>
        <p:nvSpPr>
          <p:cNvPr id="9" name="TextBox 8">
            <a:extLst>
              <a:ext uri="{FF2B5EF4-FFF2-40B4-BE49-F238E27FC236}">
                <a16:creationId xmlns:a16="http://schemas.microsoft.com/office/drawing/2014/main" id="{F126ABDD-3B06-4267-9A97-09B18E203566}"/>
              </a:ext>
            </a:extLst>
          </p:cNvPr>
          <p:cNvSpPr txBox="1"/>
          <p:nvPr/>
        </p:nvSpPr>
        <p:spPr>
          <a:xfrm>
            <a:off x="246830" y="2657022"/>
            <a:ext cx="1511953" cy="307777"/>
          </a:xfrm>
          <a:prstGeom prst="rect">
            <a:avLst/>
          </a:prstGeom>
          <a:noFill/>
        </p:spPr>
        <p:txBody>
          <a:bodyPr wrap="none" rtlCol="0">
            <a:spAutoFit/>
          </a:bodyPr>
          <a:lstStyle/>
          <a:p>
            <a:pPr algn="ctr"/>
            <a:r>
              <a:rPr lang="en-US" sz="1400" dirty="0"/>
              <a:t>CLOUD NATIVE</a:t>
            </a:r>
          </a:p>
        </p:txBody>
      </p:sp>
      <p:sp>
        <p:nvSpPr>
          <p:cNvPr id="10" name="TextBox 9">
            <a:extLst>
              <a:ext uri="{FF2B5EF4-FFF2-40B4-BE49-F238E27FC236}">
                <a16:creationId xmlns:a16="http://schemas.microsoft.com/office/drawing/2014/main" id="{86B033D4-3845-47C6-B4EE-FF5AEE167796}"/>
              </a:ext>
            </a:extLst>
          </p:cNvPr>
          <p:cNvSpPr txBox="1"/>
          <p:nvPr/>
        </p:nvSpPr>
        <p:spPr>
          <a:xfrm>
            <a:off x="772980" y="3557332"/>
            <a:ext cx="1003801" cy="338554"/>
          </a:xfrm>
          <a:prstGeom prst="rect">
            <a:avLst/>
          </a:prstGeom>
          <a:noFill/>
        </p:spPr>
        <p:txBody>
          <a:bodyPr wrap="none" rtlCol="0">
            <a:spAutoFit/>
          </a:bodyPr>
          <a:lstStyle/>
          <a:p>
            <a:r>
              <a:rPr lang="en-US" sz="1600" b="1" dirty="0">
                <a:solidFill>
                  <a:srgbClr val="002060"/>
                </a:solidFill>
              </a:rPr>
              <a:t>Assured</a:t>
            </a:r>
          </a:p>
        </p:txBody>
      </p:sp>
      <p:sp>
        <p:nvSpPr>
          <p:cNvPr id="11" name="TextBox 10">
            <a:extLst>
              <a:ext uri="{FF2B5EF4-FFF2-40B4-BE49-F238E27FC236}">
                <a16:creationId xmlns:a16="http://schemas.microsoft.com/office/drawing/2014/main" id="{D312C8CD-2CBD-422B-AA1C-2CC59496ED71}"/>
              </a:ext>
            </a:extLst>
          </p:cNvPr>
          <p:cNvSpPr txBox="1"/>
          <p:nvPr/>
        </p:nvSpPr>
        <p:spPr>
          <a:xfrm>
            <a:off x="173136" y="4010892"/>
            <a:ext cx="615874" cy="261610"/>
          </a:xfrm>
          <a:prstGeom prst="rect">
            <a:avLst/>
          </a:prstGeom>
          <a:noFill/>
        </p:spPr>
        <p:txBody>
          <a:bodyPr wrap="none" rtlCol="0">
            <a:spAutoFit/>
          </a:bodyPr>
          <a:lstStyle/>
          <a:p>
            <a:r>
              <a:rPr lang="en-US" sz="1100" dirty="0"/>
              <a:t>2021/6</a:t>
            </a:r>
          </a:p>
        </p:txBody>
      </p:sp>
      <p:sp>
        <p:nvSpPr>
          <p:cNvPr id="14" name="TextBox 13">
            <a:extLst>
              <a:ext uri="{FF2B5EF4-FFF2-40B4-BE49-F238E27FC236}">
                <a16:creationId xmlns:a16="http://schemas.microsoft.com/office/drawing/2014/main" id="{3AD4B8D1-B38F-4AC5-A344-BC94B55C87D9}"/>
              </a:ext>
            </a:extLst>
          </p:cNvPr>
          <p:cNvSpPr txBox="1"/>
          <p:nvPr/>
        </p:nvSpPr>
        <p:spPr>
          <a:xfrm>
            <a:off x="2457158" y="1600811"/>
            <a:ext cx="6225627" cy="900246"/>
          </a:xfrm>
          <a:prstGeom prst="rect">
            <a:avLst/>
          </a:prstGeom>
          <a:noFill/>
        </p:spPr>
        <p:txBody>
          <a:bodyPr wrap="square" rtlCol="0">
            <a:spAutoFit/>
          </a:bodyPr>
          <a:lstStyle/>
          <a:p>
            <a:r>
              <a:rPr lang="en-US" sz="1050" b="1" u="sng" dirty="0" err="1"/>
              <a:t>Xxxx</a:t>
            </a:r>
            <a:r>
              <a:rPr lang="en-US" sz="1050" b="1" u="sng" dirty="0"/>
              <a:t>	</a:t>
            </a:r>
            <a:r>
              <a:rPr lang="en-US" sz="1050" b="1" u="sng" dirty="0" err="1"/>
              <a:t>xxxxxxx</a:t>
            </a:r>
            <a:r>
              <a:rPr lang="en-US" sz="1050" b="1" u="sng" dirty="0"/>
              <a:t>	</a:t>
            </a:r>
            <a:r>
              <a:rPr lang="en-US" sz="1050" b="1" u="sng" dirty="0" err="1"/>
              <a:t>xxxxxxxxxxxxxx</a:t>
            </a:r>
            <a:r>
              <a:rPr lang="en-US" sz="1050" b="1" u="sng" dirty="0"/>
              <a:t>	</a:t>
            </a:r>
            <a:r>
              <a:rPr lang="en-US" sz="1050" b="1" u="sng" dirty="0" err="1"/>
              <a:t>xxxxxxxxxx</a:t>
            </a:r>
            <a:r>
              <a:rPr lang="en-US" sz="1050" b="1" u="sng" dirty="0"/>
              <a:t>	</a:t>
            </a:r>
            <a:r>
              <a:rPr lang="en-US" sz="1050" b="1" u="sng" dirty="0" err="1"/>
              <a:t>xxxxxxxxxxxx</a:t>
            </a:r>
            <a:endParaRPr lang="en-US" sz="1050" b="1" u="sng" dirty="0"/>
          </a:p>
          <a:p>
            <a:r>
              <a:rPr lang="en-US" sz="1050" dirty="0" err="1"/>
              <a:t>Xxxxx</a:t>
            </a:r>
            <a:r>
              <a:rPr lang="en-US" sz="1050" dirty="0"/>
              <a:t>	</a:t>
            </a:r>
            <a:r>
              <a:rPr lang="en-US" sz="1050" dirty="0" err="1"/>
              <a:t>xxxxxxx</a:t>
            </a:r>
            <a:r>
              <a:rPr lang="en-US" sz="1050" dirty="0"/>
              <a:t>	</a:t>
            </a:r>
            <a:r>
              <a:rPr lang="en-US" sz="1050" dirty="0" err="1"/>
              <a:t>xxxxxxxxxxxxxxxxx</a:t>
            </a:r>
            <a:r>
              <a:rPr lang="en-US" sz="1050" dirty="0"/>
              <a:t>	</a:t>
            </a:r>
            <a:r>
              <a:rPr lang="en-US" sz="1050" dirty="0" err="1"/>
              <a:t>xxxxxxxxxx</a:t>
            </a:r>
            <a:r>
              <a:rPr lang="en-US" sz="1050" dirty="0"/>
              <a:t>	</a:t>
            </a:r>
            <a:r>
              <a:rPr lang="en-US" sz="1050" dirty="0" err="1"/>
              <a:t>xxxxxxxxxxxx</a:t>
            </a:r>
            <a:endParaRPr lang="en-US" sz="1050" dirty="0"/>
          </a:p>
          <a:p>
            <a:r>
              <a:rPr lang="en-US" sz="1050" dirty="0" err="1"/>
              <a:t>Xxxxx</a:t>
            </a:r>
            <a:r>
              <a:rPr lang="en-US" sz="1050" dirty="0"/>
              <a:t>	</a:t>
            </a:r>
            <a:r>
              <a:rPr lang="en-US" sz="1050" dirty="0" err="1"/>
              <a:t>xxxxxxx</a:t>
            </a:r>
            <a:r>
              <a:rPr lang="en-US" sz="1050" dirty="0"/>
              <a:t>	</a:t>
            </a:r>
            <a:r>
              <a:rPr lang="en-US" sz="1050" dirty="0" err="1"/>
              <a:t>xxxxxxxxxxxxxxxxx</a:t>
            </a:r>
            <a:r>
              <a:rPr lang="en-US" sz="1050" dirty="0"/>
              <a:t>	</a:t>
            </a:r>
            <a:r>
              <a:rPr lang="en-US" sz="1050" dirty="0" err="1"/>
              <a:t>xxxxxxxxxx</a:t>
            </a:r>
            <a:r>
              <a:rPr lang="en-US" sz="1050" dirty="0"/>
              <a:t>	</a:t>
            </a:r>
            <a:r>
              <a:rPr lang="en-US" sz="1050" dirty="0" err="1"/>
              <a:t>xxxxxxxxxxxx</a:t>
            </a:r>
            <a:endParaRPr lang="en-US" sz="1050" dirty="0"/>
          </a:p>
          <a:p>
            <a:r>
              <a:rPr lang="en-US" sz="1050" dirty="0" err="1"/>
              <a:t>Xxxxx</a:t>
            </a:r>
            <a:r>
              <a:rPr lang="en-US" sz="1050" dirty="0"/>
              <a:t>	</a:t>
            </a:r>
            <a:r>
              <a:rPr lang="en-US" sz="1050" dirty="0" err="1"/>
              <a:t>xxxxxxx</a:t>
            </a:r>
            <a:r>
              <a:rPr lang="en-US" sz="1050" dirty="0"/>
              <a:t>	</a:t>
            </a:r>
            <a:r>
              <a:rPr lang="en-US" sz="1050" dirty="0" err="1"/>
              <a:t>xxxxxxxxxxxxxxxxx</a:t>
            </a:r>
            <a:r>
              <a:rPr lang="en-US" sz="1050" dirty="0"/>
              <a:t>	</a:t>
            </a:r>
            <a:r>
              <a:rPr lang="en-US" sz="1050" dirty="0" err="1"/>
              <a:t>xxxxxxxxxx</a:t>
            </a:r>
            <a:r>
              <a:rPr lang="en-US" sz="1050" dirty="0"/>
              <a:t>	</a:t>
            </a:r>
            <a:r>
              <a:rPr lang="en-US" sz="1050" dirty="0" err="1"/>
              <a:t>xxxxxxxxxxxx</a:t>
            </a:r>
            <a:endParaRPr lang="en-US" sz="1050" dirty="0"/>
          </a:p>
          <a:p>
            <a:r>
              <a:rPr lang="en-US" sz="1050" dirty="0"/>
              <a:t>;;;;;	</a:t>
            </a:r>
          </a:p>
        </p:txBody>
      </p:sp>
      <p:sp>
        <p:nvSpPr>
          <p:cNvPr id="16" name="TextBox 15">
            <a:extLst>
              <a:ext uri="{FF2B5EF4-FFF2-40B4-BE49-F238E27FC236}">
                <a16:creationId xmlns:a16="http://schemas.microsoft.com/office/drawing/2014/main" id="{CE30C6F0-8DC9-4F3A-8B39-4AAEC415EAF7}"/>
              </a:ext>
            </a:extLst>
          </p:cNvPr>
          <p:cNvSpPr txBox="1"/>
          <p:nvPr/>
        </p:nvSpPr>
        <p:spPr>
          <a:xfrm>
            <a:off x="2273994" y="1204966"/>
            <a:ext cx="5238154" cy="318903"/>
          </a:xfrm>
          <a:prstGeom prst="rect">
            <a:avLst/>
          </a:prstGeom>
          <a:solidFill>
            <a:schemeClr val="bg1">
              <a:lumMod val="85000"/>
            </a:schemeClr>
          </a:solidFill>
          <a:ln>
            <a:noFill/>
          </a:ln>
        </p:spPr>
        <p:txBody>
          <a:bodyPr wrap="square" rtlCol="0">
            <a:noAutofit/>
          </a:bodyPr>
          <a:lstStyle/>
          <a:p>
            <a:r>
              <a:rPr lang="en-US" sz="1050" b="1" dirty="0" err="1">
                <a:solidFill>
                  <a:srgbClr val="002060"/>
                </a:solidFill>
              </a:rPr>
              <a:t>Anuket</a:t>
            </a:r>
            <a:r>
              <a:rPr lang="en-US" sz="1050" b="1" dirty="0">
                <a:solidFill>
                  <a:srgbClr val="002060"/>
                </a:solidFill>
              </a:rPr>
              <a:t> Assured </a:t>
            </a:r>
            <a:r>
              <a:rPr lang="en-US" sz="1050" b="1" dirty="0">
                <a:solidFill>
                  <a:srgbClr val="002060"/>
                </a:solidFill>
                <a:highlight>
                  <a:srgbClr val="FFFF00"/>
                </a:highlight>
              </a:rPr>
              <a:t>Cloud Native </a:t>
            </a:r>
            <a:r>
              <a:rPr lang="en-US" sz="1050" b="1" dirty="0">
                <a:solidFill>
                  <a:srgbClr val="002060"/>
                </a:solidFill>
              </a:rPr>
              <a:t>Portal</a:t>
            </a:r>
            <a:endParaRPr lang="en-US" sz="1050" b="1" dirty="0">
              <a:solidFill>
                <a:srgbClr val="002060"/>
              </a:solidFill>
              <a:highlight>
                <a:srgbClr val="FFFF00"/>
              </a:highlight>
            </a:endParaRPr>
          </a:p>
        </p:txBody>
      </p:sp>
      <p:sp>
        <p:nvSpPr>
          <p:cNvPr id="27" name="Speech Bubble: Rectangle 26">
            <a:extLst>
              <a:ext uri="{FF2B5EF4-FFF2-40B4-BE49-F238E27FC236}">
                <a16:creationId xmlns:a16="http://schemas.microsoft.com/office/drawing/2014/main" id="{ED639168-21CC-4347-BCA1-AE2C0FA026BC}"/>
              </a:ext>
            </a:extLst>
          </p:cNvPr>
          <p:cNvSpPr/>
          <p:nvPr/>
        </p:nvSpPr>
        <p:spPr>
          <a:xfrm>
            <a:off x="2366871" y="2367630"/>
            <a:ext cx="6604922" cy="804635"/>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500" b="1" dirty="0">
                <a:solidFill>
                  <a:schemeClr val="tx1"/>
                </a:solidFill>
              </a:rPr>
              <a:t>Company:  </a:t>
            </a:r>
            <a:r>
              <a:rPr lang="en-US" sz="500" dirty="0">
                <a:solidFill>
                  <a:schemeClr val="tx1"/>
                </a:solidFill>
              </a:rPr>
              <a:t>MATRIXX Software</a:t>
            </a:r>
          </a:p>
          <a:p>
            <a:pPr marL="171450"/>
            <a:r>
              <a:rPr lang="en-US" sz="500" b="1" dirty="0">
                <a:solidFill>
                  <a:schemeClr val="tx1"/>
                </a:solidFill>
              </a:rPr>
              <a:t>Product</a:t>
            </a:r>
            <a:r>
              <a:rPr lang="en-US" sz="500" dirty="0">
                <a:solidFill>
                  <a:schemeClr val="tx1"/>
                </a:solidFill>
              </a:rPr>
              <a:t>:  Digital Commerce Platform</a:t>
            </a:r>
          </a:p>
          <a:p>
            <a:pPr marL="171450"/>
            <a:r>
              <a:rPr lang="en-US" sz="500" b="1" dirty="0">
                <a:solidFill>
                  <a:schemeClr val="tx1"/>
                </a:solidFill>
              </a:rPr>
              <a:t>Product Version:  </a:t>
            </a:r>
            <a:r>
              <a:rPr lang="en-US" sz="500" dirty="0">
                <a:solidFill>
                  <a:schemeClr val="tx1"/>
                </a:solidFill>
              </a:rPr>
              <a:t>5220</a:t>
            </a:r>
          </a:p>
          <a:p>
            <a:pPr marL="171450"/>
            <a:r>
              <a:rPr lang="en-US" sz="500" b="1" dirty="0">
                <a:solidFill>
                  <a:schemeClr val="tx1"/>
                </a:solidFill>
              </a:rPr>
              <a:t>Description</a:t>
            </a:r>
            <a:r>
              <a:rPr lang="en-US" sz="500" dirty="0">
                <a:solidFill>
                  <a:schemeClr val="tx1"/>
                </a:solidFill>
              </a:rPr>
              <a:t>: 4G OCS and 5G CCS</a:t>
            </a:r>
            <a:br>
              <a:rPr lang="en-US" sz="500" dirty="0">
                <a:solidFill>
                  <a:schemeClr val="tx1"/>
                </a:solidFill>
              </a:rPr>
            </a:br>
            <a:r>
              <a:rPr lang="en-US" sz="500" b="1" dirty="0">
                <a:solidFill>
                  <a:schemeClr val="tx1"/>
                </a:solidFill>
              </a:rPr>
              <a:t>Product/Vendor Link</a:t>
            </a:r>
            <a:r>
              <a:rPr lang="en-US" sz="500" dirty="0">
                <a:solidFill>
                  <a:schemeClr val="tx1"/>
                </a:solidFill>
              </a:rPr>
              <a:t>:  www.matrix.com/digital-commerce-platform/</a:t>
            </a:r>
          </a:p>
          <a:p>
            <a:pPr marL="171450"/>
            <a:endParaRPr lang="en-US" sz="500" dirty="0">
              <a:solidFill>
                <a:schemeClr val="tx1"/>
              </a:solidFill>
            </a:endParaRPr>
          </a:p>
          <a:p>
            <a:pPr marL="171450"/>
            <a:r>
              <a:rPr lang="en-US" sz="500" b="1" dirty="0" err="1">
                <a:solidFill>
                  <a:schemeClr val="tx1"/>
                </a:solidFill>
              </a:rPr>
              <a:t>Anuket</a:t>
            </a:r>
            <a:r>
              <a:rPr lang="en-US" sz="500" b="1" dirty="0">
                <a:solidFill>
                  <a:schemeClr val="tx1"/>
                </a:solidFill>
              </a:rPr>
              <a:t> Version</a:t>
            </a:r>
            <a:r>
              <a:rPr lang="en-US" sz="500" dirty="0">
                <a:solidFill>
                  <a:schemeClr val="tx1"/>
                </a:solidFill>
              </a:rPr>
              <a:t>: 2021/6</a:t>
            </a:r>
          </a:p>
          <a:p>
            <a:pPr marL="171450"/>
            <a:r>
              <a:rPr lang="en-US" sz="500" b="1" dirty="0">
                <a:solidFill>
                  <a:schemeClr val="tx1"/>
                </a:solidFill>
              </a:rPr>
              <a:t>SUT</a:t>
            </a:r>
            <a:r>
              <a:rPr lang="en-US" sz="500" dirty="0">
                <a:solidFill>
                  <a:schemeClr val="tx1"/>
                </a:solidFill>
              </a:rPr>
              <a:t>:  </a:t>
            </a:r>
            <a:r>
              <a:rPr lang="en-US" sz="500" dirty="0" err="1">
                <a:solidFill>
                  <a:schemeClr val="tx1"/>
                </a:solidFill>
                <a:highlight>
                  <a:srgbClr val="FFFF00"/>
                </a:highlight>
              </a:rPr>
              <a:t>Anuket</a:t>
            </a:r>
            <a:r>
              <a:rPr lang="en-US" sz="500" dirty="0">
                <a:solidFill>
                  <a:schemeClr val="tx1"/>
                </a:solidFill>
                <a:highlight>
                  <a:srgbClr val="FFFF00"/>
                </a:highlight>
              </a:rPr>
              <a:t> R2 Compliant Workload</a:t>
            </a:r>
          </a:p>
          <a:p>
            <a:pPr marL="171450"/>
            <a:r>
              <a:rPr lang="en-US" sz="500" b="1" dirty="0">
                <a:solidFill>
                  <a:schemeClr val="tx1"/>
                </a:solidFill>
              </a:rPr>
              <a:t>Date Certified</a:t>
            </a:r>
            <a:r>
              <a:rPr lang="en-US" sz="500" dirty="0">
                <a:solidFill>
                  <a:schemeClr val="tx1"/>
                </a:solidFill>
              </a:rPr>
              <a:t>: </a:t>
            </a:r>
            <a:r>
              <a:rPr lang="en-US" sz="500" dirty="0">
                <a:solidFill>
                  <a:schemeClr val="tx1"/>
                </a:solidFill>
                <a:highlight>
                  <a:srgbClr val="00FFFF"/>
                </a:highlight>
              </a:rPr>
              <a:t>2021/11</a:t>
            </a:r>
          </a:p>
        </p:txBody>
      </p:sp>
      <p:sp>
        <p:nvSpPr>
          <p:cNvPr id="28" name="TextBox 27">
            <a:extLst>
              <a:ext uri="{FF2B5EF4-FFF2-40B4-BE49-F238E27FC236}">
                <a16:creationId xmlns:a16="http://schemas.microsoft.com/office/drawing/2014/main" id="{6E3F328B-9EEB-46BD-B318-9081C101CF5F}"/>
              </a:ext>
            </a:extLst>
          </p:cNvPr>
          <p:cNvSpPr txBox="1"/>
          <p:nvPr/>
        </p:nvSpPr>
        <p:spPr>
          <a:xfrm>
            <a:off x="1219373" y="1817072"/>
            <a:ext cx="665567" cy="230832"/>
          </a:xfrm>
          <a:prstGeom prst="rect">
            <a:avLst/>
          </a:prstGeom>
          <a:noFill/>
        </p:spPr>
        <p:txBody>
          <a:bodyPr wrap="none" rtlCol="0">
            <a:spAutoFit/>
          </a:bodyPr>
          <a:lstStyle/>
          <a:p>
            <a:r>
              <a:rPr lang="en-US" sz="900" i="1" dirty="0"/>
              <a:t>Hyperlink</a:t>
            </a:r>
          </a:p>
        </p:txBody>
      </p:sp>
      <p:cxnSp>
        <p:nvCxnSpPr>
          <p:cNvPr id="6" name="Connector: Elbow 5">
            <a:extLst>
              <a:ext uri="{FF2B5EF4-FFF2-40B4-BE49-F238E27FC236}">
                <a16:creationId xmlns:a16="http://schemas.microsoft.com/office/drawing/2014/main" id="{D05EBBB2-FE54-4483-AF92-D7C9C90FE91B}"/>
              </a:ext>
            </a:extLst>
          </p:cNvPr>
          <p:cNvCxnSpPr>
            <a:cxnSpLocks/>
            <a:stCxn id="7" idx="0"/>
          </p:cNvCxnSpPr>
          <p:nvPr/>
        </p:nvCxnSpPr>
        <p:spPr>
          <a:xfrm rot="5400000" flipH="1" flipV="1">
            <a:off x="1507765" y="1577048"/>
            <a:ext cx="261270" cy="1271187"/>
          </a:xfrm>
          <a:prstGeom prst="bentConnector2">
            <a:avLst/>
          </a:prstGeom>
          <a:ln w="38100">
            <a:solidFill>
              <a:schemeClr val="bg2">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Speech Bubble: Rectangle 17">
            <a:extLst>
              <a:ext uri="{FF2B5EF4-FFF2-40B4-BE49-F238E27FC236}">
                <a16:creationId xmlns:a16="http://schemas.microsoft.com/office/drawing/2014/main" id="{8708422A-8958-4509-A5EB-E0DBA76A341A}"/>
              </a:ext>
            </a:extLst>
          </p:cNvPr>
          <p:cNvSpPr/>
          <p:nvPr/>
        </p:nvSpPr>
        <p:spPr>
          <a:xfrm>
            <a:off x="2366871" y="3200418"/>
            <a:ext cx="6604922" cy="804635"/>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500" b="1" dirty="0">
                <a:solidFill>
                  <a:schemeClr val="tx1"/>
                </a:solidFill>
              </a:rPr>
              <a:t>Company:  </a:t>
            </a:r>
            <a:r>
              <a:rPr lang="en-US" sz="500" dirty="0">
                <a:solidFill>
                  <a:schemeClr val="tx1"/>
                </a:solidFill>
              </a:rPr>
              <a:t>MATRIXX Software</a:t>
            </a:r>
          </a:p>
          <a:p>
            <a:pPr marL="171450"/>
            <a:r>
              <a:rPr lang="en-US" sz="500" b="1" dirty="0">
                <a:solidFill>
                  <a:schemeClr val="tx1"/>
                </a:solidFill>
              </a:rPr>
              <a:t>Product</a:t>
            </a:r>
            <a:r>
              <a:rPr lang="en-US" sz="500" dirty="0">
                <a:solidFill>
                  <a:schemeClr val="tx1"/>
                </a:solidFill>
              </a:rPr>
              <a:t>:  Digital Commerce Platform</a:t>
            </a:r>
          </a:p>
          <a:p>
            <a:pPr marL="171450"/>
            <a:r>
              <a:rPr lang="en-US" sz="500" b="1" dirty="0">
                <a:solidFill>
                  <a:schemeClr val="tx1"/>
                </a:solidFill>
              </a:rPr>
              <a:t>Product Version:  </a:t>
            </a:r>
            <a:r>
              <a:rPr lang="en-US" sz="500" dirty="0">
                <a:solidFill>
                  <a:schemeClr val="tx1"/>
                </a:solidFill>
              </a:rPr>
              <a:t>5220</a:t>
            </a:r>
          </a:p>
          <a:p>
            <a:pPr marL="171450"/>
            <a:r>
              <a:rPr lang="en-US" sz="500" b="1" dirty="0">
                <a:solidFill>
                  <a:schemeClr val="tx1"/>
                </a:solidFill>
              </a:rPr>
              <a:t>Description</a:t>
            </a:r>
            <a:r>
              <a:rPr lang="en-US" sz="500" dirty="0">
                <a:solidFill>
                  <a:schemeClr val="tx1"/>
                </a:solidFill>
              </a:rPr>
              <a:t>: 4G OCS and 5G CCS</a:t>
            </a:r>
            <a:br>
              <a:rPr lang="en-US" sz="500" dirty="0">
                <a:solidFill>
                  <a:schemeClr val="tx1"/>
                </a:solidFill>
              </a:rPr>
            </a:br>
            <a:r>
              <a:rPr lang="en-US" sz="500" b="1" dirty="0">
                <a:solidFill>
                  <a:schemeClr val="tx1"/>
                </a:solidFill>
              </a:rPr>
              <a:t>Product/Vendor Link</a:t>
            </a:r>
            <a:r>
              <a:rPr lang="en-US" sz="500" dirty="0">
                <a:solidFill>
                  <a:schemeClr val="tx1"/>
                </a:solidFill>
              </a:rPr>
              <a:t>:  www.matrix.com/digital-commerce-platform/</a:t>
            </a:r>
          </a:p>
          <a:p>
            <a:pPr marL="171450"/>
            <a:endParaRPr lang="en-US" sz="500" dirty="0">
              <a:solidFill>
                <a:schemeClr val="tx1"/>
              </a:solidFill>
            </a:endParaRPr>
          </a:p>
          <a:p>
            <a:pPr marL="171450"/>
            <a:r>
              <a:rPr lang="en-US" sz="500" b="1" dirty="0" err="1">
                <a:solidFill>
                  <a:schemeClr val="tx1"/>
                </a:solidFill>
              </a:rPr>
              <a:t>Anuket</a:t>
            </a:r>
            <a:r>
              <a:rPr lang="en-US" sz="500" b="1" dirty="0">
                <a:solidFill>
                  <a:schemeClr val="tx1"/>
                </a:solidFill>
              </a:rPr>
              <a:t> Version</a:t>
            </a:r>
            <a:r>
              <a:rPr lang="en-US" sz="500" dirty="0">
                <a:solidFill>
                  <a:schemeClr val="tx1"/>
                </a:solidFill>
              </a:rPr>
              <a:t>: 2021/6</a:t>
            </a:r>
          </a:p>
          <a:p>
            <a:pPr marL="171450"/>
            <a:r>
              <a:rPr lang="en-US" sz="500" b="1" dirty="0">
                <a:solidFill>
                  <a:schemeClr val="tx1"/>
                </a:solidFill>
              </a:rPr>
              <a:t>SUT</a:t>
            </a:r>
            <a:r>
              <a:rPr lang="en-US" sz="500" dirty="0">
                <a:solidFill>
                  <a:schemeClr val="tx1"/>
                </a:solidFill>
              </a:rPr>
              <a:t>:  </a:t>
            </a:r>
            <a:r>
              <a:rPr lang="en-US" sz="500" dirty="0">
                <a:solidFill>
                  <a:schemeClr val="tx1"/>
                </a:solidFill>
                <a:highlight>
                  <a:srgbClr val="FFFF00"/>
                </a:highlight>
              </a:rPr>
              <a:t>ONAP Compliant Workload</a:t>
            </a:r>
          </a:p>
          <a:p>
            <a:pPr marL="171450"/>
            <a:r>
              <a:rPr lang="en-US" sz="500" b="1" dirty="0">
                <a:solidFill>
                  <a:schemeClr val="tx1"/>
                </a:solidFill>
              </a:rPr>
              <a:t>Date Certified</a:t>
            </a:r>
            <a:r>
              <a:rPr lang="en-US" sz="500" dirty="0">
                <a:solidFill>
                  <a:schemeClr val="tx1"/>
                </a:solidFill>
              </a:rPr>
              <a:t>: </a:t>
            </a:r>
            <a:r>
              <a:rPr lang="en-US" sz="500" dirty="0">
                <a:solidFill>
                  <a:schemeClr val="tx1"/>
                </a:solidFill>
                <a:highlight>
                  <a:srgbClr val="00FFFF"/>
                </a:highlight>
              </a:rPr>
              <a:t>2021/11</a:t>
            </a:r>
          </a:p>
        </p:txBody>
      </p:sp>
      <p:sp>
        <p:nvSpPr>
          <p:cNvPr id="19" name="Speech Bubble: Rectangle 18">
            <a:extLst>
              <a:ext uri="{FF2B5EF4-FFF2-40B4-BE49-F238E27FC236}">
                <a16:creationId xmlns:a16="http://schemas.microsoft.com/office/drawing/2014/main" id="{238A9A59-FA10-405B-B1F4-8ED04FB06452}"/>
              </a:ext>
            </a:extLst>
          </p:cNvPr>
          <p:cNvSpPr/>
          <p:nvPr/>
        </p:nvSpPr>
        <p:spPr>
          <a:xfrm>
            <a:off x="2365576" y="4047274"/>
            <a:ext cx="6604922" cy="804635"/>
          </a:xfrm>
          <a:prstGeom prst="wedgeRectCallout">
            <a:avLst>
              <a:gd name="adj1" fmla="val -9623"/>
              <a:gd name="adj2" fmla="val -478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a:r>
              <a:rPr lang="en-US" sz="500" b="1" dirty="0">
                <a:solidFill>
                  <a:schemeClr val="tx1"/>
                </a:solidFill>
              </a:rPr>
              <a:t>Company:  </a:t>
            </a:r>
            <a:r>
              <a:rPr lang="en-US" sz="500" dirty="0">
                <a:solidFill>
                  <a:schemeClr val="tx1"/>
                </a:solidFill>
              </a:rPr>
              <a:t>MATRIXX Software</a:t>
            </a:r>
          </a:p>
          <a:p>
            <a:pPr marL="171450"/>
            <a:r>
              <a:rPr lang="en-US" sz="500" b="1" dirty="0">
                <a:solidFill>
                  <a:schemeClr val="tx1"/>
                </a:solidFill>
              </a:rPr>
              <a:t>Product</a:t>
            </a:r>
            <a:r>
              <a:rPr lang="en-US" sz="500" dirty="0">
                <a:solidFill>
                  <a:schemeClr val="tx1"/>
                </a:solidFill>
              </a:rPr>
              <a:t>:  Digital Commerce Platform</a:t>
            </a:r>
          </a:p>
          <a:p>
            <a:pPr marL="171450"/>
            <a:r>
              <a:rPr lang="en-US" sz="500" b="1" dirty="0">
                <a:solidFill>
                  <a:schemeClr val="tx1"/>
                </a:solidFill>
              </a:rPr>
              <a:t>Product Version:  </a:t>
            </a:r>
            <a:r>
              <a:rPr lang="en-US" sz="500" dirty="0">
                <a:solidFill>
                  <a:schemeClr val="tx1"/>
                </a:solidFill>
              </a:rPr>
              <a:t>5220</a:t>
            </a:r>
          </a:p>
          <a:p>
            <a:pPr marL="171450"/>
            <a:r>
              <a:rPr lang="en-US" sz="500" b="1" dirty="0">
                <a:solidFill>
                  <a:schemeClr val="tx1"/>
                </a:solidFill>
              </a:rPr>
              <a:t>Description</a:t>
            </a:r>
            <a:r>
              <a:rPr lang="en-US" sz="500" dirty="0">
                <a:solidFill>
                  <a:schemeClr val="tx1"/>
                </a:solidFill>
              </a:rPr>
              <a:t>: 4G OCS and 5G CCS</a:t>
            </a:r>
            <a:br>
              <a:rPr lang="en-US" sz="500" dirty="0">
                <a:solidFill>
                  <a:schemeClr val="tx1"/>
                </a:solidFill>
              </a:rPr>
            </a:br>
            <a:r>
              <a:rPr lang="en-US" sz="500" b="1" dirty="0">
                <a:solidFill>
                  <a:schemeClr val="tx1"/>
                </a:solidFill>
              </a:rPr>
              <a:t>Product/Vendor Link</a:t>
            </a:r>
            <a:r>
              <a:rPr lang="en-US" sz="500" dirty="0">
                <a:solidFill>
                  <a:schemeClr val="tx1"/>
                </a:solidFill>
              </a:rPr>
              <a:t>:  www.matrix.com/digital-commerce-platform/</a:t>
            </a:r>
          </a:p>
          <a:p>
            <a:pPr marL="171450"/>
            <a:endParaRPr lang="en-US" sz="500" dirty="0">
              <a:solidFill>
                <a:schemeClr val="tx1"/>
              </a:solidFill>
            </a:endParaRPr>
          </a:p>
          <a:p>
            <a:pPr marL="171450"/>
            <a:r>
              <a:rPr lang="en-US" sz="500" b="1" dirty="0" err="1">
                <a:solidFill>
                  <a:schemeClr val="tx1"/>
                </a:solidFill>
              </a:rPr>
              <a:t>Anuket</a:t>
            </a:r>
            <a:r>
              <a:rPr lang="en-US" sz="500" b="1" dirty="0">
                <a:solidFill>
                  <a:schemeClr val="tx1"/>
                </a:solidFill>
              </a:rPr>
              <a:t> Version</a:t>
            </a:r>
            <a:r>
              <a:rPr lang="en-US" sz="500" dirty="0">
                <a:solidFill>
                  <a:schemeClr val="tx1"/>
                </a:solidFill>
              </a:rPr>
              <a:t>: 2021/6</a:t>
            </a:r>
          </a:p>
          <a:p>
            <a:pPr marL="171450"/>
            <a:r>
              <a:rPr lang="en-US" sz="500" b="1" dirty="0">
                <a:solidFill>
                  <a:schemeClr val="tx1"/>
                </a:solidFill>
              </a:rPr>
              <a:t>SUT</a:t>
            </a:r>
            <a:r>
              <a:rPr lang="en-US" sz="500" dirty="0">
                <a:solidFill>
                  <a:schemeClr val="tx1"/>
                </a:solidFill>
              </a:rPr>
              <a:t>:  </a:t>
            </a:r>
            <a:r>
              <a:rPr lang="en-US" sz="500" dirty="0">
                <a:solidFill>
                  <a:schemeClr val="tx1"/>
                </a:solidFill>
                <a:highlight>
                  <a:srgbClr val="FFFF00"/>
                </a:highlight>
              </a:rPr>
              <a:t>CNCF Cloud Native Compliant Workload</a:t>
            </a:r>
          </a:p>
          <a:p>
            <a:pPr marL="171450"/>
            <a:r>
              <a:rPr lang="en-US" sz="500" b="1" dirty="0">
                <a:solidFill>
                  <a:schemeClr val="tx1"/>
                </a:solidFill>
              </a:rPr>
              <a:t>Date Certified</a:t>
            </a:r>
            <a:r>
              <a:rPr lang="en-US" sz="500" dirty="0">
                <a:solidFill>
                  <a:schemeClr val="tx1"/>
                </a:solidFill>
              </a:rPr>
              <a:t>: </a:t>
            </a:r>
            <a:r>
              <a:rPr lang="en-US" sz="500" dirty="0">
                <a:solidFill>
                  <a:schemeClr val="tx1"/>
                </a:solidFill>
                <a:highlight>
                  <a:srgbClr val="00FFFF"/>
                </a:highlight>
              </a:rPr>
              <a:t>2021/11</a:t>
            </a:r>
          </a:p>
        </p:txBody>
      </p:sp>
      <p:sp>
        <p:nvSpPr>
          <p:cNvPr id="20" name="Rectangle 19">
            <a:extLst>
              <a:ext uri="{FF2B5EF4-FFF2-40B4-BE49-F238E27FC236}">
                <a16:creationId xmlns:a16="http://schemas.microsoft.com/office/drawing/2014/main" id="{3907C879-BB77-4661-8012-B9F4EFBC377C}"/>
              </a:ext>
            </a:extLst>
          </p:cNvPr>
          <p:cNvSpPr/>
          <p:nvPr/>
        </p:nvSpPr>
        <p:spPr>
          <a:xfrm>
            <a:off x="2320432" y="1538641"/>
            <a:ext cx="6650066" cy="804635"/>
          </a:xfrm>
          <a:prstGeom prst="rect">
            <a:avLst/>
          </a:prstGeom>
          <a:noFill/>
          <a:ln>
            <a:solidFill>
              <a:schemeClr val="bg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D6806EFA-0BB0-433B-B712-7DCA78AC3CF8}"/>
              </a:ext>
            </a:extLst>
          </p:cNvPr>
          <p:cNvSpPr txBox="1"/>
          <p:nvPr/>
        </p:nvSpPr>
        <p:spPr>
          <a:xfrm>
            <a:off x="5022324" y="1447535"/>
            <a:ext cx="949299" cy="215444"/>
          </a:xfrm>
          <a:prstGeom prst="rect">
            <a:avLst/>
          </a:prstGeom>
          <a:solidFill>
            <a:schemeClr val="tx2"/>
          </a:solidFill>
        </p:spPr>
        <p:txBody>
          <a:bodyPr wrap="none" rtlCol="0">
            <a:spAutoFit/>
          </a:bodyPr>
          <a:lstStyle/>
          <a:p>
            <a:pPr algn="ctr"/>
            <a:r>
              <a:rPr lang="en-US" sz="800" b="1" dirty="0"/>
              <a:t>CNF Workloads</a:t>
            </a:r>
          </a:p>
        </p:txBody>
      </p:sp>
    </p:spTree>
    <p:extLst>
      <p:ext uri="{BB962C8B-B14F-4D97-AF65-F5344CB8AC3E}">
        <p14:creationId xmlns:p14="http://schemas.microsoft.com/office/powerpoint/2010/main" val="107288376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ividend">
  <a:themeElements>
    <a:clrScheme name="Anuket">
      <a:dk1>
        <a:srgbClr val="000000"/>
      </a:dk1>
      <a:lt1>
        <a:srgbClr val="FFFFFF"/>
      </a:lt1>
      <a:dk2>
        <a:srgbClr val="1D1743"/>
      </a:dk2>
      <a:lt2>
        <a:srgbClr val="F3F3F3"/>
      </a:lt2>
      <a:accent1>
        <a:srgbClr val="6DD9D3"/>
      </a:accent1>
      <a:accent2>
        <a:srgbClr val="0E7271"/>
      </a:accent2>
      <a:accent3>
        <a:srgbClr val="BBDA97"/>
      </a:accent3>
      <a:accent4>
        <a:srgbClr val="4BB879"/>
      </a:accent4>
      <a:accent5>
        <a:srgbClr val="F0B144"/>
      </a:accent5>
      <a:accent6>
        <a:srgbClr val="DE6586"/>
      </a:accent6>
      <a:hlink>
        <a:srgbClr val="6DD9D3"/>
      </a:hlink>
      <a:folHlink>
        <a:srgbClr val="42A1A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439</TotalTime>
  <Words>1366</Words>
  <Application>Microsoft Office PowerPoint</Application>
  <PresentationFormat>On-screen Show (16:9)</PresentationFormat>
  <Paragraphs>237</Paragraphs>
  <Slides>12</Slides>
  <Notes>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Open Sans</vt:lpstr>
      <vt:lpstr>Wingdings</vt:lpstr>
      <vt:lpstr>Noto Sans Symbols</vt:lpstr>
      <vt:lpstr>Arial</vt:lpstr>
      <vt:lpstr>Gill Sans</vt:lpstr>
      <vt:lpstr>Calibri</vt:lpstr>
      <vt:lpstr>Simple Light</vt:lpstr>
      <vt:lpstr>Dividend</vt:lpstr>
      <vt:lpstr>Anuket Assured Badge Markup Exercise</vt:lpstr>
      <vt:lpstr>Purpose of this slide deck</vt:lpstr>
      <vt:lpstr>The Original Anuket Assured CVC proposal</vt:lpstr>
      <vt:lpstr>NFV Badges</vt:lpstr>
      <vt:lpstr>Cloud Native Badges</vt:lpstr>
      <vt:lpstr>Badge to Portal (Structure Overview)</vt:lpstr>
      <vt:lpstr>Badge to Portal – Anuket R2 Workload Example Compliance for 1 CNF Workload badge (1 attribute)</vt:lpstr>
      <vt:lpstr>Badge to Portal – Anuket R2 + ONAP Workload Example Compliance for 1 CNF Workload badge (2 attributes) earned at different times</vt:lpstr>
      <vt:lpstr>Badge to Portal – Anuket R2 + ONAP + CN Workload Example Compliance for 1 CNF Workload badge (3 attributes) earned at the same time</vt:lpstr>
      <vt:lpstr>Badge to Portal – Mixed Example Compliance for 1 CNF Workload  and 1 NFV Infra badge earned at different times</vt:lpstr>
      <vt:lpstr>Vendor page with multiple badges  (Not required for MVP)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Option A Click to Edit Text Here</dc:title>
  <dc:creator>Olivier Smith</dc:creator>
  <cp:lastModifiedBy>Olivier Smith</cp:lastModifiedBy>
  <cp:revision>53</cp:revision>
  <dcterms:modified xsi:type="dcterms:W3CDTF">2021-05-03T18:20:01Z</dcterms:modified>
</cp:coreProperties>
</file>