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2EFA4671-06F1-4C3D-B5A9-BA0797C77AE2}">
  <a:tblStyle styleId="{2EFA4671-06F1-4C3D-B5A9-BA0797C77AE2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2" Type="http://schemas.openxmlformats.org/officeDocument/2006/relationships/slide" Target="slides/slide5.xml"/><Relationship Id="rId9" Type="http://schemas.openxmlformats.org/officeDocument/2006/relationships/slide" Target="slides/slide2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d680a6570_2_7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27" name="Google Shape;127;g7d680a6570_2_7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7d680a6570_2_8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34" name="Google Shape;134;g7d680a6570_2_8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7d680a6570_2_88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41" name="Google Shape;141;g7d680a6570_2_8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7d680a6570_2_9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48" name="Google Shape;148;g7d680a6570_2_9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7d680a6570_2_100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55" name="Google Shape;155;g7d680a6570_2_10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" type="body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4" name="Google Shape;84;p18"/>
          <p:cNvSpPr txBox="1"/>
          <p:nvPr>
            <p:ph idx="2" type="body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6" name="Google Shape;86;p18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" name="Google Shape;87;p1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1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/>
          <p:nvPr>
            <p:ph type="title"/>
          </p:nvPr>
        </p:nvSpPr>
        <p:spPr>
          <a:xfrm>
            <a:off x="701278" y="205978"/>
            <a:ext cx="7985521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700"/>
              <a:buFont typeface="Calibri"/>
              <a:buNone/>
            </a:pPr>
            <a:r>
              <a:rPr lang="en" sz="2700"/>
              <a:t>Persona #1</a:t>
            </a:r>
            <a:r>
              <a:rPr lang="en" sz="2700">
                <a:solidFill>
                  <a:srgbClr val="262626"/>
                </a:solidFill>
              </a:rPr>
              <a:t>: Open Source Professionals</a:t>
            </a:r>
            <a:endParaRPr sz="1100"/>
          </a:p>
        </p:txBody>
      </p:sp>
      <p:sp>
        <p:nvSpPr>
          <p:cNvPr id="130" name="Google Shape;130;p25"/>
          <p:cNvSpPr txBox="1"/>
          <p:nvPr>
            <p:ph idx="12" type="sldNum"/>
          </p:nvPr>
        </p:nvSpPr>
        <p:spPr>
          <a:xfrm>
            <a:off x="8172452" y="4583907"/>
            <a:ext cx="51434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1" name="Google Shape;131;p25"/>
          <p:cNvGraphicFramePr/>
          <p:nvPr/>
        </p:nvGraphicFramePr>
        <p:xfrm>
          <a:off x="701278" y="954244"/>
          <a:ext cx="3000000" cy="3000000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7EBEFF"/>
                    </a:gs>
                    <a:gs pos="35000">
                      <a:srgbClr val="A7D1FF"/>
                    </a:gs>
                    <a:gs pos="100000">
                      <a:srgbClr val="DAEBFF"/>
                    </a:gs>
                  </a:gsLst>
                  <a:lin ang="16200000" scaled="0"/>
                </a:gradFill>
                <a:tableStyleId>{2EFA4671-06F1-4C3D-B5A9-BA0797C77AE2}</a:tableStyleId>
              </a:tblPr>
              <a:tblGrid>
                <a:gridCol w="3813575"/>
                <a:gridCol w="1638375"/>
                <a:gridCol w="1530375"/>
                <a:gridCol w="1260325"/>
              </a:tblGrid>
              <a:tr h="419075"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lang="en" sz="1400" u="none" cap="none" strike="noStrike"/>
                        <a:t>PERSONA</a:t>
                      </a:r>
                      <a:endParaRPr sz="1100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Open Source Professionals </a:t>
                      </a:r>
                      <a:endParaRPr sz="1100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(Buyer or Influencer)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FFFFFF"/>
                          </a:solidFill>
                        </a:rPr>
                        <a:t>Example Titles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Head of Open Source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Open Source Advocate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Community Manager / Director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"/>
                        <a:buFont typeface="Arial"/>
                        <a:buNone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Narrow but very influential audience. 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FFFFFF"/>
                          </a:solidFill>
                        </a:rPr>
                        <a:t>Problem or opportunity persona needs help with: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How do I get my hands around what open source is in use at my firm?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I need to get in-depth knowledge of the hundreds of open source projects available that my company can use.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When does it make sense to create a new project and how to do so?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What is the open and technical governance practices that should be followed?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What license compliance guidelines need to be understood?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How do I get the word out for my company’s contributions to open source and leadership in various open source projects?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9AF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lang="en" sz="1400" u="none" cap="none" strike="noStrike"/>
                        <a:t>LIFECYCLE STAGE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9AF"/>
                    </a:solidFill>
                  </a:tcPr>
                </a:tc>
                <a:tc hMerge="1"/>
                <a:tc hMerge="1"/>
              </a:tr>
              <a:tr h="3733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AWARENESS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CONSIDERATION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DECISION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</a:tr>
              <a:tr h="28117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 u="none" cap="none" strike="noStrike"/>
                        <a:t>Have realized &amp; expressed symptoms of a potential problem or opportunity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"How to Develop an </a:t>
                      </a:r>
                      <a:r>
                        <a:rPr b="0" lang="en" sz="900" u="none" cap="none" strike="noStrike"/>
                        <a:t>Open Source Lead Job Description"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"</a:t>
                      </a:r>
                      <a:r>
                        <a:rPr b="0" lang="en" sz="900" u="none" cap="none" strike="noStrike"/>
                        <a:t>Open Source Check List"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"G</a:t>
                      </a:r>
                      <a:r>
                        <a:rPr b="0" lang="en" sz="900" u="none" cap="none" strike="noStrike"/>
                        <a:t>overnance </a:t>
                      </a:r>
                      <a:r>
                        <a:rPr lang="en" sz="900" u="none" cap="none" strike="noStrike"/>
                        <a:t>P</a:t>
                      </a:r>
                      <a:r>
                        <a:rPr b="0" lang="en" sz="900" u="none" cap="none" strike="noStrike"/>
                        <a:t>ractices for </a:t>
                      </a:r>
                      <a:r>
                        <a:rPr lang="en" sz="900" u="none" cap="none" strike="noStrike"/>
                        <a:t>N</a:t>
                      </a:r>
                      <a:r>
                        <a:rPr b="0" lang="en" sz="900" u="none" cap="none" strike="noStrike"/>
                        <a:t>ew </a:t>
                      </a:r>
                      <a:r>
                        <a:rPr lang="en" sz="900" u="none" cap="none" strike="noStrike"/>
                        <a:t>O</a:t>
                      </a:r>
                      <a:r>
                        <a:rPr b="0" lang="en" sz="900" u="none" cap="none" strike="noStrike"/>
                        <a:t>pen </a:t>
                      </a:r>
                      <a:r>
                        <a:rPr lang="en" sz="900" u="none" cap="none" strike="noStrike"/>
                        <a:t>S</a:t>
                      </a:r>
                      <a:r>
                        <a:rPr b="0" lang="en" sz="900" u="none" cap="none" strike="noStrike"/>
                        <a:t>ource </a:t>
                      </a:r>
                      <a:r>
                        <a:rPr lang="en" sz="900" u="none" cap="none" strike="noStrike"/>
                        <a:t>P</a:t>
                      </a:r>
                      <a:r>
                        <a:rPr b="0" lang="en" sz="900" u="none" cap="none" strike="noStrike"/>
                        <a:t>rojects"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"Top 10 Ways to Get Started in C</a:t>
                      </a:r>
                      <a:r>
                        <a:rPr b="0" lang="en" sz="900" u="none" cap="none" strike="noStrike"/>
                        <a:t>reating a </a:t>
                      </a:r>
                      <a:r>
                        <a:rPr lang="en" sz="900" u="none" cap="none" strike="noStrike"/>
                        <a:t>N</a:t>
                      </a:r>
                      <a:r>
                        <a:rPr b="0" lang="en" sz="900" u="none" cap="none" strike="noStrike"/>
                        <a:t>ew </a:t>
                      </a:r>
                      <a:r>
                        <a:rPr lang="en" sz="900" u="none" cap="none" strike="noStrike"/>
                        <a:t>O</a:t>
                      </a:r>
                      <a:r>
                        <a:rPr b="0" lang="en" sz="900" u="none" cap="none" strike="noStrike"/>
                        <a:t>pen </a:t>
                      </a:r>
                      <a:r>
                        <a:rPr lang="en" sz="900" u="none" cap="none" strike="noStrike"/>
                        <a:t>S</a:t>
                      </a:r>
                      <a:r>
                        <a:rPr b="0" lang="en" sz="900" u="none" cap="none" strike="noStrike"/>
                        <a:t>ource </a:t>
                      </a:r>
                      <a:r>
                        <a:rPr lang="en" sz="900" u="none" cap="none" strike="noStrike"/>
                        <a:t>P</a:t>
                      </a:r>
                      <a:r>
                        <a:rPr b="0" lang="en" sz="900" u="none" cap="none" strike="noStrike"/>
                        <a:t>roject"</a:t>
                      </a:r>
                      <a:endParaRPr sz="9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i="1" lang="en" sz="900">
                          <a:solidFill>
                            <a:schemeClr val="dk1"/>
                          </a:solidFill>
                        </a:rPr>
                        <a:t>"Guide to 5G, Cloud Native, Edge”</a:t>
                      </a:r>
                      <a:endParaRPr sz="9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 u="none" cap="none" strike="noStrike"/>
                        <a:t>Have clearly defined and gives a name to their problem or opportunity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1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i="0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"How Your Participation in the LF TODO Group Helps You"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"Why Choose the Linux Foundation for Hosting Your Next Open Source Project"</a:t>
                      </a:r>
                      <a:endParaRPr sz="1100"/>
                    </a:p>
                    <a:p>
                      <a:pPr indent="-120650" lvl="0" marL="1270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Attend LF Events and participate in community opportunities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 u="none" cap="none" strike="noStrike"/>
                        <a:t>Have defined their solution strategy, method or approach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i="0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Management Service Agreements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Bylaws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Services Listings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Pricing Explanations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Budget Guidelines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IP Policy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1" sz="900" u="none" cap="none" strike="noStrike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/>
          <p:nvPr>
            <p:ph type="title"/>
          </p:nvPr>
        </p:nvSpPr>
        <p:spPr>
          <a:xfrm>
            <a:off x="701278" y="205978"/>
            <a:ext cx="7985521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700"/>
              <a:buFont typeface="Calibri"/>
              <a:buNone/>
            </a:pPr>
            <a:r>
              <a:rPr lang="en" sz="2700"/>
              <a:t>Persona #2: Technical Leadership</a:t>
            </a:r>
            <a:endParaRPr sz="1100"/>
          </a:p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8172452" y="4583907"/>
            <a:ext cx="51434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8" name="Google Shape;138;p26"/>
          <p:cNvGraphicFramePr/>
          <p:nvPr/>
        </p:nvGraphicFramePr>
        <p:xfrm>
          <a:off x="701278" y="954244"/>
          <a:ext cx="3000000" cy="3000000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7EBEFF"/>
                    </a:gs>
                    <a:gs pos="35000">
                      <a:srgbClr val="A7D1FF"/>
                    </a:gs>
                    <a:gs pos="100000">
                      <a:srgbClr val="DAEBFF"/>
                    </a:gs>
                  </a:gsLst>
                  <a:lin ang="16200000" scaled="0"/>
                </a:gradFill>
                <a:tableStyleId>{2EFA4671-06F1-4C3D-B5A9-BA0797C77AE2}</a:tableStyleId>
              </a:tblPr>
              <a:tblGrid>
                <a:gridCol w="3461150"/>
                <a:gridCol w="1784500"/>
                <a:gridCol w="1519650"/>
                <a:gridCol w="1524975"/>
              </a:tblGrid>
              <a:tr h="419075"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lang="en" sz="1400" u="none" cap="none" strike="noStrike"/>
                        <a:t>PERSONA</a:t>
                      </a:r>
                      <a:endParaRPr sz="1100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Technical Leadership</a:t>
                      </a:r>
                      <a:endParaRPr sz="1100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(Influencer)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FFFFFF"/>
                          </a:solidFill>
                        </a:rPr>
                        <a:t>Example Titles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Engineering Manager/Director/VP 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Release Engineer Manager 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DevOps Manager 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Ops Manager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FFFFFF"/>
                          </a:solidFill>
                        </a:rPr>
                        <a:t>Problem or opportunity persona needs help with: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How can I get this product developed as fast as possible with the least amount of resources?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What are my peers doing to build/test/release so quickly?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How do I hire more developers that know how to leverage open source / open source development best practices?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I want to build a open source development team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9AF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lang="en" sz="1400" u="none" cap="none" strike="noStrike"/>
                        <a:t>LIFECYCLE STAGE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9AF"/>
                    </a:solidFill>
                  </a:tcPr>
                </a:tc>
                <a:tc hMerge="1"/>
                <a:tc hMerge="1"/>
              </a:tr>
              <a:tr h="3733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AWARENESS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CONSIDERATION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DECISION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</a:tr>
              <a:tr h="25703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 u="none" cap="none" strike="noStrike"/>
                        <a:t>Have realized &amp; expressed symptoms of a potential problem or opportunity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"</a:t>
                      </a:r>
                      <a:r>
                        <a:rPr b="0" lang="en" sz="900" u="none" cap="none" strike="noStrike"/>
                        <a:t>How to </a:t>
                      </a:r>
                      <a:r>
                        <a:rPr lang="en" sz="900" u="none" cap="none" strike="noStrike"/>
                        <a:t>B</a:t>
                      </a:r>
                      <a:r>
                        <a:rPr b="0" lang="en" sz="900" u="none" cap="none" strike="noStrike"/>
                        <a:t>uild an </a:t>
                      </a:r>
                      <a:r>
                        <a:rPr lang="en" sz="900" u="none" cap="none" strike="noStrike"/>
                        <a:t>O</a:t>
                      </a:r>
                      <a:r>
                        <a:rPr b="0" lang="en" sz="900" u="none" cap="none" strike="noStrike"/>
                        <a:t>pen </a:t>
                      </a:r>
                      <a:r>
                        <a:rPr lang="en" sz="900" u="none" cap="none" strike="noStrike"/>
                        <a:t>S</a:t>
                      </a:r>
                      <a:r>
                        <a:rPr b="0" lang="en" sz="900" u="none" cap="none" strike="noStrike"/>
                        <a:t>ource </a:t>
                      </a:r>
                      <a:r>
                        <a:rPr lang="en" sz="900" u="none" cap="none" strike="noStrike"/>
                        <a:t>D</a:t>
                      </a:r>
                      <a:r>
                        <a:rPr b="0" lang="en" sz="900" u="none" cap="none" strike="noStrike"/>
                        <a:t>evelopment </a:t>
                      </a:r>
                      <a:r>
                        <a:rPr lang="en" sz="900" u="none" cap="none" strike="noStrike"/>
                        <a:t>T</a:t>
                      </a:r>
                      <a:r>
                        <a:rPr b="0" lang="en" sz="900" u="none" cap="none" strike="noStrike"/>
                        <a:t>eam"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"</a:t>
                      </a:r>
                      <a:r>
                        <a:rPr b="0" lang="en" sz="900" u="none" cap="none" strike="noStrike"/>
                        <a:t>Leverage </a:t>
                      </a:r>
                      <a:r>
                        <a:rPr lang="en" sz="900" u="none" cap="none" strike="noStrike"/>
                        <a:t>O</a:t>
                      </a:r>
                      <a:r>
                        <a:rPr b="0" lang="en" sz="900" u="none" cap="none" strike="noStrike"/>
                        <a:t>pen </a:t>
                      </a:r>
                      <a:r>
                        <a:rPr lang="en" sz="900" u="none" cap="none" strike="noStrike"/>
                        <a:t>S</a:t>
                      </a:r>
                      <a:r>
                        <a:rPr b="0" lang="en" sz="900" u="none" cap="none" strike="noStrike"/>
                        <a:t>ource </a:t>
                      </a:r>
                      <a:r>
                        <a:rPr lang="en" sz="900" u="none" cap="none" strike="noStrike"/>
                        <a:t>R</a:t>
                      </a:r>
                      <a:r>
                        <a:rPr b="0" lang="en" sz="900" u="none" cap="none" strike="noStrike"/>
                        <a:t>elease </a:t>
                      </a:r>
                      <a:r>
                        <a:rPr lang="en" sz="900" u="none" cap="none" strike="noStrike"/>
                        <a:t>C</a:t>
                      </a:r>
                      <a:r>
                        <a:rPr b="0" lang="en" sz="900" u="none" cap="none" strike="noStrike"/>
                        <a:t>ycle </a:t>
                      </a:r>
                      <a:r>
                        <a:rPr lang="en" sz="900" u="none" cap="none" strike="noStrike"/>
                        <a:t>B</a:t>
                      </a:r>
                      <a:r>
                        <a:rPr b="0" lang="en" sz="900" u="none" cap="none" strike="noStrike"/>
                        <a:t>est </a:t>
                      </a:r>
                      <a:r>
                        <a:rPr lang="en" sz="900" u="none" cap="none" strike="noStrike"/>
                        <a:t>P</a:t>
                      </a:r>
                      <a:r>
                        <a:rPr b="0" lang="en" sz="900" u="none" cap="none" strike="noStrike"/>
                        <a:t>ractices and </a:t>
                      </a:r>
                      <a:r>
                        <a:rPr lang="en" sz="900" u="none" cap="none" strike="noStrike"/>
                        <a:t>T</a:t>
                      </a:r>
                      <a:r>
                        <a:rPr b="0" lang="en" sz="900" u="none" cap="none" strike="noStrike"/>
                        <a:t>ools </a:t>
                      </a:r>
                      <a:r>
                        <a:rPr lang="en" sz="900" u="none" cap="none" strike="noStrike"/>
                        <a:t>W</a:t>
                      </a:r>
                      <a:r>
                        <a:rPr b="0" lang="en" sz="900" u="none" cap="none" strike="noStrike"/>
                        <a:t>ithin </a:t>
                      </a:r>
                      <a:r>
                        <a:rPr lang="en" sz="900" u="none" cap="none" strike="noStrike"/>
                        <a:t>Y</a:t>
                      </a:r>
                      <a:r>
                        <a:rPr b="0" lang="en" sz="900" u="none" cap="none" strike="noStrike"/>
                        <a:t>our </a:t>
                      </a:r>
                      <a:r>
                        <a:rPr lang="en" sz="900" u="none" cap="none" strike="noStrike"/>
                        <a:t>P</a:t>
                      </a:r>
                      <a:r>
                        <a:rPr b="0" lang="en" sz="900" u="none" cap="none" strike="noStrike"/>
                        <a:t>roduct </a:t>
                      </a:r>
                      <a:r>
                        <a:rPr lang="en" sz="900" u="none" cap="none" strike="noStrike"/>
                        <a:t>D</a:t>
                      </a:r>
                      <a:r>
                        <a:rPr b="0" lang="en" sz="900" u="none" cap="none" strike="noStrike"/>
                        <a:t>evelopment"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"</a:t>
                      </a:r>
                      <a:r>
                        <a:rPr b="0" lang="en" sz="900" u="none" cap="none" strike="noStrike"/>
                        <a:t>How to </a:t>
                      </a:r>
                      <a:r>
                        <a:rPr lang="en" sz="900" u="none" cap="none" strike="noStrike"/>
                        <a:t>D</a:t>
                      </a:r>
                      <a:r>
                        <a:rPr b="0" lang="en" sz="900" u="none" cap="none" strike="noStrike"/>
                        <a:t>o </a:t>
                      </a:r>
                      <a:r>
                        <a:rPr lang="en" sz="900" u="none" cap="none" strike="noStrike"/>
                        <a:t>R</a:t>
                      </a:r>
                      <a:r>
                        <a:rPr b="0" lang="en" sz="900" u="none" cap="none" strike="noStrike"/>
                        <a:t>eleases in a </a:t>
                      </a:r>
                      <a:r>
                        <a:rPr lang="en" sz="900" u="none" cap="none" strike="noStrike"/>
                        <a:t>C</a:t>
                      </a:r>
                      <a:r>
                        <a:rPr b="0" lang="en" sz="900" u="none" cap="none" strike="noStrike"/>
                        <a:t>ommunity"</a:t>
                      </a:r>
                      <a:endParaRPr sz="9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i="1" lang="en" sz="900">
                          <a:solidFill>
                            <a:schemeClr val="dk1"/>
                          </a:solidFill>
                        </a:rPr>
                        <a:t>"Guide to 5G, Cloud Native, Edge”</a:t>
                      </a:r>
                      <a:endParaRPr sz="9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 u="none" cap="none" strike="noStrike"/>
                        <a:t>Have clearly defined and gives a name to their problem or opportunity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1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i="0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Case study: XYZ VP Engineering on Why LFN Membership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Attend LFN Events and participate in community opportunities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 u="none" cap="none" strike="noStrike"/>
                        <a:t>Have defined their solution strategy, method or approach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i="0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1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1" sz="900" u="none" cap="none" strike="noStrike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7"/>
          <p:cNvSpPr txBox="1"/>
          <p:nvPr>
            <p:ph type="title"/>
          </p:nvPr>
        </p:nvSpPr>
        <p:spPr>
          <a:xfrm>
            <a:off x="701278" y="205978"/>
            <a:ext cx="7985521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700"/>
              <a:buFont typeface="Calibri"/>
              <a:buNone/>
            </a:pPr>
            <a:r>
              <a:rPr lang="en" sz="2700"/>
              <a:t>Persona #3</a:t>
            </a:r>
            <a:r>
              <a:rPr lang="en" sz="2700">
                <a:solidFill>
                  <a:srgbClr val="262626"/>
                </a:solidFill>
              </a:rPr>
              <a:t>: Technical Developer</a:t>
            </a:r>
            <a:endParaRPr sz="1100"/>
          </a:p>
        </p:txBody>
      </p:sp>
      <p:sp>
        <p:nvSpPr>
          <p:cNvPr id="144" name="Google Shape;144;p27"/>
          <p:cNvSpPr txBox="1"/>
          <p:nvPr>
            <p:ph idx="12" type="sldNum"/>
          </p:nvPr>
        </p:nvSpPr>
        <p:spPr>
          <a:xfrm>
            <a:off x="8172452" y="4583907"/>
            <a:ext cx="51434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45" name="Google Shape;145;p27"/>
          <p:cNvGraphicFramePr/>
          <p:nvPr/>
        </p:nvGraphicFramePr>
        <p:xfrm>
          <a:off x="701278" y="954244"/>
          <a:ext cx="3000000" cy="3000000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7EBEFF"/>
                    </a:gs>
                    <a:gs pos="35000">
                      <a:srgbClr val="A7D1FF"/>
                    </a:gs>
                    <a:gs pos="100000">
                      <a:srgbClr val="DAEBFF"/>
                    </a:gs>
                  </a:gsLst>
                  <a:lin ang="16200000" scaled="0"/>
                </a:gradFill>
                <a:tableStyleId>{2EFA4671-06F1-4C3D-B5A9-BA0797C77AE2}</a:tableStyleId>
              </a:tblPr>
              <a:tblGrid>
                <a:gridCol w="3461150"/>
                <a:gridCol w="1704975"/>
                <a:gridCol w="1562100"/>
                <a:gridCol w="1562100"/>
              </a:tblGrid>
              <a:tr h="419075"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lang="en" sz="1400" u="none" cap="none" strike="noStrike"/>
                        <a:t>PERSONA</a:t>
                      </a:r>
                      <a:endParaRPr sz="1100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Technical Developer</a:t>
                      </a:r>
                      <a:endParaRPr sz="1100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(Influencer)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FFFFFF"/>
                          </a:solidFill>
                        </a:rPr>
                        <a:t>Example Titles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Software Developer (title can include: Jr., Sr., Mgr.) 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Software Engineer 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Software Architect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These influencers can be the best advocates or blockers if they don't feel we serve them well. 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FFFFFF"/>
                          </a:solidFill>
                        </a:rPr>
                        <a:t>Problem or opportunity persona needs help with: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Want to know what it takes to participate in a project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Want to get questions answered about a project that will help them make a case to senior management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Want to know how to engage other developer peers in the community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9AF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lang="en" sz="1400" u="none" cap="none" strike="noStrike"/>
                        <a:t>LIFECYCLE STAGE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9AF"/>
                    </a:solidFill>
                  </a:tcPr>
                </a:tc>
                <a:tc hMerge="1"/>
                <a:tc hMerge="1"/>
              </a:tr>
              <a:tr h="3733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AWARENESS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CONSIDERATION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DECISION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</a:tr>
              <a:tr h="25703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 u="none" cap="none" strike="noStrike"/>
                        <a:t>Have realized &amp; expressed symptoms of a potential problem or opportunity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"</a:t>
                      </a:r>
                      <a:r>
                        <a:rPr b="0" lang="en" sz="900" u="none" cap="none" strike="noStrike"/>
                        <a:t>How to Engage in Open Source Communities"</a:t>
                      </a:r>
                      <a:endParaRPr b="0"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i="1" lang="en" sz="900">
                          <a:solidFill>
                            <a:schemeClr val="dk1"/>
                          </a:solidFill>
                        </a:rPr>
                        <a:t>"Guide to 5G, Cloud Native, Edge”</a:t>
                      </a:r>
                      <a:r>
                        <a:rPr b="0" lang="en" sz="900" u="none" cap="none" strike="noStrike"/>
                        <a:t> 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 u="none" cap="none" strike="noStrike"/>
                        <a:t>Have clearly defined and gives a name to their problem or opportunity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1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i="0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Website: </a:t>
                      </a:r>
                      <a:r>
                        <a:rPr b="0" lang="en" sz="900" u="none" cap="none" strike="noStrike"/>
                        <a:t>A taxonomy / overview of LFN Projects (to find the right project)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/>
                        <a:t>Attend LFN events and participate in community opportunities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 u="none" cap="none" strike="noStrike"/>
                        <a:t>Have defined their solution strategy, method or approach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i="0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1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1" sz="900" u="none" cap="none" strike="noStrike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type="title"/>
          </p:nvPr>
        </p:nvSpPr>
        <p:spPr>
          <a:xfrm>
            <a:off x="701278" y="205978"/>
            <a:ext cx="7985521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700"/>
              <a:buFont typeface="Calibri"/>
              <a:buNone/>
            </a:pPr>
            <a:r>
              <a:rPr lang="en" sz="2700"/>
              <a:t>Persona #4</a:t>
            </a:r>
            <a:r>
              <a:rPr lang="en" sz="2700">
                <a:solidFill>
                  <a:srgbClr val="262626"/>
                </a:solidFill>
              </a:rPr>
              <a:t>: Operations</a:t>
            </a:r>
            <a:endParaRPr sz="1100"/>
          </a:p>
        </p:txBody>
      </p:sp>
      <p:sp>
        <p:nvSpPr>
          <p:cNvPr id="151" name="Google Shape;151;p28"/>
          <p:cNvSpPr txBox="1"/>
          <p:nvPr>
            <p:ph idx="12" type="sldNum"/>
          </p:nvPr>
        </p:nvSpPr>
        <p:spPr>
          <a:xfrm>
            <a:off x="8172452" y="4583907"/>
            <a:ext cx="51434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2" name="Google Shape;152;p28"/>
          <p:cNvGraphicFramePr/>
          <p:nvPr/>
        </p:nvGraphicFramePr>
        <p:xfrm>
          <a:off x="701278" y="954244"/>
          <a:ext cx="3000000" cy="3000000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7EBEFF"/>
                    </a:gs>
                    <a:gs pos="35000">
                      <a:srgbClr val="A7D1FF"/>
                    </a:gs>
                    <a:gs pos="100000">
                      <a:srgbClr val="DAEBFF"/>
                    </a:gs>
                  </a:gsLst>
                  <a:lin ang="16200000" scaled="0"/>
                </a:gradFill>
                <a:tableStyleId>{2EFA4671-06F1-4C3D-B5A9-BA0797C77AE2}</a:tableStyleId>
              </a:tblPr>
              <a:tblGrid>
                <a:gridCol w="3461150"/>
                <a:gridCol w="1704975"/>
                <a:gridCol w="1562100"/>
                <a:gridCol w="1562100"/>
              </a:tblGrid>
              <a:tr h="419075"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lang="en" sz="1400" u="none" cap="none" strike="noStrike"/>
                        <a:t>PERSONA</a:t>
                      </a:r>
                      <a:endParaRPr sz="1100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Operations/DevOps/IT</a:t>
                      </a:r>
                      <a:endParaRPr sz="1100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(Influencer)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FFFFFF"/>
                          </a:solidFill>
                        </a:rPr>
                        <a:t>Example Titles</a:t>
                      </a:r>
                      <a:endParaRPr sz="1100"/>
                    </a:p>
                    <a:p>
                      <a:pPr indent="-2857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Char char="●"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DevOps Engineers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  <a:p>
                      <a:pPr indent="-2857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Char char="●"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SRE Engineers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  <a:p>
                      <a:pPr indent="-2857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Char char="●"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Platform Engineer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  <a:p>
                      <a:pPr indent="-2857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900"/>
                        <a:buChar char="●"/>
                      </a:pPr>
                      <a:r>
                        <a:rPr lang="en" sz="900">
                          <a:solidFill>
                            <a:schemeClr val="lt1"/>
                          </a:solidFill>
                        </a:rPr>
                        <a:t>Automation Architect</a:t>
                      </a:r>
                      <a:endParaRPr sz="900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Statement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FFFFFF"/>
                          </a:solidFill>
                        </a:rPr>
                        <a:t>Problem or opportunity persona needs help with: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>
                          <a:solidFill>
                            <a:srgbClr val="FFFFFF"/>
                          </a:solidFill>
                        </a:rPr>
                        <a:t>How to align with  modern DevOps practices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>
                          <a:solidFill>
                            <a:srgbClr val="FFFFFF"/>
                          </a:solidFill>
                        </a:rPr>
                        <a:t>How to improve IT infrastructure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>
                          <a:solidFill>
                            <a:srgbClr val="FFFFFF"/>
                          </a:solidFill>
                        </a:rPr>
                        <a:t>How to find better ways of automating workflows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Char char="•"/>
                      </a:pPr>
                      <a:r>
                        <a:rPr lang="en" sz="900">
                          <a:solidFill>
                            <a:srgbClr val="FFFFFF"/>
                          </a:solidFill>
                        </a:rPr>
                        <a:t>How to make networks more reliable and secure</a:t>
                      </a:r>
                      <a:endParaRPr sz="900">
                        <a:solidFill>
                          <a:srgbClr val="FFFFFF"/>
                        </a:solidFill>
                      </a:endParaRPr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9AF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lang="en" sz="1400" u="none" cap="none" strike="noStrike"/>
                        <a:t>LIFECYCLE STAGE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9AF"/>
                    </a:solidFill>
                  </a:tcPr>
                </a:tc>
                <a:tc hMerge="1"/>
                <a:tc hMerge="1"/>
              </a:tr>
              <a:tr h="3733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AWARENESS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CONSIDERATION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DECISION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</a:tr>
              <a:tr h="25703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>
                          <a:solidFill>
                            <a:schemeClr val="dk1"/>
                          </a:solidFill>
                        </a:rPr>
                        <a:t>Have realized &amp; expressed symptoms of a potential problem or opportunity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Char char="•"/>
                      </a:pPr>
                      <a:r>
                        <a:rPr i="1" lang="en" sz="900"/>
                        <a:t>"How to Build an Open Source Development Team"</a:t>
                      </a:r>
                      <a:endParaRPr i="1" sz="9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Char char="•"/>
                      </a:pPr>
                      <a:r>
                        <a:rPr i="1" lang="en" sz="900"/>
                        <a:t>"Leverage Open Source Release Cycle Best Practices and Tools Within Your Product Development"</a:t>
                      </a:r>
                      <a:endParaRPr i="1" sz="9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Char char="•"/>
                      </a:pPr>
                      <a:r>
                        <a:rPr i="1" lang="en" sz="900"/>
                        <a:t>"</a:t>
                      </a:r>
                      <a:r>
                        <a:rPr i="1" lang="en" sz="900">
                          <a:solidFill>
                            <a:schemeClr val="dk1"/>
                          </a:solidFill>
                        </a:rPr>
                        <a:t>Guide to 5G, Cloud Native, Edge”</a:t>
                      </a:r>
                      <a:endParaRPr i="1" sz="900"/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9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>
                          <a:solidFill>
                            <a:schemeClr val="dk1"/>
                          </a:solidFill>
                        </a:rPr>
                        <a:t>Have clearly defined and gives a name to their problem or opportunity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1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i="0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Char char="•"/>
                      </a:pPr>
                      <a:r>
                        <a:rPr i="1" lang="en" sz="900"/>
                        <a:t>"Website: A taxonomy / overview of LFN Projects (to find the right project) </a:t>
                      </a:r>
                      <a:endParaRPr i="1" sz="9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Char char="•"/>
                      </a:pPr>
                      <a:r>
                        <a:rPr i="1" lang="en" sz="900"/>
                        <a:t>Attend LFN events and participate in community opportunities</a:t>
                      </a:r>
                      <a:endParaRPr i="1" sz="9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900"/>
                        <a:buChar char="•"/>
                      </a:pPr>
                      <a:r>
                        <a:rPr i="1" lang="en" sz="900"/>
                        <a:t>Guide to 5G, Cloud Native, Edge for Telecom</a:t>
                      </a:r>
                      <a:endParaRPr i="1" sz="9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>
                          <a:solidFill>
                            <a:schemeClr val="dk1"/>
                          </a:solidFill>
                        </a:rPr>
                        <a:t>Have clearly defined and gives a name to their problem or opportunity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i="0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1"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i="1" lang="en" sz="9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Sample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1" sz="900" u="none" cap="none" strike="noStrike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9"/>
          <p:cNvSpPr txBox="1"/>
          <p:nvPr>
            <p:ph type="title"/>
          </p:nvPr>
        </p:nvSpPr>
        <p:spPr>
          <a:xfrm>
            <a:off x="701278" y="205978"/>
            <a:ext cx="7985521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700"/>
              <a:buFont typeface="Calibri"/>
              <a:buNone/>
            </a:pPr>
            <a:r>
              <a:rPr lang="en" sz="2700"/>
              <a:t>Persona #5</a:t>
            </a:r>
            <a:r>
              <a:rPr lang="en" sz="2700">
                <a:solidFill>
                  <a:srgbClr val="262626"/>
                </a:solidFill>
              </a:rPr>
              <a:t>: Business/P&amp;L Owner</a:t>
            </a:r>
            <a:endParaRPr sz="1100"/>
          </a:p>
        </p:txBody>
      </p:sp>
      <p:sp>
        <p:nvSpPr>
          <p:cNvPr id="158" name="Google Shape;158;p29"/>
          <p:cNvSpPr txBox="1"/>
          <p:nvPr>
            <p:ph idx="12" type="sldNum"/>
          </p:nvPr>
        </p:nvSpPr>
        <p:spPr>
          <a:xfrm>
            <a:off x="8172452" y="4583907"/>
            <a:ext cx="514349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9" name="Google Shape;159;p29"/>
          <p:cNvGraphicFramePr/>
          <p:nvPr/>
        </p:nvGraphicFramePr>
        <p:xfrm>
          <a:off x="701278" y="954244"/>
          <a:ext cx="3000000" cy="3000000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7EBEFF"/>
                    </a:gs>
                    <a:gs pos="35000">
                      <a:srgbClr val="A7D1FF"/>
                    </a:gs>
                    <a:gs pos="100000">
                      <a:srgbClr val="DAEBFF"/>
                    </a:gs>
                  </a:gsLst>
                  <a:lin ang="16200000" scaled="0"/>
                </a:gradFill>
                <a:tableStyleId>{2EFA4671-06F1-4C3D-B5A9-BA0797C77AE2}</a:tableStyleId>
              </a:tblPr>
              <a:tblGrid>
                <a:gridCol w="3870725"/>
                <a:gridCol w="1614050"/>
                <a:gridCol w="1538800"/>
                <a:gridCol w="1276250"/>
              </a:tblGrid>
              <a:tr h="419075">
                <a:tc row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lang="en" sz="1400" u="none" cap="none" strike="noStrike"/>
                        <a:t>PERSONA</a:t>
                      </a:r>
                      <a:endParaRPr sz="1100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1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P&amp;L Leader (Buyer)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/>
                        <a:t>Example Titles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General Manager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Head of BU</a:t>
                      </a:r>
                      <a:endParaRPr sz="1100"/>
                    </a:p>
                    <a:p>
                      <a:pPr indent="-15240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These are the ultimate decision makers to embrace open source. They're also technology solution/product owners looking to leverage a project we host with their solution stack. They could also be P&amp;L owners looking to leverage shared R&amp;D models by open sourcing their code and getting industry participants to join in the development and building of an ecosystem.</a:t>
                      </a:r>
                      <a:endParaRPr sz="1100"/>
                    </a:p>
                    <a:p>
                      <a:pPr indent="-15240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0" sz="9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>
                          <a:solidFill>
                            <a:srgbClr val="FFFFFF"/>
                          </a:solidFill>
                        </a:rPr>
                        <a:t>Problem or opportunity persona needs help with: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How do I get my product or service to market the fastest way possible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How can I leap frog my competition?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How can open up my project and make it a de facto industry standard?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How do I reduce my cost of development?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900"/>
                        <a:buFont typeface="Arial"/>
                        <a:buChar char="•"/>
                      </a:pPr>
                      <a:r>
                        <a:rPr b="0" lang="en" sz="900" u="none" cap="none" strike="noStrike">
                          <a:solidFill>
                            <a:srgbClr val="FFFFFF"/>
                          </a:solidFill>
                        </a:rPr>
                        <a:t>How do I become visible in X community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9AF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400"/>
                        <a:buFont typeface="Arial"/>
                        <a:buNone/>
                      </a:pPr>
                      <a:r>
                        <a:rPr lang="en" sz="1400" u="none" cap="none" strike="noStrike"/>
                        <a:t>LIFECYCLE STAGE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69AF"/>
                    </a:solidFill>
                  </a:tcPr>
                </a:tc>
                <a:tc hMerge="1"/>
                <a:tc hMerge="1"/>
              </a:tr>
              <a:tr h="3733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AWARENESS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CONSIDERATION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00"/>
                        <a:buFont typeface="Arial"/>
                        <a:buNone/>
                      </a:pPr>
                      <a:r>
                        <a:rPr lang="en" sz="1100" u="none" cap="none" strike="noStrike"/>
                        <a:t>DECISION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59BCFE">
                        <a:alpha val="40000"/>
                      </a:srgbClr>
                    </a:solidFill>
                  </a:tcPr>
                </a:tc>
              </a:tr>
              <a:tr h="25703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 u="none" cap="none" strike="noStrike"/>
                        <a:t>Have realized &amp; expressed symptoms of a potential problem or opportunity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b="1" sz="900" u="none" cap="none" strike="noStrike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The Need for Open Source Management </a:t>
                      </a:r>
                      <a:endParaRPr sz="11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Leveraging Open Source for Your Business Strategy (mid-to-large firm piece)</a:t>
                      </a:r>
                      <a:endParaRPr sz="900"/>
                    </a:p>
                    <a:p>
                      <a:pPr indent="-209550" lvl="0" marL="215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i="1" lang="en" sz="900">
                          <a:solidFill>
                            <a:schemeClr val="dk1"/>
                          </a:solidFill>
                        </a:rPr>
                        <a:t>"Guide to 5G, Cloud Native, Edge”</a:t>
                      </a:r>
                      <a:endParaRPr sz="9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 u="none" cap="none" strike="noStrike"/>
                        <a:t>Have clearly defined and gives a name to their problem or opportunity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1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i="0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LFN is the place for shared R&amp;D and open source / standards development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Business Case for open source product development</a:t>
                      </a:r>
                      <a:endParaRPr sz="1100"/>
                    </a:p>
                    <a:p>
                      <a:pPr indent="-120650" lvl="0" marL="1270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Attend LF Events and participate in community opportunities</a:t>
                      </a:r>
                      <a:endParaRPr sz="1100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i="1" lang="en" sz="900" u="none" cap="none" strike="noStrike"/>
                        <a:t>Have defined their solution strategy, method or approach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"/>
                        <a:buFont typeface="Arial"/>
                        <a:buNone/>
                      </a:pPr>
                      <a:r>
                        <a:rPr b="1" i="0" lang="en" sz="900" u="none" cap="none" strike="noStrike"/>
                        <a:t>Content Ideas/Activities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sz="900" u="none" cap="none" strike="noStrike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Management Service Agreements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Bylaws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Services Listings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Pricing Explanations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Budget Guidelines </a:t>
                      </a:r>
                      <a:endParaRPr sz="1100"/>
                    </a:p>
                    <a:p>
                      <a:pPr indent="-120650" lvl="0" marL="1270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Char char="•"/>
                      </a:pPr>
                      <a:r>
                        <a:rPr lang="en" sz="900" u="none" cap="none" strike="noStrike"/>
                        <a:t>IP Policy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t/>
                      </a:r>
                      <a:endParaRPr i="0" sz="900" u="none" cap="none" strike="noStrike"/>
                    </a:p>
                  </a:txBody>
                  <a:tcPr marT="102875" marB="102875" marR="102875" marL="1028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