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65" r:id="rId5"/>
    <p:sldId id="266" r:id="rId6"/>
    <p:sldId id="268" r:id="rId7"/>
    <p:sldId id="269" r:id="rId8"/>
    <p:sldId id="270" r:id="rId9"/>
    <p:sldId id="271" r:id="rId10"/>
    <p:sldId id="272" r:id="rId11"/>
    <p:sldId id="267" r:id="rId12"/>
    <p:sldId id="26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D3FD623-80A8-4EB5-97FB-E768F7DAC6B0}" v="1" dt="2020-10-13T16:44:25.3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889" autoAdjust="0"/>
    <p:restoredTop sz="94694"/>
  </p:normalViewPr>
  <p:slideViewPr>
    <p:cSldViewPr snapToGrid="0" snapToObjects="1">
      <p:cViewPr varScale="1">
        <p:scale>
          <a:sx n="95" d="100"/>
          <a:sy n="95" d="100"/>
        </p:scale>
        <p:origin x="859" y="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gnus Buhrgard" userId="2eeb1c36-306d-4697-b39c-93001ebaa703" providerId="ADAL" clId="{5D3FD623-80A8-4EB5-97FB-E768F7DAC6B0}"/>
    <pc:docChg chg="custSel modSld">
      <pc:chgData name="Magnus Buhrgard" userId="2eeb1c36-306d-4697-b39c-93001ebaa703" providerId="ADAL" clId="{5D3FD623-80A8-4EB5-97FB-E768F7DAC6B0}" dt="2020-10-13T18:03:33.488" v="281" actId="12"/>
      <pc:docMkLst>
        <pc:docMk/>
      </pc:docMkLst>
      <pc:sldChg chg="modSp">
        <pc:chgData name="Magnus Buhrgard" userId="2eeb1c36-306d-4697-b39c-93001ebaa703" providerId="ADAL" clId="{5D3FD623-80A8-4EB5-97FB-E768F7DAC6B0}" dt="2020-10-13T16:45:22.807" v="117" actId="20577"/>
        <pc:sldMkLst>
          <pc:docMk/>
          <pc:sldMk cId="1052877519" sldId="257"/>
        </pc:sldMkLst>
        <pc:spChg chg="mod">
          <ac:chgData name="Magnus Buhrgard" userId="2eeb1c36-306d-4697-b39c-93001ebaa703" providerId="ADAL" clId="{5D3FD623-80A8-4EB5-97FB-E768F7DAC6B0}" dt="2020-10-13T16:45:22.807" v="117" actId="20577"/>
          <ac:spMkLst>
            <pc:docMk/>
            <pc:sldMk cId="1052877519" sldId="257"/>
            <ac:spMk id="4" creationId="{1342D4B4-BF92-D14A-BF1C-9878B92A2A3D}"/>
          </ac:spMkLst>
        </pc:spChg>
        <pc:spChg chg="mod">
          <ac:chgData name="Magnus Buhrgard" userId="2eeb1c36-306d-4697-b39c-93001ebaa703" providerId="ADAL" clId="{5D3FD623-80A8-4EB5-97FB-E768F7DAC6B0}" dt="2020-10-13T16:43:20.455" v="44" actId="27636"/>
          <ac:spMkLst>
            <pc:docMk/>
            <pc:sldMk cId="1052877519" sldId="257"/>
            <ac:spMk id="5" creationId="{91E3EC15-5521-4C4D-8C50-80159D61BEC0}"/>
          </ac:spMkLst>
        </pc:spChg>
      </pc:sldChg>
      <pc:sldChg chg="modSp">
        <pc:chgData name="Magnus Buhrgard" userId="2eeb1c36-306d-4697-b39c-93001ebaa703" providerId="ADAL" clId="{5D3FD623-80A8-4EB5-97FB-E768F7DAC6B0}" dt="2020-10-13T18:03:33.488" v="281" actId="12"/>
        <pc:sldMkLst>
          <pc:docMk/>
          <pc:sldMk cId="254324879" sldId="258"/>
        </pc:sldMkLst>
        <pc:spChg chg="mod">
          <ac:chgData name="Magnus Buhrgard" userId="2eeb1c36-306d-4697-b39c-93001ebaa703" providerId="ADAL" clId="{5D3FD623-80A8-4EB5-97FB-E768F7DAC6B0}" dt="2020-10-13T16:45:39.305" v="129" actId="20577"/>
          <ac:spMkLst>
            <pc:docMk/>
            <pc:sldMk cId="254324879" sldId="258"/>
            <ac:spMk id="4" creationId="{D059CCD5-6CC8-A349-8AAD-258B403F82C7}"/>
          </ac:spMkLst>
        </pc:spChg>
        <pc:spChg chg="mod">
          <ac:chgData name="Magnus Buhrgard" userId="2eeb1c36-306d-4697-b39c-93001ebaa703" providerId="ADAL" clId="{5D3FD623-80A8-4EB5-97FB-E768F7DAC6B0}" dt="2020-10-13T18:03:33.488" v="281" actId="12"/>
          <ac:spMkLst>
            <pc:docMk/>
            <pc:sldMk cId="254324879" sldId="258"/>
            <ac:spMk id="5" creationId="{2DC29058-5CA4-7444-84FB-19552628A5D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photo, star, sky, sitting&#10;&#10;Description automatically generated">
            <a:extLst>
              <a:ext uri="{FF2B5EF4-FFF2-40B4-BE49-F238E27FC236}">
                <a16:creationId xmlns:a16="http://schemas.microsoft.com/office/drawing/2014/main" xmlns="" id="{1C587405-D810-1441-9A3D-49F56E829F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539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7A23D54-FF23-DC43-BDC1-7C9CB291E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B241C84B-EB95-504C-BA13-9C91D5B99F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F29407B5-E07B-A34C-BE41-BDB7E9CCEC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FE9D598-F34F-974C-9BED-70D728FE1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24C315E-7554-6248-82BB-A1F3479AA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3992A2A-9484-704F-8448-BEC2E5416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486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69AD25D-D4D9-9B49-BCF4-BED67C0B6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EA1B320-757B-9E4C-80EE-50CA31AB33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89923A0-C47D-CF4A-9BFD-CE852F56A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8C19C6B-09CC-5140-8A0D-050AFDB74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CE69FE6-C499-6545-97CB-807D22E77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9583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BBC6150A-49A0-A94E-8261-45284D2C29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9306B609-CF01-9E40-8034-0330CF3625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068B4FA-5A83-C04F-9F30-EC585173B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F23588A-3217-6446-8535-3F1E4CC70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273105A-F15E-1E49-9383-E6E4AE210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0578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7103" y="276337"/>
            <a:ext cx="5597796" cy="3428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4203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9443327" y="5960223"/>
            <a:ext cx="2867292" cy="537475"/>
          </a:xfrm>
          <a:noFill/>
          <a:ln>
            <a:noFill/>
          </a:ln>
        </p:spPr>
        <p:txBody>
          <a:bodyPr lIns="360000">
            <a:noAutofit/>
          </a:bodyPr>
          <a:lstStyle>
            <a:lvl1pPr marL="0" indent="0" algn="l">
              <a:buNone/>
              <a:defRPr sz="1867" b="0" i="0">
                <a:solidFill>
                  <a:schemeClr val="bg1"/>
                </a:solidFill>
                <a:latin typeface="Arial"/>
                <a:cs typeface="Arial"/>
              </a:defRPr>
            </a:lvl1pPr>
            <a:lvl2pPr marL="609585" indent="0" algn="ctr">
              <a:buNone/>
              <a:defRPr sz="6400">
                <a:solidFill>
                  <a:schemeClr val="bg1"/>
                </a:solidFill>
                <a:latin typeface="Helvetica Neue Light"/>
                <a:cs typeface="Helvetica Neue Light"/>
              </a:defRPr>
            </a:lvl2pPr>
            <a:lvl3pPr marL="1219170" indent="0" algn="ctr">
              <a:buNone/>
              <a:defRPr sz="6400">
                <a:solidFill>
                  <a:schemeClr val="bg1"/>
                </a:solidFill>
                <a:latin typeface="Helvetica Neue Light"/>
                <a:cs typeface="Helvetica Neue Light"/>
              </a:defRPr>
            </a:lvl3pPr>
            <a:lvl4pPr marL="1828754" indent="0" algn="ctr">
              <a:buNone/>
              <a:defRPr sz="6400">
                <a:solidFill>
                  <a:schemeClr val="bg1"/>
                </a:solidFill>
                <a:latin typeface="Helvetica Neue Light"/>
                <a:cs typeface="Helvetica Neue Light"/>
              </a:defRPr>
            </a:lvl4pPr>
            <a:lvl5pPr marL="2438339" indent="0" algn="ctr">
              <a:buNone/>
              <a:defRPr sz="6400">
                <a:solidFill>
                  <a:schemeClr val="bg1"/>
                </a:solidFill>
                <a:latin typeface="Helvetica Neue Light"/>
                <a:cs typeface="Helvetica Neue Light"/>
              </a:defRPr>
            </a:lvl5pPr>
          </a:lstStyle>
          <a:p>
            <a:pPr lvl="0"/>
            <a:r>
              <a:rPr lang="en-CA" dirty="0" smtClean="0"/>
              <a:t>@</a:t>
            </a:r>
            <a:r>
              <a:rPr lang="en-CA" dirty="0" err="1" smtClean="0"/>
              <a:t>twitterhandle</a:t>
            </a:r>
            <a:endParaRPr lang="en-US" dirty="0"/>
          </a:p>
        </p:txBody>
      </p:sp>
      <p:sp>
        <p:nvSpPr>
          <p:cNvPr id="19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438360" y="3044291"/>
            <a:ext cx="7724105" cy="1761809"/>
          </a:xfrm>
          <a:solidFill>
            <a:schemeClr val="bg1"/>
          </a:solidFill>
        </p:spPr>
        <p:txBody>
          <a:bodyPr lIns="360000" anchor="ctr">
            <a:noAutofit/>
          </a:bodyPr>
          <a:lstStyle>
            <a:lvl1pPr marL="0" indent="0" algn="l">
              <a:buNone/>
              <a:defRPr sz="6400" b="1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609585" indent="0" algn="ctr">
              <a:buNone/>
              <a:defRPr sz="6400">
                <a:solidFill>
                  <a:schemeClr val="bg1"/>
                </a:solidFill>
                <a:latin typeface="Helvetica Neue Light"/>
                <a:cs typeface="Helvetica Neue Light"/>
              </a:defRPr>
            </a:lvl2pPr>
            <a:lvl3pPr marL="1219170" indent="0" algn="ctr">
              <a:buNone/>
              <a:defRPr sz="6400">
                <a:solidFill>
                  <a:schemeClr val="bg1"/>
                </a:solidFill>
                <a:latin typeface="Helvetica Neue Light"/>
                <a:cs typeface="Helvetica Neue Light"/>
              </a:defRPr>
            </a:lvl3pPr>
            <a:lvl4pPr marL="1828754" indent="0" algn="ctr">
              <a:buNone/>
              <a:defRPr sz="6400">
                <a:solidFill>
                  <a:schemeClr val="bg1"/>
                </a:solidFill>
                <a:latin typeface="Helvetica Neue Light"/>
                <a:cs typeface="Helvetica Neue Light"/>
              </a:defRPr>
            </a:lvl4pPr>
            <a:lvl5pPr marL="2438339" indent="0" algn="ctr">
              <a:buNone/>
              <a:defRPr sz="6400">
                <a:solidFill>
                  <a:schemeClr val="bg1"/>
                </a:solidFill>
                <a:latin typeface="Helvetica Neue Light"/>
                <a:cs typeface="Helvetica Neue Light"/>
              </a:defRPr>
            </a:lvl5pPr>
          </a:lstStyle>
          <a:p>
            <a:pPr lvl="0"/>
            <a:r>
              <a:rPr lang="en-CA" dirty="0" smtClean="0"/>
              <a:t>Click to Edit Title</a:t>
            </a:r>
            <a:endParaRPr lang="en-US" dirty="0"/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438359" y="4920080"/>
            <a:ext cx="4034671" cy="537475"/>
          </a:xfrm>
          <a:solidFill>
            <a:schemeClr val="tx1"/>
          </a:solidFill>
          <a:ln>
            <a:noFill/>
          </a:ln>
        </p:spPr>
        <p:txBody>
          <a:bodyPr lIns="360000">
            <a:noAutofit/>
          </a:bodyPr>
          <a:lstStyle>
            <a:lvl1pPr marL="0" indent="0" algn="l">
              <a:buNone/>
              <a:defRPr sz="2400" b="1" i="0">
                <a:solidFill>
                  <a:schemeClr val="bg1"/>
                </a:solidFill>
                <a:latin typeface="Arial"/>
                <a:cs typeface="Arial"/>
              </a:defRPr>
            </a:lvl1pPr>
            <a:lvl2pPr marL="609585" indent="0" algn="ctr">
              <a:buNone/>
              <a:defRPr sz="6400">
                <a:solidFill>
                  <a:schemeClr val="bg1"/>
                </a:solidFill>
                <a:latin typeface="Helvetica Neue Light"/>
                <a:cs typeface="Helvetica Neue Light"/>
              </a:defRPr>
            </a:lvl2pPr>
            <a:lvl3pPr marL="1219170" indent="0" algn="ctr">
              <a:buNone/>
              <a:defRPr sz="6400">
                <a:solidFill>
                  <a:schemeClr val="bg1"/>
                </a:solidFill>
                <a:latin typeface="Helvetica Neue Light"/>
                <a:cs typeface="Helvetica Neue Light"/>
              </a:defRPr>
            </a:lvl3pPr>
            <a:lvl4pPr marL="1828754" indent="0" algn="ctr">
              <a:buNone/>
              <a:defRPr sz="6400">
                <a:solidFill>
                  <a:schemeClr val="bg1"/>
                </a:solidFill>
                <a:latin typeface="Helvetica Neue Light"/>
                <a:cs typeface="Helvetica Neue Light"/>
              </a:defRPr>
            </a:lvl4pPr>
            <a:lvl5pPr marL="2438339" indent="0" algn="ctr">
              <a:buNone/>
              <a:defRPr sz="6400">
                <a:solidFill>
                  <a:schemeClr val="bg1"/>
                </a:solidFill>
                <a:latin typeface="Helvetica Neue Light"/>
                <a:cs typeface="Helvetica Neue Light"/>
              </a:defRPr>
            </a:lvl5pPr>
          </a:lstStyle>
          <a:p>
            <a:pPr lvl="0"/>
            <a:r>
              <a:rPr lang="en-CA" dirty="0" smtClean="0"/>
              <a:t>Title / Subtitle Here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360" y="229910"/>
            <a:ext cx="3823369" cy="2341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6097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131216"/>
            <a:ext cx="12192000" cy="540972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05922" y="42026"/>
            <a:ext cx="11186537" cy="1067652"/>
          </a:xfrm>
        </p:spPr>
        <p:txBody>
          <a:bodyPr>
            <a:normAutofit/>
          </a:bodyPr>
          <a:lstStyle>
            <a:lvl1pPr algn="l">
              <a:defRPr sz="5067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2602" y="1600201"/>
            <a:ext cx="9706809" cy="4525963"/>
          </a:xfrm>
        </p:spPr>
        <p:txBody>
          <a:bodyPr/>
          <a:lstStyle>
            <a:lvl1pPr>
              <a:buClr>
                <a:srgbClr val="2398D4"/>
              </a:buClr>
              <a:defRPr sz="3733">
                <a:latin typeface="Arial"/>
                <a:cs typeface="Arial"/>
              </a:defRPr>
            </a:lvl1pPr>
            <a:lvl2pPr>
              <a:buClr>
                <a:srgbClr val="2398D4"/>
              </a:buClr>
              <a:defRPr sz="3200">
                <a:latin typeface="Arial"/>
                <a:cs typeface="Arial"/>
              </a:defRPr>
            </a:lvl2pPr>
            <a:lvl3pPr>
              <a:buClr>
                <a:srgbClr val="2398D4"/>
              </a:buClr>
              <a:defRPr sz="2667">
                <a:latin typeface="Arial"/>
                <a:cs typeface="Arial"/>
              </a:defRPr>
            </a:lvl3pPr>
            <a:lvl4pPr>
              <a:buClr>
                <a:srgbClr val="2398D4"/>
              </a:buClr>
              <a:defRPr>
                <a:latin typeface="Arial"/>
                <a:cs typeface="Arial"/>
              </a:defRPr>
            </a:lvl4pPr>
            <a:lvl5pPr>
              <a:buClr>
                <a:srgbClr val="2398D4"/>
              </a:buCl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-3" y="6595673"/>
            <a:ext cx="12192003" cy="26232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/>
          <p:cNvSpPr/>
          <p:nvPr userDrawn="1"/>
        </p:nvSpPr>
        <p:spPr>
          <a:xfrm>
            <a:off x="0" y="6546514"/>
            <a:ext cx="12192003" cy="68127"/>
          </a:xfrm>
          <a:prstGeom prst="rect">
            <a:avLst/>
          </a:prstGeom>
          <a:solidFill>
            <a:srgbClr val="2398D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2525" y="79274"/>
            <a:ext cx="1621483" cy="993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013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tar filled sky&#10;&#10;Description automatically generated">
            <a:extLst>
              <a:ext uri="{FF2B5EF4-FFF2-40B4-BE49-F238E27FC236}">
                <a16:creationId xmlns:a16="http://schemas.microsoft.com/office/drawing/2014/main" xmlns="" id="{EDA375B3-3700-EC42-9B65-FEE5EA7015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028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xmlns="" id="{0837565E-EC30-DA4E-AFD7-5DE3FC33487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198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9A3EC30-1EC6-0B45-886D-C54A289274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2915AA9-E6D5-EB42-856D-D7F76E3DB8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458C696-DB20-FE4E-BCA3-1E6D04DD7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F9BA9E8-6E9D-2643-BAC0-4C3A0DBB6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A38B959-CE0A-9349-967C-65E9C9F16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358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C42ABB8-9D88-6C41-80C4-559374A52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CDBBA06-00D4-984C-9728-9FBA0B5CAF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49369E2-743F-AE40-A501-4B413DA75D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827D002-7625-6C4D-A611-B3EF8178D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09A28119-6209-3A42-9367-80745DEF7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E714B60-64E5-D846-B4FA-C59A5F5F1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168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6DBF89B-CAA8-184C-9E27-A0BB1C7A70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0A8CDBD-425F-7A41-AD72-962CF27356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BFF23AAB-EA6F-564F-8EE2-D4C84F8349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5C38FEF2-00C2-4144-B776-C071AD79DE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C0B557D1-2C72-E841-BF8D-F83754B46F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E729C822-3D0C-0041-8C68-A647AAA81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AB117E9E-998E-C548-B640-68001DB4D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35F30649-9254-4D43-A6A1-96BF95619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99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0BB057D-5C2F-7F42-AE47-35F4172F7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3B226243-985E-4A42-A8E6-775F0BC54F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AD5F59E0-176C-0645-BBB0-A001D77A7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F058BB6A-917E-7C4C-BF10-8C88D5FE2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055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2443D1EE-4C18-D64D-AF72-D384686F41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6924635D-A243-9C46-A344-A23C5578B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C954CF0D-459F-C340-99B0-DA3FEF855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797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A347A66-C88D-BC41-AF2A-C7EF183117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546AF67-140E-4F4B-9967-B2ABE55069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E3277706-4CDE-2F47-B3B6-32941E4BB4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D6E5F8F-5A8E-1842-BFDB-7266F8F6F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F604-BC3A-7249-8689-657AF7B88D6C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B97D77D-113D-E543-B73A-6171923F5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C15C94A-858C-D545-9D1B-DBB397BFB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C995-B61A-8247-B66E-3CF2EAADF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937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A2C480CF-C0EE-5943-BFB9-C1638E116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C60343D-9B93-C141-A537-E7FE8084EC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69F46F0-409C-3E4E-BF8B-968079EE83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1F604-BC3A-7249-8689-657AF7B88D6C}" type="datetimeFigureOut">
              <a:rPr lang="en-US" smtClean="0"/>
              <a:t>2/2/2021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CC961B1-7C55-0C45-8BAC-6372BEDFAC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03D276A-E708-6147-A1E3-375C693EDC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07C995-B61A-8247-B66E-3CF2EAADF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53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1" r:id="rId13"/>
    <p:sldLayoutId id="2147483662" r:id="rId14"/>
    <p:sldLayoutId id="214748366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438360" y="2605593"/>
            <a:ext cx="10262066" cy="934421"/>
          </a:xfrm>
          <a:noFill/>
        </p:spPr>
        <p:txBody>
          <a:bodyPr vert="horz" lIns="480000" tIns="45720" rIns="91440" bIns="45720" rtlCol="0" anchor="ctr">
            <a:noAutofit/>
          </a:bodyPr>
          <a:lstStyle>
            <a:lvl1pPr marL="0" indent="0" algn="l">
              <a:buNone/>
              <a:defRPr sz="4800" b="1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2pPr>
            <a:lvl3pPr marL="9144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3pPr>
            <a:lvl4pPr marL="13716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4pPr>
            <a:lvl5pPr marL="18288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5pPr>
          </a:lstStyle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Transport Slicing Demo of Guilin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438359" y="3968885"/>
            <a:ext cx="4034671" cy="2626468"/>
          </a:xfrm>
          <a:noFill/>
          <a:ln>
            <a:noFill/>
          </a:ln>
        </p:spPr>
        <p:txBody>
          <a:bodyPr vert="horz" lIns="480000" tIns="45720" rIns="91440" bIns="45720" rtlCol="0">
            <a:noAutofit/>
          </a:bodyPr>
          <a:lstStyle>
            <a:lvl1pPr marL="0" indent="0" algn="l">
              <a:buNone/>
              <a:defRPr sz="1800" b="1" i="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2pPr>
            <a:lvl3pPr marL="9144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3pPr>
            <a:lvl4pPr marL="13716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4pPr>
            <a:lvl5pPr marL="18288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5pPr>
          </a:lstStyle>
          <a:p>
            <a:pPr>
              <a:spcBef>
                <a:spcPts val="1200"/>
              </a:spcBef>
            </a:pP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Henry Yu</a:t>
            </a:r>
          </a:p>
          <a:p>
            <a:pPr>
              <a:spcBef>
                <a:spcPts val="1200"/>
              </a:spcBef>
            </a:pP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Jun Sun</a:t>
            </a:r>
          </a:p>
          <a:p>
            <a:pPr>
              <a:spcBef>
                <a:spcPts val="1200"/>
              </a:spcBef>
            </a:pP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Hesam Rahimi</a:t>
            </a:r>
          </a:p>
          <a:p>
            <a:pPr>
              <a:spcBef>
                <a:spcPts val="1200"/>
              </a:spcBef>
            </a:pP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Decheng Zhang</a:t>
            </a:r>
          </a:p>
          <a:p>
            <a:pPr>
              <a:spcBef>
                <a:spcPts val="1200"/>
              </a:spcBef>
            </a:pP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Christopher Janz</a:t>
            </a:r>
          </a:p>
          <a:p>
            <a:pPr>
              <a:spcBef>
                <a:spcPts val="1200"/>
              </a:spcBef>
            </a:pP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Lin 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Meng</a:t>
            </a:r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720541" y="8637248"/>
            <a:ext cx="2125745" cy="382183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algn="l"/>
            <a:r>
              <a:rPr lang="en-US" sz="1600" b="1" dirty="0">
                <a:solidFill>
                  <a:schemeClr val="bg1">
                    <a:lumMod val="65000"/>
                  </a:schemeClr>
                </a:solidFill>
              </a:rPr>
              <a:t>@twitter</a:t>
            </a:r>
          </a:p>
        </p:txBody>
      </p:sp>
    </p:spTree>
    <p:extLst>
      <p:ext uri="{BB962C8B-B14F-4D97-AF65-F5344CB8AC3E}">
        <p14:creationId xmlns:p14="http://schemas.microsoft.com/office/powerpoint/2010/main" val="3151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E2E Network Slicing on ONAP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844349" y="1242200"/>
            <a:ext cx="7604933" cy="258952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12700" cap="flat" cmpd="sng" algn="ctr">
            <a:solidFill>
              <a:srgbClr val="004A8D">
                <a:shade val="50000"/>
              </a:srgbClr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A0CBED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文本框 185"/>
          <p:cNvSpPr txBox="1"/>
          <p:nvPr/>
        </p:nvSpPr>
        <p:spPr>
          <a:xfrm>
            <a:off x="10147663" y="5634426"/>
            <a:ext cx="17666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>
              <a:defRPr sz="1200"/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</a:rPr>
              <a:t>Core Slice Subnet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3E484F"/>
              </a:solidFill>
              <a:effectLst/>
              <a:uLnTx/>
              <a:uFillTx/>
            </a:endParaRPr>
          </a:p>
        </p:txBody>
      </p:sp>
      <p:sp>
        <p:nvSpPr>
          <p:cNvPr id="8" name="任意多边形 182"/>
          <p:cNvSpPr/>
          <p:nvPr/>
        </p:nvSpPr>
        <p:spPr>
          <a:xfrm>
            <a:off x="466613" y="4422095"/>
            <a:ext cx="7470965" cy="1185863"/>
          </a:xfrm>
          <a:custGeom>
            <a:avLst/>
            <a:gdLst>
              <a:gd name="connsiteX0" fmla="*/ 1246526 w 8398993"/>
              <a:gd name="connsiteY0" fmla="*/ 864973 h 1351005"/>
              <a:gd name="connsiteX1" fmla="*/ 1221812 w 8398993"/>
              <a:gd name="connsiteY1" fmla="*/ 947351 h 1351005"/>
              <a:gd name="connsiteX2" fmla="*/ 1164147 w 8398993"/>
              <a:gd name="connsiteY2" fmla="*/ 1037968 h 1351005"/>
              <a:gd name="connsiteX3" fmla="*/ 1131196 w 8398993"/>
              <a:gd name="connsiteY3" fmla="*/ 1062681 h 1351005"/>
              <a:gd name="connsiteX4" fmla="*/ 1106483 w 8398993"/>
              <a:gd name="connsiteY4" fmla="*/ 1095632 h 1351005"/>
              <a:gd name="connsiteX5" fmla="*/ 1048818 w 8398993"/>
              <a:gd name="connsiteY5" fmla="*/ 1120346 h 1351005"/>
              <a:gd name="connsiteX6" fmla="*/ 900537 w 8398993"/>
              <a:gd name="connsiteY6" fmla="*/ 1178011 h 1351005"/>
              <a:gd name="connsiteX7" fmla="*/ 241510 w 8398993"/>
              <a:gd name="connsiteY7" fmla="*/ 1153297 h 1351005"/>
              <a:gd name="connsiteX8" fmla="*/ 208558 w 8398993"/>
              <a:gd name="connsiteY8" fmla="*/ 1128584 h 1351005"/>
              <a:gd name="connsiteX9" fmla="*/ 150893 w 8398993"/>
              <a:gd name="connsiteY9" fmla="*/ 1095632 h 1351005"/>
              <a:gd name="connsiteX10" fmla="*/ 93228 w 8398993"/>
              <a:gd name="connsiteY10" fmla="*/ 1037968 h 1351005"/>
              <a:gd name="connsiteX11" fmla="*/ 68515 w 8398993"/>
              <a:gd name="connsiteY11" fmla="*/ 1013254 h 1351005"/>
              <a:gd name="connsiteX12" fmla="*/ 35564 w 8398993"/>
              <a:gd name="connsiteY12" fmla="*/ 955589 h 1351005"/>
              <a:gd name="connsiteX13" fmla="*/ 35564 w 8398993"/>
              <a:gd name="connsiteY13" fmla="*/ 494270 h 1351005"/>
              <a:gd name="connsiteX14" fmla="*/ 93228 w 8398993"/>
              <a:gd name="connsiteY14" fmla="*/ 378940 h 1351005"/>
              <a:gd name="connsiteX15" fmla="*/ 117942 w 8398993"/>
              <a:gd name="connsiteY15" fmla="*/ 321276 h 1351005"/>
              <a:gd name="connsiteX16" fmla="*/ 175607 w 8398993"/>
              <a:gd name="connsiteY16" fmla="*/ 263611 h 1351005"/>
              <a:gd name="connsiteX17" fmla="*/ 233272 w 8398993"/>
              <a:gd name="connsiteY17" fmla="*/ 205946 h 1351005"/>
              <a:gd name="connsiteX18" fmla="*/ 266223 w 8398993"/>
              <a:gd name="connsiteY18" fmla="*/ 172995 h 1351005"/>
              <a:gd name="connsiteX19" fmla="*/ 439218 w 8398993"/>
              <a:gd name="connsiteY19" fmla="*/ 115330 h 1351005"/>
              <a:gd name="connsiteX20" fmla="*/ 669877 w 8398993"/>
              <a:gd name="connsiteY20" fmla="*/ 90616 h 1351005"/>
              <a:gd name="connsiteX21" fmla="*/ 842872 w 8398993"/>
              <a:gd name="connsiteY21" fmla="*/ 57665 h 1351005"/>
              <a:gd name="connsiteX22" fmla="*/ 1073531 w 8398993"/>
              <a:gd name="connsiteY22" fmla="*/ 32951 h 1351005"/>
              <a:gd name="connsiteX23" fmla="*/ 1765510 w 8398993"/>
              <a:gd name="connsiteY23" fmla="*/ 57665 h 1351005"/>
              <a:gd name="connsiteX24" fmla="*/ 2539866 w 8398993"/>
              <a:gd name="connsiteY24" fmla="*/ 0 h 1351005"/>
              <a:gd name="connsiteX25" fmla="*/ 5456061 w 8398993"/>
              <a:gd name="connsiteY25" fmla="*/ 24713 h 1351005"/>
              <a:gd name="connsiteX26" fmla="*/ 5917380 w 8398993"/>
              <a:gd name="connsiteY26" fmla="*/ 57665 h 1351005"/>
              <a:gd name="connsiteX27" fmla="*/ 6980061 w 8398993"/>
              <a:gd name="connsiteY27" fmla="*/ 115330 h 1351005"/>
              <a:gd name="connsiteX28" fmla="*/ 7499045 w 8398993"/>
              <a:gd name="connsiteY28" fmla="*/ 172995 h 1351005"/>
              <a:gd name="connsiteX29" fmla="*/ 7877985 w 8398993"/>
              <a:gd name="connsiteY29" fmla="*/ 197708 h 1351005"/>
              <a:gd name="connsiteX30" fmla="*/ 8050980 w 8398993"/>
              <a:gd name="connsiteY30" fmla="*/ 255373 h 1351005"/>
              <a:gd name="connsiteX31" fmla="*/ 8075693 w 8398993"/>
              <a:gd name="connsiteY31" fmla="*/ 288324 h 1351005"/>
              <a:gd name="connsiteX32" fmla="*/ 8133358 w 8398993"/>
              <a:gd name="connsiteY32" fmla="*/ 313038 h 1351005"/>
              <a:gd name="connsiteX33" fmla="*/ 8223974 w 8398993"/>
              <a:gd name="connsiteY33" fmla="*/ 370703 h 1351005"/>
              <a:gd name="connsiteX34" fmla="*/ 8248688 w 8398993"/>
              <a:gd name="connsiteY34" fmla="*/ 403654 h 1351005"/>
              <a:gd name="connsiteX35" fmla="*/ 8281639 w 8398993"/>
              <a:gd name="connsiteY35" fmla="*/ 428368 h 1351005"/>
              <a:gd name="connsiteX36" fmla="*/ 8339304 w 8398993"/>
              <a:gd name="connsiteY36" fmla="*/ 518984 h 1351005"/>
              <a:gd name="connsiteX37" fmla="*/ 8364018 w 8398993"/>
              <a:gd name="connsiteY37" fmla="*/ 543697 h 1351005"/>
              <a:gd name="connsiteX38" fmla="*/ 8372256 w 8398993"/>
              <a:gd name="connsiteY38" fmla="*/ 1005016 h 1351005"/>
              <a:gd name="connsiteX39" fmla="*/ 8314591 w 8398993"/>
              <a:gd name="connsiteY39" fmla="*/ 1095632 h 1351005"/>
              <a:gd name="connsiteX40" fmla="*/ 8223974 w 8398993"/>
              <a:gd name="connsiteY40" fmla="*/ 1210962 h 1351005"/>
              <a:gd name="connsiteX41" fmla="*/ 8141596 w 8398993"/>
              <a:gd name="connsiteY41" fmla="*/ 1268627 h 1351005"/>
              <a:gd name="connsiteX42" fmla="*/ 8083931 w 8398993"/>
              <a:gd name="connsiteY42" fmla="*/ 1293340 h 1351005"/>
              <a:gd name="connsiteX43" fmla="*/ 7820320 w 8398993"/>
              <a:gd name="connsiteY43" fmla="*/ 1351005 h 1351005"/>
              <a:gd name="connsiteX44" fmla="*/ 7507283 w 8398993"/>
              <a:gd name="connsiteY44" fmla="*/ 1301578 h 1351005"/>
              <a:gd name="connsiteX45" fmla="*/ 7416666 w 8398993"/>
              <a:gd name="connsiteY45" fmla="*/ 1268627 h 1351005"/>
              <a:gd name="connsiteX46" fmla="*/ 7301337 w 8398993"/>
              <a:gd name="connsiteY46" fmla="*/ 1210962 h 1351005"/>
              <a:gd name="connsiteX47" fmla="*/ 7243672 w 8398993"/>
              <a:gd name="connsiteY47" fmla="*/ 1153297 h 1351005"/>
              <a:gd name="connsiteX48" fmla="*/ 7161293 w 8398993"/>
              <a:gd name="connsiteY48" fmla="*/ 1070919 h 1351005"/>
              <a:gd name="connsiteX49" fmla="*/ 7103628 w 8398993"/>
              <a:gd name="connsiteY49" fmla="*/ 1013254 h 1351005"/>
              <a:gd name="connsiteX50" fmla="*/ 7070677 w 8398993"/>
              <a:gd name="connsiteY50" fmla="*/ 980303 h 1351005"/>
              <a:gd name="connsiteX51" fmla="*/ 7013012 w 8398993"/>
              <a:gd name="connsiteY51" fmla="*/ 840259 h 1351005"/>
              <a:gd name="connsiteX52" fmla="*/ 6955347 w 8398993"/>
              <a:gd name="connsiteY52" fmla="*/ 724930 h 1351005"/>
              <a:gd name="connsiteX53" fmla="*/ 6930634 w 8398993"/>
              <a:gd name="connsiteY53" fmla="*/ 691978 h 1351005"/>
              <a:gd name="connsiteX54" fmla="*/ 6897683 w 8398993"/>
              <a:gd name="connsiteY54" fmla="*/ 667265 h 1351005"/>
              <a:gd name="connsiteX55" fmla="*/ 6872969 w 8398993"/>
              <a:gd name="connsiteY55" fmla="*/ 634313 h 1351005"/>
              <a:gd name="connsiteX56" fmla="*/ 6840018 w 8398993"/>
              <a:gd name="connsiteY56" fmla="*/ 609600 h 1351005"/>
              <a:gd name="connsiteX57" fmla="*/ 6782353 w 8398993"/>
              <a:gd name="connsiteY57" fmla="*/ 551935 h 1351005"/>
              <a:gd name="connsiteX58" fmla="*/ 6699974 w 8398993"/>
              <a:gd name="connsiteY58" fmla="*/ 518984 h 1351005"/>
              <a:gd name="connsiteX59" fmla="*/ 6667023 w 8398993"/>
              <a:gd name="connsiteY59" fmla="*/ 494270 h 1351005"/>
              <a:gd name="connsiteX60" fmla="*/ 6551693 w 8398993"/>
              <a:gd name="connsiteY60" fmla="*/ 436605 h 1351005"/>
              <a:gd name="connsiteX61" fmla="*/ 6494028 w 8398993"/>
              <a:gd name="connsiteY61" fmla="*/ 403654 h 1351005"/>
              <a:gd name="connsiteX62" fmla="*/ 6238656 w 8398993"/>
              <a:gd name="connsiteY62" fmla="*/ 345989 h 1351005"/>
              <a:gd name="connsiteX63" fmla="*/ 6007996 w 8398993"/>
              <a:gd name="connsiteY63" fmla="*/ 288324 h 1351005"/>
              <a:gd name="connsiteX64" fmla="*/ 5777337 w 8398993"/>
              <a:gd name="connsiteY64" fmla="*/ 263611 h 1351005"/>
              <a:gd name="connsiteX65" fmla="*/ 5398396 w 8398993"/>
              <a:gd name="connsiteY65" fmla="*/ 313038 h 1351005"/>
              <a:gd name="connsiteX66" fmla="*/ 5373683 w 8398993"/>
              <a:gd name="connsiteY66" fmla="*/ 345989 h 1351005"/>
              <a:gd name="connsiteX67" fmla="*/ 5283066 w 8398993"/>
              <a:gd name="connsiteY67" fmla="*/ 370703 h 1351005"/>
              <a:gd name="connsiteX68" fmla="*/ 5225401 w 8398993"/>
              <a:gd name="connsiteY68" fmla="*/ 403654 h 1351005"/>
              <a:gd name="connsiteX69" fmla="*/ 5167737 w 8398993"/>
              <a:gd name="connsiteY69" fmla="*/ 461319 h 1351005"/>
              <a:gd name="connsiteX70" fmla="*/ 5143023 w 8398993"/>
              <a:gd name="connsiteY70" fmla="*/ 486032 h 1351005"/>
              <a:gd name="connsiteX71" fmla="*/ 5052407 w 8398993"/>
              <a:gd name="connsiteY71" fmla="*/ 543697 h 1351005"/>
              <a:gd name="connsiteX72" fmla="*/ 5027693 w 8398993"/>
              <a:gd name="connsiteY72" fmla="*/ 576649 h 1351005"/>
              <a:gd name="connsiteX73" fmla="*/ 4994742 w 8398993"/>
              <a:gd name="connsiteY73" fmla="*/ 601362 h 1351005"/>
              <a:gd name="connsiteX74" fmla="*/ 4970028 w 8398993"/>
              <a:gd name="connsiteY74" fmla="*/ 634313 h 1351005"/>
              <a:gd name="connsiteX75" fmla="*/ 4879412 w 8398993"/>
              <a:gd name="connsiteY75" fmla="*/ 716692 h 1351005"/>
              <a:gd name="connsiteX76" fmla="*/ 4821747 w 8398993"/>
              <a:gd name="connsiteY76" fmla="*/ 832022 h 1351005"/>
              <a:gd name="connsiteX77" fmla="*/ 4797034 w 8398993"/>
              <a:gd name="connsiteY77" fmla="*/ 889686 h 1351005"/>
              <a:gd name="connsiteX78" fmla="*/ 4739369 w 8398993"/>
              <a:gd name="connsiteY78" fmla="*/ 947351 h 1351005"/>
              <a:gd name="connsiteX79" fmla="*/ 4566374 w 8398993"/>
              <a:gd name="connsiteY79" fmla="*/ 1037968 h 1351005"/>
              <a:gd name="connsiteX80" fmla="*/ 4418093 w 8398993"/>
              <a:gd name="connsiteY80" fmla="*/ 1095632 h 1351005"/>
              <a:gd name="connsiteX81" fmla="*/ 4187434 w 8398993"/>
              <a:gd name="connsiteY81" fmla="*/ 1120346 h 1351005"/>
              <a:gd name="connsiteX82" fmla="*/ 3701401 w 8398993"/>
              <a:gd name="connsiteY82" fmla="*/ 1070919 h 1351005"/>
              <a:gd name="connsiteX83" fmla="*/ 3553120 w 8398993"/>
              <a:gd name="connsiteY83" fmla="*/ 1013254 h 1351005"/>
              <a:gd name="connsiteX84" fmla="*/ 3495456 w 8398993"/>
              <a:gd name="connsiteY84" fmla="*/ 980303 h 1351005"/>
              <a:gd name="connsiteX85" fmla="*/ 3413077 w 8398993"/>
              <a:gd name="connsiteY85" fmla="*/ 955589 h 1351005"/>
              <a:gd name="connsiteX86" fmla="*/ 3322461 w 8398993"/>
              <a:gd name="connsiteY86" fmla="*/ 897924 h 1351005"/>
              <a:gd name="connsiteX87" fmla="*/ 3297747 w 8398993"/>
              <a:gd name="connsiteY87" fmla="*/ 864973 h 1351005"/>
              <a:gd name="connsiteX88" fmla="*/ 3264796 w 8398993"/>
              <a:gd name="connsiteY88" fmla="*/ 840259 h 1351005"/>
              <a:gd name="connsiteX89" fmla="*/ 3207131 w 8398993"/>
              <a:gd name="connsiteY89" fmla="*/ 782595 h 1351005"/>
              <a:gd name="connsiteX90" fmla="*/ 3149466 w 8398993"/>
              <a:gd name="connsiteY90" fmla="*/ 691978 h 1351005"/>
              <a:gd name="connsiteX91" fmla="*/ 3091801 w 8398993"/>
              <a:gd name="connsiteY91" fmla="*/ 667265 h 1351005"/>
              <a:gd name="connsiteX92" fmla="*/ 3034137 w 8398993"/>
              <a:gd name="connsiteY92" fmla="*/ 609600 h 1351005"/>
              <a:gd name="connsiteX93" fmla="*/ 3009423 w 8398993"/>
              <a:gd name="connsiteY93" fmla="*/ 576649 h 1351005"/>
              <a:gd name="connsiteX94" fmla="*/ 2976472 w 8398993"/>
              <a:gd name="connsiteY94" fmla="*/ 551935 h 1351005"/>
              <a:gd name="connsiteX95" fmla="*/ 2951758 w 8398993"/>
              <a:gd name="connsiteY95" fmla="*/ 518984 h 1351005"/>
              <a:gd name="connsiteX96" fmla="*/ 2894093 w 8398993"/>
              <a:gd name="connsiteY96" fmla="*/ 494270 h 1351005"/>
              <a:gd name="connsiteX97" fmla="*/ 2778764 w 8398993"/>
              <a:gd name="connsiteY97" fmla="*/ 436605 h 1351005"/>
              <a:gd name="connsiteX98" fmla="*/ 2663434 w 8398993"/>
              <a:gd name="connsiteY98" fmla="*/ 378940 h 1351005"/>
              <a:gd name="connsiteX99" fmla="*/ 2605769 w 8398993"/>
              <a:gd name="connsiteY99" fmla="*/ 345989 h 1351005"/>
              <a:gd name="connsiteX100" fmla="*/ 2548104 w 8398993"/>
              <a:gd name="connsiteY100" fmla="*/ 321276 h 1351005"/>
              <a:gd name="connsiteX101" fmla="*/ 2490439 w 8398993"/>
              <a:gd name="connsiteY101" fmla="*/ 288324 h 1351005"/>
              <a:gd name="connsiteX102" fmla="*/ 2317445 w 8398993"/>
              <a:gd name="connsiteY102" fmla="*/ 263611 h 1351005"/>
              <a:gd name="connsiteX103" fmla="*/ 1856126 w 8398993"/>
              <a:gd name="connsiteY103" fmla="*/ 288324 h 1351005"/>
              <a:gd name="connsiteX104" fmla="*/ 1683131 w 8398993"/>
              <a:gd name="connsiteY104" fmla="*/ 345989 h 1351005"/>
              <a:gd name="connsiteX105" fmla="*/ 1592515 w 8398993"/>
              <a:gd name="connsiteY105" fmla="*/ 370703 h 1351005"/>
              <a:gd name="connsiteX106" fmla="*/ 1394807 w 8398993"/>
              <a:gd name="connsiteY106" fmla="*/ 461319 h 1351005"/>
              <a:gd name="connsiteX107" fmla="*/ 1337142 w 8398993"/>
              <a:gd name="connsiteY107" fmla="*/ 518984 h 1351005"/>
              <a:gd name="connsiteX108" fmla="*/ 1304191 w 8398993"/>
              <a:gd name="connsiteY108" fmla="*/ 543697 h 1351005"/>
              <a:gd name="connsiteX109" fmla="*/ 1246526 w 8398993"/>
              <a:gd name="connsiteY109" fmla="*/ 691978 h 1351005"/>
              <a:gd name="connsiteX110" fmla="*/ 1221812 w 8398993"/>
              <a:gd name="connsiteY110" fmla="*/ 774357 h 1351005"/>
              <a:gd name="connsiteX111" fmla="*/ 1246526 w 8398993"/>
              <a:gd name="connsiteY111" fmla="*/ 864973 h 135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8398993" h="1351005">
                <a:moveTo>
                  <a:pt x="1246526" y="864973"/>
                </a:moveTo>
                <a:cubicBezTo>
                  <a:pt x="1246526" y="893805"/>
                  <a:pt x="1232728" y="920842"/>
                  <a:pt x="1221812" y="947351"/>
                </a:cubicBezTo>
                <a:cubicBezTo>
                  <a:pt x="1215231" y="963332"/>
                  <a:pt x="1181565" y="1020550"/>
                  <a:pt x="1164147" y="1037968"/>
                </a:cubicBezTo>
                <a:cubicBezTo>
                  <a:pt x="1154439" y="1047676"/>
                  <a:pt x="1140904" y="1052973"/>
                  <a:pt x="1131196" y="1062681"/>
                </a:cubicBezTo>
                <a:cubicBezTo>
                  <a:pt x="1121488" y="1072389"/>
                  <a:pt x="1117731" y="1087759"/>
                  <a:pt x="1106483" y="1095632"/>
                </a:cubicBezTo>
                <a:cubicBezTo>
                  <a:pt x="1089351" y="1107625"/>
                  <a:pt x="1068040" y="1112108"/>
                  <a:pt x="1048818" y="1120346"/>
                </a:cubicBezTo>
                <a:cubicBezTo>
                  <a:pt x="999116" y="1170047"/>
                  <a:pt x="1003085" y="1178011"/>
                  <a:pt x="900537" y="1178011"/>
                </a:cubicBezTo>
                <a:cubicBezTo>
                  <a:pt x="680707" y="1178011"/>
                  <a:pt x="461186" y="1161535"/>
                  <a:pt x="241510" y="1153297"/>
                </a:cubicBezTo>
                <a:cubicBezTo>
                  <a:pt x="230526" y="1145059"/>
                  <a:pt x="220141" y="1135955"/>
                  <a:pt x="208558" y="1128584"/>
                </a:cubicBezTo>
                <a:cubicBezTo>
                  <a:pt x="189880" y="1116698"/>
                  <a:pt x="168301" y="1109310"/>
                  <a:pt x="150893" y="1095632"/>
                </a:cubicBezTo>
                <a:cubicBezTo>
                  <a:pt x="129518" y="1078838"/>
                  <a:pt x="112450" y="1057190"/>
                  <a:pt x="93228" y="1037968"/>
                </a:cubicBezTo>
                <a:cubicBezTo>
                  <a:pt x="84990" y="1029730"/>
                  <a:pt x="74295" y="1023369"/>
                  <a:pt x="68515" y="1013254"/>
                </a:cubicBezTo>
                <a:lnTo>
                  <a:pt x="35564" y="955589"/>
                </a:lnTo>
                <a:cubicBezTo>
                  <a:pt x="-18257" y="758250"/>
                  <a:pt x="-4993" y="845760"/>
                  <a:pt x="35564" y="494270"/>
                </a:cubicBezTo>
                <a:cubicBezTo>
                  <a:pt x="38771" y="466480"/>
                  <a:pt x="81901" y="401594"/>
                  <a:pt x="93228" y="378940"/>
                </a:cubicBezTo>
                <a:cubicBezTo>
                  <a:pt x="102580" y="360236"/>
                  <a:pt x="105787" y="338293"/>
                  <a:pt x="117942" y="321276"/>
                </a:cubicBezTo>
                <a:cubicBezTo>
                  <a:pt x="133742" y="299156"/>
                  <a:pt x="156385" y="282833"/>
                  <a:pt x="175607" y="263611"/>
                </a:cubicBezTo>
                <a:lnTo>
                  <a:pt x="233272" y="205946"/>
                </a:lnTo>
                <a:cubicBezTo>
                  <a:pt x="244256" y="194962"/>
                  <a:pt x="251946" y="179114"/>
                  <a:pt x="266223" y="172995"/>
                </a:cubicBezTo>
                <a:cubicBezTo>
                  <a:pt x="328438" y="146331"/>
                  <a:pt x="365339" y="127643"/>
                  <a:pt x="439218" y="115330"/>
                </a:cubicBezTo>
                <a:cubicBezTo>
                  <a:pt x="515492" y="102618"/>
                  <a:pt x="593328" y="101552"/>
                  <a:pt x="669877" y="90616"/>
                </a:cubicBezTo>
                <a:cubicBezTo>
                  <a:pt x="727989" y="82314"/>
                  <a:pt x="784760" y="65967"/>
                  <a:pt x="842872" y="57665"/>
                </a:cubicBezTo>
                <a:cubicBezTo>
                  <a:pt x="919421" y="46729"/>
                  <a:pt x="996645" y="41189"/>
                  <a:pt x="1073531" y="32951"/>
                </a:cubicBezTo>
                <a:cubicBezTo>
                  <a:pt x="1304191" y="41189"/>
                  <a:pt x="1534703" y="57665"/>
                  <a:pt x="1765510" y="57665"/>
                </a:cubicBezTo>
                <a:cubicBezTo>
                  <a:pt x="1858154" y="57665"/>
                  <a:pt x="2462726" y="6297"/>
                  <a:pt x="2539866" y="0"/>
                </a:cubicBezTo>
                <a:lnTo>
                  <a:pt x="5456061" y="24713"/>
                </a:lnTo>
                <a:cubicBezTo>
                  <a:pt x="5610203" y="27345"/>
                  <a:pt x="5763468" y="48834"/>
                  <a:pt x="5917380" y="57665"/>
                </a:cubicBezTo>
                <a:cubicBezTo>
                  <a:pt x="6828781" y="109959"/>
                  <a:pt x="6094143" y="52050"/>
                  <a:pt x="6980061" y="115330"/>
                </a:cubicBezTo>
                <a:cubicBezTo>
                  <a:pt x="7964211" y="185627"/>
                  <a:pt x="6674941" y="95039"/>
                  <a:pt x="7499045" y="172995"/>
                </a:cubicBezTo>
                <a:cubicBezTo>
                  <a:pt x="7625064" y="184916"/>
                  <a:pt x="7751672" y="189470"/>
                  <a:pt x="7877985" y="197708"/>
                </a:cubicBezTo>
                <a:cubicBezTo>
                  <a:pt x="7895165" y="202617"/>
                  <a:pt x="8018422" y="232582"/>
                  <a:pt x="8050980" y="255373"/>
                </a:cubicBezTo>
                <a:cubicBezTo>
                  <a:pt x="8062228" y="263246"/>
                  <a:pt x="8064445" y="280451"/>
                  <a:pt x="8075693" y="288324"/>
                </a:cubicBezTo>
                <a:cubicBezTo>
                  <a:pt x="8092825" y="300317"/>
                  <a:pt x="8114136" y="304800"/>
                  <a:pt x="8133358" y="313038"/>
                </a:cubicBezTo>
                <a:cubicBezTo>
                  <a:pt x="8229450" y="409127"/>
                  <a:pt x="8086937" y="274777"/>
                  <a:pt x="8223974" y="370703"/>
                </a:cubicBezTo>
                <a:cubicBezTo>
                  <a:pt x="8235222" y="378577"/>
                  <a:pt x="8238980" y="393946"/>
                  <a:pt x="8248688" y="403654"/>
                </a:cubicBezTo>
                <a:cubicBezTo>
                  <a:pt x="8258396" y="413362"/>
                  <a:pt x="8271931" y="418660"/>
                  <a:pt x="8281639" y="428368"/>
                </a:cubicBezTo>
                <a:cubicBezTo>
                  <a:pt x="8308583" y="455312"/>
                  <a:pt x="8317364" y="487642"/>
                  <a:pt x="8339304" y="518984"/>
                </a:cubicBezTo>
                <a:cubicBezTo>
                  <a:pt x="8345985" y="528528"/>
                  <a:pt x="8355780" y="535459"/>
                  <a:pt x="8364018" y="543697"/>
                </a:cubicBezTo>
                <a:cubicBezTo>
                  <a:pt x="8399757" y="767066"/>
                  <a:pt x="8416857" y="762895"/>
                  <a:pt x="8372256" y="1005016"/>
                </a:cubicBezTo>
                <a:cubicBezTo>
                  <a:pt x="8366634" y="1035537"/>
                  <a:pt x="8331414" y="1069196"/>
                  <a:pt x="8314591" y="1095632"/>
                </a:cubicBezTo>
                <a:cubicBezTo>
                  <a:pt x="8253640" y="1191412"/>
                  <a:pt x="8315112" y="1119822"/>
                  <a:pt x="8223974" y="1210962"/>
                </a:cubicBezTo>
                <a:cubicBezTo>
                  <a:pt x="8188700" y="1246236"/>
                  <a:pt x="8199698" y="1239577"/>
                  <a:pt x="8141596" y="1268627"/>
                </a:cubicBezTo>
                <a:cubicBezTo>
                  <a:pt x="8122891" y="1277979"/>
                  <a:pt x="8104188" y="1288146"/>
                  <a:pt x="8083931" y="1293340"/>
                </a:cubicBezTo>
                <a:cubicBezTo>
                  <a:pt x="7996801" y="1315681"/>
                  <a:pt x="7820320" y="1351005"/>
                  <a:pt x="7820320" y="1351005"/>
                </a:cubicBezTo>
                <a:cubicBezTo>
                  <a:pt x="7712696" y="1337552"/>
                  <a:pt x="7611133" y="1330656"/>
                  <a:pt x="7507283" y="1301578"/>
                </a:cubicBezTo>
                <a:cubicBezTo>
                  <a:pt x="7476333" y="1292912"/>
                  <a:pt x="7446621" y="1280276"/>
                  <a:pt x="7416666" y="1268627"/>
                </a:cubicBezTo>
                <a:cubicBezTo>
                  <a:pt x="7385132" y="1256364"/>
                  <a:pt x="7327955" y="1231876"/>
                  <a:pt x="7301337" y="1210962"/>
                </a:cubicBezTo>
                <a:cubicBezTo>
                  <a:pt x="7279962" y="1194167"/>
                  <a:pt x="7262894" y="1172519"/>
                  <a:pt x="7243672" y="1153297"/>
                </a:cubicBezTo>
                <a:lnTo>
                  <a:pt x="7161293" y="1070919"/>
                </a:lnTo>
                <a:lnTo>
                  <a:pt x="7103628" y="1013254"/>
                </a:lnTo>
                <a:lnTo>
                  <a:pt x="7070677" y="980303"/>
                </a:lnTo>
                <a:cubicBezTo>
                  <a:pt x="7028149" y="838537"/>
                  <a:pt x="7069033" y="952300"/>
                  <a:pt x="7013012" y="840259"/>
                </a:cubicBezTo>
                <a:cubicBezTo>
                  <a:pt x="6970620" y="755476"/>
                  <a:pt x="7008158" y="807919"/>
                  <a:pt x="6955347" y="724930"/>
                </a:cubicBezTo>
                <a:cubicBezTo>
                  <a:pt x="6947976" y="713347"/>
                  <a:pt x="6940342" y="701687"/>
                  <a:pt x="6930634" y="691978"/>
                </a:cubicBezTo>
                <a:cubicBezTo>
                  <a:pt x="6920926" y="682270"/>
                  <a:pt x="6907391" y="676973"/>
                  <a:pt x="6897683" y="667265"/>
                </a:cubicBezTo>
                <a:cubicBezTo>
                  <a:pt x="6887974" y="657556"/>
                  <a:pt x="6882678" y="644022"/>
                  <a:pt x="6872969" y="634313"/>
                </a:cubicBezTo>
                <a:cubicBezTo>
                  <a:pt x="6863261" y="624605"/>
                  <a:pt x="6849726" y="619308"/>
                  <a:pt x="6840018" y="609600"/>
                </a:cubicBezTo>
                <a:cubicBezTo>
                  <a:pt x="6807069" y="576651"/>
                  <a:pt x="6826285" y="573901"/>
                  <a:pt x="6782353" y="551935"/>
                </a:cubicBezTo>
                <a:cubicBezTo>
                  <a:pt x="6755900" y="538709"/>
                  <a:pt x="6726427" y="532210"/>
                  <a:pt x="6699974" y="518984"/>
                </a:cubicBezTo>
                <a:cubicBezTo>
                  <a:pt x="6687694" y="512844"/>
                  <a:pt x="6678606" y="501641"/>
                  <a:pt x="6667023" y="494270"/>
                </a:cubicBezTo>
                <a:cubicBezTo>
                  <a:pt x="6584057" y="441473"/>
                  <a:pt x="6636454" y="478986"/>
                  <a:pt x="6551693" y="436605"/>
                </a:cubicBezTo>
                <a:cubicBezTo>
                  <a:pt x="6531892" y="426704"/>
                  <a:pt x="6514499" y="412083"/>
                  <a:pt x="6494028" y="403654"/>
                </a:cubicBezTo>
                <a:cubicBezTo>
                  <a:pt x="6421287" y="373702"/>
                  <a:pt x="6304952" y="360491"/>
                  <a:pt x="6238656" y="345989"/>
                </a:cubicBezTo>
                <a:cubicBezTo>
                  <a:pt x="6125345" y="321203"/>
                  <a:pt x="6142409" y="309233"/>
                  <a:pt x="6007996" y="288324"/>
                </a:cubicBezTo>
                <a:cubicBezTo>
                  <a:pt x="5931589" y="276438"/>
                  <a:pt x="5854223" y="271849"/>
                  <a:pt x="5777337" y="263611"/>
                </a:cubicBezTo>
                <a:cubicBezTo>
                  <a:pt x="5755632" y="265646"/>
                  <a:pt x="5474820" y="281569"/>
                  <a:pt x="5398396" y="313038"/>
                </a:cubicBezTo>
                <a:cubicBezTo>
                  <a:pt x="5385701" y="318266"/>
                  <a:pt x="5385963" y="339849"/>
                  <a:pt x="5373683" y="345989"/>
                </a:cubicBezTo>
                <a:cubicBezTo>
                  <a:pt x="5345679" y="359991"/>
                  <a:pt x="5313272" y="362465"/>
                  <a:pt x="5283066" y="370703"/>
                </a:cubicBezTo>
                <a:cubicBezTo>
                  <a:pt x="5263844" y="381687"/>
                  <a:pt x="5242809" y="389976"/>
                  <a:pt x="5225401" y="403654"/>
                </a:cubicBezTo>
                <a:cubicBezTo>
                  <a:pt x="5204026" y="420448"/>
                  <a:pt x="5186959" y="442097"/>
                  <a:pt x="5167737" y="461319"/>
                </a:cubicBezTo>
                <a:cubicBezTo>
                  <a:pt x="5159499" y="469557"/>
                  <a:pt x="5153138" y="480252"/>
                  <a:pt x="5143023" y="486032"/>
                </a:cubicBezTo>
                <a:cubicBezTo>
                  <a:pt x="5121094" y="498563"/>
                  <a:pt x="5073515" y="522589"/>
                  <a:pt x="5052407" y="543697"/>
                </a:cubicBezTo>
                <a:cubicBezTo>
                  <a:pt x="5042698" y="553406"/>
                  <a:pt x="5037402" y="566940"/>
                  <a:pt x="5027693" y="576649"/>
                </a:cubicBezTo>
                <a:cubicBezTo>
                  <a:pt x="5017985" y="586357"/>
                  <a:pt x="5004450" y="591654"/>
                  <a:pt x="4994742" y="601362"/>
                </a:cubicBezTo>
                <a:cubicBezTo>
                  <a:pt x="4985034" y="611070"/>
                  <a:pt x="4979264" y="624154"/>
                  <a:pt x="4970028" y="634313"/>
                </a:cubicBezTo>
                <a:cubicBezTo>
                  <a:pt x="4921902" y="687252"/>
                  <a:pt x="4924390" y="682959"/>
                  <a:pt x="4879412" y="716692"/>
                </a:cubicBezTo>
                <a:cubicBezTo>
                  <a:pt x="4815287" y="866320"/>
                  <a:pt x="4897565" y="680387"/>
                  <a:pt x="4821747" y="832022"/>
                </a:cubicBezTo>
                <a:cubicBezTo>
                  <a:pt x="4812395" y="850726"/>
                  <a:pt x="4809189" y="872669"/>
                  <a:pt x="4797034" y="889686"/>
                </a:cubicBezTo>
                <a:cubicBezTo>
                  <a:pt x="4781234" y="911806"/>
                  <a:pt x="4758591" y="928129"/>
                  <a:pt x="4739369" y="947351"/>
                </a:cubicBezTo>
                <a:cubicBezTo>
                  <a:pt x="4670320" y="1016401"/>
                  <a:pt x="4722086" y="973088"/>
                  <a:pt x="4566374" y="1037968"/>
                </a:cubicBezTo>
                <a:cubicBezTo>
                  <a:pt x="4530494" y="1052918"/>
                  <a:pt x="4449478" y="1089999"/>
                  <a:pt x="4418093" y="1095632"/>
                </a:cubicBezTo>
                <a:cubicBezTo>
                  <a:pt x="4341983" y="1109293"/>
                  <a:pt x="4264320" y="1112108"/>
                  <a:pt x="4187434" y="1120346"/>
                </a:cubicBezTo>
                <a:cubicBezTo>
                  <a:pt x="4006908" y="1108311"/>
                  <a:pt x="3864995" y="1116725"/>
                  <a:pt x="3701401" y="1070919"/>
                </a:cubicBezTo>
                <a:cubicBezTo>
                  <a:pt x="3676563" y="1063964"/>
                  <a:pt x="3584739" y="1029064"/>
                  <a:pt x="3553120" y="1013254"/>
                </a:cubicBezTo>
                <a:cubicBezTo>
                  <a:pt x="3533319" y="1003353"/>
                  <a:pt x="3515927" y="988732"/>
                  <a:pt x="3495456" y="980303"/>
                </a:cubicBezTo>
                <a:cubicBezTo>
                  <a:pt x="3468947" y="969387"/>
                  <a:pt x="3440537" y="963827"/>
                  <a:pt x="3413077" y="955589"/>
                </a:cubicBezTo>
                <a:cubicBezTo>
                  <a:pt x="3316994" y="859506"/>
                  <a:pt x="3459490" y="993844"/>
                  <a:pt x="3322461" y="897924"/>
                </a:cubicBezTo>
                <a:cubicBezTo>
                  <a:pt x="3311213" y="890051"/>
                  <a:pt x="3307455" y="874681"/>
                  <a:pt x="3297747" y="864973"/>
                </a:cubicBezTo>
                <a:cubicBezTo>
                  <a:pt x="3288039" y="855265"/>
                  <a:pt x="3274504" y="849967"/>
                  <a:pt x="3264796" y="840259"/>
                </a:cubicBezTo>
                <a:cubicBezTo>
                  <a:pt x="3187920" y="763381"/>
                  <a:pt x="3294993" y="848489"/>
                  <a:pt x="3207131" y="782595"/>
                </a:cubicBezTo>
                <a:cubicBezTo>
                  <a:pt x="3190071" y="742787"/>
                  <a:pt x="3186976" y="715848"/>
                  <a:pt x="3149466" y="691978"/>
                </a:cubicBezTo>
                <a:cubicBezTo>
                  <a:pt x="3131823" y="680751"/>
                  <a:pt x="3111023" y="675503"/>
                  <a:pt x="3091801" y="667265"/>
                </a:cubicBezTo>
                <a:cubicBezTo>
                  <a:pt x="3025907" y="579403"/>
                  <a:pt x="3111015" y="686476"/>
                  <a:pt x="3034137" y="609600"/>
                </a:cubicBezTo>
                <a:cubicBezTo>
                  <a:pt x="3024429" y="599892"/>
                  <a:pt x="3019131" y="586357"/>
                  <a:pt x="3009423" y="576649"/>
                </a:cubicBezTo>
                <a:cubicBezTo>
                  <a:pt x="2999715" y="566941"/>
                  <a:pt x="2986180" y="561643"/>
                  <a:pt x="2976472" y="551935"/>
                </a:cubicBezTo>
                <a:cubicBezTo>
                  <a:pt x="2966764" y="542227"/>
                  <a:pt x="2963006" y="526857"/>
                  <a:pt x="2951758" y="518984"/>
                </a:cubicBezTo>
                <a:cubicBezTo>
                  <a:pt x="2934626" y="506991"/>
                  <a:pt x="2912798" y="503622"/>
                  <a:pt x="2894093" y="494270"/>
                </a:cubicBezTo>
                <a:cubicBezTo>
                  <a:pt x="2742441" y="418444"/>
                  <a:pt x="2928406" y="500740"/>
                  <a:pt x="2778764" y="436605"/>
                </a:cubicBezTo>
                <a:cubicBezTo>
                  <a:pt x="2715528" y="373371"/>
                  <a:pt x="2779169" y="426596"/>
                  <a:pt x="2663434" y="378940"/>
                </a:cubicBezTo>
                <a:cubicBezTo>
                  <a:pt x="2642963" y="370511"/>
                  <a:pt x="2625570" y="355890"/>
                  <a:pt x="2605769" y="345989"/>
                </a:cubicBezTo>
                <a:cubicBezTo>
                  <a:pt x="2587064" y="336637"/>
                  <a:pt x="2566809" y="330628"/>
                  <a:pt x="2548104" y="321276"/>
                </a:cubicBezTo>
                <a:cubicBezTo>
                  <a:pt x="2528303" y="311375"/>
                  <a:pt x="2511917" y="293693"/>
                  <a:pt x="2490439" y="288324"/>
                </a:cubicBezTo>
                <a:cubicBezTo>
                  <a:pt x="2433928" y="274196"/>
                  <a:pt x="2375110" y="271849"/>
                  <a:pt x="2317445" y="263611"/>
                </a:cubicBezTo>
                <a:cubicBezTo>
                  <a:pt x="2163672" y="271849"/>
                  <a:pt x="2009557" y="275173"/>
                  <a:pt x="1856126" y="288324"/>
                </a:cubicBezTo>
                <a:cubicBezTo>
                  <a:pt x="1679085" y="303499"/>
                  <a:pt x="1797491" y="301515"/>
                  <a:pt x="1683131" y="345989"/>
                </a:cubicBezTo>
                <a:cubicBezTo>
                  <a:pt x="1653951" y="357337"/>
                  <a:pt x="1622000" y="360173"/>
                  <a:pt x="1592515" y="370703"/>
                </a:cubicBezTo>
                <a:cubicBezTo>
                  <a:pt x="1517229" y="397591"/>
                  <a:pt x="1458929" y="420514"/>
                  <a:pt x="1394807" y="461319"/>
                </a:cubicBezTo>
                <a:cubicBezTo>
                  <a:pt x="1334397" y="499761"/>
                  <a:pt x="1386569" y="469557"/>
                  <a:pt x="1337142" y="518984"/>
                </a:cubicBezTo>
                <a:cubicBezTo>
                  <a:pt x="1327434" y="528692"/>
                  <a:pt x="1315175" y="535459"/>
                  <a:pt x="1304191" y="543697"/>
                </a:cubicBezTo>
                <a:cubicBezTo>
                  <a:pt x="1276598" y="608079"/>
                  <a:pt x="1271589" y="616788"/>
                  <a:pt x="1246526" y="691978"/>
                </a:cubicBezTo>
                <a:cubicBezTo>
                  <a:pt x="1237460" y="719176"/>
                  <a:pt x="1225866" y="745976"/>
                  <a:pt x="1221812" y="774357"/>
                </a:cubicBezTo>
                <a:cubicBezTo>
                  <a:pt x="1217540" y="804259"/>
                  <a:pt x="1246526" y="836141"/>
                  <a:pt x="1246526" y="864973"/>
                </a:cubicBezTo>
                <a:close/>
              </a:path>
            </a:pathLst>
          </a:custGeom>
          <a:solidFill>
            <a:srgbClr val="004A8D">
              <a:lumMod val="20000"/>
              <a:lumOff val="80000"/>
              <a:alpha val="53725"/>
            </a:srgbClr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A0CBED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矩形 3"/>
          <p:cNvSpPr/>
          <p:nvPr/>
        </p:nvSpPr>
        <p:spPr>
          <a:xfrm>
            <a:off x="629104" y="4726384"/>
            <a:ext cx="769400" cy="549547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RU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" name="圆角矩形 4"/>
          <p:cNvSpPr/>
          <p:nvPr/>
        </p:nvSpPr>
        <p:spPr>
          <a:xfrm>
            <a:off x="1398503" y="4946925"/>
            <a:ext cx="73277" cy="108464"/>
          </a:xfrm>
          <a:prstGeom prst="roundRect">
            <a:avLst/>
          </a:prstGeom>
          <a:solidFill>
            <a:srgbClr val="00B050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A0CBED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1" name="矩形 5"/>
          <p:cNvSpPr/>
          <p:nvPr/>
        </p:nvSpPr>
        <p:spPr>
          <a:xfrm>
            <a:off x="3738761" y="4726384"/>
            <a:ext cx="769400" cy="549547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DU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2" name="圆角矩形 6"/>
          <p:cNvSpPr/>
          <p:nvPr/>
        </p:nvSpPr>
        <p:spPr>
          <a:xfrm>
            <a:off x="3665485" y="4946925"/>
            <a:ext cx="73277" cy="108464"/>
          </a:xfrm>
          <a:prstGeom prst="roundRect">
            <a:avLst/>
          </a:prstGeom>
          <a:solidFill>
            <a:srgbClr val="00B050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A0CBED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3" name="矩形 7"/>
          <p:cNvSpPr/>
          <p:nvPr/>
        </p:nvSpPr>
        <p:spPr>
          <a:xfrm>
            <a:off x="6873122" y="4723960"/>
            <a:ext cx="769400" cy="549547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CU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" name="圆角矩形 8"/>
          <p:cNvSpPr/>
          <p:nvPr/>
        </p:nvSpPr>
        <p:spPr>
          <a:xfrm>
            <a:off x="6804544" y="4948124"/>
            <a:ext cx="73277" cy="108464"/>
          </a:xfrm>
          <a:prstGeom prst="roundRect">
            <a:avLst/>
          </a:prstGeom>
          <a:solidFill>
            <a:srgbClr val="00B050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A0CBED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5" name="云形 11"/>
          <p:cNvSpPr/>
          <p:nvPr/>
        </p:nvSpPr>
        <p:spPr>
          <a:xfrm>
            <a:off x="10086511" y="4723959"/>
            <a:ext cx="1014466" cy="549548"/>
          </a:xfrm>
          <a:prstGeom prst="cloud">
            <a:avLst/>
          </a:prstGeom>
          <a:solidFill>
            <a:srgbClr val="5B9BD5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Core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6" name="圆角矩形 12"/>
          <p:cNvSpPr/>
          <p:nvPr/>
        </p:nvSpPr>
        <p:spPr>
          <a:xfrm>
            <a:off x="7641488" y="4948124"/>
            <a:ext cx="73277" cy="108464"/>
          </a:xfrm>
          <a:prstGeom prst="roundRect">
            <a:avLst/>
          </a:prstGeom>
          <a:solidFill>
            <a:srgbClr val="00B050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A0CBED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7" name="圆角矩形 13"/>
          <p:cNvSpPr/>
          <p:nvPr/>
        </p:nvSpPr>
        <p:spPr>
          <a:xfrm>
            <a:off x="4508161" y="4946924"/>
            <a:ext cx="73277" cy="108464"/>
          </a:xfrm>
          <a:prstGeom prst="roundRect">
            <a:avLst/>
          </a:prstGeom>
          <a:solidFill>
            <a:srgbClr val="00B050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A0CBED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8" name="文本框 26"/>
          <p:cNvSpPr txBox="1"/>
          <p:nvPr/>
        </p:nvSpPr>
        <p:spPr>
          <a:xfrm>
            <a:off x="1792560" y="5402325"/>
            <a:ext cx="1376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</a:rPr>
              <a:t>Front Haul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3E484F"/>
              </a:solidFill>
              <a:effectLst/>
              <a:uLnTx/>
              <a:uFillTx/>
            </a:endParaRPr>
          </a:p>
        </p:txBody>
      </p:sp>
      <p:sp>
        <p:nvSpPr>
          <p:cNvPr id="19" name="文本框 27"/>
          <p:cNvSpPr txBox="1"/>
          <p:nvPr/>
        </p:nvSpPr>
        <p:spPr>
          <a:xfrm>
            <a:off x="5203510" y="5402325"/>
            <a:ext cx="1159932" cy="324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</a:rPr>
              <a:t>Mid Haul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3E484F"/>
              </a:solidFill>
              <a:effectLst/>
              <a:uLnTx/>
              <a:uFillTx/>
            </a:endParaRPr>
          </a:p>
        </p:txBody>
      </p:sp>
      <p:sp>
        <p:nvSpPr>
          <p:cNvPr id="20" name="文本框 28"/>
          <p:cNvSpPr txBox="1"/>
          <p:nvPr/>
        </p:nvSpPr>
        <p:spPr>
          <a:xfrm>
            <a:off x="8050886" y="5364930"/>
            <a:ext cx="1159932" cy="324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</a:rPr>
              <a:t>Back Haul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3E484F"/>
              </a:solidFill>
              <a:effectLst/>
              <a:uLnTx/>
              <a:uFillTx/>
            </a:endParaRPr>
          </a:p>
        </p:txBody>
      </p:sp>
      <p:sp>
        <p:nvSpPr>
          <p:cNvPr id="21" name="圆角矩形 36"/>
          <p:cNvSpPr/>
          <p:nvPr/>
        </p:nvSpPr>
        <p:spPr>
          <a:xfrm>
            <a:off x="1909500" y="4946923"/>
            <a:ext cx="73277" cy="108464"/>
          </a:xfrm>
          <a:prstGeom prst="roundRect">
            <a:avLst/>
          </a:prstGeom>
          <a:solidFill>
            <a:srgbClr val="004A8D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A0CBED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cxnSp>
        <p:nvCxnSpPr>
          <p:cNvPr id="22" name="直接连接符 39"/>
          <p:cNvCxnSpPr>
            <a:stCxn id="10" idx="3"/>
            <a:endCxn id="21" idx="1"/>
          </p:cNvCxnSpPr>
          <p:nvPr/>
        </p:nvCxnSpPr>
        <p:spPr>
          <a:xfrm flipV="1">
            <a:off x="1471780" y="5001156"/>
            <a:ext cx="437720" cy="2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sp>
        <p:nvSpPr>
          <p:cNvPr id="23" name="云形 87"/>
          <p:cNvSpPr/>
          <p:nvPr/>
        </p:nvSpPr>
        <p:spPr>
          <a:xfrm>
            <a:off x="1973380" y="4801096"/>
            <a:ext cx="788194" cy="409749"/>
          </a:xfrm>
          <a:prstGeom prst="cloud">
            <a:avLst/>
          </a:prstGeom>
          <a:solidFill>
            <a:srgbClr val="FFCC00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TN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3E484F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cxnSp>
        <p:nvCxnSpPr>
          <p:cNvPr id="24" name="直接连接符 91"/>
          <p:cNvCxnSpPr>
            <a:stCxn id="25" idx="3"/>
            <a:endCxn id="12" idx="1"/>
          </p:cNvCxnSpPr>
          <p:nvPr/>
        </p:nvCxnSpPr>
        <p:spPr>
          <a:xfrm>
            <a:off x="2825454" y="5001156"/>
            <a:ext cx="840030" cy="2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sp>
        <p:nvSpPr>
          <p:cNvPr id="25" name="圆角矩形 92"/>
          <p:cNvSpPr/>
          <p:nvPr/>
        </p:nvSpPr>
        <p:spPr>
          <a:xfrm>
            <a:off x="2715009" y="4946923"/>
            <a:ext cx="110446" cy="108464"/>
          </a:xfrm>
          <a:prstGeom prst="roundRect">
            <a:avLst/>
          </a:prstGeom>
          <a:solidFill>
            <a:srgbClr val="004A8D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A0CBED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6" name="圆角矩形 100"/>
          <p:cNvSpPr/>
          <p:nvPr/>
        </p:nvSpPr>
        <p:spPr>
          <a:xfrm>
            <a:off x="5228553" y="4948124"/>
            <a:ext cx="73277" cy="108464"/>
          </a:xfrm>
          <a:prstGeom prst="roundRect">
            <a:avLst/>
          </a:prstGeom>
          <a:solidFill>
            <a:srgbClr val="004A8D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A0CBED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7" name="云形 101"/>
          <p:cNvSpPr/>
          <p:nvPr/>
        </p:nvSpPr>
        <p:spPr>
          <a:xfrm>
            <a:off x="5292432" y="4802297"/>
            <a:ext cx="788194" cy="409749"/>
          </a:xfrm>
          <a:prstGeom prst="cloud">
            <a:avLst/>
          </a:prstGeom>
          <a:solidFill>
            <a:srgbClr val="FFCC00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TN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3E484F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8" name="圆角矩形 102"/>
          <p:cNvSpPr/>
          <p:nvPr/>
        </p:nvSpPr>
        <p:spPr>
          <a:xfrm>
            <a:off x="6034061" y="4948124"/>
            <a:ext cx="110446" cy="108464"/>
          </a:xfrm>
          <a:prstGeom prst="roundRect">
            <a:avLst/>
          </a:prstGeom>
          <a:solidFill>
            <a:srgbClr val="004A8D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A0CBED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9" name="圆角矩形 103"/>
          <p:cNvSpPr/>
          <p:nvPr/>
        </p:nvSpPr>
        <p:spPr>
          <a:xfrm>
            <a:off x="8073503" y="4952955"/>
            <a:ext cx="73277" cy="108464"/>
          </a:xfrm>
          <a:prstGeom prst="roundRect">
            <a:avLst/>
          </a:prstGeom>
          <a:solidFill>
            <a:srgbClr val="004A8D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A0CBED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" name="云形 104"/>
          <p:cNvSpPr/>
          <p:nvPr/>
        </p:nvSpPr>
        <p:spPr>
          <a:xfrm>
            <a:off x="8137383" y="4807128"/>
            <a:ext cx="788194" cy="409749"/>
          </a:xfrm>
          <a:prstGeom prst="cloud">
            <a:avLst/>
          </a:prstGeom>
          <a:solidFill>
            <a:srgbClr val="FFCC00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TN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3E484F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1" name="圆角矩形 105"/>
          <p:cNvSpPr/>
          <p:nvPr/>
        </p:nvSpPr>
        <p:spPr>
          <a:xfrm>
            <a:off x="8879012" y="4952955"/>
            <a:ext cx="110446" cy="108464"/>
          </a:xfrm>
          <a:prstGeom prst="roundRect">
            <a:avLst/>
          </a:prstGeom>
          <a:solidFill>
            <a:srgbClr val="004A8D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A0CBED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cxnSp>
        <p:nvCxnSpPr>
          <p:cNvPr id="32" name="直接连接符 107"/>
          <p:cNvCxnSpPr>
            <a:stCxn id="17" idx="3"/>
            <a:endCxn id="26" idx="1"/>
          </p:cNvCxnSpPr>
          <p:nvPr/>
        </p:nvCxnSpPr>
        <p:spPr>
          <a:xfrm>
            <a:off x="4581438" y="5001157"/>
            <a:ext cx="647115" cy="120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cxnSp>
        <p:nvCxnSpPr>
          <p:cNvPr id="33" name="直接连接符 109"/>
          <p:cNvCxnSpPr>
            <a:stCxn id="28" idx="3"/>
            <a:endCxn id="14" idx="1"/>
          </p:cNvCxnSpPr>
          <p:nvPr/>
        </p:nvCxnSpPr>
        <p:spPr>
          <a:xfrm>
            <a:off x="6144507" y="5002356"/>
            <a:ext cx="660037" cy="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cxnSp>
        <p:nvCxnSpPr>
          <p:cNvPr id="34" name="直接连接符 112"/>
          <p:cNvCxnSpPr>
            <a:stCxn id="16" idx="3"/>
            <a:endCxn id="29" idx="1"/>
          </p:cNvCxnSpPr>
          <p:nvPr/>
        </p:nvCxnSpPr>
        <p:spPr>
          <a:xfrm>
            <a:off x="7714764" y="5002356"/>
            <a:ext cx="358739" cy="4831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cxnSp>
        <p:nvCxnSpPr>
          <p:cNvPr id="35" name="直接连接符 114"/>
          <p:cNvCxnSpPr>
            <a:cxnSpLocks/>
            <a:stCxn id="31" idx="3"/>
            <a:endCxn id="15" idx="2"/>
          </p:cNvCxnSpPr>
          <p:nvPr/>
        </p:nvCxnSpPr>
        <p:spPr>
          <a:xfrm flipV="1">
            <a:off x="8989458" y="4998733"/>
            <a:ext cx="1100200" cy="8454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sp>
        <p:nvSpPr>
          <p:cNvPr id="36" name="圆角矩形 115"/>
          <p:cNvSpPr/>
          <p:nvPr/>
        </p:nvSpPr>
        <p:spPr>
          <a:xfrm>
            <a:off x="3814001" y="2004688"/>
            <a:ext cx="2103266" cy="485912"/>
          </a:xfrm>
          <a:prstGeom prst="roundRect">
            <a:avLst/>
          </a:prstGeom>
          <a:solidFill>
            <a:srgbClr val="5B9BD5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NSMF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7" name="圆角矩形 116"/>
          <p:cNvSpPr/>
          <p:nvPr/>
        </p:nvSpPr>
        <p:spPr>
          <a:xfrm>
            <a:off x="1971186" y="3055916"/>
            <a:ext cx="1767575" cy="507362"/>
          </a:xfrm>
          <a:prstGeom prst="roundRect">
            <a:avLst/>
          </a:prstGeom>
          <a:solidFill>
            <a:srgbClr val="5B9BD5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RAN NSSMF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8" name="圆角矩形 117"/>
          <p:cNvSpPr/>
          <p:nvPr/>
        </p:nvSpPr>
        <p:spPr>
          <a:xfrm>
            <a:off x="5486619" y="3078968"/>
            <a:ext cx="1425851" cy="507362"/>
          </a:xfrm>
          <a:prstGeom prst="roundRect">
            <a:avLst/>
          </a:prstGeom>
          <a:solidFill>
            <a:srgbClr val="FF9900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TN NSSMF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cxnSp>
        <p:nvCxnSpPr>
          <p:cNvPr id="39" name="直接连接符 125"/>
          <p:cNvCxnSpPr>
            <a:stCxn id="38" idx="2"/>
            <a:endCxn id="23" idx="3"/>
          </p:cNvCxnSpPr>
          <p:nvPr/>
        </p:nvCxnSpPr>
        <p:spPr>
          <a:xfrm flipH="1">
            <a:off x="2367477" y="3586330"/>
            <a:ext cx="3832068" cy="1238194"/>
          </a:xfrm>
          <a:prstGeom prst="line">
            <a:avLst/>
          </a:prstGeom>
          <a:noFill/>
          <a:ln w="6350" cap="flat" cmpd="sng" algn="ctr">
            <a:solidFill>
              <a:srgbClr val="FF9900"/>
            </a:solidFill>
            <a:prstDash val="sysDash"/>
            <a:miter lim="800000"/>
          </a:ln>
          <a:effectLst/>
        </p:spPr>
      </p:cxnSp>
      <p:cxnSp>
        <p:nvCxnSpPr>
          <p:cNvPr id="40" name="直接连接符 127"/>
          <p:cNvCxnSpPr>
            <a:stCxn id="38" idx="2"/>
            <a:endCxn id="27" idx="3"/>
          </p:cNvCxnSpPr>
          <p:nvPr/>
        </p:nvCxnSpPr>
        <p:spPr>
          <a:xfrm flipH="1">
            <a:off x="5686529" y="3586330"/>
            <a:ext cx="513016" cy="1239395"/>
          </a:xfrm>
          <a:prstGeom prst="line">
            <a:avLst/>
          </a:prstGeom>
          <a:noFill/>
          <a:ln w="6350" cap="flat" cmpd="sng" algn="ctr">
            <a:solidFill>
              <a:srgbClr val="FF9900"/>
            </a:solidFill>
            <a:prstDash val="sysDash"/>
            <a:miter lim="800000"/>
          </a:ln>
          <a:effectLst/>
        </p:spPr>
      </p:cxnSp>
      <p:cxnSp>
        <p:nvCxnSpPr>
          <p:cNvPr id="41" name="直接连接符 129"/>
          <p:cNvCxnSpPr>
            <a:stCxn id="38" idx="2"/>
            <a:endCxn id="30" idx="3"/>
          </p:cNvCxnSpPr>
          <p:nvPr/>
        </p:nvCxnSpPr>
        <p:spPr>
          <a:xfrm>
            <a:off x="6199545" y="3586330"/>
            <a:ext cx="2331935" cy="1244226"/>
          </a:xfrm>
          <a:prstGeom prst="line">
            <a:avLst/>
          </a:prstGeom>
          <a:noFill/>
          <a:ln w="6350" cap="flat" cmpd="sng" algn="ctr">
            <a:solidFill>
              <a:srgbClr val="FF9900"/>
            </a:solidFill>
            <a:prstDash val="sysDash"/>
            <a:miter lim="800000"/>
          </a:ln>
          <a:effectLst/>
        </p:spPr>
      </p:cxnSp>
      <p:sp>
        <p:nvSpPr>
          <p:cNvPr id="42" name="文本框 148"/>
          <p:cNvSpPr txBox="1"/>
          <p:nvPr/>
        </p:nvSpPr>
        <p:spPr>
          <a:xfrm>
            <a:off x="1489485" y="6032995"/>
            <a:ext cx="1755984" cy="243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</a:rPr>
              <a:t>Transport Slice Subnet 1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3E484F"/>
              </a:solidFill>
              <a:effectLst/>
              <a:uLnTx/>
              <a:uFillTx/>
            </a:endParaRPr>
          </a:p>
        </p:txBody>
      </p:sp>
      <p:sp>
        <p:nvSpPr>
          <p:cNvPr id="43" name="文本框 149"/>
          <p:cNvSpPr txBox="1"/>
          <p:nvPr/>
        </p:nvSpPr>
        <p:spPr>
          <a:xfrm>
            <a:off x="4904995" y="6032995"/>
            <a:ext cx="1755984" cy="243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</a:rPr>
              <a:t>Transport Slice Subnet 2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3E484F"/>
              </a:solidFill>
              <a:effectLst/>
              <a:uLnTx/>
              <a:uFillTx/>
            </a:endParaRPr>
          </a:p>
        </p:txBody>
      </p:sp>
      <p:sp>
        <p:nvSpPr>
          <p:cNvPr id="44" name="文本框 150"/>
          <p:cNvSpPr txBox="1"/>
          <p:nvPr/>
        </p:nvSpPr>
        <p:spPr>
          <a:xfrm>
            <a:off x="7804191" y="6032995"/>
            <a:ext cx="1755984" cy="243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</a:rPr>
              <a:t>Transport Slice Subnet 3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3E484F"/>
              </a:solidFill>
              <a:effectLst/>
              <a:uLnTx/>
              <a:uFillTx/>
            </a:endParaRPr>
          </a:p>
        </p:txBody>
      </p:sp>
      <p:cxnSp>
        <p:nvCxnSpPr>
          <p:cNvPr id="45" name="直接连接符 152"/>
          <p:cNvCxnSpPr/>
          <p:nvPr/>
        </p:nvCxnSpPr>
        <p:spPr>
          <a:xfrm flipH="1">
            <a:off x="1703286" y="5001156"/>
            <a:ext cx="18673" cy="999002"/>
          </a:xfrm>
          <a:prstGeom prst="line">
            <a:avLst/>
          </a:prstGeom>
          <a:noFill/>
          <a:ln w="6350" cap="flat" cmpd="sng" algn="ctr">
            <a:solidFill>
              <a:srgbClr val="004A8D"/>
            </a:solidFill>
            <a:prstDash val="solid"/>
            <a:miter lim="800000"/>
          </a:ln>
          <a:effectLst/>
        </p:spPr>
      </p:cxnSp>
      <p:cxnSp>
        <p:nvCxnSpPr>
          <p:cNvPr id="46" name="直接连接符 154"/>
          <p:cNvCxnSpPr/>
          <p:nvPr/>
        </p:nvCxnSpPr>
        <p:spPr>
          <a:xfrm>
            <a:off x="2960326" y="5007188"/>
            <a:ext cx="0" cy="992969"/>
          </a:xfrm>
          <a:prstGeom prst="line">
            <a:avLst/>
          </a:prstGeom>
          <a:noFill/>
          <a:ln w="6350" cap="flat" cmpd="sng" algn="ctr">
            <a:solidFill>
              <a:srgbClr val="004A8D"/>
            </a:solidFill>
            <a:prstDash val="solid"/>
            <a:miter lim="800000"/>
          </a:ln>
          <a:effectLst/>
        </p:spPr>
      </p:cxnSp>
      <p:cxnSp>
        <p:nvCxnSpPr>
          <p:cNvPr id="47" name="直接箭头连接符 164"/>
          <p:cNvCxnSpPr/>
          <p:nvPr/>
        </p:nvCxnSpPr>
        <p:spPr>
          <a:xfrm>
            <a:off x="1721959" y="5777536"/>
            <a:ext cx="1238367" cy="0"/>
          </a:xfrm>
          <a:prstGeom prst="straightConnector1">
            <a:avLst/>
          </a:prstGeom>
          <a:noFill/>
          <a:ln w="6350" cap="flat" cmpd="sng" algn="ctr">
            <a:solidFill>
              <a:srgbClr val="004A8D"/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48" name="直接连接符 167"/>
          <p:cNvCxnSpPr/>
          <p:nvPr/>
        </p:nvCxnSpPr>
        <p:spPr>
          <a:xfrm flipH="1">
            <a:off x="5071529" y="5007188"/>
            <a:ext cx="18673" cy="999002"/>
          </a:xfrm>
          <a:prstGeom prst="line">
            <a:avLst/>
          </a:prstGeom>
          <a:noFill/>
          <a:ln w="6350" cap="flat" cmpd="sng" algn="ctr">
            <a:solidFill>
              <a:srgbClr val="004A8D"/>
            </a:solidFill>
            <a:prstDash val="solid"/>
            <a:miter lim="800000"/>
          </a:ln>
          <a:effectLst/>
        </p:spPr>
      </p:cxnSp>
      <p:cxnSp>
        <p:nvCxnSpPr>
          <p:cNvPr id="49" name="直接连接符 168"/>
          <p:cNvCxnSpPr/>
          <p:nvPr/>
        </p:nvCxnSpPr>
        <p:spPr>
          <a:xfrm>
            <a:off x="6328569" y="5013220"/>
            <a:ext cx="0" cy="992969"/>
          </a:xfrm>
          <a:prstGeom prst="line">
            <a:avLst/>
          </a:prstGeom>
          <a:noFill/>
          <a:ln w="6350" cap="flat" cmpd="sng" algn="ctr">
            <a:solidFill>
              <a:srgbClr val="004A8D"/>
            </a:solidFill>
            <a:prstDash val="solid"/>
            <a:miter lim="800000"/>
          </a:ln>
          <a:effectLst/>
        </p:spPr>
      </p:cxnSp>
      <p:cxnSp>
        <p:nvCxnSpPr>
          <p:cNvPr id="50" name="直接箭头连接符 169"/>
          <p:cNvCxnSpPr/>
          <p:nvPr/>
        </p:nvCxnSpPr>
        <p:spPr>
          <a:xfrm>
            <a:off x="5090202" y="5783568"/>
            <a:ext cx="1238367" cy="0"/>
          </a:xfrm>
          <a:prstGeom prst="straightConnector1">
            <a:avLst/>
          </a:prstGeom>
          <a:noFill/>
          <a:ln w="6350" cap="flat" cmpd="sng" algn="ctr">
            <a:solidFill>
              <a:srgbClr val="004A8D"/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51" name="直接连接符 170"/>
          <p:cNvCxnSpPr/>
          <p:nvPr/>
        </p:nvCxnSpPr>
        <p:spPr>
          <a:xfrm flipH="1">
            <a:off x="7950155" y="4996896"/>
            <a:ext cx="18673" cy="999002"/>
          </a:xfrm>
          <a:prstGeom prst="line">
            <a:avLst/>
          </a:prstGeom>
          <a:noFill/>
          <a:ln w="6350" cap="flat" cmpd="sng" algn="ctr">
            <a:solidFill>
              <a:srgbClr val="004A8D"/>
            </a:solidFill>
            <a:prstDash val="solid"/>
            <a:miter lim="800000"/>
          </a:ln>
          <a:effectLst/>
        </p:spPr>
      </p:cxnSp>
      <p:cxnSp>
        <p:nvCxnSpPr>
          <p:cNvPr id="52" name="直接连接符 171"/>
          <p:cNvCxnSpPr/>
          <p:nvPr/>
        </p:nvCxnSpPr>
        <p:spPr>
          <a:xfrm>
            <a:off x="9207195" y="5002928"/>
            <a:ext cx="0" cy="992969"/>
          </a:xfrm>
          <a:prstGeom prst="line">
            <a:avLst/>
          </a:prstGeom>
          <a:noFill/>
          <a:ln w="6350" cap="flat" cmpd="sng" algn="ctr">
            <a:solidFill>
              <a:srgbClr val="004A8D"/>
            </a:solidFill>
            <a:prstDash val="solid"/>
            <a:miter lim="800000"/>
          </a:ln>
          <a:effectLst/>
        </p:spPr>
      </p:cxnSp>
      <p:cxnSp>
        <p:nvCxnSpPr>
          <p:cNvPr id="53" name="直接箭头连接符 172"/>
          <p:cNvCxnSpPr/>
          <p:nvPr/>
        </p:nvCxnSpPr>
        <p:spPr>
          <a:xfrm>
            <a:off x="7968828" y="5773276"/>
            <a:ext cx="1238367" cy="0"/>
          </a:xfrm>
          <a:prstGeom prst="straightConnector1">
            <a:avLst/>
          </a:prstGeom>
          <a:noFill/>
          <a:ln w="6350" cap="flat" cmpd="sng" algn="ctr">
            <a:solidFill>
              <a:srgbClr val="004A8D"/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sp>
        <p:nvSpPr>
          <p:cNvPr id="54" name="圆角矩形 177"/>
          <p:cNvSpPr/>
          <p:nvPr/>
        </p:nvSpPr>
        <p:spPr>
          <a:xfrm>
            <a:off x="9989995" y="4933045"/>
            <a:ext cx="110446" cy="108464"/>
          </a:xfrm>
          <a:prstGeom prst="roundRect">
            <a:avLst/>
          </a:prstGeom>
          <a:solidFill>
            <a:srgbClr val="004A8D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A0CBED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cxnSp>
        <p:nvCxnSpPr>
          <p:cNvPr id="55" name="直接箭头连接符 186"/>
          <p:cNvCxnSpPr>
            <a:cxnSpLocks/>
            <a:stCxn id="15" idx="1"/>
          </p:cNvCxnSpPr>
          <p:nvPr/>
        </p:nvCxnSpPr>
        <p:spPr>
          <a:xfrm>
            <a:off x="10593744" y="5272922"/>
            <a:ext cx="0" cy="328826"/>
          </a:xfrm>
          <a:prstGeom prst="straightConnector1">
            <a:avLst/>
          </a:prstGeom>
          <a:noFill/>
          <a:ln w="6350" cap="flat" cmpd="sng" algn="ctr">
            <a:solidFill>
              <a:srgbClr val="004A8D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56" name="直接箭头连接符 214"/>
          <p:cNvCxnSpPr>
            <a:cxnSpLocks/>
            <a:endCxn id="38" idx="0"/>
          </p:cNvCxnSpPr>
          <p:nvPr/>
        </p:nvCxnSpPr>
        <p:spPr>
          <a:xfrm flipH="1">
            <a:off x="6199545" y="2724727"/>
            <a:ext cx="7291" cy="354241"/>
          </a:xfrm>
          <a:prstGeom prst="straightConnector1">
            <a:avLst/>
          </a:prstGeom>
          <a:noFill/>
          <a:ln w="22225" cap="flat" cmpd="sng" algn="ctr">
            <a:solidFill>
              <a:srgbClr val="FF9900"/>
            </a:solidFill>
            <a:prstDash val="solid"/>
            <a:miter lim="800000"/>
            <a:tailEnd type="none"/>
          </a:ln>
          <a:effectLst/>
        </p:spPr>
      </p:cxnSp>
      <p:sp>
        <p:nvSpPr>
          <p:cNvPr id="57" name="圆角矩形 220"/>
          <p:cNvSpPr/>
          <p:nvPr/>
        </p:nvSpPr>
        <p:spPr>
          <a:xfrm>
            <a:off x="1909500" y="4931675"/>
            <a:ext cx="73277" cy="108464"/>
          </a:xfrm>
          <a:prstGeom prst="roundRect">
            <a:avLst/>
          </a:prstGeom>
          <a:solidFill>
            <a:srgbClr val="004A8D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A0CBED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cxnSp>
        <p:nvCxnSpPr>
          <p:cNvPr id="58" name="直接箭头连接符 214"/>
          <p:cNvCxnSpPr>
            <a:cxnSpLocks/>
            <a:endCxn id="37" idx="0"/>
          </p:cNvCxnSpPr>
          <p:nvPr/>
        </p:nvCxnSpPr>
        <p:spPr>
          <a:xfrm>
            <a:off x="2854036" y="2743200"/>
            <a:ext cx="938" cy="312716"/>
          </a:xfrm>
          <a:prstGeom prst="straightConnector1">
            <a:avLst/>
          </a:prstGeom>
          <a:noFill/>
          <a:ln w="22225" cap="flat" cmpd="sng" algn="ctr">
            <a:solidFill>
              <a:srgbClr val="004A8D"/>
            </a:solidFill>
            <a:prstDash val="solid"/>
            <a:miter lim="800000"/>
            <a:tailEnd type="none"/>
          </a:ln>
          <a:effectLst/>
        </p:spPr>
      </p:cxnSp>
      <p:cxnSp>
        <p:nvCxnSpPr>
          <p:cNvPr id="59" name="直接箭头连接符 214"/>
          <p:cNvCxnSpPr>
            <a:stCxn id="37" idx="2"/>
            <a:endCxn id="8" idx="23"/>
          </p:cNvCxnSpPr>
          <p:nvPr/>
        </p:nvCxnSpPr>
        <p:spPr>
          <a:xfrm flipH="1">
            <a:off x="2037047" y="3563278"/>
            <a:ext cx="817927" cy="909433"/>
          </a:xfrm>
          <a:prstGeom prst="straightConnector1">
            <a:avLst/>
          </a:prstGeom>
          <a:noFill/>
          <a:ln w="9525" cap="flat" cmpd="sng" algn="ctr">
            <a:solidFill>
              <a:srgbClr val="004A8D"/>
            </a:solidFill>
            <a:prstDash val="solid"/>
            <a:miter lim="800000"/>
            <a:tailEnd type="none"/>
          </a:ln>
          <a:effectLst/>
        </p:spPr>
      </p:cxnSp>
      <p:sp>
        <p:nvSpPr>
          <p:cNvPr id="60" name="TextBox 59"/>
          <p:cNvSpPr txBox="1"/>
          <p:nvPr/>
        </p:nvSpPr>
        <p:spPr>
          <a:xfrm>
            <a:off x="2013218" y="1248071"/>
            <a:ext cx="1076957" cy="4052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</a:rPr>
              <a:t>ONAP</a:t>
            </a:r>
          </a:p>
        </p:txBody>
      </p:sp>
      <p:sp>
        <p:nvSpPr>
          <p:cNvPr id="61" name="Oval 60"/>
          <p:cNvSpPr/>
          <p:nvPr/>
        </p:nvSpPr>
        <p:spPr>
          <a:xfrm>
            <a:off x="3895782" y="3965487"/>
            <a:ext cx="4149669" cy="274974"/>
          </a:xfrm>
          <a:prstGeom prst="ellipse">
            <a:avLst/>
          </a:prstGeom>
          <a:solidFill>
            <a:srgbClr val="FFD966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Transport Network Configurations</a:t>
            </a:r>
          </a:p>
        </p:txBody>
      </p:sp>
      <p:sp>
        <p:nvSpPr>
          <p:cNvPr id="62" name="Speech Bubble: Rectangle with Corners Rounded 64">
            <a:extLst>
              <a:ext uri="{FF2B5EF4-FFF2-40B4-BE49-F238E27FC236}">
                <a16:creationId xmlns="" xmlns:a16="http://schemas.microsoft.com/office/drawing/2014/main" id="{BD5E1044-40D2-446B-9259-BA79007F66EE}"/>
              </a:ext>
            </a:extLst>
          </p:cNvPr>
          <p:cNvSpPr/>
          <p:nvPr/>
        </p:nvSpPr>
        <p:spPr>
          <a:xfrm>
            <a:off x="3992890" y="3148945"/>
            <a:ext cx="1073408" cy="460438"/>
          </a:xfrm>
          <a:prstGeom prst="wedgeRoundRectCallout">
            <a:avLst>
              <a:gd name="adj1" fmla="val -164921"/>
              <a:gd name="adj2" fmla="val 79951"/>
              <a:gd name="adj3" fmla="val 16667"/>
            </a:avLst>
          </a:prstGeom>
          <a:solidFill>
            <a:srgbClr val="D9D9D9"/>
          </a:solidFill>
          <a:ln w="12700" cap="flat" cmpd="sng" algn="ctr">
            <a:solidFill>
              <a:srgbClr val="A0CBED">
                <a:lumMod val="50000"/>
              </a:srgb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3E484F">
                    <a:lumMod val="85000"/>
                    <a:lumOff val="1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Align with O-RAN</a:t>
            </a:r>
          </a:p>
        </p:txBody>
      </p:sp>
      <p:sp>
        <p:nvSpPr>
          <p:cNvPr id="63" name="圆角矩形 117">
            <a:extLst>
              <a:ext uri="{FF2B5EF4-FFF2-40B4-BE49-F238E27FC236}">
                <a16:creationId xmlns="" xmlns:a16="http://schemas.microsoft.com/office/drawing/2014/main" id="{91D453AD-A672-49ED-B364-6C2AEDCCD9B4}"/>
              </a:ext>
            </a:extLst>
          </p:cNvPr>
          <p:cNvSpPr/>
          <p:nvPr/>
        </p:nvSpPr>
        <p:spPr>
          <a:xfrm>
            <a:off x="7810194" y="2982770"/>
            <a:ext cx="1397002" cy="540018"/>
          </a:xfrm>
          <a:prstGeom prst="roundRect">
            <a:avLst/>
          </a:prstGeom>
          <a:solidFill>
            <a:srgbClr val="5B9BD5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Core NSSMF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cxnSp>
        <p:nvCxnSpPr>
          <p:cNvPr id="64" name="直接箭头连接符 214">
            <a:extLst>
              <a:ext uri="{FF2B5EF4-FFF2-40B4-BE49-F238E27FC236}">
                <a16:creationId xmlns="" xmlns:a16="http://schemas.microsoft.com/office/drawing/2014/main" id="{87AAEED5-2559-46F4-9268-CFFA3DD7F5BE}"/>
              </a:ext>
            </a:extLst>
          </p:cNvPr>
          <p:cNvCxnSpPr>
            <a:cxnSpLocks/>
            <a:endCxn id="63" idx="0"/>
          </p:cNvCxnSpPr>
          <p:nvPr/>
        </p:nvCxnSpPr>
        <p:spPr>
          <a:xfrm flipH="1">
            <a:off x="8508695" y="2743200"/>
            <a:ext cx="7232" cy="239570"/>
          </a:xfrm>
          <a:prstGeom prst="straightConnector1">
            <a:avLst/>
          </a:prstGeom>
          <a:noFill/>
          <a:ln w="22225" cap="flat" cmpd="sng" algn="ctr">
            <a:solidFill>
              <a:srgbClr val="004A8D"/>
            </a:solidFill>
            <a:prstDash val="solid"/>
            <a:miter lim="800000"/>
            <a:tailEnd type="none"/>
          </a:ln>
          <a:effectLst/>
        </p:spPr>
      </p:cxnSp>
      <p:cxnSp>
        <p:nvCxnSpPr>
          <p:cNvPr id="65" name="直接连接符 129">
            <a:extLst>
              <a:ext uri="{FF2B5EF4-FFF2-40B4-BE49-F238E27FC236}">
                <a16:creationId xmlns="" xmlns:a16="http://schemas.microsoft.com/office/drawing/2014/main" id="{27467D1F-0D9A-480A-9DF3-D7F3640C2F3D}"/>
              </a:ext>
            </a:extLst>
          </p:cNvPr>
          <p:cNvCxnSpPr>
            <a:cxnSpLocks/>
            <a:stCxn id="63" idx="2"/>
            <a:endCxn id="15" idx="3"/>
          </p:cNvCxnSpPr>
          <p:nvPr/>
        </p:nvCxnSpPr>
        <p:spPr>
          <a:xfrm>
            <a:off x="8508695" y="3522788"/>
            <a:ext cx="2085049" cy="1232592"/>
          </a:xfrm>
          <a:prstGeom prst="line">
            <a:avLst/>
          </a:prstGeom>
          <a:noFill/>
          <a:ln w="6350" cap="flat" cmpd="sng" algn="ctr">
            <a:solidFill>
              <a:srgbClr val="004A8D"/>
            </a:solidFill>
            <a:prstDash val="sysDash"/>
            <a:miter lim="800000"/>
          </a:ln>
          <a:effectLst/>
        </p:spPr>
      </p:cxnSp>
      <p:sp>
        <p:nvSpPr>
          <p:cNvPr id="66" name="圆角矩形 96"/>
          <p:cNvSpPr/>
          <p:nvPr/>
        </p:nvSpPr>
        <p:spPr>
          <a:xfrm>
            <a:off x="121205" y="3085455"/>
            <a:ext cx="1626040" cy="507362"/>
          </a:xfrm>
          <a:prstGeom prst="roundRect">
            <a:avLst/>
          </a:prstGeom>
          <a:solidFill>
            <a:srgbClr val="B4C7E7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3</a:t>
            </a:r>
            <a:r>
              <a:rPr kumimoji="0" lang="en-US" altLang="zh-CN" sz="18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rd</a:t>
            </a: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 Party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RAN NSSMF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3E484F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cxnSp>
        <p:nvCxnSpPr>
          <p:cNvPr id="67" name="直接箭头连接符 214"/>
          <p:cNvCxnSpPr>
            <a:cxnSpLocks/>
          </p:cNvCxnSpPr>
          <p:nvPr/>
        </p:nvCxnSpPr>
        <p:spPr>
          <a:xfrm flipH="1">
            <a:off x="783486" y="2752436"/>
            <a:ext cx="1479423" cy="314647"/>
          </a:xfrm>
          <a:prstGeom prst="straightConnector1">
            <a:avLst/>
          </a:prstGeom>
          <a:noFill/>
          <a:ln w="22225" cap="flat" cmpd="sng" algn="ctr">
            <a:solidFill>
              <a:srgbClr val="004A8D"/>
            </a:solidFill>
            <a:prstDash val="solid"/>
            <a:miter lim="800000"/>
            <a:tailEnd type="none"/>
          </a:ln>
          <a:effectLst/>
        </p:spPr>
      </p:cxnSp>
      <p:cxnSp>
        <p:nvCxnSpPr>
          <p:cNvPr id="68" name="直接箭头连接符 214"/>
          <p:cNvCxnSpPr>
            <a:stCxn id="66" idx="2"/>
            <a:endCxn id="8" idx="23"/>
          </p:cNvCxnSpPr>
          <p:nvPr/>
        </p:nvCxnSpPr>
        <p:spPr>
          <a:xfrm>
            <a:off x="934225" y="3592817"/>
            <a:ext cx="1102822" cy="879894"/>
          </a:xfrm>
          <a:prstGeom prst="straightConnector1">
            <a:avLst/>
          </a:prstGeom>
          <a:noFill/>
          <a:ln w="9525" cap="flat" cmpd="sng" algn="ctr">
            <a:solidFill>
              <a:srgbClr val="004A8D"/>
            </a:solidFill>
            <a:prstDash val="solid"/>
            <a:miter lim="800000"/>
            <a:tailEnd type="none"/>
          </a:ln>
          <a:effectLst/>
        </p:spPr>
      </p:cxnSp>
      <p:sp>
        <p:nvSpPr>
          <p:cNvPr id="69" name="Oval 68"/>
          <p:cNvSpPr/>
          <p:nvPr/>
        </p:nvSpPr>
        <p:spPr>
          <a:xfrm>
            <a:off x="943565" y="4010078"/>
            <a:ext cx="2558120" cy="339610"/>
          </a:xfrm>
          <a:prstGeom prst="ellipse">
            <a:avLst/>
          </a:prstGeom>
          <a:solidFill>
            <a:srgbClr val="EAEFF7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Configure RU, DU, CU</a:t>
            </a:r>
          </a:p>
        </p:txBody>
      </p:sp>
      <p:sp>
        <p:nvSpPr>
          <p:cNvPr id="70" name="文本框 106"/>
          <p:cNvSpPr txBox="1"/>
          <p:nvPr/>
        </p:nvSpPr>
        <p:spPr>
          <a:xfrm>
            <a:off x="277643" y="5643648"/>
            <a:ext cx="22189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>
              <a:defRPr sz="1200"/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</a:rPr>
              <a:t>RAN Slice Subnet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3E484F"/>
              </a:solidFill>
              <a:effectLst/>
              <a:uLnTx/>
              <a:uFillTx/>
            </a:endParaRPr>
          </a:p>
        </p:txBody>
      </p:sp>
      <p:sp>
        <p:nvSpPr>
          <p:cNvPr id="71" name="圆角矩形 115">
            <a:extLst>
              <a:ext uri="{FF2B5EF4-FFF2-40B4-BE49-F238E27FC236}">
                <a16:creationId xmlns="" xmlns:a16="http://schemas.microsoft.com/office/drawing/2014/main" id="{A635EF52-76EA-403C-852C-9A441F04F6D6}"/>
              </a:ext>
            </a:extLst>
          </p:cNvPr>
          <p:cNvSpPr/>
          <p:nvPr/>
        </p:nvSpPr>
        <p:spPr>
          <a:xfrm>
            <a:off x="3811298" y="1286819"/>
            <a:ext cx="2103266" cy="485912"/>
          </a:xfrm>
          <a:prstGeom prst="roundRect">
            <a:avLst/>
          </a:prstGeom>
          <a:solidFill>
            <a:srgbClr val="5B9BD5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CSMF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cxnSp>
        <p:nvCxnSpPr>
          <p:cNvPr id="72" name="直接箭头连接符 214">
            <a:extLst>
              <a:ext uri="{FF2B5EF4-FFF2-40B4-BE49-F238E27FC236}">
                <a16:creationId xmlns="" xmlns:a16="http://schemas.microsoft.com/office/drawing/2014/main" id="{F423D392-3F8E-408A-BD70-7BAC59919F8E}"/>
              </a:ext>
            </a:extLst>
          </p:cNvPr>
          <p:cNvCxnSpPr>
            <a:cxnSpLocks/>
            <a:stCxn id="71" idx="2"/>
            <a:endCxn id="36" idx="0"/>
          </p:cNvCxnSpPr>
          <p:nvPr/>
        </p:nvCxnSpPr>
        <p:spPr>
          <a:xfrm>
            <a:off x="4862931" y="1772731"/>
            <a:ext cx="2703" cy="231957"/>
          </a:xfrm>
          <a:prstGeom prst="straightConnector1">
            <a:avLst/>
          </a:prstGeom>
          <a:noFill/>
          <a:ln w="22225" cap="flat" cmpd="sng" algn="ctr">
            <a:solidFill>
              <a:srgbClr val="004A8D"/>
            </a:solidFill>
            <a:prstDash val="solid"/>
            <a:miter lim="800000"/>
            <a:tailEnd type="none"/>
          </a:ln>
          <a:effectLst/>
        </p:spPr>
      </p:cxnSp>
      <p:sp>
        <p:nvSpPr>
          <p:cNvPr id="73" name="Speech Bubble: Rectangle with Corners Rounded 1">
            <a:extLst>
              <a:ext uri="{FF2B5EF4-FFF2-40B4-BE49-F238E27FC236}">
                <a16:creationId xmlns="" xmlns:a16="http://schemas.microsoft.com/office/drawing/2014/main" id="{CF8F839C-6273-453C-9925-EAAB78032FD2}"/>
              </a:ext>
            </a:extLst>
          </p:cNvPr>
          <p:cNvSpPr/>
          <p:nvPr/>
        </p:nvSpPr>
        <p:spPr>
          <a:xfrm>
            <a:off x="9093910" y="2332578"/>
            <a:ext cx="1227726" cy="545327"/>
          </a:xfrm>
          <a:prstGeom prst="wedgeRoundRectCallout">
            <a:avLst>
              <a:gd name="adj1" fmla="val -96691"/>
              <a:gd name="adj2" fmla="val 51488"/>
              <a:gd name="adj3" fmla="val 16667"/>
            </a:avLst>
          </a:prstGeom>
          <a:solidFill>
            <a:srgbClr val="D9D9D9"/>
          </a:solidFill>
          <a:ln w="12700" cap="flat" cmpd="sng" algn="ctr">
            <a:solidFill>
              <a:srgbClr val="A0CBED">
                <a:lumMod val="50000"/>
              </a:srgb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3E484F">
                    <a:lumMod val="85000"/>
                    <a:lumOff val="1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Align with 3GPP</a:t>
            </a:r>
          </a:p>
        </p:txBody>
      </p:sp>
      <p:cxnSp>
        <p:nvCxnSpPr>
          <p:cNvPr id="74" name="直接箭头连接符 214">
            <a:extLst>
              <a:ext uri="{FF2B5EF4-FFF2-40B4-BE49-F238E27FC236}">
                <a16:creationId xmlns="" xmlns:a16="http://schemas.microsoft.com/office/drawing/2014/main" id="{87AAEED5-2559-46F4-9268-CFFA3DD7F5BE}"/>
              </a:ext>
            </a:extLst>
          </p:cNvPr>
          <p:cNvCxnSpPr>
            <a:cxnSpLocks/>
            <a:stCxn id="36" idx="2"/>
          </p:cNvCxnSpPr>
          <p:nvPr/>
        </p:nvCxnSpPr>
        <p:spPr>
          <a:xfrm flipH="1">
            <a:off x="4858327" y="2490600"/>
            <a:ext cx="7307" cy="261836"/>
          </a:xfrm>
          <a:prstGeom prst="straightConnector1">
            <a:avLst/>
          </a:prstGeom>
          <a:noFill/>
          <a:ln w="22225" cap="flat" cmpd="sng" algn="ctr">
            <a:solidFill>
              <a:srgbClr val="004A8D"/>
            </a:solidFill>
            <a:prstDash val="solid"/>
            <a:miter lim="800000"/>
            <a:tailEnd type="none"/>
          </a:ln>
          <a:effectLst/>
        </p:spPr>
      </p:cxnSp>
      <p:cxnSp>
        <p:nvCxnSpPr>
          <p:cNvPr id="75" name="直接箭头连接符 214">
            <a:extLst>
              <a:ext uri="{FF2B5EF4-FFF2-40B4-BE49-F238E27FC236}">
                <a16:creationId xmlns="" xmlns:a16="http://schemas.microsoft.com/office/drawing/2014/main" id="{87AAEED5-2559-46F4-9268-CFFA3DD7F5BE}"/>
              </a:ext>
            </a:extLst>
          </p:cNvPr>
          <p:cNvCxnSpPr>
            <a:cxnSpLocks/>
          </p:cNvCxnSpPr>
          <p:nvPr/>
        </p:nvCxnSpPr>
        <p:spPr>
          <a:xfrm flipV="1">
            <a:off x="1902691" y="2733966"/>
            <a:ext cx="6816436" cy="18470"/>
          </a:xfrm>
          <a:prstGeom prst="straightConnector1">
            <a:avLst/>
          </a:prstGeom>
          <a:noFill/>
          <a:ln w="22225" cap="flat" cmpd="sng" algn="ctr">
            <a:solidFill>
              <a:srgbClr val="004A8D"/>
            </a:solidFill>
            <a:prstDash val="solid"/>
            <a:miter lim="800000"/>
            <a:tailEnd type="none"/>
          </a:ln>
          <a:effectLst/>
        </p:spPr>
      </p:cxnSp>
      <p:sp>
        <p:nvSpPr>
          <p:cNvPr id="76" name="Speech Bubble: Rectangle with Corners Rounded 84">
            <a:extLst>
              <a:ext uri="{FF2B5EF4-FFF2-40B4-BE49-F238E27FC236}">
                <a16:creationId xmlns="" xmlns:a16="http://schemas.microsoft.com/office/drawing/2014/main" id="{DB0F0403-7C5F-4F50-A559-1471E15F5F7C}"/>
              </a:ext>
            </a:extLst>
          </p:cNvPr>
          <p:cNvSpPr/>
          <p:nvPr/>
        </p:nvSpPr>
        <p:spPr>
          <a:xfrm>
            <a:off x="1412223" y="1848462"/>
            <a:ext cx="1285413" cy="545327"/>
          </a:xfrm>
          <a:prstGeom prst="wedgeRoundRectCallout">
            <a:avLst>
              <a:gd name="adj1" fmla="val 60222"/>
              <a:gd name="adj2" fmla="val 151508"/>
              <a:gd name="adj3" fmla="val 16667"/>
            </a:avLst>
          </a:prstGeom>
          <a:solidFill>
            <a:srgbClr val="D9D9D9"/>
          </a:solidFill>
          <a:ln w="12700" cap="flat" cmpd="sng" algn="ctr">
            <a:solidFill>
              <a:srgbClr val="A0CBED">
                <a:lumMod val="50000"/>
              </a:srgb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3E484F">
                    <a:lumMod val="85000"/>
                    <a:lumOff val="1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Align with 3GPP</a:t>
            </a:r>
          </a:p>
        </p:txBody>
      </p:sp>
      <p:sp>
        <p:nvSpPr>
          <p:cNvPr id="77" name="Speech Bubble: Rectangle with Corners Rounded 1">
            <a:extLst>
              <a:ext uri="{FF2B5EF4-FFF2-40B4-BE49-F238E27FC236}">
                <a16:creationId xmlns="" xmlns:a16="http://schemas.microsoft.com/office/drawing/2014/main" id="{CF8F839C-6273-453C-9925-EAAB78032FD2}"/>
              </a:ext>
            </a:extLst>
          </p:cNvPr>
          <p:cNvSpPr/>
          <p:nvPr/>
        </p:nvSpPr>
        <p:spPr>
          <a:xfrm>
            <a:off x="6841182" y="1890076"/>
            <a:ext cx="1380374" cy="659939"/>
          </a:xfrm>
          <a:prstGeom prst="wedgeRoundRectCallout">
            <a:avLst>
              <a:gd name="adj1" fmla="val -95186"/>
              <a:gd name="adj2" fmla="val 120932"/>
              <a:gd name="adj3" fmla="val 16667"/>
            </a:avLst>
          </a:prstGeom>
          <a:solidFill>
            <a:srgbClr val="FFC000"/>
          </a:solidFill>
          <a:ln w="12700" cap="flat" cmpd="sng" algn="ctr">
            <a:solidFill>
              <a:srgbClr val="A0CBED">
                <a:lumMod val="50000"/>
              </a:srgb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3E484F">
                    <a:lumMod val="85000"/>
                    <a:lumOff val="1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Align with IETF and ZSM</a:t>
            </a:r>
          </a:p>
        </p:txBody>
      </p:sp>
    </p:spTree>
    <p:extLst>
      <p:ext uri="{BB962C8B-B14F-4D97-AF65-F5344CB8AC3E}">
        <p14:creationId xmlns:p14="http://schemas.microsoft.com/office/powerpoint/2010/main" val="420178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Scope of </a:t>
            </a:r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Demo</a:t>
            </a:r>
          </a:p>
        </p:txBody>
      </p:sp>
      <p:sp>
        <p:nvSpPr>
          <p:cNvPr id="7" name="文本框 185"/>
          <p:cNvSpPr txBox="1"/>
          <p:nvPr/>
        </p:nvSpPr>
        <p:spPr>
          <a:xfrm>
            <a:off x="10147663" y="5634426"/>
            <a:ext cx="17666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>
              <a:defRPr sz="1200"/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</a:rPr>
              <a:t>Core Slice Subnet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3E484F"/>
              </a:solidFill>
              <a:effectLst/>
              <a:uLnTx/>
              <a:uFillTx/>
            </a:endParaRPr>
          </a:p>
        </p:txBody>
      </p:sp>
      <p:sp>
        <p:nvSpPr>
          <p:cNvPr id="78" name="Rounded Rectangle 77"/>
          <p:cNvSpPr/>
          <p:nvPr/>
        </p:nvSpPr>
        <p:spPr>
          <a:xfrm>
            <a:off x="1844349" y="1242200"/>
            <a:ext cx="7604933" cy="258952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12700" cap="flat" cmpd="sng" algn="ctr">
            <a:solidFill>
              <a:srgbClr val="004A8D">
                <a:shade val="50000"/>
              </a:srgbClr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A0CBED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9" name="文本框 185"/>
          <p:cNvSpPr txBox="1"/>
          <p:nvPr/>
        </p:nvSpPr>
        <p:spPr>
          <a:xfrm>
            <a:off x="10147663" y="5634426"/>
            <a:ext cx="17666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>
              <a:defRPr sz="1200"/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</a:rPr>
              <a:t>Core Slice Subnet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3E484F"/>
              </a:solidFill>
              <a:effectLst/>
              <a:uLnTx/>
              <a:uFillTx/>
            </a:endParaRPr>
          </a:p>
        </p:txBody>
      </p:sp>
      <p:sp>
        <p:nvSpPr>
          <p:cNvPr id="80" name="任意多边形 182"/>
          <p:cNvSpPr/>
          <p:nvPr/>
        </p:nvSpPr>
        <p:spPr>
          <a:xfrm>
            <a:off x="466613" y="4422095"/>
            <a:ext cx="7470965" cy="1185863"/>
          </a:xfrm>
          <a:custGeom>
            <a:avLst/>
            <a:gdLst>
              <a:gd name="connsiteX0" fmla="*/ 1246526 w 8398993"/>
              <a:gd name="connsiteY0" fmla="*/ 864973 h 1351005"/>
              <a:gd name="connsiteX1" fmla="*/ 1221812 w 8398993"/>
              <a:gd name="connsiteY1" fmla="*/ 947351 h 1351005"/>
              <a:gd name="connsiteX2" fmla="*/ 1164147 w 8398993"/>
              <a:gd name="connsiteY2" fmla="*/ 1037968 h 1351005"/>
              <a:gd name="connsiteX3" fmla="*/ 1131196 w 8398993"/>
              <a:gd name="connsiteY3" fmla="*/ 1062681 h 1351005"/>
              <a:gd name="connsiteX4" fmla="*/ 1106483 w 8398993"/>
              <a:gd name="connsiteY4" fmla="*/ 1095632 h 1351005"/>
              <a:gd name="connsiteX5" fmla="*/ 1048818 w 8398993"/>
              <a:gd name="connsiteY5" fmla="*/ 1120346 h 1351005"/>
              <a:gd name="connsiteX6" fmla="*/ 900537 w 8398993"/>
              <a:gd name="connsiteY6" fmla="*/ 1178011 h 1351005"/>
              <a:gd name="connsiteX7" fmla="*/ 241510 w 8398993"/>
              <a:gd name="connsiteY7" fmla="*/ 1153297 h 1351005"/>
              <a:gd name="connsiteX8" fmla="*/ 208558 w 8398993"/>
              <a:gd name="connsiteY8" fmla="*/ 1128584 h 1351005"/>
              <a:gd name="connsiteX9" fmla="*/ 150893 w 8398993"/>
              <a:gd name="connsiteY9" fmla="*/ 1095632 h 1351005"/>
              <a:gd name="connsiteX10" fmla="*/ 93228 w 8398993"/>
              <a:gd name="connsiteY10" fmla="*/ 1037968 h 1351005"/>
              <a:gd name="connsiteX11" fmla="*/ 68515 w 8398993"/>
              <a:gd name="connsiteY11" fmla="*/ 1013254 h 1351005"/>
              <a:gd name="connsiteX12" fmla="*/ 35564 w 8398993"/>
              <a:gd name="connsiteY12" fmla="*/ 955589 h 1351005"/>
              <a:gd name="connsiteX13" fmla="*/ 35564 w 8398993"/>
              <a:gd name="connsiteY13" fmla="*/ 494270 h 1351005"/>
              <a:gd name="connsiteX14" fmla="*/ 93228 w 8398993"/>
              <a:gd name="connsiteY14" fmla="*/ 378940 h 1351005"/>
              <a:gd name="connsiteX15" fmla="*/ 117942 w 8398993"/>
              <a:gd name="connsiteY15" fmla="*/ 321276 h 1351005"/>
              <a:gd name="connsiteX16" fmla="*/ 175607 w 8398993"/>
              <a:gd name="connsiteY16" fmla="*/ 263611 h 1351005"/>
              <a:gd name="connsiteX17" fmla="*/ 233272 w 8398993"/>
              <a:gd name="connsiteY17" fmla="*/ 205946 h 1351005"/>
              <a:gd name="connsiteX18" fmla="*/ 266223 w 8398993"/>
              <a:gd name="connsiteY18" fmla="*/ 172995 h 1351005"/>
              <a:gd name="connsiteX19" fmla="*/ 439218 w 8398993"/>
              <a:gd name="connsiteY19" fmla="*/ 115330 h 1351005"/>
              <a:gd name="connsiteX20" fmla="*/ 669877 w 8398993"/>
              <a:gd name="connsiteY20" fmla="*/ 90616 h 1351005"/>
              <a:gd name="connsiteX21" fmla="*/ 842872 w 8398993"/>
              <a:gd name="connsiteY21" fmla="*/ 57665 h 1351005"/>
              <a:gd name="connsiteX22" fmla="*/ 1073531 w 8398993"/>
              <a:gd name="connsiteY22" fmla="*/ 32951 h 1351005"/>
              <a:gd name="connsiteX23" fmla="*/ 1765510 w 8398993"/>
              <a:gd name="connsiteY23" fmla="*/ 57665 h 1351005"/>
              <a:gd name="connsiteX24" fmla="*/ 2539866 w 8398993"/>
              <a:gd name="connsiteY24" fmla="*/ 0 h 1351005"/>
              <a:gd name="connsiteX25" fmla="*/ 5456061 w 8398993"/>
              <a:gd name="connsiteY25" fmla="*/ 24713 h 1351005"/>
              <a:gd name="connsiteX26" fmla="*/ 5917380 w 8398993"/>
              <a:gd name="connsiteY26" fmla="*/ 57665 h 1351005"/>
              <a:gd name="connsiteX27" fmla="*/ 6980061 w 8398993"/>
              <a:gd name="connsiteY27" fmla="*/ 115330 h 1351005"/>
              <a:gd name="connsiteX28" fmla="*/ 7499045 w 8398993"/>
              <a:gd name="connsiteY28" fmla="*/ 172995 h 1351005"/>
              <a:gd name="connsiteX29" fmla="*/ 7877985 w 8398993"/>
              <a:gd name="connsiteY29" fmla="*/ 197708 h 1351005"/>
              <a:gd name="connsiteX30" fmla="*/ 8050980 w 8398993"/>
              <a:gd name="connsiteY30" fmla="*/ 255373 h 1351005"/>
              <a:gd name="connsiteX31" fmla="*/ 8075693 w 8398993"/>
              <a:gd name="connsiteY31" fmla="*/ 288324 h 1351005"/>
              <a:gd name="connsiteX32" fmla="*/ 8133358 w 8398993"/>
              <a:gd name="connsiteY32" fmla="*/ 313038 h 1351005"/>
              <a:gd name="connsiteX33" fmla="*/ 8223974 w 8398993"/>
              <a:gd name="connsiteY33" fmla="*/ 370703 h 1351005"/>
              <a:gd name="connsiteX34" fmla="*/ 8248688 w 8398993"/>
              <a:gd name="connsiteY34" fmla="*/ 403654 h 1351005"/>
              <a:gd name="connsiteX35" fmla="*/ 8281639 w 8398993"/>
              <a:gd name="connsiteY35" fmla="*/ 428368 h 1351005"/>
              <a:gd name="connsiteX36" fmla="*/ 8339304 w 8398993"/>
              <a:gd name="connsiteY36" fmla="*/ 518984 h 1351005"/>
              <a:gd name="connsiteX37" fmla="*/ 8364018 w 8398993"/>
              <a:gd name="connsiteY37" fmla="*/ 543697 h 1351005"/>
              <a:gd name="connsiteX38" fmla="*/ 8372256 w 8398993"/>
              <a:gd name="connsiteY38" fmla="*/ 1005016 h 1351005"/>
              <a:gd name="connsiteX39" fmla="*/ 8314591 w 8398993"/>
              <a:gd name="connsiteY39" fmla="*/ 1095632 h 1351005"/>
              <a:gd name="connsiteX40" fmla="*/ 8223974 w 8398993"/>
              <a:gd name="connsiteY40" fmla="*/ 1210962 h 1351005"/>
              <a:gd name="connsiteX41" fmla="*/ 8141596 w 8398993"/>
              <a:gd name="connsiteY41" fmla="*/ 1268627 h 1351005"/>
              <a:gd name="connsiteX42" fmla="*/ 8083931 w 8398993"/>
              <a:gd name="connsiteY42" fmla="*/ 1293340 h 1351005"/>
              <a:gd name="connsiteX43" fmla="*/ 7820320 w 8398993"/>
              <a:gd name="connsiteY43" fmla="*/ 1351005 h 1351005"/>
              <a:gd name="connsiteX44" fmla="*/ 7507283 w 8398993"/>
              <a:gd name="connsiteY44" fmla="*/ 1301578 h 1351005"/>
              <a:gd name="connsiteX45" fmla="*/ 7416666 w 8398993"/>
              <a:gd name="connsiteY45" fmla="*/ 1268627 h 1351005"/>
              <a:gd name="connsiteX46" fmla="*/ 7301337 w 8398993"/>
              <a:gd name="connsiteY46" fmla="*/ 1210962 h 1351005"/>
              <a:gd name="connsiteX47" fmla="*/ 7243672 w 8398993"/>
              <a:gd name="connsiteY47" fmla="*/ 1153297 h 1351005"/>
              <a:gd name="connsiteX48" fmla="*/ 7161293 w 8398993"/>
              <a:gd name="connsiteY48" fmla="*/ 1070919 h 1351005"/>
              <a:gd name="connsiteX49" fmla="*/ 7103628 w 8398993"/>
              <a:gd name="connsiteY49" fmla="*/ 1013254 h 1351005"/>
              <a:gd name="connsiteX50" fmla="*/ 7070677 w 8398993"/>
              <a:gd name="connsiteY50" fmla="*/ 980303 h 1351005"/>
              <a:gd name="connsiteX51" fmla="*/ 7013012 w 8398993"/>
              <a:gd name="connsiteY51" fmla="*/ 840259 h 1351005"/>
              <a:gd name="connsiteX52" fmla="*/ 6955347 w 8398993"/>
              <a:gd name="connsiteY52" fmla="*/ 724930 h 1351005"/>
              <a:gd name="connsiteX53" fmla="*/ 6930634 w 8398993"/>
              <a:gd name="connsiteY53" fmla="*/ 691978 h 1351005"/>
              <a:gd name="connsiteX54" fmla="*/ 6897683 w 8398993"/>
              <a:gd name="connsiteY54" fmla="*/ 667265 h 1351005"/>
              <a:gd name="connsiteX55" fmla="*/ 6872969 w 8398993"/>
              <a:gd name="connsiteY55" fmla="*/ 634313 h 1351005"/>
              <a:gd name="connsiteX56" fmla="*/ 6840018 w 8398993"/>
              <a:gd name="connsiteY56" fmla="*/ 609600 h 1351005"/>
              <a:gd name="connsiteX57" fmla="*/ 6782353 w 8398993"/>
              <a:gd name="connsiteY57" fmla="*/ 551935 h 1351005"/>
              <a:gd name="connsiteX58" fmla="*/ 6699974 w 8398993"/>
              <a:gd name="connsiteY58" fmla="*/ 518984 h 1351005"/>
              <a:gd name="connsiteX59" fmla="*/ 6667023 w 8398993"/>
              <a:gd name="connsiteY59" fmla="*/ 494270 h 1351005"/>
              <a:gd name="connsiteX60" fmla="*/ 6551693 w 8398993"/>
              <a:gd name="connsiteY60" fmla="*/ 436605 h 1351005"/>
              <a:gd name="connsiteX61" fmla="*/ 6494028 w 8398993"/>
              <a:gd name="connsiteY61" fmla="*/ 403654 h 1351005"/>
              <a:gd name="connsiteX62" fmla="*/ 6238656 w 8398993"/>
              <a:gd name="connsiteY62" fmla="*/ 345989 h 1351005"/>
              <a:gd name="connsiteX63" fmla="*/ 6007996 w 8398993"/>
              <a:gd name="connsiteY63" fmla="*/ 288324 h 1351005"/>
              <a:gd name="connsiteX64" fmla="*/ 5777337 w 8398993"/>
              <a:gd name="connsiteY64" fmla="*/ 263611 h 1351005"/>
              <a:gd name="connsiteX65" fmla="*/ 5398396 w 8398993"/>
              <a:gd name="connsiteY65" fmla="*/ 313038 h 1351005"/>
              <a:gd name="connsiteX66" fmla="*/ 5373683 w 8398993"/>
              <a:gd name="connsiteY66" fmla="*/ 345989 h 1351005"/>
              <a:gd name="connsiteX67" fmla="*/ 5283066 w 8398993"/>
              <a:gd name="connsiteY67" fmla="*/ 370703 h 1351005"/>
              <a:gd name="connsiteX68" fmla="*/ 5225401 w 8398993"/>
              <a:gd name="connsiteY68" fmla="*/ 403654 h 1351005"/>
              <a:gd name="connsiteX69" fmla="*/ 5167737 w 8398993"/>
              <a:gd name="connsiteY69" fmla="*/ 461319 h 1351005"/>
              <a:gd name="connsiteX70" fmla="*/ 5143023 w 8398993"/>
              <a:gd name="connsiteY70" fmla="*/ 486032 h 1351005"/>
              <a:gd name="connsiteX71" fmla="*/ 5052407 w 8398993"/>
              <a:gd name="connsiteY71" fmla="*/ 543697 h 1351005"/>
              <a:gd name="connsiteX72" fmla="*/ 5027693 w 8398993"/>
              <a:gd name="connsiteY72" fmla="*/ 576649 h 1351005"/>
              <a:gd name="connsiteX73" fmla="*/ 4994742 w 8398993"/>
              <a:gd name="connsiteY73" fmla="*/ 601362 h 1351005"/>
              <a:gd name="connsiteX74" fmla="*/ 4970028 w 8398993"/>
              <a:gd name="connsiteY74" fmla="*/ 634313 h 1351005"/>
              <a:gd name="connsiteX75" fmla="*/ 4879412 w 8398993"/>
              <a:gd name="connsiteY75" fmla="*/ 716692 h 1351005"/>
              <a:gd name="connsiteX76" fmla="*/ 4821747 w 8398993"/>
              <a:gd name="connsiteY76" fmla="*/ 832022 h 1351005"/>
              <a:gd name="connsiteX77" fmla="*/ 4797034 w 8398993"/>
              <a:gd name="connsiteY77" fmla="*/ 889686 h 1351005"/>
              <a:gd name="connsiteX78" fmla="*/ 4739369 w 8398993"/>
              <a:gd name="connsiteY78" fmla="*/ 947351 h 1351005"/>
              <a:gd name="connsiteX79" fmla="*/ 4566374 w 8398993"/>
              <a:gd name="connsiteY79" fmla="*/ 1037968 h 1351005"/>
              <a:gd name="connsiteX80" fmla="*/ 4418093 w 8398993"/>
              <a:gd name="connsiteY80" fmla="*/ 1095632 h 1351005"/>
              <a:gd name="connsiteX81" fmla="*/ 4187434 w 8398993"/>
              <a:gd name="connsiteY81" fmla="*/ 1120346 h 1351005"/>
              <a:gd name="connsiteX82" fmla="*/ 3701401 w 8398993"/>
              <a:gd name="connsiteY82" fmla="*/ 1070919 h 1351005"/>
              <a:gd name="connsiteX83" fmla="*/ 3553120 w 8398993"/>
              <a:gd name="connsiteY83" fmla="*/ 1013254 h 1351005"/>
              <a:gd name="connsiteX84" fmla="*/ 3495456 w 8398993"/>
              <a:gd name="connsiteY84" fmla="*/ 980303 h 1351005"/>
              <a:gd name="connsiteX85" fmla="*/ 3413077 w 8398993"/>
              <a:gd name="connsiteY85" fmla="*/ 955589 h 1351005"/>
              <a:gd name="connsiteX86" fmla="*/ 3322461 w 8398993"/>
              <a:gd name="connsiteY86" fmla="*/ 897924 h 1351005"/>
              <a:gd name="connsiteX87" fmla="*/ 3297747 w 8398993"/>
              <a:gd name="connsiteY87" fmla="*/ 864973 h 1351005"/>
              <a:gd name="connsiteX88" fmla="*/ 3264796 w 8398993"/>
              <a:gd name="connsiteY88" fmla="*/ 840259 h 1351005"/>
              <a:gd name="connsiteX89" fmla="*/ 3207131 w 8398993"/>
              <a:gd name="connsiteY89" fmla="*/ 782595 h 1351005"/>
              <a:gd name="connsiteX90" fmla="*/ 3149466 w 8398993"/>
              <a:gd name="connsiteY90" fmla="*/ 691978 h 1351005"/>
              <a:gd name="connsiteX91" fmla="*/ 3091801 w 8398993"/>
              <a:gd name="connsiteY91" fmla="*/ 667265 h 1351005"/>
              <a:gd name="connsiteX92" fmla="*/ 3034137 w 8398993"/>
              <a:gd name="connsiteY92" fmla="*/ 609600 h 1351005"/>
              <a:gd name="connsiteX93" fmla="*/ 3009423 w 8398993"/>
              <a:gd name="connsiteY93" fmla="*/ 576649 h 1351005"/>
              <a:gd name="connsiteX94" fmla="*/ 2976472 w 8398993"/>
              <a:gd name="connsiteY94" fmla="*/ 551935 h 1351005"/>
              <a:gd name="connsiteX95" fmla="*/ 2951758 w 8398993"/>
              <a:gd name="connsiteY95" fmla="*/ 518984 h 1351005"/>
              <a:gd name="connsiteX96" fmla="*/ 2894093 w 8398993"/>
              <a:gd name="connsiteY96" fmla="*/ 494270 h 1351005"/>
              <a:gd name="connsiteX97" fmla="*/ 2778764 w 8398993"/>
              <a:gd name="connsiteY97" fmla="*/ 436605 h 1351005"/>
              <a:gd name="connsiteX98" fmla="*/ 2663434 w 8398993"/>
              <a:gd name="connsiteY98" fmla="*/ 378940 h 1351005"/>
              <a:gd name="connsiteX99" fmla="*/ 2605769 w 8398993"/>
              <a:gd name="connsiteY99" fmla="*/ 345989 h 1351005"/>
              <a:gd name="connsiteX100" fmla="*/ 2548104 w 8398993"/>
              <a:gd name="connsiteY100" fmla="*/ 321276 h 1351005"/>
              <a:gd name="connsiteX101" fmla="*/ 2490439 w 8398993"/>
              <a:gd name="connsiteY101" fmla="*/ 288324 h 1351005"/>
              <a:gd name="connsiteX102" fmla="*/ 2317445 w 8398993"/>
              <a:gd name="connsiteY102" fmla="*/ 263611 h 1351005"/>
              <a:gd name="connsiteX103" fmla="*/ 1856126 w 8398993"/>
              <a:gd name="connsiteY103" fmla="*/ 288324 h 1351005"/>
              <a:gd name="connsiteX104" fmla="*/ 1683131 w 8398993"/>
              <a:gd name="connsiteY104" fmla="*/ 345989 h 1351005"/>
              <a:gd name="connsiteX105" fmla="*/ 1592515 w 8398993"/>
              <a:gd name="connsiteY105" fmla="*/ 370703 h 1351005"/>
              <a:gd name="connsiteX106" fmla="*/ 1394807 w 8398993"/>
              <a:gd name="connsiteY106" fmla="*/ 461319 h 1351005"/>
              <a:gd name="connsiteX107" fmla="*/ 1337142 w 8398993"/>
              <a:gd name="connsiteY107" fmla="*/ 518984 h 1351005"/>
              <a:gd name="connsiteX108" fmla="*/ 1304191 w 8398993"/>
              <a:gd name="connsiteY108" fmla="*/ 543697 h 1351005"/>
              <a:gd name="connsiteX109" fmla="*/ 1246526 w 8398993"/>
              <a:gd name="connsiteY109" fmla="*/ 691978 h 1351005"/>
              <a:gd name="connsiteX110" fmla="*/ 1221812 w 8398993"/>
              <a:gd name="connsiteY110" fmla="*/ 774357 h 1351005"/>
              <a:gd name="connsiteX111" fmla="*/ 1246526 w 8398993"/>
              <a:gd name="connsiteY111" fmla="*/ 864973 h 135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8398993" h="1351005">
                <a:moveTo>
                  <a:pt x="1246526" y="864973"/>
                </a:moveTo>
                <a:cubicBezTo>
                  <a:pt x="1246526" y="893805"/>
                  <a:pt x="1232728" y="920842"/>
                  <a:pt x="1221812" y="947351"/>
                </a:cubicBezTo>
                <a:cubicBezTo>
                  <a:pt x="1215231" y="963332"/>
                  <a:pt x="1181565" y="1020550"/>
                  <a:pt x="1164147" y="1037968"/>
                </a:cubicBezTo>
                <a:cubicBezTo>
                  <a:pt x="1154439" y="1047676"/>
                  <a:pt x="1140904" y="1052973"/>
                  <a:pt x="1131196" y="1062681"/>
                </a:cubicBezTo>
                <a:cubicBezTo>
                  <a:pt x="1121488" y="1072389"/>
                  <a:pt x="1117731" y="1087759"/>
                  <a:pt x="1106483" y="1095632"/>
                </a:cubicBezTo>
                <a:cubicBezTo>
                  <a:pt x="1089351" y="1107625"/>
                  <a:pt x="1068040" y="1112108"/>
                  <a:pt x="1048818" y="1120346"/>
                </a:cubicBezTo>
                <a:cubicBezTo>
                  <a:pt x="999116" y="1170047"/>
                  <a:pt x="1003085" y="1178011"/>
                  <a:pt x="900537" y="1178011"/>
                </a:cubicBezTo>
                <a:cubicBezTo>
                  <a:pt x="680707" y="1178011"/>
                  <a:pt x="461186" y="1161535"/>
                  <a:pt x="241510" y="1153297"/>
                </a:cubicBezTo>
                <a:cubicBezTo>
                  <a:pt x="230526" y="1145059"/>
                  <a:pt x="220141" y="1135955"/>
                  <a:pt x="208558" y="1128584"/>
                </a:cubicBezTo>
                <a:cubicBezTo>
                  <a:pt x="189880" y="1116698"/>
                  <a:pt x="168301" y="1109310"/>
                  <a:pt x="150893" y="1095632"/>
                </a:cubicBezTo>
                <a:cubicBezTo>
                  <a:pt x="129518" y="1078838"/>
                  <a:pt x="112450" y="1057190"/>
                  <a:pt x="93228" y="1037968"/>
                </a:cubicBezTo>
                <a:cubicBezTo>
                  <a:pt x="84990" y="1029730"/>
                  <a:pt x="74295" y="1023369"/>
                  <a:pt x="68515" y="1013254"/>
                </a:cubicBezTo>
                <a:lnTo>
                  <a:pt x="35564" y="955589"/>
                </a:lnTo>
                <a:cubicBezTo>
                  <a:pt x="-18257" y="758250"/>
                  <a:pt x="-4993" y="845760"/>
                  <a:pt x="35564" y="494270"/>
                </a:cubicBezTo>
                <a:cubicBezTo>
                  <a:pt x="38771" y="466480"/>
                  <a:pt x="81901" y="401594"/>
                  <a:pt x="93228" y="378940"/>
                </a:cubicBezTo>
                <a:cubicBezTo>
                  <a:pt x="102580" y="360236"/>
                  <a:pt x="105787" y="338293"/>
                  <a:pt x="117942" y="321276"/>
                </a:cubicBezTo>
                <a:cubicBezTo>
                  <a:pt x="133742" y="299156"/>
                  <a:pt x="156385" y="282833"/>
                  <a:pt x="175607" y="263611"/>
                </a:cubicBezTo>
                <a:lnTo>
                  <a:pt x="233272" y="205946"/>
                </a:lnTo>
                <a:cubicBezTo>
                  <a:pt x="244256" y="194962"/>
                  <a:pt x="251946" y="179114"/>
                  <a:pt x="266223" y="172995"/>
                </a:cubicBezTo>
                <a:cubicBezTo>
                  <a:pt x="328438" y="146331"/>
                  <a:pt x="365339" y="127643"/>
                  <a:pt x="439218" y="115330"/>
                </a:cubicBezTo>
                <a:cubicBezTo>
                  <a:pt x="515492" y="102618"/>
                  <a:pt x="593328" y="101552"/>
                  <a:pt x="669877" y="90616"/>
                </a:cubicBezTo>
                <a:cubicBezTo>
                  <a:pt x="727989" y="82314"/>
                  <a:pt x="784760" y="65967"/>
                  <a:pt x="842872" y="57665"/>
                </a:cubicBezTo>
                <a:cubicBezTo>
                  <a:pt x="919421" y="46729"/>
                  <a:pt x="996645" y="41189"/>
                  <a:pt x="1073531" y="32951"/>
                </a:cubicBezTo>
                <a:cubicBezTo>
                  <a:pt x="1304191" y="41189"/>
                  <a:pt x="1534703" y="57665"/>
                  <a:pt x="1765510" y="57665"/>
                </a:cubicBezTo>
                <a:cubicBezTo>
                  <a:pt x="1858154" y="57665"/>
                  <a:pt x="2462726" y="6297"/>
                  <a:pt x="2539866" y="0"/>
                </a:cubicBezTo>
                <a:lnTo>
                  <a:pt x="5456061" y="24713"/>
                </a:lnTo>
                <a:cubicBezTo>
                  <a:pt x="5610203" y="27345"/>
                  <a:pt x="5763468" y="48834"/>
                  <a:pt x="5917380" y="57665"/>
                </a:cubicBezTo>
                <a:cubicBezTo>
                  <a:pt x="6828781" y="109959"/>
                  <a:pt x="6094143" y="52050"/>
                  <a:pt x="6980061" y="115330"/>
                </a:cubicBezTo>
                <a:cubicBezTo>
                  <a:pt x="7964211" y="185627"/>
                  <a:pt x="6674941" y="95039"/>
                  <a:pt x="7499045" y="172995"/>
                </a:cubicBezTo>
                <a:cubicBezTo>
                  <a:pt x="7625064" y="184916"/>
                  <a:pt x="7751672" y="189470"/>
                  <a:pt x="7877985" y="197708"/>
                </a:cubicBezTo>
                <a:cubicBezTo>
                  <a:pt x="7895165" y="202617"/>
                  <a:pt x="8018422" y="232582"/>
                  <a:pt x="8050980" y="255373"/>
                </a:cubicBezTo>
                <a:cubicBezTo>
                  <a:pt x="8062228" y="263246"/>
                  <a:pt x="8064445" y="280451"/>
                  <a:pt x="8075693" y="288324"/>
                </a:cubicBezTo>
                <a:cubicBezTo>
                  <a:pt x="8092825" y="300317"/>
                  <a:pt x="8114136" y="304800"/>
                  <a:pt x="8133358" y="313038"/>
                </a:cubicBezTo>
                <a:cubicBezTo>
                  <a:pt x="8229450" y="409127"/>
                  <a:pt x="8086937" y="274777"/>
                  <a:pt x="8223974" y="370703"/>
                </a:cubicBezTo>
                <a:cubicBezTo>
                  <a:pt x="8235222" y="378577"/>
                  <a:pt x="8238980" y="393946"/>
                  <a:pt x="8248688" y="403654"/>
                </a:cubicBezTo>
                <a:cubicBezTo>
                  <a:pt x="8258396" y="413362"/>
                  <a:pt x="8271931" y="418660"/>
                  <a:pt x="8281639" y="428368"/>
                </a:cubicBezTo>
                <a:cubicBezTo>
                  <a:pt x="8308583" y="455312"/>
                  <a:pt x="8317364" y="487642"/>
                  <a:pt x="8339304" y="518984"/>
                </a:cubicBezTo>
                <a:cubicBezTo>
                  <a:pt x="8345985" y="528528"/>
                  <a:pt x="8355780" y="535459"/>
                  <a:pt x="8364018" y="543697"/>
                </a:cubicBezTo>
                <a:cubicBezTo>
                  <a:pt x="8399757" y="767066"/>
                  <a:pt x="8416857" y="762895"/>
                  <a:pt x="8372256" y="1005016"/>
                </a:cubicBezTo>
                <a:cubicBezTo>
                  <a:pt x="8366634" y="1035537"/>
                  <a:pt x="8331414" y="1069196"/>
                  <a:pt x="8314591" y="1095632"/>
                </a:cubicBezTo>
                <a:cubicBezTo>
                  <a:pt x="8253640" y="1191412"/>
                  <a:pt x="8315112" y="1119822"/>
                  <a:pt x="8223974" y="1210962"/>
                </a:cubicBezTo>
                <a:cubicBezTo>
                  <a:pt x="8188700" y="1246236"/>
                  <a:pt x="8199698" y="1239577"/>
                  <a:pt x="8141596" y="1268627"/>
                </a:cubicBezTo>
                <a:cubicBezTo>
                  <a:pt x="8122891" y="1277979"/>
                  <a:pt x="8104188" y="1288146"/>
                  <a:pt x="8083931" y="1293340"/>
                </a:cubicBezTo>
                <a:cubicBezTo>
                  <a:pt x="7996801" y="1315681"/>
                  <a:pt x="7820320" y="1351005"/>
                  <a:pt x="7820320" y="1351005"/>
                </a:cubicBezTo>
                <a:cubicBezTo>
                  <a:pt x="7712696" y="1337552"/>
                  <a:pt x="7611133" y="1330656"/>
                  <a:pt x="7507283" y="1301578"/>
                </a:cubicBezTo>
                <a:cubicBezTo>
                  <a:pt x="7476333" y="1292912"/>
                  <a:pt x="7446621" y="1280276"/>
                  <a:pt x="7416666" y="1268627"/>
                </a:cubicBezTo>
                <a:cubicBezTo>
                  <a:pt x="7385132" y="1256364"/>
                  <a:pt x="7327955" y="1231876"/>
                  <a:pt x="7301337" y="1210962"/>
                </a:cubicBezTo>
                <a:cubicBezTo>
                  <a:pt x="7279962" y="1194167"/>
                  <a:pt x="7262894" y="1172519"/>
                  <a:pt x="7243672" y="1153297"/>
                </a:cubicBezTo>
                <a:lnTo>
                  <a:pt x="7161293" y="1070919"/>
                </a:lnTo>
                <a:lnTo>
                  <a:pt x="7103628" y="1013254"/>
                </a:lnTo>
                <a:lnTo>
                  <a:pt x="7070677" y="980303"/>
                </a:lnTo>
                <a:cubicBezTo>
                  <a:pt x="7028149" y="838537"/>
                  <a:pt x="7069033" y="952300"/>
                  <a:pt x="7013012" y="840259"/>
                </a:cubicBezTo>
                <a:cubicBezTo>
                  <a:pt x="6970620" y="755476"/>
                  <a:pt x="7008158" y="807919"/>
                  <a:pt x="6955347" y="724930"/>
                </a:cubicBezTo>
                <a:cubicBezTo>
                  <a:pt x="6947976" y="713347"/>
                  <a:pt x="6940342" y="701687"/>
                  <a:pt x="6930634" y="691978"/>
                </a:cubicBezTo>
                <a:cubicBezTo>
                  <a:pt x="6920926" y="682270"/>
                  <a:pt x="6907391" y="676973"/>
                  <a:pt x="6897683" y="667265"/>
                </a:cubicBezTo>
                <a:cubicBezTo>
                  <a:pt x="6887974" y="657556"/>
                  <a:pt x="6882678" y="644022"/>
                  <a:pt x="6872969" y="634313"/>
                </a:cubicBezTo>
                <a:cubicBezTo>
                  <a:pt x="6863261" y="624605"/>
                  <a:pt x="6849726" y="619308"/>
                  <a:pt x="6840018" y="609600"/>
                </a:cubicBezTo>
                <a:cubicBezTo>
                  <a:pt x="6807069" y="576651"/>
                  <a:pt x="6826285" y="573901"/>
                  <a:pt x="6782353" y="551935"/>
                </a:cubicBezTo>
                <a:cubicBezTo>
                  <a:pt x="6755900" y="538709"/>
                  <a:pt x="6726427" y="532210"/>
                  <a:pt x="6699974" y="518984"/>
                </a:cubicBezTo>
                <a:cubicBezTo>
                  <a:pt x="6687694" y="512844"/>
                  <a:pt x="6678606" y="501641"/>
                  <a:pt x="6667023" y="494270"/>
                </a:cubicBezTo>
                <a:cubicBezTo>
                  <a:pt x="6584057" y="441473"/>
                  <a:pt x="6636454" y="478986"/>
                  <a:pt x="6551693" y="436605"/>
                </a:cubicBezTo>
                <a:cubicBezTo>
                  <a:pt x="6531892" y="426704"/>
                  <a:pt x="6514499" y="412083"/>
                  <a:pt x="6494028" y="403654"/>
                </a:cubicBezTo>
                <a:cubicBezTo>
                  <a:pt x="6421287" y="373702"/>
                  <a:pt x="6304952" y="360491"/>
                  <a:pt x="6238656" y="345989"/>
                </a:cubicBezTo>
                <a:cubicBezTo>
                  <a:pt x="6125345" y="321203"/>
                  <a:pt x="6142409" y="309233"/>
                  <a:pt x="6007996" y="288324"/>
                </a:cubicBezTo>
                <a:cubicBezTo>
                  <a:pt x="5931589" y="276438"/>
                  <a:pt x="5854223" y="271849"/>
                  <a:pt x="5777337" y="263611"/>
                </a:cubicBezTo>
                <a:cubicBezTo>
                  <a:pt x="5755632" y="265646"/>
                  <a:pt x="5474820" y="281569"/>
                  <a:pt x="5398396" y="313038"/>
                </a:cubicBezTo>
                <a:cubicBezTo>
                  <a:pt x="5385701" y="318266"/>
                  <a:pt x="5385963" y="339849"/>
                  <a:pt x="5373683" y="345989"/>
                </a:cubicBezTo>
                <a:cubicBezTo>
                  <a:pt x="5345679" y="359991"/>
                  <a:pt x="5313272" y="362465"/>
                  <a:pt x="5283066" y="370703"/>
                </a:cubicBezTo>
                <a:cubicBezTo>
                  <a:pt x="5263844" y="381687"/>
                  <a:pt x="5242809" y="389976"/>
                  <a:pt x="5225401" y="403654"/>
                </a:cubicBezTo>
                <a:cubicBezTo>
                  <a:pt x="5204026" y="420448"/>
                  <a:pt x="5186959" y="442097"/>
                  <a:pt x="5167737" y="461319"/>
                </a:cubicBezTo>
                <a:cubicBezTo>
                  <a:pt x="5159499" y="469557"/>
                  <a:pt x="5153138" y="480252"/>
                  <a:pt x="5143023" y="486032"/>
                </a:cubicBezTo>
                <a:cubicBezTo>
                  <a:pt x="5121094" y="498563"/>
                  <a:pt x="5073515" y="522589"/>
                  <a:pt x="5052407" y="543697"/>
                </a:cubicBezTo>
                <a:cubicBezTo>
                  <a:pt x="5042698" y="553406"/>
                  <a:pt x="5037402" y="566940"/>
                  <a:pt x="5027693" y="576649"/>
                </a:cubicBezTo>
                <a:cubicBezTo>
                  <a:pt x="5017985" y="586357"/>
                  <a:pt x="5004450" y="591654"/>
                  <a:pt x="4994742" y="601362"/>
                </a:cubicBezTo>
                <a:cubicBezTo>
                  <a:pt x="4985034" y="611070"/>
                  <a:pt x="4979264" y="624154"/>
                  <a:pt x="4970028" y="634313"/>
                </a:cubicBezTo>
                <a:cubicBezTo>
                  <a:pt x="4921902" y="687252"/>
                  <a:pt x="4924390" y="682959"/>
                  <a:pt x="4879412" y="716692"/>
                </a:cubicBezTo>
                <a:cubicBezTo>
                  <a:pt x="4815287" y="866320"/>
                  <a:pt x="4897565" y="680387"/>
                  <a:pt x="4821747" y="832022"/>
                </a:cubicBezTo>
                <a:cubicBezTo>
                  <a:pt x="4812395" y="850726"/>
                  <a:pt x="4809189" y="872669"/>
                  <a:pt x="4797034" y="889686"/>
                </a:cubicBezTo>
                <a:cubicBezTo>
                  <a:pt x="4781234" y="911806"/>
                  <a:pt x="4758591" y="928129"/>
                  <a:pt x="4739369" y="947351"/>
                </a:cubicBezTo>
                <a:cubicBezTo>
                  <a:pt x="4670320" y="1016401"/>
                  <a:pt x="4722086" y="973088"/>
                  <a:pt x="4566374" y="1037968"/>
                </a:cubicBezTo>
                <a:cubicBezTo>
                  <a:pt x="4530494" y="1052918"/>
                  <a:pt x="4449478" y="1089999"/>
                  <a:pt x="4418093" y="1095632"/>
                </a:cubicBezTo>
                <a:cubicBezTo>
                  <a:pt x="4341983" y="1109293"/>
                  <a:pt x="4264320" y="1112108"/>
                  <a:pt x="4187434" y="1120346"/>
                </a:cubicBezTo>
                <a:cubicBezTo>
                  <a:pt x="4006908" y="1108311"/>
                  <a:pt x="3864995" y="1116725"/>
                  <a:pt x="3701401" y="1070919"/>
                </a:cubicBezTo>
                <a:cubicBezTo>
                  <a:pt x="3676563" y="1063964"/>
                  <a:pt x="3584739" y="1029064"/>
                  <a:pt x="3553120" y="1013254"/>
                </a:cubicBezTo>
                <a:cubicBezTo>
                  <a:pt x="3533319" y="1003353"/>
                  <a:pt x="3515927" y="988732"/>
                  <a:pt x="3495456" y="980303"/>
                </a:cubicBezTo>
                <a:cubicBezTo>
                  <a:pt x="3468947" y="969387"/>
                  <a:pt x="3440537" y="963827"/>
                  <a:pt x="3413077" y="955589"/>
                </a:cubicBezTo>
                <a:cubicBezTo>
                  <a:pt x="3316994" y="859506"/>
                  <a:pt x="3459490" y="993844"/>
                  <a:pt x="3322461" y="897924"/>
                </a:cubicBezTo>
                <a:cubicBezTo>
                  <a:pt x="3311213" y="890051"/>
                  <a:pt x="3307455" y="874681"/>
                  <a:pt x="3297747" y="864973"/>
                </a:cubicBezTo>
                <a:cubicBezTo>
                  <a:pt x="3288039" y="855265"/>
                  <a:pt x="3274504" y="849967"/>
                  <a:pt x="3264796" y="840259"/>
                </a:cubicBezTo>
                <a:cubicBezTo>
                  <a:pt x="3187920" y="763381"/>
                  <a:pt x="3294993" y="848489"/>
                  <a:pt x="3207131" y="782595"/>
                </a:cubicBezTo>
                <a:cubicBezTo>
                  <a:pt x="3190071" y="742787"/>
                  <a:pt x="3186976" y="715848"/>
                  <a:pt x="3149466" y="691978"/>
                </a:cubicBezTo>
                <a:cubicBezTo>
                  <a:pt x="3131823" y="680751"/>
                  <a:pt x="3111023" y="675503"/>
                  <a:pt x="3091801" y="667265"/>
                </a:cubicBezTo>
                <a:cubicBezTo>
                  <a:pt x="3025907" y="579403"/>
                  <a:pt x="3111015" y="686476"/>
                  <a:pt x="3034137" y="609600"/>
                </a:cubicBezTo>
                <a:cubicBezTo>
                  <a:pt x="3024429" y="599892"/>
                  <a:pt x="3019131" y="586357"/>
                  <a:pt x="3009423" y="576649"/>
                </a:cubicBezTo>
                <a:cubicBezTo>
                  <a:pt x="2999715" y="566941"/>
                  <a:pt x="2986180" y="561643"/>
                  <a:pt x="2976472" y="551935"/>
                </a:cubicBezTo>
                <a:cubicBezTo>
                  <a:pt x="2966764" y="542227"/>
                  <a:pt x="2963006" y="526857"/>
                  <a:pt x="2951758" y="518984"/>
                </a:cubicBezTo>
                <a:cubicBezTo>
                  <a:pt x="2934626" y="506991"/>
                  <a:pt x="2912798" y="503622"/>
                  <a:pt x="2894093" y="494270"/>
                </a:cubicBezTo>
                <a:cubicBezTo>
                  <a:pt x="2742441" y="418444"/>
                  <a:pt x="2928406" y="500740"/>
                  <a:pt x="2778764" y="436605"/>
                </a:cubicBezTo>
                <a:cubicBezTo>
                  <a:pt x="2715528" y="373371"/>
                  <a:pt x="2779169" y="426596"/>
                  <a:pt x="2663434" y="378940"/>
                </a:cubicBezTo>
                <a:cubicBezTo>
                  <a:pt x="2642963" y="370511"/>
                  <a:pt x="2625570" y="355890"/>
                  <a:pt x="2605769" y="345989"/>
                </a:cubicBezTo>
                <a:cubicBezTo>
                  <a:pt x="2587064" y="336637"/>
                  <a:pt x="2566809" y="330628"/>
                  <a:pt x="2548104" y="321276"/>
                </a:cubicBezTo>
                <a:cubicBezTo>
                  <a:pt x="2528303" y="311375"/>
                  <a:pt x="2511917" y="293693"/>
                  <a:pt x="2490439" y="288324"/>
                </a:cubicBezTo>
                <a:cubicBezTo>
                  <a:pt x="2433928" y="274196"/>
                  <a:pt x="2375110" y="271849"/>
                  <a:pt x="2317445" y="263611"/>
                </a:cubicBezTo>
                <a:cubicBezTo>
                  <a:pt x="2163672" y="271849"/>
                  <a:pt x="2009557" y="275173"/>
                  <a:pt x="1856126" y="288324"/>
                </a:cubicBezTo>
                <a:cubicBezTo>
                  <a:pt x="1679085" y="303499"/>
                  <a:pt x="1797491" y="301515"/>
                  <a:pt x="1683131" y="345989"/>
                </a:cubicBezTo>
                <a:cubicBezTo>
                  <a:pt x="1653951" y="357337"/>
                  <a:pt x="1622000" y="360173"/>
                  <a:pt x="1592515" y="370703"/>
                </a:cubicBezTo>
                <a:cubicBezTo>
                  <a:pt x="1517229" y="397591"/>
                  <a:pt x="1458929" y="420514"/>
                  <a:pt x="1394807" y="461319"/>
                </a:cubicBezTo>
                <a:cubicBezTo>
                  <a:pt x="1334397" y="499761"/>
                  <a:pt x="1386569" y="469557"/>
                  <a:pt x="1337142" y="518984"/>
                </a:cubicBezTo>
                <a:cubicBezTo>
                  <a:pt x="1327434" y="528692"/>
                  <a:pt x="1315175" y="535459"/>
                  <a:pt x="1304191" y="543697"/>
                </a:cubicBezTo>
                <a:cubicBezTo>
                  <a:pt x="1276598" y="608079"/>
                  <a:pt x="1271589" y="616788"/>
                  <a:pt x="1246526" y="691978"/>
                </a:cubicBezTo>
                <a:cubicBezTo>
                  <a:pt x="1237460" y="719176"/>
                  <a:pt x="1225866" y="745976"/>
                  <a:pt x="1221812" y="774357"/>
                </a:cubicBezTo>
                <a:cubicBezTo>
                  <a:pt x="1217540" y="804259"/>
                  <a:pt x="1246526" y="836141"/>
                  <a:pt x="1246526" y="864973"/>
                </a:cubicBezTo>
                <a:close/>
              </a:path>
            </a:pathLst>
          </a:custGeom>
          <a:solidFill>
            <a:srgbClr val="004A8D">
              <a:lumMod val="20000"/>
              <a:lumOff val="80000"/>
              <a:alpha val="53725"/>
            </a:srgbClr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A0CBED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1" name="矩形 3"/>
          <p:cNvSpPr/>
          <p:nvPr/>
        </p:nvSpPr>
        <p:spPr>
          <a:xfrm>
            <a:off x="629104" y="4726384"/>
            <a:ext cx="769400" cy="549547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RU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2" name="圆角矩形 4"/>
          <p:cNvSpPr/>
          <p:nvPr/>
        </p:nvSpPr>
        <p:spPr>
          <a:xfrm>
            <a:off x="1398503" y="4946925"/>
            <a:ext cx="73277" cy="108464"/>
          </a:xfrm>
          <a:prstGeom prst="roundRect">
            <a:avLst/>
          </a:prstGeom>
          <a:solidFill>
            <a:srgbClr val="00B050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A0CBED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3" name="矩形 5"/>
          <p:cNvSpPr/>
          <p:nvPr/>
        </p:nvSpPr>
        <p:spPr>
          <a:xfrm>
            <a:off x="3738761" y="4726384"/>
            <a:ext cx="769400" cy="549547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DU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4" name="圆角矩形 6"/>
          <p:cNvSpPr/>
          <p:nvPr/>
        </p:nvSpPr>
        <p:spPr>
          <a:xfrm>
            <a:off x="3665485" y="4946925"/>
            <a:ext cx="73277" cy="108464"/>
          </a:xfrm>
          <a:prstGeom prst="roundRect">
            <a:avLst/>
          </a:prstGeom>
          <a:solidFill>
            <a:srgbClr val="00B050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A0CBED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5" name="矩形 7"/>
          <p:cNvSpPr/>
          <p:nvPr/>
        </p:nvSpPr>
        <p:spPr>
          <a:xfrm>
            <a:off x="6873122" y="4723960"/>
            <a:ext cx="769400" cy="549547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CU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6" name="圆角矩形 8"/>
          <p:cNvSpPr/>
          <p:nvPr/>
        </p:nvSpPr>
        <p:spPr>
          <a:xfrm>
            <a:off x="6804544" y="4948124"/>
            <a:ext cx="73277" cy="108464"/>
          </a:xfrm>
          <a:prstGeom prst="roundRect">
            <a:avLst/>
          </a:prstGeom>
          <a:solidFill>
            <a:srgbClr val="00B050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A0CBED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7" name="云形 11"/>
          <p:cNvSpPr/>
          <p:nvPr/>
        </p:nvSpPr>
        <p:spPr>
          <a:xfrm>
            <a:off x="10086511" y="4723959"/>
            <a:ext cx="1014466" cy="549548"/>
          </a:xfrm>
          <a:prstGeom prst="cloud">
            <a:avLst/>
          </a:prstGeom>
          <a:solidFill>
            <a:srgbClr val="5B9BD5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Core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8" name="圆角矩形 12"/>
          <p:cNvSpPr/>
          <p:nvPr/>
        </p:nvSpPr>
        <p:spPr>
          <a:xfrm>
            <a:off x="7641488" y="4948124"/>
            <a:ext cx="73277" cy="108464"/>
          </a:xfrm>
          <a:prstGeom prst="roundRect">
            <a:avLst/>
          </a:prstGeom>
          <a:solidFill>
            <a:srgbClr val="00B050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A0CBED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9" name="圆角矩形 13"/>
          <p:cNvSpPr/>
          <p:nvPr/>
        </p:nvSpPr>
        <p:spPr>
          <a:xfrm>
            <a:off x="4508161" y="4946924"/>
            <a:ext cx="73277" cy="108464"/>
          </a:xfrm>
          <a:prstGeom prst="roundRect">
            <a:avLst/>
          </a:prstGeom>
          <a:solidFill>
            <a:srgbClr val="00B050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A0CBED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0" name="文本框 26"/>
          <p:cNvSpPr txBox="1"/>
          <p:nvPr/>
        </p:nvSpPr>
        <p:spPr>
          <a:xfrm>
            <a:off x="1792560" y="5402325"/>
            <a:ext cx="1376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</a:rPr>
              <a:t>Front Haul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3E484F"/>
              </a:solidFill>
              <a:effectLst/>
              <a:uLnTx/>
              <a:uFillTx/>
            </a:endParaRPr>
          </a:p>
        </p:txBody>
      </p:sp>
      <p:sp>
        <p:nvSpPr>
          <p:cNvPr id="91" name="文本框 27"/>
          <p:cNvSpPr txBox="1"/>
          <p:nvPr/>
        </p:nvSpPr>
        <p:spPr>
          <a:xfrm>
            <a:off x="5203510" y="5402325"/>
            <a:ext cx="1159932" cy="324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</a:rPr>
              <a:t>Mid Haul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3E484F"/>
              </a:solidFill>
              <a:effectLst/>
              <a:uLnTx/>
              <a:uFillTx/>
            </a:endParaRPr>
          </a:p>
        </p:txBody>
      </p:sp>
      <p:sp>
        <p:nvSpPr>
          <p:cNvPr id="92" name="文本框 28"/>
          <p:cNvSpPr txBox="1"/>
          <p:nvPr/>
        </p:nvSpPr>
        <p:spPr>
          <a:xfrm>
            <a:off x="8050886" y="5364930"/>
            <a:ext cx="1159932" cy="324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</a:rPr>
              <a:t>Back Haul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3E484F"/>
              </a:solidFill>
              <a:effectLst/>
              <a:uLnTx/>
              <a:uFillTx/>
            </a:endParaRPr>
          </a:p>
        </p:txBody>
      </p:sp>
      <p:sp>
        <p:nvSpPr>
          <p:cNvPr id="93" name="圆角矩形 36"/>
          <p:cNvSpPr/>
          <p:nvPr/>
        </p:nvSpPr>
        <p:spPr>
          <a:xfrm>
            <a:off x="1909500" y="4946923"/>
            <a:ext cx="73277" cy="108464"/>
          </a:xfrm>
          <a:prstGeom prst="roundRect">
            <a:avLst/>
          </a:prstGeom>
          <a:solidFill>
            <a:srgbClr val="004A8D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A0CBED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cxnSp>
        <p:nvCxnSpPr>
          <p:cNvPr id="94" name="直接连接符 39"/>
          <p:cNvCxnSpPr>
            <a:stCxn id="82" idx="3"/>
            <a:endCxn id="93" idx="1"/>
          </p:cNvCxnSpPr>
          <p:nvPr/>
        </p:nvCxnSpPr>
        <p:spPr>
          <a:xfrm flipV="1">
            <a:off x="1471780" y="5001156"/>
            <a:ext cx="437720" cy="2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sp>
        <p:nvSpPr>
          <p:cNvPr id="95" name="云形 87"/>
          <p:cNvSpPr/>
          <p:nvPr/>
        </p:nvSpPr>
        <p:spPr>
          <a:xfrm>
            <a:off x="1973380" y="4801096"/>
            <a:ext cx="788194" cy="409749"/>
          </a:xfrm>
          <a:prstGeom prst="cloud">
            <a:avLst/>
          </a:prstGeom>
          <a:solidFill>
            <a:srgbClr val="FFCC00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TN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3E484F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cxnSp>
        <p:nvCxnSpPr>
          <p:cNvPr id="96" name="直接连接符 91"/>
          <p:cNvCxnSpPr>
            <a:stCxn id="97" idx="3"/>
            <a:endCxn id="84" idx="1"/>
          </p:cNvCxnSpPr>
          <p:nvPr/>
        </p:nvCxnSpPr>
        <p:spPr>
          <a:xfrm>
            <a:off x="2825454" y="5001156"/>
            <a:ext cx="840030" cy="2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sp>
        <p:nvSpPr>
          <p:cNvPr id="97" name="圆角矩形 92"/>
          <p:cNvSpPr/>
          <p:nvPr/>
        </p:nvSpPr>
        <p:spPr>
          <a:xfrm>
            <a:off x="2715009" y="4946923"/>
            <a:ext cx="110446" cy="108464"/>
          </a:xfrm>
          <a:prstGeom prst="roundRect">
            <a:avLst/>
          </a:prstGeom>
          <a:solidFill>
            <a:srgbClr val="004A8D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A0CBED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8" name="圆角矩形 100"/>
          <p:cNvSpPr/>
          <p:nvPr/>
        </p:nvSpPr>
        <p:spPr>
          <a:xfrm>
            <a:off x="5228553" y="4948124"/>
            <a:ext cx="73277" cy="108464"/>
          </a:xfrm>
          <a:prstGeom prst="roundRect">
            <a:avLst/>
          </a:prstGeom>
          <a:solidFill>
            <a:srgbClr val="004A8D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A0CBED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9" name="云形 101"/>
          <p:cNvSpPr/>
          <p:nvPr/>
        </p:nvSpPr>
        <p:spPr>
          <a:xfrm>
            <a:off x="5292432" y="4802297"/>
            <a:ext cx="788194" cy="409749"/>
          </a:xfrm>
          <a:prstGeom prst="cloud">
            <a:avLst/>
          </a:prstGeom>
          <a:solidFill>
            <a:srgbClr val="FFCC00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TN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3E484F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0" name="圆角矩形 102"/>
          <p:cNvSpPr/>
          <p:nvPr/>
        </p:nvSpPr>
        <p:spPr>
          <a:xfrm>
            <a:off x="6034061" y="4948124"/>
            <a:ext cx="110446" cy="108464"/>
          </a:xfrm>
          <a:prstGeom prst="roundRect">
            <a:avLst/>
          </a:prstGeom>
          <a:solidFill>
            <a:srgbClr val="004A8D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A0CBED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1" name="圆角矩形 103"/>
          <p:cNvSpPr/>
          <p:nvPr/>
        </p:nvSpPr>
        <p:spPr>
          <a:xfrm>
            <a:off x="8073503" y="4952955"/>
            <a:ext cx="73277" cy="108464"/>
          </a:xfrm>
          <a:prstGeom prst="roundRect">
            <a:avLst/>
          </a:prstGeom>
          <a:solidFill>
            <a:srgbClr val="004A8D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A0CBED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2" name="云形 104"/>
          <p:cNvSpPr/>
          <p:nvPr/>
        </p:nvSpPr>
        <p:spPr>
          <a:xfrm>
            <a:off x="8137383" y="4807128"/>
            <a:ext cx="788194" cy="409749"/>
          </a:xfrm>
          <a:prstGeom prst="cloud">
            <a:avLst/>
          </a:prstGeom>
          <a:solidFill>
            <a:srgbClr val="FFCC00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TN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3E484F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3" name="圆角矩形 105"/>
          <p:cNvSpPr/>
          <p:nvPr/>
        </p:nvSpPr>
        <p:spPr>
          <a:xfrm>
            <a:off x="8879012" y="4952955"/>
            <a:ext cx="110446" cy="108464"/>
          </a:xfrm>
          <a:prstGeom prst="roundRect">
            <a:avLst/>
          </a:prstGeom>
          <a:solidFill>
            <a:srgbClr val="004A8D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A0CBED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cxnSp>
        <p:nvCxnSpPr>
          <p:cNvPr id="104" name="直接连接符 107"/>
          <p:cNvCxnSpPr>
            <a:stCxn id="89" idx="3"/>
            <a:endCxn id="98" idx="1"/>
          </p:cNvCxnSpPr>
          <p:nvPr/>
        </p:nvCxnSpPr>
        <p:spPr>
          <a:xfrm>
            <a:off x="4581438" y="5001157"/>
            <a:ext cx="647115" cy="120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cxnSp>
        <p:nvCxnSpPr>
          <p:cNvPr id="105" name="直接连接符 109"/>
          <p:cNvCxnSpPr>
            <a:stCxn id="100" idx="3"/>
            <a:endCxn id="86" idx="1"/>
          </p:cNvCxnSpPr>
          <p:nvPr/>
        </p:nvCxnSpPr>
        <p:spPr>
          <a:xfrm>
            <a:off x="6144507" y="5002356"/>
            <a:ext cx="660037" cy="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cxnSp>
        <p:nvCxnSpPr>
          <p:cNvPr id="106" name="直接连接符 112"/>
          <p:cNvCxnSpPr>
            <a:stCxn id="88" idx="3"/>
            <a:endCxn id="101" idx="1"/>
          </p:cNvCxnSpPr>
          <p:nvPr/>
        </p:nvCxnSpPr>
        <p:spPr>
          <a:xfrm>
            <a:off x="7714764" y="5002356"/>
            <a:ext cx="358739" cy="4831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cxnSp>
        <p:nvCxnSpPr>
          <p:cNvPr id="107" name="直接连接符 114"/>
          <p:cNvCxnSpPr>
            <a:cxnSpLocks/>
            <a:stCxn id="103" idx="3"/>
            <a:endCxn id="87" idx="2"/>
          </p:cNvCxnSpPr>
          <p:nvPr/>
        </p:nvCxnSpPr>
        <p:spPr>
          <a:xfrm flipV="1">
            <a:off x="8989458" y="4998733"/>
            <a:ext cx="1100200" cy="8454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sp>
        <p:nvSpPr>
          <p:cNvPr id="108" name="圆角矩形 115"/>
          <p:cNvSpPr/>
          <p:nvPr/>
        </p:nvSpPr>
        <p:spPr>
          <a:xfrm>
            <a:off x="3814001" y="2004688"/>
            <a:ext cx="2103266" cy="485912"/>
          </a:xfrm>
          <a:prstGeom prst="roundRect">
            <a:avLst/>
          </a:prstGeom>
          <a:solidFill>
            <a:srgbClr val="5B9BD5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NSMF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9" name="圆角矩形 116"/>
          <p:cNvSpPr/>
          <p:nvPr/>
        </p:nvSpPr>
        <p:spPr>
          <a:xfrm>
            <a:off x="1971186" y="3055916"/>
            <a:ext cx="1767575" cy="507362"/>
          </a:xfrm>
          <a:prstGeom prst="roundRect">
            <a:avLst/>
          </a:prstGeom>
          <a:solidFill>
            <a:srgbClr val="5B9BD5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RAN NSSMF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10" name="圆角矩形 117"/>
          <p:cNvSpPr/>
          <p:nvPr/>
        </p:nvSpPr>
        <p:spPr>
          <a:xfrm>
            <a:off x="5486619" y="3078968"/>
            <a:ext cx="1425851" cy="507362"/>
          </a:xfrm>
          <a:prstGeom prst="roundRect">
            <a:avLst/>
          </a:prstGeom>
          <a:solidFill>
            <a:srgbClr val="FF9900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TN NSSMF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cxnSp>
        <p:nvCxnSpPr>
          <p:cNvPr id="111" name="直接连接符 125"/>
          <p:cNvCxnSpPr>
            <a:stCxn id="110" idx="2"/>
            <a:endCxn id="95" idx="3"/>
          </p:cNvCxnSpPr>
          <p:nvPr/>
        </p:nvCxnSpPr>
        <p:spPr>
          <a:xfrm flipH="1">
            <a:off x="2367477" y="3586330"/>
            <a:ext cx="3832068" cy="1238194"/>
          </a:xfrm>
          <a:prstGeom prst="line">
            <a:avLst/>
          </a:prstGeom>
          <a:noFill/>
          <a:ln w="6350" cap="flat" cmpd="sng" algn="ctr">
            <a:solidFill>
              <a:srgbClr val="FF9900"/>
            </a:solidFill>
            <a:prstDash val="sysDash"/>
            <a:miter lim="800000"/>
          </a:ln>
          <a:effectLst/>
        </p:spPr>
      </p:cxnSp>
      <p:cxnSp>
        <p:nvCxnSpPr>
          <p:cNvPr id="112" name="直接连接符 127"/>
          <p:cNvCxnSpPr>
            <a:stCxn id="110" idx="2"/>
            <a:endCxn id="99" idx="3"/>
          </p:cNvCxnSpPr>
          <p:nvPr/>
        </p:nvCxnSpPr>
        <p:spPr>
          <a:xfrm flipH="1">
            <a:off x="5686529" y="3586330"/>
            <a:ext cx="513016" cy="1239395"/>
          </a:xfrm>
          <a:prstGeom prst="line">
            <a:avLst/>
          </a:prstGeom>
          <a:noFill/>
          <a:ln w="6350" cap="flat" cmpd="sng" algn="ctr">
            <a:solidFill>
              <a:srgbClr val="FF9900"/>
            </a:solidFill>
            <a:prstDash val="sysDash"/>
            <a:miter lim="800000"/>
          </a:ln>
          <a:effectLst/>
        </p:spPr>
      </p:cxnSp>
      <p:cxnSp>
        <p:nvCxnSpPr>
          <p:cNvPr id="113" name="直接连接符 129"/>
          <p:cNvCxnSpPr>
            <a:stCxn id="110" idx="2"/>
            <a:endCxn id="102" idx="3"/>
          </p:cNvCxnSpPr>
          <p:nvPr/>
        </p:nvCxnSpPr>
        <p:spPr>
          <a:xfrm>
            <a:off x="6199545" y="3586330"/>
            <a:ext cx="2331935" cy="1244226"/>
          </a:xfrm>
          <a:prstGeom prst="line">
            <a:avLst/>
          </a:prstGeom>
          <a:noFill/>
          <a:ln w="6350" cap="flat" cmpd="sng" algn="ctr">
            <a:solidFill>
              <a:srgbClr val="FF9900"/>
            </a:solidFill>
            <a:prstDash val="sysDash"/>
            <a:miter lim="800000"/>
          </a:ln>
          <a:effectLst/>
        </p:spPr>
      </p:cxnSp>
      <p:sp>
        <p:nvSpPr>
          <p:cNvPr id="114" name="文本框 148"/>
          <p:cNvSpPr txBox="1"/>
          <p:nvPr/>
        </p:nvSpPr>
        <p:spPr>
          <a:xfrm>
            <a:off x="1489485" y="6032995"/>
            <a:ext cx="1755984" cy="243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</a:rPr>
              <a:t>Transport Slice Subnet 1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3E484F"/>
              </a:solidFill>
              <a:effectLst/>
              <a:uLnTx/>
              <a:uFillTx/>
            </a:endParaRPr>
          </a:p>
        </p:txBody>
      </p:sp>
      <p:sp>
        <p:nvSpPr>
          <p:cNvPr id="115" name="文本框 149"/>
          <p:cNvSpPr txBox="1"/>
          <p:nvPr/>
        </p:nvSpPr>
        <p:spPr>
          <a:xfrm>
            <a:off x="4904995" y="6032995"/>
            <a:ext cx="1755984" cy="243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</a:rPr>
              <a:t>Transport Slice Subnet 2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3E484F"/>
              </a:solidFill>
              <a:effectLst/>
              <a:uLnTx/>
              <a:uFillTx/>
            </a:endParaRPr>
          </a:p>
        </p:txBody>
      </p:sp>
      <p:sp>
        <p:nvSpPr>
          <p:cNvPr id="116" name="文本框 150"/>
          <p:cNvSpPr txBox="1"/>
          <p:nvPr/>
        </p:nvSpPr>
        <p:spPr>
          <a:xfrm>
            <a:off x="7804191" y="6032995"/>
            <a:ext cx="1755984" cy="243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</a:rPr>
              <a:t>Transport Slice Subnet 3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3E484F"/>
              </a:solidFill>
              <a:effectLst/>
              <a:uLnTx/>
              <a:uFillTx/>
            </a:endParaRPr>
          </a:p>
        </p:txBody>
      </p:sp>
      <p:cxnSp>
        <p:nvCxnSpPr>
          <p:cNvPr id="117" name="直接连接符 152"/>
          <p:cNvCxnSpPr/>
          <p:nvPr/>
        </p:nvCxnSpPr>
        <p:spPr>
          <a:xfrm flipH="1">
            <a:off x="1703286" y="5001156"/>
            <a:ext cx="18673" cy="999002"/>
          </a:xfrm>
          <a:prstGeom prst="line">
            <a:avLst/>
          </a:prstGeom>
          <a:noFill/>
          <a:ln w="6350" cap="flat" cmpd="sng" algn="ctr">
            <a:solidFill>
              <a:srgbClr val="004A8D"/>
            </a:solidFill>
            <a:prstDash val="solid"/>
            <a:miter lim="800000"/>
          </a:ln>
          <a:effectLst/>
        </p:spPr>
      </p:cxnSp>
      <p:cxnSp>
        <p:nvCxnSpPr>
          <p:cNvPr id="118" name="直接连接符 154"/>
          <p:cNvCxnSpPr/>
          <p:nvPr/>
        </p:nvCxnSpPr>
        <p:spPr>
          <a:xfrm>
            <a:off x="2960326" y="5007188"/>
            <a:ext cx="0" cy="992969"/>
          </a:xfrm>
          <a:prstGeom prst="line">
            <a:avLst/>
          </a:prstGeom>
          <a:noFill/>
          <a:ln w="6350" cap="flat" cmpd="sng" algn="ctr">
            <a:solidFill>
              <a:srgbClr val="004A8D"/>
            </a:solidFill>
            <a:prstDash val="solid"/>
            <a:miter lim="800000"/>
          </a:ln>
          <a:effectLst/>
        </p:spPr>
      </p:cxnSp>
      <p:cxnSp>
        <p:nvCxnSpPr>
          <p:cNvPr id="119" name="直接箭头连接符 164"/>
          <p:cNvCxnSpPr/>
          <p:nvPr/>
        </p:nvCxnSpPr>
        <p:spPr>
          <a:xfrm>
            <a:off x="1721959" y="5777536"/>
            <a:ext cx="1238367" cy="0"/>
          </a:xfrm>
          <a:prstGeom prst="straightConnector1">
            <a:avLst/>
          </a:prstGeom>
          <a:noFill/>
          <a:ln w="6350" cap="flat" cmpd="sng" algn="ctr">
            <a:solidFill>
              <a:srgbClr val="004A8D"/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120" name="直接连接符 167"/>
          <p:cNvCxnSpPr/>
          <p:nvPr/>
        </p:nvCxnSpPr>
        <p:spPr>
          <a:xfrm flipH="1">
            <a:off x="5071529" y="5007188"/>
            <a:ext cx="18673" cy="999002"/>
          </a:xfrm>
          <a:prstGeom prst="line">
            <a:avLst/>
          </a:prstGeom>
          <a:noFill/>
          <a:ln w="6350" cap="flat" cmpd="sng" algn="ctr">
            <a:solidFill>
              <a:srgbClr val="004A8D"/>
            </a:solidFill>
            <a:prstDash val="solid"/>
            <a:miter lim="800000"/>
          </a:ln>
          <a:effectLst/>
        </p:spPr>
      </p:cxnSp>
      <p:cxnSp>
        <p:nvCxnSpPr>
          <p:cNvPr id="121" name="直接连接符 168"/>
          <p:cNvCxnSpPr/>
          <p:nvPr/>
        </p:nvCxnSpPr>
        <p:spPr>
          <a:xfrm>
            <a:off x="6328569" y="5013220"/>
            <a:ext cx="0" cy="992969"/>
          </a:xfrm>
          <a:prstGeom prst="line">
            <a:avLst/>
          </a:prstGeom>
          <a:noFill/>
          <a:ln w="6350" cap="flat" cmpd="sng" algn="ctr">
            <a:solidFill>
              <a:srgbClr val="004A8D"/>
            </a:solidFill>
            <a:prstDash val="solid"/>
            <a:miter lim="800000"/>
          </a:ln>
          <a:effectLst/>
        </p:spPr>
      </p:cxnSp>
      <p:cxnSp>
        <p:nvCxnSpPr>
          <p:cNvPr id="122" name="直接箭头连接符 169"/>
          <p:cNvCxnSpPr/>
          <p:nvPr/>
        </p:nvCxnSpPr>
        <p:spPr>
          <a:xfrm>
            <a:off x="5090202" y="5783568"/>
            <a:ext cx="1238367" cy="0"/>
          </a:xfrm>
          <a:prstGeom prst="straightConnector1">
            <a:avLst/>
          </a:prstGeom>
          <a:noFill/>
          <a:ln w="6350" cap="flat" cmpd="sng" algn="ctr">
            <a:solidFill>
              <a:srgbClr val="004A8D"/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123" name="直接连接符 170"/>
          <p:cNvCxnSpPr/>
          <p:nvPr/>
        </p:nvCxnSpPr>
        <p:spPr>
          <a:xfrm flipH="1">
            <a:off x="7950155" y="4996896"/>
            <a:ext cx="18673" cy="999002"/>
          </a:xfrm>
          <a:prstGeom prst="line">
            <a:avLst/>
          </a:prstGeom>
          <a:noFill/>
          <a:ln w="6350" cap="flat" cmpd="sng" algn="ctr">
            <a:solidFill>
              <a:srgbClr val="004A8D"/>
            </a:solidFill>
            <a:prstDash val="solid"/>
            <a:miter lim="800000"/>
          </a:ln>
          <a:effectLst/>
        </p:spPr>
      </p:cxnSp>
      <p:cxnSp>
        <p:nvCxnSpPr>
          <p:cNvPr id="124" name="直接连接符 171"/>
          <p:cNvCxnSpPr/>
          <p:nvPr/>
        </p:nvCxnSpPr>
        <p:spPr>
          <a:xfrm>
            <a:off x="9207195" y="5002928"/>
            <a:ext cx="0" cy="992969"/>
          </a:xfrm>
          <a:prstGeom prst="line">
            <a:avLst/>
          </a:prstGeom>
          <a:noFill/>
          <a:ln w="6350" cap="flat" cmpd="sng" algn="ctr">
            <a:solidFill>
              <a:srgbClr val="004A8D"/>
            </a:solidFill>
            <a:prstDash val="solid"/>
            <a:miter lim="800000"/>
          </a:ln>
          <a:effectLst/>
        </p:spPr>
      </p:cxnSp>
      <p:cxnSp>
        <p:nvCxnSpPr>
          <p:cNvPr id="125" name="直接箭头连接符 172"/>
          <p:cNvCxnSpPr/>
          <p:nvPr/>
        </p:nvCxnSpPr>
        <p:spPr>
          <a:xfrm>
            <a:off x="7968828" y="5773276"/>
            <a:ext cx="1238367" cy="0"/>
          </a:xfrm>
          <a:prstGeom prst="straightConnector1">
            <a:avLst/>
          </a:prstGeom>
          <a:noFill/>
          <a:ln w="6350" cap="flat" cmpd="sng" algn="ctr">
            <a:solidFill>
              <a:srgbClr val="004A8D"/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sp>
        <p:nvSpPr>
          <p:cNvPr id="126" name="圆角矩形 177"/>
          <p:cNvSpPr/>
          <p:nvPr/>
        </p:nvSpPr>
        <p:spPr>
          <a:xfrm>
            <a:off x="9989995" y="4933045"/>
            <a:ext cx="110446" cy="108464"/>
          </a:xfrm>
          <a:prstGeom prst="roundRect">
            <a:avLst/>
          </a:prstGeom>
          <a:solidFill>
            <a:srgbClr val="004A8D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A0CBED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cxnSp>
        <p:nvCxnSpPr>
          <p:cNvPr id="127" name="直接箭头连接符 186"/>
          <p:cNvCxnSpPr>
            <a:cxnSpLocks/>
            <a:stCxn id="87" idx="1"/>
          </p:cNvCxnSpPr>
          <p:nvPr/>
        </p:nvCxnSpPr>
        <p:spPr>
          <a:xfrm>
            <a:off x="10593744" y="5272922"/>
            <a:ext cx="0" cy="328826"/>
          </a:xfrm>
          <a:prstGeom prst="straightConnector1">
            <a:avLst/>
          </a:prstGeom>
          <a:noFill/>
          <a:ln w="6350" cap="flat" cmpd="sng" algn="ctr">
            <a:solidFill>
              <a:srgbClr val="004A8D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28" name="直接箭头连接符 214"/>
          <p:cNvCxnSpPr>
            <a:cxnSpLocks/>
            <a:endCxn id="110" idx="0"/>
          </p:cNvCxnSpPr>
          <p:nvPr/>
        </p:nvCxnSpPr>
        <p:spPr>
          <a:xfrm flipH="1">
            <a:off x="6199545" y="2724727"/>
            <a:ext cx="7291" cy="354241"/>
          </a:xfrm>
          <a:prstGeom prst="straightConnector1">
            <a:avLst/>
          </a:prstGeom>
          <a:noFill/>
          <a:ln w="22225" cap="flat" cmpd="sng" algn="ctr">
            <a:solidFill>
              <a:srgbClr val="FF9900"/>
            </a:solidFill>
            <a:prstDash val="solid"/>
            <a:miter lim="800000"/>
            <a:tailEnd type="none"/>
          </a:ln>
          <a:effectLst/>
        </p:spPr>
      </p:cxnSp>
      <p:sp>
        <p:nvSpPr>
          <p:cNvPr id="129" name="圆角矩形 220"/>
          <p:cNvSpPr/>
          <p:nvPr/>
        </p:nvSpPr>
        <p:spPr>
          <a:xfrm>
            <a:off x="1909500" y="4931675"/>
            <a:ext cx="73277" cy="108464"/>
          </a:xfrm>
          <a:prstGeom prst="roundRect">
            <a:avLst/>
          </a:prstGeom>
          <a:solidFill>
            <a:srgbClr val="004A8D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A0CBED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cxnSp>
        <p:nvCxnSpPr>
          <p:cNvPr id="130" name="直接箭头连接符 214"/>
          <p:cNvCxnSpPr>
            <a:cxnSpLocks/>
            <a:endCxn id="109" idx="0"/>
          </p:cNvCxnSpPr>
          <p:nvPr/>
        </p:nvCxnSpPr>
        <p:spPr>
          <a:xfrm>
            <a:off x="2854036" y="2743200"/>
            <a:ext cx="938" cy="312716"/>
          </a:xfrm>
          <a:prstGeom prst="straightConnector1">
            <a:avLst/>
          </a:prstGeom>
          <a:noFill/>
          <a:ln w="22225" cap="flat" cmpd="sng" algn="ctr">
            <a:solidFill>
              <a:srgbClr val="004A8D"/>
            </a:solidFill>
            <a:prstDash val="solid"/>
            <a:miter lim="800000"/>
            <a:tailEnd type="none"/>
          </a:ln>
          <a:effectLst/>
        </p:spPr>
      </p:cxnSp>
      <p:cxnSp>
        <p:nvCxnSpPr>
          <p:cNvPr id="131" name="直接箭头连接符 214"/>
          <p:cNvCxnSpPr>
            <a:stCxn id="109" idx="2"/>
            <a:endCxn id="80" idx="23"/>
          </p:cNvCxnSpPr>
          <p:nvPr/>
        </p:nvCxnSpPr>
        <p:spPr>
          <a:xfrm flipH="1">
            <a:off x="2037047" y="3563278"/>
            <a:ext cx="817927" cy="909433"/>
          </a:xfrm>
          <a:prstGeom prst="straightConnector1">
            <a:avLst/>
          </a:prstGeom>
          <a:noFill/>
          <a:ln w="9525" cap="flat" cmpd="sng" algn="ctr">
            <a:solidFill>
              <a:srgbClr val="004A8D"/>
            </a:solidFill>
            <a:prstDash val="solid"/>
            <a:miter lim="800000"/>
            <a:tailEnd type="none"/>
          </a:ln>
          <a:effectLst/>
        </p:spPr>
      </p:cxnSp>
      <p:sp>
        <p:nvSpPr>
          <p:cNvPr id="132" name="TextBox 131"/>
          <p:cNvSpPr txBox="1"/>
          <p:nvPr/>
        </p:nvSpPr>
        <p:spPr>
          <a:xfrm>
            <a:off x="2013218" y="1248071"/>
            <a:ext cx="1076957" cy="4052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</a:rPr>
              <a:t>ONAP</a:t>
            </a:r>
          </a:p>
        </p:txBody>
      </p:sp>
      <p:sp>
        <p:nvSpPr>
          <p:cNvPr id="133" name="Oval 132"/>
          <p:cNvSpPr/>
          <p:nvPr/>
        </p:nvSpPr>
        <p:spPr>
          <a:xfrm>
            <a:off x="3895782" y="3965487"/>
            <a:ext cx="4149669" cy="274974"/>
          </a:xfrm>
          <a:prstGeom prst="ellipse">
            <a:avLst/>
          </a:prstGeom>
          <a:solidFill>
            <a:srgbClr val="FFD966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Transport Network Configurations</a:t>
            </a:r>
          </a:p>
        </p:txBody>
      </p:sp>
      <p:sp>
        <p:nvSpPr>
          <p:cNvPr id="134" name="圆角矩形 117">
            <a:extLst>
              <a:ext uri="{FF2B5EF4-FFF2-40B4-BE49-F238E27FC236}">
                <a16:creationId xmlns="" xmlns:a16="http://schemas.microsoft.com/office/drawing/2014/main" id="{91D453AD-A672-49ED-B364-6C2AEDCCD9B4}"/>
              </a:ext>
            </a:extLst>
          </p:cNvPr>
          <p:cNvSpPr/>
          <p:nvPr/>
        </p:nvSpPr>
        <p:spPr>
          <a:xfrm>
            <a:off x="7810194" y="2982770"/>
            <a:ext cx="1397002" cy="540018"/>
          </a:xfrm>
          <a:prstGeom prst="roundRect">
            <a:avLst/>
          </a:prstGeom>
          <a:solidFill>
            <a:srgbClr val="5B9BD5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Core NSSMF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cxnSp>
        <p:nvCxnSpPr>
          <p:cNvPr id="135" name="直接箭头连接符 214">
            <a:extLst>
              <a:ext uri="{FF2B5EF4-FFF2-40B4-BE49-F238E27FC236}">
                <a16:creationId xmlns="" xmlns:a16="http://schemas.microsoft.com/office/drawing/2014/main" id="{87AAEED5-2559-46F4-9268-CFFA3DD7F5BE}"/>
              </a:ext>
            </a:extLst>
          </p:cNvPr>
          <p:cNvCxnSpPr>
            <a:cxnSpLocks/>
            <a:endCxn id="134" idx="0"/>
          </p:cNvCxnSpPr>
          <p:nvPr/>
        </p:nvCxnSpPr>
        <p:spPr>
          <a:xfrm flipH="1">
            <a:off x="8508695" y="2743200"/>
            <a:ext cx="7232" cy="239570"/>
          </a:xfrm>
          <a:prstGeom prst="straightConnector1">
            <a:avLst/>
          </a:prstGeom>
          <a:noFill/>
          <a:ln w="22225" cap="flat" cmpd="sng" algn="ctr">
            <a:solidFill>
              <a:srgbClr val="004A8D"/>
            </a:solidFill>
            <a:prstDash val="solid"/>
            <a:miter lim="800000"/>
            <a:tailEnd type="none"/>
          </a:ln>
          <a:effectLst/>
        </p:spPr>
      </p:cxnSp>
      <p:cxnSp>
        <p:nvCxnSpPr>
          <p:cNvPr id="136" name="直接连接符 129">
            <a:extLst>
              <a:ext uri="{FF2B5EF4-FFF2-40B4-BE49-F238E27FC236}">
                <a16:creationId xmlns="" xmlns:a16="http://schemas.microsoft.com/office/drawing/2014/main" id="{27467D1F-0D9A-480A-9DF3-D7F3640C2F3D}"/>
              </a:ext>
            </a:extLst>
          </p:cNvPr>
          <p:cNvCxnSpPr>
            <a:cxnSpLocks/>
            <a:stCxn id="134" idx="2"/>
            <a:endCxn id="87" idx="3"/>
          </p:cNvCxnSpPr>
          <p:nvPr/>
        </p:nvCxnSpPr>
        <p:spPr>
          <a:xfrm>
            <a:off x="8508695" y="3522788"/>
            <a:ext cx="2085049" cy="1232592"/>
          </a:xfrm>
          <a:prstGeom prst="line">
            <a:avLst/>
          </a:prstGeom>
          <a:noFill/>
          <a:ln w="6350" cap="flat" cmpd="sng" algn="ctr">
            <a:solidFill>
              <a:srgbClr val="004A8D"/>
            </a:solidFill>
            <a:prstDash val="sysDash"/>
            <a:miter lim="800000"/>
          </a:ln>
          <a:effectLst/>
        </p:spPr>
      </p:cxnSp>
      <p:sp>
        <p:nvSpPr>
          <p:cNvPr id="137" name="圆角矩形 96"/>
          <p:cNvSpPr/>
          <p:nvPr/>
        </p:nvSpPr>
        <p:spPr>
          <a:xfrm>
            <a:off x="121205" y="3085455"/>
            <a:ext cx="1626040" cy="507362"/>
          </a:xfrm>
          <a:prstGeom prst="roundRect">
            <a:avLst/>
          </a:prstGeom>
          <a:solidFill>
            <a:srgbClr val="B4C7E7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3</a:t>
            </a:r>
            <a:r>
              <a:rPr kumimoji="0" lang="en-US" altLang="zh-CN" sz="18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rd</a:t>
            </a: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 Party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RAN NSSMF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3E484F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cxnSp>
        <p:nvCxnSpPr>
          <p:cNvPr id="138" name="直接箭头连接符 214"/>
          <p:cNvCxnSpPr>
            <a:cxnSpLocks/>
          </p:cNvCxnSpPr>
          <p:nvPr/>
        </p:nvCxnSpPr>
        <p:spPr>
          <a:xfrm flipH="1">
            <a:off x="783486" y="2752436"/>
            <a:ext cx="1479423" cy="314647"/>
          </a:xfrm>
          <a:prstGeom prst="straightConnector1">
            <a:avLst/>
          </a:prstGeom>
          <a:noFill/>
          <a:ln w="22225" cap="flat" cmpd="sng" algn="ctr">
            <a:solidFill>
              <a:srgbClr val="004A8D"/>
            </a:solidFill>
            <a:prstDash val="solid"/>
            <a:miter lim="800000"/>
            <a:tailEnd type="none"/>
          </a:ln>
          <a:effectLst/>
        </p:spPr>
      </p:cxnSp>
      <p:cxnSp>
        <p:nvCxnSpPr>
          <p:cNvPr id="139" name="直接箭头连接符 214"/>
          <p:cNvCxnSpPr>
            <a:stCxn id="137" idx="2"/>
            <a:endCxn id="80" idx="23"/>
          </p:cNvCxnSpPr>
          <p:nvPr/>
        </p:nvCxnSpPr>
        <p:spPr>
          <a:xfrm>
            <a:off x="934225" y="3592817"/>
            <a:ext cx="1102822" cy="879894"/>
          </a:xfrm>
          <a:prstGeom prst="straightConnector1">
            <a:avLst/>
          </a:prstGeom>
          <a:noFill/>
          <a:ln w="9525" cap="flat" cmpd="sng" algn="ctr">
            <a:solidFill>
              <a:srgbClr val="004A8D"/>
            </a:solidFill>
            <a:prstDash val="solid"/>
            <a:miter lim="800000"/>
            <a:tailEnd type="none"/>
          </a:ln>
          <a:effectLst/>
        </p:spPr>
      </p:cxnSp>
      <p:sp>
        <p:nvSpPr>
          <p:cNvPr id="140" name="Oval 139"/>
          <p:cNvSpPr/>
          <p:nvPr/>
        </p:nvSpPr>
        <p:spPr>
          <a:xfrm>
            <a:off x="943565" y="4010078"/>
            <a:ext cx="2558120" cy="339610"/>
          </a:xfrm>
          <a:prstGeom prst="ellipse">
            <a:avLst/>
          </a:prstGeom>
          <a:solidFill>
            <a:srgbClr val="EAEFF7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Configure RU, DU, CU</a:t>
            </a:r>
          </a:p>
        </p:txBody>
      </p:sp>
      <p:sp>
        <p:nvSpPr>
          <p:cNvPr id="141" name="文本框 106"/>
          <p:cNvSpPr txBox="1"/>
          <p:nvPr/>
        </p:nvSpPr>
        <p:spPr>
          <a:xfrm>
            <a:off x="277643" y="5643648"/>
            <a:ext cx="22189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>
              <a:defRPr sz="1200"/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</a:rPr>
              <a:t>RAN Slice Subnet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3E484F"/>
              </a:solidFill>
              <a:effectLst/>
              <a:uLnTx/>
              <a:uFillTx/>
            </a:endParaRPr>
          </a:p>
        </p:txBody>
      </p:sp>
      <p:sp>
        <p:nvSpPr>
          <p:cNvPr id="142" name="圆角矩形 115">
            <a:extLst>
              <a:ext uri="{FF2B5EF4-FFF2-40B4-BE49-F238E27FC236}">
                <a16:creationId xmlns="" xmlns:a16="http://schemas.microsoft.com/office/drawing/2014/main" id="{A635EF52-76EA-403C-852C-9A441F04F6D6}"/>
              </a:ext>
            </a:extLst>
          </p:cNvPr>
          <p:cNvSpPr/>
          <p:nvPr/>
        </p:nvSpPr>
        <p:spPr>
          <a:xfrm>
            <a:off x="3811298" y="1286819"/>
            <a:ext cx="2103266" cy="485912"/>
          </a:xfrm>
          <a:prstGeom prst="roundRect">
            <a:avLst/>
          </a:prstGeom>
          <a:solidFill>
            <a:srgbClr val="5B9BD5"/>
          </a:solidFill>
          <a:ln w="12700" cap="flat" cmpd="sng" algn="ctr">
            <a:solidFill>
              <a:srgbClr val="004A8D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CSMF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cxnSp>
        <p:nvCxnSpPr>
          <p:cNvPr id="143" name="直接箭头连接符 214">
            <a:extLst>
              <a:ext uri="{FF2B5EF4-FFF2-40B4-BE49-F238E27FC236}">
                <a16:creationId xmlns="" xmlns:a16="http://schemas.microsoft.com/office/drawing/2014/main" id="{F423D392-3F8E-408A-BD70-7BAC59919F8E}"/>
              </a:ext>
            </a:extLst>
          </p:cNvPr>
          <p:cNvCxnSpPr>
            <a:cxnSpLocks/>
            <a:stCxn id="142" idx="2"/>
            <a:endCxn id="108" idx="0"/>
          </p:cNvCxnSpPr>
          <p:nvPr/>
        </p:nvCxnSpPr>
        <p:spPr>
          <a:xfrm>
            <a:off x="4862931" y="1772731"/>
            <a:ext cx="2703" cy="231957"/>
          </a:xfrm>
          <a:prstGeom prst="straightConnector1">
            <a:avLst/>
          </a:prstGeom>
          <a:noFill/>
          <a:ln w="22225" cap="flat" cmpd="sng" algn="ctr">
            <a:solidFill>
              <a:srgbClr val="004A8D"/>
            </a:solidFill>
            <a:prstDash val="solid"/>
            <a:miter lim="800000"/>
            <a:tailEnd type="none"/>
          </a:ln>
          <a:effectLst/>
        </p:spPr>
      </p:cxnSp>
      <p:cxnSp>
        <p:nvCxnSpPr>
          <p:cNvPr id="144" name="直接箭头连接符 214">
            <a:extLst>
              <a:ext uri="{FF2B5EF4-FFF2-40B4-BE49-F238E27FC236}">
                <a16:creationId xmlns="" xmlns:a16="http://schemas.microsoft.com/office/drawing/2014/main" id="{87AAEED5-2559-46F4-9268-CFFA3DD7F5BE}"/>
              </a:ext>
            </a:extLst>
          </p:cNvPr>
          <p:cNvCxnSpPr>
            <a:cxnSpLocks/>
            <a:stCxn id="108" idx="2"/>
          </p:cNvCxnSpPr>
          <p:nvPr/>
        </p:nvCxnSpPr>
        <p:spPr>
          <a:xfrm flipH="1">
            <a:off x="4858327" y="2490600"/>
            <a:ext cx="7307" cy="261836"/>
          </a:xfrm>
          <a:prstGeom prst="straightConnector1">
            <a:avLst/>
          </a:prstGeom>
          <a:noFill/>
          <a:ln w="22225" cap="flat" cmpd="sng" algn="ctr">
            <a:solidFill>
              <a:srgbClr val="004A8D"/>
            </a:solidFill>
            <a:prstDash val="solid"/>
            <a:miter lim="800000"/>
            <a:tailEnd type="none"/>
          </a:ln>
          <a:effectLst/>
        </p:spPr>
      </p:cxnSp>
      <p:cxnSp>
        <p:nvCxnSpPr>
          <p:cNvPr id="145" name="直接箭头连接符 214">
            <a:extLst>
              <a:ext uri="{FF2B5EF4-FFF2-40B4-BE49-F238E27FC236}">
                <a16:creationId xmlns="" xmlns:a16="http://schemas.microsoft.com/office/drawing/2014/main" id="{87AAEED5-2559-46F4-9268-CFFA3DD7F5BE}"/>
              </a:ext>
            </a:extLst>
          </p:cNvPr>
          <p:cNvCxnSpPr>
            <a:cxnSpLocks/>
          </p:cNvCxnSpPr>
          <p:nvPr/>
        </p:nvCxnSpPr>
        <p:spPr>
          <a:xfrm flipV="1">
            <a:off x="1902691" y="2733966"/>
            <a:ext cx="6816436" cy="18470"/>
          </a:xfrm>
          <a:prstGeom prst="straightConnector1">
            <a:avLst/>
          </a:prstGeom>
          <a:noFill/>
          <a:ln w="22225" cap="flat" cmpd="sng" algn="ctr">
            <a:solidFill>
              <a:srgbClr val="004A8D"/>
            </a:solidFill>
            <a:prstDash val="solid"/>
            <a:miter lim="800000"/>
            <a:tailEnd type="none"/>
          </a:ln>
          <a:effectLst/>
        </p:spPr>
      </p:cxnSp>
      <p:sp>
        <p:nvSpPr>
          <p:cNvPr id="146" name="Oval 145"/>
          <p:cNvSpPr/>
          <p:nvPr/>
        </p:nvSpPr>
        <p:spPr>
          <a:xfrm rot="1329847">
            <a:off x="4794280" y="2410534"/>
            <a:ext cx="2361211" cy="3639109"/>
          </a:xfrm>
          <a:prstGeom prst="ellipse">
            <a:avLst/>
          </a:prstGeom>
          <a:noFill/>
          <a:ln w="3810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TextBox 146"/>
          <p:cNvSpPr txBox="1"/>
          <p:nvPr/>
        </p:nvSpPr>
        <p:spPr>
          <a:xfrm>
            <a:off x="4689286" y="4092376"/>
            <a:ext cx="25510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Demo</a:t>
            </a:r>
            <a:endParaRPr lang="en-US" sz="3600" dirty="0"/>
          </a:p>
        </p:txBody>
      </p:sp>
      <p:sp>
        <p:nvSpPr>
          <p:cNvPr id="148" name="TextBox 147"/>
          <p:cNvSpPr txBox="1"/>
          <p:nvPr/>
        </p:nvSpPr>
        <p:spPr>
          <a:xfrm>
            <a:off x="6864166" y="1060566"/>
            <a:ext cx="5291549" cy="193899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Transport slicing solution needs to be: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X-haul agnostic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</a:t>
            </a:r>
            <a:r>
              <a:rPr lang="en-US" sz="2400" dirty="0" smtClean="0"/>
              <a:t>onsumer agnostic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Self-contained and deployable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Federated solution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7521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TN Management Domain (ETSI ZSM)</a:t>
            </a:r>
          </a:p>
        </p:txBody>
      </p:sp>
      <p:pic>
        <p:nvPicPr>
          <p:cNvPr id="75" name="图片 10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992" y="1310054"/>
            <a:ext cx="7367954" cy="4651131"/>
          </a:xfrm>
          <a:prstGeom prst="rect">
            <a:avLst/>
          </a:prstGeom>
          <a:noFill/>
        </p:spPr>
      </p:pic>
      <p:sp>
        <p:nvSpPr>
          <p:cNvPr id="76" name="Rectangle 75"/>
          <p:cNvSpPr/>
          <p:nvPr/>
        </p:nvSpPr>
        <p:spPr>
          <a:xfrm>
            <a:off x="234462" y="5989713"/>
            <a:ext cx="85666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>
              <a:spcAft>
                <a:spcPts val="900"/>
              </a:spcAft>
            </a:pPr>
            <a:r>
              <a:rPr kumimoji="1" lang="en-GB" dirty="0" smtClea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Implementing transport slicing as a management domain (source: ZSM 003)</a:t>
            </a:r>
            <a:endParaRPr kumimoji="1" lang="en-US" dirty="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7886700" y="1327638"/>
            <a:ext cx="4305299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lvl="0" indent="-22860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i="1" kern="0" noProof="0" dirty="0" smtClean="0">
                <a:solidFill>
                  <a:prstClr val="black"/>
                </a:solidFill>
              </a:rPr>
              <a:t>ZSM Management </a:t>
            </a:r>
            <a:r>
              <a:rPr kumimoji="1" lang="en-US" i="1" kern="0" dirty="0" smtClean="0">
                <a:solidFill>
                  <a:prstClr val="black"/>
                </a:solidFill>
              </a:rPr>
              <a:t>D</a:t>
            </a:r>
            <a:r>
              <a:rPr kumimoji="1" lang="en-US" i="1" kern="0" noProof="0" dirty="0" err="1" smtClean="0">
                <a:solidFill>
                  <a:prstClr val="black"/>
                </a:solidFill>
              </a:rPr>
              <a:t>omain</a:t>
            </a:r>
            <a:r>
              <a:rPr kumimoji="1" lang="en-US" i="1" kern="0" dirty="0">
                <a:solidFill>
                  <a:prstClr val="black"/>
                </a:solidFill>
              </a:rPr>
              <a:t> </a:t>
            </a:r>
            <a:r>
              <a:rPr kumimoji="1" lang="en-US" kern="0" dirty="0" smtClean="0">
                <a:solidFill>
                  <a:prstClr val="black"/>
                </a:solidFill>
              </a:rPr>
              <a:t>is</a:t>
            </a:r>
            <a:r>
              <a:rPr kumimoji="1" lang="en-US" kern="0" noProof="0" dirty="0" smtClean="0">
                <a:solidFill>
                  <a:prstClr val="black"/>
                </a:solidFill>
              </a:rPr>
              <a:t> an architectural solution that satisfies our</a:t>
            </a:r>
            <a:r>
              <a:rPr kumimoji="1" lang="en-US" kern="0" dirty="0" smtClean="0">
                <a:solidFill>
                  <a:prstClr val="black"/>
                </a:solidFill>
              </a:rPr>
              <a:t> design requirements</a:t>
            </a:r>
            <a:endParaRPr kumimoji="1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28600" lvl="0" indent="-2286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 smtClean="0"/>
              <a:t>Management Domain</a:t>
            </a:r>
            <a:r>
              <a:rPr lang="en-US" dirty="0" smtClean="0"/>
              <a:t>: “A scope </a:t>
            </a:r>
            <a:r>
              <a:rPr lang="en-US" dirty="0"/>
              <a:t>of management that federates together management services, that enables their exposure towards external service </a:t>
            </a:r>
            <a:r>
              <a:rPr lang="en-US" dirty="0" smtClean="0"/>
              <a:t>consumers, </a:t>
            </a:r>
            <a:r>
              <a:rPr lang="en-US" dirty="0"/>
              <a:t>and that is delineated by a business, administrative, technological or other </a:t>
            </a:r>
            <a:r>
              <a:rPr lang="en-US" dirty="0" smtClean="0"/>
              <a:t>boundary”</a:t>
            </a:r>
            <a:r>
              <a:rPr kumimoji="1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.</a:t>
            </a:r>
          </a:p>
          <a:p>
            <a:pPr marL="228600" lvl="0" indent="-2286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kumimoji="1" lang="en-US" kern="0" dirty="0" smtClean="0">
                <a:solidFill>
                  <a:prstClr val="black"/>
                </a:solidFill>
              </a:rPr>
              <a:t>Our transport slicing solution is implemented as a Management Domain (i.e., TN MD).</a:t>
            </a:r>
            <a:endParaRPr kumimoji="1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9" name="Oval 148"/>
          <p:cNvSpPr/>
          <p:nvPr/>
        </p:nvSpPr>
        <p:spPr>
          <a:xfrm>
            <a:off x="4149969" y="3712906"/>
            <a:ext cx="1929818" cy="2366881"/>
          </a:xfrm>
          <a:prstGeom prst="ellipse">
            <a:avLst/>
          </a:prstGeom>
          <a:noFill/>
          <a:ln w="3810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05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Demo Setup (ONAP + Testing </a:t>
            </a: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ools)</a:t>
            </a:r>
            <a:endParaRPr lang="en-U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组合 112"/>
          <p:cNvGrpSpPr/>
          <p:nvPr/>
        </p:nvGrpSpPr>
        <p:grpSpPr>
          <a:xfrm>
            <a:off x="913555" y="1252060"/>
            <a:ext cx="6090055" cy="5070256"/>
            <a:chOff x="1070332" y="613237"/>
            <a:chExt cx="2513879" cy="3018010"/>
          </a:xfrm>
        </p:grpSpPr>
        <p:sp>
          <p:nvSpPr>
            <p:cNvPr id="8" name="圆角矩形 137"/>
            <p:cNvSpPr/>
            <p:nvPr/>
          </p:nvSpPr>
          <p:spPr bwMode="auto">
            <a:xfrm>
              <a:off x="1637287" y="1196739"/>
              <a:ext cx="1235398" cy="536317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801455">
                <a:defRPr/>
              </a:pPr>
              <a:r>
                <a:rPr lang="en-US" altLang="zh-CN" sz="1400" b="1" kern="0" dirty="0">
                  <a:solidFill>
                    <a:srgbClr val="000000"/>
                  </a:solidFill>
                  <a:latin typeface="FrutigerNext LT Regular"/>
                  <a:ea typeface="宋体"/>
                </a:rPr>
                <a:t>ONAP</a:t>
              </a:r>
            </a:p>
            <a:p>
              <a:pPr algn="ctr" defTabSz="801455">
                <a:defRPr/>
              </a:pPr>
              <a:r>
                <a:rPr lang="en-US" altLang="zh-CN" sz="1400" kern="0" dirty="0">
                  <a:solidFill>
                    <a:srgbClr val="000000"/>
                  </a:solidFill>
                  <a:latin typeface="FrutigerNext LT Regular"/>
                  <a:ea typeface="宋体"/>
                </a:rPr>
                <a:t>(Transport Slicing)</a:t>
              </a:r>
              <a:endParaRPr lang="zh-CN" altLang="en-US" sz="1400" kern="0" dirty="0">
                <a:solidFill>
                  <a:srgbClr val="000000"/>
                </a:solidFill>
                <a:latin typeface="FrutigerNext LT Regular"/>
                <a:ea typeface="宋体"/>
              </a:endParaRPr>
            </a:p>
          </p:txBody>
        </p:sp>
        <p:sp>
          <p:nvSpPr>
            <p:cNvPr id="9" name="圆角矩形 138"/>
            <p:cNvSpPr/>
            <p:nvPr/>
          </p:nvSpPr>
          <p:spPr bwMode="auto">
            <a:xfrm>
              <a:off x="1070332" y="2073768"/>
              <a:ext cx="919424" cy="340412"/>
            </a:xfrm>
            <a:prstGeom prst="roundRect">
              <a:avLst/>
            </a:prstGeom>
            <a:solidFill>
              <a:srgbClr val="CCECFF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801455">
                <a:defRPr/>
              </a:pPr>
              <a:r>
                <a:rPr lang="en-US" altLang="zh-CN" sz="1333" b="1" kern="0" dirty="0">
                  <a:solidFill>
                    <a:srgbClr val="000000"/>
                  </a:solidFill>
                  <a:latin typeface="FrutigerNext LT Regular"/>
                  <a:ea typeface="宋体"/>
                </a:rPr>
                <a:t>ACTN</a:t>
              </a:r>
              <a:r>
                <a:rPr lang="zh-CN" altLang="en-US" sz="1333" b="1" kern="0" dirty="0">
                  <a:solidFill>
                    <a:srgbClr val="000000"/>
                  </a:solidFill>
                  <a:latin typeface="FrutigerNext LT Regular"/>
                  <a:ea typeface="宋体"/>
                </a:rPr>
                <a:t> </a:t>
              </a:r>
              <a:r>
                <a:rPr lang="en-US" altLang="zh-CN" sz="1333" b="1" kern="0" dirty="0" smtClean="0">
                  <a:solidFill>
                    <a:srgbClr val="000000"/>
                  </a:solidFill>
                  <a:latin typeface="FrutigerNext LT Regular"/>
                  <a:ea typeface="宋体"/>
                </a:rPr>
                <a:t>PNC</a:t>
              </a:r>
              <a:endParaRPr lang="en-US" altLang="zh-CN" sz="1333" b="1" kern="0" dirty="0">
                <a:solidFill>
                  <a:srgbClr val="000000"/>
                </a:solidFill>
                <a:latin typeface="FrutigerNext LT Regular"/>
                <a:ea typeface="宋体"/>
              </a:endParaRPr>
            </a:p>
            <a:p>
              <a:pPr algn="ctr" defTabSz="801455">
                <a:defRPr/>
              </a:pPr>
              <a:r>
                <a:rPr lang="en-US" altLang="zh-CN" sz="1333" b="1" kern="0" dirty="0">
                  <a:solidFill>
                    <a:srgbClr val="000000"/>
                  </a:solidFill>
                  <a:latin typeface="FrutigerNext LT Regular"/>
                  <a:ea typeface="宋体"/>
                </a:rPr>
                <a:t> Simulator (A)</a:t>
              </a:r>
            </a:p>
          </p:txBody>
        </p:sp>
        <p:sp>
          <p:nvSpPr>
            <p:cNvPr id="10" name="圆角矩形 153"/>
            <p:cNvSpPr/>
            <p:nvPr/>
          </p:nvSpPr>
          <p:spPr bwMode="auto">
            <a:xfrm>
              <a:off x="1569950" y="3461041"/>
              <a:ext cx="1395126" cy="170206"/>
            </a:xfrm>
            <a:prstGeom prst="roundRect">
              <a:avLst/>
            </a:prstGeom>
            <a:solidFill>
              <a:srgbClr val="CCECFF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801455">
                <a:defRPr/>
              </a:pPr>
              <a:r>
                <a:rPr lang="en-US" altLang="zh-CN" sz="1333" b="1" kern="0" dirty="0">
                  <a:solidFill>
                    <a:srgbClr val="000000"/>
                  </a:solidFill>
                  <a:latin typeface="FrutigerNext LT Regular"/>
                  <a:ea typeface="宋体"/>
                </a:rPr>
                <a:t>ACTN</a:t>
              </a:r>
              <a:r>
                <a:rPr lang="zh-CN" altLang="en-US" sz="1333" b="1" kern="0" dirty="0">
                  <a:solidFill>
                    <a:srgbClr val="000000"/>
                  </a:solidFill>
                  <a:latin typeface="FrutigerNext LT Regular"/>
                  <a:ea typeface="宋体"/>
                </a:rPr>
                <a:t> </a:t>
              </a:r>
              <a:r>
                <a:rPr lang="en-US" altLang="zh-CN" sz="1333" b="1" kern="0" dirty="0">
                  <a:solidFill>
                    <a:srgbClr val="000000"/>
                  </a:solidFill>
                  <a:latin typeface="FrutigerNext LT Regular"/>
                  <a:ea typeface="宋体"/>
                </a:rPr>
                <a:t>Topo Generator</a:t>
              </a:r>
            </a:p>
          </p:txBody>
        </p:sp>
        <p:sp>
          <p:nvSpPr>
            <p:cNvPr id="11" name="圆角矩形 46"/>
            <p:cNvSpPr/>
            <p:nvPr/>
          </p:nvSpPr>
          <p:spPr bwMode="auto">
            <a:xfrm>
              <a:off x="1752601" y="613237"/>
              <a:ext cx="1004770" cy="340412"/>
            </a:xfrm>
            <a:prstGeom prst="roundRect">
              <a:avLst/>
            </a:prstGeom>
            <a:solidFill>
              <a:srgbClr val="CCECFF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801455">
                <a:defRPr/>
              </a:pPr>
              <a:r>
                <a:rPr lang="en-US" altLang="zh-CN" sz="1333" b="1" kern="0" dirty="0">
                  <a:solidFill>
                    <a:srgbClr val="000000"/>
                  </a:solidFill>
                  <a:latin typeface="FrutigerNext LT Regular"/>
                  <a:ea typeface="宋体"/>
                </a:rPr>
                <a:t>ACTN</a:t>
              </a:r>
              <a:r>
                <a:rPr lang="zh-CN" altLang="en-US" sz="1333" b="1" kern="0" dirty="0">
                  <a:solidFill>
                    <a:srgbClr val="000000"/>
                  </a:solidFill>
                  <a:latin typeface="FrutigerNext LT Regular"/>
                  <a:ea typeface="宋体"/>
                </a:rPr>
                <a:t> </a:t>
              </a:r>
              <a:r>
                <a:rPr lang="en-US" altLang="zh-CN" sz="1333" b="1" kern="0" dirty="0">
                  <a:solidFill>
                    <a:srgbClr val="000000"/>
                  </a:solidFill>
                  <a:latin typeface="FrutigerNext LT Regular"/>
                  <a:ea typeface="宋体"/>
                </a:rPr>
                <a:t>Network</a:t>
              </a:r>
            </a:p>
            <a:p>
              <a:pPr algn="ctr" defTabSz="801455">
                <a:defRPr/>
              </a:pPr>
              <a:r>
                <a:rPr lang="en-US" altLang="zh-CN" sz="1333" b="1" kern="0" dirty="0">
                  <a:solidFill>
                    <a:srgbClr val="000000"/>
                  </a:solidFill>
                  <a:latin typeface="FrutigerNext LT Regular"/>
                  <a:ea typeface="宋体"/>
                </a:rPr>
                <a:t> Viewer</a:t>
              </a:r>
            </a:p>
          </p:txBody>
        </p:sp>
        <p:cxnSp>
          <p:nvCxnSpPr>
            <p:cNvPr id="12" name="直接箭头连接符 50"/>
            <p:cNvCxnSpPr>
              <a:stCxn id="11" idx="2"/>
              <a:endCxn id="8" idx="0"/>
            </p:cNvCxnSpPr>
            <p:nvPr/>
          </p:nvCxnSpPr>
          <p:spPr bwMode="auto">
            <a:xfrm>
              <a:off x="2254987" y="953649"/>
              <a:ext cx="0" cy="243090"/>
            </a:xfrm>
            <a:prstGeom prst="straightConnector1">
              <a:avLst/>
            </a:prstGeom>
            <a:noFill/>
            <a:ln w="952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triangle"/>
            </a:ln>
            <a:effectLst/>
          </p:spPr>
        </p:cxnSp>
        <p:sp>
          <p:nvSpPr>
            <p:cNvPr id="13" name="矩形 54"/>
            <p:cNvSpPr/>
            <p:nvPr/>
          </p:nvSpPr>
          <p:spPr>
            <a:xfrm>
              <a:off x="1756375" y="1806343"/>
              <a:ext cx="363996" cy="1770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218792">
                <a:defRPr/>
              </a:pPr>
              <a:r>
                <a:rPr lang="en-US" altLang="zh-CN" sz="1333" kern="0" dirty="0">
                  <a:solidFill>
                    <a:srgbClr val="000000"/>
                  </a:solidFill>
                  <a:latin typeface="FrutigerNext LT Regular"/>
                  <a:ea typeface="宋体"/>
                </a:rPr>
                <a:t>ACTN MPI</a:t>
              </a:r>
              <a:endParaRPr lang="zh-CN" altLang="en-US" sz="1333" kern="0" dirty="0">
                <a:solidFill>
                  <a:srgbClr val="000000"/>
                </a:solidFill>
                <a:latin typeface="FrutigerNext LT Regular"/>
                <a:ea typeface="宋体"/>
              </a:endParaRPr>
            </a:p>
          </p:txBody>
        </p:sp>
        <p:cxnSp>
          <p:nvCxnSpPr>
            <p:cNvPr id="14" name="直接箭头连接符 60"/>
            <p:cNvCxnSpPr>
              <a:stCxn id="8" idx="2"/>
              <a:endCxn id="9" idx="0"/>
            </p:cNvCxnSpPr>
            <p:nvPr/>
          </p:nvCxnSpPr>
          <p:spPr bwMode="auto">
            <a:xfrm flipH="1">
              <a:off x="1530045" y="1733055"/>
              <a:ext cx="724942" cy="340712"/>
            </a:xfrm>
            <a:prstGeom prst="straightConnector1">
              <a:avLst/>
            </a:prstGeom>
            <a:noFill/>
            <a:ln w="952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triangle"/>
            </a:ln>
            <a:effectLst/>
          </p:spPr>
        </p:cxnSp>
        <p:sp>
          <p:nvSpPr>
            <p:cNvPr id="15" name="矩形 66"/>
            <p:cNvSpPr/>
            <p:nvPr/>
          </p:nvSpPr>
          <p:spPr>
            <a:xfrm>
              <a:off x="1729842" y="991167"/>
              <a:ext cx="839413" cy="2230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792">
                <a:defRPr/>
              </a:pPr>
              <a:r>
                <a:rPr lang="en-US" altLang="zh-CN" sz="1333" kern="0" dirty="0">
                  <a:solidFill>
                    <a:srgbClr val="000000"/>
                  </a:solidFill>
                  <a:latin typeface="FrutigerNext LT Regular"/>
                  <a:ea typeface="宋体"/>
                </a:rPr>
                <a:t>ONAP-SO API</a:t>
              </a:r>
              <a:endParaRPr lang="zh-CN" altLang="en-US" sz="1333" kern="0" dirty="0">
                <a:solidFill>
                  <a:srgbClr val="000000"/>
                </a:solidFill>
                <a:latin typeface="FrutigerNext LT Regular"/>
                <a:ea typeface="宋体"/>
              </a:endParaRPr>
            </a:p>
          </p:txBody>
        </p:sp>
        <p:sp>
          <p:nvSpPr>
            <p:cNvPr id="16" name="圆角矩形 72"/>
            <p:cNvSpPr/>
            <p:nvPr/>
          </p:nvSpPr>
          <p:spPr bwMode="auto">
            <a:xfrm>
              <a:off x="2551400" y="2076933"/>
              <a:ext cx="914400" cy="340412"/>
            </a:xfrm>
            <a:prstGeom prst="roundRect">
              <a:avLst/>
            </a:prstGeom>
            <a:solidFill>
              <a:srgbClr val="CCECFF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801455">
                <a:defRPr/>
              </a:pPr>
              <a:r>
                <a:rPr lang="en-US" altLang="zh-CN" sz="1333" b="1" kern="0" dirty="0">
                  <a:solidFill>
                    <a:srgbClr val="000000"/>
                  </a:solidFill>
                  <a:latin typeface="FrutigerNext LT Regular"/>
                  <a:ea typeface="宋体"/>
                </a:rPr>
                <a:t>ACTN</a:t>
              </a:r>
              <a:r>
                <a:rPr lang="zh-CN" altLang="en-US" sz="1333" b="1" kern="0" dirty="0">
                  <a:solidFill>
                    <a:srgbClr val="000000"/>
                  </a:solidFill>
                  <a:latin typeface="FrutigerNext LT Regular"/>
                  <a:ea typeface="宋体"/>
                </a:rPr>
                <a:t> </a:t>
              </a:r>
              <a:r>
                <a:rPr lang="en-US" altLang="zh-CN" sz="1333" b="1" kern="0" dirty="0">
                  <a:solidFill>
                    <a:srgbClr val="000000"/>
                  </a:solidFill>
                  <a:latin typeface="FrutigerNext LT Regular"/>
                  <a:ea typeface="宋体"/>
                </a:rPr>
                <a:t>PNC</a:t>
              </a:r>
            </a:p>
            <a:p>
              <a:pPr algn="ctr" defTabSz="801455">
                <a:defRPr/>
              </a:pPr>
              <a:r>
                <a:rPr lang="en-US" altLang="zh-CN" sz="1333" b="1" kern="0" dirty="0">
                  <a:solidFill>
                    <a:srgbClr val="000000"/>
                  </a:solidFill>
                  <a:latin typeface="FrutigerNext LT Regular"/>
                  <a:ea typeface="宋体"/>
                </a:rPr>
                <a:t> Simulator (B)</a:t>
              </a:r>
            </a:p>
          </p:txBody>
        </p:sp>
        <p:cxnSp>
          <p:nvCxnSpPr>
            <p:cNvPr id="17" name="直接箭头连接符 77"/>
            <p:cNvCxnSpPr>
              <a:stCxn id="8" idx="2"/>
              <a:endCxn id="16" idx="0"/>
            </p:cNvCxnSpPr>
            <p:nvPr/>
          </p:nvCxnSpPr>
          <p:spPr bwMode="auto">
            <a:xfrm>
              <a:off x="2254987" y="1733056"/>
              <a:ext cx="753614" cy="343877"/>
            </a:xfrm>
            <a:prstGeom prst="straightConnector1">
              <a:avLst/>
            </a:prstGeom>
            <a:noFill/>
            <a:ln w="952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8" name="肘形连接符 29"/>
            <p:cNvCxnSpPr>
              <a:stCxn id="11" idx="1"/>
              <a:endCxn id="9" idx="0"/>
            </p:cNvCxnSpPr>
            <p:nvPr/>
          </p:nvCxnSpPr>
          <p:spPr bwMode="auto">
            <a:xfrm rot="10800000" flipV="1">
              <a:off x="1530045" y="783443"/>
              <a:ext cx="222557" cy="1290325"/>
            </a:xfrm>
            <a:prstGeom prst="bentConnector2">
              <a:avLst/>
            </a:prstGeom>
            <a:solidFill>
              <a:srgbClr val="FFCC99"/>
            </a:solidFill>
            <a:ln w="952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9" name="肘形连接符 83"/>
            <p:cNvCxnSpPr>
              <a:stCxn id="11" idx="3"/>
              <a:endCxn id="16" idx="0"/>
            </p:cNvCxnSpPr>
            <p:nvPr/>
          </p:nvCxnSpPr>
          <p:spPr bwMode="auto">
            <a:xfrm>
              <a:off x="2757371" y="783444"/>
              <a:ext cx="251229" cy="1293490"/>
            </a:xfrm>
            <a:prstGeom prst="bentConnector2">
              <a:avLst/>
            </a:prstGeom>
            <a:solidFill>
              <a:srgbClr val="FFCC99"/>
            </a:solidFill>
            <a:ln w="952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triangle"/>
            </a:ln>
            <a:effectLst/>
          </p:spPr>
        </p:cxnSp>
        <p:sp>
          <p:nvSpPr>
            <p:cNvPr id="20" name="矩形 86"/>
            <p:cNvSpPr/>
            <p:nvPr/>
          </p:nvSpPr>
          <p:spPr>
            <a:xfrm>
              <a:off x="2433244" y="1783326"/>
              <a:ext cx="648254" cy="2230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792">
                <a:defRPr/>
              </a:pPr>
              <a:r>
                <a:rPr lang="en-US" altLang="zh-CN" sz="1333" kern="0" dirty="0">
                  <a:solidFill>
                    <a:srgbClr val="000000"/>
                  </a:solidFill>
                  <a:latin typeface="FrutigerNext LT Regular"/>
                  <a:ea typeface="宋体"/>
                </a:rPr>
                <a:t>ACTN MPI</a:t>
              </a:r>
              <a:endParaRPr lang="zh-CN" altLang="en-US" sz="1333" kern="0" dirty="0">
                <a:solidFill>
                  <a:srgbClr val="000000"/>
                </a:solidFill>
                <a:latin typeface="FrutigerNext LT Regular"/>
                <a:ea typeface="宋体"/>
              </a:endParaRPr>
            </a:p>
          </p:txBody>
        </p:sp>
        <p:cxnSp>
          <p:nvCxnSpPr>
            <p:cNvPr id="21" name="肘形连接符 151"/>
            <p:cNvCxnSpPr>
              <a:stCxn id="10" idx="1"/>
              <a:endCxn id="9" idx="2"/>
            </p:cNvCxnSpPr>
            <p:nvPr/>
          </p:nvCxnSpPr>
          <p:spPr bwMode="auto">
            <a:xfrm rot="10800000">
              <a:off x="1530046" y="2414180"/>
              <a:ext cx="39905" cy="1131965"/>
            </a:xfrm>
            <a:prstGeom prst="bentConnector2">
              <a:avLst/>
            </a:prstGeom>
            <a:solidFill>
              <a:srgbClr val="FFCC99"/>
            </a:solidFill>
            <a:ln w="952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triangle"/>
            </a:ln>
            <a:effectLst/>
          </p:spPr>
        </p:cxnSp>
        <p:pic>
          <p:nvPicPr>
            <p:cNvPr id="22" name="图片 6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22479" y="2557498"/>
              <a:ext cx="857424" cy="821484"/>
            </a:xfrm>
            <a:prstGeom prst="rect">
              <a:avLst/>
            </a:prstGeom>
          </p:spPr>
        </p:pic>
        <p:cxnSp>
          <p:nvCxnSpPr>
            <p:cNvPr id="23" name="肘形连接符 152"/>
            <p:cNvCxnSpPr>
              <a:stCxn id="10" idx="3"/>
              <a:endCxn id="16" idx="2"/>
            </p:cNvCxnSpPr>
            <p:nvPr/>
          </p:nvCxnSpPr>
          <p:spPr bwMode="auto">
            <a:xfrm flipV="1">
              <a:off x="2965076" y="2417346"/>
              <a:ext cx="43524" cy="1128799"/>
            </a:xfrm>
            <a:prstGeom prst="bentConnector2">
              <a:avLst/>
            </a:prstGeom>
            <a:solidFill>
              <a:srgbClr val="FFCC99"/>
            </a:solidFill>
            <a:ln w="9525" cap="flat" cmpd="sng" algn="ctr">
              <a:solidFill>
                <a:srgbClr val="000000"/>
              </a:solidFill>
              <a:prstDash val="sysDot"/>
              <a:round/>
              <a:headEnd type="none" w="med" len="med"/>
              <a:tailEnd type="triangle"/>
            </a:ln>
            <a:effectLst/>
          </p:spPr>
        </p:cxnSp>
        <p:pic>
          <p:nvPicPr>
            <p:cNvPr id="24" name="图片 6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88426" y="2555787"/>
              <a:ext cx="821484" cy="823195"/>
            </a:xfrm>
            <a:prstGeom prst="rect">
              <a:avLst/>
            </a:prstGeom>
          </p:spPr>
        </p:pic>
        <p:sp>
          <p:nvSpPr>
            <p:cNvPr id="25" name="矩形 24"/>
            <p:cNvSpPr/>
            <p:nvPr/>
          </p:nvSpPr>
          <p:spPr>
            <a:xfrm>
              <a:off x="1146095" y="2615305"/>
              <a:ext cx="648254" cy="2230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792">
                <a:defRPr/>
              </a:pPr>
              <a:r>
                <a:rPr lang="en-US" altLang="zh-CN" sz="1333" kern="0" dirty="0">
                  <a:solidFill>
                    <a:srgbClr val="0000FF"/>
                  </a:solidFill>
                  <a:latin typeface="FrutigerNext LT Regular"/>
                  <a:ea typeface="宋体"/>
                </a:rPr>
                <a:t>Domain A</a:t>
              </a:r>
              <a:endParaRPr lang="zh-CN" altLang="en-US" sz="1333" kern="0" dirty="0">
                <a:solidFill>
                  <a:srgbClr val="0000FF"/>
                </a:solidFill>
                <a:latin typeface="FrutigerNext LT Regular"/>
                <a:ea typeface="宋体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2935957" y="2615305"/>
              <a:ext cx="648254" cy="2230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792">
                <a:defRPr/>
              </a:pPr>
              <a:r>
                <a:rPr lang="en-US" altLang="zh-CN" sz="1333" kern="0" dirty="0">
                  <a:solidFill>
                    <a:srgbClr val="0000FF"/>
                  </a:solidFill>
                  <a:latin typeface="FrutigerNext LT Regular"/>
                  <a:ea typeface="宋体"/>
                </a:rPr>
                <a:t>Domain B</a:t>
              </a:r>
              <a:endParaRPr lang="zh-CN" altLang="en-US" sz="1333" kern="0" dirty="0">
                <a:solidFill>
                  <a:srgbClr val="0000FF"/>
                </a:solidFill>
                <a:latin typeface="FrutigerNext LT Regular"/>
                <a:ea typeface="宋体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7328773" y="1583935"/>
            <a:ext cx="4448908" cy="3031599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 addition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to the development on ONAP, we also developed a few testing tools to facilitate testing and demo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:</a:t>
            </a:r>
          </a:p>
          <a:p>
            <a:pPr marL="273050" marR="0" lvl="0" indent="-27305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ACTN Topo Generator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: Design and generate network topology for a particular domain. The generated topology uses the ACTN TE-topology model, and is loaded onto the ACTN PNC simulator. </a:t>
            </a:r>
          </a:p>
          <a:p>
            <a:pPr marL="273050" marR="0" lvl="0" indent="-27305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ACTN PNC Simulator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: Simulates transport network domain controller, which interacts with ONAP to deliver transport slicing operations. </a:t>
            </a:r>
          </a:p>
          <a:p>
            <a:pPr marL="273050" marR="0" lvl="0" indent="-27305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ACTN Network Viewer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: Visualizes the transport slice configurations.  And also simulates TN NSSMF adapter payloads and sends them to TN NSSMF on the SO.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8" name="矩形 54"/>
          <p:cNvSpPr/>
          <p:nvPr/>
        </p:nvSpPr>
        <p:spPr>
          <a:xfrm>
            <a:off x="1595401" y="3079692"/>
            <a:ext cx="881807" cy="2974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8792">
              <a:defRPr/>
            </a:pPr>
            <a:r>
              <a:rPr lang="en-US" altLang="zh-CN" sz="1333" kern="0" dirty="0">
                <a:solidFill>
                  <a:srgbClr val="000000"/>
                </a:solidFill>
                <a:latin typeface="FrutigerNext LT Regular"/>
                <a:ea typeface="宋体"/>
              </a:rPr>
              <a:t>ACTN MPI</a:t>
            </a:r>
            <a:endParaRPr lang="zh-CN" altLang="en-US" sz="1333" kern="0" dirty="0">
              <a:solidFill>
                <a:srgbClr val="000000"/>
              </a:solidFill>
              <a:latin typeface="FrutigerNext LT Regular"/>
              <a:ea typeface="宋体"/>
            </a:endParaRPr>
          </a:p>
        </p:txBody>
      </p:sp>
      <p:sp>
        <p:nvSpPr>
          <p:cNvPr id="29" name="矩形 54"/>
          <p:cNvSpPr/>
          <p:nvPr/>
        </p:nvSpPr>
        <p:spPr>
          <a:xfrm>
            <a:off x="5183069" y="3079949"/>
            <a:ext cx="881807" cy="2974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8792">
              <a:defRPr/>
            </a:pPr>
            <a:r>
              <a:rPr lang="en-US" altLang="zh-CN" sz="1333" kern="0" dirty="0">
                <a:solidFill>
                  <a:srgbClr val="000000"/>
                </a:solidFill>
                <a:latin typeface="FrutigerNext LT Regular"/>
                <a:ea typeface="宋体"/>
              </a:rPr>
              <a:t>ACTN MPI</a:t>
            </a:r>
            <a:endParaRPr lang="zh-CN" altLang="en-US" sz="1333" kern="0" dirty="0">
              <a:solidFill>
                <a:srgbClr val="000000"/>
              </a:solidFill>
              <a:latin typeface="FrutigerNext LT Regular"/>
              <a:ea typeface="宋体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2280079" y="5995627"/>
            <a:ext cx="341815" cy="290146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</a:p>
        </p:txBody>
      </p:sp>
      <p:sp>
        <p:nvSpPr>
          <p:cNvPr id="31" name="Oval 30"/>
          <p:cNvSpPr/>
          <p:nvPr/>
        </p:nvSpPr>
        <p:spPr>
          <a:xfrm>
            <a:off x="1097096" y="3821938"/>
            <a:ext cx="341815" cy="290146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</p:txBody>
      </p:sp>
      <p:sp>
        <p:nvSpPr>
          <p:cNvPr id="32" name="Oval 31"/>
          <p:cNvSpPr/>
          <p:nvPr/>
        </p:nvSpPr>
        <p:spPr>
          <a:xfrm>
            <a:off x="2675809" y="1394741"/>
            <a:ext cx="341815" cy="290146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206010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Rectangle 131"/>
          <p:cNvSpPr/>
          <p:nvPr/>
        </p:nvSpPr>
        <p:spPr>
          <a:xfrm>
            <a:off x="1239714" y="1943438"/>
            <a:ext cx="6031524" cy="321163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/>
          <p:cNvSpPr/>
          <p:nvPr/>
        </p:nvSpPr>
        <p:spPr>
          <a:xfrm>
            <a:off x="2855379" y="2010467"/>
            <a:ext cx="3080442" cy="160415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What We </a:t>
            </a: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emo</a:t>
            </a:r>
            <a:endParaRPr lang="en-U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圆角矩形 46"/>
          <p:cNvSpPr/>
          <p:nvPr/>
        </p:nvSpPr>
        <p:spPr bwMode="auto">
          <a:xfrm>
            <a:off x="2356338" y="1187812"/>
            <a:ext cx="3951551" cy="329052"/>
          </a:xfrm>
          <a:prstGeom prst="roundRect">
            <a:avLst/>
          </a:prstGeom>
          <a:solidFill>
            <a:srgbClr val="CCEC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801455">
              <a:defRPr/>
            </a:pPr>
            <a:r>
              <a:rPr lang="en-US" altLang="zh-CN" sz="1333" b="1" kern="0" dirty="0">
                <a:solidFill>
                  <a:srgbClr val="000000"/>
                </a:solidFill>
                <a:latin typeface="FrutigerNext LT Regular"/>
                <a:ea typeface="宋体"/>
              </a:rPr>
              <a:t>ACTN</a:t>
            </a:r>
            <a:r>
              <a:rPr lang="zh-CN" altLang="en-US" sz="1333" b="1" kern="0" dirty="0">
                <a:solidFill>
                  <a:srgbClr val="000000"/>
                </a:solidFill>
                <a:latin typeface="FrutigerNext LT Regular"/>
                <a:ea typeface="宋体"/>
              </a:rPr>
              <a:t> </a:t>
            </a:r>
            <a:r>
              <a:rPr lang="en-US" altLang="zh-CN" sz="1333" b="1" kern="0" dirty="0" smtClean="0">
                <a:solidFill>
                  <a:srgbClr val="000000"/>
                </a:solidFill>
                <a:latin typeface="FrutigerNext LT Regular"/>
                <a:ea typeface="宋体"/>
              </a:rPr>
              <a:t>Network Viewer</a:t>
            </a:r>
            <a:endParaRPr lang="en-US" altLang="zh-CN" sz="1333" b="1" kern="0" dirty="0">
              <a:solidFill>
                <a:srgbClr val="000000"/>
              </a:solidFill>
              <a:latin typeface="FrutigerNext LT Regular"/>
              <a:ea typeface="宋体"/>
            </a:endParaRPr>
          </a:p>
        </p:txBody>
      </p:sp>
      <p:cxnSp>
        <p:nvCxnSpPr>
          <p:cNvPr id="37" name="直接箭头连接符 50"/>
          <p:cNvCxnSpPr>
            <a:stCxn id="36" idx="2"/>
          </p:cNvCxnSpPr>
          <p:nvPr/>
        </p:nvCxnSpPr>
        <p:spPr bwMode="auto">
          <a:xfrm flipH="1">
            <a:off x="4318586" y="1516864"/>
            <a:ext cx="13528" cy="704463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ysDot"/>
            <a:round/>
            <a:headEnd type="none" w="med" len="med"/>
            <a:tailEnd type="triangle"/>
          </a:ln>
          <a:effectLst/>
        </p:spPr>
      </p:cxnSp>
      <p:sp>
        <p:nvSpPr>
          <p:cNvPr id="41" name="圆角矩形 72"/>
          <p:cNvSpPr/>
          <p:nvPr/>
        </p:nvSpPr>
        <p:spPr bwMode="auto">
          <a:xfrm>
            <a:off x="4762758" y="4274304"/>
            <a:ext cx="1754386" cy="680825"/>
          </a:xfrm>
          <a:prstGeom prst="roundRect">
            <a:avLst/>
          </a:prstGeom>
          <a:solidFill>
            <a:srgbClr val="CCEC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defTabSz="801455">
              <a:defRPr/>
            </a:pPr>
            <a:r>
              <a:rPr lang="en-US" altLang="zh-CN" sz="1333" b="1" kern="0" dirty="0" smtClean="0">
                <a:solidFill>
                  <a:srgbClr val="000000"/>
                </a:solidFill>
                <a:latin typeface="FrutigerNext LT Regular"/>
                <a:ea typeface="宋体"/>
              </a:rPr>
              <a:t>Optical domain controller simulator</a:t>
            </a:r>
            <a:endParaRPr lang="en-US" altLang="zh-CN" sz="1333" b="1" kern="0" dirty="0">
              <a:solidFill>
                <a:srgbClr val="000000"/>
              </a:solidFill>
              <a:latin typeface="FrutigerNext LT Regular"/>
              <a:ea typeface="宋体"/>
            </a:endParaRPr>
          </a:p>
        </p:txBody>
      </p:sp>
      <p:sp>
        <p:nvSpPr>
          <p:cNvPr id="43" name="矩形 86"/>
          <p:cNvSpPr/>
          <p:nvPr/>
        </p:nvSpPr>
        <p:spPr>
          <a:xfrm>
            <a:off x="4033600" y="3693098"/>
            <a:ext cx="965543" cy="502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8792">
              <a:defRPr/>
            </a:pPr>
            <a:r>
              <a:rPr lang="en-US" altLang="zh-CN" sz="1333" b="1" kern="0" dirty="0" smtClean="0">
                <a:solidFill>
                  <a:srgbClr val="000000"/>
                </a:solidFill>
                <a:latin typeface="FrutigerNext LT Regular"/>
                <a:ea typeface="宋体"/>
              </a:rPr>
              <a:t>Enhanced ACTN </a:t>
            </a:r>
            <a:r>
              <a:rPr lang="en-US" altLang="zh-CN" sz="1333" b="1" kern="0" dirty="0">
                <a:solidFill>
                  <a:srgbClr val="000000"/>
                </a:solidFill>
                <a:latin typeface="FrutigerNext LT Regular"/>
                <a:ea typeface="宋体"/>
              </a:rPr>
              <a:t>MPI</a:t>
            </a:r>
            <a:endParaRPr lang="zh-CN" altLang="en-US" sz="1333" b="1" kern="0" dirty="0">
              <a:solidFill>
                <a:srgbClr val="000000"/>
              </a:solidFill>
              <a:latin typeface="FrutigerNext LT Regular"/>
              <a:ea typeface="宋体"/>
            </a:endParaRPr>
          </a:p>
        </p:txBody>
      </p:sp>
      <p:sp>
        <p:nvSpPr>
          <p:cNvPr id="52" name="Oval 51"/>
          <p:cNvSpPr/>
          <p:nvPr/>
        </p:nvSpPr>
        <p:spPr>
          <a:xfrm>
            <a:off x="4523536" y="1598420"/>
            <a:ext cx="239221" cy="23031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solidFill>
                  <a:prstClr val="white"/>
                </a:solidFill>
                <a:latin typeface="Calibri" panose="020F0502020204030204"/>
              </a:rPr>
              <a:t>1</a:t>
            </a: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56" name="Group 41">
            <a:extLst>
              <a:ext uri="{FF2B5EF4-FFF2-40B4-BE49-F238E27FC236}">
                <a16:creationId xmlns="" xmlns:a16="http://schemas.microsoft.com/office/drawing/2014/main" id="{879C318A-81D5-4F4B-8D4A-660B4538044C}"/>
              </a:ext>
            </a:extLst>
          </p:cNvPr>
          <p:cNvGrpSpPr/>
          <p:nvPr/>
        </p:nvGrpSpPr>
        <p:grpSpPr>
          <a:xfrm>
            <a:off x="1525101" y="5431294"/>
            <a:ext cx="2778719" cy="1046752"/>
            <a:chOff x="1704940" y="3805290"/>
            <a:chExt cx="1456688" cy="744383"/>
          </a:xfrm>
        </p:grpSpPr>
        <p:sp>
          <p:nvSpPr>
            <p:cNvPr id="57" name="云形 131">
              <a:extLst>
                <a:ext uri="{FF2B5EF4-FFF2-40B4-BE49-F238E27FC236}">
                  <a16:creationId xmlns="" xmlns:a16="http://schemas.microsoft.com/office/drawing/2014/main" id="{81A0AD86-A1B6-004D-8B99-5FF4F6F2D679}"/>
                </a:ext>
              </a:extLst>
            </p:cNvPr>
            <p:cNvSpPr/>
            <p:nvPr/>
          </p:nvSpPr>
          <p:spPr bwMode="auto">
            <a:xfrm>
              <a:off x="1704940" y="3805290"/>
              <a:ext cx="1456688" cy="744383"/>
            </a:xfrm>
            <a:prstGeom prst="cloud">
              <a:avLst/>
            </a:prstGeom>
            <a:gradFill flip="none" rotWithShape="1">
              <a:gsLst>
                <a:gs pos="0">
                  <a:srgbClr val="90AFEC"/>
                </a:gs>
                <a:gs pos="100000">
                  <a:srgbClr val="E5ECFB"/>
                </a:gs>
              </a:gsLst>
              <a:lin ang="13500000" scaled="1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61614" tIns="30804" rIns="61614" bIns="30804" anchor="ctr"/>
            <a:lstStyle/>
            <a:p>
              <a:pPr defTabSz="622504">
                <a:defRPr/>
              </a:pPr>
              <a:endParaRPr lang="en-US" altLang="zh-CN" sz="1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58" name="组合 127">
              <a:extLst>
                <a:ext uri="{FF2B5EF4-FFF2-40B4-BE49-F238E27FC236}">
                  <a16:creationId xmlns="" xmlns:a16="http://schemas.microsoft.com/office/drawing/2014/main" id="{206C184E-2E52-B64B-916C-C0CF38B3DAC9}"/>
                </a:ext>
              </a:extLst>
            </p:cNvPr>
            <p:cNvGrpSpPr/>
            <p:nvPr/>
          </p:nvGrpSpPr>
          <p:grpSpPr>
            <a:xfrm>
              <a:off x="1852688" y="3827603"/>
              <a:ext cx="1095441" cy="668868"/>
              <a:chOff x="3994561" y="4494233"/>
              <a:chExt cx="1193951" cy="668868"/>
            </a:xfrm>
          </p:grpSpPr>
          <p:cxnSp>
            <p:nvCxnSpPr>
              <p:cNvPr id="59" name="直接连接符 36">
                <a:extLst>
                  <a:ext uri="{FF2B5EF4-FFF2-40B4-BE49-F238E27FC236}">
                    <a16:creationId xmlns="" xmlns:a16="http://schemas.microsoft.com/office/drawing/2014/main" id="{FB71900E-E2B3-EB47-AFF0-0D236E56AAD4}"/>
                  </a:ext>
                </a:extLst>
              </p:cNvPr>
              <p:cNvCxnSpPr/>
              <p:nvPr/>
            </p:nvCxnSpPr>
            <p:spPr bwMode="auto">
              <a:xfrm flipH="1" flipV="1">
                <a:off x="5045983" y="4678819"/>
                <a:ext cx="17286" cy="395508"/>
              </a:xfrm>
              <a:prstGeom prst="line">
                <a:avLst/>
              </a:prstGeom>
              <a:noFill/>
              <a:ln w="38100" cap="flat" cmpd="sng" algn="ctr"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0" name="直接连接符 37">
                <a:extLst>
                  <a:ext uri="{FF2B5EF4-FFF2-40B4-BE49-F238E27FC236}">
                    <a16:creationId xmlns="" xmlns:a16="http://schemas.microsoft.com/office/drawing/2014/main" id="{FE15D695-4E7D-6D49-B856-55C48D24D5E5}"/>
                  </a:ext>
                </a:extLst>
              </p:cNvPr>
              <p:cNvCxnSpPr/>
              <p:nvPr/>
            </p:nvCxnSpPr>
            <p:spPr bwMode="auto">
              <a:xfrm flipV="1">
                <a:off x="4123728" y="4717360"/>
                <a:ext cx="0" cy="223126"/>
              </a:xfrm>
              <a:prstGeom prst="line">
                <a:avLst/>
              </a:prstGeom>
              <a:noFill/>
              <a:ln w="38100" cap="flat" cmpd="sng" algn="ctr"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1" name="直接连接符 41">
                <a:extLst>
                  <a:ext uri="{FF2B5EF4-FFF2-40B4-BE49-F238E27FC236}">
                    <a16:creationId xmlns="" xmlns:a16="http://schemas.microsoft.com/office/drawing/2014/main" id="{ACA30B22-666C-0047-99B0-0BD31EA5137F}"/>
                  </a:ext>
                </a:extLst>
              </p:cNvPr>
              <p:cNvCxnSpPr/>
              <p:nvPr/>
            </p:nvCxnSpPr>
            <p:spPr bwMode="auto">
              <a:xfrm>
                <a:off x="4099581" y="4670115"/>
                <a:ext cx="949338" cy="949"/>
              </a:xfrm>
              <a:prstGeom prst="line">
                <a:avLst/>
              </a:prstGeom>
              <a:noFill/>
              <a:ln w="38100" cap="flat" cmpd="sng" algn="ctr"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pic>
            <p:nvPicPr>
              <p:cNvPr id="62" name="Picture 34" descr="22">
                <a:extLst>
                  <a:ext uri="{FF2B5EF4-FFF2-40B4-BE49-F238E27FC236}">
                    <a16:creationId xmlns="" xmlns:a16="http://schemas.microsoft.com/office/drawing/2014/main" id="{AD136956-C37F-564E-92B9-42E8D1773CB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>
                <a:off x="4000157" y="4895861"/>
                <a:ext cx="270272" cy="2584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3" name="Picture 34" descr="22">
                <a:extLst>
                  <a:ext uri="{FF2B5EF4-FFF2-40B4-BE49-F238E27FC236}">
                    <a16:creationId xmlns="" xmlns:a16="http://schemas.microsoft.com/office/drawing/2014/main" id="{CDEE907A-D7DA-394C-8EF5-73CEE5C8614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>
                <a:off x="4885569" y="4904624"/>
                <a:ext cx="270272" cy="2584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4" name="Picture 34" descr="22">
                <a:extLst>
                  <a:ext uri="{FF2B5EF4-FFF2-40B4-BE49-F238E27FC236}">
                    <a16:creationId xmlns="" xmlns:a16="http://schemas.microsoft.com/office/drawing/2014/main" id="{F6D86EB6-C77D-0B48-9EDC-9673C15F765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>
                <a:off x="4918240" y="4528892"/>
                <a:ext cx="270272" cy="2584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65" name="直接连接符 37">
                <a:extLst>
                  <a:ext uri="{FF2B5EF4-FFF2-40B4-BE49-F238E27FC236}">
                    <a16:creationId xmlns="" xmlns:a16="http://schemas.microsoft.com/office/drawing/2014/main" id="{B6CE6EAC-65EE-FF40-9DEC-94E6786D20F9}"/>
                  </a:ext>
                </a:extLst>
              </p:cNvPr>
              <p:cNvCxnSpPr>
                <a:endCxn id="62" idx="3"/>
              </p:cNvCxnSpPr>
              <p:nvPr/>
            </p:nvCxnSpPr>
            <p:spPr bwMode="auto">
              <a:xfrm flipH="1">
                <a:off x="4270429" y="4918173"/>
                <a:ext cx="224008" cy="106926"/>
              </a:xfrm>
              <a:prstGeom prst="line">
                <a:avLst/>
              </a:prstGeom>
              <a:noFill/>
              <a:ln w="38100" cap="flat" cmpd="sng" algn="ctr"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6" name="直接连接符 37">
                <a:extLst>
                  <a:ext uri="{FF2B5EF4-FFF2-40B4-BE49-F238E27FC236}">
                    <a16:creationId xmlns="" xmlns:a16="http://schemas.microsoft.com/office/drawing/2014/main" id="{370CBAA7-BB0A-EA4C-B10E-C875CC46E694}"/>
                  </a:ext>
                </a:extLst>
              </p:cNvPr>
              <p:cNvCxnSpPr/>
              <p:nvPr/>
            </p:nvCxnSpPr>
            <p:spPr bwMode="auto">
              <a:xfrm flipH="1">
                <a:off x="4618007" y="4695047"/>
                <a:ext cx="370710" cy="178501"/>
              </a:xfrm>
              <a:prstGeom prst="line">
                <a:avLst/>
              </a:prstGeom>
              <a:noFill/>
              <a:ln w="38100" cap="flat" cmpd="sng" algn="ctr"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7" name="直接连接符 37">
                <a:extLst>
                  <a:ext uri="{FF2B5EF4-FFF2-40B4-BE49-F238E27FC236}">
                    <a16:creationId xmlns="" xmlns:a16="http://schemas.microsoft.com/office/drawing/2014/main" id="{5C5CF881-9578-8F47-87C5-E1D3913BA83C}"/>
                  </a:ext>
                </a:extLst>
              </p:cNvPr>
              <p:cNvCxnSpPr>
                <a:stCxn id="63" idx="1"/>
              </p:cNvCxnSpPr>
              <p:nvPr/>
            </p:nvCxnSpPr>
            <p:spPr bwMode="auto">
              <a:xfrm flipH="1" flipV="1">
                <a:off x="4679792" y="4918173"/>
                <a:ext cx="205777" cy="115689"/>
              </a:xfrm>
              <a:prstGeom prst="line">
                <a:avLst/>
              </a:prstGeom>
              <a:noFill/>
              <a:ln w="38100" cap="flat" cmpd="sng" algn="ctr"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8" name="直接连接符 37">
                <a:extLst>
                  <a:ext uri="{FF2B5EF4-FFF2-40B4-BE49-F238E27FC236}">
                    <a16:creationId xmlns="" xmlns:a16="http://schemas.microsoft.com/office/drawing/2014/main" id="{33A033D5-78D2-2241-AFE9-625302842BBF}"/>
                  </a:ext>
                </a:extLst>
              </p:cNvPr>
              <p:cNvCxnSpPr/>
              <p:nvPr/>
            </p:nvCxnSpPr>
            <p:spPr bwMode="auto">
              <a:xfrm flipH="1" flipV="1">
                <a:off x="4216405" y="4717359"/>
                <a:ext cx="278032" cy="156189"/>
              </a:xfrm>
              <a:prstGeom prst="line">
                <a:avLst/>
              </a:prstGeom>
              <a:noFill/>
              <a:ln w="38100" cap="flat" cmpd="sng" algn="ctr"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9" name="直接连接符 41">
                <a:extLst>
                  <a:ext uri="{FF2B5EF4-FFF2-40B4-BE49-F238E27FC236}">
                    <a16:creationId xmlns="" xmlns:a16="http://schemas.microsoft.com/office/drawing/2014/main" id="{B7013010-6B1C-CC4B-A5F9-19B60D625FA7}"/>
                  </a:ext>
                </a:extLst>
              </p:cNvPr>
              <p:cNvCxnSpPr/>
              <p:nvPr/>
            </p:nvCxnSpPr>
            <p:spPr bwMode="auto">
              <a:xfrm>
                <a:off x="4247298" y="5074362"/>
                <a:ext cx="679634" cy="22313"/>
              </a:xfrm>
              <a:prstGeom prst="line">
                <a:avLst/>
              </a:prstGeom>
              <a:noFill/>
              <a:ln w="38100" cap="flat" cmpd="sng" algn="ctr"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pic>
            <p:nvPicPr>
              <p:cNvPr id="70" name="Picture 34" descr="22">
                <a:extLst>
                  <a:ext uri="{FF2B5EF4-FFF2-40B4-BE49-F238E27FC236}">
                    <a16:creationId xmlns="" xmlns:a16="http://schemas.microsoft.com/office/drawing/2014/main" id="{F92EE082-9289-DA44-A635-F9AD5E2BE25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>
                <a:off x="4432653" y="4739672"/>
                <a:ext cx="270272" cy="2584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1" name="Picture 34" descr="22">
                <a:extLst>
                  <a:ext uri="{FF2B5EF4-FFF2-40B4-BE49-F238E27FC236}">
                    <a16:creationId xmlns="" xmlns:a16="http://schemas.microsoft.com/office/drawing/2014/main" id="{803E2020-5B7B-AB44-ACD2-C449814F794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>
                <a:off x="3994561" y="4494233"/>
                <a:ext cx="270272" cy="2584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pSp>
        <p:nvGrpSpPr>
          <p:cNvPr id="72" name="Group 41">
            <a:extLst>
              <a:ext uri="{FF2B5EF4-FFF2-40B4-BE49-F238E27FC236}">
                <a16:creationId xmlns="" xmlns:a16="http://schemas.microsoft.com/office/drawing/2014/main" id="{879C318A-81D5-4F4B-8D4A-660B4538044C}"/>
              </a:ext>
            </a:extLst>
          </p:cNvPr>
          <p:cNvGrpSpPr/>
          <p:nvPr/>
        </p:nvGrpSpPr>
        <p:grpSpPr>
          <a:xfrm>
            <a:off x="4818822" y="5406867"/>
            <a:ext cx="2778717" cy="1046752"/>
            <a:chOff x="1700768" y="3787920"/>
            <a:chExt cx="1456688" cy="744383"/>
          </a:xfrm>
        </p:grpSpPr>
        <p:sp>
          <p:nvSpPr>
            <p:cNvPr id="73" name="云形 131">
              <a:extLst>
                <a:ext uri="{FF2B5EF4-FFF2-40B4-BE49-F238E27FC236}">
                  <a16:creationId xmlns="" xmlns:a16="http://schemas.microsoft.com/office/drawing/2014/main" id="{81A0AD86-A1B6-004D-8B99-5FF4F6F2D679}"/>
                </a:ext>
              </a:extLst>
            </p:cNvPr>
            <p:cNvSpPr/>
            <p:nvPr/>
          </p:nvSpPr>
          <p:spPr bwMode="auto">
            <a:xfrm>
              <a:off x="1700768" y="3787920"/>
              <a:ext cx="1456688" cy="744383"/>
            </a:xfrm>
            <a:prstGeom prst="cloud">
              <a:avLst/>
            </a:prstGeom>
            <a:gradFill flip="none" rotWithShape="1">
              <a:gsLst>
                <a:gs pos="0">
                  <a:srgbClr val="90AFEC"/>
                </a:gs>
                <a:gs pos="100000">
                  <a:srgbClr val="E5ECFB"/>
                </a:gs>
              </a:gsLst>
              <a:lin ang="13500000" scaled="1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61614" tIns="30804" rIns="61614" bIns="30804" anchor="ctr"/>
            <a:lstStyle/>
            <a:p>
              <a:pPr defTabSz="622504">
                <a:defRPr/>
              </a:pPr>
              <a:endParaRPr lang="en-US" altLang="zh-CN" sz="1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74" name="组合 127">
              <a:extLst>
                <a:ext uri="{FF2B5EF4-FFF2-40B4-BE49-F238E27FC236}">
                  <a16:creationId xmlns="" xmlns:a16="http://schemas.microsoft.com/office/drawing/2014/main" id="{206C184E-2E52-B64B-916C-C0CF38B3DAC9}"/>
                </a:ext>
              </a:extLst>
            </p:cNvPr>
            <p:cNvGrpSpPr/>
            <p:nvPr/>
          </p:nvGrpSpPr>
          <p:grpSpPr>
            <a:xfrm>
              <a:off x="1852688" y="3827603"/>
              <a:ext cx="1095441" cy="668868"/>
              <a:chOff x="3994561" y="4494233"/>
              <a:chExt cx="1193951" cy="668868"/>
            </a:xfrm>
          </p:grpSpPr>
          <p:cxnSp>
            <p:nvCxnSpPr>
              <p:cNvPr id="75" name="直接连接符 36">
                <a:extLst>
                  <a:ext uri="{FF2B5EF4-FFF2-40B4-BE49-F238E27FC236}">
                    <a16:creationId xmlns="" xmlns:a16="http://schemas.microsoft.com/office/drawing/2014/main" id="{FB71900E-E2B3-EB47-AFF0-0D236E56AAD4}"/>
                  </a:ext>
                </a:extLst>
              </p:cNvPr>
              <p:cNvCxnSpPr/>
              <p:nvPr/>
            </p:nvCxnSpPr>
            <p:spPr bwMode="auto">
              <a:xfrm flipH="1" flipV="1">
                <a:off x="5045983" y="4678819"/>
                <a:ext cx="17286" cy="395508"/>
              </a:xfrm>
              <a:prstGeom prst="line">
                <a:avLst/>
              </a:prstGeom>
              <a:noFill/>
              <a:ln w="38100" cap="flat" cmpd="sng" algn="ctr"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6" name="直接连接符 37">
                <a:extLst>
                  <a:ext uri="{FF2B5EF4-FFF2-40B4-BE49-F238E27FC236}">
                    <a16:creationId xmlns="" xmlns:a16="http://schemas.microsoft.com/office/drawing/2014/main" id="{FE15D695-4E7D-6D49-B856-55C48D24D5E5}"/>
                  </a:ext>
                </a:extLst>
              </p:cNvPr>
              <p:cNvCxnSpPr/>
              <p:nvPr/>
            </p:nvCxnSpPr>
            <p:spPr bwMode="auto">
              <a:xfrm flipV="1">
                <a:off x="4123728" y="4717360"/>
                <a:ext cx="0" cy="223126"/>
              </a:xfrm>
              <a:prstGeom prst="line">
                <a:avLst/>
              </a:prstGeom>
              <a:noFill/>
              <a:ln w="38100" cap="flat" cmpd="sng" algn="ctr"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7" name="直接连接符 41">
                <a:extLst>
                  <a:ext uri="{FF2B5EF4-FFF2-40B4-BE49-F238E27FC236}">
                    <a16:creationId xmlns="" xmlns:a16="http://schemas.microsoft.com/office/drawing/2014/main" id="{ACA30B22-666C-0047-99B0-0BD31EA5137F}"/>
                  </a:ext>
                </a:extLst>
              </p:cNvPr>
              <p:cNvCxnSpPr/>
              <p:nvPr/>
            </p:nvCxnSpPr>
            <p:spPr bwMode="auto">
              <a:xfrm>
                <a:off x="4099581" y="4670115"/>
                <a:ext cx="949338" cy="949"/>
              </a:xfrm>
              <a:prstGeom prst="line">
                <a:avLst/>
              </a:prstGeom>
              <a:noFill/>
              <a:ln w="38100" cap="flat" cmpd="sng" algn="ctr"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pic>
            <p:nvPicPr>
              <p:cNvPr id="78" name="Picture 34" descr="22">
                <a:extLst>
                  <a:ext uri="{FF2B5EF4-FFF2-40B4-BE49-F238E27FC236}">
                    <a16:creationId xmlns="" xmlns:a16="http://schemas.microsoft.com/office/drawing/2014/main" id="{AD136956-C37F-564E-92B9-42E8D1773CB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>
                <a:off x="4000157" y="4895861"/>
                <a:ext cx="270272" cy="2584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9" name="Picture 34" descr="22">
                <a:extLst>
                  <a:ext uri="{FF2B5EF4-FFF2-40B4-BE49-F238E27FC236}">
                    <a16:creationId xmlns="" xmlns:a16="http://schemas.microsoft.com/office/drawing/2014/main" id="{CDEE907A-D7DA-394C-8EF5-73CEE5C8614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>
                <a:off x="4885569" y="4904624"/>
                <a:ext cx="270272" cy="2584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0" name="Picture 34" descr="22">
                <a:extLst>
                  <a:ext uri="{FF2B5EF4-FFF2-40B4-BE49-F238E27FC236}">
                    <a16:creationId xmlns="" xmlns:a16="http://schemas.microsoft.com/office/drawing/2014/main" id="{F6D86EB6-C77D-0B48-9EDC-9673C15F765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>
                <a:off x="4918240" y="4528892"/>
                <a:ext cx="270272" cy="2584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81" name="直接连接符 37">
                <a:extLst>
                  <a:ext uri="{FF2B5EF4-FFF2-40B4-BE49-F238E27FC236}">
                    <a16:creationId xmlns="" xmlns:a16="http://schemas.microsoft.com/office/drawing/2014/main" id="{B6CE6EAC-65EE-FF40-9DEC-94E6786D20F9}"/>
                  </a:ext>
                </a:extLst>
              </p:cNvPr>
              <p:cNvCxnSpPr>
                <a:endCxn id="78" idx="3"/>
              </p:cNvCxnSpPr>
              <p:nvPr/>
            </p:nvCxnSpPr>
            <p:spPr bwMode="auto">
              <a:xfrm flipH="1">
                <a:off x="4270429" y="4918173"/>
                <a:ext cx="224008" cy="106926"/>
              </a:xfrm>
              <a:prstGeom prst="line">
                <a:avLst/>
              </a:prstGeom>
              <a:noFill/>
              <a:ln w="38100" cap="flat" cmpd="sng" algn="ctr"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2" name="直接连接符 37">
                <a:extLst>
                  <a:ext uri="{FF2B5EF4-FFF2-40B4-BE49-F238E27FC236}">
                    <a16:creationId xmlns="" xmlns:a16="http://schemas.microsoft.com/office/drawing/2014/main" id="{370CBAA7-BB0A-EA4C-B10E-C875CC46E694}"/>
                  </a:ext>
                </a:extLst>
              </p:cNvPr>
              <p:cNvCxnSpPr/>
              <p:nvPr/>
            </p:nvCxnSpPr>
            <p:spPr bwMode="auto">
              <a:xfrm flipH="1">
                <a:off x="4618007" y="4695047"/>
                <a:ext cx="370710" cy="178501"/>
              </a:xfrm>
              <a:prstGeom prst="line">
                <a:avLst/>
              </a:prstGeom>
              <a:noFill/>
              <a:ln w="38100" cap="flat" cmpd="sng" algn="ctr"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3" name="直接连接符 37">
                <a:extLst>
                  <a:ext uri="{FF2B5EF4-FFF2-40B4-BE49-F238E27FC236}">
                    <a16:creationId xmlns="" xmlns:a16="http://schemas.microsoft.com/office/drawing/2014/main" id="{5C5CF881-9578-8F47-87C5-E1D3913BA83C}"/>
                  </a:ext>
                </a:extLst>
              </p:cNvPr>
              <p:cNvCxnSpPr>
                <a:stCxn id="79" idx="1"/>
              </p:cNvCxnSpPr>
              <p:nvPr/>
            </p:nvCxnSpPr>
            <p:spPr bwMode="auto">
              <a:xfrm flipH="1" flipV="1">
                <a:off x="4679792" y="4918173"/>
                <a:ext cx="205777" cy="115689"/>
              </a:xfrm>
              <a:prstGeom prst="line">
                <a:avLst/>
              </a:prstGeom>
              <a:noFill/>
              <a:ln w="38100" cap="flat" cmpd="sng" algn="ctr"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4" name="直接连接符 37">
                <a:extLst>
                  <a:ext uri="{FF2B5EF4-FFF2-40B4-BE49-F238E27FC236}">
                    <a16:creationId xmlns="" xmlns:a16="http://schemas.microsoft.com/office/drawing/2014/main" id="{33A033D5-78D2-2241-AFE9-625302842BBF}"/>
                  </a:ext>
                </a:extLst>
              </p:cNvPr>
              <p:cNvCxnSpPr/>
              <p:nvPr/>
            </p:nvCxnSpPr>
            <p:spPr bwMode="auto">
              <a:xfrm flipH="1" flipV="1">
                <a:off x="4216405" y="4717359"/>
                <a:ext cx="278032" cy="156189"/>
              </a:xfrm>
              <a:prstGeom prst="line">
                <a:avLst/>
              </a:prstGeom>
              <a:noFill/>
              <a:ln w="38100" cap="flat" cmpd="sng" algn="ctr"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5" name="直接连接符 41">
                <a:extLst>
                  <a:ext uri="{FF2B5EF4-FFF2-40B4-BE49-F238E27FC236}">
                    <a16:creationId xmlns="" xmlns:a16="http://schemas.microsoft.com/office/drawing/2014/main" id="{B7013010-6B1C-CC4B-A5F9-19B60D625FA7}"/>
                  </a:ext>
                </a:extLst>
              </p:cNvPr>
              <p:cNvCxnSpPr/>
              <p:nvPr/>
            </p:nvCxnSpPr>
            <p:spPr bwMode="auto">
              <a:xfrm>
                <a:off x="4247298" y="5074362"/>
                <a:ext cx="679634" cy="22313"/>
              </a:xfrm>
              <a:prstGeom prst="line">
                <a:avLst/>
              </a:prstGeom>
              <a:noFill/>
              <a:ln w="38100" cap="flat" cmpd="sng" algn="ctr"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pic>
            <p:nvPicPr>
              <p:cNvPr id="86" name="Picture 85" descr="22">
                <a:extLst>
                  <a:ext uri="{FF2B5EF4-FFF2-40B4-BE49-F238E27FC236}">
                    <a16:creationId xmlns="" xmlns:a16="http://schemas.microsoft.com/office/drawing/2014/main" id="{F92EE082-9289-DA44-A635-F9AD5E2BE25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>
                <a:off x="4432653" y="4739672"/>
                <a:ext cx="270272" cy="2584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7" name="Picture 34" descr="22">
                <a:extLst>
                  <a:ext uri="{FF2B5EF4-FFF2-40B4-BE49-F238E27FC236}">
                    <a16:creationId xmlns="" xmlns:a16="http://schemas.microsoft.com/office/drawing/2014/main" id="{803E2020-5B7B-AB44-ACD2-C449814F794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>
                <a:off x="3994561" y="4494233"/>
                <a:ext cx="270272" cy="2584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cxnSp>
        <p:nvCxnSpPr>
          <p:cNvPr id="88" name="Straight Connector 87"/>
          <p:cNvCxnSpPr>
            <a:stCxn id="63" idx="3"/>
            <a:endCxn id="78" idx="1"/>
          </p:cNvCxnSpPr>
          <p:nvPr/>
        </p:nvCxnSpPr>
        <p:spPr>
          <a:xfrm flipV="1">
            <a:off x="3839378" y="6209175"/>
            <a:ext cx="1279034" cy="12324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>
            <a:stCxn id="64" idx="3"/>
            <a:endCxn id="87" idx="1"/>
          </p:cNvCxnSpPr>
          <p:nvPr/>
        </p:nvCxnSpPr>
        <p:spPr>
          <a:xfrm flipV="1">
            <a:off x="3896558" y="5644405"/>
            <a:ext cx="1212060" cy="48738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91"/>
          <p:cNvSpPr/>
          <p:nvPr/>
        </p:nvSpPr>
        <p:spPr>
          <a:xfrm>
            <a:off x="2438310" y="5482300"/>
            <a:ext cx="832280" cy="2059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9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OTN/DWDM</a:t>
            </a:r>
            <a:endParaRPr lang="en-US" altLang="zh-CN" sz="9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5787906" y="5466019"/>
            <a:ext cx="832280" cy="2059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9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OTN/DWDM</a:t>
            </a:r>
            <a:endParaRPr lang="en-US" altLang="zh-CN" sz="9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4340731" y="5432905"/>
            <a:ext cx="38343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900" b="1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NNI</a:t>
            </a:r>
            <a:endParaRPr lang="en-US" altLang="zh-CN" sz="900" b="1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00" name="Rectangle 99"/>
          <p:cNvSpPr/>
          <p:nvPr/>
        </p:nvSpPr>
        <p:spPr>
          <a:xfrm>
            <a:off x="1460957" y="5532525"/>
            <a:ext cx="38343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900" b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U</a:t>
            </a:r>
            <a:r>
              <a:rPr lang="en-US" altLang="zh-CN" sz="900" b="1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NI</a:t>
            </a:r>
            <a:endParaRPr lang="en-US" altLang="zh-CN" sz="900" b="1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7116114" y="5548321"/>
            <a:ext cx="38343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900" b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U</a:t>
            </a:r>
            <a:r>
              <a:rPr lang="en-US" altLang="zh-CN" sz="900" b="1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NI</a:t>
            </a:r>
            <a:endParaRPr lang="en-US" altLang="zh-CN" sz="900" b="1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pic>
        <p:nvPicPr>
          <p:cNvPr id="104" name="Picture 10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8680" y="2221327"/>
            <a:ext cx="2609712" cy="1257510"/>
          </a:xfrm>
          <a:prstGeom prst="rect">
            <a:avLst/>
          </a:prstGeom>
        </p:spPr>
      </p:pic>
      <p:sp>
        <p:nvSpPr>
          <p:cNvPr id="112" name="TextBox 111"/>
          <p:cNvSpPr txBox="1"/>
          <p:nvPr/>
        </p:nvSpPr>
        <p:spPr>
          <a:xfrm>
            <a:off x="2888534" y="2050087"/>
            <a:ext cx="57804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 smtClean="0"/>
              <a:t>ONAP</a:t>
            </a:r>
            <a:endParaRPr lang="en-US" sz="1200" b="1" dirty="0"/>
          </a:p>
        </p:txBody>
      </p:sp>
      <p:cxnSp>
        <p:nvCxnSpPr>
          <p:cNvPr id="117" name="Straight Connector 116"/>
          <p:cNvCxnSpPr/>
          <p:nvPr/>
        </p:nvCxnSpPr>
        <p:spPr>
          <a:xfrm>
            <a:off x="4152635" y="1684709"/>
            <a:ext cx="33189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圆角矩形 72"/>
          <p:cNvSpPr/>
          <p:nvPr/>
        </p:nvSpPr>
        <p:spPr bwMode="auto">
          <a:xfrm>
            <a:off x="2232304" y="4252571"/>
            <a:ext cx="1754386" cy="680825"/>
          </a:xfrm>
          <a:prstGeom prst="roundRect">
            <a:avLst/>
          </a:prstGeom>
          <a:solidFill>
            <a:srgbClr val="CCEC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defTabSz="801455">
              <a:defRPr/>
            </a:pPr>
            <a:r>
              <a:rPr lang="en-US" altLang="zh-CN" sz="1333" b="1" kern="0" dirty="0" smtClean="0">
                <a:solidFill>
                  <a:srgbClr val="000000"/>
                </a:solidFill>
                <a:latin typeface="FrutigerNext LT Regular"/>
                <a:ea typeface="宋体"/>
              </a:rPr>
              <a:t>Optical domain controller simulator</a:t>
            </a:r>
            <a:endParaRPr lang="en-US" altLang="zh-CN" sz="1333" b="1" kern="0" dirty="0">
              <a:solidFill>
                <a:srgbClr val="000000"/>
              </a:solidFill>
              <a:latin typeface="FrutigerNext LT Regular"/>
              <a:ea typeface="宋体"/>
            </a:endParaRPr>
          </a:p>
        </p:txBody>
      </p:sp>
      <p:cxnSp>
        <p:nvCxnSpPr>
          <p:cNvPr id="126" name="Elbow Connector 125"/>
          <p:cNvCxnSpPr>
            <a:endCxn id="119" idx="0"/>
          </p:cNvCxnSpPr>
          <p:nvPr/>
        </p:nvCxnSpPr>
        <p:spPr>
          <a:xfrm rot="5400000">
            <a:off x="3016403" y="3555981"/>
            <a:ext cx="789685" cy="60349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Elbow Connector 127"/>
          <p:cNvCxnSpPr>
            <a:stCxn id="104" idx="2"/>
            <a:endCxn id="41" idx="0"/>
          </p:cNvCxnSpPr>
          <p:nvPr/>
        </p:nvCxnSpPr>
        <p:spPr>
          <a:xfrm rot="16200000" flipH="1">
            <a:off x="4684010" y="3318362"/>
            <a:ext cx="795467" cy="111641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1329234" y="2010467"/>
            <a:ext cx="87264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 smtClean="0"/>
              <a:t>TN Management Domain</a:t>
            </a:r>
            <a:endParaRPr lang="en-US" sz="1200" b="1" dirty="0"/>
          </a:p>
        </p:txBody>
      </p:sp>
      <p:sp>
        <p:nvSpPr>
          <p:cNvPr id="140" name="TextBox 139"/>
          <p:cNvSpPr txBox="1"/>
          <p:nvPr/>
        </p:nvSpPr>
        <p:spPr>
          <a:xfrm>
            <a:off x="1329234" y="4416462"/>
            <a:ext cx="87264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 smtClean="0"/>
              <a:t>Management Functions</a:t>
            </a:r>
            <a:endParaRPr lang="en-US" sz="1200" b="1" dirty="0"/>
          </a:p>
        </p:txBody>
      </p:sp>
      <p:sp>
        <p:nvSpPr>
          <p:cNvPr id="155" name="Oval 154"/>
          <p:cNvSpPr/>
          <p:nvPr/>
        </p:nvSpPr>
        <p:spPr>
          <a:xfrm>
            <a:off x="4835868" y="3757479"/>
            <a:ext cx="239221" cy="23031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8052525" y="1332198"/>
            <a:ext cx="4036457" cy="28623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28600" indent="-228600">
              <a:spcBef>
                <a:spcPts val="600"/>
              </a:spcBef>
              <a:buFont typeface="+mj-lt"/>
              <a:buAutoNum type="arabicPeriod"/>
            </a:pPr>
            <a:r>
              <a:rPr lang="en-US" sz="1600" b="1" dirty="0" smtClean="0"/>
              <a:t>TN MD NBI provides a transport slice definition model based on an IETF draft. It also defines four TN NSSI operations: Allocate, Activate, Deactivate, and Deallocate.</a:t>
            </a:r>
          </a:p>
          <a:p>
            <a:pPr marL="228600" indent="-228600">
              <a:spcBef>
                <a:spcPts val="600"/>
              </a:spcBef>
              <a:buFont typeface="+mj-lt"/>
              <a:buAutoNum type="arabicPeriod"/>
            </a:pPr>
            <a:r>
              <a:rPr lang="en-US" sz="1600" b="1" dirty="0" smtClean="0"/>
              <a:t>Enhanced ACTN MPI: OTN slice creation RPC, EPL/EVPL model for transport slices, and OTN tunnel service model for transport slices</a:t>
            </a:r>
          </a:p>
          <a:p>
            <a:pPr marL="228600" indent="-228600">
              <a:spcBef>
                <a:spcPts val="600"/>
              </a:spcBef>
              <a:buFont typeface="+mj-lt"/>
              <a:buAutoNum type="arabicPeriod"/>
            </a:pPr>
            <a:r>
              <a:rPr lang="en-US" sz="1600" b="1" dirty="0" smtClean="0"/>
              <a:t>Network configuration data are retrieved from domain controllers and displayed in the ACTN Network Viewer.    </a:t>
            </a:r>
          </a:p>
        </p:txBody>
      </p:sp>
      <p:cxnSp>
        <p:nvCxnSpPr>
          <p:cNvPr id="160" name="Elbow Connector 159"/>
          <p:cNvCxnSpPr>
            <a:stCxn id="36" idx="3"/>
          </p:cNvCxnSpPr>
          <p:nvPr/>
        </p:nvCxnSpPr>
        <p:spPr>
          <a:xfrm flipH="1">
            <a:off x="6208180" y="1352338"/>
            <a:ext cx="99709" cy="2900233"/>
          </a:xfrm>
          <a:prstGeom prst="bentConnector4">
            <a:avLst>
              <a:gd name="adj1" fmla="val -229267"/>
              <a:gd name="adj2" fmla="val 5283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矩形 86"/>
          <p:cNvSpPr/>
          <p:nvPr/>
        </p:nvSpPr>
        <p:spPr>
          <a:xfrm>
            <a:off x="5753238" y="3689697"/>
            <a:ext cx="877163" cy="2974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792">
              <a:defRPr/>
            </a:pPr>
            <a:r>
              <a:rPr lang="en-US" altLang="zh-CN" sz="1333" b="1" kern="0" dirty="0">
                <a:solidFill>
                  <a:srgbClr val="000000"/>
                </a:solidFill>
                <a:latin typeface="FrutigerNext LT Regular"/>
                <a:ea typeface="宋体"/>
              </a:rPr>
              <a:t>ACTN MPI</a:t>
            </a:r>
            <a:endParaRPr lang="zh-CN" altLang="en-US" sz="1333" b="1" kern="0" dirty="0">
              <a:solidFill>
                <a:srgbClr val="000000"/>
              </a:solidFill>
              <a:latin typeface="FrutigerNext LT Regular"/>
              <a:ea typeface="宋体"/>
            </a:endParaRPr>
          </a:p>
        </p:txBody>
      </p:sp>
      <p:sp>
        <p:nvSpPr>
          <p:cNvPr id="156" name="Oval 155"/>
          <p:cNvSpPr/>
          <p:nvPr/>
        </p:nvSpPr>
        <p:spPr>
          <a:xfrm>
            <a:off x="6277010" y="2812542"/>
            <a:ext cx="239221" cy="23031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solidFill>
                  <a:prstClr val="white"/>
                </a:solidFill>
                <a:latin typeface="Calibri" panose="020F0502020204030204"/>
              </a:rPr>
              <a:t>3</a:t>
            </a: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4812273" y="1622274"/>
            <a:ext cx="132823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 smtClean="0"/>
              <a:t>Allocate, activate, …</a:t>
            </a:r>
          </a:p>
        </p:txBody>
      </p:sp>
      <p:sp>
        <p:nvSpPr>
          <p:cNvPr id="163" name="TextBox 162"/>
          <p:cNvSpPr txBox="1"/>
          <p:nvPr/>
        </p:nvSpPr>
        <p:spPr>
          <a:xfrm>
            <a:off x="6571575" y="2707137"/>
            <a:ext cx="134448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 smtClean="0"/>
              <a:t>Retrieve and visualize </a:t>
            </a:r>
            <a:r>
              <a:rPr lang="en-US" sz="1200" b="1" dirty="0"/>
              <a:t>n</a:t>
            </a:r>
            <a:r>
              <a:rPr lang="en-US" sz="1200" b="1" dirty="0" smtClean="0"/>
              <a:t>etwork configuration data</a:t>
            </a:r>
          </a:p>
        </p:txBody>
      </p:sp>
    </p:spTree>
    <p:extLst>
      <p:ext uri="{BB962C8B-B14F-4D97-AF65-F5344CB8AC3E}">
        <p14:creationId xmlns:p14="http://schemas.microsoft.com/office/powerpoint/2010/main" val="3729280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22" y="42026"/>
            <a:ext cx="11186537" cy="711413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How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Slice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Definition Model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Render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into Realization Models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451502" y="2193138"/>
            <a:ext cx="761999" cy="169333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0" name="圆角矩形 3"/>
          <p:cNvSpPr/>
          <p:nvPr/>
        </p:nvSpPr>
        <p:spPr bwMode="auto">
          <a:xfrm>
            <a:off x="2486330" y="2370703"/>
            <a:ext cx="769129" cy="486054"/>
          </a:xfrm>
          <a:prstGeom prst="roundRect">
            <a:avLst/>
          </a:prstGeom>
          <a:noFill/>
          <a:ln>
            <a:solidFill>
              <a:sysClr val="windowText" lastClr="000000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宋体" charset="-122"/>
            </a:endParaRPr>
          </a:p>
        </p:txBody>
      </p:sp>
      <p:sp>
        <p:nvSpPr>
          <p:cNvPr id="95" name="圆角矩形 4"/>
          <p:cNvSpPr/>
          <p:nvPr/>
        </p:nvSpPr>
        <p:spPr bwMode="auto">
          <a:xfrm>
            <a:off x="7404143" y="2367219"/>
            <a:ext cx="801379" cy="486054"/>
          </a:xfrm>
          <a:prstGeom prst="roundRect">
            <a:avLst/>
          </a:prstGeom>
          <a:noFill/>
          <a:ln>
            <a:solidFill>
              <a:sysClr val="windowText" lastClr="000000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宋体" charset="-122"/>
            </a:endParaRPr>
          </a:p>
        </p:txBody>
      </p:sp>
      <p:sp>
        <p:nvSpPr>
          <p:cNvPr id="96" name="圆角矩形 5"/>
          <p:cNvSpPr/>
          <p:nvPr/>
        </p:nvSpPr>
        <p:spPr bwMode="auto">
          <a:xfrm>
            <a:off x="2960059" y="3635255"/>
            <a:ext cx="886143" cy="705030"/>
          </a:xfrm>
          <a:prstGeom prst="roundRect">
            <a:avLst/>
          </a:prstGeom>
          <a:noFill/>
          <a:ln>
            <a:solidFill>
              <a:sysClr val="windowText" lastClr="000000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宋体" charset="-122"/>
            </a:endParaRPr>
          </a:p>
        </p:txBody>
      </p:sp>
      <p:sp>
        <p:nvSpPr>
          <p:cNvPr id="97" name="圆角矩形 6"/>
          <p:cNvSpPr/>
          <p:nvPr/>
        </p:nvSpPr>
        <p:spPr bwMode="auto">
          <a:xfrm>
            <a:off x="6715352" y="3695893"/>
            <a:ext cx="857573" cy="608914"/>
          </a:xfrm>
          <a:prstGeom prst="roundRect">
            <a:avLst/>
          </a:prstGeom>
          <a:noFill/>
          <a:ln>
            <a:solidFill>
              <a:sysClr val="windowText" lastClr="000000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宋体" charset="-122"/>
            </a:endParaRPr>
          </a:p>
        </p:txBody>
      </p:sp>
      <p:cxnSp>
        <p:nvCxnSpPr>
          <p:cNvPr id="98" name="直接连接符 8"/>
          <p:cNvCxnSpPr>
            <a:stCxn id="106" idx="4"/>
            <a:endCxn id="131" idx="0"/>
          </p:cNvCxnSpPr>
          <p:nvPr/>
        </p:nvCxnSpPr>
        <p:spPr bwMode="auto">
          <a:xfrm>
            <a:off x="3291675" y="2656917"/>
            <a:ext cx="11500" cy="119566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9" name="直接连接符 10"/>
          <p:cNvCxnSpPr>
            <a:stCxn id="107" idx="6"/>
            <a:endCxn id="108" idx="2"/>
          </p:cNvCxnSpPr>
          <p:nvPr/>
        </p:nvCxnSpPr>
        <p:spPr bwMode="auto">
          <a:xfrm>
            <a:off x="3914990" y="3965565"/>
            <a:ext cx="2748366" cy="27021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1" name="直接连接符 14"/>
          <p:cNvCxnSpPr>
            <a:stCxn id="109" idx="4"/>
            <a:endCxn id="134" idx="0"/>
          </p:cNvCxnSpPr>
          <p:nvPr/>
        </p:nvCxnSpPr>
        <p:spPr bwMode="auto">
          <a:xfrm flipH="1">
            <a:off x="7198431" y="2666751"/>
            <a:ext cx="162467" cy="1220783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3" name="直接连接符 16"/>
          <p:cNvCxnSpPr>
            <a:stCxn id="106" idx="6"/>
            <a:endCxn id="109" idx="2"/>
          </p:cNvCxnSpPr>
          <p:nvPr/>
        </p:nvCxnSpPr>
        <p:spPr bwMode="auto">
          <a:xfrm>
            <a:off x="3327679" y="2629914"/>
            <a:ext cx="3997215" cy="9834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5" name="流程图: 联系 18"/>
          <p:cNvSpPr/>
          <p:nvPr/>
        </p:nvSpPr>
        <p:spPr bwMode="auto">
          <a:xfrm>
            <a:off x="2414322" y="2586727"/>
            <a:ext cx="72008" cy="54006"/>
          </a:xfrm>
          <a:prstGeom prst="flowChartConnector">
            <a:avLst/>
          </a:prstGeom>
          <a:noFill/>
          <a:ln>
            <a:solidFill>
              <a:sysClr val="windowText" lastClr="000000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宋体" charset="-122"/>
            </a:endParaRPr>
          </a:p>
        </p:txBody>
      </p:sp>
      <p:sp>
        <p:nvSpPr>
          <p:cNvPr id="106" name="流程图: 联系 20"/>
          <p:cNvSpPr/>
          <p:nvPr/>
        </p:nvSpPr>
        <p:spPr bwMode="auto">
          <a:xfrm>
            <a:off x="3255671" y="2602911"/>
            <a:ext cx="72008" cy="54006"/>
          </a:xfrm>
          <a:prstGeom prst="flowChartConnector">
            <a:avLst/>
          </a:prstGeom>
          <a:noFill/>
          <a:ln>
            <a:solidFill>
              <a:sysClr val="windowText" lastClr="000000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宋体" charset="-122"/>
            </a:endParaRPr>
          </a:p>
        </p:txBody>
      </p:sp>
      <p:sp>
        <p:nvSpPr>
          <p:cNvPr id="107" name="流程图: 联系 22"/>
          <p:cNvSpPr/>
          <p:nvPr/>
        </p:nvSpPr>
        <p:spPr bwMode="auto">
          <a:xfrm>
            <a:off x="3842982" y="3938562"/>
            <a:ext cx="72008" cy="54006"/>
          </a:xfrm>
          <a:prstGeom prst="flowChartConnector">
            <a:avLst/>
          </a:prstGeom>
          <a:noFill/>
          <a:ln>
            <a:solidFill>
              <a:sysClr val="windowText" lastClr="000000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宋体" charset="-122"/>
            </a:endParaRPr>
          </a:p>
        </p:txBody>
      </p:sp>
      <p:sp>
        <p:nvSpPr>
          <p:cNvPr id="108" name="流程图: 联系 23"/>
          <p:cNvSpPr/>
          <p:nvPr/>
        </p:nvSpPr>
        <p:spPr bwMode="auto">
          <a:xfrm>
            <a:off x="6663356" y="3965583"/>
            <a:ext cx="72008" cy="54006"/>
          </a:xfrm>
          <a:prstGeom prst="flowChartConnector">
            <a:avLst/>
          </a:prstGeom>
          <a:noFill/>
          <a:ln>
            <a:solidFill>
              <a:sysClr val="windowText" lastClr="000000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宋体" charset="-122"/>
            </a:endParaRPr>
          </a:p>
        </p:txBody>
      </p:sp>
      <p:sp>
        <p:nvSpPr>
          <p:cNvPr id="109" name="流程图: 联系 25"/>
          <p:cNvSpPr/>
          <p:nvPr/>
        </p:nvSpPr>
        <p:spPr bwMode="auto">
          <a:xfrm>
            <a:off x="7324894" y="2612745"/>
            <a:ext cx="72008" cy="54006"/>
          </a:xfrm>
          <a:prstGeom prst="flowChartConnector">
            <a:avLst/>
          </a:prstGeom>
          <a:noFill/>
          <a:ln>
            <a:solidFill>
              <a:sysClr val="windowText" lastClr="000000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宋体" charset="-122"/>
            </a:endParaRPr>
          </a:p>
        </p:txBody>
      </p:sp>
      <p:sp>
        <p:nvSpPr>
          <p:cNvPr id="110" name="流程图: 联系 26"/>
          <p:cNvSpPr/>
          <p:nvPr/>
        </p:nvSpPr>
        <p:spPr bwMode="auto">
          <a:xfrm>
            <a:off x="8181247" y="2575151"/>
            <a:ext cx="72008" cy="54006"/>
          </a:xfrm>
          <a:prstGeom prst="flowChartConnector">
            <a:avLst/>
          </a:prstGeom>
          <a:noFill/>
          <a:ln>
            <a:solidFill>
              <a:sysClr val="windowText" lastClr="000000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宋体" charset="-122"/>
            </a:endParaRPr>
          </a:p>
        </p:txBody>
      </p:sp>
      <p:cxnSp>
        <p:nvCxnSpPr>
          <p:cNvPr id="113" name="直接连接符 32"/>
          <p:cNvCxnSpPr/>
          <p:nvPr/>
        </p:nvCxnSpPr>
        <p:spPr bwMode="auto">
          <a:xfrm>
            <a:off x="2054282" y="2610790"/>
            <a:ext cx="360040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4" name="直接连接符 33"/>
          <p:cNvCxnSpPr/>
          <p:nvPr/>
        </p:nvCxnSpPr>
        <p:spPr bwMode="auto">
          <a:xfrm>
            <a:off x="8253255" y="2605230"/>
            <a:ext cx="360040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5" name="TextBox 114"/>
          <p:cNvSpPr txBox="1"/>
          <p:nvPr/>
        </p:nvSpPr>
        <p:spPr>
          <a:xfrm>
            <a:off x="2077000" y="2296989"/>
            <a:ext cx="32893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UNI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6242593" y="3997491"/>
            <a:ext cx="43204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TP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3884108" y="3973546"/>
            <a:ext cx="32831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TP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3173228" y="4081295"/>
            <a:ext cx="35979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TTP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2568490" y="3181007"/>
            <a:ext cx="14409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inter-layer-lock-id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6637012" y="3227564"/>
            <a:ext cx="1361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inter-layer-lock-id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4031361" y="2364947"/>
            <a:ext cx="1080120" cy="2769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ETH TE Link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2573100" y="2150829"/>
            <a:ext cx="81438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ETH Node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7459582" y="2163102"/>
            <a:ext cx="70111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ETH Node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3036237" y="3604428"/>
            <a:ext cx="90850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OTN Node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6790761" y="3662322"/>
            <a:ext cx="92835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OTN Node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4187493" y="3739422"/>
            <a:ext cx="830847" cy="184666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OTN TE Link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1" name="Flowchart: Merge 130"/>
          <p:cNvSpPr/>
          <p:nvPr/>
        </p:nvSpPr>
        <p:spPr>
          <a:xfrm>
            <a:off x="3215108" y="3852577"/>
            <a:ext cx="176133" cy="235920"/>
          </a:xfrm>
          <a:prstGeom prst="flowChartMerge">
            <a:avLst/>
          </a:prstGeom>
          <a:noFill/>
          <a:ln w="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7250759" y="3955253"/>
            <a:ext cx="35979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TTP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4" name="Flowchart: Merge 133"/>
          <p:cNvSpPr/>
          <p:nvPr/>
        </p:nvSpPr>
        <p:spPr>
          <a:xfrm>
            <a:off x="7110364" y="3887534"/>
            <a:ext cx="176133" cy="235920"/>
          </a:xfrm>
          <a:prstGeom prst="flowChartMerge">
            <a:avLst/>
          </a:prstGeom>
          <a:noFill/>
          <a:ln w="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35" name="直接连接符 8"/>
          <p:cNvCxnSpPr>
            <a:stCxn id="131" idx="3"/>
            <a:endCxn id="107" idx="2"/>
          </p:cNvCxnSpPr>
          <p:nvPr/>
        </p:nvCxnSpPr>
        <p:spPr bwMode="auto">
          <a:xfrm flipV="1">
            <a:off x="3347208" y="3965565"/>
            <a:ext cx="495774" cy="4972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6" name="直接连接符 8"/>
          <p:cNvCxnSpPr>
            <a:stCxn id="108" idx="5"/>
            <a:endCxn id="134" idx="1"/>
          </p:cNvCxnSpPr>
          <p:nvPr/>
        </p:nvCxnSpPr>
        <p:spPr bwMode="auto">
          <a:xfrm flipV="1">
            <a:off x="6724819" y="4005494"/>
            <a:ext cx="429578" cy="6186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7" name="TextBox 136"/>
          <p:cNvSpPr txBox="1"/>
          <p:nvPr/>
        </p:nvSpPr>
        <p:spPr>
          <a:xfrm>
            <a:off x="3384004" y="3911428"/>
            <a:ext cx="5732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LLCL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6710636" y="3958962"/>
            <a:ext cx="5732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LLCL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1" name="流程图: 联系 18"/>
          <p:cNvSpPr/>
          <p:nvPr/>
        </p:nvSpPr>
        <p:spPr bwMode="auto">
          <a:xfrm>
            <a:off x="2407972" y="2713727"/>
            <a:ext cx="72008" cy="54006"/>
          </a:xfrm>
          <a:prstGeom prst="flowChartConnector">
            <a:avLst/>
          </a:prstGeom>
          <a:noFill/>
          <a:ln>
            <a:solidFill>
              <a:sysClr val="windowText" lastClr="000000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宋体" charset="-122"/>
            </a:endParaRPr>
          </a:p>
        </p:txBody>
      </p:sp>
      <p:cxnSp>
        <p:nvCxnSpPr>
          <p:cNvPr id="142" name="直接连接符 32"/>
          <p:cNvCxnSpPr/>
          <p:nvPr/>
        </p:nvCxnSpPr>
        <p:spPr bwMode="auto">
          <a:xfrm>
            <a:off x="2047932" y="2737790"/>
            <a:ext cx="360040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3" name="流程图: 联系 18"/>
          <p:cNvSpPr/>
          <p:nvPr/>
        </p:nvSpPr>
        <p:spPr bwMode="auto">
          <a:xfrm>
            <a:off x="2420672" y="2466077"/>
            <a:ext cx="72008" cy="54006"/>
          </a:xfrm>
          <a:prstGeom prst="flowChartConnector">
            <a:avLst/>
          </a:prstGeom>
          <a:noFill/>
          <a:ln>
            <a:solidFill>
              <a:sysClr val="windowText" lastClr="000000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宋体" charset="-122"/>
            </a:endParaRPr>
          </a:p>
        </p:txBody>
      </p:sp>
      <p:cxnSp>
        <p:nvCxnSpPr>
          <p:cNvPr id="144" name="直接连接符 32"/>
          <p:cNvCxnSpPr/>
          <p:nvPr/>
        </p:nvCxnSpPr>
        <p:spPr bwMode="auto">
          <a:xfrm>
            <a:off x="2060632" y="2490140"/>
            <a:ext cx="360040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5" name="TextBox 144"/>
          <p:cNvSpPr txBox="1"/>
          <p:nvPr/>
        </p:nvSpPr>
        <p:spPr>
          <a:xfrm>
            <a:off x="3287041" y="2404939"/>
            <a:ext cx="53477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NNI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6" name="流程图: 联系 26"/>
          <p:cNvSpPr/>
          <p:nvPr/>
        </p:nvSpPr>
        <p:spPr bwMode="auto">
          <a:xfrm>
            <a:off x="8193947" y="2435451"/>
            <a:ext cx="72008" cy="54006"/>
          </a:xfrm>
          <a:prstGeom prst="flowChartConnector">
            <a:avLst/>
          </a:prstGeom>
          <a:noFill/>
          <a:ln>
            <a:solidFill>
              <a:sysClr val="windowText" lastClr="000000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宋体" charset="-122"/>
            </a:endParaRPr>
          </a:p>
        </p:txBody>
      </p:sp>
      <p:cxnSp>
        <p:nvCxnSpPr>
          <p:cNvPr id="147" name="直接连接符 33"/>
          <p:cNvCxnSpPr/>
          <p:nvPr/>
        </p:nvCxnSpPr>
        <p:spPr bwMode="auto">
          <a:xfrm>
            <a:off x="8265955" y="2465530"/>
            <a:ext cx="360040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8" name="流程图: 联系 26"/>
          <p:cNvSpPr/>
          <p:nvPr/>
        </p:nvSpPr>
        <p:spPr bwMode="auto">
          <a:xfrm>
            <a:off x="8187597" y="2714851"/>
            <a:ext cx="72008" cy="54006"/>
          </a:xfrm>
          <a:prstGeom prst="flowChartConnector">
            <a:avLst/>
          </a:prstGeom>
          <a:noFill/>
          <a:ln>
            <a:solidFill>
              <a:sysClr val="windowText" lastClr="000000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宋体" charset="-122"/>
            </a:endParaRPr>
          </a:p>
        </p:txBody>
      </p:sp>
      <p:cxnSp>
        <p:nvCxnSpPr>
          <p:cNvPr id="149" name="直接连接符 33"/>
          <p:cNvCxnSpPr/>
          <p:nvPr/>
        </p:nvCxnSpPr>
        <p:spPr bwMode="auto">
          <a:xfrm>
            <a:off x="8259605" y="2744930"/>
            <a:ext cx="360040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0" name="TextBox 149"/>
          <p:cNvSpPr txBox="1"/>
          <p:nvPr/>
        </p:nvSpPr>
        <p:spPr>
          <a:xfrm>
            <a:off x="8254426" y="2255182"/>
            <a:ext cx="53477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UNI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6854280" y="2403590"/>
            <a:ext cx="53477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NNI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4211780" y="4005110"/>
            <a:ext cx="207965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Te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-link-attributes: reserved ODUs, available ODUs, TS bitmap, etc.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3780036" y="2700016"/>
            <a:ext cx="288801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Te</a:t>
            </a: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-link-attributes: Max BW, Avail BW, etc.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154" name="直接连接符 8"/>
          <p:cNvCxnSpPr>
            <a:stCxn id="90" idx="1"/>
            <a:endCxn id="90" idx="3"/>
          </p:cNvCxnSpPr>
          <p:nvPr/>
        </p:nvCxnSpPr>
        <p:spPr bwMode="auto">
          <a:xfrm>
            <a:off x="2486330" y="2613730"/>
            <a:ext cx="769129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7" name="直接连接符 8"/>
          <p:cNvCxnSpPr>
            <a:stCxn id="141" idx="7"/>
            <a:endCxn id="90" idx="3"/>
          </p:cNvCxnSpPr>
          <p:nvPr/>
        </p:nvCxnSpPr>
        <p:spPr bwMode="auto">
          <a:xfrm flipV="1">
            <a:off x="2469435" y="2613730"/>
            <a:ext cx="786024" cy="107906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9" name="直接连接符 8"/>
          <p:cNvCxnSpPr>
            <a:stCxn id="109" idx="6"/>
            <a:endCxn id="110" idx="2"/>
          </p:cNvCxnSpPr>
          <p:nvPr/>
        </p:nvCxnSpPr>
        <p:spPr bwMode="auto">
          <a:xfrm flipV="1">
            <a:off x="7396902" y="2602154"/>
            <a:ext cx="784345" cy="37594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4" name="直接连接符 8"/>
          <p:cNvCxnSpPr>
            <a:stCxn id="143" idx="6"/>
            <a:endCxn id="90" idx="3"/>
          </p:cNvCxnSpPr>
          <p:nvPr/>
        </p:nvCxnSpPr>
        <p:spPr bwMode="auto">
          <a:xfrm>
            <a:off x="2492680" y="2493080"/>
            <a:ext cx="762779" cy="12065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5" name="直接连接符 8"/>
          <p:cNvCxnSpPr>
            <a:stCxn id="109" idx="6"/>
            <a:endCxn id="146" idx="1"/>
          </p:cNvCxnSpPr>
          <p:nvPr/>
        </p:nvCxnSpPr>
        <p:spPr bwMode="auto">
          <a:xfrm flipV="1">
            <a:off x="7396902" y="2443360"/>
            <a:ext cx="807590" cy="196388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6" name="直接连接符 8"/>
          <p:cNvCxnSpPr>
            <a:stCxn id="109" idx="5"/>
            <a:endCxn id="148" idx="2"/>
          </p:cNvCxnSpPr>
          <p:nvPr/>
        </p:nvCxnSpPr>
        <p:spPr bwMode="auto">
          <a:xfrm>
            <a:off x="7386357" y="2658842"/>
            <a:ext cx="801240" cy="83012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7" name="TextBox 166"/>
          <p:cNvSpPr txBox="1"/>
          <p:nvPr/>
        </p:nvSpPr>
        <p:spPr>
          <a:xfrm>
            <a:off x="7491448" y="2672949"/>
            <a:ext cx="70111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Conn-matrix</a:t>
            </a:r>
            <a:endParaRPr kumimoji="0" lang="zh-CN" altLang="en-US" sz="10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68" name="TextBox 167"/>
          <p:cNvSpPr txBox="1"/>
          <p:nvPr/>
        </p:nvSpPr>
        <p:spPr>
          <a:xfrm>
            <a:off x="2538448" y="2682474"/>
            <a:ext cx="70111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Conn-matrix</a:t>
            </a:r>
            <a:endParaRPr kumimoji="0" lang="zh-CN" altLang="en-US" sz="10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169" name="Straight Connector 168"/>
          <p:cNvCxnSpPr/>
          <p:nvPr/>
        </p:nvCxnSpPr>
        <p:spPr>
          <a:xfrm flipV="1">
            <a:off x="266700" y="4619626"/>
            <a:ext cx="11525250" cy="19049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</p:cxnSp>
      <p:cxnSp>
        <p:nvCxnSpPr>
          <p:cNvPr id="170" name="Straight Connector 169"/>
          <p:cNvCxnSpPr/>
          <p:nvPr/>
        </p:nvCxnSpPr>
        <p:spPr>
          <a:xfrm flipV="1">
            <a:off x="342900" y="1933576"/>
            <a:ext cx="11525250" cy="19049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</p:cxnSp>
      <p:sp>
        <p:nvSpPr>
          <p:cNvPr id="171" name="Rectangle 170"/>
          <p:cNvSpPr/>
          <p:nvPr/>
        </p:nvSpPr>
        <p:spPr>
          <a:xfrm>
            <a:off x="1819825" y="2066925"/>
            <a:ext cx="7191375" cy="1085850"/>
          </a:xfrm>
          <a:prstGeom prst="rect">
            <a:avLst/>
          </a:prstGeom>
          <a:ln>
            <a:solidFill>
              <a:sysClr val="windowText" lastClr="000000"/>
            </a:solidFill>
          </a:ln>
        </p:spPr>
        <p:txBody>
          <a:bodyPr wrap="square" lIns="0" tIns="0" rIns="0" rtlCol="0" anchor="ctr">
            <a:spAutoFit/>
          </a:bodyPr>
          <a:lstStyle/>
          <a:p>
            <a:pPr marL="0" marR="0" lvl="0" indent="0" algn="ctr" defTabSz="912658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endParaRPr kumimoji="0" lang="en-US" sz="10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2" name="Rectangle 171"/>
          <p:cNvSpPr/>
          <p:nvPr/>
        </p:nvSpPr>
        <p:spPr>
          <a:xfrm>
            <a:off x="1848400" y="3543299"/>
            <a:ext cx="6896100" cy="981075"/>
          </a:xfrm>
          <a:prstGeom prst="rect">
            <a:avLst/>
          </a:prstGeom>
          <a:ln>
            <a:solidFill>
              <a:sysClr val="windowText" lastClr="000000"/>
            </a:solidFill>
          </a:ln>
        </p:spPr>
        <p:txBody>
          <a:bodyPr rot="0" spcFirstLastPara="0" vertOverflow="overflow" horzOverflow="overflow" vert="horz" wrap="square" lIns="0" tIns="0" rIns="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2658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endParaRPr kumimoji="0" lang="en-US" sz="10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1930068" y="3577497"/>
            <a:ext cx="830847" cy="369332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OTN TE topology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4" name="Rectangle 173"/>
          <p:cNvSpPr/>
          <p:nvPr/>
        </p:nvSpPr>
        <p:spPr>
          <a:xfrm>
            <a:off x="3166012" y="4896907"/>
            <a:ext cx="1007533" cy="169333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5" name="Rectangle 174"/>
          <p:cNvSpPr/>
          <p:nvPr/>
        </p:nvSpPr>
        <p:spPr>
          <a:xfrm>
            <a:off x="6357940" y="4871507"/>
            <a:ext cx="1007533" cy="169333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6" name="圆柱形 230"/>
          <p:cNvSpPr>
            <a:spLocks noChangeArrowheads="1"/>
          </p:cNvSpPr>
          <p:nvPr/>
        </p:nvSpPr>
        <p:spPr bwMode="auto">
          <a:xfrm rot="5400000" flipV="1">
            <a:off x="4537610" y="4727579"/>
            <a:ext cx="1481667" cy="2125132"/>
          </a:xfrm>
          <a:prstGeom prst="can">
            <a:avLst>
              <a:gd name="adj" fmla="val 14600"/>
            </a:avLst>
          </a:prstGeom>
          <a:solidFill>
            <a:srgbClr val="ED7D31">
              <a:lumMod val="20000"/>
              <a:lumOff val="80000"/>
            </a:srgbClr>
          </a:solidFill>
          <a:ln w="3175">
            <a:solidFill>
              <a:srgbClr val="000000">
                <a:lumMod val="60000"/>
                <a:lumOff val="40000"/>
              </a:srgbClr>
            </a:solidFill>
            <a:round/>
            <a:headEnd/>
            <a:tailEnd/>
          </a:ln>
        </p:spPr>
        <p:txBody>
          <a:bodyPr lIns="54000" rIns="54000" anchor="ctr"/>
          <a:lstStyle/>
          <a:p>
            <a:pPr marL="0" marR="0" lvl="0" indent="0" algn="ctr" defTabSz="801575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Wingdings" pitchFamily="2" charset="2"/>
              <a:buNone/>
              <a:tabLst/>
              <a:defRPr/>
            </a:pPr>
            <a:endParaRPr kumimoji="0" lang="zh-CN" altLang="en-US" sz="7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7" name="Rectangle 176"/>
          <p:cNvSpPr/>
          <p:nvPr/>
        </p:nvSpPr>
        <p:spPr>
          <a:xfrm>
            <a:off x="2082279" y="4896909"/>
            <a:ext cx="761999" cy="169333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8" name="矩形 99"/>
          <p:cNvSpPr/>
          <p:nvPr/>
        </p:nvSpPr>
        <p:spPr>
          <a:xfrm>
            <a:off x="1972213" y="4903821"/>
            <a:ext cx="1075267" cy="244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2658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ETH node A</a:t>
            </a:r>
            <a:endParaRPr kumimoji="0" lang="en-US" altLang="zh-CN" sz="11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9" name="矩形 119"/>
          <p:cNvSpPr/>
          <p:nvPr/>
        </p:nvSpPr>
        <p:spPr>
          <a:xfrm>
            <a:off x="2010067" y="5147322"/>
            <a:ext cx="247650" cy="66675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180" name="矩形 125"/>
          <p:cNvSpPr/>
          <p:nvPr/>
        </p:nvSpPr>
        <p:spPr>
          <a:xfrm>
            <a:off x="2010067" y="5833123"/>
            <a:ext cx="247650" cy="95250"/>
          </a:xfrm>
          <a:prstGeom prst="rect">
            <a:avLst/>
          </a:prstGeom>
          <a:solidFill>
            <a:srgbClr val="0070C0"/>
          </a:solidFill>
          <a:ln w="127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181" name="矩形 126"/>
          <p:cNvSpPr/>
          <p:nvPr/>
        </p:nvSpPr>
        <p:spPr>
          <a:xfrm>
            <a:off x="2010067" y="5985523"/>
            <a:ext cx="247650" cy="95250"/>
          </a:xfrm>
          <a:prstGeom prst="rect">
            <a:avLst/>
          </a:prstGeom>
          <a:solidFill>
            <a:srgbClr val="0070C0"/>
          </a:solidFill>
          <a:ln w="127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182" name="矩形 129"/>
          <p:cNvSpPr/>
          <p:nvPr/>
        </p:nvSpPr>
        <p:spPr>
          <a:xfrm>
            <a:off x="2010067" y="5309247"/>
            <a:ext cx="247650" cy="66675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183" name="矩形 130"/>
          <p:cNvSpPr/>
          <p:nvPr/>
        </p:nvSpPr>
        <p:spPr>
          <a:xfrm>
            <a:off x="2010067" y="5452122"/>
            <a:ext cx="247650" cy="66675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DengXian" panose="02010600030101010101" pitchFamily="2" charset="-122"/>
              <a:cs typeface="+mn-cs"/>
            </a:endParaRPr>
          </a:p>
        </p:txBody>
      </p:sp>
      <p:cxnSp>
        <p:nvCxnSpPr>
          <p:cNvPr id="184" name="直接箭头连接符 141"/>
          <p:cNvCxnSpPr>
            <a:stCxn id="181" idx="3"/>
            <a:endCxn id="190" idx="1"/>
          </p:cNvCxnSpPr>
          <p:nvPr/>
        </p:nvCxnSpPr>
        <p:spPr>
          <a:xfrm flipV="1">
            <a:off x="2257717" y="6008530"/>
            <a:ext cx="1137718" cy="24618"/>
          </a:xfrm>
          <a:prstGeom prst="straightConnector1">
            <a:avLst/>
          </a:prstGeom>
          <a:solidFill>
            <a:srgbClr val="5B9BD5"/>
          </a:solidFill>
          <a:ln w="28575" cap="flat" cmpd="sng" algn="ctr">
            <a:solidFill>
              <a:srgbClr val="0070C0"/>
            </a:solidFill>
            <a:prstDash val="dash"/>
            <a:round/>
            <a:headEnd type="triangle"/>
            <a:tailEnd type="triangle"/>
          </a:ln>
          <a:effectLst/>
        </p:spPr>
      </p:cxnSp>
      <p:cxnSp>
        <p:nvCxnSpPr>
          <p:cNvPr id="185" name="直接箭头连接符 144"/>
          <p:cNvCxnSpPr>
            <a:stCxn id="179" idx="3"/>
            <a:endCxn id="187" idx="1"/>
          </p:cNvCxnSpPr>
          <p:nvPr/>
        </p:nvCxnSpPr>
        <p:spPr>
          <a:xfrm>
            <a:off x="2257717" y="5180660"/>
            <a:ext cx="1119962" cy="125684"/>
          </a:xfrm>
          <a:prstGeom prst="straightConnector1">
            <a:avLst/>
          </a:prstGeom>
          <a:solidFill>
            <a:srgbClr val="5B9BD5"/>
          </a:solidFill>
          <a:ln w="28575" cap="flat" cmpd="sng" algn="ctr">
            <a:solidFill>
              <a:srgbClr val="FF0000"/>
            </a:solidFill>
            <a:prstDash val="dash"/>
            <a:round/>
            <a:headEnd type="triangle"/>
            <a:tailEnd type="triangle"/>
          </a:ln>
          <a:effectLst/>
        </p:spPr>
      </p:cxnSp>
      <p:sp>
        <p:nvSpPr>
          <p:cNvPr id="186" name="矩形 126"/>
          <p:cNvSpPr/>
          <p:nvPr/>
        </p:nvSpPr>
        <p:spPr>
          <a:xfrm>
            <a:off x="2001600" y="6137923"/>
            <a:ext cx="247650" cy="95250"/>
          </a:xfrm>
          <a:prstGeom prst="rect">
            <a:avLst/>
          </a:prstGeom>
          <a:solidFill>
            <a:srgbClr val="0070C0"/>
          </a:solidFill>
          <a:ln w="127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3377679" y="5167844"/>
            <a:ext cx="745067" cy="27699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TTP1</a:t>
            </a:r>
          </a:p>
        </p:txBody>
      </p:sp>
      <p:cxnSp>
        <p:nvCxnSpPr>
          <p:cNvPr id="188" name="直接箭头连接符 144"/>
          <p:cNvCxnSpPr>
            <a:stCxn id="182" idx="3"/>
            <a:endCxn id="187" idx="1"/>
          </p:cNvCxnSpPr>
          <p:nvPr/>
        </p:nvCxnSpPr>
        <p:spPr>
          <a:xfrm flipV="1">
            <a:off x="2257717" y="5306344"/>
            <a:ext cx="1119962" cy="36241"/>
          </a:xfrm>
          <a:prstGeom prst="straightConnector1">
            <a:avLst/>
          </a:prstGeom>
          <a:solidFill>
            <a:srgbClr val="5B9BD5"/>
          </a:solidFill>
          <a:ln w="28575" cap="flat" cmpd="sng" algn="ctr">
            <a:solidFill>
              <a:srgbClr val="FF0000"/>
            </a:solidFill>
            <a:prstDash val="dash"/>
            <a:round/>
            <a:headEnd type="triangle"/>
            <a:tailEnd type="triangle"/>
          </a:ln>
          <a:effectLst/>
        </p:spPr>
      </p:cxnSp>
      <p:cxnSp>
        <p:nvCxnSpPr>
          <p:cNvPr id="189" name="直接箭头连接符 144"/>
          <p:cNvCxnSpPr>
            <a:stCxn id="183" idx="3"/>
            <a:endCxn id="187" idx="1"/>
          </p:cNvCxnSpPr>
          <p:nvPr/>
        </p:nvCxnSpPr>
        <p:spPr>
          <a:xfrm flipV="1">
            <a:off x="2257717" y="5306344"/>
            <a:ext cx="1119962" cy="179116"/>
          </a:xfrm>
          <a:prstGeom prst="straightConnector1">
            <a:avLst/>
          </a:prstGeom>
          <a:solidFill>
            <a:srgbClr val="5B9BD5"/>
          </a:solidFill>
          <a:ln w="28575" cap="flat" cmpd="sng" algn="ctr">
            <a:solidFill>
              <a:srgbClr val="FF0000"/>
            </a:solidFill>
            <a:prstDash val="dash"/>
            <a:round/>
            <a:headEnd type="triangle"/>
            <a:tailEnd type="triangle"/>
          </a:ln>
          <a:effectLst/>
        </p:spPr>
      </p:cxnSp>
      <p:sp>
        <p:nvSpPr>
          <p:cNvPr id="190" name="TextBox 189"/>
          <p:cNvSpPr txBox="1"/>
          <p:nvPr/>
        </p:nvSpPr>
        <p:spPr>
          <a:xfrm>
            <a:off x="3395435" y="5916197"/>
            <a:ext cx="745067" cy="184666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TTP5</a:t>
            </a:r>
          </a:p>
        </p:txBody>
      </p:sp>
      <p:cxnSp>
        <p:nvCxnSpPr>
          <p:cNvPr id="191" name="直接箭头连接符 141"/>
          <p:cNvCxnSpPr>
            <a:stCxn id="180" idx="3"/>
            <a:endCxn id="214" idx="1"/>
          </p:cNvCxnSpPr>
          <p:nvPr/>
        </p:nvCxnSpPr>
        <p:spPr>
          <a:xfrm flipV="1">
            <a:off x="2257717" y="5805823"/>
            <a:ext cx="1121442" cy="74925"/>
          </a:xfrm>
          <a:prstGeom prst="straightConnector1">
            <a:avLst/>
          </a:prstGeom>
          <a:solidFill>
            <a:srgbClr val="5B9BD5"/>
          </a:solidFill>
          <a:ln w="28575" cap="flat" cmpd="sng" algn="ctr">
            <a:solidFill>
              <a:srgbClr val="0070C0"/>
            </a:solidFill>
            <a:prstDash val="dash"/>
            <a:round/>
            <a:headEnd type="triangle"/>
            <a:tailEnd type="triangle"/>
          </a:ln>
          <a:effectLst/>
        </p:spPr>
      </p:cxnSp>
      <p:cxnSp>
        <p:nvCxnSpPr>
          <p:cNvPr id="192" name="直接箭头连接符 141"/>
          <p:cNvCxnSpPr>
            <a:stCxn id="186" idx="3"/>
            <a:endCxn id="215" idx="1"/>
          </p:cNvCxnSpPr>
          <p:nvPr/>
        </p:nvCxnSpPr>
        <p:spPr>
          <a:xfrm>
            <a:off x="2249250" y="6185548"/>
            <a:ext cx="1156543" cy="37525"/>
          </a:xfrm>
          <a:prstGeom prst="straightConnector1">
            <a:avLst/>
          </a:prstGeom>
          <a:solidFill>
            <a:srgbClr val="5B9BD5"/>
          </a:solidFill>
          <a:ln w="28575" cap="flat" cmpd="sng" algn="ctr">
            <a:solidFill>
              <a:srgbClr val="0070C0"/>
            </a:solidFill>
            <a:prstDash val="dash"/>
            <a:round/>
            <a:headEnd type="triangle"/>
            <a:tailEnd type="triangle"/>
          </a:ln>
          <a:effectLst/>
        </p:spPr>
      </p:cxnSp>
      <p:sp>
        <p:nvSpPr>
          <p:cNvPr id="193" name="圆柱形 230"/>
          <p:cNvSpPr>
            <a:spLocks noChangeArrowheads="1"/>
          </p:cNvSpPr>
          <p:nvPr/>
        </p:nvSpPr>
        <p:spPr bwMode="auto">
          <a:xfrm rot="5400000" flipV="1">
            <a:off x="5057797" y="4323279"/>
            <a:ext cx="466725" cy="2065864"/>
          </a:xfrm>
          <a:prstGeom prst="can">
            <a:avLst>
              <a:gd name="adj" fmla="val 14600"/>
            </a:avLst>
          </a:prstGeom>
          <a:solidFill>
            <a:srgbClr val="FF0000"/>
          </a:solidFill>
          <a:ln w="3175">
            <a:solidFill>
              <a:srgbClr val="000000">
                <a:lumMod val="60000"/>
                <a:lumOff val="40000"/>
              </a:srgbClr>
            </a:solidFill>
            <a:round/>
            <a:headEnd/>
            <a:tailEnd/>
          </a:ln>
        </p:spPr>
        <p:txBody>
          <a:bodyPr lIns="54000" rIns="54000" anchor="ctr"/>
          <a:lstStyle/>
          <a:p>
            <a:pPr algn="ctr" defTabSz="801575">
              <a:lnSpc>
                <a:spcPct val="120000"/>
              </a:lnSpc>
              <a:buClr>
                <a:srgbClr val="000000"/>
              </a:buClr>
              <a:buFont typeface="Wingdings" pitchFamily="2" charset="2"/>
              <a:buNone/>
              <a:defRPr/>
            </a:pPr>
            <a:endParaRPr lang="zh-CN" altLang="en-US" sz="700" i="1" kern="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" name="TextBox 193"/>
          <p:cNvSpPr txBox="1"/>
          <p:nvPr/>
        </p:nvSpPr>
        <p:spPr>
          <a:xfrm>
            <a:off x="4342873" y="5210177"/>
            <a:ext cx="19727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OTN TUNNEL on RED_SLICE</a:t>
            </a:r>
          </a:p>
        </p:txBody>
      </p:sp>
      <p:sp>
        <p:nvSpPr>
          <p:cNvPr id="195" name="圆柱形 230"/>
          <p:cNvSpPr>
            <a:spLocks noChangeArrowheads="1"/>
          </p:cNvSpPr>
          <p:nvPr/>
        </p:nvSpPr>
        <p:spPr bwMode="auto">
          <a:xfrm rot="5400000" flipV="1">
            <a:off x="5057789" y="4907470"/>
            <a:ext cx="466725" cy="2099751"/>
          </a:xfrm>
          <a:prstGeom prst="can">
            <a:avLst>
              <a:gd name="adj" fmla="val 14600"/>
            </a:avLst>
          </a:prstGeom>
          <a:solidFill>
            <a:srgbClr val="0070C0"/>
          </a:solidFill>
          <a:ln w="3175">
            <a:solidFill>
              <a:srgbClr val="000000">
                <a:lumMod val="60000"/>
                <a:lumOff val="40000"/>
              </a:srgbClr>
            </a:solidFill>
            <a:round/>
            <a:headEnd/>
            <a:tailEnd/>
          </a:ln>
        </p:spPr>
        <p:txBody>
          <a:bodyPr lIns="54000" rIns="54000" anchor="ctr"/>
          <a:lstStyle/>
          <a:p>
            <a:pPr algn="ctr" defTabSz="801575">
              <a:lnSpc>
                <a:spcPct val="120000"/>
              </a:lnSpc>
              <a:buClr>
                <a:srgbClr val="000000"/>
              </a:buClr>
              <a:buFont typeface="Wingdings" pitchFamily="2" charset="2"/>
              <a:buNone/>
              <a:defRPr/>
            </a:pPr>
            <a:endParaRPr lang="zh-CN" altLang="en-US" sz="700" i="1" kern="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4317492" y="5794376"/>
            <a:ext cx="19981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OTN TUNNEL on BLUE_SLICE</a:t>
            </a:r>
          </a:p>
        </p:txBody>
      </p:sp>
      <p:sp>
        <p:nvSpPr>
          <p:cNvPr id="197" name="Rectangle 196"/>
          <p:cNvSpPr/>
          <p:nvPr/>
        </p:nvSpPr>
        <p:spPr>
          <a:xfrm>
            <a:off x="7636407" y="4905374"/>
            <a:ext cx="711202" cy="169333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8" name="矩形 99"/>
          <p:cNvSpPr/>
          <p:nvPr/>
        </p:nvSpPr>
        <p:spPr>
          <a:xfrm>
            <a:off x="7425578" y="4903819"/>
            <a:ext cx="1109135" cy="244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2658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ETH node B</a:t>
            </a:r>
            <a:endParaRPr kumimoji="0" lang="en-US" altLang="zh-CN" sz="11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99" name="矩形 119"/>
          <p:cNvSpPr/>
          <p:nvPr/>
        </p:nvSpPr>
        <p:spPr>
          <a:xfrm>
            <a:off x="8165330" y="5198120"/>
            <a:ext cx="247650" cy="66675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200" name="矩形 125"/>
          <p:cNvSpPr/>
          <p:nvPr/>
        </p:nvSpPr>
        <p:spPr>
          <a:xfrm>
            <a:off x="8165330" y="5883921"/>
            <a:ext cx="247650" cy="95250"/>
          </a:xfrm>
          <a:prstGeom prst="rect">
            <a:avLst/>
          </a:prstGeom>
          <a:solidFill>
            <a:srgbClr val="0070C0"/>
          </a:solidFill>
          <a:ln w="127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201" name="矩形 126"/>
          <p:cNvSpPr/>
          <p:nvPr/>
        </p:nvSpPr>
        <p:spPr>
          <a:xfrm>
            <a:off x="8165330" y="6036321"/>
            <a:ext cx="247650" cy="95250"/>
          </a:xfrm>
          <a:prstGeom prst="rect">
            <a:avLst/>
          </a:prstGeom>
          <a:solidFill>
            <a:srgbClr val="0070C0"/>
          </a:solidFill>
          <a:ln w="127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202" name="矩形 129"/>
          <p:cNvSpPr/>
          <p:nvPr/>
        </p:nvSpPr>
        <p:spPr>
          <a:xfrm>
            <a:off x="8165330" y="5360045"/>
            <a:ext cx="247650" cy="66675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203" name="矩形 130"/>
          <p:cNvSpPr/>
          <p:nvPr/>
        </p:nvSpPr>
        <p:spPr>
          <a:xfrm>
            <a:off x="8165330" y="5502920"/>
            <a:ext cx="247650" cy="66675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DengXian" panose="02010600030101010101" pitchFamily="2" charset="-122"/>
              <a:cs typeface="+mn-cs"/>
            </a:endParaRPr>
          </a:p>
        </p:txBody>
      </p:sp>
      <p:cxnSp>
        <p:nvCxnSpPr>
          <p:cNvPr id="204" name="直接箭头连接符 141"/>
          <p:cNvCxnSpPr>
            <a:stCxn id="216" idx="3"/>
            <a:endCxn id="201" idx="1"/>
          </p:cNvCxnSpPr>
          <p:nvPr/>
        </p:nvCxnSpPr>
        <p:spPr>
          <a:xfrm>
            <a:off x="7158904" y="6027352"/>
            <a:ext cx="1006426" cy="56594"/>
          </a:xfrm>
          <a:prstGeom prst="straightConnector1">
            <a:avLst/>
          </a:prstGeom>
          <a:solidFill>
            <a:srgbClr val="5B9BD5"/>
          </a:solidFill>
          <a:ln w="28575" cap="flat" cmpd="sng" algn="ctr">
            <a:solidFill>
              <a:srgbClr val="0070C0"/>
            </a:solidFill>
            <a:prstDash val="dash"/>
            <a:round/>
            <a:headEnd type="triangle"/>
            <a:tailEnd type="triangle"/>
          </a:ln>
          <a:effectLst/>
        </p:spPr>
      </p:cxnSp>
      <p:cxnSp>
        <p:nvCxnSpPr>
          <p:cNvPr id="205" name="直接箭头连接符 144"/>
          <p:cNvCxnSpPr>
            <a:stCxn id="207" idx="3"/>
            <a:endCxn id="202" idx="1"/>
          </p:cNvCxnSpPr>
          <p:nvPr/>
        </p:nvCxnSpPr>
        <p:spPr>
          <a:xfrm>
            <a:off x="7153808" y="5306342"/>
            <a:ext cx="1011522" cy="87041"/>
          </a:xfrm>
          <a:prstGeom prst="straightConnector1">
            <a:avLst/>
          </a:prstGeom>
          <a:solidFill>
            <a:srgbClr val="5B9BD5"/>
          </a:solidFill>
          <a:ln w="28575" cap="flat" cmpd="sng" algn="ctr">
            <a:solidFill>
              <a:srgbClr val="FF0000"/>
            </a:solidFill>
            <a:prstDash val="dash"/>
            <a:round/>
            <a:headEnd type="triangle"/>
            <a:tailEnd type="triangle"/>
          </a:ln>
          <a:effectLst/>
        </p:spPr>
      </p:cxnSp>
      <p:sp>
        <p:nvSpPr>
          <p:cNvPr id="206" name="矩形 126"/>
          <p:cNvSpPr/>
          <p:nvPr/>
        </p:nvSpPr>
        <p:spPr>
          <a:xfrm>
            <a:off x="8156863" y="6188721"/>
            <a:ext cx="247650" cy="95250"/>
          </a:xfrm>
          <a:prstGeom prst="rect">
            <a:avLst/>
          </a:prstGeom>
          <a:solidFill>
            <a:srgbClr val="0070C0"/>
          </a:solidFill>
          <a:ln w="127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207" name="TextBox 206"/>
          <p:cNvSpPr txBox="1"/>
          <p:nvPr/>
        </p:nvSpPr>
        <p:spPr>
          <a:xfrm>
            <a:off x="6408741" y="5167842"/>
            <a:ext cx="745067" cy="27699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TTP2</a:t>
            </a:r>
          </a:p>
        </p:txBody>
      </p:sp>
      <p:cxnSp>
        <p:nvCxnSpPr>
          <p:cNvPr id="208" name="直接箭头连接符 144"/>
          <p:cNvCxnSpPr>
            <a:stCxn id="207" idx="3"/>
            <a:endCxn id="199" idx="1"/>
          </p:cNvCxnSpPr>
          <p:nvPr/>
        </p:nvCxnSpPr>
        <p:spPr>
          <a:xfrm flipV="1">
            <a:off x="7153808" y="5231458"/>
            <a:ext cx="1011522" cy="74884"/>
          </a:xfrm>
          <a:prstGeom prst="straightConnector1">
            <a:avLst/>
          </a:prstGeom>
          <a:solidFill>
            <a:srgbClr val="5B9BD5"/>
          </a:solidFill>
          <a:ln w="28575" cap="flat" cmpd="sng" algn="ctr">
            <a:solidFill>
              <a:srgbClr val="FF0000"/>
            </a:solidFill>
            <a:prstDash val="dash"/>
            <a:round/>
            <a:headEnd type="triangle"/>
            <a:tailEnd type="triangle"/>
          </a:ln>
          <a:effectLst/>
        </p:spPr>
      </p:cxnSp>
      <p:cxnSp>
        <p:nvCxnSpPr>
          <p:cNvPr id="209" name="直接箭头连接符 144"/>
          <p:cNvCxnSpPr>
            <a:stCxn id="207" idx="3"/>
            <a:endCxn id="203" idx="1"/>
          </p:cNvCxnSpPr>
          <p:nvPr/>
        </p:nvCxnSpPr>
        <p:spPr>
          <a:xfrm>
            <a:off x="7153808" y="5306342"/>
            <a:ext cx="1011522" cy="229916"/>
          </a:xfrm>
          <a:prstGeom prst="straightConnector1">
            <a:avLst/>
          </a:prstGeom>
          <a:solidFill>
            <a:srgbClr val="5B9BD5"/>
          </a:solidFill>
          <a:ln w="28575" cap="flat" cmpd="sng" algn="ctr">
            <a:solidFill>
              <a:srgbClr val="FF0000"/>
            </a:solidFill>
            <a:prstDash val="dash"/>
            <a:round/>
            <a:headEnd type="triangle"/>
            <a:tailEnd type="triangle"/>
          </a:ln>
          <a:effectLst/>
        </p:spPr>
      </p:cxnSp>
      <p:cxnSp>
        <p:nvCxnSpPr>
          <p:cNvPr id="210" name="直接箭头连接符 141"/>
          <p:cNvCxnSpPr>
            <a:stCxn id="217" idx="3"/>
            <a:endCxn id="200" idx="1"/>
          </p:cNvCxnSpPr>
          <p:nvPr/>
        </p:nvCxnSpPr>
        <p:spPr>
          <a:xfrm>
            <a:off x="7142628" y="5824645"/>
            <a:ext cx="1022702" cy="106901"/>
          </a:xfrm>
          <a:prstGeom prst="straightConnector1">
            <a:avLst/>
          </a:prstGeom>
          <a:solidFill>
            <a:srgbClr val="5B9BD5"/>
          </a:solidFill>
          <a:ln w="28575" cap="flat" cmpd="sng" algn="ctr">
            <a:solidFill>
              <a:srgbClr val="0070C0"/>
            </a:solidFill>
            <a:prstDash val="dash"/>
            <a:round/>
            <a:headEnd type="triangle"/>
            <a:tailEnd type="triangle"/>
          </a:ln>
          <a:effectLst/>
        </p:spPr>
      </p:cxnSp>
      <p:cxnSp>
        <p:nvCxnSpPr>
          <p:cNvPr id="211" name="直接箭头连接符 141"/>
          <p:cNvCxnSpPr>
            <a:stCxn id="218" idx="3"/>
            <a:endCxn id="206" idx="1"/>
          </p:cNvCxnSpPr>
          <p:nvPr/>
        </p:nvCxnSpPr>
        <p:spPr>
          <a:xfrm flipV="1">
            <a:off x="7169262" y="6236346"/>
            <a:ext cx="987601" cy="5549"/>
          </a:xfrm>
          <a:prstGeom prst="straightConnector1">
            <a:avLst/>
          </a:prstGeom>
          <a:solidFill>
            <a:srgbClr val="5B9BD5"/>
          </a:solidFill>
          <a:ln w="28575" cap="flat" cmpd="sng" algn="ctr">
            <a:solidFill>
              <a:srgbClr val="0070C0"/>
            </a:solidFill>
            <a:prstDash val="dash"/>
            <a:round/>
            <a:headEnd type="triangle"/>
            <a:tailEnd type="triangle"/>
          </a:ln>
          <a:effectLst/>
        </p:spPr>
      </p:cxnSp>
      <p:sp>
        <p:nvSpPr>
          <p:cNvPr id="212" name="矩形 96"/>
          <p:cNvSpPr/>
          <p:nvPr/>
        </p:nvSpPr>
        <p:spPr>
          <a:xfrm>
            <a:off x="1594712" y="4913714"/>
            <a:ext cx="480102" cy="353943"/>
          </a:xfrm>
          <a:prstGeom prst="rect">
            <a:avLst/>
          </a:prstGeom>
        </p:spPr>
        <p:txBody>
          <a:bodyPr wrap="square" lIns="0" tIns="0" rIns="0">
            <a:spAutoFit/>
          </a:bodyPr>
          <a:lstStyle/>
          <a:p>
            <a:pPr marL="0" marR="0" lvl="0" indent="0" algn="ctr" defTabSz="91265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en-US" altLang="zh-CN" sz="1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Phy</a:t>
            </a:r>
            <a:r>
              <a:rPr kumimoji="0" lang="en-US" altLang="zh-CN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ports</a:t>
            </a:r>
            <a:endParaRPr kumimoji="0" lang="en-US" altLang="zh-CN" sz="1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13" name="矩形 96"/>
          <p:cNvSpPr/>
          <p:nvPr/>
        </p:nvSpPr>
        <p:spPr>
          <a:xfrm>
            <a:off x="8946308" y="5054486"/>
            <a:ext cx="404876" cy="353943"/>
          </a:xfrm>
          <a:prstGeom prst="rect">
            <a:avLst/>
          </a:prstGeom>
        </p:spPr>
        <p:txBody>
          <a:bodyPr wrap="square" lIns="0" tIns="0" rIns="0">
            <a:spAutoFit/>
          </a:bodyPr>
          <a:lstStyle/>
          <a:p>
            <a:pPr marL="0" marR="0" lvl="0" indent="0" algn="ctr" defTabSz="91265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en-US" altLang="zh-CN" sz="1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Phy</a:t>
            </a:r>
            <a:r>
              <a:rPr kumimoji="0" lang="en-US" altLang="zh-CN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. ports</a:t>
            </a:r>
            <a:endParaRPr kumimoji="0" lang="en-US" altLang="zh-CN" sz="1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14" name="TextBox 213"/>
          <p:cNvSpPr txBox="1"/>
          <p:nvPr/>
        </p:nvSpPr>
        <p:spPr>
          <a:xfrm>
            <a:off x="3379159" y="5713490"/>
            <a:ext cx="745067" cy="184666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TTP3</a:t>
            </a:r>
          </a:p>
        </p:txBody>
      </p:sp>
      <p:sp>
        <p:nvSpPr>
          <p:cNvPr id="215" name="TextBox 214"/>
          <p:cNvSpPr txBox="1"/>
          <p:nvPr/>
        </p:nvSpPr>
        <p:spPr>
          <a:xfrm>
            <a:off x="3405793" y="6130740"/>
            <a:ext cx="745067" cy="184666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TTP7</a:t>
            </a:r>
          </a:p>
        </p:txBody>
      </p:sp>
      <p:sp>
        <p:nvSpPr>
          <p:cNvPr id="216" name="TextBox 215"/>
          <p:cNvSpPr txBox="1"/>
          <p:nvPr/>
        </p:nvSpPr>
        <p:spPr>
          <a:xfrm>
            <a:off x="6413837" y="5935019"/>
            <a:ext cx="745067" cy="184666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TTP6</a:t>
            </a:r>
          </a:p>
        </p:txBody>
      </p:sp>
      <p:sp>
        <p:nvSpPr>
          <p:cNvPr id="217" name="TextBox 216"/>
          <p:cNvSpPr txBox="1"/>
          <p:nvPr/>
        </p:nvSpPr>
        <p:spPr>
          <a:xfrm>
            <a:off x="6397561" y="5732312"/>
            <a:ext cx="745067" cy="184666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TTP4</a:t>
            </a:r>
          </a:p>
        </p:txBody>
      </p:sp>
      <p:sp>
        <p:nvSpPr>
          <p:cNvPr id="218" name="TextBox 217"/>
          <p:cNvSpPr txBox="1"/>
          <p:nvPr/>
        </p:nvSpPr>
        <p:spPr>
          <a:xfrm>
            <a:off x="6424195" y="6149562"/>
            <a:ext cx="745067" cy="184666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TTP8</a:t>
            </a:r>
          </a:p>
        </p:txBody>
      </p:sp>
      <p:sp>
        <p:nvSpPr>
          <p:cNvPr id="219" name="矩形 99"/>
          <p:cNvSpPr/>
          <p:nvPr/>
        </p:nvSpPr>
        <p:spPr>
          <a:xfrm>
            <a:off x="4302707" y="4819155"/>
            <a:ext cx="1894368" cy="244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2658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OTN TE link (max BW 100G)</a:t>
            </a:r>
            <a:endParaRPr kumimoji="0" lang="en-US" altLang="zh-CN" sz="11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20" name="矩形 99"/>
          <p:cNvSpPr/>
          <p:nvPr/>
        </p:nvSpPr>
        <p:spPr>
          <a:xfrm>
            <a:off x="4370440" y="6250021"/>
            <a:ext cx="1894368" cy="244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2658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Unreserved</a:t>
            </a:r>
            <a:r>
              <a:rPr kumimoji="0" lang="en-US" altLang="zh-CN" sz="1100" b="1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bandwidth</a:t>
            </a:r>
            <a:endParaRPr kumimoji="0" lang="en-US" altLang="zh-CN" sz="11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21" name="矩形 99"/>
          <p:cNvSpPr/>
          <p:nvPr/>
        </p:nvSpPr>
        <p:spPr>
          <a:xfrm>
            <a:off x="6222475" y="4869952"/>
            <a:ext cx="1337734" cy="244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2658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OTN node B</a:t>
            </a:r>
            <a:endParaRPr kumimoji="0" lang="en-US" altLang="zh-CN" sz="11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22" name="矩形 99"/>
          <p:cNvSpPr/>
          <p:nvPr/>
        </p:nvSpPr>
        <p:spPr>
          <a:xfrm>
            <a:off x="3115213" y="4903819"/>
            <a:ext cx="1185334" cy="244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2658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OTN node A </a:t>
            </a:r>
            <a:endParaRPr kumimoji="0" lang="en-US" altLang="zh-CN" sz="11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223" name="Straight Arrow Connector 222"/>
          <p:cNvCxnSpPr>
            <a:endCxn id="176" idx="2"/>
          </p:cNvCxnSpPr>
          <p:nvPr/>
        </p:nvCxnSpPr>
        <p:spPr>
          <a:xfrm flipH="1">
            <a:off x="5278444" y="3970537"/>
            <a:ext cx="446633" cy="1078775"/>
          </a:xfrm>
          <a:prstGeom prst="straightConnector1">
            <a:avLst/>
          </a:prstGeom>
          <a:noFill/>
          <a:ln w="3175" cap="flat" cmpd="sng" algn="ctr">
            <a:solidFill>
              <a:sysClr val="windowText" lastClr="000000"/>
            </a:solidFill>
            <a:prstDash val="dash"/>
            <a:miter lim="800000"/>
            <a:headEnd type="stealth" w="lg" len="lg"/>
            <a:tailEnd type="stealth" w="lg" len="lg"/>
          </a:ln>
          <a:effectLst/>
        </p:spPr>
      </p:cxnSp>
      <p:sp>
        <p:nvSpPr>
          <p:cNvPr id="224" name="圆角矩形 220"/>
          <p:cNvSpPr/>
          <p:nvPr/>
        </p:nvSpPr>
        <p:spPr>
          <a:xfrm>
            <a:off x="1998418" y="2394074"/>
            <a:ext cx="157163" cy="142912"/>
          </a:xfrm>
          <a:prstGeom prst="round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225" name="Rectangle 224"/>
          <p:cNvSpPr/>
          <p:nvPr/>
        </p:nvSpPr>
        <p:spPr>
          <a:xfrm>
            <a:off x="360065" y="4801369"/>
            <a:ext cx="761999" cy="169333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6" name="矩形 99"/>
          <p:cNvSpPr/>
          <p:nvPr/>
        </p:nvSpPr>
        <p:spPr>
          <a:xfrm>
            <a:off x="205180" y="4789945"/>
            <a:ext cx="936092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2658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RAN node (</a:t>
            </a:r>
            <a:r>
              <a:rPr kumimoji="0" lang="en-US" altLang="zh-CN" sz="11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g</a:t>
            </a:r>
            <a:r>
              <a:rPr kumimoji="0" lang="en-US" altLang="zh-CN" sz="11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NB</a:t>
            </a:r>
            <a:r>
              <a:rPr kumimoji="0" lang="en-US" altLang="zh-CN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) </a:t>
            </a:r>
            <a:endParaRPr kumimoji="0" lang="en-US" altLang="zh-CN" sz="11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27" name="Rectangle 226"/>
          <p:cNvSpPr/>
          <p:nvPr/>
        </p:nvSpPr>
        <p:spPr>
          <a:xfrm>
            <a:off x="9357813" y="4769989"/>
            <a:ext cx="761999" cy="169333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8" name="矩形 99"/>
          <p:cNvSpPr/>
          <p:nvPr/>
        </p:nvSpPr>
        <p:spPr>
          <a:xfrm>
            <a:off x="9202927" y="4758565"/>
            <a:ext cx="1075267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2658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CORE network node (UPF) </a:t>
            </a:r>
            <a:endParaRPr kumimoji="0" lang="en-US" altLang="zh-CN" sz="11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29" name="矩形 119"/>
          <p:cNvSpPr/>
          <p:nvPr/>
        </p:nvSpPr>
        <p:spPr>
          <a:xfrm>
            <a:off x="998239" y="5120302"/>
            <a:ext cx="247650" cy="66675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230" name="矩形 119"/>
          <p:cNvSpPr/>
          <p:nvPr/>
        </p:nvSpPr>
        <p:spPr>
          <a:xfrm>
            <a:off x="977501" y="5298834"/>
            <a:ext cx="247650" cy="66675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231" name="矩形 119"/>
          <p:cNvSpPr/>
          <p:nvPr/>
        </p:nvSpPr>
        <p:spPr>
          <a:xfrm>
            <a:off x="978977" y="5474617"/>
            <a:ext cx="247650" cy="66675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232" name="矩形 119"/>
          <p:cNvSpPr/>
          <p:nvPr/>
        </p:nvSpPr>
        <p:spPr>
          <a:xfrm>
            <a:off x="999858" y="5880649"/>
            <a:ext cx="247650" cy="66675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233" name="矩形 119"/>
          <p:cNvSpPr/>
          <p:nvPr/>
        </p:nvSpPr>
        <p:spPr>
          <a:xfrm>
            <a:off x="978977" y="6039987"/>
            <a:ext cx="247650" cy="66675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234" name="矩形 119"/>
          <p:cNvSpPr/>
          <p:nvPr/>
        </p:nvSpPr>
        <p:spPr>
          <a:xfrm>
            <a:off x="978977" y="6218359"/>
            <a:ext cx="247650" cy="66675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235" name="矩形 119"/>
          <p:cNvSpPr/>
          <p:nvPr/>
        </p:nvSpPr>
        <p:spPr>
          <a:xfrm>
            <a:off x="9251920" y="5200982"/>
            <a:ext cx="247650" cy="66675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236" name="矩形 119"/>
          <p:cNvSpPr/>
          <p:nvPr/>
        </p:nvSpPr>
        <p:spPr>
          <a:xfrm>
            <a:off x="9231182" y="5379514"/>
            <a:ext cx="247650" cy="66675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237" name="矩形 119"/>
          <p:cNvSpPr/>
          <p:nvPr/>
        </p:nvSpPr>
        <p:spPr>
          <a:xfrm>
            <a:off x="9232658" y="5555297"/>
            <a:ext cx="247650" cy="66675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238" name="矩形 119"/>
          <p:cNvSpPr/>
          <p:nvPr/>
        </p:nvSpPr>
        <p:spPr>
          <a:xfrm>
            <a:off x="9222809" y="5950001"/>
            <a:ext cx="270007" cy="86194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239" name="矩形 119"/>
          <p:cNvSpPr/>
          <p:nvPr/>
        </p:nvSpPr>
        <p:spPr>
          <a:xfrm>
            <a:off x="9232658" y="6120667"/>
            <a:ext cx="247650" cy="66675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240" name="矩形 119"/>
          <p:cNvSpPr/>
          <p:nvPr/>
        </p:nvSpPr>
        <p:spPr>
          <a:xfrm>
            <a:off x="9232658" y="6299039"/>
            <a:ext cx="247650" cy="66675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DengXian" panose="02010600030101010101" pitchFamily="2" charset="-122"/>
              <a:cs typeface="+mn-cs"/>
            </a:endParaRPr>
          </a:p>
        </p:txBody>
      </p:sp>
      <p:cxnSp>
        <p:nvCxnSpPr>
          <p:cNvPr id="241" name="Straight Connector 240"/>
          <p:cNvCxnSpPr>
            <a:stCxn id="229" idx="3"/>
            <a:endCxn id="179" idx="1"/>
          </p:cNvCxnSpPr>
          <p:nvPr/>
        </p:nvCxnSpPr>
        <p:spPr>
          <a:xfrm>
            <a:off x="1245889" y="5153640"/>
            <a:ext cx="764178" cy="27020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242" name="Straight Connector 241"/>
          <p:cNvCxnSpPr>
            <a:stCxn id="230" idx="3"/>
            <a:endCxn id="182" idx="1"/>
          </p:cNvCxnSpPr>
          <p:nvPr/>
        </p:nvCxnSpPr>
        <p:spPr>
          <a:xfrm>
            <a:off x="1225151" y="5332172"/>
            <a:ext cx="784916" cy="10413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243" name="Straight Connector 242"/>
          <p:cNvCxnSpPr>
            <a:stCxn id="231" idx="3"/>
            <a:endCxn id="183" idx="1"/>
          </p:cNvCxnSpPr>
          <p:nvPr/>
        </p:nvCxnSpPr>
        <p:spPr>
          <a:xfrm flipV="1">
            <a:off x="1226627" y="5485460"/>
            <a:ext cx="783440" cy="22495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244" name="Straight Connector 243"/>
          <p:cNvCxnSpPr>
            <a:stCxn id="232" idx="3"/>
            <a:endCxn id="180" idx="1"/>
          </p:cNvCxnSpPr>
          <p:nvPr/>
        </p:nvCxnSpPr>
        <p:spPr>
          <a:xfrm flipV="1">
            <a:off x="1247508" y="5880748"/>
            <a:ext cx="762559" cy="33239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245" name="Straight Connector 244"/>
          <p:cNvCxnSpPr>
            <a:stCxn id="233" idx="3"/>
            <a:endCxn id="181" idx="1"/>
          </p:cNvCxnSpPr>
          <p:nvPr/>
        </p:nvCxnSpPr>
        <p:spPr>
          <a:xfrm flipV="1">
            <a:off x="1226627" y="6033148"/>
            <a:ext cx="783440" cy="40177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246" name="Straight Connector 245"/>
          <p:cNvCxnSpPr>
            <a:stCxn id="234" idx="3"/>
            <a:endCxn id="186" idx="1"/>
          </p:cNvCxnSpPr>
          <p:nvPr/>
        </p:nvCxnSpPr>
        <p:spPr>
          <a:xfrm flipV="1">
            <a:off x="1226627" y="6185548"/>
            <a:ext cx="774973" cy="66149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247" name="Straight Connector 246"/>
          <p:cNvCxnSpPr>
            <a:stCxn id="199" idx="3"/>
            <a:endCxn id="235" idx="1"/>
          </p:cNvCxnSpPr>
          <p:nvPr/>
        </p:nvCxnSpPr>
        <p:spPr>
          <a:xfrm>
            <a:off x="8412980" y="5231458"/>
            <a:ext cx="838940" cy="2862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248" name="Straight Connector 247"/>
          <p:cNvCxnSpPr>
            <a:stCxn id="202" idx="3"/>
            <a:endCxn id="236" idx="1"/>
          </p:cNvCxnSpPr>
          <p:nvPr/>
        </p:nvCxnSpPr>
        <p:spPr>
          <a:xfrm>
            <a:off x="8412980" y="5393383"/>
            <a:ext cx="818202" cy="19469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249" name="Straight Connector 248"/>
          <p:cNvCxnSpPr>
            <a:stCxn id="203" idx="3"/>
            <a:endCxn id="237" idx="1"/>
          </p:cNvCxnSpPr>
          <p:nvPr/>
        </p:nvCxnSpPr>
        <p:spPr>
          <a:xfrm>
            <a:off x="8412980" y="5536258"/>
            <a:ext cx="819678" cy="52377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250" name="Straight Connector 249"/>
          <p:cNvCxnSpPr>
            <a:stCxn id="200" idx="3"/>
            <a:endCxn id="238" idx="1"/>
          </p:cNvCxnSpPr>
          <p:nvPr/>
        </p:nvCxnSpPr>
        <p:spPr>
          <a:xfrm>
            <a:off x="8412980" y="5931546"/>
            <a:ext cx="809829" cy="61552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251" name="Straight Connector 250"/>
          <p:cNvCxnSpPr>
            <a:stCxn id="201" idx="3"/>
            <a:endCxn id="239" idx="1"/>
          </p:cNvCxnSpPr>
          <p:nvPr/>
        </p:nvCxnSpPr>
        <p:spPr>
          <a:xfrm>
            <a:off x="8412980" y="6083946"/>
            <a:ext cx="819678" cy="70059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252" name="Straight Connector 251"/>
          <p:cNvCxnSpPr>
            <a:stCxn id="206" idx="3"/>
            <a:endCxn id="240" idx="1"/>
          </p:cNvCxnSpPr>
          <p:nvPr/>
        </p:nvCxnSpPr>
        <p:spPr>
          <a:xfrm>
            <a:off x="8404513" y="6236346"/>
            <a:ext cx="828145" cy="96031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253" name="圆角矩形 220"/>
          <p:cNvSpPr/>
          <p:nvPr/>
        </p:nvSpPr>
        <p:spPr>
          <a:xfrm>
            <a:off x="2009098" y="2559181"/>
            <a:ext cx="157163" cy="142912"/>
          </a:xfrm>
          <a:prstGeom prst="round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254" name="圆角矩形 220"/>
          <p:cNvSpPr/>
          <p:nvPr/>
        </p:nvSpPr>
        <p:spPr>
          <a:xfrm>
            <a:off x="2008299" y="2737790"/>
            <a:ext cx="157163" cy="142912"/>
          </a:xfrm>
          <a:prstGeom prst="round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255" name="圆角矩形 220"/>
          <p:cNvSpPr/>
          <p:nvPr/>
        </p:nvSpPr>
        <p:spPr>
          <a:xfrm>
            <a:off x="8524033" y="2381367"/>
            <a:ext cx="157163" cy="142912"/>
          </a:xfrm>
          <a:prstGeom prst="round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256" name="圆角矩形 220"/>
          <p:cNvSpPr/>
          <p:nvPr/>
        </p:nvSpPr>
        <p:spPr>
          <a:xfrm>
            <a:off x="8534713" y="2546474"/>
            <a:ext cx="157163" cy="142912"/>
          </a:xfrm>
          <a:prstGeom prst="round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257" name="圆角矩形 220"/>
          <p:cNvSpPr/>
          <p:nvPr/>
        </p:nvSpPr>
        <p:spPr>
          <a:xfrm>
            <a:off x="8533914" y="2725083"/>
            <a:ext cx="157163" cy="142912"/>
          </a:xfrm>
          <a:prstGeom prst="round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258" name="矩形 99"/>
          <p:cNvSpPr/>
          <p:nvPr/>
        </p:nvSpPr>
        <p:spPr>
          <a:xfrm>
            <a:off x="296616" y="2181714"/>
            <a:ext cx="971911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2658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RAN node (</a:t>
            </a:r>
            <a:r>
              <a:rPr kumimoji="0" lang="en-US" altLang="zh-CN" sz="11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g</a:t>
            </a:r>
            <a:r>
              <a:rPr kumimoji="0" lang="en-US" altLang="zh-CN" sz="11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NB</a:t>
            </a:r>
            <a:r>
              <a:rPr kumimoji="0" lang="en-US" altLang="zh-CN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) </a:t>
            </a:r>
            <a:endParaRPr kumimoji="0" lang="en-US" altLang="zh-CN" sz="11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59" name="圆角矩形 4"/>
          <p:cNvSpPr/>
          <p:nvPr/>
        </p:nvSpPr>
        <p:spPr>
          <a:xfrm>
            <a:off x="1141271" y="2441498"/>
            <a:ext cx="127256" cy="142912"/>
          </a:xfrm>
          <a:prstGeom prst="roundRect">
            <a:avLst/>
          </a:prstGeom>
          <a:solidFill>
            <a:srgbClr val="00B05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260" name="圆角矩形 4"/>
          <p:cNvSpPr/>
          <p:nvPr/>
        </p:nvSpPr>
        <p:spPr>
          <a:xfrm>
            <a:off x="1140687" y="2665354"/>
            <a:ext cx="127256" cy="142912"/>
          </a:xfrm>
          <a:prstGeom prst="roundRect">
            <a:avLst/>
          </a:prstGeom>
          <a:solidFill>
            <a:srgbClr val="00B05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261" name="圆角矩形 4"/>
          <p:cNvSpPr/>
          <p:nvPr/>
        </p:nvSpPr>
        <p:spPr>
          <a:xfrm>
            <a:off x="1140687" y="2865430"/>
            <a:ext cx="127256" cy="142912"/>
          </a:xfrm>
          <a:prstGeom prst="roundRect">
            <a:avLst/>
          </a:prstGeom>
          <a:solidFill>
            <a:srgbClr val="00B05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262" name="矩形 96"/>
          <p:cNvSpPr/>
          <p:nvPr/>
        </p:nvSpPr>
        <p:spPr>
          <a:xfrm>
            <a:off x="750531" y="2975803"/>
            <a:ext cx="700741" cy="353943"/>
          </a:xfrm>
          <a:prstGeom prst="rect">
            <a:avLst/>
          </a:prstGeom>
        </p:spPr>
        <p:txBody>
          <a:bodyPr wrap="square" lIns="0" tIns="0" rIns="0">
            <a:spAutoFit/>
          </a:bodyPr>
          <a:lstStyle/>
          <a:p>
            <a:pPr marL="0" marR="0" lvl="0" indent="0" algn="ctr" defTabSz="91265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en-US" altLang="zh-CN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Application Endpoints</a:t>
            </a:r>
            <a:endParaRPr kumimoji="0" lang="en-US" altLang="zh-CN" sz="1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63" name="Rectangle 262"/>
          <p:cNvSpPr/>
          <p:nvPr/>
        </p:nvSpPr>
        <p:spPr>
          <a:xfrm>
            <a:off x="9573745" y="2084268"/>
            <a:ext cx="761999" cy="169333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4" name="矩形 99"/>
          <p:cNvSpPr/>
          <p:nvPr/>
        </p:nvSpPr>
        <p:spPr>
          <a:xfrm>
            <a:off x="9418859" y="2034282"/>
            <a:ext cx="1092387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2658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CORE network node (UPF) </a:t>
            </a:r>
            <a:endParaRPr kumimoji="0" lang="en-US" altLang="zh-CN" sz="11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65" name="圆角矩形 4"/>
          <p:cNvSpPr/>
          <p:nvPr/>
        </p:nvSpPr>
        <p:spPr>
          <a:xfrm>
            <a:off x="9510701" y="2409426"/>
            <a:ext cx="127256" cy="142912"/>
          </a:xfrm>
          <a:prstGeom prst="roundRect">
            <a:avLst/>
          </a:prstGeom>
          <a:solidFill>
            <a:srgbClr val="00B05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266" name="圆角矩形 4"/>
          <p:cNvSpPr/>
          <p:nvPr/>
        </p:nvSpPr>
        <p:spPr>
          <a:xfrm>
            <a:off x="9510117" y="2633282"/>
            <a:ext cx="127256" cy="142912"/>
          </a:xfrm>
          <a:prstGeom prst="roundRect">
            <a:avLst/>
          </a:prstGeom>
          <a:solidFill>
            <a:srgbClr val="00B05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267" name="圆角矩形 4"/>
          <p:cNvSpPr/>
          <p:nvPr/>
        </p:nvSpPr>
        <p:spPr>
          <a:xfrm>
            <a:off x="9510117" y="2833358"/>
            <a:ext cx="127256" cy="142912"/>
          </a:xfrm>
          <a:prstGeom prst="roundRect">
            <a:avLst/>
          </a:prstGeom>
          <a:solidFill>
            <a:srgbClr val="00B05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DengXian" panose="02010600030101010101" pitchFamily="2" charset="-122"/>
              <a:cs typeface="+mn-cs"/>
            </a:endParaRPr>
          </a:p>
        </p:txBody>
      </p:sp>
      <p:sp>
        <p:nvSpPr>
          <p:cNvPr id="268" name="矩形 96"/>
          <p:cNvSpPr/>
          <p:nvPr/>
        </p:nvSpPr>
        <p:spPr>
          <a:xfrm>
            <a:off x="9351184" y="3075147"/>
            <a:ext cx="700741" cy="353943"/>
          </a:xfrm>
          <a:prstGeom prst="rect">
            <a:avLst/>
          </a:prstGeom>
        </p:spPr>
        <p:txBody>
          <a:bodyPr wrap="square" lIns="0" tIns="0" rIns="0">
            <a:spAutoFit/>
          </a:bodyPr>
          <a:lstStyle/>
          <a:p>
            <a:pPr marL="0" marR="0" lvl="0" indent="0" algn="ctr" defTabSz="91265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en-US" altLang="zh-CN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Application Endpoints</a:t>
            </a:r>
            <a:endParaRPr kumimoji="0" lang="en-US" altLang="zh-CN" sz="1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69" name="矩形 96"/>
          <p:cNvSpPr/>
          <p:nvPr/>
        </p:nvSpPr>
        <p:spPr>
          <a:xfrm>
            <a:off x="1122064" y="4970350"/>
            <a:ext cx="480102" cy="353943"/>
          </a:xfrm>
          <a:prstGeom prst="rect">
            <a:avLst/>
          </a:prstGeom>
        </p:spPr>
        <p:txBody>
          <a:bodyPr wrap="square" lIns="0" tIns="0" rIns="0">
            <a:spAutoFit/>
          </a:bodyPr>
          <a:lstStyle/>
          <a:p>
            <a:pPr marL="0" marR="0" lvl="0" indent="0" algn="ctr" defTabSz="91265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en-US" altLang="zh-CN" sz="1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Phy</a:t>
            </a:r>
            <a:r>
              <a:rPr kumimoji="0" lang="en-US" altLang="zh-CN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ports</a:t>
            </a:r>
            <a:endParaRPr kumimoji="0" lang="en-US" altLang="zh-CN" sz="1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70" name="矩形 96"/>
          <p:cNvSpPr/>
          <p:nvPr/>
        </p:nvSpPr>
        <p:spPr>
          <a:xfrm>
            <a:off x="8309103" y="5392623"/>
            <a:ext cx="480102" cy="353943"/>
          </a:xfrm>
          <a:prstGeom prst="rect">
            <a:avLst/>
          </a:prstGeom>
        </p:spPr>
        <p:txBody>
          <a:bodyPr wrap="square" lIns="0" tIns="0" rIns="0">
            <a:spAutoFit/>
          </a:bodyPr>
          <a:lstStyle/>
          <a:p>
            <a:pPr marL="0" marR="0" lvl="0" indent="0" algn="ctr" defTabSz="91265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en-US" altLang="zh-CN" sz="1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Phy</a:t>
            </a:r>
            <a:r>
              <a:rPr kumimoji="0" lang="en-US" altLang="zh-CN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ports</a:t>
            </a:r>
            <a:endParaRPr kumimoji="0" lang="en-US" altLang="zh-CN" sz="1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71" name="TextBox 270"/>
          <p:cNvSpPr txBox="1"/>
          <p:nvPr/>
        </p:nvSpPr>
        <p:spPr>
          <a:xfrm>
            <a:off x="449046" y="1233156"/>
            <a:ext cx="898327" cy="184666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RAN slice 1</a:t>
            </a:r>
          </a:p>
        </p:txBody>
      </p:sp>
      <p:sp>
        <p:nvSpPr>
          <p:cNvPr id="272" name="TextBox 271"/>
          <p:cNvSpPr txBox="1"/>
          <p:nvPr/>
        </p:nvSpPr>
        <p:spPr>
          <a:xfrm>
            <a:off x="10450286" y="4746841"/>
            <a:ext cx="1593668" cy="492443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Data plane 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(in</a:t>
            </a:r>
            <a:r>
              <a:rPr kumimoji="0" lang="en-US" sz="1600" b="1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NEs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)</a:t>
            </a: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73" name="TextBox 272"/>
          <p:cNvSpPr txBox="1"/>
          <p:nvPr/>
        </p:nvSpPr>
        <p:spPr>
          <a:xfrm>
            <a:off x="10602686" y="2307889"/>
            <a:ext cx="1593668" cy="984885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Control plane data 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models (</a:t>
            </a:r>
            <a:r>
              <a:rPr lang="en-US" sz="1600" b="1" kern="0" dirty="0" smtClean="0">
                <a:solidFill>
                  <a:prstClr val="black"/>
                </a:solidFill>
              </a:rPr>
              <a:t>in ONAP and domain controllers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)</a:t>
            </a: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74" name="TextBox 273"/>
          <p:cNvSpPr txBox="1"/>
          <p:nvPr/>
        </p:nvSpPr>
        <p:spPr>
          <a:xfrm>
            <a:off x="10972801" y="1003121"/>
            <a:ext cx="1219199" cy="984885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Management plane data 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models (in</a:t>
            </a:r>
            <a:r>
              <a:rPr kumimoji="0" lang="en-US" sz="1600" b="1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ONAP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)</a:t>
            </a: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75" name="TextBox 274"/>
          <p:cNvSpPr txBox="1"/>
          <p:nvPr/>
        </p:nvSpPr>
        <p:spPr>
          <a:xfrm>
            <a:off x="3957267" y="2083503"/>
            <a:ext cx="1767810" cy="184666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Ethernet TE topology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76" name="TextBox 275"/>
          <p:cNvSpPr txBox="1"/>
          <p:nvPr/>
        </p:nvSpPr>
        <p:spPr>
          <a:xfrm>
            <a:off x="447764" y="1557159"/>
            <a:ext cx="899609" cy="184666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RAN slice 2</a:t>
            </a:r>
          </a:p>
        </p:txBody>
      </p:sp>
      <p:sp>
        <p:nvSpPr>
          <p:cNvPr id="277" name="TextBox 276"/>
          <p:cNvSpPr txBox="1"/>
          <p:nvPr/>
        </p:nvSpPr>
        <p:spPr>
          <a:xfrm>
            <a:off x="1733425" y="1385555"/>
            <a:ext cx="1869468" cy="184666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Logical transport interface 1</a:t>
            </a:r>
          </a:p>
        </p:txBody>
      </p:sp>
      <p:sp>
        <p:nvSpPr>
          <p:cNvPr id="278" name="TextBox 277"/>
          <p:cNvSpPr txBox="1"/>
          <p:nvPr/>
        </p:nvSpPr>
        <p:spPr>
          <a:xfrm>
            <a:off x="7800490" y="1344692"/>
            <a:ext cx="1761412" cy="184666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Logical transport </a:t>
            </a:r>
            <a:r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interface 2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279" name="Straight Arrow Connector 278"/>
          <p:cNvCxnSpPr>
            <a:stCxn id="179" idx="0"/>
            <a:endCxn id="254" idx="2"/>
          </p:cNvCxnSpPr>
          <p:nvPr/>
        </p:nvCxnSpPr>
        <p:spPr>
          <a:xfrm flipH="1" flipV="1">
            <a:off x="2086881" y="2880702"/>
            <a:ext cx="47011" cy="2266620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80" name="TextBox 279"/>
          <p:cNvSpPr txBox="1"/>
          <p:nvPr/>
        </p:nvSpPr>
        <p:spPr>
          <a:xfrm>
            <a:off x="1588778" y="3245837"/>
            <a:ext cx="990586" cy="246221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kern="0" dirty="0" smtClean="0">
                <a:solidFill>
                  <a:prstClr val="black"/>
                </a:solidFill>
              </a:rPr>
              <a:t>abstraction</a:t>
            </a: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81" name="Oval 280"/>
          <p:cNvSpPr/>
          <p:nvPr/>
        </p:nvSpPr>
        <p:spPr>
          <a:xfrm>
            <a:off x="999857" y="2381367"/>
            <a:ext cx="1257859" cy="231378"/>
          </a:xfrm>
          <a:prstGeom prst="ellipse">
            <a:avLst/>
          </a:prstGeom>
          <a:noFill/>
          <a:ln w="1905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82" name="Straight Arrow Connector 281"/>
          <p:cNvCxnSpPr>
            <a:stCxn id="281" idx="0"/>
            <a:endCxn id="277" idx="2"/>
          </p:cNvCxnSpPr>
          <p:nvPr/>
        </p:nvCxnSpPr>
        <p:spPr>
          <a:xfrm flipV="1">
            <a:off x="1628787" y="1570221"/>
            <a:ext cx="1039372" cy="811146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83" name="TextBox 282"/>
          <p:cNvSpPr txBox="1"/>
          <p:nvPr/>
        </p:nvSpPr>
        <p:spPr>
          <a:xfrm>
            <a:off x="1783280" y="1757603"/>
            <a:ext cx="1005114" cy="246221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abstraction</a:t>
            </a: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84" name="Oval 283"/>
          <p:cNvSpPr/>
          <p:nvPr/>
        </p:nvSpPr>
        <p:spPr>
          <a:xfrm>
            <a:off x="8412980" y="2350387"/>
            <a:ext cx="1323203" cy="239217"/>
          </a:xfrm>
          <a:prstGeom prst="ellipse">
            <a:avLst/>
          </a:prstGeom>
          <a:noFill/>
          <a:ln w="1905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85" name="Straight Arrow Connector 284"/>
          <p:cNvCxnSpPr>
            <a:stCxn id="284" idx="0"/>
            <a:endCxn id="278" idx="2"/>
          </p:cNvCxnSpPr>
          <p:nvPr/>
        </p:nvCxnSpPr>
        <p:spPr>
          <a:xfrm flipH="1" flipV="1">
            <a:off x="8681196" y="1529358"/>
            <a:ext cx="393386" cy="821029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87" name="Straight Connector 286"/>
          <p:cNvCxnSpPr>
            <a:stCxn id="271" idx="3"/>
            <a:endCxn id="277" idx="1"/>
          </p:cNvCxnSpPr>
          <p:nvPr/>
        </p:nvCxnSpPr>
        <p:spPr>
          <a:xfrm>
            <a:off x="1347373" y="1325489"/>
            <a:ext cx="386052" cy="152399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288" name="Straight Connector 287"/>
          <p:cNvCxnSpPr>
            <a:stCxn id="276" idx="3"/>
            <a:endCxn id="277" idx="1"/>
          </p:cNvCxnSpPr>
          <p:nvPr/>
        </p:nvCxnSpPr>
        <p:spPr>
          <a:xfrm flipV="1">
            <a:off x="1347373" y="1477888"/>
            <a:ext cx="386052" cy="171604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289" name="Straight Connector 288"/>
          <p:cNvCxnSpPr>
            <a:stCxn id="277" idx="3"/>
            <a:endCxn id="278" idx="1"/>
          </p:cNvCxnSpPr>
          <p:nvPr/>
        </p:nvCxnSpPr>
        <p:spPr>
          <a:xfrm flipV="1">
            <a:off x="3602893" y="1437025"/>
            <a:ext cx="4197597" cy="40863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290" name="TextBox 289"/>
          <p:cNvSpPr txBox="1"/>
          <p:nvPr/>
        </p:nvSpPr>
        <p:spPr>
          <a:xfrm>
            <a:off x="9963196" y="1237503"/>
            <a:ext cx="898327" cy="184666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CORE slice 1</a:t>
            </a:r>
          </a:p>
        </p:txBody>
      </p:sp>
      <p:sp>
        <p:nvSpPr>
          <p:cNvPr id="291" name="TextBox 290"/>
          <p:cNvSpPr txBox="1"/>
          <p:nvPr/>
        </p:nvSpPr>
        <p:spPr>
          <a:xfrm>
            <a:off x="9961914" y="1561506"/>
            <a:ext cx="899609" cy="184666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CORE slice 2</a:t>
            </a:r>
          </a:p>
        </p:txBody>
      </p:sp>
      <p:cxnSp>
        <p:nvCxnSpPr>
          <p:cNvPr id="292" name="Straight Connector 291"/>
          <p:cNvCxnSpPr>
            <a:stCxn id="278" idx="3"/>
            <a:endCxn id="290" idx="1"/>
          </p:cNvCxnSpPr>
          <p:nvPr/>
        </p:nvCxnSpPr>
        <p:spPr>
          <a:xfrm flipV="1">
            <a:off x="9561902" y="1329836"/>
            <a:ext cx="401294" cy="107189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293" name="Straight Connector 292"/>
          <p:cNvCxnSpPr>
            <a:stCxn id="278" idx="3"/>
            <a:endCxn id="291" idx="1"/>
          </p:cNvCxnSpPr>
          <p:nvPr/>
        </p:nvCxnSpPr>
        <p:spPr>
          <a:xfrm>
            <a:off x="9561902" y="1437025"/>
            <a:ext cx="400012" cy="216814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294" name="TextBox 293"/>
          <p:cNvSpPr txBox="1"/>
          <p:nvPr/>
        </p:nvSpPr>
        <p:spPr>
          <a:xfrm>
            <a:off x="808802" y="959827"/>
            <a:ext cx="1448916" cy="246221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RAN NSSI (3gpp)</a:t>
            </a:r>
          </a:p>
        </p:txBody>
      </p:sp>
      <p:cxnSp>
        <p:nvCxnSpPr>
          <p:cNvPr id="295" name="Straight Connector 294"/>
          <p:cNvCxnSpPr>
            <a:endCxn id="271" idx="1"/>
          </p:cNvCxnSpPr>
          <p:nvPr/>
        </p:nvCxnSpPr>
        <p:spPr>
          <a:xfrm flipH="1">
            <a:off x="449046" y="880010"/>
            <a:ext cx="2456" cy="445479"/>
          </a:xfrm>
          <a:prstGeom prst="line">
            <a:avLst/>
          </a:prstGeom>
          <a:noFill/>
          <a:ln w="190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296" name="Straight Arrow Connector 295"/>
          <p:cNvCxnSpPr>
            <a:stCxn id="294" idx="1"/>
          </p:cNvCxnSpPr>
          <p:nvPr/>
        </p:nvCxnSpPr>
        <p:spPr>
          <a:xfrm flipH="1" flipV="1">
            <a:off x="451502" y="1073480"/>
            <a:ext cx="357300" cy="9458"/>
          </a:xfrm>
          <a:prstGeom prst="straightConnector1">
            <a:avLst/>
          </a:prstGeom>
          <a:noFill/>
          <a:ln w="19050" cap="flat" cmpd="sng" algn="ctr">
            <a:solidFill>
              <a:schemeClr val="bg1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97" name="Straight Connector 296"/>
          <p:cNvCxnSpPr>
            <a:stCxn id="277" idx="0"/>
          </p:cNvCxnSpPr>
          <p:nvPr/>
        </p:nvCxnSpPr>
        <p:spPr>
          <a:xfrm flipV="1">
            <a:off x="2668159" y="986935"/>
            <a:ext cx="0" cy="398620"/>
          </a:xfrm>
          <a:prstGeom prst="line">
            <a:avLst/>
          </a:prstGeom>
          <a:noFill/>
          <a:ln w="190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298" name="Straight Arrow Connector 297"/>
          <p:cNvCxnSpPr>
            <a:stCxn id="294" idx="3"/>
          </p:cNvCxnSpPr>
          <p:nvPr/>
        </p:nvCxnSpPr>
        <p:spPr>
          <a:xfrm>
            <a:off x="2257718" y="1082938"/>
            <a:ext cx="407520" cy="4909"/>
          </a:xfrm>
          <a:prstGeom prst="straightConnector1">
            <a:avLst/>
          </a:prstGeom>
          <a:noFill/>
          <a:ln w="19050" cap="flat" cmpd="sng" algn="ctr">
            <a:solidFill>
              <a:schemeClr val="bg1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99" name="TextBox 298"/>
          <p:cNvSpPr txBox="1"/>
          <p:nvPr/>
        </p:nvSpPr>
        <p:spPr>
          <a:xfrm>
            <a:off x="9070210" y="921112"/>
            <a:ext cx="1381714" cy="246221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CN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NSS</a:t>
            </a:r>
            <a:r>
              <a:rPr lang="en-US" sz="1600" b="1" kern="0" dirty="0" smtClean="0">
                <a:solidFill>
                  <a:prstClr val="black"/>
                </a:solidFill>
              </a:rPr>
              <a:t>I (3gpp)</a:t>
            </a: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300" name="Straight Connector 299"/>
          <p:cNvCxnSpPr>
            <a:endCxn id="278" idx="0"/>
          </p:cNvCxnSpPr>
          <p:nvPr/>
        </p:nvCxnSpPr>
        <p:spPr>
          <a:xfrm flipH="1">
            <a:off x="8681196" y="866939"/>
            <a:ext cx="9881" cy="477753"/>
          </a:xfrm>
          <a:prstGeom prst="line">
            <a:avLst/>
          </a:prstGeom>
          <a:noFill/>
          <a:ln w="190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301" name="Straight Arrow Connector 300"/>
          <p:cNvCxnSpPr>
            <a:stCxn id="299" idx="1"/>
          </p:cNvCxnSpPr>
          <p:nvPr/>
        </p:nvCxnSpPr>
        <p:spPr>
          <a:xfrm flipH="1">
            <a:off x="8681199" y="1044223"/>
            <a:ext cx="389011" cy="0"/>
          </a:xfrm>
          <a:prstGeom prst="straightConnector1">
            <a:avLst/>
          </a:prstGeom>
          <a:noFill/>
          <a:ln w="19050" cap="flat" cmpd="sng" algn="ctr">
            <a:solidFill>
              <a:schemeClr val="bg1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02" name="Straight Connector 301"/>
          <p:cNvCxnSpPr/>
          <p:nvPr/>
        </p:nvCxnSpPr>
        <p:spPr>
          <a:xfrm flipV="1">
            <a:off x="10858601" y="973864"/>
            <a:ext cx="0" cy="398620"/>
          </a:xfrm>
          <a:prstGeom prst="line">
            <a:avLst/>
          </a:prstGeom>
          <a:noFill/>
          <a:ln w="190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cxnSp>
        <p:nvCxnSpPr>
          <p:cNvPr id="303" name="Straight Arrow Connector 302"/>
          <p:cNvCxnSpPr>
            <a:stCxn id="299" idx="3"/>
          </p:cNvCxnSpPr>
          <p:nvPr/>
        </p:nvCxnSpPr>
        <p:spPr>
          <a:xfrm>
            <a:off x="10451924" y="1044223"/>
            <a:ext cx="406677" cy="0"/>
          </a:xfrm>
          <a:prstGeom prst="straightConnector1">
            <a:avLst/>
          </a:prstGeom>
          <a:noFill/>
          <a:ln w="19050" cap="flat" cmpd="sng" algn="ctr">
            <a:solidFill>
              <a:schemeClr val="bg1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04" name="TextBox 303"/>
          <p:cNvSpPr txBox="1"/>
          <p:nvPr/>
        </p:nvSpPr>
        <p:spPr>
          <a:xfrm>
            <a:off x="4274392" y="950401"/>
            <a:ext cx="2252331" cy="246221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TN NSSI (IETF </a:t>
            </a:r>
            <a:r>
              <a:rPr kumimoji="0" lang="en-US" altLang="zh-CN" sz="16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TSCi</a:t>
            </a:r>
            <a:r>
              <a:rPr kumimoji="0" lang="en-US" altLang="zh-CN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model)</a:t>
            </a: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305" name="Straight Arrow Connector 304"/>
          <p:cNvCxnSpPr>
            <a:stCxn id="304" idx="1"/>
          </p:cNvCxnSpPr>
          <p:nvPr/>
        </p:nvCxnSpPr>
        <p:spPr>
          <a:xfrm flipH="1" flipV="1">
            <a:off x="2668162" y="1073480"/>
            <a:ext cx="1606230" cy="32"/>
          </a:xfrm>
          <a:prstGeom prst="straightConnector1">
            <a:avLst/>
          </a:prstGeom>
          <a:noFill/>
          <a:ln w="19050" cap="flat" cmpd="sng" algn="ctr">
            <a:solidFill>
              <a:schemeClr val="bg1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06" name="Straight Arrow Connector 305"/>
          <p:cNvCxnSpPr>
            <a:stCxn id="304" idx="3"/>
          </p:cNvCxnSpPr>
          <p:nvPr/>
        </p:nvCxnSpPr>
        <p:spPr>
          <a:xfrm flipV="1">
            <a:off x="6526723" y="1057294"/>
            <a:ext cx="2164354" cy="16218"/>
          </a:xfrm>
          <a:prstGeom prst="straightConnector1">
            <a:avLst/>
          </a:prstGeom>
          <a:noFill/>
          <a:ln w="19050" cap="flat" cmpd="sng" algn="ctr">
            <a:solidFill>
              <a:schemeClr val="bg1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07" name="矩形 99"/>
          <p:cNvSpPr/>
          <p:nvPr/>
        </p:nvSpPr>
        <p:spPr>
          <a:xfrm>
            <a:off x="1848400" y="1173140"/>
            <a:ext cx="1884292" cy="244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2658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Transport Endpoint model </a:t>
            </a:r>
            <a:endParaRPr kumimoji="0" lang="en-US" altLang="zh-CN" sz="11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08" name="TextBox 307"/>
          <p:cNvSpPr txBox="1"/>
          <p:nvPr/>
        </p:nvSpPr>
        <p:spPr>
          <a:xfrm>
            <a:off x="8439625" y="1706404"/>
            <a:ext cx="1002181" cy="246221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abstraction</a:t>
            </a: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86151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Conclusion and Future Work</a:t>
            </a:r>
            <a:endParaRPr lang="en-U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5922" y="1235413"/>
            <a:ext cx="11503457" cy="4890751"/>
          </a:xfrm>
        </p:spPr>
        <p:txBody>
          <a:bodyPr/>
          <a:lstStyle/>
          <a:p>
            <a:pPr lvl="0"/>
            <a:r>
              <a:rPr lang="en-US" dirty="0"/>
              <a:t>We demonstrate the first open source 5G transport slicing </a:t>
            </a:r>
            <a:r>
              <a:rPr lang="en-US" dirty="0" smtClean="0"/>
              <a:t>solution based on ETSI ZSM and IETF/ACTN standards. Comments/feedbacks are appreciated.</a:t>
            </a:r>
          </a:p>
          <a:p>
            <a:pPr lvl="0"/>
            <a:r>
              <a:rPr lang="en-US" dirty="0" smtClean="0"/>
              <a:t>We will open source the IETF/ACTN tools used in this </a:t>
            </a:r>
            <a:r>
              <a:rPr lang="en-US" dirty="0" smtClean="0"/>
              <a:t>demo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git</a:t>
            </a:r>
            <a:r>
              <a:rPr lang="en-US" dirty="0" smtClean="0"/>
              <a:t>: </a:t>
            </a:r>
            <a:r>
              <a:rPr lang="en-US" dirty="0" err="1" smtClean="0"/>
              <a:t>onap</a:t>
            </a:r>
            <a:r>
              <a:rPr lang="en-US" dirty="0" smtClean="0"/>
              <a:t>/integration/</a:t>
            </a:r>
            <a:r>
              <a:rPr lang="en-US" dirty="0" err="1" smtClean="0"/>
              <a:t>ietf</a:t>
            </a:r>
            <a:r>
              <a:rPr lang="en-US" dirty="0" smtClean="0"/>
              <a:t>-</a:t>
            </a:r>
            <a:r>
              <a:rPr lang="en-US" dirty="0" err="1" smtClean="0"/>
              <a:t>actn</a:t>
            </a:r>
            <a:r>
              <a:rPr lang="en-US" dirty="0" smtClean="0"/>
              <a:t>-tools).</a:t>
            </a:r>
            <a:endParaRPr lang="en-US" dirty="0" smtClean="0"/>
          </a:p>
          <a:p>
            <a:pPr lvl="0"/>
            <a:r>
              <a:rPr lang="en-US" dirty="0"/>
              <a:t>Future work may focus </a:t>
            </a:r>
            <a:r>
              <a:rPr lang="en-US" dirty="0" smtClean="0"/>
              <a:t>on </a:t>
            </a:r>
            <a:r>
              <a:rPr lang="en-US" dirty="0"/>
              <a:t>closed-loop </a:t>
            </a:r>
            <a:r>
              <a:rPr lang="en-US" dirty="0" smtClean="0"/>
              <a:t>automation in transport, by continuing to collaborate with ZSM and IETF. </a:t>
            </a:r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2633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666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>
          <a:defRPr sz="1200" b="1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A7AC0C743A294CADF60F661720E3E6" ma:contentTypeVersion="13" ma:contentTypeDescription="Create a new document." ma:contentTypeScope="" ma:versionID="7485ce2d7ba15a045608920626f21a13">
  <xsd:schema xmlns:xsd="http://www.w3.org/2001/XMLSchema" xmlns:xs="http://www.w3.org/2001/XMLSchema" xmlns:p="http://schemas.microsoft.com/office/2006/metadata/properties" xmlns:ns3="6f846979-0e6f-42ff-8b87-e1893efeda99" xmlns:ns4="db33437f-65a5-48c5-b537-19efd290f967" targetNamespace="http://schemas.microsoft.com/office/2006/metadata/properties" ma:root="true" ma:fieldsID="292811f11a5cff02497f57ff5e6c8a80" ns3:_="" ns4:_="">
    <xsd:import namespace="6f846979-0e6f-42ff-8b87-e1893efeda99"/>
    <xsd:import namespace="db33437f-65a5-48c5-b537-19efd290f96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846979-0e6f-42ff-8b87-e1893efeda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33437f-65a5-48c5-b537-19efd290f96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F444FE5-BCB7-479C-B83D-CBE246BF80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f846979-0e6f-42ff-8b87-e1893efeda99"/>
    <ds:schemaRef ds:uri="db33437f-65a5-48c5-b537-19efd290f96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A3462E9-BF49-40E3-96BA-B096308CAC83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F7C34F4-E784-44C9-BFC4-19A61755587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11642</TotalTime>
  <Words>788</Words>
  <Application>Microsoft Office PowerPoint</Application>
  <PresentationFormat>Widescreen</PresentationFormat>
  <Paragraphs>194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2" baseType="lpstr">
      <vt:lpstr>Arial Unicode MS</vt:lpstr>
      <vt:lpstr>FrutigerNext LT Regular</vt:lpstr>
      <vt:lpstr>Helvetica Neue Light</vt:lpstr>
      <vt:lpstr>宋体</vt:lpstr>
      <vt:lpstr>微软雅黑</vt:lpstr>
      <vt:lpstr>DengXian</vt:lpstr>
      <vt:lpstr>DengXian</vt:lpstr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  <vt:lpstr>E2E Network Slicing on ONAP</vt:lpstr>
      <vt:lpstr>Scope of this Demo</vt:lpstr>
      <vt:lpstr>TN Management Domain (ETSI ZSM)</vt:lpstr>
      <vt:lpstr>Demo Setup (ONAP + Testing Tools)</vt:lpstr>
      <vt:lpstr>What We Demo</vt:lpstr>
      <vt:lpstr>How Slice Definition Model Render into Realization Models</vt:lpstr>
      <vt:lpstr>Conclusion and Future Work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Henry Yu</cp:lastModifiedBy>
  <cp:revision>109</cp:revision>
  <dcterms:created xsi:type="dcterms:W3CDTF">2019-07-29T21:37:05Z</dcterms:created>
  <dcterms:modified xsi:type="dcterms:W3CDTF">2021-02-02T19:30:02Z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0x0101003AA7AC0C743A294CADF60F661720E3E6</vt:lpwstr>
  </property>
  <property fmtid="{D5CDD505-2E9C-101B-9397-08002B2CF9AE}" pid="3" name="_readonly">
    <vt:lpwstr/>
  </property>
  <property fmtid="{D5CDD505-2E9C-101B-9397-08002B2CF9AE}" pid="4" name="_change">
    <vt:lpwstr/>
  </property>
  <property fmtid="{D5CDD505-2E9C-101B-9397-08002B2CF9AE}" pid="5" name="_full-control">
    <vt:lpwstr/>
  </property>
  <property fmtid="{D5CDD505-2E9C-101B-9397-08002B2CF9AE}" pid="6" name="sflag">
    <vt:lpwstr>1612292606</vt:lpwstr>
  </property>
</Properties>
</file>