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1" r:id="rId2"/>
    <p:sldId id="275" r:id="rId3"/>
    <p:sldId id="265" r:id="rId4"/>
    <p:sldId id="266" r:id="rId5"/>
    <p:sldId id="274" r:id="rId6"/>
    <p:sldId id="273" r:id="rId7"/>
    <p:sldId id="276" r:id="rId8"/>
    <p:sldId id="264" r:id="rId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98D4"/>
    <a:srgbClr val="F8AF39"/>
    <a:srgbClr val="B1ED67"/>
    <a:srgbClr val="73973E"/>
    <a:srgbClr val="BDFC6E"/>
    <a:srgbClr val="013B74"/>
    <a:srgbClr val="1E98C9"/>
    <a:srgbClr val="4EB7C5"/>
    <a:srgbClr val="1E988A"/>
    <a:srgbClr val="B0E1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94462"/>
  </p:normalViewPr>
  <p:slideViewPr>
    <p:cSldViewPr snapToGrid="0" snapToObjects="1">
      <p:cViewPr varScale="1">
        <p:scale>
          <a:sx n="142" d="100"/>
          <a:sy n="142" d="100"/>
        </p:scale>
        <p:origin x="780" y="12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5547E5-5079-4F95-8AC6-7F6EA6C551CF}" type="datetimeFigureOut">
              <a:rPr lang="en-US" smtClean="0"/>
              <a:t>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AAE86B-6E72-422E-91B8-0E1552921330}" type="slidenum">
              <a:rPr lang="en-US" smtClean="0"/>
              <a:t>‹#›</a:t>
            </a:fld>
            <a:endParaRPr lang="en-US"/>
          </a:p>
        </p:txBody>
      </p:sp>
    </p:spTree>
    <p:extLst>
      <p:ext uri="{BB962C8B-B14F-4D97-AF65-F5344CB8AC3E}">
        <p14:creationId xmlns:p14="http://schemas.microsoft.com/office/powerpoint/2010/main" val="282109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E71558-D59C-4680-A208-897BA47371E7}" type="slidenum">
              <a:rPr lang="en-US" smtClean="0"/>
              <a:t>2</a:t>
            </a:fld>
            <a:endParaRPr lang="en-US"/>
          </a:p>
        </p:txBody>
      </p:sp>
    </p:spTree>
    <p:extLst>
      <p:ext uri="{BB962C8B-B14F-4D97-AF65-F5344CB8AC3E}">
        <p14:creationId xmlns:p14="http://schemas.microsoft.com/office/powerpoint/2010/main" val="1107813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E71558-D59C-4680-A208-897BA47371E7}" type="slidenum">
              <a:rPr lang="en-US" smtClean="0"/>
              <a:t>3</a:t>
            </a:fld>
            <a:endParaRPr lang="en-US"/>
          </a:p>
        </p:txBody>
      </p:sp>
    </p:spTree>
    <p:extLst>
      <p:ext uri="{BB962C8B-B14F-4D97-AF65-F5344CB8AC3E}">
        <p14:creationId xmlns:p14="http://schemas.microsoft.com/office/powerpoint/2010/main" val="2898486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AAE86B-6E72-422E-91B8-0E1552921330}" type="slidenum">
              <a:rPr lang="en-US" smtClean="0"/>
              <a:t>5</a:t>
            </a:fld>
            <a:endParaRPr lang="en-US"/>
          </a:p>
        </p:txBody>
      </p:sp>
    </p:spTree>
    <p:extLst>
      <p:ext uri="{BB962C8B-B14F-4D97-AF65-F5344CB8AC3E}">
        <p14:creationId xmlns:p14="http://schemas.microsoft.com/office/powerpoint/2010/main" val="8958066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6" name="Text Placeholder 6"/>
          <p:cNvSpPr>
            <a:spLocks noGrp="1"/>
          </p:cNvSpPr>
          <p:nvPr>
            <p:ph type="body" sz="quarter" idx="12" hasCustomPrompt="1"/>
          </p:nvPr>
        </p:nvSpPr>
        <p:spPr>
          <a:xfrm>
            <a:off x="7082495" y="4470167"/>
            <a:ext cx="2150469" cy="403106"/>
          </a:xfrm>
          <a:noFill/>
          <a:ln>
            <a:noFill/>
          </a:ln>
        </p:spPr>
        <p:txBody>
          <a:bodyPr lIns="360000">
            <a:noAutofit/>
          </a:bodyPr>
          <a:lstStyle>
            <a:lvl1pPr marL="0" indent="0" algn="l">
              <a:buNone/>
              <a:defRPr sz="1400" b="0"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a:t>
            </a:r>
            <a:r>
              <a:rPr lang="en-CA" dirty="0" err="1"/>
              <a:t>twitterhandle</a:t>
            </a:r>
            <a:endParaRPr lang="en-US" dirty="0"/>
          </a:p>
        </p:txBody>
      </p:sp>
      <p:sp>
        <p:nvSpPr>
          <p:cNvPr id="19" name="Text Placeholder 6"/>
          <p:cNvSpPr>
            <a:spLocks noGrp="1"/>
          </p:cNvSpPr>
          <p:nvPr>
            <p:ph type="body" sz="quarter" idx="10" hasCustomPrompt="1"/>
          </p:nvPr>
        </p:nvSpPr>
        <p:spPr>
          <a:xfrm>
            <a:off x="328769" y="2283218"/>
            <a:ext cx="5793079" cy="1321357"/>
          </a:xfrm>
          <a:solidFill>
            <a:schemeClr val="bg1"/>
          </a:solidFill>
        </p:spPr>
        <p:txBody>
          <a:bodyPr lIns="360000" anchor="ctr">
            <a:noAutofit/>
          </a:bodyPr>
          <a:lstStyle>
            <a:lvl1pPr marL="0" indent="0" algn="l">
              <a:buNone/>
              <a:defRPr sz="4800" b="1" baseline="0">
                <a:solidFill>
                  <a:schemeClr val="tx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Click to Edit Title</a:t>
            </a:r>
            <a:endParaRPr lang="en-US" dirty="0"/>
          </a:p>
        </p:txBody>
      </p:sp>
      <p:sp>
        <p:nvSpPr>
          <p:cNvPr id="20" name="Text Placeholder 6"/>
          <p:cNvSpPr>
            <a:spLocks noGrp="1"/>
          </p:cNvSpPr>
          <p:nvPr>
            <p:ph type="body" sz="quarter" idx="11" hasCustomPrompt="1"/>
          </p:nvPr>
        </p:nvSpPr>
        <p:spPr>
          <a:xfrm>
            <a:off x="328769" y="3690060"/>
            <a:ext cx="3026003" cy="403106"/>
          </a:xfrm>
          <a:solidFill>
            <a:schemeClr val="tx1"/>
          </a:solidFill>
          <a:ln>
            <a:noFill/>
          </a:ln>
        </p:spPr>
        <p:txBody>
          <a:bodyPr lIns="360000">
            <a:noAutofit/>
          </a:bodyPr>
          <a:lstStyle>
            <a:lvl1pPr marL="0" indent="0" algn="l">
              <a:buNone/>
              <a:defRPr sz="1800" b="1"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Title / Subtitle Here</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8769" y="172432"/>
            <a:ext cx="2867527" cy="1756359"/>
          </a:xfrm>
          <a:prstGeom prst="rect">
            <a:avLst/>
          </a:prstGeom>
        </p:spPr>
      </p:pic>
    </p:spTree>
    <p:extLst>
      <p:ext uri="{BB962C8B-B14F-4D97-AF65-F5344CB8AC3E}">
        <p14:creationId xmlns:p14="http://schemas.microsoft.com/office/powerpoint/2010/main" val="1434251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72827" y="207252"/>
            <a:ext cx="4198347" cy="2571487"/>
          </a:xfrm>
          <a:prstGeom prst="rect">
            <a:avLst/>
          </a:prstGeom>
        </p:spPr>
      </p:pic>
    </p:spTree>
    <p:extLst>
      <p:ext uri="{BB962C8B-B14F-4D97-AF65-F5344CB8AC3E}">
        <p14:creationId xmlns:p14="http://schemas.microsoft.com/office/powerpoint/2010/main" val="119994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848412"/>
            <a:ext cx="9144000" cy="40572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a:spLocks noGrp="1"/>
          </p:cNvSpPr>
          <p:nvPr>
            <p:ph type="title"/>
          </p:nvPr>
        </p:nvSpPr>
        <p:spPr>
          <a:xfrm>
            <a:off x="229441" y="31519"/>
            <a:ext cx="8389903" cy="800739"/>
          </a:xfrm>
        </p:spPr>
        <p:txBody>
          <a:bodyPr>
            <a:normAutofit/>
          </a:bodyPr>
          <a:lstStyle>
            <a:lvl1pPr algn="l">
              <a:defRPr sz="3800">
                <a:solidFill>
                  <a:schemeClr val="bg1"/>
                </a:solidFill>
                <a:latin typeface="Arial"/>
                <a:cs typeface="Arial"/>
              </a:defRPr>
            </a:lvl1pPr>
          </a:lstStyle>
          <a:p>
            <a:r>
              <a:rPr lang="en-CA" dirty="0"/>
              <a:t>Click to edit Master title style</a:t>
            </a:r>
            <a:endParaRPr lang="en-US" dirty="0"/>
          </a:p>
        </p:txBody>
      </p:sp>
      <p:sp>
        <p:nvSpPr>
          <p:cNvPr id="10" name="Content Placeholder 2"/>
          <p:cNvSpPr>
            <a:spLocks noGrp="1"/>
          </p:cNvSpPr>
          <p:nvPr>
            <p:ph idx="1"/>
          </p:nvPr>
        </p:nvSpPr>
        <p:spPr>
          <a:xfrm>
            <a:off x="451951" y="1200151"/>
            <a:ext cx="7280107" cy="3394472"/>
          </a:xfrm>
        </p:spPr>
        <p:txBody>
          <a:bodyPr/>
          <a:lstStyle>
            <a:lvl1pPr>
              <a:buClr>
                <a:srgbClr val="2398D4"/>
              </a:buClr>
              <a:defRPr sz="2800">
                <a:latin typeface="Arial"/>
                <a:cs typeface="Arial"/>
              </a:defRPr>
            </a:lvl1pPr>
            <a:lvl2pPr>
              <a:buClr>
                <a:srgbClr val="2398D4"/>
              </a:buClr>
              <a:defRPr sz="2400">
                <a:latin typeface="Arial"/>
                <a:cs typeface="Arial"/>
              </a:defRPr>
            </a:lvl2pPr>
            <a:lvl3pPr>
              <a:buClr>
                <a:srgbClr val="2398D4"/>
              </a:buClr>
              <a:defRPr sz="2000">
                <a:latin typeface="Arial"/>
                <a:cs typeface="Arial"/>
              </a:defRPr>
            </a:lvl3pPr>
            <a:lvl4pPr>
              <a:buClr>
                <a:srgbClr val="2398D4"/>
              </a:buClr>
              <a:defRPr>
                <a:latin typeface="Arial"/>
                <a:cs typeface="Arial"/>
              </a:defRPr>
            </a:lvl4pPr>
            <a:lvl5pPr>
              <a:buClr>
                <a:srgbClr val="2398D4"/>
              </a:buClr>
              <a:defRPr>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Rectangle 1"/>
          <p:cNvSpPr/>
          <p:nvPr userDrawn="1"/>
        </p:nvSpPr>
        <p:spPr>
          <a:xfrm>
            <a:off x="-2" y="4946754"/>
            <a:ext cx="9144002" cy="19674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0" y="4909885"/>
            <a:ext cx="9144002" cy="51095"/>
          </a:xfrm>
          <a:prstGeom prst="rect">
            <a:avLst/>
          </a:prstGeom>
          <a:solidFill>
            <a:srgbClr val="2398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9394" y="59455"/>
            <a:ext cx="1216112" cy="744867"/>
          </a:xfrm>
          <a:prstGeom prst="rect">
            <a:avLst/>
          </a:prstGeom>
        </p:spPr>
      </p:pic>
    </p:spTree>
    <p:extLst>
      <p:ext uri="{BB962C8B-B14F-4D97-AF65-F5344CB8AC3E}">
        <p14:creationId xmlns:p14="http://schemas.microsoft.com/office/powerpoint/2010/main" val="2057993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38739"/>
          </a:xfrm>
          <a:prstGeom prst="rect">
            <a:avLst/>
          </a:prstGeom>
        </p:spPr>
        <p:txBody>
          <a:bodyPr vert="horz" lIns="91440" tIns="45720" rIns="91440" bIns="45720"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457200" y="1200151"/>
            <a:ext cx="8229600" cy="3227736"/>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1218250904"/>
      </p:ext>
    </p:extLst>
  </p:cSld>
  <p:clrMap bg1="lt1" tx1="dk1" bg2="lt2" tx2="dk2" accent1="accent1" accent2="accent2" accent3="accent3" accent4="accent4" accent5="accent5" accent6="accent6" hlink="hlink" folHlink="folHlink"/>
  <p:sldLayoutIdLst>
    <p:sldLayoutId id="2147483657" r:id="rId1"/>
    <p:sldLayoutId id="2147483659" r:id="rId2"/>
    <p:sldLayoutId id="2147483656" r:id="rId3"/>
  </p:sldLayoutIdLst>
  <p:txStyles>
    <p:titleStyle>
      <a:lvl1pPr algn="l" defTabSz="457200" rtl="0" eaLnBrk="1" latinLnBrk="0" hangingPunct="1">
        <a:spcBef>
          <a:spcPct val="0"/>
        </a:spcBef>
        <a:buNone/>
        <a:defRPr sz="3800"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jira.onap.org/browse/SO-3421"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6"/>
          <p:cNvSpPr>
            <a:spLocks noGrp="1"/>
          </p:cNvSpPr>
          <p:nvPr>
            <p:ph type="body" sz="quarter" idx="10" hasCustomPrompt="1"/>
          </p:nvPr>
        </p:nvSpPr>
        <p:spPr>
          <a:xfrm>
            <a:off x="328769" y="1954194"/>
            <a:ext cx="5793079" cy="1321357"/>
          </a:xfrm>
          <a:solidFill>
            <a:schemeClr val="bg1"/>
          </a:solidFill>
        </p:spPr>
        <p:txBody>
          <a:bodyPr lIns="360000" anchor="ctr">
            <a:noAutofit/>
          </a:bodyPr>
          <a:lstStyle>
            <a:lvl1pPr marL="0" indent="0" algn="l">
              <a:buNone/>
              <a:defRPr sz="4800" b="1" baseline="0">
                <a:solidFill>
                  <a:schemeClr val="tx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algn="l"/>
            <a:r>
              <a:rPr lang="en-US" sz="4800" b="1" i="0" dirty="0">
                <a:effectLst/>
                <a:latin typeface="-apple-system"/>
              </a:rPr>
              <a:t>ONAP Upgrade using OOM framework</a:t>
            </a:r>
          </a:p>
        </p:txBody>
      </p:sp>
      <p:sp>
        <p:nvSpPr>
          <p:cNvPr id="10" name="Text Placeholder 6"/>
          <p:cNvSpPr>
            <a:spLocks noGrp="1"/>
          </p:cNvSpPr>
          <p:nvPr>
            <p:ph type="body" sz="quarter" idx="11" hasCustomPrompt="1"/>
          </p:nvPr>
        </p:nvSpPr>
        <p:spPr>
          <a:xfrm>
            <a:off x="328769" y="3361036"/>
            <a:ext cx="4781113" cy="760488"/>
          </a:xfrm>
          <a:solidFill>
            <a:schemeClr val="tx1"/>
          </a:solidFill>
          <a:ln>
            <a:noFill/>
          </a:ln>
        </p:spPr>
        <p:txBody>
          <a:bodyPr lIns="360000">
            <a:noAutofit/>
          </a:bodyPr>
          <a:lstStyle>
            <a:lvl1pPr marL="0" indent="0" algn="l">
              <a:buNone/>
              <a:defRPr sz="1800" b="1"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Min Sang Yoon - TATA Communications</a:t>
            </a:r>
          </a:p>
          <a:p>
            <a:pPr lvl="0"/>
            <a:r>
              <a:rPr lang="en-CA" dirty="0"/>
              <a:t>Ahmad Khalil - TATA Communications</a:t>
            </a:r>
          </a:p>
        </p:txBody>
      </p:sp>
    </p:spTree>
    <p:extLst>
      <p:ext uri="{BB962C8B-B14F-4D97-AF65-F5344CB8AC3E}">
        <p14:creationId xmlns:p14="http://schemas.microsoft.com/office/powerpoint/2010/main" val="158400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9A07C-5154-473E-A074-AC85CD104EA2}"/>
              </a:ext>
            </a:extLst>
          </p:cNvPr>
          <p:cNvSpPr>
            <a:spLocks noGrp="1"/>
          </p:cNvSpPr>
          <p:nvPr>
            <p:ph type="title"/>
          </p:nvPr>
        </p:nvSpPr>
        <p:spPr/>
        <p:txBody>
          <a:bodyPr>
            <a:normAutofit/>
          </a:bodyPr>
          <a:lstStyle/>
          <a:p>
            <a:r>
              <a:rPr lang="en-US" sz="4400" dirty="0"/>
              <a:t>Contents</a:t>
            </a:r>
          </a:p>
        </p:txBody>
      </p:sp>
      <p:sp>
        <p:nvSpPr>
          <p:cNvPr id="3" name="Content Placeholder 2">
            <a:extLst>
              <a:ext uri="{FF2B5EF4-FFF2-40B4-BE49-F238E27FC236}">
                <a16:creationId xmlns:a16="http://schemas.microsoft.com/office/drawing/2014/main" id="{4EDAF96F-1302-40DC-820D-9E719DF5577F}"/>
              </a:ext>
            </a:extLst>
          </p:cNvPr>
          <p:cNvSpPr>
            <a:spLocks noGrp="1"/>
          </p:cNvSpPr>
          <p:nvPr>
            <p:ph idx="1"/>
          </p:nvPr>
        </p:nvSpPr>
        <p:spPr>
          <a:xfrm>
            <a:off x="451951" y="1051904"/>
            <a:ext cx="8265787" cy="3753851"/>
          </a:xfrm>
        </p:spPr>
        <p:txBody>
          <a:bodyPr>
            <a:normAutofit/>
          </a:bodyPr>
          <a:lstStyle/>
          <a:p>
            <a:pPr>
              <a:lnSpc>
                <a:spcPct val="120000"/>
              </a:lnSpc>
            </a:pPr>
            <a:r>
              <a:rPr lang="en-US" sz="1600" dirty="0"/>
              <a:t>Overview</a:t>
            </a:r>
          </a:p>
          <a:p>
            <a:pPr>
              <a:lnSpc>
                <a:spcPct val="120000"/>
              </a:lnSpc>
            </a:pPr>
            <a:r>
              <a:rPr lang="en-US" sz="1600" dirty="0"/>
              <a:t>ONAP OOM Upgrade Issues</a:t>
            </a:r>
          </a:p>
          <a:p>
            <a:pPr>
              <a:lnSpc>
                <a:spcPct val="120000"/>
              </a:lnSpc>
            </a:pPr>
            <a:r>
              <a:rPr lang="en-US" sz="1600" dirty="0"/>
              <a:t>Upgrade Approach &amp; Solution</a:t>
            </a:r>
          </a:p>
          <a:p>
            <a:pPr>
              <a:lnSpc>
                <a:spcPct val="120000"/>
              </a:lnSpc>
            </a:pPr>
            <a:r>
              <a:rPr lang="en-US" sz="1600" dirty="0"/>
              <a:t>Demo</a:t>
            </a:r>
          </a:p>
          <a:p>
            <a:pPr>
              <a:lnSpc>
                <a:spcPct val="120000"/>
              </a:lnSpc>
            </a:pPr>
            <a:r>
              <a:rPr lang="en-US" sz="1600" dirty="0"/>
              <a:t>Lesson Learned &amp; Challenges</a:t>
            </a:r>
          </a:p>
          <a:p>
            <a:pPr>
              <a:lnSpc>
                <a:spcPct val="120000"/>
              </a:lnSpc>
            </a:pPr>
            <a:r>
              <a:rPr lang="en-US" sz="1600" dirty="0"/>
              <a:t>Q&amp;A</a:t>
            </a:r>
          </a:p>
        </p:txBody>
      </p:sp>
    </p:spTree>
    <p:extLst>
      <p:ext uri="{BB962C8B-B14F-4D97-AF65-F5344CB8AC3E}">
        <p14:creationId xmlns:p14="http://schemas.microsoft.com/office/powerpoint/2010/main" val="674195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9A07C-5154-473E-A074-AC85CD104EA2}"/>
              </a:ext>
            </a:extLst>
          </p:cNvPr>
          <p:cNvSpPr>
            <a:spLocks noGrp="1"/>
          </p:cNvSpPr>
          <p:nvPr>
            <p:ph type="title"/>
          </p:nvPr>
        </p:nvSpPr>
        <p:spPr/>
        <p:txBody>
          <a:bodyPr>
            <a:normAutofit/>
          </a:bodyPr>
          <a:lstStyle/>
          <a:p>
            <a:r>
              <a:rPr lang="en-US" sz="4400" dirty="0"/>
              <a:t>Overview</a:t>
            </a:r>
          </a:p>
        </p:txBody>
      </p:sp>
      <p:sp>
        <p:nvSpPr>
          <p:cNvPr id="3" name="Content Placeholder 2">
            <a:extLst>
              <a:ext uri="{FF2B5EF4-FFF2-40B4-BE49-F238E27FC236}">
                <a16:creationId xmlns:a16="http://schemas.microsoft.com/office/drawing/2014/main" id="{4EDAF96F-1302-40DC-820D-9E719DF5577F}"/>
              </a:ext>
            </a:extLst>
          </p:cNvPr>
          <p:cNvSpPr>
            <a:spLocks noGrp="1"/>
          </p:cNvSpPr>
          <p:nvPr>
            <p:ph idx="1"/>
          </p:nvPr>
        </p:nvSpPr>
        <p:spPr>
          <a:xfrm>
            <a:off x="451951" y="1051904"/>
            <a:ext cx="8265787" cy="3661290"/>
          </a:xfrm>
        </p:spPr>
        <p:txBody>
          <a:bodyPr>
            <a:normAutofit fontScale="92500" lnSpcReduction="10000"/>
          </a:bodyPr>
          <a:lstStyle/>
          <a:p>
            <a:pPr>
              <a:lnSpc>
                <a:spcPct val="120000"/>
              </a:lnSpc>
            </a:pPr>
            <a:r>
              <a:rPr lang="en-US" sz="1600" dirty="0"/>
              <a:t>TATA Communications has been evaluating ONAP as E2E service orchestrator for deployment since Beijing release</a:t>
            </a:r>
          </a:p>
          <a:p>
            <a:pPr>
              <a:lnSpc>
                <a:spcPct val="120000"/>
              </a:lnSpc>
            </a:pPr>
            <a:r>
              <a:rPr lang="en-US" sz="1600" dirty="0"/>
              <a:t>Service providers’ use cases usually are specific and different. TATA communications had started developing and implementing its own  ONAP artifacts to support its own L2 service orchestration, which was completed in El-Alto release (Dublin release was skipped)</a:t>
            </a:r>
          </a:p>
          <a:p>
            <a:pPr>
              <a:lnSpc>
                <a:spcPct val="120000"/>
              </a:lnSpc>
            </a:pPr>
            <a:r>
              <a:rPr lang="en-US" sz="1600" dirty="0"/>
              <a:t>One of the main key issues that is still unresolved is the ONAP upgrade. This is an important part of the evaluation of the ONAP </a:t>
            </a:r>
            <a:r>
              <a:rPr lang="en-US" sz="1600" dirty="0" err="1"/>
              <a:t>deployability</a:t>
            </a:r>
            <a:r>
              <a:rPr lang="en-US" sz="1600" dirty="0"/>
              <a:t> to ensure graceful upgrade of ONAP without risking service data and artifacts loss</a:t>
            </a:r>
          </a:p>
          <a:p>
            <a:pPr>
              <a:lnSpc>
                <a:spcPct val="120000"/>
              </a:lnSpc>
            </a:pPr>
            <a:r>
              <a:rPr lang="en-US" sz="1600" dirty="0"/>
              <a:t>As of today, ONAP helm chart does not support graceful upgrade for all components.</a:t>
            </a:r>
          </a:p>
          <a:p>
            <a:pPr>
              <a:lnSpc>
                <a:spcPct val="120000"/>
              </a:lnSpc>
            </a:pPr>
            <a:r>
              <a:rPr lang="en-US" sz="1600" dirty="0"/>
              <a:t>We share our experience of how we solved issues and enabled graceful upgrade of ONAP using Helm Hook framework</a:t>
            </a:r>
          </a:p>
          <a:p>
            <a:pPr>
              <a:lnSpc>
                <a:spcPct val="120000"/>
              </a:lnSpc>
            </a:pPr>
            <a:r>
              <a:rPr lang="en-US" sz="1600" dirty="0"/>
              <a:t>We will demo upgrading MariaDB and SDNC (including DG-Builder and Network-Name-Gen) from Frankfurt to Guilin release</a:t>
            </a:r>
          </a:p>
        </p:txBody>
      </p:sp>
    </p:spTree>
    <p:extLst>
      <p:ext uri="{BB962C8B-B14F-4D97-AF65-F5344CB8AC3E}">
        <p14:creationId xmlns:p14="http://schemas.microsoft.com/office/powerpoint/2010/main" val="2424172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72940-F6B2-46B7-9C38-B76ED4FD56CB}"/>
              </a:ext>
            </a:extLst>
          </p:cNvPr>
          <p:cNvSpPr>
            <a:spLocks noGrp="1"/>
          </p:cNvSpPr>
          <p:nvPr>
            <p:ph type="title"/>
          </p:nvPr>
        </p:nvSpPr>
        <p:spPr/>
        <p:txBody>
          <a:bodyPr>
            <a:normAutofit/>
          </a:bodyPr>
          <a:lstStyle/>
          <a:p>
            <a:r>
              <a:rPr lang="en-US" sz="4400" dirty="0"/>
              <a:t>Upgrade Approach &amp; Solution</a:t>
            </a:r>
          </a:p>
        </p:txBody>
      </p:sp>
      <p:sp>
        <p:nvSpPr>
          <p:cNvPr id="3" name="Content Placeholder 2">
            <a:extLst>
              <a:ext uri="{FF2B5EF4-FFF2-40B4-BE49-F238E27FC236}">
                <a16:creationId xmlns:a16="http://schemas.microsoft.com/office/drawing/2014/main" id="{36D5D5EA-E839-48F0-AAA6-C17F203F347D}"/>
              </a:ext>
            </a:extLst>
          </p:cNvPr>
          <p:cNvSpPr>
            <a:spLocks noGrp="1"/>
          </p:cNvSpPr>
          <p:nvPr>
            <p:ph idx="1"/>
          </p:nvPr>
        </p:nvSpPr>
        <p:spPr>
          <a:xfrm>
            <a:off x="114301" y="1200151"/>
            <a:ext cx="6044264" cy="3394472"/>
          </a:xfrm>
        </p:spPr>
        <p:txBody>
          <a:bodyPr>
            <a:normAutofit fontScale="62500" lnSpcReduction="20000"/>
          </a:bodyPr>
          <a:lstStyle/>
          <a:p>
            <a:r>
              <a:rPr lang="en-US" sz="2200" dirty="0"/>
              <a:t>ONAP OOM framework helps deploy microservices on K8S using Helm chart</a:t>
            </a:r>
          </a:p>
          <a:p>
            <a:r>
              <a:rPr lang="en-US" sz="2200" dirty="0"/>
              <a:t>Helm is a package manager of K8S which allows to manage, deploy, delete, upgrade and rollback microservices using helm charts</a:t>
            </a:r>
          </a:p>
          <a:p>
            <a:r>
              <a:rPr lang="en-US" sz="2200" dirty="0"/>
              <a:t>Current major ONAP components do not support rolling upgrade using helm upgrade feature because of following issues</a:t>
            </a:r>
          </a:p>
          <a:p>
            <a:pPr marL="800100" lvl="3" indent="-342900"/>
            <a:r>
              <a:rPr lang="en-US" sz="2200" dirty="0"/>
              <a:t>Residual ‘</a:t>
            </a:r>
            <a:r>
              <a:rPr lang="en-US" sz="2200" dirty="0" err="1"/>
              <a:t>PersistentVolumesClaim</a:t>
            </a:r>
            <a:r>
              <a:rPr lang="en-US" sz="2200" dirty="0"/>
              <a:t>’ and ‘</a:t>
            </a:r>
            <a:r>
              <a:rPr lang="en-US" sz="2200" dirty="0" err="1"/>
              <a:t>PersistentVolume</a:t>
            </a:r>
            <a:r>
              <a:rPr lang="en-US" sz="2200" dirty="0"/>
              <a:t>’ from </a:t>
            </a:r>
            <a:r>
              <a:rPr lang="en-US" sz="2200" dirty="0" err="1"/>
              <a:t>statefulset</a:t>
            </a:r>
            <a:r>
              <a:rPr lang="en-US" sz="2200" dirty="0"/>
              <a:t> prevents deployment of new release </a:t>
            </a:r>
          </a:p>
          <a:p>
            <a:pPr marL="800100" lvl="3" indent="-342900"/>
            <a:r>
              <a:rPr lang="en-US" sz="2200" dirty="0"/>
              <a:t>Immutable field prevent helm to run ‘helm deploy’ or ‘helm upgrade’ </a:t>
            </a:r>
          </a:p>
          <a:p>
            <a:pPr marL="800100" lvl="3" indent="-342900"/>
            <a:r>
              <a:rPr lang="en-US" sz="2200" dirty="0"/>
              <a:t>Loss of data during the upgrade</a:t>
            </a:r>
          </a:p>
          <a:p>
            <a:r>
              <a:rPr lang="en-US" sz="2000" dirty="0"/>
              <a:t>To solve this issue, we used Helm hook mechanism for the upgrade</a:t>
            </a:r>
          </a:p>
          <a:p>
            <a:r>
              <a:rPr lang="en-US" sz="2000" dirty="0"/>
              <a:t>Helm hook mechanism allows chart developers to intervene at certain point in an application lifecycle (pre-install, post-install, pre-upgrade, post-upgrade, </a:t>
            </a:r>
            <a:r>
              <a:rPr lang="en-US" sz="2000" dirty="0" err="1"/>
              <a:t>etc</a:t>
            </a:r>
            <a:r>
              <a:rPr lang="en-US" sz="2000" dirty="0"/>
              <a:t>…)</a:t>
            </a:r>
          </a:p>
          <a:p>
            <a:r>
              <a:rPr lang="en-US" sz="2000" dirty="0"/>
              <a:t>We applied helm hooks to create a temporary pod which runs scripts to solve upgrade issues during the lifecycle of upgrade</a:t>
            </a:r>
          </a:p>
        </p:txBody>
      </p:sp>
      <p:sp>
        <p:nvSpPr>
          <p:cNvPr id="4" name="Cube 3">
            <a:extLst>
              <a:ext uri="{FF2B5EF4-FFF2-40B4-BE49-F238E27FC236}">
                <a16:creationId xmlns:a16="http://schemas.microsoft.com/office/drawing/2014/main" id="{24A0A639-4179-4212-AB4E-CE58495AAE97}"/>
              </a:ext>
            </a:extLst>
          </p:cNvPr>
          <p:cNvSpPr/>
          <p:nvPr/>
        </p:nvSpPr>
        <p:spPr>
          <a:xfrm>
            <a:off x="6584765" y="2840682"/>
            <a:ext cx="834706" cy="348815"/>
          </a:xfrm>
          <a:prstGeom prst="cube">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POD-1</a:t>
            </a:r>
          </a:p>
        </p:txBody>
      </p:sp>
      <p:sp>
        <p:nvSpPr>
          <p:cNvPr id="5" name="Cube 4">
            <a:extLst>
              <a:ext uri="{FF2B5EF4-FFF2-40B4-BE49-F238E27FC236}">
                <a16:creationId xmlns:a16="http://schemas.microsoft.com/office/drawing/2014/main" id="{24B3995D-1073-49C7-AE14-6F69C1A383AE}"/>
              </a:ext>
            </a:extLst>
          </p:cNvPr>
          <p:cNvSpPr/>
          <p:nvPr/>
        </p:nvSpPr>
        <p:spPr>
          <a:xfrm>
            <a:off x="7593053" y="2814217"/>
            <a:ext cx="834706" cy="384137"/>
          </a:xfrm>
          <a:prstGeom prst="cube">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POD-2</a:t>
            </a:r>
          </a:p>
        </p:txBody>
      </p:sp>
      <p:sp>
        <p:nvSpPr>
          <p:cNvPr id="6" name="Cylinder 5">
            <a:extLst>
              <a:ext uri="{FF2B5EF4-FFF2-40B4-BE49-F238E27FC236}">
                <a16:creationId xmlns:a16="http://schemas.microsoft.com/office/drawing/2014/main" id="{D67D5DC0-6FC0-4AD1-BE06-69B5ECEBEB1C}"/>
              </a:ext>
            </a:extLst>
          </p:cNvPr>
          <p:cNvSpPr/>
          <p:nvPr/>
        </p:nvSpPr>
        <p:spPr>
          <a:xfrm>
            <a:off x="6662575" y="3786127"/>
            <a:ext cx="591424" cy="307778"/>
          </a:xfrm>
          <a:prstGeom prst="can">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PV-1</a:t>
            </a:r>
          </a:p>
        </p:txBody>
      </p:sp>
      <p:sp>
        <p:nvSpPr>
          <p:cNvPr id="7" name="Cylinder 6">
            <a:extLst>
              <a:ext uri="{FF2B5EF4-FFF2-40B4-BE49-F238E27FC236}">
                <a16:creationId xmlns:a16="http://schemas.microsoft.com/office/drawing/2014/main" id="{87B609BA-CA8E-46E2-9663-97FA47DAF0BB}"/>
              </a:ext>
            </a:extLst>
          </p:cNvPr>
          <p:cNvSpPr/>
          <p:nvPr/>
        </p:nvSpPr>
        <p:spPr>
          <a:xfrm>
            <a:off x="7677779" y="3786127"/>
            <a:ext cx="591424" cy="307778"/>
          </a:xfrm>
          <a:prstGeom prst="can">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PV-2</a:t>
            </a:r>
          </a:p>
        </p:txBody>
      </p:sp>
      <p:sp>
        <p:nvSpPr>
          <p:cNvPr id="8" name="Rectangle: Folded Corner 7">
            <a:extLst>
              <a:ext uri="{FF2B5EF4-FFF2-40B4-BE49-F238E27FC236}">
                <a16:creationId xmlns:a16="http://schemas.microsoft.com/office/drawing/2014/main" id="{B8405652-EFFD-4988-BE5B-E878232A1D1D}"/>
              </a:ext>
            </a:extLst>
          </p:cNvPr>
          <p:cNvSpPr/>
          <p:nvPr/>
        </p:nvSpPr>
        <p:spPr>
          <a:xfrm>
            <a:off x="6601754" y="3396573"/>
            <a:ext cx="713065" cy="192789"/>
          </a:xfrm>
          <a:prstGeom prst="foldedCorner">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PVC-1</a:t>
            </a:r>
          </a:p>
        </p:txBody>
      </p:sp>
      <p:sp>
        <p:nvSpPr>
          <p:cNvPr id="9" name="Rectangle: Folded Corner 8">
            <a:extLst>
              <a:ext uri="{FF2B5EF4-FFF2-40B4-BE49-F238E27FC236}">
                <a16:creationId xmlns:a16="http://schemas.microsoft.com/office/drawing/2014/main" id="{3AB90FCE-660A-49A7-BEB1-16F76BA83840}"/>
              </a:ext>
            </a:extLst>
          </p:cNvPr>
          <p:cNvSpPr/>
          <p:nvPr/>
        </p:nvSpPr>
        <p:spPr>
          <a:xfrm>
            <a:off x="7612765" y="3396573"/>
            <a:ext cx="713065" cy="192789"/>
          </a:xfrm>
          <a:prstGeom prst="foldedCorner">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PVC-2</a:t>
            </a:r>
          </a:p>
        </p:txBody>
      </p:sp>
      <p:cxnSp>
        <p:nvCxnSpPr>
          <p:cNvPr id="10" name="Straight Connector 9">
            <a:extLst>
              <a:ext uri="{FF2B5EF4-FFF2-40B4-BE49-F238E27FC236}">
                <a16:creationId xmlns:a16="http://schemas.microsoft.com/office/drawing/2014/main" id="{464C0EAB-F825-4BD7-9D77-A7765670CB50}"/>
              </a:ext>
            </a:extLst>
          </p:cNvPr>
          <p:cNvCxnSpPr>
            <a:cxnSpLocks/>
            <a:stCxn id="4" idx="3"/>
            <a:endCxn id="8" idx="0"/>
          </p:cNvCxnSpPr>
          <p:nvPr/>
        </p:nvCxnSpPr>
        <p:spPr>
          <a:xfrm flipH="1">
            <a:off x="6958287" y="3189497"/>
            <a:ext cx="229" cy="207076"/>
          </a:xfrm>
          <a:prstGeom prst="line">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ECCAB8F-CD21-47F5-93F5-BF731168DCC4}"/>
              </a:ext>
            </a:extLst>
          </p:cNvPr>
          <p:cNvCxnSpPr>
            <a:cxnSpLocks/>
            <a:stCxn id="8" idx="2"/>
            <a:endCxn id="6" idx="1"/>
          </p:cNvCxnSpPr>
          <p:nvPr/>
        </p:nvCxnSpPr>
        <p:spPr>
          <a:xfrm>
            <a:off x="6958287" y="3589362"/>
            <a:ext cx="0" cy="196765"/>
          </a:xfrm>
          <a:prstGeom prst="line">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2379DC74-52C9-4871-82C5-DE2F27C5C109}"/>
              </a:ext>
            </a:extLst>
          </p:cNvPr>
          <p:cNvCxnSpPr>
            <a:cxnSpLocks/>
            <a:stCxn id="5" idx="3"/>
            <a:endCxn id="9" idx="0"/>
          </p:cNvCxnSpPr>
          <p:nvPr/>
        </p:nvCxnSpPr>
        <p:spPr>
          <a:xfrm>
            <a:off x="7962389" y="3198354"/>
            <a:ext cx="6909" cy="198219"/>
          </a:xfrm>
          <a:prstGeom prst="line">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D5CB941-DB66-47DB-B11A-0ED02CE742EA}"/>
              </a:ext>
            </a:extLst>
          </p:cNvPr>
          <p:cNvCxnSpPr>
            <a:cxnSpLocks/>
            <a:stCxn id="9" idx="2"/>
            <a:endCxn id="7" idx="1"/>
          </p:cNvCxnSpPr>
          <p:nvPr/>
        </p:nvCxnSpPr>
        <p:spPr>
          <a:xfrm>
            <a:off x="7969298" y="3589362"/>
            <a:ext cx="4193" cy="196765"/>
          </a:xfrm>
          <a:prstGeom prst="line">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5196C059-AFE7-42C2-92FC-4E363E4E4177}"/>
              </a:ext>
            </a:extLst>
          </p:cNvPr>
          <p:cNvSpPr/>
          <p:nvPr/>
        </p:nvSpPr>
        <p:spPr>
          <a:xfrm>
            <a:off x="6662575" y="1704408"/>
            <a:ext cx="1755335" cy="384137"/>
          </a:xfrm>
          <a:prstGeom prst="rect">
            <a:avLst/>
          </a:prstGeom>
          <a:solidFill>
            <a:srgbClr val="B0BC25"/>
          </a:solidFill>
          <a:ln>
            <a:noFill/>
          </a:ln>
          <a:effectLst/>
        </p:spPr>
        <p:style>
          <a:lnRef idx="1">
            <a:schemeClr val="accent1"/>
          </a:lnRef>
          <a:fillRef idx="3">
            <a:schemeClr val="accent1"/>
          </a:fillRef>
          <a:effectRef idx="2">
            <a:schemeClr val="accent1"/>
          </a:effectRef>
          <a:fontRef idx="minor">
            <a:schemeClr val="lt1"/>
          </a:fontRef>
        </p:style>
        <p:txBody>
          <a:bodyPr tIns="91440" bIns="9144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1100" dirty="0">
                <a:solidFill>
                  <a:srgbClr val="FFFFFF"/>
                </a:solidFill>
                <a:latin typeface="Arial" panose="020B0604020202020204" pitchFamily="34" charset="0"/>
              </a:rPr>
              <a:t>Service</a:t>
            </a:r>
          </a:p>
        </p:txBody>
      </p:sp>
      <p:cxnSp>
        <p:nvCxnSpPr>
          <p:cNvPr id="15" name="Connector: Elbow 14">
            <a:extLst>
              <a:ext uri="{FF2B5EF4-FFF2-40B4-BE49-F238E27FC236}">
                <a16:creationId xmlns:a16="http://schemas.microsoft.com/office/drawing/2014/main" id="{456768AD-51A2-420A-9D38-B37109F5FCD0}"/>
              </a:ext>
            </a:extLst>
          </p:cNvPr>
          <p:cNvCxnSpPr>
            <a:cxnSpLocks/>
            <a:stCxn id="4" idx="0"/>
            <a:endCxn id="14" idx="2"/>
          </p:cNvCxnSpPr>
          <p:nvPr/>
        </p:nvCxnSpPr>
        <p:spPr>
          <a:xfrm rot="5400000" flipH="1" flipV="1">
            <a:off x="6916913" y="2217353"/>
            <a:ext cx="752137" cy="494523"/>
          </a:xfrm>
          <a:prstGeom prst="bentConnector3">
            <a:avLst>
              <a:gd name="adj1" fmla="val 50000"/>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6" name="Connector: Elbow 15">
            <a:extLst>
              <a:ext uri="{FF2B5EF4-FFF2-40B4-BE49-F238E27FC236}">
                <a16:creationId xmlns:a16="http://schemas.microsoft.com/office/drawing/2014/main" id="{45F0A3F9-4843-4B3D-92EB-01983E81EF1E}"/>
              </a:ext>
            </a:extLst>
          </p:cNvPr>
          <p:cNvCxnSpPr>
            <a:cxnSpLocks/>
            <a:stCxn id="5" idx="0"/>
            <a:endCxn id="14" idx="2"/>
          </p:cNvCxnSpPr>
          <p:nvPr/>
        </p:nvCxnSpPr>
        <p:spPr>
          <a:xfrm rot="16200000" flipV="1">
            <a:off x="7436497" y="2192291"/>
            <a:ext cx="725672" cy="518180"/>
          </a:xfrm>
          <a:prstGeom prst="bentConnector3">
            <a:avLst>
              <a:gd name="adj1" fmla="val 48105"/>
            </a:avLst>
          </a:prstGeom>
          <a:ln w="19050">
            <a:solidFill>
              <a:schemeClr val="accent5"/>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7" name="Rectangle: Rounded Corners 16">
            <a:extLst>
              <a:ext uri="{FF2B5EF4-FFF2-40B4-BE49-F238E27FC236}">
                <a16:creationId xmlns:a16="http://schemas.microsoft.com/office/drawing/2014/main" id="{34485416-EAF6-4C36-86F7-5D675D7EB1CF}"/>
              </a:ext>
            </a:extLst>
          </p:cNvPr>
          <p:cNvSpPr/>
          <p:nvPr/>
        </p:nvSpPr>
        <p:spPr>
          <a:xfrm>
            <a:off x="6356497" y="2692223"/>
            <a:ext cx="2261570" cy="585072"/>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E062400-5309-4745-AC54-70153ABFE77D}"/>
              </a:ext>
            </a:extLst>
          </p:cNvPr>
          <p:cNvSpPr txBox="1"/>
          <p:nvPr/>
        </p:nvSpPr>
        <p:spPr>
          <a:xfrm>
            <a:off x="7046064" y="2418642"/>
            <a:ext cx="1133401" cy="307777"/>
          </a:xfrm>
          <a:prstGeom prst="rect">
            <a:avLst/>
          </a:prstGeom>
          <a:noFill/>
        </p:spPr>
        <p:txBody>
          <a:bodyPr wrap="square" rtlCol="0">
            <a:spAutoFit/>
          </a:bodyPr>
          <a:lstStyle/>
          <a:p>
            <a:r>
              <a:rPr lang="en-US" sz="1400" b="1" dirty="0" err="1">
                <a:solidFill>
                  <a:schemeClr val="accent1"/>
                </a:solidFill>
              </a:rPr>
              <a:t>Statefulset</a:t>
            </a:r>
            <a:endParaRPr lang="en-US" sz="1400" b="1" dirty="0">
              <a:solidFill>
                <a:schemeClr val="accent1"/>
              </a:solidFill>
            </a:endParaRPr>
          </a:p>
        </p:txBody>
      </p:sp>
      <p:sp>
        <p:nvSpPr>
          <p:cNvPr id="19" name="Rectangle: Rounded Corners 18">
            <a:extLst>
              <a:ext uri="{FF2B5EF4-FFF2-40B4-BE49-F238E27FC236}">
                <a16:creationId xmlns:a16="http://schemas.microsoft.com/office/drawing/2014/main" id="{E63153AC-21E5-4597-BA4E-5D53DE5A05DB}"/>
              </a:ext>
            </a:extLst>
          </p:cNvPr>
          <p:cNvSpPr/>
          <p:nvPr/>
        </p:nvSpPr>
        <p:spPr>
          <a:xfrm>
            <a:off x="6280396" y="1499708"/>
            <a:ext cx="2526458" cy="279132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0" name="TextBox 19">
            <a:extLst>
              <a:ext uri="{FF2B5EF4-FFF2-40B4-BE49-F238E27FC236}">
                <a16:creationId xmlns:a16="http://schemas.microsoft.com/office/drawing/2014/main" id="{4C05C310-EB56-4088-8920-906F1E72B151}"/>
              </a:ext>
            </a:extLst>
          </p:cNvPr>
          <p:cNvSpPr txBox="1"/>
          <p:nvPr/>
        </p:nvSpPr>
        <p:spPr>
          <a:xfrm>
            <a:off x="6298131" y="1205901"/>
            <a:ext cx="2589843" cy="276999"/>
          </a:xfrm>
          <a:prstGeom prst="rect">
            <a:avLst/>
          </a:prstGeom>
          <a:noFill/>
        </p:spPr>
        <p:txBody>
          <a:bodyPr wrap="square" rtlCol="0">
            <a:spAutoFit/>
          </a:bodyPr>
          <a:lstStyle/>
          <a:p>
            <a:pPr algn="ctr"/>
            <a:r>
              <a:rPr lang="en-US" sz="1200" b="1" dirty="0" err="1">
                <a:solidFill>
                  <a:srgbClr val="C00000"/>
                </a:solidFill>
              </a:rPr>
              <a:t>Statefulset</a:t>
            </a:r>
            <a:r>
              <a:rPr lang="en-US" sz="1200" b="1" dirty="0">
                <a:solidFill>
                  <a:srgbClr val="C00000"/>
                </a:solidFill>
              </a:rPr>
              <a:t> Application Architecture</a:t>
            </a:r>
          </a:p>
        </p:txBody>
      </p:sp>
    </p:spTree>
    <p:extLst>
      <p:ext uri="{BB962C8B-B14F-4D97-AF65-F5344CB8AC3E}">
        <p14:creationId xmlns:p14="http://schemas.microsoft.com/office/powerpoint/2010/main" val="4086187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B8372-F645-434F-BD6A-B7BB04FB15B6}"/>
              </a:ext>
            </a:extLst>
          </p:cNvPr>
          <p:cNvSpPr>
            <a:spLocks noGrp="1"/>
          </p:cNvSpPr>
          <p:nvPr>
            <p:ph type="title"/>
          </p:nvPr>
        </p:nvSpPr>
        <p:spPr>
          <a:xfrm>
            <a:off x="229441" y="-13390"/>
            <a:ext cx="8389903" cy="800739"/>
          </a:xfrm>
        </p:spPr>
        <p:txBody>
          <a:bodyPr>
            <a:normAutofit/>
          </a:bodyPr>
          <a:lstStyle/>
          <a:p>
            <a:r>
              <a:rPr lang="en-US" sz="4400" dirty="0"/>
              <a:t>Demo</a:t>
            </a:r>
          </a:p>
        </p:txBody>
      </p:sp>
      <p:sp>
        <p:nvSpPr>
          <p:cNvPr id="3" name="Content Placeholder 2">
            <a:extLst>
              <a:ext uri="{FF2B5EF4-FFF2-40B4-BE49-F238E27FC236}">
                <a16:creationId xmlns:a16="http://schemas.microsoft.com/office/drawing/2014/main" id="{15249E1A-F5AE-4833-811C-98537EC3F2C8}"/>
              </a:ext>
            </a:extLst>
          </p:cNvPr>
          <p:cNvSpPr>
            <a:spLocks noGrp="1"/>
          </p:cNvSpPr>
          <p:nvPr>
            <p:ph idx="1"/>
          </p:nvPr>
        </p:nvSpPr>
        <p:spPr>
          <a:xfrm>
            <a:off x="451951" y="1200151"/>
            <a:ext cx="7949529" cy="3394472"/>
          </a:xfrm>
        </p:spPr>
        <p:txBody>
          <a:bodyPr/>
          <a:lstStyle/>
          <a:p>
            <a:r>
              <a:rPr lang="en-US" dirty="0"/>
              <a:t>DEMO MariaDB and SDNC Upgrade</a:t>
            </a:r>
          </a:p>
        </p:txBody>
      </p:sp>
    </p:spTree>
    <p:extLst>
      <p:ext uri="{BB962C8B-B14F-4D97-AF65-F5344CB8AC3E}">
        <p14:creationId xmlns:p14="http://schemas.microsoft.com/office/powerpoint/2010/main" val="2240629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B8372-F645-434F-BD6A-B7BB04FB15B6}"/>
              </a:ext>
            </a:extLst>
          </p:cNvPr>
          <p:cNvSpPr>
            <a:spLocks noGrp="1"/>
          </p:cNvSpPr>
          <p:nvPr>
            <p:ph type="title"/>
          </p:nvPr>
        </p:nvSpPr>
        <p:spPr/>
        <p:txBody>
          <a:bodyPr/>
          <a:lstStyle/>
          <a:p>
            <a:r>
              <a:rPr lang="en-US" dirty="0"/>
              <a:t>Lesson Learned &amp; Challenges</a:t>
            </a:r>
          </a:p>
        </p:txBody>
      </p:sp>
      <p:sp>
        <p:nvSpPr>
          <p:cNvPr id="3" name="Content Placeholder 2">
            <a:extLst>
              <a:ext uri="{FF2B5EF4-FFF2-40B4-BE49-F238E27FC236}">
                <a16:creationId xmlns:a16="http://schemas.microsoft.com/office/drawing/2014/main" id="{15249E1A-F5AE-4833-811C-98537EC3F2C8}"/>
              </a:ext>
            </a:extLst>
          </p:cNvPr>
          <p:cNvSpPr>
            <a:spLocks noGrp="1"/>
          </p:cNvSpPr>
          <p:nvPr>
            <p:ph idx="1"/>
          </p:nvPr>
        </p:nvSpPr>
        <p:spPr>
          <a:xfrm>
            <a:off x="377993" y="1200151"/>
            <a:ext cx="4530596" cy="3506320"/>
          </a:xfrm>
        </p:spPr>
        <p:txBody>
          <a:bodyPr>
            <a:normAutofit fontScale="92500" lnSpcReduction="10000"/>
          </a:bodyPr>
          <a:lstStyle/>
          <a:p>
            <a:r>
              <a:rPr lang="en-US" sz="1400" dirty="0"/>
              <a:t>Using Helm hook framework, TATA communications developed helm chart to support graceful release upgrade for all major components.</a:t>
            </a:r>
          </a:p>
          <a:p>
            <a:r>
              <a:rPr lang="en-US" sz="1400" dirty="0"/>
              <a:t>The upgrade process takes around 2 hours in our environment because of data backup and restoration time</a:t>
            </a:r>
          </a:p>
          <a:p>
            <a:r>
              <a:rPr lang="en-US" sz="1400" dirty="0"/>
              <a:t>We were able to upgrade gracefully from El-Alto to Frankfurt release using the developed helm chart for the 11 main components that we use in our use case </a:t>
            </a:r>
          </a:p>
          <a:p>
            <a:r>
              <a:rPr lang="en-US" sz="1400" dirty="0"/>
              <a:t>As this is a modified ONAP branch using internally developed helm charts, for every new ONAP release, we need additional development effort to adjust to new release helm chart. </a:t>
            </a:r>
          </a:p>
          <a:p>
            <a:r>
              <a:rPr lang="en-US" sz="1400" dirty="0"/>
              <a:t>ONAP uses heterogeneous database for each component. Data backup and restoration is challenging for each component during the upgrade process</a:t>
            </a:r>
            <a:endParaRPr lang="en-US" sz="1000" dirty="0"/>
          </a:p>
        </p:txBody>
      </p:sp>
      <p:sp>
        <p:nvSpPr>
          <p:cNvPr id="5" name="Rectangle 4">
            <a:extLst>
              <a:ext uri="{FF2B5EF4-FFF2-40B4-BE49-F238E27FC236}">
                <a16:creationId xmlns:a16="http://schemas.microsoft.com/office/drawing/2014/main" id="{95479696-4125-2144-A21B-14AF0F6B5DAE}"/>
              </a:ext>
            </a:extLst>
          </p:cNvPr>
          <p:cNvSpPr/>
          <p:nvPr/>
        </p:nvSpPr>
        <p:spPr>
          <a:xfrm>
            <a:off x="5130052" y="1509434"/>
            <a:ext cx="4155141" cy="2308324"/>
          </a:xfrm>
          <a:prstGeom prst="rect">
            <a:avLst/>
          </a:prstGeom>
        </p:spPr>
        <p:txBody>
          <a:bodyPr wrap="square">
            <a:spAutoFit/>
          </a:bodyPr>
          <a:lstStyle/>
          <a:p>
            <a:pPr marL="342900" lvl="2" indent="-342900"/>
            <a:r>
              <a:rPr lang="en-US" sz="1200" dirty="0">
                <a:solidFill>
                  <a:schemeClr val="tx2"/>
                </a:solidFill>
              </a:rPr>
              <a:t>Helm chart development progress: </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MariaDB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Cassandra – completed.</a:t>
            </a:r>
          </a:p>
          <a:p>
            <a:pPr marL="800100" lvl="3" indent="-342900">
              <a:lnSpc>
                <a:spcPct val="80000"/>
              </a:lnSpc>
              <a:spcBef>
                <a:spcPct val="20000"/>
              </a:spcBef>
              <a:buClr>
                <a:srgbClr val="2398D4"/>
              </a:buClr>
              <a:buFont typeface="Arial"/>
              <a:buChar char="–"/>
            </a:pPr>
            <a:r>
              <a:rPr lang="en-US" sz="1200" dirty="0" err="1">
                <a:solidFill>
                  <a:schemeClr val="tx2"/>
                </a:solidFill>
                <a:latin typeface="Arial"/>
                <a:cs typeface="Arial"/>
              </a:rPr>
              <a:t>PostgreSql</a:t>
            </a:r>
            <a:r>
              <a:rPr lang="en-US" sz="1200" dirty="0">
                <a:solidFill>
                  <a:schemeClr val="tx2"/>
                </a:solidFill>
                <a:latin typeface="Arial"/>
                <a:cs typeface="Arial"/>
              </a:rPr>
              <a:t> – completed.</a:t>
            </a:r>
          </a:p>
          <a:p>
            <a:pPr marL="800100" lvl="3" indent="-342900">
              <a:lnSpc>
                <a:spcPct val="80000"/>
              </a:lnSpc>
              <a:spcBef>
                <a:spcPct val="20000"/>
              </a:spcBef>
              <a:buClr>
                <a:srgbClr val="2398D4"/>
              </a:buClr>
              <a:buFont typeface="Arial"/>
              <a:buChar char="–"/>
            </a:pPr>
            <a:r>
              <a:rPr lang="en-US" sz="1200" dirty="0" err="1">
                <a:solidFill>
                  <a:schemeClr val="tx2"/>
                </a:solidFill>
                <a:latin typeface="Arial"/>
                <a:cs typeface="Arial"/>
              </a:rPr>
              <a:t>Dgbuilder</a:t>
            </a:r>
            <a:r>
              <a:rPr lang="en-US" sz="1200" dirty="0">
                <a:solidFill>
                  <a:schemeClr val="tx2"/>
                </a:solidFill>
                <a:latin typeface="Arial"/>
                <a:cs typeface="Arial"/>
              </a:rPr>
              <a:t>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Network-Name-Gen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SDNC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AAI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SDC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DMAAP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DCAE - completed</a:t>
            </a:r>
          </a:p>
          <a:p>
            <a:pPr marL="800100" lvl="3" indent="-342900">
              <a:lnSpc>
                <a:spcPct val="80000"/>
              </a:lnSpc>
              <a:spcBef>
                <a:spcPct val="20000"/>
              </a:spcBef>
              <a:buClr>
                <a:srgbClr val="2398D4"/>
              </a:buClr>
              <a:buFont typeface="Arial"/>
              <a:buChar char="–"/>
            </a:pPr>
            <a:r>
              <a:rPr lang="en-US" sz="1200" dirty="0">
                <a:solidFill>
                  <a:schemeClr val="tx2"/>
                </a:solidFill>
                <a:latin typeface="Arial"/>
                <a:cs typeface="Arial"/>
              </a:rPr>
              <a:t>SO – Suspended</a:t>
            </a:r>
            <a:r>
              <a:rPr lang="en-US" sz="1000" dirty="0">
                <a:solidFill>
                  <a:schemeClr val="tx2"/>
                </a:solidFill>
                <a:latin typeface="Arial"/>
                <a:cs typeface="Arial"/>
              </a:rPr>
              <a:t>(</a:t>
            </a:r>
            <a:r>
              <a:rPr lang="en-US" sz="900" u="sng" dirty="0">
                <a:solidFill>
                  <a:srgbClr val="0563C1"/>
                </a:solidFill>
                <a:effectLst/>
                <a:latin typeface="Calibri" panose="020F0502020204030204" pitchFamily="34" charset="0"/>
                <a:ea typeface="Times New Roman" panose="02020603050405020304" pitchFamily="18" charset="0"/>
                <a:hlinkClick r:id="rId2"/>
              </a:rPr>
              <a:t>https://jira.onap.org/browse/SO-3421</a:t>
            </a:r>
            <a:r>
              <a:rPr lang="en-US" sz="1000" dirty="0">
                <a:solidFill>
                  <a:schemeClr val="tx2"/>
                </a:solidFill>
                <a:latin typeface="Arial"/>
                <a:cs typeface="Arial"/>
              </a:rPr>
              <a:t>)</a:t>
            </a:r>
            <a:endParaRPr lang="en-US" sz="1200" dirty="0">
              <a:solidFill>
                <a:schemeClr val="tx2"/>
              </a:solidFill>
              <a:latin typeface="Arial"/>
              <a:cs typeface="Arial"/>
            </a:endParaRPr>
          </a:p>
        </p:txBody>
      </p:sp>
    </p:spTree>
    <p:extLst>
      <p:ext uri="{BB962C8B-B14F-4D97-AF65-F5344CB8AC3E}">
        <p14:creationId xmlns:p14="http://schemas.microsoft.com/office/powerpoint/2010/main" val="1506698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C1C97-CB06-BE43-9B8C-3F91C29F24FF}"/>
              </a:ext>
            </a:extLst>
          </p:cNvPr>
          <p:cNvSpPr>
            <a:spLocks noGrp="1"/>
          </p:cNvSpPr>
          <p:nvPr>
            <p:ph type="title"/>
          </p:nvPr>
        </p:nvSpPr>
        <p:spPr/>
        <p:txBody>
          <a:bodyPr/>
          <a:lstStyle/>
          <a:p>
            <a:r>
              <a:rPr lang="en-US" dirty="0"/>
              <a:t>Q&amp;A</a:t>
            </a:r>
          </a:p>
        </p:txBody>
      </p:sp>
      <p:sp>
        <p:nvSpPr>
          <p:cNvPr id="3" name="Content Placeholder 2">
            <a:extLst>
              <a:ext uri="{FF2B5EF4-FFF2-40B4-BE49-F238E27FC236}">
                <a16:creationId xmlns:a16="http://schemas.microsoft.com/office/drawing/2014/main" id="{99B503FB-E1E9-574A-8559-EEB420442838}"/>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65219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0259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3774</TotalTime>
  <Words>537</Words>
  <Application>Microsoft Office PowerPoint</Application>
  <PresentationFormat>On-screen Show (16:9)</PresentationFormat>
  <Paragraphs>60</Paragraphs>
  <Slides>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-apple-system</vt:lpstr>
      <vt:lpstr>Helvetica Neue Light</vt:lpstr>
      <vt:lpstr>Arial</vt:lpstr>
      <vt:lpstr>Calibri</vt:lpstr>
      <vt:lpstr>Office Theme</vt:lpstr>
      <vt:lpstr>PowerPoint Presentation</vt:lpstr>
      <vt:lpstr>Contents</vt:lpstr>
      <vt:lpstr>Overview</vt:lpstr>
      <vt:lpstr>Upgrade Approach &amp; Solution</vt:lpstr>
      <vt:lpstr>Demo</vt:lpstr>
      <vt:lpstr>Lesson Learned &amp; Challenges</vt:lpstr>
      <vt:lpstr>Q&amp;A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 Cohen</dc:creator>
  <cp:lastModifiedBy>Min Sang Yoon</cp:lastModifiedBy>
  <cp:revision>76</cp:revision>
  <dcterms:created xsi:type="dcterms:W3CDTF">2015-04-06T18:30:18Z</dcterms:created>
  <dcterms:modified xsi:type="dcterms:W3CDTF">2021-02-03T03:34:17Z</dcterms:modified>
</cp:coreProperties>
</file>