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1" r:id="rId2"/>
    <p:sldId id="268" r:id="rId3"/>
    <p:sldId id="262" r:id="rId4"/>
    <p:sldId id="265" r:id="rId5"/>
    <p:sldId id="266" r:id="rId6"/>
    <p:sldId id="267" r:id="rId7"/>
    <p:sldId id="269" r:id="rId8"/>
    <p:sldId id="270" r:id="rId9"/>
    <p:sldId id="273" r:id="rId10"/>
    <p:sldId id="271" r:id="rId11"/>
    <p:sldId id="264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8D4"/>
    <a:srgbClr val="F8AF39"/>
    <a:srgbClr val="B1ED67"/>
    <a:srgbClr val="73973E"/>
    <a:srgbClr val="BDFC6E"/>
    <a:srgbClr val="013B74"/>
    <a:srgbClr val="1E98C9"/>
    <a:srgbClr val="4EB7C5"/>
    <a:srgbClr val="1E988A"/>
    <a:srgbClr val="B0E1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0" autoAdjust="0"/>
    <p:restoredTop sz="94474"/>
  </p:normalViewPr>
  <p:slideViewPr>
    <p:cSldViewPr snapToGrid="0" snapToObjects="1">
      <p:cViewPr varScale="1">
        <p:scale>
          <a:sx n="109" d="100"/>
          <a:sy n="109" d="100"/>
        </p:scale>
        <p:origin x="751" y="3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77CBD-DE6A-43D6-9407-D1D327A3E75B}" type="datetimeFigureOut">
              <a:rPr lang="en-IE" smtClean="0"/>
              <a:t>02/02/2021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DFD2D-C8C5-49DF-9C05-77B446CC860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10873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DFD2D-C8C5-49DF-9C05-77B446CC860A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2596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082495" y="4470167"/>
            <a:ext cx="2150469" cy="403106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2283218"/>
            <a:ext cx="579307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690060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9" y="172432"/>
            <a:ext cx="2867527" cy="175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5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27" y="207252"/>
            <a:ext cx="4198347" cy="25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57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441" y="31519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2398D4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4909885"/>
            <a:ext cx="9144002" cy="51095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59455"/>
            <a:ext cx="1216112" cy="7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2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estjs.io/docs/en/expect" TargetMode="External"/><Relationship Id="rId2" Type="http://schemas.openxmlformats.org/officeDocument/2006/relationships/hyperlink" Target="https://jestjs.io/docs/en/using-matcher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irslett/frontend-maven-plugi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41503"/>
            <a:ext cx="5793079" cy="1358910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sz="4400" dirty="0"/>
              <a:t>JavaScript Unit Testing</a:t>
            </a:r>
            <a:endParaRPr lang="en-US" sz="4400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8" y="3361036"/>
            <a:ext cx="3385981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sz="1400" dirty="0"/>
              <a:t>Using the Jest testing framework</a:t>
            </a:r>
            <a:endParaRPr lang="en-US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05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 fontScale="90000"/>
          </a:bodyPr>
          <a:lstStyle/>
          <a:p>
            <a:r>
              <a:rPr lang="en-IE" sz="5400" dirty="0" err="1"/>
              <a:t>SonarCloud</a:t>
            </a:r>
            <a:endParaRPr lang="en-US" sz="36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D8BF113-E8AC-413A-A074-6B6FC4203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51" y="1200151"/>
            <a:ext cx="8457317" cy="3242221"/>
          </a:xfrm>
        </p:spPr>
        <p:txBody>
          <a:bodyPr>
            <a:normAutofit fontScale="62500" lnSpcReduction="20000"/>
          </a:bodyPr>
          <a:lstStyle/>
          <a:p>
            <a:r>
              <a:rPr lang="en-IE" dirty="0"/>
              <a:t>Adding coverage to </a:t>
            </a:r>
            <a:r>
              <a:rPr lang="en-IE" dirty="0" err="1"/>
              <a:t>SonarCloud</a:t>
            </a:r>
            <a:endParaRPr lang="en-IE" dirty="0"/>
          </a:p>
          <a:p>
            <a:endParaRPr lang="en-IE" dirty="0"/>
          </a:p>
          <a:p>
            <a:pPr lvl="1"/>
            <a:r>
              <a:rPr lang="en-IE" dirty="0"/>
              <a:t>Run jest with “—coverage” argument</a:t>
            </a:r>
          </a:p>
          <a:p>
            <a:pPr lvl="1"/>
            <a:endParaRPr lang="en-IE" dirty="0"/>
          </a:p>
          <a:p>
            <a:pPr lvl="1"/>
            <a:r>
              <a:rPr lang="en-IE" dirty="0"/>
              <a:t>This will generate a lcov.info file that Sonar will read</a:t>
            </a:r>
          </a:p>
          <a:p>
            <a:pPr lvl="1"/>
            <a:endParaRPr lang="en-IE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lvl="1"/>
            <a:r>
              <a:rPr lang="en-IE" dirty="0">
                <a:solidFill>
                  <a:schemeClr val="tx1"/>
                </a:solidFill>
                <a:cs typeface="Courier New" panose="02070309020205020404" pitchFamily="49" charset="0"/>
              </a:rPr>
              <a:t>Make Sonar aware of where the coverage report is located</a:t>
            </a:r>
          </a:p>
          <a:p>
            <a:pPr lvl="2"/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IE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sonar.javascript.lcov.reportPaths</a:t>
            </a:r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I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${</a:t>
            </a:r>
            <a:r>
              <a:rPr lang="en-I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project.basedir</a:t>
            </a:r>
            <a:r>
              <a:rPr lang="en-I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}/target/code-coverage/</a:t>
            </a:r>
            <a:r>
              <a:rPr lang="en-IE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lcov.info</a:t>
            </a:r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IE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sonar.javascript.lcov.reportPaths</a:t>
            </a:r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IE" dirty="0"/>
          </a:p>
          <a:p>
            <a:pPr lvl="1"/>
            <a:endParaRPr lang="en-IE" dirty="0"/>
          </a:p>
          <a:p>
            <a:pPr lvl="1"/>
            <a:r>
              <a:rPr lang="en-IE" dirty="0"/>
              <a:t>Make Sonar aware of where the Node executable is located</a:t>
            </a:r>
          </a:p>
          <a:p>
            <a:pPr lvl="2"/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IE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sonar.nodejs.executable</a:t>
            </a:r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IE" b="1" dirty="0">
                <a:latin typeface="Courier New" panose="02070309020205020404" pitchFamily="49" charset="0"/>
                <a:cs typeface="Courier New" panose="02070309020205020404" pitchFamily="49" charset="0"/>
              </a:rPr>
              <a:t>${</a:t>
            </a:r>
            <a:r>
              <a:rPr lang="en-I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project.basedir</a:t>
            </a:r>
            <a:r>
              <a:rPr lang="en-IE" b="1" dirty="0">
                <a:latin typeface="Courier New" panose="02070309020205020404" pitchFamily="49" charset="0"/>
                <a:cs typeface="Courier New" panose="02070309020205020404" pitchFamily="49" charset="0"/>
              </a:rPr>
              <a:t>}/</a:t>
            </a:r>
            <a:r>
              <a:rPr lang="en-I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IE" b="1" dirty="0">
                <a:latin typeface="Courier New" panose="02070309020205020404" pitchFamily="49" charset="0"/>
                <a:cs typeface="Courier New" panose="02070309020205020404" pitchFamily="49" charset="0"/>
              </a:rPr>
              <a:t>/main/resources/webapp/node/</a:t>
            </a:r>
            <a:r>
              <a:rPr lang="en-IE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IE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sonar.nodejs.executable</a:t>
            </a:r>
            <a:r>
              <a:rPr lang="en-I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1"/>
            <a:r>
              <a:rPr lang="en-IE" dirty="0">
                <a:solidFill>
                  <a:schemeClr val="tx1"/>
                </a:solidFill>
                <a:cs typeface="Courier New" panose="02070309020205020404" pitchFamily="49" charset="0"/>
              </a:rPr>
              <a:t>Include JS files. Exclude any test folders, jQuery, resources (</a:t>
            </a:r>
            <a:r>
              <a:rPr lang="en-IE" dirty="0" err="1">
                <a:solidFill>
                  <a:schemeClr val="tx1"/>
                </a:solidFill>
                <a:cs typeface="Courier New" panose="02070309020205020404" pitchFamily="49" charset="0"/>
              </a:rPr>
              <a:t>css</a:t>
            </a:r>
            <a:r>
              <a:rPr lang="en-IE" dirty="0">
                <a:solidFill>
                  <a:schemeClr val="tx1"/>
                </a:solidFill>
                <a:cs typeface="Courier New" panose="02070309020205020404" pitchFamily="49" charset="0"/>
              </a:rPr>
              <a:t>, images etc.).</a:t>
            </a:r>
          </a:p>
        </p:txBody>
      </p:sp>
    </p:spTree>
    <p:extLst>
      <p:ext uri="{BB962C8B-B14F-4D97-AF65-F5344CB8AC3E}">
        <p14:creationId xmlns:p14="http://schemas.microsoft.com/office/powerpoint/2010/main" val="18837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259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/>
          </a:bodyPr>
          <a:lstStyle/>
          <a:p>
            <a:r>
              <a:rPr lang="en-US" sz="3600" b="1" dirty="0"/>
              <a:t>Jest </a:t>
            </a:r>
            <a:r>
              <a:rPr lang="en-US" sz="3600" dirty="0"/>
              <a:t>– JavaScript Testing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“</a:t>
            </a:r>
            <a:r>
              <a:rPr lang="en-US" b="1" i="0" dirty="0">
                <a:solidFill>
                  <a:schemeClr val="accent1"/>
                </a:solidFill>
                <a:effectLst/>
                <a:latin typeface="Arial Nova Cond" panose="020B0506020202020204" pitchFamily="34" charset="0"/>
              </a:rPr>
              <a:t>Jest is a delightful JavaScript Testing Framework with a focus on simplicity.</a:t>
            </a:r>
            <a:r>
              <a:rPr lang="en-US" b="0" i="0" dirty="0">
                <a:effectLst/>
              </a:rPr>
              <a:t>”</a:t>
            </a:r>
          </a:p>
          <a:p>
            <a:pPr marL="0" indent="0">
              <a:buNone/>
            </a:pPr>
            <a:endParaRPr lang="en-IE" dirty="0"/>
          </a:p>
          <a:p>
            <a:pPr lvl="1"/>
            <a:r>
              <a:rPr lang="en-US" sz="2000" i="1" dirty="0"/>
              <a:t>It allows you to write tests with an approachable, familiar and feature-rich API that gives you results quickly.</a:t>
            </a:r>
          </a:p>
          <a:p>
            <a:pPr lvl="1"/>
            <a:endParaRPr lang="en-US" sz="2000" b="0" i="0" dirty="0">
              <a:solidFill>
                <a:srgbClr val="24292E"/>
              </a:solidFill>
              <a:effectLst/>
              <a:latin typeface="-apple-system"/>
            </a:endParaRPr>
          </a:p>
          <a:p>
            <a:pPr lvl="1"/>
            <a:r>
              <a:rPr lang="en-US" sz="2000" b="0" i="0" dirty="0">
                <a:solidFill>
                  <a:srgbClr val="24292E"/>
                </a:solidFill>
                <a:effectLst/>
                <a:latin typeface="-apple-system"/>
              </a:rPr>
              <a:t>Jest is well-documented and requires little configuration</a:t>
            </a:r>
          </a:p>
          <a:p>
            <a:pPr lvl="1"/>
            <a:endParaRPr lang="en-IE" sz="2000" dirty="0"/>
          </a:p>
          <a:p>
            <a:pPr lvl="1"/>
            <a:r>
              <a:rPr lang="en-IE" sz="2000" dirty="0"/>
              <a:t>It works with projects that use: Babel*, TypeScript, Node*, React, Angular, Vue etc. </a:t>
            </a:r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69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/>
          </a:bodyPr>
          <a:lstStyle/>
          <a:p>
            <a:r>
              <a:rPr lang="en-US" sz="4400" dirty="0"/>
              <a:t>How does Jest work?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600" dirty="0"/>
              <a:t>Looks for files with a “</a:t>
            </a:r>
            <a:r>
              <a:rPr lang="en-US" sz="2600" b="1" dirty="0"/>
              <a:t>.test.</a:t>
            </a:r>
            <a:r>
              <a:rPr lang="en-US" sz="2600" dirty="0"/>
              <a:t>js” extension (</a:t>
            </a:r>
            <a:r>
              <a:rPr lang="en-US" sz="2600" b="1" dirty="0"/>
              <a:t>.spec </a:t>
            </a:r>
            <a:r>
              <a:rPr lang="en-US" sz="2600" dirty="0"/>
              <a:t>can also be used)</a:t>
            </a:r>
          </a:p>
          <a:p>
            <a:endParaRPr lang="en-US" sz="2800" dirty="0"/>
          </a:p>
          <a:p>
            <a:pPr lvl="1"/>
            <a:r>
              <a:rPr lang="en-US" sz="2600" dirty="0"/>
              <a:t>Looks to </a:t>
            </a:r>
            <a:r>
              <a:rPr lang="en-US" sz="2600" b="1" dirty="0" err="1"/>
              <a:t>package.json</a:t>
            </a:r>
            <a:r>
              <a:rPr lang="en-US" sz="2600" b="1" dirty="0"/>
              <a:t> </a:t>
            </a:r>
            <a:r>
              <a:rPr lang="en-US" sz="2600" dirty="0"/>
              <a:t>for jest configuration. (Or, alternatively, a separate jest config file)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/>
          </a:bodyPr>
          <a:lstStyle/>
          <a:p>
            <a:r>
              <a:rPr lang="en-IE" sz="4400" dirty="0"/>
              <a:t>Setup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97792" y="1130082"/>
            <a:ext cx="6351699" cy="3394472"/>
          </a:xfrm>
        </p:spPr>
        <p:txBody>
          <a:bodyPr>
            <a:normAutofit lnSpcReduction="10000"/>
          </a:bodyPr>
          <a:lstStyle/>
          <a:p>
            <a:pPr lvl="1"/>
            <a:r>
              <a:rPr lang="en-IE" sz="2400" dirty="0"/>
              <a:t>Open a terminal</a:t>
            </a:r>
          </a:p>
          <a:p>
            <a:pPr lvl="1"/>
            <a:r>
              <a:rPr lang="en-IE" sz="2400" dirty="0"/>
              <a:t>Cd to web application directory</a:t>
            </a:r>
          </a:p>
          <a:p>
            <a:pPr lvl="1"/>
            <a:endParaRPr lang="en-IE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IE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npm</a:t>
            </a:r>
            <a:r>
              <a:rPr lang="en-I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I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–y</a:t>
            </a:r>
          </a:p>
          <a:p>
            <a:pPr lvl="2"/>
            <a:r>
              <a:rPr lang="en-IE" sz="1800" b="1" dirty="0"/>
              <a:t>Creates a </a:t>
            </a:r>
            <a:r>
              <a:rPr lang="en-IE" sz="1800" b="1" dirty="0" err="1"/>
              <a:t>package.json</a:t>
            </a:r>
            <a:r>
              <a:rPr lang="en-IE" sz="1800" b="1" dirty="0"/>
              <a:t> file</a:t>
            </a:r>
          </a:p>
          <a:p>
            <a:pPr lvl="2"/>
            <a:r>
              <a:rPr lang="en-IE" sz="1800" b="1" dirty="0"/>
              <a:t>Edit this to run jest when the test script is ran</a:t>
            </a:r>
          </a:p>
          <a:p>
            <a:pPr marL="384048" lvl="2" indent="0">
              <a:buNone/>
            </a:pPr>
            <a:endParaRPr lang="en-IE" sz="2400" dirty="0"/>
          </a:p>
          <a:p>
            <a:pPr lvl="1"/>
            <a:r>
              <a:rPr lang="en-IE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npm</a:t>
            </a:r>
            <a:r>
              <a:rPr lang="en-I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install –D jest</a:t>
            </a:r>
          </a:p>
          <a:p>
            <a:pPr lvl="2"/>
            <a:r>
              <a:rPr lang="en-IE" sz="1800" b="1" dirty="0"/>
              <a:t>Installs jest as a development dependency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2B63F8-723F-43D9-A7FF-BD52E376D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907" y="1490848"/>
            <a:ext cx="3190395" cy="277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606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/>
          </a:bodyPr>
          <a:lstStyle/>
          <a:p>
            <a:r>
              <a:rPr lang="en-US" sz="4400" dirty="0"/>
              <a:t>Jest – Writing a test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dirty="0"/>
              <a:t>Structure of a Jest test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string: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‘</a:t>
            </a:r>
            <a:r>
              <a:rPr lang="en-US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 is the description of the test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’,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=&gt;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//This is your test method body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**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some logic**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expect(</a:t>
            </a:r>
            <a:r>
              <a:rPr lang="en-US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actual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someMatcher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expected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});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i="1" dirty="0">
                <a:hlinkClick r:id="rId2"/>
              </a:rPr>
              <a:t>https://jestjs.io/docs/en/using-matchers</a:t>
            </a:r>
            <a:endParaRPr lang="en-US" i="1" dirty="0"/>
          </a:p>
          <a:p>
            <a:r>
              <a:rPr lang="en-US" i="1" dirty="0">
                <a:hlinkClick r:id="rId3"/>
              </a:rPr>
              <a:t>https://jestjs.io/docs/en/expect</a:t>
            </a:r>
            <a:endParaRPr lang="en-US" i="1" dirty="0"/>
          </a:p>
          <a:p>
            <a:endParaRPr lang="en-IE" dirty="0"/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71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/>
          </a:bodyPr>
          <a:lstStyle/>
          <a:p>
            <a:r>
              <a:rPr lang="en-IE" sz="4400" dirty="0"/>
              <a:t>Test example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2800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(‘</a:t>
            </a:r>
            <a:r>
              <a:rPr lang="en-US" sz="28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 that 1 + 2 = 3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’, </a:t>
            </a:r>
            <a:r>
              <a:rPr lang="en-US" sz="28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=&gt;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num1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1;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>
                <a:highlight>
                  <a:srgbClr val="00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num2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2;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result = </a:t>
            </a:r>
            <a:r>
              <a:rPr lang="en-US" sz="2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num1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sz="2800" dirty="0">
                <a:highlight>
                  <a:srgbClr val="00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num2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; //</a:t>
            </a:r>
            <a:r>
              <a:rPr lang="en-US" sz="2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expect(</a:t>
            </a:r>
            <a:r>
              <a:rPr lang="en-US" sz="28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toBe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});</a:t>
            </a:r>
          </a:p>
          <a:p>
            <a:pPr marL="0" indent="0">
              <a:buNone/>
            </a:pPr>
            <a:r>
              <a:rPr lang="en-IE" sz="2400" dirty="0"/>
              <a:t>                    </a:t>
            </a:r>
            <a:r>
              <a:rPr lang="en-IE" sz="2400" dirty="0">
                <a:solidFill>
                  <a:srgbClr val="00B0F0"/>
                </a:solidFill>
              </a:rPr>
              <a:t> </a:t>
            </a:r>
            <a:r>
              <a:rPr lang="en-IE" sz="2400" b="1" dirty="0">
                <a:solidFill>
                  <a:srgbClr val="00B0F0"/>
                </a:solidFill>
              </a:rPr>
              <a:t> assertion         actual      matcher  expected</a:t>
            </a:r>
          </a:p>
          <a:p>
            <a:pPr marL="0" indent="0">
              <a:buNone/>
            </a:pPr>
            <a:endParaRPr lang="en-IE" sz="2400" dirty="0"/>
          </a:p>
          <a:p>
            <a:pPr marL="0" lvl="0" indent="0">
              <a:buNone/>
            </a:pP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C009F15-4C63-41E7-8211-13381E5B6D06}"/>
              </a:ext>
            </a:extLst>
          </p:cNvPr>
          <p:cNvCxnSpPr/>
          <p:nvPr/>
        </p:nvCxnSpPr>
        <p:spPr>
          <a:xfrm flipH="1" flipV="1">
            <a:off x="2172138" y="3748690"/>
            <a:ext cx="462455" cy="4379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10455F8-2108-48E9-969E-2CE1F34231A2}"/>
              </a:ext>
            </a:extLst>
          </p:cNvPr>
          <p:cNvCxnSpPr/>
          <p:nvPr/>
        </p:nvCxnSpPr>
        <p:spPr>
          <a:xfrm flipH="1" flipV="1">
            <a:off x="3400097" y="3748689"/>
            <a:ext cx="462455" cy="4379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2126C00-3650-43F5-875A-CFEFD3F57DFC}"/>
              </a:ext>
            </a:extLst>
          </p:cNvPr>
          <p:cNvCxnSpPr/>
          <p:nvPr/>
        </p:nvCxnSpPr>
        <p:spPr>
          <a:xfrm flipH="1" flipV="1">
            <a:off x="4668345" y="3758249"/>
            <a:ext cx="462455" cy="4379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B1AEDA7-59A3-4168-9FFE-E618594C27CE}"/>
              </a:ext>
            </a:extLst>
          </p:cNvPr>
          <p:cNvCxnSpPr/>
          <p:nvPr/>
        </p:nvCxnSpPr>
        <p:spPr>
          <a:xfrm flipH="1" flipV="1">
            <a:off x="5582739" y="3682124"/>
            <a:ext cx="462455" cy="4379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14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 fontScale="90000"/>
          </a:bodyPr>
          <a:lstStyle/>
          <a:p>
            <a:r>
              <a:rPr lang="en-IE" sz="5400" dirty="0"/>
              <a:t>JavaScript file to test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952" y="1200151"/>
            <a:ext cx="3745180" cy="3394472"/>
          </a:xfrm>
        </p:spPr>
        <p:txBody>
          <a:bodyPr>
            <a:normAutofit fontScale="92500" lnSpcReduction="10000"/>
          </a:bodyPr>
          <a:lstStyle/>
          <a:p>
            <a:r>
              <a:rPr lang="en-IE" dirty="0"/>
              <a:t>Filename: functions.js</a:t>
            </a:r>
          </a:p>
          <a:p>
            <a:pPr lvl="1"/>
            <a:r>
              <a:rPr lang="en-IE" dirty="0"/>
              <a:t>Contains a number of functions in which we can test.</a:t>
            </a:r>
          </a:p>
          <a:p>
            <a:pPr lvl="1"/>
            <a:r>
              <a:rPr lang="en-IE" dirty="0"/>
              <a:t>This will cover testing:</a:t>
            </a:r>
          </a:p>
          <a:p>
            <a:pPr lvl="2"/>
            <a:r>
              <a:rPr lang="en-IE" dirty="0"/>
              <a:t>Values (</a:t>
            </a:r>
            <a:r>
              <a:rPr lang="en-IE" dirty="0" err="1"/>
              <a:t>toBe</a:t>
            </a:r>
            <a:r>
              <a:rPr lang="en-IE" dirty="0"/>
              <a:t>)</a:t>
            </a:r>
          </a:p>
          <a:p>
            <a:pPr lvl="2"/>
            <a:r>
              <a:rPr lang="en-IE" dirty="0"/>
              <a:t>“</a:t>
            </a:r>
            <a:r>
              <a:rPr lang="en-IE" dirty="0" err="1"/>
              <a:t>Falsy</a:t>
            </a:r>
            <a:r>
              <a:rPr lang="en-IE" dirty="0"/>
              <a:t>” values (0, undefined, null)</a:t>
            </a:r>
          </a:p>
          <a:p>
            <a:pPr lvl="2"/>
            <a:r>
              <a:rPr lang="en-IE" dirty="0"/>
              <a:t>Objects (</a:t>
            </a:r>
            <a:r>
              <a:rPr lang="en-IE" dirty="0" err="1"/>
              <a:t>toEqual</a:t>
            </a:r>
            <a:r>
              <a:rPr lang="en-IE" dirty="0"/>
              <a:t>)</a:t>
            </a:r>
          </a:p>
          <a:p>
            <a:pPr lvl="2"/>
            <a:r>
              <a:rPr lang="en-IE" dirty="0"/>
              <a:t>Arrays</a:t>
            </a:r>
          </a:p>
          <a:p>
            <a:pPr marL="0" lvl="0" indent="0">
              <a:buNone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2BD863-82E1-417C-A6FC-9DC42596E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898" y="1200151"/>
            <a:ext cx="4860594" cy="335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618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/>
          </a:bodyPr>
          <a:lstStyle/>
          <a:p>
            <a:r>
              <a:rPr lang="en-IE" sz="4400" dirty="0"/>
              <a:t>Test example</a:t>
            </a:r>
            <a:endParaRPr lang="en-US" sz="36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D8BF113-E8AC-413A-A074-6B6FC4203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51" y="1200151"/>
            <a:ext cx="8457317" cy="3242221"/>
          </a:xfrm>
        </p:spPr>
        <p:txBody>
          <a:bodyPr>
            <a:normAutofit/>
          </a:bodyPr>
          <a:lstStyle/>
          <a:p>
            <a:pPr algn="ctr"/>
            <a:endParaRPr lang="en-IE" sz="5400" b="1" dirty="0"/>
          </a:p>
          <a:p>
            <a:pPr marL="0" indent="0" algn="ctr">
              <a:buNone/>
            </a:pPr>
            <a:r>
              <a:rPr lang="en-IE" sz="5400" b="1" dirty="0"/>
              <a:t>Testing functions.js</a:t>
            </a:r>
          </a:p>
          <a:p>
            <a:pPr marL="0" indent="0">
              <a:buNone/>
            </a:pP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3742172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8" y="31519"/>
            <a:ext cx="8389903" cy="800739"/>
          </a:xfrm>
        </p:spPr>
        <p:txBody>
          <a:bodyPr>
            <a:normAutofit fontScale="90000"/>
          </a:bodyPr>
          <a:lstStyle/>
          <a:p>
            <a:r>
              <a:rPr lang="en-IE" sz="5400" dirty="0"/>
              <a:t>Other Tools	</a:t>
            </a:r>
            <a:endParaRPr lang="en-US" sz="36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D8BF113-E8AC-413A-A074-6B6FC4203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51" y="1200151"/>
            <a:ext cx="8457317" cy="3242221"/>
          </a:xfrm>
        </p:spPr>
        <p:txBody>
          <a:bodyPr>
            <a:normAutofit fontScale="62500" lnSpcReduction="20000"/>
          </a:bodyPr>
          <a:lstStyle/>
          <a:p>
            <a:r>
              <a:rPr lang="en-IE" dirty="0"/>
              <a:t>Maven </a:t>
            </a:r>
          </a:p>
          <a:p>
            <a:pPr lvl="1"/>
            <a:r>
              <a:rPr lang="en-IE" dirty="0"/>
              <a:t>Requires a frontend-maven-plugin to install Node and </a:t>
            </a:r>
            <a:r>
              <a:rPr lang="en-IE" dirty="0" err="1"/>
              <a:t>Npm</a:t>
            </a:r>
            <a:endParaRPr lang="en-IE" dirty="0"/>
          </a:p>
          <a:p>
            <a:pPr lvl="1"/>
            <a:r>
              <a:rPr lang="en-IE" dirty="0"/>
              <a:t>Run the test script</a:t>
            </a:r>
          </a:p>
          <a:p>
            <a:pPr lvl="1"/>
            <a:r>
              <a:rPr lang="en-IE" dirty="0">
                <a:hlinkClick r:id="rId3"/>
              </a:rPr>
              <a:t>https://github.com/eirslett/frontend-maven-plugin</a:t>
            </a:r>
            <a:endParaRPr lang="en-IE" dirty="0"/>
          </a:p>
          <a:p>
            <a:r>
              <a:rPr lang="en-IE" dirty="0"/>
              <a:t>Babel</a:t>
            </a:r>
          </a:p>
          <a:p>
            <a:pPr lvl="1"/>
            <a:r>
              <a:rPr lang="en-IE" dirty="0"/>
              <a:t>A JavaScript compiler which will convert code to a backwards compatible version of JavaScript</a:t>
            </a:r>
          </a:p>
          <a:p>
            <a:r>
              <a:rPr lang="en-IE" dirty="0"/>
              <a:t>Webpack</a:t>
            </a:r>
          </a:p>
          <a:p>
            <a:pPr lvl="1"/>
            <a:r>
              <a:rPr lang="en-IE" dirty="0"/>
              <a:t>Manages resources, styles and compilation</a:t>
            </a:r>
          </a:p>
          <a:p>
            <a:pPr lvl="1"/>
            <a:r>
              <a:rPr lang="en-IE" dirty="0"/>
              <a:t>“Bundles” our code into a single JS file</a:t>
            </a:r>
          </a:p>
          <a:p>
            <a:pPr lvl="1"/>
            <a:r>
              <a:rPr lang="en-US" i="1" dirty="0"/>
              <a:t>When webpack processes your application, it internally builds a dependency graph which maps every module your project needs and generates one or more bundles.</a:t>
            </a:r>
          </a:p>
          <a:p>
            <a:pPr lvl="1"/>
            <a:r>
              <a:rPr lang="en-IE" dirty="0"/>
              <a:t>Helps to make our testing environment and front-end work together</a:t>
            </a:r>
          </a:p>
          <a:p>
            <a:pPr lvl="1"/>
            <a:endParaRPr lang="en-IE" dirty="0"/>
          </a:p>
          <a:p>
            <a:pPr marL="0" indent="0">
              <a:buNone/>
            </a:pP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3512714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3427</TotalTime>
  <Words>553</Words>
  <Application>Microsoft Office PowerPoint</Application>
  <PresentationFormat>On-screen Show (16:9)</PresentationFormat>
  <Paragraphs>84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-apple-system</vt:lpstr>
      <vt:lpstr>Arial</vt:lpstr>
      <vt:lpstr>Arial Nova Cond</vt:lpstr>
      <vt:lpstr>Calibri</vt:lpstr>
      <vt:lpstr>Courier New</vt:lpstr>
      <vt:lpstr>Helvetica Neue Light</vt:lpstr>
      <vt:lpstr>Office Theme</vt:lpstr>
      <vt:lpstr>PowerPoint Presentation</vt:lpstr>
      <vt:lpstr>Jest – JavaScript Testing Framework</vt:lpstr>
      <vt:lpstr>How does Jest work?</vt:lpstr>
      <vt:lpstr>Setup</vt:lpstr>
      <vt:lpstr>Jest – Writing a test</vt:lpstr>
      <vt:lpstr>Test example</vt:lpstr>
      <vt:lpstr>JavaScript file to test</vt:lpstr>
      <vt:lpstr>Test example</vt:lpstr>
      <vt:lpstr>Other Tools </vt:lpstr>
      <vt:lpstr>SonarCloud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Wayne Dunican</cp:lastModifiedBy>
  <cp:revision>50</cp:revision>
  <dcterms:created xsi:type="dcterms:W3CDTF">2015-04-06T18:30:18Z</dcterms:created>
  <dcterms:modified xsi:type="dcterms:W3CDTF">2021-02-02T19:49:50Z</dcterms:modified>
</cp:coreProperties>
</file>