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57" r:id="rId4"/>
    <p:sldId id="260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1643"/>
    <a:srgbClr val="22295B"/>
    <a:srgbClr val="6DD9D4"/>
    <a:srgbClr val="DE6586"/>
    <a:srgbClr val="F0B144"/>
    <a:srgbClr val="4BB87A"/>
    <a:srgbClr val="BBDA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74"/>
  </p:normalViewPr>
  <p:slideViewPr>
    <p:cSldViewPr snapToGrid="0" snapToObjects="1">
      <p:cViewPr varScale="1">
        <p:scale>
          <a:sx n="88" d="100"/>
          <a:sy n="88" d="100"/>
        </p:scale>
        <p:origin x="10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024183" y="2335427"/>
            <a:ext cx="8478163" cy="1955648"/>
          </a:xfrm>
          <a:effectLst/>
        </p:spPr>
        <p:txBody>
          <a:bodyPr anchor="b">
            <a:noAutofit/>
          </a:bodyPr>
          <a:lstStyle>
            <a:lvl1pPr>
              <a:defRPr sz="600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24186" y="4452111"/>
            <a:ext cx="6426938" cy="540497"/>
          </a:xfrm>
        </p:spPr>
        <p:txBody>
          <a:bodyPr anchor="t">
            <a:noAutofit/>
          </a:bodyPr>
          <a:lstStyle>
            <a:lvl1pPr marL="0" indent="0" algn="l">
              <a:buNone/>
              <a:defRPr sz="2800" cap="none">
                <a:solidFill>
                  <a:srgbClr val="6DD9D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353" y="5594579"/>
            <a:ext cx="2568385" cy="9570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ctrTitle" hasCustomPrompt="1"/>
          </p:nvPr>
        </p:nvSpPr>
        <p:spPr>
          <a:xfrm>
            <a:off x="1024183" y="3126260"/>
            <a:ext cx="8478163" cy="1992718"/>
          </a:xfrm>
          <a:effectLst/>
        </p:spPr>
        <p:txBody>
          <a:bodyPr anchor="b">
            <a:noAutofit/>
          </a:bodyPr>
          <a:lstStyle>
            <a:lvl1pPr>
              <a:defRPr sz="6000" cap="none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</a:t>
            </a:r>
            <a:br>
              <a:rPr lang="en-US" dirty="0" smtClean="0"/>
            </a:br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024186" y="5280014"/>
            <a:ext cx="6426938" cy="540497"/>
          </a:xfrm>
        </p:spPr>
        <p:txBody>
          <a:bodyPr anchor="t">
            <a:noAutofit/>
          </a:bodyPr>
          <a:lstStyle>
            <a:lvl1pPr marL="0" indent="0" algn="l">
              <a:buNone/>
              <a:defRPr sz="2800" cap="none">
                <a:solidFill>
                  <a:srgbClr val="6DD9D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366" y="873916"/>
            <a:ext cx="4136410" cy="154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47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1D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 flipV="1">
            <a:off x="0" y="1433384"/>
            <a:ext cx="12192000" cy="52392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021170"/>
            <a:ext cx="11029615" cy="3654885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6159232"/>
            <a:ext cx="2844799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6154906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6159232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581192" y="268802"/>
            <a:ext cx="8649435" cy="1013800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198" y="448872"/>
            <a:ext cx="1754241" cy="6536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3974" y="2211775"/>
            <a:ext cx="7327900" cy="2730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solidFill>
          <a:srgbClr val="1D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 flipV="1">
            <a:off x="0" y="1433384"/>
            <a:ext cx="12192000" cy="52392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3" y="2012455"/>
            <a:ext cx="5422390" cy="3302770"/>
          </a:xfrm>
        </p:spPr>
        <p:txBody>
          <a:bodyPr anchor="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8417" y="2012455"/>
            <a:ext cx="5422392" cy="3302770"/>
          </a:xfrm>
        </p:spPr>
        <p:txBody>
          <a:bodyPr anchor="t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05951" y="6170217"/>
            <a:ext cx="2844799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1192" y="6165891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58300" y="6170217"/>
            <a:ext cx="1052510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581192" y="268802"/>
            <a:ext cx="8649435" cy="1013800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198" y="448872"/>
            <a:ext cx="1754241" cy="6536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solidFill>
          <a:srgbClr val="1D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 userDrawn="1"/>
        </p:nvSpPr>
        <p:spPr>
          <a:xfrm flipV="1">
            <a:off x="0" y="1433384"/>
            <a:ext cx="12192000" cy="52392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1887636"/>
            <a:ext cx="5393102" cy="53600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4" y="2562796"/>
            <a:ext cx="5393100" cy="2934999"/>
          </a:xfrm>
        </p:spPr>
        <p:txBody>
          <a:bodyPr anchor="t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709" y="1887636"/>
            <a:ext cx="5393099" cy="55337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709" y="2562796"/>
            <a:ext cx="5393100" cy="2934999"/>
          </a:xfrm>
        </p:spPr>
        <p:txBody>
          <a:bodyPr anchor="t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581192" y="268802"/>
            <a:ext cx="8649435" cy="1013800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198" y="448872"/>
            <a:ext cx="1754241" cy="653659"/>
          </a:xfrm>
          <a:prstGeom prst="rect">
            <a:avLst/>
          </a:prstGeom>
        </p:spPr>
      </p:pic>
      <p:sp>
        <p:nvSpPr>
          <p:cNvPr id="14" name="Date Placeholder 4"/>
          <p:cNvSpPr>
            <a:spLocks noGrp="1"/>
          </p:cNvSpPr>
          <p:nvPr>
            <p:ph type="dt" sz="half" idx="10"/>
          </p:nvPr>
        </p:nvSpPr>
        <p:spPr>
          <a:xfrm>
            <a:off x="7605951" y="6170217"/>
            <a:ext cx="2844799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1192" y="6165891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558300" y="6170217"/>
            <a:ext cx="1052510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solidFill>
          <a:srgbClr val="1D164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 userDrawn="1"/>
        </p:nvSpPr>
        <p:spPr>
          <a:xfrm flipV="1">
            <a:off x="0" y="1433384"/>
            <a:ext cx="12192000" cy="52392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7605951" y="6159232"/>
            <a:ext cx="2844799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1/31/2021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6154906"/>
            <a:ext cx="691721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558300" y="6159232"/>
            <a:ext cx="1052508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81192" y="268802"/>
            <a:ext cx="8649435" cy="1013800"/>
          </a:xfrm>
        </p:spPr>
        <p:txBody>
          <a:bodyPr anchor="ctr">
            <a:normAutofit/>
          </a:bodyPr>
          <a:lstStyle>
            <a:lvl1pPr>
              <a:defRPr sz="32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2198" y="448872"/>
            <a:ext cx="1754241" cy="6536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720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705124"/>
            <a:ext cx="11029616" cy="118955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336003"/>
            <a:ext cx="11029616" cy="3522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05951" y="6219645"/>
            <a:ext cx="28447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22295B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1/31/2021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6215319"/>
            <a:ext cx="69172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rgbClr val="22295B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58300" y="6219645"/>
            <a:ext cx="10525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22295B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0" r:id="rId3"/>
    <p:sldLayoutId id="2147483651" r:id="rId4"/>
    <p:sldLayoutId id="2147483652" r:id="rId5"/>
    <p:sldLayoutId id="2147483653" r:id="rId6"/>
    <p:sldLayoutId id="2147483655" r:id="rId7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none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rgbClr val="6DD9D4"/>
        </a:buClr>
        <a:buSzPct val="92000"/>
        <a:buFont typeface="Arial" charset="0"/>
        <a:buChar char="•"/>
        <a:defRPr sz="18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rgbClr val="6DD9D4"/>
        </a:buClr>
        <a:buSzPct val="92000"/>
        <a:buFont typeface="Arial" charset="0"/>
        <a:buChar char="•"/>
        <a:defRPr sz="16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rgbClr val="6DD9D4"/>
        </a:buClr>
        <a:buSzPct val="92000"/>
        <a:buFont typeface="Arial" charset="0"/>
        <a:buChar char="•"/>
        <a:defRPr sz="14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rgbClr val="6DD9D4"/>
        </a:buClr>
        <a:buSzPct val="92000"/>
        <a:buFont typeface="Arial" charset="0"/>
        <a:buChar char="•"/>
        <a:defRPr sz="12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rgbClr val="6DD9D4"/>
        </a:buClr>
        <a:buSzPct val="92000"/>
        <a:buFont typeface="Arial" charset="0"/>
        <a:buChar char="•"/>
        <a:defRPr sz="1200" kern="1200">
          <a:solidFill>
            <a:schemeClr val="tx1"/>
          </a:solidFill>
          <a:latin typeface="Open Sans" charset="0"/>
          <a:ea typeface="Open Sans" charset="0"/>
          <a:cs typeface="Open Sans" charset="0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4183" y="2335427"/>
            <a:ext cx="10209874" cy="1955648"/>
          </a:xfrm>
        </p:spPr>
        <p:txBody>
          <a:bodyPr/>
          <a:lstStyle/>
          <a:p>
            <a:r>
              <a:rPr lang="en-US" b="1" dirty="0"/>
              <a:t>Defining Storage 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Requirements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Reference Model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592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Storage is an important part of the Infrastructure for any Telecom environment.  </a:t>
            </a:r>
            <a:endParaRPr lang="en-US" dirty="0" smtClean="0"/>
          </a:p>
          <a:p>
            <a:pPr lvl="0"/>
            <a:r>
              <a:rPr lang="en-US" dirty="0" smtClean="0"/>
              <a:t>What </a:t>
            </a:r>
            <a:r>
              <a:rPr lang="en-US" dirty="0"/>
              <a:t>types of storage are needed, block, object, hybrid, dynamic, static, etc.  </a:t>
            </a:r>
            <a:endParaRPr lang="en-US" dirty="0" smtClean="0"/>
          </a:p>
          <a:p>
            <a:pPr lvl="0"/>
            <a:r>
              <a:rPr lang="en-US" dirty="0" smtClean="0"/>
              <a:t>How </a:t>
            </a:r>
            <a:r>
              <a:rPr lang="en-US" dirty="0"/>
              <a:t>is storage allocated and what are the best reference models for the use case.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Requirements Gathering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8653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Types of storage needed</a:t>
            </a:r>
          </a:p>
          <a:p>
            <a:pPr lvl="1"/>
            <a:r>
              <a:rPr lang="en-US" dirty="0" smtClean="0"/>
              <a:t>Block</a:t>
            </a:r>
          </a:p>
          <a:p>
            <a:pPr lvl="1"/>
            <a:r>
              <a:rPr lang="en-US" dirty="0" smtClean="0"/>
              <a:t>Object</a:t>
            </a:r>
          </a:p>
          <a:p>
            <a:pPr lvl="1"/>
            <a:r>
              <a:rPr lang="en-US" dirty="0" smtClean="0"/>
              <a:t>Persistent</a:t>
            </a:r>
            <a:r>
              <a:rPr lang="en-US" dirty="0"/>
              <a:t> </a:t>
            </a:r>
            <a:r>
              <a:rPr lang="en-US" dirty="0" smtClean="0"/>
              <a:t>– Ephemeral</a:t>
            </a:r>
          </a:p>
          <a:p>
            <a:r>
              <a:rPr lang="en-US" dirty="0" smtClean="0"/>
              <a:t>Different Use Cases and Work loads</a:t>
            </a:r>
          </a:p>
          <a:p>
            <a:pPr lvl="1"/>
            <a:r>
              <a:rPr lang="en-US" dirty="0" smtClean="0"/>
              <a:t>Telecom Core</a:t>
            </a:r>
          </a:p>
          <a:p>
            <a:pPr lvl="1"/>
            <a:r>
              <a:rPr lang="en-US" dirty="0" smtClean="0"/>
              <a:t>Regional</a:t>
            </a:r>
          </a:p>
          <a:p>
            <a:pPr lvl="1"/>
            <a:r>
              <a:rPr lang="en-US" dirty="0" smtClean="0"/>
              <a:t>Edge</a:t>
            </a:r>
          </a:p>
          <a:p>
            <a:pPr lvl="1"/>
            <a:r>
              <a:rPr lang="en-US" dirty="0" smtClean="0"/>
              <a:t>Other?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Requirements Gathering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0181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3352265"/>
      </p:ext>
    </p:extLst>
  </p:cSld>
  <p:clrMapOvr>
    <a:masterClrMapping/>
  </p:clrMapOvr>
</p:sld>
</file>

<file path=ppt/theme/theme1.xml><?xml version="1.0" encoding="utf-8"?>
<a:theme xmlns:a="http://schemas.openxmlformats.org/drawingml/2006/main" name="Dividend">
  <a:themeElements>
    <a:clrScheme name="Anuket">
      <a:dk1>
        <a:srgbClr val="000000"/>
      </a:dk1>
      <a:lt1>
        <a:srgbClr val="FFFFFF"/>
      </a:lt1>
      <a:dk2>
        <a:srgbClr val="1D1743"/>
      </a:dk2>
      <a:lt2>
        <a:srgbClr val="F3F3F3"/>
      </a:lt2>
      <a:accent1>
        <a:srgbClr val="6DD9D3"/>
      </a:accent1>
      <a:accent2>
        <a:srgbClr val="0E7271"/>
      </a:accent2>
      <a:accent3>
        <a:srgbClr val="BBDA97"/>
      </a:accent3>
      <a:accent4>
        <a:srgbClr val="4BB879"/>
      </a:accent4>
      <a:accent5>
        <a:srgbClr val="F0B144"/>
      </a:accent5>
      <a:accent6>
        <a:srgbClr val="DE6586"/>
      </a:accent6>
      <a:hlink>
        <a:srgbClr val="6DD9D3"/>
      </a:hlink>
      <a:folHlink>
        <a:srgbClr val="42A1AB"/>
      </a:folHlink>
    </a:clrScheme>
    <a:fontScheme name="Dividend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Dividend</Template>
  <TotalTime>634</TotalTime>
  <Words>43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Gill Sans MT</vt:lpstr>
      <vt:lpstr>Open Sans</vt:lpstr>
      <vt:lpstr>Wingdings 2</vt:lpstr>
      <vt:lpstr>Dividend</vt:lpstr>
      <vt:lpstr>Defining Storage  Requirements</vt:lpstr>
      <vt:lpstr>Storage Requirements Gathering</vt:lpstr>
      <vt:lpstr>Storage Requirements Gathering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Amanda Cohen</dc:creator>
  <cp:lastModifiedBy>Cohen, Beth F</cp:lastModifiedBy>
  <cp:revision>24</cp:revision>
  <dcterms:created xsi:type="dcterms:W3CDTF">2020-12-17T19:47:40Z</dcterms:created>
  <dcterms:modified xsi:type="dcterms:W3CDTF">2021-02-01T04:16:04Z</dcterms:modified>
</cp:coreProperties>
</file>