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2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0CF"/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7045"/>
  </p:normalViewPr>
  <p:slideViewPr>
    <p:cSldViewPr snapToGrid="0" snapToObjects="1">
      <p:cViewPr varScale="1">
        <p:scale>
          <a:sx n="119" d="100"/>
          <a:sy n="119" d="100"/>
        </p:scale>
        <p:origin x="13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052" name="Picture 4" descr="Networki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2" y="649861"/>
            <a:ext cx="7759857" cy="80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ncf/cnf-conformance" TargetMode="External"/><Relationship Id="rId2" Type="http://schemas.openxmlformats.org/officeDocument/2006/relationships/hyperlink" Target="https://www.cncf.io/certification/software-conformanc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47989" y="3585498"/>
            <a:ext cx="11332718" cy="1514822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Cloud Native OPNF Verified Program (CN OVP)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Trevor </a:t>
            </a:r>
            <a:r>
              <a:rPr lang="en-US" sz="2200" dirty="0" smtClean="0"/>
              <a:t>Lovett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000" dirty="0" smtClean="0"/>
              <a:t>August, 2020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Work Stream (WS02) Update</a:t>
            </a:r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85003" y="1080294"/>
            <a:ext cx="11506200" cy="31885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400" b="1" dirty="0" smtClean="0"/>
              <a:t>Key Concepts</a:t>
            </a:r>
          </a:p>
          <a:p>
            <a:pPr marL="0" indent="0">
              <a:buFont typeface="Arial" charset="0"/>
              <a:buNone/>
            </a:pPr>
            <a:endParaRPr lang="en-US" sz="2400" b="1" dirty="0"/>
          </a:p>
          <a:p>
            <a:pPr marL="0" indent="0">
              <a:buFont typeface="Arial" charset="0"/>
              <a:buNone/>
            </a:pPr>
            <a:endParaRPr lang="en-US" sz="2400" b="1" dirty="0" smtClean="0"/>
          </a:p>
          <a:p>
            <a:pPr marL="0" indent="0">
              <a:buFont typeface="Arial" charset="0"/>
              <a:buNone/>
            </a:pPr>
            <a:endParaRPr lang="en-US" sz="2400" b="1" dirty="0"/>
          </a:p>
          <a:p>
            <a:pPr marL="0" indent="0">
              <a:buFont typeface="Arial" charset="0"/>
              <a:buNone/>
            </a:pPr>
            <a:endParaRPr lang="en-US" sz="2400" b="1" dirty="0" smtClean="0"/>
          </a:p>
          <a:p>
            <a:pPr marL="0" indent="0">
              <a:buFont typeface="Arial" charset="0"/>
              <a:buNone/>
            </a:pPr>
            <a:endParaRPr lang="en-US" sz="2400" b="1" dirty="0"/>
          </a:p>
          <a:p>
            <a:pPr marL="0" indent="0">
              <a:buFont typeface="Arial" charset="0"/>
              <a:buNone/>
            </a:pPr>
            <a:endParaRPr lang="en-US" sz="24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532" y="3163097"/>
            <a:ext cx="649224" cy="649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48169" y="3777742"/>
            <a:ext cx="1123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Requirements</a:t>
            </a:r>
          </a:p>
          <a:p>
            <a:pPr algn="ctr"/>
            <a:r>
              <a:rPr lang="en-US" sz="1200" dirty="0" smtClean="0"/>
              <a:t>(ex: RA-2)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98249" y="3777742"/>
            <a:ext cx="2561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Tests</a:t>
            </a:r>
          </a:p>
          <a:p>
            <a:pPr algn="ctr"/>
            <a:r>
              <a:rPr lang="en-US" sz="1200" dirty="0" smtClean="0"/>
              <a:t>(ex: CNF Conformance, OPNFV)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566" y="1755204"/>
            <a:ext cx="590204" cy="59020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640848" y="1728334"/>
            <a:ext cx="1721612" cy="1072659"/>
            <a:chOff x="4794631" y="3927804"/>
            <a:chExt cx="1721612" cy="107265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4150" y="3927804"/>
              <a:ext cx="649224" cy="64922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794631" y="4538798"/>
              <a:ext cx="17216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Reference Conformance (ex: RC-2)</a:t>
              </a:r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79282" y="3163097"/>
            <a:ext cx="649224" cy="649224"/>
            <a:chOff x="7481299" y="5219692"/>
            <a:chExt cx="649224" cy="64922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299" y="5219692"/>
              <a:ext cx="649224" cy="64922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8237" y="5386966"/>
              <a:ext cx="325613" cy="325613"/>
            </a:xfrm>
            <a:prstGeom prst="rect">
              <a:avLst/>
            </a:prstGeom>
          </p:spPr>
        </p:pic>
      </p:grpSp>
      <p:cxnSp>
        <p:nvCxnSpPr>
          <p:cNvPr id="18" name="Straight Arrow Connector 17"/>
          <p:cNvCxnSpPr/>
          <p:nvPr/>
        </p:nvCxnSpPr>
        <p:spPr>
          <a:xfrm flipH="1">
            <a:off x="3472119" y="3655984"/>
            <a:ext cx="37273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65867" y="3487709"/>
            <a:ext cx="142345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Validates</a:t>
            </a:r>
            <a:endParaRPr lang="en-US" dirty="0"/>
          </a:p>
        </p:txBody>
      </p:sp>
      <p:sp>
        <p:nvSpPr>
          <p:cNvPr id="20" name="Left Brace 19"/>
          <p:cNvSpPr/>
          <p:nvPr/>
        </p:nvSpPr>
        <p:spPr>
          <a:xfrm rot="5400000">
            <a:off x="5267579" y="49833"/>
            <a:ext cx="244375" cy="5829300"/>
          </a:xfrm>
          <a:prstGeom prst="leftBrace">
            <a:avLst>
              <a:gd name="adj1" fmla="val 8333"/>
              <a:gd name="adj2" fmla="val 4836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727771" y="1119284"/>
            <a:ext cx="34144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Defines specific acceptable requirements, tests, and process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541862" y="2410212"/>
            <a:ext cx="1721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OVP</a:t>
            </a:r>
          </a:p>
          <a:p>
            <a:pPr algn="ctr"/>
            <a:r>
              <a:rPr lang="en-US" sz="1200" dirty="0" smtClean="0"/>
              <a:t>(Reviews &amp; Badges)</a:t>
            </a:r>
            <a:endParaRPr lang="en-US" sz="1200" dirty="0"/>
          </a:p>
        </p:txBody>
      </p:sp>
      <p:cxnSp>
        <p:nvCxnSpPr>
          <p:cNvPr id="24" name="Straight Arrow Connector 23"/>
          <p:cNvCxnSpPr>
            <a:endCxn id="23" idx="2"/>
          </p:cNvCxnSpPr>
          <p:nvPr/>
        </p:nvCxnSpPr>
        <p:spPr>
          <a:xfrm flipV="1">
            <a:off x="8304417" y="2871877"/>
            <a:ext cx="2098251" cy="8106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830133" y="3471318"/>
            <a:ext cx="142345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cxnSp>
        <p:nvCxnSpPr>
          <p:cNvPr id="28" name="Straight Arrow Connector 23"/>
          <p:cNvCxnSpPr>
            <a:stCxn id="12" idx="3"/>
            <a:endCxn id="11" idx="1"/>
          </p:cNvCxnSpPr>
          <p:nvPr/>
        </p:nvCxnSpPr>
        <p:spPr>
          <a:xfrm flipV="1">
            <a:off x="5759591" y="2050306"/>
            <a:ext cx="4347975" cy="26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67297" y="1842275"/>
            <a:ext cx="142345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Drives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044091" y="1146241"/>
            <a:ext cx="2717154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Reviews and accepts results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9179" y="4331368"/>
            <a:ext cx="23341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Covers workloads and/or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Defines what is needed for compatibility and compliance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Provides traceable, testable basis to measure compliance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Ex: CNTT RA-2, ONAP VNF Requirements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373949" y="4322108"/>
            <a:ext cx="23341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Validate the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Produce test results in a verifiable format (ideally consumable by OVP platform)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Can come from any project or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Ex: OPNFV, Tempest, K8S Conformance, CNF Conformance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852291" y="4314737"/>
            <a:ext cx="26944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Reference Conf./Test Spec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Defines the approved tests that demonstrate requirement conformance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Documents traceability between tests and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Documents how setup and execute the test suite (can reference other material)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Ex: CNTT RC-2, ONAP Test Cases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906365" y="4285312"/>
            <a:ext cx="269445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OVP Badging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Defines the badges available for LFN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Provides portal and process for submission, review, and approval of test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Promotes alignment between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/>
              <a:t>Not a source of requirements or tests, but members can contribute to individual projects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08098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Planned Categories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633145"/>
              </p:ext>
            </p:extLst>
          </p:nvPr>
        </p:nvGraphicFramePr>
        <p:xfrm>
          <a:off x="314961" y="1360960"/>
          <a:ext cx="11438892" cy="45389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285241"/>
                <a:gridCol w="1247775"/>
                <a:gridCol w="1285875"/>
                <a:gridCol w="1266823"/>
                <a:gridCol w="1905002"/>
                <a:gridCol w="4448176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Category</a:t>
                      </a:r>
                    </a:p>
                  </a:txBody>
                  <a:tcPr marL="95250" marR="95250" marT="66675" marB="66675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Sub Category</a:t>
                      </a:r>
                    </a:p>
                  </a:txBody>
                  <a:tcPr marL="95250" marR="95250" marT="66675" marB="66675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Requirements</a:t>
                      </a:r>
                    </a:p>
                  </a:txBody>
                  <a:tcPr marL="95250" marR="95250" marT="66675" marB="66675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Conformance</a:t>
                      </a:r>
                    </a:p>
                  </a:txBody>
                  <a:tcPr marL="95250" marR="95250" marT="66675" marB="66675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Test Impl./Tools</a:t>
                      </a:r>
                    </a:p>
                  </a:txBody>
                  <a:tcPr marL="95250" marR="95250" marT="66675" marB="66675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Notes</a:t>
                      </a:r>
                    </a:p>
                  </a:txBody>
                  <a:tcPr marL="95250" marR="95250" marT="66675" marB="66675">
                    <a:solidFill>
                      <a:srgbClr val="00989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Cloud Platform Conformance</a:t>
                      </a:r>
                    </a:p>
                  </a:txBody>
                  <a:tcPr marL="95250" marR="95250" marT="66675" marB="6667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solidFill>
                            <a:schemeClr val="accent6"/>
                          </a:solidFill>
                          <a:effectLst/>
                        </a:rPr>
                        <a:t>Functional</a:t>
                      </a:r>
                    </a:p>
                  </a:txBody>
                  <a:tcPr marL="95250" marR="95250" marT="66675" marB="6667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>
                          <a:effectLst/>
                        </a:rPr>
                        <a:t>RA-2</a:t>
                      </a:r>
                    </a:p>
                  </a:txBody>
                  <a:tcPr marL="95250" marR="95250" marT="66675" marB="6667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>
                          <a:effectLst/>
                        </a:rPr>
                        <a:t>RC-2</a:t>
                      </a:r>
                    </a:p>
                  </a:txBody>
                  <a:tcPr marL="95250" marR="95250" marT="66675" marB="6667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u="none" strike="noStrike" dirty="0">
                          <a:effectLst/>
                          <a:hlinkClick r:id="rId2"/>
                        </a:rPr>
                        <a:t>CNCF Software Conformance</a:t>
                      </a:r>
                      <a:r>
                        <a:rPr lang="en-US" sz="1300" dirty="0">
                          <a:effectLst/>
                        </a:rPr>
                        <a:t> </a:t>
                      </a:r>
                      <a:r>
                        <a:rPr lang="en-US" sz="1300" dirty="0" smtClean="0">
                          <a:effectLst/>
                        </a:rPr>
                        <a:t> (K8S)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u="none" strike="noStrike" dirty="0" smtClean="0">
                          <a:effectLst/>
                          <a:hlinkClick r:id="rId3"/>
                        </a:rPr>
                        <a:t>CNF </a:t>
                      </a:r>
                      <a:r>
                        <a:rPr lang="en-US" sz="1300" u="none" strike="noStrike" dirty="0" smtClean="0">
                          <a:effectLst/>
                          <a:hlinkClick r:id="rId3"/>
                        </a:rPr>
                        <a:t>Conformance</a:t>
                      </a:r>
                      <a:endParaRPr lang="en-US" sz="1300" u="none" strike="noStrike" dirty="0" smtClean="0">
                        <a:effectLst/>
                      </a:endParaRP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u="none" strike="noStrike" dirty="0" smtClean="0">
                          <a:effectLst/>
                        </a:rPr>
                        <a:t>OPNFV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Test tool selection will be driven by RC-2 which is under development.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CNF Conformance</a:t>
                      </a: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300" b="1" dirty="0" smtClean="0">
                          <a:solidFill>
                            <a:schemeClr val="accent6"/>
                          </a:solidFill>
                          <a:effectLst/>
                        </a:rPr>
                        <a:t>Cloud</a:t>
                      </a:r>
                      <a:r>
                        <a:rPr lang="fr-FR" sz="1300" b="1" baseline="0" dirty="0" smtClean="0">
                          <a:solidFill>
                            <a:schemeClr val="accent6"/>
                          </a:solidFill>
                          <a:effectLst/>
                        </a:rPr>
                        <a:t> Native</a:t>
                      </a:r>
                      <a:endParaRPr lang="fr-FR" sz="1300" b="1" dirty="0">
                        <a:solidFill>
                          <a:schemeClr val="accent6"/>
                        </a:solidFill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u="none" strike="noStrike" dirty="0" smtClean="0">
                          <a:effectLst/>
                          <a:hlinkClick r:id="rId3"/>
                        </a:rPr>
                        <a:t>CNF </a:t>
                      </a:r>
                      <a:r>
                        <a:rPr lang="en-US" sz="1300" u="none" strike="noStrike" dirty="0">
                          <a:effectLst/>
                          <a:hlinkClick r:id="rId3"/>
                        </a:rPr>
                        <a:t>Conformance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CNF Conformance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u="none" strike="noStrike" dirty="0">
                          <a:effectLst/>
                          <a:hlinkClick r:id="rId3"/>
                        </a:rPr>
                        <a:t>CNF </a:t>
                      </a:r>
                      <a:r>
                        <a:rPr lang="en-US" sz="1300" u="none" strike="noStrike" dirty="0" smtClean="0">
                          <a:effectLst/>
                          <a:hlinkClick r:id="rId3"/>
                        </a:rPr>
                        <a:t>Conformance</a:t>
                      </a:r>
                      <a:endParaRPr lang="en-US" sz="1300" u="none" strike="noStrike" dirty="0" smtClean="0">
                        <a:effectLst/>
                        <a:hlinkClick r:id="rId3"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Driven primarily by CNCF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/>
                      </a:r>
                      <a:br>
                        <a:rPr lang="en-US" sz="1300" dirty="0">
                          <a:effectLst/>
                        </a:rPr>
                      </a:b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 smtClean="0">
                          <a:solidFill>
                            <a:schemeClr val="accent6"/>
                          </a:solidFill>
                          <a:effectLst/>
                        </a:rPr>
                        <a:t>CNTT Compliance</a:t>
                      </a:r>
                      <a:endParaRPr lang="en-US" sz="1300" b="1" dirty="0">
                        <a:solidFill>
                          <a:schemeClr val="accent6"/>
                        </a:solidFill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RA-2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>
                          <a:effectLst/>
                        </a:rPr>
                        <a:t>RC-2</a:t>
                      </a: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baseline="0" dirty="0" smtClean="0">
                          <a:effectLst/>
                        </a:rPr>
                        <a:t>CNF Conformance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baseline="0" dirty="0" smtClean="0">
                          <a:effectLst/>
                        </a:rPr>
                        <a:t>??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Test tool selection will be driven by RC-2 which is under development.  Requirements are being drafted under RA-2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ONAP Compliance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ONAP VNF/CNF</a:t>
                      </a:r>
                      <a:r>
                        <a:rPr lang="en-US" sz="1300" baseline="0" dirty="0" smtClean="0">
                          <a:effectLst/>
                        </a:rPr>
                        <a:t> Requirements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ONAP Test Specifications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 smtClean="0">
                          <a:effectLst/>
                        </a:rPr>
                        <a:t>VNFSDK/VTP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Initial</a:t>
                      </a:r>
                      <a:r>
                        <a:rPr lang="en-US" sz="1300" baseline="0" dirty="0" smtClean="0">
                          <a:effectLst/>
                        </a:rPr>
                        <a:t> work being delivered in ONAP Guilin release, but formal requirements, tests, and capabilities planned for Honolulu and beyond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Performance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RA-2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RC-2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 smtClean="0">
                          <a:effectLst/>
                        </a:rPr>
                        <a:t>TBD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Will be pursued</a:t>
                      </a:r>
                      <a:r>
                        <a:rPr lang="en-US" sz="1300" baseline="0" dirty="0" smtClean="0">
                          <a:effectLst/>
                        </a:rPr>
                        <a:t> when formal requirements and thresholds are established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 smtClean="0">
                          <a:effectLst/>
                        </a:rPr>
                        <a:t>Cloud</a:t>
                      </a:r>
                      <a:r>
                        <a:rPr lang="en-US" sz="1300" b="1" baseline="0" dirty="0" smtClean="0">
                          <a:effectLst/>
                        </a:rPr>
                        <a:t> Platform </a:t>
                      </a:r>
                      <a:r>
                        <a:rPr lang="en-US" sz="1300" b="1" baseline="0" dirty="0" smtClean="0">
                          <a:effectLst/>
                        </a:rPr>
                        <a:t>Benchmarking</a:t>
                      </a:r>
                      <a:endParaRPr lang="en-US" sz="1300" b="1" baseline="0" dirty="0" smtClean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Performance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TBD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dirty="0" smtClean="0">
                          <a:effectLst/>
                        </a:rPr>
                        <a:t>TBD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 smtClean="0">
                          <a:effectLst/>
                        </a:rPr>
                        <a:t>TBD</a:t>
                      </a: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effectLst/>
                        </a:rPr>
                        <a:t>Defines the what can be measured and how.  No</a:t>
                      </a:r>
                      <a:r>
                        <a:rPr lang="en-US" sz="1300" baseline="0" dirty="0" smtClean="0">
                          <a:effectLst/>
                        </a:rPr>
                        <a:t> requirements, but provides a common set of metrics that be measured.  This will serve as a starting point for later compliance testing using minimum thresholds.</a:t>
                      </a:r>
                      <a:endParaRPr lang="en-US" sz="1300" dirty="0">
                        <a:effectLst/>
                      </a:endParaRPr>
                    </a:p>
                  </a:txBody>
                  <a:tcPr marL="95250" marR="95250" marT="66675" marB="6667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35803" y="6028886"/>
            <a:ext cx="104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MVP Scope: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Highlighted in </a:t>
            </a:r>
            <a:r>
              <a:rPr lang="en-US" sz="1400" b="1" dirty="0" smtClean="0">
                <a:solidFill>
                  <a:schemeClr val="accent6"/>
                </a:solidFill>
              </a:rPr>
              <a:t>Green.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Goal is to deliver the initial requirements, badge, and testing aligned with 1H2021 release of RI-2.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3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Takeaways and Impacts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/>
              <a:t>Plan for CN OVP is to offer </a:t>
            </a:r>
            <a:r>
              <a:rPr lang="en-US" sz="1800" b="1" i="1" dirty="0" smtClean="0">
                <a:solidFill>
                  <a:schemeClr val="accent6"/>
                </a:solidFill>
              </a:rPr>
              <a:t>multiple sub-categories</a:t>
            </a:r>
            <a:r>
              <a:rPr lang="en-US" sz="1800" b="1" dirty="0" smtClean="0"/>
              <a:t> of compliance (today each badge is all or nothing)</a:t>
            </a:r>
            <a:endParaRPr lang="en-US" sz="1800" dirty="0" smtClean="0"/>
          </a:p>
          <a:p>
            <a:pPr lvl="1"/>
            <a:r>
              <a:rPr lang="en-US" sz="1400" dirty="0" smtClean="0"/>
              <a:t>NFVI or CNF Provider can </a:t>
            </a:r>
            <a:r>
              <a:rPr lang="en-US" sz="1400" b="1" i="1" dirty="0" smtClean="0">
                <a:solidFill>
                  <a:schemeClr val="accent6"/>
                </a:solidFill>
              </a:rPr>
              <a:t>pursue 1 or more </a:t>
            </a:r>
            <a:r>
              <a:rPr lang="en-US" sz="1400" dirty="0" smtClean="0"/>
              <a:t>of the categories</a:t>
            </a:r>
            <a:endParaRPr lang="en-US" sz="1400" dirty="0"/>
          </a:p>
          <a:p>
            <a:pPr lvl="1"/>
            <a:r>
              <a:rPr lang="en-US" sz="1400" dirty="0" smtClean="0"/>
              <a:t>Each category has its own set of requirements and tests. Each category is aligned with its source community. </a:t>
            </a:r>
          </a:p>
          <a:p>
            <a:pPr lvl="2"/>
            <a:r>
              <a:rPr lang="en-US" sz="1000" dirty="0" smtClean="0"/>
              <a:t>As a set of communities we must strive to prevent conflict and unnecessary overlap between the categories.</a:t>
            </a:r>
          </a:p>
          <a:p>
            <a:pPr lvl="1"/>
            <a:r>
              <a:rPr lang="en-US" sz="1400" dirty="0" smtClean="0"/>
              <a:t>This impacts the OVP portal, and we are requesting this workflow be accommodated during the re-write of the portal (LF contract work)</a:t>
            </a:r>
          </a:p>
          <a:p>
            <a:pPr lvl="1"/>
            <a:endParaRPr lang="en-US" sz="1400" dirty="0" smtClean="0"/>
          </a:p>
          <a:p>
            <a:r>
              <a:rPr lang="en-US" sz="1800" b="1" dirty="0" smtClean="0"/>
              <a:t>Projects/communities have autonomy on their definition of compliance</a:t>
            </a:r>
            <a:endParaRPr lang="en-US" sz="1800" dirty="0" smtClean="0"/>
          </a:p>
          <a:p>
            <a:pPr lvl="1"/>
            <a:r>
              <a:rPr lang="en-US" sz="1400" dirty="0" smtClean="0"/>
              <a:t>Each project/community defines what compliance means  (i.e. there are no OVP “requirements”)</a:t>
            </a:r>
          </a:p>
          <a:p>
            <a:pPr lvl="1"/>
            <a:r>
              <a:rPr lang="en-US" sz="1400" dirty="0" smtClean="0"/>
              <a:t>The CVC committee will determine if the level of requirements, tests, and support thereof is ready for a marketed compliance </a:t>
            </a:r>
            <a:r>
              <a:rPr lang="en-US" sz="1400" dirty="0" err="1" smtClean="0"/>
              <a:t>bage</a:t>
            </a:r>
            <a:endParaRPr lang="en-US" sz="1400" dirty="0" smtClean="0"/>
          </a:p>
          <a:p>
            <a:pPr lvl="1"/>
            <a:r>
              <a:rPr lang="en-US" sz="1400" dirty="0" smtClean="0"/>
              <a:t>The CVC committee will determine, in partnership with the communities, what badges will be offered, host the OVP site, facilitate the review process, and handle marketing activities</a:t>
            </a:r>
            <a:endParaRPr lang="en-US" sz="1400" dirty="0" smtClean="0"/>
          </a:p>
          <a:p>
            <a:pPr lvl="1"/>
            <a:r>
              <a:rPr lang="en-US" sz="1400" dirty="0" smtClean="0"/>
              <a:t>For ease of integration with OVP portal and process, the main ask for test suites is that they produce a result set compatible with consumption with OVP which aggregates the results and logs in a standard package.  This could be produced directly by the test suite or created by a separate conversion process.</a:t>
            </a:r>
            <a:endParaRPr lang="en-US" sz="140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1800" b="1" dirty="0" smtClean="0"/>
              <a:t>Requirements for workloads and conformance specifications are still in early forms</a:t>
            </a:r>
            <a:endParaRPr lang="en-US" sz="1800" b="1" dirty="0" smtClean="0"/>
          </a:p>
          <a:p>
            <a:pPr lvl="1"/>
            <a:r>
              <a:rPr lang="en-US" sz="1400" dirty="0" smtClean="0"/>
              <a:t>Development of these requirements and specifications are key factors in determine the scope of tests needed, and the achievability of the MVP for next year.</a:t>
            </a:r>
            <a:endParaRPr lang="en-US" sz="1400" dirty="0" smtClean="0"/>
          </a:p>
          <a:p>
            <a:pPr lvl="1"/>
            <a:r>
              <a:rPr lang="en-US" sz="1400" dirty="0" smtClean="0"/>
              <a:t>Encouraging direct participation in requirement and RC-2 work streams to drive progress</a:t>
            </a:r>
          </a:p>
          <a:p>
            <a:pPr lvl="1"/>
            <a:r>
              <a:rPr lang="en-US" sz="1400" dirty="0" smtClean="0"/>
              <a:t>Cross community requirements task force has been kicked off.  Please participate if possible.</a:t>
            </a:r>
            <a:endParaRPr lang="en-US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58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ONAP-Template-2019 (1)</Template>
  <TotalTime>3137</TotalTime>
  <Words>697</Words>
  <Application>Microsoft Office PowerPoint</Application>
  <PresentationFormat>Widescreen</PresentationFormat>
  <Paragraphs>104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Cloud Native OPNF Verified Program (CN OVP)   Trevor Lovett  August, 2020 </vt:lpstr>
      <vt:lpstr>Requirements Work Stream (WS02) Update</vt:lpstr>
      <vt:lpstr>Planned Categories</vt:lpstr>
      <vt:lpstr>Key Takeaways and Impacts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OVP Phase 2/Cloud Native Update  Trevor Lovett</dc:title>
  <dc:creator>LOVETT, TREVOR J</dc:creator>
  <cp:lastModifiedBy>LOVETT, TREVOR J</cp:lastModifiedBy>
  <cp:revision>51</cp:revision>
  <dcterms:created xsi:type="dcterms:W3CDTF">2020-04-08T17:24:32Z</dcterms:created>
  <dcterms:modified xsi:type="dcterms:W3CDTF">2020-08-10T13:41:02Z</dcterms:modified>
</cp:coreProperties>
</file>