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659" r:id="rId2"/>
    <p:sldId id="653" r:id="rId3"/>
    <p:sldId id="656" r:id="rId4"/>
    <p:sldId id="649" r:id="rId5"/>
    <p:sldId id="670" r:id="rId6"/>
    <p:sldId id="658" r:id="rId7"/>
    <p:sldId id="672" r:id="rId8"/>
    <p:sldId id="671" r:id="rId9"/>
    <p:sldId id="673" r:id="rId10"/>
    <p:sldId id="6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y Paik" initials="RP" lastIdx="1" clrIdx="0">
    <p:extLst>
      <p:ext uri="{19B8F6BF-5375-455C-9EA6-DF929625EA0E}">
        <p15:presenceInfo xmlns:p15="http://schemas.microsoft.com/office/powerpoint/2012/main" userId="Ray Paik" providerId="None"/>
      </p:ext>
    </p:extLst>
  </p:cmAuthor>
  <p:cmAuthor id="2" name="Lisa Caywood" initials="" lastIdx="3" clrIdx="1"/>
  <p:cmAuthor id="3" name="Dave Neary" initials="" lastIdx="3" clrIdx="2"/>
  <p:cmAuthor id="4" name="Rabi, Abdel, Vodafone Group" initials="RAVG" lastIdx="4" clrIdx="3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  <p:cmAuthor id="5" name="Al Blackburn" initials="AB" lastIdx="2" clrIdx="4">
    <p:extLst>
      <p:ext uri="{19B8F6BF-5375-455C-9EA6-DF929625EA0E}">
        <p15:presenceInfo xmlns:p15="http://schemas.microsoft.com/office/powerpoint/2012/main" userId="8bb2501cd7ece6f0" providerId="Windows Live"/>
      </p:ext>
    </p:extLst>
  </p:cmAuthor>
  <p:cmAuthor id="6" name="COTTRELL, MARK" initials="CM" lastIdx="3" clrIdx="5">
    <p:extLst>
      <p:ext uri="{19B8F6BF-5375-455C-9EA6-DF929625EA0E}">
        <p15:presenceInfo xmlns:p15="http://schemas.microsoft.com/office/powerpoint/2012/main" userId="S::mc2472@att.com::277df84e-cb6f-4b54-9925-96f7b61c834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FDB"/>
    <a:srgbClr val="168FDF"/>
    <a:srgbClr val="FF9900"/>
    <a:srgbClr val="929000"/>
    <a:srgbClr val="0A7D39"/>
    <a:srgbClr val="FFD579"/>
    <a:srgbClr val="001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5652" autoAdjust="0"/>
  </p:normalViewPr>
  <p:slideViewPr>
    <p:cSldViewPr snapToGrid="0">
      <p:cViewPr varScale="1">
        <p:scale>
          <a:sx n="67" d="100"/>
          <a:sy n="67" d="100"/>
        </p:scale>
        <p:origin x="44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6/19/2020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6/19/2020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077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587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417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5D3F5315-6012-4210-B944-244AD4C6BB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59" y="5285512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6/19/2020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144000" y="4926539"/>
            <a:ext cx="104860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209699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21726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00000000-1234-1234-1234-123412341234}" type="slidenum">
              <a:rPr lang="en" sz="1067" smtClean="0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rPr>
              <a:pPr/>
              <a:t>‹#›</a:t>
            </a:fld>
            <a:endParaRPr lang="en" sz="1067">
              <a:solidFill>
                <a:srgbClr val="2F2F2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218004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316028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01724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/>
              <a:t>The Linux Foundation, not for distribution beyond Governing Board Members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46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71" r:id="rId3"/>
    <p:sldLayoutId id="2147483672" r:id="rId4"/>
    <p:sldLayoutId id="2147483673" r:id="rId5"/>
    <p:sldLayoutId id="2147483661" r:id="rId6"/>
    <p:sldLayoutId id="2147483660" r:id="rId7"/>
    <p:sldLayoutId id="2147483664" r:id="rId8"/>
    <p:sldLayoutId id="2147483666" r:id="rId9"/>
    <p:sldLayoutId id="2147483662" r:id="rId10"/>
    <p:sldLayoutId id="2147483668" r:id="rId11"/>
    <p:sldLayoutId id="2147483655" r:id="rId12"/>
    <p:sldLayoutId id="2147483667" r:id="rId13"/>
    <p:sldLayoutId id="2147483670" r:id="rId14"/>
    <p:sldLayoutId id="2147483675" r:id="rId15"/>
    <p:sldLayoutId id="2147483678" r:id="rId16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ntt-n/CNTT/projects/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builders.intel.com/docs/networkbuilders/container-bare-metal-for-2nd-generation-intel-xeon-scalable-processor.pdf" TargetMode="External"/><Relationship Id="rId2" Type="http://schemas.openxmlformats.org/officeDocument/2006/relationships/hyperlink" Target="https://docs.nordix.org/submodules/infra/engine/docs/user-guide.html#framework-user-guid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cncf/cnf-testbed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5" y="446596"/>
            <a:ext cx="10898081" cy="23876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2400"/>
              </a:spcAft>
            </a:pPr>
            <a:r>
              <a:rPr lang="en-US" b="1" dirty="0">
                <a:latin typeface="Open Sans"/>
              </a:rPr>
              <a:t>Common NFVI Telco Taskforce</a:t>
            </a:r>
            <a:br>
              <a:rPr lang="en-US" b="1" dirty="0">
                <a:latin typeface="Open Sans"/>
              </a:rPr>
            </a:br>
            <a:r>
              <a:rPr lang="en-US" sz="2200" b="1" dirty="0">
                <a:latin typeface="Open Sans"/>
              </a:rPr>
              <a:t>Technical vF2F Work Shop – June </a:t>
            </a:r>
            <a:r>
              <a:rPr lang="en-150" sz="2200" b="1" dirty="0">
                <a:latin typeface="Open Sans"/>
              </a:rPr>
              <a:t>25</a:t>
            </a:r>
            <a:r>
              <a:rPr lang="en-US" sz="2200" b="1" dirty="0">
                <a:latin typeface="Open Sans"/>
              </a:rPr>
              <a:t>, 2020</a:t>
            </a:r>
            <a:br>
              <a:rPr lang="en-US" sz="3600" b="1" dirty="0">
                <a:latin typeface="Open Sans"/>
              </a:rPr>
            </a:br>
            <a:endParaRPr lang="en-US" dirty="0">
              <a:latin typeface="Open San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863F4C-C450-0649-91D2-9D6C5ABD4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4" y="3448635"/>
            <a:ext cx="7886705" cy="1475057"/>
          </a:xfrm>
        </p:spPr>
        <p:txBody>
          <a:bodyPr>
            <a:normAutofit/>
          </a:bodyPr>
          <a:lstStyle/>
          <a:p>
            <a:r>
              <a:rPr lang="en-150" sz="2400" dirty="0">
                <a:latin typeface="Open Sans"/>
              </a:rPr>
              <a:t>Georg Kunz, Rihab Banday, </a:t>
            </a:r>
            <a:r>
              <a:rPr lang="en-US" sz="2400" dirty="0">
                <a:latin typeface="Open Sans"/>
              </a:rPr>
              <a:t>M</a:t>
            </a:r>
            <a:r>
              <a:rPr lang="en-150" sz="2400" dirty="0">
                <a:latin typeface="Open Sans"/>
              </a:rPr>
              <a:t>i</a:t>
            </a:r>
            <a:r>
              <a:rPr lang="en-US" sz="2400" dirty="0">
                <a:latin typeface="Open Sans"/>
              </a:rPr>
              <a:t>c</a:t>
            </a:r>
            <a:r>
              <a:rPr lang="en-150" sz="2400" dirty="0">
                <a:latin typeface="Open Sans"/>
              </a:rPr>
              <a:t>h</a:t>
            </a:r>
            <a:r>
              <a:rPr lang="en-US" sz="2400" dirty="0">
                <a:latin typeface="Open Sans"/>
              </a:rPr>
              <a:t>a</a:t>
            </a:r>
            <a:r>
              <a:rPr lang="en-150" sz="2400" dirty="0">
                <a:latin typeface="Open Sans"/>
              </a:rPr>
              <a:t>e</a:t>
            </a:r>
            <a:r>
              <a:rPr lang="en-US" sz="2400" dirty="0">
                <a:latin typeface="Open Sans"/>
              </a:rPr>
              <a:t>l</a:t>
            </a:r>
            <a:r>
              <a:rPr lang="en-150" sz="2400" dirty="0">
                <a:latin typeface="Open Sans"/>
              </a:rPr>
              <a:t> </a:t>
            </a:r>
            <a:r>
              <a:rPr lang="en-US" sz="2400" dirty="0">
                <a:latin typeface="Open Sans"/>
              </a:rPr>
              <a:t>P</a:t>
            </a:r>
            <a:r>
              <a:rPr lang="en-150" sz="2400" dirty="0">
                <a:latin typeface="Open Sans"/>
              </a:rPr>
              <a:t>e</a:t>
            </a:r>
            <a:r>
              <a:rPr lang="en-US" sz="2400" dirty="0">
                <a:latin typeface="Open Sans"/>
              </a:rPr>
              <a:t>d</a:t>
            </a:r>
            <a:r>
              <a:rPr lang="en-150" sz="2400" dirty="0">
                <a:latin typeface="Open Sans"/>
              </a:rPr>
              <a:t>e</a:t>
            </a:r>
            <a:r>
              <a:rPr lang="en-US" sz="2400" dirty="0">
                <a:latin typeface="Open Sans"/>
              </a:rPr>
              <a:t>r</a:t>
            </a:r>
            <a:r>
              <a:rPr lang="en-150" sz="2400" dirty="0">
                <a:latin typeface="Open Sans"/>
              </a:rPr>
              <a:t>s</a:t>
            </a:r>
            <a:r>
              <a:rPr lang="en-US" sz="2400" dirty="0">
                <a:latin typeface="Open Sans"/>
              </a:rPr>
              <a:t>o</a:t>
            </a:r>
            <a:r>
              <a:rPr lang="en-150" sz="2400" dirty="0">
                <a:latin typeface="Open Sans"/>
              </a:rPr>
              <a:t>n</a:t>
            </a:r>
            <a:endParaRPr lang="en-US" sz="2400" dirty="0">
              <a:latin typeface="Open San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806A974-5D56-4F2C-8CD6-5086D516A967}"/>
              </a:ext>
            </a:extLst>
          </p:cNvPr>
          <p:cNvSpPr/>
          <p:nvPr/>
        </p:nvSpPr>
        <p:spPr>
          <a:xfrm>
            <a:off x="838196" y="2617562"/>
            <a:ext cx="108980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150" sz="3600" b="1" dirty="0">
                <a:solidFill>
                  <a:srgbClr val="FFFFFF"/>
                </a:solidFill>
                <a:latin typeface="Open Sans"/>
              </a:rPr>
              <a:t>RI-2 Deep Dive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228803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8827932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2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A</a:t>
            </a:r>
            <a:r>
              <a:rPr lang="en-US" dirty="0"/>
              <a:t>g</a:t>
            </a:r>
            <a:r>
              <a:rPr lang="en-150" dirty="0"/>
              <a:t>e</a:t>
            </a:r>
            <a:r>
              <a:rPr lang="en-US" dirty="0"/>
              <a:t>n</a:t>
            </a:r>
            <a:r>
              <a:rPr lang="en-150" dirty="0"/>
              <a:t>d</a:t>
            </a:r>
            <a:r>
              <a:rPr lang="en-US" dirty="0"/>
              <a:t>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4CB1CC8-B319-406B-98DE-55D5D81C5579}"/>
              </a:ext>
            </a:extLst>
          </p:cNvPr>
          <p:cNvSpPr>
            <a:spLocks noGrp="1"/>
          </p:cNvSpPr>
          <p:nvPr/>
        </p:nvSpPr>
        <p:spPr>
          <a:xfrm>
            <a:off x="639104" y="1503772"/>
            <a:ext cx="11679534" cy="56891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8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6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4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2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0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150" sz="2400" dirty="0"/>
              <a:t>Introduction</a:t>
            </a:r>
          </a:p>
          <a:p>
            <a:r>
              <a:rPr lang="en-US" sz="2400" dirty="0"/>
              <a:t>RI-2 P</a:t>
            </a:r>
            <a:r>
              <a:rPr lang="en-150" sz="2400" dirty="0"/>
              <a:t>r</a:t>
            </a:r>
            <a:r>
              <a:rPr lang="en-US" sz="2400" dirty="0"/>
              <a:t>o</a:t>
            </a:r>
            <a:r>
              <a:rPr lang="en-150" sz="2400" dirty="0"/>
              <a:t>j</a:t>
            </a:r>
            <a:r>
              <a:rPr lang="en-US" sz="2400" dirty="0"/>
              <a:t>e</a:t>
            </a:r>
            <a:r>
              <a:rPr lang="en-150" sz="2400" dirty="0"/>
              <a:t>c</a:t>
            </a:r>
            <a:r>
              <a:rPr lang="en-US" sz="2400" dirty="0"/>
              <a:t>t</a:t>
            </a:r>
            <a:r>
              <a:rPr lang="en-150" sz="2400" dirty="0"/>
              <a:t> </a:t>
            </a:r>
            <a:r>
              <a:rPr lang="en-US" sz="2400" dirty="0"/>
              <a:t>i</a:t>
            </a:r>
            <a:r>
              <a:rPr lang="en-150" sz="2400" dirty="0"/>
              <a:t>n </a:t>
            </a:r>
            <a:r>
              <a:rPr lang="en-US" sz="2400" dirty="0"/>
              <a:t>O</a:t>
            </a:r>
            <a:r>
              <a:rPr lang="en-150" sz="2400" dirty="0"/>
              <a:t>P</a:t>
            </a:r>
            <a:r>
              <a:rPr lang="en-US" sz="2400" dirty="0"/>
              <a:t>N</a:t>
            </a:r>
            <a:r>
              <a:rPr lang="en-150" sz="2400" dirty="0"/>
              <a:t>F</a:t>
            </a:r>
            <a:r>
              <a:rPr lang="en-US" sz="2400" dirty="0"/>
              <a:t>V</a:t>
            </a:r>
            <a:endParaRPr lang="en-150" sz="2400" dirty="0"/>
          </a:p>
          <a:p>
            <a:pPr lvl="0"/>
            <a:r>
              <a:rPr lang="en-US" sz="2400" dirty="0"/>
              <a:t>C</a:t>
            </a:r>
            <a:r>
              <a:rPr lang="en-150" sz="2400" dirty="0"/>
              <a:t>u</a:t>
            </a:r>
            <a:r>
              <a:rPr lang="en-US" sz="2400" dirty="0"/>
              <a:t>r</a:t>
            </a:r>
            <a:r>
              <a:rPr lang="en-150" sz="2400" dirty="0"/>
              <a:t>r</a:t>
            </a:r>
            <a:r>
              <a:rPr lang="en-US" sz="2400" dirty="0"/>
              <a:t>e</a:t>
            </a:r>
            <a:r>
              <a:rPr lang="en-150" sz="2400" dirty="0"/>
              <a:t>n</a:t>
            </a:r>
            <a:r>
              <a:rPr lang="en-US" sz="2400" dirty="0"/>
              <a:t>t</a:t>
            </a:r>
            <a:r>
              <a:rPr lang="en-150" sz="2400" dirty="0"/>
              <a:t> </a:t>
            </a:r>
            <a:r>
              <a:rPr lang="en-US" sz="2400" dirty="0"/>
              <a:t>R</a:t>
            </a:r>
            <a:r>
              <a:rPr lang="en-150" sz="2400" dirty="0"/>
              <a:t>I-2 </a:t>
            </a:r>
            <a:r>
              <a:rPr lang="en-US" sz="2400" dirty="0"/>
              <a:t>I</a:t>
            </a:r>
            <a:r>
              <a:rPr lang="en-150" sz="2400" dirty="0"/>
              <a:t>m</a:t>
            </a:r>
            <a:r>
              <a:rPr lang="en-US" sz="2400" dirty="0"/>
              <a:t>p</a:t>
            </a:r>
            <a:r>
              <a:rPr lang="en-150" sz="2400" dirty="0"/>
              <a:t>l</a:t>
            </a:r>
            <a:r>
              <a:rPr lang="en-US" sz="2400" dirty="0"/>
              <a:t>e</a:t>
            </a:r>
            <a:r>
              <a:rPr lang="en-150" sz="2400" dirty="0"/>
              <a:t>m</a:t>
            </a:r>
            <a:r>
              <a:rPr lang="en-US" sz="2400" dirty="0"/>
              <a:t>e</a:t>
            </a:r>
            <a:r>
              <a:rPr lang="en-150" sz="2400" dirty="0"/>
              <a:t>n</a:t>
            </a:r>
            <a:r>
              <a:rPr lang="en-US" sz="2400" dirty="0"/>
              <a:t>t</a:t>
            </a:r>
            <a:r>
              <a:rPr lang="en-150" sz="2400" dirty="0"/>
              <a:t>a</a:t>
            </a:r>
            <a:r>
              <a:rPr lang="en-US" sz="2400" dirty="0"/>
              <a:t>t</a:t>
            </a:r>
            <a:r>
              <a:rPr lang="en-150" sz="2400" dirty="0"/>
              <a:t>i</a:t>
            </a:r>
            <a:r>
              <a:rPr lang="en-US" sz="2400" dirty="0"/>
              <a:t>o</a:t>
            </a:r>
            <a:r>
              <a:rPr lang="en-150" sz="2400" dirty="0"/>
              <a:t>n</a:t>
            </a:r>
          </a:p>
          <a:p>
            <a:pPr lvl="0"/>
            <a:r>
              <a:rPr lang="en-150" sz="2400" dirty="0"/>
              <a:t>Placeholder for RA2/</a:t>
            </a:r>
            <a:r>
              <a:rPr lang="en-US" sz="2400" dirty="0"/>
              <a:t>R</a:t>
            </a:r>
            <a:r>
              <a:rPr lang="en-150" sz="2400" dirty="0"/>
              <a:t>I2-</a:t>
            </a:r>
            <a:r>
              <a:rPr lang="en-US" sz="2400" dirty="0"/>
              <a:t>B</a:t>
            </a:r>
            <a:r>
              <a:rPr lang="en-150" sz="2400" dirty="0"/>
              <a:t>M</a:t>
            </a:r>
            <a:r>
              <a:rPr lang="en-US" sz="2400" dirty="0"/>
              <a:t>R</a:t>
            </a:r>
            <a:r>
              <a:rPr lang="en-150" sz="2400" dirty="0"/>
              <a:t>A Requirement Comparison</a:t>
            </a:r>
          </a:p>
          <a:p>
            <a:pPr lvl="0"/>
            <a:r>
              <a:rPr lang="en-150" sz="2400" dirty="0"/>
              <a:t>Placeholder for </a:t>
            </a:r>
            <a:r>
              <a:rPr lang="en-US" sz="2400" dirty="0"/>
              <a:t>R</a:t>
            </a:r>
            <a:r>
              <a:rPr lang="en-150" sz="2400" dirty="0"/>
              <a:t>I-2 &amp; OVP 2.0 </a:t>
            </a:r>
          </a:p>
          <a:p>
            <a:pPr lvl="0"/>
            <a:r>
              <a:rPr lang="en-US" sz="2400" dirty="0"/>
              <a:t>Q&amp;A </a:t>
            </a:r>
            <a:endParaRPr lang="en-150" sz="2400" dirty="0"/>
          </a:p>
        </p:txBody>
      </p:sp>
    </p:spTree>
    <p:extLst>
      <p:ext uri="{BB962C8B-B14F-4D97-AF65-F5344CB8AC3E}">
        <p14:creationId xmlns:p14="http://schemas.microsoft.com/office/powerpoint/2010/main" val="816957753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3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BFD6160-87E7-47D0-8794-57A27A1FA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I</a:t>
            </a:r>
            <a:r>
              <a:rPr lang="en-US" dirty="0"/>
              <a:t>n</a:t>
            </a:r>
            <a:r>
              <a:rPr lang="en-150" dirty="0"/>
              <a:t>t</a:t>
            </a:r>
            <a:r>
              <a:rPr lang="en-US" dirty="0"/>
              <a:t>r</a:t>
            </a:r>
            <a:r>
              <a:rPr lang="en-150" dirty="0"/>
              <a:t>o</a:t>
            </a:r>
            <a:r>
              <a:rPr lang="en-US" dirty="0"/>
              <a:t>d</a:t>
            </a:r>
            <a:r>
              <a:rPr lang="en-150" dirty="0"/>
              <a:t>u</a:t>
            </a:r>
            <a:r>
              <a:rPr lang="en-US" dirty="0"/>
              <a:t>c</a:t>
            </a:r>
            <a:r>
              <a:rPr lang="en-150" dirty="0"/>
              <a:t>t</a:t>
            </a:r>
            <a:r>
              <a:rPr lang="en-US" dirty="0"/>
              <a:t>i</a:t>
            </a:r>
            <a:r>
              <a:rPr lang="en-150" dirty="0"/>
              <a:t>o</a:t>
            </a:r>
            <a:r>
              <a:rPr lang="en-US" dirty="0"/>
              <a:t>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F30ECC-3408-4092-A396-CEA5271D0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/>
              <a:t>O</a:t>
            </a:r>
            <a:r>
              <a:rPr lang="en-150" sz="2400" b="1" dirty="0"/>
              <a:t>b</a:t>
            </a:r>
            <a:r>
              <a:rPr lang="en-US" sz="2400" b="1" dirty="0"/>
              <a:t>j</a:t>
            </a:r>
            <a:r>
              <a:rPr lang="en-150" sz="2400" b="1" dirty="0"/>
              <a:t>e</a:t>
            </a:r>
            <a:r>
              <a:rPr lang="en-US" sz="2400" b="1" dirty="0"/>
              <a:t>c</a:t>
            </a:r>
            <a:r>
              <a:rPr lang="en-150" sz="2400" b="1" dirty="0"/>
              <a:t>t</a:t>
            </a:r>
            <a:r>
              <a:rPr lang="en-US" sz="2400" b="1" dirty="0"/>
              <a:t>i</a:t>
            </a:r>
            <a:r>
              <a:rPr lang="en-150" sz="2400" b="1" dirty="0"/>
              <a:t>v</a:t>
            </a:r>
            <a:r>
              <a:rPr lang="en-US" sz="2400" b="1" dirty="0"/>
              <a:t>e</a:t>
            </a:r>
            <a:endParaRPr lang="en-150" sz="24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I</a:t>
            </a:r>
            <a:r>
              <a:rPr lang="en-150" sz="2000" dirty="0"/>
              <a:t>m</a:t>
            </a:r>
            <a:r>
              <a:rPr lang="en-US" sz="2000" dirty="0"/>
              <a:t>p</a:t>
            </a:r>
            <a:r>
              <a:rPr lang="en-150" sz="2000" dirty="0"/>
              <a:t>l</a:t>
            </a:r>
            <a:r>
              <a:rPr lang="en-US" sz="2000" dirty="0"/>
              <a:t>e</a:t>
            </a:r>
            <a:r>
              <a:rPr lang="en-150" sz="2000" dirty="0"/>
              <a:t>m</a:t>
            </a:r>
            <a:r>
              <a:rPr lang="en-US" sz="2000" dirty="0"/>
              <a:t>e</a:t>
            </a:r>
            <a:r>
              <a:rPr lang="en-150" sz="2000" dirty="0"/>
              <a:t>n</a:t>
            </a:r>
            <a:r>
              <a:rPr lang="en-US" sz="2000" dirty="0"/>
              <a:t>t</a:t>
            </a:r>
            <a:r>
              <a:rPr lang="en-150" sz="2000" dirty="0"/>
              <a:t> </a:t>
            </a:r>
            <a:r>
              <a:rPr lang="en-US" sz="2000" dirty="0"/>
              <a:t>d</a:t>
            </a:r>
            <a:r>
              <a:rPr lang="en-150" sz="2000" dirty="0"/>
              <a:t>e</a:t>
            </a:r>
            <a:r>
              <a:rPr lang="en-US" sz="2000" dirty="0"/>
              <a:t>s</a:t>
            </a:r>
            <a:r>
              <a:rPr lang="en-150" sz="2000" dirty="0"/>
              <a:t>i</a:t>
            </a:r>
            <a:r>
              <a:rPr lang="en-US" sz="2000" dirty="0"/>
              <a:t>g</a:t>
            </a:r>
            <a:r>
              <a:rPr lang="en-150" sz="2000" dirty="0"/>
              <a:t>n &amp; </a:t>
            </a:r>
            <a:r>
              <a:rPr lang="en-US" sz="2000" dirty="0"/>
              <a:t>c</a:t>
            </a:r>
            <a:r>
              <a:rPr lang="en-150" sz="2000" dirty="0"/>
              <a:t>o</a:t>
            </a:r>
            <a:r>
              <a:rPr lang="en-US" sz="2000" dirty="0"/>
              <a:t>n</a:t>
            </a:r>
            <a:r>
              <a:rPr lang="en-150" sz="2000" dirty="0"/>
              <a:t>f</a:t>
            </a:r>
            <a:r>
              <a:rPr lang="en-US" sz="2000" dirty="0"/>
              <a:t>i</a:t>
            </a:r>
            <a:r>
              <a:rPr lang="en-150" sz="2000" dirty="0"/>
              <a:t>g</a:t>
            </a:r>
            <a:r>
              <a:rPr lang="en-US" sz="2000" dirty="0"/>
              <a:t>u</a:t>
            </a:r>
            <a:r>
              <a:rPr lang="en-150" sz="2000" dirty="0"/>
              <a:t>r</a:t>
            </a:r>
            <a:r>
              <a:rPr lang="en-US" sz="2000" dirty="0"/>
              <a:t>a</a:t>
            </a:r>
            <a:r>
              <a:rPr lang="en-150" sz="2000" dirty="0"/>
              <a:t>t</a:t>
            </a:r>
            <a:r>
              <a:rPr lang="en-US" sz="2000" dirty="0"/>
              <a:t>i</a:t>
            </a:r>
            <a:r>
              <a:rPr lang="en-150" sz="2000" dirty="0"/>
              <a:t>o</a:t>
            </a:r>
            <a:r>
              <a:rPr lang="en-US" sz="2000" dirty="0"/>
              <a:t>n</a:t>
            </a:r>
            <a:r>
              <a:rPr lang="en-150" sz="2000" dirty="0"/>
              <a:t> defined </a:t>
            </a:r>
            <a:r>
              <a:rPr lang="en-US" sz="2000" dirty="0"/>
              <a:t>i</a:t>
            </a:r>
            <a:r>
              <a:rPr lang="en-150" sz="2000" dirty="0"/>
              <a:t>n </a:t>
            </a:r>
            <a:r>
              <a:rPr lang="en-US" sz="2000" dirty="0"/>
              <a:t>K</a:t>
            </a:r>
            <a:r>
              <a:rPr lang="en-150" sz="2000" dirty="0"/>
              <a:t>u</a:t>
            </a:r>
            <a:r>
              <a:rPr lang="en-US" sz="2000" dirty="0"/>
              <a:t>b</a:t>
            </a:r>
            <a:r>
              <a:rPr lang="en-150" sz="2000" dirty="0"/>
              <a:t>e</a:t>
            </a:r>
            <a:r>
              <a:rPr lang="en-US" sz="2000" dirty="0"/>
              <a:t>r</a:t>
            </a:r>
            <a:r>
              <a:rPr lang="en-150" sz="2000" dirty="0"/>
              <a:t>n</a:t>
            </a:r>
            <a:r>
              <a:rPr lang="en-US" sz="2000" dirty="0"/>
              <a:t>e</a:t>
            </a:r>
            <a:r>
              <a:rPr lang="en-150" sz="2000" dirty="0"/>
              <a:t>t</a:t>
            </a:r>
            <a:r>
              <a:rPr lang="en-US" sz="2000" dirty="0"/>
              <a:t>e</a:t>
            </a:r>
            <a:r>
              <a:rPr lang="en-150" sz="2000" dirty="0"/>
              <a:t>s </a:t>
            </a:r>
            <a:r>
              <a:rPr lang="en-US" sz="2000" dirty="0"/>
              <a:t>b</a:t>
            </a:r>
            <a:r>
              <a:rPr lang="en-150" sz="2000" dirty="0" err="1"/>
              <a:t>ased</a:t>
            </a:r>
            <a:r>
              <a:rPr lang="en-150" sz="2000" dirty="0"/>
              <a:t> Reference Architecture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150" sz="2000" dirty="0"/>
              <a:t>Provide deployable tools for conformance testing</a:t>
            </a:r>
          </a:p>
          <a:p>
            <a:pPr marL="0" indent="0">
              <a:buNone/>
            </a:pPr>
            <a:endParaRPr lang="en-150" b="1" dirty="0"/>
          </a:p>
          <a:p>
            <a:pPr marL="0" indent="0">
              <a:buNone/>
            </a:pPr>
            <a:r>
              <a:rPr lang="en-150" sz="2400" b="1" dirty="0"/>
              <a:t>Project </a:t>
            </a:r>
            <a:r>
              <a:rPr lang="en-US" sz="2400" b="1" dirty="0"/>
              <a:t>R</a:t>
            </a:r>
            <a:r>
              <a:rPr lang="en-150" sz="2400" b="1" dirty="0"/>
              <a:t>e</a:t>
            </a:r>
            <a:r>
              <a:rPr lang="en-US" sz="2400" b="1" dirty="0"/>
              <a:t>v</a:t>
            </a:r>
            <a:r>
              <a:rPr lang="en-150" sz="2400" b="1" dirty="0"/>
              <a:t>i</a:t>
            </a:r>
            <a:r>
              <a:rPr lang="en-US" sz="2400" b="1" dirty="0"/>
              <a:t>e</a:t>
            </a:r>
            <a:r>
              <a:rPr lang="en-150" sz="2400" b="1" dirty="0"/>
              <a:t>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hlinkClick r:id="rId3"/>
              </a:rPr>
              <a:t>https://github.com/cntt-n/CNTT/projects/7</a:t>
            </a:r>
            <a:endParaRPr lang="en-150" sz="2000" dirty="0"/>
          </a:p>
          <a:p>
            <a:endParaRPr lang="en-150" dirty="0"/>
          </a:p>
          <a:p>
            <a:endParaRPr lang="en-15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83694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4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02647E7-990C-43E4-A4AB-D6BAB3668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RI-2 Project</a:t>
            </a:r>
            <a:r>
              <a:rPr lang="en-150" dirty="0"/>
              <a:t> </a:t>
            </a:r>
            <a:r>
              <a:rPr lang="en-US" dirty="0"/>
              <a:t>i</a:t>
            </a:r>
            <a:r>
              <a:rPr lang="en-150" dirty="0"/>
              <a:t>n </a:t>
            </a:r>
            <a:r>
              <a:rPr lang="en-US" dirty="0"/>
              <a:t>O</a:t>
            </a:r>
            <a:r>
              <a:rPr lang="en-150" dirty="0"/>
              <a:t>P</a:t>
            </a:r>
            <a:r>
              <a:rPr lang="en-US" dirty="0"/>
              <a:t>N</a:t>
            </a:r>
            <a:r>
              <a:rPr lang="en-150" dirty="0"/>
              <a:t>F</a:t>
            </a:r>
            <a:r>
              <a:rPr lang="en-US" dirty="0"/>
              <a:t>V</a:t>
            </a: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07FC65B4-A140-4278-8B12-69428F8146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703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O</a:t>
            </a:r>
            <a:r>
              <a:rPr lang="en-150" sz="2400" b="1" dirty="0"/>
              <a:t>b</a:t>
            </a:r>
            <a:r>
              <a:rPr lang="en-US" sz="2400" b="1" dirty="0"/>
              <a:t>j</a:t>
            </a:r>
            <a:r>
              <a:rPr lang="en-150" sz="2400" b="1" dirty="0"/>
              <a:t>e</a:t>
            </a:r>
            <a:r>
              <a:rPr lang="en-US" sz="2400" b="1" dirty="0"/>
              <a:t>c</a:t>
            </a:r>
            <a:r>
              <a:rPr lang="en-150" sz="2400" b="1" dirty="0"/>
              <a:t>t</a:t>
            </a:r>
            <a:r>
              <a:rPr lang="en-US" sz="2400" b="1" dirty="0"/>
              <a:t>i</a:t>
            </a:r>
            <a:r>
              <a:rPr lang="en-150" sz="2400" b="1" dirty="0"/>
              <a:t>v</a:t>
            </a:r>
            <a:r>
              <a:rPr lang="en-US" sz="2400" b="1" dirty="0"/>
              <a:t>e</a:t>
            </a:r>
            <a:endParaRPr lang="en-150" sz="2400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Proposal for a project in OPNFV focusing on </a:t>
            </a:r>
            <a:r>
              <a:rPr lang="en-150" sz="2000" dirty="0"/>
              <a:t>r</a:t>
            </a:r>
            <a:r>
              <a:rPr lang="en-US" sz="2000" dirty="0" err="1"/>
              <a:t>ealization</a:t>
            </a:r>
            <a:r>
              <a:rPr lang="en-US" sz="2000" dirty="0"/>
              <a:t> of RI-2</a:t>
            </a:r>
            <a:endParaRPr lang="en-150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Home for implementation specific discussions</a:t>
            </a:r>
            <a:endParaRPr lang="en-150" sz="18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Provide project repository for code</a:t>
            </a:r>
            <a:endParaRPr lang="en-150" sz="2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Leverage OPNFV CI resources (e.g., Jenkins jobs)</a:t>
            </a:r>
          </a:p>
          <a:p>
            <a:pPr marL="0" indent="0">
              <a:buNone/>
            </a:pPr>
            <a:endParaRPr lang="en-150" sz="2000" dirty="0"/>
          </a:p>
          <a:p>
            <a:pPr marL="0" indent="0">
              <a:buNone/>
            </a:pPr>
            <a:r>
              <a:rPr lang="en-150" sz="2400" b="1" dirty="0"/>
              <a:t>Scope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Short &amp; mid-term: provide implementation for CNTT RI-2 and OVP 2.0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Mid- &amp; long-term: expand scope for additional Cloud Native work</a:t>
            </a:r>
          </a:p>
          <a:p>
            <a:pPr marL="0" indent="0">
              <a:buNone/>
            </a:pPr>
            <a:endParaRPr lang="en-150" b="1" dirty="0"/>
          </a:p>
          <a:p>
            <a:endParaRPr lang="en-150" dirty="0"/>
          </a:p>
          <a:p>
            <a:endParaRPr lang="en-15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351585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5B8C842-2338-403D-87CB-97054557535F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624840" y="1598026"/>
            <a:ext cx="10633710" cy="4269374"/>
          </a:xfrm>
          <a:prstGeom prst="roundRect">
            <a:avLst/>
          </a:prstGeom>
          <a:noFill/>
          <a:ln w="2857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n-150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6AA9E5-945F-4F0D-8905-3451401D2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/>
          <a:p>
            <a:r>
              <a:rPr lang="en-150" dirty="0"/>
              <a:t>C</a:t>
            </a:r>
            <a:r>
              <a:rPr lang="en-US" dirty="0"/>
              <a:t>u</a:t>
            </a:r>
            <a:r>
              <a:rPr lang="en-150" dirty="0"/>
              <a:t>r</a:t>
            </a:r>
            <a:r>
              <a:rPr lang="en-US" dirty="0"/>
              <a:t>r</a:t>
            </a:r>
            <a:r>
              <a:rPr lang="en-150" dirty="0"/>
              <a:t>e</a:t>
            </a:r>
            <a:r>
              <a:rPr lang="en-US" dirty="0"/>
              <a:t>n</a:t>
            </a:r>
            <a:r>
              <a:rPr lang="en-150" dirty="0"/>
              <a:t>t </a:t>
            </a:r>
            <a:r>
              <a:rPr lang="en-US" dirty="0"/>
              <a:t>R</a:t>
            </a:r>
            <a:r>
              <a:rPr lang="en-150" dirty="0"/>
              <a:t>I-2 </a:t>
            </a:r>
            <a:r>
              <a:rPr lang="en-US" dirty="0"/>
              <a:t>A</a:t>
            </a:r>
            <a:r>
              <a:rPr lang="en-150" dirty="0"/>
              <a:t>p</a:t>
            </a:r>
            <a:r>
              <a:rPr lang="en-US" dirty="0"/>
              <a:t>p</a:t>
            </a:r>
            <a:r>
              <a:rPr lang="en-150" dirty="0"/>
              <a:t>r</a:t>
            </a:r>
            <a:r>
              <a:rPr lang="en-US" dirty="0"/>
              <a:t>o</a:t>
            </a:r>
            <a:r>
              <a:rPr lang="en-150" dirty="0"/>
              <a:t>a</a:t>
            </a:r>
            <a:r>
              <a:rPr lang="en-US" dirty="0"/>
              <a:t>c</a:t>
            </a:r>
            <a:r>
              <a:rPr lang="en-150" dirty="0"/>
              <a:t>h</a:t>
            </a:r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686DB72-040E-498D-BD3A-68ECB17CA8A8}"/>
              </a:ext>
            </a:extLst>
          </p:cNvPr>
          <p:cNvSpPr/>
          <p:nvPr/>
        </p:nvSpPr>
        <p:spPr>
          <a:xfrm>
            <a:off x="2925595" y="1999168"/>
            <a:ext cx="2809877" cy="99456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9F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79730F-51FA-4ECA-A429-6BDA63A3A7B0}"/>
              </a:ext>
            </a:extLst>
          </p:cNvPr>
          <p:cNvSpPr txBox="1"/>
          <p:nvPr/>
        </p:nvSpPr>
        <p:spPr>
          <a:xfrm>
            <a:off x="3178005" y="2265619"/>
            <a:ext cx="24003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 sz="2400" b="1" dirty="0">
                <a:solidFill>
                  <a:schemeClr val="bg1"/>
                </a:solidFill>
              </a:rPr>
              <a:t>Host Provisioning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E13FA26-FB91-4E6B-BBBF-8DC3EB779AF6}"/>
              </a:ext>
            </a:extLst>
          </p:cNvPr>
          <p:cNvSpPr/>
          <p:nvPr/>
        </p:nvSpPr>
        <p:spPr>
          <a:xfrm>
            <a:off x="2925595" y="4395555"/>
            <a:ext cx="2884655" cy="99456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9F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C9402F-EB2C-4AD3-879E-60AB747726A6}"/>
              </a:ext>
            </a:extLst>
          </p:cNvPr>
          <p:cNvSpPr txBox="1"/>
          <p:nvPr/>
        </p:nvSpPr>
        <p:spPr>
          <a:xfrm>
            <a:off x="3005678" y="4662006"/>
            <a:ext cx="3086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 sz="2400" b="1" dirty="0">
                <a:solidFill>
                  <a:schemeClr val="bg1"/>
                </a:solidFill>
              </a:rPr>
              <a:t>Software Provisioning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182766-E9BA-4183-A68D-93B594A4DC87}"/>
              </a:ext>
            </a:extLst>
          </p:cNvPr>
          <p:cNvSpPr txBox="1"/>
          <p:nvPr/>
        </p:nvSpPr>
        <p:spPr>
          <a:xfrm>
            <a:off x="617620" y="3214638"/>
            <a:ext cx="2127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ts val="500"/>
              </a:spcBef>
              <a:buClr>
                <a:srgbClr val="168FDF"/>
              </a:buClr>
            </a:pP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w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o 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S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a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g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e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 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P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r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o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v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i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s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i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o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n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i</a:t>
            </a:r>
            <a:r>
              <a:rPr lang="en-US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n</a:t>
            </a:r>
            <a:r>
              <a:rPr lang="en-150" sz="2400" b="1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8E83AFC-5632-4756-9A65-13AFEED5C24D}"/>
              </a:ext>
            </a:extLst>
          </p:cNvPr>
          <p:cNvSpPr/>
          <p:nvPr/>
        </p:nvSpPr>
        <p:spPr>
          <a:xfrm>
            <a:off x="5915564" y="1999168"/>
            <a:ext cx="5257257" cy="1264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1" indent="-228600">
              <a:spcBef>
                <a:spcPts val="500"/>
              </a:spcBef>
              <a:buClr>
                <a:srgbClr val="168FDF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S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e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in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g 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u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p 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s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e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r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v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e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r (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O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S 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i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n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s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a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l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l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a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i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o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n, 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n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e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w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o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r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k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 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c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o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n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f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i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g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u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r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a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i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o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n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, 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e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t</a:t>
            </a:r>
            <a:r>
              <a:rPr lang="en-US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c</a:t>
            </a:r>
            <a:r>
              <a:rPr lang="en-150" dirty="0">
                <a:solidFill>
                  <a:srgbClr val="3F3F3F">
                    <a:lumMod val="75000"/>
                  </a:srgbClr>
                </a:solidFill>
                <a:latin typeface="Gill Sans Light" pitchFamily="50" charset="0"/>
              </a:rPr>
              <a:t>.)</a:t>
            </a:r>
          </a:p>
          <a:p>
            <a:pPr marL="685800" lvl="1" indent="-228600">
              <a:spcBef>
                <a:spcPts val="500"/>
              </a:spcBef>
              <a:buClr>
                <a:srgbClr val="168FDF"/>
              </a:buClr>
              <a:buFont typeface="Arial" panose="020B0604020202020204" pitchFamily="34" charset="0"/>
              <a:buChar char="•"/>
            </a:pPr>
            <a:r>
              <a:rPr lang="en-150" dirty="0"/>
              <a:t>C</a:t>
            </a:r>
            <a:r>
              <a:rPr lang="en-US" dirty="0"/>
              <a:t>a</a:t>
            </a:r>
            <a:r>
              <a:rPr lang="en-150" dirty="0"/>
              <a:t>n </a:t>
            </a:r>
            <a:r>
              <a:rPr lang="en-US" dirty="0"/>
              <a:t>be skipped when using Bare Metal Providers like Packet</a:t>
            </a:r>
            <a:endParaRPr lang="en-150" dirty="0">
              <a:solidFill>
                <a:srgbClr val="3F3F3F">
                  <a:lumMod val="75000"/>
                </a:srgbClr>
              </a:solidFill>
              <a:latin typeface="Gill Sans Light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A468BF-C6C8-4E35-A17E-A19C10E6C1E1}"/>
              </a:ext>
            </a:extLst>
          </p:cNvPr>
          <p:cNvSpPr/>
          <p:nvPr/>
        </p:nvSpPr>
        <p:spPr>
          <a:xfrm>
            <a:off x="5915564" y="4045635"/>
            <a:ext cx="5915907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1" indent="-228600">
              <a:spcBef>
                <a:spcPts val="500"/>
              </a:spcBef>
              <a:buClr>
                <a:srgbClr val="168FDF"/>
              </a:buClr>
              <a:buFont typeface="Arial" panose="020B0604020202020204" pitchFamily="34" charset="0"/>
              <a:buChar char="•"/>
            </a:pPr>
            <a:endParaRPr lang="en-150" dirty="0"/>
          </a:p>
          <a:p>
            <a:pPr marL="685800" lvl="1" indent="-228600">
              <a:spcBef>
                <a:spcPts val="500"/>
              </a:spcBef>
              <a:buClr>
                <a:srgbClr val="168FDF"/>
              </a:buClr>
              <a:buFont typeface="Arial" panose="020B0604020202020204" pitchFamily="34" charset="0"/>
              <a:buChar char="•"/>
            </a:pPr>
            <a:r>
              <a:rPr lang="en-US" dirty="0"/>
              <a:t>I</a:t>
            </a:r>
            <a:r>
              <a:rPr lang="en-150" dirty="0"/>
              <a:t>n</a:t>
            </a:r>
            <a:r>
              <a:rPr lang="en-US" dirty="0"/>
              <a:t>s</a:t>
            </a:r>
            <a:r>
              <a:rPr lang="en-150" dirty="0"/>
              <a:t>t</a:t>
            </a:r>
            <a:r>
              <a:rPr lang="en-US" dirty="0"/>
              <a:t>a</a:t>
            </a:r>
            <a:r>
              <a:rPr lang="en-150" dirty="0"/>
              <a:t>l</a:t>
            </a:r>
            <a:r>
              <a:rPr lang="en-US" dirty="0"/>
              <a:t>l</a:t>
            </a:r>
            <a:r>
              <a:rPr lang="en-150" dirty="0"/>
              <a:t> k8</a:t>
            </a:r>
            <a:r>
              <a:rPr lang="en-US" dirty="0"/>
              <a:t>s</a:t>
            </a:r>
            <a:r>
              <a:rPr lang="en-150" dirty="0"/>
              <a:t> &amp; join </a:t>
            </a:r>
            <a:r>
              <a:rPr lang="en-US" dirty="0"/>
              <a:t>m</a:t>
            </a:r>
            <a:r>
              <a:rPr lang="en-150" dirty="0"/>
              <a:t>a</a:t>
            </a:r>
            <a:r>
              <a:rPr lang="en-US" dirty="0"/>
              <a:t>s</a:t>
            </a:r>
            <a:r>
              <a:rPr lang="en-150" dirty="0"/>
              <a:t>t</a:t>
            </a:r>
            <a:r>
              <a:rPr lang="en-US" dirty="0"/>
              <a:t>e</a:t>
            </a:r>
            <a:r>
              <a:rPr lang="en-150" dirty="0"/>
              <a:t>r/</a:t>
            </a:r>
            <a:r>
              <a:rPr lang="en-US" dirty="0"/>
              <a:t>w</a:t>
            </a:r>
            <a:r>
              <a:rPr lang="en-150" dirty="0"/>
              <a:t>o</a:t>
            </a:r>
            <a:r>
              <a:rPr lang="en-US" dirty="0"/>
              <a:t>r</a:t>
            </a:r>
            <a:r>
              <a:rPr lang="en-150" dirty="0"/>
              <a:t>k</a:t>
            </a:r>
            <a:r>
              <a:rPr lang="en-US" dirty="0"/>
              <a:t>e</a:t>
            </a:r>
            <a:r>
              <a:rPr lang="en-150" dirty="0"/>
              <a:t>r nodes</a:t>
            </a:r>
          </a:p>
          <a:p>
            <a:pPr marL="685800" lvl="1" indent="-228600">
              <a:spcBef>
                <a:spcPts val="500"/>
              </a:spcBef>
              <a:buClr>
                <a:srgbClr val="168FDF"/>
              </a:buClr>
              <a:buFont typeface="Arial" panose="020B0604020202020204" pitchFamily="34" charset="0"/>
              <a:buChar char="•"/>
            </a:pPr>
            <a:r>
              <a:rPr lang="en-150" dirty="0"/>
              <a:t>Install k8s add-ons</a:t>
            </a:r>
          </a:p>
          <a:p>
            <a:pPr marL="685800" lvl="1" indent="-228600">
              <a:spcBef>
                <a:spcPts val="500"/>
              </a:spcBef>
              <a:buClr>
                <a:srgbClr val="168FDF"/>
              </a:buClr>
              <a:buFont typeface="Arial" panose="020B0604020202020204" pitchFamily="34" charset="0"/>
              <a:buChar char="•"/>
            </a:pPr>
            <a:r>
              <a:rPr lang="en-150" dirty="0"/>
              <a:t>A</a:t>
            </a:r>
            <a:r>
              <a:rPr lang="en-US" dirty="0"/>
              <a:t>gnostic to host provisioning stage</a:t>
            </a:r>
            <a:endParaRPr lang="en-150" dirty="0"/>
          </a:p>
          <a:p>
            <a:pPr marL="685800" lvl="1" indent="-228600">
              <a:spcBef>
                <a:spcPts val="500"/>
              </a:spcBef>
              <a:buClr>
                <a:srgbClr val="168FDF"/>
              </a:buClr>
              <a:buFont typeface="Arial" panose="020B0604020202020204" pitchFamily="34" charset="0"/>
              <a:buChar char="•"/>
            </a:pPr>
            <a:endParaRPr lang="en-15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1D3C8E5-520D-4D6B-8A3F-E31CB49396D2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>
            <a:off x="4330534" y="2993736"/>
            <a:ext cx="37389" cy="1401819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7096138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3773A-6632-46D9-B224-FF8174B55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C</a:t>
            </a:r>
            <a:r>
              <a:rPr lang="en-US" dirty="0"/>
              <a:t>u</a:t>
            </a:r>
            <a:r>
              <a:rPr lang="en-150" dirty="0"/>
              <a:t>r</a:t>
            </a:r>
            <a:r>
              <a:rPr lang="en-US" dirty="0"/>
              <a:t>r</a:t>
            </a:r>
            <a:r>
              <a:rPr lang="en-150" dirty="0"/>
              <a:t>e</a:t>
            </a:r>
            <a:r>
              <a:rPr lang="en-US" dirty="0"/>
              <a:t>n</a:t>
            </a:r>
            <a:r>
              <a:rPr lang="en-150" dirty="0"/>
              <a:t>t </a:t>
            </a:r>
            <a:r>
              <a:rPr lang="en-US" dirty="0"/>
              <a:t>R</a:t>
            </a:r>
            <a:r>
              <a:rPr lang="en-150" dirty="0"/>
              <a:t>I-2 </a:t>
            </a:r>
            <a:r>
              <a:rPr lang="en-US" dirty="0"/>
              <a:t>A</a:t>
            </a:r>
            <a:r>
              <a:rPr lang="en-150" dirty="0"/>
              <a:t>p</a:t>
            </a:r>
            <a:r>
              <a:rPr lang="en-US" dirty="0"/>
              <a:t>p</a:t>
            </a:r>
            <a:r>
              <a:rPr lang="en-150" dirty="0"/>
              <a:t>r</a:t>
            </a:r>
            <a:r>
              <a:rPr lang="en-US" dirty="0"/>
              <a:t>o</a:t>
            </a:r>
            <a:r>
              <a:rPr lang="en-150" dirty="0"/>
              <a:t>a</a:t>
            </a:r>
            <a:r>
              <a:rPr lang="en-US" dirty="0"/>
              <a:t>c</a:t>
            </a:r>
            <a:r>
              <a:rPr lang="en-150" dirty="0"/>
              <a:t>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9BDD4-7CD1-4B61-9DC2-468E502EB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503737"/>
          </a:xfrm>
        </p:spPr>
        <p:txBody>
          <a:bodyPr>
            <a:normAutofit/>
          </a:bodyPr>
          <a:lstStyle/>
          <a:p>
            <a:r>
              <a:rPr lang="en-150" sz="2400" dirty="0"/>
              <a:t>H</a:t>
            </a:r>
            <a:r>
              <a:rPr lang="en-US" sz="2400" dirty="0"/>
              <a:t>o</a:t>
            </a:r>
            <a:r>
              <a:rPr lang="en-150" sz="2400" dirty="0"/>
              <a:t>s</a:t>
            </a:r>
            <a:r>
              <a:rPr lang="en-US" sz="2400" dirty="0"/>
              <a:t>t</a:t>
            </a:r>
            <a:r>
              <a:rPr lang="en-150" sz="2400" dirty="0"/>
              <a:t> </a:t>
            </a:r>
            <a:r>
              <a:rPr lang="en-US" sz="2400" dirty="0"/>
              <a:t>P</a:t>
            </a:r>
            <a:r>
              <a:rPr lang="en-150" sz="2400" dirty="0"/>
              <a:t>r</a:t>
            </a:r>
            <a:r>
              <a:rPr lang="en-US" sz="2400" dirty="0"/>
              <a:t>o</a:t>
            </a:r>
            <a:r>
              <a:rPr lang="en-150" sz="2400" dirty="0"/>
              <a:t>v</a:t>
            </a:r>
            <a:r>
              <a:rPr lang="en-US" sz="2400" dirty="0"/>
              <a:t>i</a:t>
            </a:r>
            <a:r>
              <a:rPr lang="en-150" sz="2400" dirty="0"/>
              <a:t>s</a:t>
            </a:r>
            <a:r>
              <a:rPr lang="en-US" sz="2400" dirty="0"/>
              <a:t>i</a:t>
            </a:r>
            <a:r>
              <a:rPr lang="en-150" sz="2400" dirty="0"/>
              <a:t>o</a:t>
            </a:r>
            <a:r>
              <a:rPr lang="en-US" sz="2400" dirty="0"/>
              <a:t>n</a:t>
            </a:r>
            <a:r>
              <a:rPr lang="en-150" sz="2400" dirty="0"/>
              <a:t>i</a:t>
            </a:r>
            <a:r>
              <a:rPr lang="en-US" sz="2400" dirty="0"/>
              <a:t>n</a:t>
            </a:r>
            <a:r>
              <a:rPr lang="en-150" sz="2400" dirty="0"/>
              <a:t>g</a:t>
            </a:r>
          </a:p>
          <a:p>
            <a:pPr lvl="1"/>
            <a:r>
              <a:rPr lang="en-US" sz="2000" dirty="0">
                <a:hlinkClick r:id="rId2"/>
              </a:rPr>
              <a:t>Cloud Infra Automation Framework</a:t>
            </a:r>
            <a:r>
              <a:rPr lang="en-150" sz="2000" dirty="0"/>
              <a:t> </a:t>
            </a:r>
          </a:p>
          <a:p>
            <a:pPr lvl="2"/>
            <a:r>
              <a:rPr lang="en-US" sz="2000" dirty="0"/>
              <a:t>Ansible playbooks orchestrating Bifrost</a:t>
            </a:r>
            <a:r>
              <a:rPr lang="en-150" sz="2000" dirty="0"/>
              <a:t> </a:t>
            </a:r>
            <a:r>
              <a:rPr lang="en-US" sz="2000" dirty="0"/>
              <a:t>f</a:t>
            </a:r>
            <a:r>
              <a:rPr lang="en-150" sz="2000" dirty="0"/>
              <a:t>o</a:t>
            </a:r>
            <a:r>
              <a:rPr lang="en-US" sz="2000" dirty="0"/>
              <a:t>r</a:t>
            </a:r>
            <a:r>
              <a:rPr lang="en-150" sz="2000" dirty="0"/>
              <a:t> </a:t>
            </a:r>
            <a:r>
              <a:rPr lang="en-US" sz="2000" dirty="0"/>
              <a:t>p</a:t>
            </a:r>
            <a:r>
              <a:rPr lang="en-150" sz="2000" dirty="0"/>
              <a:t>r</a:t>
            </a:r>
            <a:r>
              <a:rPr lang="en-US" sz="2000" dirty="0"/>
              <a:t>o</a:t>
            </a:r>
            <a:r>
              <a:rPr lang="en-150" sz="2000" dirty="0"/>
              <a:t>v</a:t>
            </a:r>
            <a:r>
              <a:rPr lang="en-US" sz="2000" dirty="0"/>
              <a:t>i</a:t>
            </a:r>
            <a:r>
              <a:rPr lang="en-150" sz="2000" dirty="0"/>
              <a:t>s</a:t>
            </a:r>
            <a:r>
              <a:rPr lang="en-US" sz="2000" dirty="0"/>
              <a:t>i</a:t>
            </a:r>
            <a:r>
              <a:rPr lang="en-150" sz="2000" dirty="0"/>
              <a:t>o</a:t>
            </a:r>
            <a:r>
              <a:rPr lang="en-US" sz="2000" dirty="0" err="1"/>
              <a:t>ni</a:t>
            </a:r>
            <a:r>
              <a:rPr lang="en-150" sz="2000" dirty="0"/>
              <a:t>n</a:t>
            </a:r>
            <a:r>
              <a:rPr lang="en-US" sz="2000" dirty="0"/>
              <a:t>g</a:t>
            </a:r>
            <a:r>
              <a:rPr lang="en-150" sz="2000" dirty="0"/>
              <a:t> &amp; </a:t>
            </a:r>
            <a:r>
              <a:rPr lang="en-US" sz="2000" dirty="0"/>
              <a:t>c</a:t>
            </a:r>
            <a:r>
              <a:rPr lang="en-150" sz="2000" dirty="0"/>
              <a:t>o</a:t>
            </a:r>
            <a:r>
              <a:rPr lang="en-US" sz="2000" dirty="0"/>
              <a:t>n</a:t>
            </a:r>
            <a:r>
              <a:rPr lang="en-150" sz="2000" dirty="0"/>
              <a:t>f</a:t>
            </a:r>
            <a:r>
              <a:rPr lang="en-US" sz="2000" dirty="0"/>
              <a:t>i</a:t>
            </a:r>
            <a:r>
              <a:rPr lang="en-150" sz="2000" dirty="0"/>
              <a:t>g</a:t>
            </a:r>
            <a:r>
              <a:rPr lang="en-US" sz="2000" dirty="0"/>
              <a:t>u</a:t>
            </a:r>
            <a:r>
              <a:rPr lang="en-150" sz="2000" dirty="0"/>
              <a:t>r</a:t>
            </a:r>
            <a:r>
              <a:rPr lang="en-US" sz="2000" dirty="0"/>
              <a:t>i</a:t>
            </a:r>
            <a:r>
              <a:rPr lang="en-150" sz="2000" dirty="0"/>
              <a:t>n</a:t>
            </a:r>
            <a:r>
              <a:rPr lang="en-US" sz="2000" dirty="0"/>
              <a:t>g</a:t>
            </a:r>
            <a:r>
              <a:rPr lang="en-150" sz="2000" dirty="0"/>
              <a:t> hosts</a:t>
            </a:r>
            <a:endParaRPr lang="en-US" sz="2000" dirty="0"/>
          </a:p>
          <a:p>
            <a:pPr lvl="2"/>
            <a:r>
              <a:rPr lang="en-US" sz="2000" dirty="0"/>
              <a:t>Use</a:t>
            </a:r>
            <a:r>
              <a:rPr lang="en-150" sz="2000" dirty="0"/>
              <a:t>s </a:t>
            </a:r>
            <a:r>
              <a:rPr lang="en-US" sz="2000" dirty="0"/>
              <a:t>modified </a:t>
            </a:r>
            <a:r>
              <a:rPr lang="en-150" sz="2000" dirty="0"/>
              <a:t>O</a:t>
            </a:r>
            <a:r>
              <a:rPr lang="en-US" sz="2000" dirty="0"/>
              <a:t>P</a:t>
            </a:r>
            <a:r>
              <a:rPr lang="en-150" sz="2000" dirty="0"/>
              <a:t>N</a:t>
            </a:r>
            <a:r>
              <a:rPr lang="en-US" sz="2000" dirty="0"/>
              <a:t>F</a:t>
            </a:r>
            <a:r>
              <a:rPr lang="en-150" sz="2000" dirty="0"/>
              <a:t>V </a:t>
            </a:r>
            <a:r>
              <a:rPr lang="en-US" sz="2000" dirty="0"/>
              <a:t>PDF</a:t>
            </a:r>
            <a:r>
              <a:rPr lang="en-150" sz="2000" dirty="0"/>
              <a:t>/</a:t>
            </a:r>
            <a:r>
              <a:rPr lang="en-US" sz="2000" dirty="0"/>
              <a:t>I</a:t>
            </a:r>
            <a:r>
              <a:rPr lang="en-150" sz="2000" dirty="0"/>
              <a:t>D</a:t>
            </a:r>
            <a:r>
              <a:rPr lang="en-US" sz="2000" dirty="0"/>
              <a:t>F</a:t>
            </a:r>
            <a:r>
              <a:rPr lang="en-150" sz="2000" dirty="0"/>
              <a:t> </a:t>
            </a:r>
          </a:p>
          <a:p>
            <a:r>
              <a:rPr lang="en-150" sz="2400" dirty="0"/>
              <a:t>Software Provisioning</a:t>
            </a:r>
          </a:p>
          <a:p>
            <a:pPr lvl="1"/>
            <a:r>
              <a:rPr lang="en-150" sz="2000" dirty="0">
                <a:hlinkClick r:id="rId3"/>
              </a:rPr>
              <a:t>I</a:t>
            </a:r>
            <a:r>
              <a:rPr lang="en-US" sz="2000" dirty="0">
                <a:hlinkClick r:id="rId3"/>
              </a:rPr>
              <a:t>n</a:t>
            </a:r>
            <a:r>
              <a:rPr lang="en-150" sz="2000" dirty="0">
                <a:hlinkClick r:id="rId3"/>
              </a:rPr>
              <a:t>t</a:t>
            </a:r>
            <a:r>
              <a:rPr lang="en-US" sz="2000" dirty="0">
                <a:hlinkClick r:id="rId3"/>
              </a:rPr>
              <a:t>e</a:t>
            </a:r>
            <a:r>
              <a:rPr lang="en-150" sz="2000" dirty="0">
                <a:hlinkClick r:id="rId3"/>
              </a:rPr>
              <a:t>l </a:t>
            </a:r>
            <a:r>
              <a:rPr lang="en-US" sz="2000" dirty="0">
                <a:hlinkClick r:id="rId3"/>
              </a:rPr>
              <a:t>BMRA</a:t>
            </a:r>
            <a:endParaRPr lang="en-150" sz="2000" dirty="0"/>
          </a:p>
          <a:p>
            <a:pPr lvl="2"/>
            <a:r>
              <a:rPr lang="en-150" sz="2000" dirty="0"/>
              <a:t>Ansible playbooks for automated installation &amp; </a:t>
            </a:r>
            <a:r>
              <a:rPr lang="en-150" sz="2000" dirty="0" err="1"/>
              <a:t>configur</a:t>
            </a:r>
            <a:r>
              <a:rPr lang="en-US" sz="2000" dirty="0"/>
              <a:t>a</a:t>
            </a:r>
            <a:r>
              <a:rPr lang="en-150" sz="2000" dirty="0"/>
              <a:t>t</a:t>
            </a:r>
            <a:r>
              <a:rPr lang="en-US" sz="2000" dirty="0"/>
              <a:t>i</a:t>
            </a:r>
            <a:r>
              <a:rPr lang="en-150" sz="2000" dirty="0"/>
              <a:t>o</a:t>
            </a:r>
            <a:r>
              <a:rPr lang="en-US" sz="2000" dirty="0"/>
              <a:t>n</a:t>
            </a:r>
            <a:r>
              <a:rPr lang="en-150" sz="2000" dirty="0"/>
              <a:t> </a:t>
            </a:r>
            <a:r>
              <a:rPr lang="en-US" sz="2000" dirty="0"/>
              <a:t>o</a:t>
            </a:r>
            <a:r>
              <a:rPr lang="en-150" sz="2000" dirty="0"/>
              <a:t>f K8s &amp; add-ons (</a:t>
            </a:r>
            <a:r>
              <a:rPr lang="en-US" sz="2000" dirty="0"/>
              <a:t>C</a:t>
            </a:r>
            <a:r>
              <a:rPr lang="en-150" sz="2000" dirty="0"/>
              <a:t>N</a:t>
            </a:r>
            <a:r>
              <a:rPr lang="en-US" sz="2000" dirty="0"/>
              <a:t>I</a:t>
            </a:r>
            <a:r>
              <a:rPr lang="en-150" sz="2000" dirty="0"/>
              <a:t>’</a:t>
            </a:r>
            <a:r>
              <a:rPr lang="en-US" sz="2000" dirty="0"/>
              <a:t>s</a:t>
            </a:r>
            <a:r>
              <a:rPr lang="en-150" sz="2000" dirty="0"/>
              <a:t>, </a:t>
            </a:r>
            <a:r>
              <a:rPr lang="en-US" sz="2000" dirty="0"/>
              <a:t>N</a:t>
            </a:r>
            <a:r>
              <a:rPr lang="en-150" sz="2000" dirty="0"/>
              <a:t>F</a:t>
            </a:r>
            <a:r>
              <a:rPr lang="en-US" sz="2000" dirty="0"/>
              <a:t>D</a:t>
            </a:r>
            <a:r>
              <a:rPr lang="en-150" sz="2000" dirty="0"/>
              <a:t>,  </a:t>
            </a:r>
            <a:r>
              <a:rPr lang="en-US" sz="2000" dirty="0"/>
              <a:t>T</a:t>
            </a:r>
            <a:r>
              <a:rPr lang="en-150" sz="2000" dirty="0"/>
              <a:t>A</a:t>
            </a:r>
            <a:r>
              <a:rPr lang="en-US" sz="2000" dirty="0"/>
              <a:t>S</a:t>
            </a:r>
            <a:r>
              <a:rPr lang="en-150" sz="2000" dirty="0"/>
              <a:t> ,</a:t>
            </a:r>
            <a:r>
              <a:rPr lang="en-US" sz="2000" dirty="0"/>
              <a:t>e</a:t>
            </a:r>
            <a:r>
              <a:rPr lang="en-150" sz="2000" dirty="0"/>
              <a:t>t</a:t>
            </a:r>
            <a:r>
              <a:rPr lang="en-US" sz="2000" dirty="0"/>
              <a:t>c</a:t>
            </a:r>
            <a:r>
              <a:rPr lang="en-150" sz="2000" dirty="0"/>
              <a:t>.) </a:t>
            </a:r>
            <a:endParaRPr lang="en-US" sz="2000" dirty="0"/>
          </a:p>
          <a:p>
            <a:pPr lvl="1"/>
            <a:r>
              <a:rPr lang="en-US" sz="2000" dirty="0">
                <a:hlinkClick r:id="rId4"/>
              </a:rPr>
              <a:t>CNF Testbed</a:t>
            </a:r>
            <a:endParaRPr lang="en-150" sz="2000" dirty="0"/>
          </a:p>
          <a:p>
            <a:pPr lvl="1"/>
            <a:endParaRPr lang="en-US" dirty="0"/>
          </a:p>
          <a:p>
            <a:r>
              <a:rPr lang="en-150" sz="2400" dirty="0"/>
              <a:t>Both stages have been tested and </a:t>
            </a:r>
            <a:r>
              <a:rPr lang="en-US" sz="2400" dirty="0"/>
              <a:t>v</a:t>
            </a:r>
            <a:r>
              <a:rPr lang="en-150" sz="2400" dirty="0"/>
              <a:t>e</a:t>
            </a:r>
            <a:r>
              <a:rPr lang="en-US" sz="2400" dirty="0"/>
              <a:t>r</a:t>
            </a:r>
            <a:r>
              <a:rPr lang="en-150" sz="2400" dirty="0" err="1"/>
              <a:t>ified</a:t>
            </a:r>
            <a:r>
              <a:rPr lang="en-150" sz="2400" dirty="0"/>
              <a:t> in </a:t>
            </a:r>
            <a:r>
              <a:rPr lang="en-150" sz="2400" dirty="0" err="1"/>
              <a:t>Ericcson</a:t>
            </a:r>
            <a:r>
              <a:rPr lang="en-150" sz="2400" dirty="0"/>
              <a:t> and Intel Labs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00140335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AA9E5-945F-4F0D-8905-3451401D2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R</a:t>
            </a:r>
            <a:r>
              <a:rPr lang="en-US" dirty="0"/>
              <a:t>A</a:t>
            </a:r>
            <a:r>
              <a:rPr lang="en-150" dirty="0"/>
              <a:t>2/BMRA Requirements </a:t>
            </a:r>
            <a:r>
              <a:rPr lang="en-US" dirty="0"/>
              <a:t>Comparison</a:t>
            </a:r>
            <a:r>
              <a:rPr lang="en-150" dirty="0"/>
              <a:t> (</a:t>
            </a:r>
            <a:r>
              <a:rPr lang="en-US" dirty="0"/>
              <a:t>T</a:t>
            </a:r>
            <a:r>
              <a:rPr lang="en-150" dirty="0"/>
              <a:t>B</a:t>
            </a:r>
            <a:r>
              <a:rPr lang="en-US" dirty="0"/>
              <a:t>D</a:t>
            </a:r>
            <a:r>
              <a:rPr lang="en-150" dirty="0"/>
              <a:t>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F2561D-37C7-4C82-BAD2-1350D6EE8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546479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AA9E5-945F-4F0D-8905-3451401D2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R</a:t>
            </a:r>
            <a:r>
              <a:rPr lang="en-US" dirty="0"/>
              <a:t>e</a:t>
            </a:r>
            <a:r>
              <a:rPr lang="en-150" dirty="0"/>
              <a:t>l</a:t>
            </a:r>
            <a:r>
              <a:rPr lang="en-US" dirty="0"/>
              <a:t>a</a:t>
            </a:r>
            <a:r>
              <a:rPr lang="en-150" dirty="0"/>
              <a:t>t</a:t>
            </a:r>
            <a:r>
              <a:rPr lang="en-US" dirty="0"/>
              <a:t>i</a:t>
            </a:r>
            <a:r>
              <a:rPr lang="en-150" dirty="0"/>
              <a:t>o</a:t>
            </a:r>
            <a:r>
              <a:rPr lang="en-US" dirty="0"/>
              <a:t>n</a:t>
            </a:r>
            <a:r>
              <a:rPr lang="en-150" dirty="0"/>
              <a:t>ship with OVP 2.0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F2561D-37C7-4C82-BAD2-1350D6EE8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tests case</a:t>
            </a:r>
            <a:r>
              <a:rPr lang="en-150" dirty="0"/>
              <a:t>s </a:t>
            </a:r>
          </a:p>
          <a:p>
            <a:r>
              <a:rPr lang="en-US" dirty="0"/>
              <a:t>Leverage </a:t>
            </a:r>
            <a:r>
              <a:rPr lang="en-150" dirty="0"/>
              <a:t>O</a:t>
            </a:r>
            <a:r>
              <a:rPr lang="en-US" dirty="0"/>
              <a:t>P</a:t>
            </a:r>
            <a:r>
              <a:rPr lang="en-150" dirty="0"/>
              <a:t>N</a:t>
            </a:r>
            <a:r>
              <a:rPr lang="en-US" dirty="0"/>
              <a:t>F</a:t>
            </a:r>
            <a:r>
              <a:rPr lang="en-150" dirty="0"/>
              <a:t>V/</a:t>
            </a:r>
            <a:r>
              <a:rPr lang="en-US" dirty="0"/>
              <a:t>OVP Ecosystem for labs and certification </a:t>
            </a:r>
            <a:endParaRPr lang="en-150" dirty="0"/>
          </a:p>
          <a:p>
            <a:pPr marL="0" indent="0">
              <a:buNone/>
            </a:pP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2549587262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AA9E5-945F-4F0D-8905-3451401D2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F2561D-37C7-4C82-BAD2-1350D6EE8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48918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26180</TotalTime>
  <Words>595</Words>
  <Application>Microsoft Office PowerPoint</Application>
  <PresentationFormat>Widescreen</PresentationFormat>
  <Paragraphs>61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ATT Aleck Sans</vt:lpstr>
      <vt:lpstr>Calibri</vt:lpstr>
      <vt:lpstr>Gill Sans</vt:lpstr>
      <vt:lpstr>Gill Sans Light</vt:lpstr>
      <vt:lpstr>Helvetica Neue</vt:lpstr>
      <vt:lpstr>HelveticaNeueLT Pro 25 UltLt</vt:lpstr>
      <vt:lpstr>HelveticaNeueLT Pro 35 Th</vt:lpstr>
      <vt:lpstr>Open Sans</vt:lpstr>
      <vt:lpstr>Office Theme</vt:lpstr>
      <vt:lpstr>Common NFVI Telco Taskforce Technical vF2F Work Shop – June 25, 2020 </vt:lpstr>
      <vt:lpstr>Agenda</vt:lpstr>
      <vt:lpstr>Introduction</vt:lpstr>
      <vt:lpstr>RI-2 Project in OPNFV</vt:lpstr>
      <vt:lpstr>Current RI-2 Approach</vt:lpstr>
      <vt:lpstr>Current RI-2 Approach</vt:lpstr>
      <vt:lpstr>RA2/BMRA Requirements Comparison (TBD)</vt:lpstr>
      <vt:lpstr>Relationship with OVP 2.0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Craig</dc:creator>
  <cp:lastModifiedBy>Rihab Banday</cp:lastModifiedBy>
  <cp:revision>928</cp:revision>
  <dcterms:created xsi:type="dcterms:W3CDTF">2017-07-27T01:24:04Z</dcterms:created>
  <dcterms:modified xsi:type="dcterms:W3CDTF">2020-06-19T13:49:45Z</dcterms:modified>
</cp:coreProperties>
</file>