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659" r:id="rId2"/>
    <p:sldId id="653" r:id="rId3"/>
    <p:sldId id="656" r:id="rId4"/>
    <p:sldId id="1756" r:id="rId5"/>
    <p:sldId id="649" r:id="rId6"/>
    <p:sldId id="670" r:id="rId7"/>
    <p:sldId id="658" r:id="rId8"/>
    <p:sldId id="672" r:id="rId9"/>
    <p:sldId id="674" r:id="rId10"/>
    <p:sldId id="1757" r:id="rId11"/>
    <p:sldId id="671" r:id="rId12"/>
    <p:sldId id="6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Lisa Caywood" initials="" lastIdx="3" clrIdx="1"/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COTTRELL, MARK" initials="CM" lastIdx="3" clrIdx="5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FDB"/>
    <a:srgbClr val="168FDF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26" autoAdjust="0"/>
    <p:restoredTop sz="95652" autoAdjust="0"/>
  </p:normalViewPr>
  <p:slideViewPr>
    <p:cSldViewPr snapToGrid="0">
      <p:cViewPr varScale="1">
        <p:scale>
          <a:sx n="124" d="100"/>
          <a:sy n="124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6/25/20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6/25/20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87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985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17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66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6/25/20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55" r:id="rId12"/>
    <p:sldLayoutId id="2147483667" r:id="rId13"/>
    <p:sldLayoutId id="2147483670" r:id="rId14"/>
    <p:sldLayoutId id="2147483675" r:id="rId15"/>
    <p:sldLayoutId id="2147483678" r:id="rId16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isplay/LN/WS03%3A+Lab+and+toolin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ntt-n/CNTT/projects/2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ntt-n/CNTT/tree/master/doc/ref_impl/cntt-ri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pnfv.org/display/PROJ/Project+Proposal%3A+kubere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ers.intel.com/docs/networkbuilders/container-bare-metal-for-2nd-generation-intel-xeon-scalable-processor.pdf" TargetMode="External"/><Relationship Id="rId2" Type="http://schemas.openxmlformats.org/officeDocument/2006/relationships/hyperlink" Target="https://docs.nordix.org/submodules/infra/engine/docs/user-guide.html#framework-user-gu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ncf/cnf-test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vF2F Work Shop – June </a:t>
            </a:r>
            <a:r>
              <a:rPr lang="en-150" sz="2200" b="1" dirty="0">
                <a:latin typeface="Open Sans"/>
              </a:rPr>
              <a:t>25</a:t>
            </a:r>
            <a:r>
              <a:rPr lang="en-US" sz="2200" b="1" dirty="0">
                <a:latin typeface="Open Sans"/>
              </a:rPr>
              <a:t>, 2020</a:t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4" y="3448635"/>
            <a:ext cx="7886705" cy="1475057"/>
          </a:xfrm>
        </p:spPr>
        <p:txBody>
          <a:bodyPr>
            <a:normAutofit/>
          </a:bodyPr>
          <a:lstStyle/>
          <a:p>
            <a:r>
              <a:rPr lang="en-150" sz="2400" dirty="0">
                <a:latin typeface="Open Sans"/>
              </a:rPr>
              <a:t>Georg Kunz, Rihab Banday, </a:t>
            </a:r>
            <a:r>
              <a:rPr lang="en-US" sz="2400" dirty="0">
                <a:latin typeface="Open Sans"/>
              </a:rPr>
              <a:t>M</a:t>
            </a:r>
            <a:r>
              <a:rPr lang="en-150" sz="2400" dirty="0">
                <a:latin typeface="Open Sans"/>
              </a:rPr>
              <a:t>i</a:t>
            </a:r>
            <a:r>
              <a:rPr lang="en-US" sz="2400" dirty="0">
                <a:latin typeface="Open Sans"/>
              </a:rPr>
              <a:t>c</a:t>
            </a:r>
            <a:r>
              <a:rPr lang="en-150" sz="2400" dirty="0">
                <a:latin typeface="Open Sans"/>
              </a:rPr>
              <a:t>h</a:t>
            </a:r>
            <a:r>
              <a:rPr lang="en-US" sz="2400" dirty="0">
                <a:latin typeface="Open Sans"/>
              </a:rPr>
              <a:t>a</a:t>
            </a:r>
            <a:r>
              <a:rPr lang="en-150" sz="2400" dirty="0">
                <a:latin typeface="Open Sans"/>
              </a:rPr>
              <a:t>e</a:t>
            </a:r>
            <a:r>
              <a:rPr lang="en-US" sz="2400" dirty="0">
                <a:latin typeface="Open Sans"/>
              </a:rPr>
              <a:t>l</a:t>
            </a:r>
            <a:r>
              <a:rPr lang="en-150" sz="2400" dirty="0">
                <a:latin typeface="Open Sans"/>
              </a:rPr>
              <a:t> </a:t>
            </a:r>
            <a:r>
              <a:rPr lang="en-US" sz="2400" dirty="0">
                <a:latin typeface="Open Sans"/>
              </a:rPr>
              <a:t>P</a:t>
            </a:r>
            <a:r>
              <a:rPr lang="en-150" sz="2400" dirty="0">
                <a:latin typeface="Open Sans"/>
              </a:rPr>
              <a:t>e</a:t>
            </a:r>
            <a:r>
              <a:rPr lang="en-US" sz="2400" dirty="0">
                <a:latin typeface="Open Sans"/>
              </a:rPr>
              <a:t>d</a:t>
            </a:r>
            <a:r>
              <a:rPr lang="en-150" sz="2400" dirty="0">
                <a:latin typeface="Open Sans"/>
              </a:rPr>
              <a:t>e</a:t>
            </a:r>
            <a:r>
              <a:rPr lang="en-US" sz="2400" dirty="0">
                <a:latin typeface="Open Sans"/>
              </a:rPr>
              <a:t>r</a:t>
            </a:r>
            <a:r>
              <a:rPr lang="en-150" sz="2400" dirty="0">
                <a:latin typeface="Open Sans"/>
              </a:rPr>
              <a:t>s</a:t>
            </a:r>
            <a:r>
              <a:rPr lang="en-US" sz="2400" dirty="0">
                <a:latin typeface="Open Sans"/>
              </a:rPr>
              <a:t>e</a:t>
            </a:r>
            <a:r>
              <a:rPr lang="en-150" sz="2400" dirty="0">
                <a:latin typeface="Open Sans"/>
              </a:rPr>
              <a:t>n</a:t>
            </a:r>
            <a:endParaRPr lang="en-US" sz="2400" dirty="0"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6A974-5D56-4F2C-8CD6-5086D516A967}"/>
              </a:ext>
            </a:extLst>
          </p:cNvPr>
          <p:cNvSpPr/>
          <p:nvPr/>
        </p:nvSpPr>
        <p:spPr>
          <a:xfrm>
            <a:off x="838196" y="2617562"/>
            <a:ext cx="10898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150" sz="3600" b="1" dirty="0">
                <a:solidFill>
                  <a:srgbClr val="FFFFFF"/>
                </a:solidFill>
                <a:latin typeface="Open Sans"/>
              </a:rPr>
              <a:t>RI-2 Deep Dive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22880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29BC0-4002-BD45-AD72-6A2059CE8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F333F-F460-6D49-8067-F41300912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Requirements focused tasks</a:t>
            </a:r>
          </a:p>
          <a:p>
            <a:pPr lvl="1"/>
            <a:r>
              <a:rPr lang="en-US" dirty="0"/>
              <a:t>Identify and document gaps between RA-2 and RI-2 candidates</a:t>
            </a:r>
          </a:p>
          <a:p>
            <a:pPr lvl="1"/>
            <a:endParaRPr lang="en-US" dirty="0"/>
          </a:p>
          <a:p>
            <a:r>
              <a:rPr lang="en-US" dirty="0"/>
              <a:t>Implementation focused tasks</a:t>
            </a:r>
          </a:p>
          <a:p>
            <a:pPr lvl="1"/>
            <a:r>
              <a:rPr lang="en-US" dirty="0"/>
              <a:t>Fully automated deployment of RI-2 candidates in OPNFV labs</a:t>
            </a:r>
          </a:p>
          <a:p>
            <a:pPr lvl="1"/>
            <a:r>
              <a:rPr lang="en-US" dirty="0"/>
              <a:t>Integrate automated deployment into CI/CD pipeline (Jenkins)</a:t>
            </a:r>
          </a:p>
          <a:p>
            <a:pPr lvl="1"/>
            <a:r>
              <a:rPr lang="en-US" dirty="0"/>
              <a:t>Integrate first set of </a:t>
            </a:r>
            <a:r>
              <a:rPr lang="en-US"/>
              <a:t>test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80991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R</a:t>
            </a:r>
            <a:r>
              <a:rPr lang="en-US" dirty="0"/>
              <a:t>e</a:t>
            </a:r>
            <a:r>
              <a:rPr lang="en-150" dirty="0"/>
              <a:t>l</a:t>
            </a:r>
            <a:r>
              <a:rPr lang="en-US" dirty="0"/>
              <a:t>a</a:t>
            </a:r>
            <a:r>
              <a:rPr lang="en-150" dirty="0"/>
              <a:t>t</a:t>
            </a:r>
            <a:r>
              <a:rPr lang="en-US" dirty="0"/>
              <a:t>i</a:t>
            </a:r>
            <a:r>
              <a:rPr lang="en-150" dirty="0"/>
              <a:t>o</a:t>
            </a:r>
            <a:r>
              <a:rPr lang="en-US" dirty="0"/>
              <a:t>n</a:t>
            </a:r>
            <a:r>
              <a:rPr lang="en-150" dirty="0"/>
              <a:t>ship with OVP 2.0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2561D-37C7-4C82-BAD2-1350D6EE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Leverage </a:t>
            </a:r>
            <a:r>
              <a:rPr lang="en-150" dirty="0"/>
              <a:t>O</a:t>
            </a:r>
            <a:r>
              <a:rPr lang="en-US" dirty="0"/>
              <a:t>P</a:t>
            </a:r>
            <a:r>
              <a:rPr lang="en-150" dirty="0"/>
              <a:t>N</a:t>
            </a:r>
            <a:r>
              <a:rPr lang="en-US" dirty="0"/>
              <a:t>F</a:t>
            </a:r>
            <a:r>
              <a:rPr lang="en-150" dirty="0"/>
              <a:t>V/</a:t>
            </a:r>
            <a:r>
              <a:rPr lang="en-US" dirty="0"/>
              <a:t>OVP Ecosystem for labs and certification</a:t>
            </a:r>
          </a:p>
          <a:p>
            <a:r>
              <a:rPr lang="en-US" dirty="0"/>
              <a:t>Relationship to OVP 2.0 workstream 3 “lab and tooling”</a:t>
            </a:r>
          </a:p>
          <a:p>
            <a:pPr lvl="1"/>
            <a:r>
              <a:rPr lang="en-GB" dirty="0">
                <a:hlinkClick r:id="rId2"/>
              </a:rPr>
              <a:t>https://wiki.lfnetworking.org/display/LN/WS03%3A+Lab+and+tooling</a:t>
            </a:r>
            <a:endParaRPr lang="en-150" dirty="0"/>
          </a:p>
          <a:p>
            <a:pPr marL="0" indent="0">
              <a:buNone/>
            </a:pP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54958726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82793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A</a:t>
            </a:r>
            <a:r>
              <a:rPr lang="en-US" dirty="0"/>
              <a:t>g</a:t>
            </a:r>
            <a:r>
              <a:rPr lang="en-150" dirty="0"/>
              <a:t>e</a:t>
            </a:r>
            <a:r>
              <a:rPr lang="en-US" dirty="0"/>
              <a:t>n</a:t>
            </a:r>
            <a:r>
              <a:rPr lang="en-150" dirty="0"/>
              <a:t>d</a:t>
            </a:r>
            <a:r>
              <a:rPr lang="en-US" dirty="0"/>
              <a:t>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CB1CC8-B319-406B-98DE-55D5D81C5579}"/>
              </a:ext>
            </a:extLst>
          </p:cNvPr>
          <p:cNvSpPr>
            <a:spLocks noGrp="1"/>
          </p:cNvSpPr>
          <p:nvPr/>
        </p:nvSpPr>
        <p:spPr>
          <a:xfrm>
            <a:off x="639104" y="1503772"/>
            <a:ext cx="11679534" cy="5689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dirty="0"/>
              <a:t>CNTT RI-2 workstream</a:t>
            </a:r>
            <a:endParaRPr lang="en-150" sz="2400" dirty="0"/>
          </a:p>
          <a:p>
            <a:r>
              <a:rPr lang="en-US" sz="2400" dirty="0"/>
              <a:t>RI-2 P</a:t>
            </a:r>
            <a:r>
              <a:rPr lang="en-150" sz="2400" dirty="0"/>
              <a:t>r</a:t>
            </a:r>
            <a:r>
              <a:rPr lang="en-US" sz="2400" dirty="0"/>
              <a:t>o</a:t>
            </a:r>
            <a:r>
              <a:rPr lang="en-150" sz="2400" dirty="0"/>
              <a:t>j</a:t>
            </a:r>
            <a:r>
              <a:rPr lang="en-US" sz="2400" dirty="0"/>
              <a:t>e</a:t>
            </a:r>
            <a:r>
              <a:rPr lang="en-150" sz="2400" dirty="0"/>
              <a:t>c</a:t>
            </a:r>
            <a:r>
              <a:rPr lang="en-US" sz="2400" dirty="0"/>
              <a:t>t</a:t>
            </a:r>
            <a:r>
              <a:rPr lang="en-150" sz="2400" dirty="0"/>
              <a:t> </a:t>
            </a:r>
            <a:r>
              <a:rPr lang="en-US" sz="2400" dirty="0"/>
              <a:t>i</a:t>
            </a:r>
            <a:r>
              <a:rPr lang="en-150" sz="2400" dirty="0"/>
              <a:t>n </a:t>
            </a:r>
            <a:r>
              <a:rPr lang="en-US" sz="2400" dirty="0"/>
              <a:t>O</a:t>
            </a:r>
            <a:r>
              <a:rPr lang="en-150" sz="2400" dirty="0"/>
              <a:t>P</a:t>
            </a:r>
            <a:r>
              <a:rPr lang="en-US" sz="2400" dirty="0"/>
              <a:t>N</a:t>
            </a:r>
            <a:r>
              <a:rPr lang="en-150" sz="2400" dirty="0"/>
              <a:t>F</a:t>
            </a:r>
            <a:r>
              <a:rPr lang="en-US" sz="2400" dirty="0"/>
              <a:t>V</a:t>
            </a:r>
            <a:endParaRPr lang="en-150" sz="2400" dirty="0"/>
          </a:p>
          <a:p>
            <a:pPr lvl="0"/>
            <a:r>
              <a:rPr lang="en-US" sz="2400" dirty="0"/>
              <a:t>C</a:t>
            </a:r>
            <a:r>
              <a:rPr lang="en-150" sz="2400" dirty="0"/>
              <a:t>u</a:t>
            </a:r>
            <a:r>
              <a:rPr lang="en-US" sz="2400" dirty="0"/>
              <a:t>r</a:t>
            </a:r>
            <a:r>
              <a:rPr lang="en-150" sz="2400" dirty="0"/>
              <a:t>r</a:t>
            </a:r>
            <a:r>
              <a:rPr lang="en-US" sz="2400" dirty="0"/>
              <a:t>e</a:t>
            </a:r>
            <a:r>
              <a:rPr lang="en-150" sz="2400" dirty="0"/>
              <a:t>n</a:t>
            </a:r>
            <a:r>
              <a:rPr lang="en-US" sz="2400" dirty="0"/>
              <a:t>t</a:t>
            </a:r>
            <a:r>
              <a:rPr lang="en-150" sz="2400" dirty="0"/>
              <a:t> </a:t>
            </a:r>
            <a:r>
              <a:rPr lang="en-US" sz="2400" dirty="0"/>
              <a:t>R</a:t>
            </a:r>
            <a:r>
              <a:rPr lang="en-150" sz="2400" dirty="0"/>
              <a:t>I-2 </a:t>
            </a:r>
            <a:r>
              <a:rPr lang="en-US" sz="2400" dirty="0"/>
              <a:t>I</a:t>
            </a:r>
            <a:r>
              <a:rPr lang="en-150" sz="2400" dirty="0"/>
              <a:t>m</a:t>
            </a:r>
            <a:r>
              <a:rPr lang="en-US" sz="2400" dirty="0"/>
              <a:t>p</a:t>
            </a:r>
            <a:r>
              <a:rPr lang="en-150" sz="2400" dirty="0"/>
              <a:t>l</a:t>
            </a:r>
            <a:r>
              <a:rPr lang="en-US" sz="2400" dirty="0"/>
              <a:t>e</a:t>
            </a:r>
            <a:r>
              <a:rPr lang="en-150" sz="2400" dirty="0"/>
              <a:t>m</a:t>
            </a:r>
            <a:r>
              <a:rPr lang="en-US" sz="2400" dirty="0"/>
              <a:t>e</a:t>
            </a:r>
            <a:r>
              <a:rPr lang="en-150" sz="2400" dirty="0"/>
              <a:t>n</a:t>
            </a:r>
            <a:r>
              <a:rPr lang="en-US" sz="2400" dirty="0"/>
              <a:t>t</a:t>
            </a:r>
            <a:r>
              <a:rPr lang="en-150" sz="2400" dirty="0"/>
              <a:t>a</a:t>
            </a:r>
            <a:r>
              <a:rPr lang="en-US" sz="2400" dirty="0"/>
              <a:t>t</a:t>
            </a:r>
            <a:r>
              <a:rPr lang="en-150" sz="2400" dirty="0"/>
              <a:t>i</a:t>
            </a:r>
            <a:r>
              <a:rPr lang="en-US" sz="2400" dirty="0"/>
              <a:t>o</a:t>
            </a:r>
            <a:r>
              <a:rPr lang="en-150" sz="2400" dirty="0"/>
              <a:t>n</a:t>
            </a:r>
          </a:p>
          <a:p>
            <a:pPr lvl="0"/>
            <a:r>
              <a:rPr lang="en-150" sz="2400" dirty="0"/>
              <a:t>RA2/</a:t>
            </a:r>
            <a:r>
              <a:rPr lang="en-US" sz="2400" dirty="0"/>
              <a:t>R</a:t>
            </a:r>
            <a:r>
              <a:rPr lang="en-150" sz="2400" dirty="0"/>
              <a:t>I2-</a:t>
            </a:r>
            <a:r>
              <a:rPr lang="en-US" sz="2400" dirty="0"/>
              <a:t>B</a:t>
            </a:r>
            <a:r>
              <a:rPr lang="en-150" sz="2400" dirty="0"/>
              <a:t>M</a:t>
            </a:r>
            <a:r>
              <a:rPr lang="en-US" sz="2400" dirty="0"/>
              <a:t>R</a:t>
            </a:r>
            <a:r>
              <a:rPr lang="en-150" sz="2400" dirty="0"/>
              <a:t>A Requirement Comparison</a:t>
            </a:r>
          </a:p>
          <a:p>
            <a:pPr lvl="0"/>
            <a:r>
              <a:rPr lang="en-US" sz="2400" dirty="0"/>
              <a:t>R</a:t>
            </a:r>
            <a:r>
              <a:rPr lang="en-150" sz="2400" dirty="0"/>
              <a:t>I-2 &amp; OVP 2.0 </a:t>
            </a:r>
          </a:p>
          <a:p>
            <a:pPr lvl="0"/>
            <a:r>
              <a:rPr lang="en-US" sz="2400" dirty="0"/>
              <a:t>Q&amp;A </a:t>
            </a:r>
            <a:endParaRPr lang="en-150" sz="2400" dirty="0"/>
          </a:p>
        </p:txBody>
      </p:sp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3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FD6160-87E7-47D0-8794-57A27A1FA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CNTT RI-2 workstream</a:t>
            </a:r>
            <a:endParaRPr lang="en-15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30ECC-3408-4092-A396-CEA5271D0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O</a:t>
            </a:r>
            <a:r>
              <a:rPr lang="en-150" sz="2400" b="1" dirty="0"/>
              <a:t>b</a:t>
            </a:r>
            <a:r>
              <a:rPr lang="en-US" sz="2400" b="1" dirty="0"/>
              <a:t>j</a:t>
            </a:r>
            <a:r>
              <a:rPr lang="en-150" sz="2400" b="1" dirty="0"/>
              <a:t>e</a:t>
            </a:r>
            <a:r>
              <a:rPr lang="en-US" sz="2400" b="1" dirty="0"/>
              <a:t>c</a:t>
            </a:r>
            <a:r>
              <a:rPr lang="en-150" sz="2400" b="1" dirty="0"/>
              <a:t>t</a:t>
            </a:r>
            <a:r>
              <a:rPr lang="en-US" sz="2400" b="1" dirty="0"/>
              <a:t>i</a:t>
            </a:r>
            <a:r>
              <a:rPr lang="en-150" sz="2400" b="1" dirty="0"/>
              <a:t>v</a:t>
            </a:r>
            <a:r>
              <a:rPr lang="en-US" sz="2400" b="1" dirty="0"/>
              <a:t>e</a:t>
            </a:r>
            <a:endParaRPr lang="en-150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Define a reference </a:t>
            </a:r>
            <a:r>
              <a:rPr lang="en-US" sz="2000" dirty="0" err="1"/>
              <a:t>i</a:t>
            </a:r>
            <a:r>
              <a:rPr lang="en-150" sz="2000"/>
              <a:t>m</a:t>
            </a:r>
            <a:r>
              <a:rPr lang="en-US" sz="2000" dirty="0"/>
              <a:t>p</a:t>
            </a:r>
            <a:r>
              <a:rPr lang="en-150" sz="2000" dirty="0"/>
              <a:t>l</a:t>
            </a:r>
            <a:r>
              <a:rPr lang="en-US" sz="2000" dirty="0"/>
              <a:t>e</a:t>
            </a:r>
            <a:r>
              <a:rPr lang="en-150" sz="2000" dirty="0"/>
              <a:t>m</a:t>
            </a:r>
            <a:r>
              <a:rPr lang="en-US" sz="2000" dirty="0"/>
              <a:t>e</a:t>
            </a:r>
            <a:r>
              <a:rPr lang="en-150" sz="2000"/>
              <a:t>n</a:t>
            </a:r>
            <a:r>
              <a:rPr lang="en-US" sz="2000" dirty="0" err="1"/>
              <a:t>tation</a:t>
            </a:r>
            <a:r>
              <a:rPr lang="en-US" sz="2000" dirty="0"/>
              <a:t> according to RA-2 and RM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Define requirements on lab infrastructure enabling deployment in community, 3</a:t>
            </a:r>
            <a:r>
              <a:rPr lang="en-US" sz="2000" baseline="30000" dirty="0"/>
              <a:t>rd</a:t>
            </a:r>
            <a:r>
              <a:rPr lang="en-US" sz="2000" dirty="0"/>
              <a:t>-party and internal labs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Document deployment guidelines (cookbooks)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Gap analysis</a:t>
            </a:r>
            <a:endParaRPr lang="en-150" sz="2000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150" sz="2400" b="1"/>
              <a:t>Project </a:t>
            </a:r>
            <a:r>
              <a:rPr lang="en-US" sz="2400" b="1" dirty="0"/>
              <a:t>on </a:t>
            </a:r>
            <a:r>
              <a:rPr lang="en-US" sz="2400" b="1" dirty="0" err="1"/>
              <a:t>Github</a:t>
            </a:r>
            <a:endParaRPr lang="en-150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Issues: </a:t>
            </a:r>
            <a:r>
              <a:rPr lang="en-US" sz="2000" dirty="0">
                <a:hlinkClick r:id="rId3"/>
              </a:rPr>
              <a:t>https://github.com/cntt-n/CNTT/projects/27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Document: </a:t>
            </a:r>
            <a:r>
              <a:rPr lang="en-US" sz="2000" dirty="0">
                <a:hlinkClick r:id="rId4"/>
              </a:rPr>
              <a:t>https://github.com/cntt-n/CNTT/tree/master/doc/ref_impl/cntt-ri2</a:t>
            </a:r>
            <a:r>
              <a:rPr lang="en-US" sz="2000" dirty="0"/>
              <a:t> </a:t>
            </a:r>
            <a:endParaRPr lang="en-150" sz="2000" dirty="0"/>
          </a:p>
          <a:p>
            <a:endParaRPr lang="en-15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3694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B8CF94-06FC-4947-AFAD-06C0A5FC5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Release </a:t>
            </a:r>
            <a:r>
              <a:rPr lang="en-US" dirty="0" err="1"/>
              <a:t>Featureset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BCD6FB0-F9B8-4449-A53F-556E4E07D4CE}"/>
              </a:ext>
            </a:extLst>
          </p:cNvPr>
          <p:cNvSpPr/>
          <p:nvPr/>
        </p:nvSpPr>
        <p:spPr>
          <a:xfrm>
            <a:off x="624840" y="1483318"/>
            <a:ext cx="2296385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RM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2A06A-E89C-1D47-ABB2-9214F557D447}"/>
              </a:ext>
            </a:extLst>
          </p:cNvPr>
          <p:cNvGrpSpPr/>
          <p:nvPr/>
        </p:nvGrpSpPr>
        <p:grpSpPr>
          <a:xfrm>
            <a:off x="3419554" y="1488826"/>
            <a:ext cx="2296385" cy="457200"/>
            <a:chOff x="4033096" y="4157317"/>
            <a:chExt cx="2296385" cy="457200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65D88C-1C31-0342-B2CE-A8C1E30E4A7A}"/>
                </a:ext>
              </a:extLst>
            </p:cNvPr>
            <p:cNvSpPr/>
            <p:nvPr/>
          </p:nvSpPr>
          <p:spPr>
            <a:xfrm>
              <a:off x="4033096" y="4157317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RA1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B7D4C8-DEBF-EB45-A9FD-6EA8AD0AF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5713" y="4235182"/>
              <a:ext cx="302486" cy="32045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EBEE4D0-E1A0-E844-9CAE-5AEF4281FF30}"/>
              </a:ext>
            </a:extLst>
          </p:cNvPr>
          <p:cNvGrpSpPr/>
          <p:nvPr/>
        </p:nvGrpSpPr>
        <p:grpSpPr>
          <a:xfrm>
            <a:off x="624840" y="3621623"/>
            <a:ext cx="2296385" cy="457200"/>
            <a:chOff x="5563374" y="3901274"/>
            <a:chExt cx="2296385" cy="4572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06FA367-B6BB-884C-8E82-870601E90130}"/>
                </a:ext>
              </a:extLst>
            </p:cNvPr>
            <p:cNvSpPr/>
            <p:nvPr/>
          </p:nvSpPr>
          <p:spPr>
            <a:xfrm>
              <a:off x="5563374" y="3901274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RA2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C3ABA1D-7199-E74F-8818-921077862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4037" y="3943259"/>
              <a:ext cx="385632" cy="38121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584813-FF18-AA4A-8552-B8B43B3CE2E7}"/>
              </a:ext>
            </a:extLst>
          </p:cNvPr>
          <p:cNvGrpSpPr/>
          <p:nvPr/>
        </p:nvGrpSpPr>
        <p:grpSpPr>
          <a:xfrm>
            <a:off x="9008982" y="1499509"/>
            <a:ext cx="2296386" cy="457200"/>
            <a:chOff x="5819167" y="1479850"/>
            <a:chExt cx="2296386" cy="45720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572CD0D-2ABC-B54B-90D2-B14111BE4886}"/>
                </a:ext>
              </a:extLst>
            </p:cNvPr>
            <p:cNvSpPr/>
            <p:nvPr/>
          </p:nvSpPr>
          <p:spPr>
            <a:xfrm>
              <a:off x="5819167" y="1479850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1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8703088-118C-F146-BE1F-A9C05DD0D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2085" y="1540889"/>
              <a:ext cx="302486" cy="320453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A0555A-3962-F440-9E16-9F413FB51455}"/>
              </a:ext>
            </a:extLst>
          </p:cNvPr>
          <p:cNvGrpSpPr/>
          <p:nvPr/>
        </p:nvGrpSpPr>
        <p:grpSpPr>
          <a:xfrm>
            <a:off x="6214268" y="1478143"/>
            <a:ext cx="2296385" cy="457200"/>
            <a:chOff x="8416330" y="1493004"/>
            <a:chExt cx="2296385" cy="45720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0CB1E94E-F1D7-5E41-8FAB-A417B0486D60}"/>
                </a:ext>
              </a:extLst>
            </p:cNvPr>
            <p:cNvSpPr/>
            <p:nvPr/>
          </p:nvSpPr>
          <p:spPr>
            <a:xfrm>
              <a:off x="8416330" y="1493004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RC1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73BA17D-E19E-E747-BCBA-F087CBC6A3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88869" y="1556737"/>
              <a:ext cx="302486" cy="32045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BC2FA0-A4E8-DA4C-8E0E-D785A8AA713D}"/>
              </a:ext>
            </a:extLst>
          </p:cNvPr>
          <p:cNvGrpSpPr/>
          <p:nvPr/>
        </p:nvGrpSpPr>
        <p:grpSpPr>
          <a:xfrm>
            <a:off x="3419553" y="3617415"/>
            <a:ext cx="2296385" cy="457200"/>
            <a:chOff x="3419553" y="3617415"/>
            <a:chExt cx="2296385" cy="457200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95F68C00-B1CA-EA47-AE5E-60C1F4A8E692}"/>
                </a:ext>
              </a:extLst>
            </p:cNvPr>
            <p:cNvSpPr/>
            <p:nvPr/>
          </p:nvSpPr>
          <p:spPr>
            <a:xfrm>
              <a:off x="3419553" y="3617415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RC2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C5E9B0A-D557-F241-B21B-86234070E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9025" y="3655410"/>
              <a:ext cx="385632" cy="38121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8B3BD4-527A-2C45-A648-5EDA8CA8DE2A}"/>
              </a:ext>
            </a:extLst>
          </p:cNvPr>
          <p:cNvGrpSpPr/>
          <p:nvPr/>
        </p:nvGrpSpPr>
        <p:grpSpPr>
          <a:xfrm>
            <a:off x="6214267" y="3631139"/>
            <a:ext cx="2296386" cy="457200"/>
            <a:chOff x="6214267" y="3631139"/>
            <a:chExt cx="2296386" cy="45720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B33BB0C6-ED8D-DE4B-88B7-0D71841CDAF2}"/>
                </a:ext>
              </a:extLst>
            </p:cNvPr>
            <p:cNvSpPr/>
            <p:nvPr/>
          </p:nvSpPr>
          <p:spPr>
            <a:xfrm>
              <a:off x="6214267" y="3631139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2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96BD108-1417-2845-BB2E-99ECDAEA0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158" y="3663958"/>
              <a:ext cx="385632" cy="381210"/>
            </a:xfrm>
            <a:prstGeom prst="rect">
              <a:avLst/>
            </a:prstGeom>
          </p:spPr>
        </p:pic>
      </p:grp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500384A4-D507-0740-9CBD-5B2FF6E59D33}"/>
              </a:ext>
            </a:extLst>
          </p:cNvPr>
          <p:cNvSpPr/>
          <p:nvPr/>
        </p:nvSpPr>
        <p:spPr>
          <a:xfrm>
            <a:off x="9008982" y="3631139"/>
            <a:ext cx="2296386" cy="457200"/>
          </a:xfrm>
          <a:prstGeom prst="roundRect">
            <a:avLst/>
          </a:prstGeom>
          <a:solidFill>
            <a:srgbClr val="7F8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Edge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131489-2937-1F4D-A99F-B9EE252A721A}"/>
              </a:ext>
            </a:extLst>
          </p:cNvPr>
          <p:cNvSpPr txBox="1"/>
          <p:nvPr/>
        </p:nvSpPr>
        <p:spPr>
          <a:xfrm>
            <a:off x="624840" y="2123036"/>
            <a:ext cx="262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Modelling.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&amp; Storage Characterization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Containerization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HW Acceleration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A443E7F-0D03-2249-A493-1A1B8A1BF5E2}"/>
              </a:ext>
            </a:extLst>
          </p:cNvPr>
          <p:cNvSpPr txBox="1"/>
          <p:nvPr/>
        </p:nvSpPr>
        <p:spPr>
          <a:xfrm>
            <a:off x="3419553" y="2120846"/>
            <a:ext cx="26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New OpenStack release.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</a:t>
            </a:r>
            <a:r>
              <a:rPr lang="en-US" sz="1400" b="1" dirty="0" err="1">
                <a:solidFill>
                  <a:schemeClr val="accent6">
                    <a:lumMod val="10000"/>
                  </a:schemeClr>
                </a:solidFill>
              </a:rPr>
              <a:t>SmartNICs</a:t>
            </a: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HW Acceleration.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Edge Requirements.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A45C99-C089-FC4C-BF1C-11AC031103BA}"/>
              </a:ext>
            </a:extLst>
          </p:cNvPr>
          <p:cNvSpPr txBox="1"/>
          <p:nvPr/>
        </p:nvSpPr>
        <p:spPr>
          <a:xfrm>
            <a:off x="6214266" y="2112686"/>
            <a:ext cx="26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General Cleanups.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OVP Badge.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3CCDF5E-02B2-5740-960C-7F8367E0B684}"/>
              </a:ext>
            </a:extLst>
          </p:cNvPr>
          <p:cNvSpPr txBox="1"/>
          <p:nvPr/>
        </p:nvSpPr>
        <p:spPr>
          <a:xfrm>
            <a:off x="9008979" y="2108620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Installation Cookbook.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Lab Cookbook.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D5B44B4-86FE-A345-BCEB-6D338258B0E8}"/>
              </a:ext>
            </a:extLst>
          </p:cNvPr>
          <p:cNvSpPr txBox="1"/>
          <p:nvPr/>
        </p:nvSpPr>
        <p:spPr>
          <a:xfrm>
            <a:off x="624840" y="4192415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Complete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Restructure Traceability Matrix.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Architectural specs.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673CAA-CD75-C641-815D-3C01146A1639}"/>
              </a:ext>
            </a:extLst>
          </p:cNvPr>
          <p:cNvSpPr txBox="1"/>
          <p:nvPr/>
        </p:nvSpPr>
        <p:spPr>
          <a:xfrm>
            <a:off x="3419553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Traceability Matrix and align with RA-2/RC-1.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6AD5E7-B12F-4748-8E9A-FFFFDCB6794B}"/>
              </a:ext>
            </a:extLst>
          </p:cNvPr>
          <p:cNvSpPr txBox="1"/>
          <p:nvPr/>
        </p:nvSpPr>
        <p:spPr>
          <a:xfrm>
            <a:off x="6214266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 Lab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Cookbooks.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D9379D7-C50B-0A4A-A82F-96B29F51AA2C}"/>
              </a:ext>
            </a:extLst>
          </p:cNvPr>
          <p:cNvSpPr txBox="1"/>
          <p:nvPr/>
        </p:nvSpPr>
        <p:spPr>
          <a:xfrm>
            <a:off x="8938162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Use-Case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Edge Profile Creation.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RM &amp; RAs Enhancements.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6A47F9C8-20A4-CA46-9BC5-EF4A2C630AC7}"/>
              </a:ext>
            </a:extLst>
          </p:cNvPr>
          <p:cNvSpPr/>
          <p:nvPr/>
        </p:nvSpPr>
        <p:spPr>
          <a:xfrm>
            <a:off x="2735135" y="2989779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>
            <a:extLst>
              <a:ext uri="{FF2B5EF4-FFF2-40B4-BE49-F238E27FC236}">
                <a16:creationId xmlns:a16="http://schemas.microsoft.com/office/drawing/2014/main" id="{63EF3CD6-B221-1C40-A2AC-9C39B62DE483}"/>
              </a:ext>
            </a:extLst>
          </p:cNvPr>
          <p:cNvSpPr/>
          <p:nvPr/>
        </p:nvSpPr>
        <p:spPr>
          <a:xfrm>
            <a:off x="5402657" y="2124218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4DBA21AF-F4AE-DD48-8124-301B82D967A3}"/>
              </a:ext>
            </a:extLst>
          </p:cNvPr>
          <p:cNvSpPr/>
          <p:nvPr/>
        </p:nvSpPr>
        <p:spPr>
          <a:xfrm>
            <a:off x="7343340" y="2332261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>
            <a:extLst>
              <a:ext uri="{FF2B5EF4-FFF2-40B4-BE49-F238E27FC236}">
                <a16:creationId xmlns:a16="http://schemas.microsoft.com/office/drawing/2014/main" id="{D33130D5-FD79-A448-991A-306908011334}"/>
              </a:ext>
            </a:extLst>
          </p:cNvPr>
          <p:cNvSpPr/>
          <p:nvPr/>
        </p:nvSpPr>
        <p:spPr>
          <a:xfrm>
            <a:off x="11509543" y="2332261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E967448-F4EB-D64C-AE58-DC633D0D4A6A}"/>
              </a:ext>
            </a:extLst>
          </p:cNvPr>
          <p:cNvSpPr/>
          <p:nvPr/>
        </p:nvSpPr>
        <p:spPr>
          <a:xfrm>
            <a:off x="2542319" y="4643663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64EFB31F-845A-D949-BBDA-327920114046}"/>
              </a:ext>
            </a:extLst>
          </p:cNvPr>
          <p:cNvSpPr/>
          <p:nvPr/>
        </p:nvSpPr>
        <p:spPr>
          <a:xfrm>
            <a:off x="5100171" y="4192414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>
            <a:extLst>
              <a:ext uri="{FF2B5EF4-FFF2-40B4-BE49-F238E27FC236}">
                <a16:creationId xmlns:a16="http://schemas.microsoft.com/office/drawing/2014/main" id="{F90D0FBE-493D-AF47-A1FD-66D2E9D654B6}"/>
              </a:ext>
            </a:extLst>
          </p:cNvPr>
          <p:cNvSpPr/>
          <p:nvPr/>
        </p:nvSpPr>
        <p:spPr>
          <a:xfrm>
            <a:off x="8448070" y="4196862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F18174C3-333C-0F41-9225-42FAD00186E4}"/>
              </a:ext>
            </a:extLst>
          </p:cNvPr>
          <p:cNvSpPr/>
          <p:nvPr/>
        </p:nvSpPr>
        <p:spPr>
          <a:xfrm>
            <a:off x="10681874" y="4412809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E0B7D5-9EAC-5D46-95BC-02430A80D4AF}"/>
              </a:ext>
            </a:extLst>
          </p:cNvPr>
          <p:cNvSpPr/>
          <p:nvPr/>
        </p:nvSpPr>
        <p:spPr>
          <a:xfrm>
            <a:off x="513708" y="1300800"/>
            <a:ext cx="11537879" cy="21282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ACFDFB4-1352-7943-B787-9EE6E919964F}"/>
              </a:ext>
            </a:extLst>
          </p:cNvPr>
          <p:cNvSpPr/>
          <p:nvPr/>
        </p:nvSpPr>
        <p:spPr>
          <a:xfrm>
            <a:off x="513708" y="3382006"/>
            <a:ext cx="5322013" cy="21282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06BFEC1-883E-0543-AF55-06149E77C07F}"/>
              </a:ext>
            </a:extLst>
          </p:cNvPr>
          <p:cNvSpPr/>
          <p:nvPr/>
        </p:nvSpPr>
        <p:spPr>
          <a:xfrm>
            <a:off x="8889199" y="3509608"/>
            <a:ext cx="2979695" cy="21282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5121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2647E7-990C-43E4-A4AB-D6BAB3668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RI-2 Project</a:t>
            </a:r>
            <a:r>
              <a:rPr lang="en-150" dirty="0"/>
              <a:t> </a:t>
            </a:r>
            <a:r>
              <a:rPr lang="en-US" dirty="0"/>
              <a:t>i</a:t>
            </a:r>
            <a:r>
              <a:rPr lang="en-150" dirty="0"/>
              <a:t>n </a:t>
            </a:r>
            <a:r>
              <a:rPr lang="en-US" dirty="0"/>
              <a:t>O</a:t>
            </a:r>
            <a:r>
              <a:rPr lang="en-150" dirty="0"/>
              <a:t>P</a:t>
            </a:r>
            <a:r>
              <a:rPr lang="en-US" dirty="0"/>
              <a:t>N</a:t>
            </a:r>
            <a:r>
              <a:rPr lang="en-150"/>
              <a:t>F</a:t>
            </a:r>
            <a:r>
              <a:rPr lang="en-US" dirty="0"/>
              <a:t>V – “</a:t>
            </a:r>
            <a:r>
              <a:rPr lang="en-US" dirty="0" err="1"/>
              <a:t>kuberef</a:t>
            </a:r>
            <a:r>
              <a:rPr lang="en-US" dirty="0"/>
              <a:t>”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07FC65B4-A140-4278-8B12-69428F814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703762"/>
          </a:xfrm>
        </p:spPr>
        <p:txBody>
          <a:bodyPr>
            <a:noAutofit/>
          </a:bodyPr>
          <a:lstStyle/>
          <a:p>
            <a:pPr marL="228600" lvl="1">
              <a:spcBef>
                <a:spcPts val="1000"/>
              </a:spcBef>
            </a:pPr>
            <a:r>
              <a:rPr lang="en-US" sz="1600" b="1" dirty="0"/>
              <a:t>O</a:t>
            </a:r>
            <a:r>
              <a:rPr lang="en-150" sz="1600" b="1"/>
              <a:t>b</a:t>
            </a:r>
            <a:r>
              <a:rPr lang="en-US" sz="1600" b="1" dirty="0"/>
              <a:t>j</a:t>
            </a:r>
            <a:r>
              <a:rPr lang="en-150" sz="1600" b="1"/>
              <a:t>e</a:t>
            </a:r>
            <a:r>
              <a:rPr lang="en-US" sz="1600" b="1" dirty="0"/>
              <a:t>c</a:t>
            </a:r>
            <a:r>
              <a:rPr lang="en-150" sz="1600" b="1"/>
              <a:t>t</a:t>
            </a:r>
            <a:r>
              <a:rPr lang="en-US" sz="1600" b="1" dirty="0" err="1"/>
              <a:t>i</a:t>
            </a:r>
            <a:r>
              <a:rPr lang="en-150" sz="1600" b="1"/>
              <a:t>v</a:t>
            </a:r>
            <a:r>
              <a:rPr lang="en-US" sz="1600" b="1" dirty="0"/>
              <a:t>e: </a:t>
            </a:r>
            <a:r>
              <a:rPr lang="en-US" sz="1600" dirty="0"/>
              <a:t>Baseline for RC-2 and OVP 2.0 used for…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verifying design decisions and assumptions of RA-2 and OVP 2.0,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validating selected test cases, and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use by vendors to test CNF implementations</a:t>
            </a:r>
          </a:p>
          <a:p>
            <a:pPr lvl="1">
              <a:lnSpc>
                <a:spcPct val="120000"/>
              </a:lnSpc>
            </a:pPr>
            <a:endParaRPr lang="en-US" sz="1000" dirty="0"/>
          </a:p>
          <a:p>
            <a:pPr marL="228600" lvl="1">
              <a:spcBef>
                <a:spcPts val="1000"/>
              </a:spcBef>
            </a:pPr>
            <a:r>
              <a:rPr lang="en-US" sz="1600" dirty="0"/>
              <a:t>Rational for hosting a project in OPNFV focusing on the </a:t>
            </a:r>
            <a:r>
              <a:rPr lang="en-150" sz="1600"/>
              <a:t>r</a:t>
            </a:r>
            <a:r>
              <a:rPr lang="en-US" sz="1600" dirty="0" err="1"/>
              <a:t>ealization</a:t>
            </a:r>
            <a:r>
              <a:rPr lang="en-US" sz="1600" dirty="0"/>
              <a:t> of RI-2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Home for implementation specific discussions</a:t>
            </a:r>
            <a:endParaRPr lang="en-150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Provide project repository for code</a:t>
            </a:r>
            <a:endParaRPr lang="en-150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Leverage OPNFV CI resources (e.g., Jenkins jobs)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But also to proactively test drive closer integration of OPNFV and CNTT</a:t>
            </a:r>
          </a:p>
          <a:p>
            <a:pPr marL="0" indent="0">
              <a:buNone/>
            </a:pPr>
            <a:endParaRPr lang="en-150" sz="600" dirty="0"/>
          </a:p>
          <a:p>
            <a:pPr marL="228600" lvl="1">
              <a:spcBef>
                <a:spcPts val="1000"/>
              </a:spcBef>
            </a:pPr>
            <a:r>
              <a:rPr lang="en-150" sz="1600"/>
              <a:t>Scope</a:t>
            </a:r>
            <a:r>
              <a:rPr lang="en-US" sz="1600" dirty="0"/>
              <a:t> (</a:t>
            </a:r>
            <a:r>
              <a:rPr lang="en-US" sz="1600" dirty="0">
                <a:hlinkClick r:id="rId3"/>
              </a:rPr>
              <a:t>project proposal</a:t>
            </a:r>
            <a:r>
              <a:rPr lang="en-US" sz="1600" dirty="0"/>
              <a:t>)</a:t>
            </a:r>
            <a:endParaRPr lang="en-150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Short &amp; mid-term: provide implementation for CNTT RI-2 and OVP 2.0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Mid- &amp; long-term: expand scope for additional Cloud Native work</a:t>
            </a:r>
          </a:p>
        </p:txBody>
      </p:sp>
    </p:spTree>
    <p:extLst>
      <p:ext uri="{BB962C8B-B14F-4D97-AF65-F5344CB8AC3E}">
        <p14:creationId xmlns:p14="http://schemas.microsoft.com/office/powerpoint/2010/main" val="190535158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B8C842-2338-403D-87CB-97054557535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24840" y="1598026"/>
            <a:ext cx="10633710" cy="4269374"/>
          </a:xfrm>
          <a:prstGeom prst="roundRect">
            <a:avLst>
              <a:gd name="adj" fmla="val 5462"/>
            </a:avLst>
          </a:prstGeom>
          <a:noFill/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150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150" dirty="0"/>
              <a:t>C</a:t>
            </a:r>
            <a:r>
              <a:rPr lang="en-US" dirty="0"/>
              <a:t>u</a:t>
            </a:r>
            <a:r>
              <a:rPr lang="en-150" dirty="0"/>
              <a:t>r</a:t>
            </a:r>
            <a:r>
              <a:rPr lang="en-US" dirty="0"/>
              <a:t>r</a:t>
            </a:r>
            <a:r>
              <a:rPr lang="en-150" dirty="0"/>
              <a:t>e</a:t>
            </a:r>
            <a:r>
              <a:rPr lang="en-US" dirty="0"/>
              <a:t>n</a:t>
            </a:r>
            <a:r>
              <a:rPr lang="en-150" dirty="0"/>
              <a:t>t </a:t>
            </a:r>
            <a:r>
              <a:rPr lang="en-US" dirty="0"/>
              <a:t>R</a:t>
            </a:r>
            <a:r>
              <a:rPr lang="en-150" dirty="0"/>
              <a:t>I-2 </a:t>
            </a:r>
            <a:r>
              <a:rPr lang="en-US" dirty="0"/>
              <a:t>A</a:t>
            </a:r>
            <a:r>
              <a:rPr lang="en-150" dirty="0"/>
              <a:t>p</a:t>
            </a:r>
            <a:r>
              <a:rPr lang="en-US" dirty="0"/>
              <a:t>p</a:t>
            </a:r>
            <a:r>
              <a:rPr lang="en-150" dirty="0"/>
              <a:t>r</a:t>
            </a:r>
            <a:r>
              <a:rPr lang="en-US" dirty="0"/>
              <a:t>o</a:t>
            </a:r>
            <a:r>
              <a:rPr lang="en-150" dirty="0"/>
              <a:t>a</a:t>
            </a:r>
            <a:r>
              <a:rPr lang="en-US" dirty="0"/>
              <a:t>c</a:t>
            </a:r>
            <a:r>
              <a:rPr lang="en-150" dirty="0"/>
              <a:t>h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686DB72-040E-498D-BD3A-68ECB17CA8A8}"/>
              </a:ext>
            </a:extLst>
          </p:cNvPr>
          <p:cNvSpPr/>
          <p:nvPr/>
        </p:nvSpPr>
        <p:spPr>
          <a:xfrm>
            <a:off x="2925595" y="1999168"/>
            <a:ext cx="2884655" cy="9945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9F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79730F-51FA-4ECA-A429-6BDA63A3A7B0}"/>
              </a:ext>
            </a:extLst>
          </p:cNvPr>
          <p:cNvSpPr txBox="1"/>
          <p:nvPr/>
        </p:nvSpPr>
        <p:spPr>
          <a:xfrm>
            <a:off x="3178005" y="2265619"/>
            <a:ext cx="2400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400" b="1" dirty="0">
                <a:solidFill>
                  <a:schemeClr val="bg1"/>
                </a:solidFill>
              </a:rPr>
              <a:t>Host Provisioning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13FA26-FB91-4E6B-BBBF-8DC3EB779AF6}"/>
              </a:ext>
            </a:extLst>
          </p:cNvPr>
          <p:cNvSpPr/>
          <p:nvPr/>
        </p:nvSpPr>
        <p:spPr>
          <a:xfrm>
            <a:off x="2838452" y="4395554"/>
            <a:ext cx="3077088" cy="9945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9F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9402F-EB2C-4AD3-879E-60AB747726A6}"/>
              </a:ext>
            </a:extLst>
          </p:cNvPr>
          <p:cNvSpPr txBox="1"/>
          <p:nvPr/>
        </p:nvSpPr>
        <p:spPr>
          <a:xfrm>
            <a:off x="2855590" y="4662006"/>
            <a:ext cx="3086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K</a:t>
            </a:r>
            <a:r>
              <a:rPr lang="en-150" sz="2400" b="1" dirty="0">
                <a:solidFill>
                  <a:schemeClr val="bg1"/>
                </a:solidFill>
              </a:rPr>
              <a:t>u</a:t>
            </a:r>
            <a:r>
              <a:rPr lang="en-US" sz="2400" b="1" dirty="0">
                <a:solidFill>
                  <a:schemeClr val="bg1"/>
                </a:solidFill>
              </a:rPr>
              <a:t>b</a:t>
            </a:r>
            <a:r>
              <a:rPr lang="en-150" sz="2400" b="1" dirty="0">
                <a:solidFill>
                  <a:schemeClr val="bg1"/>
                </a:solidFill>
              </a:rPr>
              <a:t>e</a:t>
            </a:r>
            <a:r>
              <a:rPr lang="en-US" sz="2400" b="1" dirty="0">
                <a:solidFill>
                  <a:schemeClr val="bg1"/>
                </a:solidFill>
              </a:rPr>
              <a:t>r</a:t>
            </a:r>
            <a:r>
              <a:rPr lang="en-150" sz="2400" b="1" dirty="0">
                <a:solidFill>
                  <a:schemeClr val="bg1"/>
                </a:solidFill>
              </a:rPr>
              <a:t>n</a:t>
            </a:r>
            <a:r>
              <a:rPr lang="en-US" sz="2400" b="1" dirty="0">
                <a:solidFill>
                  <a:schemeClr val="bg1"/>
                </a:solidFill>
              </a:rPr>
              <a:t>e</a:t>
            </a:r>
            <a:r>
              <a:rPr lang="en-150" sz="2400" b="1" dirty="0">
                <a:solidFill>
                  <a:schemeClr val="bg1"/>
                </a:solidFill>
              </a:rPr>
              <a:t>t</a:t>
            </a:r>
            <a:r>
              <a:rPr lang="en-US" sz="2400" b="1" dirty="0">
                <a:solidFill>
                  <a:schemeClr val="bg1"/>
                </a:solidFill>
              </a:rPr>
              <a:t>e</a:t>
            </a:r>
            <a:r>
              <a:rPr lang="en-150" sz="2400" b="1" dirty="0">
                <a:solidFill>
                  <a:schemeClr val="bg1"/>
                </a:solidFill>
              </a:rPr>
              <a:t>s Provisioning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182766-E9BA-4183-A68D-93B594A4DC87}"/>
              </a:ext>
            </a:extLst>
          </p:cNvPr>
          <p:cNvSpPr txBox="1"/>
          <p:nvPr/>
        </p:nvSpPr>
        <p:spPr>
          <a:xfrm>
            <a:off x="617620" y="3214638"/>
            <a:ext cx="2127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500"/>
              </a:spcBef>
              <a:buClr>
                <a:srgbClr val="168FDF"/>
              </a:buClr>
            </a:pP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w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 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 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P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v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E83AFC-5632-4756-9A65-13AFEED5C24D}"/>
              </a:ext>
            </a:extLst>
          </p:cNvPr>
          <p:cNvSpPr/>
          <p:nvPr/>
        </p:nvSpPr>
        <p:spPr>
          <a:xfrm>
            <a:off x="5915564" y="1999168"/>
            <a:ext cx="5257257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u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m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d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f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u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c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u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d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p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l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y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m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 (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l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l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n,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w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k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c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f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u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,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c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.)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150" dirty="0"/>
              <a:t>C</a:t>
            </a:r>
            <a:r>
              <a:rPr lang="en-US" dirty="0"/>
              <a:t>a</a:t>
            </a:r>
            <a:r>
              <a:rPr lang="en-150" dirty="0"/>
              <a:t>n </a:t>
            </a:r>
            <a:r>
              <a:rPr lang="en-US" dirty="0"/>
              <a:t>be skipped when using Bare Metal Providers like Packet</a:t>
            </a:r>
            <a:endParaRPr lang="en-150" dirty="0">
              <a:solidFill>
                <a:srgbClr val="3F3F3F">
                  <a:lumMod val="75000"/>
                </a:srgbClr>
              </a:solidFill>
              <a:latin typeface="Gill Sans Light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A468BF-C6C8-4E35-A17E-A19C10E6C1E1}"/>
              </a:ext>
            </a:extLst>
          </p:cNvPr>
          <p:cNvSpPr/>
          <p:nvPr/>
        </p:nvSpPr>
        <p:spPr>
          <a:xfrm>
            <a:off x="5915564" y="4045635"/>
            <a:ext cx="5915907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endParaRPr lang="en-150" dirty="0"/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en-150" dirty="0"/>
              <a:t>n</a:t>
            </a:r>
            <a:r>
              <a:rPr lang="en-US" dirty="0"/>
              <a:t>s</a:t>
            </a:r>
            <a:r>
              <a:rPr lang="en-150" dirty="0"/>
              <a:t>t</a:t>
            </a:r>
            <a:r>
              <a:rPr lang="en-US" dirty="0"/>
              <a:t>a</a:t>
            </a:r>
            <a:r>
              <a:rPr lang="en-150" dirty="0"/>
              <a:t>l</a:t>
            </a:r>
            <a:r>
              <a:rPr lang="en-US" dirty="0"/>
              <a:t>l</a:t>
            </a:r>
            <a:r>
              <a:rPr lang="en-150" dirty="0"/>
              <a:t> k8</a:t>
            </a:r>
            <a:r>
              <a:rPr lang="en-US" dirty="0"/>
              <a:t>s</a:t>
            </a:r>
            <a:r>
              <a:rPr lang="en-150" dirty="0"/>
              <a:t> &amp; join </a:t>
            </a:r>
            <a:r>
              <a:rPr lang="en-US" dirty="0"/>
              <a:t>m</a:t>
            </a:r>
            <a:r>
              <a:rPr lang="en-150" dirty="0"/>
              <a:t>a</a:t>
            </a:r>
            <a:r>
              <a:rPr lang="en-US" dirty="0"/>
              <a:t>s</a:t>
            </a:r>
            <a:r>
              <a:rPr lang="en-150" dirty="0"/>
              <a:t>t</a:t>
            </a:r>
            <a:r>
              <a:rPr lang="en-US" dirty="0"/>
              <a:t>e</a:t>
            </a:r>
            <a:r>
              <a:rPr lang="en-150" dirty="0"/>
              <a:t>r/</a:t>
            </a:r>
            <a:r>
              <a:rPr lang="en-US" dirty="0"/>
              <a:t>w</a:t>
            </a:r>
            <a:r>
              <a:rPr lang="en-150" dirty="0"/>
              <a:t>o</a:t>
            </a:r>
            <a:r>
              <a:rPr lang="en-US" dirty="0"/>
              <a:t>r</a:t>
            </a:r>
            <a:r>
              <a:rPr lang="en-150" dirty="0"/>
              <a:t>k</a:t>
            </a:r>
            <a:r>
              <a:rPr lang="en-US" dirty="0"/>
              <a:t>e</a:t>
            </a:r>
            <a:r>
              <a:rPr lang="en-150" dirty="0"/>
              <a:t>r nodes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150" dirty="0"/>
              <a:t>Install k8s add-ons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150" dirty="0"/>
              <a:t>A</a:t>
            </a:r>
            <a:r>
              <a:rPr lang="en-US" dirty="0"/>
              <a:t>gnostic to host provisioning stage</a:t>
            </a:r>
            <a:endParaRPr lang="en-150" dirty="0"/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endParaRPr lang="en-15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D3C8E5-520D-4D6B-8A3F-E31CB49396D2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367923" y="2993736"/>
            <a:ext cx="0" cy="1371044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09613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773A-6632-46D9-B224-FF8174B55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C</a:t>
            </a:r>
            <a:r>
              <a:rPr lang="en-US" dirty="0"/>
              <a:t>u</a:t>
            </a:r>
            <a:r>
              <a:rPr lang="en-150" dirty="0"/>
              <a:t>r</a:t>
            </a:r>
            <a:r>
              <a:rPr lang="en-US" dirty="0"/>
              <a:t>r</a:t>
            </a:r>
            <a:r>
              <a:rPr lang="en-150" dirty="0"/>
              <a:t>e</a:t>
            </a:r>
            <a:r>
              <a:rPr lang="en-US" dirty="0"/>
              <a:t>n</a:t>
            </a:r>
            <a:r>
              <a:rPr lang="en-150" dirty="0"/>
              <a:t>t </a:t>
            </a:r>
            <a:r>
              <a:rPr lang="en-US" dirty="0"/>
              <a:t>R</a:t>
            </a:r>
            <a:r>
              <a:rPr lang="en-150" dirty="0"/>
              <a:t>I-2 </a:t>
            </a:r>
            <a:r>
              <a:rPr lang="en-US" dirty="0"/>
              <a:t>A</a:t>
            </a:r>
            <a:r>
              <a:rPr lang="en-150" dirty="0"/>
              <a:t>p</a:t>
            </a:r>
            <a:r>
              <a:rPr lang="en-US" dirty="0"/>
              <a:t>p</a:t>
            </a:r>
            <a:r>
              <a:rPr lang="en-150" dirty="0"/>
              <a:t>r</a:t>
            </a:r>
            <a:r>
              <a:rPr lang="en-US" dirty="0"/>
              <a:t>o</a:t>
            </a:r>
            <a:r>
              <a:rPr lang="en-150" dirty="0"/>
              <a:t>a</a:t>
            </a:r>
            <a:r>
              <a:rPr lang="en-US" dirty="0"/>
              <a:t>c</a:t>
            </a:r>
            <a:r>
              <a:rPr lang="en-150" dirty="0"/>
              <a:t>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9BDD4-7CD1-4B61-9DC2-468E502EB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503737"/>
          </a:xfrm>
        </p:spPr>
        <p:txBody>
          <a:bodyPr>
            <a:normAutofit/>
          </a:bodyPr>
          <a:lstStyle/>
          <a:p>
            <a:r>
              <a:rPr lang="en-150" sz="2400" dirty="0"/>
              <a:t>H</a:t>
            </a:r>
            <a:r>
              <a:rPr lang="en-US" sz="2400" dirty="0"/>
              <a:t>o</a:t>
            </a:r>
            <a:r>
              <a:rPr lang="en-150" sz="2400" dirty="0"/>
              <a:t>s</a:t>
            </a:r>
            <a:r>
              <a:rPr lang="en-US" sz="2400" dirty="0"/>
              <a:t>t</a:t>
            </a:r>
            <a:r>
              <a:rPr lang="en-150" sz="2400" dirty="0"/>
              <a:t> </a:t>
            </a:r>
            <a:r>
              <a:rPr lang="en-US" sz="2400" dirty="0"/>
              <a:t>P</a:t>
            </a:r>
            <a:r>
              <a:rPr lang="en-150" sz="2400" dirty="0"/>
              <a:t>r</a:t>
            </a:r>
            <a:r>
              <a:rPr lang="en-US" sz="2400" dirty="0"/>
              <a:t>o</a:t>
            </a:r>
            <a:r>
              <a:rPr lang="en-150" sz="2400" dirty="0"/>
              <a:t>v</a:t>
            </a:r>
            <a:r>
              <a:rPr lang="en-US" sz="2400" dirty="0"/>
              <a:t>i</a:t>
            </a:r>
            <a:r>
              <a:rPr lang="en-150" sz="2400" dirty="0"/>
              <a:t>s</a:t>
            </a:r>
            <a:r>
              <a:rPr lang="en-US" sz="2400" dirty="0"/>
              <a:t>i</a:t>
            </a:r>
            <a:r>
              <a:rPr lang="en-150" sz="2400" dirty="0"/>
              <a:t>o</a:t>
            </a:r>
            <a:r>
              <a:rPr lang="en-US" sz="2400" dirty="0"/>
              <a:t>n</a:t>
            </a:r>
            <a:r>
              <a:rPr lang="en-150" sz="2400" dirty="0"/>
              <a:t>i</a:t>
            </a:r>
            <a:r>
              <a:rPr lang="en-US" sz="2400" dirty="0"/>
              <a:t>n</a:t>
            </a:r>
            <a:r>
              <a:rPr lang="en-150" sz="2400" dirty="0"/>
              <a:t>g</a:t>
            </a:r>
          </a:p>
          <a:p>
            <a:pPr lvl="1"/>
            <a:r>
              <a:rPr lang="en-US" sz="2000" dirty="0">
                <a:hlinkClick r:id="rId2"/>
              </a:rPr>
              <a:t>Cloud Infra Automation Framework</a:t>
            </a:r>
            <a:r>
              <a:rPr lang="en-150" sz="2000" dirty="0"/>
              <a:t> </a:t>
            </a:r>
          </a:p>
          <a:p>
            <a:pPr lvl="2"/>
            <a:r>
              <a:rPr lang="en-US" sz="2000" dirty="0"/>
              <a:t>Ansible playbooks orchestrating Bifrost</a:t>
            </a:r>
            <a:r>
              <a:rPr lang="en-150" sz="2000" dirty="0"/>
              <a:t> </a:t>
            </a:r>
            <a:r>
              <a:rPr lang="en-US" sz="2000" dirty="0"/>
              <a:t>f</a:t>
            </a:r>
            <a:r>
              <a:rPr lang="en-150" sz="2000" dirty="0"/>
              <a:t>o</a:t>
            </a:r>
            <a:r>
              <a:rPr lang="en-US" sz="2000" dirty="0"/>
              <a:t>r</a:t>
            </a:r>
            <a:r>
              <a:rPr lang="en-150" sz="2000" dirty="0"/>
              <a:t> </a:t>
            </a:r>
            <a:r>
              <a:rPr lang="en-US" sz="2000" dirty="0"/>
              <a:t>p</a:t>
            </a:r>
            <a:r>
              <a:rPr lang="en-150" sz="2000" dirty="0"/>
              <a:t>r</a:t>
            </a:r>
            <a:r>
              <a:rPr lang="en-US" sz="2000" dirty="0"/>
              <a:t>o</a:t>
            </a:r>
            <a:r>
              <a:rPr lang="en-150" sz="2000" dirty="0"/>
              <a:t>v</a:t>
            </a:r>
            <a:r>
              <a:rPr lang="en-US" sz="2000" dirty="0"/>
              <a:t>i</a:t>
            </a:r>
            <a:r>
              <a:rPr lang="en-150" sz="2000" dirty="0"/>
              <a:t>s</a:t>
            </a:r>
            <a:r>
              <a:rPr lang="en-US" sz="2000" dirty="0"/>
              <a:t>i</a:t>
            </a:r>
            <a:r>
              <a:rPr lang="en-150" sz="2000" dirty="0"/>
              <a:t>o</a:t>
            </a:r>
            <a:r>
              <a:rPr lang="en-US" sz="2000" dirty="0" err="1"/>
              <a:t>ni</a:t>
            </a:r>
            <a:r>
              <a:rPr lang="en-150" sz="2000" dirty="0"/>
              <a:t>n</a:t>
            </a:r>
            <a:r>
              <a:rPr lang="en-US" sz="2000" dirty="0"/>
              <a:t>g</a:t>
            </a:r>
            <a:r>
              <a:rPr lang="en-150" sz="2000" dirty="0"/>
              <a:t> &amp; </a:t>
            </a:r>
            <a:r>
              <a:rPr lang="en-US" sz="2000" dirty="0"/>
              <a:t>c</a:t>
            </a:r>
            <a:r>
              <a:rPr lang="en-150" sz="2000" dirty="0"/>
              <a:t>o</a:t>
            </a:r>
            <a:r>
              <a:rPr lang="en-US" sz="2000" dirty="0"/>
              <a:t>n</a:t>
            </a:r>
            <a:r>
              <a:rPr lang="en-150" sz="2000" dirty="0"/>
              <a:t>f</a:t>
            </a:r>
            <a:r>
              <a:rPr lang="en-US" sz="2000" dirty="0"/>
              <a:t>i</a:t>
            </a:r>
            <a:r>
              <a:rPr lang="en-150" sz="2000" dirty="0"/>
              <a:t>g</a:t>
            </a:r>
            <a:r>
              <a:rPr lang="en-US" sz="2000" dirty="0"/>
              <a:t>u</a:t>
            </a:r>
            <a:r>
              <a:rPr lang="en-150" sz="2000" dirty="0"/>
              <a:t>r</a:t>
            </a:r>
            <a:r>
              <a:rPr lang="en-US" sz="2000" dirty="0"/>
              <a:t>i</a:t>
            </a:r>
            <a:r>
              <a:rPr lang="en-150" sz="2000" dirty="0"/>
              <a:t>n</a:t>
            </a:r>
            <a:r>
              <a:rPr lang="en-US" sz="2000" dirty="0"/>
              <a:t>g</a:t>
            </a:r>
            <a:r>
              <a:rPr lang="en-150" sz="2000" dirty="0"/>
              <a:t> hosts</a:t>
            </a:r>
            <a:endParaRPr lang="en-US" sz="2000" dirty="0"/>
          </a:p>
          <a:p>
            <a:pPr lvl="2"/>
            <a:r>
              <a:rPr lang="en-US" sz="2000" dirty="0"/>
              <a:t>Use</a:t>
            </a:r>
            <a:r>
              <a:rPr lang="en-150" sz="2000" dirty="0"/>
              <a:t>s </a:t>
            </a:r>
            <a:r>
              <a:rPr lang="en-US" sz="2000" dirty="0"/>
              <a:t>modified </a:t>
            </a:r>
            <a:r>
              <a:rPr lang="en-150" sz="2000" dirty="0"/>
              <a:t>O</a:t>
            </a:r>
            <a:r>
              <a:rPr lang="en-US" sz="2000" dirty="0"/>
              <a:t>P</a:t>
            </a:r>
            <a:r>
              <a:rPr lang="en-150" sz="2000" dirty="0"/>
              <a:t>N</a:t>
            </a:r>
            <a:r>
              <a:rPr lang="en-US" sz="2000" dirty="0"/>
              <a:t>F</a:t>
            </a:r>
            <a:r>
              <a:rPr lang="en-150" sz="2000" dirty="0"/>
              <a:t>V </a:t>
            </a:r>
            <a:r>
              <a:rPr lang="en-US" sz="2000" dirty="0"/>
              <a:t>PDF</a:t>
            </a:r>
            <a:r>
              <a:rPr lang="en-150" sz="2000" dirty="0"/>
              <a:t>/</a:t>
            </a:r>
            <a:r>
              <a:rPr lang="en-US" sz="2000" dirty="0"/>
              <a:t>I</a:t>
            </a:r>
            <a:r>
              <a:rPr lang="en-150" sz="2000" dirty="0"/>
              <a:t>D</a:t>
            </a:r>
            <a:r>
              <a:rPr lang="en-US" sz="2000" dirty="0"/>
              <a:t>F</a:t>
            </a:r>
            <a:r>
              <a:rPr lang="en-150" sz="2000" dirty="0"/>
              <a:t> </a:t>
            </a:r>
          </a:p>
          <a:p>
            <a:r>
              <a:rPr lang="en-US" sz="2400" dirty="0"/>
              <a:t>K</a:t>
            </a:r>
            <a:r>
              <a:rPr lang="en-150" sz="2400" dirty="0"/>
              <a:t>u</a:t>
            </a:r>
            <a:r>
              <a:rPr lang="en-US" sz="2400" dirty="0"/>
              <a:t>b</a:t>
            </a:r>
            <a:r>
              <a:rPr lang="en-150" sz="2400" dirty="0"/>
              <a:t>e</a:t>
            </a:r>
            <a:r>
              <a:rPr lang="en-US" sz="2400" dirty="0"/>
              <a:t>r</a:t>
            </a:r>
            <a:r>
              <a:rPr lang="en-150" sz="2400" dirty="0"/>
              <a:t>n</a:t>
            </a:r>
            <a:r>
              <a:rPr lang="en-US" sz="2400" dirty="0"/>
              <a:t>e</a:t>
            </a:r>
            <a:r>
              <a:rPr lang="en-150" sz="2400" dirty="0"/>
              <a:t>t</a:t>
            </a:r>
            <a:r>
              <a:rPr lang="en-US" sz="2400" dirty="0"/>
              <a:t>e</a:t>
            </a:r>
            <a:r>
              <a:rPr lang="en-150" sz="2400" dirty="0"/>
              <a:t>s Provisioning</a:t>
            </a:r>
          </a:p>
          <a:p>
            <a:pPr lvl="1"/>
            <a:r>
              <a:rPr lang="en-150" sz="2000" dirty="0">
                <a:hlinkClick r:id="rId3"/>
              </a:rPr>
              <a:t>I</a:t>
            </a:r>
            <a:r>
              <a:rPr lang="en-US" sz="2000" dirty="0">
                <a:hlinkClick r:id="rId3"/>
              </a:rPr>
              <a:t>n</a:t>
            </a:r>
            <a:r>
              <a:rPr lang="en-150" sz="2000" dirty="0">
                <a:hlinkClick r:id="rId3"/>
              </a:rPr>
              <a:t>t</a:t>
            </a:r>
            <a:r>
              <a:rPr lang="en-US" sz="2000" dirty="0">
                <a:hlinkClick r:id="rId3"/>
              </a:rPr>
              <a:t>e</a:t>
            </a:r>
            <a:r>
              <a:rPr lang="en-150" sz="2000" dirty="0">
                <a:hlinkClick r:id="rId3"/>
              </a:rPr>
              <a:t>l </a:t>
            </a:r>
            <a:r>
              <a:rPr lang="en-US" sz="2000" dirty="0">
                <a:hlinkClick r:id="rId3"/>
              </a:rPr>
              <a:t>BMRA</a:t>
            </a:r>
            <a:endParaRPr lang="en-150" sz="2000" dirty="0"/>
          </a:p>
          <a:p>
            <a:pPr lvl="2"/>
            <a:r>
              <a:rPr lang="en-150" sz="2000"/>
              <a:t>Ansible playbooks for automated installation &amp; configur</a:t>
            </a:r>
            <a:r>
              <a:rPr lang="en-US" sz="2000" dirty="0"/>
              <a:t>a</a:t>
            </a:r>
            <a:r>
              <a:rPr lang="en-150" sz="2000"/>
              <a:t>t</a:t>
            </a:r>
            <a:r>
              <a:rPr lang="en-US" sz="2000" dirty="0" err="1"/>
              <a:t>i</a:t>
            </a:r>
            <a:r>
              <a:rPr lang="en-150" sz="2000"/>
              <a:t>o</a:t>
            </a:r>
            <a:r>
              <a:rPr lang="en-US" sz="2000" dirty="0"/>
              <a:t>n</a:t>
            </a:r>
            <a:r>
              <a:rPr lang="en-150" sz="2000"/>
              <a:t> </a:t>
            </a:r>
            <a:r>
              <a:rPr lang="en-US" sz="2000" dirty="0"/>
              <a:t>o</a:t>
            </a:r>
            <a:r>
              <a:rPr lang="en-150" sz="2000"/>
              <a:t>f K8s &amp; add-ons (</a:t>
            </a:r>
            <a:r>
              <a:rPr lang="en-US" sz="2000" dirty="0"/>
              <a:t>C</a:t>
            </a:r>
            <a:r>
              <a:rPr lang="en-150" sz="2000"/>
              <a:t>N</a:t>
            </a:r>
            <a:r>
              <a:rPr lang="en-US" sz="2000" dirty="0"/>
              <a:t>I</a:t>
            </a:r>
            <a:r>
              <a:rPr lang="en-150" sz="2000"/>
              <a:t>’</a:t>
            </a:r>
            <a:r>
              <a:rPr lang="en-US" sz="2000" dirty="0"/>
              <a:t>s</a:t>
            </a:r>
            <a:r>
              <a:rPr lang="en-150" sz="2000"/>
              <a:t>, </a:t>
            </a:r>
            <a:r>
              <a:rPr lang="en-US" sz="2000" dirty="0"/>
              <a:t>N</a:t>
            </a:r>
            <a:r>
              <a:rPr lang="en-150" sz="2000"/>
              <a:t>F</a:t>
            </a:r>
            <a:r>
              <a:rPr lang="en-US" sz="2000" dirty="0"/>
              <a:t>D</a:t>
            </a:r>
            <a:r>
              <a:rPr lang="en-150" sz="2000"/>
              <a:t>,  </a:t>
            </a:r>
            <a:r>
              <a:rPr lang="en-US" sz="2000" dirty="0"/>
              <a:t>T</a:t>
            </a:r>
            <a:r>
              <a:rPr lang="en-150" sz="2000"/>
              <a:t>A</a:t>
            </a:r>
            <a:r>
              <a:rPr lang="en-US" sz="2000" dirty="0"/>
              <a:t>S</a:t>
            </a:r>
            <a:r>
              <a:rPr lang="en-150" sz="2000"/>
              <a:t> ,</a:t>
            </a:r>
            <a:r>
              <a:rPr lang="en-US" sz="2000" dirty="0"/>
              <a:t>e</a:t>
            </a:r>
            <a:r>
              <a:rPr lang="en-150" sz="2000"/>
              <a:t>t</a:t>
            </a:r>
            <a:r>
              <a:rPr lang="en-US" sz="2000" dirty="0"/>
              <a:t>c</a:t>
            </a:r>
            <a:r>
              <a:rPr lang="en-150" sz="2000"/>
              <a:t>.) </a:t>
            </a:r>
            <a:endParaRPr lang="en-US" sz="2000" dirty="0"/>
          </a:p>
          <a:p>
            <a:pPr lvl="1"/>
            <a:r>
              <a:rPr lang="en-US" sz="2000" dirty="0">
                <a:hlinkClick r:id="rId4"/>
              </a:rPr>
              <a:t>CNF Testbed</a:t>
            </a:r>
            <a:endParaRPr lang="en-150" sz="2000" dirty="0"/>
          </a:p>
          <a:p>
            <a:pPr lvl="1"/>
            <a:endParaRPr lang="en-US" dirty="0"/>
          </a:p>
          <a:p>
            <a:r>
              <a:rPr lang="en-150" sz="2400" dirty="0"/>
              <a:t>Both stages have been tested and </a:t>
            </a:r>
            <a:r>
              <a:rPr lang="en-US" sz="2400" dirty="0"/>
              <a:t>v</a:t>
            </a:r>
            <a:r>
              <a:rPr lang="en-150" sz="2400" dirty="0"/>
              <a:t>e</a:t>
            </a:r>
            <a:r>
              <a:rPr lang="en-US" sz="2400" dirty="0"/>
              <a:t>r</a:t>
            </a:r>
            <a:r>
              <a:rPr lang="en-150" sz="2400" dirty="0" err="1"/>
              <a:t>ified</a:t>
            </a:r>
            <a:r>
              <a:rPr lang="en-150" sz="2400" dirty="0"/>
              <a:t> in </a:t>
            </a:r>
            <a:r>
              <a:rPr lang="en-150" sz="2400" dirty="0" err="1"/>
              <a:t>Ericcson</a:t>
            </a:r>
            <a:r>
              <a:rPr lang="en-150" sz="2400" dirty="0"/>
              <a:t> and Intel Labs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014033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R</a:t>
            </a:r>
            <a:r>
              <a:rPr lang="en-US" dirty="0"/>
              <a:t>A</a:t>
            </a:r>
            <a:r>
              <a:rPr lang="en-150" dirty="0"/>
              <a:t>2/BMRA Requirements </a:t>
            </a:r>
            <a:r>
              <a:rPr lang="en-US" dirty="0"/>
              <a:t>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2561D-37C7-4C82-BAD2-1350D6EE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dirty="0"/>
              <a:t>Based on ongoing efforts in OPNFV Intel Lab</a:t>
            </a:r>
          </a:p>
          <a:p>
            <a:r>
              <a:rPr lang="en-US" sz="2400" dirty="0"/>
              <a:t>Objectives:</a:t>
            </a:r>
          </a:p>
          <a:p>
            <a:pPr lvl="1"/>
            <a:r>
              <a:rPr lang="en-US" sz="2200" dirty="0"/>
              <a:t>Investigate lab requirements for deploying and testing RI2</a:t>
            </a:r>
          </a:p>
          <a:p>
            <a:pPr lvl="1"/>
            <a:r>
              <a:rPr lang="en-US" sz="2200" dirty="0"/>
              <a:t>Compare RA2 requirements with Bare-Metal Reference Architecture (BMRA) solution</a:t>
            </a:r>
          </a:p>
          <a:p>
            <a:pPr lvl="1"/>
            <a:r>
              <a:rPr lang="en-US" sz="2200" dirty="0"/>
              <a:t>Create platform for testing RI2</a:t>
            </a:r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9FC4630-C549-41EA-91B0-5C3BF11D3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73101"/>
              </p:ext>
            </p:extLst>
          </p:nvPr>
        </p:nvGraphicFramePr>
        <p:xfrm>
          <a:off x="633274" y="4022195"/>
          <a:ext cx="5036007" cy="1804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028">
                  <a:extLst>
                    <a:ext uri="{9D8B030D-6E8A-4147-A177-3AD203B41FA5}">
                      <a16:colId xmlns:a16="http://schemas.microsoft.com/office/drawing/2014/main" val="3904187158"/>
                    </a:ext>
                  </a:extLst>
                </a:gridCol>
                <a:gridCol w="1753985">
                  <a:extLst>
                    <a:ext uri="{9D8B030D-6E8A-4147-A177-3AD203B41FA5}">
                      <a16:colId xmlns:a16="http://schemas.microsoft.com/office/drawing/2014/main" val="908367232"/>
                    </a:ext>
                  </a:extLst>
                </a:gridCol>
                <a:gridCol w="1055717">
                  <a:extLst>
                    <a:ext uri="{9D8B030D-6E8A-4147-A177-3AD203B41FA5}">
                      <a16:colId xmlns:a16="http://schemas.microsoft.com/office/drawing/2014/main" val="2077114816"/>
                    </a:ext>
                  </a:extLst>
                </a:gridCol>
                <a:gridCol w="964277">
                  <a:extLst>
                    <a:ext uri="{9D8B030D-6E8A-4147-A177-3AD203B41FA5}">
                      <a16:colId xmlns:a16="http://schemas.microsoft.com/office/drawing/2014/main" val="986018467"/>
                    </a:ext>
                  </a:extLst>
                </a:gridCol>
              </a:tblGrid>
              <a:tr h="17104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Lab + BMRA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668945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infra.hw.cpu.cfg.001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Number of CPU (Sockets)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586346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infra.hw.cpu.cfg.002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Number of Cores per 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52038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808495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infra.hw.nic.cfg.001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Total Number of NIC Ports available in the host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76800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8E17F40-B47B-4C60-B147-32D42B463143}"/>
              </a:ext>
            </a:extLst>
          </p:cNvPr>
          <p:cNvSpPr txBox="1"/>
          <p:nvPr/>
        </p:nvSpPr>
        <p:spPr>
          <a:xfrm rot="5400000">
            <a:off x="2930684" y="5005500"/>
            <a:ext cx="4251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/>
              <a:t>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91D91F-5A69-4A59-B387-85B2EF7DA3B7}"/>
              </a:ext>
            </a:extLst>
          </p:cNvPr>
          <p:cNvSpPr txBox="1"/>
          <p:nvPr/>
        </p:nvSpPr>
        <p:spPr>
          <a:xfrm>
            <a:off x="624840" y="3745196"/>
            <a:ext cx="1963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Hardware (Resource Model):</a:t>
            </a:r>
            <a:endParaRPr lang="en-US" b="1" dirty="0"/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5CA31F8C-CFF4-4013-B41E-B218116BC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11831"/>
              </p:ext>
            </p:extLst>
          </p:nvPr>
        </p:nvGraphicFramePr>
        <p:xfrm>
          <a:off x="6091783" y="4022195"/>
          <a:ext cx="5221839" cy="1912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598">
                  <a:extLst>
                    <a:ext uri="{9D8B030D-6E8A-4147-A177-3AD203B41FA5}">
                      <a16:colId xmlns:a16="http://schemas.microsoft.com/office/drawing/2014/main" val="3904187158"/>
                    </a:ext>
                  </a:extLst>
                </a:gridCol>
                <a:gridCol w="1411110">
                  <a:extLst>
                    <a:ext uri="{9D8B030D-6E8A-4147-A177-3AD203B41FA5}">
                      <a16:colId xmlns:a16="http://schemas.microsoft.com/office/drawing/2014/main" val="908367232"/>
                    </a:ext>
                  </a:extLst>
                </a:gridCol>
                <a:gridCol w="1502272">
                  <a:extLst>
                    <a:ext uri="{9D8B030D-6E8A-4147-A177-3AD203B41FA5}">
                      <a16:colId xmlns:a16="http://schemas.microsoft.com/office/drawing/2014/main" val="2077114816"/>
                    </a:ext>
                  </a:extLst>
                </a:gridCol>
                <a:gridCol w="999859">
                  <a:extLst>
                    <a:ext uri="{9D8B030D-6E8A-4147-A177-3AD203B41FA5}">
                      <a16:colId xmlns:a16="http://schemas.microsoft.com/office/drawing/2014/main" val="986018467"/>
                    </a:ext>
                  </a:extLst>
                </a:gridCol>
              </a:tblGrid>
              <a:tr h="17104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Lab + BMRA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668945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Linux Kernel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Compatibility with </a:t>
                      </a:r>
                      <a:r>
                        <a:rPr lang="en-US" sz="1100" dirty="0" err="1"/>
                        <a:t>Kubeadm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3.10+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586346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K8s version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Align with K8s version support 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(n-2)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52038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808495"/>
                  </a:ext>
                </a:extLst>
              </a:tr>
              <a:tr h="3728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K8s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/>
                        <a:t>Kubelet</a:t>
                      </a:r>
                      <a:r>
                        <a:rPr lang="en-US" sz="1100" dirty="0"/>
                        <a:t> feature-gates enabled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CPU and Topology Manager, Device Plugin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76800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F8D9FC2-92A7-4E88-A493-81E28B4E3522}"/>
              </a:ext>
            </a:extLst>
          </p:cNvPr>
          <p:cNvSpPr txBox="1"/>
          <p:nvPr/>
        </p:nvSpPr>
        <p:spPr>
          <a:xfrm rot="5400000">
            <a:off x="8447384" y="5105256"/>
            <a:ext cx="4251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/>
              <a:t>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E8F50B-A831-4FFD-B5E9-38566B31973A}"/>
              </a:ext>
            </a:extLst>
          </p:cNvPr>
          <p:cNvSpPr txBox="1"/>
          <p:nvPr/>
        </p:nvSpPr>
        <p:spPr>
          <a:xfrm>
            <a:off x="6083349" y="3745196"/>
            <a:ext cx="1367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Software / Features: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554647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R</a:t>
            </a:r>
            <a:r>
              <a:rPr lang="en-US" dirty="0"/>
              <a:t>A</a:t>
            </a:r>
            <a:r>
              <a:rPr lang="en-150" dirty="0"/>
              <a:t>2/BMRA Requirements </a:t>
            </a:r>
            <a:r>
              <a:rPr lang="en-US" dirty="0"/>
              <a:t>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2561D-37C7-4C82-BAD2-1350D6EE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Initial work focuses on hardware and functionality related to CPU and networking</a:t>
            </a:r>
          </a:p>
          <a:p>
            <a:pPr lvl="1"/>
            <a:r>
              <a:rPr lang="en-US" sz="2200" dirty="0"/>
              <a:t>Based on the current scope of BMRA</a:t>
            </a:r>
          </a:p>
          <a:p>
            <a:r>
              <a:rPr lang="en-US" sz="2400" dirty="0"/>
              <a:t>Infrastructure mgmt. and security mostly based on default Kubernetes</a:t>
            </a:r>
          </a:p>
          <a:p>
            <a:pPr lvl="1"/>
            <a:r>
              <a:rPr lang="en-US" sz="2200" dirty="0"/>
              <a:t>With a few exceptions, e.g. CPU Manager for Kubernetes (CMK)</a:t>
            </a:r>
          </a:p>
          <a:p>
            <a:r>
              <a:rPr lang="en-US" sz="2400" dirty="0"/>
              <a:t>Some topics and requirements are still being discussed and considered</a:t>
            </a:r>
          </a:p>
          <a:p>
            <a:pPr lvl="1"/>
            <a:r>
              <a:rPr lang="en-US" sz="2200" dirty="0"/>
              <a:t>SR-IOV (rm.exc.001), CNI Multiplexer (inf.ntw.06), Profiles (RA2)</a:t>
            </a:r>
          </a:p>
          <a:p>
            <a:r>
              <a:rPr lang="en-US" sz="2400" dirty="0"/>
              <a:t>Some offload and acceleration features will require updates to lab</a:t>
            </a:r>
          </a:p>
          <a:p>
            <a:pPr lvl="1"/>
            <a:r>
              <a:rPr lang="en-US" sz="2200" dirty="0"/>
              <a:t>E.g. </a:t>
            </a:r>
            <a:r>
              <a:rPr lang="en-US" sz="2200" dirty="0" err="1"/>
              <a:t>SmartNIC</a:t>
            </a:r>
            <a:r>
              <a:rPr lang="en-US" sz="2200" dirty="0"/>
              <a:t> (infra.net.acc.cfg.002), Crypto (infra.net.acc.cfg.003/004)</a:t>
            </a:r>
          </a:p>
          <a:p>
            <a:pPr lvl="1"/>
            <a:r>
              <a:rPr lang="en-US" sz="2200" dirty="0"/>
              <a:t>SW support expected through CNIs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234519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28205</TotalTime>
  <Words>1145</Words>
  <Application>Microsoft Macintosh PowerPoint</Application>
  <PresentationFormat>Widescreen</PresentationFormat>
  <Paragraphs>162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ATT Aleck Sans</vt:lpstr>
      <vt:lpstr>Calibri</vt:lpstr>
      <vt:lpstr>Gill Sans</vt:lpstr>
      <vt:lpstr>Gill Sans Light</vt:lpstr>
      <vt:lpstr>Helvetica Neue</vt:lpstr>
      <vt:lpstr>HelveticaNeueLT Pro 25 UltLt</vt:lpstr>
      <vt:lpstr>HelveticaNeueLT Pro 35 Th</vt:lpstr>
      <vt:lpstr>Open Sans</vt:lpstr>
      <vt:lpstr>Office Theme</vt:lpstr>
      <vt:lpstr>Common NFVI Telco Taskforce Technical vF2F Work Shop – June 25, 2020 </vt:lpstr>
      <vt:lpstr>Agenda</vt:lpstr>
      <vt:lpstr>CNTT RI-2 workstream</vt:lpstr>
      <vt:lpstr>CNTT | Baraque Release Featureset</vt:lpstr>
      <vt:lpstr>RI-2 Project in OPNFV – “kuberef”</vt:lpstr>
      <vt:lpstr>Current RI-2 Approach</vt:lpstr>
      <vt:lpstr>Current RI-2 Approach</vt:lpstr>
      <vt:lpstr>RA2/BMRA Requirements Comparison</vt:lpstr>
      <vt:lpstr>RA2/BMRA Requirements Comparison</vt:lpstr>
      <vt:lpstr>Next Steps</vt:lpstr>
      <vt:lpstr>Relationship with OVP 2.0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keywords>CTPClassification=CTP_NT</cp:keywords>
  <cp:lastModifiedBy>Georg Kunz</cp:lastModifiedBy>
  <cp:revision>973</cp:revision>
  <dcterms:created xsi:type="dcterms:W3CDTF">2017-07-27T01:24:04Z</dcterms:created>
  <dcterms:modified xsi:type="dcterms:W3CDTF">2020-06-25T10:22:19Z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d46dafc4-d4f7-4dd8-aa72-77ed53e4b15d</vt:lpwstr>
  </property>
  <property fmtid="{D5CDD505-2E9C-101B-9397-08002B2CF9AE}" pid="3" name="CTP_TimeStamp">
    <vt:lpwstr>2020-06-24 07:31:10Z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