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610" r:id="rId2"/>
    <p:sldId id="653" r:id="rId3"/>
    <p:sldId id="662" r:id="rId4"/>
    <p:sldId id="661" r:id="rId5"/>
    <p:sldId id="665" r:id="rId6"/>
    <p:sldId id="663" r:id="rId7"/>
    <p:sldId id="666" r:id="rId8"/>
    <p:sldId id="664" r:id="rId9"/>
    <p:sldId id="669" r:id="rId10"/>
    <p:sldId id="650" r:id="rId11"/>
    <p:sldId id="667" r:id="rId12"/>
    <p:sldId id="670" r:id="rId13"/>
    <p:sldId id="671" r:id="rId14"/>
    <p:sldId id="672" r:id="rId15"/>
    <p:sldId id="673" r:id="rId16"/>
    <p:sldId id="674" r:id="rId17"/>
    <p:sldId id="66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 Paik" initials="RP" lastIdx="1" clrIdx="0"/>
  <p:cmAuthor id="2" name="Lisa Caywood" initials="" lastIdx="3" clrIdx="1"/>
  <p:cmAuthor id="3" name="Dave Neary" initials="" lastIdx="3" clrIdx="2"/>
  <p:cmAuthor id="4" name="Rabi, Abdel, Vodafone Group" initials="RAVG" lastIdx="4" clrIdx="3"/>
  <p:cmAuthor id="5" name="Al Blackburn" initials="AB" lastIdx="2" clrIdx="4"/>
  <p:cmAuthor id="6" name="COTTRELL, MARK" initials="CM"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2446"/>
    <a:srgbClr val="009FDB"/>
    <a:srgbClr val="168FDF"/>
    <a:srgbClr val="FF9900"/>
    <a:srgbClr val="929000"/>
    <a:srgbClr val="0A7D39"/>
    <a:srgbClr val="FFD579"/>
    <a:srgbClr val="0018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2" autoAdjust="0"/>
    <p:restoredTop sz="95652" autoAdjust="0"/>
  </p:normalViewPr>
  <p:slideViewPr>
    <p:cSldViewPr snapToGrid="0">
      <p:cViewPr varScale="1">
        <p:scale>
          <a:sx n="80" d="100"/>
          <a:sy n="80" d="100"/>
        </p:scale>
        <p:origin x="612"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710" y="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6/16/2020</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6/16/2020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3340077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646145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14</a:t>
            </a:fld>
            <a:endParaRPr lang="en-US" dirty="0">
              <a:solidFill>
                <a:prstClr val="black"/>
              </a:solidFill>
            </a:endParaRPr>
          </a:p>
        </p:txBody>
      </p:sp>
    </p:spTree>
    <p:extLst>
      <p:ext uri="{BB962C8B-B14F-4D97-AF65-F5344CB8AC3E}">
        <p14:creationId xmlns:p14="http://schemas.microsoft.com/office/powerpoint/2010/main" val="3247181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15</a:t>
            </a:fld>
            <a:endParaRPr lang="en-US" dirty="0">
              <a:solidFill>
                <a:prstClr val="black"/>
              </a:solidFill>
            </a:endParaRPr>
          </a:p>
        </p:txBody>
      </p:sp>
    </p:spTree>
    <p:extLst>
      <p:ext uri="{BB962C8B-B14F-4D97-AF65-F5344CB8AC3E}">
        <p14:creationId xmlns:p14="http://schemas.microsoft.com/office/powerpoint/2010/main" val="445213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16</a:t>
            </a:fld>
            <a:endParaRPr lang="en-US" dirty="0">
              <a:solidFill>
                <a:prstClr val="black"/>
              </a:solidFill>
            </a:endParaRPr>
          </a:p>
        </p:txBody>
      </p:sp>
    </p:spTree>
    <p:extLst>
      <p:ext uri="{BB962C8B-B14F-4D97-AF65-F5344CB8AC3E}">
        <p14:creationId xmlns:p14="http://schemas.microsoft.com/office/powerpoint/2010/main" val="1582927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1234528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2605341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1094560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1531634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1048428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4199018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1699517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4594726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mj-lt"/>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mj-lt"/>
                <a:ea typeface="Open Sans Light" panose="020B0306030504020204" pitchFamily="34" charset="0"/>
                <a:cs typeface="Open Sans Light" panose="020B03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61459" y="5285512"/>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6/16/2020</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144000" y="4926539"/>
            <a:ext cx="1048603" cy="1018120"/>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chemeClr val="bg1"/>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2"/>
          <a:stretch>
            <a:fillRect/>
          </a:stretch>
        </p:blipFill>
        <p:spPr>
          <a:xfrm>
            <a:off x="10812207" y="5989255"/>
            <a:ext cx="749873" cy="731583"/>
          </a:xfrm>
          <a:prstGeom prst="rect">
            <a:avLst/>
          </a:prstGeom>
        </p:spPr>
      </p:pic>
      <p:pic>
        <p:nvPicPr>
          <p:cNvPr id="7" name="Picture 6">
            <a:extLst>
              <a:ext uri="{FF2B5EF4-FFF2-40B4-BE49-F238E27FC236}">
                <a16:creationId xmlns:a16="http://schemas.microsoft.com/office/drawing/2014/main" id="{6F5BF56C-CBDE-425C-AB0B-A5E3ED65EA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chemeClr val="bg1"/>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32527" y="5916226"/>
            <a:ext cx="749873" cy="731583"/>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chemeClr val="bg1"/>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ext Full Width">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24840" y="365125"/>
            <a:ext cx="10934000" cy="935600"/>
          </a:xfrm>
          <a:prstGeom prst="rect">
            <a:avLst/>
          </a:prstGeom>
          <a:noFill/>
          <a:ln>
            <a:noFill/>
          </a:ln>
        </p:spPr>
        <p:txBody>
          <a:bodyPr spcFirstLastPara="1" wrap="square" lIns="68575" tIns="68575" rIns="68575" bIns="68575" anchor="ctr" anchorCtr="0"/>
          <a:lstStyle>
            <a:lvl1pPr marL="0" marR="0" lvl="0" indent="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indent="0">
              <a:spcBef>
                <a:spcPts val="0"/>
              </a:spcBef>
              <a:spcAft>
                <a:spcPts val="0"/>
              </a:spcAft>
              <a:buSzPts val="1100"/>
              <a:buNone/>
              <a:defRPr sz="1867"/>
            </a:lvl2pPr>
            <a:lvl3pPr lvl="2" indent="0">
              <a:spcBef>
                <a:spcPts val="0"/>
              </a:spcBef>
              <a:spcAft>
                <a:spcPts val="0"/>
              </a:spcAft>
              <a:buSzPts val="1100"/>
              <a:buNone/>
              <a:defRPr sz="1867"/>
            </a:lvl3pPr>
            <a:lvl4pPr lvl="3" indent="0">
              <a:spcBef>
                <a:spcPts val="0"/>
              </a:spcBef>
              <a:spcAft>
                <a:spcPts val="0"/>
              </a:spcAft>
              <a:buSzPts val="1100"/>
              <a:buNone/>
              <a:defRPr sz="1867"/>
            </a:lvl4pPr>
            <a:lvl5pPr lvl="4" indent="0">
              <a:spcBef>
                <a:spcPts val="0"/>
              </a:spcBef>
              <a:spcAft>
                <a:spcPts val="0"/>
              </a:spcAft>
              <a:buSzPts val="1100"/>
              <a:buNone/>
              <a:defRPr sz="1867"/>
            </a:lvl5pPr>
            <a:lvl6pPr lvl="5" indent="0">
              <a:spcBef>
                <a:spcPts val="0"/>
              </a:spcBef>
              <a:spcAft>
                <a:spcPts val="0"/>
              </a:spcAft>
              <a:buSzPts val="1100"/>
              <a:buNone/>
              <a:defRPr sz="1867"/>
            </a:lvl6pPr>
            <a:lvl7pPr lvl="6" indent="0">
              <a:spcBef>
                <a:spcPts val="0"/>
              </a:spcBef>
              <a:spcAft>
                <a:spcPts val="0"/>
              </a:spcAft>
              <a:buSzPts val="1100"/>
              <a:buNone/>
              <a:defRPr sz="1867"/>
            </a:lvl7pPr>
            <a:lvl8pPr lvl="7" indent="0">
              <a:spcBef>
                <a:spcPts val="0"/>
              </a:spcBef>
              <a:spcAft>
                <a:spcPts val="0"/>
              </a:spcAft>
              <a:buSzPts val="1100"/>
              <a:buNone/>
              <a:defRPr sz="1867"/>
            </a:lvl8pPr>
            <a:lvl9pPr lvl="8" indent="0">
              <a:spcBef>
                <a:spcPts val="0"/>
              </a:spcBef>
              <a:spcAft>
                <a:spcPts val="0"/>
              </a:spcAft>
              <a:buSzPts val="1100"/>
              <a:buNone/>
              <a:defRPr sz="1867"/>
            </a:lvl9pPr>
          </a:lstStyle>
          <a:p>
            <a:endParaRPr/>
          </a:p>
        </p:txBody>
      </p:sp>
      <p:sp>
        <p:nvSpPr>
          <p:cNvPr id="26" name="Shape 26"/>
          <p:cNvSpPr txBox="1">
            <a:spLocks noGrp="1"/>
          </p:cNvSpPr>
          <p:nvPr>
            <p:ph type="body" idx="1"/>
          </p:nvPr>
        </p:nvSpPr>
        <p:spPr>
          <a:xfrm>
            <a:off x="624840" y="1335088"/>
            <a:ext cx="10934000" cy="4351200"/>
          </a:xfrm>
          <a:prstGeom prst="rect">
            <a:avLst/>
          </a:prstGeom>
          <a:noFill/>
          <a:ln>
            <a:noFill/>
          </a:ln>
        </p:spPr>
        <p:txBody>
          <a:bodyPr spcFirstLastPara="1" wrap="square" lIns="68575" tIns="68575" rIns="68575" bIns="6857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7" name="Shape 27"/>
          <p:cNvCxnSpPr/>
          <p:nvPr/>
        </p:nvCxnSpPr>
        <p:spPr>
          <a:xfrm>
            <a:off x="411480" y="365125"/>
            <a:ext cx="0" cy="6108800"/>
          </a:xfrm>
          <a:prstGeom prst="straightConnector1">
            <a:avLst/>
          </a:prstGeom>
          <a:noFill/>
          <a:ln w="9525" cap="flat" cmpd="sng">
            <a:solidFill>
              <a:srgbClr val="168FDF"/>
            </a:solidFill>
            <a:prstDash val="solid"/>
            <a:miter lim="800000"/>
            <a:headEnd type="none" w="med" len="med"/>
            <a:tailEnd type="none" w="med" len="med"/>
          </a:ln>
        </p:spPr>
      </p:cxnSp>
      <p:pic>
        <p:nvPicPr>
          <p:cNvPr id="28" name="Shape 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29" name="Shape 29"/>
          <p:cNvSpPr txBox="1">
            <a:spLocks noGrp="1"/>
          </p:cNvSpPr>
          <p:nvPr>
            <p:ph type="dt" idx="10"/>
          </p:nvPr>
        </p:nvSpPr>
        <p:spPr>
          <a:xfrm>
            <a:off x="10990556" y="6583680"/>
            <a:ext cx="824800" cy="274400"/>
          </a:xfrm>
          <a:prstGeom prst="rect">
            <a:avLst/>
          </a:prstGeom>
          <a:noFill/>
          <a:ln>
            <a:noFill/>
          </a:ln>
        </p:spPr>
        <p:txBody>
          <a:bodyPr spcFirstLastPara="1" wrap="square" lIns="68575" tIns="68575" rIns="68575" bIns="68575" anchor="ctr" anchorCtr="0"/>
          <a:lstStyle>
            <a:lvl1pPr marL="0" marR="0" lvl="0" indent="0" algn="r"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0" name="Shape 30"/>
          <p:cNvSpPr txBox="1">
            <a:spLocks noGrp="1"/>
          </p:cNvSpPr>
          <p:nvPr>
            <p:ph type="ftr" idx="11"/>
          </p:nvPr>
        </p:nvSpPr>
        <p:spPr>
          <a:xfrm>
            <a:off x="607381" y="6583680"/>
            <a:ext cx="3368800" cy="274400"/>
          </a:xfrm>
          <a:prstGeom prst="rect">
            <a:avLst/>
          </a:prstGeom>
          <a:noFill/>
          <a:ln>
            <a:noFill/>
          </a:ln>
        </p:spPr>
        <p:txBody>
          <a:bodyPr spcFirstLastPara="1" wrap="square" lIns="68575" tIns="68575" rIns="68575" bIns="68575" anchor="ctr" anchorCtr="0"/>
          <a:lstStyle>
            <a:lvl1pPr marL="0" marR="0" lvl="0" indent="0" algn="l"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1" name="Shape 3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p>
            <a:fld id="{00000000-1234-1234-1234-123412341234}" type="slidenum">
              <a:rPr lang="en" sz="1067" smtClean="0">
                <a:solidFill>
                  <a:srgbClr val="2F2F2F"/>
                </a:solidFill>
                <a:latin typeface="Gill Sans"/>
                <a:ea typeface="Gill Sans"/>
                <a:cs typeface="Gill Sans"/>
                <a:sym typeface="Gill Sans"/>
              </a:rPr>
              <a:pPr/>
              <a:t>‹#›</a:t>
            </a:fld>
            <a:endParaRPr lang="en" sz="1067">
              <a:solidFill>
                <a:srgbClr val="2F2F2F"/>
              </a:solidFill>
              <a:latin typeface="Gill Sans"/>
              <a:ea typeface="Gill Sans"/>
              <a:cs typeface="Gill Sans"/>
              <a:sym typeface="Gill Sans"/>
            </a:endParaRPr>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85421800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spcBef>
                <a:spcPts val="0"/>
              </a:spcBef>
              <a:spcAft>
                <a:spcPts val="0"/>
              </a:spcAft>
              <a:buSzPts val="1100"/>
              <a:buFont typeface="Arial"/>
              <a:buNone/>
              <a:defRPr sz="1867"/>
            </a:lvl2pPr>
            <a:lvl3pPr lvl="2">
              <a:spcBef>
                <a:spcPts val="0"/>
              </a:spcBef>
              <a:spcAft>
                <a:spcPts val="0"/>
              </a:spcAft>
              <a:buSzPts val="1100"/>
              <a:buFont typeface="Arial"/>
              <a:buNone/>
              <a:defRPr sz="1867"/>
            </a:lvl3pPr>
            <a:lvl4pPr lvl="3">
              <a:spcBef>
                <a:spcPts val="0"/>
              </a:spcBef>
              <a:spcAft>
                <a:spcPts val="0"/>
              </a:spcAft>
              <a:buSzPts val="1100"/>
              <a:buFont typeface="Arial"/>
              <a:buNone/>
              <a:defRPr sz="1867"/>
            </a:lvl4pPr>
            <a:lvl5pPr lvl="4">
              <a:spcBef>
                <a:spcPts val="0"/>
              </a:spcBef>
              <a:spcAft>
                <a:spcPts val="0"/>
              </a:spcAft>
              <a:buSzPts val="1100"/>
              <a:buFont typeface="Arial"/>
              <a:buNone/>
              <a:defRPr sz="1867"/>
            </a:lvl5pPr>
            <a:lvl6pPr lvl="5">
              <a:spcBef>
                <a:spcPts val="0"/>
              </a:spcBef>
              <a:spcAft>
                <a:spcPts val="0"/>
              </a:spcAft>
              <a:buSzPts val="1100"/>
              <a:buFont typeface="Arial"/>
              <a:buNone/>
              <a:defRPr sz="1867"/>
            </a:lvl6pPr>
            <a:lvl7pPr lvl="6">
              <a:spcBef>
                <a:spcPts val="0"/>
              </a:spcBef>
              <a:spcAft>
                <a:spcPts val="0"/>
              </a:spcAft>
              <a:buSzPts val="1100"/>
              <a:buFont typeface="Arial"/>
              <a:buNone/>
              <a:defRPr sz="1867"/>
            </a:lvl7pPr>
            <a:lvl8pPr lvl="7">
              <a:spcBef>
                <a:spcPts val="0"/>
              </a:spcBef>
              <a:spcAft>
                <a:spcPts val="0"/>
              </a:spcAft>
              <a:buSzPts val="1100"/>
              <a:buFont typeface="Arial"/>
              <a:buNone/>
              <a:defRPr sz="1867"/>
            </a:lvl8pPr>
            <a:lvl9pPr lvl="8">
              <a:spcBef>
                <a:spcPts val="0"/>
              </a:spcBef>
              <a:spcAft>
                <a:spcPts val="0"/>
              </a:spcAft>
              <a:buSzPts val="1100"/>
              <a:buFont typeface="Arial"/>
              <a:buNone/>
              <a:defRPr sz="1867"/>
            </a:lvl9pPr>
          </a:lstStyle>
          <a:p>
            <a:endParaRPr/>
          </a:p>
        </p:txBody>
      </p:sp>
      <p:sp>
        <p:nvSpPr>
          <p:cNvPr id="67" name="Shape 67"/>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68" name="Shape 68"/>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69" name="Shape 69"/>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0" name="Shape 7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71" name="Shape 71"/>
          <p:cNvSpPr txBox="1">
            <a:spLocks noGrp="1"/>
          </p:cNvSpPr>
          <p:nvPr>
            <p:ph type="dt" idx="10"/>
          </p:nvPr>
        </p:nvSpPr>
        <p:spPr>
          <a:xfrm>
            <a:off x="10990556" y="6583680"/>
            <a:ext cx="824800" cy="2744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2" name="Shape 72"/>
          <p:cNvSpPr txBox="1">
            <a:spLocks noGrp="1"/>
          </p:cNvSpPr>
          <p:nvPr>
            <p:ph type="ftr" idx="11"/>
          </p:nvPr>
        </p:nvSpPr>
        <p:spPr>
          <a:xfrm>
            <a:off x="607381" y="6583680"/>
            <a:ext cx="3368800" cy="274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3" name="Shape 7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389031602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pic>
        <p:nvPicPr>
          <p:cNvPr id="3" name="Picture 2"/>
          <p:cNvPicPr>
            <a:picLocks noChangeAspect="1"/>
          </p:cNvPicPr>
          <p:nvPr userDrawn="1"/>
        </p:nvPicPr>
        <p:blipFill>
          <a:blip r:embed="rId3"/>
          <a:stretch>
            <a:fillRect/>
          </a:stretch>
        </p:blipFill>
        <p:spPr>
          <a:xfrm>
            <a:off x="10805825" y="6027416"/>
            <a:ext cx="752901" cy="731014"/>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08853" y="6027131"/>
            <a:ext cx="749873" cy="73158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Rou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4" name="Picture Placeholder 3">
            <a:extLst>
              <a:ext uri="{FF2B5EF4-FFF2-40B4-BE49-F238E27FC236}">
                <a16:creationId xmlns:a16="http://schemas.microsoft.com/office/drawing/2014/main" id="{EF55ED77-8D53-4E38-A672-3DF5FDBA37C3}"/>
              </a:ext>
            </a:extLst>
          </p:cNvPr>
          <p:cNvSpPr>
            <a:spLocks noGrp="1"/>
          </p:cNvSpPr>
          <p:nvPr>
            <p:ph type="pic" sz="quarter" idx="10"/>
          </p:nvPr>
        </p:nvSpPr>
        <p:spPr>
          <a:xfrm>
            <a:off x="937549" y="1471218"/>
            <a:ext cx="4670385" cy="4670385"/>
          </a:xfrm>
          <a:prstGeom prst="ellipse">
            <a:avLst/>
          </a:prstGeom>
          <a:pattFill prst="pct60">
            <a:fgClr>
              <a:schemeClr val="accent1"/>
            </a:fgClr>
            <a:bgClr>
              <a:schemeClr val="bg1"/>
            </a:bgClr>
          </a:pattFill>
        </p:spPr>
        <p:txBody>
          <a:bodyPr/>
          <a:lstStyle/>
          <a:p>
            <a:endParaRPr lang="en-CA"/>
          </a:p>
        </p:txBody>
      </p:sp>
      <p:sp>
        <p:nvSpPr>
          <p:cNvPr id="10" name="Picture Placeholder 3">
            <a:extLst>
              <a:ext uri="{FF2B5EF4-FFF2-40B4-BE49-F238E27FC236}">
                <a16:creationId xmlns:a16="http://schemas.microsoft.com/office/drawing/2014/main" id="{52E8274E-3370-488B-B9A6-CF68656B23A9}"/>
              </a:ext>
            </a:extLst>
          </p:cNvPr>
          <p:cNvSpPr>
            <a:spLocks noGrp="1"/>
          </p:cNvSpPr>
          <p:nvPr>
            <p:ph type="pic" sz="quarter" idx="11"/>
          </p:nvPr>
        </p:nvSpPr>
        <p:spPr>
          <a:xfrm>
            <a:off x="6732624" y="1471218"/>
            <a:ext cx="4670385" cy="4670385"/>
          </a:xfrm>
          <a:prstGeom prst="ellipse">
            <a:avLst/>
          </a:prstGeom>
          <a:pattFill prst="pct60">
            <a:fgClr>
              <a:schemeClr val="accent1"/>
            </a:fgClr>
            <a:bgClr>
              <a:schemeClr val="bg1"/>
            </a:bgClr>
          </a:pattFill>
        </p:spPr>
        <p:txBody>
          <a:bodyPr/>
          <a:lstStyle/>
          <a:p>
            <a:endParaRPr lang="en-CA"/>
          </a:p>
        </p:txBody>
      </p:sp>
      <p:pic>
        <p:nvPicPr>
          <p:cNvPr id="11" name="Picture 10"/>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5973894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Squar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5" name="Picture Placeholder 4">
            <a:extLst>
              <a:ext uri="{FF2B5EF4-FFF2-40B4-BE49-F238E27FC236}">
                <a16:creationId xmlns:a16="http://schemas.microsoft.com/office/drawing/2014/main" id="{26470416-62E5-45BD-8366-97241BEF0F3C}"/>
              </a:ext>
            </a:extLst>
          </p:cNvPr>
          <p:cNvSpPr>
            <a:spLocks noGrp="1"/>
          </p:cNvSpPr>
          <p:nvPr>
            <p:ph type="pic" sz="quarter" idx="10"/>
          </p:nvPr>
        </p:nvSpPr>
        <p:spPr>
          <a:xfrm>
            <a:off x="624841" y="1410656"/>
            <a:ext cx="5463444" cy="4822825"/>
          </a:xfrm>
          <a:pattFill prst="pct50">
            <a:fgClr>
              <a:schemeClr val="accent1"/>
            </a:fgClr>
            <a:bgClr>
              <a:schemeClr val="bg1"/>
            </a:bgClr>
          </a:pattFill>
        </p:spPr>
        <p:txBody>
          <a:bodyPr/>
          <a:lstStyle/>
          <a:p>
            <a:endParaRPr lang="en-CA"/>
          </a:p>
        </p:txBody>
      </p:sp>
      <p:sp>
        <p:nvSpPr>
          <p:cNvPr id="16" name="Picture Placeholder 4">
            <a:extLst>
              <a:ext uri="{FF2B5EF4-FFF2-40B4-BE49-F238E27FC236}">
                <a16:creationId xmlns:a16="http://schemas.microsoft.com/office/drawing/2014/main" id="{568EDEDE-0A95-48EC-9FEC-512C723F8C46}"/>
              </a:ext>
            </a:extLst>
          </p:cNvPr>
          <p:cNvSpPr>
            <a:spLocks noGrp="1"/>
          </p:cNvSpPr>
          <p:nvPr>
            <p:ph type="pic" sz="quarter" idx="11"/>
          </p:nvPr>
        </p:nvSpPr>
        <p:spPr>
          <a:xfrm>
            <a:off x="6095282" y="1406573"/>
            <a:ext cx="5463444" cy="4822825"/>
          </a:xfrm>
          <a:pattFill prst="pct50">
            <a:fgClr>
              <a:schemeClr val="accent1"/>
            </a:fgClr>
            <a:bgClr>
              <a:schemeClr val="bg1"/>
            </a:bgClr>
          </a:pattFill>
        </p:spPr>
        <p:txBody>
          <a:bodyPr/>
          <a:lstStyle/>
          <a:p>
            <a:endParaRPr lang="en-CA"/>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04024471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7" name="Picture 6"/>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312021"/>
            <a:ext cx="2710842" cy="161801"/>
          </a:xfrm>
          <a:prstGeom prst="rect">
            <a:avLst/>
          </a:prstGeom>
        </p:spPr>
      </p:pic>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6" name="Picture 5"/>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latin typeface="HelveticaNeueLT Pro 25 UltLt" panose="020B0303020202020204" pitchFamily="34" charset="0"/>
                <a:cs typeface="Helvetica" panose="020B0604020202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2578" y="6312021"/>
            <a:ext cx="2710842" cy="161801"/>
          </a:xfrm>
          <a:prstGeom prst="rect">
            <a:avLst/>
          </a:prstGeom>
        </p:spPr>
      </p:pic>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6/16/2020</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4551759"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dirty="0"/>
              <a:t>The Linux Foundation, not for distribution beyond Governing Board Members</a:t>
            </a:r>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72" r:id="rId4"/>
    <p:sldLayoutId id="2147483673" r:id="rId5"/>
    <p:sldLayoutId id="2147483661" r:id="rId6"/>
    <p:sldLayoutId id="2147483660" r:id="rId7"/>
    <p:sldLayoutId id="2147483664" r:id="rId8"/>
    <p:sldLayoutId id="2147483666" r:id="rId9"/>
    <p:sldLayoutId id="2147483662" r:id="rId10"/>
    <p:sldLayoutId id="2147483668" r:id="rId11"/>
    <p:sldLayoutId id="2147483655" r:id="rId12"/>
    <p:sldLayoutId id="2147483667" r:id="rId13"/>
    <p:sldLayoutId id="2147483670" r:id="rId14"/>
    <p:sldLayoutId id="2147483675" r:id="rId15"/>
    <p:sldLayoutId id="2147483678" r:id="rId16"/>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urldefense.proofpoint.com/v2/url?u=https-3A__github.com_openstack_nova-2Dspecs_blob_master_specs_train_approved_nova-2Dcyborg-2Dinteraction.rst&amp;d=DwMFAw&amp;c=LFYZ-o9_HUMeMTSQicvjIg&amp;r=Hcc1X9GBAnGhjqhM5CZKXQ&amp;m=VJjkDQMpHoiEKrnEuvMNDHKYrOpOjoRpTmQ0HQ4mQuA&amp;s=SzhaGKTKTbQeyzVMWbOmEh9DwImfKYnWm8ZLGPfaT8Y&amp;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urldefense.proofpoint.com/v2/url?u=https-3A__docs.openstack.org_ironic-2Dpython-2Dagent-2Dbuilder_&amp;d=DwMFAw&amp;c=LFYZ-o9_HUMeMTSQicvjIg&amp;r=Hcc1X9GBAnGhjqhM5CZKXQ&amp;m=VJjkDQMpHoiEKrnEuvMNDHKYrOpOjoRpTmQ0HQ4mQuA&amp;s=RZ1xkFQwku-XSvYsOztt-16ZwgegBnN2StJ7E8eUVZQ&amp;e=" TargetMode="External"/><Relationship Id="rId4" Type="http://schemas.openxmlformats.org/officeDocument/2006/relationships/hyperlink" Target="https://urldefense.proofpoint.com/v2/url?u=https-3A__docs.openstack.org_ironic_latest_admin_raid.html-23software-2Draid&amp;d=DwMFAw&amp;c=LFYZ-o9_HUMeMTSQicvjIg&amp;r=Hcc1X9GBAnGhjqhM5CZKXQ&amp;m=VJjkDQMpHoiEKrnEuvMNDHKYrOpOjoRpTmQ0HQ4mQuA&amp;s=mWpsVD5L4GFb7uaUfn8bEVNior89pAxFNIJZl0xhXp8&amp;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urldefense.proofpoint.com/v2/url?u=https-3A__docs.openstack.org_nova_latest_admin_configuration_schedulers.html-23prefiltering&amp;d=DwMFAw&amp;c=LFYZ-o9_HUMeMTSQicvjIg&amp;r=Hcc1X9GBAnGhjqhM5CZKXQ&amp;m=VJjkDQMpHoiEKrnEuvMNDHKYrOpOjoRpTmQ0HQ4mQuA&amp;s=f_Dz-_AGKwaUHDCw-zb8tMpHGdW10s1knP-F_iE7t4A&amp;e=" TargetMode="External"/><Relationship Id="rId13" Type="http://schemas.openxmlformats.org/officeDocument/2006/relationships/hyperlink" Target="https://urldefense.proofpoint.com/v2/url?u=https-3A__docs.openstack.org_ironic_latest_admin_power-2Dsync.html&amp;d=DwMFAw&amp;c=LFYZ-o9_HUMeMTSQicvjIg&amp;r=Hcc1X9GBAnGhjqhM5CZKXQ&amp;m=VJjkDQMpHoiEKrnEuvMNDHKYrOpOjoRpTmQ0HQ4mQuA&amp;s=j3WtQrKedG38E0yrgTqwdpH1GcCefhz9VCABgj36eao&amp;e=" TargetMode="External"/><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7" Type="http://schemas.openxmlformats.org/officeDocument/2006/relationships/hyperlink" Target="https://urldefense.proofpoint.com/v2/url?u=https-3A__docs.openstack.org_api-2Dguide_compute_port-5Fwith-5Fresource-5Frequest.html&amp;d=DwMFAw&amp;c=LFYZ-o9_HUMeMTSQicvjIg&amp;r=Hcc1X9GBAnGhjqhM5CZKXQ&amp;m=VJjkDQMpHoiEKrnEuvMNDHKYrOpOjoRpTmQ0HQ4mQuA&amp;s=Il7fzt_vAjMiiV4B9m_InOpDFmwNAQMGkWPZFUfIwio&amp;e=" TargetMode="External"/><Relationship Id="rId12" Type="http://schemas.openxmlformats.org/officeDocument/2006/relationships/hyperlink" Target="https://urldefense.proofpoint.com/v2/url?u=https-3A__docs.openstack.org_nova_latest_cli_nova-2Dmanage.html&amp;d=DwMFAw&amp;c=LFYZ-o9_HUMeMTSQicvjIg&amp;r=Hcc1X9GBAnGhjqhM5CZKXQ&amp;m=VJjkDQMpHoiEKrnEuvMNDHKYrOpOjoRpTmQ0HQ4mQuA&amp;s=X6rhllikfk6usRURTblL63yNCB3GPDlQSjn_q81gDY0&amp;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urldefense.proofpoint.com/v2/url?u=https-3A__docs.openstack.org_neutron_latest_admin_config-2Dsriov&amp;d=DwMFAw&amp;c=LFYZ-o9_HUMeMTSQicvjIg&amp;r=Hcc1X9GBAnGhjqhM5CZKXQ&amp;m=VJjkDQMpHoiEKrnEuvMNDHKYrOpOjoRpTmQ0HQ4mQuA&amp;s=A_oRLmzM1OGDf3dT1bHiVeOc1O8Q3yV1wKajEUkwqQ0&amp;e=" TargetMode="External"/><Relationship Id="rId11" Type="http://schemas.openxmlformats.org/officeDocument/2006/relationships/hyperlink" Target="https://urldefense.proofpoint.com/v2/url?u=https-3A__docs.openstack.org_nova_latest_reference_api-2Dmicroversion-2Dhistory.html&amp;d=DwMFAw&amp;c=LFYZ-o9_HUMeMTSQicvjIg&amp;r=Hcc1X9GBAnGhjqhM5CZKXQ&amp;m=VJjkDQMpHoiEKrnEuvMNDHKYrOpOjoRpTmQ0HQ4mQuA&amp;s=hHIXo7IaJ4c5p36Y3c1RYvukmWNNqUPwWwdyQibcFhE&amp;e=" TargetMode="External"/><Relationship Id="rId5" Type="http://schemas.openxmlformats.org/officeDocument/2006/relationships/hyperlink" Target="https://urldefense.proofpoint.com/v2/url?u=https-3A__docs.openstack.org_nova_latest_admin_huge-2Dpages.html&amp;d=DwMFAw&amp;c=LFYZ-o9_HUMeMTSQicvjIg&amp;r=Hcc1X9GBAnGhjqhM5CZKXQ&amp;m=VJjkDQMpHoiEKrnEuvMNDHKYrOpOjoRpTmQ0HQ4mQuA&amp;s=vdtX1rvGSLZU0htm7mJOylnBpjp-ITzvNY2P2fzhviE&amp;e=" TargetMode="External"/><Relationship Id="rId10" Type="http://schemas.openxmlformats.org/officeDocument/2006/relationships/hyperlink" Target="https://urldefense.proofpoint.com/v2/url?u=https-3A__docs.openstack.org_nova_latest_admin_configuration_hypervisor-2Dkvm.html-23amd-2Dsev-2Dsecure-2Dencrypted-2Dvirtualization&amp;d=DwMFAw&amp;c=LFYZ-o9_HUMeMTSQicvjIg&amp;r=Hcc1X9GBAnGhjqhM5CZKXQ&amp;m=VJjkDQMpHoiEKrnEuvMNDHKYrOpOjoRpTmQ0HQ4mQuA&amp;s=RuWsyNdPuHRWhM485BUe7pe2EsFmE1e0pe0Imq3az_E&amp;e=" TargetMode="External"/><Relationship Id="rId4" Type="http://schemas.openxmlformats.org/officeDocument/2006/relationships/hyperlink" Target="https://urldefense.proofpoint.com/v2/url?u=https-3A__docs.openstack.org_nova_latest_admin_cpu-2Dtopologies.html&amp;d=DwMFAw&amp;c=LFYZ-o9_HUMeMTSQicvjIg&amp;r=Hcc1X9GBAnGhjqhM5CZKXQ&amp;m=VJjkDQMpHoiEKrnEuvMNDHKYrOpOjoRpTmQ0HQ4mQuA&amp;s=JwSzEGQJoVmioexucu4g1kEvWLzQYtRTODt4nAk4wCw&amp;e=" TargetMode="External"/><Relationship Id="rId9" Type="http://schemas.openxmlformats.org/officeDocument/2006/relationships/hyperlink" Target="https://urldefense.proofpoint.com/v2/url?u=https-3A__docs.openstack.org_nova_latest_user_quotas.html-23quota-2Dusage-2Dfrom-2Dplacement&amp;d=DwMFAw&amp;c=LFYZ-o9_HUMeMTSQicvjIg&amp;r=Hcc1X9GBAnGhjqhM5CZKXQ&amp;m=VJjkDQMpHoiEKrnEuvMNDHKYrOpOjoRpTmQ0HQ4mQuA&amp;s=BKir_5gErA7nyLdbPHvBj9viHqKrj3bbsDJJlE5UadM&amp;e=" TargetMode="External"/><Relationship Id="rId14" Type="http://schemas.openxmlformats.org/officeDocument/2006/relationships/hyperlink" Target="https://urldefense.proofpoint.com/v2/url?u=http-3A__specs.openstack.org_openstack_nova-2Dspecs_specs_train_approved_virtual-2Dpersistent-2Dmemory.html&amp;d=DwMFAw&amp;c=LFYZ-o9_HUMeMTSQicvjIg&amp;r=Hcc1X9GBAnGhjqhM5CZKXQ&amp;m=VJjkDQMpHoiEKrnEuvMNDHKYrOpOjoRpTmQ0HQ4mQuA&amp;s=ORtf7MHLq_m12woSQObAr-JKhJm_D7jz7Wpglh8-QeQ&amp;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urldefense.proofpoint.com/v2/url?u=https-3A__hub.docker.com_r_openstackswift_saio&amp;d=DwMFAw&amp;c=LFYZ-o9_HUMeMTSQicvjIg&amp;r=Hcc1X9GBAnGhjqhM5CZKXQ&amp;m=VJjkDQMpHoiEKrnEuvMNDHKYrOpOjoRpTmQ0HQ4mQuA&amp;s=_28LwyVGDMyIJKCM5-nCuX8pO8Hm2ia-lofug1ErGGQ&amp;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therpad.opnfv.org/p/CNTT_-_Next_CNTT_OpenStack_Release"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github.com/cntt-n/CNTT/blob/master/doc/tech/openstack-release.m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releases.openstack.org/queens/index.html" TargetMode="External"/><Relationship Id="rId3" Type="http://schemas.openxmlformats.org/officeDocument/2006/relationships/hyperlink" Target="https://docs.openstack.org/project-team-guide/stable-branches.html#maintenance-phases" TargetMode="External"/><Relationship Id="rId7" Type="http://schemas.openxmlformats.org/officeDocument/2006/relationships/hyperlink" Target="https://releases.openstack.org/rocky/index.html" TargetMode="External"/><Relationship Id="rId2" Type="http://schemas.openxmlformats.org/officeDocument/2006/relationships/hyperlink" Target="https://releases.openstack.org/victoria/index.html" TargetMode="External"/><Relationship Id="rId1" Type="http://schemas.openxmlformats.org/officeDocument/2006/relationships/slideLayout" Target="../slideLayouts/slideLayout2.xml"/><Relationship Id="rId6" Type="http://schemas.openxmlformats.org/officeDocument/2006/relationships/hyperlink" Target="https://releases.openstack.org/stein/index.html" TargetMode="External"/><Relationship Id="rId5" Type="http://schemas.openxmlformats.org/officeDocument/2006/relationships/hyperlink" Target="https://releases.openstack.org/train/index.html" TargetMode="External"/><Relationship Id="rId10" Type="http://schemas.openxmlformats.org/officeDocument/2006/relationships/hyperlink" Target="https://releases.openstack.org/" TargetMode="External"/><Relationship Id="rId4" Type="http://schemas.openxmlformats.org/officeDocument/2006/relationships/hyperlink" Target="https://releases.openstack.org/ussuri/index.html" TargetMode="External"/><Relationship Id="rId9" Type="http://schemas.openxmlformats.org/officeDocument/2006/relationships/hyperlink" Target="https://releases.openstack.org/pike/index.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urldefense.proofpoint.com/v2/url?u=https-3A__docs.openstack.org_project-2Dteam-2Dguide_stable-2Dbranches.html&amp;d=DwMFAw&amp;c=LFYZ-o9_HUMeMTSQicvjIg&amp;r=Hcc1X9GBAnGhjqhM5CZKXQ&amp;m=VJjkDQMpHoiEKrnEuvMNDHKYrOpOjoRpTmQ0HQ4mQuA&amp;s=0RhyZkWeSPdPj9UlY7RujodwY3uyKkcFMh1JqMJpHaM&amp;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urldefense.proofpoint.com/v2/url?u=https-3A__security.openstack.org_vmt-2Dprocess.html&amp;d=DwMFAw&amp;c=LFYZ-o9_HUMeMTSQicvjIg&amp;r=Hcc1X9GBAnGhjqhM5CZKXQ&amp;m=VJjkDQMpHoiEKrnEuvMNDHKYrOpOjoRpTmQ0HQ4mQuA&amp;s=h8uR5yx2ex3OwHb7h-0FjC77FJKJH03ODQosKfqIDr0&amp;e="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838195" y="446596"/>
            <a:ext cx="10898081" cy="2387600"/>
          </a:xfrm>
        </p:spPr>
        <p:txBody>
          <a:bodyPr>
            <a:normAutofit fontScale="90000"/>
          </a:bodyPr>
          <a:lstStyle/>
          <a:p>
            <a:pPr>
              <a:lnSpc>
                <a:spcPct val="150000"/>
              </a:lnSpc>
              <a:spcBef>
                <a:spcPts val="1200"/>
              </a:spcBef>
              <a:spcAft>
                <a:spcPts val="2400"/>
              </a:spcAft>
            </a:pPr>
            <a:r>
              <a:rPr lang="en-US" b="1" dirty="0">
                <a:latin typeface="Open Sans"/>
              </a:rPr>
              <a:t>Common NFVI Telco Taskforce</a:t>
            </a:r>
            <a:br>
              <a:rPr lang="en-US" b="1" dirty="0">
                <a:latin typeface="Open Sans"/>
              </a:rPr>
            </a:br>
            <a:r>
              <a:rPr lang="en-US" sz="2200" b="1" dirty="0">
                <a:latin typeface="Open Sans"/>
              </a:rPr>
              <a:t>Technical vF2F Work Shop – </a:t>
            </a:r>
            <a:r>
              <a:rPr lang="en-US" sz="2200" b="1">
                <a:latin typeface="Open Sans"/>
              </a:rPr>
              <a:t>June 24, </a:t>
            </a:r>
            <a:r>
              <a:rPr lang="en-US" sz="2200" b="1" dirty="0">
                <a:latin typeface="Open Sans"/>
              </a:rPr>
              <a:t>2020</a:t>
            </a:r>
            <a:br>
              <a:rPr lang="en-US" sz="3600" b="1" dirty="0">
                <a:latin typeface="Open Sans"/>
              </a:rPr>
            </a:br>
            <a:endParaRPr lang="en-US" dirty="0">
              <a:latin typeface="Open Sans"/>
            </a:endParaRPr>
          </a:p>
        </p:txBody>
      </p:sp>
      <p:sp>
        <p:nvSpPr>
          <p:cNvPr id="3" name="Subtitle 2">
            <a:extLst>
              <a:ext uri="{FF2B5EF4-FFF2-40B4-BE49-F238E27FC236}">
                <a16:creationId xmlns:a16="http://schemas.microsoft.com/office/drawing/2014/main" id="{AC863F4C-C450-0649-91D2-9D6C5ABD4257}"/>
              </a:ext>
            </a:extLst>
          </p:cNvPr>
          <p:cNvSpPr>
            <a:spLocks noGrp="1"/>
          </p:cNvSpPr>
          <p:nvPr>
            <p:ph type="subTitle" idx="1"/>
          </p:nvPr>
        </p:nvSpPr>
        <p:spPr>
          <a:xfrm>
            <a:off x="838195" y="3448635"/>
            <a:ext cx="7552180" cy="1475057"/>
          </a:xfrm>
        </p:spPr>
        <p:txBody>
          <a:bodyPr>
            <a:normAutofit/>
          </a:bodyPr>
          <a:lstStyle/>
          <a:p>
            <a:r>
              <a:rPr lang="en-US" dirty="0">
                <a:latin typeface="Open Sans"/>
              </a:rPr>
              <a:t>Cédric Ollivier, Johanna Heinonen, Ian Gardner, Karine Sevilla, Pankaj Goyal</a:t>
            </a:r>
          </a:p>
        </p:txBody>
      </p:sp>
      <p:sp>
        <p:nvSpPr>
          <p:cNvPr id="5" name="Rectangle 4">
            <a:extLst>
              <a:ext uri="{FF2B5EF4-FFF2-40B4-BE49-F238E27FC236}">
                <a16:creationId xmlns:a16="http://schemas.microsoft.com/office/drawing/2014/main" id="{5806A974-5D56-4F2C-8CD6-5086D516A967}"/>
              </a:ext>
            </a:extLst>
          </p:cNvPr>
          <p:cNvSpPr/>
          <p:nvPr/>
        </p:nvSpPr>
        <p:spPr>
          <a:xfrm>
            <a:off x="838196" y="2617562"/>
            <a:ext cx="10898081" cy="646331"/>
          </a:xfrm>
          <a:prstGeom prst="rect">
            <a:avLst/>
          </a:prstGeom>
        </p:spPr>
        <p:txBody>
          <a:bodyPr wrap="square">
            <a:spAutoFit/>
          </a:bodyPr>
          <a:lstStyle/>
          <a:p>
            <a:r>
              <a:rPr lang="en-US" sz="3600" b="1" dirty="0">
                <a:solidFill>
                  <a:srgbClr val="FFFFFF"/>
                </a:solidFill>
                <a:latin typeface="Open Sans"/>
              </a:rPr>
              <a:t>Next CNTT OpenStack Release Selection</a:t>
            </a:r>
            <a:endParaRPr lang="en-US" dirty="0"/>
          </a:p>
        </p:txBody>
      </p:sp>
    </p:spTree>
    <p:extLst>
      <p:ext uri="{BB962C8B-B14F-4D97-AF65-F5344CB8AC3E}">
        <p14:creationId xmlns:p14="http://schemas.microsoft.com/office/powerpoint/2010/main" val="13947493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A07C4E-2105-4498-97D8-9F0C37EEA4C3}"/>
              </a:ext>
            </a:extLst>
          </p:cNvPr>
          <p:cNvSpPr txBox="1"/>
          <p:nvPr/>
        </p:nvSpPr>
        <p:spPr>
          <a:xfrm>
            <a:off x="1396721" y="1738365"/>
            <a:ext cx="2515432" cy="707886"/>
          </a:xfrm>
          <a:prstGeom prst="rect">
            <a:avLst/>
          </a:prstGeom>
          <a:noFill/>
        </p:spPr>
        <p:txBody>
          <a:bodyPr wrap="none" rtlCol="0">
            <a:spAutoFit/>
          </a:bodyPr>
          <a:lstStyle/>
          <a:p>
            <a:r>
              <a:rPr lang="en-US" sz="4000" b="1" dirty="0">
                <a:solidFill>
                  <a:schemeClr val="bg1"/>
                </a:solidFill>
                <a:latin typeface="Open Sans"/>
              </a:rPr>
              <a:t>Appendix</a:t>
            </a:r>
          </a:p>
        </p:txBody>
      </p:sp>
    </p:spTree>
    <p:extLst>
      <p:ext uri="{BB962C8B-B14F-4D97-AF65-F5344CB8AC3E}">
        <p14:creationId xmlns:p14="http://schemas.microsoft.com/office/powerpoint/2010/main" val="395523062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11</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2690627233"/>
              </p:ext>
            </p:extLst>
          </p:nvPr>
        </p:nvGraphicFramePr>
        <p:xfrm>
          <a:off x="624840" y="1144169"/>
          <a:ext cx="10933113" cy="4923790"/>
        </p:xfrm>
        <a:graphic>
          <a:graphicData uri="http://schemas.openxmlformats.org/drawingml/2006/table">
            <a:tbl>
              <a:tblPr firstRow="1" bandRow="1">
                <a:tableStyleId>{5C22544A-7EE6-4342-B048-85BDC9FD1C3A}</a:tableStyleId>
              </a:tblPr>
              <a:tblGrid>
                <a:gridCol w="2378982">
                  <a:extLst>
                    <a:ext uri="{9D8B030D-6E8A-4147-A177-3AD203B41FA5}">
                      <a16:colId xmlns:a16="http://schemas.microsoft.com/office/drawing/2014/main" val="3156813904"/>
                    </a:ext>
                  </a:extLst>
                </a:gridCol>
                <a:gridCol w="3788864">
                  <a:extLst>
                    <a:ext uri="{9D8B030D-6E8A-4147-A177-3AD203B41FA5}">
                      <a16:colId xmlns:a16="http://schemas.microsoft.com/office/drawing/2014/main" val="301493836"/>
                    </a:ext>
                  </a:extLst>
                </a:gridCol>
                <a:gridCol w="4765267">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r>
                        <a:rPr lang="en-US" sz="1000" b="1">
                          <a:effectLst/>
                          <a:latin typeface="Calibri" panose="020F0502020204030204" pitchFamily="34" charset="0"/>
                          <a:ea typeface="Calibri" panose="020F0502020204030204" pitchFamily="34" charset="0"/>
                        </a:rPr>
                        <a:t>Barbican</a:t>
                      </a:r>
                      <a:r>
                        <a:rPr lang="en-US" sz="1000">
                          <a:effectLst/>
                          <a:latin typeface="Times New Roman" panose="02020603050405020304" pitchFamily="18" charset="0"/>
                          <a:ea typeface="Calibri" panose="020F0502020204030204" pitchFamily="34" charset="0"/>
                        </a:rPr>
                        <a:t> - Key Manager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produce a secret storage and generation system capable of providing key management for services wishing to enable encryption features.</a:t>
                      </a:r>
                    </a:p>
                  </a:txBody>
                  <a:tcPr marL="9525" marR="9525" marT="9525" marB="9525" anchor="ctr"/>
                </a:tc>
                <a:tc>
                  <a:txBody>
                    <a:bodyPr/>
                    <a:lstStyle/>
                    <a:p>
                      <a:endParaRPr lang="en-US" sz="1000" dirty="0">
                        <a:effectLst/>
                        <a:latin typeface="Times New Roman" panose="02020603050405020304" pitchFamily="18" charset="0"/>
                      </a:endParaRPr>
                    </a:p>
                  </a:txBody>
                  <a:tcPr marL="9525" marR="9525" marT="9525" marB="9525" anchor="ctr"/>
                </a:tc>
                <a:extLst>
                  <a:ext uri="{0D108BD9-81ED-4DB2-BD59-A6C34878D82A}">
                    <a16:rowId xmlns:a16="http://schemas.microsoft.com/office/drawing/2014/main" val="142208147"/>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Cinder</a:t>
                      </a:r>
                      <a:r>
                        <a:rPr lang="en-US" sz="1100" dirty="0">
                          <a:effectLst/>
                          <a:latin typeface="Calibri" panose="020F0502020204030204" pitchFamily="34" charset="0"/>
                          <a:ea typeface="Calibri" panose="020F0502020204030204" pitchFamily="34" charset="0"/>
                        </a:rPr>
                        <a:t> - Block Storage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implement services and libraries to provide on-demand, self-service access to Block Storage resources via abstraction and automation on top of other block storage devices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 number of drivers have added support for newer features like multi-attach and consistency groups.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When uploading qcow2 images to Glance the data can now be compressed.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Team focused on getting numerous bug fixes and usability improvements in place.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Cinder now has upgrade checks that can be run to check for possible compatibility issues when upgrading to Train.</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577042660"/>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Cyborg</a:t>
                      </a:r>
                      <a:r>
                        <a:rPr lang="en-US" sz="1100" dirty="0">
                          <a:effectLst/>
                          <a:latin typeface="Calibri" panose="020F0502020204030204" pitchFamily="34" charset="0"/>
                          <a:ea typeface="Calibri" panose="020F0502020204030204" pitchFamily="34" charset="0"/>
                        </a:rPr>
                        <a:t> - Accelerator Life Cycle Management</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provide a general management framework for accelerators (FPGA,GPU,SoC, NVMe SSD,DPDK/SPDK,eBPF/XDP …)</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Got Cyborg-Nova interaction spec merged. This is the blueprint for the end goal, i.e., launching and managing VMs with accelerators. &lt;</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https://github.com/openstack/nova-specs/blob/master/specs/train/approved/nova-cyborg-interaction.rst</a:t>
                      </a:r>
                      <a:r>
                        <a:rPr lang="en-US" sz="1200" dirty="0">
                          <a:effectLst/>
                          <a:latin typeface="Times New Roman" panose="02020603050405020304" pitchFamily="18" charset="0"/>
                          <a:ea typeface="Times New Roman" panose="02020603050405020304" pitchFamily="18" charset="0"/>
                        </a:rPr>
                        <a:t>&gt;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Updated Cyborg APIs to version 2, which includes support for Nova interaction. Using v2 APIs, end users can create/delete device profiles and create/bind/unbind/delete accelerator requests (ARQs).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Added new Cyborg driver (Ascend) and improved existing drivers (Intel FPGA, GPU).</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Created tempest CI framework that can be used with a fake driver today and with real hardware in the future.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Enabled Python 3 testing and fixed issues in support of Train goals.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Times New Roman" panose="02020603050405020304" pitchFamily="18" charset="0"/>
                        </a:rPr>
                        <a:t>Supports both v1.0 and v2.0 API</a:t>
                      </a: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solidFill>
                            <a:srgbClr val="FF0000"/>
                          </a:solidFill>
                          <a:effectLst/>
                          <a:latin typeface="Calibri" panose="020F0502020204030204" pitchFamily="34" charset="0"/>
                          <a:ea typeface="Calibri" panose="020F0502020204030204" pitchFamily="34" charset="0"/>
                        </a:rPr>
                        <a:t>Most of the critical API v2.0 implemented in Ussuri release</a:t>
                      </a:r>
                    </a:p>
                  </a:txBody>
                  <a:tcPr marL="9525" marR="9525" marT="9525" marB="9525" anchor="ctr"/>
                </a:tc>
                <a:extLst>
                  <a:ext uri="{0D108BD9-81ED-4DB2-BD59-A6C34878D82A}">
                    <a16:rowId xmlns:a16="http://schemas.microsoft.com/office/drawing/2014/main" val="2938552499"/>
                  </a:ext>
                </a:extLst>
              </a:tr>
            </a:tbl>
          </a:graphicData>
        </a:graphic>
      </p:graphicFrame>
    </p:spTree>
    <p:extLst>
      <p:ext uri="{BB962C8B-B14F-4D97-AF65-F5344CB8AC3E}">
        <p14:creationId xmlns:p14="http://schemas.microsoft.com/office/powerpoint/2010/main" val="3853565162"/>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3509118985"/>
              </p:ext>
            </p:extLst>
          </p:nvPr>
        </p:nvGraphicFramePr>
        <p:xfrm>
          <a:off x="624840" y="1144169"/>
          <a:ext cx="10933113" cy="4090670"/>
        </p:xfrm>
        <a:graphic>
          <a:graphicData uri="http://schemas.openxmlformats.org/drawingml/2006/table">
            <a:tbl>
              <a:tblPr firstRow="1" bandRow="1">
                <a:tableStyleId>{5C22544A-7EE6-4342-B048-85BDC9FD1C3A}</a:tableStyleId>
              </a:tblPr>
              <a:tblGrid>
                <a:gridCol w="2378982">
                  <a:extLst>
                    <a:ext uri="{9D8B030D-6E8A-4147-A177-3AD203B41FA5}">
                      <a16:colId xmlns:a16="http://schemas.microsoft.com/office/drawing/2014/main" val="3156813904"/>
                    </a:ext>
                  </a:extLst>
                </a:gridCol>
                <a:gridCol w="3788864">
                  <a:extLst>
                    <a:ext uri="{9D8B030D-6E8A-4147-A177-3AD203B41FA5}">
                      <a16:colId xmlns:a16="http://schemas.microsoft.com/office/drawing/2014/main" val="301493836"/>
                    </a:ext>
                  </a:extLst>
                </a:gridCol>
                <a:gridCol w="4765267">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Glance</a:t>
                      </a:r>
                      <a:r>
                        <a:rPr lang="en-US" sz="1100">
                          <a:effectLst/>
                          <a:latin typeface="Calibri" panose="020F0502020204030204" pitchFamily="34" charset="0"/>
                          <a:ea typeface="Calibri" panose="020F0502020204030204" pitchFamily="34" charset="0"/>
                        </a:rPr>
                        <a:t> - Image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provide services and associated libraries to store, browse, share, distribute and manage bootable disk images, other data closely associated with initializing compute resources, and metadata definitions.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Images API v2.9 has promoted to current with 2.7 &amp; 2.8 marked as SUPPORTED. 2.8 will show in version list only when multi-store is configured.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Glance multi-store feature has been deemed stable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glance-cache-manage is not depending to glance-</a:t>
                      </a:r>
                      <a:r>
                        <a:rPr lang="en-US" sz="1200" dirty="0" err="1">
                          <a:effectLst/>
                          <a:latin typeface="Times New Roman" panose="02020603050405020304" pitchFamily="18" charset="0"/>
                          <a:ea typeface="Times New Roman" panose="02020603050405020304" pitchFamily="18" charset="0"/>
                        </a:rPr>
                        <a:t>regstry</a:t>
                      </a:r>
                      <a:r>
                        <a:rPr lang="en-US" sz="1200" dirty="0">
                          <a:effectLst/>
                          <a:latin typeface="Times New Roman" panose="02020603050405020304" pitchFamily="18" charset="0"/>
                          <a:ea typeface="Times New Roman" panose="02020603050405020304" pitchFamily="18" charset="0"/>
                        </a:rPr>
                        <a:t> anymore and is communicating directly with glance-</a:t>
                      </a:r>
                      <a:r>
                        <a:rPr lang="en-US" sz="1200" dirty="0" err="1">
                          <a:effectLst/>
                          <a:latin typeface="Times New Roman" panose="02020603050405020304" pitchFamily="18" charset="0"/>
                          <a:ea typeface="Times New Roman" panose="02020603050405020304" pitchFamily="18" charset="0"/>
                        </a:rPr>
                        <a:t>api</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Cache prefetching is now done as periodic task by glance-</a:t>
                      </a:r>
                      <a:r>
                        <a:rPr lang="en-US" sz="1200" dirty="0" err="1">
                          <a:effectLst/>
                          <a:latin typeface="Times New Roman" panose="02020603050405020304" pitchFamily="18" charset="0"/>
                          <a:ea typeface="Times New Roman" panose="02020603050405020304" pitchFamily="18" charset="0"/>
                        </a:rPr>
                        <a:t>api</a:t>
                      </a:r>
                      <a:r>
                        <a:rPr lang="en-US" sz="1200" dirty="0">
                          <a:effectLst/>
                          <a:latin typeface="Times New Roman" panose="02020603050405020304" pitchFamily="18" charset="0"/>
                          <a:ea typeface="Times New Roman" panose="02020603050405020304" pitchFamily="18" charset="0"/>
                        </a:rPr>
                        <a:t> removing the requirement to add it in </a:t>
                      </a:r>
                      <a:r>
                        <a:rPr lang="en-US" sz="1200" dirty="0" err="1">
                          <a:effectLst/>
                          <a:latin typeface="Times New Roman" panose="02020603050405020304" pitchFamily="18" charset="0"/>
                          <a:ea typeface="Times New Roman" panose="02020603050405020304" pitchFamily="18" charset="0"/>
                        </a:rPr>
                        <a:t>cron</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Various bugfixes done in glance, </a:t>
                      </a:r>
                      <a:r>
                        <a:rPr lang="en-US" sz="1200" dirty="0" err="1">
                          <a:effectLst/>
                          <a:latin typeface="Times New Roman" panose="02020603050405020304" pitchFamily="18" charset="0"/>
                          <a:ea typeface="Times New Roman" panose="02020603050405020304" pitchFamily="18" charset="0"/>
                        </a:rPr>
                        <a:t>glance_store</a:t>
                      </a:r>
                      <a:r>
                        <a:rPr lang="en-US" sz="1200" dirty="0">
                          <a:effectLst/>
                          <a:latin typeface="Times New Roman" panose="02020603050405020304" pitchFamily="18" charset="0"/>
                          <a:ea typeface="Times New Roman" panose="02020603050405020304" pitchFamily="18" charset="0"/>
                        </a:rPr>
                        <a:t> and python-</a:t>
                      </a:r>
                      <a:r>
                        <a:rPr lang="en-US" sz="1200" dirty="0" err="1">
                          <a:effectLst/>
                          <a:latin typeface="Times New Roman" panose="02020603050405020304" pitchFamily="18" charset="0"/>
                          <a:ea typeface="Times New Roman" panose="02020603050405020304" pitchFamily="18" charset="0"/>
                        </a:rPr>
                        <a:t>glanceclient</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Heat</a:t>
                      </a:r>
                      <a:r>
                        <a:rPr lang="en-US" sz="1100">
                          <a:effectLst/>
                          <a:latin typeface="Calibri" panose="020F0502020204030204" pitchFamily="34" charset="0"/>
                          <a:ea typeface="Calibri" panose="020F0502020204030204" pitchFamily="34" charset="0"/>
                        </a:rPr>
                        <a:t> - Orchestration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orchestrate composite cloud applications using a declarative template format through an OpenStack-native REST API.</a:t>
                      </a:r>
                    </a:p>
                  </a:txBody>
                  <a:tcPr marL="9525" marR="9525" marT="9525" marB="9525" anchor="ctr"/>
                </a:tc>
                <a:tc>
                  <a:txBody>
                    <a:bodyPr/>
                    <a:lstStyle/>
                    <a:p>
                      <a:endParaRPr lang="en-US" sz="1000" dirty="0">
                        <a:effectLst/>
                        <a:latin typeface="Times New Roman" panose="02020603050405020304" pitchFamily="18" charset="0"/>
                      </a:endParaRPr>
                    </a:p>
                  </a:txBody>
                  <a:tcPr marL="9525" marR="9525" marT="9525" marB="9525" anchor="ctr"/>
                </a:tc>
                <a:extLst>
                  <a:ext uri="{0D108BD9-81ED-4DB2-BD59-A6C34878D82A}">
                    <a16:rowId xmlns:a16="http://schemas.microsoft.com/office/drawing/2014/main" val="577042660"/>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Horizon</a:t>
                      </a:r>
                      <a:r>
                        <a:rPr lang="en-US" sz="1100" dirty="0">
                          <a:effectLst/>
                          <a:latin typeface="Calibri" panose="020F0502020204030204" pitchFamily="34" charset="0"/>
                          <a:ea typeface="Calibri" panose="020F0502020204030204" pitchFamily="34" charset="0"/>
                        </a:rPr>
                        <a:t> - Dashboard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provide an extensible unified web based user interface for all OpenStack services.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Volumes multi-attach is supported now</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Horizon now supports the optional automatic generation of a Kubernetes configuration file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It is the last release with Python 2.7 and Django 1.11 support</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2938552499"/>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Ironic</a:t>
                      </a:r>
                      <a:r>
                        <a:rPr lang="en-US" sz="1100" dirty="0">
                          <a:effectLst/>
                          <a:latin typeface="Calibri" panose="020F0502020204030204" pitchFamily="34" charset="0"/>
                          <a:ea typeface="Calibri" panose="020F0502020204030204" pitchFamily="34" charset="0"/>
                        </a:rPr>
                        <a:t> - Bare Metal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produce an OpenStack service and associated libraries capable of managing and provisioning physical machines, and to do this in a security-aware and fault-tolerant manner.</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Basic support for building </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software RAID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Virtual media boot for the Redfish hardware type.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Improvements in the sensor data collection.</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New tool for building </a:t>
                      </a:r>
                      <a:r>
                        <a:rPr lang="en-US" sz="1200" dirty="0" err="1">
                          <a:effectLst/>
                          <a:latin typeface="Times New Roman" panose="02020603050405020304" pitchFamily="18" charset="0"/>
                          <a:ea typeface="Times New Roman" panose="02020603050405020304" pitchFamily="18" charset="0"/>
                        </a:rPr>
                        <a:t>ramdisk</a:t>
                      </a:r>
                      <a:r>
                        <a:rPr lang="en-US" sz="1200" dirty="0">
                          <a:effectLst/>
                          <a:latin typeface="Times New Roman" panose="02020603050405020304" pitchFamily="18" charset="0"/>
                          <a:ea typeface="Times New Roman" panose="02020603050405020304" pitchFamily="18" charset="0"/>
                        </a:rPr>
                        <a:t> images: </a:t>
                      </a:r>
                      <a:r>
                        <a:rPr lang="en-US" sz="1200" u="sng" dirty="0">
                          <a:solidFill>
                            <a:srgbClr val="0563C1"/>
                          </a:solidFill>
                          <a:effectLst/>
                          <a:latin typeface="Times New Roman" panose="02020603050405020304" pitchFamily="18" charset="0"/>
                          <a:ea typeface="Times New Roman" panose="02020603050405020304" pitchFamily="18" charset="0"/>
                          <a:hlinkClick r:id="rId5"/>
                        </a:rPr>
                        <a:t>ironic-python-agent-builder</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Numerous fixes in the Ansible deploy interface.</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277448889"/>
                  </a:ext>
                </a:extLst>
              </a:tr>
            </a:tbl>
          </a:graphicData>
        </a:graphic>
      </p:graphicFrame>
    </p:spTree>
    <p:extLst>
      <p:ext uri="{BB962C8B-B14F-4D97-AF65-F5344CB8AC3E}">
        <p14:creationId xmlns:p14="http://schemas.microsoft.com/office/powerpoint/2010/main" val="268381372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2524996140"/>
              </p:ext>
            </p:extLst>
          </p:nvPr>
        </p:nvGraphicFramePr>
        <p:xfrm>
          <a:off x="624840" y="1144169"/>
          <a:ext cx="10933113" cy="496189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Keystone</a:t>
                      </a:r>
                      <a:r>
                        <a:rPr lang="en-US" sz="1100">
                          <a:effectLst/>
                          <a:latin typeface="Calibri" panose="020F0502020204030204" pitchFamily="34" charset="0"/>
                          <a:ea typeface="Calibri" panose="020F0502020204030204" pitchFamily="34" charset="0"/>
                        </a:rPr>
                        <a:t> - Identity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facilitate API client authentication, service discovery, distributed multi-tenant authorization, and auditing.</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All keystone APIs now use the default reader, member, and admin roles in their default policies. This means that it is now possible to create a user with finer-grained access to keystone APIs than was previously possible with the default policies. For example, it is possible to create an “auditor” user that can only access keystone’s GET APIs. Please be aware that depending on the default and overridden policies of other OpenStack services, such a user may still be able to access creative or destructive APIs for other services.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All keystone APIs now support system scope as a policy target, where applicable. This means that it is now possible to set </a:t>
                      </a:r>
                      <a:r>
                        <a:rPr lang="en-US" sz="1000" dirty="0">
                          <a:effectLst/>
                          <a:latin typeface="Courier New" panose="02070309020205020404" pitchFamily="49" charset="0"/>
                          <a:ea typeface="Times New Roman" panose="02020603050405020304" pitchFamily="18" charset="0"/>
                        </a:rPr>
                        <a:t>[</a:t>
                      </a:r>
                      <a:r>
                        <a:rPr lang="en-US" sz="1000" dirty="0" err="1">
                          <a:effectLst/>
                          <a:latin typeface="Courier New" panose="02070309020205020404" pitchFamily="49" charset="0"/>
                          <a:ea typeface="Times New Roman" panose="02020603050405020304" pitchFamily="18" charset="0"/>
                        </a:rPr>
                        <a:t>oslo_policy</a:t>
                      </a:r>
                      <a:r>
                        <a:rPr lang="en-US" sz="1000" dirty="0">
                          <a:effectLst/>
                          <a:latin typeface="Courier New" panose="02070309020205020404" pitchFamily="49" charset="0"/>
                          <a:ea typeface="Times New Roman" panose="02020603050405020304" pitchFamily="18" charset="0"/>
                        </a:rPr>
                        <a:t>]/</a:t>
                      </a:r>
                      <a:r>
                        <a:rPr lang="en-US" sz="1000" dirty="0" err="1">
                          <a:effectLst/>
                          <a:latin typeface="Courier New" panose="02070309020205020404" pitchFamily="49" charset="0"/>
                          <a:ea typeface="Times New Roman" panose="02020603050405020304" pitchFamily="18" charset="0"/>
                        </a:rPr>
                        <a:t>enforce_scope</a:t>
                      </a:r>
                      <a:r>
                        <a:rPr lang="en-US" sz="1200" dirty="0">
                          <a:effectLst/>
                          <a:latin typeface="Times New Roman" panose="02020603050405020304" pitchFamily="18" charset="0"/>
                          <a:ea typeface="Times New Roman" panose="02020603050405020304" pitchFamily="18" charset="0"/>
                        </a:rPr>
                        <a:t> to </a:t>
                      </a:r>
                      <a:r>
                        <a:rPr lang="en-US" sz="1000" dirty="0">
                          <a:effectLst/>
                          <a:latin typeface="Courier New" panose="02070309020205020404" pitchFamily="49" charset="0"/>
                          <a:ea typeface="Times New Roman" panose="02020603050405020304" pitchFamily="18" charset="0"/>
                        </a:rPr>
                        <a:t>true</a:t>
                      </a:r>
                      <a:r>
                        <a:rPr lang="en-US" sz="1200" dirty="0">
                          <a:effectLst/>
                          <a:latin typeface="Times New Roman" panose="02020603050405020304" pitchFamily="18" charset="0"/>
                          <a:ea typeface="Times New Roman" panose="02020603050405020304" pitchFamily="18" charset="0"/>
                        </a:rPr>
                        <a:t> in </a:t>
                      </a:r>
                      <a:r>
                        <a:rPr lang="en-US" sz="1200" i="1" dirty="0" err="1">
                          <a:effectLst/>
                          <a:latin typeface="Calibri" panose="020F0502020204030204" pitchFamily="34" charset="0"/>
                          <a:ea typeface="Times New Roman" panose="02020603050405020304" pitchFamily="18" charset="0"/>
                        </a:rPr>
                        <a:t>keystone.conf</a:t>
                      </a:r>
                      <a:r>
                        <a:rPr lang="en-US" sz="1200" dirty="0">
                          <a:effectLst/>
                          <a:latin typeface="Times New Roman" panose="02020603050405020304" pitchFamily="18" charset="0"/>
                          <a:ea typeface="Times New Roman" panose="02020603050405020304" pitchFamily="18" charset="0"/>
                        </a:rPr>
                        <a:t>, which, with the default policies, will allow keystone to distinguish between project-specific requests and requests that operate on an entire deployment. This makes it safe to grant admin access to a specific keystone project without giving admin access to all of keystone’s APIs, but please be aware that depending on the default and overridden policies of other OpenStack services, a project admin may still have admin-level privileges outside of the project scope for other services.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Keystone domains can now be created with a user-provided ID, which allows for all IDs for users created within such a domain to be predictable. This makes scaling cloud deployments across multiple sites easier as domain and user IDs no longer need to be explicitly synced.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Application credentials now support access rules, a user-provided list of OpenStack API requests for which an application credential is permitted to be used. This level of access control is supplemental to traditional role-based access control managed through policy rules.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Keystone roles, projects, and domains may now be made immutable, so that certain important resources like the default roles or service projects cannot be accidentally modified or deleted. This is managed through resource options on roles, projects, and domains. The </a:t>
                      </a:r>
                      <a:r>
                        <a:rPr lang="en-US" sz="1000" dirty="0">
                          <a:effectLst/>
                          <a:latin typeface="Courier New" panose="02070309020205020404" pitchFamily="49" charset="0"/>
                          <a:ea typeface="Times New Roman" panose="02020603050405020304" pitchFamily="18" charset="0"/>
                        </a:rPr>
                        <a:t>keystone-manage</a:t>
                      </a:r>
                      <a:r>
                        <a:rPr lang="en-US" sz="1000" dirty="0">
                          <a:effectLst/>
                          <a:latin typeface="Calibri" panose="020F0502020204030204" pitchFamily="34" charset="0"/>
                          <a:ea typeface="Calibri" panose="020F0502020204030204" pitchFamily="34" charset="0"/>
                        </a:rPr>
                        <a:t> </a:t>
                      </a:r>
                      <a:r>
                        <a:rPr lang="en-US" sz="1000" dirty="0">
                          <a:effectLst/>
                          <a:latin typeface="Courier New" panose="02070309020205020404" pitchFamily="49" charset="0"/>
                          <a:ea typeface="Times New Roman" panose="02020603050405020304" pitchFamily="18" charset="0"/>
                        </a:rPr>
                        <a:t>bootstrap</a:t>
                      </a:r>
                      <a:r>
                        <a:rPr lang="en-US" sz="1200" dirty="0">
                          <a:effectLst/>
                          <a:latin typeface="Times New Roman" panose="02020603050405020304" pitchFamily="18" charset="0"/>
                          <a:ea typeface="Times New Roman" panose="02020603050405020304" pitchFamily="18" charset="0"/>
                        </a:rPr>
                        <a:t> command now allows the deployer to opt into creating the default roles as immutable at deployment time, which will become the default behavior in the future. Roles that existed prior to running </a:t>
                      </a:r>
                      <a:r>
                        <a:rPr lang="en-US" sz="1000" dirty="0">
                          <a:effectLst/>
                          <a:latin typeface="Courier New" panose="02070309020205020404" pitchFamily="49" charset="0"/>
                          <a:ea typeface="Times New Roman" panose="02020603050405020304" pitchFamily="18" charset="0"/>
                        </a:rPr>
                        <a:t>keystone-manage</a:t>
                      </a:r>
                      <a:r>
                        <a:rPr lang="en-US" sz="1000" dirty="0">
                          <a:effectLst/>
                          <a:latin typeface="Calibri" panose="020F0502020204030204" pitchFamily="34" charset="0"/>
                          <a:ea typeface="Calibri" panose="020F0502020204030204" pitchFamily="34" charset="0"/>
                        </a:rPr>
                        <a:t> </a:t>
                      </a:r>
                      <a:r>
                        <a:rPr lang="en-US" sz="1000" dirty="0">
                          <a:effectLst/>
                          <a:latin typeface="Courier New" panose="02070309020205020404" pitchFamily="49" charset="0"/>
                          <a:ea typeface="Times New Roman" panose="02020603050405020304" pitchFamily="18" charset="0"/>
                        </a:rPr>
                        <a:t>bootstrap</a:t>
                      </a:r>
                      <a:r>
                        <a:rPr lang="en-US" sz="1200" dirty="0">
                          <a:effectLst/>
                          <a:latin typeface="Times New Roman" panose="02020603050405020304" pitchFamily="18" charset="0"/>
                          <a:ea typeface="Times New Roman" panose="02020603050405020304" pitchFamily="18" charset="0"/>
                        </a:rPr>
                        <a:t> can be made immutable via resource update.</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bl>
          </a:graphicData>
        </a:graphic>
      </p:graphicFrame>
    </p:spTree>
    <p:extLst>
      <p:ext uri="{BB962C8B-B14F-4D97-AF65-F5344CB8AC3E}">
        <p14:creationId xmlns:p14="http://schemas.microsoft.com/office/powerpoint/2010/main" val="125899053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2621771720"/>
              </p:ext>
            </p:extLst>
          </p:nvPr>
        </p:nvGraphicFramePr>
        <p:xfrm>
          <a:off x="624840" y="1144169"/>
          <a:ext cx="10933113" cy="331597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Neutron</a:t>
                      </a:r>
                      <a:r>
                        <a:rPr lang="en-US" sz="1100">
                          <a:effectLst/>
                          <a:latin typeface="Calibri" panose="020F0502020204030204" pitchFamily="34" charset="0"/>
                          <a:ea typeface="Calibri" panose="020F0502020204030204" pitchFamily="34" charset="0"/>
                        </a:rPr>
                        <a:t> - Networking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implement services and associated libraries to provide on-demand, scalable, and technology-agnostic network abstraction.</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OVN can now send ICMP “Fragmentation Needed” packets, allowing VMs on tenant networks using jumbo frames to access the external network without any extra routing configuration.</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Event processing performance has been increased by better distributing how work is done in the controller. This helps significantly when doing bulk port bindings.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When different subnet pools participate in the same address scope, the constraints disallowing subnets to be allocated from different pools on the same network have been relaxed. As long as subnet pools participate in the same address scope, subnets can now be created from different subnet pools when multiple subnets are created on a network. When address scopes are not used, subnets with the same </a:t>
                      </a:r>
                      <a:r>
                        <a:rPr lang="en-US" sz="1000" dirty="0" err="1">
                          <a:effectLst/>
                          <a:latin typeface="Courier New" panose="02070309020205020404" pitchFamily="49" charset="0"/>
                          <a:ea typeface="Times New Roman" panose="02020603050405020304" pitchFamily="18" charset="0"/>
                        </a:rPr>
                        <a:t>ip_version</a:t>
                      </a:r>
                      <a:r>
                        <a:rPr lang="en-US" sz="1200" dirty="0">
                          <a:effectLst/>
                          <a:latin typeface="Times New Roman" panose="02020603050405020304" pitchFamily="18" charset="0"/>
                          <a:ea typeface="Times New Roman" panose="02020603050405020304" pitchFamily="18" charset="0"/>
                        </a:rPr>
                        <a:t> on the same network must still be allocated from the same subnet pool.</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 new API, </a:t>
                      </a:r>
                      <a:r>
                        <a:rPr lang="en-US" sz="1200" dirty="0" err="1">
                          <a:effectLst/>
                          <a:latin typeface="Times New Roman" panose="02020603050405020304" pitchFamily="18" charset="0"/>
                          <a:ea typeface="Times New Roman" panose="02020603050405020304" pitchFamily="18" charset="0"/>
                        </a:rPr>
                        <a:t>extraroute</a:t>
                      </a:r>
                      <a:r>
                        <a:rPr lang="en-US" sz="1200" dirty="0">
                          <a:effectLst/>
                          <a:latin typeface="Times New Roman" panose="02020603050405020304" pitchFamily="18" charset="0"/>
                          <a:ea typeface="Times New Roman" panose="02020603050405020304" pitchFamily="18" charset="0"/>
                        </a:rPr>
                        <a:t>-atomic, has been implemented for Neutron routers. This extension enables users to add or delete individual entries to a router routing table, instead of having to update the entire table as one whole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Support for L3 </a:t>
                      </a:r>
                      <a:r>
                        <a:rPr lang="en-US" sz="1200" dirty="0" err="1">
                          <a:effectLst/>
                          <a:latin typeface="Times New Roman" panose="02020603050405020304" pitchFamily="18" charset="0"/>
                          <a:ea typeface="Times New Roman" panose="02020603050405020304" pitchFamily="18" charset="0"/>
                        </a:rPr>
                        <a:t>conntrack</a:t>
                      </a:r>
                      <a:r>
                        <a:rPr lang="en-US" sz="1200" dirty="0">
                          <a:effectLst/>
                          <a:latin typeface="Times New Roman" panose="02020603050405020304" pitchFamily="18" charset="0"/>
                          <a:ea typeface="Times New Roman" panose="02020603050405020304" pitchFamily="18" charset="0"/>
                        </a:rPr>
                        <a:t> helpers has been added. Users can now configure </a:t>
                      </a:r>
                      <a:r>
                        <a:rPr lang="en-US" sz="1200" dirty="0" err="1">
                          <a:effectLst/>
                          <a:latin typeface="Times New Roman" panose="02020603050405020304" pitchFamily="18" charset="0"/>
                          <a:ea typeface="Times New Roman" panose="02020603050405020304" pitchFamily="18" charset="0"/>
                        </a:rPr>
                        <a:t>conntrack</a:t>
                      </a:r>
                      <a:r>
                        <a:rPr lang="en-US" sz="1200" dirty="0">
                          <a:effectLst/>
                          <a:latin typeface="Times New Roman" panose="02020603050405020304" pitchFamily="18" charset="0"/>
                          <a:ea typeface="Times New Roman" panose="02020603050405020304" pitchFamily="18" charset="0"/>
                        </a:rPr>
                        <a:t> helper target rules to be set for a router. This is accomplished by associating a </a:t>
                      </a:r>
                      <a:r>
                        <a:rPr lang="en-US" sz="1200" dirty="0" err="1">
                          <a:effectLst/>
                          <a:latin typeface="Times New Roman" panose="02020603050405020304" pitchFamily="18" charset="0"/>
                          <a:ea typeface="Times New Roman" panose="02020603050405020304" pitchFamily="18" charset="0"/>
                        </a:rPr>
                        <a:t>conntrack_helper</a:t>
                      </a:r>
                      <a:r>
                        <a:rPr lang="en-US" sz="1200" dirty="0">
                          <a:effectLst/>
                          <a:latin typeface="Times New Roman" panose="02020603050405020304" pitchFamily="18" charset="0"/>
                          <a:ea typeface="Times New Roman" panose="02020603050405020304" pitchFamily="18" charset="0"/>
                        </a:rPr>
                        <a:t> sub-resource to a router.</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bl>
          </a:graphicData>
        </a:graphic>
      </p:graphicFrame>
    </p:spTree>
    <p:extLst>
      <p:ext uri="{BB962C8B-B14F-4D97-AF65-F5344CB8AC3E}">
        <p14:creationId xmlns:p14="http://schemas.microsoft.com/office/powerpoint/2010/main" val="70699430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15</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4064139144"/>
              </p:ext>
            </p:extLst>
          </p:nvPr>
        </p:nvGraphicFramePr>
        <p:xfrm>
          <a:off x="624840" y="1144169"/>
          <a:ext cx="10933113" cy="404749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Nova</a:t>
                      </a:r>
                      <a:r>
                        <a:rPr lang="en-US" sz="1100">
                          <a:effectLst/>
                          <a:latin typeface="Calibri" panose="020F0502020204030204" pitchFamily="34" charset="0"/>
                          <a:ea typeface="Calibri" panose="020F0502020204030204" pitchFamily="34" charset="0"/>
                        </a:rPr>
                        <a:t> - Compute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implement services and associated libraries to provide massively scalable, on demand, self service access to compute resources, including bare metal, virtual machines, and containers.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Live migration support for servers with a </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NUMA topology, pinned CPUs</a:t>
                      </a:r>
                      <a:r>
                        <a:rPr lang="en-US" sz="1200" dirty="0">
                          <a:effectLst/>
                          <a:latin typeface="Times New Roman" panose="02020603050405020304" pitchFamily="18" charset="0"/>
                          <a:ea typeface="Times New Roman" panose="02020603050405020304" pitchFamily="18" charset="0"/>
                        </a:rPr>
                        <a:t> and/or </a:t>
                      </a:r>
                      <a:r>
                        <a:rPr lang="en-US" sz="1200" u="sng" dirty="0">
                          <a:solidFill>
                            <a:srgbClr val="0563C1"/>
                          </a:solidFill>
                          <a:effectLst/>
                          <a:latin typeface="Times New Roman" panose="02020603050405020304" pitchFamily="18" charset="0"/>
                          <a:ea typeface="Times New Roman" panose="02020603050405020304" pitchFamily="18" charset="0"/>
                          <a:hlinkClick r:id="rId5"/>
                        </a:rPr>
                        <a:t>huge pages</a:t>
                      </a:r>
                      <a:r>
                        <a:rPr lang="en-US" sz="1200" dirty="0">
                          <a:effectLst/>
                          <a:latin typeface="Times New Roman" panose="02020603050405020304" pitchFamily="18" charset="0"/>
                          <a:ea typeface="Times New Roman" panose="02020603050405020304" pitchFamily="18" charset="0"/>
                        </a:rPr>
                        <a:t>,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Live migration support for servers with </a:t>
                      </a:r>
                      <a:r>
                        <a:rPr lang="en-US" sz="1200" u="sng" dirty="0">
                          <a:solidFill>
                            <a:srgbClr val="0563C1"/>
                          </a:solidFill>
                          <a:effectLst/>
                          <a:latin typeface="Times New Roman" panose="02020603050405020304" pitchFamily="18" charset="0"/>
                          <a:ea typeface="Times New Roman" panose="02020603050405020304" pitchFamily="18" charset="0"/>
                          <a:hlinkClick r:id="rId6"/>
                        </a:rPr>
                        <a:t>SR-IOV ports</a:t>
                      </a:r>
                      <a:r>
                        <a:rPr lang="en-US" sz="1200" dirty="0">
                          <a:effectLst/>
                          <a:latin typeface="Times New Roman" panose="02020603050405020304" pitchFamily="18" charset="0"/>
                          <a:ea typeface="Times New Roman" panose="02020603050405020304" pitchFamily="18" charset="0"/>
                        </a:rPr>
                        <a:t> attached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Support for cold migrating and resizing servers with bandwidth-aware </a:t>
                      </a:r>
                      <a:r>
                        <a:rPr lang="en-US" sz="1200" u="sng" dirty="0">
                          <a:solidFill>
                            <a:srgbClr val="0563C1"/>
                          </a:solidFill>
                          <a:effectLst/>
                          <a:latin typeface="Times New Roman" panose="02020603050405020304" pitchFamily="18" charset="0"/>
                          <a:ea typeface="Times New Roman" panose="02020603050405020304" pitchFamily="18" charset="0"/>
                          <a:hlinkClick r:id="rId7"/>
                        </a:rPr>
                        <a:t>Quality of Service ports</a:t>
                      </a:r>
                      <a:r>
                        <a:rPr lang="en-US" sz="1200" dirty="0">
                          <a:effectLst/>
                          <a:latin typeface="Times New Roman" panose="02020603050405020304" pitchFamily="18" charset="0"/>
                          <a:ea typeface="Times New Roman" panose="02020603050405020304" pitchFamily="18" charset="0"/>
                        </a:rPr>
                        <a:t> attached.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Improvements to the scheduler for more intelligently filtering </a:t>
                      </a:r>
                      <a:r>
                        <a:rPr lang="en-US" sz="1200" u="sng" dirty="0">
                          <a:solidFill>
                            <a:srgbClr val="0563C1"/>
                          </a:solidFill>
                          <a:effectLst/>
                          <a:latin typeface="Times New Roman" panose="02020603050405020304" pitchFamily="18" charset="0"/>
                          <a:ea typeface="Times New Roman" panose="02020603050405020304" pitchFamily="18" charset="0"/>
                          <a:hlinkClick r:id="rId8"/>
                        </a:rPr>
                        <a:t>results from the Placement service</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Improved multi-cell resilience with the ability to </a:t>
                      </a:r>
                      <a:r>
                        <a:rPr lang="en-US" sz="1200" u="sng" dirty="0">
                          <a:solidFill>
                            <a:srgbClr val="0563C1"/>
                          </a:solidFill>
                          <a:effectLst/>
                          <a:latin typeface="Times New Roman" panose="02020603050405020304" pitchFamily="18" charset="0"/>
                          <a:ea typeface="Times New Roman" panose="02020603050405020304" pitchFamily="18" charset="0"/>
                          <a:hlinkClick r:id="rId9"/>
                        </a:rPr>
                        <a:t>count quota usage</a:t>
                      </a:r>
                      <a:r>
                        <a:rPr lang="en-US" sz="1200" dirty="0">
                          <a:effectLst/>
                          <a:latin typeface="Times New Roman" panose="02020603050405020304" pitchFamily="18" charset="0"/>
                          <a:ea typeface="Times New Roman" panose="02020603050405020304" pitchFamily="18" charset="0"/>
                        </a:rPr>
                        <a:t> using the Placement service and API database.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 new framework supporting hardware-based encryption of guest memory to protect users against attackers or rogue administrators snooping on their workloads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 Currently only has basic support for </a:t>
                      </a:r>
                      <a:r>
                        <a:rPr lang="en-US" sz="1200" u="sng" dirty="0">
                          <a:solidFill>
                            <a:srgbClr val="0563C1"/>
                          </a:solidFill>
                          <a:effectLst/>
                          <a:latin typeface="Times New Roman" panose="02020603050405020304" pitchFamily="18" charset="0"/>
                          <a:ea typeface="Times New Roman" panose="02020603050405020304" pitchFamily="18" charset="0"/>
                          <a:hlinkClick r:id="rId10"/>
                        </a:rPr>
                        <a:t>AMD SEV (Secure Encrypted Virtualization)</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u="sng" dirty="0">
                          <a:solidFill>
                            <a:srgbClr val="0563C1"/>
                          </a:solidFill>
                          <a:effectLst/>
                          <a:latin typeface="Times New Roman" panose="02020603050405020304" pitchFamily="18" charset="0"/>
                          <a:ea typeface="Times New Roman" panose="02020603050405020304" pitchFamily="18" charset="0"/>
                          <a:hlinkClick r:id="rId11"/>
                        </a:rPr>
                        <a:t>API improvements</a:t>
                      </a:r>
                      <a:r>
                        <a:rPr lang="en-US" sz="1200" dirty="0">
                          <a:effectLst/>
                          <a:latin typeface="Times New Roman" panose="02020603050405020304" pitchFamily="18" charset="0"/>
                          <a:ea typeface="Times New Roman" panose="02020603050405020304" pitchFamily="18" charset="0"/>
                        </a:rPr>
                        <a:t> for both administrators/operators and end users.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Improved </a:t>
                      </a:r>
                      <a:r>
                        <a:rPr lang="en-US" sz="1200" u="sng" dirty="0">
                          <a:solidFill>
                            <a:srgbClr val="0563C1"/>
                          </a:solidFill>
                          <a:effectLst/>
                          <a:latin typeface="Times New Roman" panose="02020603050405020304" pitchFamily="18" charset="0"/>
                          <a:ea typeface="Times New Roman" panose="02020603050405020304" pitchFamily="18" charset="0"/>
                          <a:hlinkClick r:id="rId12"/>
                        </a:rPr>
                        <a:t>operational tooling</a:t>
                      </a:r>
                      <a:r>
                        <a:rPr lang="en-US" sz="1200" dirty="0">
                          <a:effectLst/>
                          <a:latin typeface="Times New Roman" panose="02020603050405020304" pitchFamily="18" charset="0"/>
                          <a:ea typeface="Times New Roman" panose="02020603050405020304" pitchFamily="18" charset="0"/>
                        </a:rPr>
                        <a:t> for things like archiving the database and healing instance resource allocations in Placement.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Improved coordination with the baremetal service during external node </a:t>
                      </a:r>
                      <a:r>
                        <a:rPr lang="en-US" sz="1200" u="sng" dirty="0">
                          <a:solidFill>
                            <a:srgbClr val="0563C1"/>
                          </a:solidFill>
                          <a:effectLst/>
                          <a:latin typeface="Times New Roman" panose="02020603050405020304" pitchFamily="18" charset="0"/>
                          <a:ea typeface="Times New Roman" panose="02020603050405020304" pitchFamily="18" charset="0"/>
                          <a:hlinkClick r:id="rId13"/>
                        </a:rPr>
                        <a:t>power cycles</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Support for </a:t>
                      </a:r>
                      <a:r>
                        <a:rPr lang="en-US" sz="1200" u="sng" dirty="0">
                          <a:solidFill>
                            <a:srgbClr val="0563C1"/>
                          </a:solidFill>
                          <a:effectLst/>
                          <a:latin typeface="Times New Roman" panose="02020603050405020304" pitchFamily="18" charset="0"/>
                          <a:ea typeface="Times New Roman" panose="02020603050405020304" pitchFamily="18" charset="0"/>
                          <a:hlinkClick r:id="rId14"/>
                        </a:rPr>
                        <a:t>VPMEM (Virtual Persistent Memory)</a:t>
                      </a:r>
                      <a:r>
                        <a:rPr lang="en-US" sz="1200" dirty="0">
                          <a:effectLst/>
                          <a:latin typeface="Times New Roman" panose="02020603050405020304" pitchFamily="18" charset="0"/>
                          <a:ea typeface="Times New Roman" panose="02020603050405020304" pitchFamily="18" charset="0"/>
                        </a:rPr>
                        <a:t>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 This provides data persistence across power cycles at a lower cost and with much larger capacities than DRAM, especially benefitting HPC and memory databases such as </a:t>
                      </a:r>
                      <a:r>
                        <a:rPr lang="en-US" sz="1200" dirty="0" err="1">
                          <a:effectLst/>
                          <a:latin typeface="Times New Roman" panose="02020603050405020304" pitchFamily="18" charset="0"/>
                          <a:ea typeface="Times New Roman" panose="02020603050405020304" pitchFamily="18" charset="0"/>
                        </a:rPr>
                        <a:t>redis</a:t>
                      </a:r>
                      <a:r>
                        <a:rPr lang="en-US" sz="1200" dirty="0">
                          <a:effectLst/>
                          <a:latin typeface="Times New Roman" panose="02020603050405020304" pitchFamily="18" charset="0"/>
                          <a:ea typeface="Times New Roman" panose="02020603050405020304" pitchFamily="18" charset="0"/>
                        </a:rPr>
                        <a:t>, </a:t>
                      </a:r>
                      <a:r>
                        <a:rPr lang="en-US" sz="1200" dirty="0" err="1">
                          <a:effectLst/>
                          <a:latin typeface="Times New Roman" panose="02020603050405020304" pitchFamily="18" charset="0"/>
                          <a:ea typeface="Times New Roman" panose="02020603050405020304" pitchFamily="18" charset="0"/>
                        </a:rPr>
                        <a:t>rocksdb</a:t>
                      </a:r>
                      <a:r>
                        <a:rPr lang="en-US" sz="1200" dirty="0">
                          <a:effectLst/>
                          <a:latin typeface="Times New Roman" panose="02020603050405020304" pitchFamily="18" charset="0"/>
                          <a:ea typeface="Times New Roman" panose="02020603050405020304" pitchFamily="18" charset="0"/>
                        </a:rPr>
                        <a:t>, oracle, SAP HANA, and Aerospike.</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bl>
          </a:graphicData>
        </a:graphic>
      </p:graphicFrame>
    </p:spTree>
    <p:extLst>
      <p:ext uri="{BB962C8B-B14F-4D97-AF65-F5344CB8AC3E}">
        <p14:creationId xmlns:p14="http://schemas.microsoft.com/office/powerpoint/2010/main" val="2305047775"/>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16</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3995364453"/>
              </p:ext>
            </p:extLst>
          </p:nvPr>
        </p:nvGraphicFramePr>
        <p:xfrm>
          <a:off x="624840" y="1144169"/>
          <a:ext cx="10933113" cy="426847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Octavia</a:t>
                      </a:r>
                      <a:r>
                        <a:rPr lang="en-US" sz="1100">
                          <a:effectLst/>
                          <a:latin typeface="Calibri" panose="020F0502020204030204" pitchFamily="34" charset="0"/>
                          <a:ea typeface="Calibri" panose="020F0502020204030204" pitchFamily="34" charset="0"/>
                        </a:rPr>
                        <a:t> - Load Balancer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provide scalable, on demand, self service access to load-balancer services, in technology-agnostic manner.</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An Access Control List (ACL) can now be applied to the load balancer listener. Each port can have a list of allowed source addresses.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Octavia now supports Amphora log offloading. Operators can define syslog targets for the Amphora administrative logs and for the tenant load balancer connection logs.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Amphorae can now be booted using Cinder volumes.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The Amphora images have been optimized to reduce the image size and memory consumption.</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Placement</a:t>
                      </a:r>
                      <a:r>
                        <a:rPr lang="en-US" sz="1100" dirty="0">
                          <a:effectLst/>
                          <a:latin typeface="Calibri" panose="020F0502020204030204" pitchFamily="34" charset="0"/>
                          <a:ea typeface="Calibri" panose="020F0502020204030204" pitchFamily="34" charset="0"/>
                        </a:rPr>
                        <a:t> - Placement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track cloud resource inventories and usages to help other services effectively manage and allocate their resources.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Train is the first cycle where Placement is available solely from its own project and must be installed separately from Nova.</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Extensive benchmarking and profiling have led to massive performance enhancements in the placement service, especially in environments with large numbers of resource providers and high concurrency.</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Added support for forbidden aggregates which allows groups of resource providers to only be used for specific purposes, such as reserving a group of compute nodes for licensed workloads.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Added a suite of features which, combined, enable targeting candidate providers that have complex trees modeling NUMA layouts, multiple devices, and networks where affinity between and grouping among the members of the tree are required. These features will help to enable NFV and other high performance workloads in the cloud.</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350693439"/>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Swift</a:t>
                      </a:r>
                      <a:r>
                        <a:rPr lang="en-US" sz="1100" dirty="0">
                          <a:effectLst/>
                          <a:latin typeface="Calibri" panose="020F0502020204030204" pitchFamily="34" charset="0"/>
                          <a:ea typeface="Calibri" panose="020F0502020204030204" pitchFamily="34" charset="0"/>
                        </a:rPr>
                        <a:t> - Object Storage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Provide software for storing and retrieving lots of data with a simple API. Built for scale and optimized for durability, availability, and concurrency across the entire data set.</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Swift can now be run under Python 3.</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Log formats are now more configurable and include support for anonymization.</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Swift-all-in-one Docker images are now built and published to </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https://hub.docker.com/r/openstackswift/saio</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912998182"/>
                  </a:ext>
                </a:extLst>
              </a:tr>
            </a:tbl>
          </a:graphicData>
        </a:graphic>
      </p:graphicFrame>
    </p:spTree>
    <p:extLst>
      <p:ext uri="{BB962C8B-B14F-4D97-AF65-F5344CB8AC3E}">
        <p14:creationId xmlns:p14="http://schemas.microsoft.com/office/powerpoint/2010/main" val="2930447932"/>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882793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3" name="Picture Placeholder 2">
            <a:extLst>
              <a:ext uri="{FF2B5EF4-FFF2-40B4-BE49-F238E27FC236}">
                <a16:creationId xmlns:a16="http://schemas.microsoft.com/office/drawing/2014/main" id="{C439B7DA-06EE-451C-BB48-D849D16D0CEA}"/>
              </a:ext>
            </a:extLst>
          </p:cNvPr>
          <p:cNvSpPr>
            <a:spLocks noGrp="1"/>
          </p:cNvSpPr>
          <p:nvPr>
            <p:ph type="pic" sz="quarter" idx="15"/>
          </p:nvPr>
        </p:nvSpPr>
        <p:spPr>
          <a:xfrm>
            <a:off x="-1" y="-1"/>
            <a:ext cx="5091545" cy="6452755"/>
          </a:xfrm>
          <a:solidFill>
            <a:srgbClr val="0D2446"/>
          </a:solidFill>
        </p:spPr>
      </p:sp>
      <p:sp>
        <p:nvSpPr>
          <p:cNvPr id="6" name="Title 5">
            <a:extLst>
              <a:ext uri="{FF2B5EF4-FFF2-40B4-BE49-F238E27FC236}">
                <a16:creationId xmlns:a16="http://schemas.microsoft.com/office/drawing/2014/main" id="{CC001164-A21E-4FD4-8A6B-50860152000E}"/>
              </a:ext>
            </a:extLst>
          </p:cNvPr>
          <p:cNvSpPr>
            <a:spLocks noGrp="1"/>
          </p:cNvSpPr>
          <p:nvPr>
            <p:ph type="title" idx="4294967295"/>
          </p:nvPr>
        </p:nvSpPr>
        <p:spPr>
          <a:xfrm>
            <a:off x="5235248" y="155727"/>
            <a:ext cx="5696095" cy="935038"/>
          </a:xfrm>
        </p:spPr>
        <p:txBody>
          <a:bodyPr/>
          <a:lstStyle/>
          <a:p>
            <a:r>
              <a:rPr lang="en-US" dirty="0"/>
              <a:t>Agenda</a:t>
            </a:r>
          </a:p>
        </p:txBody>
      </p:sp>
      <p:sp>
        <p:nvSpPr>
          <p:cNvPr id="7" name="Text Placeholder 1">
            <a:extLst>
              <a:ext uri="{FF2B5EF4-FFF2-40B4-BE49-F238E27FC236}">
                <a16:creationId xmlns:a16="http://schemas.microsoft.com/office/drawing/2014/main" id="{7F455B41-C047-4619-BA88-D558147ECA69}"/>
              </a:ext>
            </a:extLst>
          </p:cNvPr>
          <p:cNvSpPr txBox="1">
            <a:spLocks/>
          </p:cNvSpPr>
          <p:nvPr/>
        </p:nvSpPr>
        <p:spPr>
          <a:xfrm>
            <a:off x="5235248" y="1194954"/>
            <a:ext cx="5799281" cy="5257799"/>
          </a:xfrm>
          <a:prstGeom prst="rect">
            <a:avLst/>
          </a:prstGeom>
          <a:noFill/>
        </p:spPr>
        <p:txBody>
          <a:bodyPr vert="horz" lIns="457200" tIns="457200" rIns="228600" bIns="457200" rtlCol="0">
            <a:normAutofit fontScale="40000" lnSpcReduction="20000"/>
          </a:bodyPr>
          <a:lst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bg1"/>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bg1"/>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bg1"/>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bg1"/>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bg1"/>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800"/>
              </a:spcAft>
            </a:pPr>
            <a:r>
              <a:rPr lang="en-US" sz="6000" dirty="0">
                <a:solidFill>
                  <a:srgbClr val="0070C0"/>
                </a:solidFill>
              </a:rPr>
              <a:t>Background</a:t>
            </a:r>
          </a:p>
          <a:p>
            <a:pPr>
              <a:spcAft>
                <a:spcPts val="1800"/>
              </a:spcAft>
            </a:pPr>
            <a:r>
              <a:rPr lang="en-US" sz="6000" dirty="0">
                <a:solidFill>
                  <a:srgbClr val="0070C0"/>
                </a:solidFill>
              </a:rPr>
              <a:t>Selection Criteria</a:t>
            </a:r>
          </a:p>
          <a:p>
            <a:pPr>
              <a:spcAft>
                <a:spcPts val="1800"/>
              </a:spcAft>
            </a:pPr>
            <a:r>
              <a:rPr lang="en-US" sz="6000" dirty="0">
                <a:solidFill>
                  <a:srgbClr val="0070C0"/>
                </a:solidFill>
              </a:rPr>
              <a:t>Recommendation</a:t>
            </a:r>
          </a:p>
          <a:p>
            <a:pPr>
              <a:spcAft>
                <a:spcPts val="1800"/>
              </a:spcAft>
            </a:pPr>
            <a:r>
              <a:rPr lang="en-US" sz="6000" dirty="0">
                <a:solidFill>
                  <a:srgbClr val="0070C0"/>
                </a:solidFill>
              </a:rPr>
              <a:t>Justification</a:t>
            </a:r>
          </a:p>
          <a:p>
            <a:pPr>
              <a:spcAft>
                <a:spcPts val="1800"/>
              </a:spcAft>
            </a:pPr>
            <a:r>
              <a:rPr lang="en-US" sz="6000" dirty="0">
                <a:solidFill>
                  <a:srgbClr val="0070C0"/>
                </a:solidFill>
              </a:rPr>
              <a:t>Next Steps</a:t>
            </a:r>
          </a:p>
          <a:p>
            <a:pPr marL="0" indent="0">
              <a:spcBef>
                <a:spcPts val="1800"/>
              </a:spcBef>
              <a:spcAft>
                <a:spcPts val="1800"/>
              </a:spcAft>
              <a:buNone/>
            </a:pPr>
            <a:r>
              <a:rPr lang="en-US" sz="5100" dirty="0" err="1">
                <a:solidFill>
                  <a:srgbClr val="0070C0"/>
                </a:solidFill>
              </a:rPr>
              <a:t>Etherpad</a:t>
            </a:r>
            <a:r>
              <a:rPr lang="en-US" sz="5100" dirty="0">
                <a:solidFill>
                  <a:srgbClr val="0070C0"/>
                </a:solidFill>
              </a:rPr>
              <a:t>: </a:t>
            </a:r>
            <a:r>
              <a:rPr lang="en-US" sz="5100" dirty="0">
                <a:solidFill>
                  <a:srgbClr val="0070C0"/>
                </a:solidFill>
                <a:hlinkClick r:id="rId3"/>
              </a:rPr>
              <a:t>https://etherpad.opnfv.org/p/CNTT_-_Next_CNTT_OpenStack_Release</a:t>
            </a:r>
            <a:endParaRPr lang="en-US" sz="5100" dirty="0">
              <a:solidFill>
                <a:srgbClr val="0070C0"/>
              </a:solidFill>
            </a:endParaRPr>
          </a:p>
          <a:p>
            <a:pPr marL="0" indent="0">
              <a:spcAft>
                <a:spcPts val="1800"/>
              </a:spcAft>
              <a:buNone/>
            </a:pPr>
            <a:endParaRPr lang="en-US" dirty="0">
              <a:solidFill>
                <a:srgbClr val="0070C0"/>
              </a:solidFill>
            </a:endParaRPr>
          </a:p>
        </p:txBody>
      </p:sp>
    </p:spTree>
    <p:extLst>
      <p:ext uri="{BB962C8B-B14F-4D97-AF65-F5344CB8AC3E}">
        <p14:creationId xmlns:p14="http://schemas.microsoft.com/office/powerpoint/2010/main" val="816957753"/>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dirty="0"/>
              <a:t>Background</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p:txBody>
          <a:bodyPr>
            <a:normAutofit fontScale="92500" lnSpcReduction="10000"/>
          </a:bodyPr>
          <a:lstStyle/>
          <a:p>
            <a:pPr>
              <a:lnSpc>
                <a:spcPct val="150000"/>
              </a:lnSpc>
            </a:pPr>
            <a:r>
              <a:rPr lang="en-US" dirty="0">
                <a:solidFill>
                  <a:schemeClr val="accent1">
                    <a:lumMod val="75000"/>
                  </a:schemeClr>
                </a:solidFill>
              </a:rPr>
              <a:t>Current CNTT baseline version of OpenStack is Pike based on decision made in Paris</a:t>
            </a:r>
            <a:r>
              <a:rPr lang="en-US" dirty="0"/>
              <a:t> </a:t>
            </a:r>
          </a:p>
          <a:p>
            <a:pPr>
              <a:lnSpc>
                <a:spcPct val="150000"/>
              </a:lnSpc>
            </a:pPr>
            <a:r>
              <a:rPr lang="en-US" dirty="0"/>
              <a:t>At the Baldy vF2F, on April 22, 2020, the selection criteria were approved.</a:t>
            </a:r>
          </a:p>
          <a:p>
            <a:pPr>
              <a:lnSpc>
                <a:spcPct val="150000"/>
              </a:lnSpc>
            </a:pPr>
            <a:r>
              <a:rPr lang="en-US" dirty="0">
                <a:solidFill>
                  <a:schemeClr val="accent1">
                    <a:lumMod val="75000"/>
                  </a:schemeClr>
                </a:solidFill>
              </a:rPr>
              <a:t>On May 6, 2020, TSC created  the Next CNTT OpenStack Release Selection Committee</a:t>
            </a:r>
          </a:p>
          <a:p>
            <a:pPr>
              <a:lnSpc>
                <a:spcPct val="150000"/>
              </a:lnSpc>
            </a:pPr>
            <a:r>
              <a:rPr lang="en-US" dirty="0"/>
              <a:t>The Selection committee met multiple times and evaluated the OpenStack releases that meet the </a:t>
            </a:r>
            <a:r>
              <a:rPr lang="en-US" dirty="0">
                <a:hlinkClick r:id="rId3"/>
              </a:rPr>
              <a:t>selection criteria</a:t>
            </a:r>
            <a:endParaRPr lang="en-US" dirty="0">
              <a:solidFill>
                <a:schemeClr val="accent1">
                  <a:lumMod val="75000"/>
                </a:schemeClr>
              </a:solidFill>
            </a:endParaRPr>
          </a:p>
        </p:txBody>
      </p:sp>
    </p:spTree>
    <p:extLst>
      <p:ext uri="{BB962C8B-B14F-4D97-AF65-F5344CB8AC3E}">
        <p14:creationId xmlns:p14="http://schemas.microsoft.com/office/powerpoint/2010/main" val="293772197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a:xfrm>
            <a:off x="624840" y="355601"/>
            <a:ext cx="10933886" cy="935674"/>
          </a:xfrm>
        </p:spPr>
        <p:txBody>
          <a:bodyPr/>
          <a:lstStyle/>
          <a:p>
            <a:r>
              <a:rPr lang="en-US" b="1" dirty="0"/>
              <a:t>Selection Criteria</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a:bodyPr>
          <a:lstStyle/>
          <a:p>
            <a:pPr marL="0" indent="0">
              <a:buNone/>
            </a:pPr>
            <a:r>
              <a:rPr lang="en-US" sz="1200" dirty="0"/>
              <a:t>	</a:t>
            </a:r>
          </a:p>
          <a:p>
            <a:pPr>
              <a:spcBef>
                <a:spcPts val="1200"/>
              </a:spcBef>
              <a:spcAft>
                <a:spcPts val="600"/>
              </a:spcAft>
              <a:buFont typeface="Wingdings" panose="05000000000000000000" pitchFamily="2" charset="2"/>
              <a:buChar char="§"/>
            </a:pPr>
            <a:r>
              <a:rPr lang="en-US" dirty="0">
                <a:solidFill>
                  <a:schemeClr val="accent1">
                    <a:lumMod val="75000"/>
                  </a:schemeClr>
                </a:solidFill>
              </a:rPr>
              <a:t>Backward compatibility: ensure API support</a:t>
            </a:r>
            <a:r>
              <a:rPr lang="en-US" dirty="0"/>
              <a:t> </a:t>
            </a:r>
            <a:endParaRPr lang="en-US" strike="sngStrike" dirty="0">
              <a:solidFill>
                <a:srgbClr val="FF0000"/>
              </a:solidFill>
            </a:endParaRPr>
          </a:p>
          <a:p>
            <a:pPr>
              <a:spcBef>
                <a:spcPts val="1200"/>
              </a:spcBef>
              <a:spcAft>
                <a:spcPts val="600"/>
              </a:spcAft>
              <a:buFont typeface="Wingdings" panose="05000000000000000000" pitchFamily="2" charset="2"/>
              <a:buChar char="§"/>
            </a:pPr>
            <a:r>
              <a:rPr lang="en-US" dirty="0"/>
              <a:t>Consider OpenStack Distribution vendors and their extended support versions </a:t>
            </a:r>
          </a:p>
          <a:p>
            <a:pPr>
              <a:spcBef>
                <a:spcPts val="1200"/>
              </a:spcBef>
              <a:spcAft>
                <a:spcPts val="600"/>
              </a:spcAft>
              <a:buFont typeface="Wingdings" panose="05000000000000000000" pitchFamily="2" charset="2"/>
              <a:buChar char="§"/>
            </a:pPr>
            <a:r>
              <a:rPr lang="en-US" dirty="0">
                <a:solidFill>
                  <a:schemeClr val="accent1">
                    <a:lumMod val="75000"/>
                  </a:schemeClr>
                </a:solidFill>
              </a:rPr>
              <a:t>OpenStack release should be supportable by the OPNFV Installer (Airship)</a:t>
            </a:r>
          </a:p>
          <a:p>
            <a:pPr>
              <a:spcBef>
                <a:spcPts val="1200"/>
              </a:spcBef>
              <a:spcAft>
                <a:spcPts val="600"/>
              </a:spcAft>
              <a:buFont typeface="Wingdings" panose="05000000000000000000" pitchFamily="2" charset="2"/>
              <a:buChar char="§"/>
            </a:pPr>
            <a:r>
              <a:rPr lang="en-US" dirty="0"/>
              <a:t>Latest OpenStack version released approximately 6 months ago</a:t>
            </a:r>
          </a:p>
          <a:p>
            <a:pPr>
              <a:spcBef>
                <a:spcPts val="1200"/>
              </a:spcBef>
              <a:spcAft>
                <a:spcPts val="600"/>
              </a:spcAft>
              <a:buFont typeface="Wingdings" panose="05000000000000000000" pitchFamily="2" charset="2"/>
              <a:buChar char="§"/>
            </a:pPr>
            <a:r>
              <a:rPr lang="en-US" dirty="0">
                <a:solidFill>
                  <a:schemeClr val="accent1">
                    <a:lumMod val="75000"/>
                  </a:schemeClr>
                </a:solidFill>
              </a:rPr>
              <a:t>Any other criteria that the Committee agrees to (unanimously) </a:t>
            </a:r>
          </a:p>
        </p:txBody>
      </p:sp>
    </p:spTree>
    <p:extLst>
      <p:ext uri="{BB962C8B-B14F-4D97-AF65-F5344CB8AC3E}">
        <p14:creationId xmlns:p14="http://schemas.microsoft.com/office/powerpoint/2010/main" val="198831124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4A9F1-C9B5-4562-9B15-BD0604289637}"/>
              </a:ext>
            </a:extLst>
          </p:cNvPr>
          <p:cNvSpPr>
            <a:spLocks noGrp="1"/>
          </p:cNvSpPr>
          <p:nvPr>
            <p:ph type="title"/>
          </p:nvPr>
        </p:nvSpPr>
        <p:spPr/>
        <p:txBody>
          <a:bodyPr/>
          <a:lstStyle/>
          <a:p>
            <a:r>
              <a:rPr lang="en-US" dirty="0"/>
              <a:t>OpenStack Releases: Recommendation</a:t>
            </a:r>
          </a:p>
        </p:txBody>
      </p:sp>
      <p:graphicFrame>
        <p:nvGraphicFramePr>
          <p:cNvPr id="4" name="Table 4">
            <a:extLst>
              <a:ext uri="{FF2B5EF4-FFF2-40B4-BE49-F238E27FC236}">
                <a16:creationId xmlns:a16="http://schemas.microsoft.com/office/drawing/2014/main" id="{2BAFCC4A-3738-4DF8-8714-AC8DDCD19A00}"/>
              </a:ext>
            </a:extLst>
          </p:cNvPr>
          <p:cNvGraphicFramePr>
            <a:graphicFrameLocks noGrp="1"/>
          </p:cNvGraphicFramePr>
          <p:nvPr>
            <p:ph idx="1"/>
            <p:extLst>
              <p:ext uri="{D42A27DB-BD31-4B8C-83A1-F6EECF244321}">
                <p14:modId xmlns:p14="http://schemas.microsoft.com/office/powerpoint/2010/main" val="497740976"/>
              </p:ext>
            </p:extLst>
          </p:nvPr>
        </p:nvGraphicFramePr>
        <p:xfrm>
          <a:off x="625475" y="1335088"/>
          <a:ext cx="10615549" cy="2966720"/>
        </p:xfrm>
        <a:graphic>
          <a:graphicData uri="http://schemas.openxmlformats.org/drawingml/2006/table">
            <a:tbl>
              <a:tblPr firstRow="1" bandRow="1">
                <a:tableStyleId>{5C22544A-7EE6-4342-B048-85BDC9FD1C3A}</a:tableStyleId>
              </a:tblPr>
              <a:tblGrid>
                <a:gridCol w="1432477">
                  <a:extLst>
                    <a:ext uri="{9D8B030D-6E8A-4147-A177-3AD203B41FA5}">
                      <a16:colId xmlns:a16="http://schemas.microsoft.com/office/drawing/2014/main" val="564440195"/>
                    </a:ext>
                  </a:extLst>
                </a:gridCol>
                <a:gridCol w="2501856">
                  <a:extLst>
                    <a:ext uri="{9D8B030D-6E8A-4147-A177-3AD203B41FA5}">
                      <a16:colId xmlns:a16="http://schemas.microsoft.com/office/drawing/2014/main" val="484124324"/>
                    </a:ext>
                  </a:extLst>
                </a:gridCol>
                <a:gridCol w="2377440">
                  <a:extLst>
                    <a:ext uri="{9D8B030D-6E8A-4147-A177-3AD203B41FA5}">
                      <a16:colId xmlns:a16="http://schemas.microsoft.com/office/drawing/2014/main" val="934419254"/>
                    </a:ext>
                  </a:extLst>
                </a:gridCol>
                <a:gridCol w="4303776">
                  <a:extLst>
                    <a:ext uri="{9D8B030D-6E8A-4147-A177-3AD203B41FA5}">
                      <a16:colId xmlns:a16="http://schemas.microsoft.com/office/drawing/2014/main" val="2832126610"/>
                    </a:ext>
                  </a:extLst>
                </a:gridCol>
              </a:tblGrid>
              <a:tr h="370840">
                <a:tc>
                  <a:txBody>
                    <a:bodyPr/>
                    <a:lstStyle/>
                    <a:p>
                      <a:r>
                        <a:rPr lang="en-US" dirty="0"/>
                        <a:t>Series</a:t>
                      </a:r>
                    </a:p>
                  </a:txBody>
                  <a:tcPr anchor="ctr"/>
                </a:tc>
                <a:tc>
                  <a:txBody>
                    <a:bodyPr/>
                    <a:lstStyle/>
                    <a:p>
                      <a:r>
                        <a:rPr lang="en-US"/>
                        <a:t>Status</a:t>
                      </a:r>
                    </a:p>
                  </a:txBody>
                  <a:tcPr anchor="ctr"/>
                </a:tc>
                <a:tc>
                  <a:txBody>
                    <a:bodyPr/>
                    <a:lstStyle/>
                    <a:p>
                      <a:r>
                        <a:rPr lang="en-US"/>
                        <a:t>Initial Release Date</a:t>
                      </a:r>
                    </a:p>
                  </a:txBody>
                  <a:tcPr anchor="ctr"/>
                </a:tc>
                <a:tc>
                  <a:txBody>
                    <a:bodyPr/>
                    <a:lstStyle/>
                    <a:p>
                      <a:r>
                        <a:rPr lang="en-US" dirty="0"/>
                        <a:t>Next Phase</a:t>
                      </a:r>
                    </a:p>
                  </a:txBody>
                  <a:tcPr anchor="ctr"/>
                </a:tc>
                <a:extLst>
                  <a:ext uri="{0D108BD9-81ED-4DB2-BD59-A6C34878D82A}">
                    <a16:rowId xmlns:a16="http://schemas.microsoft.com/office/drawing/2014/main" val="1157607112"/>
                  </a:ext>
                </a:extLst>
              </a:tr>
              <a:tr h="370840">
                <a:tc>
                  <a:txBody>
                    <a:bodyPr/>
                    <a:lstStyle/>
                    <a:p>
                      <a:r>
                        <a:rPr lang="en-US" dirty="0">
                          <a:solidFill>
                            <a:schemeClr val="bg1">
                              <a:lumMod val="50000"/>
                            </a:schemeClr>
                          </a:solidFill>
                          <a:hlinkClick r:id="rId2">
                            <a:extLst>
                              <a:ext uri="{A12FA001-AC4F-418D-AE19-62706E023703}">
                                <ahyp:hlinkClr xmlns:ahyp="http://schemas.microsoft.com/office/drawing/2018/hyperlinkcolor" val="tx"/>
                              </a:ext>
                            </a:extLst>
                          </a:hlinkClick>
                        </a:rPr>
                        <a:t>Victoria</a:t>
                      </a:r>
                      <a:endParaRPr lang="en-US" dirty="0">
                        <a:solidFill>
                          <a:schemeClr val="bg1">
                            <a:lumMod val="50000"/>
                          </a:schemeClr>
                        </a:solidFill>
                      </a:endParaRPr>
                    </a:p>
                  </a:txBody>
                  <a:tcPr anchor="ctr"/>
                </a:tc>
                <a:tc>
                  <a:txBody>
                    <a:bodyPr/>
                    <a:lstStyle/>
                    <a:p>
                      <a:r>
                        <a:rPr lang="en-US" dirty="0">
                          <a:solidFill>
                            <a:schemeClr val="bg1">
                              <a:lumMod val="50000"/>
                            </a:schemeClr>
                          </a:solidFill>
                        </a:rPr>
                        <a:t>Future</a:t>
                      </a:r>
                    </a:p>
                  </a:txBody>
                  <a:tcPr anchor="ctr"/>
                </a:tc>
                <a:tc>
                  <a:txBody>
                    <a:bodyPr/>
                    <a:lstStyle/>
                    <a:p>
                      <a:r>
                        <a:rPr lang="en-US" dirty="0">
                          <a:solidFill>
                            <a:schemeClr val="bg1">
                              <a:lumMod val="50000"/>
                            </a:schemeClr>
                          </a:solidFill>
                        </a:rPr>
                        <a:t>2020-10-14 </a:t>
                      </a:r>
                      <a:r>
                        <a:rPr lang="en-US" i="1" dirty="0">
                          <a:solidFill>
                            <a:schemeClr val="bg1">
                              <a:lumMod val="50000"/>
                            </a:schemeClr>
                          </a:solidFill>
                        </a:rPr>
                        <a:t>estimated</a:t>
                      </a:r>
                      <a:endParaRPr lang="en-US" dirty="0">
                        <a:solidFill>
                          <a:schemeClr val="bg1">
                            <a:lumMod val="50000"/>
                          </a:schemeClr>
                        </a:solidFill>
                      </a:endParaRPr>
                    </a:p>
                  </a:txBody>
                  <a:tcPr anchor="ctr"/>
                </a:tc>
                <a:tc>
                  <a:txBody>
                    <a:bodyPr/>
                    <a:lstStyle/>
                    <a:p>
                      <a:r>
                        <a:rPr lang="en-US">
                          <a:solidFill>
                            <a:schemeClr val="bg1">
                              <a:lumMod val="50000"/>
                            </a:schemeClr>
                          </a:solidFill>
                          <a:hlinkClick r:id="rId3">
                            <a:extLst>
                              <a:ext uri="{A12FA001-AC4F-418D-AE19-62706E023703}">
                                <ahyp:hlinkClr xmlns:ahyp="http://schemas.microsoft.com/office/drawing/2018/hyperlinkcolor" val="tx"/>
                              </a:ext>
                            </a:extLst>
                          </a:hlinkClick>
                        </a:rPr>
                        <a:t>Maintained</a:t>
                      </a:r>
                      <a:r>
                        <a:rPr lang="en-US">
                          <a:solidFill>
                            <a:schemeClr val="bg1">
                              <a:lumMod val="50000"/>
                            </a:schemeClr>
                          </a:solidFill>
                        </a:rPr>
                        <a:t> </a:t>
                      </a:r>
                      <a:r>
                        <a:rPr lang="en-US" i="1">
                          <a:solidFill>
                            <a:schemeClr val="bg1">
                              <a:lumMod val="50000"/>
                            </a:schemeClr>
                          </a:solidFill>
                        </a:rPr>
                        <a:t>estimated 2020-10-14</a:t>
                      </a:r>
                      <a:endParaRPr lang="en-US">
                        <a:solidFill>
                          <a:schemeClr val="bg1">
                            <a:lumMod val="50000"/>
                          </a:schemeClr>
                        </a:solidFill>
                      </a:endParaRPr>
                    </a:p>
                  </a:txBody>
                  <a:tcPr anchor="ctr"/>
                </a:tc>
                <a:extLst>
                  <a:ext uri="{0D108BD9-81ED-4DB2-BD59-A6C34878D82A}">
                    <a16:rowId xmlns:a16="http://schemas.microsoft.com/office/drawing/2014/main" val="811932049"/>
                  </a:ext>
                </a:extLst>
              </a:tr>
              <a:tr h="370840">
                <a:tc>
                  <a:txBody>
                    <a:bodyPr/>
                    <a:lstStyle/>
                    <a:p>
                      <a:r>
                        <a:rPr lang="en-US">
                          <a:solidFill>
                            <a:schemeClr val="bg1">
                              <a:lumMod val="50000"/>
                            </a:schemeClr>
                          </a:solidFill>
                          <a:hlinkClick r:id="rId4">
                            <a:extLst>
                              <a:ext uri="{A12FA001-AC4F-418D-AE19-62706E023703}">
                                <ahyp:hlinkClr xmlns:ahyp="http://schemas.microsoft.com/office/drawing/2018/hyperlinkcolor" val="tx"/>
                              </a:ext>
                            </a:extLst>
                          </a:hlinkClick>
                        </a:rPr>
                        <a:t>Ussuri</a:t>
                      </a:r>
                      <a:endParaRPr lang="en-US">
                        <a:solidFill>
                          <a:schemeClr val="bg1">
                            <a:lumMod val="50000"/>
                          </a:schemeClr>
                        </a:solidFill>
                      </a:endParaRPr>
                    </a:p>
                  </a:txBody>
                  <a:tcPr anchor="ctr"/>
                </a:tc>
                <a:tc>
                  <a:txBody>
                    <a:bodyPr/>
                    <a:lstStyle/>
                    <a:p>
                      <a:r>
                        <a:rPr lang="en-US" dirty="0">
                          <a:solidFill>
                            <a:schemeClr val="bg1">
                              <a:lumMod val="50000"/>
                            </a:schemeClr>
                          </a:solidFill>
                        </a:rPr>
                        <a:t>Development</a:t>
                      </a:r>
                    </a:p>
                  </a:txBody>
                  <a:tcPr anchor="ctr"/>
                </a:tc>
                <a:tc>
                  <a:txBody>
                    <a:bodyPr/>
                    <a:lstStyle/>
                    <a:p>
                      <a:r>
                        <a:rPr lang="en-US" dirty="0">
                          <a:solidFill>
                            <a:schemeClr val="bg1">
                              <a:lumMod val="50000"/>
                            </a:schemeClr>
                          </a:solidFill>
                        </a:rPr>
                        <a:t>2020-05-13 </a:t>
                      </a:r>
                      <a:r>
                        <a:rPr lang="en-US" i="1" dirty="0">
                          <a:solidFill>
                            <a:schemeClr val="bg1">
                              <a:lumMod val="50000"/>
                            </a:schemeClr>
                          </a:solidFill>
                        </a:rPr>
                        <a:t>estimated</a:t>
                      </a:r>
                      <a:endParaRPr lang="en-US" dirty="0">
                        <a:solidFill>
                          <a:schemeClr val="bg1">
                            <a:lumMod val="50000"/>
                          </a:schemeClr>
                        </a:solidFill>
                      </a:endParaRPr>
                    </a:p>
                  </a:txBody>
                  <a:tcPr anchor="ctr"/>
                </a:tc>
                <a:tc>
                  <a:txBody>
                    <a:bodyPr/>
                    <a:lstStyle/>
                    <a:p>
                      <a:r>
                        <a:rPr lang="en-US" dirty="0">
                          <a:solidFill>
                            <a:schemeClr val="bg1">
                              <a:lumMod val="50000"/>
                            </a:schemeClr>
                          </a:solidFill>
                          <a:hlinkClick r:id="rId3">
                            <a:extLst>
                              <a:ext uri="{A12FA001-AC4F-418D-AE19-62706E023703}">
                                <ahyp:hlinkClr xmlns:ahyp="http://schemas.microsoft.com/office/drawing/2018/hyperlinkcolor" val="tx"/>
                              </a:ext>
                            </a:extLst>
                          </a:hlinkClick>
                        </a:rPr>
                        <a:t>Maintained</a:t>
                      </a:r>
                      <a:r>
                        <a:rPr lang="en-US" dirty="0">
                          <a:solidFill>
                            <a:schemeClr val="bg1">
                              <a:lumMod val="50000"/>
                            </a:schemeClr>
                          </a:solidFill>
                        </a:rPr>
                        <a:t> </a:t>
                      </a:r>
                      <a:r>
                        <a:rPr lang="en-US" i="1" dirty="0">
                          <a:solidFill>
                            <a:schemeClr val="bg1">
                              <a:lumMod val="50000"/>
                            </a:schemeClr>
                          </a:solidFill>
                        </a:rPr>
                        <a:t>estimated 2020-05-13</a:t>
                      </a:r>
                      <a:endParaRPr lang="en-US" dirty="0">
                        <a:solidFill>
                          <a:schemeClr val="bg1">
                            <a:lumMod val="50000"/>
                          </a:schemeClr>
                        </a:solidFill>
                      </a:endParaRPr>
                    </a:p>
                  </a:txBody>
                  <a:tcPr anchor="ctr"/>
                </a:tc>
                <a:extLst>
                  <a:ext uri="{0D108BD9-81ED-4DB2-BD59-A6C34878D82A}">
                    <a16:rowId xmlns:a16="http://schemas.microsoft.com/office/drawing/2014/main" val="2996016468"/>
                  </a:ext>
                </a:extLst>
              </a:tr>
              <a:tr h="370840">
                <a:tc>
                  <a:txBody>
                    <a:bodyPr/>
                    <a:lstStyle/>
                    <a:p>
                      <a:r>
                        <a:rPr lang="en-US">
                          <a:hlinkClick r:id="rId5"/>
                        </a:rPr>
                        <a:t>Train</a:t>
                      </a:r>
                      <a:endParaRPr lang="en-US"/>
                    </a:p>
                  </a:txBody>
                  <a:tcPr anchor="ctr"/>
                </a:tc>
                <a:tc>
                  <a:txBody>
                    <a:bodyPr/>
                    <a:lstStyle/>
                    <a:p>
                      <a:r>
                        <a:rPr lang="en-US" dirty="0"/>
                        <a:t>Maintained</a:t>
                      </a:r>
                    </a:p>
                  </a:txBody>
                  <a:tcPr anchor="ctr"/>
                </a:tc>
                <a:tc>
                  <a:txBody>
                    <a:bodyPr/>
                    <a:lstStyle/>
                    <a:p>
                      <a:r>
                        <a:rPr lang="en-US"/>
                        <a:t>2019-10-16</a:t>
                      </a:r>
                    </a:p>
                  </a:txBody>
                  <a:tcPr anchor="ctr"/>
                </a:tc>
                <a:tc>
                  <a:txBody>
                    <a:bodyPr/>
                    <a:lstStyle/>
                    <a:p>
                      <a:r>
                        <a:rPr lang="en-US">
                          <a:hlinkClick r:id="rId3"/>
                        </a:rPr>
                        <a:t>Extended Maintenance</a:t>
                      </a:r>
                      <a:r>
                        <a:rPr lang="en-US"/>
                        <a:t> </a:t>
                      </a:r>
                      <a:r>
                        <a:rPr lang="en-US" i="1"/>
                        <a:t>estimated 2021-04-16</a:t>
                      </a:r>
                      <a:endParaRPr lang="en-US"/>
                    </a:p>
                  </a:txBody>
                  <a:tcPr anchor="ctr"/>
                </a:tc>
                <a:extLst>
                  <a:ext uri="{0D108BD9-81ED-4DB2-BD59-A6C34878D82A}">
                    <a16:rowId xmlns:a16="http://schemas.microsoft.com/office/drawing/2014/main" val="3223950557"/>
                  </a:ext>
                </a:extLst>
              </a:tr>
              <a:tr h="370840">
                <a:tc>
                  <a:txBody>
                    <a:bodyPr/>
                    <a:lstStyle/>
                    <a:p>
                      <a:r>
                        <a:rPr lang="en-US">
                          <a:hlinkClick r:id="rId6"/>
                        </a:rPr>
                        <a:t>Stein</a:t>
                      </a:r>
                      <a:endParaRPr lang="en-US"/>
                    </a:p>
                  </a:txBody>
                  <a:tcPr anchor="ctr"/>
                </a:tc>
                <a:tc>
                  <a:txBody>
                    <a:bodyPr/>
                    <a:lstStyle/>
                    <a:p>
                      <a:r>
                        <a:rPr lang="en-US" dirty="0"/>
                        <a:t>Maintained</a:t>
                      </a:r>
                    </a:p>
                  </a:txBody>
                  <a:tcPr anchor="ctr"/>
                </a:tc>
                <a:tc>
                  <a:txBody>
                    <a:bodyPr/>
                    <a:lstStyle/>
                    <a:p>
                      <a:r>
                        <a:rPr lang="en-US"/>
                        <a:t>2019-04-10</a:t>
                      </a:r>
                    </a:p>
                  </a:txBody>
                  <a:tcPr anchor="ctr"/>
                </a:tc>
                <a:tc>
                  <a:txBody>
                    <a:bodyPr/>
                    <a:lstStyle/>
                    <a:p>
                      <a:r>
                        <a:rPr lang="en-US">
                          <a:hlinkClick r:id="rId3"/>
                        </a:rPr>
                        <a:t>Extended Maintenance</a:t>
                      </a:r>
                      <a:r>
                        <a:rPr lang="en-US"/>
                        <a:t> </a:t>
                      </a:r>
                      <a:r>
                        <a:rPr lang="en-US" i="1"/>
                        <a:t>estimated 2020-10-10</a:t>
                      </a:r>
                      <a:endParaRPr lang="en-US"/>
                    </a:p>
                  </a:txBody>
                  <a:tcPr anchor="ctr"/>
                </a:tc>
                <a:extLst>
                  <a:ext uri="{0D108BD9-81ED-4DB2-BD59-A6C34878D82A}">
                    <a16:rowId xmlns:a16="http://schemas.microsoft.com/office/drawing/2014/main" val="654556284"/>
                  </a:ext>
                </a:extLst>
              </a:tr>
              <a:tr h="370840">
                <a:tc>
                  <a:txBody>
                    <a:bodyPr/>
                    <a:lstStyle/>
                    <a:p>
                      <a:r>
                        <a:rPr lang="en-US">
                          <a:solidFill>
                            <a:schemeClr val="tx1">
                              <a:lumMod val="60000"/>
                              <a:lumOff val="40000"/>
                            </a:schemeClr>
                          </a:solidFill>
                          <a:hlinkClick r:id="rId7">
                            <a:extLst>
                              <a:ext uri="{A12FA001-AC4F-418D-AE19-62706E023703}">
                                <ahyp:hlinkClr xmlns:ahyp="http://schemas.microsoft.com/office/drawing/2018/hyperlinkcolor" val="tx"/>
                              </a:ext>
                            </a:extLst>
                          </a:hlinkClick>
                        </a:rPr>
                        <a:t>Rocky</a:t>
                      </a:r>
                      <a:endParaRPr lang="en-US">
                        <a:solidFill>
                          <a:schemeClr val="tx1">
                            <a:lumMod val="60000"/>
                            <a:lumOff val="40000"/>
                          </a:schemeClr>
                        </a:solidFill>
                      </a:endParaRPr>
                    </a:p>
                  </a:txBody>
                  <a:tcPr anchor="ctr"/>
                </a:tc>
                <a:tc>
                  <a:txBody>
                    <a:bodyPr/>
                    <a:lstStyle/>
                    <a:p>
                      <a:r>
                        <a:rPr lang="en-US" dirty="0">
                          <a:solidFill>
                            <a:schemeClr val="tx1">
                              <a:lumMod val="60000"/>
                              <a:lumOff val="40000"/>
                            </a:schemeClr>
                          </a:solidFill>
                        </a:rPr>
                        <a:t>Extended Maintenance</a:t>
                      </a:r>
                    </a:p>
                  </a:txBody>
                  <a:tcPr anchor="ctr"/>
                </a:tc>
                <a:tc>
                  <a:txBody>
                    <a:bodyPr/>
                    <a:lstStyle/>
                    <a:p>
                      <a:r>
                        <a:rPr lang="en-US">
                          <a:solidFill>
                            <a:schemeClr val="tx1">
                              <a:lumMod val="60000"/>
                              <a:lumOff val="40000"/>
                            </a:schemeClr>
                          </a:solidFill>
                        </a:rPr>
                        <a:t>2018-08-30</a:t>
                      </a:r>
                    </a:p>
                  </a:txBody>
                  <a:tcPr anchor="ctr"/>
                </a:tc>
                <a:tc>
                  <a:txBody>
                    <a:bodyPr/>
                    <a:lstStyle/>
                    <a:p>
                      <a:r>
                        <a:rPr lang="en-US">
                          <a:solidFill>
                            <a:schemeClr val="tx1">
                              <a:lumMod val="60000"/>
                              <a:lumOff val="40000"/>
                            </a:schemeClr>
                          </a:solidFill>
                          <a:hlinkClick r:id="rId3">
                            <a:extLst>
                              <a:ext uri="{A12FA001-AC4F-418D-AE19-62706E023703}">
                                <ahyp:hlinkClr xmlns:ahyp="http://schemas.microsoft.com/office/drawing/2018/hyperlinkcolor" val="tx"/>
                              </a:ext>
                            </a:extLst>
                          </a:hlinkClick>
                        </a:rPr>
                        <a:t>Unmaintained</a:t>
                      </a:r>
                      <a:r>
                        <a:rPr lang="en-US">
                          <a:solidFill>
                            <a:schemeClr val="tx1">
                              <a:lumMod val="60000"/>
                              <a:lumOff val="40000"/>
                            </a:schemeClr>
                          </a:solidFill>
                        </a:rPr>
                        <a:t> </a:t>
                      </a:r>
                      <a:r>
                        <a:rPr lang="en-US" i="1">
                          <a:solidFill>
                            <a:schemeClr val="tx1">
                              <a:lumMod val="60000"/>
                              <a:lumOff val="40000"/>
                            </a:schemeClr>
                          </a:solidFill>
                        </a:rPr>
                        <a:t>TBD</a:t>
                      </a:r>
                      <a:endParaRPr lang="en-US">
                        <a:solidFill>
                          <a:schemeClr val="tx1">
                            <a:lumMod val="60000"/>
                            <a:lumOff val="40000"/>
                          </a:schemeClr>
                        </a:solidFill>
                      </a:endParaRPr>
                    </a:p>
                  </a:txBody>
                  <a:tcPr anchor="ctr"/>
                </a:tc>
                <a:extLst>
                  <a:ext uri="{0D108BD9-81ED-4DB2-BD59-A6C34878D82A}">
                    <a16:rowId xmlns:a16="http://schemas.microsoft.com/office/drawing/2014/main" val="2539372426"/>
                  </a:ext>
                </a:extLst>
              </a:tr>
              <a:tr h="370840">
                <a:tc>
                  <a:txBody>
                    <a:bodyPr/>
                    <a:lstStyle/>
                    <a:p>
                      <a:r>
                        <a:rPr lang="en-US">
                          <a:solidFill>
                            <a:schemeClr val="tx1">
                              <a:lumMod val="60000"/>
                              <a:lumOff val="40000"/>
                            </a:schemeClr>
                          </a:solidFill>
                          <a:hlinkClick r:id="rId8">
                            <a:extLst>
                              <a:ext uri="{A12FA001-AC4F-418D-AE19-62706E023703}">
                                <ahyp:hlinkClr xmlns:ahyp="http://schemas.microsoft.com/office/drawing/2018/hyperlinkcolor" val="tx"/>
                              </a:ext>
                            </a:extLst>
                          </a:hlinkClick>
                        </a:rPr>
                        <a:t>Queens</a:t>
                      </a:r>
                      <a:endParaRPr lang="en-US">
                        <a:solidFill>
                          <a:schemeClr val="tx1">
                            <a:lumMod val="60000"/>
                            <a:lumOff val="40000"/>
                          </a:schemeClr>
                        </a:solidFill>
                      </a:endParaRPr>
                    </a:p>
                  </a:txBody>
                  <a:tcPr anchor="ctr"/>
                </a:tc>
                <a:tc>
                  <a:txBody>
                    <a:bodyPr/>
                    <a:lstStyle/>
                    <a:p>
                      <a:r>
                        <a:rPr lang="en-US" dirty="0">
                          <a:solidFill>
                            <a:schemeClr val="tx1">
                              <a:lumMod val="60000"/>
                              <a:lumOff val="40000"/>
                            </a:schemeClr>
                          </a:solidFill>
                        </a:rPr>
                        <a:t>Extended Maintenance</a:t>
                      </a:r>
                    </a:p>
                  </a:txBody>
                  <a:tcPr anchor="ctr"/>
                </a:tc>
                <a:tc>
                  <a:txBody>
                    <a:bodyPr/>
                    <a:lstStyle/>
                    <a:p>
                      <a:r>
                        <a:rPr lang="en-US">
                          <a:solidFill>
                            <a:schemeClr val="tx1">
                              <a:lumMod val="60000"/>
                              <a:lumOff val="40000"/>
                            </a:schemeClr>
                          </a:solidFill>
                        </a:rPr>
                        <a:t>2018-02-28</a:t>
                      </a:r>
                    </a:p>
                  </a:txBody>
                  <a:tcPr anchor="ctr"/>
                </a:tc>
                <a:tc>
                  <a:txBody>
                    <a:bodyPr/>
                    <a:lstStyle/>
                    <a:p>
                      <a:r>
                        <a:rPr lang="en-US">
                          <a:solidFill>
                            <a:schemeClr val="tx1">
                              <a:lumMod val="60000"/>
                              <a:lumOff val="40000"/>
                            </a:schemeClr>
                          </a:solidFill>
                          <a:hlinkClick r:id="rId3">
                            <a:extLst>
                              <a:ext uri="{A12FA001-AC4F-418D-AE19-62706E023703}">
                                <ahyp:hlinkClr xmlns:ahyp="http://schemas.microsoft.com/office/drawing/2018/hyperlinkcolor" val="tx"/>
                              </a:ext>
                            </a:extLst>
                          </a:hlinkClick>
                        </a:rPr>
                        <a:t>Unmaintained</a:t>
                      </a:r>
                      <a:r>
                        <a:rPr lang="en-US">
                          <a:solidFill>
                            <a:schemeClr val="tx1">
                              <a:lumMod val="60000"/>
                              <a:lumOff val="40000"/>
                            </a:schemeClr>
                          </a:solidFill>
                        </a:rPr>
                        <a:t> </a:t>
                      </a:r>
                      <a:r>
                        <a:rPr lang="en-US" i="1">
                          <a:solidFill>
                            <a:schemeClr val="tx1">
                              <a:lumMod val="60000"/>
                              <a:lumOff val="40000"/>
                            </a:schemeClr>
                          </a:solidFill>
                        </a:rPr>
                        <a:t>TBD</a:t>
                      </a:r>
                      <a:endParaRPr lang="en-US">
                        <a:solidFill>
                          <a:schemeClr val="tx1">
                            <a:lumMod val="60000"/>
                            <a:lumOff val="40000"/>
                          </a:schemeClr>
                        </a:solidFill>
                      </a:endParaRPr>
                    </a:p>
                  </a:txBody>
                  <a:tcPr anchor="ctr"/>
                </a:tc>
                <a:extLst>
                  <a:ext uri="{0D108BD9-81ED-4DB2-BD59-A6C34878D82A}">
                    <a16:rowId xmlns:a16="http://schemas.microsoft.com/office/drawing/2014/main" val="465398430"/>
                  </a:ext>
                </a:extLst>
              </a:tr>
              <a:tr h="370840">
                <a:tc>
                  <a:txBody>
                    <a:bodyPr/>
                    <a:lstStyle/>
                    <a:p>
                      <a:r>
                        <a:rPr lang="en-US">
                          <a:solidFill>
                            <a:schemeClr val="tx1">
                              <a:lumMod val="60000"/>
                              <a:lumOff val="40000"/>
                            </a:schemeClr>
                          </a:solidFill>
                          <a:hlinkClick r:id="rId9">
                            <a:extLst>
                              <a:ext uri="{A12FA001-AC4F-418D-AE19-62706E023703}">
                                <ahyp:hlinkClr xmlns:ahyp="http://schemas.microsoft.com/office/drawing/2018/hyperlinkcolor" val="tx"/>
                              </a:ext>
                            </a:extLst>
                          </a:hlinkClick>
                        </a:rPr>
                        <a:t>Pike</a:t>
                      </a:r>
                      <a:endParaRPr lang="en-US">
                        <a:solidFill>
                          <a:schemeClr val="tx1">
                            <a:lumMod val="60000"/>
                            <a:lumOff val="40000"/>
                          </a:schemeClr>
                        </a:solidFill>
                      </a:endParaRPr>
                    </a:p>
                  </a:txBody>
                  <a:tcPr anchor="ctr"/>
                </a:tc>
                <a:tc>
                  <a:txBody>
                    <a:bodyPr/>
                    <a:lstStyle/>
                    <a:p>
                      <a:r>
                        <a:rPr lang="en-US" dirty="0">
                          <a:solidFill>
                            <a:schemeClr val="tx1">
                              <a:lumMod val="60000"/>
                              <a:lumOff val="40000"/>
                            </a:schemeClr>
                          </a:solidFill>
                        </a:rPr>
                        <a:t>Extended Maintenance</a:t>
                      </a:r>
                    </a:p>
                  </a:txBody>
                  <a:tcPr anchor="ctr"/>
                </a:tc>
                <a:tc>
                  <a:txBody>
                    <a:bodyPr/>
                    <a:lstStyle/>
                    <a:p>
                      <a:r>
                        <a:rPr lang="en-US">
                          <a:solidFill>
                            <a:schemeClr val="tx1">
                              <a:lumMod val="60000"/>
                              <a:lumOff val="40000"/>
                            </a:schemeClr>
                          </a:solidFill>
                        </a:rPr>
                        <a:t>2017-08-30</a:t>
                      </a:r>
                    </a:p>
                  </a:txBody>
                  <a:tcPr anchor="ctr"/>
                </a:tc>
                <a:tc>
                  <a:txBody>
                    <a:bodyPr/>
                    <a:lstStyle/>
                    <a:p>
                      <a:r>
                        <a:rPr lang="en-US" dirty="0">
                          <a:solidFill>
                            <a:schemeClr val="tx1">
                              <a:lumMod val="60000"/>
                              <a:lumOff val="40000"/>
                            </a:schemeClr>
                          </a:solidFill>
                          <a:hlinkClick r:id="rId3">
                            <a:extLst>
                              <a:ext uri="{A12FA001-AC4F-418D-AE19-62706E023703}">
                                <ahyp:hlinkClr xmlns:ahyp="http://schemas.microsoft.com/office/drawing/2018/hyperlinkcolor" val="tx"/>
                              </a:ext>
                            </a:extLst>
                          </a:hlinkClick>
                        </a:rPr>
                        <a:t>Unmaintained</a:t>
                      </a:r>
                      <a:r>
                        <a:rPr lang="en-US" dirty="0">
                          <a:solidFill>
                            <a:schemeClr val="tx1">
                              <a:lumMod val="60000"/>
                              <a:lumOff val="40000"/>
                            </a:schemeClr>
                          </a:solidFill>
                        </a:rPr>
                        <a:t> </a:t>
                      </a:r>
                      <a:r>
                        <a:rPr lang="en-US" i="1" dirty="0">
                          <a:solidFill>
                            <a:schemeClr val="tx1">
                              <a:lumMod val="60000"/>
                              <a:lumOff val="40000"/>
                            </a:schemeClr>
                          </a:solidFill>
                        </a:rPr>
                        <a:t>TBD</a:t>
                      </a:r>
                      <a:endParaRPr lang="en-US" dirty="0">
                        <a:solidFill>
                          <a:schemeClr val="tx1">
                            <a:lumMod val="60000"/>
                            <a:lumOff val="40000"/>
                          </a:schemeClr>
                        </a:solidFill>
                      </a:endParaRPr>
                    </a:p>
                  </a:txBody>
                  <a:tcPr anchor="ctr"/>
                </a:tc>
                <a:extLst>
                  <a:ext uri="{0D108BD9-81ED-4DB2-BD59-A6C34878D82A}">
                    <a16:rowId xmlns:a16="http://schemas.microsoft.com/office/drawing/2014/main" val="1066465613"/>
                  </a:ext>
                </a:extLst>
              </a:tr>
            </a:tbl>
          </a:graphicData>
        </a:graphic>
      </p:graphicFrame>
      <p:sp>
        <p:nvSpPr>
          <p:cNvPr id="7" name="TextBox 6">
            <a:extLst>
              <a:ext uri="{FF2B5EF4-FFF2-40B4-BE49-F238E27FC236}">
                <a16:creationId xmlns:a16="http://schemas.microsoft.com/office/drawing/2014/main" id="{CB14C381-049D-4E7D-9D11-C286762FEBEE}"/>
              </a:ext>
            </a:extLst>
          </p:cNvPr>
          <p:cNvSpPr txBox="1"/>
          <p:nvPr/>
        </p:nvSpPr>
        <p:spPr>
          <a:xfrm>
            <a:off x="624840" y="5608320"/>
            <a:ext cx="2887009" cy="369332"/>
          </a:xfrm>
          <a:prstGeom prst="rect">
            <a:avLst/>
          </a:prstGeom>
          <a:noFill/>
        </p:spPr>
        <p:txBody>
          <a:bodyPr wrap="none" rtlCol="0">
            <a:spAutoFit/>
          </a:bodyPr>
          <a:lstStyle/>
          <a:p>
            <a:r>
              <a:rPr lang="en-US" dirty="0">
                <a:hlinkClick r:id="rId10"/>
              </a:rPr>
              <a:t>https://releases.openstack.org/</a:t>
            </a:r>
            <a:r>
              <a:rPr lang="en-US" dirty="0"/>
              <a:t> </a:t>
            </a:r>
          </a:p>
        </p:txBody>
      </p:sp>
      <p:sp>
        <p:nvSpPr>
          <p:cNvPr id="8" name="Rectangle 7">
            <a:extLst>
              <a:ext uri="{FF2B5EF4-FFF2-40B4-BE49-F238E27FC236}">
                <a16:creationId xmlns:a16="http://schemas.microsoft.com/office/drawing/2014/main" id="{E8C5C830-D172-45C9-9BFA-120106ADE2C3}"/>
              </a:ext>
            </a:extLst>
          </p:cNvPr>
          <p:cNvSpPr/>
          <p:nvPr/>
        </p:nvSpPr>
        <p:spPr>
          <a:xfrm>
            <a:off x="512064" y="2066925"/>
            <a:ext cx="11521440" cy="116395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E1F9B16-0FA9-4EDA-96B2-2E86916A3112}"/>
              </a:ext>
            </a:extLst>
          </p:cNvPr>
          <p:cNvSpPr txBox="1"/>
          <p:nvPr/>
        </p:nvSpPr>
        <p:spPr>
          <a:xfrm>
            <a:off x="11183112" y="2556838"/>
            <a:ext cx="908304" cy="523220"/>
          </a:xfrm>
          <a:prstGeom prst="rect">
            <a:avLst/>
          </a:prstGeom>
          <a:noFill/>
        </p:spPr>
        <p:txBody>
          <a:bodyPr wrap="square" rtlCol="0">
            <a:spAutoFit/>
          </a:bodyPr>
          <a:lstStyle/>
          <a:p>
            <a:r>
              <a:rPr lang="en-US" sz="1400" dirty="0">
                <a:solidFill>
                  <a:srgbClr val="FF0000"/>
                </a:solidFill>
              </a:rPr>
              <a:t>Potential candidates</a:t>
            </a:r>
          </a:p>
        </p:txBody>
      </p:sp>
      <p:sp>
        <p:nvSpPr>
          <p:cNvPr id="3" name="TextBox 2">
            <a:extLst>
              <a:ext uri="{FF2B5EF4-FFF2-40B4-BE49-F238E27FC236}">
                <a16:creationId xmlns:a16="http://schemas.microsoft.com/office/drawing/2014/main" id="{CA73D1BB-DA1E-4327-A04F-C1A9A5611923}"/>
              </a:ext>
            </a:extLst>
          </p:cNvPr>
          <p:cNvSpPr txBox="1"/>
          <p:nvPr/>
        </p:nvSpPr>
        <p:spPr>
          <a:xfrm>
            <a:off x="624840" y="4793064"/>
            <a:ext cx="10131491" cy="400110"/>
          </a:xfrm>
          <a:prstGeom prst="rect">
            <a:avLst/>
          </a:prstGeom>
          <a:noFill/>
        </p:spPr>
        <p:txBody>
          <a:bodyPr wrap="none" rtlCol="0">
            <a:spAutoFit/>
          </a:bodyPr>
          <a:lstStyle/>
          <a:p>
            <a:r>
              <a:rPr lang="en-US" sz="2000" b="1" dirty="0">
                <a:solidFill>
                  <a:srgbClr val="0070C0"/>
                </a:solidFill>
              </a:rPr>
              <a:t>Train met the selection criteria and is recommended as the next CNTT baseline OpenStack version</a:t>
            </a:r>
          </a:p>
        </p:txBody>
      </p:sp>
    </p:spTree>
    <p:extLst>
      <p:ext uri="{BB962C8B-B14F-4D97-AF65-F5344CB8AC3E}">
        <p14:creationId xmlns:p14="http://schemas.microsoft.com/office/powerpoint/2010/main" val="81108201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6</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Justification</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a:bodyPr>
          <a:lstStyle/>
          <a:p>
            <a:pPr>
              <a:spcBef>
                <a:spcPts val="1800"/>
              </a:spcBef>
              <a:buFont typeface="Wingdings" panose="05000000000000000000" pitchFamily="2" charset="2"/>
              <a:buChar char="§"/>
            </a:pPr>
            <a:r>
              <a:rPr lang="en-US" dirty="0" err="1"/>
              <a:t>Minimise</a:t>
            </a:r>
            <a:r>
              <a:rPr lang="en-US" dirty="0"/>
              <a:t> # of releases selected by CNTT and need to frequently upgrade </a:t>
            </a:r>
          </a:p>
          <a:p>
            <a:pPr>
              <a:buFont typeface="Wingdings" panose="05000000000000000000" pitchFamily="2" charset="2"/>
              <a:buChar char="§"/>
            </a:pPr>
            <a:r>
              <a:rPr lang="en-US" dirty="0">
                <a:solidFill>
                  <a:srgbClr val="0070C0"/>
                </a:solidFill>
              </a:rPr>
              <a:t>Train is in the RH LTS program until 2024 – fixes will be available</a:t>
            </a:r>
          </a:p>
          <a:p>
            <a:pPr lvl="1"/>
            <a:r>
              <a:rPr lang="en-US" sz="2400" dirty="0"/>
              <a:t>If choose Stein, RA-1 documentation will complete probably by EOY 2020 while Stein will get into extended maintenance by October 2020</a:t>
            </a:r>
          </a:p>
          <a:p>
            <a:pPr lvl="1"/>
            <a:r>
              <a:rPr lang="en-US" sz="2400" dirty="0"/>
              <a:t>Per </a:t>
            </a:r>
            <a:r>
              <a:rPr lang="en-US" sz="2400" u="sng" dirty="0">
                <a:hlinkClick r:id="rId3"/>
              </a:rPr>
              <a:t>OpenStack</a:t>
            </a:r>
            <a:r>
              <a:rPr lang="en-US" sz="2400" dirty="0"/>
              <a:t>, “Once a branch reaches Extended Maintenance project teams will cease producing releases and </a:t>
            </a:r>
            <a:r>
              <a:rPr lang="en-US" sz="2400" u="sng" dirty="0">
                <a:hlinkClick r:id="rId4"/>
              </a:rPr>
              <a:t>OpenStack Vulnerability Management</a:t>
            </a:r>
            <a:r>
              <a:rPr lang="en-US" sz="2400" dirty="0"/>
              <a:t> will be reasonable efforts only. There is no statement about the level of testing and upgrades from Extended Maintenance are not supported within the Community.”</a:t>
            </a:r>
          </a:p>
        </p:txBody>
      </p:sp>
    </p:spTree>
    <p:extLst>
      <p:ext uri="{BB962C8B-B14F-4D97-AF65-F5344CB8AC3E}">
        <p14:creationId xmlns:p14="http://schemas.microsoft.com/office/powerpoint/2010/main" val="3865494598"/>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7</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Justification (contd.)</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fontScale="92500" lnSpcReduction="10000"/>
          </a:bodyPr>
          <a:lstStyle/>
          <a:p>
            <a:pPr lvl="0"/>
            <a:r>
              <a:rPr lang="en-US" dirty="0"/>
              <a:t>More stable release in terms of the architectural changes</a:t>
            </a:r>
          </a:p>
          <a:p>
            <a:pPr lvl="0"/>
            <a:r>
              <a:rPr lang="en-US" dirty="0">
                <a:solidFill>
                  <a:srgbClr val="0070C0"/>
                </a:solidFill>
              </a:rPr>
              <a:t>Placement now a full “service” in terms of Nova code being cleaned up </a:t>
            </a:r>
          </a:p>
          <a:p>
            <a:pPr lvl="0"/>
            <a:r>
              <a:rPr lang="en-US" dirty="0"/>
              <a:t>For high performance workloads, Train supports complex trees modeling NUMA layouts, multiple devices, and networks where affinity between and grouping among the members of the tree are required</a:t>
            </a:r>
          </a:p>
          <a:p>
            <a:pPr lvl="0"/>
            <a:r>
              <a:rPr lang="en-US" dirty="0">
                <a:solidFill>
                  <a:srgbClr val="0070C0"/>
                </a:solidFill>
              </a:rPr>
              <a:t>Ironic support for Redfish (non OSTK) Virtual media boot</a:t>
            </a:r>
          </a:p>
          <a:p>
            <a:pPr lvl="0"/>
            <a:r>
              <a:rPr lang="en-US" dirty="0"/>
              <a:t>Nova, Live Migration fixes issues (CPU Pinning, NUMA, SR-IOV) [Orange and some other operators]</a:t>
            </a:r>
          </a:p>
          <a:p>
            <a:pPr lvl="0"/>
            <a:r>
              <a:rPr lang="en-US" dirty="0">
                <a:solidFill>
                  <a:srgbClr val="0070C0"/>
                </a:solidFill>
              </a:rPr>
              <a:t>Keystone: finer-grained access to keystone APIs and credentials support of access rules</a:t>
            </a:r>
          </a:p>
        </p:txBody>
      </p:sp>
    </p:spTree>
    <p:extLst>
      <p:ext uri="{BB962C8B-B14F-4D97-AF65-F5344CB8AC3E}">
        <p14:creationId xmlns:p14="http://schemas.microsoft.com/office/powerpoint/2010/main" val="3913482555"/>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8</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Major Issue: Cyborg API v2.0</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a:bodyPr>
          <a:lstStyle/>
          <a:p>
            <a:pPr>
              <a:spcBef>
                <a:spcPts val="1800"/>
              </a:spcBef>
              <a:buFont typeface="Wingdings" panose="05000000000000000000" pitchFamily="2" charset="2"/>
              <a:buChar char="§"/>
            </a:pPr>
            <a:r>
              <a:rPr lang="en-US" dirty="0">
                <a:solidFill>
                  <a:schemeClr val="accent1">
                    <a:lumMod val="75000"/>
                  </a:schemeClr>
                </a:solidFill>
              </a:rPr>
              <a:t>Cyborg Acceleration Management</a:t>
            </a:r>
          </a:p>
          <a:p>
            <a:pPr lvl="1">
              <a:spcBef>
                <a:spcPts val="1000"/>
              </a:spcBef>
              <a:buFont typeface="Wingdings" panose="05000000000000000000" pitchFamily="2" charset="2"/>
              <a:buChar char="§"/>
            </a:pPr>
            <a:r>
              <a:rPr lang="en-US" dirty="0">
                <a:solidFill>
                  <a:schemeClr val="accent1">
                    <a:lumMod val="75000"/>
                  </a:schemeClr>
                </a:solidFill>
              </a:rPr>
              <a:t>Undergone major architectural changes and API changes (v2.0)</a:t>
            </a:r>
          </a:p>
          <a:p>
            <a:pPr lvl="1">
              <a:spcBef>
                <a:spcPts val="1000"/>
              </a:spcBef>
              <a:buFont typeface="Wingdings" panose="05000000000000000000" pitchFamily="2" charset="2"/>
              <a:buChar char="§"/>
            </a:pPr>
            <a:r>
              <a:rPr lang="en-US" dirty="0">
                <a:solidFill>
                  <a:schemeClr val="accent1">
                    <a:lumMod val="75000"/>
                  </a:schemeClr>
                </a:solidFill>
              </a:rPr>
              <a:t>No Backward compatibility with API v1.0</a:t>
            </a:r>
          </a:p>
          <a:p>
            <a:pPr>
              <a:spcBef>
                <a:spcPts val="1800"/>
              </a:spcBef>
              <a:buFont typeface="Wingdings" panose="05000000000000000000" pitchFamily="2" charset="2"/>
              <a:buChar char="§"/>
            </a:pPr>
            <a:r>
              <a:rPr lang="en-US" dirty="0">
                <a:solidFill>
                  <a:schemeClr val="accent1">
                    <a:lumMod val="75000"/>
                  </a:schemeClr>
                </a:solidFill>
              </a:rPr>
              <a:t>API v2.0 not completed in Train but in Ussuri</a:t>
            </a:r>
          </a:p>
          <a:p>
            <a:pPr lvl="1">
              <a:spcBef>
                <a:spcPts val="1800"/>
              </a:spcBef>
              <a:buFont typeface="Wingdings" panose="05000000000000000000" pitchFamily="2" charset="2"/>
              <a:buChar char="§"/>
            </a:pPr>
            <a:r>
              <a:rPr lang="en-US" dirty="0">
                <a:solidFill>
                  <a:schemeClr val="accent1">
                    <a:lumMod val="75000"/>
                  </a:schemeClr>
                </a:solidFill>
              </a:rPr>
              <a:t>OpenStack documentation errors in multiple locations</a:t>
            </a:r>
          </a:p>
          <a:p>
            <a:pPr>
              <a:spcBef>
                <a:spcPts val="1800"/>
              </a:spcBef>
              <a:buFont typeface="Wingdings" panose="05000000000000000000" pitchFamily="2" charset="2"/>
              <a:buChar char="§"/>
            </a:pPr>
            <a:r>
              <a:rPr lang="en-US" dirty="0">
                <a:solidFill>
                  <a:schemeClr val="accent1">
                    <a:lumMod val="75000"/>
                  </a:schemeClr>
                </a:solidFill>
              </a:rPr>
              <a:t>Recommend implement Train but with Cyborg as an optional service from Ussuri release – “Cyborg Acceleration Management” by </a:t>
            </a:r>
            <a:r>
              <a:rPr lang="en-US" dirty="0" err="1">
                <a:solidFill>
                  <a:schemeClr val="accent1">
                    <a:lumMod val="75000"/>
                  </a:schemeClr>
                </a:solidFill>
              </a:rPr>
              <a:t>Shasha</a:t>
            </a:r>
            <a:r>
              <a:rPr lang="en-US" dirty="0">
                <a:solidFill>
                  <a:schemeClr val="accent1">
                    <a:lumMod val="75000"/>
                  </a:schemeClr>
                </a:solidFill>
              </a:rPr>
              <a:t> Gao and Ying Li</a:t>
            </a:r>
          </a:p>
          <a:p>
            <a:pPr>
              <a:spcBef>
                <a:spcPts val="1800"/>
              </a:spcBef>
              <a:buFont typeface="Wingdings" panose="05000000000000000000" pitchFamily="2" charset="2"/>
              <a:buChar char="§"/>
            </a:pPr>
            <a:endParaRPr lang="en-US" dirty="0">
              <a:solidFill>
                <a:schemeClr val="accent1">
                  <a:lumMod val="75000"/>
                </a:schemeClr>
              </a:solidFill>
            </a:endParaRPr>
          </a:p>
        </p:txBody>
      </p:sp>
    </p:spTree>
    <p:extLst>
      <p:ext uri="{BB962C8B-B14F-4D97-AF65-F5344CB8AC3E}">
        <p14:creationId xmlns:p14="http://schemas.microsoft.com/office/powerpoint/2010/main" val="753236412"/>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9</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Next Steps</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429966"/>
            <a:ext cx="10933886" cy="4256460"/>
          </a:xfrm>
        </p:spPr>
        <p:txBody>
          <a:bodyPr>
            <a:normAutofit/>
          </a:bodyPr>
          <a:lstStyle/>
          <a:p>
            <a:pPr>
              <a:spcBef>
                <a:spcPts val="1800"/>
              </a:spcBef>
              <a:buFont typeface="Wingdings" panose="05000000000000000000" pitchFamily="2" charset="2"/>
              <a:buChar char="§"/>
            </a:pPr>
            <a:r>
              <a:rPr lang="en-US" dirty="0">
                <a:solidFill>
                  <a:schemeClr val="accent1">
                    <a:lumMod val="75000"/>
                  </a:schemeClr>
                </a:solidFill>
              </a:rPr>
              <a:t>Adopt Train as the next CNTT OpenStack release</a:t>
            </a:r>
          </a:p>
          <a:p>
            <a:pPr lvl="1">
              <a:spcBef>
                <a:spcPts val="1800"/>
              </a:spcBef>
              <a:buFont typeface="Wingdings" panose="05000000000000000000" pitchFamily="2" charset="2"/>
              <a:buChar char="§"/>
            </a:pPr>
            <a:r>
              <a:rPr lang="en-US" dirty="0" err="1">
                <a:solidFill>
                  <a:schemeClr val="accent1">
                    <a:lumMod val="75000"/>
                  </a:schemeClr>
                </a:solidFill>
              </a:rPr>
              <a:t>Utilise</a:t>
            </a:r>
            <a:r>
              <a:rPr lang="en-US" dirty="0">
                <a:solidFill>
                  <a:schemeClr val="accent1">
                    <a:lumMod val="75000"/>
                  </a:schemeClr>
                </a:solidFill>
              </a:rPr>
              <a:t> Cyborg Ussuri (</a:t>
            </a:r>
            <a:r>
              <a:rPr lang="en-US" dirty="0" err="1">
                <a:solidFill>
                  <a:schemeClr val="accent1">
                    <a:lumMod val="75000"/>
                  </a:schemeClr>
                </a:solidFill>
              </a:rPr>
              <a:t>Shasha</a:t>
            </a:r>
            <a:r>
              <a:rPr lang="en-US" dirty="0">
                <a:solidFill>
                  <a:schemeClr val="accent1">
                    <a:lumMod val="75000"/>
                  </a:schemeClr>
                </a:solidFill>
              </a:rPr>
              <a:t> and </a:t>
            </a:r>
            <a:r>
              <a:rPr lang="en-US">
                <a:solidFill>
                  <a:schemeClr val="accent1">
                    <a:lumMod val="75000"/>
                  </a:schemeClr>
                </a:solidFill>
              </a:rPr>
              <a:t>Ying presentation)</a:t>
            </a:r>
            <a:endParaRPr lang="en-US" dirty="0">
              <a:solidFill>
                <a:schemeClr val="accent1">
                  <a:lumMod val="75000"/>
                </a:schemeClr>
              </a:solidFill>
            </a:endParaRPr>
          </a:p>
          <a:p>
            <a:pPr>
              <a:spcBef>
                <a:spcPts val="1800"/>
              </a:spcBef>
              <a:buFont typeface="Wingdings" panose="05000000000000000000" pitchFamily="2" charset="2"/>
              <a:buChar char="§"/>
            </a:pPr>
            <a:r>
              <a:rPr lang="en-US" dirty="0">
                <a:solidFill>
                  <a:schemeClr val="accent1">
                    <a:lumMod val="75000"/>
                  </a:schemeClr>
                </a:solidFill>
              </a:rPr>
              <a:t>RA-1 </a:t>
            </a:r>
            <a:r>
              <a:rPr lang="en-US" dirty="0" err="1">
                <a:solidFill>
                  <a:schemeClr val="accent1">
                    <a:lumMod val="75000"/>
                  </a:schemeClr>
                </a:solidFill>
              </a:rPr>
              <a:t>Baraque</a:t>
            </a:r>
            <a:r>
              <a:rPr lang="en-US" dirty="0">
                <a:solidFill>
                  <a:schemeClr val="accent1">
                    <a:lumMod val="75000"/>
                  </a:schemeClr>
                </a:solidFill>
              </a:rPr>
              <a:t> release to make changes and align with Train</a:t>
            </a:r>
          </a:p>
          <a:p>
            <a:pPr marL="0" indent="0">
              <a:spcBef>
                <a:spcPts val="1800"/>
              </a:spcBef>
              <a:buNone/>
            </a:pPr>
            <a:endParaRPr lang="en-US" dirty="0">
              <a:solidFill>
                <a:schemeClr val="accent1">
                  <a:lumMod val="75000"/>
                </a:schemeClr>
              </a:solidFill>
            </a:endParaRPr>
          </a:p>
          <a:p>
            <a:pPr>
              <a:spcBef>
                <a:spcPts val="1800"/>
              </a:spcBef>
              <a:buFont typeface="Wingdings" panose="05000000000000000000" pitchFamily="2" charset="2"/>
              <a:buChar char="§"/>
            </a:pPr>
            <a:r>
              <a:rPr lang="en-US" dirty="0">
                <a:solidFill>
                  <a:schemeClr val="accent1">
                    <a:lumMod val="75000"/>
                  </a:schemeClr>
                </a:solidFill>
              </a:rPr>
              <a:t>Upstream: Cyborg should fix their API in Train release as per OpenStack policy</a:t>
            </a:r>
          </a:p>
          <a:p>
            <a:pPr>
              <a:spcBef>
                <a:spcPts val="1800"/>
              </a:spcBef>
              <a:buFont typeface="Wingdings" panose="05000000000000000000" pitchFamily="2" charset="2"/>
              <a:buChar char="§"/>
            </a:pPr>
            <a:endParaRPr lang="en-US" dirty="0">
              <a:solidFill>
                <a:schemeClr val="accent1">
                  <a:lumMod val="75000"/>
                </a:schemeClr>
              </a:solidFill>
            </a:endParaRPr>
          </a:p>
          <a:p>
            <a:pPr>
              <a:spcBef>
                <a:spcPts val="1800"/>
              </a:spcBef>
              <a:buFont typeface="Wingdings" panose="05000000000000000000" pitchFamily="2" charset="2"/>
              <a:buChar char="§"/>
            </a:pPr>
            <a:endParaRPr lang="en-US" dirty="0">
              <a:solidFill>
                <a:schemeClr val="accent1">
                  <a:lumMod val="75000"/>
                </a:schemeClr>
              </a:solidFill>
            </a:endParaRPr>
          </a:p>
        </p:txBody>
      </p:sp>
    </p:spTree>
    <p:extLst>
      <p:ext uri="{BB962C8B-B14F-4D97-AF65-F5344CB8AC3E}">
        <p14:creationId xmlns:p14="http://schemas.microsoft.com/office/powerpoint/2010/main" val="1311990497"/>
      </p:ext>
    </p:extLst>
  </p:cSld>
  <p:clrMapOvr>
    <a:masterClrMapping/>
  </p:clrMapOvr>
  <p:transition>
    <p:wipe dir="r"/>
  </p:transition>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25340</TotalTime>
  <Words>2439</Words>
  <Application>Microsoft Office PowerPoint</Application>
  <PresentationFormat>Widescreen</PresentationFormat>
  <Paragraphs>215</Paragraphs>
  <Slides>17</Slides>
  <Notes>13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17</vt:i4>
      </vt:variant>
    </vt:vector>
  </HeadingPairs>
  <TitlesOfParts>
    <vt:vector size="31" baseType="lpstr">
      <vt:lpstr>Arial</vt:lpstr>
      <vt:lpstr>ATT Aleck Sans</vt:lpstr>
      <vt:lpstr>Calibri</vt:lpstr>
      <vt:lpstr>Courier New</vt:lpstr>
      <vt:lpstr>Gill Sans</vt:lpstr>
      <vt:lpstr>Gill Sans Light</vt:lpstr>
      <vt:lpstr>Helvetica Neue</vt:lpstr>
      <vt:lpstr>HelveticaNeueLT Pro 25 UltLt</vt:lpstr>
      <vt:lpstr>HelveticaNeueLT Pro 35 Th</vt:lpstr>
      <vt:lpstr>Open Sans</vt:lpstr>
      <vt:lpstr>Symbol</vt:lpstr>
      <vt:lpstr>Times New Roman</vt:lpstr>
      <vt:lpstr>Wingdings</vt:lpstr>
      <vt:lpstr>Office Theme</vt:lpstr>
      <vt:lpstr>Common NFVI Telco Taskforce Technical vF2F Work Shop – June 24, 2020 </vt:lpstr>
      <vt:lpstr>Agenda</vt:lpstr>
      <vt:lpstr>Background</vt:lpstr>
      <vt:lpstr>Selection Criteria</vt:lpstr>
      <vt:lpstr>OpenStack Releases: Recommendation</vt:lpstr>
      <vt:lpstr>Justification</vt:lpstr>
      <vt:lpstr>Justification (contd.)</vt:lpstr>
      <vt:lpstr>Major Issue: Cyborg API v2.0</vt:lpstr>
      <vt:lpstr>Next Steps</vt:lpstr>
      <vt:lpstr>PowerPoint Presentation</vt:lpstr>
      <vt:lpstr>Detailed Justification</vt:lpstr>
      <vt:lpstr>Detailed Justification</vt:lpstr>
      <vt:lpstr>Detailed Justification</vt:lpstr>
      <vt:lpstr>Detailed Justification</vt:lpstr>
      <vt:lpstr>Detailed Justification</vt:lpstr>
      <vt:lpstr>Detailed Justification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lastModifiedBy>GOYAL, PANKAJ</cp:lastModifiedBy>
  <cp:revision>894</cp:revision>
  <dcterms:created xsi:type="dcterms:W3CDTF">2017-07-27T01:24:04Z</dcterms:created>
  <dcterms:modified xsi:type="dcterms:W3CDTF">2020-06-16T15:56:28Z</dcterms:modified>
</cp:coreProperties>
</file>