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64" r:id="rId12"/>
    <p:sldId id="265" r:id="rId13"/>
    <p:sldId id="266" r:id="rId14"/>
    <p:sldId id="267" r:id="rId15"/>
    <p:sldId id="268" r:id="rId16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4"/>
  </p:normalViewPr>
  <p:slideViewPr>
    <p:cSldViewPr snapToGrid="0" snapToObjects="1">
      <p:cViewPr varScale="1">
        <p:scale>
          <a:sx n="98" d="100"/>
          <a:sy n="98" d="100"/>
        </p:scale>
        <p:origin x="11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20480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9496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31428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20480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9496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315000" y="198000"/>
            <a:ext cx="11505960" cy="2497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20480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8094960" y="113832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31428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420480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8094960" y="3839040"/>
            <a:ext cx="37047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315000" y="198000"/>
            <a:ext cx="11505960" cy="2497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516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10000" y="383904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428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10000" y="1138320"/>
            <a:ext cx="56145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14280" y="3839040"/>
            <a:ext cx="11505960" cy="2466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pl-PL" sz="1800" b="0" strike="noStrike" spc="-1">
              <a:latin typeface="Arial"/>
            </a:endParaRPr>
          </a:p>
        </p:txBody>
      </p:sp>
      <p:pic>
        <p:nvPicPr>
          <p:cNvPr id="2" name="Picture 20"/>
          <p:cNvPicPr/>
          <p:nvPr/>
        </p:nvPicPr>
        <p:blipFill>
          <a:blip r:embed="rId15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3" name="Shape 72"/>
          <p:cNvPicPr/>
          <p:nvPr/>
        </p:nvPicPr>
        <p:blipFill>
          <a:blip r:embed="rId16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4" name="Picture 10"/>
          <p:cNvPicPr/>
          <p:nvPr/>
        </p:nvPicPr>
        <p:blipFill>
          <a:blip r:embed="rId17"/>
          <a:stretch/>
        </p:blipFill>
        <p:spPr>
          <a:xfrm>
            <a:off x="3214800" y="6599160"/>
            <a:ext cx="1726200" cy="162000"/>
          </a:xfrm>
          <a:prstGeom prst="rect">
            <a:avLst/>
          </a:prstGeom>
          <a:ln>
            <a:noFill/>
          </a:ln>
        </p:spPr>
      </p:pic>
      <p:pic>
        <p:nvPicPr>
          <p:cNvPr id="5" name="Picture 9"/>
          <p:cNvPicPr/>
          <p:nvPr/>
        </p:nvPicPr>
        <p:blipFill>
          <a:blip r:embed="rId18"/>
          <a:stretch/>
        </p:blipFill>
        <p:spPr>
          <a:xfrm>
            <a:off x="-27000" y="-9000"/>
            <a:ext cx="12197880" cy="6866640"/>
          </a:xfrm>
          <a:prstGeom prst="rect">
            <a:avLst/>
          </a:prstGeom>
          <a:ln>
            <a:noFill/>
          </a:ln>
        </p:spPr>
      </p:pic>
      <p:sp>
        <p:nvSpPr>
          <p:cNvPr id="6" name="CustomShape 3"/>
          <p:cNvSpPr/>
          <p:nvPr/>
        </p:nvSpPr>
        <p:spPr>
          <a:xfrm>
            <a:off x="-27000" y="-9000"/>
            <a:ext cx="12207960" cy="1864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PlaceHolder 4"/>
          <p:cNvSpPr>
            <a:spLocks noGrp="1"/>
          </p:cNvSpPr>
          <p:nvPr>
            <p:ph type="title"/>
          </p:nvPr>
        </p:nvSpPr>
        <p:spPr>
          <a:xfrm>
            <a:off x="366480" y="2823480"/>
            <a:ext cx="11332440" cy="151452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b="0" strike="noStrike" spc="-1">
                <a:solidFill>
                  <a:srgbClr val="FFFFFF"/>
                </a:solidFill>
                <a:latin typeface="Arial"/>
              </a:rPr>
              <a:t>Modifiez le style du titre</a:t>
            </a:r>
            <a:endParaRPr lang="en-US" sz="3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8"/>
          <p:cNvPicPr/>
          <p:nvPr/>
        </p:nvPicPr>
        <p:blipFill>
          <a:blip r:embed="rId15"/>
          <a:stretch/>
        </p:blipFill>
        <p:spPr>
          <a:xfrm>
            <a:off x="366480" y="499320"/>
            <a:ext cx="3748320" cy="780480"/>
          </a:xfrm>
          <a:prstGeom prst="rect">
            <a:avLst/>
          </a:prstGeom>
          <a:ln>
            <a:noFill/>
          </a:ln>
        </p:spPr>
      </p:pic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445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20160" y="0"/>
            <a:ext cx="12191760" cy="96768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0" y="6479280"/>
            <a:ext cx="12211920" cy="3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l-PL" sz="1800" b="0" strike="noStrike" spc="-1">
                <a:solidFill>
                  <a:srgbClr val="FFFFFF"/>
                </a:solidFill>
                <a:latin typeface="Calibri"/>
              </a:rPr>
              <a:t> </a:t>
            </a:r>
            <a:endParaRPr lang="pl-PL" sz="1800" b="0" strike="noStrike" spc="-1">
              <a:latin typeface="Arial"/>
            </a:endParaRPr>
          </a:p>
        </p:txBody>
      </p:sp>
      <p:pic>
        <p:nvPicPr>
          <p:cNvPr id="48" name="Picture 20"/>
          <p:cNvPicPr/>
          <p:nvPr/>
        </p:nvPicPr>
        <p:blipFill>
          <a:blip r:embed="rId15"/>
          <a:stretch/>
        </p:blipFill>
        <p:spPr>
          <a:xfrm>
            <a:off x="10027440" y="6521760"/>
            <a:ext cx="1494360" cy="311040"/>
          </a:xfrm>
          <a:prstGeom prst="rect">
            <a:avLst/>
          </a:prstGeom>
          <a:ln>
            <a:noFill/>
          </a:ln>
        </p:spPr>
      </p:pic>
      <p:pic>
        <p:nvPicPr>
          <p:cNvPr id="49" name="Shape 72"/>
          <p:cNvPicPr/>
          <p:nvPr/>
        </p:nvPicPr>
        <p:blipFill>
          <a:blip r:embed="rId16"/>
          <a:stretch/>
        </p:blipFill>
        <p:spPr>
          <a:xfrm>
            <a:off x="315000" y="6604560"/>
            <a:ext cx="2595240" cy="154440"/>
          </a:xfrm>
          <a:prstGeom prst="rect">
            <a:avLst/>
          </a:prstGeom>
          <a:ln>
            <a:noFill/>
          </a:ln>
        </p:spPr>
      </p:pic>
      <p:pic>
        <p:nvPicPr>
          <p:cNvPr id="50" name="Picture 10"/>
          <p:cNvPicPr/>
          <p:nvPr/>
        </p:nvPicPr>
        <p:blipFill>
          <a:blip r:embed="rId17"/>
          <a:stretch/>
        </p:blipFill>
        <p:spPr>
          <a:xfrm>
            <a:off x="3214800" y="6599160"/>
            <a:ext cx="1726200" cy="162000"/>
          </a:xfrm>
          <a:prstGeom prst="rect">
            <a:avLst/>
          </a:prstGeom>
          <a:ln>
            <a:noFill/>
          </a:ln>
        </p:spPr>
      </p:pic>
      <p:sp>
        <p:nvSpPr>
          <p:cNvPr id="51" name="CustomShape 3"/>
          <p:cNvSpPr/>
          <p:nvPr/>
        </p:nvSpPr>
        <p:spPr>
          <a:xfrm>
            <a:off x="0" y="0"/>
            <a:ext cx="12191760" cy="95436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PlaceHolder 4"/>
          <p:cNvSpPr>
            <a:spLocks noGrp="1"/>
          </p:cNvSpPr>
          <p:nvPr>
            <p:ph type="dt"/>
          </p:nvPr>
        </p:nvSpPr>
        <p:spPr>
          <a:xfrm>
            <a:off x="8554680" y="6492240"/>
            <a:ext cx="143892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l-PL" sz="2400" b="0" strike="noStrike" spc="-1"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sldNum"/>
          </p:nvPr>
        </p:nvSpPr>
        <p:spPr>
          <a:xfrm>
            <a:off x="11568600" y="6504120"/>
            <a:ext cx="6069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420A8472-897D-480C-8DE7-4A06E78D2AC7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‹N°›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title"/>
          </p:nvPr>
        </p:nvSpPr>
        <p:spPr>
          <a:xfrm>
            <a:off x="315000" y="198000"/>
            <a:ext cx="11505960" cy="5385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Modifiez le style du titre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7"/>
          <p:cNvSpPr>
            <a:spLocks noGrp="1"/>
          </p:cNvSpPr>
          <p:nvPr>
            <p:ph type="body"/>
          </p:nvPr>
        </p:nvSpPr>
        <p:spPr>
          <a:xfrm>
            <a:off x="314280" y="1138320"/>
            <a:ext cx="11505960" cy="5169960"/>
          </a:xfrm>
          <a:prstGeom prst="rect">
            <a:avLst/>
          </a:prstGeom>
        </p:spPr>
        <p:txBody>
          <a:bodyPr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Modifier les styles du texte du masque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Deuxième niveau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Troisième niveau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Quatrième niveau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rojectatomic.io/blog/2015/12/making-docker-images-write-only-in-production/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OM+Guilin+release+plan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366480" y="2823480"/>
            <a:ext cx="11332440" cy="1514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3800" b="0" strike="noStrike" spc="-1">
                <a:solidFill>
                  <a:srgbClr val="FFFFFF"/>
                </a:solidFill>
                <a:latin typeface="Arial"/>
              </a:rPr>
              <a:t>OOM Status update: what's planned internally</a:t>
            </a:r>
            <a:endParaRPr lang="en-US" sz="3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366480" y="4554360"/>
            <a:ext cx="5057640" cy="5338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Sylvain Desbureaux, Krzysztof Opasiak</a:t>
            </a:r>
            <a:endParaRPr lang="pl-PL" sz="1800" b="0" strike="noStrike" spc="-1">
              <a:latin typeface="Arial"/>
            </a:endParaRPr>
          </a:p>
        </p:txBody>
      </p:sp>
      <p:sp>
        <p:nvSpPr>
          <p:cNvPr id="94" name="TextShape 3"/>
          <p:cNvSpPr txBox="1"/>
          <p:nvPr/>
        </p:nvSpPr>
        <p:spPr>
          <a:xfrm>
            <a:off x="11584080" y="6504120"/>
            <a:ext cx="60768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F37CA4DC-C551-4F1F-8C9B-003AB52BCADE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1</a:t>
            </a:fld>
            <a:endParaRPr lang="pl-PL" sz="1200" b="0" strike="noStrike" spc="-1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E31F7B74-383D-44D0-B5A9-9389DBD315A3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10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Guilin requirements – OOM and Gating (Sylvain)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REQ-359: Container rootfs must be mounted readOnly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As said for several years (</a:t>
            </a:r>
            <a:r>
              <a:rPr lang="en-US" sz="2400" b="0" u="sng" strike="noStrike" spc="-1">
                <a:solidFill>
                  <a:srgbClr val="0563C1"/>
                </a:solidFill>
                <a:uFillTx/>
                <a:latin typeface="Arial"/>
                <a:hlinkClick r:id="rId2"/>
              </a:rPr>
              <a:t>https://www.projectatomic.io/blog/2015/12/making-docker-images-write-only-in-production/</a:t>
            </a: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), it’s important for security purpose to have a read only rootfs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OOM new templates will enforce this best practice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More on this on “OOM Status update: consequences on other components” session</a:t>
            </a: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REQ-360: Application config should be fully prepared before starting the application container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Editing config files with sed from docker entrypoint script often causes a lot of silent failures in OOM deployments. 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Instead, config should be either provided as a ConfigMap and templated using helm or generated in the init container before the main application container comes up.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More on this on “OOM Status update: consequences on other components” session</a:t>
            </a: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0739DCBA-B68F-46A6-8010-56787631D039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11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Guilin requirements – OOM and Gating (Sylvain)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REQ-362: All containers must run as non-root user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After starting with containers from OOM on F release, we want to extend this to all containers that are deployed as a part of OOM.</a:t>
            </a: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REQ-363: ONAP components should be able to run without AAF and MSB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AAF is not the only possible security solution for ONAP. In some cases ONAP may be deployed behind a reverse proxy or using service mesh. 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That's why components should be able to work (even in degradated mode in example using HTTP instead of HTTP or without authentication) without AAF available.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The same for MSB.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It's not the most cloud native solution for accessing services in kubernetes thus it should be possible to deploy ONAP without it and access services using for example API gateway.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More on this on « Service Mesh for RBAC and security PoC » session</a:t>
            </a: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BD2F17D0-20EE-471E-A434-B7FE104C9A3E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12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Guilin requirements – OOM and Gating (Sylvain)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REQ-365: Containers must have no more than one main process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Docker best practice is to have one main process (java, nginx, gunicorn, ...) per container as it allows a fine grained supervision of this process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More on this on “OOM Status update: consequences on other components” session</a:t>
            </a: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REQ-366: Containers must crash properly when a failure occurs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Kubernetes best practice mandates that when an issue occurs (no access to Database, REST mandatory call fails, bug in code, ...), the container must crash with exit code different than 0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More on this on “OOM Status update: consequences on other components” session</a:t>
            </a: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25B9DAF-33CC-48DB-9BA2-522546474849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13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Guilin requirements – OOM and Gating (Krzysztof)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44546A"/>
                </a:solidFill>
                <a:latin typeface="Arial"/>
              </a:rPr>
              <a:t>REQ-361: Continue hardcoded passwords removal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 dirty="0">
                <a:solidFill>
                  <a:srgbClr val="44546A"/>
                </a:solidFill>
                <a:latin typeface="Arial"/>
              </a:rPr>
              <a:t>All new code must use common secret template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 dirty="0">
                <a:solidFill>
                  <a:srgbClr val="44546A"/>
                </a:solidFill>
                <a:latin typeface="Arial"/>
              </a:rPr>
              <a:t>No hardcoded certificates in docker image/</a:t>
            </a:r>
            <a:r>
              <a:rPr lang="en-US" sz="2400" b="0" strike="noStrike" spc="-1" dirty="0" err="1">
                <a:solidFill>
                  <a:srgbClr val="44546A"/>
                </a:solidFill>
                <a:latin typeface="Arial"/>
              </a:rPr>
              <a:t>oom</a:t>
            </a:r>
            <a:r>
              <a:rPr lang="en-US" sz="2400" b="0" strike="noStrike" spc="-1" dirty="0">
                <a:solidFill>
                  <a:srgbClr val="44546A"/>
                </a:solidFill>
                <a:latin typeface="Arial"/>
              </a:rPr>
              <a:t> repo + </a:t>
            </a:r>
            <a:r>
              <a:rPr lang="en-US" sz="2400" b="0" strike="noStrike" spc="-1" dirty="0" err="1">
                <a:solidFill>
                  <a:srgbClr val="44546A"/>
                </a:solidFill>
                <a:latin typeface="Arial"/>
              </a:rPr>
              <a:t>certInitializer</a:t>
            </a:r>
            <a:endParaRPr lang="en-US" sz="2400" b="0" strike="noStrike" spc="-1" dirty="0">
              <a:solidFill>
                <a:srgbClr val="44546A"/>
              </a:solidFill>
              <a:latin typeface="Arial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 dirty="0">
                <a:solidFill>
                  <a:srgbClr val="44546A"/>
                </a:solidFill>
                <a:latin typeface="Arial"/>
              </a:rPr>
              <a:t>Happy to help in case of issues</a:t>
            </a: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en-US" sz="2400" b="0" strike="noStrike" spc="-1" dirty="0">
              <a:solidFill>
                <a:srgbClr val="44546A"/>
              </a:solidFill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en-US" sz="2400" b="0" strike="noStrike" spc="-1" dirty="0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44546A"/>
                </a:solidFill>
                <a:latin typeface="Arial"/>
              </a:rPr>
              <a:t>REQ-358: No root (superuser) access to DB from app container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 dirty="0">
                <a:solidFill>
                  <a:srgbClr val="44546A"/>
                </a:solidFill>
                <a:latin typeface="Arial"/>
              </a:rPr>
              <a:t>Root access to DB only using dedicated job not app container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 dirty="0">
                <a:solidFill>
                  <a:srgbClr val="44546A"/>
                </a:solidFill>
                <a:latin typeface="Arial"/>
              </a:rPr>
              <a:t>For </a:t>
            </a:r>
            <a:r>
              <a:rPr lang="en-US" sz="2400" b="0" strike="noStrike" spc="-1" dirty="0" err="1">
                <a:solidFill>
                  <a:srgbClr val="44546A"/>
                </a:solidFill>
                <a:latin typeface="Arial"/>
              </a:rPr>
              <a:t>mariadb-galera</a:t>
            </a:r>
            <a:r>
              <a:rPr lang="en-US" sz="2400" b="0" strike="noStrike" spc="-1" dirty="0">
                <a:solidFill>
                  <a:srgbClr val="44546A"/>
                </a:solidFill>
                <a:latin typeface="Arial"/>
              </a:rPr>
              <a:t> recommended to use </a:t>
            </a:r>
            <a:r>
              <a:rPr lang="en-US" sz="2400" b="0" strike="noStrike" spc="-1" dirty="0" err="1">
                <a:solidFill>
                  <a:srgbClr val="44546A"/>
                </a:solidFill>
                <a:latin typeface="Arial"/>
              </a:rPr>
              <a:t>mariadb-init</a:t>
            </a:r>
            <a:endParaRPr lang="en-US" sz="2400" b="0" strike="noStrike" spc="-1" dirty="0">
              <a:solidFill>
                <a:srgbClr val="44546A"/>
              </a:solidFill>
              <a:latin typeface="Arial"/>
            </a:endParaRPr>
          </a:p>
          <a:p>
            <a:endParaRPr lang="en-US" sz="2400" b="0" strike="noStrike" spc="-1" dirty="0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EDB1AF7-8ECA-4F43-85A5-648469557356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14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Guilin requirements – OOM and Gating (Krzysztof)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REQ-364: Replace NodePorts with ingress controller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Work mostly on service part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Extract robot pod to outside of the cluster (Lucjan, WIP)</a:t>
            </a: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</a:pP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REQ-380 &amp; REQ-379 (License related)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Follow to recommendation for oom-maintained services (probably already done)</a:t>
            </a: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6A8DCB72-2F3E-4082-BEA2-0F0CD86C57BA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2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Agenda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 lnSpcReduction="20000"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All the list is here: </a:t>
            </a:r>
            <a:r>
              <a:rPr lang="en-US" sz="2800" b="0" u="sng" strike="noStrike" spc="-1">
                <a:solidFill>
                  <a:srgbClr val="0563C1"/>
                </a:solidFill>
                <a:uFillTx/>
                <a:latin typeface="Arial"/>
                <a:hlinkClick r:id="rId2"/>
              </a:rPr>
              <a:t>https://wiki.onap.org/display/DW/OOM+Guilin+release+plan</a:t>
            </a: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Service Mesh PoC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The new defaults values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Kubernetes v1.17 (or v1.18) support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Helm v3.2 support (tentative)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Postgres / Mariadb / Cassandra / … versions upgrade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IPv6 support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E86E1B4E-3178-4535-9E60-1C57419AB87C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3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Service Mesh PoC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A dedicated session is planned Thursday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E2D53E4F-1FF1-4616-9A75-7AF91665EA58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4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The new default values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Gating and dailies will follow these new default values: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Nodeport use will be deprecated in favor of </a:t>
            </a:r>
            <a:r>
              <a:rPr lang="en-US" sz="2400" b="0" strike="noStrike" spc="-1">
                <a:solidFill>
                  <a:srgbClr val="009893"/>
                </a:solidFill>
                <a:latin typeface="Arial"/>
              </a:rPr>
              <a:t>Ingress</a:t>
            </a: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“/dockerdata-nfs” use will be deprecated in favor of </a:t>
            </a:r>
            <a:r>
              <a:rPr lang="en-US" sz="2400" b="0" strike="noStrike" spc="-1">
                <a:solidFill>
                  <a:srgbClr val="009893"/>
                </a:solidFill>
                <a:latin typeface="Arial"/>
              </a:rPr>
              <a:t>storage classes</a:t>
            </a: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Daily and gating will use </a:t>
            </a:r>
            <a:r>
              <a:rPr lang="en-US" sz="2400" b="0" strike="noStrike" spc="-1">
                <a:solidFill>
                  <a:srgbClr val="009893"/>
                </a:solidFill>
                <a:latin typeface="Arial"/>
              </a:rPr>
              <a:t>hardened</a:t>
            </a: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 OS installation and hardened Kubernetes installations (in order be compliant with CIS 1.4).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Be prepared for some “hiccups” at start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17F909F-A30A-44FC-B4B5-5C6E109B34B7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5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Kubernetes v1.17 (or v1.18) support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OOM is not compatible with Kubernetes v1.16+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Some APIs (extensions/v1beta1 and extensions/v1beta2) have been removed (after being marked as deprecated since Kubernetes v1.9)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New offered APIs (apps/v1) are a bit different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4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But SECCOM mandates Kubernetes v1.17 for Guilin release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Some templates have been released / are under review in order to simplify this transition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All projects will pass through these templates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It shouldn’t change behavior of components as it’s “internal plumbing only”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Be aware that other changes (seen in session “OOM Status update: consequences on other components”) WILL impact projects (actually their container)  </a:t>
            </a:r>
          </a:p>
          <a:p>
            <a:endParaRPr lang="en-US" sz="20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16A2BF0F-E8AF-495D-9A73-14A5B05A6026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6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Helm v3.2 support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We’re actually using v2 branch of Helm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Even if the support is still there (a new version v2.16.9 has been out less than a week ago), we need to prepare to move to helm v3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First steps: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Generate templates with Helm 2 using “usual” default values (two types of deployments)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Generate templates with Helm 3 using the same values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See if there are differences</a:t>
            </a:r>
          </a:p>
          <a:p>
            <a:endParaRPr lang="en-US" sz="2400" b="0" strike="noStrike" spc="-1">
              <a:solidFill>
                <a:srgbClr val="44546A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EA6F66E8-9812-4384-A4CE-BE378BAD15BC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7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Postgres / Mariadb / Cassandra / … versions upgrade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 lnSpcReduction="10000"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In order to follow SECCOM authorized versions, we need to upgrade to new versions:</a:t>
            </a:r>
          </a:p>
          <a:p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Mariadb Galera 10.4.12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Current used images are deprecated and are stuck to Mariadb 10.1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Images / Helm chart will then have to change</a:t>
            </a:r>
          </a:p>
          <a:p>
            <a:endParaRPr lang="en-US" sz="2000" b="0" strike="noStrike" spc="-1">
              <a:solidFill>
                <a:srgbClr val="44546A"/>
              </a:solidFill>
              <a:latin typeface="Arial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PostgresSQL 12.2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Keeping « crunchydata » images or moving to « bitnami » one has not been decided yet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ElasticSearch and MariaDB are using bitnami images so it may be interesting to move to bitnami there</a:t>
            </a:r>
          </a:p>
          <a:p>
            <a:endParaRPr lang="en-US" sz="2000" b="0" strike="noStrike" spc="-1">
              <a:solidFill>
                <a:srgbClr val="44546A"/>
              </a:solidFill>
              <a:latin typeface="Arial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Cassandra 3.11.6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First is to move from 3.11.4 to 3.11.6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We’ll think about using also « bitnami » images as it allows to change admin user / password</a:t>
            </a:r>
          </a:p>
          <a:p>
            <a:endParaRPr lang="en-US" sz="2000" b="0" strike="noStrike" spc="-1">
              <a:solidFill>
                <a:srgbClr val="44546A"/>
              </a:solidFill>
              <a:latin typeface="Arial"/>
            </a:endParaRP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.AppleSystemUIFont"/>
              <a:buChar char="-"/>
            </a:pPr>
            <a:r>
              <a:rPr lang="en-US" sz="2400" b="0" strike="noStrike" spc="-1">
                <a:solidFill>
                  <a:srgbClr val="44546A"/>
                </a:solidFill>
                <a:latin typeface="Arial"/>
              </a:rPr>
              <a:t>MongoDB 4.2.2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From 4.0.8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44546A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44546A"/>
                </a:solidFill>
                <a:latin typeface="Arial"/>
              </a:rPr>
              <a:t>We’ll think about using also « bitnami » images in order to be consistent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11568600" y="6504120"/>
            <a:ext cx="606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9C10BD33-AA2E-4809-A7E5-A4223B37387F}" type="slidenum">
              <a:rPr lang="pl-PL" sz="1200" b="0" strike="noStrike" spc="-1">
                <a:solidFill>
                  <a:srgbClr val="000000"/>
                </a:solidFill>
                <a:latin typeface="Arial"/>
              </a:rPr>
              <a:t>8</a:t>
            </a:fld>
            <a:endParaRPr lang="pl-PL" sz="1200" b="0" strike="noStrike" spc="-1">
              <a:latin typeface="Times New Roman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315000" y="198000"/>
            <a:ext cx="11505960" cy="538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IPv6 Support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extShape 3"/>
          <p:cNvSpPr txBox="1"/>
          <p:nvPr/>
        </p:nvSpPr>
        <p:spPr>
          <a:xfrm>
            <a:off x="314280" y="1138320"/>
            <a:ext cx="11505960" cy="5169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Kubernetes v1.17 support IPv4/v6 dual stack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>
              <a:solidFill>
                <a:srgbClr val="44546A"/>
              </a:solidFill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44546A"/>
                </a:solidFill>
                <a:latin typeface="Arial"/>
              </a:rPr>
              <a:t>Goal is to use this dual stack when we”re moving to v1.17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363E3A-1827-EE40-9DD2-74D8CDAD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434" y="2131303"/>
            <a:ext cx="11505960" cy="53856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Recommendation list</a:t>
            </a:r>
          </a:p>
        </p:txBody>
      </p:sp>
    </p:spTree>
    <p:extLst>
      <p:ext uri="{BB962C8B-B14F-4D97-AF65-F5344CB8AC3E}">
        <p14:creationId xmlns:p14="http://schemas.microsoft.com/office/powerpoint/2010/main" val="3689708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24</TotalTime>
  <Words>1074</Words>
  <Application>Microsoft Macintosh PowerPoint</Application>
  <PresentationFormat>Grand écran</PresentationFormat>
  <Paragraphs>135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23" baseType="lpstr">
      <vt:lpstr>.AppleSystemUIFont</vt:lpstr>
      <vt:lpstr>Arial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Recommendation list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OOM Status update: what's planned internally</dc:title>
  <dc:subject/>
  <dc:creator>Utilisateur Microsoft Office</dc:creator>
  <dc:description/>
  <cp:lastModifiedBy>Utilisateur Microsoft Office</cp:lastModifiedBy>
  <cp:revision>4</cp:revision>
  <dcterms:created xsi:type="dcterms:W3CDTF">2020-06-22T08:23:49Z</dcterms:created>
  <dcterms:modified xsi:type="dcterms:W3CDTF">2020-06-23T07:52:35Z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Grand écran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