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312" r:id="rId2"/>
    <p:sldId id="318" r:id="rId3"/>
    <p:sldId id="328" r:id="rId4"/>
    <p:sldId id="329" r:id="rId5"/>
    <p:sldId id="256" r:id="rId6"/>
    <p:sldId id="257" r:id="rId7"/>
    <p:sldId id="335" r:id="rId8"/>
    <p:sldId id="336" r:id="rId9"/>
    <p:sldId id="337" r:id="rId10"/>
    <p:sldId id="330" r:id="rId11"/>
    <p:sldId id="325" r:id="rId12"/>
    <p:sldId id="331" r:id="rId13"/>
    <p:sldId id="332" r:id="rId14"/>
    <p:sldId id="333" r:id="rId15"/>
    <p:sldId id="3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8FDF"/>
    <a:srgbClr val="0018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58" autoAdjust="0"/>
    <p:restoredTop sz="94660"/>
  </p:normalViewPr>
  <p:slideViewPr>
    <p:cSldViewPr snapToGrid="0">
      <p:cViewPr varScale="1">
        <p:scale>
          <a:sx n="128" d="100"/>
          <a:sy n="128" d="100"/>
        </p:scale>
        <p:origin x="1064" y="176"/>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65" d="100"/>
          <a:sy n="65" d="100"/>
        </p:scale>
        <p:origin x="2222"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6/22/20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6/22/20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laceHolder 1"/>
          <p:cNvSpPr>
            <a:spLocks noGrp="1" noRot="1" noChangeAspect="1"/>
          </p:cNvSpPr>
          <p:nvPr>
            <p:ph type="sldImg"/>
          </p:nvPr>
        </p:nvSpPr>
        <p:spPr>
          <a:xfrm>
            <a:off x="685800" y="1143000"/>
            <a:ext cx="5486400" cy="3086100"/>
          </a:xfrm>
          <a:prstGeom prst="rect">
            <a:avLst/>
          </a:prstGeom>
        </p:spPr>
      </p:sp>
      <p:sp>
        <p:nvSpPr>
          <p:cNvPr id="51"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US" sz="1200" b="0" strike="noStrike" spc="-1">
                <a:solidFill>
                  <a:srgbClr val="000000"/>
                </a:solidFill>
                <a:latin typeface="+mn-lt"/>
                <a:ea typeface="+mn-ea"/>
              </a:rPr>
              <a:t>Mentorship - Most of the people that are involved in this are people who are looking for senior robotics engineering mentorship. Mentors spend a bunch of my time mentoring, helping design, and reviewing PRs. Expect there to be some spin up time of a month or so where you're spending more time than work product out. You will probably be getting 2-3x your personal output in terms of work from students and professionals you are mentoring and having them work on real projects. Without this, probably none of them would have done anything.</a:t>
            </a:r>
            <a:br/>
            <a:endParaRPr lang="fr-FR" sz="1200" b="0" strike="noStrike" spc="-1">
              <a:latin typeface="Arial"/>
            </a:endParaRPr>
          </a:p>
          <a:p>
            <a:pPr marL="216000" indent="-216000">
              <a:lnSpc>
                <a:spcPct val="100000"/>
              </a:lnSpc>
            </a:pPr>
            <a:r>
              <a:rPr lang="en-US" sz="1200" b="0" strike="noStrike" spc="-1">
                <a:solidFill>
                  <a:srgbClr val="000000"/>
                </a:solidFill>
                <a:latin typeface="+mn-lt"/>
                <a:ea typeface="+mn-ea"/>
              </a:rPr>
              <a:t>- Encouraging all levels / time - A lot of people are intimidated by open source thinking they have to be experts. We certainly get a number of junior developers or students that haven't much programming experience, but there's always work for them (discrete Wishlist tasks, refactoring, tests, documentation, etc.). By encouraging all levels, We found to get more people involved and most of them are surprisingly competent even without much formal experience. The people that will volunteer to help in open source are self selecting to some degree. Also, encourage any time commitment, some folks are doing 5 hours a week, some are 20. It might take them longer to get things done, but things still get done. It then ties back into mentorship to find an appropriate project for the time and expertise. </a:t>
            </a:r>
            <a:br/>
            <a:endParaRPr lang="fr-FR" sz="1200" b="0" strike="noStrike" spc="-1">
              <a:latin typeface="Arial"/>
            </a:endParaRPr>
          </a:p>
          <a:p>
            <a:pPr marL="216000" indent="-216000">
              <a:lnSpc>
                <a:spcPct val="100000"/>
              </a:lnSpc>
            </a:pPr>
            <a:r>
              <a:rPr lang="en-US" sz="1200" b="0" strike="noStrike" spc="-1">
                <a:solidFill>
                  <a:srgbClr val="000000"/>
                </a:solidFill>
                <a:latin typeface="+mn-lt"/>
                <a:ea typeface="+mn-ea"/>
              </a:rPr>
              <a:t>- Consistent calls - Not just calling for help or a program once, but consistently over a long time. Every time you announce an update, some changes, etc, add a blurb at the end about mentorship for all levels and time commitment to have new blood flowing in. As people are entering, less people leave from a feeling of momentum. While many of the "star" developers came from the initial call, we've been able to create a really great ecosystem and active collaboration having many people work on projects together. </a:t>
            </a:r>
            <a:br/>
            <a:endParaRPr lang="fr-FR" sz="1200" b="0" strike="noStrike" spc="-1">
              <a:latin typeface="Arial"/>
            </a:endParaRPr>
          </a:p>
          <a:p>
            <a:pPr marL="216000" indent="-216000">
              <a:lnSpc>
                <a:spcPct val="100000"/>
              </a:lnSpc>
            </a:pPr>
            <a:br/>
            <a:endParaRPr lang="fr-FR" sz="1200" b="0" strike="noStrike" spc="-1">
              <a:latin typeface="Arial"/>
            </a:endParaRPr>
          </a:p>
        </p:txBody>
      </p:sp>
      <p:sp>
        <p:nvSpPr>
          <p:cNvPr id="52"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6FADD0F9-DA32-40B5-8BFB-8E3CBDD3898A}" type="slidenum">
              <a:rPr lang="en-US" sz="1200" b="0" strike="noStrike" spc="-1">
                <a:latin typeface="Times New Roman"/>
              </a:rPr>
              <a:t>5</a:t>
            </a:fld>
            <a:endParaRPr lang="fr-FR" sz="1200" b="0" strike="noStrike" spc="-1">
              <a:latin typeface="Times New Roman"/>
            </a:endParaRPr>
          </a:p>
        </p:txBody>
      </p:sp>
    </p:spTree>
    <p:extLst>
      <p:ext uri="{BB962C8B-B14F-4D97-AF65-F5344CB8AC3E}">
        <p14:creationId xmlns:p14="http://schemas.microsoft.com/office/powerpoint/2010/main" val="1553485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Mentorship - Most of the people that are involved in this are people who are looking for senior robotics engineering mentorship. Mentors spend a bunch of my time mentoring, helping design, and reviewing PRs. Expect there to be some spin up time of a month or so where you're spending more time than work product out. You will probably be getting 2-3x your personal output in terms of work from students and professionals you are mentoring and having them work on real projects. Without this, probably none of them would have done anything.</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 Encouraging all levels / time - A lot of people are intimidated by open source thinking they have to be experts. We certainly get a number of junior developers or students that haven't much programming experience, but there's always work for them (discrete Wishlist tasks, refactoring, tests, documentation, etc.). By encouraging all levels, We found to get more people involved and most of them are surprisingly competent even without much formal experience. The people that will volunteer to help in open source are self selecting to some degree. Also, encourage any time commitment, some folks are doing 5 hours a week, some are 20. It might take them longer to get things done, but things still get done. It then ties back into mentorship to find an appropriate project for the time and expertise. </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 Consistent calls - Not just calling for help or a program once, but consistently over a long time. Every time you announce an update, some changes,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add a blurb at the end about mentorship for all levels and time commitment to have new blood flowing in. As people are entering, less people leave from a feeling of momentum. While many of the "star" developers came from the initial call, we've been able to create a really great ecosystem and active collaboration having many people work on projects together. </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br>
              <a:rPr lang="en-US" dirty="0"/>
            </a:br>
            <a:endParaRPr lang="en-US" dirty="0"/>
          </a:p>
        </p:txBody>
      </p:sp>
      <p:sp>
        <p:nvSpPr>
          <p:cNvPr id="4" name="Slide Number Placeholder 3"/>
          <p:cNvSpPr>
            <a:spLocks noGrp="1"/>
          </p:cNvSpPr>
          <p:nvPr>
            <p:ph type="sldNum" sz="quarter" idx="5"/>
          </p:nvPr>
        </p:nvSpPr>
        <p:spPr/>
        <p:txBody>
          <a:bodyPr/>
          <a:lstStyle/>
          <a:p>
            <a:fld id="{085D6E2A-7AD6-544F-8655-0C238B239486}" type="slidenum">
              <a:rPr lang="en-US" smtClean="0"/>
              <a:t>6</a:t>
            </a:fld>
            <a:endParaRPr lang="en-US"/>
          </a:p>
        </p:txBody>
      </p:sp>
    </p:spTree>
    <p:extLst>
      <p:ext uri="{BB962C8B-B14F-4D97-AF65-F5344CB8AC3E}">
        <p14:creationId xmlns:p14="http://schemas.microsoft.com/office/powerpoint/2010/main" val="2857175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Mentorship - Most of the people that are involved in this are people who are looking for senior robotics engineering mentorship. Mentors spend a bunch of my time mentoring, helping design, and reviewing PRs. Expect there to be some spin up time of a month or so where you're spending more time than work product out. You will probably be getting 2-3x your personal output in terms of work from students and professionals you are mentoring and having them work on real projects. Without this, probably none of them would have done anything.</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 Encouraging all levels / time - A lot of people are intimidated by open source thinking they have to be experts. We certainly get a number of junior developers or students that haven't much programming experience, but there's always work for them (discrete Wishlist tasks, refactoring, tests, documentation, etc.). By encouraging all levels, We found to get more people involved and most of them are surprisingly competent even without much formal experience. The people that will volunteer to help in open source are self selecting to some degree. Also, encourage any time commitment, some folks are doing 5 hours a week, some are 20. It might take them longer to get things done, but things still get done. It then ties back into mentorship to find an appropriate project for the time and expertise. </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 Consistent calls - Not just calling for help or a program once, but consistently over a long time. Every time you announce an update, some changes,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add a blurb at the end about mentorship for all levels and time commitment to have new blood flowing in. As people are entering, less people leave from a feeling of momentum. While many of the "star" developers came from the initial call, we've been able to create a really great ecosystem and active collaboration having many people work on projects together. </a:t>
            </a:r>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br>
              <a:rPr lang="en-US" dirty="0"/>
            </a:br>
            <a:endParaRPr lang="en-US" dirty="0"/>
          </a:p>
        </p:txBody>
      </p:sp>
      <p:sp>
        <p:nvSpPr>
          <p:cNvPr id="4" name="Slide Number Placeholder 3"/>
          <p:cNvSpPr>
            <a:spLocks noGrp="1"/>
          </p:cNvSpPr>
          <p:nvPr>
            <p:ph type="sldNum" sz="quarter" idx="5"/>
          </p:nvPr>
        </p:nvSpPr>
        <p:spPr/>
        <p:txBody>
          <a:bodyPr/>
          <a:lstStyle/>
          <a:p>
            <a:fld id="{085D6E2A-7AD6-544F-8655-0C238B239486}" type="slidenum">
              <a:rPr lang="en-US" smtClean="0"/>
              <a:t>7</a:t>
            </a:fld>
            <a:endParaRPr lang="en-US"/>
          </a:p>
        </p:txBody>
      </p:sp>
    </p:spTree>
    <p:extLst>
      <p:ext uri="{BB962C8B-B14F-4D97-AF65-F5344CB8AC3E}">
        <p14:creationId xmlns:p14="http://schemas.microsoft.com/office/powerpoint/2010/main" val="4182437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5"/>
          </p:nvPr>
        </p:nvSpPr>
        <p:spPr/>
        <p:txBody>
          <a:bodyPr/>
          <a:lstStyle/>
          <a:p>
            <a:fld id="{085D6E2A-7AD6-544F-8655-0C238B239486}" type="slidenum">
              <a:rPr lang="en-US" smtClean="0"/>
              <a:t>8</a:t>
            </a:fld>
            <a:endParaRPr lang="en-US"/>
          </a:p>
        </p:txBody>
      </p:sp>
    </p:spTree>
    <p:extLst>
      <p:ext uri="{BB962C8B-B14F-4D97-AF65-F5344CB8AC3E}">
        <p14:creationId xmlns:p14="http://schemas.microsoft.com/office/powerpoint/2010/main" val="3407339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Gill Sans Light" pitchFamily="50"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Gill Sans Light"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200" y="5835957"/>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6/22/20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1998209699"/>
      </p:ext>
    </p:extLst>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rgbClr val="168FDF"/>
                </a:solidFill>
              </a:defRPr>
            </a:lvl1pPr>
          </a:lstStyle>
          <a:p>
            <a:r>
              <a:rPr lang="en-US" dirty="0"/>
              <a:t>Click to edit Master title style</a:t>
            </a:r>
          </a:p>
        </p:txBody>
      </p:sp>
      <p:pic>
        <p:nvPicPr>
          <p:cNvPr id="8" name="Picture 7">
            <a:extLst>
              <a:ext uri="{FF2B5EF4-FFF2-40B4-BE49-F238E27FC236}">
                <a16:creationId xmlns:a16="http://schemas.microsoft.com/office/drawing/2014/main" id="{392CA596-FDC0-4AF1-8D05-F7F0AB2930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0578" y="5790096"/>
            <a:ext cx="2710842" cy="161801"/>
          </a:xfrm>
          <a:prstGeom prst="rect">
            <a:avLst/>
          </a:prstGeom>
        </p:spPr>
      </p:pic>
      <p:sp>
        <p:nvSpPr>
          <p:cNvPr id="10" name="Date Placeholder 3">
            <a:extLst>
              <a:ext uri="{FF2B5EF4-FFF2-40B4-BE49-F238E27FC236}">
                <a16:creationId xmlns:a16="http://schemas.microsoft.com/office/drawing/2014/main" id="{7BCDC140-9FA0-417D-A018-D99C83F9C894}"/>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1" name="Footer Placeholder 4">
            <a:extLst>
              <a:ext uri="{FF2B5EF4-FFF2-40B4-BE49-F238E27FC236}">
                <a16:creationId xmlns:a16="http://schemas.microsoft.com/office/drawing/2014/main" id="{D4339FC8-21B9-489A-B2D3-B7444F999035}"/>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2" name="Slide Number Placeholder 5">
            <a:extLst>
              <a:ext uri="{FF2B5EF4-FFF2-40B4-BE49-F238E27FC236}">
                <a16:creationId xmlns:a16="http://schemas.microsoft.com/office/drawing/2014/main" id="{E693ABE0-A0B6-4F88-9684-5E54C8A6BB90}"/>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90068608"/>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15CF86E0-97AB-4883-9F10-AE8D94E17F5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6/22/20</a:t>
            </a:fld>
            <a:endParaRPr lang="en-US" dirty="0"/>
          </a:p>
        </p:txBody>
      </p:sp>
      <p:sp>
        <p:nvSpPr>
          <p:cNvPr id="12" name="Footer Placeholder 4">
            <a:extLst>
              <a:ext uri="{FF2B5EF4-FFF2-40B4-BE49-F238E27FC236}">
                <a16:creationId xmlns:a16="http://schemas.microsoft.com/office/drawing/2014/main" id="{27E4A94F-8C29-410F-940B-C3108FBCA341}"/>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spd="slow">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DB3F979A-C0B5-416F-B110-94A4CDCA035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2" name="Footer Placeholder 4">
            <a:extLst>
              <a:ext uri="{FF2B5EF4-FFF2-40B4-BE49-F238E27FC236}">
                <a16:creationId xmlns:a16="http://schemas.microsoft.com/office/drawing/2014/main" id="{AF2710D8-BA20-4C30-8B07-91183351D02B}"/>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spd="slow">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Date Placeholder 3">
            <a:extLst>
              <a:ext uri="{FF2B5EF4-FFF2-40B4-BE49-F238E27FC236}">
                <a16:creationId xmlns:a16="http://schemas.microsoft.com/office/drawing/2014/main" id="{DDAEDFB0-487B-4013-B4F5-05DF1312605A}"/>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0" name="Footer Placeholder 4">
            <a:extLst>
              <a:ext uri="{FF2B5EF4-FFF2-40B4-BE49-F238E27FC236}">
                <a16:creationId xmlns:a16="http://schemas.microsoft.com/office/drawing/2014/main" id="{C3D72506-696A-442E-9FC9-25223E6DC6DA}"/>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1" name="Slide Number Placeholder 5">
            <a:extLst>
              <a:ext uri="{FF2B5EF4-FFF2-40B4-BE49-F238E27FC236}">
                <a16:creationId xmlns:a16="http://schemas.microsoft.com/office/drawing/2014/main" id="{719FA49D-8F8D-453C-A89E-BF93E02535B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230251779"/>
      </p:ext>
    </p:extLst>
  </p:cSld>
  <p:clrMapOvr>
    <a:masterClrMapping/>
  </p:clrMapOvr>
  <p:transition spd="slow">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2" name="Date Placeholder 3">
            <a:extLst>
              <a:ext uri="{FF2B5EF4-FFF2-40B4-BE49-F238E27FC236}">
                <a16:creationId xmlns:a16="http://schemas.microsoft.com/office/drawing/2014/main" id="{C20F47C1-CBAE-4454-87C8-998F1AA9DDAC}"/>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6/22/20</a:t>
            </a:fld>
            <a:endParaRPr lang="en-US" dirty="0"/>
          </a:p>
        </p:txBody>
      </p:sp>
      <p:sp>
        <p:nvSpPr>
          <p:cNvPr id="13" name="Footer Placeholder 4">
            <a:extLst>
              <a:ext uri="{FF2B5EF4-FFF2-40B4-BE49-F238E27FC236}">
                <a16:creationId xmlns:a16="http://schemas.microsoft.com/office/drawing/2014/main" id="{75654409-AACF-4971-AB64-3879269B58D6}"/>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4014727139"/>
      </p:ext>
    </p:extLst>
  </p:cSld>
  <p:clrMapOvr>
    <a:masterClrMapping/>
  </p:clrMapOvr>
  <p:transition spd="slow">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1" name="Title 10"/>
          <p:cNvSpPr>
            <a:spLocks noGrp="1"/>
          </p:cNvSpPr>
          <p:nvPr>
            <p:ph type="title"/>
          </p:nvPr>
        </p:nvSpPr>
        <p:spPr>
          <a:xfrm>
            <a:off x="838200" y="680354"/>
            <a:ext cx="8088824" cy="670045"/>
          </a:xfrm>
          <a:prstGeom prst="rect">
            <a:avLst/>
          </a:prstGeom>
        </p:spPr>
        <p:txBody>
          <a:bodyPr/>
          <a:lstStyle>
            <a:lvl1pPr>
              <a:defRPr sz="3600" b="1">
                <a:solidFill>
                  <a:srgbClr val="373839"/>
                </a:solidFill>
                <a:latin typeface="Arial" charset="0"/>
                <a:ea typeface="Arial" charset="0"/>
                <a:cs typeface="Arial" charset="0"/>
              </a:defRPr>
            </a:lvl1pPr>
          </a:lstStyle>
          <a:p>
            <a:r>
              <a:rPr lang="en-CA" dirty="0"/>
              <a:t>Click to edit Master title style</a:t>
            </a:r>
            <a:endParaRPr lang="en-US" dirty="0"/>
          </a:p>
        </p:txBody>
      </p:sp>
      <p:sp>
        <p:nvSpPr>
          <p:cNvPr id="13" name="Content Placeholder 12"/>
          <p:cNvSpPr>
            <a:spLocks noGrp="1"/>
          </p:cNvSpPr>
          <p:nvPr>
            <p:ph sz="quarter" idx="10"/>
          </p:nvPr>
        </p:nvSpPr>
        <p:spPr>
          <a:xfrm>
            <a:off x="828675" y="1557672"/>
            <a:ext cx="10506075" cy="4657148"/>
          </a:xfrm>
          <a:prstGeom prst="rect">
            <a:avLst/>
          </a:prstGeom>
        </p:spPr>
        <p:txBody>
          <a:bodyPr/>
          <a:lstStyle>
            <a:lvl1pPr>
              <a:buClr>
                <a:srgbClr val="7FBBC0"/>
              </a:buClr>
              <a:defRPr>
                <a:solidFill>
                  <a:srgbClr val="373839"/>
                </a:solidFill>
                <a:latin typeface="Arial" charset="0"/>
                <a:ea typeface="Arial" charset="0"/>
                <a:cs typeface="Arial" charset="0"/>
              </a:defRPr>
            </a:lvl1pPr>
            <a:lvl2pPr>
              <a:buClr>
                <a:srgbClr val="7FBBC0"/>
              </a:buClr>
              <a:defRPr>
                <a:solidFill>
                  <a:srgbClr val="373839"/>
                </a:solidFill>
                <a:latin typeface="Arial" charset="0"/>
                <a:ea typeface="Arial" charset="0"/>
                <a:cs typeface="Arial" charset="0"/>
              </a:defRPr>
            </a:lvl2pPr>
            <a:lvl3pPr>
              <a:buClr>
                <a:srgbClr val="7FBBC0"/>
              </a:buClr>
              <a:defRPr>
                <a:solidFill>
                  <a:srgbClr val="373839"/>
                </a:solidFill>
                <a:latin typeface="Arial" charset="0"/>
                <a:ea typeface="Arial" charset="0"/>
                <a:cs typeface="Arial" charset="0"/>
              </a:defRPr>
            </a:lvl3pPr>
            <a:lvl4pPr>
              <a:buClr>
                <a:srgbClr val="7FBBC0"/>
              </a:buClr>
              <a:defRPr>
                <a:solidFill>
                  <a:srgbClr val="373839"/>
                </a:solidFill>
                <a:latin typeface="Arial" charset="0"/>
                <a:ea typeface="Arial" charset="0"/>
                <a:cs typeface="Arial" charset="0"/>
              </a:defRPr>
            </a:lvl4pPr>
            <a:lvl5pPr>
              <a:buClr>
                <a:srgbClr val="7FBBC0"/>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2470278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703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6A73B-6527-5A42-A534-D2F19222AB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E8690E-FF04-DD42-9661-CA95F2C2FD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D32D7E-E40D-5D40-8D61-FA9E3E43B550}"/>
              </a:ext>
            </a:extLst>
          </p:cNvPr>
          <p:cNvSpPr>
            <a:spLocks noGrp="1"/>
          </p:cNvSpPr>
          <p:nvPr>
            <p:ph type="dt" sz="half" idx="10"/>
          </p:nvPr>
        </p:nvSpPr>
        <p:spPr/>
        <p:txBody>
          <a:bodyPr/>
          <a:lstStyle/>
          <a:p>
            <a:fld id="{BE248989-A803-5D46-8DB2-4C8547789678}" type="datetimeFigureOut">
              <a:rPr lang="en-US" smtClean="0"/>
              <a:t>6/22/20</a:t>
            </a:fld>
            <a:endParaRPr lang="en-US"/>
          </a:p>
        </p:txBody>
      </p:sp>
      <p:sp>
        <p:nvSpPr>
          <p:cNvPr id="5" name="Footer Placeholder 4">
            <a:extLst>
              <a:ext uri="{FF2B5EF4-FFF2-40B4-BE49-F238E27FC236}">
                <a16:creationId xmlns:a16="http://schemas.microsoft.com/office/drawing/2014/main" id="{0FEBE7CD-96A1-B349-A425-B9A95B0C2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38B7E1-2226-F444-BA0D-CFB4C938DD52}"/>
              </a:ext>
            </a:extLst>
          </p:cNvPr>
          <p:cNvSpPr>
            <a:spLocks noGrp="1"/>
          </p:cNvSpPr>
          <p:nvPr>
            <p:ph type="sldNum" sz="quarter" idx="12"/>
          </p:nvPr>
        </p:nvSpPr>
        <p:spPr/>
        <p:txBody>
          <a:bodyPr/>
          <a:lstStyle/>
          <a:p>
            <a:fld id="{A9977A30-AA0C-4D4C-B194-E0CF891BA35D}" type="slidenum">
              <a:rPr lang="en-US" smtClean="0"/>
              <a:t>‹#›</a:t>
            </a:fld>
            <a:endParaRPr lang="en-US"/>
          </a:p>
        </p:txBody>
      </p:sp>
    </p:spTree>
    <p:extLst>
      <p:ext uri="{BB962C8B-B14F-4D97-AF65-F5344CB8AC3E}">
        <p14:creationId xmlns:p14="http://schemas.microsoft.com/office/powerpoint/2010/main" val="764185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7084" y="6312023"/>
            <a:ext cx="2710842" cy="161801"/>
          </a:xfrm>
          <a:prstGeom prst="rect">
            <a:avLst/>
          </a:prstGeom>
        </p:spPr>
      </p:pic>
      <p:sp>
        <p:nvSpPr>
          <p:cNvPr id="18" name="Date Placeholder 3">
            <a:extLst>
              <a:ext uri="{FF2B5EF4-FFF2-40B4-BE49-F238E27FC236}">
                <a16:creationId xmlns:a16="http://schemas.microsoft.com/office/drawing/2014/main" id="{A90A7C50-C026-4BB0-94DA-6B0462D49970}"/>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9" name="Footer Placeholder 4">
            <a:extLst>
              <a:ext uri="{FF2B5EF4-FFF2-40B4-BE49-F238E27FC236}">
                <a16:creationId xmlns:a16="http://schemas.microsoft.com/office/drawing/2014/main" id="{3D37AB6C-45F7-434D-B632-29E3ABFD37EF}"/>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20" name="Slide Number Placeholder 5">
            <a:extLst>
              <a:ext uri="{FF2B5EF4-FFF2-40B4-BE49-F238E27FC236}">
                <a16:creationId xmlns:a16="http://schemas.microsoft.com/office/drawing/2014/main" id="{BF3C40A9-69A5-4C1C-95D0-1E8277E7F7D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900017240"/>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7084" y="6312023"/>
            <a:ext cx="2710842" cy="161801"/>
          </a:xfrm>
          <a:prstGeom prst="rect">
            <a:avLst/>
          </a:prstGeom>
        </p:spPr>
      </p:pic>
      <p:sp>
        <p:nvSpPr>
          <p:cNvPr id="13" name="Date Placeholder 3">
            <a:extLst>
              <a:ext uri="{FF2B5EF4-FFF2-40B4-BE49-F238E27FC236}">
                <a16:creationId xmlns:a16="http://schemas.microsoft.com/office/drawing/2014/main" id="{A4AEE48C-2A9B-4ABF-9700-668BD90F134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4" name="Footer Placeholder 4">
            <a:extLst>
              <a:ext uri="{FF2B5EF4-FFF2-40B4-BE49-F238E27FC236}">
                <a16:creationId xmlns:a16="http://schemas.microsoft.com/office/drawing/2014/main" id="{81BE41AA-DA33-4ACF-9928-1C247DF291FC}"/>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1186744553"/>
      </p:ext>
    </p:extLst>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7084" y="6312023"/>
            <a:ext cx="2710842" cy="161801"/>
          </a:xfrm>
          <a:prstGeom prst="rect">
            <a:avLst/>
          </a:prstGeom>
        </p:spPr>
      </p:pic>
      <p:sp>
        <p:nvSpPr>
          <p:cNvPr id="15" name="Date Placeholder 3">
            <a:extLst>
              <a:ext uri="{FF2B5EF4-FFF2-40B4-BE49-F238E27FC236}">
                <a16:creationId xmlns:a16="http://schemas.microsoft.com/office/drawing/2014/main" id="{6CE53280-C860-4924-A14D-C66DADC7421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6" name="Footer Placeholder 4">
            <a:extLst>
              <a:ext uri="{FF2B5EF4-FFF2-40B4-BE49-F238E27FC236}">
                <a16:creationId xmlns:a16="http://schemas.microsoft.com/office/drawing/2014/main" id="{97E96D4B-FBF5-4609-84C6-8797C73427C3}"/>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1387325114"/>
      </p:ext>
    </p:extLst>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0578" y="5790096"/>
            <a:ext cx="2710842" cy="161801"/>
          </a:xfrm>
          <a:prstGeom prst="rect">
            <a:avLst/>
          </a:prstGeom>
        </p:spPr>
      </p:pic>
      <p:sp>
        <p:nvSpPr>
          <p:cNvPr id="12" name="Date Placeholder 3">
            <a:extLst>
              <a:ext uri="{FF2B5EF4-FFF2-40B4-BE49-F238E27FC236}">
                <a16:creationId xmlns:a16="http://schemas.microsoft.com/office/drawing/2014/main" id="{2EA10CDC-6AFB-4B9D-B135-626BAF7DCFC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3" name="Footer Placeholder 4">
            <a:extLst>
              <a:ext uri="{FF2B5EF4-FFF2-40B4-BE49-F238E27FC236}">
                <a16:creationId xmlns:a16="http://schemas.microsoft.com/office/drawing/2014/main" id="{EE3BA71B-E579-418A-B129-5181CB06893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177969369"/>
      </p:ext>
    </p:extLst>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7084" y="6312023"/>
            <a:ext cx="2710842" cy="161801"/>
          </a:xfrm>
          <a:prstGeom prst="rect">
            <a:avLst/>
          </a:prstGeom>
        </p:spPr>
      </p:pic>
      <p:sp>
        <p:nvSpPr>
          <p:cNvPr id="14" name="Date Placeholder 3">
            <a:extLst>
              <a:ext uri="{FF2B5EF4-FFF2-40B4-BE49-F238E27FC236}">
                <a16:creationId xmlns:a16="http://schemas.microsoft.com/office/drawing/2014/main" id="{23A0C630-FED6-4931-906D-B621594D8AC5}"/>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728863588"/>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0578" y="5790096"/>
            <a:ext cx="2710842" cy="161801"/>
          </a:xfrm>
          <a:prstGeom prst="rect">
            <a:avLst/>
          </a:prstGeom>
        </p:spPr>
      </p:pic>
      <p:sp>
        <p:nvSpPr>
          <p:cNvPr id="12" name="Date Placeholder 3">
            <a:extLst>
              <a:ext uri="{FF2B5EF4-FFF2-40B4-BE49-F238E27FC236}">
                <a16:creationId xmlns:a16="http://schemas.microsoft.com/office/drawing/2014/main" id="{526D79EC-9B72-405F-B366-9E3BE090498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13" name="Footer Placeholder 4">
            <a:extLst>
              <a:ext uri="{FF2B5EF4-FFF2-40B4-BE49-F238E27FC236}">
                <a16:creationId xmlns:a16="http://schemas.microsoft.com/office/drawing/2014/main" id="{ECD19FC4-7454-44C1-9C7C-3316BFF215C4}"/>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1195272738"/>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rgbClr val="168FDF"/>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8570225E-92CB-48AC-AEF7-9A440DD538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0578" y="5782018"/>
            <a:ext cx="2710842" cy="161801"/>
          </a:xfrm>
          <a:prstGeom prst="rect">
            <a:avLst/>
          </a:prstGeom>
        </p:spPr>
      </p:pic>
      <p:sp>
        <p:nvSpPr>
          <p:cNvPr id="12" name="Date Placeholder 3">
            <a:extLst>
              <a:ext uri="{FF2B5EF4-FFF2-40B4-BE49-F238E27FC236}">
                <a16:creationId xmlns:a16="http://schemas.microsoft.com/office/drawing/2014/main" id="{BD3F0733-1A4A-49D2-B640-6B34E6EEEE24}"/>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6/22/20</a:t>
            </a:fld>
            <a:endParaRPr lang="en-US" dirty="0"/>
          </a:p>
        </p:txBody>
      </p:sp>
      <p:sp>
        <p:nvSpPr>
          <p:cNvPr id="13" name="Footer Placeholder 4">
            <a:extLst>
              <a:ext uri="{FF2B5EF4-FFF2-40B4-BE49-F238E27FC236}">
                <a16:creationId xmlns:a16="http://schemas.microsoft.com/office/drawing/2014/main" id="{9E60D110-B8E5-4FDD-B47E-3724C8AC95B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645533435"/>
      </p:ext>
    </p:extLst>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rgbClr val="168FDF"/>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0578" y="5782018"/>
            <a:ext cx="2710842" cy="161801"/>
          </a:xfrm>
          <a:prstGeom prst="rect">
            <a:avLst/>
          </a:prstGeom>
        </p:spPr>
      </p:pic>
      <p:sp>
        <p:nvSpPr>
          <p:cNvPr id="10" name="Date Placeholder 3">
            <a:extLst>
              <a:ext uri="{FF2B5EF4-FFF2-40B4-BE49-F238E27FC236}">
                <a16:creationId xmlns:a16="http://schemas.microsoft.com/office/drawing/2014/main" id="{FE6E3019-636F-413E-A0C2-6D91CB44CDCA}"/>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6/22/20</a:t>
            </a:fld>
            <a:endParaRPr lang="en-US" dirty="0"/>
          </a:p>
        </p:txBody>
      </p:sp>
      <p:sp>
        <p:nvSpPr>
          <p:cNvPr id="11" name="Footer Placeholder 4">
            <a:extLst>
              <a:ext uri="{FF2B5EF4-FFF2-40B4-BE49-F238E27FC236}">
                <a16:creationId xmlns:a16="http://schemas.microsoft.com/office/drawing/2014/main" id="{E9C17682-0CBA-44C9-B14F-6964DD69B1E8}"/>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366921726"/>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6/22/20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61" r:id="rId4"/>
    <p:sldLayoutId id="2147483660" r:id="rId5"/>
    <p:sldLayoutId id="2147483664" r:id="rId6"/>
    <p:sldLayoutId id="2147483666" r:id="rId7"/>
    <p:sldLayoutId id="2147483662" r:id="rId8"/>
    <p:sldLayoutId id="2147483668" r:id="rId9"/>
    <p:sldLayoutId id="2147483669" r:id="rId10"/>
    <p:sldLayoutId id="2147483655" r:id="rId11"/>
    <p:sldLayoutId id="2147483667" r:id="rId12"/>
    <p:sldLayoutId id="2147483665" r:id="rId13"/>
    <p:sldLayoutId id="2147483670" r:id="rId14"/>
    <p:sldLayoutId id="2147483672" r:id="rId15"/>
    <p:sldLayoutId id="2147483673" r:id="rId16"/>
    <p:sldLayoutId id="2147483674" r:id="rId17"/>
  </p:sldLayoutIdLst>
  <p:transition spd="slow">
    <p:cove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mj-ea"/>
          <a:cs typeface="+mj-cs"/>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mn-ea"/>
          <a:cs typeface="+mn-cs"/>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mn-ea"/>
          <a:cs typeface="+mn-cs"/>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mn-ea"/>
          <a:cs typeface="+mn-cs"/>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mn-ea"/>
          <a:cs typeface="+mn-cs"/>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training.linuxfoundation.org/badges-2/"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hacktoberfest.digitalocean.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s://www.ros.org/"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iki.onap.org/display/DW/Integration+Priorities+for+Guilin" TargetMode="External"/><Relationship Id="rId2" Type="http://schemas.openxmlformats.org/officeDocument/2006/relationships/hyperlink" Target="https://wiki.onap.org/display/DW/PTL+2020-03-02?preview=%2F79204416%2F81396727%2F2020-03-02+ONAP+SECCOM+requirements+for+Guilin+release_PP.pptx" TargetMode="External"/><Relationship Id="rId1" Type="http://schemas.openxmlformats.org/officeDocument/2006/relationships/slideLayout" Target="../slideLayouts/slideLayout2.xml"/><Relationship Id="rId4" Type="http://schemas.openxmlformats.org/officeDocument/2006/relationships/hyperlink" Target="https://wiki.onap.org/display/DW/OOM+Guilin+Release+Proposa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6638A-8B08-474C-8A9B-634B57665400}"/>
              </a:ext>
            </a:extLst>
          </p:cNvPr>
          <p:cNvSpPr>
            <a:spLocks noGrp="1"/>
          </p:cNvSpPr>
          <p:nvPr>
            <p:ph type="ctrTitle"/>
          </p:nvPr>
        </p:nvSpPr>
        <p:spPr>
          <a:xfrm>
            <a:off x="838198" y="969963"/>
            <a:ext cx="10965111" cy="2387600"/>
          </a:xfrm>
        </p:spPr>
        <p:txBody>
          <a:bodyPr/>
          <a:lstStyle/>
          <a:p>
            <a:r>
              <a:rPr lang="en-US" dirty="0"/>
              <a:t>Help Recruit more Developers to LFN Projects!</a:t>
            </a:r>
          </a:p>
        </p:txBody>
      </p:sp>
      <p:sp>
        <p:nvSpPr>
          <p:cNvPr id="3" name="Subtitle 2">
            <a:extLst>
              <a:ext uri="{FF2B5EF4-FFF2-40B4-BE49-F238E27FC236}">
                <a16:creationId xmlns:a16="http://schemas.microsoft.com/office/drawing/2014/main" id="{7E137F4C-7405-6047-A55B-C931AA0906C8}"/>
              </a:ext>
            </a:extLst>
          </p:cNvPr>
          <p:cNvSpPr>
            <a:spLocks noGrp="1"/>
          </p:cNvSpPr>
          <p:nvPr>
            <p:ph type="subTitle" idx="1"/>
          </p:nvPr>
        </p:nvSpPr>
        <p:spPr>
          <a:xfrm>
            <a:off x="838200" y="3449638"/>
            <a:ext cx="5867400" cy="1235484"/>
          </a:xfrm>
        </p:spPr>
        <p:txBody>
          <a:bodyPr>
            <a:normAutofit fontScale="92500" lnSpcReduction="10000"/>
          </a:bodyPr>
          <a:lstStyle/>
          <a:p>
            <a:r>
              <a:rPr lang="en-US" dirty="0"/>
              <a:t>Jason Hunt, Abhijit </a:t>
            </a:r>
            <a:r>
              <a:rPr lang="en-US" dirty="0" err="1"/>
              <a:t>Kumbhare</a:t>
            </a:r>
            <a:r>
              <a:rPr lang="en-US" dirty="0"/>
              <a:t>, Al Morton, Catherine Lefevre, Morgan </a:t>
            </a:r>
            <a:r>
              <a:rPr lang="en-US" dirty="0" err="1"/>
              <a:t>Richomme</a:t>
            </a:r>
            <a:r>
              <a:rPr lang="en-US" dirty="0"/>
              <a:t>, </a:t>
            </a:r>
            <a:r>
              <a:rPr lang="en-US" dirty="0" err="1"/>
              <a:t>Ranny</a:t>
            </a:r>
            <a:r>
              <a:rPr lang="en-US" dirty="0"/>
              <a:t> </a:t>
            </a:r>
            <a:r>
              <a:rPr lang="en-US" dirty="0" err="1"/>
              <a:t>Haiby</a:t>
            </a:r>
            <a:endParaRPr lang="en-US" dirty="0"/>
          </a:p>
        </p:txBody>
      </p:sp>
      <p:sp>
        <p:nvSpPr>
          <p:cNvPr id="4" name="Subtitle 2">
            <a:extLst>
              <a:ext uri="{FF2B5EF4-FFF2-40B4-BE49-F238E27FC236}">
                <a16:creationId xmlns:a16="http://schemas.microsoft.com/office/drawing/2014/main" id="{69754EBA-4550-944B-B043-633EDF1F1699}"/>
              </a:ext>
            </a:extLst>
          </p:cNvPr>
          <p:cNvSpPr txBox="1">
            <a:spLocks/>
          </p:cNvSpPr>
          <p:nvPr/>
        </p:nvSpPr>
        <p:spPr>
          <a:xfrm>
            <a:off x="838200" y="4864230"/>
            <a:ext cx="5867400" cy="718009"/>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1000"/>
              </a:spcBef>
              <a:buClr>
                <a:srgbClr val="168FDF"/>
              </a:buClr>
              <a:buFont typeface="HelveticaNeueLT Pro 35 Th" panose="020B0403020202020204" pitchFamily="34" charset="0"/>
              <a:buNone/>
              <a:defRPr sz="2800" kern="1200">
                <a:solidFill>
                  <a:schemeClr val="bg1"/>
                </a:solidFill>
                <a:latin typeface="Gill Sans Light" pitchFamily="50" charset="0"/>
                <a:ea typeface="+mn-ea"/>
                <a:cs typeface="+mn-cs"/>
              </a:defRPr>
            </a:lvl1pPr>
            <a:lvl2pPr marL="457200" indent="0" algn="ctr" defTabSz="914400" rtl="0" eaLnBrk="1" latinLnBrk="0" hangingPunct="1">
              <a:lnSpc>
                <a:spcPct val="100000"/>
              </a:lnSpc>
              <a:spcBef>
                <a:spcPts val="500"/>
              </a:spcBef>
              <a:buClr>
                <a:srgbClr val="168FDF"/>
              </a:buClr>
              <a:buFont typeface="HelveticaNeueLT Pro 35 Th" panose="020B0403020202020204" pitchFamily="34" charset="0"/>
              <a:buNone/>
              <a:defRPr sz="2000" kern="1200">
                <a:solidFill>
                  <a:schemeClr val="tx1">
                    <a:lumMod val="75000"/>
                  </a:schemeClr>
                </a:solidFill>
                <a:latin typeface="Gill Sans Light" pitchFamily="50" charset="0"/>
                <a:ea typeface="+mn-ea"/>
                <a:cs typeface="+mn-cs"/>
              </a:defRPr>
            </a:lvl2pPr>
            <a:lvl3pPr marL="914400" indent="0" algn="ctr" defTabSz="914400" rtl="0" eaLnBrk="1" latinLnBrk="0" hangingPunct="1">
              <a:lnSpc>
                <a:spcPct val="100000"/>
              </a:lnSpc>
              <a:spcBef>
                <a:spcPts val="500"/>
              </a:spcBef>
              <a:buClr>
                <a:srgbClr val="168FDF"/>
              </a:buClr>
              <a:buFont typeface="HelveticaNeueLT Pro 35 Th" panose="020B0403020202020204" pitchFamily="34" charset="0"/>
              <a:buNone/>
              <a:defRPr sz="1800" kern="1200">
                <a:solidFill>
                  <a:schemeClr val="tx1">
                    <a:lumMod val="75000"/>
                  </a:schemeClr>
                </a:solidFill>
                <a:latin typeface="Gill Sans Light" pitchFamily="50" charset="0"/>
                <a:ea typeface="+mn-ea"/>
                <a:cs typeface="+mn-cs"/>
              </a:defRPr>
            </a:lvl3pPr>
            <a:lvl4pPr marL="1371600" indent="0" algn="ctr" defTabSz="914400" rtl="0" eaLnBrk="1" latinLnBrk="0" hangingPunct="1">
              <a:lnSpc>
                <a:spcPct val="100000"/>
              </a:lnSpc>
              <a:spcBef>
                <a:spcPts val="500"/>
              </a:spcBef>
              <a:buClr>
                <a:srgbClr val="168FDF"/>
              </a:buClr>
              <a:buFont typeface="HelveticaNeueLT Pro 35 Th" panose="020B0403020202020204" pitchFamily="34" charset="0"/>
              <a:buNone/>
              <a:defRPr sz="1600" kern="1200">
                <a:solidFill>
                  <a:schemeClr val="tx1">
                    <a:lumMod val="75000"/>
                  </a:schemeClr>
                </a:solidFill>
                <a:latin typeface="Gill Sans Light" pitchFamily="50" charset="0"/>
                <a:ea typeface="+mn-ea"/>
                <a:cs typeface="+mn-cs"/>
              </a:defRPr>
            </a:lvl4pPr>
            <a:lvl5pPr marL="1828800" indent="0" algn="ctr" defTabSz="914400" rtl="0" eaLnBrk="1" latinLnBrk="0" hangingPunct="1">
              <a:lnSpc>
                <a:spcPct val="100000"/>
              </a:lnSpc>
              <a:spcBef>
                <a:spcPts val="500"/>
              </a:spcBef>
              <a:buClr>
                <a:srgbClr val="168FDF"/>
              </a:buClr>
              <a:buFont typeface="HelveticaNeueLT Pro 35 Th" panose="020B0403020202020204" pitchFamily="34" charset="0"/>
              <a:buNone/>
              <a:defRPr sz="1600" kern="1200">
                <a:solidFill>
                  <a:schemeClr val="tx1">
                    <a:lumMod val="75000"/>
                  </a:schemeClr>
                </a:solidFill>
                <a:latin typeface="Gill Sans Light" pitchFamily="50"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t>June 22, 2020</a:t>
            </a:r>
          </a:p>
        </p:txBody>
      </p:sp>
    </p:spTree>
    <p:extLst>
      <p:ext uri="{BB962C8B-B14F-4D97-AF65-F5344CB8AC3E}">
        <p14:creationId xmlns:p14="http://schemas.microsoft.com/office/powerpoint/2010/main" val="656157851"/>
      </p:ext>
    </p:extLst>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1E0F-AEB6-8943-AC65-6336DBDC509D}"/>
              </a:ext>
            </a:extLst>
          </p:cNvPr>
          <p:cNvSpPr>
            <a:spLocks noGrp="1"/>
          </p:cNvSpPr>
          <p:nvPr>
            <p:ph type="title"/>
          </p:nvPr>
        </p:nvSpPr>
        <p:spPr/>
        <p:txBody>
          <a:bodyPr/>
          <a:lstStyle/>
          <a:p>
            <a:r>
              <a:rPr lang="en-US" dirty="0"/>
              <a:t>Brainstorm: What Should LFN Do?</a:t>
            </a:r>
          </a:p>
        </p:txBody>
      </p:sp>
      <p:sp>
        <p:nvSpPr>
          <p:cNvPr id="3" name="Date Placeholder 2">
            <a:extLst>
              <a:ext uri="{FF2B5EF4-FFF2-40B4-BE49-F238E27FC236}">
                <a16:creationId xmlns:a16="http://schemas.microsoft.com/office/drawing/2014/main" id="{3504E005-2BA4-1043-80A3-1F2019E68B43}"/>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5" name="Slide Number Placeholder 4">
            <a:extLst>
              <a:ext uri="{FF2B5EF4-FFF2-40B4-BE49-F238E27FC236}">
                <a16:creationId xmlns:a16="http://schemas.microsoft.com/office/drawing/2014/main" id="{7A5D0044-A353-274D-89BE-4FD28B82CE7E}"/>
              </a:ext>
            </a:extLst>
          </p:cNvPr>
          <p:cNvSpPr>
            <a:spLocks noGrp="1"/>
          </p:cNvSpPr>
          <p:nvPr>
            <p:ph type="sldNum" sz="quarter" idx="4"/>
          </p:nvPr>
        </p:nvSpPr>
        <p:spPr/>
        <p:txBody>
          <a:bodyPr/>
          <a:lstStyle/>
          <a:p>
            <a:fld id="{AD86CF49-6971-4508-8862-A2909EA0DB5B}" type="slidenum">
              <a:rPr lang="en-US" smtClean="0"/>
              <a:pPr/>
              <a:t>10</a:t>
            </a:fld>
            <a:endParaRPr lang="en-US" dirty="0"/>
          </a:p>
        </p:txBody>
      </p:sp>
    </p:spTree>
    <p:extLst>
      <p:ext uri="{BB962C8B-B14F-4D97-AF65-F5344CB8AC3E}">
        <p14:creationId xmlns:p14="http://schemas.microsoft.com/office/powerpoint/2010/main" val="145176150"/>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a:extLst>
              <a:ext uri="{FF2B5EF4-FFF2-40B4-BE49-F238E27FC236}">
                <a16:creationId xmlns:a16="http://schemas.microsoft.com/office/drawing/2014/main" id="{794231CC-AC31-4546-976E-284D76481AB9}"/>
              </a:ext>
            </a:extLst>
          </p:cNvPr>
          <p:cNvCxnSpPr>
            <a:cxnSpLocks/>
            <a:stCxn id="7" idx="6"/>
          </p:cNvCxnSpPr>
          <p:nvPr/>
        </p:nvCxnSpPr>
        <p:spPr>
          <a:xfrm>
            <a:off x="5412801" y="2615068"/>
            <a:ext cx="2290025" cy="164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A8017F6-27FE-3744-B0DE-483ACA7E836C}"/>
              </a:ext>
            </a:extLst>
          </p:cNvPr>
          <p:cNvSpPr>
            <a:spLocks noGrp="1"/>
          </p:cNvSpPr>
          <p:nvPr>
            <p:ph type="title"/>
          </p:nvPr>
        </p:nvSpPr>
        <p:spPr/>
        <p:txBody>
          <a:bodyPr/>
          <a:lstStyle/>
          <a:p>
            <a:r>
              <a:rPr lang="en-US" dirty="0"/>
              <a:t>How to Proceed</a:t>
            </a:r>
          </a:p>
        </p:txBody>
      </p:sp>
      <p:sp>
        <p:nvSpPr>
          <p:cNvPr id="4" name="Date Placeholder 3">
            <a:extLst>
              <a:ext uri="{FF2B5EF4-FFF2-40B4-BE49-F238E27FC236}">
                <a16:creationId xmlns:a16="http://schemas.microsoft.com/office/drawing/2014/main" id="{53149FEA-F896-954E-803F-07CD6DFD6053}"/>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5" name="Footer Placeholder 4">
            <a:extLst>
              <a:ext uri="{FF2B5EF4-FFF2-40B4-BE49-F238E27FC236}">
                <a16:creationId xmlns:a16="http://schemas.microsoft.com/office/drawing/2014/main" id="{68B4A6C5-8D6E-7442-8422-011D9DB51D8C}"/>
              </a:ext>
            </a:extLst>
          </p:cNvPr>
          <p:cNvSpPr>
            <a:spLocks noGrp="1"/>
          </p:cNvSpPr>
          <p:nvPr>
            <p:ph type="ftr" sz="quarter" idx="3"/>
          </p:nvPr>
        </p:nvSpPr>
        <p:spPr/>
        <p:txBody>
          <a:bodyPr/>
          <a:lstStyle/>
          <a:p>
            <a:r>
              <a:rPr lang="en-US"/>
              <a:t>The Linux Foundation Internal Use Only</a:t>
            </a:r>
            <a:endParaRPr lang="en-US" dirty="0"/>
          </a:p>
        </p:txBody>
      </p:sp>
      <p:sp>
        <p:nvSpPr>
          <p:cNvPr id="6" name="Slide Number Placeholder 5">
            <a:extLst>
              <a:ext uri="{FF2B5EF4-FFF2-40B4-BE49-F238E27FC236}">
                <a16:creationId xmlns:a16="http://schemas.microsoft.com/office/drawing/2014/main" id="{9BA70866-6601-AE43-91E1-F34DCB004D94}"/>
              </a:ext>
            </a:extLst>
          </p:cNvPr>
          <p:cNvSpPr>
            <a:spLocks noGrp="1"/>
          </p:cNvSpPr>
          <p:nvPr>
            <p:ph type="sldNum" sz="quarter" idx="4"/>
          </p:nvPr>
        </p:nvSpPr>
        <p:spPr/>
        <p:txBody>
          <a:bodyPr/>
          <a:lstStyle/>
          <a:p>
            <a:fld id="{AD86CF49-6971-4508-8862-A2909EA0DB5B}" type="slidenum">
              <a:rPr lang="en-US" smtClean="0"/>
              <a:pPr/>
              <a:t>11</a:t>
            </a:fld>
            <a:endParaRPr lang="en-US" dirty="0"/>
          </a:p>
        </p:txBody>
      </p:sp>
      <p:sp>
        <p:nvSpPr>
          <p:cNvPr id="7" name="Oval 6">
            <a:extLst>
              <a:ext uri="{FF2B5EF4-FFF2-40B4-BE49-F238E27FC236}">
                <a16:creationId xmlns:a16="http://schemas.microsoft.com/office/drawing/2014/main" id="{6A63B672-B803-3C42-9748-ABCDB67B8CE8}"/>
              </a:ext>
            </a:extLst>
          </p:cNvPr>
          <p:cNvSpPr/>
          <p:nvPr/>
        </p:nvSpPr>
        <p:spPr>
          <a:xfrm>
            <a:off x="3871117" y="1844226"/>
            <a:ext cx="1541684" cy="15416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881AC8E-8F35-984A-BEDC-E005B8EC35A1}"/>
              </a:ext>
            </a:extLst>
          </p:cNvPr>
          <p:cNvSpPr txBox="1"/>
          <p:nvPr/>
        </p:nvSpPr>
        <p:spPr>
          <a:xfrm>
            <a:off x="3868211" y="2384235"/>
            <a:ext cx="1499385" cy="461665"/>
          </a:xfrm>
          <a:prstGeom prst="rect">
            <a:avLst/>
          </a:prstGeom>
          <a:noFill/>
        </p:spPr>
        <p:txBody>
          <a:bodyPr wrap="none" rtlCol="0">
            <a:spAutoFit/>
          </a:bodyPr>
          <a:lstStyle/>
          <a:p>
            <a:pPr algn="ctr"/>
            <a:r>
              <a:rPr lang="en-US" sz="2400" b="1" dirty="0">
                <a:solidFill>
                  <a:schemeClr val="bg1"/>
                </a:solidFill>
              </a:rPr>
              <a:t>Awareness</a:t>
            </a:r>
          </a:p>
        </p:txBody>
      </p:sp>
      <p:sp>
        <p:nvSpPr>
          <p:cNvPr id="10" name="Oval 9">
            <a:extLst>
              <a:ext uri="{FF2B5EF4-FFF2-40B4-BE49-F238E27FC236}">
                <a16:creationId xmlns:a16="http://schemas.microsoft.com/office/drawing/2014/main" id="{1313D802-0A44-5E42-8645-29918F2230A2}"/>
              </a:ext>
            </a:extLst>
          </p:cNvPr>
          <p:cNvSpPr/>
          <p:nvPr/>
        </p:nvSpPr>
        <p:spPr>
          <a:xfrm>
            <a:off x="7382232" y="1844226"/>
            <a:ext cx="1541684" cy="15416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DA84847-94BD-A04A-9547-3AEEA4469208}"/>
              </a:ext>
            </a:extLst>
          </p:cNvPr>
          <p:cNvSpPr txBox="1"/>
          <p:nvPr/>
        </p:nvSpPr>
        <p:spPr>
          <a:xfrm>
            <a:off x="7312576" y="2399661"/>
            <a:ext cx="1611340" cy="461665"/>
          </a:xfrm>
          <a:prstGeom prst="rect">
            <a:avLst/>
          </a:prstGeom>
          <a:noFill/>
        </p:spPr>
        <p:txBody>
          <a:bodyPr wrap="none" rtlCol="0">
            <a:spAutoFit/>
          </a:bodyPr>
          <a:lstStyle/>
          <a:p>
            <a:pPr algn="ctr"/>
            <a:r>
              <a:rPr lang="en-US" sz="2400" b="1" dirty="0">
                <a:solidFill>
                  <a:schemeClr val="bg1"/>
                </a:solidFill>
              </a:rPr>
              <a:t>Recognition</a:t>
            </a:r>
          </a:p>
        </p:txBody>
      </p:sp>
      <p:sp>
        <p:nvSpPr>
          <p:cNvPr id="12" name="Oval 11">
            <a:extLst>
              <a:ext uri="{FF2B5EF4-FFF2-40B4-BE49-F238E27FC236}">
                <a16:creationId xmlns:a16="http://schemas.microsoft.com/office/drawing/2014/main" id="{541C5753-C3C4-D544-9240-8AE46EBA0FA9}"/>
              </a:ext>
            </a:extLst>
          </p:cNvPr>
          <p:cNvSpPr/>
          <p:nvPr/>
        </p:nvSpPr>
        <p:spPr>
          <a:xfrm>
            <a:off x="5604800" y="3930978"/>
            <a:ext cx="1541684" cy="15416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B9549C1-D3E0-B24E-99B7-42C15F4F1ABE}"/>
              </a:ext>
            </a:extLst>
          </p:cNvPr>
          <p:cNvSpPr txBox="1"/>
          <p:nvPr/>
        </p:nvSpPr>
        <p:spPr>
          <a:xfrm>
            <a:off x="5851235" y="4470987"/>
            <a:ext cx="1048813" cy="461665"/>
          </a:xfrm>
          <a:prstGeom prst="rect">
            <a:avLst/>
          </a:prstGeom>
          <a:noFill/>
        </p:spPr>
        <p:txBody>
          <a:bodyPr wrap="none" rtlCol="0">
            <a:spAutoFit/>
          </a:bodyPr>
          <a:lstStyle/>
          <a:p>
            <a:pPr algn="ctr"/>
            <a:r>
              <a:rPr lang="en-US" sz="2400" b="1" dirty="0">
                <a:solidFill>
                  <a:schemeClr val="bg1"/>
                </a:solidFill>
              </a:rPr>
              <a:t>Tooling</a:t>
            </a:r>
          </a:p>
        </p:txBody>
      </p:sp>
      <p:cxnSp>
        <p:nvCxnSpPr>
          <p:cNvPr id="33" name="Straight Connector 32">
            <a:extLst>
              <a:ext uri="{FF2B5EF4-FFF2-40B4-BE49-F238E27FC236}">
                <a16:creationId xmlns:a16="http://schemas.microsoft.com/office/drawing/2014/main" id="{1C6AD043-876E-9F4E-85D9-AD4E35003F77}"/>
              </a:ext>
            </a:extLst>
          </p:cNvPr>
          <p:cNvCxnSpPr>
            <a:cxnSpLocks/>
            <a:stCxn id="7" idx="5"/>
            <a:endCxn id="12" idx="1"/>
          </p:cNvCxnSpPr>
          <p:nvPr/>
        </p:nvCxnSpPr>
        <p:spPr>
          <a:xfrm>
            <a:off x="5187027" y="3160136"/>
            <a:ext cx="643547" cy="99661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A76E153-392C-FC49-BC3A-3F02BBF50A69}"/>
              </a:ext>
            </a:extLst>
          </p:cNvPr>
          <p:cNvCxnSpPr>
            <a:cxnSpLocks/>
            <a:stCxn id="12" idx="7"/>
            <a:endCxn id="10" idx="3"/>
          </p:cNvCxnSpPr>
          <p:nvPr/>
        </p:nvCxnSpPr>
        <p:spPr>
          <a:xfrm flipV="1">
            <a:off x="6920710" y="3160136"/>
            <a:ext cx="687296" cy="996616"/>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2194372"/>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How to Drive Awareness of Developer Needs</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12</a:t>
            </a:fld>
            <a:endParaRPr lang="en-US" dirty="0"/>
          </a:p>
        </p:txBody>
      </p:sp>
    </p:spTree>
    <p:extLst>
      <p:ext uri="{BB962C8B-B14F-4D97-AF65-F5344CB8AC3E}">
        <p14:creationId xmlns:p14="http://schemas.microsoft.com/office/powerpoint/2010/main" val="3906464986"/>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How to Reward/Recognize Developers?</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a:xfrm>
            <a:off x="624840" y="1335088"/>
            <a:ext cx="6173993" cy="4351338"/>
          </a:xfrm>
        </p:spPr>
        <p:txBody>
          <a:bodyPr/>
          <a:lstStyle/>
          <a:p>
            <a:endParaRPr lang="en-US" dirty="0"/>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13</a:t>
            </a:fld>
            <a:endParaRPr lang="en-US" dirty="0"/>
          </a:p>
        </p:txBody>
      </p:sp>
      <p:pic>
        <p:nvPicPr>
          <p:cNvPr id="5" name="Picture 4">
            <a:extLst>
              <a:ext uri="{FF2B5EF4-FFF2-40B4-BE49-F238E27FC236}">
                <a16:creationId xmlns:a16="http://schemas.microsoft.com/office/drawing/2014/main" id="{4ECD943B-4F04-2647-B361-99C7A2F61B46}"/>
              </a:ext>
            </a:extLst>
          </p:cNvPr>
          <p:cNvPicPr>
            <a:picLocks noChangeAspect="1"/>
          </p:cNvPicPr>
          <p:nvPr/>
        </p:nvPicPr>
        <p:blipFill rotWithShape="1">
          <a:blip r:embed="rId2"/>
          <a:srcRect t="8455"/>
          <a:stretch/>
        </p:blipFill>
        <p:spPr>
          <a:xfrm>
            <a:off x="7289520" y="1742739"/>
            <a:ext cx="4525941" cy="1974702"/>
          </a:xfrm>
          <a:prstGeom prst="rect">
            <a:avLst/>
          </a:prstGeom>
        </p:spPr>
      </p:pic>
      <p:pic>
        <p:nvPicPr>
          <p:cNvPr id="7" name="Picture 6">
            <a:extLst>
              <a:ext uri="{FF2B5EF4-FFF2-40B4-BE49-F238E27FC236}">
                <a16:creationId xmlns:a16="http://schemas.microsoft.com/office/drawing/2014/main" id="{00DB516D-E2A4-544D-A748-3888375BC898}"/>
              </a:ext>
            </a:extLst>
          </p:cNvPr>
          <p:cNvPicPr>
            <a:picLocks noChangeAspect="1"/>
          </p:cNvPicPr>
          <p:nvPr/>
        </p:nvPicPr>
        <p:blipFill>
          <a:blip r:embed="rId3"/>
          <a:stretch>
            <a:fillRect/>
          </a:stretch>
        </p:blipFill>
        <p:spPr>
          <a:xfrm>
            <a:off x="6998569" y="3972116"/>
            <a:ext cx="5009600" cy="1748598"/>
          </a:xfrm>
          <a:prstGeom prst="rect">
            <a:avLst/>
          </a:prstGeom>
        </p:spPr>
      </p:pic>
      <p:sp>
        <p:nvSpPr>
          <p:cNvPr id="8" name="Rectangle 7">
            <a:extLst>
              <a:ext uri="{FF2B5EF4-FFF2-40B4-BE49-F238E27FC236}">
                <a16:creationId xmlns:a16="http://schemas.microsoft.com/office/drawing/2014/main" id="{0F1D6BCB-9396-9F49-9451-05B2E55ACCFD}"/>
              </a:ext>
            </a:extLst>
          </p:cNvPr>
          <p:cNvSpPr/>
          <p:nvPr/>
        </p:nvSpPr>
        <p:spPr>
          <a:xfrm>
            <a:off x="7460892" y="5782865"/>
            <a:ext cx="4183196" cy="369332"/>
          </a:xfrm>
          <a:prstGeom prst="rect">
            <a:avLst/>
          </a:prstGeom>
        </p:spPr>
        <p:txBody>
          <a:bodyPr wrap="none">
            <a:spAutoFit/>
          </a:bodyPr>
          <a:lstStyle/>
          <a:p>
            <a:r>
              <a:rPr lang="en-US" dirty="0">
                <a:hlinkClick r:id="rId4"/>
              </a:rPr>
              <a:t>https://training.linuxfoundation.org/badges-2/</a:t>
            </a:r>
            <a:endParaRPr lang="en-US" dirty="0"/>
          </a:p>
        </p:txBody>
      </p:sp>
    </p:spTree>
    <p:extLst>
      <p:ext uri="{BB962C8B-B14F-4D97-AF65-F5344CB8AC3E}">
        <p14:creationId xmlns:p14="http://schemas.microsoft.com/office/powerpoint/2010/main" val="2532765626"/>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Can Tooling Help?</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14</a:t>
            </a:fld>
            <a:endParaRPr lang="en-US" dirty="0"/>
          </a:p>
        </p:txBody>
      </p:sp>
    </p:spTree>
    <p:extLst>
      <p:ext uri="{BB962C8B-B14F-4D97-AF65-F5344CB8AC3E}">
        <p14:creationId xmlns:p14="http://schemas.microsoft.com/office/powerpoint/2010/main" val="2155747179"/>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p:txBody>
          <a:bodyPr/>
          <a:lstStyle/>
          <a:p>
            <a:r>
              <a:rPr lang="en-US" dirty="0"/>
              <a:t>Should this be done at an LFN level?</a:t>
            </a:r>
          </a:p>
          <a:p>
            <a:r>
              <a:rPr lang="en-US" dirty="0"/>
              <a:t>Volunteers to flesh out these ideas</a:t>
            </a:r>
          </a:p>
          <a:p>
            <a:r>
              <a:rPr lang="en-US" dirty="0"/>
              <a:t>How to implement – effort needed by each project?</a:t>
            </a:r>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15</a:t>
            </a:fld>
            <a:endParaRPr lang="en-US" dirty="0"/>
          </a:p>
        </p:txBody>
      </p:sp>
    </p:spTree>
    <p:extLst>
      <p:ext uri="{BB962C8B-B14F-4D97-AF65-F5344CB8AC3E}">
        <p14:creationId xmlns:p14="http://schemas.microsoft.com/office/powerpoint/2010/main" val="2244061077"/>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p:txBody>
          <a:bodyPr/>
          <a:lstStyle/>
          <a:p>
            <a:r>
              <a:rPr lang="en-US" b="1" dirty="0"/>
              <a:t>Challenge</a:t>
            </a:r>
            <a:r>
              <a:rPr lang="en-US" dirty="0"/>
              <a:t>: Recruiting Developers </a:t>
            </a:r>
          </a:p>
          <a:p>
            <a:r>
              <a:rPr lang="en-US" b="1" dirty="0"/>
              <a:t>Review</a:t>
            </a:r>
            <a:r>
              <a:rPr lang="en-US" dirty="0"/>
              <a:t>:  What have projects tried</a:t>
            </a:r>
          </a:p>
          <a:p>
            <a:r>
              <a:rPr lang="en-US" b="1" dirty="0"/>
              <a:t>Brainstorming</a:t>
            </a:r>
            <a:r>
              <a:rPr lang="en-US" dirty="0"/>
              <a:t>:  What should LFN do?</a:t>
            </a:r>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2</a:t>
            </a:fld>
            <a:endParaRPr lang="en-US" dirty="0"/>
          </a:p>
        </p:txBody>
      </p:sp>
    </p:spTree>
    <p:extLst>
      <p:ext uri="{BB962C8B-B14F-4D97-AF65-F5344CB8AC3E}">
        <p14:creationId xmlns:p14="http://schemas.microsoft.com/office/powerpoint/2010/main" val="1212501695"/>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127A5-7B99-774F-8239-11F68CF5AD92}"/>
              </a:ext>
            </a:extLst>
          </p:cNvPr>
          <p:cNvSpPr>
            <a:spLocks noGrp="1"/>
          </p:cNvSpPr>
          <p:nvPr>
            <p:ph type="title"/>
          </p:nvPr>
        </p:nvSpPr>
        <p:spPr/>
        <p:txBody>
          <a:bodyPr/>
          <a:lstStyle/>
          <a:p>
            <a:r>
              <a:rPr lang="en-US" dirty="0"/>
              <a:t>The Challenge for LFN Projects</a:t>
            </a:r>
          </a:p>
        </p:txBody>
      </p:sp>
      <p:sp>
        <p:nvSpPr>
          <p:cNvPr id="3" name="Content Placeholder 2">
            <a:extLst>
              <a:ext uri="{FF2B5EF4-FFF2-40B4-BE49-F238E27FC236}">
                <a16:creationId xmlns:a16="http://schemas.microsoft.com/office/drawing/2014/main" id="{30772C7C-80D9-A14E-BD44-56909767C6F0}"/>
              </a:ext>
            </a:extLst>
          </p:cNvPr>
          <p:cNvSpPr>
            <a:spLocks noGrp="1"/>
          </p:cNvSpPr>
          <p:nvPr>
            <p:ph idx="1"/>
          </p:nvPr>
        </p:nvSpPr>
        <p:spPr/>
        <p:txBody>
          <a:bodyPr/>
          <a:lstStyle/>
          <a:p>
            <a:r>
              <a:rPr lang="en-US" b="1" dirty="0"/>
              <a:t>We need more Developers and Testers !  </a:t>
            </a:r>
          </a:p>
          <a:p>
            <a:r>
              <a:rPr lang="en-US" b="1" dirty="0"/>
              <a:t>We have more ideas than coders</a:t>
            </a:r>
          </a:p>
          <a:p>
            <a:r>
              <a:rPr lang="en-US" b="1" dirty="0"/>
              <a:t>We have so many non-functional requirements &amp; security vulnerabilities to address to make our project consumable</a:t>
            </a:r>
          </a:p>
          <a:p>
            <a:r>
              <a:rPr lang="en-US" b="1" dirty="0"/>
              <a:t>Our documentation isn’t up-to-date</a:t>
            </a:r>
          </a:p>
        </p:txBody>
      </p:sp>
      <p:sp>
        <p:nvSpPr>
          <p:cNvPr id="4" name="Date Placeholder 3">
            <a:extLst>
              <a:ext uri="{FF2B5EF4-FFF2-40B4-BE49-F238E27FC236}">
                <a16:creationId xmlns:a16="http://schemas.microsoft.com/office/drawing/2014/main" id="{2EE67B9F-23F6-EE4F-A406-13EFC85B7429}"/>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6" name="Slide Number Placeholder 5">
            <a:extLst>
              <a:ext uri="{FF2B5EF4-FFF2-40B4-BE49-F238E27FC236}">
                <a16:creationId xmlns:a16="http://schemas.microsoft.com/office/drawing/2014/main" id="{17A93C93-2A39-6047-9F37-FCF681345E65}"/>
              </a:ext>
            </a:extLst>
          </p:cNvPr>
          <p:cNvSpPr>
            <a:spLocks noGrp="1"/>
          </p:cNvSpPr>
          <p:nvPr>
            <p:ph type="sldNum" sz="quarter" idx="4"/>
          </p:nvPr>
        </p:nvSpPr>
        <p:spPr/>
        <p:txBody>
          <a:bodyPr/>
          <a:lstStyle/>
          <a:p>
            <a:fld id="{AD86CF49-6971-4508-8862-A2909EA0DB5B}" type="slidenum">
              <a:rPr lang="en-US" smtClean="0"/>
              <a:pPr/>
              <a:t>3</a:t>
            </a:fld>
            <a:endParaRPr lang="en-US" dirty="0"/>
          </a:p>
        </p:txBody>
      </p:sp>
    </p:spTree>
    <p:extLst>
      <p:ext uri="{BB962C8B-B14F-4D97-AF65-F5344CB8AC3E}">
        <p14:creationId xmlns:p14="http://schemas.microsoft.com/office/powerpoint/2010/main" val="2072459049"/>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1E0F-AEB6-8943-AC65-6336DBDC509D}"/>
              </a:ext>
            </a:extLst>
          </p:cNvPr>
          <p:cNvSpPr>
            <a:spLocks noGrp="1"/>
          </p:cNvSpPr>
          <p:nvPr>
            <p:ph type="title"/>
          </p:nvPr>
        </p:nvSpPr>
        <p:spPr/>
        <p:txBody>
          <a:bodyPr/>
          <a:lstStyle/>
          <a:p>
            <a:r>
              <a:rPr lang="en-US" dirty="0"/>
              <a:t>Review: Project Experiences</a:t>
            </a:r>
          </a:p>
        </p:txBody>
      </p:sp>
      <p:sp>
        <p:nvSpPr>
          <p:cNvPr id="3" name="Date Placeholder 2">
            <a:extLst>
              <a:ext uri="{FF2B5EF4-FFF2-40B4-BE49-F238E27FC236}">
                <a16:creationId xmlns:a16="http://schemas.microsoft.com/office/drawing/2014/main" id="{3504E005-2BA4-1043-80A3-1F2019E68B43}"/>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4" name="Footer Placeholder 3">
            <a:extLst>
              <a:ext uri="{FF2B5EF4-FFF2-40B4-BE49-F238E27FC236}">
                <a16:creationId xmlns:a16="http://schemas.microsoft.com/office/drawing/2014/main" id="{04703FE3-6477-AB4A-892B-67B994344681}"/>
              </a:ext>
            </a:extLst>
          </p:cNvPr>
          <p:cNvSpPr>
            <a:spLocks noGrp="1"/>
          </p:cNvSpPr>
          <p:nvPr>
            <p:ph type="ftr" sz="quarter" idx="3"/>
          </p:nvPr>
        </p:nvSpPr>
        <p:spPr/>
        <p:txBody>
          <a:bodyPr/>
          <a:lstStyle/>
          <a:p>
            <a:r>
              <a:rPr lang="en-US"/>
              <a:t>The Linux Foundation Internal Use Only</a:t>
            </a:r>
            <a:endParaRPr lang="en-US" dirty="0"/>
          </a:p>
        </p:txBody>
      </p:sp>
      <p:sp>
        <p:nvSpPr>
          <p:cNvPr id="5" name="Slide Number Placeholder 4">
            <a:extLst>
              <a:ext uri="{FF2B5EF4-FFF2-40B4-BE49-F238E27FC236}">
                <a16:creationId xmlns:a16="http://schemas.microsoft.com/office/drawing/2014/main" id="{7A5D0044-A353-274D-89BE-4FD28B82CE7E}"/>
              </a:ext>
            </a:extLst>
          </p:cNvPr>
          <p:cNvSpPr>
            <a:spLocks noGrp="1"/>
          </p:cNvSpPr>
          <p:nvPr>
            <p:ph type="sldNum" sz="quarter" idx="4"/>
          </p:nvPr>
        </p:nvSpPr>
        <p:spPr/>
        <p:txBody>
          <a:bodyPr/>
          <a:lstStyle/>
          <a:p>
            <a:fld id="{AD86CF49-6971-4508-8862-A2909EA0DB5B}" type="slidenum">
              <a:rPr lang="en-US" smtClean="0"/>
              <a:pPr/>
              <a:t>4</a:t>
            </a:fld>
            <a:endParaRPr lang="en-US" dirty="0"/>
          </a:p>
        </p:txBody>
      </p:sp>
    </p:spTree>
    <p:extLst>
      <p:ext uri="{BB962C8B-B14F-4D97-AF65-F5344CB8AC3E}">
        <p14:creationId xmlns:p14="http://schemas.microsoft.com/office/powerpoint/2010/main" val="4196108361"/>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788760" y="114840"/>
            <a:ext cx="10515240" cy="1325160"/>
          </a:xfrm>
          <a:prstGeom prst="rect">
            <a:avLst/>
          </a:prstGeom>
          <a:noFill/>
          <a:ln>
            <a:noFill/>
          </a:ln>
        </p:spPr>
        <p:txBody>
          <a:bodyPr anchor="ctr">
            <a:noAutofit/>
          </a:bodyPr>
          <a:lstStyle/>
          <a:p>
            <a:pPr>
              <a:lnSpc>
                <a:spcPct val="90000"/>
              </a:lnSpc>
            </a:pPr>
            <a:endParaRPr lang="en-US" sz="3600" b="0" strike="noStrike" spc="-1" dirty="0">
              <a:solidFill>
                <a:srgbClr val="000000"/>
              </a:solidFill>
              <a:latin typeface="Calibri"/>
            </a:endParaRPr>
          </a:p>
        </p:txBody>
      </p:sp>
      <p:sp>
        <p:nvSpPr>
          <p:cNvPr id="48" name="TextShape 2"/>
          <p:cNvSpPr txBox="1"/>
          <p:nvPr/>
        </p:nvSpPr>
        <p:spPr>
          <a:xfrm>
            <a:off x="534034" y="1151764"/>
            <a:ext cx="5325600" cy="4950861"/>
          </a:xfrm>
          <a:prstGeom prst="rect">
            <a:avLst/>
          </a:prstGeom>
          <a:noFill/>
          <a:ln>
            <a:noFill/>
          </a:ln>
        </p:spPr>
        <p:txBody>
          <a:bodyPr>
            <a:normAutofit fontScale="62500" lnSpcReduction="20000"/>
          </a:bodyPr>
          <a:lstStyle/>
          <a:p>
            <a:pPr>
              <a:lnSpc>
                <a:spcPct val="90000"/>
              </a:lnSpc>
              <a:spcBef>
                <a:spcPts val="1001"/>
              </a:spcBef>
            </a:pPr>
            <a:r>
              <a:rPr lang="en-US" sz="3600" strike="noStrike" spc="-1" dirty="0">
                <a:solidFill>
                  <a:srgbClr val="000000"/>
                </a:solidFill>
                <a:latin typeface="Gill Sans" panose="020B0502020104020203" pitchFamily="34" charset="-79"/>
                <a:cs typeface="Gill Sans" panose="020B0502020104020203" pitchFamily="34" charset="-79"/>
              </a:rPr>
              <a:t>What is </a:t>
            </a:r>
            <a:r>
              <a:rPr lang="en-US" sz="3600" strike="noStrike" spc="-1" dirty="0" err="1">
                <a:solidFill>
                  <a:srgbClr val="000000"/>
                </a:solidFill>
                <a:latin typeface="Gill Sans" panose="020B0502020104020203" pitchFamily="34" charset="-79"/>
                <a:cs typeface="Gill Sans" panose="020B0502020104020203" pitchFamily="34" charset="-79"/>
              </a:rPr>
              <a:t>Hacktoberfest</a:t>
            </a:r>
            <a:r>
              <a:rPr lang="en-US" sz="3600" strike="noStrike" spc="-1" dirty="0">
                <a:solidFill>
                  <a:srgbClr val="000000"/>
                </a:solidFill>
                <a:latin typeface="Gill Sans" panose="020B0502020104020203" pitchFamily="34" charset="-79"/>
                <a:cs typeface="Gill Sans" panose="020B0502020104020203" pitchFamily="34" charset="-79"/>
              </a:rPr>
              <a:t>?</a:t>
            </a:r>
          </a:p>
          <a:p>
            <a:pPr>
              <a:lnSpc>
                <a:spcPct val="90000"/>
              </a:lnSpc>
              <a:spcBef>
                <a:spcPts val="1001"/>
              </a:spcBef>
            </a:pPr>
            <a:endParaRPr lang="en-US" sz="2800" strike="noStrike" spc="-1" dirty="0">
              <a:solidFill>
                <a:srgbClr val="000000"/>
              </a:solidFill>
              <a:latin typeface="Gill Sans" panose="020B0502020104020203" pitchFamily="34" charset="-79"/>
              <a:cs typeface="Gill Sans" panose="020B0502020104020203" pitchFamily="34" charset="-79"/>
            </a:endParaRPr>
          </a:p>
          <a:p>
            <a:pPr>
              <a:lnSpc>
                <a:spcPct val="90000"/>
              </a:lnSpc>
              <a:spcBef>
                <a:spcPts val="1001"/>
              </a:spcBef>
            </a:pPr>
            <a:r>
              <a:rPr lang="en-US" sz="2800" strike="noStrike" spc="-1" dirty="0" err="1">
                <a:solidFill>
                  <a:srgbClr val="000000"/>
                </a:solidFill>
                <a:latin typeface="Gill Sans" panose="020B0502020104020203" pitchFamily="34" charset="-79"/>
                <a:cs typeface="Gill Sans" panose="020B0502020104020203" pitchFamily="34" charset="-79"/>
              </a:rPr>
              <a:t>Hacktoberfest</a:t>
            </a:r>
            <a:r>
              <a:rPr lang="en-US" sz="2800" strike="noStrike" spc="-1" dirty="0">
                <a:solidFill>
                  <a:srgbClr val="000000"/>
                </a:solidFill>
                <a:latin typeface="Gill Sans" panose="020B0502020104020203" pitchFamily="34" charset="-79"/>
                <a:cs typeface="Gill Sans" panose="020B0502020104020203" pitchFamily="34" charset="-79"/>
              </a:rPr>
              <a:t> is a month-long celebration of open source software run by </a:t>
            </a:r>
            <a:r>
              <a:rPr lang="en-US" sz="2800" strike="noStrike" spc="-1" dirty="0" err="1">
                <a:solidFill>
                  <a:srgbClr val="000000"/>
                </a:solidFill>
                <a:latin typeface="Gill Sans" panose="020B0502020104020203" pitchFamily="34" charset="-79"/>
                <a:cs typeface="Gill Sans" panose="020B0502020104020203" pitchFamily="34" charset="-79"/>
              </a:rPr>
              <a:t>DigitalOcean</a:t>
            </a:r>
            <a:r>
              <a:rPr lang="en-US" sz="2800" strike="noStrike" spc="-1" dirty="0">
                <a:solidFill>
                  <a:srgbClr val="000000"/>
                </a:solidFill>
                <a:latin typeface="Gill Sans" panose="020B0502020104020203" pitchFamily="34" charset="-79"/>
                <a:cs typeface="Gill Sans" panose="020B0502020104020203" pitchFamily="34" charset="-79"/>
              </a:rPr>
              <a:t> and DEV.</a:t>
            </a: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    </a:t>
            </a:r>
            <a:r>
              <a:rPr lang="en-US" sz="2800" strike="noStrike" spc="-1" dirty="0" err="1">
                <a:solidFill>
                  <a:srgbClr val="000000"/>
                </a:solidFill>
                <a:latin typeface="Gill Sans" panose="020B0502020104020203" pitchFamily="34" charset="-79"/>
                <a:cs typeface="Gill Sans" panose="020B0502020104020203" pitchFamily="34" charset="-79"/>
              </a:rPr>
              <a:t>Hacktoberfest</a:t>
            </a:r>
            <a:r>
              <a:rPr lang="en-US" sz="2800" strike="noStrike" spc="-1" dirty="0">
                <a:solidFill>
                  <a:srgbClr val="000000"/>
                </a:solidFill>
                <a:latin typeface="Gill Sans" panose="020B0502020104020203" pitchFamily="34" charset="-79"/>
                <a:cs typeface="Gill Sans" panose="020B0502020104020203" pitchFamily="34" charset="-79"/>
              </a:rPr>
              <a:t> is open to everyone in our global community.</a:t>
            </a: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    To participate, four pull requests must be submitted to public GitHub repositories.</a:t>
            </a: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    You can sign up anytime between October 1 and October 31.</a:t>
            </a: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See </a:t>
            </a:r>
            <a:r>
              <a:rPr lang="en-US" sz="2800" strike="noStrike" spc="-1" dirty="0">
                <a:solidFill>
                  <a:srgbClr val="000000"/>
                </a:solidFill>
                <a:latin typeface="Gill Sans" panose="020B0502020104020203" pitchFamily="34" charset="-79"/>
                <a:cs typeface="Gill Sans" panose="020B0502020104020203" pitchFamily="34" charset="-79"/>
                <a:hlinkClick r:id="rId3"/>
              </a:rPr>
              <a:t>https://hacktoberfest.digitalocean.com/</a:t>
            </a:r>
            <a:endParaRPr lang="en-US" sz="2800" strike="noStrike" spc="-1" dirty="0">
              <a:solidFill>
                <a:srgbClr val="000000"/>
              </a:solidFill>
              <a:latin typeface="Gill Sans" panose="020B0502020104020203" pitchFamily="34" charset="-79"/>
              <a:cs typeface="Gill Sans" panose="020B0502020104020203" pitchFamily="34" charset="-79"/>
            </a:endParaRPr>
          </a:p>
          <a:p>
            <a:pPr>
              <a:lnSpc>
                <a:spcPct val="90000"/>
              </a:lnSpc>
              <a:spcBef>
                <a:spcPts val="1001"/>
              </a:spcBef>
            </a:pPr>
            <a:endParaRPr lang="en-US" sz="2800" strike="noStrike" spc="-1" dirty="0">
              <a:solidFill>
                <a:srgbClr val="000000"/>
              </a:solidFill>
              <a:latin typeface="Gill Sans" panose="020B0502020104020203" pitchFamily="34" charset="-79"/>
              <a:cs typeface="Gill Sans" panose="020B0502020104020203" pitchFamily="34" charset="-79"/>
            </a:endParaRP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Through </a:t>
            </a:r>
            <a:r>
              <a:rPr lang="en-US" sz="2800" strike="noStrike" spc="-1" dirty="0" err="1">
                <a:solidFill>
                  <a:srgbClr val="000000"/>
                </a:solidFill>
                <a:latin typeface="Gill Sans" panose="020B0502020104020203" pitchFamily="34" charset="-79"/>
                <a:cs typeface="Gill Sans" panose="020B0502020104020203" pitchFamily="34" charset="-79"/>
              </a:rPr>
              <a:t>github</a:t>
            </a:r>
            <a:r>
              <a:rPr lang="en-US" sz="2800" strike="noStrike" spc="-1" dirty="0">
                <a:solidFill>
                  <a:srgbClr val="000000"/>
                </a:solidFill>
                <a:latin typeface="Gill Sans" panose="020B0502020104020203" pitchFamily="34" charset="-79"/>
                <a:cs typeface="Gill Sans" panose="020B0502020104020203" pitchFamily="34" charset="-79"/>
              </a:rPr>
              <a:t>/</a:t>
            </a:r>
            <a:r>
              <a:rPr lang="en-US" sz="2800" strike="noStrike" spc="-1" dirty="0" err="1">
                <a:solidFill>
                  <a:srgbClr val="000000"/>
                </a:solidFill>
                <a:latin typeface="Gill Sans" panose="020B0502020104020203" pitchFamily="34" charset="-79"/>
                <a:cs typeface="Gill Sans" panose="020B0502020104020203" pitchFamily="34" charset="-79"/>
              </a:rPr>
              <a:t>gitlab</a:t>
            </a:r>
            <a:r>
              <a:rPr lang="en-US" sz="2800" strike="noStrike" spc="-1" dirty="0">
                <a:solidFill>
                  <a:srgbClr val="000000"/>
                </a:solidFill>
                <a:latin typeface="Gill Sans" panose="020B0502020104020203" pitchFamily="34" charset="-79"/>
                <a:cs typeface="Gill Sans" panose="020B0502020104020203" pitchFamily="34" charset="-79"/>
              </a:rPr>
              <a:t> tags, Open Source communities indicate “easy” tasks to be realized by newcomers</a:t>
            </a:r>
          </a:p>
          <a:p>
            <a:pPr>
              <a:lnSpc>
                <a:spcPct val="90000"/>
              </a:lnSpc>
              <a:spcBef>
                <a:spcPts val="1001"/>
              </a:spcBef>
            </a:pPr>
            <a:r>
              <a:rPr lang="en-US" sz="2800" strike="noStrike" spc="-1" dirty="0">
                <a:solidFill>
                  <a:srgbClr val="000000"/>
                </a:solidFill>
                <a:latin typeface="Gill Sans" panose="020B0502020104020203" pitchFamily="34" charset="-79"/>
                <a:cs typeface="Gill Sans" panose="020B0502020104020203" pitchFamily="34" charset="-79"/>
              </a:rPr>
              <a:t>If you submit 4 Pull Requests, you got a T-Shirt (and the satisfaction to have contributed to an Open Source project)</a:t>
            </a:r>
          </a:p>
          <a:p>
            <a:pPr>
              <a:lnSpc>
                <a:spcPct val="90000"/>
              </a:lnSpc>
              <a:spcBef>
                <a:spcPts val="1001"/>
              </a:spcBef>
            </a:pPr>
            <a:endParaRPr lang="en-US" sz="2800" strike="noStrike" spc="-1" dirty="0">
              <a:solidFill>
                <a:srgbClr val="000000"/>
              </a:solidFill>
              <a:latin typeface="Gill Sans" panose="020B0502020104020203" pitchFamily="34" charset="-79"/>
              <a:cs typeface="Gill Sans" panose="020B0502020104020203" pitchFamily="34" charset="-79"/>
            </a:endParaRPr>
          </a:p>
          <a:p>
            <a:pPr>
              <a:lnSpc>
                <a:spcPct val="90000"/>
              </a:lnSpc>
              <a:spcBef>
                <a:spcPts val="1001"/>
              </a:spcBef>
            </a:pPr>
            <a:endParaRPr lang="en-US" sz="2800" strike="noStrike" spc="-1" dirty="0">
              <a:solidFill>
                <a:srgbClr val="000000"/>
              </a:solidFill>
              <a:latin typeface="Gill Sans" panose="020B0502020104020203" pitchFamily="34" charset="-79"/>
              <a:cs typeface="Gill Sans" panose="020B0502020104020203" pitchFamily="34" charset="-79"/>
            </a:endParaRPr>
          </a:p>
          <a:p>
            <a:pPr>
              <a:lnSpc>
                <a:spcPct val="90000"/>
              </a:lnSpc>
              <a:spcBef>
                <a:spcPts val="1001"/>
              </a:spcBef>
            </a:pPr>
            <a:endParaRPr lang="en-US" sz="2800" strike="noStrike" spc="-1" dirty="0">
              <a:solidFill>
                <a:srgbClr val="000000"/>
              </a:solidFill>
              <a:latin typeface="Gill Sans" panose="020B0502020104020203" pitchFamily="34" charset="-79"/>
              <a:cs typeface="Gill Sans" panose="020B0502020104020203" pitchFamily="34" charset="-79"/>
            </a:endParaRPr>
          </a:p>
        </p:txBody>
      </p:sp>
      <p:pic>
        <p:nvPicPr>
          <p:cNvPr id="49" name="Picture 48"/>
          <p:cNvPicPr/>
          <p:nvPr/>
        </p:nvPicPr>
        <p:blipFill>
          <a:blip r:embed="rId4"/>
          <a:stretch/>
        </p:blipFill>
        <p:spPr>
          <a:xfrm>
            <a:off x="6708913" y="4480499"/>
            <a:ext cx="3988800" cy="2345760"/>
          </a:xfrm>
          <a:prstGeom prst="rect">
            <a:avLst/>
          </a:prstGeom>
          <a:ln>
            <a:noFill/>
          </a:ln>
        </p:spPr>
      </p:pic>
      <p:sp>
        <p:nvSpPr>
          <p:cNvPr id="2" name="Rectangle 1">
            <a:extLst>
              <a:ext uri="{FF2B5EF4-FFF2-40B4-BE49-F238E27FC236}">
                <a16:creationId xmlns:a16="http://schemas.microsoft.com/office/drawing/2014/main" id="{4D2DB54C-0A20-EF4C-824F-768C62B3032F}"/>
              </a:ext>
            </a:extLst>
          </p:cNvPr>
          <p:cNvSpPr/>
          <p:nvPr/>
        </p:nvSpPr>
        <p:spPr>
          <a:xfrm>
            <a:off x="6096000" y="1042635"/>
            <a:ext cx="6096000" cy="3424014"/>
          </a:xfrm>
          <a:prstGeom prst="rect">
            <a:avLst/>
          </a:prstGeom>
        </p:spPr>
        <p:txBody>
          <a:bodyPr>
            <a:spAutoFit/>
          </a:bodyPr>
          <a:lstStyle/>
          <a:p>
            <a:pPr>
              <a:lnSpc>
                <a:spcPct val="90000"/>
              </a:lnSpc>
              <a:spcBef>
                <a:spcPts val="1001"/>
              </a:spcBef>
            </a:pPr>
            <a:r>
              <a:rPr lang="en-US" sz="2300" spc="-1" dirty="0">
                <a:solidFill>
                  <a:srgbClr val="000000"/>
                </a:solidFill>
                <a:latin typeface="Gill Sans" panose="020B0502020104020203" pitchFamily="34" charset="-79"/>
                <a:cs typeface="Gill Sans" panose="020B0502020104020203" pitchFamily="34" charset="-79"/>
              </a:rPr>
              <a:t>Key lessons learned:</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Fun</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Very inclusive</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Force projects to define small achievable tasks easily promoted through git tags</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Allow fast integration of new developers into projects via the PR mechanism</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Simple because leveraging on basic tooling (</a:t>
            </a:r>
            <a:r>
              <a:rPr lang="en-US" spc="-1" dirty="0" err="1">
                <a:solidFill>
                  <a:srgbClr val="000000"/>
                </a:solidFill>
                <a:latin typeface="Gill Sans" panose="020B0502020104020203" pitchFamily="34" charset="-79"/>
                <a:cs typeface="Gill Sans" panose="020B0502020104020203" pitchFamily="34" charset="-79"/>
              </a:rPr>
              <a:t>github</a:t>
            </a:r>
            <a:r>
              <a:rPr lang="en-US" spc="-1" dirty="0">
                <a:solidFill>
                  <a:srgbClr val="000000"/>
                </a:solidFill>
                <a:latin typeface="Gill Sans" panose="020B0502020104020203" pitchFamily="34" charset="-79"/>
                <a:cs typeface="Gill Sans" panose="020B0502020104020203" pitchFamily="34" charset="-79"/>
              </a:rPr>
              <a:t>, </a:t>
            </a:r>
            <a:r>
              <a:rPr lang="en-US" spc="-1" dirty="0" err="1">
                <a:solidFill>
                  <a:srgbClr val="000000"/>
                </a:solidFill>
                <a:latin typeface="Gill Sans" panose="020B0502020104020203" pitchFamily="34" charset="-79"/>
                <a:cs typeface="Gill Sans" panose="020B0502020104020203" pitchFamily="34" charset="-79"/>
              </a:rPr>
              <a:t>gitlab</a:t>
            </a:r>
            <a:r>
              <a:rPr lang="en-US" spc="-1" dirty="0">
                <a:solidFill>
                  <a:srgbClr val="000000"/>
                </a:solidFill>
                <a:latin typeface="Gill Sans" panose="020B0502020104020203" pitchFamily="34" charset="-79"/>
                <a:cs typeface="Gill Sans" panose="020B0502020104020203" pitchFamily="34" charset="-79"/>
              </a:rPr>
              <a:t>) , </a:t>
            </a:r>
            <a:r>
              <a:rPr lang="en-US" spc="-1" dirty="0" err="1">
                <a:solidFill>
                  <a:srgbClr val="000000"/>
                </a:solidFill>
                <a:latin typeface="Gill Sans" panose="020B0502020104020203" pitchFamily="34" charset="-79"/>
                <a:cs typeface="Gill Sans" panose="020B0502020104020203" pitchFamily="34" charset="-79"/>
              </a:rPr>
              <a:t>gerrit</a:t>
            </a:r>
            <a:r>
              <a:rPr lang="en-US" spc="-1" dirty="0">
                <a:solidFill>
                  <a:srgbClr val="000000"/>
                </a:solidFill>
                <a:latin typeface="Gill Sans" panose="020B0502020104020203" pitchFamily="34" charset="-79"/>
                <a:cs typeface="Gill Sans" panose="020B0502020104020203" pitchFamily="34" charset="-79"/>
              </a:rPr>
              <a:t> may somehow introduce some complexity</a:t>
            </a:r>
          </a:p>
          <a:p>
            <a:pPr marL="228600" indent="-228240">
              <a:lnSpc>
                <a:spcPct val="90000"/>
              </a:lnSpc>
              <a:spcBef>
                <a:spcPts val="1001"/>
              </a:spcBef>
              <a:buClr>
                <a:srgbClr val="000000"/>
              </a:buClr>
              <a:buFont typeface="Arial"/>
              <a:buChar char="•"/>
            </a:pPr>
            <a:r>
              <a:rPr lang="en-US" spc="-1" dirty="0">
                <a:solidFill>
                  <a:srgbClr val="000000"/>
                </a:solidFill>
                <a:latin typeface="Gill Sans" panose="020B0502020104020203" pitchFamily="34" charset="-79"/>
                <a:cs typeface="Gill Sans" panose="020B0502020104020203" pitchFamily="34" charset="-79"/>
              </a:rPr>
              <a:t>Simple because no complex legal aspects/CLA/...</a:t>
            </a:r>
          </a:p>
        </p:txBody>
      </p:sp>
      <p:sp>
        <p:nvSpPr>
          <p:cNvPr id="6" name="Title 5">
            <a:extLst>
              <a:ext uri="{FF2B5EF4-FFF2-40B4-BE49-F238E27FC236}">
                <a16:creationId xmlns:a16="http://schemas.microsoft.com/office/drawing/2014/main" id="{C23D80BB-A688-0E49-86C0-C3CB09E623A3}"/>
              </a:ext>
            </a:extLst>
          </p:cNvPr>
          <p:cNvSpPr>
            <a:spLocks noGrp="1"/>
          </p:cNvSpPr>
          <p:nvPr>
            <p:ph type="title"/>
          </p:nvPr>
        </p:nvSpPr>
        <p:spPr/>
        <p:txBody>
          <a:bodyPr>
            <a:normAutofit/>
          </a:bodyPr>
          <a:lstStyle/>
          <a:p>
            <a:r>
              <a:rPr lang="en-US" dirty="0"/>
              <a:t>Lessons learned from the </a:t>
            </a:r>
            <a:r>
              <a:rPr lang="en-US" dirty="0" err="1"/>
              <a:t>Hacktober</a:t>
            </a:r>
            <a:r>
              <a:rPr lang="en-US" dirty="0"/>
              <a:t> Fest</a:t>
            </a:r>
          </a:p>
        </p:txBody>
      </p:sp>
    </p:spTree>
    <p:extLst>
      <p:ext uri="{BB962C8B-B14F-4D97-AF65-F5344CB8AC3E}">
        <p14:creationId xmlns:p14="http://schemas.microsoft.com/office/powerpoint/2010/main" val="3466351899"/>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D1851-E4FA-1842-A765-C5418A915AA2}"/>
              </a:ext>
            </a:extLst>
          </p:cNvPr>
          <p:cNvSpPr>
            <a:spLocks noGrp="1"/>
          </p:cNvSpPr>
          <p:nvPr>
            <p:ph type="title"/>
          </p:nvPr>
        </p:nvSpPr>
        <p:spPr/>
        <p:txBody>
          <a:bodyPr/>
          <a:lstStyle/>
          <a:p>
            <a:r>
              <a:rPr lang="en-US" dirty="0"/>
              <a:t>Lessons learned from the </a:t>
            </a:r>
            <a:r>
              <a:rPr lang="en-US" dirty="0">
                <a:hlinkClick r:id="rId3"/>
              </a:rPr>
              <a:t>ROS</a:t>
            </a:r>
            <a:r>
              <a:rPr lang="en-US" dirty="0"/>
              <a:t> community</a:t>
            </a:r>
          </a:p>
        </p:txBody>
      </p:sp>
      <p:sp>
        <p:nvSpPr>
          <p:cNvPr id="3" name="Content Placeholder 2">
            <a:extLst>
              <a:ext uri="{FF2B5EF4-FFF2-40B4-BE49-F238E27FC236}">
                <a16:creationId xmlns:a16="http://schemas.microsoft.com/office/drawing/2014/main" id="{92B492F4-CF77-E14C-B0BC-D5CB245E97CD}"/>
              </a:ext>
            </a:extLst>
          </p:cNvPr>
          <p:cNvSpPr>
            <a:spLocks noGrp="1"/>
          </p:cNvSpPr>
          <p:nvPr>
            <p:ph idx="4294967295"/>
          </p:nvPr>
        </p:nvSpPr>
        <p:spPr>
          <a:xfrm>
            <a:off x="720762" y="1556684"/>
            <a:ext cx="10515600" cy="4351338"/>
          </a:xfrm>
        </p:spPr>
        <p:txBody>
          <a:bodyPr>
            <a:normAutofit fontScale="85000" lnSpcReduction="20000"/>
          </a:bodyPr>
          <a:lstStyle/>
          <a:p>
            <a:pPr marL="0" indent="0">
              <a:buNone/>
            </a:pPr>
            <a:r>
              <a:rPr lang="en-US" dirty="0"/>
              <a:t>The community recently managed to onboard new developers for the Navigation2 project. New developers got a chance to improve their skills while gaining public exposure, and the community benefited from their contribution in several areas that were lacking attention.</a:t>
            </a:r>
          </a:p>
          <a:p>
            <a:pPr marL="0" indent="0">
              <a:buNone/>
            </a:pPr>
            <a:r>
              <a:rPr lang="en-US" dirty="0"/>
              <a:t>Key lessons learned:</a:t>
            </a:r>
          </a:p>
          <a:p>
            <a:r>
              <a:rPr lang="en-US" dirty="0"/>
              <a:t>Successful onboarding requires commitment from senior community members who serve as mentors</a:t>
            </a:r>
          </a:p>
          <a:p>
            <a:r>
              <a:rPr lang="en-US" dirty="0"/>
              <a:t>Encouraging all experience levels and part time – some tasks are suitable for juniors and/or part time</a:t>
            </a:r>
          </a:p>
          <a:p>
            <a:r>
              <a:rPr lang="en-US" dirty="0"/>
              <a:t>Consistent calls for participation – There is a funnel from initial response to actual contribution. There is natural churn. You need to keep feeding the program with new members  </a:t>
            </a:r>
          </a:p>
        </p:txBody>
      </p:sp>
    </p:spTree>
    <p:extLst>
      <p:ext uri="{BB962C8B-B14F-4D97-AF65-F5344CB8AC3E}">
        <p14:creationId xmlns:p14="http://schemas.microsoft.com/office/powerpoint/2010/main" val="4115278213"/>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5DE958-F3C0-4D46-BEE2-20BC9FCB078C}"/>
              </a:ext>
            </a:extLst>
          </p:cNvPr>
          <p:cNvSpPr>
            <a:spLocks noGrp="1"/>
          </p:cNvSpPr>
          <p:nvPr>
            <p:ph type="title"/>
          </p:nvPr>
        </p:nvSpPr>
        <p:spPr/>
        <p:txBody>
          <a:bodyPr/>
          <a:lstStyle/>
          <a:p>
            <a:r>
              <a:rPr lang="en-US" dirty="0"/>
              <a:t>Lessons learned from </a:t>
            </a:r>
            <a:r>
              <a:rPr lang="en-US" dirty="0" err="1"/>
              <a:t>OpenDaylight</a:t>
            </a:r>
            <a:r>
              <a:rPr lang="en-US" dirty="0"/>
              <a:t> community</a:t>
            </a:r>
          </a:p>
        </p:txBody>
      </p:sp>
      <p:sp>
        <p:nvSpPr>
          <p:cNvPr id="3" name="Content Placeholder 2">
            <a:extLst>
              <a:ext uri="{FF2B5EF4-FFF2-40B4-BE49-F238E27FC236}">
                <a16:creationId xmlns:a16="http://schemas.microsoft.com/office/drawing/2014/main" id="{92B492F4-CF77-E14C-B0BC-D5CB245E97CD}"/>
              </a:ext>
            </a:extLst>
          </p:cNvPr>
          <p:cNvSpPr>
            <a:spLocks noGrp="1"/>
          </p:cNvSpPr>
          <p:nvPr>
            <p:ph idx="4294967295"/>
          </p:nvPr>
        </p:nvSpPr>
        <p:spPr>
          <a:xfrm>
            <a:off x="633274" y="1300799"/>
            <a:ext cx="10515600" cy="4884847"/>
          </a:xfrm>
        </p:spPr>
        <p:txBody>
          <a:bodyPr>
            <a:normAutofit fontScale="85000" lnSpcReduction="20000"/>
          </a:bodyPr>
          <a:lstStyle/>
          <a:p>
            <a:pPr marL="0" indent="0">
              <a:buNone/>
            </a:pPr>
            <a:r>
              <a:rPr lang="en-US" sz="2400" dirty="0"/>
              <a:t>Over the years, </a:t>
            </a:r>
            <a:r>
              <a:rPr lang="en-US" sz="2400" dirty="0" err="1"/>
              <a:t>OpenDaylight</a:t>
            </a:r>
            <a:r>
              <a:rPr lang="en-US" sz="2400" dirty="0"/>
              <a:t> has learned a few lessons about successful onboarding:</a:t>
            </a:r>
          </a:p>
          <a:p>
            <a:r>
              <a:rPr lang="en-US" sz="2400" dirty="0"/>
              <a:t>Almost all successful onboarding is of developers from the companies who have dedicated resources to work upstream.</a:t>
            </a:r>
          </a:p>
          <a:p>
            <a:r>
              <a:rPr lang="en-US" sz="2400" dirty="0"/>
              <a:t>Hence recruitment for open source projects really needs to be targeted towards the companies.</a:t>
            </a:r>
          </a:p>
          <a:p>
            <a:pPr lvl="1"/>
            <a:r>
              <a:rPr lang="en-US" sz="2000" dirty="0"/>
              <a:t>Typically companies to contribute toward the use cases or value-adds. Which is good – open source projects need successful use cases.</a:t>
            </a:r>
          </a:p>
          <a:p>
            <a:pPr lvl="1"/>
            <a:r>
              <a:rPr lang="en-US" sz="2000" dirty="0"/>
              <a:t>Ideally companies using the open source project should also be interested in making sure there is a pooling of resources to develop core components so they can concentrate on value adds. However it is hard to get companies to actually do so as it makes less of a splash. Projects need to push the companies contributing towards the use-cases only to contribute to core components. This is not easy however as core components are hard and need very strong persistent developers who can understand undocumented code.</a:t>
            </a:r>
          </a:p>
          <a:p>
            <a:pPr lvl="1"/>
            <a:r>
              <a:rPr lang="en-US" sz="2000" dirty="0"/>
              <a:t>Unfortunately, there are also companies who consume the open source project, but do not contribute due to lack of resources. Somehow recruitment efforts need to be targeted here.</a:t>
            </a:r>
          </a:p>
          <a:p>
            <a:r>
              <a:rPr lang="en-US" sz="2400" dirty="0"/>
              <a:t>Academics, interested geeks are other contributors who have successfully onboarded, though at a far lesser rate.</a:t>
            </a:r>
          </a:p>
          <a:p>
            <a:r>
              <a:rPr lang="en-US" sz="2400" dirty="0"/>
              <a:t>Interns can contribute toward low hanging fruit. Some interns who have exceeded expectations have been hired in the past by member companies.</a:t>
            </a:r>
          </a:p>
          <a:p>
            <a:pPr lvl="1"/>
            <a:endParaRPr lang="en-US" sz="2000" dirty="0"/>
          </a:p>
        </p:txBody>
      </p:sp>
    </p:spTree>
    <p:extLst>
      <p:ext uri="{BB962C8B-B14F-4D97-AF65-F5344CB8AC3E}">
        <p14:creationId xmlns:p14="http://schemas.microsoft.com/office/powerpoint/2010/main" val="2664983080"/>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DC05D5-1D08-7A40-B818-E7082F6CC9D1}"/>
              </a:ext>
            </a:extLst>
          </p:cNvPr>
          <p:cNvSpPr>
            <a:spLocks noGrp="1"/>
          </p:cNvSpPr>
          <p:nvPr>
            <p:ph type="title"/>
          </p:nvPr>
        </p:nvSpPr>
        <p:spPr>
          <a:xfrm>
            <a:off x="624841" y="118575"/>
            <a:ext cx="10933886" cy="935674"/>
          </a:xfrm>
        </p:spPr>
        <p:txBody>
          <a:bodyPr/>
          <a:lstStyle/>
          <a:p>
            <a:r>
              <a:rPr lang="en-US" dirty="0"/>
              <a:t>Lessons learned from OPNFV (VSPERF) Project</a:t>
            </a:r>
          </a:p>
        </p:txBody>
      </p:sp>
      <p:sp>
        <p:nvSpPr>
          <p:cNvPr id="3" name="Content Placeholder 2">
            <a:extLst>
              <a:ext uri="{FF2B5EF4-FFF2-40B4-BE49-F238E27FC236}">
                <a16:creationId xmlns:a16="http://schemas.microsoft.com/office/drawing/2014/main" id="{92B492F4-CF77-E14C-B0BC-D5CB245E97CD}"/>
              </a:ext>
            </a:extLst>
          </p:cNvPr>
          <p:cNvSpPr>
            <a:spLocks noGrp="1"/>
          </p:cNvSpPr>
          <p:nvPr>
            <p:ph idx="4294967295"/>
          </p:nvPr>
        </p:nvSpPr>
        <p:spPr>
          <a:xfrm>
            <a:off x="633273" y="935915"/>
            <a:ext cx="11286199" cy="5943600"/>
          </a:xfrm>
        </p:spPr>
        <p:txBody>
          <a:bodyPr>
            <a:normAutofit fontScale="62500" lnSpcReduction="20000"/>
          </a:bodyPr>
          <a:lstStyle/>
          <a:p>
            <a:pPr marL="0" indent="0">
              <a:buNone/>
            </a:pPr>
            <a:r>
              <a:rPr lang="en-US" dirty="0"/>
              <a:t>The Project considered the possibility of recruiting Students outside the usual calls for INTERNS. Why?</a:t>
            </a:r>
          </a:p>
          <a:p>
            <a:r>
              <a:rPr lang="en-US" dirty="0"/>
              <a:t>Lots of Applicants for well-advertised Intern opportunities</a:t>
            </a:r>
          </a:p>
          <a:p>
            <a:r>
              <a:rPr lang="en-US" dirty="0"/>
              <a:t>Interviewing and choosing ONE Intern from many qualified applicants has been challenging!</a:t>
            </a:r>
          </a:p>
          <a:p>
            <a:r>
              <a:rPr lang="en-US" dirty="0"/>
              <a:t>Many completely satisfactory student developers were lost, particularly sad when the successful applicant fails for unforeseen reasons!</a:t>
            </a:r>
          </a:p>
          <a:p>
            <a:pPr marL="0" indent="0">
              <a:buNone/>
            </a:pPr>
            <a:r>
              <a:rPr lang="en-US" dirty="0"/>
              <a:t>Sridhar Rao, VSPERF PTL, realized that many students would complete a project for a </a:t>
            </a:r>
            <a:r>
              <a:rPr lang="en-US" b="1" dirty="0"/>
              <a:t>certificate/Letter of Recognition alone</a:t>
            </a:r>
            <a:r>
              <a:rPr lang="en-US" dirty="0"/>
              <a:t>!! </a:t>
            </a:r>
          </a:p>
          <a:p>
            <a:pPr marL="0" indent="0">
              <a:buNone/>
            </a:pPr>
            <a:r>
              <a:rPr lang="en-US" dirty="0"/>
              <a:t>OPNFV TSC approved their </a:t>
            </a:r>
            <a:r>
              <a:rPr lang="en-US" b="1" dirty="0"/>
              <a:t>STUDENT VOLUNTEER Program in September, 2019</a:t>
            </a:r>
            <a:r>
              <a:rPr lang="en-US" dirty="0"/>
              <a:t>. The First Letter/Certificate of Completion went to Parth Yadav in early 2020. </a:t>
            </a:r>
            <a:r>
              <a:rPr lang="en-US" dirty="0" err="1"/>
              <a:t>Parth’s</a:t>
            </a:r>
            <a:r>
              <a:rPr lang="en-US" dirty="0"/>
              <a:t> Advisor also joined the project/meetings.</a:t>
            </a:r>
          </a:p>
          <a:p>
            <a:pPr marL="0" indent="0">
              <a:buNone/>
            </a:pPr>
            <a:r>
              <a:rPr lang="en-US" dirty="0"/>
              <a:t>Following this success, Sridhar managed to onboard new developers for the VSPERF project. Another Student/Advisor pair has joined. Parth and his Advisor also stayed-on for a new task.</a:t>
            </a:r>
          </a:p>
          <a:p>
            <a:pPr marL="0" indent="0">
              <a:buNone/>
            </a:pPr>
            <a:r>
              <a:rPr lang="en-US" dirty="0"/>
              <a:t>VSPERF has two LFN Internships in-progress. Among the unsuccessful applicants, 3 Students were willing to begin other tasks as Student Volunteers. A previous Intern has stayed on to help and maintain his work on a specialized Test VM.</a:t>
            </a:r>
          </a:p>
          <a:p>
            <a:pPr marL="0" indent="0">
              <a:buNone/>
            </a:pPr>
            <a:r>
              <a:rPr lang="en-US" u="sng" dirty="0"/>
              <a:t>Key lessons learned</a:t>
            </a:r>
            <a:r>
              <a:rPr lang="en-US" dirty="0"/>
              <a:t>:</a:t>
            </a:r>
          </a:p>
          <a:p>
            <a:r>
              <a:rPr lang="en-US" dirty="0"/>
              <a:t>Successful recruiting for Student Volunteers involves some travelling in the academic circles, and </a:t>
            </a:r>
          </a:p>
          <a:p>
            <a:r>
              <a:rPr lang="en-US" dirty="0"/>
              <a:t>Having a plan and Tasks for those who don’t “win” the available Internship(s) is a good thing.</a:t>
            </a:r>
          </a:p>
          <a:p>
            <a:r>
              <a:rPr lang="en-US" dirty="0"/>
              <a:t>Offer Tasks &amp; Projects that have some academic interest (K8s), but make it clear that the project may need help in areas that are not high visibility (maintenance/keep everything running).</a:t>
            </a:r>
          </a:p>
        </p:txBody>
      </p:sp>
    </p:spTree>
    <p:extLst>
      <p:ext uri="{BB962C8B-B14F-4D97-AF65-F5344CB8AC3E}">
        <p14:creationId xmlns:p14="http://schemas.microsoft.com/office/powerpoint/2010/main" val="3460501625"/>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8F1A34C-77F3-F240-AEF3-59FC54B8F5FC}"/>
              </a:ext>
            </a:extLst>
          </p:cNvPr>
          <p:cNvSpPr>
            <a:spLocks noGrp="1"/>
          </p:cNvSpPr>
          <p:nvPr>
            <p:ph type="title"/>
          </p:nvPr>
        </p:nvSpPr>
        <p:spPr/>
        <p:txBody>
          <a:bodyPr/>
          <a:lstStyle/>
          <a:p>
            <a:r>
              <a:rPr lang="en-US" dirty="0"/>
              <a:t>ONAP Experiences</a:t>
            </a:r>
          </a:p>
        </p:txBody>
      </p:sp>
      <p:sp>
        <p:nvSpPr>
          <p:cNvPr id="7" name="Content Placeholder 6">
            <a:extLst>
              <a:ext uri="{FF2B5EF4-FFF2-40B4-BE49-F238E27FC236}">
                <a16:creationId xmlns:a16="http://schemas.microsoft.com/office/drawing/2014/main" id="{5BA9723E-B124-8342-8A76-F6CEED754522}"/>
              </a:ext>
            </a:extLst>
          </p:cNvPr>
          <p:cNvSpPr>
            <a:spLocks noGrp="1"/>
          </p:cNvSpPr>
          <p:nvPr>
            <p:ph idx="1"/>
          </p:nvPr>
        </p:nvSpPr>
        <p:spPr/>
        <p:txBody>
          <a:bodyPr>
            <a:normAutofit fontScale="85000" lnSpcReduction="20000"/>
          </a:bodyPr>
          <a:lstStyle/>
          <a:p>
            <a:r>
              <a:rPr lang="en-US" dirty="0"/>
              <a:t>Challenge: Need additional companies focusing on non functional requirements (</a:t>
            </a:r>
            <a:r>
              <a:rPr lang="en-US" dirty="0">
                <a:hlinkClick r:id="rId2"/>
              </a:rPr>
              <a:t>Security</a:t>
            </a:r>
            <a:r>
              <a:rPr lang="en-US" dirty="0"/>
              <a:t>, </a:t>
            </a:r>
            <a:r>
              <a:rPr lang="en-US" dirty="0">
                <a:hlinkClick r:id="rId3"/>
              </a:rPr>
              <a:t>Integration</a:t>
            </a:r>
            <a:r>
              <a:rPr lang="en-US" dirty="0"/>
              <a:t>, </a:t>
            </a:r>
            <a:r>
              <a:rPr lang="en-US" dirty="0">
                <a:hlinkClick r:id="rId4"/>
              </a:rPr>
              <a:t>OOM</a:t>
            </a:r>
            <a:r>
              <a:rPr lang="en-US" dirty="0"/>
              <a:t>)</a:t>
            </a:r>
            <a:r>
              <a:rPr lang="en-US" sz="3200" dirty="0"/>
              <a:t> </a:t>
            </a:r>
            <a:r>
              <a:rPr lang="en-US" dirty="0"/>
              <a:t>and on improving User Experience.</a:t>
            </a:r>
          </a:p>
          <a:p>
            <a:pPr marL="0" indent="0">
              <a:buNone/>
            </a:pPr>
            <a:endParaRPr lang="en-US" dirty="0"/>
          </a:p>
          <a:p>
            <a:r>
              <a:rPr lang="en-US" dirty="0"/>
              <a:t>Attempted Approaches</a:t>
            </a:r>
          </a:p>
          <a:p>
            <a:pPr lvl="1"/>
            <a:r>
              <a:rPr lang="en-US" dirty="0"/>
              <a:t>Increase SW Quality: Min. Test Coverage per project; Pair-wise testing part of our Release Plan; Integration Lead per </a:t>
            </a:r>
            <a:r>
              <a:rPr lang="en-US" dirty="0" err="1"/>
              <a:t>Usecase</a:t>
            </a:r>
            <a:r>
              <a:rPr lang="en-US" dirty="0"/>
              <a:t>/Functional </a:t>
            </a:r>
            <a:r>
              <a:rPr lang="en-US" dirty="0" err="1"/>
              <a:t>reqs</a:t>
            </a:r>
            <a:r>
              <a:rPr lang="en-US" dirty="0"/>
              <a:t>; Dedicated Integration Team; OOM Gating and setup external labs resources</a:t>
            </a:r>
          </a:p>
          <a:p>
            <a:pPr lvl="1"/>
            <a:r>
              <a:rPr lang="en-US" dirty="0"/>
              <a:t>Use of Interns</a:t>
            </a:r>
          </a:p>
          <a:p>
            <a:pPr lvl="1"/>
            <a:r>
              <a:rPr lang="en-US" dirty="0"/>
              <a:t>Implementing a "tax" for the Guilin release that any companies wanting to add new use case or new feature; they must also provide resources to address a couple of ONAP's non-functional requirements in addition to the feature development. </a:t>
            </a:r>
          </a:p>
          <a:p>
            <a:pPr lvl="1"/>
            <a:r>
              <a:rPr lang="en-US" dirty="0"/>
              <a:t>Demo Contest &amp; Community Awards per release</a:t>
            </a:r>
          </a:p>
          <a:p>
            <a:pPr lvl="1"/>
            <a:r>
              <a:rPr lang="en-US" dirty="0"/>
              <a:t>Documentation SOW</a:t>
            </a:r>
          </a:p>
          <a:p>
            <a:pPr lvl="2"/>
            <a:endParaRPr lang="en-US" dirty="0"/>
          </a:p>
        </p:txBody>
      </p:sp>
      <p:sp>
        <p:nvSpPr>
          <p:cNvPr id="3" name="Date Placeholder 2">
            <a:extLst>
              <a:ext uri="{FF2B5EF4-FFF2-40B4-BE49-F238E27FC236}">
                <a16:creationId xmlns:a16="http://schemas.microsoft.com/office/drawing/2014/main" id="{7350C00F-3D50-EC49-96CF-1DAED856043F}"/>
              </a:ext>
            </a:extLst>
          </p:cNvPr>
          <p:cNvSpPr>
            <a:spLocks noGrp="1"/>
          </p:cNvSpPr>
          <p:nvPr>
            <p:ph type="dt" sz="half" idx="2"/>
          </p:nvPr>
        </p:nvSpPr>
        <p:spPr/>
        <p:txBody>
          <a:bodyPr/>
          <a:lstStyle/>
          <a:p>
            <a:fld id="{A832D968-65BA-43C9-AD29-5A3F48D1B46D}" type="datetime1">
              <a:rPr lang="en-US" smtClean="0"/>
              <a:pPr/>
              <a:t>6/22/20</a:t>
            </a:fld>
            <a:endParaRPr lang="en-US" dirty="0"/>
          </a:p>
        </p:txBody>
      </p:sp>
      <p:sp>
        <p:nvSpPr>
          <p:cNvPr id="4" name="Footer Placeholder 3">
            <a:extLst>
              <a:ext uri="{FF2B5EF4-FFF2-40B4-BE49-F238E27FC236}">
                <a16:creationId xmlns:a16="http://schemas.microsoft.com/office/drawing/2014/main" id="{66D69EC0-8F24-4B40-B167-B2BA74DF1D94}"/>
              </a:ext>
            </a:extLst>
          </p:cNvPr>
          <p:cNvSpPr>
            <a:spLocks noGrp="1"/>
          </p:cNvSpPr>
          <p:nvPr>
            <p:ph type="ftr" sz="quarter" idx="3"/>
          </p:nvPr>
        </p:nvSpPr>
        <p:spPr/>
        <p:txBody>
          <a:bodyPr/>
          <a:lstStyle/>
          <a:p>
            <a:r>
              <a:rPr lang="en-US"/>
              <a:t>The Linux Foundation Internal Use Only</a:t>
            </a:r>
            <a:endParaRPr lang="en-US" dirty="0"/>
          </a:p>
        </p:txBody>
      </p:sp>
      <p:sp>
        <p:nvSpPr>
          <p:cNvPr id="5" name="Slide Number Placeholder 4">
            <a:extLst>
              <a:ext uri="{FF2B5EF4-FFF2-40B4-BE49-F238E27FC236}">
                <a16:creationId xmlns:a16="http://schemas.microsoft.com/office/drawing/2014/main" id="{0935F2B5-D01F-0F47-B931-D04A7A7DBEBE}"/>
              </a:ext>
            </a:extLst>
          </p:cNvPr>
          <p:cNvSpPr>
            <a:spLocks noGrp="1"/>
          </p:cNvSpPr>
          <p:nvPr>
            <p:ph type="sldNum" sz="quarter" idx="4"/>
          </p:nvPr>
        </p:nvSpPr>
        <p:spPr/>
        <p:txBody>
          <a:bodyPr/>
          <a:lstStyle/>
          <a:p>
            <a:fld id="{AD86CF49-6971-4508-8862-A2909EA0DB5B}" type="slidenum">
              <a:rPr lang="en-US" smtClean="0"/>
              <a:pPr/>
              <a:t>9</a:t>
            </a:fld>
            <a:endParaRPr lang="en-US" dirty="0"/>
          </a:p>
        </p:txBody>
      </p:sp>
    </p:spTree>
    <p:extLst>
      <p:ext uri="{BB962C8B-B14F-4D97-AF65-F5344CB8AC3E}">
        <p14:creationId xmlns:p14="http://schemas.microsoft.com/office/powerpoint/2010/main" val="4210103428"/>
      </p:ext>
    </p:extLst>
  </p:cSld>
  <p:clrMapOvr>
    <a:masterClrMapping/>
  </p:clrMapOvr>
  <p:transition spd="slow">
    <p:cove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27960</TotalTime>
  <Words>2202</Words>
  <Application>Microsoft Macintosh PowerPoint</Application>
  <PresentationFormat>Widescreen</PresentationFormat>
  <Paragraphs>121</Paragraphs>
  <Slides>15</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Gill Sans</vt:lpstr>
      <vt:lpstr>Gill Sans Light</vt:lpstr>
      <vt:lpstr>HelveticaNeueLT Pro 35 Th</vt:lpstr>
      <vt:lpstr>Times New Roman</vt:lpstr>
      <vt:lpstr>Office Theme</vt:lpstr>
      <vt:lpstr>Help Recruit more Developers to LFN Projects!</vt:lpstr>
      <vt:lpstr>Agenda</vt:lpstr>
      <vt:lpstr>The Challenge for LFN Projects</vt:lpstr>
      <vt:lpstr>Review: Project Experiences</vt:lpstr>
      <vt:lpstr>Lessons learned from the Hacktober Fest</vt:lpstr>
      <vt:lpstr>Lessons learned from the ROS community</vt:lpstr>
      <vt:lpstr>Lessons learned from OpenDaylight community</vt:lpstr>
      <vt:lpstr>Lessons learned from OPNFV (VSPERF) Project</vt:lpstr>
      <vt:lpstr>ONAP Experiences</vt:lpstr>
      <vt:lpstr>Brainstorm: What Should LFN Do?</vt:lpstr>
      <vt:lpstr>How to Proceed</vt:lpstr>
      <vt:lpstr>How to Drive Awareness of Developer Needs</vt:lpstr>
      <vt:lpstr>How to Reward/Recognize Developers?</vt:lpstr>
      <vt:lpstr>Can Tooling Help?</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Jason Hunt</cp:lastModifiedBy>
  <cp:revision>201</cp:revision>
  <dcterms:created xsi:type="dcterms:W3CDTF">2017-07-27T01:24:04Z</dcterms:created>
  <dcterms:modified xsi:type="dcterms:W3CDTF">2020-06-22T13:22:32Z</dcterms:modified>
</cp:coreProperties>
</file>