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25"/>
  </p:notesMasterIdLst>
  <p:sldIdLst>
    <p:sldId id="321" r:id="rId3"/>
    <p:sldId id="618" r:id="rId4"/>
    <p:sldId id="607" r:id="rId5"/>
    <p:sldId id="613" r:id="rId6"/>
    <p:sldId id="328" r:id="rId7"/>
    <p:sldId id="621" r:id="rId8"/>
    <p:sldId id="320" r:id="rId9"/>
    <p:sldId id="608" r:id="rId10"/>
    <p:sldId id="609" r:id="rId11"/>
    <p:sldId id="610" r:id="rId12"/>
    <p:sldId id="622" r:id="rId13"/>
    <p:sldId id="566" r:id="rId14"/>
    <p:sldId id="567" r:id="rId15"/>
    <p:sldId id="576" r:id="rId16"/>
    <p:sldId id="600" r:id="rId17"/>
    <p:sldId id="552" r:id="rId18"/>
    <p:sldId id="619" r:id="rId19"/>
    <p:sldId id="581" r:id="rId20"/>
    <p:sldId id="582" r:id="rId21"/>
    <p:sldId id="572" r:id="rId22"/>
    <p:sldId id="620" r:id="rId23"/>
    <p:sldId id="305"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8CCBE2"/>
    <a:srgbClr val="EAEFF7"/>
    <a:srgbClr val="D2DEEF"/>
    <a:srgbClr val="96D3EA"/>
    <a:srgbClr val="99D9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25" autoAdjust="0"/>
    <p:restoredTop sz="96412" autoAdjust="0"/>
  </p:normalViewPr>
  <p:slideViewPr>
    <p:cSldViewPr snapToGrid="0">
      <p:cViewPr varScale="1">
        <p:scale>
          <a:sx n="68" d="100"/>
          <a:sy n="68" d="100"/>
        </p:scale>
        <p:origin x="870" y="72"/>
      </p:cViewPr>
      <p:guideLst/>
    </p:cSldViewPr>
  </p:slideViewPr>
  <p:notesTextViewPr>
    <p:cViewPr>
      <p:scale>
        <a:sx n="125" d="100"/>
        <a:sy n="125"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5520A7-51DD-4A15-8606-D3247AE7B0C5}" type="datetimeFigureOut">
              <a:rPr kumimoji="1" lang="ja-JP" altLang="en-US" smtClean="0"/>
              <a:t>2020/7/1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0A1D32-998A-4DCE-BFBA-50D414C8B63C}" type="slidenum">
              <a:rPr kumimoji="1" lang="ja-JP" altLang="en-US" smtClean="0"/>
              <a:t>‹#›</a:t>
            </a:fld>
            <a:endParaRPr kumimoji="1" lang="ja-JP" altLang="en-US"/>
          </a:p>
        </p:txBody>
      </p:sp>
    </p:spTree>
    <p:extLst>
      <p:ext uri="{BB962C8B-B14F-4D97-AF65-F5344CB8AC3E}">
        <p14:creationId xmlns:p14="http://schemas.microsoft.com/office/powerpoint/2010/main" val="30041402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a:t>
            </a:fld>
            <a:endParaRPr lang="en-US" dirty="0"/>
          </a:p>
        </p:txBody>
      </p:sp>
    </p:spTree>
    <p:extLst>
      <p:ext uri="{BB962C8B-B14F-4D97-AF65-F5344CB8AC3E}">
        <p14:creationId xmlns:p14="http://schemas.microsoft.com/office/powerpoint/2010/main" val="3062604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3</a:t>
            </a:fld>
            <a:endParaRPr lang="en-US" dirty="0"/>
          </a:p>
        </p:txBody>
      </p:sp>
    </p:spTree>
    <p:extLst>
      <p:ext uri="{BB962C8B-B14F-4D97-AF65-F5344CB8AC3E}">
        <p14:creationId xmlns:p14="http://schemas.microsoft.com/office/powerpoint/2010/main" val="3402991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6</a:t>
            </a:fld>
            <a:endParaRPr lang="en-US" dirty="0"/>
          </a:p>
        </p:txBody>
      </p:sp>
    </p:spTree>
    <p:extLst>
      <p:ext uri="{BB962C8B-B14F-4D97-AF65-F5344CB8AC3E}">
        <p14:creationId xmlns:p14="http://schemas.microsoft.com/office/powerpoint/2010/main" val="1827461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11</a:t>
            </a:fld>
            <a:endParaRPr lang="en-US" dirty="0"/>
          </a:p>
        </p:txBody>
      </p:sp>
    </p:spTree>
    <p:extLst>
      <p:ext uri="{BB962C8B-B14F-4D97-AF65-F5344CB8AC3E}">
        <p14:creationId xmlns:p14="http://schemas.microsoft.com/office/powerpoint/2010/main" val="3885692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16</a:t>
            </a:fld>
            <a:endParaRPr lang="en-US" dirty="0"/>
          </a:p>
        </p:txBody>
      </p:sp>
    </p:spTree>
    <p:extLst>
      <p:ext uri="{BB962C8B-B14F-4D97-AF65-F5344CB8AC3E}">
        <p14:creationId xmlns:p14="http://schemas.microsoft.com/office/powerpoint/2010/main" val="41523422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タイトル スライド">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ja-JP" altLang="en-US"/>
              <a:t>マスター タイトルの書式設定</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16968875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609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2020/7/1</a:t>
            </a:fld>
            <a:endParaRPr kumimoji="1" lang="ja-JP" alt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188878072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2020/7/1</a:t>
            </a:fld>
            <a:endParaRPr kumimoji="1" lang="ja-JP" alt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60683701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2603241625"/>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31804" y="44460"/>
            <a:ext cx="10752667" cy="782639"/>
          </a:xfrm>
          <a:prstGeom prst="rect">
            <a:avLst/>
          </a:prstGeom>
        </p:spPr>
        <p:txBody>
          <a:bodyPr lIns="87850" tIns="43925" rIns="87850" bIns="43925"/>
          <a:lstStyle/>
          <a:p>
            <a:r>
              <a:rPr lang="ja-JP" altLang="en-US"/>
              <a:t>マスター タイトルの書式設定</a:t>
            </a:r>
            <a:endParaRPr lang="zh-CN" altLang="en-US"/>
          </a:p>
        </p:txBody>
      </p:sp>
      <p:sp>
        <p:nvSpPr>
          <p:cNvPr id="3" name="内容占位符 2"/>
          <p:cNvSpPr>
            <a:spLocks noGrp="1"/>
          </p:cNvSpPr>
          <p:nvPr>
            <p:ph idx="1"/>
          </p:nvPr>
        </p:nvSpPr>
        <p:spPr>
          <a:xfrm>
            <a:off x="527052" y="1052513"/>
            <a:ext cx="10752667" cy="4525963"/>
          </a:xfrm>
          <a:prstGeom prst="rect">
            <a:avLst/>
          </a:prstGeom>
        </p:spPr>
        <p:txBody>
          <a:bodyPr lIns="87850" tIns="43925" rIns="87850" bIns="43925"/>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zh-CN" altLang="en-US"/>
          </a:p>
        </p:txBody>
      </p:sp>
      <p:sp>
        <p:nvSpPr>
          <p:cNvPr id="4" name="Rectangle 10"/>
          <p:cNvSpPr>
            <a:spLocks noGrp="1" noChangeArrowheads="1"/>
          </p:cNvSpPr>
          <p:nvPr>
            <p:ph type="dt" sz="half" idx="10"/>
          </p:nvPr>
        </p:nvSpPr>
        <p:spPr>
          <a:xfrm>
            <a:off x="4656670" y="6256354"/>
            <a:ext cx="1627717" cy="601663"/>
          </a:xfrm>
          <a:prstGeom prst="rect">
            <a:avLst/>
          </a:prstGeom>
          <a:ln/>
        </p:spPr>
        <p:txBody>
          <a:bodyPr lIns="87850" tIns="43925" rIns="87850" bIns="43925"/>
          <a:lstStyle>
            <a:lvl1pPr>
              <a:defRPr/>
            </a:lvl1pPr>
          </a:lstStyle>
          <a:p>
            <a:fld id="{909BF1F1-8681-4731-A8F5-A5CC4091042E}" type="datetimeFigureOut">
              <a:rPr kumimoji="1" lang="ja-JP" altLang="en-US" smtClean="0"/>
              <a:t>2020/7/1</a:t>
            </a:fld>
            <a:endParaRPr kumimoji="1" lang="ja-JP" altLang="en-US"/>
          </a:p>
        </p:txBody>
      </p:sp>
    </p:spTree>
    <p:extLst>
      <p:ext uri="{BB962C8B-B14F-4D97-AF65-F5344CB8AC3E}">
        <p14:creationId xmlns:p14="http://schemas.microsoft.com/office/powerpoint/2010/main" val="179348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Title 9"/>
          <p:cNvSpPr>
            <a:spLocks noGrp="1"/>
          </p:cNvSpPr>
          <p:nvPr>
            <p:ph type="title"/>
          </p:nvPr>
        </p:nvSpPr>
        <p:spPr>
          <a:xfrm>
            <a:off x="609600" y="231620"/>
            <a:ext cx="10972800" cy="640080"/>
          </a:xfrm>
        </p:spPr>
        <p:txBody>
          <a:bodyPr/>
          <a:lstStyle/>
          <a:p>
            <a:r>
              <a:rPr lang="ja-JP" altLang="en-US"/>
              <a:t>マスター タイトルの書式設定</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09BF1F1-8681-4731-A8F5-A5CC4091042E}" type="datetimeFigureOut">
              <a:rPr kumimoji="1" lang="ja-JP" altLang="en-US" smtClean="0"/>
              <a:t>2020/7/1</a:t>
            </a:fld>
            <a:endParaRPr kumimoji="1" lang="ja-JP" altLang="en-US"/>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endParaRPr kumimoji="1" lang="ja-JP" altLang="en-US"/>
          </a:p>
        </p:txBody>
      </p:sp>
    </p:spTree>
    <p:extLst>
      <p:ext uri="{BB962C8B-B14F-4D97-AF65-F5344CB8AC3E}">
        <p14:creationId xmlns:p14="http://schemas.microsoft.com/office/powerpoint/2010/main" val="1605651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740006175"/>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458624226"/>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52982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11"/>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909BF1F1-8681-4731-A8F5-A5CC4091042E}" type="datetimeFigureOut">
              <a:rPr kumimoji="1" lang="ja-JP" altLang="en-US" smtClean="0"/>
              <a:t>2020/7/1</a:t>
            </a:fld>
            <a:endParaRPr kumimoji="1" lang="ja-JP" alt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385590E5-57D4-4004-8489-08DEED0A8847}" type="slidenum">
              <a:rPr kumimoji="1" lang="ja-JP" altLang="en-US" smtClean="0"/>
              <a:t>‹#›</a:t>
            </a:fld>
            <a:endParaRPr kumimoji="1" lang="ja-JP" altLang="en-US"/>
          </a:p>
        </p:txBody>
      </p:sp>
      <p:pic>
        <p:nvPicPr>
          <p:cNvPr id="21" name="Picture 2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13"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kumimoji="1" lang="ja-JP" altLang="en-US"/>
          </a:p>
        </p:txBody>
      </p:sp>
    </p:spTree>
    <p:extLst>
      <p:ext uri="{BB962C8B-B14F-4D97-AF65-F5344CB8AC3E}">
        <p14:creationId xmlns:p14="http://schemas.microsoft.com/office/powerpoint/2010/main" val="19458076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71" r:id="rId7"/>
    <p:sldLayoutId id="2147483673" r:id="rId8"/>
    <p:sldLayoutId id="2147483674" r:id="rId9"/>
  </p:sldLayoutIdLst>
  <p:transition>
    <p:wipe dir="r"/>
  </p:transition>
  <p:hf hdr="0" ftr="0" dt="0"/>
  <p:txStyles>
    <p:titleStyle>
      <a:lvl1pPr algn="l" defTabSz="914400" rtl="0" eaLnBrk="1" latinLnBrk="0" hangingPunct="1">
        <a:lnSpc>
          <a:spcPct val="90000"/>
        </a:lnSpc>
        <a:spcBef>
          <a:spcPct val="0"/>
        </a:spcBef>
        <a:buNone/>
        <a:defRPr kumimoji="1"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kumimoji="1"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kumimoji="1"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kumimoji="1"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 y="794"/>
            <a:ext cx="12188826" cy="6856412"/>
          </a:xfrm>
          <a:prstGeom prst="rect">
            <a:avLst/>
          </a:prstGeom>
        </p:spPr>
      </p:pic>
      <p:grpSp>
        <p:nvGrpSpPr>
          <p:cNvPr id="2" name="组合 2"/>
          <p:cNvGrpSpPr/>
          <p:nvPr/>
        </p:nvGrpSpPr>
        <p:grpSpPr>
          <a:xfrm>
            <a:off x="737613" y="3517315"/>
            <a:ext cx="4777436" cy="2047632"/>
            <a:chOff x="1896389" y="2298415"/>
            <a:chExt cx="4778680" cy="2048105"/>
          </a:xfrm>
        </p:grpSpPr>
        <p:sp>
          <p:nvSpPr>
            <p:cNvPr id="10" name="TextBox 6"/>
            <p:cNvSpPr txBox="1"/>
            <p:nvPr/>
          </p:nvSpPr>
          <p:spPr>
            <a:xfrm>
              <a:off x="2066557" y="3146182"/>
              <a:ext cx="4608512" cy="1200338"/>
            </a:xfrm>
            <a:prstGeom prst="rect">
              <a:avLst/>
            </a:prstGeom>
            <a:noFill/>
          </p:spPr>
          <p:txBody>
            <a:bodyPr wrap="square" lIns="91450" tIns="45725" rIns="91450" bIns="45725">
              <a:spAutoFit/>
            </a:bodyPr>
            <a:lstStyle/>
            <a:p>
              <a:pPr defTabSz="1218540">
                <a:defRPr/>
              </a:pPr>
              <a:r>
                <a:rPr lang="en-US" altLang="zh-CN" sz="900" b="1" dirty="0">
                  <a:solidFill>
                    <a:prstClr val="black">
                      <a:lumMod val="65000"/>
                      <a:lumOff val="35000"/>
                    </a:prstClr>
                  </a:solidFill>
                </a:rPr>
                <a:t>Copyright © 2017 Huawei Technologies Co., Ltd. All Rights Reserved.</a:t>
              </a:r>
            </a:p>
            <a:p>
              <a:pPr defTabSz="1218540">
                <a:defRPr/>
              </a:pPr>
              <a:r>
                <a:rPr lang="en-US" altLang="zh-CN" sz="900" dirty="0">
                  <a:solidFill>
                    <a:prstClr val="black">
                      <a:lumMod val="65000"/>
                      <a:lumOff val="35000"/>
                    </a:prstClr>
                  </a:solidFill>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900" dirty="0">
                <a:solidFill>
                  <a:prstClr val="black">
                    <a:lumMod val="65000"/>
                    <a:lumOff val="35000"/>
                  </a:prstClr>
                </a:solidFill>
              </a:endParaRPr>
            </a:p>
          </p:txBody>
        </p:sp>
        <p:sp>
          <p:nvSpPr>
            <p:cNvPr id="11" name="TextBox 6"/>
            <p:cNvSpPr txBox="1"/>
            <p:nvPr/>
          </p:nvSpPr>
          <p:spPr>
            <a:xfrm>
              <a:off x="1896389" y="2298415"/>
              <a:ext cx="2873864" cy="677119"/>
            </a:xfrm>
            <a:prstGeom prst="rect">
              <a:avLst/>
            </a:prstGeom>
            <a:noFill/>
          </p:spPr>
          <p:txBody>
            <a:bodyPr wrap="square" lIns="91450" tIns="45725" rIns="91450" bIns="45725">
              <a:spAutoFit/>
            </a:bodyPr>
            <a:lstStyle/>
            <a:p>
              <a:pPr algn="ctr" defTabSz="1218540">
                <a:defRPr/>
              </a:pPr>
              <a:r>
                <a:rPr lang="en-US" altLang="zh-CN" sz="3800" dirty="0">
                  <a:solidFill>
                    <a:prstClr val="black">
                      <a:lumMod val="65000"/>
                      <a:lumOff val="35000"/>
                    </a:prstClr>
                  </a:solidFill>
                </a:rPr>
                <a:t>Thank You.</a:t>
              </a:r>
              <a:endParaRPr lang="zh-CN" altLang="zh-CN" sz="3800" dirty="0">
                <a:solidFill>
                  <a:prstClr val="black">
                    <a:lumMod val="65000"/>
                    <a:lumOff val="35000"/>
                  </a:prstClr>
                </a:solidFill>
              </a:endParaRPr>
            </a:p>
          </p:txBody>
        </p:sp>
      </p:grpSp>
    </p:spTree>
    <p:extLst>
      <p:ext uri="{BB962C8B-B14F-4D97-AF65-F5344CB8AC3E}">
        <p14:creationId xmlns:p14="http://schemas.microsoft.com/office/powerpoint/2010/main" val="502577996"/>
      </p:ext>
    </p:extLst>
  </p:cSld>
  <p:clrMap bg1="lt1" tx1="dk1" bg2="lt2" tx2="dk2" accent1="accent1" accent2="accent2" accent3="accent3" accent4="accent4" accent5="accent5" accent6="accent6" hlink="hlink" folHlink="folHlink"/>
  <p:sldLayoutIdLst>
    <p:sldLayoutId id="2147483670" r:id="rId1"/>
  </p:sldLayoutIdLst>
  <p:txStyles>
    <p:titleStyle>
      <a:lvl1pPr algn="ctr" defTabSz="1218712" rtl="0" eaLnBrk="1" latinLnBrk="0" hangingPunct="1">
        <a:spcBef>
          <a:spcPct val="0"/>
        </a:spcBef>
        <a:buNone/>
        <a:defRPr kumimoji="1" sz="5900" kern="1200">
          <a:solidFill>
            <a:schemeClr val="tx1"/>
          </a:solidFill>
          <a:latin typeface="+mj-lt"/>
          <a:ea typeface="+mj-ea"/>
          <a:cs typeface="+mj-cs"/>
        </a:defRPr>
      </a:lvl1pPr>
    </p:titleStyle>
    <p:bodyStyle>
      <a:lvl1pPr marL="457016" indent="-457016" algn="l" defTabSz="1218712" rtl="0" eaLnBrk="1" latinLnBrk="0" hangingPunct="1">
        <a:spcBef>
          <a:spcPct val="20000"/>
        </a:spcBef>
        <a:buFont typeface="Arial" pitchFamily="34" charset="0"/>
        <a:buChar char="•"/>
        <a:defRPr kumimoji="1" sz="4300" kern="1200">
          <a:solidFill>
            <a:schemeClr val="tx1"/>
          </a:solidFill>
          <a:latin typeface="+mn-lt"/>
          <a:ea typeface="+mn-ea"/>
          <a:cs typeface="+mn-cs"/>
        </a:defRPr>
      </a:lvl1pPr>
      <a:lvl2pPr marL="990204" indent="-380848" algn="l" defTabSz="1218712" rtl="0" eaLnBrk="1" latinLnBrk="0" hangingPunct="1">
        <a:spcBef>
          <a:spcPct val="20000"/>
        </a:spcBef>
        <a:buFont typeface="Arial" pitchFamily="34" charset="0"/>
        <a:buChar char="–"/>
        <a:defRPr kumimoji="1" sz="3700" kern="1200">
          <a:solidFill>
            <a:schemeClr val="tx1"/>
          </a:solidFill>
          <a:latin typeface="+mn-lt"/>
          <a:ea typeface="+mn-ea"/>
          <a:cs typeface="+mn-cs"/>
        </a:defRPr>
      </a:lvl2pPr>
      <a:lvl3pPr marL="1523392" indent="-304680" algn="l" defTabSz="1218712" rtl="0" eaLnBrk="1" latinLnBrk="0" hangingPunct="1">
        <a:spcBef>
          <a:spcPct val="20000"/>
        </a:spcBef>
        <a:buFont typeface="Arial" pitchFamily="34" charset="0"/>
        <a:buChar char="•"/>
        <a:defRPr kumimoji="1" sz="3200" kern="1200">
          <a:solidFill>
            <a:schemeClr val="tx1"/>
          </a:solidFill>
          <a:latin typeface="+mn-lt"/>
          <a:ea typeface="+mn-ea"/>
          <a:cs typeface="+mn-cs"/>
        </a:defRPr>
      </a:lvl3pPr>
      <a:lvl4pPr marL="2132748"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4pPr>
      <a:lvl5pPr marL="2742103"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5pPr>
      <a:lvl6pPr marL="3351457"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6pPr>
      <a:lvl7pPr marL="3960812"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7pPr>
      <a:lvl8pPr marL="4570169"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8pPr>
      <a:lvl9pPr marL="5179526"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9pPr>
    </p:bodyStyle>
    <p:otherStyle>
      <a:defPPr>
        <a:defRPr lang="zh-CN"/>
      </a:defPPr>
      <a:lvl1pPr marL="0" algn="l" defTabSz="1218712" rtl="0" eaLnBrk="1" latinLnBrk="0" hangingPunct="1">
        <a:defRPr kumimoji="1" sz="2400" kern="1200">
          <a:solidFill>
            <a:schemeClr val="tx1"/>
          </a:solidFill>
          <a:latin typeface="+mn-lt"/>
          <a:ea typeface="+mn-ea"/>
          <a:cs typeface="+mn-cs"/>
        </a:defRPr>
      </a:lvl1pPr>
      <a:lvl2pPr marL="609356" algn="l" defTabSz="1218712" rtl="0" eaLnBrk="1" latinLnBrk="0" hangingPunct="1">
        <a:defRPr kumimoji="1" sz="2400" kern="1200">
          <a:solidFill>
            <a:schemeClr val="tx1"/>
          </a:solidFill>
          <a:latin typeface="+mn-lt"/>
          <a:ea typeface="+mn-ea"/>
          <a:cs typeface="+mn-cs"/>
        </a:defRPr>
      </a:lvl2pPr>
      <a:lvl3pPr marL="1218712" algn="l" defTabSz="1218712" rtl="0" eaLnBrk="1" latinLnBrk="0" hangingPunct="1">
        <a:defRPr kumimoji="1" sz="2400" kern="1200">
          <a:solidFill>
            <a:schemeClr val="tx1"/>
          </a:solidFill>
          <a:latin typeface="+mn-lt"/>
          <a:ea typeface="+mn-ea"/>
          <a:cs typeface="+mn-cs"/>
        </a:defRPr>
      </a:lvl3pPr>
      <a:lvl4pPr marL="1828068" algn="l" defTabSz="1218712" rtl="0" eaLnBrk="1" latinLnBrk="0" hangingPunct="1">
        <a:defRPr kumimoji="1" sz="2400" kern="1200">
          <a:solidFill>
            <a:schemeClr val="tx1"/>
          </a:solidFill>
          <a:latin typeface="+mn-lt"/>
          <a:ea typeface="+mn-ea"/>
          <a:cs typeface="+mn-cs"/>
        </a:defRPr>
      </a:lvl4pPr>
      <a:lvl5pPr marL="2437425" algn="l" defTabSz="1218712" rtl="0" eaLnBrk="1" latinLnBrk="0" hangingPunct="1">
        <a:defRPr kumimoji="1" sz="2400" kern="1200">
          <a:solidFill>
            <a:schemeClr val="tx1"/>
          </a:solidFill>
          <a:latin typeface="+mn-lt"/>
          <a:ea typeface="+mn-ea"/>
          <a:cs typeface="+mn-cs"/>
        </a:defRPr>
      </a:lvl5pPr>
      <a:lvl6pPr marL="3046781" algn="l" defTabSz="1218712" rtl="0" eaLnBrk="1" latinLnBrk="0" hangingPunct="1">
        <a:defRPr kumimoji="1" sz="2400" kern="1200">
          <a:solidFill>
            <a:schemeClr val="tx1"/>
          </a:solidFill>
          <a:latin typeface="+mn-lt"/>
          <a:ea typeface="+mn-ea"/>
          <a:cs typeface="+mn-cs"/>
        </a:defRPr>
      </a:lvl6pPr>
      <a:lvl7pPr marL="3656137" algn="l" defTabSz="1218712" rtl="0" eaLnBrk="1" latinLnBrk="0" hangingPunct="1">
        <a:defRPr kumimoji="1" sz="2400" kern="1200">
          <a:solidFill>
            <a:schemeClr val="tx1"/>
          </a:solidFill>
          <a:latin typeface="+mn-lt"/>
          <a:ea typeface="+mn-ea"/>
          <a:cs typeface="+mn-cs"/>
        </a:defRPr>
      </a:lvl7pPr>
      <a:lvl8pPr marL="4265492" algn="l" defTabSz="1218712" rtl="0" eaLnBrk="1" latinLnBrk="0" hangingPunct="1">
        <a:defRPr kumimoji="1" sz="2400" kern="1200">
          <a:solidFill>
            <a:schemeClr val="tx1"/>
          </a:solidFill>
          <a:latin typeface="+mn-lt"/>
          <a:ea typeface="+mn-ea"/>
          <a:cs typeface="+mn-cs"/>
        </a:defRPr>
      </a:lvl8pPr>
      <a:lvl9pPr marL="4874848" algn="l" defTabSz="1218712"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a:xfrm>
            <a:off x="366522" y="2303819"/>
            <a:ext cx="11332718" cy="1514822"/>
          </a:xfrm>
        </p:spPr>
        <p:txBody>
          <a:bodyPr>
            <a:normAutofit/>
          </a:bodyPr>
          <a:lstStyle/>
          <a:p>
            <a:pPr algn="ctr"/>
            <a:r>
              <a:rPr lang="en-US" altLang="zh-CN" dirty="0"/>
              <a:t>LFN</a:t>
            </a:r>
            <a:r>
              <a:rPr lang="zh-CN" altLang="en-US" dirty="0"/>
              <a:t> </a:t>
            </a:r>
            <a:r>
              <a:rPr lang="en-US" altLang="zh-CN" dirty="0"/>
              <a:t>June</a:t>
            </a:r>
            <a:r>
              <a:rPr lang="zh-CN" altLang="en-US" dirty="0"/>
              <a:t> </a:t>
            </a:r>
            <a:r>
              <a:rPr lang="en-US" altLang="zh-CN" dirty="0"/>
              <a:t>DTF:</a:t>
            </a:r>
            <a:r>
              <a:rPr lang="zh-CN" altLang="en-US" dirty="0"/>
              <a:t> </a:t>
            </a:r>
            <a:r>
              <a:rPr lang="en-US" dirty="0"/>
              <a:t>E2E Network Slicing</a:t>
            </a:r>
            <a:r>
              <a:rPr lang="zh-CN" altLang="en-US" dirty="0"/>
              <a:t> </a:t>
            </a:r>
            <a:r>
              <a:rPr lang="en-US" altLang="zh-CN" dirty="0"/>
              <a:t>Session</a:t>
            </a:r>
            <a:br>
              <a:rPr lang="en-US" altLang="zh-CN" dirty="0"/>
            </a:br>
            <a:r>
              <a:rPr lang="en-US" altLang="zh-CN" sz="3200" b="1" dirty="0"/>
              <a:t>Transport</a:t>
            </a:r>
            <a:r>
              <a:rPr lang="zh-CN" altLang="en-US" sz="3200" b="1" dirty="0"/>
              <a:t> </a:t>
            </a:r>
            <a:r>
              <a:rPr lang="en-US" altLang="zh-CN" sz="3200" b="1" dirty="0"/>
              <a:t>Slicing</a:t>
            </a:r>
            <a:r>
              <a:rPr lang="zh-CN" altLang="en-US" sz="3200" b="1" dirty="0"/>
              <a:t> </a:t>
            </a:r>
            <a:r>
              <a:rPr lang="en-US" altLang="zh-CN" sz="3200" b="1" dirty="0"/>
              <a:t>Solution</a:t>
            </a:r>
            <a:endParaRPr lang="ru-RU" dirty="0"/>
          </a:p>
        </p:txBody>
      </p:sp>
      <p:sp>
        <p:nvSpPr>
          <p:cNvPr id="3" name="TextBox 2">
            <a:extLst>
              <a:ext uri="{FF2B5EF4-FFF2-40B4-BE49-F238E27FC236}">
                <a16:creationId xmlns:a16="http://schemas.microsoft.com/office/drawing/2014/main" id="{6C9F7C7E-3D2C-440D-8E17-7EEAC57B5467}"/>
              </a:ext>
            </a:extLst>
          </p:cNvPr>
          <p:cNvSpPr txBox="1"/>
          <p:nvPr/>
        </p:nvSpPr>
        <p:spPr>
          <a:xfrm>
            <a:off x="10219934" y="6477142"/>
            <a:ext cx="1317990" cy="307777"/>
          </a:xfrm>
          <a:prstGeom prst="rect">
            <a:avLst/>
          </a:prstGeom>
          <a:noFill/>
        </p:spPr>
        <p:txBody>
          <a:bodyPr wrap="none" rtlCol="0">
            <a:spAutoFit/>
          </a:bodyPr>
          <a:lstStyle/>
          <a:p>
            <a:r>
              <a:rPr lang="en-US" sz="1400" dirty="0">
                <a:solidFill>
                  <a:schemeClr val="bg1"/>
                </a:solidFill>
                <a:latin typeface="Arial" panose="020B0604020202020204" pitchFamily="34" charset="0"/>
                <a:cs typeface="Arial" panose="020B0604020202020204" pitchFamily="34" charset="0"/>
              </a:rPr>
              <a:t>June 24, 2020</a:t>
            </a:r>
          </a:p>
        </p:txBody>
      </p:sp>
      <p:sp>
        <p:nvSpPr>
          <p:cNvPr id="7" name="Подзаголовок 2">
            <a:extLst>
              <a:ext uri="{FF2B5EF4-FFF2-40B4-BE49-F238E27FC236}">
                <a16:creationId xmlns:a16="http://schemas.microsoft.com/office/drawing/2014/main" id="{4F4FA927-B6FC-FD46-BB85-278593168D5B}"/>
              </a:ext>
            </a:extLst>
          </p:cNvPr>
          <p:cNvSpPr txBox="1">
            <a:spLocks/>
          </p:cNvSpPr>
          <p:nvPr/>
        </p:nvSpPr>
        <p:spPr>
          <a:xfrm>
            <a:off x="5970174" y="5640493"/>
            <a:ext cx="4879739" cy="57587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US" altLang="zh-CN" sz="1600" b="1" dirty="0"/>
              <a:t>Reporters:</a:t>
            </a:r>
            <a:r>
              <a:rPr lang="zh-CN" altLang="en-US" sz="1600" b="1" dirty="0"/>
              <a:t> </a:t>
            </a:r>
            <a:r>
              <a:rPr lang="en-US" altLang="zh-CN" sz="1400" dirty="0"/>
              <a:t>Henry Yu (Huawei), Lin </a:t>
            </a:r>
            <a:r>
              <a:rPr lang="en-US" altLang="zh-CN" sz="1400" dirty="0" err="1"/>
              <a:t>Meng</a:t>
            </a:r>
            <a:r>
              <a:rPr lang="en-US" altLang="zh-CN" sz="1400" dirty="0"/>
              <a:t> (CMCC)</a:t>
            </a:r>
            <a:endParaRPr lang="ru-RU" sz="1400" dirty="0"/>
          </a:p>
        </p:txBody>
      </p:sp>
      <p:sp>
        <p:nvSpPr>
          <p:cNvPr id="5" name="Подзаголовок 2">
            <a:extLst>
              <a:ext uri="{FF2B5EF4-FFF2-40B4-BE49-F238E27FC236}">
                <a16:creationId xmlns:a16="http://schemas.microsoft.com/office/drawing/2014/main" id="{2708794C-2D96-C24F-B5C0-B50D27060A0C}"/>
              </a:ext>
            </a:extLst>
          </p:cNvPr>
          <p:cNvSpPr txBox="1">
            <a:spLocks/>
          </p:cNvSpPr>
          <p:nvPr/>
        </p:nvSpPr>
        <p:spPr>
          <a:xfrm>
            <a:off x="5228046" y="4331520"/>
            <a:ext cx="6619240" cy="8853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Authors:</a:t>
            </a:r>
            <a:r>
              <a:rPr lang="zh-CN" altLang="en-US" sz="1400" dirty="0"/>
              <a:t> </a:t>
            </a:r>
            <a:r>
              <a:rPr lang="en-US" altLang="zh-CN" sz="1400" dirty="0"/>
              <a:t>Henry Yu (Huawei), Lin </a:t>
            </a:r>
            <a:r>
              <a:rPr lang="en-US" altLang="zh-CN" sz="1400" dirty="0" err="1"/>
              <a:t>Meng</a:t>
            </a:r>
            <a:r>
              <a:rPr lang="en-US" altLang="zh-CN" sz="1400" dirty="0"/>
              <a:t> (CMCC), David </a:t>
            </a:r>
            <a:r>
              <a:rPr lang="en-US" altLang="zh-CN" sz="1400" dirty="0" err="1"/>
              <a:t>Allabaugh</a:t>
            </a:r>
            <a:r>
              <a:rPr lang="en-US" altLang="zh-CN" sz="1400" dirty="0"/>
              <a:t> (Fujitsu)</a:t>
            </a:r>
            <a:r>
              <a:rPr kumimoji="1" lang="zh-CN" altLang="en-US" sz="1400" dirty="0"/>
              <a:t> </a:t>
            </a:r>
            <a:r>
              <a:rPr lang="en-US" altLang="zh-CN" sz="1400" dirty="0" err="1"/>
              <a:t>Swaminathan</a:t>
            </a:r>
            <a:r>
              <a:rPr lang="en-US" altLang="zh-CN" sz="1400" dirty="0"/>
              <a:t> S (Wipro)</a:t>
            </a:r>
            <a:endParaRPr lang="ru-RU" sz="1400" dirty="0"/>
          </a:p>
        </p:txBody>
      </p:sp>
    </p:spTree>
    <p:extLst>
      <p:ext uri="{BB962C8B-B14F-4D97-AF65-F5344CB8AC3E}">
        <p14:creationId xmlns:p14="http://schemas.microsoft.com/office/powerpoint/2010/main" val="3730123505"/>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22D8BB-4976-491E-9833-8EE7814B6C07}"/>
              </a:ext>
            </a:extLst>
          </p:cNvPr>
          <p:cNvSpPr>
            <a:spLocks noGrp="1"/>
          </p:cNvSpPr>
          <p:nvPr>
            <p:ph idx="1"/>
          </p:nvPr>
        </p:nvSpPr>
        <p:spPr/>
        <p:txBody>
          <a:bodyPr/>
          <a:lstStyle/>
          <a:p>
            <a:pPr>
              <a:lnSpc>
                <a:spcPct val="150000"/>
              </a:lnSpc>
            </a:pPr>
            <a:r>
              <a:rPr lang="en-US" dirty="0"/>
              <a:t>We will support both scenarios in Guilin release</a:t>
            </a:r>
          </a:p>
          <a:p>
            <a:pPr lvl="2">
              <a:lnSpc>
                <a:spcPct val="150000"/>
              </a:lnSpc>
            </a:pPr>
            <a:r>
              <a:rPr lang="en-US" b="1" dirty="0"/>
              <a:t>Scenario 1</a:t>
            </a:r>
            <a:r>
              <a:rPr lang="en-US" dirty="0"/>
              <a:t>: RAN NSSMF realized within ONAP shall be responsible for RAN NFs, FH and MH, and shall invoke Transport NSSMF for FH and MH slicing. </a:t>
            </a:r>
            <a:r>
              <a:rPr lang="en-US" u="sng" dirty="0"/>
              <a:t>Impacts: SO (RAN NSSMF), OOF, AAI, SDC (Test only)</a:t>
            </a:r>
          </a:p>
          <a:p>
            <a:pPr lvl="2">
              <a:lnSpc>
                <a:spcPct val="150000"/>
              </a:lnSpc>
            </a:pPr>
            <a:r>
              <a:rPr lang="en-US" b="1" dirty="0"/>
              <a:t>Scenario 2</a:t>
            </a:r>
            <a:r>
              <a:rPr lang="en-US" dirty="0"/>
              <a:t>: ONAP acting as NSMF shall interact with an external RAN NSSMF responsible only for RAN NFs. NSMF within ONAP shall interact directly with Transport NSSMF for FH and MH slicing. </a:t>
            </a:r>
            <a:r>
              <a:rPr lang="en-US" u="sng" dirty="0"/>
              <a:t>Impacts: SO (NSMF), OOF, AAI, SDC (Test only)</a:t>
            </a:r>
          </a:p>
          <a:p>
            <a:pPr marL="228600" lvl="1" indent="-228600">
              <a:lnSpc>
                <a:spcPct val="150000"/>
              </a:lnSpc>
              <a:spcBef>
                <a:spcPts val="1000"/>
              </a:spcBef>
              <a:buFont typeface="Arial" charset="0"/>
              <a:buChar char="•"/>
            </a:pPr>
            <a:r>
              <a:rPr lang="en-US" sz="2000" dirty="0"/>
              <a:t>Impact foreseen in existing NSMF functionality to support both scenarios.</a:t>
            </a:r>
          </a:p>
          <a:p>
            <a:pPr marL="228600" lvl="1" indent="-228600">
              <a:lnSpc>
                <a:spcPct val="150000"/>
              </a:lnSpc>
              <a:spcBef>
                <a:spcPts val="1000"/>
              </a:spcBef>
              <a:buFont typeface="Arial" charset="0"/>
              <a:buChar char="•"/>
            </a:pPr>
            <a:r>
              <a:rPr lang="en-US" sz="2000" dirty="0"/>
              <a:t>Intention is to use a model-driven approach as much as possible.</a:t>
            </a:r>
          </a:p>
        </p:txBody>
      </p:sp>
      <p:sp>
        <p:nvSpPr>
          <p:cNvPr id="3" name="Title 2">
            <a:extLst>
              <a:ext uri="{FF2B5EF4-FFF2-40B4-BE49-F238E27FC236}">
                <a16:creationId xmlns:a16="http://schemas.microsoft.com/office/drawing/2014/main" id="{21D4E4FB-8263-4878-9DE0-875C74A19ED8}"/>
              </a:ext>
            </a:extLst>
          </p:cNvPr>
          <p:cNvSpPr>
            <a:spLocks noGrp="1"/>
          </p:cNvSpPr>
          <p:nvPr>
            <p:ph type="title"/>
          </p:nvPr>
        </p:nvSpPr>
        <p:spPr/>
        <p:txBody>
          <a:bodyPr/>
          <a:lstStyle/>
          <a:p>
            <a:r>
              <a:rPr lang="en-US" dirty="0"/>
              <a:t>RAN &amp; Transport Slicing interaction</a:t>
            </a:r>
          </a:p>
        </p:txBody>
      </p:sp>
    </p:spTree>
    <p:extLst>
      <p:ext uri="{BB962C8B-B14F-4D97-AF65-F5344CB8AC3E}">
        <p14:creationId xmlns:p14="http://schemas.microsoft.com/office/powerpoint/2010/main" val="25195273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a:xfrm>
            <a:off x="366522" y="2303819"/>
            <a:ext cx="11332718" cy="1514822"/>
          </a:xfrm>
        </p:spPr>
        <p:txBody>
          <a:bodyPr>
            <a:normAutofit/>
          </a:bodyPr>
          <a:lstStyle/>
          <a:p>
            <a:pPr algn="ctr"/>
            <a:r>
              <a:rPr lang="en-US" dirty="0"/>
              <a:t>Transport Slicing for Guilin Release</a:t>
            </a:r>
            <a:endParaRPr lang="ru-RU" dirty="0"/>
          </a:p>
        </p:txBody>
      </p:sp>
    </p:spTree>
    <p:extLst>
      <p:ext uri="{BB962C8B-B14F-4D97-AF65-F5344CB8AC3E}">
        <p14:creationId xmlns:p14="http://schemas.microsoft.com/office/powerpoint/2010/main" val="2091110461"/>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1844349" y="1066716"/>
            <a:ext cx="7604933" cy="2589521"/>
          </a:xfrm>
          <a:prstGeom prst="roundRect">
            <a:avLst/>
          </a:prstGeom>
          <a:solidFill>
            <a:schemeClr val="bg1">
              <a:lumMod val="9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文本框 185"/>
          <p:cNvSpPr txBox="1"/>
          <p:nvPr/>
        </p:nvSpPr>
        <p:spPr>
          <a:xfrm>
            <a:off x="10147663" y="5458942"/>
            <a:ext cx="1766694" cy="276999"/>
          </a:xfrm>
          <a:prstGeom prst="rect">
            <a:avLst/>
          </a:prstGeom>
          <a:noFill/>
        </p:spPr>
        <p:txBody>
          <a:bodyPr wrap="square" rtlCol="0">
            <a:spAutoFit/>
          </a:bodyPr>
          <a:lstStyle>
            <a:defPPr>
              <a:defRPr lang="ja-JP"/>
            </a:defPPr>
            <a:lvl1pPr>
              <a:defRPr sz="1200"/>
            </a:lvl1pPr>
          </a:lstStyle>
          <a:p>
            <a:r>
              <a:rPr lang="en-US" altLang="zh-CN" dirty="0"/>
              <a:t>Core Slice Subnet</a:t>
            </a:r>
            <a:endParaRPr lang="zh-CN" altLang="en-US" dirty="0"/>
          </a:p>
        </p:txBody>
      </p:sp>
      <p:cxnSp>
        <p:nvCxnSpPr>
          <p:cNvPr id="190" name="直接连接符 189"/>
          <p:cNvCxnSpPr>
            <a:cxnSpLocks/>
          </p:cNvCxnSpPr>
          <p:nvPr/>
        </p:nvCxnSpPr>
        <p:spPr>
          <a:xfrm>
            <a:off x="6877821" y="6220990"/>
            <a:ext cx="632459"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91" name="文本框 190"/>
          <p:cNvSpPr txBox="1"/>
          <p:nvPr/>
        </p:nvSpPr>
        <p:spPr>
          <a:xfrm>
            <a:off x="7810194" y="5927067"/>
            <a:ext cx="4635058" cy="584775"/>
          </a:xfrm>
          <a:prstGeom prst="rect">
            <a:avLst/>
          </a:prstGeom>
          <a:noFill/>
        </p:spPr>
        <p:txBody>
          <a:bodyPr wrap="square" rtlCol="0">
            <a:spAutoFit/>
          </a:bodyPr>
          <a:lstStyle/>
          <a:p>
            <a:r>
              <a:rPr lang="en-US" altLang="zh-CN" sz="1600" dirty="0"/>
              <a:t>Cross Domain Links,</a:t>
            </a:r>
            <a:r>
              <a:rPr lang="zh-CN" altLang="en-US" sz="1600" dirty="0"/>
              <a:t> </a:t>
            </a:r>
            <a:r>
              <a:rPr lang="en-US" altLang="zh-CN" sz="1600" dirty="0"/>
              <a:t>Domain NSSMF do not know both ends. It is managed by NSMF. </a:t>
            </a:r>
            <a:endParaRPr lang="zh-CN" altLang="en-US" sz="1600" dirty="0"/>
          </a:p>
        </p:txBody>
      </p:sp>
      <p:sp>
        <p:nvSpPr>
          <p:cNvPr id="192" name="Title 2">
            <a:extLst>
              <a:ext uri="{FF2B5EF4-FFF2-40B4-BE49-F238E27FC236}">
                <a16:creationId xmlns:a16="http://schemas.microsoft.com/office/drawing/2014/main" id="{6C3B2D0D-BC3E-4CDE-92AE-567493673B64}"/>
              </a:ext>
            </a:extLst>
          </p:cNvPr>
          <p:cNvSpPr>
            <a:spLocks noGrp="1"/>
          </p:cNvSpPr>
          <p:nvPr>
            <p:ph type="title"/>
          </p:nvPr>
        </p:nvSpPr>
        <p:spPr>
          <a:xfrm>
            <a:off x="194733" y="155420"/>
            <a:ext cx="11506200" cy="640080"/>
          </a:xfrm>
        </p:spPr>
        <p:txBody>
          <a:bodyPr vert="horz" lIns="91440" tIns="45720" rIns="91440" bIns="45720" rtlCol="0" anchor="ctr">
            <a:normAutofit/>
          </a:bodyPr>
          <a:lstStyle/>
          <a:p>
            <a:r>
              <a:rPr lang="en-US" sz="3300" dirty="0"/>
              <a:t>TN NSSMF: Part of E2E Network Slicing Solution on ONAP</a:t>
            </a:r>
          </a:p>
        </p:txBody>
      </p:sp>
      <p:sp>
        <p:nvSpPr>
          <p:cNvPr id="183" name="任意多边形 182"/>
          <p:cNvSpPr/>
          <p:nvPr/>
        </p:nvSpPr>
        <p:spPr>
          <a:xfrm>
            <a:off x="466613" y="4246611"/>
            <a:ext cx="7470965" cy="1185863"/>
          </a:xfrm>
          <a:custGeom>
            <a:avLst/>
            <a:gdLst>
              <a:gd name="connsiteX0" fmla="*/ 1246526 w 8398993"/>
              <a:gd name="connsiteY0" fmla="*/ 864973 h 1351005"/>
              <a:gd name="connsiteX1" fmla="*/ 1221812 w 8398993"/>
              <a:gd name="connsiteY1" fmla="*/ 947351 h 1351005"/>
              <a:gd name="connsiteX2" fmla="*/ 1164147 w 8398993"/>
              <a:gd name="connsiteY2" fmla="*/ 1037968 h 1351005"/>
              <a:gd name="connsiteX3" fmla="*/ 1131196 w 8398993"/>
              <a:gd name="connsiteY3" fmla="*/ 1062681 h 1351005"/>
              <a:gd name="connsiteX4" fmla="*/ 1106483 w 8398993"/>
              <a:gd name="connsiteY4" fmla="*/ 1095632 h 1351005"/>
              <a:gd name="connsiteX5" fmla="*/ 1048818 w 8398993"/>
              <a:gd name="connsiteY5" fmla="*/ 1120346 h 1351005"/>
              <a:gd name="connsiteX6" fmla="*/ 900537 w 8398993"/>
              <a:gd name="connsiteY6" fmla="*/ 1178011 h 1351005"/>
              <a:gd name="connsiteX7" fmla="*/ 241510 w 8398993"/>
              <a:gd name="connsiteY7" fmla="*/ 1153297 h 1351005"/>
              <a:gd name="connsiteX8" fmla="*/ 208558 w 8398993"/>
              <a:gd name="connsiteY8" fmla="*/ 1128584 h 1351005"/>
              <a:gd name="connsiteX9" fmla="*/ 150893 w 8398993"/>
              <a:gd name="connsiteY9" fmla="*/ 1095632 h 1351005"/>
              <a:gd name="connsiteX10" fmla="*/ 93228 w 8398993"/>
              <a:gd name="connsiteY10" fmla="*/ 1037968 h 1351005"/>
              <a:gd name="connsiteX11" fmla="*/ 68515 w 8398993"/>
              <a:gd name="connsiteY11" fmla="*/ 1013254 h 1351005"/>
              <a:gd name="connsiteX12" fmla="*/ 35564 w 8398993"/>
              <a:gd name="connsiteY12" fmla="*/ 955589 h 1351005"/>
              <a:gd name="connsiteX13" fmla="*/ 35564 w 8398993"/>
              <a:gd name="connsiteY13" fmla="*/ 494270 h 1351005"/>
              <a:gd name="connsiteX14" fmla="*/ 93228 w 8398993"/>
              <a:gd name="connsiteY14" fmla="*/ 378940 h 1351005"/>
              <a:gd name="connsiteX15" fmla="*/ 117942 w 8398993"/>
              <a:gd name="connsiteY15" fmla="*/ 321276 h 1351005"/>
              <a:gd name="connsiteX16" fmla="*/ 175607 w 8398993"/>
              <a:gd name="connsiteY16" fmla="*/ 263611 h 1351005"/>
              <a:gd name="connsiteX17" fmla="*/ 233272 w 8398993"/>
              <a:gd name="connsiteY17" fmla="*/ 205946 h 1351005"/>
              <a:gd name="connsiteX18" fmla="*/ 266223 w 8398993"/>
              <a:gd name="connsiteY18" fmla="*/ 172995 h 1351005"/>
              <a:gd name="connsiteX19" fmla="*/ 439218 w 8398993"/>
              <a:gd name="connsiteY19" fmla="*/ 115330 h 1351005"/>
              <a:gd name="connsiteX20" fmla="*/ 669877 w 8398993"/>
              <a:gd name="connsiteY20" fmla="*/ 90616 h 1351005"/>
              <a:gd name="connsiteX21" fmla="*/ 842872 w 8398993"/>
              <a:gd name="connsiteY21" fmla="*/ 57665 h 1351005"/>
              <a:gd name="connsiteX22" fmla="*/ 1073531 w 8398993"/>
              <a:gd name="connsiteY22" fmla="*/ 32951 h 1351005"/>
              <a:gd name="connsiteX23" fmla="*/ 1765510 w 8398993"/>
              <a:gd name="connsiteY23" fmla="*/ 57665 h 1351005"/>
              <a:gd name="connsiteX24" fmla="*/ 2539866 w 8398993"/>
              <a:gd name="connsiteY24" fmla="*/ 0 h 1351005"/>
              <a:gd name="connsiteX25" fmla="*/ 5456061 w 8398993"/>
              <a:gd name="connsiteY25" fmla="*/ 24713 h 1351005"/>
              <a:gd name="connsiteX26" fmla="*/ 5917380 w 8398993"/>
              <a:gd name="connsiteY26" fmla="*/ 57665 h 1351005"/>
              <a:gd name="connsiteX27" fmla="*/ 6980061 w 8398993"/>
              <a:gd name="connsiteY27" fmla="*/ 115330 h 1351005"/>
              <a:gd name="connsiteX28" fmla="*/ 7499045 w 8398993"/>
              <a:gd name="connsiteY28" fmla="*/ 172995 h 1351005"/>
              <a:gd name="connsiteX29" fmla="*/ 7877985 w 8398993"/>
              <a:gd name="connsiteY29" fmla="*/ 197708 h 1351005"/>
              <a:gd name="connsiteX30" fmla="*/ 8050980 w 8398993"/>
              <a:gd name="connsiteY30" fmla="*/ 255373 h 1351005"/>
              <a:gd name="connsiteX31" fmla="*/ 8075693 w 8398993"/>
              <a:gd name="connsiteY31" fmla="*/ 288324 h 1351005"/>
              <a:gd name="connsiteX32" fmla="*/ 8133358 w 8398993"/>
              <a:gd name="connsiteY32" fmla="*/ 313038 h 1351005"/>
              <a:gd name="connsiteX33" fmla="*/ 8223974 w 8398993"/>
              <a:gd name="connsiteY33" fmla="*/ 370703 h 1351005"/>
              <a:gd name="connsiteX34" fmla="*/ 8248688 w 8398993"/>
              <a:gd name="connsiteY34" fmla="*/ 403654 h 1351005"/>
              <a:gd name="connsiteX35" fmla="*/ 8281639 w 8398993"/>
              <a:gd name="connsiteY35" fmla="*/ 428368 h 1351005"/>
              <a:gd name="connsiteX36" fmla="*/ 8339304 w 8398993"/>
              <a:gd name="connsiteY36" fmla="*/ 518984 h 1351005"/>
              <a:gd name="connsiteX37" fmla="*/ 8364018 w 8398993"/>
              <a:gd name="connsiteY37" fmla="*/ 543697 h 1351005"/>
              <a:gd name="connsiteX38" fmla="*/ 8372256 w 8398993"/>
              <a:gd name="connsiteY38" fmla="*/ 1005016 h 1351005"/>
              <a:gd name="connsiteX39" fmla="*/ 8314591 w 8398993"/>
              <a:gd name="connsiteY39" fmla="*/ 1095632 h 1351005"/>
              <a:gd name="connsiteX40" fmla="*/ 8223974 w 8398993"/>
              <a:gd name="connsiteY40" fmla="*/ 1210962 h 1351005"/>
              <a:gd name="connsiteX41" fmla="*/ 8141596 w 8398993"/>
              <a:gd name="connsiteY41" fmla="*/ 1268627 h 1351005"/>
              <a:gd name="connsiteX42" fmla="*/ 8083931 w 8398993"/>
              <a:gd name="connsiteY42" fmla="*/ 1293340 h 1351005"/>
              <a:gd name="connsiteX43" fmla="*/ 7820320 w 8398993"/>
              <a:gd name="connsiteY43" fmla="*/ 1351005 h 1351005"/>
              <a:gd name="connsiteX44" fmla="*/ 7507283 w 8398993"/>
              <a:gd name="connsiteY44" fmla="*/ 1301578 h 1351005"/>
              <a:gd name="connsiteX45" fmla="*/ 7416666 w 8398993"/>
              <a:gd name="connsiteY45" fmla="*/ 1268627 h 1351005"/>
              <a:gd name="connsiteX46" fmla="*/ 7301337 w 8398993"/>
              <a:gd name="connsiteY46" fmla="*/ 1210962 h 1351005"/>
              <a:gd name="connsiteX47" fmla="*/ 7243672 w 8398993"/>
              <a:gd name="connsiteY47" fmla="*/ 1153297 h 1351005"/>
              <a:gd name="connsiteX48" fmla="*/ 7161293 w 8398993"/>
              <a:gd name="connsiteY48" fmla="*/ 1070919 h 1351005"/>
              <a:gd name="connsiteX49" fmla="*/ 7103628 w 8398993"/>
              <a:gd name="connsiteY49" fmla="*/ 1013254 h 1351005"/>
              <a:gd name="connsiteX50" fmla="*/ 7070677 w 8398993"/>
              <a:gd name="connsiteY50" fmla="*/ 980303 h 1351005"/>
              <a:gd name="connsiteX51" fmla="*/ 7013012 w 8398993"/>
              <a:gd name="connsiteY51" fmla="*/ 840259 h 1351005"/>
              <a:gd name="connsiteX52" fmla="*/ 6955347 w 8398993"/>
              <a:gd name="connsiteY52" fmla="*/ 724930 h 1351005"/>
              <a:gd name="connsiteX53" fmla="*/ 6930634 w 8398993"/>
              <a:gd name="connsiteY53" fmla="*/ 691978 h 1351005"/>
              <a:gd name="connsiteX54" fmla="*/ 6897683 w 8398993"/>
              <a:gd name="connsiteY54" fmla="*/ 667265 h 1351005"/>
              <a:gd name="connsiteX55" fmla="*/ 6872969 w 8398993"/>
              <a:gd name="connsiteY55" fmla="*/ 634313 h 1351005"/>
              <a:gd name="connsiteX56" fmla="*/ 6840018 w 8398993"/>
              <a:gd name="connsiteY56" fmla="*/ 609600 h 1351005"/>
              <a:gd name="connsiteX57" fmla="*/ 6782353 w 8398993"/>
              <a:gd name="connsiteY57" fmla="*/ 551935 h 1351005"/>
              <a:gd name="connsiteX58" fmla="*/ 6699974 w 8398993"/>
              <a:gd name="connsiteY58" fmla="*/ 518984 h 1351005"/>
              <a:gd name="connsiteX59" fmla="*/ 6667023 w 8398993"/>
              <a:gd name="connsiteY59" fmla="*/ 494270 h 1351005"/>
              <a:gd name="connsiteX60" fmla="*/ 6551693 w 8398993"/>
              <a:gd name="connsiteY60" fmla="*/ 436605 h 1351005"/>
              <a:gd name="connsiteX61" fmla="*/ 6494028 w 8398993"/>
              <a:gd name="connsiteY61" fmla="*/ 403654 h 1351005"/>
              <a:gd name="connsiteX62" fmla="*/ 6238656 w 8398993"/>
              <a:gd name="connsiteY62" fmla="*/ 345989 h 1351005"/>
              <a:gd name="connsiteX63" fmla="*/ 6007996 w 8398993"/>
              <a:gd name="connsiteY63" fmla="*/ 288324 h 1351005"/>
              <a:gd name="connsiteX64" fmla="*/ 5777337 w 8398993"/>
              <a:gd name="connsiteY64" fmla="*/ 263611 h 1351005"/>
              <a:gd name="connsiteX65" fmla="*/ 5398396 w 8398993"/>
              <a:gd name="connsiteY65" fmla="*/ 313038 h 1351005"/>
              <a:gd name="connsiteX66" fmla="*/ 5373683 w 8398993"/>
              <a:gd name="connsiteY66" fmla="*/ 345989 h 1351005"/>
              <a:gd name="connsiteX67" fmla="*/ 5283066 w 8398993"/>
              <a:gd name="connsiteY67" fmla="*/ 370703 h 1351005"/>
              <a:gd name="connsiteX68" fmla="*/ 5225401 w 8398993"/>
              <a:gd name="connsiteY68" fmla="*/ 403654 h 1351005"/>
              <a:gd name="connsiteX69" fmla="*/ 5167737 w 8398993"/>
              <a:gd name="connsiteY69" fmla="*/ 461319 h 1351005"/>
              <a:gd name="connsiteX70" fmla="*/ 5143023 w 8398993"/>
              <a:gd name="connsiteY70" fmla="*/ 486032 h 1351005"/>
              <a:gd name="connsiteX71" fmla="*/ 5052407 w 8398993"/>
              <a:gd name="connsiteY71" fmla="*/ 543697 h 1351005"/>
              <a:gd name="connsiteX72" fmla="*/ 5027693 w 8398993"/>
              <a:gd name="connsiteY72" fmla="*/ 576649 h 1351005"/>
              <a:gd name="connsiteX73" fmla="*/ 4994742 w 8398993"/>
              <a:gd name="connsiteY73" fmla="*/ 601362 h 1351005"/>
              <a:gd name="connsiteX74" fmla="*/ 4970028 w 8398993"/>
              <a:gd name="connsiteY74" fmla="*/ 634313 h 1351005"/>
              <a:gd name="connsiteX75" fmla="*/ 4879412 w 8398993"/>
              <a:gd name="connsiteY75" fmla="*/ 716692 h 1351005"/>
              <a:gd name="connsiteX76" fmla="*/ 4821747 w 8398993"/>
              <a:gd name="connsiteY76" fmla="*/ 832022 h 1351005"/>
              <a:gd name="connsiteX77" fmla="*/ 4797034 w 8398993"/>
              <a:gd name="connsiteY77" fmla="*/ 889686 h 1351005"/>
              <a:gd name="connsiteX78" fmla="*/ 4739369 w 8398993"/>
              <a:gd name="connsiteY78" fmla="*/ 947351 h 1351005"/>
              <a:gd name="connsiteX79" fmla="*/ 4566374 w 8398993"/>
              <a:gd name="connsiteY79" fmla="*/ 1037968 h 1351005"/>
              <a:gd name="connsiteX80" fmla="*/ 4418093 w 8398993"/>
              <a:gd name="connsiteY80" fmla="*/ 1095632 h 1351005"/>
              <a:gd name="connsiteX81" fmla="*/ 4187434 w 8398993"/>
              <a:gd name="connsiteY81" fmla="*/ 1120346 h 1351005"/>
              <a:gd name="connsiteX82" fmla="*/ 3701401 w 8398993"/>
              <a:gd name="connsiteY82" fmla="*/ 1070919 h 1351005"/>
              <a:gd name="connsiteX83" fmla="*/ 3553120 w 8398993"/>
              <a:gd name="connsiteY83" fmla="*/ 1013254 h 1351005"/>
              <a:gd name="connsiteX84" fmla="*/ 3495456 w 8398993"/>
              <a:gd name="connsiteY84" fmla="*/ 980303 h 1351005"/>
              <a:gd name="connsiteX85" fmla="*/ 3413077 w 8398993"/>
              <a:gd name="connsiteY85" fmla="*/ 955589 h 1351005"/>
              <a:gd name="connsiteX86" fmla="*/ 3322461 w 8398993"/>
              <a:gd name="connsiteY86" fmla="*/ 897924 h 1351005"/>
              <a:gd name="connsiteX87" fmla="*/ 3297747 w 8398993"/>
              <a:gd name="connsiteY87" fmla="*/ 864973 h 1351005"/>
              <a:gd name="connsiteX88" fmla="*/ 3264796 w 8398993"/>
              <a:gd name="connsiteY88" fmla="*/ 840259 h 1351005"/>
              <a:gd name="connsiteX89" fmla="*/ 3207131 w 8398993"/>
              <a:gd name="connsiteY89" fmla="*/ 782595 h 1351005"/>
              <a:gd name="connsiteX90" fmla="*/ 3149466 w 8398993"/>
              <a:gd name="connsiteY90" fmla="*/ 691978 h 1351005"/>
              <a:gd name="connsiteX91" fmla="*/ 3091801 w 8398993"/>
              <a:gd name="connsiteY91" fmla="*/ 667265 h 1351005"/>
              <a:gd name="connsiteX92" fmla="*/ 3034137 w 8398993"/>
              <a:gd name="connsiteY92" fmla="*/ 609600 h 1351005"/>
              <a:gd name="connsiteX93" fmla="*/ 3009423 w 8398993"/>
              <a:gd name="connsiteY93" fmla="*/ 576649 h 1351005"/>
              <a:gd name="connsiteX94" fmla="*/ 2976472 w 8398993"/>
              <a:gd name="connsiteY94" fmla="*/ 551935 h 1351005"/>
              <a:gd name="connsiteX95" fmla="*/ 2951758 w 8398993"/>
              <a:gd name="connsiteY95" fmla="*/ 518984 h 1351005"/>
              <a:gd name="connsiteX96" fmla="*/ 2894093 w 8398993"/>
              <a:gd name="connsiteY96" fmla="*/ 494270 h 1351005"/>
              <a:gd name="connsiteX97" fmla="*/ 2778764 w 8398993"/>
              <a:gd name="connsiteY97" fmla="*/ 436605 h 1351005"/>
              <a:gd name="connsiteX98" fmla="*/ 2663434 w 8398993"/>
              <a:gd name="connsiteY98" fmla="*/ 378940 h 1351005"/>
              <a:gd name="connsiteX99" fmla="*/ 2605769 w 8398993"/>
              <a:gd name="connsiteY99" fmla="*/ 345989 h 1351005"/>
              <a:gd name="connsiteX100" fmla="*/ 2548104 w 8398993"/>
              <a:gd name="connsiteY100" fmla="*/ 321276 h 1351005"/>
              <a:gd name="connsiteX101" fmla="*/ 2490439 w 8398993"/>
              <a:gd name="connsiteY101" fmla="*/ 288324 h 1351005"/>
              <a:gd name="connsiteX102" fmla="*/ 2317445 w 8398993"/>
              <a:gd name="connsiteY102" fmla="*/ 263611 h 1351005"/>
              <a:gd name="connsiteX103" fmla="*/ 1856126 w 8398993"/>
              <a:gd name="connsiteY103" fmla="*/ 288324 h 1351005"/>
              <a:gd name="connsiteX104" fmla="*/ 1683131 w 8398993"/>
              <a:gd name="connsiteY104" fmla="*/ 345989 h 1351005"/>
              <a:gd name="connsiteX105" fmla="*/ 1592515 w 8398993"/>
              <a:gd name="connsiteY105" fmla="*/ 370703 h 1351005"/>
              <a:gd name="connsiteX106" fmla="*/ 1394807 w 8398993"/>
              <a:gd name="connsiteY106" fmla="*/ 461319 h 1351005"/>
              <a:gd name="connsiteX107" fmla="*/ 1337142 w 8398993"/>
              <a:gd name="connsiteY107" fmla="*/ 518984 h 1351005"/>
              <a:gd name="connsiteX108" fmla="*/ 1304191 w 8398993"/>
              <a:gd name="connsiteY108" fmla="*/ 543697 h 1351005"/>
              <a:gd name="connsiteX109" fmla="*/ 1246526 w 8398993"/>
              <a:gd name="connsiteY109" fmla="*/ 691978 h 1351005"/>
              <a:gd name="connsiteX110" fmla="*/ 1221812 w 8398993"/>
              <a:gd name="connsiteY110" fmla="*/ 774357 h 1351005"/>
              <a:gd name="connsiteX111" fmla="*/ 1246526 w 8398993"/>
              <a:gd name="connsiteY111" fmla="*/ 864973 h 1351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8398993" h="1351005">
                <a:moveTo>
                  <a:pt x="1246526" y="864973"/>
                </a:moveTo>
                <a:cubicBezTo>
                  <a:pt x="1246526" y="893805"/>
                  <a:pt x="1232728" y="920842"/>
                  <a:pt x="1221812" y="947351"/>
                </a:cubicBezTo>
                <a:cubicBezTo>
                  <a:pt x="1215231" y="963332"/>
                  <a:pt x="1181565" y="1020550"/>
                  <a:pt x="1164147" y="1037968"/>
                </a:cubicBezTo>
                <a:cubicBezTo>
                  <a:pt x="1154439" y="1047676"/>
                  <a:pt x="1140904" y="1052973"/>
                  <a:pt x="1131196" y="1062681"/>
                </a:cubicBezTo>
                <a:cubicBezTo>
                  <a:pt x="1121488" y="1072389"/>
                  <a:pt x="1117731" y="1087759"/>
                  <a:pt x="1106483" y="1095632"/>
                </a:cubicBezTo>
                <a:cubicBezTo>
                  <a:pt x="1089351" y="1107625"/>
                  <a:pt x="1068040" y="1112108"/>
                  <a:pt x="1048818" y="1120346"/>
                </a:cubicBezTo>
                <a:cubicBezTo>
                  <a:pt x="999116" y="1170047"/>
                  <a:pt x="1003085" y="1178011"/>
                  <a:pt x="900537" y="1178011"/>
                </a:cubicBezTo>
                <a:cubicBezTo>
                  <a:pt x="680707" y="1178011"/>
                  <a:pt x="461186" y="1161535"/>
                  <a:pt x="241510" y="1153297"/>
                </a:cubicBezTo>
                <a:cubicBezTo>
                  <a:pt x="230526" y="1145059"/>
                  <a:pt x="220141" y="1135955"/>
                  <a:pt x="208558" y="1128584"/>
                </a:cubicBezTo>
                <a:cubicBezTo>
                  <a:pt x="189880" y="1116698"/>
                  <a:pt x="168301" y="1109310"/>
                  <a:pt x="150893" y="1095632"/>
                </a:cubicBezTo>
                <a:cubicBezTo>
                  <a:pt x="129518" y="1078838"/>
                  <a:pt x="112450" y="1057190"/>
                  <a:pt x="93228" y="1037968"/>
                </a:cubicBezTo>
                <a:cubicBezTo>
                  <a:pt x="84990" y="1029730"/>
                  <a:pt x="74295" y="1023369"/>
                  <a:pt x="68515" y="1013254"/>
                </a:cubicBezTo>
                <a:lnTo>
                  <a:pt x="35564" y="955589"/>
                </a:lnTo>
                <a:cubicBezTo>
                  <a:pt x="-18257" y="758250"/>
                  <a:pt x="-4993" y="845760"/>
                  <a:pt x="35564" y="494270"/>
                </a:cubicBezTo>
                <a:cubicBezTo>
                  <a:pt x="38771" y="466480"/>
                  <a:pt x="81901" y="401594"/>
                  <a:pt x="93228" y="378940"/>
                </a:cubicBezTo>
                <a:cubicBezTo>
                  <a:pt x="102580" y="360236"/>
                  <a:pt x="105787" y="338293"/>
                  <a:pt x="117942" y="321276"/>
                </a:cubicBezTo>
                <a:cubicBezTo>
                  <a:pt x="133742" y="299156"/>
                  <a:pt x="156385" y="282833"/>
                  <a:pt x="175607" y="263611"/>
                </a:cubicBezTo>
                <a:lnTo>
                  <a:pt x="233272" y="205946"/>
                </a:lnTo>
                <a:cubicBezTo>
                  <a:pt x="244256" y="194962"/>
                  <a:pt x="251946" y="179114"/>
                  <a:pt x="266223" y="172995"/>
                </a:cubicBezTo>
                <a:cubicBezTo>
                  <a:pt x="328438" y="146331"/>
                  <a:pt x="365339" y="127643"/>
                  <a:pt x="439218" y="115330"/>
                </a:cubicBezTo>
                <a:cubicBezTo>
                  <a:pt x="515492" y="102618"/>
                  <a:pt x="593328" y="101552"/>
                  <a:pt x="669877" y="90616"/>
                </a:cubicBezTo>
                <a:cubicBezTo>
                  <a:pt x="727989" y="82314"/>
                  <a:pt x="784760" y="65967"/>
                  <a:pt x="842872" y="57665"/>
                </a:cubicBezTo>
                <a:cubicBezTo>
                  <a:pt x="919421" y="46729"/>
                  <a:pt x="996645" y="41189"/>
                  <a:pt x="1073531" y="32951"/>
                </a:cubicBezTo>
                <a:cubicBezTo>
                  <a:pt x="1304191" y="41189"/>
                  <a:pt x="1534703" y="57665"/>
                  <a:pt x="1765510" y="57665"/>
                </a:cubicBezTo>
                <a:cubicBezTo>
                  <a:pt x="1858154" y="57665"/>
                  <a:pt x="2462726" y="6297"/>
                  <a:pt x="2539866" y="0"/>
                </a:cubicBezTo>
                <a:lnTo>
                  <a:pt x="5456061" y="24713"/>
                </a:lnTo>
                <a:cubicBezTo>
                  <a:pt x="5610203" y="27345"/>
                  <a:pt x="5763468" y="48834"/>
                  <a:pt x="5917380" y="57665"/>
                </a:cubicBezTo>
                <a:cubicBezTo>
                  <a:pt x="6828781" y="109959"/>
                  <a:pt x="6094143" y="52050"/>
                  <a:pt x="6980061" y="115330"/>
                </a:cubicBezTo>
                <a:cubicBezTo>
                  <a:pt x="7964211" y="185627"/>
                  <a:pt x="6674941" y="95039"/>
                  <a:pt x="7499045" y="172995"/>
                </a:cubicBezTo>
                <a:cubicBezTo>
                  <a:pt x="7625064" y="184916"/>
                  <a:pt x="7751672" y="189470"/>
                  <a:pt x="7877985" y="197708"/>
                </a:cubicBezTo>
                <a:cubicBezTo>
                  <a:pt x="7895165" y="202617"/>
                  <a:pt x="8018422" y="232582"/>
                  <a:pt x="8050980" y="255373"/>
                </a:cubicBezTo>
                <a:cubicBezTo>
                  <a:pt x="8062228" y="263246"/>
                  <a:pt x="8064445" y="280451"/>
                  <a:pt x="8075693" y="288324"/>
                </a:cubicBezTo>
                <a:cubicBezTo>
                  <a:pt x="8092825" y="300317"/>
                  <a:pt x="8114136" y="304800"/>
                  <a:pt x="8133358" y="313038"/>
                </a:cubicBezTo>
                <a:cubicBezTo>
                  <a:pt x="8229450" y="409127"/>
                  <a:pt x="8086937" y="274777"/>
                  <a:pt x="8223974" y="370703"/>
                </a:cubicBezTo>
                <a:cubicBezTo>
                  <a:pt x="8235222" y="378577"/>
                  <a:pt x="8238980" y="393946"/>
                  <a:pt x="8248688" y="403654"/>
                </a:cubicBezTo>
                <a:cubicBezTo>
                  <a:pt x="8258396" y="413362"/>
                  <a:pt x="8271931" y="418660"/>
                  <a:pt x="8281639" y="428368"/>
                </a:cubicBezTo>
                <a:cubicBezTo>
                  <a:pt x="8308583" y="455312"/>
                  <a:pt x="8317364" y="487642"/>
                  <a:pt x="8339304" y="518984"/>
                </a:cubicBezTo>
                <a:cubicBezTo>
                  <a:pt x="8345985" y="528528"/>
                  <a:pt x="8355780" y="535459"/>
                  <a:pt x="8364018" y="543697"/>
                </a:cubicBezTo>
                <a:cubicBezTo>
                  <a:pt x="8399757" y="767066"/>
                  <a:pt x="8416857" y="762895"/>
                  <a:pt x="8372256" y="1005016"/>
                </a:cubicBezTo>
                <a:cubicBezTo>
                  <a:pt x="8366634" y="1035537"/>
                  <a:pt x="8331414" y="1069196"/>
                  <a:pt x="8314591" y="1095632"/>
                </a:cubicBezTo>
                <a:cubicBezTo>
                  <a:pt x="8253640" y="1191412"/>
                  <a:pt x="8315112" y="1119822"/>
                  <a:pt x="8223974" y="1210962"/>
                </a:cubicBezTo>
                <a:cubicBezTo>
                  <a:pt x="8188700" y="1246236"/>
                  <a:pt x="8199698" y="1239577"/>
                  <a:pt x="8141596" y="1268627"/>
                </a:cubicBezTo>
                <a:cubicBezTo>
                  <a:pt x="8122891" y="1277979"/>
                  <a:pt x="8104188" y="1288146"/>
                  <a:pt x="8083931" y="1293340"/>
                </a:cubicBezTo>
                <a:cubicBezTo>
                  <a:pt x="7996801" y="1315681"/>
                  <a:pt x="7820320" y="1351005"/>
                  <a:pt x="7820320" y="1351005"/>
                </a:cubicBezTo>
                <a:cubicBezTo>
                  <a:pt x="7712696" y="1337552"/>
                  <a:pt x="7611133" y="1330656"/>
                  <a:pt x="7507283" y="1301578"/>
                </a:cubicBezTo>
                <a:cubicBezTo>
                  <a:pt x="7476333" y="1292912"/>
                  <a:pt x="7446621" y="1280276"/>
                  <a:pt x="7416666" y="1268627"/>
                </a:cubicBezTo>
                <a:cubicBezTo>
                  <a:pt x="7385132" y="1256364"/>
                  <a:pt x="7327955" y="1231876"/>
                  <a:pt x="7301337" y="1210962"/>
                </a:cubicBezTo>
                <a:cubicBezTo>
                  <a:pt x="7279962" y="1194167"/>
                  <a:pt x="7262894" y="1172519"/>
                  <a:pt x="7243672" y="1153297"/>
                </a:cubicBezTo>
                <a:lnTo>
                  <a:pt x="7161293" y="1070919"/>
                </a:lnTo>
                <a:lnTo>
                  <a:pt x="7103628" y="1013254"/>
                </a:lnTo>
                <a:lnTo>
                  <a:pt x="7070677" y="980303"/>
                </a:lnTo>
                <a:cubicBezTo>
                  <a:pt x="7028149" y="838537"/>
                  <a:pt x="7069033" y="952300"/>
                  <a:pt x="7013012" y="840259"/>
                </a:cubicBezTo>
                <a:cubicBezTo>
                  <a:pt x="6970620" y="755476"/>
                  <a:pt x="7008158" y="807919"/>
                  <a:pt x="6955347" y="724930"/>
                </a:cubicBezTo>
                <a:cubicBezTo>
                  <a:pt x="6947976" y="713347"/>
                  <a:pt x="6940342" y="701687"/>
                  <a:pt x="6930634" y="691978"/>
                </a:cubicBezTo>
                <a:cubicBezTo>
                  <a:pt x="6920926" y="682270"/>
                  <a:pt x="6907391" y="676973"/>
                  <a:pt x="6897683" y="667265"/>
                </a:cubicBezTo>
                <a:cubicBezTo>
                  <a:pt x="6887974" y="657556"/>
                  <a:pt x="6882678" y="644022"/>
                  <a:pt x="6872969" y="634313"/>
                </a:cubicBezTo>
                <a:cubicBezTo>
                  <a:pt x="6863261" y="624605"/>
                  <a:pt x="6849726" y="619308"/>
                  <a:pt x="6840018" y="609600"/>
                </a:cubicBezTo>
                <a:cubicBezTo>
                  <a:pt x="6807069" y="576651"/>
                  <a:pt x="6826285" y="573901"/>
                  <a:pt x="6782353" y="551935"/>
                </a:cubicBezTo>
                <a:cubicBezTo>
                  <a:pt x="6755900" y="538709"/>
                  <a:pt x="6726427" y="532210"/>
                  <a:pt x="6699974" y="518984"/>
                </a:cubicBezTo>
                <a:cubicBezTo>
                  <a:pt x="6687694" y="512844"/>
                  <a:pt x="6678606" y="501641"/>
                  <a:pt x="6667023" y="494270"/>
                </a:cubicBezTo>
                <a:cubicBezTo>
                  <a:pt x="6584057" y="441473"/>
                  <a:pt x="6636454" y="478986"/>
                  <a:pt x="6551693" y="436605"/>
                </a:cubicBezTo>
                <a:cubicBezTo>
                  <a:pt x="6531892" y="426704"/>
                  <a:pt x="6514499" y="412083"/>
                  <a:pt x="6494028" y="403654"/>
                </a:cubicBezTo>
                <a:cubicBezTo>
                  <a:pt x="6421287" y="373702"/>
                  <a:pt x="6304952" y="360491"/>
                  <a:pt x="6238656" y="345989"/>
                </a:cubicBezTo>
                <a:cubicBezTo>
                  <a:pt x="6125345" y="321203"/>
                  <a:pt x="6142409" y="309233"/>
                  <a:pt x="6007996" y="288324"/>
                </a:cubicBezTo>
                <a:cubicBezTo>
                  <a:pt x="5931589" y="276438"/>
                  <a:pt x="5854223" y="271849"/>
                  <a:pt x="5777337" y="263611"/>
                </a:cubicBezTo>
                <a:cubicBezTo>
                  <a:pt x="5755632" y="265646"/>
                  <a:pt x="5474820" y="281569"/>
                  <a:pt x="5398396" y="313038"/>
                </a:cubicBezTo>
                <a:cubicBezTo>
                  <a:pt x="5385701" y="318266"/>
                  <a:pt x="5385963" y="339849"/>
                  <a:pt x="5373683" y="345989"/>
                </a:cubicBezTo>
                <a:cubicBezTo>
                  <a:pt x="5345679" y="359991"/>
                  <a:pt x="5313272" y="362465"/>
                  <a:pt x="5283066" y="370703"/>
                </a:cubicBezTo>
                <a:cubicBezTo>
                  <a:pt x="5263844" y="381687"/>
                  <a:pt x="5242809" y="389976"/>
                  <a:pt x="5225401" y="403654"/>
                </a:cubicBezTo>
                <a:cubicBezTo>
                  <a:pt x="5204026" y="420448"/>
                  <a:pt x="5186959" y="442097"/>
                  <a:pt x="5167737" y="461319"/>
                </a:cubicBezTo>
                <a:cubicBezTo>
                  <a:pt x="5159499" y="469557"/>
                  <a:pt x="5153138" y="480252"/>
                  <a:pt x="5143023" y="486032"/>
                </a:cubicBezTo>
                <a:cubicBezTo>
                  <a:pt x="5121094" y="498563"/>
                  <a:pt x="5073515" y="522589"/>
                  <a:pt x="5052407" y="543697"/>
                </a:cubicBezTo>
                <a:cubicBezTo>
                  <a:pt x="5042698" y="553406"/>
                  <a:pt x="5037402" y="566940"/>
                  <a:pt x="5027693" y="576649"/>
                </a:cubicBezTo>
                <a:cubicBezTo>
                  <a:pt x="5017985" y="586357"/>
                  <a:pt x="5004450" y="591654"/>
                  <a:pt x="4994742" y="601362"/>
                </a:cubicBezTo>
                <a:cubicBezTo>
                  <a:pt x="4985034" y="611070"/>
                  <a:pt x="4979264" y="624154"/>
                  <a:pt x="4970028" y="634313"/>
                </a:cubicBezTo>
                <a:cubicBezTo>
                  <a:pt x="4921902" y="687252"/>
                  <a:pt x="4924390" y="682959"/>
                  <a:pt x="4879412" y="716692"/>
                </a:cubicBezTo>
                <a:cubicBezTo>
                  <a:pt x="4815287" y="866320"/>
                  <a:pt x="4897565" y="680387"/>
                  <a:pt x="4821747" y="832022"/>
                </a:cubicBezTo>
                <a:cubicBezTo>
                  <a:pt x="4812395" y="850726"/>
                  <a:pt x="4809189" y="872669"/>
                  <a:pt x="4797034" y="889686"/>
                </a:cubicBezTo>
                <a:cubicBezTo>
                  <a:pt x="4781234" y="911806"/>
                  <a:pt x="4758591" y="928129"/>
                  <a:pt x="4739369" y="947351"/>
                </a:cubicBezTo>
                <a:cubicBezTo>
                  <a:pt x="4670320" y="1016401"/>
                  <a:pt x="4722086" y="973088"/>
                  <a:pt x="4566374" y="1037968"/>
                </a:cubicBezTo>
                <a:cubicBezTo>
                  <a:pt x="4530494" y="1052918"/>
                  <a:pt x="4449478" y="1089999"/>
                  <a:pt x="4418093" y="1095632"/>
                </a:cubicBezTo>
                <a:cubicBezTo>
                  <a:pt x="4341983" y="1109293"/>
                  <a:pt x="4264320" y="1112108"/>
                  <a:pt x="4187434" y="1120346"/>
                </a:cubicBezTo>
                <a:cubicBezTo>
                  <a:pt x="4006908" y="1108311"/>
                  <a:pt x="3864995" y="1116725"/>
                  <a:pt x="3701401" y="1070919"/>
                </a:cubicBezTo>
                <a:cubicBezTo>
                  <a:pt x="3676563" y="1063964"/>
                  <a:pt x="3584739" y="1029064"/>
                  <a:pt x="3553120" y="1013254"/>
                </a:cubicBezTo>
                <a:cubicBezTo>
                  <a:pt x="3533319" y="1003353"/>
                  <a:pt x="3515927" y="988732"/>
                  <a:pt x="3495456" y="980303"/>
                </a:cubicBezTo>
                <a:cubicBezTo>
                  <a:pt x="3468947" y="969387"/>
                  <a:pt x="3440537" y="963827"/>
                  <a:pt x="3413077" y="955589"/>
                </a:cubicBezTo>
                <a:cubicBezTo>
                  <a:pt x="3316994" y="859506"/>
                  <a:pt x="3459490" y="993844"/>
                  <a:pt x="3322461" y="897924"/>
                </a:cubicBezTo>
                <a:cubicBezTo>
                  <a:pt x="3311213" y="890051"/>
                  <a:pt x="3307455" y="874681"/>
                  <a:pt x="3297747" y="864973"/>
                </a:cubicBezTo>
                <a:cubicBezTo>
                  <a:pt x="3288039" y="855265"/>
                  <a:pt x="3274504" y="849967"/>
                  <a:pt x="3264796" y="840259"/>
                </a:cubicBezTo>
                <a:cubicBezTo>
                  <a:pt x="3187920" y="763381"/>
                  <a:pt x="3294993" y="848489"/>
                  <a:pt x="3207131" y="782595"/>
                </a:cubicBezTo>
                <a:cubicBezTo>
                  <a:pt x="3190071" y="742787"/>
                  <a:pt x="3186976" y="715848"/>
                  <a:pt x="3149466" y="691978"/>
                </a:cubicBezTo>
                <a:cubicBezTo>
                  <a:pt x="3131823" y="680751"/>
                  <a:pt x="3111023" y="675503"/>
                  <a:pt x="3091801" y="667265"/>
                </a:cubicBezTo>
                <a:cubicBezTo>
                  <a:pt x="3025907" y="579403"/>
                  <a:pt x="3111015" y="686476"/>
                  <a:pt x="3034137" y="609600"/>
                </a:cubicBezTo>
                <a:cubicBezTo>
                  <a:pt x="3024429" y="599892"/>
                  <a:pt x="3019131" y="586357"/>
                  <a:pt x="3009423" y="576649"/>
                </a:cubicBezTo>
                <a:cubicBezTo>
                  <a:pt x="2999715" y="566941"/>
                  <a:pt x="2986180" y="561643"/>
                  <a:pt x="2976472" y="551935"/>
                </a:cubicBezTo>
                <a:cubicBezTo>
                  <a:pt x="2966764" y="542227"/>
                  <a:pt x="2963006" y="526857"/>
                  <a:pt x="2951758" y="518984"/>
                </a:cubicBezTo>
                <a:cubicBezTo>
                  <a:pt x="2934626" y="506991"/>
                  <a:pt x="2912798" y="503622"/>
                  <a:pt x="2894093" y="494270"/>
                </a:cubicBezTo>
                <a:cubicBezTo>
                  <a:pt x="2742441" y="418444"/>
                  <a:pt x="2928406" y="500740"/>
                  <a:pt x="2778764" y="436605"/>
                </a:cubicBezTo>
                <a:cubicBezTo>
                  <a:pt x="2715528" y="373371"/>
                  <a:pt x="2779169" y="426596"/>
                  <a:pt x="2663434" y="378940"/>
                </a:cubicBezTo>
                <a:cubicBezTo>
                  <a:pt x="2642963" y="370511"/>
                  <a:pt x="2625570" y="355890"/>
                  <a:pt x="2605769" y="345989"/>
                </a:cubicBezTo>
                <a:cubicBezTo>
                  <a:pt x="2587064" y="336637"/>
                  <a:pt x="2566809" y="330628"/>
                  <a:pt x="2548104" y="321276"/>
                </a:cubicBezTo>
                <a:cubicBezTo>
                  <a:pt x="2528303" y="311375"/>
                  <a:pt x="2511917" y="293693"/>
                  <a:pt x="2490439" y="288324"/>
                </a:cubicBezTo>
                <a:cubicBezTo>
                  <a:pt x="2433928" y="274196"/>
                  <a:pt x="2375110" y="271849"/>
                  <a:pt x="2317445" y="263611"/>
                </a:cubicBezTo>
                <a:cubicBezTo>
                  <a:pt x="2163672" y="271849"/>
                  <a:pt x="2009557" y="275173"/>
                  <a:pt x="1856126" y="288324"/>
                </a:cubicBezTo>
                <a:cubicBezTo>
                  <a:pt x="1679085" y="303499"/>
                  <a:pt x="1797491" y="301515"/>
                  <a:pt x="1683131" y="345989"/>
                </a:cubicBezTo>
                <a:cubicBezTo>
                  <a:pt x="1653951" y="357337"/>
                  <a:pt x="1622000" y="360173"/>
                  <a:pt x="1592515" y="370703"/>
                </a:cubicBezTo>
                <a:cubicBezTo>
                  <a:pt x="1517229" y="397591"/>
                  <a:pt x="1458929" y="420514"/>
                  <a:pt x="1394807" y="461319"/>
                </a:cubicBezTo>
                <a:cubicBezTo>
                  <a:pt x="1334397" y="499761"/>
                  <a:pt x="1386569" y="469557"/>
                  <a:pt x="1337142" y="518984"/>
                </a:cubicBezTo>
                <a:cubicBezTo>
                  <a:pt x="1327434" y="528692"/>
                  <a:pt x="1315175" y="535459"/>
                  <a:pt x="1304191" y="543697"/>
                </a:cubicBezTo>
                <a:cubicBezTo>
                  <a:pt x="1276598" y="608079"/>
                  <a:pt x="1271589" y="616788"/>
                  <a:pt x="1246526" y="691978"/>
                </a:cubicBezTo>
                <a:cubicBezTo>
                  <a:pt x="1237460" y="719176"/>
                  <a:pt x="1225866" y="745976"/>
                  <a:pt x="1221812" y="774357"/>
                </a:cubicBezTo>
                <a:cubicBezTo>
                  <a:pt x="1217540" y="804259"/>
                  <a:pt x="1246526" y="836141"/>
                  <a:pt x="1246526" y="864973"/>
                </a:cubicBezTo>
                <a:close/>
              </a:path>
            </a:pathLst>
          </a:custGeom>
          <a:solidFill>
            <a:schemeClr val="bg1">
              <a:lumMod val="85000"/>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29104" y="4550900"/>
            <a:ext cx="769400" cy="549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RU</a:t>
            </a:r>
            <a:endParaRPr lang="zh-CN" altLang="en-US" dirty="0"/>
          </a:p>
        </p:txBody>
      </p:sp>
      <p:sp>
        <p:nvSpPr>
          <p:cNvPr id="5" name="圆角矩形 4"/>
          <p:cNvSpPr/>
          <p:nvPr/>
        </p:nvSpPr>
        <p:spPr>
          <a:xfrm>
            <a:off x="1398503" y="4771441"/>
            <a:ext cx="73277" cy="1084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738761" y="4550900"/>
            <a:ext cx="769400" cy="549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DU</a:t>
            </a:r>
            <a:endParaRPr lang="zh-CN" altLang="en-US" dirty="0"/>
          </a:p>
        </p:txBody>
      </p:sp>
      <p:sp>
        <p:nvSpPr>
          <p:cNvPr id="7" name="圆角矩形 6"/>
          <p:cNvSpPr/>
          <p:nvPr/>
        </p:nvSpPr>
        <p:spPr>
          <a:xfrm>
            <a:off x="3665485" y="4771441"/>
            <a:ext cx="73277" cy="1084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873122" y="4548476"/>
            <a:ext cx="769400" cy="549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CU</a:t>
            </a:r>
            <a:endParaRPr lang="zh-CN" altLang="en-US" dirty="0"/>
          </a:p>
        </p:txBody>
      </p:sp>
      <p:sp>
        <p:nvSpPr>
          <p:cNvPr id="9" name="圆角矩形 8"/>
          <p:cNvSpPr/>
          <p:nvPr/>
        </p:nvSpPr>
        <p:spPr>
          <a:xfrm>
            <a:off x="6804544" y="4772640"/>
            <a:ext cx="73277" cy="1084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云形 11"/>
          <p:cNvSpPr/>
          <p:nvPr/>
        </p:nvSpPr>
        <p:spPr>
          <a:xfrm>
            <a:off x="10086511" y="4548475"/>
            <a:ext cx="1014466" cy="54954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Core</a:t>
            </a:r>
            <a:endParaRPr lang="zh-CN" altLang="en-US" dirty="0"/>
          </a:p>
        </p:txBody>
      </p:sp>
      <p:sp>
        <p:nvSpPr>
          <p:cNvPr id="13" name="圆角矩形 12"/>
          <p:cNvSpPr/>
          <p:nvPr/>
        </p:nvSpPr>
        <p:spPr>
          <a:xfrm>
            <a:off x="7641488" y="4772640"/>
            <a:ext cx="73277" cy="1084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4508161" y="4771440"/>
            <a:ext cx="73277" cy="1084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869063" y="5217398"/>
            <a:ext cx="1159932" cy="324186"/>
          </a:xfrm>
          <a:prstGeom prst="rect">
            <a:avLst/>
          </a:prstGeom>
          <a:noFill/>
        </p:spPr>
        <p:txBody>
          <a:bodyPr wrap="square" rtlCol="0">
            <a:spAutoFit/>
          </a:bodyPr>
          <a:lstStyle/>
          <a:p>
            <a:r>
              <a:rPr lang="en-US" altLang="zh-CN" dirty="0"/>
              <a:t>Front Haul</a:t>
            </a:r>
            <a:endParaRPr lang="zh-CN" altLang="en-US" dirty="0"/>
          </a:p>
        </p:txBody>
      </p:sp>
      <p:sp>
        <p:nvSpPr>
          <p:cNvPr id="28" name="文本框 27"/>
          <p:cNvSpPr txBox="1"/>
          <p:nvPr/>
        </p:nvSpPr>
        <p:spPr>
          <a:xfrm>
            <a:off x="5314594" y="5190796"/>
            <a:ext cx="1159932" cy="324186"/>
          </a:xfrm>
          <a:prstGeom prst="rect">
            <a:avLst/>
          </a:prstGeom>
          <a:noFill/>
        </p:spPr>
        <p:txBody>
          <a:bodyPr wrap="square" rtlCol="0">
            <a:spAutoFit/>
          </a:bodyPr>
          <a:lstStyle/>
          <a:p>
            <a:r>
              <a:rPr lang="en-US" altLang="zh-CN" dirty="0"/>
              <a:t>Mid Haul</a:t>
            </a:r>
            <a:endParaRPr lang="zh-CN" altLang="en-US" dirty="0"/>
          </a:p>
        </p:txBody>
      </p:sp>
      <p:sp>
        <p:nvSpPr>
          <p:cNvPr id="29" name="文本框 28"/>
          <p:cNvSpPr txBox="1"/>
          <p:nvPr/>
        </p:nvSpPr>
        <p:spPr>
          <a:xfrm>
            <a:off x="8180158" y="5162434"/>
            <a:ext cx="1159932" cy="324186"/>
          </a:xfrm>
          <a:prstGeom prst="rect">
            <a:avLst/>
          </a:prstGeom>
          <a:noFill/>
        </p:spPr>
        <p:txBody>
          <a:bodyPr wrap="square" rtlCol="0">
            <a:spAutoFit/>
          </a:bodyPr>
          <a:lstStyle/>
          <a:p>
            <a:r>
              <a:rPr lang="en-US" altLang="zh-CN" dirty="0"/>
              <a:t>Back Haul</a:t>
            </a:r>
            <a:endParaRPr lang="zh-CN" altLang="en-US" dirty="0"/>
          </a:p>
        </p:txBody>
      </p:sp>
      <p:sp>
        <p:nvSpPr>
          <p:cNvPr id="37" name="圆角矩形 36"/>
          <p:cNvSpPr/>
          <p:nvPr/>
        </p:nvSpPr>
        <p:spPr>
          <a:xfrm>
            <a:off x="1909500" y="4771439"/>
            <a:ext cx="73277"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5" idx="3"/>
            <a:endCxn id="37" idx="1"/>
          </p:cNvCxnSpPr>
          <p:nvPr/>
        </p:nvCxnSpPr>
        <p:spPr>
          <a:xfrm flipV="1">
            <a:off x="1471780" y="4825672"/>
            <a:ext cx="437720" cy="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8" name="云形 87"/>
          <p:cNvSpPr/>
          <p:nvPr/>
        </p:nvSpPr>
        <p:spPr>
          <a:xfrm>
            <a:off x="1973380" y="4625612"/>
            <a:ext cx="788194" cy="409749"/>
          </a:xfrm>
          <a:prstGeom prst="cloud">
            <a:avLst/>
          </a:prstGeom>
          <a:solidFill>
            <a:srgbClr val="FFD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TN</a:t>
            </a:r>
            <a:endParaRPr lang="zh-CN" altLang="en-US" dirty="0">
              <a:solidFill>
                <a:schemeClr val="tx1"/>
              </a:solidFill>
            </a:endParaRPr>
          </a:p>
        </p:txBody>
      </p:sp>
      <p:cxnSp>
        <p:nvCxnSpPr>
          <p:cNvPr id="92" name="直接连接符 91"/>
          <p:cNvCxnSpPr>
            <a:stCxn id="93" idx="3"/>
            <a:endCxn id="7" idx="1"/>
          </p:cNvCxnSpPr>
          <p:nvPr/>
        </p:nvCxnSpPr>
        <p:spPr>
          <a:xfrm>
            <a:off x="2825454" y="4825672"/>
            <a:ext cx="840030" cy="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93" name="圆角矩形 92"/>
          <p:cNvSpPr/>
          <p:nvPr/>
        </p:nvSpPr>
        <p:spPr>
          <a:xfrm>
            <a:off x="2715009" y="4771439"/>
            <a:ext cx="110446"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圆角矩形 100"/>
          <p:cNvSpPr/>
          <p:nvPr/>
        </p:nvSpPr>
        <p:spPr>
          <a:xfrm>
            <a:off x="5228553" y="4772640"/>
            <a:ext cx="73277"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云形 101"/>
          <p:cNvSpPr/>
          <p:nvPr/>
        </p:nvSpPr>
        <p:spPr>
          <a:xfrm>
            <a:off x="5292432" y="4626813"/>
            <a:ext cx="788194" cy="409749"/>
          </a:xfrm>
          <a:prstGeom prst="cloud">
            <a:avLst/>
          </a:prstGeom>
          <a:solidFill>
            <a:srgbClr val="FFD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TN</a:t>
            </a:r>
            <a:endParaRPr lang="zh-CN" altLang="en-US" dirty="0">
              <a:solidFill>
                <a:schemeClr val="tx1"/>
              </a:solidFill>
            </a:endParaRPr>
          </a:p>
        </p:txBody>
      </p:sp>
      <p:sp>
        <p:nvSpPr>
          <p:cNvPr id="103" name="圆角矩形 102"/>
          <p:cNvSpPr/>
          <p:nvPr/>
        </p:nvSpPr>
        <p:spPr>
          <a:xfrm>
            <a:off x="6034061" y="4772640"/>
            <a:ext cx="110446"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矩形 103"/>
          <p:cNvSpPr/>
          <p:nvPr/>
        </p:nvSpPr>
        <p:spPr>
          <a:xfrm>
            <a:off x="8073503" y="4777471"/>
            <a:ext cx="73277"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云形 104"/>
          <p:cNvSpPr/>
          <p:nvPr/>
        </p:nvSpPr>
        <p:spPr>
          <a:xfrm>
            <a:off x="8137383" y="4631644"/>
            <a:ext cx="788194" cy="409749"/>
          </a:xfrm>
          <a:prstGeom prst="cloud">
            <a:avLst/>
          </a:prstGeom>
          <a:solidFill>
            <a:srgbClr val="FFD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TN</a:t>
            </a:r>
            <a:endParaRPr lang="zh-CN" altLang="en-US" dirty="0">
              <a:solidFill>
                <a:schemeClr val="tx1"/>
              </a:solidFill>
            </a:endParaRPr>
          </a:p>
        </p:txBody>
      </p:sp>
      <p:sp>
        <p:nvSpPr>
          <p:cNvPr id="106" name="圆角矩形 105"/>
          <p:cNvSpPr/>
          <p:nvPr/>
        </p:nvSpPr>
        <p:spPr>
          <a:xfrm>
            <a:off x="8879012" y="4777471"/>
            <a:ext cx="110446"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4" idx="3"/>
            <a:endCxn id="101" idx="1"/>
          </p:cNvCxnSpPr>
          <p:nvPr/>
        </p:nvCxnSpPr>
        <p:spPr>
          <a:xfrm>
            <a:off x="4581438" y="4825673"/>
            <a:ext cx="647115" cy="12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03" idx="3"/>
            <a:endCxn id="9" idx="1"/>
          </p:cNvCxnSpPr>
          <p:nvPr/>
        </p:nvCxnSpPr>
        <p:spPr>
          <a:xfrm>
            <a:off x="6144507" y="4826872"/>
            <a:ext cx="66003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a:stCxn id="13" idx="3"/>
            <a:endCxn id="104" idx="1"/>
          </p:cNvCxnSpPr>
          <p:nvPr/>
        </p:nvCxnSpPr>
        <p:spPr>
          <a:xfrm>
            <a:off x="7714764" y="4826872"/>
            <a:ext cx="358739" cy="483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cxnSpLocks/>
            <a:stCxn id="106" idx="3"/>
            <a:endCxn id="12" idx="2"/>
          </p:cNvCxnSpPr>
          <p:nvPr/>
        </p:nvCxnSpPr>
        <p:spPr>
          <a:xfrm flipV="1">
            <a:off x="8989458" y="4823249"/>
            <a:ext cx="1100200" cy="845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16" name="圆角矩形 115"/>
          <p:cNvSpPr/>
          <p:nvPr/>
        </p:nvSpPr>
        <p:spPr>
          <a:xfrm>
            <a:off x="3814001" y="1829204"/>
            <a:ext cx="2103266" cy="485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NSMF</a:t>
            </a:r>
            <a:endParaRPr lang="zh-CN" altLang="en-US" dirty="0"/>
          </a:p>
        </p:txBody>
      </p:sp>
      <p:sp>
        <p:nvSpPr>
          <p:cNvPr id="117" name="圆角矩形 116"/>
          <p:cNvSpPr/>
          <p:nvPr/>
        </p:nvSpPr>
        <p:spPr>
          <a:xfrm>
            <a:off x="1971186" y="2880432"/>
            <a:ext cx="1767575" cy="5073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RAN NSSMF</a:t>
            </a:r>
            <a:endParaRPr lang="zh-CN" altLang="en-US" dirty="0"/>
          </a:p>
        </p:txBody>
      </p:sp>
      <p:sp>
        <p:nvSpPr>
          <p:cNvPr id="118" name="圆角矩形 117"/>
          <p:cNvSpPr/>
          <p:nvPr/>
        </p:nvSpPr>
        <p:spPr>
          <a:xfrm>
            <a:off x="5486619" y="2903484"/>
            <a:ext cx="1425851" cy="507362"/>
          </a:xfrm>
          <a:prstGeom prst="roundRect">
            <a:avLst/>
          </a:prstGeom>
          <a:solidFill>
            <a:srgbClr val="FFD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TN NSSMF</a:t>
            </a:r>
            <a:endParaRPr lang="zh-CN" altLang="en-US" dirty="0">
              <a:solidFill>
                <a:schemeClr val="tx1"/>
              </a:solidFill>
            </a:endParaRPr>
          </a:p>
        </p:txBody>
      </p:sp>
      <p:cxnSp>
        <p:nvCxnSpPr>
          <p:cNvPr id="126" name="直接连接符 125"/>
          <p:cNvCxnSpPr>
            <a:stCxn id="118" idx="2"/>
            <a:endCxn id="88" idx="3"/>
          </p:cNvCxnSpPr>
          <p:nvPr/>
        </p:nvCxnSpPr>
        <p:spPr>
          <a:xfrm flipH="1">
            <a:off x="2367477" y="3410846"/>
            <a:ext cx="3832068" cy="1238194"/>
          </a:xfrm>
          <a:prstGeom prst="line">
            <a:avLst/>
          </a:prstGeom>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stCxn id="118" idx="2"/>
            <a:endCxn id="102" idx="3"/>
          </p:cNvCxnSpPr>
          <p:nvPr/>
        </p:nvCxnSpPr>
        <p:spPr>
          <a:xfrm flipH="1">
            <a:off x="5686529" y="3410846"/>
            <a:ext cx="513016" cy="1239395"/>
          </a:xfrm>
          <a:prstGeom prst="line">
            <a:avLst/>
          </a:prstGeom>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118" idx="2"/>
            <a:endCxn id="105" idx="3"/>
          </p:cNvCxnSpPr>
          <p:nvPr/>
        </p:nvCxnSpPr>
        <p:spPr>
          <a:xfrm>
            <a:off x="6199545" y="3410846"/>
            <a:ext cx="2331935" cy="1244226"/>
          </a:xfrm>
          <a:prstGeom prst="line">
            <a:avLst/>
          </a:prstGeom>
          <a:ln w="19050">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149" name="文本框 148"/>
          <p:cNvSpPr txBox="1"/>
          <p:nvPr/>
        </p:nvSpPr>
        <p:spPr>
          <a:xfrm>
            <a:off x="1645433" y="5577274"/>
            <a:ext cx="1755984" cy="243140"/>
          </a:xfrm>
          <a:prstGeom prst="rect">
            <a:avLst/>
          </a:prstGeom>
          <a:noFill/>
        </p:spPr>
        <p:txBody>
          <a:bodyPr wrap="square" rtlCol="0">
            <a:spAutoFit/>
          </a:bodyPr>
          <a:lstStyle/>
          <a:p>
            <a:r>
              <a:rPr lang="en-US" altLang="zh-CN" sz="1200" dirty="0"/>
              <a:t>Transport Slice Subnet 1</a:t>
            </a:r>
            <a:endParaRPr lang="zh-CN" altLang="en-US" sz="1200" dirty="0"/>
          </a:p>
        </p:txBody>
      </p:sp>
      <p:sp>
        <p:nvSpPr>
          <p:cNvPr id="150" name="文本框 149"/>
          <p:cNvSpPr txBox="1"/>
          <p:nvPr/>
        </p:nvSpPr>
        <p:spPr>
          <a:xfrm>
            <a:off x="4980344" y="5602051"/>
            <a:ext cx="1755984" cy="243140"/>
          </a:xfrm>
          <a:prstGeom prst="rect">
            <a:avLst/>
          </a:prstGeom>
          <a:noFill/>
        </p:spPr>
        <p:txBody>
          <a:bodyPr wrap="square" rtlCol="0">
            <a:spAutoFit/>
          </a:bodyPr>
          <a:lstStyle/>
          <a:p>
            <a:r>
              <a:rPr lang="en-US" altLang="zh-CN" sz="1200" dirty="0"/>
              <a:t>Transport Slice Subnet 2</a:t>
            </a:r>
            <a:endParaRPr lang="zh-CN" altLang="en-US" sz="1200" dirty="0"/>
          </a:p>
        </p:txBody>
      </p:sp>
      <p:sp>
        <p:nvSpPr>
          <p:cNvPr id="151" name="文本框 150"/>
          <p:cNvSpPr txBox="1"/>
          <p:nvPr/>
        </p:nvSpPr>
        <p:spPr>
          <a:xfrm>
            <a:off x="7879554" y="5614371"/>
            <a:ext cx="1755984" cy="243140"/>
          </a:xfrm>
          <a:prstGeom prst="rect">
            <a:avLst/>
          </a:prstGeom>
          <a:noFill/>
        </p:spPr>
        <p:txBody>
          <a:bodyPr wrap="square" rtlCol="0">
            <a:spAutoFit/>
          </a:bodyPr>
          <a:lstStyle/>
          <a:p>
            <a:r>
              <a:rPr lang="en-US" altLang="zh-CN" sz="1200" dirty="0"/>
              <a:t>Transport Slice Subnet 3</a:t>
            </a:r>
            <a:endParaRPr lang="zh-CN" altLang="en-US" sz="1200" dirty="0"/>
          </a:p>
        </p:txBody>
      </p:sp>
      <p:cxnSp>
        <p:nvCxnSpPr>
          <p:cNvPr id="153" name="直接连接符 152"/>
          <p:cNvCxnSpPr/>
          <p:nvPr/>
        </p:nvCxnSpPr>
        <p:spPr>
          <a:xfrm flipH="1">
            <a:off x="1703286" y="4825672"/>
            <a:ext cx="18673" cy="9990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2960326" y="4831704"/>
            <a:ext cx="0" cy="9929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直接箭头连接符 164"/>
          <p:cNvCxnSpPr/>
          <p:nvPr/>
        </p:nvCxnSpPr>
        <p:spPr>
          <a:xfrm>
            <a:off x="1721959" y="5602052"/>
            <a:ext cx="1238367"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H="1">
            <a:off x="5071529" y="4831704"/>
            <a:ext cx="18673" cy="9990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a:off x="6328569" y="4837736"/>
            <a:ext cx="0" cy="9929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70" name="直接箭头连接符 169"/>
          <p:cNvCxnSpPr/>
          <p:nvPr/>
        </p:nvCxnSpPr>
        <p:spPr>
          <a:xfrm>
            <a:off x="5090202" y="5608084"/>
            <a:ext cx="1238367"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H="1">
            <a:off x="7950155" y="4821412"/>
            <a:ext cx="18673" cy="9990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a:off x="9207195" y="4827444"/>
            <a:ext cx="0" cy="9929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直接箭头连接符 172"/>
          <p:cNvCxnSpPr/>
          <p:nvPr/>
        </p:nvCxnSpPr>
        <p:spPr>
          <a:xfrm>
            <a:off x="7968828" y="5597792"/>
            <a:ext cx="1238367"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8" name="圆角矩形 177"/>
          <p:cNvSpPr/>
          <p:nvPr/>
        </p:nvSpPr>
        <p:spPr>
          <a:xfrm>
            <a:off x="9989995" y="4757561"/>
            <a:ext cx="110446" cy="1084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7" name="直接箭头连接符 186"/>
          <p:cNvCxnSpPr>
            <a:cxnSpLocks/>
            <a:stCxn id="12" idx="1"/>
          </p:cNvCxnSpPr>
          <p:nvPr/>
        </p:nvCxnSpPr>
        <p:spPr>
          <a:xfrm>
            <a:off x="10593744" y="5097438"/>
            <a:ext cx="0" cy="3288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5" name="直接箭头连接符 214"/>
          <p:cNvCxnSpPr>
            <a:cxnSpLocks/>
            <a:stCxn id="116" idx="2"/>
            <a:endCxn id="118" idx="0"/>
          </p:cNvCxnSpPr>
          <p:nvPr/>
        </p:nvCxnSpPr>
        <p:spPr>
          <a:xfrm>
            <a:off x="4865634" y="2315116"/>
            <a:ext cx="1333911" cy="588368"/>
          </a:xfrm>
          <a:prstGeom prst="straightConnector1">
            <a:avLst/>
          </a:prstGeom>
          <a:ln w="222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221" name="圆角矩形 220"/>
          <p:cNvSpPr/>
          <p:nvPr/>
        </p:nvSpPr>
        <p:spPr>
          <a:xfrm>
            <a:off x="1909500" y="4756191"/>
            <a:ext cx="73277"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4" name="直接箭头连接符 214"/>
          <p:cNvCxnSpPr>
            <a:cxnSpLocks/>
            <a:stCxn id="116" idx="2"/>
            <a:endCxn id="117" idx="0"/>
          </p:cNvCxnSpPr>
          <p:nvPr/>
        </p:nvCxnSpPr>
        <p:spPr>
          <a:xfrm flipH="1">
            <a:off x="2854974" y="2315116"/>
            <a:ext cx="2010660" cy="565316"/>
          </a:xfrm>
          <a:prstGeom prst="straightConnector1">
            <a:avLst/>
          </a:prstGeom>
          <a:ln w="22225">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89" name="直接箭头连接符 214"/>
          <p:cNvCxnSpPr>
            <a:stCxn id="117" idx="2"/>
            <a:endCxn id="183" idx="23"/>
          </p:cNvCxnSpPr>
          <p:nvPr/>
        </p:nvCxnSpPr>
        <p:spPr>
          <a:xfrm flipH="1">
            <a:off x="2037047" y="3387794"/>
            <a:ext cx="817927" cy="909433"/>
          </a:xfrm>
          <a:prstGeom prst="straightConnector1">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013218" y="1072587"/>
            <a:ext cx="1076957" cy="405233"/>
          </a:xfrm>
          <a:prstGeom prst="rect">
            <a:avLst/>
          </a:prstGeom>
          <a:noFill/>
        </p:spPr>
        <p:txBody>
          <a:bodyPr wrap="square" rtlCol="0">
            <a:spAutoFit/>
          </a:bodyPr>
          <a:lstStyle/>
          <a:p>
            <a:r>
              <a:rPr lang="en-US" sz="2400" dirty="0"/>
              <a:t>ONAP</a:t>
            </a:r>
          </a:p>
        </p:txBody>
      </p:sp>
      <p:sp>
        <p:nvSpPr>
          <p:cNvPr id="20" name="Oval 19"/>
          <p:cNvSpPr/>
          <p:nvPr/>
        </p:nvSpPr>
        <p:spPr>
          <a:xfrm>
            <a:off x="3895782" y="3790003"/>
            <a:ext cx="4149669" cy="274974"/>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Transport Network Configurations</a:t>
            </a:r>
          </a:p>
        </p:txBody>
      </p:sp>
      <p:sp>
        <p:nvSpPr>
          <p:cNvPr id="66" name="圆角矩形 117">
            <a:extLst>
              <a:ext uri="{FF2B5EF4-FFF2-40B4-BE49-F238E27FC236}">
                <a16:creationId xmlns:a16="http://schemas.microsoft.com/office/drawing/2014/main" id="{91D453AD-A672-49ED-B364-6C2AEDCCD9B4}"/>
              </a:ext>
            </a:extLst>
          </p:cNvPr>
          <p:cNvSpPr/>
          <p:nvPr/>
        </p:nvSpPr>
        <p:spPr>
          <a:xfrm>
            <a:off x="7810194" y="2807286"/>
            <a:ext cx="1397002" cy="5400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Core NSSMF</a:t>
            </a:r>
            <a:endParaRPr lang="zh-CN" altLang="en-US" dirty="0"/>
          </a:p>
        </p:txBody>
      </p:sp>
      <p:cxnSp>
        <p:nvCxnSpPr>
          <p:cNvPr id="67" name="直接箭头连接符 214">
            <a:extLst>
              <a:ext uri="{FF2B5EF4-FFF2-40B4-BE49-F238E27FC236}">
                <a16:creationId xmlns:a16="http://schemas.microsoft.com/office/drawing/2014/main" id="{87AAEED5-2559-46F4-9268-CFFA3DD7F5BE}"/>
              </a:ext>
            </a:extLst>
          </p:cNvPr>
          <p:cNvCxnSpPr>
            <a:cxnSpLocks/>
            <a:stCxn id="116" idx="2"/>
            <a:endCxn id="66" idx="0"/>
          </p:cNvCxnSpPr>
          <p:nvPr/>
        </p:nvCxnSpPr>
        <p:spPr>
          <a:xfrm>
            <a:off x="4865634" y="2315116"/>
            <a:ext cx="3643061" cy="492170"/>
          </a:xfrm>
          <a:prstGeom prst="straightConnector1">
            <a:avLst/>
          </a:prstGeom>
          <a:ln w="22225">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75" name="直接连接符 129">
            <a:extLst>
              <a:ext uri="{FF2B5EF4-FFF2-40B4-BE49-F238E27FC236}">
                <a16:creationId xmlns:a16="http://schemas.microsoft.com/office/drawing/2014/main" id="{27467D1F-0D9A-480A-9DF3-D7F3640C2F3D}"/>
              </a:ext>
            </a:extLst>
          </p:cNvPr>
          <p:cNvCxnSpPr>
            <a:cxnSpLocks/>
            <a:stCxn id="66" idx="2"/>
            <a:endCxn id="12" idx="3"/>
          </p:cNvCxnSpPr>
          <p:nvPr/>
        </p:nvCxnSpPr>
        <p:spPr>
          <a:xfrm>
            <a:off x="8508695" y="3347304"/>
            <a:ext cx="2085049" cy="1232592"/>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85" name="Speech Bubble: Rectangle with Corners Rounded 84">
            <a:extLst>
              <a:ext uri="{FF2B5EF4-FFF2-40B4-BE49-F238E27FC236}">
                <a16:creationId xmlns:a16="http://schemas.microsoft.com/office/drawing/2014/main" id="{DB0F0403-7C5F-4F50-A559-1471E15F5F7C}"/>
              </a:ext>
            </a:extLst>
          </p:cNvPr>
          <p:cNvSpPr/>
          <p:nvPr/>
        </p:nvSpPr>
        <p:spPr>
          <a:xfrm>
            <a:off x="2194561" y="1829204"/>
            <a:ext cx="1391674" cy="545327"/>
          </a:xfrm>
          <a:prstGeom prst="wedgeRoundRectCallout">
            <a:avLst>
              <a:gd name="adj1" fmla="val 66689"/>
              <a:gd name="adj2" fmla="val 88840"/>
              <a:gd name="adj3" fmla="val 16667"/>
            </a:avLst>
          </a:prstGeom>
          <a:solidFill>
            <a:schemeClr val="bg1">
              <a:lumMod val="85000"/>
            </a:schemeClr>
          </a:solid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lumMod val="85000"/>
                    <a:lumOff val="15000"/>
                  </a:schemeClr>
                </a:solidFill>
              </a:rPr>
              <a:t>Align with 3GPP (Note1)</a:t>
            </a:r>
          </a:p>
        </p:txBody>
      </p:sp>
      <p:sp>
        <p:nvSpPr>
          <p:cNvPr id="36" name="Rectangle 35">
            <a:extLst>
              <a:ext uri="{FF2B5EF4-FFF2-40B4-BE49-F238E27FC236}">
                <a16:creationId xmlns:a16="http://schemas.microsoft.com/office/drawing/2014/main" id="{51EDFFB5-9583-4E03-81C4-BAFF477627CC}"/>
              </a:ext>
            </a:extLst>
          </p:cNvPr>
          <p:cNvSpPr/>
          <p:nvPr/>
        </p:nvSpPr>
        <p:spPr>
          <a:xfrm>
            <a:off x="172565" y="5830706"/>
            <a:ext cx="4043992" cy="338554"/>
          </a:xfrm>
          <a:prstGeom prst="rect">
            <a:avLst/>
          </a:prstGeom>
        </p:spPr>
        <p:txBody>
          <a:bodyPr wrap="none">
            <a:spAutoFit/>
          </a:bodyPr>
          <a:lstStyle/>
          <a:p>
            <a:r>
              <a:rPr lang="en-US" sz="1600" u="sng" dirty="0">
                <a:solidFill>
                  <a:schemeClr val="tx1">
                    <a:lumMod val="85000"/>
                    <a:lumOff val="15000"/>
                  </a:schemeClr>
                </a:solidFill>
              </a:rPr>
              <a:t>Note1</a:t>
            </a:r>
            <a:r>
              <a:rPr lang="en-US" sz="1600" dirty="0">
                <a:solidFill>
                  <a:schemeClr val="tx1">
                    <a:lumMod val="85000"/>
                    <a:lumOff val="15000"/>
                  </a:schemeClr>
                </a:solidFill>
              </a:rPr>
              <a:t>: Enables interface with external NSSMF.</a:t>
            </a:r>
            <a:endParaRPr lang="en-US" sz="1600" dirty="0"/>
          </a:p>
        </p:txBody>
      </p:sp>
      <p:sp>
        <p:nvSpPr>
          <p:cNvPr id="39" name="Left Brace 38">
            <a:extLst>
              <a:ext uri="{FF2B5EF4-FFF2-40B4-BE49-F238E27FC236}">
                <a16:creationId xmlns:a16="http://schemas.microsoft.com/office/drawing/2014/main" id="{1638F4DE-45EC-4232-AD05-67AC622023D0}"/>
              </a:ext>
            </a:extLst>
          </p:cNvPr>
          <p:cNvSpPr/>
          <p:nvPr/>
        </p:nvSpPr>
        <p:spPr>
          <a:xfrm>
            <a:off x="7595239" y="5974315"/>
            <a:ext cx="239052" cy="490280"/>
          </a:xfrm>
          <a:prstGeom prst="leftBrac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圆角矩形 96"/>
          <p:cNvSpPr/>
          <p:nvPr/>
        </p:nvSpPr>
        <p:spPr>
          <a:xfrm>
            <a:off x="121205" y="2909971"/>
            <a:ext cx="1626040" cy="507362"/>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3</a:t>
            </a:r>
            <a:r>
              <a:rPr lang="en-US" altLang="zh-CN" baseline="30000" dirty="0">
                <a:solidFill>
                  <a:schemeClr val="tx1"/>
                </a:solidFill>
              </a:rPr>
              <a:t>rd</a:t>
            </a:r>
            <a:r>
              <a:rPr lang="en-US" altLang="zh-CN" dirty="0">
                <a:solidFill>
                  <a:schemeClr val="tx1"/>
                </a:solidFill>
              </a:rPr>
              <a:t> Party</a:t>
            </a:r>
          </a:p>
          <a:p>
            <a:pPr algn="ctr"/>
            <a:r>
              <a:rPr lang="en-US" altLang="zh-CN" dirty="0">
                <a:solidFill>
                  <a:schemeClr val="tx1"/>
                </a:solidFill>
              </a:rPr>
              <a:t>RAN NSSMF</a:t>
            </a:r>
            <a:endParaRPr lang="zh-CN" altLang="en-US" dirty="0">
              <a:solidFill>
                <a:schemeClr val="tx1"/>
              </a:solidFill>
            </a:endParaRPr>
          </a:p>
        </p:txBody>
      </p:sp>
      <p:cxnSp>
        <p:nvCxnSpPr>
          <p:cNvPr id="98" name="直接箭头连接符 214"/>
          <p:cNvCxnSpPr>
            <a:cxnSpLocks/>
          </p:cNvCxnSpPr>
          <p:nvPr/>
        </p:nvCxnSpPr>
        <p:spPr>
          <a:xfrm flipH="1">
            <a:off x="783484" y="2641528"/>
            <a:ext cx="2926183" cy="250071"/>
          </a:xfrm>
          <a:prstGeom prst="straightConnector1">
            <a:avLst/>
          </a:prstGeom>
          <a:ln w="22225">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99" name="直接箭头连接符 214"/>
          <p:cNvCxnSpPr>
            <a:stCxn id="97" idx="2"/>
            <a:endCxn id="183" idx="23"/>
          </p:cNvCxnSpPr>
          <p:nvPr/>
        </p:nvCxnSpPr>
        <p:spPr>
          <a:xfrm>
            <a:off x="934225" y="3417333"/>
            <a:ext cx="1102822" cy="879894"/>
          </a:xfrm>
          <a:prstGeom prst="straightConnector1">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96" name="Oval 95"/>
          <p:cNvSpPr/>
          <p:nvPr/>
        </p:nvSpPr>
        <p:spPr>
          <a:xfrm>
            <a:off x="692126" y="3790003"/>
            <a:ext cx="2558120" cy="339610"/>
          </a:xfrm>
          <a:prstGeom prst="ellipse">
            <a:avLst/>
          </a:prstGeom>
          <a:solidFill>
            <a:srgbClr val="EAEF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Configure RU, DU, CU</a:t>
            </a:r>
          </a:p>
        </p:txBody>
      </p:sp>
      <p:sp>
        <p:nvSpPr>
          <p:cNvPr id="107" name="文本框 106"/>
          <p:cNvSpPr txBox="1"/>
          <p:nvPr/>
        </p:nvSpPr>
        <p:spPr>
          <a:xfrm>
            <a:off x="194733" y="5287764"/>
            <a:ext cx="1367790" cy="276999"/>
          </a:xfrm>
          <a:prstGeom prst="rect">
            <a:avLst/>
          </a:prstGeom>
          <a:noFill/>
        </p:spPr>
        <p:txBody>
          <a:bodyPr wrap="square" rtlCol="0">
            <a:spAutoFit/>
          </a:bodyPr>
          <a:lstStyle>
            <a:defPPr>
              <a:defRPr lang="ja-JP"/>
            </a:defPPr>
            <a:lvl1pPr>
              <a:defRPr sz="1200"/>
            </a:lvl1pPr>
          </a:lstStyle>
          <a:p>
            <a:r>
              <a:rPr lang="en-US" altLang="zh-CN" dirty="0"/>
              <a:t>RAN Slice Subnet</a:t>
            </a:r>
            <a:endParaRPr lang="zh-CN" altLang="en-US" dirty="0"/>
          </a:p>
        </p:txBody>
      </p:sp>
      <p:sp>
        <p:nvSpPr>
          <p:cNvPr id="82" name="圆角矩形 115">
            <a:extLst>
              <a:ext uri="{FF2B5EF4-FFF2-40B4-BE49-F238E27FC236}">
                <a16:creationId xmlns:a16="http://schemas.microsoft.com/office/drawing/2014/main" id="{A635EF52-76EA-403C-852C-9A441F04F6D6}"/>
              </a:ext>
            </a:extLst>
          </p:cNvPr>
          <p:cNvSpPr/>
          <p:nvPr/>
        </p:nvSpPr>
        <p:spPr>
          <a:xfrm>
            <a:off x="3811298" y="1111335"/>
            <a:ext cx="2103266" cy="485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CSMF</a:t>
            </a:r>
            <a:endParaRPr lang="zh-CN" altLang="en-US" dirty="0"/>
          </a:p>
        </p:txBody>
      </p:sp>
      <p:cxnSp>
        <p:nvCxnSpPr>
          <p:cNvPr id="83" name="直接箭头连接符 214">
            <a:extLst>
              <a:ext uri="{FF2B5EF4-FFF2-40B4-BE49-F238E27FC236}">
                <a16:creationId xmlns:a16="http://schemas.microsoft.com/office/drawing/2014/main" id="{F423D392-3F8E-408A-BD70-7BAC59919F8E}"/>
              </a:ext>
            </a:extLst>
          </p:cNvPr>
          <p:cNvCxnSpPr>
            <a:cxnSpLocks/>
            <a:stCxn id="82" idx="2"/>
            <a:endCxn id="116" idx="0"/>
          </p:cNvCxnSpPr>
          <p:nvPr/>
        </p:nvCxnSpPr>
        <p:spPr>
          <a:xfrm>
            <a:off x="4862931" y="1597247"/>
            <a:ext cx="2703" cy="231957"/>
          </a:xfrm>
          <a:prstGeom prst="straightConnector1">
            <a:avLst/>
          </a:prstGeom>
          <a:ln w="222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 name="Speech Bubble: Rectangle with Corners Rounded 1">
            <a:extLst>
              <a:ext uri="{FF2B5EF4-FFF2-40B4-BE49-F238E27FC236}">
                <a16:creationId xmlns:a16="http://schemas.microsoft.com/office/drawing/2014/main" id="{CF8F839C-6273-453C-9925-EAAB78032FD2}"/>
              </a:ext>
            </a:extLst>
          </p:cNvPr>
          <p:cNvSpPr/>
          <p:nvPr/>
        </p:nvSpPr>
        <p:spPr>
          <a:xfrm>
            <a:off x="6622454" y="1759536"/>
            <a:ext cx="1327701" cy="614995"/>
          </a:xfrm>
          <a:prstGeom prst="wedgeRoundRectCallout">
            <a:avLst>
              <a:gd name="adj1" fmla="val -113242"/>
              <a:gd name="adj2" fmla="val 100607"/>
              <a:gd name="adj3" fmla="val 16667"/>
            </a:avLst>
          </a:prstGeom>
          <a:solidFill>
            <a:schemeClr val="bg1">
              <a:lumMod val="85000"/>
            </a:schemeClr>
          </a:solid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lumMod val="85000"/>
                    <a:lumOff val="15000"/>
                  </a:schemeClr>
                </a:solidFill>
              </a:rPr>
              <a:t>Align with IETF (Note2)</a:t>
            </a:r>
          </a:p>
        </p:txBody>
      </p:sp>
      <p:sp>
        <p:nvSpPr>
          <p:cNvPr id="76" name="Rectangle 75">
            <a:extLst>
              <a:ext uri="{FF2B5EF4-FFF2-40B4-BE49-F238E27FC236}">
                <a16:creationId xmlns:a16="http://schemas.microsoft.com/office/drawing/2014/main" id="{51EDFFB5-9583-4E03-81C4-BAFF477627CC}"/>
              </a:ext>
            </a:extLst>
          </p:cNvPr>
          <p:cNvSpPr/>
          <p:nvPr/>
        </p:nvSpPr>
        <p:spPr>
          <a:xfrm>
            <a:off x="153778" y="6049199"/>
            <a:ext cx="5763489" cy="584775"/>
          </a:xfrm>
          <a:prstGeom prst="rect">
            <a:avLst/>
          </a:prstGeom>
        </p:spPr>
        <p:txBody>
          <a:bodyPr wrap="square">
            <a:spAutoFit/>
          </a:bodyPr>
          <a:lstStyle/>
          <a:p>
            <a:r>
              <a:rPr lang="en-US" sz="1600" u="sng" dirty="0">
                <a:solidFill>
                  <a:schemeClr val="tx1">
                    <a:lumMod val="85000"/>
                    <a:lumOff val="15000"/>
                  </a:schemeClr>
                </a:solidFill>
              </a:rPr>
              <a:t>Note2</a:t>
            </a:r>
            <a:r>
              <a:rPr lang="en-US" sz="1600" dirty="0">
                <a:solidFill>
                  <a:schemeClr val="tx1">
                    <a:lumMod val="85000"/>
                    <a:lumOff val="15000"/>
                  </a:schemeClr>
                </a:solidFill>
              </a:rPr>
              <a:t>: Design of TN NSSMF does not exclude non-IETF models, although IETF models are used as the initial implementation.</a:t>
            </a:r>
            <a:endParaRPr lang="en-US" sz="1600" dirty="0"/>
          </a:p>
        </p:txBody>
      </p:sp>
    </p:spTree>
    <p:extLst>
      <p:ext uri="{BB962C8B-B14F-4D97-AF65-F5344CB8AC3E}">
        <p14:creationId xmlns:p14="http://schemas.microsoft.com/office/powerpoint/2010/main" val="811851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09B1010-649D-3F4A-83ED-7AD309987885}"/>
              </a:ext>
            </a:extLst>
          </p:cNvPr>
          <p:cNvSpPr>
            <a:spLocks noGrp="1"/>
          </p:cNvSpPr>
          <p:nvPr>
            <p:ph type="sldNum" sz="quarter" idx="4"/>
          </p:nvPr>
        </p:nvSpPr>
        <p:spPr/>
        <p:txBody>
          <a:bodyPr/>
          <a:lstStyle/>
          <a:p>
            <a:fld id="{385590E5-57D4-4004-8489-08DEED0A8847}" type="slidenum">
              <a:rPr kumimoji="1" lang="ja-JP" altLang="en-US" smtClean="0"/>
              <a:t>13</a:t>
            </a:fld>
            <a:endParaRPr kumimoji="1" lang="ja-JP" altLang="en-US"/>
          </a:p>
        </p:txBody>
      </p:sp>
      <p:sp>
        <p:nvSpPr>
          <p:cNvPr id="8" name="文本框 7">
            <a:extLst>
              <a:ext uri="{FF2B5EF4-FFF2-40B4-BE49-F238E27FC236}">
                <a16:creationId xmlns:a16="http://schemas.microsoft.com/office/drawing/2014/main" id="{B3B60219-2B09-764B-B843-6E944C1CFADD}"/>
              </a:ext>
            </a:extLst>
          </p:cNvPr>
          <p:cNvSpPr txBox="1"/>
          <p:nvPr/>
        </p:nvSpPr>
        <p:spPr>
          <a:xfrm>
            <a:off x="99633" y="94492"/>
            <a:ext cx="11948433" cy="584775"/>
          </a:xfrm>
          <a:prstGeom prst="rect">
            <a:avLst/>
          </a:prstGeom>
          <a:noFill/>
        </p:spPr>
        <p:txBody>
          <a:bodyPr wrap="square" rtlCol="0">
            <a:spAutoFit/>
          </a:bodyPr>
          <a:lstStyle/>
          <a:p>
            <a:r>
              <a:rPr lang="en-US" altLang="zh-CN" sz="3200" b="1" dirty="0">
                <a:solidFill>
                  <a:schemeClr val="bg1"/>
                </a:solidFill>
              </a:rPr>
              <a:t>Architectural Framework for Transport Slicing: A Modular Approach</a:t>
            </a:r>
            <a:endParaRPr kumimoji="1" lang="zh-CN" altLang="en-US" sz="3200" b="1" dirty="0">
              <a:solidFill>
                <a:schemeClr val="bg1"/>
              </a:solidFill>
            </a:endParaRPr>
          </a:p>
        </p:txBody>
      </p:sp>
      <p:sp>
        <p:nvSpPr>
          <p:cNvPr id="6" name="TextBox 5"/>
          <p:cNvSpPr txBox="1"/>
          <p:nvPr/>
        </p:nvSpPr>
        <p:spPr>
          <a:xfrm>
            <a:off x="165253" y="1167789"/>
            <a:ext cx="4844897" cy="3785652"/>
          </a:xfrm>
          <a:prstGeom prst="rect">
            <a:avLst/>
          </a:prstGeom>
          <a:noFill/>
        </p:spPr>
        <p:txBody>
          <a:bodyPr wrap="square" rtlCol="0">
            <a:spAutoFit/>
          </a:bodyPr>
          <a:lstStyle/>
          <a:p>
            <a:r>
              <a:rPr lang="en-US" sz="1600" dirty="0"/>
              <a:t>Our proposed design for TN NSSMF adopts the ETSI ZSM framework, which has the following design principles:</a:t>
            </a:r>
          </a:p>
          <a:p>
            <a:pPr marL="285750" indent="-285750">
              <a:buFont typeface="Arial" panose="020B0604020202020204" pitchFamily="34" charset="0"/>
              <a:buChar char="•"/>
            </a:pPr>
            <a:r>
              <a:rPr lang="en-US" sz="1600" dirty="0"/>
              <a:t>Modular design. The TN NSSMF is realized by the </a:t>
            </a:r>
            <a:r>
              <a:rPr lang="en-US" sz="1600" b="1" dirty="0"/>
              <a:t>TN Management Domain (MD)</a:t>
            </a:r>
            <a:r>
              <a:rPr lang="en-US" sz="1600" dirty="0"/>
              <a:t>, which is a logically self-contained, independently deployable entity. TN MD encapsulates implementation details (Management Functions are not externally accessible.), and provides a well-defined interface for its consumers. </a:t>
            </a:r>
          </a:p>
          <a:p>
            <a:pPr marL="285750" indent="-285750">
              <a:buFont typeface="Arial" panose="020B0604020202020204" pitchFamily="34" charset="0"/>
              <a:buChar char="•"/>
            </a:pPr>
            <a:r>
              <a:rPr lang="en-US" sz="1600" dirty="0"/>
              <a:t>Model-driven, intent-like interface. The TN MD interface is declarative.  It’s a model that defines Transport Slice. In our design, we adopt IETF’s </a:t>
            </a:r>
            <a:r>
              <a:rPr lang="en-US" sz="1600" b="1" dirty="0"/>
              <a:t>Transport Slice Connectivity Interface (</a:t>
            </a:r>
            <a:r>
              <a:rPr lang="en-US" sz="1600" b="1" dirty="0" err="1"/>
              <a:t>TSCi</a:t>
            </a:r>
            <a:r>
              <a:rPr lang="en-US" sz="1600" b="1" dirty="0"/>
              <a:t>) </a:t>
            </a:r>
            <a:r>
              <a:rPr lang="en-US" sz="1600" dirty="0"/>
              <a:t>as the TN MD interface. </a:t>
            </a:r>
          </a:p>
          <a:p>
            <a:pPr marL="285750" indent="-285750">
              <a:buFont typeface="Arial" panose="020B0604020202020204" pitchFamily="34" charset="0"/>
              <a:buChar char="•"/>
            </a:pPr>
            <a:r>
              <a:rPr lang="en-US" sz="1600" dirty="0"/>
              <a:t>The consumer of TN MD can be RAN MD, CORE MD, or E2E Service MD. i.e., it does not care who calls it.</a:t>
            </a:r>
          </a:p>
        </p:txBody>
      </p:sp>
      <p:pic>
        <p:nvPicPr>
          <p:cNvPr id="4" name="Picture 3"/>
          <p:cNvPicPr>
            <a:picLocks noChangeAspect="1"/>
          </p:cNvPicPr>
          <p:nvPr/>
        </p:nvPicPr>
        <p:blipFill>
          <a:blip r:embed="rId2"/>
          <a:stretch>
            <a:fillRect/>
          </a:stretch>
        </p:blipFill>
        <p:spPr>
          <a:xfrm>
            <a:off x="5064734" y="1228725"/>
            <a:ext cx="6898298" cy="5124450"/>
          </a:xfrm>
          <a:prstGeom prst="rect">
            <a:avLst/>
          </a:prstGeom>
        </p:spPr>
      </p:pic>
      <p:sp>
        <p:nvSpPr>
          <p:cNvPr id="15" name="TextBox 14"/>
          <p:cNvSpPr txBox="1"/>
          <p:nvPr/>
        </p:nvSpPr>
        <p:spPr>
          <a:xfrm>
            <a:off x="8960347" y="4066053"/>
            <a:ext cx="1821953" cy="215444"/>
          </a:xfrm>
          <a:prstGeom prst="rect">
            <a:avLst/>
          </a:prstGeom>
          <a:solidFill>
            <a:srgbClr val="FFFF00"/>
          </a:solidFill>
          <a:ln w="0">
            <a:noFill/>
          </a:ln>
        </p:spPr>
        <p:txBody>
          <a:bodyPr wrap="square" lIns="0" tIns="0" rIns="0" bIns="0" rtlCol="0">
            <a:spAutoFit/>
          </a:bodyPr>
          <a:lstStyle/>
          <a:p>
            <a:r>
              <a:rPr lang="en-US" altLang="zh-CN" sz="1400" dirty="0"/>
              <a:t>TN MD interface (</a:t>
            </a:r>
            <a:r>
              <a:rPr lang="en-US" altLang="zh-CN" sz="1400" dirty="0" err="1"/>
              <a:t>TSCi</a:t>
            </a:r>
            <a:r>
              <a:rPr lang="en-US" altLang="zh-CN" sz="1400" dirty="0"/>
              <a:t>)</a:t>
            </a:r>
            <a:endParaRPr lang="en-US" sz="1400" dirty="0"/>
          </a:p>
        </p:txBody>
      </p:sp>
    </p:spTree>
    <p:extLst>
      <p:ext uri="{BB962C8B-B14F-4D97-AF65-F5344CB8AC3E}">
        <p14:creationId xmlns:p14="http://schemas.microsoft.com/office/powerpoint/2010/main" val="884732912"/>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7">
            <a:extLst>
              <a:ext uri="{FF2B5EF4-FFF2-40B4-BE49-F238E27FC236}">
                <a16:creationId xmlns:a16="http://schemas.microsoft.com/office/drawing/2014/main" id="{B3B60219-2B09-764B-B843-6E944C1CFADD}"/>
              </a:ext>
            </a:extLst>
          </p:cNvPr>
          <p:cNvSpPr txBox="1"/>
          <p:nvPr/>
        </p:nvSpPr>
        <p:spPr>
          <a:xfrm>
            <a:off x="152399" y="183392"/>
            <a:ext cx="11980333" cy="584775"/>
          </a:xfrm>
          <a:prstGeom prst="rect">
            <a:avLst/>
          </a:prstGeom>
          <a:noFill/>
        </p:spPr>
        <p:txBody>
          <a:bodyPr wrap="square" rtlCol="0">
            <a:spAutoFit/>
          </a:bodyPr>
          <a:lstStyle/>
          <a:p>
            <a:r>
              <a:rPr lang="en-US" altLang="zh-CN" sz="3200" b="1" dirty="0">
                <a:solidFill>
                  <a:schemeClr val="bg1"/>
                </a:solidFill>
              </a:rPr>
              <a:t>ETSI ZSM 003 Architecture + IETF Models: An Implementable Solution  </a:t>
            </a:r>
            <a:endParaRPr kumimoji="1" lang="zh-CN" altLang="en-US" sz="3200" b="1" dirty="0">
              <a:solidFill>
                <a:schemeClr val="bg1"/>
              </a:solidFill>
            </a:endParaRPr>
          </a:p>
        </p:txBody>
      </p:sp>
      <p:pic>
        <p:nvPicPr>
          <p:cNvPr id="2" name="Picture 1"/>
          <p:cNvPicPr>
            <a:picLocks noChangeAspect="1"/>
          </p:cNvPicPr>
          <p:nvPr/>
        </p:nvPicPr>
        <p:blipFill>
          <a:blip r:embed="rId2"/>
          <a:stretch>
            <a:fillRect/>
          </a:stretch>
        </p:blipFill>
        <p:spPr>
          <a:xfrm>
            <a:off x="100013" y="1210723"/>
            <a:ext cx="5459141" cy="4148667"/>
          </a:xfrm>
          <a:prstGeom prst="rect">
            <a:avLst/>
          </a:prstGeom>
        </p:spPr>
      </p:pic>
      <p:pic>
        <p:nvPicPr>
          <p:cNvPr id="3" name="Picture 2"/>
          <p:cNvPicPr>
            <a:picLocks noChangeAspect="1"/>
          </p:cNvPicPr>
          <p:nvPr/>
        </p:nvPicPr>
        <p:blipFill>
          <a:blip r:embed="rId3"/>
          <a:stretch>
            <a:fillRect/>
          </a:stretch>
        </p:blipFill>
        <p:spPr>
          <a:xfrm>
            <a:off x="5911850" y="1320790"/>
            <a:ext cx="6214554" cy="4245504"/>
          </a:xfrm>
          <a:prstGeom prst="rect">
            <a:avLst/>
          </a:prstGeom>
        </p:spPr>
      </p:pic>
      <p:sp>
        <p:nvSpPr>
          <p:cNvPr id="5" name="Oval 4"/>
          <p:cNvSpPr/>
          <p:nvPr/>
        </p:nvSpPr>
        <p:spPr>
          <a:xfrm>
            <a:off x="3124201" y="3555991"/>
            <a:ext cx="1608666" cy="1371600"/>
          </a:xfrm>
          <a:prstGeom prst="ellipse">
            <a:avLst/>
          </a:prstGeom>
          <a:no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p:cNvCxnSpPr>
          <p:nvPr/>
        </p:nvCxnSpPr>
        <p:spPr>
          <a:xfrm flipV="1">
            <a:off x="3928534" y="1481657"/>
            <a:ext cx="2201333" cy="2074334"/>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4"/>
          </p:cNvCxnSpPr>
          <p:nvPr/>
        </p:nvCxnSpPr>
        <p:spPr>
          <a:xfrm>
            <a:off x="3928534" y="4927591"/>
            <a:ext cx="1955799" cy="558800"/>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366933" y="5689600"/>
            <a:ext cx="5689600" cy="307777"/>
          </a:xfrm>
          <a:prstGeom prst="rect">
            <a:avLst/>
          </a:prstGeom>
          <a:noFill/>
        </p:spPr>
        <p:txBody>
          <a:bodyPr wrap="square" lIns="0" tIns="0" rIns="0" bIns="0" rtlCol="0">
            <a:spAutoFit/>
          </a:bodyPr>
          <a:lstStyle/>
          <a:p>
            <a:pPr algn="ctr"/>
            <a:r>
              <a:rPr lang="en-US" sz="2000" b="1" dirty="0"/>
              <a:t>Logical View of the IETF Transport Slicing Solution </a:t>
            </a:r>
          </a:p>
        </p:txBody>
      </p:sp>
      <p:sp>
        <p:nvSpPr>
          <p:cNvPr id="21" name="TextBox 20"/>
          <p:cNvSpPr txBox="1"/>
          <p:nvPr/>
        </p:nvSpPr>
        <p:spPr>
          <a:xfrm>
            <a:off x="177800" y="5731933"/>
            <a:ext cx="5113867" cy="307777"/>
          </a:xfrm>
          <a:prstGeom prst="rect">
            <a:avLst/>
          </a:prstGeom>
          <a:noFill/>
        </p:spPr>
        <p:txBody>
          <a:bodyPr wrap="square" lIns="0" tIns="0" rIns="0" bIns="0" rtlCol="0">
            <a:spAutoFit/>
          </a:bodyPr>
          <a:lstStyle/>
          <a:p>
            <a:pPr algn="ctr"/>
            <a:r>
              <a:rPr lang="en-US" sz="2000" b="1" dirty="0"/>
              <a:t>ETSI ZSM E2E Network Slicing Architecture</a:t>
            </a:r>
          </a:p>
        </p:txBody>
      </p:sp>
      <p:sp>
        <p:nvSpPr>
          <p:cNvPr id="23" name="Chevron 22"/>
          <p:cNvSpPr/>
          <p:nvPr/>
        </p:nvSpPr>
        <p:spPr>
          <a:xfrm>
            <a:off x="10507133" y="0"/>
            <a:ext cx="898199" cy="238125"/>
          </a:xfrm>
          <a:prstGeom prst="chevr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rPr>
              <a:t>standards</a:t>
            </a:r>
          </a:p>
        </p:txBody>
      </p:sp>
      <p:sp>
        <p:nvSpPr>
          <p:cNvPr id="24" name="Chevron 23"/>
          <p:cNvSpPr/>
          <p:nvPr/>
        </p:nvSpPr>
        <p:spPr>
          <a:xfrm>
            <a:off x="11243733" y="0"/>
            <a:ext cx="948267" cy="238125"/>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rPr>
              <a:t>solutions</a:t>
            </a:r>
          </a:p>
        </p:txBody>
      </p:sp>
      <p:sp>
        <p:nvSpPr>
          <p:cNvPr id="25" name="Chevron 24"/>
          <p:cNvSpPr/>
          <p:nvPr/>
        </p:nvSpPr>
        <p:spPr>
          <a:xfrm>
            <a:off x="9592733" y="0"/>
            <a:ext cx="1032933" cy="238125"/>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rPr>
              <a:t>challenges</a:t>
            </a:r>
          </a:p>
        </p:txBody>
      </p:sp>
    </p:spTree>
    <p:extLst>
      <p:ext uri="{BB962C8B-B14F-4D97-AF65-F5344CB8AC3E}">
        <p14:creationId xmlns:p14="http://schemas.microsoft.com/office/powerpoint/2010/main" val="3463911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09B1010-649D-3F4A-83ED-7AD309987885}"/>
              </a:ext>
            </a:extLst>
          </p:cNvPr>
          <p:cNvSpPr>
            <a:spLocks noGrp="1"/>
          </p:cNvSpPr>
          <p:nvPr>
            <p:ph type="sldNum" sz="quarter" idx="4"/>
          </p:nvPr>
        </p:nvSpPr>
        <p:spPr/>
        <p:txBody>
          <a:bodyPr/>
          <a:lstStyle/>
          <a:p>
            <a:fld id="{385590E5-57D4-4004-8489-08DEED0A8847}" type="slidenum">
              <a:rPr kumimoji="1" lang="ja-JP" altLang="en-US" smtClean="0"/>
              <a:t>15</a:t>
            </a:fld>
            <a:endParaRPr kumimoji="1" lang="ja-JP" altLang="en-US"/>
          </a:p>
        </p:txBody>
      </p:sp>
      <p:sp>
        <p:nvSpPr>
          <p:cNvPr id="64" name="文本框 7">
            <a:extLst>
              <a:ext uri="{FF2B5EF4-FFF2-40B4-BE49-F238E27FC236}">
                <a16:creationId xmlns:a16="http://schemas.microsoft.com/office/drawing/2014/main" id="{B3B60219-2B09-764B-B843-6E944C1CFADD}"/>
              </a:ext>
            </a:extLst>
          </p:cNvPr>
          <p:cNvSpPr txBox="1"/>
          <p:nvPr/>
        </p:nvSpPr>
        <p:spPr>
          <a:xfrm>
            <a:off x="152400" y="183392"/>
            <a:ext cx="11480800" cy="584775"/>
          </a:xfrm>
          <a:prstGeom prst="rect">
            <a:avLst/>
          </a:prstGeom>
          <a:noFill/>
        </p:spPr>
        <p:txBody>
          <a:bodyPr wrap="square" rtlCol="0">
            <a:spAutoFit/>
          </a:bodyPr>
          <a:lstStyle/>
          <a:p>
            <a:r>
              <a:rPr lang="en-US" altLang="zh-CN" sz="3200" b="1" dirty="0">
                <a:solidFill>
                  <a:schemeClr val="bg1"/>
                </a:solidFill>
              </a:rPr>
              <a:t>Design Overview and Code Impact for Guilin Release</a:t>
            </a:r>
            <a:endParaRPr kumimoji="1" lang="zh-CN" altLang="en-US" sz="3200" b="1" dirty="0">
              <a:solidFill>
                <a:schemeClr val="bg1"/>
              </a:solidFill>
            </a:endParaRPr>
          </a:p>
        </p:txBody>
      </p:sp>
      <p:sp>
        <p:nvSpPr>
          <p:cNvPr id="63" name="Rounded Rectangle 62"/>
          <p:cNvSpPr/>
          <p:nvPr/>
        </p:nvSpPr>
        <p:spPr>
          <a:xfrm>
            <a:off x="263971" y="1657667"/>
            <a:ext cx="3124201" cy="2480734"/>
          </a:xfrm>
          <a:prstGeom prst="roundRect">
            <a:avLst/>
          </a:prstGeom>
          <a:solidFill>
            <a:srgbClr val="FFFFFF">
              <a:lumMod val="95000"/>
            </a:srgbClr>
          </a:solidFill>
          <a:ln w="11429" cap="flat" cmpd="sng" algn="ctr">
            <a:solidFill>
              <a:srgbClr val="98A2AE">
                <a:shade val="50000"/>
              </a:srgbClr>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Nokia Pure Text"/>
              <a:ea typeface="+mn-ea"/>
              <a:cs typeface="+mn-cs"/>
            </a:endParaRPr>
          </a:p>
        </p:txBody>
      </p:sp>
      <p:sp>
        <p:nvSpPr>
          <p:cNvPr id="67" name="圆角矩形 115"/>
          <p:cNvSpPr/>
          <p:nvPr/>
        </p:nvSpPr>
        <p:spPr>
          <a:xfrm>
            <a:off x="1415439" y="2530138"/>
            <a:ext cx="1727200" cy="485912"/>
          </a:xfrm>
          <a:prstGeom prst="roundRect">
            <a:avLst/>
          </a:prstGeom>
          <a:solidFill>
            <a:srgbClr val="98A2AE"/>
          </a:solidFill>
          <a:ln w="11429" cap="flat" cmpd="sng" algn="ctr">
            <a:solidFill>
              <a:srgbClr val="98A2AE">
                <a:shade val="50000"/>
              </a:srgb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Nokia Pure Text"/>
                <a:ea typeface="+mn-ea"/>
                <a:cs typeface="+mn-cs"/>
              </a:rPr>
              <a:t>NSMF</a:t>
            </a:r>
            <a:endParaRPr kumimoji="0" lang="zh-CN" altLang="en-US" sz="1800" b="0" i="0" u="none" strike="noStrike" kern="0" cap="none" spc="0" normalizeH="0" baseline="0" noProof="0" dirty="0">
              <a:ln>
                <a:noFill/>
              </a:ln>
              <a:solidFill>
                <a:srgbClr val="FFFFFF"/>
              </a:solidFill>
              <a:effectLst/>
              <a:uLnTx/>
              <a:uFillTx/>
              <a:latin typeface="Nokia Pure Text"/>
              <a:ea typeface="+mn-ea"/>
              <a:cs typeface="+mn-cs"/>
            </a:endParaRPr>
          </a:p>
        </p:txBody>
      </p:sp>
      <p:sp>
        <p:nvSpPr>
          <p:cNvPr id="68" name="圆角矩形 117"/>
          <p:cNvSpPr/>
          <p:nvPr/>
        </p:nvSpPr>
        <p:spPr>
          <a:xfrm>
            <a:off x="1415439" y="3350737"/>
            <a:ext cx="1727200" cy="507362"/>
          </a:xfrm>
          <a:prstGeom prst="roundRect">
            <a:avLst/>
          </a:prstGeom>
          <a:solidFill>
            <a:srgbClr val="FFD966"/>
          </a:solidFill>
          <a:ln w="11429" cap="flat" cmpd="sng" algn="ctr">
            <a:solidFill>
              <a:srgbClr val="98A2AE">
                <a:shade val="50000"/>
              </a:srgb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124191"/>
                </a:solidFill>
                <a:effectLst/>
                <a:uLnTx/>
                <a:uFillTx/>
                <a:latin typeface="Nokia Pure Text"/>
                <a:ea typeface="+mn-ea"/>
                <a:cs typeface="+mn-cs"/>
              </a:rPr>
              <a:t>TN NSSMF</a:t>
            </a:r>
            <a:endParaRPr kumimoji="0" lang="zh-CN" altLang="en-US" sz="1800" b="0" i="0" u="none" strike="noStrike" kern="0" cap="none" spc="0" normalizeH="0" baseline="0" noProof="0" dirty="0">
              <a:ln>
                <a:noFill/>
              </a:ln>
              <a:solidFill>
                <a:srgbClr val="124191"/>
              </a:solidFill>
              <a:effectLst/>
              <a:uLnTx/>
              <a:uFillTx/>
              <a:latin typeface="Nokia Pure Text"/>
              <a:ea typeface="+mn-ea"/>
              <a:cs typeface="+mn-cs"/>
            </a:endParaRPr>
          </a:p>
        </p:txBody>
      </p:sp>
      <p:cxnSp>
        <p:nvCxnSpPr>
          <p:cNvPr id="69" name="直接箭头连接符 214"/>
          <p:cNvCxnSpPr>
            <a:cxnSpLocks/>
            <a:stCxn id="67" idx="2"/>
            <a:endCxn id="68" idx="0"/>
          </p:cNvCxnSpPr>
          <p:nvPr/>
        </p:nvCxnSpPr>
        <p:spPr>
          <a:xfrm>
            <a:off x="2279039" y="3016050"/>
            <a:ext cx="0" cy="334687"/>
          </a:xfrm>
          <a:prstGeom prst="straightConnector1">
            <a:avLst/>
          </a:prstGeom>
          <a:noFill/>
          <a:ln w="22225" cap="flat" cmpd="sng" algn="ctr">
            <a:solidFill>
              <a:srgbClr val="FFC000"/>
            </a:solidFill>
            <a:prstDash val="solid"/>
            <a:tailEnd type="none"/>
          </a:ln>
          <a:effectLst/>
        </p:spPr>
      </p:cxnSp>
      <p:sp>
        <p:nvSpPr>
          <p:cNvPr id="70" name="TextBox 69"/>
          <p:cNvSpPr txBox="1"/>
          <p:nvPr/>
        </p:nvSpPr>
        <p:spPr>
          <a:xfrm>
            <a:off x="420980" y="1760450"/>
            <a:ext cx="816659" cy="461665"/>
          </a:xfrm>
          <a:prstGeom prst="rect">
            <a:avLst/>
          </a:prstGeom>
          <a:noFill/>
        </p:spPr>
        <p:txBody>
          <a:bodyPr wrap="square" rtlCol="0">
            <a:spAutoFit/>
          </a:bodyPr>
          <a:lstStyle/>
          <a:p>
            <a:r>
              <a:rPr lang="en-US" sz="2400" dirty="0">
                <a:solidFill>
                  <a:srgbClr val="124191"/>
                </a:solidFill>
                <a:latin typeface="Nokia Pure Text"/>
              </a:rPr>
              <a:t>ONAP</a:t>
            </a:r>
          </a:p>
        </p:txBody>
      </p:sp>
      <p:sp>
        <p:nvSpPr>
          <p:cNvPr id="71" name="圆角矩形 115">
            <a:extLst>
              <a:ext uri="{FF2B5EF4-FFF2-40B4-BE49-F238E27FC236}">
                <a16:creationId xmlns:a16="http://schemas.microsoft.com/office/drawing/2014/main" id="{A635EF52-76EA-403C-852C-9A441F04F6D6}"/>
              </a:ext>
            </a:extLst>
          </p:cNvPr>
          <p:cNvSpPr/>
          <p:nvPr/>
        </p:nvSpPr>
        <p:spPr>
          <a:xfrm>
            <a:off x="1415439" y="1812269"/>
            <a:ext cx="1727200" cy="485912"/>
          </a:xfrm>
          <a:prstGeom prst="roundRect">
            <a:avLst/>
          </a:prstGeom>
          <a:solidFill>
            <a:srgbClr val="98A2AE"/>
          </a:solidFill>
          <a:ln w="11429" cap="flat" cmpd="sng" algn="ctr">
            <a:solidFill>
              <a:srgbClr val="98A2AE">
                <a:shade val="50000"/>
              </a:srgb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Nokia Pure Text"/>
                <a:ea typeface="+mn-ea"/>
                <a:cs typeface="+mn-cs"/>
              </a:rPr>
              <a:t>CSMF</a:t>
            </a:r>
            <a:endParaRPr kumimoji="0" lang="zh-CN" altLang="en-US" sz="1800" b="0" i="0" u="none" strike="noStrike" kern="0" cap="none" spc="0" normalizeH="0" baseline="0" noProof="0" dirty="0">
              <a:ln>
                <a:noFill/>
              </a:ln>
              <a:solidFill>
                <a:srgbClr val="FFFFFF"/>
              </a:solidFill>
              <a:effectLst/>
              <a:uLnTx/>
              <a:uFillTx/>
              <a:latin typeface="Nokia Pure Text"/>
              <a:ea typeface="+mn-ea"/>
              <a:cs typeface="+mn-cs"/>
            </a:endParaRPr>
          </a:p>
        </p:txBody>
      </p:sp>
      <p:cxnSp>
        <p:nvCxnSpPr>
          <p:cNvPr id="72" name="直接箭头连接符 214">
            <a:extLst>
              <a:ext uri="{FF2B5EF4-FFF2-40B4-BE49-F238E27FC236}">
                <a16:creationId xmlns:a16="http://schemas.microsoft.com/office/drawing/2014/main" id="{F423D392-3F8E-408A-BD70-7BAC59919F8E}"/>
              </a:ext>
            </a:extLst>
          </p:cNvPr>
          <p:cNvCxnSpPr>
            <a:cxnSpLocks/>
            <a:stCxn id="71" idx="2"/>
            <a:endCxn id="67" idx="0"/>
          </p:cNvCxnSpPr>
          <p:nvPr/>
        </p:nvCxnSpPr>
        <p:spPr>
          <a:xfrm>
            <a:off x="2279039" y="2298181"/>
            <a:ext cx="0" cy="231957"/>
          </a:xfrm>
          <a:prstGeom prst="straightConnector1">
            <a:avLst/>
          </a:prstGeom>
          <a:noFill/>
          <a:ln w="22225" cap="flat" cmpd="sng" algn="ctr">
            <a:solidFill>
              <a:srgbClr val="98A2AE"/>
            </a:solidFill>
            <a:prstDash val="solid"/>
            <a:tailEnd type="none"/>
          </a:ln>
          <a:effectLst/>
        </p:spPr>
      </p:cxnSp>
      <p:sp>
        <p:nvSpPr>
          <p:cNvPr id="76" name="Rectangle 75">
            <a:extLst>
              <a:ext uri="{FF2B5EF4-FFF2-40B4-BE49-F238E27FC236}">
                <a16:creationId xmlns:a16="http://schemas.microsoft.com/office/drawing/2014/main" id="{458063B4-0C27-4806-B617-2C3A6E1EA605}"/>
              </a:ext>
            </a:extLst>
          </p:cNvPr>
          <p:cNvSpPr/>
          <p:nvPr/>
        </p:nvSpPr>
        <p:spPr>
          <a:xfrm>
            <a:off x="1481667" y="4429606"/>
            <a:ext cx="1586277" cy="412800"/>
          </a:xfrm>
          <a:prstGeom prst="rect">
            <a:avLst/>
          </a:prstGeom>
          <a:solidFill>
            <a:srgbClr val="FFFFFF"/>
          </a:solidFill>
          <a:ln w="12700" cap="flat" cmpd="sng" algn="ctr">
            <a:solidFill>
              <a:srgbClr val="124191"/>
            </a:solidFill>
            <a:prstDash val="solid"/>
          </a:ln>
          <a:effectLst/>
        </p:spPr>
        <p:txBody>
          <a:bodyPr rot="0" spcFirstLastPara="0" vert="horz" wrap="square" lIns="48000" tIns="96000" rIns="48000" bIns="96000" numCol="1" spcCol="0" rtlCol="0" fromWordArt="0" anchor="ctr" anchorCtr="1"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srgbClr val="001135"/>
                </a:solidFill>
                <a:effectLst/>
                <a:uLnTx/>
                <a:uFillTx/>
                <a:latin typeface="Nokia Pure Text Light" panose="020B0403020202020204" pitchFamily="34" charset="0"/>
                <a:ea typeface="Nokia Pure Text Light" panose="020B0403020202020204" pitchFamily="34" charset="0"/>
                <a:cs typeface="+mn-cs"/>
              </a:rPr>
              <a:t>Optical Domain Controller</a:t>
            </a:r>
          </a:p>
        </p:txBody>
      </p:sp>
      <p:cxnSp>
        <p:nvCxnSpPr>
          <p:cNvPr id="77" name="直接箭头连接符 214"/>
          <p:cNvCxnSpPr>
            <a:cxnSpLocks/>
            <a:stCxn id="68" idx="2"/>
            <a:endCxn id="76" idx="0"/>
          </p:cNvCxnSpPr>
          <p:nvPr/>
        </p:nvCxnSpPr>
        <p:spPr>
          <a:xfrm flipH="1">
            <a:off x="2274806" y="3858099"/>
            <a:ext cx="4233" cy="571507"/>
          </a:xfrm>
          <a:prstGeom prst="straightConnector1">
            <a:avLst/>
          </a:prstGeom>
          <a:noFill/>
          <a:ln w="22225" cap="flat" cmpd="sng" algn="ctr">
            <a:solidFill>
              <a:srgbClr val="FFC000"/>
            </a:solidFill>
            <a:prstDash val="solid"/>
            <a:tailEnd type="none"/>
          </a:ln>
          <a:effectLst/>
        </p:spPr>
      </p:cxnSp>
      <p:sp>
        <p:nvSpPr>
          <p:cNvPr id="78" name="Rectangle 77"/>
          <p:cNvSpPr/>
          <p:nvPr/>
        </p:nvSpPr>
        <p:spPr>
          <a:xfrm>
            <a:off x="9925034" y="2010563"/>
            <a:ext cx="1918813" cy="1859518"/>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89" name="Rectangle 88"/>
          <p:cNvSpPr/>
          <p:nvPr/>
        </p:nvSpPr>
        <p:spPr>
          <a:xfrm>
            <a:off x="5830016" y="2002971"/>
            <a:ext cx="3760177" cy="2011680"/>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94" name="TextBox 93"/>
          <p:cNvSpPr txBox="1"/>
          <p:nvPr/>
        </p:nvSpPr>
        <p:spPr>
          <a:xfrm>
            <a:off x="5837044" y="2002971"/>
            <a:ext cx="53355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SO</a:t>
            </a:r>
          </a:p>
        </p:txBody>
      </p:sp>
      <p:sp>
        <p:nvSpPr>
          <p:cNvPr id="96" name="Rectangle 95"/>
          <p:cNvSpPr/>
          <p:nvPr/>
        </p:nvSpPr>
        <p:spPr>
          <a:xfrm>
            <a:off x="6323484" y="3355731"/>
            <a:ext cx="2543174" cy="514350"/>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97" name="TextBox 96"/>
          <p:cNvSpPr txBox="1"/>
          <p:nvPr/>
        </p:nvSpPr>
        <p:spPr>
          <a:xfrm>
            <a:off x="6495406" y="3432849"/>
            <a:ext cx="227647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TN NSSMF Work Flow</a:t>
            </a:r>
          </a:p>
        </p:txBody>
      </p:sp>
      <p:sp>
        <p:nvSpPr>
          <p:cNvPr id="98" name="Rectangle 97"/>
          <p:cNvSpPr/>
          <p:nvPr/>
        </p:nvSpPr>
        <p:spPr>
          <a:xfrm>
            <a:off x="6370594" y="2133601"/>
            <a:ext cx="1752749" cy="679055"/>
          </a:xfrm>
          <a:prstGeom prst="rect">
            <a:avLst/>
          </a:prstGeom>
          <a:solidFill>
            <a:srgbClr val="70AD47">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99" name="TextBox 98"/>
          <p:cNvSpPr txBox="1"/>
          <p:nvPr/>
        </p:nvSpPr>
        <p:spPr>
          <a:xfrm>
            <a:off x="6381681" y="2137185"/>
            <a:ext cx="182251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NSMF Work Flow</a:t>
            </a:r>
          </a:p>
        </p:txBody>
      </p:sp>
      <p:cxnSp>
        <p:nvCxnSpPr>
          <p:cNvPr id="104" name="Straight Connector 103"/>
          <p:cNvCxnSpPr>
            <a:stCxn id="98" idx="2"/>
          </p:cNvCxnSpPr>
          <p:nvPr/>
        </p:nvCxnSpPr>
        <p:spPr>
          <a:xfrm>
            <a:off x="7246969" y="2812656"/>
            <a:ext cx="0" cy="543075"/>
          </a:xfrm>
          <a:prstGeom prst="line">
            <a:avLst/>
          </a:prstGeom>
          <a:noFill/>
          <a:ln w="22225" cap="flat" cmpd="sng" algn="ctr">
            <a:solidFill>
              <a:srgbClr val="5B9BD5"/>
            </a:solidFill>
            <a:prstDash val="solid"/>
            <a:miter lim="800000"/>
          </a:ln>
          <a:effectLst/>
        </p:spPr>
      </p:cxnSp>
      <p:cxnSp>
        <p:nvCxnSpPr>
          <p:cNvPr id="105" name="Straight Connector 104"/>
          <p:cNvCxnSpPr/>
          <p:nvPr/>
        </p:nvCxnSpPr>
        <p:spPr>
          <a:xfrm>
            <a:off x="6985472" y="3034077"/>
            <a:ext cx="485775" cy="9525"/>
          </a:xfrm>
          <a:prstGeom prst="line">
            <a:avLst/>
          </a:prstGeom>
          <a:noFill/>
          <a:ln w="6350" cap="flat" cmpd="sng" algn="ctr">
            <a:solidFill>
              <a:srgbClr val="5B9BD5"/>
            </a:solidFill>
            <a:prstDash val="solid"/>
            <a:miter lim="800000"/>
          </a:ln>
          <a:effectLst/>
        </p:spPr>
      </p:cxnSp>
      <p:sp>
        <p:nvSpPr>
          <p:cNvPr id="106" name="TextBox 105"/>
          <p:cNvSpPr txBox="1"/>
          <p:nvPr/>
        </p:nvSpPr>
        <p:spPr>
          <a:xfrm>
            <a:off x="7417760" y="2812656"/>
            <a:ext cx="1107831"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Internal APIs (</a:t>
            </a:r>
            <a:r>
              <a:rPr kumimoji="0" lang="en-US" sz="1600" b="0" i="0" u="none" strike="noStrike" kern="0" cap="none" spc="0" normalizeH="0" baseline="0" noProof="0" dirty="0" err="1">
                <a:ln>
                  <a:noFill/>
                </a:ln>
                <a:solidFill>
                  <a:prstClr val="black"/>
                </a:solidFill>
                <a:effectLst/>
                <a:uLnTx/>
                <a:uFillTx/>
              </a:rPr>
              <a:t>TSCi</a:t>
            </a:r>
            <a:r>
              <a:rPr kumimoji="0" lang="en-US" sz="1600" b="0" i="0" u="none" strike="noStrike" kern="0" cap="none" spc="0" normalizeH="0" baseline="0" noProof="0" dirty="0">
                <a:ln>
                  <a:noFill/>
                </a:ln>
                <a:solidFill>
                  <a:prstClr val="black"/>
                </a:solidFill>
                <a:effectLst/>
                <a:uLnTx/>
                <a:uFillTx/>
              </a:rPr>
              <a:t>)</a:t>
            </a:r>
          </a:p>
        </p:txBody>
      </p:sp>
      <p:sp>
        <p:nvSpPr>
          <p:cNvPr id="107" name="Rectangle 106"/>
          <p:cNvSpPr/>
          <p:nvPr/>
        </p:nvSpPr>
        <p:spPr>
          <a:xfrm>
            <a:off x="7471247" y="1310647"/>
            <a:ext cx="2161443" cy="457200"/>
          </a:xfrm>
          <a:prstGeom prst="rect">
            <a:avLst/>
          </a:prstGeom>
          <a:solidFill>
            <a:srgbClr val="A9D18E"/>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08" name="TextBox 107"/>
          <p:cNvSpPr txBox="1"/>
          <p:nvPr/>
        </p:nvSpPr>
        <p:spPr>
          <a:xfrm>
            <a:off x="8065088" y="1381402"/>
            <a:ext cx="921848"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EXT-APIs</a:t>
            </a:r>
          </a:p>
        </p:txBody>
      </p:sp>
      <p:cxnSp>
        <p:nvCxnSpPr>
          <p:cNvPr id="109" name="Straight Connector 108"/>
          <p:cNvCxnSpPr>
            <a:stCxn id="107" idx="2"/>
          </p:cNvCxnSpPr>
          <p:nvPr/>
        </p:nvCxnSpPr>
        <p:spPr>
          <a:xfrm>
            <a:off x="8551969" y="1767847"/>
            <a:ext cx="0" cy="1587884"/>
          </a:xfrm>
          <a:prstGeom prst="line">
            <a:avLst/>
          </a:prstGeom>
          <a:noFill/>
          <a:ln w="15875" cap="flat" cmpd="sng" algn="ctr">
            <a:solidFill>
              <a:srgbClr val="5B9BD5"/>
            </a:solidFill>
            <a:prstDash val="solid"/>
            <a:miter lim="800000"/>
          </a:ln>
          <a:effectLst/>
        </p:spPr>
      </p:cxnSp>
      <p:cxnSp>
        <p:nvCxnSpPr>
          <p:cNvPr id="110" name="Straight Connector 109"/>
          <p:cNvCxnSpPr/>
          <p:nvPr/>
        </p:nvCxnSpPr>
        <p:spPr>
          <a:xfrm>
            <a:off x="8304683" y="3067676"/>
            <a:ext cx="561975" cy="0"/>
          </a:xfrm>
          <a:prstGeom prst="line">
            <a:avLst/>
          </a:prstGeom>
          <a:noFill/>
          <a:ln w="6350" cap="flat" cmpd="sng" algn="ctr">
            <a:solidFill>
              <a:srgbClr val="5B9BD5"/>
            </a:solidFill>
            <a:prstDash val="solid"/>
            <a:miter lim="800000"/>
          </a:ln>
          <a:effectLst/>
        </p:spPr>
      </p:cxnSp>
      <p:sp>
        <p:nvSpPr>
          <p:cNvPr id="111" name="Rectangle 110"/>
          <p:cNvSpPr/>
          <p:nvPr/>
        </p:nvSpPr>
        <p:spPr>
          <a:xfrm>
            <a:off x="10004163" y="2530139"/>
            <a:ext cx="1785257" cy="565542"/>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12" name="TextBox 111"/>
          <p:cNvSpPr txBox="1"/>
          <p:nvPr/>
        </p:nvSpPr>
        <p:spPr>
          <a:xfrm>
            <a:off x="9951412" y="2014957"/>
            <a:ext cx="80523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AAI </a:t>
            </a:r>
          </a:p>
        </p:txBody>
      </p:sp>
      <p:sp>
        <p:nvSpPr>
          <p:cNvPr id="113" name="TextBox 112"/>
          <p:cNvSpPr txBox="1"/>
          <p:nvPr/>
        </p:nvSpPr>
        <p:spPr>
          <a:xfrm>
            <a:off x="10011611" y="2549004"/>
            <a:ext cx="1906325"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TS definition model (based on </a:t>
            </a:r>
            <a:r>
              <a:rPr kumimoji="0" lang="en-US" sz="1200" b="0" i="0" u="none" strike="noStrike" kern="0" cap="none" spc="0" normalizeH="0" baseline="0" noProof="0" dirty="0" err="1">
                <a:ln>
                  <a:noFill/>
                </a:ln>
                <a:solidFill>
                  <a:prstClr val="black"/>
                </a:solidFill>
                <a:effectLst/>
                <a:uLnTx/>
                <a:uFillTx/>
              </a:rPr>
              <a:t>TSCi</a:t>
            </a:r>
            <a:r>
              <a:rPr kumimoji="0" lang="en-US" sz="1200" b="0" i="0" u="none" strike="noStrike" kern="0" cap="none" spc="0" normalizeH="0" baseline="0" noProof="0" dirty="0">
                <a:ln>
                  <a:noFill/>
                </a:ln>
                <a:solidFill>
                  <a:prstClr val="black"/>
                </a:solidFill>
                <a:effectLst/>
                <a:uLnTx/>
                <a:uFillTx/>
              </a:rPr>
              <a:t> info model)</a:t>
            </a:r>
          </a:p>
        </p:txBody>
      </p:sp>
      <p:sp>
        <p:nvSpPr>
          <p:cNvPr id="114" name="Rectangle 113"/>
          <p:cNvSpPr/>
          <p:nvPr/>
        </p:nvSpPr>
        <p:spPr>
          <a:xfrm>
            <a:off x="5837044" y="4519749"/>
            <a:ext cx="3753149" cy="1239213"/>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15" name="Rectangle 114"/>
          <p:cNvSpPr/>
          <p:nvPr/>
        </p:nvSpPr>
        <p:spPr>
          <a:xfrm>
            <a:off x="6580441" y="5257800"/>
            <a:ext cx="2533351" cy="465992"/>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16" name="TextBox 115"/>
          <p:cNvSpPr txBox="1"/>
          <p:nvPr/>
        </p:nvSpPr>
        <p:spPr>
          <a:xfrm>
            <a:off x="5837044" y="4533459"/>
            <a:ext cx="79954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SDNC </a:t>
            </a:r>
          </a:p>
        </p:txBody>
      </p:sp>
      <p:sp>
        <p:nvSpPr>
          <p:cNvPr id="117" name="TextBox 116"/>
          <p:cNvSpPr txBox="1"/>
          <p:nvPr/>
        </p:nvSpPr>
        <p:spPr>
          <a:xfrm>
            <a:off x="6580441" y="5313355"/>
            <a:ext cx="2533351"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ACTN MPI Adaptor (TSC SBI) </a:t>
            </a:r>
          </a:p>
        </p:txBody>
      </p:sp>
      <p:cxnSp>
        <p:nvCxnSpPr>
          <p:cNvPr id="118" name="Straight Connector 117"/>
          <p:cNvCxnSpPr>
            <a:stCxn id="96" idx="2"/>
          </p:cNvCxnSpPr>
          <p:nvPr/>
        </p:nvCxnSpPr>
        <p:spPr>
          <a:xfrm>
            <a:off x="7595071" y="3870081"/>
            <a:ext cx="0" cy="649668"/>
          </a:xfrm>
          <a:prstGeom prst="line">
            <a:avLst/>
          </a:prstGeom>
          <a:noFill/>
          <a:ln w="15875" cap="flat" cmpd="sng" algn="ctr">
            <a:solidFill>
              <a:srgbClr val="5B9BD5"/>
            </a:solidFill>
            <a:prstDash val="solid"/>
            <a:miter lim="800000"/>
          </a:ln>
          <a:effectLst/>
        </p:spPr>
      </p:cxnSp>
      <p:sp>
        <p:nvSpPr>
          <p:cNvPr id="119" name="TextBox 118"/>
          <p:cNvSpPr txBox="1"/>
          <p:nvPr/>
        </p:nvSpPr>
        <p:spPr>
          <a:xfrm>
            <a:off x="6064111" y="6134860"/>
            <a:ext cx="2707298" cy="369332"/>
          </a:xfrm>
          <a:prstGeom prst="rect">
            <a:avLst/>
          </a:prstGeom>
          <a:no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Optical domain controller</a:t>
            </a:r>
          </a:p>
        </p:txBody>
      </p:sp>
      <p:cxnSp>
        <p:nvCxnSpPr>
          <p:cNvPr id="120" name="Straight Connector 119"/>
          <p:cNvCxnSpPr>
            <a:endCxn id="119" idx="0"/>
          </p:cNvCxnSpPr>
          <p:nvPr/>
        </p:nvCxnSpPr>
        <p:spPr>
          <a:xfrm>
            <a:off x="7417760" y="5723792"/>
            <a:ext cx="0" cy="411068"/>
          </a:xfrm>
          <a:prstGeom prst="line">
            <a:avLst/>
          </a:prstGeom>
          <a:noFill/>
          <a:ln w="15875" cap="flat" cmpd="sng" algn="ctr">
            <a:solidFill>
              <a:srgbClr val="5B9BD5"/>
            </a:solidFill>
            <a:prstDash val="solid"/>
            <a:miter lim="800000"/>
          </a:ln>
          <a:effectLst/>
        </p:spPr>
      </p:cxnSp>
      <p:sp>
        <p:nvSpPr>
          <p:cNvPr id="121" name="Rectangle 120"/>
          <p:cNvSpPr/>
          <p:nvPr/>
        </p:nvSpPr>
        <p:spPr>
          <a:xfrm>
            <a:off x="4350204" y="1166949"/>
            <a:ext cx="7724507" cy="4723897"/>
          </a:xfrm>
          <a:prstGeom prst="rect">
            <a:avLst/>
          </a:prstGeom>
          <a:noFill/>
          <a:ln w="12700" cap="flat" cmpd="sng" algn="ctr">
            <a:solidFill>
              <a:srgbClr val="5B9BD5">
                <a:shade val="50000"/>
              </a:srgb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22" name="TextBox 121"/>
          <p:cNvSpPr txBox="1"/>
          <p:nvPr/>
        </p:nvSpPr>
        <p:spPr>
          <a:xfrm>
            <a:off x="4574321" y="1185304"/>
            <a:ext cx="84772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ONAP</a:t>
            </a:r>
          </a:p>
        </p:txBody>
      </p:sp>
      <p:sp>
        <p:nvSpPr>
          <p:cNvPr id="123" name="Rectangle 122"/>
          <p:cNvSpPr/>
          <p:nvPr/>
        </p:nvSpPr>
        <p:spPr>
          <a:xfrm>
            <a:off x="4537437" y="1984694"/>
            <a:ext cx="1123406" cy="457200"/>
          </a:xfrm>
          <a:prstGeom prst="rect">
            <a:avLst/>
          </a:prstGeom>
          <a:solidFill>
            <a:srgbClr val="A9D18E"/>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24" name="TextBox 123"/>
          <p:cNvSpPr txBox="1"/>
          <p:nvPr/>
        </p:nvSpPr>
        <p:spPr>
          <a:xfrm>
            <a:off x="4788626" y="2040525"/>
            <a:ext cx="63342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OOF</a:t>
            </a:r>
          </a:p>
        </p:txBody>
      </p:sp>
      <p:sp>
        <p:nvSpPr>
          <p:cNvPr id="125" name="Rectangle 124"/>
          <p:cNvSpPr/>
          <p:nvPr/>
        </p:nvSpPr>
        <p:spPr>
          <a:xfrm>
            <a:off x="4537437" y="2612995"/>
            <a:ext cx="1123406" cy="457200"/>
          </a:xfrm>
          <a:prstGeom prst="rect">
            <a:avLst/>
          </a:prstGeom>
          <a:solidFill>
            <a:srgbClr val="D0CECE"/>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26" name="TextBox 125"/>
          <p:cNvSpPr txBox="1"/>
          <p:nvPr/>
        </p:nvSpPr>
        <p:spPr>
          <a:xfrm>
            <a:off x="4809707" y="2662062"/>
            <a:ext cx="764049"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Policy</a:t>
            </a:r>
          </a:p>
        </p:txBody>
      </p:sp>
      <p:sp>
        <p:nvSpPr>
          <p:cNvPr id="127" name="TextBox 126"/>
          <p:cNvSpPr txBox="1"/>
          <p:nvPr/>
        </p:nvSpPr>
        <p:spPr>
          <a:xfrm>
            <a:off x="10004164" y="3147055"/>
            <a:ext cx="1785256" cy="646331"/>
          </a:xfrm>
          <a:prstGeom prst="rect">
            <a:avLst/>
          </a:prstGeom>
          <a:solidFill>
            <a:srgbClr val="FFD966"/>
          </a:solidFill>
          <a:ln>
            <a:solidFill>
              <a:sysClr val="windowText" lastClr="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TS implementation models (e.g., </a:t>
            </a:r>
            <a:r>
              <a:rPr kumimoji="0" lang="en-US" sz="1200" b="0" i="0" u="none" strike="noStrike" kern="0" cap="none" spc="0" normalizeH="0" baseline="0" noProof="0" dirty="0" err="1">
                <a:ln>
                  <a:noFill/>
                </a:ln>
                <a:solidFill>
                  <a:prstClr val="black"/>
                </a:solidFill>
                <a:effectLst/>
                <a:uLnTx/>
                <a:uFillTx/>
              </a:rPr>
              <a:t>te</a:t>
            </a:r>
            <a:r>
              <a:rPr kumimoji="0" lang="en-US" sz="1200" b="0" i="0" u="none" strike="noStrike" kern="0" cap="none" spc="0" normalizeH="0" baseline="0" noProof="0" dirty="0">
                <a:ln>
                  <a:noFill/>
                </a:ln>
                <a:solidFill>
                  <a:prstClr val="black"/>
                </a:solidFill>
                <a:effectLst/>
                <a:uLnTx/>
                <a:uFillTx/>
              </a:rPr>
              <a:t>-topology, </a:t>
            </a:r>
            <a:r>
              <a:rPr kumimoji="0" lang="en-US" sz="1200" b="0" i="0" u="none" strike="noStrike" kern="0" cap="none" spc="0" normalizeH="0" baseline="0" noProof="0" dirty="0" err="1">
                <a:ln>
                  <a:noFill/>
                </a:ln>
                <a:solidFill>
                  <a:prstClr val="black"/>
                </a:solidFill>
                <a:effectLst/>
                <a:uLnTx/>
                <a:uFillTx/>
              </a:rPr>
              <a:t>te</a:t>
            </a:r>
            <a:r>
              <a:rPr kumimoji="0" lang="en-US" sz="1200" b="0" i="0" u="none" strike="noStrike" kern="0" cap="none" spc="0" normalizeH="0" baseline="0" noProof="0" dirty="0">
                <a:ln>
                  <a:noFill/>
                </a:ln>
                <a:solidFill>
                  <a:prstClr val="black"/>
                </a:solidFill>
                <a:effectLst/>
                <a:uLnTx/>
                <a:uFillTx/>
              </a:rPr>
              <a:t>-tunnel, etc.)</a:t>
            </a:r>
          </a:p>
        </p:txBody>
      </p:sp>
      <p:sp>
        <p:nvSpPr>
          <p:cNvPr id="128" name="TextBox 127"/>
          <p:cNvSpPr txBox="1"/>
          <p:nvPr/>
        </p:nvSpPr>
        <p:spPr>
          <a:xfrm>
            <a:off x="6091749" y="1369970"/>
            <a:ext cx="1167915" cy="338554"/>
          </a:xfrm>
          <a:prstGeom prst="rect">
            <a:avLst/>
          </a:prstGeom>
          <a:solidFill>
            <a:srgbClr val="A9D18E"/>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UUI</a:t>
            </a:r>
          </a:p>
        </p:txBody>
      </p:sp>
      <p:cxnSp>
        <p:nvCxnSpPr>
          <p:cNvPr id="129" name="Straight Connector 128"/>
          <p:cNvCxnSpPr>
            <a:stCxn id="128" idx="2"/>
          </p:cNvCxnSpPr>
          <p:nvPr/>
        </p:nvCxnSpPr>
        <p:spPr>
          <a:xfrm>
            <a:off x="6675707" y="1708524"/>
            <a:ext cx="0" cy="425077"/>
          </a:xfrm>
          <a:prstGeom prst="line">
            <a:avLst/>
          </a:prstGeom>
          <a:noFill/>
          <a:ln w="15875" cap="flat" cmpd="sng" algn="ctr">
            <a:solidFill>
              <a:srgbClr val="5B9BD5"/>
            </a:solidFill>
            <a:prstDash val="solid"/>
            <a:miter lim="800000"/>
          </a:ln>
          <a:effectLst/>
        </p:spPr>
      </p:cxnSp>
      <p:sp>
        <p:nvSpPr>
          <p:cNvPr id="130" name="TextBox 129"/>
          <p:cNvSpPr txBox="1"/>
          <p:nvPr/>
        </p:nvSpPr>
        <p:spPr>
          <a:xfrm>
            <a:off x="6381681" y="2566435"/>
            <a:ext cx="1710926" cy="246221"/>
          </a:xfrm>
          <a:prstGeom prst="rect">
            <a:avLst/>
          </a:prstGeom>
          <a:solidFill>
            <a:srgbClr val="FFC000">
              <a:lumMod val="60000"/>
              <a:lumOff val="40000"/>
            </a:srgbClr>
          </a:solidFill>
          <a:ln>
            <a:solidFill>
              <a:sysClr val="windowText" lastClr="000000"/>
            </a:solidFill>
          </a:ln>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TN NSSMF Adaptor</a:t>
            </a:r>
          </a:p>
        </p:txBody>
      </p:sp>
      <p:cxnSp>
        <p:nvCxnSpPr>
          <p:cNvPr id="131" name="Straight Connector 130"/>
          <p:cNvCxnSpPr/>
          <p:nvPr/>
        </p:nvCxnSpPr>
        <p:spPr>
          <a:xfrm>
            <a:off x="7352183" y="4222797"/>
            <a:ext cx="485775" cy="9525"/>
          </a:xfrm>
          <a:prstGeom prst="line">
            <a:avLst/>
          </a:prstGeom>
          <a:noFill/>
          <a:ln w="6350" cap="flat" cmpd="sng" algn="ctr">
            <a:solidFill>
              <a:srgbClr val="5B9BD5"/>
            </a:solidFill>
            <a:prstDash val="solid"/>
            <a:miter lim="800000"/>
          </a:ln>
          <a:effectLst/>
        </p:spPr>
      </p:cxnSp>
      <p:sp>
        <p:nvSpPr>
          <p:cNvPr id="132" name="TextBox 131"/>
          <p:cNvSpPr txBox="1"/>
          <p:nvPr/>
        </p:nvSpPr>
        <p:spPr>
          <a:xfrm>
            <a:off x="7885933" y="4137761"/>
            <a:ext cx="1889715" cy="246221"/>
          </a:xfrm>
          <a:prstGeom prst="rect">
            <a:avLst/>
          </a:prstGeom>
          <a:solidFill>
            <a:srgbClr val="70AD47">
              <a:lumMod val="60000"/>
              <a:lumOff val="40000"/>
            </a:srgbClr>
          </a:solid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Generic-resource-API</a:t>
            </a:r>
          </a:p>
        </p:txBody>
      </p:sp>
      <p:sp>
        <p:nvSpPr>
          <p:cNvPr id="133" name="TextBox 132"/>
          <p:cNvSpPr txBox="1"/>
          <p:nvPr/>
        </p:nvSpPr>
        <p:spPr>
          <a:xfrm>
            <a:off x="6580441" y="4574598"/>
            <a:ext cx="2533352" cy="461665"/>
          </a:xfrm>
          <a:prstGeom prst="rect">
            <a:avLst/>
          </a:prstGeom>
          <a:solidFill>
            <a:srgbClr val="FFC000">
              <a:lumMod val="60000"/>
              <a:lumOff val="40000"/>
            </a:srgbClr>
          </a:solidFill>
          <a:ln>
            <a:solidFill>
              <a:sysClr val="windowText" lastClr="000000"/>
            </a:solidFill>
          </a:ln>
        </p:spPr>
        <p:txBody>
          <a:bodyPr wrap="square" lIns="91440" tIns="91440" rIns="91440" bIns="9144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TSC NBI-to-SBI Mapping</a:t>
            </a:r>
          </a:p>
        </p:txBody>
      </p:sp>
      <p:cxnSp>
        <p:nvCxnSpPr>
          <p:cNvPr id="134" name="Straight Connector 133"/>
          <p:cNvCxnSpPr>
            <a:stCxn id="133" idx="2"/>
            <a:endCxn id="115" idx="0"/>
          </p:cNvCxnSpPr>
          <p:nvPr/>
        </p:nvCxnSpPr>
        <p:spPr>
          <a:xfrm>
            <a:off x="7847117" y="5036263"/>
            <a:ext cx="0" cy="221537"/>
          </a:xfrm>
          <a:prstGeom prst="line">
            <a:avLst/>
          </a:prstGeom>
          <a:noFill/>
          <a:ln w="15875" cap="flat" cmpd="sng" algn="ctr">
            <a:solidFill>
              <a:srgbClr val="5B9BD5"/>
            </a:solidFill>
            <a:prstDash val="solid"/>
            <a:miter lim="800000"/>
          </a:ln>
          <a:effectLst/>
        </p:spPr>
      </p:cxnSp>
      <p:cxnSp>
        <p:nvCxnSpPr>
          <p:cNvPr id="135" name="Straight Connector 134"/>
          <p:cNvCxnSpPr>
            <a:endCxn id="133" idx="3"/>
          </p:cNvCxnSpPr>
          <p:nvPr/>
        </p:nvCxnSpPr>
        <p:spPr>
          <a:xfrm flipH="1">
            <a:off x="9113793" y="4805431"/>
            <a:ext cx="661856" cy="0"/>
          </a:xfrm>
          <a:prstGeom prst="line">
            <a:avLst/>
          </a:prstGeom>
          <a:noFill/>
          <a:ln w="28575" cap="flat" cmpd="sng" algn="ctr">
            <a:solidFill>
              <a:srgbClr val="5B9BD5"/>
            </a:solidFill>
            <a:prstDash val="solid"/>
            <a:miter lim="800000"/>
          </a:ln>
          <a:effectLst/>
        </p:spPr>
      </p:cxnSp>
      <p:cxnSp>
        <p:nvCxnSpPr>
          <p:cNvPr id="136" name="Straight Connector 135"/>
          <p:cNvCxnSpPr/>
          <p:nvPr/>
        </p:nvCxnSpPr>
        <p:spPr>
          <a:xfrm>
            <a:off x="9775649" y="3470221"/>
            <a:ext cx="0" cy="1337948"/>
          </a:xfrm>
          <a:prstGeom prst="line">
            <a:avLst/>
          </a:prstGeom>
          <a:noFill/>
          <a:ln w="28575" cap="flat" cmpd="sng" algn="ctr">
            <a:solidFill>
              <a:srgbClr val="5B9BD5"/>
            </a:solidFill>
            <a:prstDash val="solid"/>
            <a:miter lim="800000"/>
          </a:ln>
          <a:effectLst/>
        </p:spPr>
      </p:cxnSp>
      <p:cxnSp>
        <p:nvCxnSpPr>
          <p:cNvPr id="137" name="Straight Connector 136"/>
          <p:cNvCxnSpPr>
            <a:stCxn id="127" idx="1"/>
          </p:cNvCxnSpPr>
          <p:nvPr/>
        </p:nvCxnSpPr>
        <p:spPr>
          <a:xfrm flipH="1">
            <a:off x="9775649" y="3470221"/>
            <a:ext cx="228515" cy="0"/>
          </a:xfrm>
          <a:prstGeom prst="line">
            <a:avLst/>
          </a:prstGeom>
          <a:noFill/>
          <a:ln w="28575" cap="flat" cmpd="sng" algn="ctr">
            <a:solidFill>
              <a:srgbClr val="5B9BD5"/>
            </a:solidFill>
            <a:prstDash val="solid"/>
            <a:miter lim="800000"/>
          </a:ln>
          <a:effectLst/>
        </p:spPr>
      </p:cxnSp>
      <p:cxnSp>
        <p:nvCxnSpPr>
          <p:cNvPr id="138" name="Straight Connector 137"/>
          <p:cNvCxnSpPr/>
          <p:nvPr/>
        </p:nvCxnSpPr>
        <p:spPr>
          <a:xfrm flipH="1">
            <a:off x="8857637" y="3603985"/>
            <a:ext cx="412600" cy="0"/>
          </a:xfrm>
          <a:prstGeom prst="line">
            <a:avLst/>
          </a:prstGeom>
          <a:noFill/>
          <a:ln w="28575" cap="flat" cmpd="sng" algn="ctr">
            <a:solidFill>
              <a:srgbClr val="5B9BD5"/>
            </a:solidFill>
            <a:prstDash val="solid"/>
            <a:miter lim="800000"/>
          </a:ln>
          <a:effectLst/>
        </p:spPr>
      </p:cxnSp>
      <p:cxnSp>
        <p:nvCxnSpPr>
          <p:cNvPr id="139" name="Straight Connector 138"/>
          <p:cNvCxnSpPr/>
          <p:nvPr/>
        </p:nvCxnSpPr>
        <p:spPr>
          <a:xfrm>
            <a:off x="9270237" y="2821525"/>
            <a:ext cx="1" cy="782893"/>
          </a:xfrm>
          <a:prstGeom prst="line">
            <a:avLst/>
          </a:prstGeom>
          <a:noFill/>
          <a:ln w="28575" cap="flat" cmpd="sng" algn="ctr">
            <a:solidFill>
              <a:srgbClr val="5B9BD5"/>
            </a:solidFill>
            <a:prstDash val="solid"/>
            <a:miter lim="800000"/>
          </a:ln>
          <a:effectLst/>
        </p:spPr>
      </p:cxnSp>
      <p:cxnSp>
        <p:nvCxnSpPr>
          <p:cNvPr id="140" name="Straight Connector 139"/>
          <p:cNvCxnSpPr/>
          <p:nvPr/>
        </p:nvCxnSpPr>
        <p:spPr>
          <a:xfrm flipH="1">
            <a:off x="9270237" y="2821525"/>
            <a:ext cx="724906" cy="0"/>
          </a:xfrm>
          <a:prstGeom prst="line">
            <a:avLst/>
          </a:prstGeom>
          <a:noFill/>
          <a:ln w="28575" cap="flat" cmpd="sng" algn="ctr">
            <a:solidFill>
              <a:srgbClr val="5B9BD5"/>
            </a:solidFill>
            <a:prstDash val="solid"/>
            <a:miter lim="800000"/>
          </a:ln>
          <a:effectLst/>
        </p:spPr>
      </p:cxnSp>
      <p:sp>
        <p:nvSpPr>
          <p:cNvPr id="141" name="TextBox 140"/>
          <p:cNvSpPr txBox="1"/>
          <p:nvPr/>
        </p:nvSpPr>
        <p:spPr>
          <a:xfrm>
            <a:off x="4537437" y="3270166"/>
            <a:ext cx="1167915" cy="338554"/>
          </a:xfrm>
          <a:prstGeom prst="rect">
            <a:avLst/>
          </a:prstGeom>
          <a:solidFill>
            <a:srgbClr val="70AD47">
              <a:lumMod val="60000"/>
              <a:lumOff val="40000"/>
            </a:srgbClr>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SDC</a:t>
            </a:r>
          </a:p>
        </p:txBody>
      </p:sp>
      <p:sp>
        <p:nvSpPr>
          <p:cNvPr id="142" name="TextBox 141">
            <a:extLst>
              <a:ext uri="{FF2B5EF4-FFF2-40B4-BE49-F238E27FC236}">
                <a16:creationId xmlns:a16="http://schemas.microsoft.com/office/drawing/2014/main" id="{3E7FA1CD-647F-A64F-B013-EFE8A17653E1}"/>
              </a:ext>
            </a:extLst>
          </p:cNvPr>
          <p:cNvSpPr txBox="1"/>
          <p:nvPr/>
        </p:nvSpPr>
        <p:spPr>
          <a:xfrm>
            <a:off x="95656" y="4974572"/>
            <a:ext cx="2461276" cy="1615827"/>
          </a:xfrm>
          <a:prstGeom prst="rect">
            <a:avLst/>
          </a:prstGeom>
          <a:noFill/>
        </p:spPr>
        <p:txBody>
          <a:bodyPr wrap="square" rtlCol="0">
            <a:spAutoFit/>
          </a:bodyPr>
          <a:lstStyle/>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TS: Transport Slice</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TSC: Transport Slice Controller</a:t>
            </a:r>
          </a:p>
          <a:p>
            <a:pPr>
              <a:defRPr/>
            </a:pPr>
            <a:r>
              <a:rPr kumimoji="1" lang="en-US" sz="900" dirty="0" err="1">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TSCi</a:t>
            </a: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 Transport Slice Connectivity Interface</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NBI: Northbound interfaces</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SBI: Southbound interfaces</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ACTN: Abstract &amp; Control of TE Network</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MDSC: Multi-Domain Service Coordinator</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PNC: Physical Network Controller</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ACTN MPI: ACTN MDSC to PNC Interface</a:t>
            </a:r>
          </a:p>
        </p:txBody>
      </p:sp>
      <p:sp>
        <p:nvSpPr>
          <p:cNvPr id="143" name="TextBox 142"/>
          <p:cNvSpPr txBox="1"/>
          <p:nvPr/>
        </p:nvSpPr>
        <p:spPr>
          <a:xfrm>
            <a:off x="10249990" y="5292096"/>
            <a:ext cx="1759904" cy="430887"/>
          </a:xfrm>
          <a:prstGeom prst="rect">
            <a:avLst/>
          </a:prstGeom>
          <a:solidFill>
            <a:srgbClr val="FFC000">
              <a:lumMod val="60000"/>
              <a:lumOff val="40000"/>
            </a:srgbClr>
          </a:solidFill>
          <a:ln>
            <a:solidFill>
              <a:sysClr val="windowText" lastClr="000000"/>
            </a:solidFill>
          </a:ln>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New ONAP code for TN NSSMF Functionality</a:t>
            </a:r>
          </a:p>
        </p:txBody>
      </p:sp>
      <p:sp>
        <p:nvSpPr>
          <p:cNvPr id="144" name="TextBox 143">
            <a:extLst>
              <a:ext uri="{FF2B5EF4-FFF2-40B4-BE49-F238E27FC236}">
                <a16:creationId xmlns:a16="http://schemas.microsoft.com/office/drawing/2014/main" id="{3E7FA1CD-647F-A64F-B013-EFE8A17653E1}"/>
              </a:ext>
            </a:extLst>
          </p:cNvPr>
          <p:cNvSpPr txBox="1"/>
          <p:nvPr/>
        </p:nvSpPr>
        <p:spPr>
          <a:xfrm>
            <a:off x="2599267" y="4960472"/>
            <a:ext cx="1817809" cy="1615827"/>
          </a:xfrm>
          <a:prstGeom prst="rect">
            <a:avLst/>
          </a:prstGeom>
          <a:noFill/>
        </p:spPr>
        <p:txBody>
          <a:bodyPr wrap="square" rtlCol="0">
            <a:spAutoFit/>
          </a:bodyPr>
          <a:lstStyle/>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AAI: Active and Available Inventory</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OOF: ONAP Optimization Framework</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SO: Service Orchestrator</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SDNC: SDN Controller</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SDC: Service Design and Creation</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UUI: </a:t>
            </a:r>
            <a:r>
              <a:rPr kumimoji="1" lang="en-US" sz="900" dirty="0" err="1">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Usecase</a:t>
            </a: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 User Interface</a:t>
            </a:r>
          </a:p>
          <a:p>
            <a:pPr>
              <a:defRPr/>
            </a:pPr>
            <a:r>
              <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rPr>
              <a:t>EXT-API: External API</a:t>
            </a:r>
          </a:p>
          <a:p>
            <a:pPr>
              <a:defRPr/>
            </a:pPr>
            <a:endParaRPr kumimoji="1" lang="en-US" sz="900" dirty="0">
              <a:solidFill>
                <a:prstClr val="black"/>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cxnSp>
        <p:nvCxnSpPr>
          <p:cNvPr id="145" name="Straight Connector 144"/>
          <p:cNvCxnSpPr>
            <a:endCxn id="107" idx="0"/>
          </p:cNvCxnSpPr>
          <p:nvPr/>
        </p:nvCxnSpPr>
        <p:spPr>
          <a:xfrm>
            <a:off x="8551969" y="818606"/>
            <a:ext cx="0" cy="492041"/>
          </a:xfrm>
          <a:prstGeom prst="line">
            <a:avLst/>
          </a:prstGeom>
          <a:noFill/>
          <a:ln w="15875" cap="flat" cmpd="sng" algn="ctr">
            <a:solidFill>
              <a:srgbClr val="5B9BD5"/>
            </a:solidFill>
            <a:prstDash val="solid"/>
            <a:miter lim="800000"/>
          </a:ln>
          <a:effectLst/>
        </p:spPr>
      </p:cxnSp>
      <p:cxnSp>
        <p:nvCxnSpPr>
          <p:cNvPr id="146" name="Straight Connector 145"/>
          <p:cNvCxnSpPr/>
          <p:nvPr/>
        </p:nvCxnSpPr>
        <p:spPr>
          <a:xfrm>
            <a:off x="8270981" y="1051642"/>
            <a:ext cx="561975" cy="0"/>
          </a:xfrm>
          <a:prstGeom prst="line">
            <a:avLst/>
          </a:prstGeom>
          <a:noFill/>
          <a:ln w="6350" cap="flat" cmpd="sng" algn="ctr">
            <a:solidFill>
              <a:srgbClr val="5B9BD5"/>
            </a:solidFill>
            <a:prstDash val="solid"/>
            <a:miter lim="800000"/>
          </a:ln>
          <a:effectLst/>
        </p:spPr>
      </p:cxnSp>
      <p:sp>
        <p:nvSpPr>
          <p:cNvPr id="147" name="TextBox 146"/>
          <p:cNvSpPr txBox="1"/>
          <p:nvPr/>
        </p:nvSpPr>
        <p:spPr>
          <a:xfrm>
            <a:off x="8821510" y="872876"/>
            <a:ext cx="2612844"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External interface of TSC NBI</a:t>
            </a:r>
          </a:p>
        </p:txBody>
      </p:sp>
      <p:cxnSp>
        <p:nvCxnSpPr>
          <p:cNvPr id="148" name="Straight Connector 147"/>
          <p:cNvCxnSpPr/>
          <p:nvPr/>
        </p:nvCxnSpPr>
        <p:spPr>
          <a:xfrm flipV="1">
            <a:off x="3067944" y="1166949"/>
            <a:ext cx="1282260" cy="2188782"/>
          </a:xfrm>
          <a:prstGeom prst="line">
            <a:avLst/>
          </a:prstGeom>
          <a:noFill/>
          <a:ln w="9525" cap="flat" cmpd="sng" algn="ctr">
            <a:solidFill>
              <a:srgbClr val="98A2AE"/>
            </a:solidFill>
            <a:prstDash val="solid"/>
          </a:ln>
          <a:effectLst/>
        </p:spPr>
      </p:cxnSp>
      <p:cxnSp>
        <p:nvCxnSpPr>
          <p:cNvPr id="149" name="Straight Connector 148"/>
          <p:cNvCxnSpPr/>
          <p:nvPr/>
        </p:nvCxnSpPr>
        <p:spPr>
          <a:xfrm>
            <a:off x="3067944" y="3858099"/>
            <a:ext cx="1282260" cy="2032747"/>
          </a:xfrm>
          <a:prstGeom prst="line">
            <a:avLst/>
          </a:prstGeom>
          <a:noFill/>
          <a:ln w="9525" cap="flat" cmpd="sng" algn="ctr">
            <a:solidFill>
              <a:srgbClr val="98A2AE"/>
            </a:solidFill>
            <a:prstDash val="solid"/>
          </a:ln>
          <a:effectLst/>
        </p:spPr>
      </p:cxnSp>
      <p:sp>
        <p:nvSpPr>
          <p:cNvPr id="150" name="TextBox 149"/>
          <p:cNvSpPr txBox="1"/>
          <p:nvPr/>
        </p:nvSpPr>
        <p:spPr>
          <a:xfrm>
            <a:off x="10249989" y="4641181"/>
            <a:ext cx="1759905" cy="523220"/>
          </a:xfrm>
          <a:prstGeom prst="rect">
            <a:avLst/>
          </a:prstGeom>
          <a:solidFill>
            <a:srgbClr val="70AD47">
              <a:lumMod val="60000"/>
              <a:lumOff val="40000"/>
            </a:srgbClr>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Existing ONAP code with modifications</a:t>
            </a:r>
          </a:p>
        </p:txBody>
      </p:sp>
    </p:spTree>
    <p:extLst>
      <p:ext uri="{BB962C8B-B14F-4D97-AF65-F5344CB8AC3E}">
        <p14:creationId xmlns:p14="http://schemas.microsoft.com/office/powerpoint/2010/main" val="2626725037"/>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C03A31C1-579D-D745-908C-2BB523C543C4}"/>
              </a:ext>
            </a:extLst>
          </p:cNvPr>
          <p:cNvSpPr>
            <a:spLocks noGrp="1"/>
          </p:cNvSpPr>
          <p:nvPr>
            <p:ph type="title"/>
          </p:nvPr>
        </p:nvSpPr>
        <p:spPr>
          <a:xfrm>
            <a:off x="0" y="132837"/>
            <a:ext cx="10972800" cy="640080"/>
          </a:xfrm>
        </p:spPr>
        <p:txBody>
          <a:bodyPr/>
          <a:lstStyle/>
          <a:p>
            <a:r>
              <a:rPr kumimoji="1" lang="en-US" altLang="zh-CN" dirty="0"/>
              <a:t>Summary of Requirements for Guilin Release</a:t>
            </a:r>
            <a:endParaRPr kumimoji="1" lang="zh-CN" altLang="en-US" dirty="0"/>
          </a:p>
        </p:txBody>
      </p:sp>
      <p:graphicFrame>
        <p:nvGraphicFramePr>
          <p:cNvPr id="5" name="表格 4">
            <a:extLst>
              <a:ext uri="{FF2B5EF4-FFF2-40B4-BE49-F238E27FC236}">
                <a16:creationId xmlns:a16="http://schemas.microsoft.com/office/drawing/2014/main" id="{0558D2EC-7C42-2748-AAD6-34EF9F74DB5A}"/>
              </a:ext>
            </a:extLst>
          </p:cNvPr>
          <p:cNvGraphicFramePr>
            <a:graphicFrameLocks noGrp="1"/>
          </p:cNvGraphicFramePr>
          <p:nvPr/>
        </p:nvGraphicFramePr>
        <p:xfrm>
          <a:off x="215781" y="1195089"/>
          <a:ext cx="11785598" cy="4889332"/>
        </p:xfrm>
        <a:graphic>
          <a:graphicData uri="http://schemas.openxmlformats.org/drawingml/2006/table">
            <a:tbl>
              <a:tblPr firstRow="1" bandRow="1">
                <a:tableStyleId>{BDBED569-4797-4DF1-A0F4-6AAB3CD982D8}</a:tableStyleId>
              </a:tblPr>
              <a:tblGrid>
                <a:gridCol w="1690290">
                  <a:extLst>
                    <a:ext uri="{9D8B030D-6E8A-4147-A177-3AD203B41FA5}">
                      <a16:colId xmlns:a16="http://schemas.microsoft.com/office/drawing/2014/main" val="1725803492"/>
                    </a:ext>
                  </a:extLst>
                </a:gridCol>
                <a:gridCol w="696548">
                  <a:extLst>
                    <a:ext uri="{9D8B030D-6E8A-4147-A177-3AD203B41FA5}">
                      <a16:colId xmlns:a16="http://schemas.microsoft.com/office/drawing/2014/main" val="20001"/>
                    </a:ext>
                  </a:extLst>
                </a:gridCol>
                <a:gridCol w="3204123">
                  <a:extLst>
                    <a:ext uri="{9D8B030D-6E8A-4147-A177-3AD203B41FA5}">
                      <a16:colId xmlns:a16="http://schemas.microsoft.com/office/drawing/2014/main" val="3791972105"/>
                    </a:ext>
                  </a:extLst>
                </a:gridCol>
                <a:gridCol w="6194637">
                  <a:extLst>
                    <a:ext uri="{9D8B030D-6E8A-4147-A177-3AD203B41FA5}">
                      <a16:colId xmlns:a16="http://schemas.microsoft.com/office/drawing/2014/main" val="242286642"/>
                    </a:ext>
                  </a:extLst>
                </a:gridCol>
              </a:tblGrid>
              <a:tr h="349617">
                <a:tc>
                  <a:txBody>
                    <a:bodyPr/>
                    <a:lstStyle/>
                    <a:p>
                      <a:pPr algn="ctr"/>
                      <a:r>
                        <a:rPr lang="en-US" altLang="zh-CN" sz="2400" dirty="0">
                          <a:solidFill>
                            <a:schemeClr val="tx1"/>
                          </a:solidFill>
                        </a:rPr>
                        <a:t>Category</a:t>
                      </a:r>
                      <a:endParaRPr lang="zh-CN" altLang="en-US" sz="2400" dirty="0">
                        <a:solidFill>
                          <a:schemeClr val="tx1"/>
                        </a:solidFill>
                      </a:endParaRPr>
                    </a:p>
                  </a:txBody>
                  <a:tcPr/>
                </a:tc>
                <a:tc gridSpan="2">
                  <a:txBody>
                    <a:bodyPr/>
                    <a:lstStyle/>
                    <a:p>
                      <a:pPr algn="ctr"/>
                      <a:r>
                        <a:rPr lang="en-US" altLang="zh-CN" sz="2400" dirty="0"/>
                        <a:t>Requirement</a:t>
                      </a:r>
                      <a:endParaRPr lang="zh-CN" altLang="en-US" sz="2400" dirty="0">
                        <a:solidFill>
                          <a:schemeClr val="tx1"/>
                        </a:solidFill>
                      </a:endParaRPr>
                    </a:p>
                  </a:txBody>
                  <a:tcPr/>
                </a:tc>
                <a:tc hMerge="1">
                  <a:txBody>
                    <a:bodyPr/>
                    <a:lstStyle/>
                    <a:p>
                      <a:pPr algn="ctr"/>
                      <a:endParaRPr lang="zh-CN" altLang="en-US" sz="2400" dirty="0">
                        <a:solidFill>
                          <a:schemeClr val="tx1"/>
                        </a:solidFill>
                      </a:endParaRPr>
                    </a:p>
                  </a:txBody>
                  <a:tcPr/>
                </a:tc>
                <a:tc>
                  <a:txBody>
                    <a:bodyPr/>
                    <a:lstStyle/>
                    <a:p>
                      <a:pPr algn="ctr"/>
                      <a:r>
                        <a:rPr lang="en-US" altLang="zh-CN" sz="2400" dirty="0"/>
                        <a:t>Content</a:t>
                      </a:r>
                      <a:endParaRPr lang="zh-CN" altLang="en-US" sz="2400" dirty="0">
                        <a:solidFill>
                          <a:schemeClr val="tx1"/>
                        </a:solidFill>
                      </a:endParaRPr>
                    </a:p>
                  </a:txBody>
                  <a:tcPr/>
                </a:tc>
                <a:extLst>
                  <a:ext uri="{0D108BD9-81ED-4DB2-BD59-A6C34878D82A}">
                    <a16:rowId xmlns:a16="http://schemas.microsoft.com/office/drawing/2014/main" val="2681380186"/>
                  </a:ext>
                </a:extLst>
              </a:tr>
              <a:tr h="1012740">
                <a:tc rowSpan="2">
                  <a:txBody>
                    <a:bodyPr/>
                    <a:lstStyle/>
                    <a:p>
                      <a:r>
                        <a:rPr lang="en-US" altLang="zh-CN" sz="1800" b="1" dirty="0"/>
                        <a:t>Architectural Requirements</a:t>
                      </a:r>
                      <a:endParaRPr lang="zh-CN" altLang="en-US" sz="1800" b="1" dirty="0"/>
                    </a:p>
                  </a:txBody>
                  <a:tcPr>
                    <a:lnL w="12700" cap="flat" cmpd="sng" algn="ctr">
                      <a:solidFill>
                        <a:schemeClr val="tx1"/>
                      </a:solidFill>
                      <a:prstDash val="solid"/>
                      <a:round/>
                      <a:headEnd type="none" w="med" len="med"/>
                      <a:tailEnd type="none" w="med" len="med"/>
                    </a:lnL>
                  </a:tcPr>
                </a:tc>
                <a:tc>
                  <a:txBody>
                    <a:bodyPr/>
                    <a:lstStyle/>
                    <a:p>
                      <a:r>
                        <a:rPr lang="en-US" altLang="zh-CN" sz="1800" dirty="0"/>
                        <a:t>AR1</a:t>
                      </a:r>
                      <a:endParaRPr lang="zh-CN" altLang="en-US" sz="1800" dirty="0"/>
                    </a:p>
                  </a:txBody>
                  <a:tcPr/>
                </a:tc>
                <a:tc>
                  <a:txBody>
                    <a:bodyPr/>
                    <a:lstStyle/>
                    <a:p>
                      <a:r>
                        <a:rPr lang="en-US" altLang="zh-CN" sz="1800" dirty="0"/>
                        <a:t>Support</a:t>
                      </a:r>
                      <a:r>
                        <a:rPr lang="en-US" altLang="zh-CN" sz="1800" baseline="0" dirty="0"/>
                        <a:t> multiple slice management architecture choices</a:t>
                      </a:r>
                      <a:endParaRPr lang="zh-CN" altLang="en-US" sz="1800" dirty="0"/>
                    </a:p>
                  </a:txBody>
                  <a:tcPr/>
                </a:tc>
                <a:tc>
                  <a:txBody>
                    <a:bodyPr/>
                    <a:lstStyle/>
                    <a:p>
                      <a:pPr marL="342900" indent="-342900">
                        <a:buAutoNum type="arabicPeriod"/>
                      </a:pPr>
                      <a:r>
                        <a:rPr lang="en-US" altLang="zh-CN" sz="1800" baseline="0" dirty="0"/>
                        <a:t>A single TN NSSMF design that supports multiple slice management choices (i.e., no duplicated call flows)  </a:t>
                      </a:r>
                      <a:endParaRPr lang="en-US" altLang="zh-CN" sz="1800" dirty="0"/>
                    </a:p>
                    <a:p>
                      <a:pPr marL="342900" indent="-342900">
                        <a:buAutoNum type="arabicPeriod"/>
                      </a:pPr>
                      <a:r>
                        <a:rPr lang="en-US" altLang="zh-CN" sz="1800" baseline="0" dirty="0"/>
                        <a:t>For different choices, the interface between NSMF and TN NSSMF should remain unchanged (i.e., NSMF should be unaware where/how TN NSSMF is deployed)</a:t>
                      </a:r>
                      <a:endParaRPr lang="en-US" altLang="zh-CN" sz="1800" dirty="0"/>
                    </a:p>
                  </a:txBody>
                  <a:tcPr/>
                </a:tc>
                <a:extLst>
                  <a:ext uri="{0D108BD9-81ED-4DB2-BD59-A6C34878D82A}">
                    <a16:rowId xmlns:a16="http://schemas.microsoft.com/office/drawing/2014/main" val="527872781"/>
                  </a:ext>
                </a:extLst>
              </a:tr>
              <a:tr h="1048852">
                <a:tc vMerge="1">
                  <a:txBody>
                    <a:bodyPr/>
                    <a:lstStyle/>
                    <a:p>
                      <a:endParaRPr lang="zh-CN" altLang="en-US" sz="1800" dirty="0"/>
                    </a:p>
                  </a:txBody>
                  <a:tcPr/>
                </a:tc>
                <a:tc>
                  <a:txBody>
                    <a:bodyPr/>
                    <a:lstStyle/>
                    <a:p>
                      <a:r>
                        <a:rPr lang="en-US" altLang="zh-CN" sz="1800" dirty="0"/>
                        <a:t>AR2</a:t>
                      </a:r>
                      <a:endParaRPr lang="zh-CN" altLang="en-US" sz="1800" dirty="0"/>
                    </a:p>
                  </a:txBody>
                  <a:tcPr/>
                </a:tc>
                <a:tc>
                  <a:txBody>
                    <a:bodyPr/>
                    <a:lstStyle/>
                    <a:p>
                      <a:r>
                        <a:rPr lang="en-US" altLang="zh-CN" sz="1800" dirty="0"/>
                        <a:t>Support different</a:t>
                      </a:r>
                      <a:r>
                        <a:rPr lang="en-US" altLang="zh-CN" sz="1800" baseline="0" dirty="0"/>
                        <a:t> RAN deployment scenarios</a:t>
                      </a:r>
                      <a:endParaRPr lang="zh-CN" altLang="en-US" sz="1800" dirty="0"/>
                    </a:p>
                  </a:txBody>
                  <a:tcPr/>
                </a:tc>
                <a:tc>
                  <a:txBody>
                    <a:bodyPr/>
                    <a:lstStyle/>
                    <a:p>
                      <a:pPr marL="342900" indent="-342900">
                        <a:buFont typeface="+mj-lt"/>
                        <a:buAutoNum type="arabicPeriod"/>
                      </a:pPr>
                      <a:r>
                        <a:rPr lang="en-US" altLang="zh-CN" sz="1800" dirty="0"/>
                        <a:t>Support NSMF</a:t>
                      </a:r>
                      <a:r>
                        <a:rPr lang="en-US" altLang="zh-CN" sz="1800" baseline="0" dirty="0"/>
                        <a:t> to decompose FH, MH, and BH slice</a:t>
                      </a:r>
                    </a:p>
                    <a:p>
                      <a:pPr marL="342900" indent="-342900">
                        <a:buFont typeface="+mj-lt"/>
                        <a:buAutoNum type="arabicPeriod"/>
                      </a:pPr>
                      <a:r>
                        <a:rPr lang="en-US" altLang="zh-CN" sz="1800" baseline="0" dirty="0"/>
                        <a:t>Support RAN NSSMF to decompose FH and MH and NSMF to decompose BH</a:t>
                      </a:r>
                    </a:p>
                  </a:txBody>
                  <a:tcPr/>
                </a:tc>
                <a:extLst>
                  <a:ext uri="{0D108BD9-81ED-4DB2-BD59-A6C34878D82A}">
                    <a16:rowId xmlns:a16="http://schemas.microsoft.com/office/drawing/2014/main" val="1503470797"/>
                  </a:ext>
                </a:extLst>
              </a:tr>
              <a:tr h="618554">
                <a:tc rowSpan="2">
                  <a:txBody>
                    <a:bodyPr/>
                    <a:lstStyle/>
                    <a:p>
                      <a:r>
                        <a:rPr lang="en-US" altLang="zh-CN" sz="1800" b="1" dirty="0"/>
                        <a:t>Functional</a:t>
                      </a:r>
                      <a:r>
                        <a:rPr lang="zh-CN" altLang="en-US" sz="1800" b="1" dirty="0"/>
                        <a:t> </a:t>
                      </a:r>
                      <a:r>
                        <a:rPr lang="en-US" altLang="zh-CN" sz="1800" b="1" dirty="0"/>
                        <a:t>Requirements</a:t>
                      </a:r>
                      <a:endParaRPr lang="zh-CN" altLang="en-US" sz="1800" dirty="0"/>
                    </a:p>
                  </a:txBody>
                  <a:tcPr>
                    <a:lnL w="12700" cap="flat" cmpd="sng" algn="ctr">
                      <a:solidFill>
                        <a:schemeClr val="tx1"/>
                      </a:solidFill>
                      <a:prstDash val="solid"/>
                      <a:round/>
                      <a:headEnd type="none" w="med" len="med"/>
                      <a:tailEnd type="none" w="med" len="med"/>
                    </a:lnL>
                  </a:tcPr>
                </a:tc>
                <a:tc>
                  <a:txBody>
                    <a:bodyPr/>
                    <a:lstStyle/>
                    <a:p>
                      <a:r>
                        <a:rPr lang="en-US" altLang="zh-CN" sz="1800" dirty="0"/>
                        <a:t>FR1</a:t>
                      </a:r>
                      <a:endParaRPr lang="zh-CN" altLang="en-US" sz="1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t>Support NSI LCM operations</a:t>
                      </a:r>
                      <a:endParaRPr lang="zh-CN" altLang="en-US" sz="1800" dirty="0"/>
                    </a:p>
                    <a:p>
                      <a:endParaRPr lang="zh-CN" altLang="en-US" sz="1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altLang="zh-CN" sz="1800" dirty="0"/>
                        <a:t>TN</a:t>
                      </a:r>
                      <a:r>
                        <a:rPr lang="en-US" altLang="zh-CN" sz="1800" baseline="0" dirty="0"/>
                        <a:t> NSSMF northbound interface should provide APIs for TN NSSI create, active, deactivate, terminate, and KPI monitoring operations.</a:t>
                      </a:r>
                      <a:endParaRPr lang="en-US" altLang="zh-CN" sz="1800" dirty="0"/>
                    </a:p>
                  </a:txBody>
                  <a:tcPr/>
                </a:tc>
                <a:extLst>
                  <a:ext uri="{0D108BD9-81ED-4DB2-BD59-A6C34878D82A}">
                    <a16:rowId xmlns:a16="http://schemas.microsoft.com/office/drawing/2014/main" val="2982394318"/>
                  </a:ext>
                </a:extLst>
              </a:tr>
              <a:tr h="616099">
                <a:tc vMerge="1">
                  <a:txBody>
                    <a:bodyPr/>
                    <a:lstStyle/>
                    <a:p>
                      <a:endParaRPr lang="zh-CN" altLang="en-US" sz="1800" b="1" dirty="0"/>
                    </a:p>
                  </a:txBody>
                  <a:tcPr/>
                </a:tc>
                <a:tc>
                  <a:txBody>
                    <a:bodyPr/>
                    <a:lstStyle/>
                    <a:p>
                      <a:r>
                        <a:rPr lang="en-US" altLang="zh-CN" sz="1800" dirty="0"/>
                        <a:t>FR2</a:t>
                      </a:r>
                      <a:endParaRPr lang="zh-CN" altLang="en-US" sz="1800" dirty="0"/>
                    </a:p>
                  </a:txBody>
                  <a:tcPr/>
                </a:tc>
                <a:tc>
                  <a:txBody>
                    <a:bodyPr/>
                    <a:lstStyle/>
                    <a:p>
                      <a:r>
                        <a:rPr lang="en-US" altLang="zh-CN" sz="1800" dirty="0"/>
                        <a:t>Support </a:t>
                      </a:r>
                      <a:r>
                        <a:rPr lang="en-US" altLang="zh-CN" sz="1800" dirty="0" err="1"/>
                        <a:t>pt</a:t>
                      </a:r>
                      <a:r>
                        <a:rPr lang="en-US" altLang="zh-CN" sz="1800" dirty="0"/>
                        <a:t>-to-</a:t>
                      </a:r>
                      <a:r>
                        <a:rPr lang="en-US" altLang="zh-CN" sz="1800" dirty="0" err="1"/>
                        <a:t>pt</a:t>
                      </a:r>
                      <a:r>
                        <a:rPr lang="en-US" altLang="zh-CN" sz="1800" dirty="0"/>
                        <a:t> connections on transport slice</a:t>
                      </a:r>
                      <a:endParaRPr lang="zh-CN" altLang="en-US" sz="1800" dirty="0"/>
                    </a:p>
                  </a:txBody>
                  <a:tcPr/>
                </a:tc>
                <a:tc>
                  <a:txBody>
                    <a:bodyPr/>
                    <a:lstStyle/>
                    <a:p>
                      <a:r>
                        <a:rPr lang="en-US" altLang="zh-CN" sz="1800" dirty="0"/>
                        <a:t>Support EPL/EVPL service</a:t>
                      </a:r>
                      <a:r>
                        <a:rPr lang="en-US" altLang="zh-CN" sz="1800" baseline="0" dirty="0"/>
                        <a:t> creation on transport slices</a:t>
                      </a:r>
                      <a:endParaRPr lang="zh-CN" altLang="en-US" sz="1800" dirty="0"/>
                    </a:p>
                  </a:txBody>
                  <a:tcPr/>
                </a:tc>
                <a:extLst>
                  <a:ext uri="{0D108BD9-81ED-4DB2-BD59-A6C34878D82A}">
                    <a16:rowId xmlns:a16="http://schemas.microsoft.com/office/drawing/2014/main" val="2677158207"/>
                  </a:ext>
                </a:extLst>
              </a:tr>
              <a:tr h="0">
                <a:tc>
                  <a:txBody>
                    <a:bodyPr/>
                    <a:lstStyle/>
                    <a:p>
                      <a:r>
                        <a:rPr lang="en-US" altLang="zh-CN" sz="1800" b="1" dirty="0"/>
                        <a:t>Modeling</a:t>
                      </a:r>
                      <a:endParaRPr lang="zh-CN" altLang="en-US" sz="1800" b="1" dirty="0"/>
                    </a:p>
                  </a:txBody>
                  <a:tcPr/>
                </a:tc>
                <a:tc>
                  <a:txBody>
                    <a:bodyPr/>
                    <a:lstStyle/>
                    <a:p>
                      <a:r>
                        <a:rPr lang="en-US" altLang="zh-CN" sz="1800" dirty="0"/>
                        <a:t>MR1</a:t>
                      </a:r>
                      <a:endParaRPr lang="zh-CN" altLang="en-US" sz="1800" dirty="0"/>
                    </a:p>
                  </a:txBody>
                  <a:tcPr/>
                </a:tc>
                <a:tc>
                  <a:txBody>
                    <a:bodyPr/>
                    <a:lstStyle/>
                    <a:p>
                      <a:r>
                        <a:rPr lang="en-US" altLang="zh-CN" sz="1800" dirty="0"/>
                        <a:t>Define TN</a:t>
                      </a:r>
                      <a:r>
                        <a:rPr lang="en-US" altLang="zh-CN" sz="1800" baseline="0" dirty="0"/>
                        <a:t> </a:t>
                      </a:r>
                      <a:r>
                        <a:rPr lang="en-US" altLang="zh-CN" sz="1800" dirty="0"/>
                        <a:t>NSSI model</a:t>
                      </a:r>
                      <a:endParaRPr lang="zh-CN" altLang="en-US" sz="1800" dirty="0"/>
                    </a:p>
                  </a:txBody>
                  <a:tcPr/>
                </a:tc>
                <a:tc>
                  <a:txBody>
                    <a:bodyPr/>
                    <a:lstStyle/>
                    <a:p>
                      <a:r>
                        <a:rPr lang="en-US" altLang="zh-CN" sz="1800" baseline="0" dirty="0"/>
                        <a:t>Use IETF </a:t>
                      </a:r>
                      <a:r>
                        <a:rPr lang="en-US" altLang="zh-CN" sz="1800" baseline="0" dirty="0" err="1"/>
                        <a:t>TSCi</a:t>
                      </a:r>
                      <a:r>
                        <a:rPr lang="en-US" altLang="zh-CN" sz="1800" baseline="0" dirty="0"/>
                        <a:t> information model for TN NSSI modelling on ONAP</a:t>
                      </a:r>
                      <a:endParaRPr lang="zh-CN" altLang="en-US" sz="1800" dirty="0"/>
                    </a:p>
                  </a:txBody>
                  <a:tcPr/>
                </a:tc>
                <a:extLst>
                  <a:ext uri="{0D108BD9-81ED-4DB2-BD59-A6C34878D82A}">
                    <a16:rowId xmlns:a16="http://schemas.microsoft.com/office/drawing/2014/main" val="2260719841"/>
                  </a:ext>
                </a:extLst>
              </a:tr>
            </a:tbl>
          </a:graphicData>
        </a:graphic>
      </p:graphicFrame>
    </p:spTree>
    <p:extLst>
      <p:ext uri="{BB962C8B-B14F-4D97-AF65-F5344CB8AC3E}">
        <p14:creationId xmlns:p14="http://schemas.microsoft.com/office/powerpoint/2010/main" val="2981236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4334608" y="3372583"/>
            <a:ext cx="1209675" cy="178117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灯片编号占位符 1">
            <a:extLst>
              <a:ext uri="{FF2B5EF4-FFF2-40B4-BE49-F238E27FC236}">
                <a16:creationId xmlns:a16="http://schemas.microsoft.com/office/drawing/2014/main" id="{E09B1010-649D-3F4A-83ED-7AD309987885}"/>
              </a:ext>
            </a:extLst>
          </p:cNvPr>
          <p:cNvSpPr>
            <a:spLocks noGrp="1"/>
          </p:cNvSpPr>
          <p:nvPr>
            <p:ph type="sldNum" sz="quarter" idx="4"/>
          </p:nvPr>
        </p:nvSpPr>
        <p:spPr/>
        <p:txBody>
          <a:bodyPr/>
          <a:lstStyle/>
          <a:p>
            <a:fld id="{385590E5-57D4-4004-8489-08DEED0A8847}" type="slidenum">
              <a:rPr kumimoji="1" lang="ja-JP" altLang="en-US" smtClean="0"/>
              <a:t>17</a:t>
            </a:fld>
            <a:endParaRPr kumimoji="1" lang="ja-JP" altLang="en-US"/>
          </a:p>
        </p:txBody>
      </p:sp>
      <p:sp>
        <p:nvSpPr>
          <p:cNvPr id="8" name="文本框 7">
            <a:extLst>
              <a:ext uri="{FF2B5EF4-FFF2-40B4-BE49-F238E27FC236}">
                <a16:creationId xmlns:a16="http://schemas.microsoft.com/office/drawing/2014/main" id="{B3B60219-2B09-764B-B843-6E944C1CFADD}"/>
              </a:ext>
            </a:extLst>
          </p:cNvPr>
          <p:cNvSpPr txBox="1"/>
          <p:nvPr/>
        </p:nvSpPr>
        <p:spPr>
          <a:xfrm>
            <a:off x="84666" y="90259"/>
            <a:ext cx="12107334" cy="954107"/>
          </a:xfrm>
          <a:prstGeom prst="rect">
            <a:avLst/>
          </a:prstGeom>
          <a:noFill/>
        </p:spPr>
        <p:txBody>
          <a:bodyPr wrap="square" rtlCol="0">
            <a:spAutoFit/>
          </a:bodyPr>
          <a:lstStyle/>
          <a:p>
            <a:r>
              <a:rPr lang="en-US" altLang="zh-CN" sz="2800" b="1" dirty="0">
                <a:solidFill>
                  <a:schemeClr val="bg1"/>
                </a:solidFill>
              </a:rPr>
              <a:t>AR1-solution: One design that supports both integrated and distributed TN NSSMF</a:t>
            </a:r>
            <a:endParaRPr kumimoji="1" lang="zh-CN" altLang="en-US" sz="2800" b="1" dirty="0">
              <a:solidFill>
                <a:schemeClr val="bg1"/>
              </a:solidFill>
            </a:endParaRPr>
          </a:p>
        </p:txBody>
      </p:sp>
      <p:sp>
        <p:nvSpPr>
          <p:cNvPr id="5" name="Rectangle 4">
            <a:extLst>
              <a:ext uri="{FF2B5EF4-FFF2-40B4-BE49-F238E27FC236}">
                <a16:creationId xmlns:a16="http://schemas.microsoft.com/office/drawing/2014/main" id="{34951881-8E4C-47DA-9EDC-5D82C36BEB53}"/>
              </a:ext>
            </a:extLst>
          </p:cNvPr>
          <p:cNvSpPr/>
          <p:nvPr/>
        </p:nvSpPr>
        <p:spPr>
          <a:xfrm>
            <a:off x="8687103" y="3423560"/>
            <a:ext cx="1820903" cy="497502"/>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7" name="Rectangle 6">
            <a:extLst>
              <a:ext uri="{FF2B5EF4-FFF2-40B4-BE49-F238E27FC236}">
                <a16:creationId xmlns:a16="http://schemas.microsoft.com/office/drawing/2014/main" id="{6B9BD0F7-D901-4CA2-B0B1-05D5E87BA65D}"/>
              </a:ext>
            </a:extLst>
          </p:cNvPr>
          <p:cNvSpPr/>
          <p:nvPr/>
        </p:nvSpPr>
        <p:spPr>
          <a:xfrm>
            <a:off x="8685930" y="2313381"/>
            <a:ext cx="1820902"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9" name="Arrow: Up-Down 62">
            <a:extLst>
              <a:ext uri="{FF2B5EF4-FFF2-40B4-BE49-F238E27FC236}">
                <a16:creationId xmlns:a16="http://schemas.microsoft.com/office/drawing/2014/main" id="{8049C1FD-405D-4803-AC00-E34153347E23}"/>
              </a:ext>
            </a:extLst>
          </p:cNvPr>
          <p:cNvSpPr/>
          <p:nvPr/>
        </p:nvSpPr>
        <p:spPr>
          <a:xfrm>
            <a:off x="9457896" y="2813835"/>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1" name="Rectangle 10">
            <a:extLst>
              <a:ext uri="{FF2B5EF4-FFF2-40B4-BE49-F238E27FC236}">
                <a16:creationId xmlns:a16="http://schemas.microsoft.com/office/drawing/2014/main" id="{106BF792-0448-4680-BB13-D03F736E009A}"/>
              </a:ext>
            </a:extLst>
          </p:cNvPr>
          <p:cNvSpPr/>
          <p:nvPr/>
        </p:nvSpPr>
        <p:spPr>
          <a:xfrm>
            <a:off x="8717926" y="4845605"/>
            <a:ext cx="1819729" cy="5060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TN NSSMF</a:t>
            </a:r>
          </a:p>
        </p:txBody>
      </p:sp>
      <p:sp>
        <p:nvSpPr>
          <p:cNvPr id="12" name="Arrow: Up-Down 65">
            <a:extLst>
              <a:ext uri="{FF2B5EF4-FFF2-40B4-BE49-F238E27FC236}">
                <a16:creationId xmlns:a16="http://schemas.microsoft.com/office/drawing/2014/main" id="{B8494130-B56D-46DB-902E-6D72E80A8EBA}"/>
              </a:ext>
            </a:extLst>
          </p:cNvPr>
          <p:cNvSpPr/>
          <p:nvPr/>
        </p:nvSpPr>
        <p:spPr>
          <a:xfrm>
            <a:off x="9442807" y="1439131"/>
            <a:ext cx="307145" cy="866445"/>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13" name="Cloud 12">
            <a:extLst>
              <a:ext uri="{FF2B5EF4-FFF2-40B4-BE49-F238E27FC236}">
                <a16:creationId xmlns:a16="http://schemas.microsoft.com/office/drawing/2014/main" id="{2DCCD434-C081-461C-8712-B38697FB38C1}"/>
              </a:ext>
            </a:extLst>
          </p:cNvPr>
          <p:cNvSpPr/>
          <p:nvPr/>
        </p:nvSpPr>
        <p:spPr>
          <a:xfrm>
            <a:off x="8653632" y="5882604"/>
            <a:ext cx="1819729" cy="483586"/>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14" name="Arrow: Up-Down 67">
            <a:extLst>
              <a:ext uri="{FF2B5EF4-FFF2-40B4-BE49-F238E27FC236}">
                <a16:creationId xmlns:a16="http://schemas.microsoft.com/office/drawing/2014/main" id="{4F261100-C2BE-4B35-8D4B-DC81F3CEA84C}"/>
              </a:ext>
            </a:extLst>
          </p:cNvPr>
          <p:cNvSpPr/>
          <p:nvPr/>
        </p:nvSpPr>
        <p:spPr>
          <a:xfrm>
            <a:off x="9441635" y="3921061"/>
            <a:ext cx="302840" cy="929090"/>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5" name="Arrow: Up-Down 68">
            <a:extLst>
              <a:ext uri="{FF2B5EF4-FFF2-40B4-BE49-F238E27FC236}">
                <a16:creationId xmlns:a16="http://schemas.microsoft.com/office/drawing/2014/main" id="{8D59BDCE-FB8A-40F1-AC8A-F1EB9DB0C995}"/>
              </a:ext>
            </a:extLst>
          </p:cNvPr>
          <p:cNvSpPr/>
          <p:nvPr/>
        </p:nvSpPr>
        <p:spPr>
          <a:xfrm>
            <a:off x="9468152" y="5351632"/>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7" name="Rectangle 16">
            <a:extLst>
              <a:ext uri="{FF2B5EF4-FFF2-40B4-BE49-F238E27FC236}">
                <a16:creationId xmlns:a16="http://schemas.microsoft.com/office/drawing/2014/main" id="{6535C9D1-13CB-4AAF-B74E-01D5E31036EE}"/>
              </a:ext>
            </a:extLst>
          </p:cNvPr>
          <p:cNvSpPr/>
          <p:nvPr/>
        </p:nvSpPr>
        <p:spPr>
          <a:xfrm>
            <a:off x="8854709" y="1119931"/>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3" name="TextBox 2"/>
          <p:cNvSpPr txBox="1"/>
          <p:nvPr/>
        </p:nvSpPr>
        <p:spPr>
          <a:xfrm>
            <a:off x="10377969" y="4151509"/>
            <a:ext cx="1941816" cy="646331"/>
          </a:xfrm>
          <a:prstGeom prst="rect">
            <a:avLst/>
          </a:prstGeom>
          <a:noFill/>
        </p:spPr>
        <p:txBody>
          <a:bodyPr wrap="square" rtlCol="0">
            <a:spAutoFit/>
          </a:bodyPr>
          <a:lstStyle/>
          <a:p>
            <a:r>
              <a:rPr lang="en-US" dirty="0" err="1"/>
              <a:t>TSCi</a:t>
            </a:r>
            <a:r>
              <a:rPr lang="en-US" dirty="0"/>
              <a:t> Data Model (RESTCONF/YANG)</a:t>
            </a:r>
          </a:p>
        </p:txBody>
      </p:sp>
      <p:cxnSp>
        <p:nvCxnSpPr>
          <p:cNvPr id="19" name="Straight Connector 18"/>
          <p:cNvCxnSpPr>
            <a:stCxn id="3" idx="1"/>
          </p:cNvCxnSpPr>
          <p:nvPr/>
        </p:nvCxnSpPr>
        <p:spPr>
          <a:xfrm flipH="1" flipV="1">
            <a:off x="9103975" y="4439186"/>
            <a:ext cx="1273994" cy="35489"/>
          </a:xfrm>
          <a:prstGeom prst="line">
            <a:avLst/>
          </a:prstGeom>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8158751" y="2127784"/>
            <a:ext cx="3493214" cy="1962079"/>
          </a:xfrm>
          <a:prstGeom prst="rect">
            <a:avLst/>
          </a:prstGeom>
          <a:noFill/>
          <a:ln w="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0871129" y="2199419"/>
            <a:ext cx="791110" cy="369332"/>
          </a:xfrm>
          <a:prstGeom prst="rect">
            <a:avLst/>
          </a:prstGeom>
          <a:noFill/>
        </p:spPr>
        <p:txBody>
          <a:bodyPr wrap="square" rtlCol="0">
            <a:spAutoFit/>
          </a:bodyPr>
          <a:lstStyle/>
          <a:p>
            <a:r>
              <a:rPr lang="en-US" dirty="0"/>
              <a:t>ONAP</a:t>
            </a:r>
          </a:p>
        </p:txBody>
      </p:sp>
      <p:sp>
        <p:nvSpPr>
          <p:cNvPr id="27" name="TextBox 26"/>
          <p:cNvSpPr txBox="1"/>
          <p:nvPr/>
        </p:nvSpPr>
        <p:spPr>
          <a:xfrm>
            <a:off x="295868" y="5199327"/>
            <a:ext cx="5444531" cy="1354217"/>
          </a:xfrm>
          <a:prstGeom prst="rect">
            <a:avLst/>
          </a:prstGeom>
          <a:noFill/>
        </p:spPr>
        <p:txBody>
          <a:bodyPr wrap="square" rtlCol="0">
            <a:spAutoFit/>
          </a:bodyPr>
          <a:lstStyle/>
          <a:p>
            <a:pPr marL="285750" indent="-285750">
              <a:buFont typeface="Arial" panose="020B0604020202020204" pitchFamily="34" charset="0"/>
              <a:buChar char="•"/>
            </a:pPr>
            <a:r>
              <a:rPr lang="en-US" dirty="0" err="1"/>
              <a:t>TSCi</a:t>
            </a:r>
            <a:r>
              <a:rPr lang="en-US" dirty="0"/>
              <a:t> Data Model is a YANG module</a:t>
            </a:r>
          </a:p>
          <a:p>
            <a:pPr marL="285750" indent="-285750">
              <a:spcBef>
                <a:spcPts val="600"/>
              </a:spcBef>
              <a:buFont typeface="Arial" panose="020B0604020202020204" pitchFamily="34" charset="0"/>
              <a:buChar char="•"/>
            </a:pPr>
            <a:r>
              <a:rPr lang="en-US" dirty="0"/>
              <a:t>Augmentation of the ACTN VN model; still under development in IETF</a:t>
            </a:r>
          </a:p>
          <a:p>
            <a:pPr marL="285750" indent="-285750">
              <a:spcBef>
                <a:spcPts val="600"/>
              </a:spcBef>
              <a:buFont typeface="Arial" panose="020B0604020202020204" pitchFamily="34" charset="0"/>
              <a:buChar char="•"/>
            </a:pPr>
            <a:r>
              <a:rPr lang="en-US" dirty="0"/>
              <a:t>RESTCONF/NETCONF interface</a:t>
            </a:r>
          </a:p>
        </p:txBody>
      </p:sp>
      <p:sp>
        <p:nvSpPr>
          <p:cNvPr id="23" name="Rectangle 22">
            <a:extLst>
              <a:ext uri="{FF2B5EF4-FFF2-40B4-BE49-F238E27FC236}">
                <a16:creationId xmlns:a16="http://schemas.microsoft.com/office/drawing/2014/main" id="{297544C9-6D06-4CFC-9AB5-4C08CE23D899}"/>
              </a:ext>
            </a:extLst>
          </p:cNvPr>
          <p:cNvSpPr/>
          <p:nvPr/>
        </p:nvSpPr>
        <p:spPr>
          <a:xfrm>
            <a:off x="5830808" y="3328389"/>
            <a:ext cx="1820903" cy="5759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24" name="Rectangle 23">
            <a:extLst>
              <a:ext uri="{FF2B5EF4-FFF2-40B4-BE49-F238E27FC236}">
                <a16:creationId xmlns:a16="http://schemas.microsoft.com/office/drawing/2014/main" id="{8DDDAFB4-8560-4CFB-A582-BC2BAF1E0707}"/>
              </a:ext>
            </a:extLst>
          </p:cNvPr>
          <p:cNvSpPr/>
          <p:nvPr/>
        </p:nvSpPr>
        <p:spPr>
          <a:xfrm>
            <a:off x="5829635" y="2184147"/>
            <a:ext cx="1820902" cy="567969"/>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26" name="Arrow: Up-Down 7">
            <a:extLst>
              <a:ext uri="{FF2B5EF4-FFF2-40B4-BE49-F238E27FC236}">
                <a16:creationId xmlns:a16="http://schemas.microsoft.com/office/drawing/2014/main" id="{C6339F79-2E87-40B3-A6CD-3DBAFC48F858}"/>
              </a:ext>
            </a:extLst>
          </p:cNvPr>
          <p:cNvSpPr/>
          <p:nvPr/>
        </p:nvSpPr>
        <p:spPr>
          <a:xfrm>
            <a:off x="6586512" y="2752117"/>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29" name="Rectangle 28">
            <a:extLst>
              <a:ext uri="{FF2B5EF4-FFF2-40B4-BE49-F238E27FC236}">
                <a16:creationId xmlns:a16="http://schemas.microsoft.com/office/drawing/2014/main" id="{E80FE248-FBAF-4E7C-A26D-234E26EDC10D}"/>
              </a:ext>
            </a:extLst>
          </p:cNvPr>
          <p:cNvSpPr/>
          <p:nvPr/>
        </p:nvSpPr>
        <p:spPr>
          <a:xfrm>
            <a:off x="5830808" y="4493608"/>
            <a:ext cx="1819729" cy="5433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TN NSSMF</a:t>
            </a:r>
            <a:r>
              <a:rPr lang="en-US" sz="2000" baseline="30000" dirty="0">
                <a:solidFill>
                  <a:srgbClr val="44546A"/>
                </a:solidFill>
              </a:rPr>
              <a:t> </a:t>
            </a:r>
            <a:r>
              <a:rPr lang="en-US" b="1" dirty="0">
                <a:solidFill>
                  <a:srgbClr val="44546A"/>
                </a:solidFill>
              </a:rPr>
              <a:t>(ONAP)</a:t>
            </a:r>
          </a:p>
        </p:txBody>
      </p:sp>
      <p:sp>
        <p:nvSpPr>
          <p:cNvPr id="30" name="Arrow: Up-Down 12">
            <a:extLst>
              <a:ext uri="{FF2B5EF4-FFF2-40B4-BE49-F238E27FC236}">
                <a16:creationId xmlns:a16="http://schemas.microsoft.com/office/drawing/2014/main" id="{759D0625-6557-4F36-80EA-7EC46DEE73F2}"/>
              </a:ext>
            </a:extLst>
          </p:cNvPr>
          <p:cNvSpPr/>
          <p:nvPr/>
        </p:nvSpPr>
        <p:spPr>
          <a:xfrm>
            <a:off x="6586512" y="1548289"/>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31" name="Cloud 30">
            <a:extLst>
              <a:ext uri="{FF2B5EF4-FFF2-40B4-BE49-F238E27FC236}">
                <a16:creationId xmlns:a16="http://schemas.microsoft.com/office/drawing/2014/main" id="{C89C9073-E8FB-4464-AE9C-F0A0A4AA58BF}"/>
              </a:ext>
            </a:extLst>
          </p:cNvPr>
          <p:cNvSpPr/>
          <p:nvPr/>
        </p:nvSpPr>
        <p:spPr>
          <a:xfrm>
            <a:off x="5766514" y="5567968"/>
            <a:ext cx="1819729" cy="409632"/>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44546A"/>
                </a:solidFill>
              </a:rPr>
              <a:t>xNFs</a:t>
            </a:r>
            <a:endParaRPr lang="en-US" dirty="0">
              <a:solidFill>
                <a:srgbClr val="44546A"/>
              </a:solidFill>
            </a:endParaRPr>
          </a:p>
        </p:txBody>
      </p:sp>
      <p:sp>
        <p:nvSpPr>
          <p:cNvPr id="32" name="Arrow: Up-Down 40">
            <a:extLst>
              <a:ext uri="{FF2B5EF4-FFF2-40B4-BE49-F238E27FC236}">
                <a16:creationId xmlns:a16="http://schemas.microsoft.com/office/drawing/2014/main" id="{33137C79-7472-4B42-9B8A-17DD0168C812}"/>
              </a:ext>
            </a:extLst>
          </p:cNvPr>
          <p:cNvSpPr/>
          <p:nvPr/>
        </p:nvSpPr>
        <p:spPr>
          <a:xfrm>
            <a:off x="6585339" y="3904377"/>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33" name="Arrow: Up-Down 41">
            <a:extLst>
              <a:ext uri="{FF2B5EF4-FFF2-40B4-BE49-F238E27FC236}">
                <a16:creationId xmlns:a16="http://schemas.microsoft.com/office/drawing/2014/main" id="{1F4324D5-5356-41BC-B6ED-1058D6837128}"/>
              </a:ext>
            </a:extLst>
          </p:cNvPr>
          <p:cNvSpPr/>
          <p:nvPr/>
        </p:nvSpPr>
        <p:spPr>
          <a:xfrm>
            <a:off x="6581034" y="5036996"/>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35" name="TextBox 34">
            <a:extLst>
              <a:ext uri="{FF2B5EF4-FFF2-40B4-BE49-F238E27FC236}">
                <a16:creationId xmlns:a16="http://schemas.microsoft.com/office/drawing/2014/main" id="{BDD003D3-D988-47C9-9971-6F28D195EE64}"/>
              </a:ext>
            </a:extLst>
          </p:cNvPr>
          <p:cNvSpPr txBox="1"/>
          <p:nvPr/>
        </p:nvSpPr>
        <p:spPr>
          <a:xfrm>
            <a:off x="6802098" y="2782911"/>
            <a:ext cx="1735232" cy="584775"/>
          </a:xfrm>
          <a:prstGeom prst="rect">
            <a:avLst/>
          </a:prstGeom>
          <a:noFill/>
        </p:spPr>
        <p:txBody>
          <a:bodyPr wrap="square" rtlCol="0">
            <a:spAutoFit/>
          </a:bodyPr>
          <a:lstStyle/>
          <a:p>
            <a:r>
              <a:rPr lang="en-US" sz="1600" i="1" dirty="0">
                <a:solidFill>
                  <a:srgbClr val="44546A"/>
                </a:solidFill>
              </a:rPr>
              <a:t>Internal call aligned with 3GPP</a:t>
            </a:r>
          </a:p>
        </p:txBody>
      </p:sp>
      <p:sp>
        <p:nvSpPr>
          <p:cNvPr id="36" name="TextBox 35">
            <a:extLst>
              <a:ext uri="{FF2B5EF4-FFF2-40B4-BE49-F238E27FC236}">
                <a16:creationId xmlns:a16="http://schemas.microsoft.com/office/drawing/2014/main" id="{ACB978F3-0B62-4B16-9482-D634A9F29D78}"/>
              </a:ext>
            </a:extLst>
          </p:cNvPr>
          <p:cNvSpPr txBox="1"/>
          <p:nvPr/>
        </p:nvSpPr>
        <p:spPr>
          <a:xfrm>
            <a:off x="6767209" y="3948887"/>
            <a:ext cx="1664615" cy="584775"/>
          </a:xfrm>
          <a:prstGeom prst="rect">
            <a:avLst/>
          </a:prstGeom>
          <a:noFill/>
        </p:spPr>
        <p:txBody>
          <a:bodyPr wrap="square" rtlCol="0">
            <a:spAutoFit/>
          </a:bodyPr>
          <a:lstStyle/>
          <a:p>
            <a:r>
              <a:rPr lang="en-US" sz="1600" i="1" dirty="0">
                <a:solidFill>
                  <a:srgbClr val="44546A"/>
                </a:solidFill>
              </a:rPr>
              <a:t>Internal call aligned with </a:t>
            </a:r>
            <a:r>
              <a:rPr lang="en-US" sz="1600" i="1" dirty="0" err="1">
                <a:solidFill>
                  <a:srgbClr val="44546A"/>
                </a:solidFill>
              </a:rPr>
              <a:t>TSCi</a:t>
            </a:r>
            <a:endParaRPr lang="en-US" sz="1600" i="1" dirty="0">
              <a:solidFill>
                <a:srgbClr val="44546A"/>
              </a:solidFill>
            </a:endParaRPr>
          </a:p>
        </p:txBody>
      </p:sp>
      <p:sp>
        <p:nvSpPr>
          <p:cNvPr id="37" name="Rectangle 36">
            <a:extLst>
              <a:ext uri="{FF2B5EF4-FFF2-40B4-BE49-F238E27FC236}">
                <a16:creationId xmlns:a16="http://schemas.microsoft.com/office/drawing/2014/main" id="{1E8E4170-23BF-496D-A155-061634573144}"/>
              </a:ext>
            </a:extLst>
          </p:cNvPr>
          <p:cNvSpPr/>
          <p:nvPr/>
        </p:nvSpPr>
        <p:spPr>
          <a:xfrm>
            <a:off x="6056837" y="1187334"/>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4" name="Rectangle 3"/>
          <p:cNvSpPr/>
          <p:nvPr/>
        </p:nvSpPr>
        <p:spPr>
          <a:xfrm>
            <a:off x="383198" y="3343275"/>
            <a:ext cx="3760177" cy="178117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49141" y="3366721"/>
            <a:ext cx="847725" cy="369332"/>
          </a:xfrm>
          <a:prstGeom prst="rect">
            <a:avLst/>
          </a:prstGeom>
          <a:noFill/>
        </p:spPr>
        <p:txBody>
          <a:bodyPr wrap="square" rtlCol="0">
            <a:spAutoFit/>
          </a:bodyPr>
          <a:lstStyle/>
          <a:p>
            <a:r>
              <a:rPr lang="en-US" dirty="0"/>
              <a:t>SO</a:t>
            </a:r>
          </a:p>
        </p:txBody>
      </p:sp>
      <p:sp>
        <p:nvSpPr>
          <p:cNvPr id="16" name="Rectangle 15"/>
          <p:cNvSpPr/>
          <p:nvPr/>
        </p:nvSpPr>
        <p:spPr>
          <a:xfrm>
            <a:off x="1038226" y="4467225"/>
            <a:ext cx="2543174" cy="51435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304925" y="4533900"/>
            <a:ext cx="2143125" cy="369332"/>
          </a:xfrm>
          <a:prstGeom prst="rect">
            <a:avLst/>
          </a:prstGeom>
          <a:noFill/>
        </p:spPr>
        <p:txBody>
          <a:bodyPr wrap="square" rtlCol="0">
            <a:spAutoFit/>
          </a:bodyPr>
          <a:lstStyle/>
          <a:p>
            <a:r>
              <a:rPr lang="en-US" dirty="0"/>
              <a:t>TN NSSMF WF</a:t>
            </a:r>
          </a:p>
        </p:txBody>
      </p:sp>
      <p:sp>
        <p:nvSpPr>
          <p:cNvPr id="41" name="Rectangle 40"/>
          <p:cNvSpPr/>
          <p:nvPr/>
        </p:nvSpPr>
        <p:spPr>
          <a:xfrm>
            <a:off x="1038226" y="3467100"/>
            <a:ext cx="1638299" cy="45720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1095375" y="3514725"/>
            <a:ext cx="1447801" cy="369332"/>
          </a:xfrm>
          <a:prstGeom prst="rect">
            <a:avLst/>
          </a:prstGeom>
          <a:noFill/>
        </p:spPr>
        <p:txBody>
          <a:bodyPr wrap="square" rtlCol="0">
            <a:spAutoFit/>
          </a:bodyPr>
          <a:lstStyle/>
          <a:p>
            <a:pPr algn="ctr"/>
            <a:r>
              <a:rPr lang="en-US" dirty="0"/>
              <a:t>NSMF</a:t>
            </a:r>
          </a:p>
        </p:txBody>
      </p:sp>
      <p:cxnSp>
        <p:nvCxnSpPr>
          <p:cNvPr id="44" name="Straight Connector 43"/>
          <p:cNvCxnSpPr>
            <a:stCxn id="41" idx="2"/>
          </p:cNvCxnSpPr>
          <p:nvPr/>
        </p:nvCxnSpPr>
        <p:spPr>
          <a:xfrm flipH="1">
            <a:off x="1847850" y="3924300"/>
            <a:ext cx="9526" cy="57150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651488" y="4208584"/>
            <a:ext cx="485775" cy="9525"/>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092569" y="3924300"/>
            <a:ext cx="1107831" cy="584775"/>
          </a:xfrm>
          <a:prstGeom prst="rect">
            <a:avLst/>
          </a:prstGeom>
          <a:noFill/>
        </p:spPr>
        <p:txBody>
          <a:bodyPr wrap="square" rtlCol="0">
            <a:spAutoFit/>
          </a:bodyPr>
          <a:lstStyle/>
          <a:p>
            <a:r>
              <a:rPr lang="en-US" sz="1600" dirty="0"/>
              <a:t>Internal APIs (</a:t>
            </a:r>
            <a:r>
              <a:rPr lang="en-US" sz="1600" dirty="0" err="1"/>
              <a:t>TSCi</a:t>
            </a:r>
            <a:r>
              <a:rPr lang="en-US" sz="1600" dirty="0"/>
              <a:t>)</a:t>
            </a:r>
          </a:p>
        </p:txBody>
      </p:sp>
      <p:sp>
        <p:nvSpPr>
          <p:cNvPr id="43" name="Rectangle 42"/>
          <p:cNvSpPr/>
          <p:nvPr/>
        </p:nvSpPr>
        <p:spPr>
          <a:xfrm>
            <a:off x="907073" y="2518263"/>
            <a:ext cx="3225312" cy="45720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2027214" y="2582840"/>
            <a:ext cx="1169377" cy="338554"/>
          </a:xfrm>
          <a:prstGeom prst="rect">
            <a:avLst/>
          </a:prstGeom>
          <a:noFill/>
        </p:spPr>
        <p:txBody>
          <a:bodyPr wrap="square" rtlCol="0">
            <a:spAutoFit/>
          </a:bodyPr>
          <a:lstStyle/>
          <a:p>
            <a:r>
              <a:rPr lang="en-US" sz="1600" dirty="0"/>
              <a:t>EXT-APIs</a:t>
            </a:r>
          </a:p>
        </p:txBody>
      </p:sp>
      <p:cxnSp>
        <p:nvCxnSpPr>
          <p:cNvPr id="38" name="Straight Connector 37"/>
          <p:cNvCxnSpPr/>
          <p:nvPr/>
        </p:nvCxnSpPr>
        <p:spPr>
          <a:xfrm flipH="1">
            <a:off x="3105151" y="2980592"/>
            <a:ext cx="16118" cy="1477108"/>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43" idx="0"/>
          </p:cNvCxnSpPr>
          <p:nvPr/>
        </p:nvCxnSpPr>
        <p:spPr>
          <a:xfrm flipH="1" flipV="1">
            <a:off x="2514600" y="1820007"/>
            <a:ext cx="5129" cy="698256"/>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291128" y="2145323"/>
            <a:ext cx="628650" cy="0"/>
          </a:xfrm>
          <a:prstGeom prst="line">
            <a:avLst/>
          </a:prstGeom>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2889004" y="1666875"/>
            <a:ext cx="1675312" cy="738664"/>
          </a:xfrm>
          <a:prstGeom prst="rect">
            <a:avLst/>
          </a:prstGeom>
          <a:noFill/>
        </p:spPr>
        <p:txBody>
          <a:bodyPr wrap="square" lIns="0" tIns="0" rIns="0" bIns="0" rtlCol="0">
            <a:spAutoFit/>
          </a:bodyPr>
          <a:lstStyle/>
          <a:p>
            <a:r>
              <a:rPr lang="en-US" sz="1600" dirty="0"/>
              <a:t>Standard </a:t>
            </a:r>
            <a:r>
              <a:rPr lang="en-US" sz="1600" dirty="0" err="1"/>
              <a:t>Restconf</a:t>
            </a:r>
            <a:r>
              <a:rPr lang="en-US" sz="1600" dirty="0"/>
              <a:t> APIs (</a:t>
            </a:r>
            <a:r>
              <a:rPr lang="en-US" sz="1600" dirty="0" err="1"/>
              <a:t>TSCi</a:t>
            </a:r>
            <a:r>
              <a:rPr lang="en-US" sz="1600" dirty="0"/>
              <a:t> Data Model)</a:t>
            </a:r>
          </a:p>
        </p:txBody>
      </p:sp>
      <p:cxnSp>
        <p:nvCxnSpPr>
          <p:cNvPr id="52" name="Straight Connector 51"/>
          <p:cNvCxnSpPr/>
          <p:nvPr/>
        </p:nvCxnSpPr>
        <p:spPr>
          <a:xfrm>
            <a:off x="2889739" y="4166088"/>
            <a:ext cx="561975"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4413738" y="3927231"/>
            <a:ext cx="940777" cy="899746"/>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4360986" y="3376977"/>
            <a:ext cx="805230" cy="369332"/>
          </a:xfrm>
          <a:prstGeom prst="rect">
            <a:avLst/>
          </a:prstGeom>
          <a:noFill/>
        </p:spPr>
        <p:txBody>
          <a:bodyPr wrap="square" rtlCol="0">
            <a:spAutoFit/>
          </a:bodyPr>
          <a:lstStyle/>
          <a:p>
            <a:r>
              <a:rPr lang="en-US" dirty="0"/>
              <a:t>AAI </a:t>
            </a:r>
          </a:p>
        </p:txBody>
      </p:sp>
      <p:sp>
        <p:nvSpPr>
          <p:cNvPr id="54" name="TextBox 53"/>
          <p:cNvSpPr txBox="1"/>
          <p:nvPr/>
        </p:nvSpPr>
        <p:spPr>
          <a:xfrm>
            <a:off x="4504594" y="4004161"/>
            <a:ext cx="805230" cy="646331"/>
          </a:xfrm>
          <a:prstGeom prst="rect">
            <a:avLst/>
          </a:prstGeom>
          <a:noFill/>
        </p:spPr>
        <p:txBody>
          <a:bodyPr wrap="square" rtlCol="0">
            <a:spAutoFit/>
          </a:bodyPr>
          <a:lstStyle/>
          <a:p>
            <a:r>
              <a:rPr lang="en-US" dirty="0" err="1"/>
              <a:t>TSCi</a:t>
            </a:r>
            <a:r>
              <a:rPr lang="en-US" dirty="0"/>
              <a:t> model</a:t>
            </a:r>
          </a:p>
        </p:txBody>
      </p:sp>
      <p:cxnSp>
        <p:nvCxnSpPr>
          <p:cNvPr id="39" name="Straight Connector 38"/>
          <p:cNvCxnSpPr>
            <a:stCxn id="47" idx="1"/>
            <a:endCxn id="16" idx="3"/>
          </p:cNvCxnSpPr>
          <p:nvPr/>
        </p:nvCxnSpPr>
        <p:spPr>
          <a:xfrm flipH="1">
            <a:off x="3581400" y="4377104"/>
            <a:ext cx="832338" cy="34729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50" idx="3"/>
          </p:cNvCxnSpPr>
          <p:nvPr/>
        </p:nvCxnSpPr>
        <p:spPr>
          <a:xfrm>
            <a:off x="4564316" y="2036207"/>
            <a:ext cx="5951284" cy="2342362"/>
          </a:xfrm>
          <a:prstGeom prst="straightConnector1">
            <a:avLst/>
          </a:prstGeom>
          <a:ln>
            <a:solidFill>
              <a:srgbClr val="FF0000"/>
            </a:solidFill>
            <a:prstDash val="dash"/>
            <a:tailEnd type="stealth"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2875085" y="4097215"/>
            <a:ext cx="3727938" cy="87923"/>
          </a:xfrm>
          <a:prstGeom prst="straightConnector1">
            <a:avLst/>
          </a:prstGeom>
          <a:ln>
            <a:solidFill>
              <a:srgbClr val="FF0000"/>
            </a:solidFill>
            <a:prstDash val="dash"/>
            <a:tailEnd type="stealth" w="lg" len="lg"/>
          </a:ln>
        </p:spPr>
        <p:style>
          <a:lnRef idx="1">
            <a:schemeClr val="accent1"/>
          </a:lnRef>
          <a:fillRef idx="0">
            <a:schemeClr val="accent1"/>
          </a:fillRef>
          <a:effectRef idx="0">
            <a:schemeClr val="accent1"/>
          </a:effectRef>
          <a:fontRef idx="minor">
            <a:schemeClr val="tx1"/>
          </a:fontRef>
        </p:style>
      </p:cxnSp>
      <p:sp>
        <p:nvSpPr>
          <p:cNvPr id="21" name="Left Brace 20"/>
          <p:cNvSpPr/>
          <p:nvPr/>
        </p:nvSpPr>
        <p:spPr>
          <a:xfrm>
            <a:off x="449141" y="1363650"/>
            <a:ext cx="457932" cy="167153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55"/>
          <p:cNvSpPr txBox="1"/>
          <p:nvPr/>
        </p:nvSpPr>
        <p:spPr>
          <a:xfrm>
            <a:off x="84666" y="1800284"/>
            <a:ext cx="607543" cy="738664"/>
          </a:xfrm>
          <a:prstGeom prst="rect">
            <a:avLst/>
          </a:prstGeom>
          <a:noFill/>
        </p:spPr>
        <p:txBody>
          <a:bodyPr wrap="square" lIns="0" tIns="0" rIns="0" bIns="0" rtlCol="0">
            <a:spAutoFit/>
          </a:bodyPr>
          <a:lstStyle/>
          <a:p>
            <a:r>
              <a:rPr lang="en-US" sz="1600" dirty="0"/>
              <a:t>Not in G release</a:t>
            </a:r>
          </a:p>
        </p:txBody>
      </p:sp>
    </p:spTree>
    <p:extLst>
      <p:ext uri="{BB962C8B-B14F-4D97-AF65-F5344CB8AC3E}">
        <p14:creationId xmlns:p14="http://schemas.microsoft.com/office/powerpoint/2010/main" val="2405357787"/>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5178670" y="2801083"/>
            <a:ext cx="1209675" cy="178117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灯片编号占位符 1">
            <a:extLst>
              <a:ext uri="{FF2B5EF4-FFF2-40B4-BE49-F238E27FC236}">
                <a16:creationId xmlns:a16="http://schemas.microsoft.com/office/drawing/2014/main" id="{E09B1010-649D-3F4A-83ED-7AD309987885}"/>
              </a:ext>
            </a:extLst>
          </p:cNvPr>
          <p:cNvSpPr>
            <a:spLocks noGrp="1"/>
          </p:cNvSpPr>
          <p:nvPr>
            <p:ph type="sldNum" sz="quarter" idx="4"/>
          </p:nvPr>
        </p:nvSpPr>
        <p:spPr/>
        <p:txBody>
          <a:bodyPr/>
          <a:lstStyle/>
          <a:p>
            <a:fld id="{385590E5-57D4-4004-8489-08DEED0A8847}" type="slidenum">
              <a:rPr kumimoji="1" lang="ja-JP" altLang="en-US" smtClean="0"/>
              <a:t>18</a:t>
            </a:fld>
            <a:endParaRPr kumimoji="1" lang="ja-JP" altLang="en-US"/>
          </a:p>
        </p:txBody>
      </p:sp>
      <p:sp>
        <p:nvSpPr>
          <p:cNvPr id="8" name="文本框 7">
            <a:extLst>
              <a:ext uri="{FF2B5EF4-FFF2-40B4-BE49-F238E27FC236}">
                <a16:creationId xmlns:a16="http://schemas.microsoft.com/office/drawing/2014/main" id="{B3B60219-2B09-764B-B843-6E944C1CFADD}"/>
              </a:ext>
            </a:extLst>
          </p:cNvPr>
          <p:cNvSpPr txBox="1"/>
          <p:nvPr/>
        </p:nvSpPr>
        <p:spPr>
          <a:xfrm>
            <a:off x="152400" y="73326"/>
            <a:ext cx="12039600" cy="523220"/>
          </a:xfrm>
          <a:prstGeom prst="rect">
            <a:avLst/>
          </a:prstGeom>
          <a:noFill/>
        </p:spPr>
        <p:txBody>
          <a:bodyPr wrap="square" rtlCol="0">
            <a:spAutoFit/>
          </a:bodyPr>
          <a:lstStyle/>
          <a:p>
            <a:r>
              <a:rPr lang="en-US" altLang="zh-CN" sz="2800" b="1" dirty="0">
                <a:solidFill>
                  <a:schemeClr val="bg1"/>
                </a:solidFill>
              </a:rPr>
              <a:t>AR1-solution: IETF needs to provide both information and data model for </a:t>
            </a:r>
            <a:r>
              <a:rPr lang="en-US" altLang="zh-CN" sz="2800" b="1" dirty="0" err="1">
                <a:solidFill>
                  <a:schemeClr val="bg1"/>
                </a:solidFill>
              </a:rPr>
              <a:t>TSCi</a:t>
            </a:r>
            <a:r>
              <a:rPr lang="en-US" altLang="zh-CN" sz="2800" b="1" dirty="0">
                <a:solidFill>
                  <a:schemeClr val="bg1"/>
                </a:solidFill>
              </a:rPr>
              <a:t> </a:t>
            </a:r>
            <a:endParaRPr kumimoji="1" lang="zh-CN" altLang="en-US" sz="2800" b="1" dirty="0">
              <a:solidFill>
                <a:schemeClr val="bg1"/>
              </a:solidFill>
            </a:endParaRPr>
          </a:p>
        </p:txBody>
      </p:sp>
      <p:sp>
        <p:nvSpPr>
          <p:cNvPr id="4" name="Rectangle 3"/>
          <p:cNvSpPr/>
          <p:nvPr/>
        </p:nvSpPr>
        <p:spPr>
          <a:xfrm>
            <a:off x="1227260" y="2771775"/>
            <a:ext cx="3760177" cy="178117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93203" y="2795221"/>
            <a:ext cx="847725" cy="369332"/>
          </a:xfrm>
          <a:prstGeom prst="rect">
            <a:avLst/>
          </a:prstGeom>
          <a:noFill/>
        </p:spPr>
        <p:txBody>
          <a:bodyPr wrap="square" rtlCol="0">
            <a:spAutoFit/>
          </a:bodyPr>
          <a:lstStyle/>
          <a:p>
            <a:r>
              <a:rPr lang="en-US" dirty="0"/>
              <a:t>SO</a:t>
            </a:r>
          </a:p>
        </p:txBody>
      </p:sp>
      <p:sp>
        <p:nvSpPr>
          <p:cNvPr id="16" name="Rectangle 15"/>
          <p:cNvSpPr/>
          <p:nvPr/>
        </p:nvSpPr>
        <p:spPr>
          <a:xfrm>
            <a:off x="1882288" y="3895725"/>
            <a:ext cx="2543174" cy="51435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148987" y="3962400"/>
            <a:ext cx="2143125" cy="369332"/>
          </a:xfrm>
          <a:prstGeom prst="rect">
            <a:avLst/>
          </a:prstGeom>
          <a:noFill/>
        </p:spPr>
        <p:txBody>
          <a:bodyPr wrap="square" rtlCol="0">
            <a:spAutoFit/>
          </a:bodyPr>
          <a:lstStyle/>
          <a:p>
            <a:r>
              <a:rPr lang="en-US" dirty="0"/>
              <a:t>TN NSSMF WF</a:t>
            </a:r>
          </a:p>
        </p:txBody>
      </p:sp>
      <p:sp>
        <p:nvSpPr>
          <p:cNvPr id="41" name="Rectangle 40"/>
          <p:cNvSpPr/>
          <p:nvPr/>
        </p:nvSpPr>
        <p:spPr>
          <a:xfrm>
            <a:off x="1882288" y="2895600"/>
            <a:ext cx="1638299" cy="45720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1939437" y="2943225"/>
            <a:ext cx="1447801" cy="369332"/>
          </a:xfrm>
          <a:prstGeom prst="rect">
            <a:avLst/>
          </a:prstGeom>
          <a:noFill/>
        </p:spPr>
        <p:txBody>
          <a:bodyPr wrap="square" rtlCol="0">
            <a:spAutoFit/>
          </a:bodyPr>
          <a:lstStyle/>
          <a:p>
            <a:pPr algn="ctr"/>
            <a:r>
              <a:rPr lang="en-US" dirty="0"/>
              <a:t>NSMF</a:t>
            </a:r>
          </a:p>
        </p:txBody>
      </p:sp>
      <p:cxnSp>
        <p:nvCxnSpPr>
          <p:cNvPr id="44" name="Straight Connector 43"/>
          <p:cNvCxnSpPr>
            <a:stCxn id="41" idx="2"/>
          </p:cNvCxnSpPr>
          <p:nvPr/>
        </p:nvCxnSpPr>
        <p:spPr>
          <a:xfrm flipH="1">
            <a:off x="2691912" y="3352800"/>
            <a:ext cx="9526" cy="57150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495550" y="3637084"/>
            <a:ext cx="485775" cy="9525"/>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936631" y="3352800"/>
            <a:ext cx="1107831" cy="584775"/>
          </a:xfrm>
          <a:prstGeom prst="rect">
            <a:avLst/>
          </a:prstGeom>
          <a:noFill/>
        </p:spPr>
        <p:txBody>
          <a:bodyPr wrap="square" rtlCol="0">
            <a:spAutoFit/>
          </a:bodyPr>
          <a:lstStyle/>
          <a:p>
            <a:r>
              <a:rPr lang="en-US" sz="1600" dirty="0"/>
              <a:t>Internal APIs (</a:t>
            </a:r>
            <a:r>
              <a:rPr lang="en-US" sz="1600" dirty="0" err="1"/>
              <a:t>TSCi</a:t>
            </a:r>
            <a:r>
              <a:rPr lang="en-US" sz="1600" dirty="0"/>
              <a:t>)</a:t>
            </a:r>
          </a:p>
        </p:txBody>
      </p:sp>
      <p:sp>
        <p:nvSpPr>
          <p:cNvPr id="43" name="Rectangle 42"/>
          <p:cNvSpPr/>
          <p:nvPr/>
        </p:nvSpPr>
        <p:spPr>
          <a:xfrm>
            <a:off x="1751135" y="1946763"/>
            <a:ext cx="3225312" cy="4572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2888024" y="1978299"/>
            <a:ext cx="1169377" cy="338554"/>
          </a:xfrm>
          <a:prstGeom prst="rect">
            <a:avLst/>
          </a:prstGeom>
          <a:noFill/>
        </p:spPr>
        <p:txBody>
          <a:bodyPr wrap="square" rtlCol="0">
            <a:spAutoFit/>
          </a:bodyPr>
          <a:lstStyle/>
          <a:p>
            <a:r>
              <a:rPr lang="en-US" sz="1600" dirty="0"/>
              <a:t>EXT-APIs</a:t>
            </a:r>
          </a:p>
        </p:txBody>
      </p:sp>
      <p:cxnSp>
        <p:nvCxnSpPr>
          <p:cNvPr id="38" name="Straight Connector 37"/>
          <p:cNvCxnSpPr/>
          <p:nvPr/>
        </p:nvCxnSpPr>
        <p:spPr>
          <a:xfrm flipH="1">
            <a:off x="3949213" y="2409092"/>
            <a:ext cx="16118" cy="1477108"/>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43" idx="0"/>
          </p:cNvCxnSpPr>
          <p:nvPr/>
        </p:nvCxnSpPr>
        <p:spPr>
          <a:xfrm flipV="1">
            <a:off x="3363791" y="1107831"/>
            <a:ext cx="3663" cy="8389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082436" y="1397977"/>
            <a:ext cx="628650" cy="0"/>
          </a:xfrm>
          <a:prstGeom prst="line">
            <a:avLst/>
          </a:prstGeom>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3733066" y="1095375"/>
            <a:ext cx="2184157" cy="584775"/>
          </a:xfrm>
          <a:prstGeom prst="rect">
            <a:avLst/>
          </a:prstGeom>
          <a:noFill/>
        </p:spPr>
        <p:txBody>
          <a:bodyPr wrap="square" rtlCol="0">
            <a:spAutoFit/>
          </a:bodyPr>
          <a:lstStyle/>
          <a:p>
            <a:r>
              <a:rPr lang="en-US" sz="1600" dirty="0"/>
              <a:t>Standard TN NSSMF NBI (</a:t>
            </a:r>
            <a:r>
              <a:rPr lang="en-US" sz="1600" dirty="0" err="1"/>
              <a:t>TSCi</a:t>
            </a:r>
            <a:r>
              <a:rPr lang="en-US" sz="1600" dirty="0"/>
              <a:t> Data Model)</a:t>
            </a:r>
          </a:p>
        </p:txBody>
      </p:sp>
      <p:cxnSp>
        <p:nvCxnSpPr>
          <p:cNvPr id="52" name="Straight Connector 51"/>
          <p:cNvCxnSpPr/>
          <p:nvPr/>
        </p:nvCxnSpPr>
        <p:spPr>
          <a:xfrm>
            <a:off x="3733801" y="3594588"/>
            <a:ext cx="561975"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5257800" y="3355731"/>
            <a:ext cx="940777" cy="899746"/>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5205048" y="2805477"/>
            <a:ext cx="805230" cy="369332"/>
          </a:xfrm>
          <a:prstGeom prst="rect">
            <a:avLst/>
          </a:prstGeom>
          <a:noFill/>
        </p:spPr>
        <p:txBody>
          <a:bodyPr wrap="square" rtlCol="0">
            <a:spAutoFit/>
          </a:bodyPr>
          <a:lstStyle/>
          <a:p>
            <a:r>
              <a:rPr lang="en-US" dirty="0"/>
              <a:t>AAI </a:t>
            </a:r>
          </a:p>
        </p:txBody>
      </p:sp>
      <p:sp>
        <p:nvSpPr>
          <p:cNvPr id="54" name="TextBox 53"/>
          <p:cNvSpPr txBox="1"/>
          <p:nvPr/>
        </p:nvSpPr>
        <p:spPr>
          <a:xfrm>
            <a:off x="5348656" y="3432661"/>
            <a:ext cx="805230" cy="646331"/>
          </a:xfrm>
          <a:prstGeom prst="rect">
            <a:avLst/>
          </a:prstGeom>
          <a:noFill/>
        </p:spPr>
        <p:txBody>
          <a:bodyPr wrap="square" rtlCol="0">
            <a:spAutoFit/>
          </a:bodyPr>
          <a:lstStyle/>
          <a:p>
            <a:r>
              <a:rPr lang="en-US" dirty="0" err="1"/>
              <a:t>TSCi</a:t>
            </a:r>
            <a:r>
              <a:rPr lang="en-US" dirty="0"/>
              <a:t> model</a:t>
            </a:r>
          </a:p>
        </p:txBody>
      </p:sp>
      <p:cxnSp>
        <p:nvCxnSpPr>
          <p:cNvPr id="39" name="Straight Connector 38"/>
          <p:cNvCxnSpPr>
            <a:stCxn id="47" idx="1"/>
            <a:endCxn id="16" idx="3"/>
          </p:cNvCxnSpPr>
          <p:nvPr/>
        </p:nvCxnSpPr>
        <p:spPr>
          <a:xfrm flipH="1">
            <a:off x="4425462" y="3805604"/>
            <a:ext cx="832338" cy="34729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1928446" y="4711945"/>
            <a:ext cx="2054469" cy="1047017"/>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2130669" y="5257800"/>
            <a:ext cx="1368670" cy="465992"/>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954823" y="4716339"/>
            <a:ext cx="2362529" cy="369332"/>
          </a:xfrm>
          <a:prstGeom prst="rect">
            <a:avLst/>
          </a:prstGeom>
          <a:noFill/>
        </p:spPr>
        <p:txBody>
          <a:bodyPr wrap="square" rtlCol="0">
            <a:spAutoFit/>
          </a:bodyPr>
          <a:lstStyle/>
          <a:p>
            <a:r>
              <a:rPr lang="en-US" dirty="0"/>
              <a:t>SDNC </a:t>
            </a:r>
          </a:p>
        </p:txBody>
      </p:sp>
      <p:sp>
        <p:nvSpPr>
          <p:cNvPr id="59" name="TextBox 58"/>
          <p:cNvSpPr txBox="1"/>
          <p:nvPr/>
        </p:nvSpPr>
        <p:spPr>
          <a:xfrm>
            <a:off x="2291863" y="5317146"/>
            <a:ext cx="1137138" cy="369332"/>
          </a:xfrm>
          <a:prstGeom prst="rect">
            <a:avLst/>
          </a:prstGeom>
          <a:noFill/>
        </p:spPr>
        <p:txBody>
          <a:bodyPr wrap="square" rtlCol="0">
            <a:spAutoFit/>
          </a:bodyPr>
          <a:lstStyle/>
          <a:p>
            <a:r>
              <a:rPr lang="en-US" dirty="0"/>
              <a:t>ACTN MPI</a:t>
            </a:r>
          </a:p>
        </p:txBody>
      </p:sp>
      <p:cxnSp>
        <p:nvCxnSpPr>
          <p:cNvPr id="60" name="Straight Connector 59"/>
          <p:cNvCxnSpPr>
            <a:stCxn id="16" idx="2"/>
          </p:cNvCxnSpPr>
          <p:nvPr/>
        </p:nvCxnSpPr>
        <p:spPr>
          <a:xfrm flipH="1">
            <a:off x="3147646" y="4410075"/>
            <a:ext cx="6229" cy="821348"/>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461355" y="6134860"/>
            <a:ext cx="2707298" cy="369332"/>
          </a:xfrm>
          <a:prstGeom prst="rect">
            <a:avLst/>
          </a:prstGeom>
          <a:noFill/>
          <a:ln>
            <a:solidFill>
              <a:schemeClr val="tx1"/>
            </a:solidFill>
          </a:ln>
        </p:spPr>
        <p:txBody>
          <a:bodyPr wrap="square" rtlCol="0">
            <a:spAutoFit/>
          </a:bodyPr>
          <a:lstStyle/>
          <a:p>
            <a:pPr algn="ctr"/>
            <a:r>
              <a:rPr lang="en-US" dirty="0"/>
              <a:t>Optical domain controller</a:t>
            </a:r>
          </a:p>
        </p:txBody>
      </p:sp>
      <p:cxnSp>
        <p:nvCxnSpPr>
          <p:cNvPr id="62" name="Straight Connector 61"/>
          <p:cNvCxnSpPr>
            <a:stCxn id="57" idx="2"/>
            <a:endCxn id="61" idx="0"/>
          </p:cNvCxnSpPr>
          <p:nvPr/>
        </p:nvCxnSpPr>
        <p:spPr>
          <a:xfrm>
            <a:off x="2815004" y="5723792"/>
            <a:ext cx="0" cy="411068"/>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342900" y="1688123"/>
            <a:ext cx="6268916" cy="4202723"/>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381734" y="1778244"/>
            <a:ext cx="847725" cy="369332"/>
          </a:xfrm>
          <a:prstGeom prst="rect">
            <a:avLst/>
          </a:prstGeom>
          <a:noFill/>
        </p:spPr>
        <p:txBody>
          <a:bodyPr wrap="square" rtlCol="0">
            <a:spAutoFit/>
          </a:bodyPr>
          <a:lstStyle/>
          <a:p>
            <a:r>
              <a:rPr lang="en-US" dirty="0"/>
              <a:t>ONAP</a:t>
            </a:r>
          </a:p>
        </p:txBody>
      </p:sp>
      <p:sp>
        <p:nvSpPr>
          <p:cNvPr id="67" name="TextBox 66"/>
          <p:cNvSpPr txBox="1"/>
          <p:nvPr/>
        </p:nvSpPr>
        <p:spPr>
          <a:xfrm>
            <a:off x="8132886" y="3511061"/>
            <a:ext cx="3578468" cy="923330"/>
          </a:xfrm>
          <a:prstGeom prst="rect">
            <a:avLst/>
          </a:prstGeom>
          <a:solidFill>
            <a:srgbClr val="FFFF00"/>
          </a:solidFill>
          <a:ln>
            <a:solidFill>
              <a:schemeClr val="tx1"/>
            </a:solidFill>
          </a:ln>
        </p:spPr>
        <p:txBody>
          <a:bodyPr wrap="square" rtlCol="0">
            <a:spAutoFit/>
          </a:bodyPr>
          <a:lstStyle/>
          <a:p>
            <a:pPr algn="ctr"/>
            <a:r>
              <a:rPr lang="en-US" dirty="0"/>
              <a:t>IETF Transport Slice Information Model (</a:t>
            </a:r>
            <a:r>
              <a:rPr lang="en-US" dirty="0" err="1"/>
              <a:t>TSCi</a:t>
            </a:r>
            <a:r>
              <a:rPr lang="en-US" dirty="0"/>
              <a:t>) (rokui-5g-transport-slice)</a:t>
            </a:r>
          </a:p>
        </p:txBody>
      </p:sp>
      <p:sp>
        <p:nvSpPr>
          <p:cNvPr id="68" name="TextBox 67"/>
          <p:cNvSpPr txBox="1"/>
          <p:nvPr/>
        </p:nvSpPr>
        <p:spPr>
          <a:xfrm>
            <a:off x="8188570" y="1192823"/>
            <a:ext cx="3578468" cy="646331"/>
          </a:xfrm>
          <a:prstGeom prst="rect">
            <a:avLst/>
          </a:prstGeom>
          <a:solidFill>
            <a:srgbClr val="FFFF00"/>
          </a:solidFill>
          <a:ln>
            <a:solidFill>
              <a:schemeClr val="tx1"/>
            </a:solidFill>
          </a:ln>
        </p:spPr>
        <p:txBody>
          <a:bodyPr wrap="square" rtlCol="0">
            <a:spAutoFit/>
          </a:bodyPr>
          <a:lstStyle/>
          <a:p>
            <a:pPr algn="ctr"/>
            <a:r>
              <a:rPr lang="en-US" dirty="0"/>
              <a:t>IETF Transport Slice Data Model (augmented ACTN VN YANG model)</a:t>
            </a:r>
          </a:p>
        </p:txBody>
      </p:sp>
      <p:sp>
        <p:nvSpPr>
          <p:cNvPr id="69" name="Left-Right Arrow 68"/>
          <p:cNvSpPr/>
          <p:nvPr/>
        </p:nvSpPr>
        <p:spPr>
          <a:xfrm>
            <a:off x="5873262" y="1327638"/>
            <a:ext cx="2250830" cy="21101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Left-Right Arrow 69"/>
          <p:cNvSpPr/>
          <p:nvPr/>
        </p:nvSpPr>
        <p:spPr>
          <a:xfrm>
            <a:off x="6236675" y="3722076"/>
            <a:ext cx="1843455" cy="21101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Left-Right Arrow 70"/>
          <p:cNvSpPr/>
          <p:nvPr/>
        </p:nvSpPr>
        <p:spPr>
          <a:xfrm rot="5400000">
            <a:off x="9037028" y="2571750"/>
            <a:ext cx="1644162" cy="21101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p:cNvSpPr txBox="1"/>
          <p:nvPr/>
        </p:nvSpPr>
        <p:spPr>
          <a:xfrm>
            <a:off x="6685819" y="3413613"/>
            <a:ext cx="1227258" cy="369332"/>
          </a:xfrm>
          <a:prstGeom prst="rect">
            <a:avLst/>
          </a:prstGeom>
          <a:noFill/>
        </p:spPr>
        <p:txBody>
          <a:bodyPr wrap="square" rtlCol="0">
            <a:spAutoFit/>
          </a:bodyPr>
          <a:lstStyle/>
          <a:p>
            <a:r>
              <a:rPr lang="en-US" dirty="0"/>
              <a:t>alignment</a:t>
            </a:r>
          </a:p>
        </p:txBody>
      </p:sp>
      <p:sp>
        <p:nvSpPr>
          <p:cNvPr id="76" name="TextBox 75"/>
          <p:cNvSpPr txBox="1"/>
          <p:nvPr/>
        </p:nvSpPr>
        <p:spPr>
          <a:xfrm>
            <a:off x="6638192" y="4844561"/>
            <a:ext cx="5474677" cy="1569660"/>
          </a:xfrm>
          <a:prstGeom prst="rect">
            <a:avLst/>
          </a:prstGeom>
          <a:noFill/>
        </p:spPr>
        <p:txBody>
          <a:bodyPr wrap="square" rtlCol="0">
            <a:spAutoFit/>
          </a:bodyPr>
          <a:lstStyle/>
          <a:p>
            <a:pPr marL="228600" indent="-228600">
              <a:buFont typeface="+mj-lt"/>
              <a:buAutoNum type="arabicPeriod"/>
            </a:pPr>
            <a:r>
              <a:rPr lang="en-US" sz="1600" dirty="0"/>
              <a:t>ONAP has its own modelling schema (A&amp;AI). That’s what ONAP really uses.</a:t>
            </a:r>
          </a:p>
          <a:p>
            <a:pPr marL="228600" indent="-228600">
              <a:buFont typeface="+mj-lt"/>
              <a:buAutoNum type="arabicPeriod"/>
            </a:pPr>
            <a:r>
              <a:rPr lang="en-US" sz="1600" dirty="0" err="1"/>
              <a:t>TSCi</a:t>
            </a:r>
            <a:r>
              <a:rPr lang="en-US" sz="1600" dirty="0"/>
              <a:t> Information Model is used to define A&amp;AI Model</a:t>
            </a:r>
          </a:p>
          <a:p>
            <a:pPr marL="228600" indent="-228600">
              <a:buFont typeface="+mj-lt"/>
              <a:buAutoNum type="arabicPeriod"/>
            </a:pPr>
            <a:r>
              <a:rPr lang="en-US" sz="1600" dirty="0"/>
              <a:t>ONAP can also offer standard NBI (i.e., augmented VN and RESTCONF) via its EXT-APIs module</a:t>
            </a:r>
          </a:p>
          <a:p>
            <a:pPr marL="228600" indent="-228600">
              <a:buFont typeface="+mj-lt"/>
              <a:buAutoNum type="arabicPeriod"/>
            </a:pPr>
            <a:r>
              <a:rPr lang="en-US" sz="1600" dirty="0"/>
              <a:t>ONAP implementation align with IETF-TS-framework-draft</a:t>
            </a:r>
          </a:p>
        </p:txBody>
      </p:sp>
      <p:sp>
        <p:nvSpPr>
          <p:cNvPr id="77" name="TextBox 76"/>
          <p:cNvSpPr txBox="1"/>
          <p:nvPr/>
        </p:nvSpPr>
        <p:spPr>
          <a:xfrm>
            <a:off x="9845188" y="2519728"/>
            <a:ext cx="1227258" cy="369332"/>
          </a:xfrm>
          <a:prstGeom prst="rect">
            <a:avLst/>
          </a:prstGeom>
          <a:noFill/>
        </p:spPr>
        <p:txBody>
          <a:bodyPr wrap="square" rtlCol="0">
            <a:spAutoFit/>
          </a:bodyPr>
          <a:lstStyle/>
          <a:p>
            <a:r>
              <a:rPr lang="en-US" dirty="0"/>
              <a:t>alignment</a:t>
            </a:r>
          </a:p>
        </p:txBody>
      </p:sp>
      <p:sp>
        <p:nvSpPr>
          <p:cNvPr id="78" name="TextBox 77"/>
          <p:cNvSpPr txBox="1"/>
          <p:nvPr/>
        </p:nvSpPr>
        <p:spPr>
          <a:xfrm>
            <a:off x="6319473" y="1033828"/>
            <a:ext cx="1227258" cy="369332"/>
          </a:xfrm>
          <a:prstGeom prst="rect">
            <a:avLst/>
          </a:prstGeom>
          <a:noFill/>
        </p:spPr>
        <p:txBody>
          <a:bodyPr wrap="square" rtlCol="0">
            <a:spAutoFit/>
          </a:bodyPr>
          <a:lstStyle/>
          <a:p>
            <a:r>
              <a:rPr lang="en-US" dirty="0"/>
              <a:t>implement</a:t>
            </a:r>
          </a:p>
        </p:txBody>
      </p:sp>
      <p:sp>
        <p:nvSpPr>
          <p:cNvPr id="55" name="Left Brace 54"/>
          <p:cNvSpPr/>
          <p:nvPr/>
        </p:nvSpPr>
        <p:spPr>
          <a:xfrm>
            <a:off x="2374016" y="1033828"/>
            <a:ext cx="243068" cy="606858"/>
          </a:xfrm>
          <a:prstGeom prst="leftBrace">
            <a:avLst>
              <a:gd name="adj1" fmla="val 57206"/>
              <a:gd name="adj2" fmla="val 54173"/>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TextBox 62"/>
          <p:cNvSpPr txBox="1"/>
          <p:nvPr/>
        </p:nvSpPr>
        <p:spPr>
          <a:xfrm>
            <a:off x="941624" y="1216969"/>
            <a:ext cx="1350239" cy="246221"/>
          </a:xfrm>
          <a:prstGeom prst="rect">
            <a:avLst/>
          </a:prstGeom>
          <a:noFill/>
        </p:spPr>
        <p:txBody>
          <a:bodyPr wrap="square" lIns="0" tIns="0" rIns="0" bIns="0" rtlCol="0">
            <a:spAutoFit/>
          </a:bodyPr>
          <a:lstStyle/>
          <a:p>
            <a:r>
              <a:rPr lang="en-US" sz="1600" dirty="0"/>
              <a:t>Not in G release</a:t>
            </a:r>
          </a:p>
        </p:txBody>
      </p:sp>
    </p:spTree>
    <p:extLst>
      <p:ext uri="{BB962C8B-B14F-4D97-AF65-F5344CB8AC3E}">
        <p14:creationId xmlns:p14="http://schemas.microsoft.com/office/powerpoint/2010/main" val="2856771228"/>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3B2D0D-BC3E-4CDE-92AE-567493673B64}"/>
              </a:ext>
            </a:extLst>
          </p:cNvPr>
          <p:cNvSpPr>
            <a:spLocks noGrp="1"/>
          </p:cNvSpPr>
          <p:nvPr>
            <p:ph type="title"/>
          </p:nvPr>
        </p:nvSpPr>
        <p:spPr>
          <a:xfrm>
            <a:off x="194733" y="155420"/>
            <a:ext cx="10972800" cy="640080"/>
          </a:xfrm>
        </p:spPr>
        <p:txBody>
          <a:bodyPr>
            <a:normAutofit/>
          </a:bodyPr>
          <a:lstStyle/>
          <a:p>
            <a:r>
              <a:rPr lang="en-US" sz="3200" b="1" dirty="0">
                <a:latin typeface="+mn-lt"/>
                <a:ea typeface="+mn-ea"/>
                <a:cs typeface="+mn-cs"/>
              </a:rPr>
              <a:t>AR2-solution: One design that supports both scenario 1 and 2</a:t>
            </a:r>
          </a:p>
        </p:txBody>
      </p:sp>
      <p:cxnSp>
        <p:nvCxnSpPr>
          <p:cNvPr id="4" name="Straight Connector 3">
            <a:extLst>
              <a:ext uri="{FF2B5EF4-FFF2-40B4-BE49-F238E27FC236}">
                <a16:creationId xmlns:a16="http://schemas.microsoft.com/office/drawing/2014/main" id="{942EE898-3A05-47CD-8C5E-0B276FBF032B}"/>
              </a:ext>
            </a:extLst>
          </p:cNvPr>
          <p:cNvCxnSpPr>
            <a:cxnSpLocks/>
            <a:stCxn id="6" idx="2"/>
          </p:cNvCxnSpPr>
          <p:nvPr/>
        </p:nvCxnSpPr>
        <p:spPr>
          <a:xfrm>
            <a:off x="939664" y="1380446"/>
            <a:ext cx="0" cy="507162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86AAE792-915A-4384-902D-98CCC8F4F6EA}"/>
              </a:ext>
            </a:extLst>
          </p:cNvPr>
          <p:cNvSpPr/>
          <p:nvPr/>
        </p:nvSpPr>
        <p:spPr>
          <a:xfrm>
            <a:off x="372261" y="1040765"/>
            <a:ext cx="1134806" cy="3396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NSMF</a:t>
            </a:r>
          </a:p>
        </p:txBody>
      </p:sp>
      <p:sp>
        <p:nvSpPr>
          <p:cNvPr id="82" name="TextBox 81">
            <a:extLst>
              <a:ext uri="{FF2B5EF4-FFF2-40B4-BE49-F238E27FC236}">
                <a16:creationId xmlns:a16="http://schemas.microsoft.com/office/drawing/2014/main" id="{38FC37D4-F684-4AC0-9FB7-CDB732BDF442}"/>
              </a:ext>
            </a:extLst>
          </p:cNvPr>
          <p:cNvSpPr txBox="1"/>
          <p:nvPr/>
        </p:nvSpPr>
        <p:spPr>
          <a:xfrm>
            <a:off x="6138333" y="2839533"/>
            <a:ext cx="5920667" cy="2046714"/>
          </a:xfrm>
          <a:prstGeom prst="rect">
            <a:avLst/>
          </a:prstGeom>
          <a:noFill/>
        </p:spPr>
        <p:txBody>
          <a:bodyPr wrap="square" rtlCol="0">
            <a:spAutoFit/>
          </a:bodyPr>
          <a:lstStyle/>
          <a:p>
            <a:pPr>
              <a:spcBef>
                <a:spcPts val="600"/>
              </a:spcBef>
            </a:pPr>
            <a:r>
              <a:rPr lang="en-US" sz="1600" dirty="0"/>
              <a:t>Notes:</a:t>
            </a:r>
          </a:p>
          <a:p>
            <a:pPr marL="168275" indent="-168275">
              <a:spcBef>
                <a:spcPts val="600"/>
              </a:spcBef>
              <a:buFont typeface="Arial" panose="020B0604020202020204" pitchFamily="34" charset="0"/>
              <a:buChar char="•"/>
            </a:pPr>
            <a:r>
              <a:rPr lang="en-US" sz="1600" dirty="0"/>
              <a:t>RAN NSSMF needs to provide an API for NSMF to query whether it supports scenario 1. If the API is missing, then the default option for NSMF is to support scenario 2. </a:t>
            </a:r>
          </a:p>
          <a:p>
            <a:pPr marL="168275" indent="-168275">
              <a:spcBef>
                <a:spcPts val="600"/>
              </a:spcBef>
              <a:buFont typeface="Arial" panose="020B0604020202020204" pitchFamily="34" charset="0"/>
              <a:buChar char="•"/>
            </a:pPr>
            <a:r>
              <a:rPr lang="en-US" sz="1600" dirty="0"/>
              <a:t>TN NSSMF is consumer agnostic.  </a:t>
            </a:r>
          </a:p>
          <a:p>
            <a:pPr marL="168275" indent="-168275">
              <a:spcBef>
                <a:spcPts val="600"/>
              </a:spcBef>
              <a:buFont typeface="Arial" panose="020B0604020202020204" pitchFamily="34" charset="0"/>
              <a:buChar char="•"/>
            </a:pPr>
            <a:r>
              <a:rPr lang="en-US" sz="1600" dirty="0" err="1"/>
              <a:t>TSCi</a:t>
            </a:r>
            <a:r>
              <a:rPr lang="en-US" sz="1600" dirty="0"/>
              <a:t> model is universal/generic in defining TS_1 (backhaul), TS_3 (</a:t>
            </a:r>
            <a:r>
              <a:rPr lang="en-US" sz="1600" dirty="0" err="1"/>
              <a:t>fronthaul</a:t>
            </a:r>
            <a:r>
              <a:rPr lang="en-US" sz="1600" dirty="0"/>
              <a:t>), and TS_4 (</a:t>
            </a:r>
            <a:r>
              <a:rPr lang="en-US" sz="1600" dirty="0" err="1"/>
              <a:t>midhaul</a:t>
            </a:r>
            <a:r>
              <a:rPr lang="en-US" sz="1600" dirty="0"/>
              <a:t>).</a:t>
            </a:r>
          </a:p>
        </p:txBody>
      </p:sp>
      <p:cxnSp>
        <p:nvCxnSpPr>
          <p:cNvPr id="20" name="Straight Connector 19"/>
          <p:cNvCxnSpPr/>
          <p:nvPr/>
        </p:nvCxnSpPr>
        <p:spPr>
          <a:xfrm>
            <a:off x="922514" y="4590006"/>
            <a:ext cx="0" cy="358017"/>
          </a:xfrm>
          <a:prstGeom prst="line">
            <a:avLst/>
          </a:prstGeom>
          <a:ln w="12700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42EE898-3A05-47CD-8C5E-0B276FBF032B}"/>
              </a:ext>
            </a:extLst>
          </p:cNvPr>
          <p:cNvCxnSpPr>
            <a:cxnSpLocks/>
            <a:stCxn id="42" idx="2"/>
          </p:cNvCxnSpPr>
          <p:nvPr/>
        </p:nvCxnSpPr>
        <p:spPr>
          <a:xfrm flipH="1">
            <a:off x="2900422" y="1402416"/>
            <a:ext cx="13694" cy="504965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86AAE792-915A-4384-902D-98CCC8F4F6EA}"/>
              </a:ext>
            </a:extLst>
          </p:cNvPr>
          <p:cNvSpPr/>
          <p:nvPr/>
        </p:nvSpPr>
        <p:spPr>
          <a:xfrm>
            <a:off x="2250946" y="1062735"/>
            <a:ext cx="1326339" cy="3396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RAN NSSMF</a:t>
            </a:r>
          </a:p>
        </p:txBody>
      </p:sp>
      <p:cxnSp>
        <p:nvCxnSpPr>
          <p:cNvPr id="43" name="Straight Connector 42"/>
          <p:cNvCxnSpPr/>
          <p:nvPr/>
        </p:nvCxnSpPr>
        <p:spPr>
          <a:xfrm>
            <a:off x="2936277" y="1720927"/>
            <a:ext cx="0" cy="470392"/>
          </a:xfrm>
          <a:prstGeom prst="line">
            <a:avLst/>
          </a:prstGeom>
          <a:ln w="127000"/>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42EE898-3A05-47CD-8C5E-0B276FBF032B}"/>
              </a:ext>
            </a:extLst>
          </p:cNvPr>
          <p:cNvCxnSpPr>
            <a:cxnSpLocks/>
            <a:stCxn id="47" idx="2"/>
          </p:cNvCxnSpPr>
          <p:nvPr/>
        </p:nvCxnSpPr>
        <p:spPr>
          <a:xfrm>
            <a:off x="4934645" y="1446657"/>
            <a:ext cx="8467" cy="500541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86AAE792-915A-4384-902D-98CCC8F4F6EA}"/>
              </a:ext>
            </a:extLst>
          </p:cNvPr>
          <p:cNvSpPr/>
          <p:nvPr/>
        </p:nvSpPr>
        <p:spPr>
          <a:xfrm>
            <a:off x="4271475" y="1106976"/>
            <a:ext cx="1326339" cy="3396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TN NSSMF</a:t>
            </a:r>
          </a:p>
        </p:txBody>
      </p:sp>
      <p:cxnSp>
        <p:nvCxnSpPr>
          <p:cNvPr id="24" name="Straight Arrow Connector 23"/>
          <p:cNvCxnSpPr/>
          <p:nvPr/>
        </p:nvCxnSpPr>
        <p:spPr>
          <a:xfrm flipV="1">
            <a:off x="922730" y="1701509"/>
            <a:ext cx="199138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39664" y="1486906"/>
            <a:ext cx="1974452" cy="184666"/>
          </a:xfrm>
          <a:prstGeom prst="rect">
            <a:avLst/>
          </a:prstGeom>
          <a:noFill/>
        </p:spPr>
        <p:txBody>
          <a:bodyPr wrap="square" lIns="0" tIns="0" rIns="0" bIns="0" rtlCol="0">
            <a:spAutoFit/>
          </a:bodyPr>
          <a:lstStyle/>
          <a:p>
            <a:r>
              <a:rPr lang="en-US" sz="1200" dirty="0"/>
              <a:t>Query RAN NSSMF capability</a:t>
            </a:r>
          </a:p>
        </p:txBody>
      </p:sp>
      <p:cxnSp>
        <p:nvCxnSpPr>
          <p:cNvPr id="35" name="Straight Arrow Connector 34"/>
          <p:cNvCxnSpPr/>
          <p:nvPr/>
        </p:nvCxnSpPr>
        <p:spPr>
          <a:xfrm flipH="1">
            <a:off x="914263" y="2191319"/>
            <a:ext cx="201354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394734" y="1914637"/>
            <a:ext cx="894116" cy="184666"/>
          </a:xfrm>
          <a:prstGeom prst="rect">
            <a:avLst/>
          </a:prstGeom>
          <a:noFill/>
        </p:spPr>
        <p:txBody>
          <a:bodyPr wrap="square" lIns="0" tIns="0" rIns="0" bIns="0" rtlCol="0">
            <a:spAutoFit/>
          </a:bodyPr>
          <a:lstStyle/>
          <a:p>
            <a:r>
              <a:rPr lang="en-US" sz="1200" dirty="0" err="1"/>
              <a:t>RAN_Option</a:t>
            </a:r>
            <a:endParaRPr lang="en-US" sz="1200" dirty="0"/>
          </a:p>
        </p:txBody>
      </p:sp>
      <p:sp>
        <p:nvSpPr>
          <p:cNvPr id="45" name="Rectangle 44"/>
          <p:cNvSpPr/>
          <p:nvPr/>
        </p:nvSpPr>
        <p:spPr>
          <a:xfrm>
            <a:off x="512748" y="4101990"/>
            <a:ext cx="4640366" cy="1623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512748" y="4110535"/>
            <a:ext cx="282011" cy="184666"/>
          </a:xfrm>
          <a:prstGeom prst="rect">
            <a:avLst/>
          </a:prstGeom>
          <a:noFill/>
          <a:ln>
            <a:solidFill>
              <a:schemeClr val="tx1"/>
            </a:solidFill>
          </a:ln>
        </p:spPr>
        <p:txBody>
          <a:bodyPr wrap="square" lIns="0" tIns="0" rIns="0" bIns="0" rtlCol="0">
            <a:spAutoFit/>
          </a:bodyPr>
          <a:lstStyle/>
          <a:p>
            <a:r>
              <a:rPr lang="en-US" sz="1200" dirty="0"/>
              <a:t>Opt</a:t>
            </a:r>
          </a:p>
        </p:txBody>
      </p:sp>
      <p:cxnSp>
        <p:nvCxnSpPr>
          <p:cNvPr id="51" name="Straight Arrow Connector 50"/>
          <p:cNvCxnSpPr/>
          <p:nvPr/>
        </p:nvCxnSpPr>
        <p:spPr>
          <a:xfrm>
            <a:off x="939664" y="6289709"/>
            <a:ext cx="4003448" cy="170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936602" y="5921724"/>
            <a:ext cx="3062" cy="367989"/>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1490133" y="6049830"/>
            <a:ext cx="1740145" cy="184666"/>
          </a:xfrm>
          <a:prstGeom prst="rect">
            <a:avLst/>
          </a:prstGeom>
          <a:solidFill>
            <a:schemeClr val="bg1"/>
          </a:solidFill>
        </p:spPr>
        <p:txBody>
          <a:bodyPr wrap="square" lIns="0" tIns="0" rIns="0" bIns="0" rtlCol="0">
            <a:spAutoFit/>
          </a:bodyPr>
          <a:lstStyle/>
          <a:p>
            <a:r>
              <a:rPr lang="en-US" sz="1200" dirty="0"/>
              <a:t>Create TS_1 (i.e., backhaul) </a:t>
            </a:r>
          </a:p>
        </p:txBody>
      </p:sp>
      <p:sp>
        <p:nvSpPr>
          <p:cNvPr id="72" name="TextBox 71"/>
          <p:cNvSpPr txBox="1"/>
          <p:nvPr/>
        </p:nvSpPr>
        <p:spPr>
          <a:xfrm>
            <a:off x="1490133" y="4201197"/>
            <a:ext cx="1314312" cy="188008"/>
          </a:xfrm>
          <a:prstGeom prst="rect">
            <a:avLst/>
          </a:prstGeom>
          <a:solidFill>
            <a:schemeClr val="bg1"/>
          </a:solidFill>
        </p:spPr>
        <p:txBody>
          <a:bodyPr wrap="square" lIns="0" tIns="0" rIns="0" bIns="0" rtlCol="0">
            <a:spAutoFit/>
          </a:bodyPr>
          <a:lstStyle/>
          <a:p>
            <a:r>
              <a:rPr lang="en-US" sz="1200" dirty="0"/>
              <a:t>[ </a:t>
            </a:r>
            <a:r>
              <a:rPr lang="en-US" sz="1200" dirty="0" err="1"/>
              <a:t>RAN_Option</a:t>
            </a:r>
            <a:r>
              <a:rPr lang="en-US" sz="1200" dirty="0"/>
              <a:t> = 2 ]</a:t>
            </a:r>
          </a:p>
        </p:txBody>
      </p:sp>
      <p:cxnSp>
        <p:nvCxnSpPr>
          <p:cNvPr id="74" name="Straight Arrow Connector 73"/>
          <p:cNvCxnSpPr/>
          <p:nvPr/>
        </p:nvCxnSpPr>
        <p:spPr>
          <a:xfrm>
            <a:off x="912392" y="5512046"/>
            <a:ext cx="4003448" cy="170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922730" y="5172878"/>
            <a:ext cx="0" cy="339168"/>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1370524" y="5259621"/>
            <a:ext cx="1740145" cy="184666"/>
          </a:xfrm>
          <a:prstGeom prst="rect">
            <a:avLst/>
          </a:prstGeom>
          <a:solidFill>
            <a:schemeClr val="bg1"/>
          </a:solidFill>
        </p:spPr>
        <p:txBody>
          <a:bodyPr wrap="square" lIns="0" tIns="0" rIns="0" bIns="0" rtlCol="0">
            <a:spAutoFit/>
          </a:bodyPr>
          <a:lstStyle/>
          <a:p>
            <a:r>
              <a:rPr lang="en-US" sz="1200" dirty="0"/>
              <a:t>Create TS_4 (i.e., </a:t>
            </a:r>
            <a:r>
              <a:rPr lang="en-US" sz="1200" dirty="0" err="1"/>
              <a:t>midhaul</a:t>
            </a:r>
            <a:r>
              <a:rPr lang="en-US" sz="1200" dirty="0"/>
              <a:t>) </a:t>
            </a:r>
          </a:p>
        </p:txBody>
      </p:sp>
      <p:pic>
        <p:nvPicPr>
          <p:cNvPr id="78" name="Picture 77"/>
          <p:cNvPicPr>
            <a:picLocks noChangeAspect="1"/>
          </p:cNvPicPr>
          <p:nvPr/>
        </p:nvPicPr>
        <p:blipFill>
          <a:blip r:embed="rId2"/>
          <a:stretch>
            <a:fillRect/>
          </a:stretch>
        </p:blipFill>
        <p:spPr>
          <a:xfrm>
            <a:off x="7082897" y="1109133"/>
            <a:ext cx="4971684" cy="1475302"/>
          </a:xfrm>
          <a:prstGeom prst="rect">
            <a:avLst/>
          </a:prstGeom>
          <a:ln>
            <a:solidFill>
              <a:schemeClr val="tx1"/>
            </a:solidFill>
          </a:ln>
        </p:spPr>
      </p:pic>
      <p:cxnSp>
        <p:nvCxnSpPr>
          <p:cNvPr id="79" name="Straight Arrow Connector 78"/>
          <p:cNvCxnSpPr/>
          <p:nvPr/>
        </p:nvCxnSpPr>
        <p:spPr>
          <a:xfrm>
            <a:off x="936602" y="4955139"/>
            <a:ext cx="4003448" cy="170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394734" y="4702714"/>
            <a:ext cx="1740145" cy="184666"/>
          </a:xfrm>
          <a:prstGeom prst="rect">
            <a:avLst/>
          </a:prstGeom>
          <a:solidFill>
            <a:schemeClr val="bg1"/>
          </a:solidFill>
        </p:spPr>
        <p:txBody>
          <a:bodyPr wrap="square" lIns="0" tIns="0" rIns="0" bIns="0" rtlCol="0">
            <a:spAutoFit/>
          </a:bodyPr>
          <a:lstStyle/>
          <a:p>
            <a:r>
              <a:rPr lang="en-US" sz="1200" dirty="0"/>
              <a:t>Create TS_3 (i.e., </a:t>
            </a:r>
            <a:r>
              <a:rPr lang="en-US" sz="1200" dirty="0" err="1"/>
              <a:t>fronthaul</a:t>
            </a:r>
            <a:r>
              <a:rPr lang="en-US" sz="1200" dirty="0"/>
              <a:t>) </a:t>
            </a:r>
          </a:p>
        </p:txBody>
      </p:sp>
      <p:cxnSp>
        <p:nvCxnSpPr>
          <p:cNvPr id="83" name="Straight Connector 82"/>
          <p:cNvCxnSpPr/>
          <p:nvPr/>
        </p:nvCxnSpPr>
        <p:spPr>
          <a:xfrm>
            <a:off x="2914791" y="2775860"/>
            <a:ext cx="0" cy="358017"/>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2701583" y="2287844"/>
            <a:ext cx="2383165" cy="16237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p:cNvSpPr txBox="1"/>
          <p:nvPr/>
        </p:nvSpPr>
        <p:spPr>
          <a:xfrm>
            <a:off x="2701583" y="2296389"/>
            <a:ext cx="282011" cy="184666"/>
          </a:xfrm>
          <a:prstGeom prst="rect">
            <a:avLst/>
          </a:prstGeom>
          <a:solidFill>
            <a:schemeClr val="bg1"/>
          </a:solidFill>
          <a:ln>
            <a:solidFill>
              <a:schemeClr val="tx1"/>
            </a:solidFill>
          </a:ln>
        </p:spPr>
        <p:txBody>
          <a:bodyPr wrap="square" lIns="0" tIns="0" rIns="0" bIns="0" rtlCol="0">
            <a:spAutoFit/>
          </a:bodyPr>
          <a:lstStyle/>
          <a:p>
            <a:r>
              <a:rPr lang="en-US" sz="1200" dirty="0"/>
              <a:t>Opt</a:t>
            </a:r>
          </a:p>
        </p:txBody>
      </p:sp>
      <p:sp>
        <p:nvSpPr>
          <p:cNvPr id="86" name="TextBox 85"/>
          <p:cNvSpPr txBox="1"/>
          <p:nvPr/>
        </p:nvSpPr>
        <p:spPr>
          <a:xfrm>
            <a:off x="3315879" y="2416293"/>
            <a:ext cx="1314312" cy="188008"/>
          </a:xfrm>
          <a:prstGeom prst="rect">
            <a:avLst/>
          </a:prstGeom>
          <a:solidFill>
            <a:schemeClr val="bg1"/>
          </a:solidFill>
        </p:spPr>
        <p:txBody>
          <a:bodyPr wrap="square" lIns="0" tIns="0" rIns="0" bIns="0" rtlCol="0">
            <a:spAutoFit/>
          </a:bodyPr>
          <a:lstStyle/>
          <a:p>
            <a:r>
              <a:rPr lang="en-US" sz="1200" dirty="0"/>
              <a:t>[ </a:t>
            </a:r>
            <a:r>
              <a:rPr lang="en-US" sz="1200" dirty="0" err="1"/>
              <a:t>RAN_Option</a:t>
            </a:r>
            <a:r>
              <a:rPr lang="en-US" sz="1200" dirty="0"/>
              <a:t> = 1 ]</a:t>
            </a:r>
          </a:p>
        </p:txBody>
      </p:sp>
      <p:cxnSp>
        <p:nvCxnSpPr>
          <p:cNvPr id="87" name="Straight Arrow Connector 86"/>
          <p:cNvCxnSpPr/>
          <p:nvPr/>
        </p:nvCxnSpPr>
        <p:spPr>
          <a:xfrm>
            <a:off x="2904669" y="3697900"/>
            <a:ext cx="20353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2915007" y="3358732"/>
            <a:ext cx="0" cy="339168"/>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3134879" y="3445475"/>
            <a:ext cx="1740145" cy="184666"/>
          </a:xfrm>
          <a:prstGeom prst="rect">
            <a:avLst/>
          </a:prstGeom>
          <a:solidFill>
            <a:schemeClr val="bg1"/>
          </a:solidFill>
        </p:spPr>
        <p:txBody>
          <a:bodyPr wrap="square" lIns="0" tIns="0" rIns="0" bIns="0" rtlCol="0">
            <a:spAutoFit/>
          </a:bodyPr>
          <a:lstStyle/>
          <a:p>
            <a:r>
              <a:rPr lang="en-US" sz="1200" dirty="0"/>
              <a:t>Create TS_4 (i.e., </a:t>
            </a:r>
            <a:r>
              <a:rPr lang="en-US" sz="1200" dirty="0" err="1"/>
              <a:t>midhaul</a:t>
            </a:r>
            <a:r>
              <a:rPr lang="en-US" sz="1200" dirty="0"/>
              <a:t>) </a:t>
            </a:r>
          </a:p>
        </p:txBody>
      </p:sp>
      <p:cxnSp>
        <p:nvCxnSpPr>
          <p:cNvPr id="90" name="Straight Arrow Connector 89"/>
          <p:cNvCxnSpPr/>
          <p:nvPr/>
        </p:nvCxnSpPr>
        <p:spPr>
          <a:xfrm>
            <a:off x="2928879" y="3140993"/>
            <a:ext cx="20057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3175695" y="2888568"/>
            <a:ext cx="1740145" cy="184666"/>
          </a:xfrm>
          <a:prstGeom prst="rect">
            <a:avLst/>
          </a:prstGeom>
          <a:solidFill>
            <a:schemeClr val="bg1"/>
          </a:solidFill>
        </p:spPr>
        <p:txBody>
          <a:bodyPr wrap="square" lIns="0" tIns="0" rIns="0" bIns="0" rtlCol="0">
            <a:spAutoFit/>
          </a:bodyPr>
          <a:lstStyle/>
          <a:p>
            <a:r>
              <a:rPr lang="en-US" sz="1200" dirty="0"/>
              <a:t>Create TS_3 (i.e., </a:t>
            </a:r>
            <a:r>
              <a:rPr lang="en-US" sz="1200" dirty="0" err="1"/>
              <a:t>fronthaul</a:t>
            </a:r>
            <a:r>
              <a:rPr lang="en-US" sz="1200" dirty="0"/>
              <a:t>) </a:t>
            </a:r>
          </a:p>
        </p:txBody>
      </p:sp>
    </p:spTree>
    <p:extLst>
      <p:ext uri="{BB962C8B-B14F-4D97-AF65-F5344CB8AC3E}">
        <p14:creationId xmlns:p14="http://schemas.microsoft.com/office/powerpoint/2010/main" val="1500333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F4586-3044-4132-AFCA-D4734F0306AD}"/>
              </a:ext>
            </a:extLst>
          </p:cNvPr>
          <p:cNvSpPr>
            <a:spLocks noGrp="1"/>
          </p:cNvSpPr>
          <p:nvPr>
            <p:ph type="ctrTitle"/>
          </p:nvPr>
        </p:nvSpPr>
        <p:spPr/>
        <p:txBody>
          <a:bodyPr/>
          <a:lstStyle/>
          <a:p>
            <a:r>
              <a:rPr lang="en-US" dirty="0"/>
              <a:t>Common aspects</a:t>
            </a:r>
          </a:p>
        </p:txBody>
      </p:sp>
    </p:spTree>
    <p:extLst>
      <p:ext uri="{BB962C8B-B14F-4D97-AF65-F5344CB8AC3E}">
        <p14:creationId xmlns:p14="http://schemas.microsoft.com/office/powerpoint/2010/main" val="59923980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09B1010-649D-3F4A-83ED-7AD309987885}"/>
              </a:ext>
            </a:extLst>
          </p:cNvPr>
          <p:cNvSpPr>
            <a:spLocks noGrp="1"/>
          </p:cNvSpPr>
          <p:nvPr>
            <p:ph type="sldNum" sz="quarter" idx="4"/>
          </p:nvPr>
        </p:nvSpPr>
        <p:spPr/>
        <p:txBody>
          <a:bodyPr/>
          <a:lstStyle/>
          <a:p>
            <a:fld id="{385590E5-57D4-4004-8489-08DEED0A8847}" type="slidenum">
              <a:rPr kumimoji="1" lang="ja-JP" altLang="en-US" smtClean="0"/>
              <a:t>20</a:t>
            </a:fld>
            <a:endParaRPr kumimoji="1" lang="ja-JP" altLang="en-US"/>
          </a:p>
        </p:txBody>
      </p:sp>
      <p:sp>
        <p:nvSpPr>
          <p:cNvPr id="8" name="文本框 7">
            <a:extLst>
              <a:ext uri="{FF2B5EF4-FFF2-40B4-BE49-F238E27FC236}">
                <a16:creationId xmlns:a16="http://schemas.microsoft.com/office/drawing/2014/main" id="{B3B60219-2B09-764B-B843-6E944C1CFADD}"/>
              </a:ext>
            </a:extLst>
          </p:cNvPr>
          <p:cNvSpPr txBox="1"/>
          <p:nvPr/>
        </p:nvSpPr>
        <p:spPr>
          <a:xfrm>
            <a:off x="152400" y="183392"/>
            <a:ext cx="11480800" cy="584775"/>
          </a:xfrm>
          <a:prstGeom prst="rect">
            <a:avLst/>
          </a:prstGeom>
          <a:noFill/>
        </p:spPr>
        <p:txBody>
          <a:bodyPr wrap="square" rtlCol="0">
            <a:spAutoFit/>
          </a:bodyPr>
          <a:lstStyle/>
          <a:p>
            <a:r>
              <a:rPr lang="en-US" altLang="zh-CN" sz="3200" b="1" dirty="0">
                <a:solidFill>
                  <a:schemeClr val="bg1"/>
                </a:solidFill>
              </a:rPr>
              <a:t>FR1</a:t>
            </a:r>
            <a:r>
              <a:rPr kumimoji="1" lang="en-US" altLang="zh-CN" sz="3200" b="1" dirty="0">
                <a:solidFill>
                  <a:schemeClr val="bg1"/>
                </a:solidFill>
              </a:rPr>
              <a:t>: TN NSSMF northbound API needs to support LCM operations</a:t>
            </a:r>
            <a:endParaRPr kumimoji="1" lang="zh-CN" altLang="en-US" sz="3200"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633699448"/>
              </p:ext>
            </p:extLst>
          </p:nvPr>
        </p:nvGraphicFramePr>
        <p:xfrm>
          <a:off x="1040133" y="2232203"/>
          <a:ext cx="10876086" cy="3754120"/>
        </p:xfrm>
        <a:graphic>
          <a:graphicData uri="http://schemas.openxmlformats.org/drawingml/2006/table">
            <a:tbl>
              <a:tblPr firstRow="1" bandRow="1">
                <a:tableStyleId>{5C22544A-7EE6-4342-B048-85BDC9FD1C3A}</a:tableStyleId>
              </a:tblPr>
              <a:tblGrid>
                <a:gridCol w="1560169">
                  <a:extLst>
                    <a:ext uri="{9D8B030D-6E8A-4147-A177-3AD203B41FA5}">
                      <a16:colId xmlns:a16="http://schemas.microsoft.com/office/drawing/2014/main" val="20000"/>
                    </a:ext>
                  </a:extLst>
                </a:gridCol>
                <a:gridCol w="3039172">
                  <a:extLst>
                    <a:ext uri="{9D8B030D-6E8A-4147-A177-3AD203B41FA5}">
                      <a16:colId xmlns:a16="http://schemas.microsoft.com/office/drawing/2014/main" val="20001"/>
                    </a:ext>
                  </a:extLst>
                </a:gridCol>
                <a:gridCol w="2678438">
                  <a:extLst>
                    <a:ext uri="{9D8B030D-6E8A-4147-A177-3AD203B41FA5}">
                      <a16:colId xmlns:a16="http://schemas.microsoft.com/office/drawing/2014/main" val="20002"/>
                    </a:ext>
                  </a:extLst>
                </a:gridCol>
                <a:gridCol w="3598307">
                  <a:extLst>
                    <a:ext uri="{9D8B030D-6E8A-4147-A177-3AD203B41FA5}">
                      <a16:colId xmlns:a16="http://schemas.microsoft.com/office/drawing/2014/main" val="20003"/>
                    </a:ext>
                  </a:extLst>
                </a:gridCol>
              </a:tblGrid>
              <a:tr h="370840">
                <a:tc>
                  <a:txBody>
                    <a:bodyPr/>
                    <a:lstStyle/>
                    <a:p>
                      <a:r>
                        <a:rPr lang="en-US" sz="1600" dirty="0"/>
                        <a:t>API</a:t>
                      </a:r>
                      <a:r>
                        <a:rPr lang="en-US" sz="1600" baseline="0" dirty="0"/>
                        <a:t> name</a:t>
                      </a:r>
                      <a:endParaRPr lang="en-US" sz="1600" dirty="0"/>
                    </a:p>
                  </a:txBody>
                  <a:tcPr/>
                </a:tc>
                <a:tc>
                  <a:txBody>
                    <a:bodyPr/>
                    <a:lstStyle/>
                    <a:p>
                      <a:r>
                        <a:rPr lang="en-US" sz="1600" dirty="0"/>
                        <a:t>Input</a:t>
                      </a:r>
                    </a:p>
                  </a:txBody>
                  <a:tcPr/>
                </a:tc>
                <a:tc>
                  <a:txBody>
                    <a:bodyPr/>
                    <a:lstStyle/>
                    <a:p>
                      <a:r>
                        <a:rPr lang="en-US" sz="1600" dirty="0"/>
                        <a:t>Output</a:t>
                      </a:r>
                    </a:p>
                  </a:txBody>
                  <a:tcPr/>
                </a:tc>
                <a:tc>
                  <a:txBody>
                    <a:bodyPr/>
                    <a:lstStyle/>
                    <a:p>
                      <a:r>
                        <a:rPr lang="en-US" sz="1600" dirty="0"/>
                        <a:t>Description</a:t>
                      </a:r>
                    </a:p>
                  </a:txBody>
                  <a:tcPr/>
                </a:tc>
                <a:extLst>
                  <a:ext uri="{0D108BD9-81ED-4DB2-BD59-A6C34878D82A}">
                    <a16:rowId xmlns:a16="http://schemas.microsoft.com/office/drawing/2014/main" val="10000"/>
                  </a:ext>
                </a:extLst>
              </a:tr>
              <a:tr h="370840">
                <a:tc>
                  <a:txBody>
                    <a:bodyPr/>
                    <a:lstStyle/>
                    <a:p>
                      <a:r>
                        <a:rPr lang="en-US" sz="1600" dirty="0"/>
                        <a:t>Allocate</a:t>
                      </a:r>
                    </a:p>
                  </a:txBody>
                  <a:tcPr/>
                </a:tc>
                <a:tc>
                  <a:txBody>
                    <a:bodyPr/>
                    <a:lstStyle/>
                    <a:p>
                      <a:r>
                        <a:rPr lang="en-US" sz="1600" dirty="0"/>
                        <a:t>Transport S</a:t>
                      </a:r>
                      <a:r>
                        <a:rPr lang="en-US" sz="1600" baseline="0" dirty="0"/>
                        <a:t>lice instance (</a:t>
                      </a:r>
                      <a:r>
                        <a:rPr lang="en-US" sz="1600" baseline="0" dirty="0" err="1"/>
                        <a:t>Transport_Slice_Connectivity</a:t>
                      </a:r>
                      <a:r>
                        <a:rPr lang="en-US" sz="1600" baseline="0" dirty="0"/>
                        <a:t> object)</a:t>
                      </a:r>
                      <a:endParaRPr lang="en-US" sz="1600" dirty="0"/>
                    </a:p>
                  </a:txBody>
                  <a:tcPr/>
                </a:tc>
                <a:tc>
                  <a:txBody>
                    <a:bodyPr/>
                    <a:lstStyle/>
                    <a:p>
                      <a:r>
                        <a:rPr lang="en-US" sz="1600" dirty="0"/>
                        <a:t>{Success,</a:t>
                      </a:r>
                      <a:r>
                        <a:rPr lang="en-US" sz="1600" baseline="0" dirty="0"/>
                        <a:t> Failure}</a:t>
                      </a:r>
                      <a:endParaRPr lang="en-US" sz="1600" dirty="0"/>
                    </a:p>
                  </a:txBody>
                  <a:tcPr/>
                </a:tc>
                <a:tc>
                  <a:txBody>
                    <a:bodyPr/>
                    <a:lstStyle/>
                    <a:p>
                      <a:r>
                        <a:rPr kumimoji="1" lang="en-US" altLang="zh-CN" sz="1600" baseline="0" dirty="0"/>
                        <a:t>Performs TN </a:t>
                      </a:r>
                      <a:r>
                        <a:rPr kumimoji="1" lang="en-US" altLang="zh-CN" sz="1600" dirty="0"/>
                        <a:t>NSSI</a:t>
                      </a:r>
                      <a:r>
                        <a:rPr kumimoji="1" lang="zh-CN" altLang="en-US" sz="1600" dirty="0"/>
                        <a:t> </a:t>
                      </a:r>
                      <a:r>
                        <a:rPr kumimoji="1" lang="en-US" altLang="zh-CN" sz="1600" dirty="0"/>
                        <a:t>Allocate</a:t>
                      </a:r>
                      <a:r>
                        <a:rPr kumimoji="1" lang="zh-CN" altLang="en-US" sz="1600" dirty="0"/>
                        <a:t> </a:t>
                      </a:r>
                      <a:r>
                        <a:rPr kumimoji="1" lang="en-US" altLang="zh-CN" sz="1600" dirty="0"/>
                        <a:t>operation, i.e.,</a:t>
                      </a:r>
                      <a:r>
                        <a:rPr kumimoji="1" lang="en-US" altLang="zh-CN" sz="1600" baseline="0" dirty="0"/>
                        <a:t> Service Creation</a:t>
                      </a:r>
                      <a:r>
                        <a:rPr kumimoji="1" lang="en-US" altLang="zh-CN" sz="1600" dirty="0"/>
                        <a:t>.</a:t>
                      </a:r>
                      <a:r>
                        <a:rPr kumimoji="1" lang="zh-CN" altLang="en-US" sz="1600" dirty="0"/>
                        <a:t> </a:t>
                      </a:r>
                      <a:r>
                        <a:rPr lang="en-US" sz="1600" baseline="0" dirty="0"/>
                        <a:t> </a:t>
                      </a:r>
                      <a:endParaRPr lang="en-US" sz="1600" dirty="0"/>
                    </a:p>
                  </a:txBody>
                  <a:tcPr/>
                </a:tc>
                <a:extLst>
                  <a:ext uri="{0D108BD9-81ED-4DB2-BD59-A6C34878D82A}">
                    <a16:rowId xmlns:a16="http://schemas.microsoft.com/office/drawing/2014/main" val="10001"/>
                  </a:ext>
                </a:extLst>
              </a:tr>
              <a:tr h="370840">
                <a:tc>
                  <a:txBody>
                    <a:bodyPr/>
                    <a:lstStyle/>
                    <a:p>
                      <a:r>
                        <a:rPr lang="en-US" sz="1600" dirty="0"/>
                        <a:t>Deallocate</a:t>
                      </a:r>
                    </a:p>
                  </a:txBody>
                  <a:tcPr/>
                </a:tc>
                <a:tc>
                  <a:txBody>
                    <a:bodyPr/>
                    <a:lstStyle/>
                    <a:p>
                      <a:r>
                        <a:rPr lang="en-US" sz="1600" dirty="0"/>
                        <a:t>Transport Slice ID</a:t>
                      </a:r>
                    </a:p>
                  </a:txBody>
                  <a:tcPr/>
                </a:tc>
                <a:tc>
                  <a:txBody>
                    <a:bodyPr/>
                    <a:lstStyle/>
                    <a:p>
                      <a:r>
                        <a:rPr lang="en-US" sz="1600" dirty="0"/>
                        <a:t>{Success,</a:t>
                      </a:r>
                      <a:r>
                        <a:rPr lang="en-US" sz="1600" baseline="0" dirty="0"/>
                        <a:t> Failure}</a:t>
                      </a:r>
                      <a:endParaRPr lang="en-US" sz="1600" dirty="0"/>
                    </a:p>
                  </a:txBody>
                  <a:tcPr/>
                </a:tc>
                <a:tc>
                  <a:txBody>
                    <a:bodyPr/>
                    <a:lstStyle/>
                    <a:p>
                      <a:r>
                        <a:rPr lang="en-US" sz="1600" dirty="0"/>
                        <a:t>Deallocates a Transport Slice created</a:t>
                      </a:r>
                      <a:r>
                        <a:rPr lang="en-US" sz="1600" baseline="0" dirty="0"/>
                        <a:t> by Service Creation.</a:t>
                      </a:r>
                      <a:endParaRPr lang="en-US" sz="1600" dirty="0"/>
                    </a:p>
                  </a:txBody>
                  <a:tcPr/>
                </a:tc>
                <a:extLst>
                  <a:ext uri="{0D108BD9-81ED-4DB2-BD59-A6C34878D82A}">
                    <a16:rowId xmlns:a16="http://schemas.microsoft.com/office/drawing/2014/main" val="10002"/>
                  </a:ext>
                </a:extLst>
              </a:tr>
              <a:tr h="370840">
                <a:tc>
                  <a:txBody>
                    <a:bodyPr/>
                    <a:lstStyle/>
                    <a:p>
                      <a:r>
                        <a:rPr lang="en-US" sz="1600" dirty="0"/>
                        <a:t>Activate</a:t>
                      </a:r>
                    </a:p>
                  </a:txBody>
                  <a:tcPr/>
                </a:tc>
                <a:tc>
                  <a:txBody>
                    <a:bodyPr/>
                    <a:lstStyle/>
                    <a:p>
                      <a:r>
                        <a:rPr lang="en-US" sz="1600" dirty="0"/>
                        <a:t>Transport Slice ID</a:t>
                      </a:r>
                    </a:p>
                  </a:txBody>
                  <a:tcPr/>
                </a:tc>
                <a:tc>
                  <a:txBody>
                    <a:bodyPr/>
                    <a:lstStyle/>
                    <a:p>
                      <a:r>
                        <a:rPr lang="en-US" sz="1600" dirty="0"/>
                        <a:t>{Success,</a:t>
                      </a:r>
                      <a:r>
                        <a:rPr lang="en-US" sz="1600" baseline="0" dirty="0"/>
                        <a:t> Failure}</a:t>
                      </a:r>
                      <a:endParaRPr lang="en-US" sz="1600" dirty="0"/>
                    </a:p>
                  </a:txBody>
                  <a:tcPr/>
                </a:tc>
                <a:tc>
                  <a:txBody>
                    <a:bodyPr/>
                    <a:lstStyle/>
                    <a:p>
                      <a:r>
                        <a:rPr lang="en-US" sz="1600" dirty="0"/>
                        <a:t>Performs Transport Slice Service Activation.</a:t>
                      </a:r>
                      <a:r>
                        <a:rPr lang="en-US" sz="1600" baseline="0" dirty="0"/>
                        <a:t> i.e., activates the service created by Service Creation</a:t>
                      </a:r>
                      <a:endParaRPr lang="en-US" sz="1600" dirty="0"/>
                    </a:p>
                  </a:txBody>
                  <a:tcPr/>
                </a:tc>
                <a:extLst>
                  <a:ext uri="{0D108BD9-81ED-4DB2-BD59-A6C34878D82A}">
                    <a16:rowId xmlns:a16="http://schemas.microsoft.com/office/drawing/2014/main" val="10003"/>
                  </a:ext>
                </a:extLst>
              </a:tr>
              <a:tr h="370840">
                <a:tc>
                  <a:txBody>
                    <a:bodyPr/>
                    <a:lstStyle/>
                    <a:p>
                      <a:r>
                        <a:rPr lang="en-US" sz="1600" dirty="0"/>
                        <a:t>Deactivate</a:t>
                      </a:r>
                    </a:p>
                  </a:txBody>
                  <a:tcPr/>
                </a:tc>
                <a:tc>
                  <a:txBody>
                    <a:bodyPr/>
                    <a:lstStyle/>
                    <a:p>
                      <a:r>
                        <a:rPr lang="en-US" sz="1600" dirty="0"/>
                        <a:t>Transport Slice ID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{Success,</a:t>
                      </a:r>
                      <a:r>
                        <a:rPr lang="en-US" sz="1600" baseline="0" dirty="0"/>
                        <a:t> Failure}</a:t>
                      </a:r>
                      <a:endParaRPr lang="en-US" sz="1600" dirty="0"/>
                    </a:p>
                  </a:txBody>
                  <a:tcPr/>
                </a:tc>
                <a:tc>
                  <a:txBody>
                    <a:bodyPr/>
                    <a:lstStyle/>
                    <a:p>
                      <a:r>
                        <a:rPr lang="en-US" sz="1600" dirty="0"/>
                        <a:t>Deactivates</a:t>
                      </a:r>
                      <a:r>
                        <a:rPr lang="en-US" sz="1600" baseline="0" dirty="0"/>
                        <a:t> the requested service operating on the target transport slice.</a:t>
                      </a:r>
                      <a:endParaRPr lang="en-US" sz="1600" dirty="0"/>
                    </a:p>
                  </a:txBody>
                  <a:tcPr/>
                </a:tc>
                <a:extLst>
                  <a:ext uri="{0D108BD9-81ED-4DB2-BD59-A6C34878D82A}">
                    <a16:rowId xmlns:a16="http://schemas.microsoft.com/office/drawing/2014/main" val="10004"/>
                  </a:ext>
                </a:extLst>
              </a:tr>
              <a:tr h="370840">
                <a:tc>
                  <a:txBody>
                    <a:bodyPr/>
                    <a:lstStyle/>
                    <a:p>
                      <a:r>
                        <a:rPr lang="en-US" sz="1600" dirty="0"/>
                        <a:t>Query</a:t>
                      </a:r>
                    </a:p>
                  </a:txBody>
                  <a:tcPr/>
                </a:tc>
                <a:tc>
                  <a:txBody>
                    <a:bodyPr/>
                    <a:lstStyle/>
                    <a:p>
                      <a:r>
                        <a:rPr lang="en-US" sz="1600" dirty="0"/>
                        <a:t>Transport Slice</a:t>
                      </a:r>
                      <a:r>
                        <a:rPr lang="en-US" sz="1600" baseline="0" dirty="0"/>
                        <a:t> ID</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err="1"/>
                        <a:t>Transport_Slice_Connectivity</a:t>
                      </a:r>
                      <a:r>
                        <a:rPr lang="en-US" sz="1600" baseline="0" dirty="0"/>
                        <a:t> object</a:t>
                      </a:r>
                      <a:endParaRPr lang="en-US" sz="1600" dirty="0"/>
                    </a:p>
                  </a:txBody>
                  <a:tcPr/>
                </a:tc>
                <a:tc>
                  <a:txBody>
                    <a:bodyPr/>
                    <a:lstStyle/>
                    <a:p>
                      <a:r>
                        <a:rPr lang="en-US" sz="1600" dirty="0"/>
                        <a:t>Returns</a:t>
                      </a:r>
                      <a:r>
                        <a:rPr lang="en-US" sz="1600" baseline="0" dirty="0"/>
                        <a:t> the Transport Slice instance. This API is to support KPI monitoring.</a:t>
                      </a:r>
                      <a:endParaRPr lang="en-US" sz="1600" dirty="0"/>
                    </a:p>
                  </a:txBody>
                  <a:tcPr/>
                </a:tc>
                <a:extLst>
                  <a:ext uri="{0D108BD9-81ED-4DB2-BD59-A6C34878D82A}">
                    <a16:rowId xmlns:a16="http://schemas.microsoft.com/office/drawing/2014/main" val="10005"/>
                  </a:ext>
                </a:extLst>
              </a:tr>
            </a:tbl>
          </a:graphicData>
        </a:graphic>
      </p:graphicFrame>
      <p:sp>
        <p:nvSpPr>
          <p:cNvPr id="5" name="TextBox 4"/>
          <p:cNvSpPr txBox="1"/>
          <p:nvPr/>
        </p:nvSpPr>
        <p:spPr>
          <a:xfrm>
            <a:off x="474134" y="1227667"/>
            <a:ext cx="10947400" cy="923330"/>
          </a:xfrm>
          <a:prstGeom prst="rect">
            <a:avLst/>
          </a:prstGeom>
          <a:noFill/>
        </p:spPr>
        <p:txBody>
          <a:bodyPr wrap="square" rtlCol="0">
            <a:spAutoFit/>
          </a:bodyPr>
          <a:lstStyle/>
          <a:p>
            <a:r>
              <a:rPr lang="en-US" dirty="0"/>
              <a:t>On ONAP, the NSMF decomposes a NSI into RAN NSSI, TN NSSI, and CORE NSSI, and delegates them to RAN NSSMF, TN NSSMF, and CORE NSSMF respectively. Further, the NSI LCM operations (3GPP 28.530) are also decomposed and delegated to the NSSMFs. As a result, the TN NSSMF NBI needs to provide the following APIs. </a:t>
            </a:r>
          </a:p>
        </p:txBody>
      </p:sp>
      <p:sp>
        <p:nvSpPr>
          <p:cNvPr id="6" name="Left Brace 5"/>
          <p:cNvSpPr/>
          <p:nvPr/>
        </p:nvSpPr>
        <p:spPr>
          <a:xfrm>
            <a:off x="679269" y="2603863"/>
            <a:ext cx="360864" cy="1393371"/>
          </a:xfrm>
          <a:prstGeom prst="leftBrace">
            <a:avLst>
              <a:gd name="adj1" fmla="val 8333"/>
              <a:gd name="adj2" fmla="val 5062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Left Brace 8"/>
          <p:cNvSpPr/>
          <p:nvPr/>
        </p:nvSpPr>
        <p:spPr>
          <a:xfrm>
            <a:off x="679269" y="3997234"/>
            <a:ext cx="360864" cy="1393371"/>
          </a:xfrm>
          <a:prstGeom prst="leftBrace">
            <a:avLst>
              <a:gd name="adj1" fmla="val 8333"/>
              <a:gd name="adj2" fmla="val 5062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100149" y="3016738"/>
            <a:ext cx="587829" cy="553998"/>
          </a:xfrm>
          <a:prstGeom prst="rect">
            <a:avLst/>
          </a:prstGeom>
          <a:noFill/>
        </p:spPr>
        <p:txBody>
          <a:bodyPr wrap="square" lIns="0" tIns="0" rIns="0" bIns="0" rtlCol="0">
            <a:spAutoFit/>
          </a:bodyPr>
          <a:lstStyle/>
          <a:p>
            <a:r>
              <a:rPr lang="en-US" sz="1200" dirty="0"/>
              <a:t>Treat TN slice as a resource</a:t>
            </a:r>
          </a:p>
        </p:txBody>
      </p:sp>
      <p:sp>
        <p:nvSpPr>
          <p:cNvPr id="10" name="TextBox 9"/>
          <p:cNvSpPr txBox="1"/>
          <p:nvPr/>
        </p:nvSpPr>
        <p:spPr>
          <a:xfrm>
            <a:off x="100149" y="4431098"/>
            <a:ext cx="679269" cy="553998"/>
          </a:xfrm>
          <a:prstGeom prst="rect">
            <a:avLst/>
          </a:prstGeom>
          <a:noFill/>
        </p:spPr>
        <p:txBody>
          <a:bodyPr wrap="square" lIns="0" tIns="0" rIns="0" bIns="0" rtlCol="0">
            <a:spAutoFit/>
          </a:bodyPr>
          <a:lstStyle/>
          <a:p>
            <a:r>
              <a:rPr lang="en-US" sz="1200" dirty="0"/>
              <a:t>Treat TN slice as a service</a:t>
            </a:r>
          </a:p>
        </p:txBody>
      </p:sp>
    </p:spTree>
    <p:extLst>
      <p:ext uri="{BB962C8B-B14F-4D97-AF65-F5344CB8AC3E}">
        <p14:creationId xmlns:p14="http://schemas.microsoft.com/office/powerpoint/2010/main" val="3369096233"/>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5888312" y="2010563"/>
            <a:ext cx="1918813" cy="178117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灯片编号占位符 1">
            <a:extLst>
              <a:ext uri="{FF2B5EF4-FFF2-40B4-BE49-F238E27FC236}">
                <a16:creationId xmlns:a16="http://schemas.microsoft.com/office/drawing/2014/main" id="{E09B1010-649D-3F4A-83ED-7AD309987885}"/>
              </a:ext>
            </a:extLst>
          </p:cNvPr>
          <p:cNvSpPr>
            <a:spLocks noGrp="1"/>
          </p:cNvSpPr>
          <p:nvPr>
            <p:ph type="sldNum" sz="quarter" idx="4"/>
          </p:nvPr>
        </p:nvSpPr>
        <p:spPr/>
        <p:txBody>
          <a:bodyPr/>
          <a:lstStyle/>
          <a:p>
            <a:fld id="{385590E5-57D4-4004-8489-08DEED0A8847}" type="slidenum">
              <a:rPr kumimoji="1" lang="ja-JP" altLang="en-US" smtClean="0"/>
              <a:t>21</a:t>
            </a:fld>
            <a:endParaRPr kumimoji="1" lang="ja-JP" altLang="en-US"/>
          </a:p>
        </p:txBody>
      </p:sp>
      <p:sp>
        <p:nvSpPr>
          <p:cNvPr id="4" name="Rectangle 3"/>
          <p:cNvSpPr/>
          <p:nvPr/>
        </p:nvSpPr>
        <p:spPr>
          <a:xfrm>
            <a:off x="1793294" y="2002971"/>
            <a:ext cx="3760177" cy="2011680"/>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800322" y="2002971"/>
            <a:ext cx="533550" cy="369332"/>
          </a:xfrm>
          <a:prstGeom prst="rect">
            <a:avLst/>
          </a:prstGeom>
          <a:noFill/>
        </p:spPr>
        <p:txBody>
          <a:bodyPr wrap="square" rtlCol="0">
            <a:spAutoFit/>
          </a:bodyPr>
          <a:lstStyle/>
          <a:p>
            <a:r>
              <a:rPr lang="en-US" dirty="0"/>
              <a:t>SO</a:t>
            </a:r>
          </a:p>
        </p:txBody>
      </p:sp>
      <p:sp>
        <p:nvSpPr>
          <p:cNvPr id="16" name="Rectangle 15"/>
          <p:cNvSpPr/>
          <p:nvPr/>
        </p:nvSpPr>
        <p:spPr>
          <a:xfrm>
            <a:off x="2286762" y="3355731"/>
            <a:ext cx="2543174" cy="51435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553461" y="3422406"/>
            <a:ext cx="2181225" cy="369332"/>
          </a:xfrm>
          <a:prstGeom prst="rect">
            <a:avLst/>
          </a:prstGeom>
          <a:noFill/>
        </p:spPr>
        <p:txBody>
          <a:bodyPr wrap="square" rtlCol="0">
            <a:spAutoFit/>
          </a:bodyPr>
          <a:lstStyle/>
          <a:p>
            <a:r>
              <a:rPr lang="en-US" dirty="0"/>
              <a:t>SO TN NSSMF WF</a:t>
            </a:r>
          </a:p>
        </p:txBody>
      </p:sp>
      <p:sp>
        <p:nvSpPr>
          <p:cNvPr id="41" name="Rectangle 40"/>
          <p:cNvSpPr/>
          <p:nvPr/>
        </p:nvSpPr>
        <p:spPr>
          <a:xfrm>
            <a:off x="2333872" y="2133601"/>
            <a:ext cx="1752749" cy="67905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2710624" y="2137185"/>
            <a:ext cx="1099771" cy="369332"/>
          </a:xfrm>
          <a:prstGeom prst="rect">
            <a:avLst/>
          </a:prstGeom>
          <a:noFill/>
        </p:spPr>
        <p:txBody>
          <a:bodyPr wrap="square" rtlCol="0">
            <a:spAutoFit/>
          </a:bodyPr>
          <a:lstStyle/>
          <a:p>
            <a:r>
              <a:rPr lang="en-US" dirty="0"/>
              <a:t>SO NSMF</a:t>
            </a:r>
          </a:p>
        </p:txBody>
      </p:sp>
      <p:cxnSp>
        <p:nvCxnSpPr>
          <p:cNvPr id="44" name="Straight Connector 43"/>
          <p:cNvCxnSpPr>
            <a:stCxn id="41" idx="2"/>
          </p:cNvCxnSpPr>
          <p:nvPr/>
        </p:nvCxnSpPr>
        <p:spPr>
          <a:xfrm>
            <a:off x="3210247" y="2812656"/>
            <a:ext cx="0" cy="543075"/>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948750" y="3034077"/>
            <a:ext cx="485775" cy="9525"/>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3381038" y="2803292"/>
            <a:ext cx="1107831" cy="584775"/>
          </a:xfrm>
          <a:prstGeom prst="rect">
            <a:avLst/>
          </a:prstGeom>
          <a:noFill/>
        </p:spPr>
        <p:txBody>
          <a:bodyPr wrap="square" rtlCol="0">
            <a:spAutoFit/>
          </a:bodyPr>
          <a:lstStyle/>
          <a:p>
            <a:r>
              <a:rPr lang="en-US" sz="1600" dirty="0"/>
              <a:t>Internal APIs (</a:t>
            </a:r>
            <a:r>
              <a:rPr lang="en-US" sz="1600" dirty="0" err="1"/>
              <a:t>TSCi</a:t>
            </a:r>
            <a:r>
              <a:rPr lang="en-US" sz="1600" dirty="0"/>
              <a:t>)</a:t>
            </a:r>
          </a:p>
        </p:txBody>
      </p:sp>
      <p:sp>
        <p:nvSpPr>
          <p:cNvPr id="47" name="Rectangle 46"/>
          <p:cNvSpPr/>
          <p:nvPr/>
        </p:nvSpPr>
        <p:spPr>
          <a:xfrm>
            <a:off x="5967442" y="2565211"/>
            <a:ext cx="1404254" cy="530469"/>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5914690" y="2014957"/>
            <a:ext cx="805230" cy="369332"/>
          </a:xfrm>
          <a:prstGeom prst="rect">
            <a:avLst/>
          </a:prstGeom>
          <a:noFill/>
        </p:spPr>
        <p:txBody>
          <a:bodyPr wrap="square" rtlCol="0">
            <a:spAutoFit/>
          </a:bodyPr>
          <a:lstStyle/>
          <a:p>
            <a:r>
              <a:rPr lang="en-US" dirty="0"/>
              <a:t>AAI </a:t>
            </a:r>
          </a:p>
        </p:txBody>
      </p:sp>
      <p:sp>
        <p:nvSpPr>
          <p:cNvPr id="54" name="TextBox 53"/>
          <p:cNvSpPr txBox="1"/>
          <p:nvPr/>
        </p:nvSpPr>
        <p:spPr>
          <a:xfrm>
            <a:off x="6058298" y="2642141"/>
            <a:ext cx="1252438" cy="369332"/>
          </a:xfrm>
          <a:prstGeom prst="rect">
            <a:avLst/>
          </a:prstGeom>
          <a:noFill/>
        </p:spPr>
        <p:txBody>
          <a:bodyPr wrap="square" rtlCol="0">
            <a:spAutoFit/>
          </a:bodyPr>
          <a:lstStyle/>
          <a:p>
            <a:r>
              <a:rPr lang="en-US" dirty="0" err="1"/>
              <a:t>TSCi</a:t>
            </a:r>
            <a:r>
              <a:rPr lang="en-US" dirty="0"/>
              <a:t> model</a:t>
            </a:r>
          </a:p>
        </p:txBody>
      </p:sp>
      <p:cxnSp>
        <p:nvCxnSpPr>
          <p:cNvPr id="39" name="Straight Connector 38"/>
          <p:cNvCxnSpPr>
            <a:endCxn id="16" idx="3"/>
          </p:cNvCxnSpPr>
          <p:nvPr/>
        </p:nvCxnSpPr>
        <p:spPr>
          <a:xfrm flipH="1">
            <a:off x="4829936" y="3612906"/>
            <a:ext cx="4126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1800322" y="4519749"/>
            <a:ext cx="3753149" cy="1239213"/>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2758148" y="5257800"/>
            <a:ext cx="2133233" cy="465992"/>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800322" y="4533459"/>
            <a:ext cx="799543" cy="646331"/>
          </a:xfrm>
          <a:prstGeom prst="rect">
            <a:avLst/>
          </a:prstGeom>
          <a:noFill/>
        </p:spPr>
        <p:txBody>
          <a:bodyPr wrap="square" rtlCol="0">
            <a:spAutoFit/>
          </a:bodyPr>
          <a:lstStyle/>
          <a:p>
            <a:r>
              <a:rPr lang="en-US" dirty="0"/>
              <a:t>SDNC/</a:t>
            </a:r>
          </a:p>
          <a:p>
            <a:r>
              <a:rPr lang="en-US" dirty="0"/>
              <a:t>CCSDK </a:t>
            </a:r>
          </a:p>
        </p:txBody>
      </p:sp>
      <p:sp>
        <p:nvSpPr>
          <p:cNvPr id="59" name="TextBox 58"/>
          <p:cNvSpPr txBox="1"/>
          <p:nvPr/>
        </p:nvSpPr>
        <p:spPr>
          <a:xfrm>
            <a:off x="2830867" y="5313355"/>
            <a:ext cx="1987795" cy="369332"/>
          </a:xfrm>
          <a:prstGeom prst="rect">
            <a:avLst/>
          </a:prstGeom>
          <a:noFill/>
        </p:spPr>
        <p:txBody>
          <a:bodyPr wrap="square" rtlCol="0">
            <a:spAutoFit/>
          </a:bodyPr>
          <a:lstStyle/>
          <a:p>
            <a:r>
              <a:rPr lang="en-US" dirty="0"/>
              <a:t>ACTN MPI Adaptor</a:t>
            </a:r>
          </a:p>
        </p:txBody>
      </p:sp>
      <p:cxnSp>
        <p:nvCxnSpPr>
          <p:cNvPr id="60" name="Straight Connector 59"/>
          <p:cNvCxnSpPr>
            <a:stCxn id="16" idx="2"/>
          </p:cNvCxnSpPr>
          <p:nvPr/>
        </p:nvCxnSpPr>
        <p:spPr>
          <a:xfrm>
            <a:off x="3558349" y="3870081"/>
            <a:ext cx="0" cy="649668"/>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2027389" y="6134860"/>
            <a:ext cx="2707298" cy="369332"/>
          </a:xfrm>
          <a:prstGeom prst="rect">
            <a:avLst/>
          </a:prstGeom>
          <a:noFill/>
          <a:ln>
            <a:solidFill>
              <a:schemeClr val="tx1"/>
            </a:solidFill>
          </a:ln>
        </p:spPr>
        <p:txBody>
          <a:bodyPr wrap="square" rtlCol="0">
            <a:spAutoFit/>
          </a:bodyPr>
          <a:lstStyle/>
          <a:p>
            <a:pPr algn="ctr"/>
            <a:r>
              <a:rPr lang="en-US" dirty="0"/>
              <a:t>Optical domain controller</a:t>
            </a:r>
          </a:p>
        </p:txBody>
      </p:sp>
      <p:cxnSp>
        <p:nvCxnSpPr>
          <p:cNvPr id="62" name="Straight Connector 61"/>
          <p:cNvCxnSpPr>
            <a:endCxn id="61" idx="0"/>
          </p:cNvCxnSpPr>
          <p:nvPr/>
        </p:nvCxnSpPr>
        <p:spPr>
          <a:xfrm>
            <a:off x="3381038" y="5723792"/>
            <a:ext cx="0" cy="411068"/>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313482" y="1166949"/>
            <a:ext cx="7724507" cy="4723897"/>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537599" y="1185304"/>
            <a:ext cx="847725" cy="369332"/>
          </a:xfrm>
          <a:prstGeom prst="rect">
            <a:avLst/>
          </a:prstGeom>
          <a:noFill/>
        </p:spPr>
        <p:txBody>
          <a:bodyPr wrap="square" rtlCol="0">
            <a:spAutoFit/>
          </a:bodyPr>
          <a:lstStyle/>
          <a:p>
            <a:r>
              <a:rPr lang="en-US" dirty="0"/>
              <a:t>ONAP</a:t>
            </a:r>
          </a:p>
        </p:txBody>
      </p:sp>
      <p:sp>
        <p:nvSpPr>
          <p:cNvPr id="81" name="TextBox 80"/>
          <p:cNvSpPr txBox="1"/>
          <p:nvPr/>
        </p:nvSpPr>
        <p:spPr>
          <a:xfrm>
            <a:off x="5967442" y="3147055"/>
            <a:ext cx="1785257" cy="584775"/>
          </a:xfrm>
          <a:prstGeom prst="rect">
            <a:avLst/>
          </a:prstGeom>
          <a:solidFill>
            <a:schemeClr val="accent6">
              <a:lumMod val="60000"/>
              <a:lumOff val="40000"/>
            </a:schemeClr>
          </a:solidFill>
          <a:ln>
            <a:solidFill>
              <a:schemeClr val="tx1"/>
            </a:solidFill>
          </a:ln>
        </p:spPr>
        <p:txBody>
          <a:bodyPr wrap="square" rtlCol="0">
            <a:spAutoFit/>
          </a:bodyPr>
          <a:lstStyle/>
          <a:p>
            <a:r>
              <a:rPr lang="en-US" sz="1600" dirty="0"/>
              <a:t>TS implementation models</a:t>
            </a:r>
          </a:p>
        </p:txBody>
      </p:sp>
      <p:sp>
        <p:nvSpPr>
          <p:cNvPr id="82" name="TextBox 81"/>
          <p:cNvSpPr txBox="1"/>
          <p:nvPr/>
        </p:nvSpPr>
        <p:spPr>
          <a:xfrm>
            <a:off x="2055027" y="1369970"/>
            <a:ext cx="1167915" cy="338554"/>
          </a:xfrm>
          <a:prstGeom prst="rect">
            <a:avLst/>
          </a:prstGeom>
          <a:solidFill>
            <a:schemeClr val="accent6">
              <a:lumMod val="60000"/>
              <a:lumOff val="40000"/>
            </a:schemeClr>
          </a:solidFill>
          <a:ln>
            <a:solidFill>
              <a:schemeClr val="tx1"/>
            </a:solidFill>
          </a:ln>
        </p:spPr>
        <p:txBody>
          <a:bodyPr wrap="square" rtlCol="0">
            <a:spAutoFit/>
          </a:bodyPr>
          <a:lstStyle/>
          <a:p>
            <a:pPr algn="ctr"/>
            <a:r>
              <a:rPr lang="en-US" sz="1600" dirty="0"/>
              <a:t>UUI</a:t>
            </a:r>
          </a:p>
        </p:txBody>
      </p:sp>
      <p:cxnSp>
        <p:nvCxnSpPr>
          <p:cNvPr id="83" name="Straight Connector 82"/>
          <p:cNvCxnSpPr>
            <a:stCxn id="82" idx="2"/>
          </p:cNvCxnSpPr>
          <p:nvPr/>
        </p:nvCxnSpPr>
        <p:spPr>
          <a:xfrm>
            <a:off x="2638985" y="1708524"/>
            <a:ext cx="0" cy="425077"/>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2333872" y="2566435"/>
            <a:ext cx="1796735" cy="246221"/>
          </a:xfrm>
          <a:prstGeom prst="rect">
            <a:avLst/>
          </a:prstGeom>
          <a:solidFill>
            <a:schemeClr val="accent4">
              <a:lumMod val="60000"/>
              <a:lumOff val="40000"/>
            </a:schemeClr>
          </a:solidFill>
          <a:ln>
            <a:solidFill>
              <a:schemeClr val="tx1"/>
            </a:solidFill>
          </a:ln>
        </p:spPr>
        <p:txBody>
          <a:bodyPr wrap="square" lIns="0" tIns="0" rIns="0" bIns="0" rtlCol="0">
            <a:spAutoFit/>
          </a:bodyPr>
          <a:lstStyle/>
          <a:p>
            <a:r>
              <a:rPr lang="en-US" sz="1600" dirty="0"/>
              <a:t>NSSMF Adaptor (TN)</a:t>
            </a:r>
          </a:p>
        </p:txBody>
      </p:sp>
      <p:cxnSp>
        <p:nvCxnSpPr>
          <p:cNvPr id="85" name="Straight Connector 84"/>
          <p:cNvCxnSpPr/>
          <p:nvPr/>
        </p:nvCxnSpPr>
        <p:spPr>
          <a:xfrm>
            <a:off x="3315461" y="4222797"/>
            <a:ext cx="485775" cy="9525"/>
          </a:xfrm>
          <a:prstGeom prst="line">
            <a:avLst/>
          </a:prstGeom>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3849211" y="4137761"/>
            <a:ext cx="1889715" cy="246221"/>
          </a:xfrm>
          <a:prstGeom prst="rect">
            <a:avLst/>
          </a:prstGeom>
          <a:solidFill>
            <a:schemeClr val="accent6">
              <a:lumMod val="60000"/>
              <a:lumOff val="40000"/>
            </a:schemeClr>
          </a:solidFill>
        </p:spPr>
        <p:txBody>
          <a:bodyPr wrap="square" lIns="0" tIns="0" rIns="0" bIns="0" rtlCol="0">
            <a:spAutoFit/>
          </a:bodyPr>
          <a:lstStyle/>
          <a:p>
            <a:r>
              <a:rPr lang="en-US" sz="1600" dirty="0"/>
              <a:t>Generic-resource-API</a:t>
            </a:r>
          </a:p>
        </p:txBody>
      </p:sp>
      <p:sp>
        <p:nvSpPr>
          <p:cNvPr id="90" name="TextBox 89"/>
          <p:cNvSpPr txBox="1"/>
          <p:nvPr/>
        </p:nvSpPr>
        <p:spPr>
          <a:xfrm>
            <a:off x="2543719" y="4574598"/>
            <a:ext cx="2533352" cy="461665"/>
          </a:xfrm>
          <a:prstGeom prst="rect">
            <a:avLst/>
          </a:prstGeom>
          <a:solidFill>
            <a:schemeClr val="accent4">
              <a:lumMod val="60000"/>
              <a:lumOff val="40000"/>
            </a:schemeClr>
          </a:solidFill>
          <a:ln>
            <a:solidFill>
              <a:schemeClr val="tx1"/>
            </a:solidFill>
          </a:ln>
        </p:spPr>
        <p:txBody>
          <a:bodyPr wrap="square" lIns="91440" tIns="91440" rIns="91440" bIns="91440" rtlCol="0">
            <a:spAutoFit/>
          </a:bodyPr>
          <a:lstStyle/>
          <a:p>
            <a:r>
              <a:rPr lang="en-US" dirty="0" err="1"/>
              <a:t>TSCi-NetConfig</a:t>
            </a:r>
            <a:r>
              <a:rPr lang="en-US" dirty="0"/>
              <a:t> Mapping</a:t>
            </a:r>
          </a:p>
        </p:txBody>
      </p:sp>
      <p:cxnSp>
        <p:nvCxnSpPr>
          <p:cNvPr id="91" name="Straight Connector 90"/>
          <p:cNvCxnSpPr>
            <a:stCxn id="90" idx="2"/>
            <a:endCxn id="57" idx="0"/>
          </p:cNvCxnSpPr>
          <p:nvPr/>
        </p:nvCxnSpPr>
        <p:spPr>
          <a:xfrm>
            <a:off x="3810395" y="5036263"/>
            <a:ext cx="14370" cy="221537"/>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92" name="Straight Connector 91"/>
          <p:cNvCxnSpPr>
            <a:endCxn id="90" idx="3"/>
          </p:cNvCxnSpPr>
          <p:nvPr/>
        </p:nvCxnSpPr>
        <p:spPr>
          <a:xfrm flipH="1">
            <a:off x="5077071" y="4805431"/>
            <a:ext cx="66185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5738926" y="3439443"/>
            <a:ext cx="0" cy="136872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81" idx="1"/>
          </p:cNvCxnSpPr>
          <p:nvPr/>
        </p:nvCxnSpPr>
        <p:spPr>
          <a:xfrm flipH="1">
            <a:off x="5738926" y="3439443"/>
            <a:ext cx="22851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3461256" y="1326036"/>
            <a:ext cx="2161443" cy="4572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a:stCxn id="55" idx="2"/>
          </p:cNvCxnSpPr>
          <p:nvPr/>
        </p:nvCxnSpPr>
        <p:spPr>
          <a:xfrm>
            <a:off x="4541978" y="1783236"/>
            <a:ext cx="0" cy="1587884"/>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4294692" y="3083065"/>
            <a:ext cx="561975" cy="0"/>
          </a:xfrm>
          <a:prstGeom prst="line">
            <a:avLst/>
          </a:prstGeom>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4058880" y="1369970"/>
            <a:ext cx="921848" cy="338554"/>
          </a:xfrm>
          <a:prstGeom prst="rect">
            <a:avLst/>
          </a:prstGeom>
          <a:noFill/>
        </p:spPr>
        <p:txBody>
          <a:bodyPr wrap="square" rtlCol="0">
            <a:spAutoFit/>
          </a:bodyPr>
          <a:lstStyle/>
          <a:p>
            <a:r>
              <a:rPr lang="en-US" sz="1600" dirty="0"/>
              <a:t>EXT-APIs</a:t>
            </a:r>
          </a:p>
        </p:txBody>
      </p:sp>
      <p:sp>
        <p:nvSpPr>
          <p:cNvPr id="7" name="Oval 6"/>
          <p:cNvSpPr/>
          <p:nvPr/>
        </p:nvSpPr>
        <p:spPr>
          <a:xfrm>
            <a:off x="3143795" y="2830446"/>
            <a:ext cx="1398184" cy="608997"/>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p:cNvCxnSpPr/>
          <p:nvPr/>
        </p:nvCxnSpPr>
        <p:spPr>
          <a:xfrm>
            <a:off x="5242536" y="2830446"/>
            <a:ext cx="1" cy="78289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47" idx="1"/>
          </p:cNvCxnSpPr>
          <p:nvPr/>
        </p:nvCxnSpPr>
        <p:spPr>
          <a:xfrm flipH="1">
            <a:off x="5242536" y="2830446"/>
            <a:ext cx="72490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3" name="文本框 7">
            <a:extLst>
              <a:ext uri="{FF2B5EF4-FFF2-40B4-BE49-F238E27FC236}">
                <a16:creationId xmlns:a16="http://schemas.microsoft.com/office/drawing/2014/main" id="{B3B60219-2B09-764B-B843-6E944C1CFADD}"/>
              </a:ext>
            </a:extLst>
          </p:cNvPr>
          <p:cNvSpPr txBox="1"/>
          <p:nvPr/>
        </p:nvSpPr>
        <p:spPr>
          <a:xfrm>
            <a:off x="152400" y="183392"/>
            <a:ext cx="11480800" cy="584775"/>
          </a:xfrm>
          <a:prstGeom prst="rect">
            <a:avLst/>
          </a:prstGeom>
          <a:noFill/>
        </p:spPr>
        <p:txBody>
          <a:bodyPr wrap="square" rtlCol="0">
            <a:spAutoFit/>
          </a:bodyPr>
          <a:lstStyle/>
          <a:p>
            <a:r>
              <a:rPr lang="en-US" altLang="zh-CN" sz="3200" b="1" dirty="0">
                <a:solidFill>
                  <a:schemeClr val="bg1"/>
                </a:solidFill>
              </a:rPr>
              <a:t>FR1-solution</a:t>
            </a:r>
            <a:r>
              <a:rPr kumimoji="1" lang="en-US" altLang="zh-CN" sz="3200" b="1" dirty="0">
                <a:solidFill>
                  <a:schemeClr val="bg1"/>
                </a:solidFill>
              </a:rPr>
              <a:t>: Where are the TN NSSMF northbound APIs</a:t>
            </a:r>
            <a:endParaRPr kumimoji="1" lang="zh-CN" altLang="en-US" sz="3200" b="1" dirty="0">
              <a:solidFill>
                <a:schemeClr val="bg1"/>
              </a:solidFill>
            </a:endParaRPr>
          </a:p>
        </p:txBody>
      </p:sp>
      <p:cxnSp>
        <p:nvCxnSpPr>
          <p:cNvPr id="10" name="Straight Connector 9"/>
          <p:cNvCxnSpPr/>
          <p:nvPr/>
        </p:nvCxnSpPr>
        <p:spPr>
          <a:xfrm flipV="1">
            <a:off x="4389972" y="1798506"/>
            <a:ext cx="1577470" cy="1121126"/>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7" idx="5"/>
          </p:cNvCxnSpPr>
          <p:nvPr/>
        </p:nvCxnSpPr>
        <p:spPr>
          <a:xfrm>
            <a:off x="4337220" y="3350257"/>
            <a:ext cx="1630222" cy="512129"/>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9927206" y="5595270"/>
            <a:ext cx="1916451" cy="74172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rPr>
              <a:t>Changes are needed, but planned in G release as stretch  </a:t>
            </a:r>
          </a:p>
        </p:txBody>
      </p:sp>
      <p:sp>
        <p:nvSpPr>
          <p:cNvPr id="64" name="Rectangle 63"/>
          <p:cNvSpPr/>
          <p:nvPr/>
        </p:nvSpPr>
        <p:spPr>
          <a:xfrm>
            <a:off x="9927206" y="3949593"/>
            <a:ext cx="1916451" cy="667385"/>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New code (AAI schema, SO WF,  SDNC DGs) in G release </a:t>
            </a:r>
          </a:p>
        </p:txBody>
      </p:sp>
      <p:sp>
        <p:nvSpPr>
          <p:cNvPr id="69" name="TextBox 68"/>
          <p:cNvSpPr txBox="1"/>
          <p:nvPr/>
        </p:nvSpPr>
        <p:spPr>
          <a:xfrm>
            <a:off x="9928630" y="4820290"/>
            <a:ext cx="1915027" cy="523220"/>
          </a:xfrm>
          <a:prstGeom prst="rect">
            <a:avLst/>
          </a:prstGeom>
          <a:solidFill>
            <a:schemeClr val="accent6">
              <a:lumMod val="60000"/>
              <a:lumOff val="40000"/>
            </a:schemeClr>
          </a:solidFill>
          <a:ln>
            <a:solidFill>
              <a:schemeClr val="tx1"/>
            </a:solidFill>
          </a:ln>
        </p:spPr>
        <p:txBody>
          <a:bodyPr wrap="square" rtlCol="0">
            <a:spAutoFit/>
          </a:bodyPr>
          <a:lstStyle/>
          <a:p>
            <a:r>
              <a:rPr lang="en-US" sz="1400" dirty="0"/>
              <a:t>Modifications to existing code/features</a:t>
            </a:r>
          </a:p>
        </p:txBody>
      </p:sp>
      <p:sp>
        <p:nvSpPr>
          <p:cNvPr id="70" name="TextBox 69"/>
          <p:cNvSpPr txBox="1"/>
          <p:nvPr/>
        </p:nvSpPr>
        <p:spPr>
          <a:xfrm>
            <a:off x="1867656" y="5313597"/>
            <a:ext cx="732209" cy="338554"/>
          </a:xfrm>
          <a:prstGeom prst="rect">
            <a:avLst/>
          </a:prstGeom>
          <a:solidFill>
            <a:schemeClr val="accent6">
              <a:lumMod val="60000"/>
              <a:lumOff val="40000"/>
            </a:schemeClr>
          </a:solidFill>
          <a:ln>
            <a:solidFill>
              <a:schemeClr val="tx1"/>
            </a:solidFill>
          </a:ln>
        </p:spPr>
        <p:txBody>
          <a:bodyPr wrap="square" rtlCol="0">
            <a:spAutoFit/>
          </a:bodyPr>
          <a:lstStyle/>
          <a:p>
            <a:pPr algn="ctr"/>
            <a:r>
              <a:rPr lang="en-US" sz="1600" dirty="0"/>
              <a:t>CCSDK</a:t>
            </a:r>
          </a:p>
        </p:txBody>
      </p:sp>
      <p:pic>
        <p:nvPicPr>
          <p:cNvPr id="5" name="Picture 4"/>
          <p:cNvPicPr>
            <a:picLocks noChangeAspect="1"/>
          </p:cNvPicPr>
          <p:nvPr/>
        </p:nvPicPr>
        <p:blipFill>
          <a:blip r:embed="rId2"/>
          <a:stretch>
            <a:fillRect/>
          </a:stretch>
        </p:blipFill>
        <p:spPr>
          <a:xfrm>
            <a:off x="5944882" y="1798064"/>
            <a:ext cx="5932999" cy="2051637"/>
          </a:xfrm>
          <a:prstGeom prst="rect">
            <a:avLst/>
          </a:prstGeom>
        </p:spPr>
      </p:pic>
      <p:sp>
        <p:nvSpPr>
          <p:cNvPr id="72" name="Rectangle 71"/>
          <p:cNvSpPr/>
          <p:nvPr/>
        </p:nvSpPr>
        <p:spPr>
          <a:xfrm>
            <a:off x="441329" y="1984694"/>
            <a:ext cx="1123406" cy="4572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692518" y="2040525"/>
            <a:ext cx="633420" cy="338554"/>
          </a:xfrm>
          <a:prstGeom prst="rect">
            <a:avLst/>
          </a:prstGeom>
          <a:noFill/>
        </p:spPr>
        <p:txBody>
          <a:bodyPr wrap="square" rtlCol="0">
            <a:spAutoFit/>
          </a:bodyPr>
          <a:lstStyle/>
          <a:p>
            <a:r>
              <a:rPr lang="en-US" sz="1600" dirty="0"/>
              <a:t>OOF</a:t>
            </a:r>
          </a:p>
        </p:txBody>
      </p:sp>
      <p:sp>
        <p:nvSpPr>
          <p:cNvPr id="76" name="Rectangle 75"/>
          <p:cNvSpPr/>
          <p:nvPr/>
        </p:nvSpPr>
        <p:spPr>
          <a:xfrm>
            <a:off x="441329" y="2612995"/>
            <a:ext cx="1123406" cy="4572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713599" y="2662062"/>
            <a:ext cx="764049" cy="338554"/>
          </a:xfrm>
          <a:prstGeom prst="rect">
            <a:avLst/>
          </a:prstGeom>
          <a:noFill/>
        </p:spPr>
        <p:txBody>
          <a:bodyPr wrap="square" rtlCol="0">
            <a:spAutoFit/>
          </a:bodyPr>
          <a:lstStyle/>
          <a:p>
            <a:r>
              <a:rPr lang="en-US" sz="1600" dirty="0"/>
              <a:t>Policy</a:t>
            </a:r>
          </a:p>
        </p:txBody>
      </p:sp>
      <p:sp>
        <p:nvSpPr>
          <p:cNvPr id="78" name="TextBox 77"/>
          <p:cNvSpPr txBox="1"/>
          <p:nvPr/>
        </p:nvSpPr>
        <p:spPr>
          <a:xfrm>
            <a:off x="441329" y="3270166"/>
            <a:ext cx="1167915" cy="338554"/>
          </a:xfrm>
          <a:prstGeom prst="rect">
            <a:avLst/>
          </a:prstGeom>
          <a:solidFill>
            <a:schemeClr val="accent6">
              <a:lumMod val="60000"/>
              <a:lumOff val="40000"/>
            </a:schemeClr>
          </a:solidFill>
          <a:ln>
            <a:solidFill>
              <a:schemeClr val="tx1"/>
            </a:solidFill>
          </a:ln>
        </p:spPr>
        <p:txBody>
          <a:bodyPr wrap="square" rtlCol="0">
            <a:spAutoFit/>
          </a:bodyPr>
          <a:lstStyle/>
          <a:p>
            <a:pPr algn="ctr"/>
            <a:r>
              <a:rPr lang="en-US" sz="1600" dirty="0"/>
              <a:t>SDC</a:t>
            </a:r>
          </a:p>
        </p:txBody>
      </p:sp>
    </p:spTree>
    <p:extLst>
      <p:ext uri="{BB962C8B-B14F-4D97-AF65-F5344CB8AC3E}">
        <p14:creationId xmlns:p14="http://schemas.microsoft.com/office/powerpoint/2010/main" val="3186775262"/>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384642203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DF51C2-A9B3-479B-BC6A-EFF223335EA3}"/>
              </a:ext>
            </a:extLst>
          </p:cNvPr>
          <p:cNvSpPr>
            <a:spLocks noGrp="1"/>
          </p:cNvSpPr>
          <p:nvPr>
            <p:ph type="title"/>
          </p:nvPr>
        </p:nvSpPr>
        <p:spPr>
          <a:xfrm>
            <a:off x="-41541" y="236000"/>
            <a:ext cx="12029650" cy="640080"/>
          </a:xfrm>
        </p:spPr>
        <p:txBody>
          <a:bodyPr>
            <a:normAutofit/>
          </a:bodyPr>
          <a:lstStyle/>
          <a:p>
            <a:r>
              <a:rPr lang="en-US" altLang="zh-CN" sz="3300" dirty="0"/>
              <a:t>ONAP-based</a:t>
            </a:r>
            <a:r>
              <a:rPr lang="zh-CN" altLang="en-US" sz="3300" dirty="0"/>
              <a:t> </a:t>
            </a:r>
            <a:r>
              <a:rPr lang="en-US" altLang="zh-CN" sz="3300" dirty="0"/>
              <a:t>Slice</a:t>
            </a:r>
            <a:r>
              <a:rPr lang="zh-CN" altLang="en-US" sz="3300" dirty="0"/>
              <a:t> </a:t>
            </a:r>
            <a:r>
              <a:rPr lang="en-US" altLang="zh-CN" sz="3300" dirty="0"/>
              <a:t>Management</a:t>
            </a:r>
            <a:r>
              <a:rPr lang="zh-CN" altLang="en-US" sz="3300" dirty="0"/>
              <a:t> </a:t>
            </a:r>
            <a:r>
              <a:rPr lang="en-US" altLang="zh-CN" sz="3300" dirty="0"/>
              <a:t>Overall</a:t>
            </a:r>
            <a:r>
              <a:rPr lang="zh-CN" altLang="en-US" sz="3300" dirty="0"/>
              <a:t> </a:t>
            </a:r>
            <a:r>
              <a:rPr lang="en-US" altLang="zh-CN" sz="3300" dirty="0"/>
              <a:t>Architecture</a:t>
            </a:r>
            <a:r>
              <a:rPr lang="zh-CN" altLang="en-US" sz="3300" dirty="0"/>
              <a:t> </a:t>
            </a:r>
            <a:r>
              <a:rPr lang="en-US" altLang="zh-CN" sz="3300" dirty="0"/>
              <a:t>Choices</a:t>
            </a:r>
            <a:endParaRPr lang="en-US" sz="3300" dirty="0"/>
          </a:p>
        </p:txBody>
      </p:sp>
      <p:sp>
        <p:nvSpPr>
          <p:cNvPr id="5" name="Rectangle 4">
            <a:extLst>
              <a:ext uri="{FF2B5EF4-FFF2-40B4-BE49-F238E27FC236}">
                <a16:creationId xmlns:a16="http://schemas.microsoft.com/office/drawing/2014/main" id="{297544C9-6D06-4CFC-9AB5-4C08CE23D899}"/>
              </a:ext>
            </a:extLst>
          </p:cNvPr>
          <p:cNvSpPr/>
          <p:nvPr/>
        </p:nvSpPr>
        <p:spPr>
          <a:xfrm>
            <a:off x="288944" y="3167452"/>
            <a:ext cx="1820903" cy="5759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7" name="Rectangle 6">
            <a:extLst>
              <a:ext uri="{FF2B5EF4-FFF2-40B4-BE49-F238E27FC236}">
                <a16:creationId xmlns:a16="http://schemas.microsoft.com/office/drawing/2014/main" id="{8DDDAFB4-8560-4CFB-A582-BC2BAF1E0707}"/>
              </a:ext>
            </a:extLst>
          </p:cNvPr>
          <p:cNvSpPr/>
          <p:nvPr/>
        </p:nvSpPr>
        <p:spPr>
          <a:xfrm>
            <a:off x="287771" y="2023210"/>
            <a:ext cx="1820902" cy="567969"/>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8" name="Arrow: Up-Down 7">
            <a:extLst>
              <a:ext uri="{FF2B5EF4-FFF2-40B4-BE49-F238E27FC236}">
                <a16:creationId xmlns:a16="http://schemas.microsoft.com/office/drawing/2014/main" id="{C6339F79-2E87-40B3-A6CD-3DBAFC48F858}"/>
              </a:ext>
            </a:extLst>
          </p:cNvPr>
          <p:cNvSpPr/>
          <p:nvPr/>
        </p:nvSpPr>
        <p:spPr>
          <a:xfrm>
            <a:off x="1044648" y="259118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9" name="TextBox 8">
            <a:extLst>
              <a:ext uri="{FF2B5EF4-FFF2-40B4-BE49-F238E27FC236}">
                <a16:creationId xmlns:a16="http://schemas.microsoft.com/office/drawing/2014/main" id="{5D10E08A-EE80-4587-ABDE-C225F0A1C083}"/>
              </a:ext>
            </a:extLst>
          </p:cNvPr>
          <p:cNvSpPr txBox="1"/>
          <p:nvPr/>
        </p:nvSpPr>
        <p:spPr>
          <a:xfrm>
            <a:off x="1198220" y="1527917"/>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10" name="Rectangle 9">
            <a:extLst>
              <a:ext uri="{FF2B5EF4-FFF2-40B4-BE49-F238E27FC236}">
                <a16:creationId xmlns:a16="http://schemas.microsoft.com/office/drawing/2014/main" id="{E80FE248-FBAF-4E7C-A26D-234E26EDC10D}"/>
              </a:ext>
            </a:extLst>
          </p:cNvPr>
          <p:cNvSpPr/>
          <p:nvPr/>
        </p:nvSpPr>
        <p:spPr>
          <a:xfrm>
            <a:off x="288944" y="4332671"/>
            <a:ext cx="1819729" cy="5433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r>
              <a:rPr lang="en-US" sz="2000" baseline="30000" dirty="0">
                <a:solidFill>
                  <a:schemeClr val="tx1">
                    <a:lumMod val="85000"/>
                    <a:lumOff val="15000"/>
                  </a:schemeClr>
                </a:solidFill>
              </a:rPr>
              <a:t>1</a:t>
            </a:r>
            <a:endParaRPr lang="en-US" sz="2000" baseline="30000" dirty="0">
              <a:solidFill>
                <a:srgbClr val="44546A"/>
              </a:solidFill>
            </a:endParaRPr>
          </a:p>
          <a:p>
            <a:pPr algn="ctr"/>
            <a:r>
              <a:rPr lang="en-US" b="1" dirty="0">
                <a:solidFill>
                  <a:srgbClr val="44546A"/>
                </a:solidFill>
              </a:rPr>
              <a:t>(ONAP)</a:t>
            </a:r>
          </a:p>
        </p:txBody>
      </p:sp>
      <p:sp>
        <p:nvSpPr>
          <p:cNvPr id="13" name="Arrow: Up-Down 12">
            <a:extLst>
              <a:ext uri="{FF2B5EF4-FFF2-40B4-BE49-F238E27FC236}">
                <a16:creationId xmlns:a16="http://schemas.microsoft.com/office/drawing/2014/main" id="{759D0625-6557-4F36-80EA-7EC46DEE73F2}"/>
              </a:ext>
            </a:extLst>
          </p:cNvPr>
          <p:cNvSpPr/>
          <p:nvPr/>
        </p:nvSpPr>
        <p:spPr>
          <a:xfrm>
            <a:off x="1044648" y="1387352"/>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15" name="Cloud 14">
            <a:extLst>
              <a:ext uri="{FF2B5EF4-FFF2-40B4-BE49-F238E27FC236}">
                <a16:creationId xmlns:a16="http://schemas.microsoft.com/office/drawing/2014/main" id="{C89C9073-E8FB-4464-AE9C-F0A0A4AA58BF}"/>
              </a:ext>
            </a:extLst>
          </p:cNvPr>
          <p:cNvSpPr/>
          <p:nvPr/>
        </p:nvSpPr>
        <p:spPr>
          <a:xfrm>
            <a:off x="224650" y="5407031"/>
            <a:ext cx="1819729" cy="409632"/>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44546A"/>
                </a:solidFill>
              </a:rPr>
              <a:t>xNFs</a:t>
            </a:r>
            <a:endParaRPr lang="en-US" dirty="0">
              <a:solidFill>
                <a:srgbClr val="44546A"/>
              </a:solidFill>
            </a:endParaRPr>
          </a:p>
        </p:txBody>
      </p:sp>
      <p:sp>
        <p:nvSpPr>
          <p:cNvPr id="41" name="Arrow: Up-Down 40">
            <a:extLst>
              <a:ext uri="{FF2B5EF4-FFF2-40B4-BE49-F238E27FC236}">
                <a16:creationId xmlns:a16="http://schemas.microsoft.com/office/drawing/2014/main" id="{33137C79-7472-4B42-9B8A-17DD0168C812}"/>
              </a:ext>
            </a:extLst>
          </p:cNvPr>
          <p:cNvSpPr/>
          <p:nvPr/>
        </p:nvSpPr>
        <p:spPr>
          <a:xfrm>
            <a:off x="1043475" y="374344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2" name="Arrow: Up-Down 41">
            <a:extLst>
              <a:ext uri="{FF2B5EF4-FFF2-40B4-BE49-F238E27FC236}">
                <a16:creationId xmlns:a16="http://schemas.microsoft.com/office/drawing/2014/main" id="{1F4324D5-5356-41BC-B6ED-1058D6837128}"/>
              </a:ext>
            </a:extLst>
          </p:cNvPr>
          <p:cNvSpPr/>
          <p:nvPr/>
        </p:nvSpPr>
        <p:spPr>
          <a:xfrm>
            <a:off x="1039170" y="487605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3" name="Rectangle 42">
            <a:extLst>
              <a:ext uri="{FF2B5EF4-FFF2-40B4-BE49-F238E27FC236}">
                <a16:creationId xmlns:a16="http://schemas.microsoft.com/office/drawing/2014/main" id="{664F536C-24F2-481C-8479-C598C1033534}"/>
              </a:ext>
            </a:extLst>
          </p:cNvPr>
          <p:cNvSpPr/>
          <p:nvPr/>
        </p:nvSpPr>
        <p:spPr>
          <a:xfrm>
            <a:off x="2769359" y="3167452"/>
            <a:ext cx="1820903" cy="550484"/>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44" name="Rectangle 43">
            <a:extLst>
              <a:ext uri="{FF2B5EF4-FFF2-40B4-BE49-F238E27FC236}">
                <a16:creationId xmlns:a16="http://schemas.microsoft.com/office/drawing/2014/main" id="{167BED1D-A4E1-41F8-80F6-AF47BB8B85E6}"/>
              </a:ext>
            </a:extLst>
          </p:cNvPr>
          <p:cNvSpPr/>
          <p:nvPr/>
        </p:nvSpPr>
        <p:spPr>
          <a:xfrm>
            <a:off x="2768186" y="2023210"/>
            <a:ext cx="1820902" cy="54246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45" name="Arrow: Up-Down 44">
            <a:extLst>
              <a:ext uri="{FF2B5EF4-FFF2-40B4-BE49-F238E27FC236}">
                <a16:creationId xmlns:a16="http://schemas.microsoft.com/office/drawing/2014/main" id="{A034BCB5-5531-4DD4-9B24-F68D233F3C9A}"/>
              </a:ext>
            </a:extLst>
          </p:cNvPr>
          <p:cNvSpPr/>
          <p:nvPr/>
        </p:nvSpPr>
        <p:spPr>
          <a:xfrm>
            <a:off x="3525063" y="2565676"/>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7" name="Rectangle 46">
            <a:extLst>
              <a:ext uri="{FF2B5EF4-FFF2-40B4-BE49-F238E27FC236}">
                <a16:creationId xmlns:a16="http://schemas.microsoft.com/office/drawing/2014/main" id="{DE46E17A-C5D9-48C4-A8C3-924522740291}"/>
              </a:ext>
            </a:extLst>
          </p:cNvPr>
          <p:cNvSpPr/>
          <p:nvPr/>
        </p:nvSpPr>
        <p:spPr>
          <a:xfrm>
            <a:off x="2769359" y="4332670"/>
            <a:ext cx="1819729" cy="517885"/>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r>
              <a:rPr lang="en-US" sz="2000" baseline="30000" dirty="0">
                <a:solidFill>
                  <a:schemeClr val="tx1">
                    <a:lumMod val="85000"/>
                    <a:lumOff val="15000"/>
                  </a:schemeClr>
                </a:solidFill>
              </a:rPr>
              <a:t>1</a:t>
            </a:r>
            <a:endParaRPr lang="en-US" sz="2000" b="1" baseline="30000" dirty="0">
              <a:solidFill>
                <a:srgbClr val="44546A"/>
              </a:solidFill>
            </a:endParaRPr>
          </a:p>
          <a:p>
            <a:pPr algn="ctr"/>
            <a:r>
              <a:rPr lang="en-US" b="1" dirty="0">
                <a:solidFill>
                  <a:srgbClr val="44546A"/>
                </a:solidFill>
              </a:rPr>
              <a:t>(ONAP)</a:t>
            </a:r>
          </a:p>
        </p:txBody>
      </p:sp>
      <p:sp>
        <p:nvSpPr>
          <p:cNvPr id="48" name="Arrow: Up-Down 47">
            <a:extLst>
              <a:ext uri="{FF2B5EF4-FFF2-40B4-BE49-F238E27FC236}">
                <a16:creationId xmlns:a16="http://schemas.microsoft.com/office/drawing/2014/main" id="{A159543B-7B75-4AC6-8F67-A62A52232372}"/>
              </a:ext>
            </a:extLst>
          </p:cNvPr>
          <p:cNvSpPr/>
          <p:nvPr/>
        </p:nvSpPr>
        <p:spPr>
          <a:xfrm>
            <a:off x="3555777" y="1405029"/>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49" name="Cloud 48">
            <a:extLst>
              <a:ext uri="{FF2B5EF4-FFF2-40B4-BE49-F238E27FC236}">
                <a16:creationId xmlns:a16="http://schemas.microsoft.com/office/drawing/2014/main" id="{91B4451B-5E82-463B-99AA-B7E0E94533A9}"/>
              </a:ext>
            </a:extLst>
          </p:cNvPr>
          <p:cNvSpPr/>
          <p:nvPr/>
        </p:nvSpPr>
        <p:spPr>
          <a:xfrm>
            <a:off x="2705065" y="5381527"/>
            <a:ext cx="1819729" cy="41977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50" name="Arrow: Up-Down 49">
            <a:extLst>
              <a:ext uri="{FF2B5EF4-FFF2-40B4-BE49-F238E27FC236}">
                <a16:creationId xmlns:a16="http://schemas.microsoft.com/office/drawing/2014/main" id="{C106D84D-D892-47FB-B558-D60066BB91D7}"/>
              </a:ext>
            </a:extLst>
          </p:cNvPr>
          <p:cNvSpPr/>
          <p:nvPr/>
        </p:nvSpPr>
        <p:spPr>
          <a:xfrm>
            <a:off x="3523890" y="3717936"/>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1" name="Arrow: Up-Down 50">
            <a:extLst>
              <a:ext uri="{FF2B5EF4-FFF2-40B4-BE49-F238E27FC236}">
                <a16:creationId xmlns:a16="http://schemas.microsoft.com/office/drawing/2014/main" id="{9EC1F957-08F3-4698-A61C-0A4437AEF255}"/>
              </a:ext>
            </a:extLst>
          </p:cNvPr>
          <p:cNvSpPr/>
          <p:nvPr/>
        </p:nvSpPr>
        <p:spPr>
          <a:xfrm>
            <a:off x="3519585" y="4850555"/>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2" name="Rectangle 51">
            <a:extLst>
              <a:ext uri="{FF2B5EF4-FFF2-40B4-BE49-F238E27FC236}">
                <a16:creationId xmlns:a16="http://schemas.microsoft.com/office/drawing/2014/main" id="{05C73202-C9E0-4672-B162-8C28BF11230D}"/>
              </a:ext>
            </a:extLst>
          </p:cNvPr>
          <p:cNvSpPr/>
          <p:nvPr/>
        </p:nvSpPr>
        <p:spPr>
          <a:xfrm>
            <a:off x="5311202" y="3156622"/>
            <a:ext cx="1820903" cy="535810"/>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53" name="Rectangle 52">
            <a:extLst>
              <a:ext uri="{FF2B5EF4-FFF2-40B4-BE49-F238E27FC236}">
                <a16:creationId xmlns:a16="http://schemas.microsoft.com/office/drawing/2014/main" id="{D0037453-B082-4BC7-943A-60F935BCA233}"/>
              </a:ext>
            </a:extLst>
          </p:cNvPr>
          <p:cNvSpPr/>
          <p:nvPr/>
        </p:nvSpPr>
        <p:spPr>
          <a:xfrm>
            <a:off x="5310029" y="2023210"/>
            <a:ext cx="1820902" cy="51696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54" name="Arrow: Up-Down 53">
            <a:extLst>
              <a:ext uri="{FF2B5EF4-FFF2-40B4-BE49-F238E27FC236}">
                <a16:creationId xmlns:a16="http://schemas.microsoft.com/office/drawing/2014/main" id="{6B132DFF-B34D-4A1B-9E29-1015EFF20C85}"/>
              </a:ext>
            </a:extLst>
          </p:cNvPr>
          <p:cNvSpPr/>
          <p:nvPr/>
        </p:nvSpPr>
        <p:spPr>
          <a:xfrm>
            <a:off x="6066906" y="2540172"/>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6" name="Rectangle 55">
            <a:extLst>
              <a:ext uri="{FF2B5EF4-FFF2-40B4-BE49-F238E27FC236}">
                <a16:creationId xmlns:a16="http://schemas.microsoft.com/office/drawing/2014/main" id="{C728D7DD-E6AF-4714-896B-216DDAE57D3B}"/>
              </a:ext>
            </a:extLst>
          </p:cNvPr>
          <p:cNvSpPr/>
          <p:nvPr/>
        </p:nvSpPr>
        <p:spPr>
          <a:xfrm>
            <a:off x="5311202" y="4321840"/>
            <a:ext cx="1819729" cy="50321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r>
              <a:rPr lang="en-US" baseline="30000" dirty="0">
                <a:solidFill>
                  <a:schemeClr val="tx1">
                    <a:lumMod val="85000"/>
                    <a:lumOff val="15000"/>
                  </a:schemeClr>
                </a:solidFill>
              </a:rPr>
              <a:t>1</a:t>
            </a:r>
            <a:endParaRPr lang="en-US" dirty="0">
              <a:solidFill>
                <a:srgbClr val="44546A"/>
              </a:solidFill>
            </a:endParaRPr>
          </a:p>
        </p:txBody>
      </p:sp>
      <p:sp>
        <p:nvSpPr>
          <p:cNvPr id="57" name="Arrow: Up-Down 56">
            <a:extLst>
              <a:ext uri="{FF2B5EF4-FFF2-40B4-BE49-F238E27FC236}">
                <a16:creationId xmlns:a16="http://schemas.microsoft.com/office/drawing/2014/main" id="{EE621DE1-3A9F-4F46-9930-B5DD9457BD4D}"/>
              </a:ext>
            </a:extLst>
          </p:cNvPr>
          <p:cNvSpPr/>
          <p:nvPr/>
        </p:nvSpPr>
        <p:spPr>
          <a:xfrm>
            <a:off x="6066906" y="1419595"/>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58" name="Cloud 57">
            <a:extLst>
              <a:ext uri="{FF2B5EF4-FFF2-40B4-BE49-F238E27FC236}">
                <a16:creationId xmlns:a16="http://schemas.microsoft.com/office/drawing/2014/main" id="{6D39476B-4A14-4935-99EA-9CE53031EF9D}"/>
              </a:ext>
            </a:extLst>
          </p:cNvPr>
          <p:cNvSpPr/>
          <p:nvPr/>
        </p:nvSpPr>
        <p:spPr>
          <a:xfrm>
            <a:off x="5246908" y="5356023"/>
            <a:ext cx="1819729" cy="460640"/>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59" name="Arrow: Up-Down 58">
            <a:extLst>
              <a:ext uri="{FF2B5EF4-FFF2-40B4-BE49-F238E27FC236}">
                <a16:creationId xmlns:a16="http://schemas.microsoft.com/office/drawing/2014/main" id="{34C13126-8F51-47EE-BDA0-F2B8147FB628}"/>
              </a:ext>
            </a:extLst>
          </p:cNvPr>
          <p:cNvSpPr/>
          <p:nvPr/>
        </p:nvSpPr>
        <p:spPr>
          <a:xfrm>
            <a:off x="6065733" y="3692432"/>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0" name="Arrow: Up-Down 59">
            <a:extLst>
              <a:ext uri="{FF2B5EF4-FFF2-40B4-BE49-F238E27FC236}">
                <a16:creationId xmlns:a16="http://schemas.microsoft.com/office/drawing/2014/main" id="{08606E60-4B23-4C17-99BA-8307A3EA400D}"/>
              </a:ext>
            </a:extLst>
          </p:cNvPr>
          <p:cNvSpPr/>
          <p:nvPr/>
        </p:nvSpPr>
        <p:spPr>
          <a:xfrm>
            <a:off x="6061428" y="482505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1" name="Rectangle 60">
            <a:extLst>
              <a:ext uri="{FF2B5EF4-FFF2-40B4-BE49-F238E27FC236}">
                <a16:creationId xmlns:a16="http://schemas.microsoft.com/office/drawing/2014/main" id="{34951881-8E4C-47DA-9EDC-5D82C36BEB53}"/>
              </a:ext>
            </a:extLst>
          </p:cNvPr>
          <p:cNvSpPr/>
          <p:nvPr/>
        </p:nvSpPr>
        <p:spPr>
          <a:xfrm>
            <a:off x="7757035" y="3156622"/>
            <a:ext cx="1820903" cy="497502"/>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62" name="Rectangle 61">
            <a:extLst>
              <a:ext uri="{FF2B5EF4-FFF2-40B4-BE49-F238E27FC236}">
                <a16:creationId xmlns:a16="http://schemas.microsoft.com/office/drawing/2014/main" id="{6B9BD0F7-D901-4CA2-B0B1-05D5E87BA65D}"/>
              </a:ext>
            </a:extLst>
          </p:cNvPr>
          <p:cNvSpPr/>
          <p:nvPr/>
        </p:nvSpPr>
        <p:spPr>
          <a:xfrm>
            <a:off x="7755862" y="2046443"/>
            <a:ext cx="1820902"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63" name="Arrow: Up-Down 62">
            <a:extLst>
              <a:ext uri="{FF2B5EF4-FFF2-40B4-BE49-F238E27FC236}">
                <a16:creationId xmlns:a16="http://schemas.microsoft.com/office/drawing/2014/main" id="{8049C1FD-405D-4803-AC00-E34153347E23}"/>
              </a:ext>
            </a:extLst>
          </p:cNvPr>
          <p:cNvSpPr/>
          <p:nvPr/>
        </p:nvSpPr>
        <p:spPr>
          <a:xfrm>
            <a:off x="8527828" y="2546897"/>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5" name="Rectangle 64">
            <a:extLst>
              <a:ext uri="{FF2B5EF4-FFF2-40B4-BE49-F238E27FC236}">
                <a16:creationId xmlns:a16="http://schemas.microsoft.com/office/drawing/2014/main" id="{106BF792-0448-4680-BB13-D03F736E009A}"/>
              </a:ext>
            </a:extLst>
          </p:cNvPr>
          <p:cNvSpPr/>
          <p:nvPr/>
        </p:nvSpPr>
        <p:spPr>
          <a:xfrm>
            <a:off x="7757035" y="4280716"/>
            <a:ext cx="1819729" cy="5060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r>
              <a:rPr lang="en-US" baseline="30000" dirty="0">
                <a:solidFill>
                  <a:schemeClr val="tx1">
                    <a:lumMod val="85000"/>
                    <a:lumOff val="15000"/>
                  </a:schemeClr>
                </a:solidFill>
              </a:rPr>
              <a:t>1</a:t>
            </a:r>
            <a:endParaRPr lang="en-US" dirty="0">
              <a:solidFill>
                <a:srgbClr val="44546A"/>
              </a:solidFill>
            </a:endParaRPr>
          </a:p>
        </p:txBody>
      </p:sp>
      <p:sp>
        <p:nvSpPr>
          <p:cNvPr id="66" name="Arrow: Up-Down 65">
            <a:extLst>
              <a:ext uri="{FF2B5EF4-FFF2-40B4-BE49-F238E27FC236}">
                <a16:creationId xmlns:a16="http://schemas.microsoft.com/office/drawing/2014/main" id="{B8494130-B56D-46DB-902E-6D72E80A8EBA}"/>
              </a:ext>
            </a:extLst>
          </p:cNvPr>
          <p:cNvSpPr/>
          <p:nvPr/>
        </p:nvSpPr>
        <p:spPr>
          <a:xfrm>
            <a:off x="8512739" y="1410552"/>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67" name="Cloud 66">
            <a:extLst>
              <a:ext uri="{FF2B5EF4-FFF2-40B4-BE49-F238E27FC236}">
                <a16:creationId xmlns:a16="http://schemas.microsoft.com/office/drawing/2014/main" id="{2DCCD434-C081-461C-8712-B38697FB38C1}"/>
              </a:ext>
            </a:extLst>
          </p:cNvPr>
          <p:cNvSpPr/>
          <p:nvPr/>
        </p:nvSpPr>
        <p:spPr>
          <a:xfrm>
            <a:off x="7692741" y="5317715"/>
            <a:ext cx="1819729" cy="483586"/>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68" name="Arrow: Up-Down 67">
            <a:extLst>
              <a:ext uri="{FF2B5EF4-FFF2-40B4-BE49-F238E27FC236}">
                <a16:creationId xmlns:a16="http://schemas.microsoft.com/office/drawing/2014/main" id="{4F261100-C2BE-4B35-8D4B-DC81F3CEA84C}"/>
              </a:ext>
            </a:extLst>
          </p:cNvPr>
          <p:cNvSpPr/>
          <p:nvPr/>
        </p:nvSpPr>
        <p:spPr>
          <a:xfrm>
            <a:off x="8511567" y="3654123"/>
            <a:ext cx="302840" cy="626593"/>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9" name="Arrow: Up-Down 68">
            <a:extLst>
              <a:ext uri="{FF2B5EF4-FFF2-40B4-BE49-F238E27FC236}">
                <a16:creationId xmlns:a16="http://schemas.microsoft.com/office/drawing/2014/main" id="{8D59BDCE-FB8A-40F1-AC8A-F1EB9DB0C995}"/>
              </a:ext>
            </a:extLst>
          </p:cNvPr>
          <p:cNvSpPr/>
          <p:nvPr/>
        </p:nvSpPr>
        <p:spPr>
          <a:xfrm>
            <a:off x="8507261" y="4786743"/>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0" name="Rectangle 69">
            <a:extLst>
              <a:ext uri="{FF2B5EF4-FFF2-40B4-BE49-F238E27FC236}">
                <a16:creationId xmlns:a16="http://schemas.microsoft.com/office/drawing/2014/main" id="{4D4B26B5-DA7A-46FB-A22B-DD883C72CF3C}"/>
              </a:ext>
            </a:extLst>
          </p:cNvPr>
          <p:cNvSpPr/>
          <p:nvPr/>
        </p:nvSpPr>
        <p:spPr>
          <a:xfrm>
            <a:off x="10138573" y="3156622"/>
            <a:ext cx="1820903" cy="51030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NSMF</a:t>
            </a:r>
          </a:p>
        </p:txBody>
      </p:sp>
      <p:sp>
        <p:nvSpPr>
          <p:cNvPr id="71" name="Rectangle 70">
            <a:extLst>
              <a:ext uri="{FF2B5EF4-FFF2-40B4-BE49-F238E27FC236}">
                <a16:creationId xmlns:a16="http://schemas.microsoft.com/office/drawing/2014/main" id="{F76FA51E-B68B-4D9F-BB5D-F164FECF745D}"/>
              </a:ext>
            </a:extLst>
          </p:cNvPr>
          <p:cNvSpPr/>
          <p:nvPr/>
        </p:nvSpPr>
        <p:spPr>
          <a:xfrm>
            <a:off x="10137400" y="2076632"/>
            <a:ext cx="1820902" cy="49639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72" name="Arrow: Up-Down 71">
            <a:extLst>
              <a:ext uri="{FF2B5EF4-FFF2-40B4-BE49-F238E27FC236}">
                <a16:creationId xmlns:a16="http://schemas.microsoft.com/office/drawing/2014/main" id="{B8127EAE-DE26-4A92-B2A0-DCB82E674CEA}"/>
              </a:ext>
            </a:extLst>
          </p:cNvPr>
          <p:cNvSpPr/>
          <p:nvPr/>
        </p:nvSpPr>
        <p:spPr>
          <a:xfrm>
            <a:off x="10894277" y="255701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4" name="Rectangle 73">
            <a:extLst>
              <a:ext uri="{FF2B5EF4-FFF2-40B4-BE49-F238E27FC236}">
                <a16:creationId xmlns:a16="http://schemas.microsoft.com/office/drawing/2014/main" id="{A607FE71-C38F-44DF-A38B-192184B98E4C}"/>
              </a:ext>
            </a:extLst>
          </p:cNvPr>
          <p:cNvSpPr/>
          <p:nvPr/>
        </p:nvSpPr>
        <p:spPr>
          <a:xfrm>
            <a:off x="10138573" y="4268420"/>
            <a:ext cx="1819729" cy="531127"/>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r>
              <a:rPr lang="en-US" sz="2000" baseline="30000" dirty="0">
                <a:solidFill>
                  <a:schemeClr val="tx1">
                    <a:lumMod val="85000"/>
                    <a:lumOff val="15000"/>
                  </a:schemeClr>
                </a:solidFill>
              </a:rPr>
              <a:t>1</a:t>
            </a:r>
            <a:endParaRPr lang="en-US" sz="2000" b="1" baseline="30000" dirty="0">
              <a:solidFill>
                <a:srgbClr val="44546A"/>
              </a:solidFill>
            </a:endParaRPr>
          </a:p>
          <a:p>
            <a:pPr algn="ctr"/>
            <a:r>
              <a:rPr lang="en-US" b="1" dirty="0">
                <a:solidFill>
                  <a:srgbClr val="44546A"/>
                </a:solidFill>
              </a:rPr>
              <a:t>(ONAP)</a:t>
            </a:r>
          </a:p>
        </p:txBody>
      </p:sp>
      <p:sp>
        <p:nvSpPr>
          <p:cNvPr id="75" name="Arrow: Up-Down 74">
            <a:extLst>
              <a:ext uri="{FF2B5EF4-FFF2-40B4-BE49-F238E27FC236}">
                <a16:creationId xmlns:a16="http://schemas.microsoft.com/office/drawing/2014/main" id="{B261797F-691B-4D38-9F8B-5BE06E9D3FB3}"/>
              </a:ext>
            </a:extLst>
          </p:cNvPr>
          <p:cNvSpPr/>
          <p:nvPr/>
        </p:nvSpPr>
        <p:spPr>
          <a:xfrm>
            <a:off x="10894277" y="1437003"/>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76" name="Cloud 75">
            <a:extLst>
              <a:ext uri="{FF2B5EF4-FFF2-40B4-BE49-F238E27FC236}">
                <a16:creationId xmlns:a16="http://schemas.microsoft.com/office/drawing/2014/main" id="{F85843BE-3383-436A-ACDE-79D348AFD00F}"/>
              </a:ext>
            </a:extLst>
          </p:cNvPr>
          <p:cNvSpPr/>
          <p:nvPr/>
        </p:nvSpPr>
        <p:spPr>
          <a:xfrm>
            <a:off x="10074279" y="5330519"/>
            <a:ext cx="1819729" cy="48614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77" name="Arrow: Up-Down 76">
            <a:extLst>
              <a:ext uri="{FF2B5EF4-FFF2-40B4-BE49-F238E27FC236}">
                <a16:creationId xmlns:a16="http://schemas.microsoft.com/office/drawing/2014/main" id="{03C74357-1829-4C42-B272-37EC7488991E}"/>
              </a:ext>
            </a:extLst>
          </p:cNvPr>
          <p:cNvSpPr/>
          <p:nvPr/>
        </p:nvSpPr>
        <p:spPr>
          <a:xfrm>
            <a:off x="10893104" y="3666928"/>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8" name="Arrow: Up-Down 77">
            <a:extLst>
              <a:ext uri="{FF2B5EF4-FFF2-40B4-BE49-F238E27FC236}">
                <a16:creationId xmlns:a16="http://schemas.microsoft.com/office/drawing/2014/main" id="{7C9C5C31-A164-475D-B75E-ADD78CAD33E7}"/>
              </a:ext>
            </a:extLst>
          </p:cNvPr>
          <p:cNvSpPr/>
          <p:nvPr/>
        </p:nvSpPr>
        <p:spPr>
          <a:xfrm>
            <a:off x="10888799" y="4799547"/>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9" name="Rectangle 78">
            <a:extLst>
              <a:ext uri="{FF2B5EF4-FFF2-40B4-BE49-F238E27FC236}">
                <a16:creationId xmlns:a16="http://schemas.microsoft.com/office/drawing/2014/main" id="{00FDBB25-A9C5-4477-8096-752DB411C66C}"/>
              </a:ext>
            </a:extLst>
          </p:cNvPr>
          <p:cNvSpPr/>
          <p:nvPr/>
        </p:nvSpPr>
        <p:spPr>
          <a:xfrm>
            <a:off x="185018" y="5947672"/>
            <a:ext cx="1923655" cy="29131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rgbClr val="44546A"/>
                </a:solidFill>
              </a:rPr>
              <a:t>3</a:t>
            </a:r>
            <a:r>
              <a:rPr lang="en-US" sz="1600" baseline="30000" dirty="0">
                <a:solidFill>
                  <a:srgbClr val="44546A"/>
                </a:solidFill>
              </a:rPr>
              <a:t>rd</a:t>
            </a:r>
            <a:r>
              <a:rPr lang="en-US" sz="1600" dirty="0">
                <a:solidFill>
                  <a:srgbClr val="44546A"/>
                </a:solidFill>
              </a:rPr>
              <a:t> party component</a:t>
            </a:r>
          </a:p>
        </p:txBody>
      </p:sp>
      <p:sp>
        <p:nvSpPr>
          <p:cNvPr id="80" name="Oval 79">
            <a:extLst>
              <a:ext uri="{FF2B5EF4-FFF2-40B4-BE49-F238E27FC236}">
                <a16:creationId xmlns:a16="http://schemas.microsoft.com/office/drawing/2014/main" id="{4A02A36E-09C9-4AB8-B8BF-C96DC25B2335}"/>
              </a:ext>
            </a:extLst>
          </p:cNvPr>
          <p:cNvSpPr/>
          <p:nvPr/>
        </p:nvSpPr>
        <p:spPr>
          <a:xfrm>
            <a:off x="109644" y="1085946"/>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1</a:t>
            </a:r>
          </a:p>
        </p:txBody>
      </p:sp>
      <p:sp>
        <p:nvSpPr>
          <p:cNvPr id="81" name="Oval 80">
            <a:extLst>
              <a:ext uri="{FF2B5EF4-FFF2-40B4-BE49-F238E27FC236}">
                <a16:creationId xmlns:a16="http://schemas.microsoft.com/office/drawing/2014/main" id="{063AB87F-23ED-46D1-98BA-544135BC4D8F}"/>
              </a:ext>
            </a:extLst>
          </p:cNvPr>
          <p:cNvSpPr/>
          <p:nvPr/>
        </p:nvSpPr>
        <p:spPr>
          <a:xfrm>
            <a:off x="2564637" y="1032741"/>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2</a:t>
            </a:r>
          </a:p>
        </p:txBody>
      </p:sp>
      <p:sp>
        <p:nvSpPr>
          <p:cNvPr id="82" name="Oval 81">
            <a:extLst>
              <a:ext uri="{FF2B5EF4-FFF2-40B4-BE49-F238E27FC236}">
                <a16:creationId xmlns:a16="http://schemas.microsoft.com/office/drawing/2014/main" id="{A15B31A8-4114-4B70-AE39-8B944B7339C2}"/>
              </a:ext>
            </a:extLst>
          </p:cNvPr>
          <p:cNvSpPr/>
          <p:nvPr/>
        </p:nvSpPr>
        <p:spPr>
          <a:xfrm>
            <a:off x="5133199" y="1085945"/>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3</a:t>
            </a:r>
          </a:p>
        </p:txBody>
      </p:sp>
      <p:sp>
        <p:nvSpPr>
          <p:cNvPr id="83" name="Oval 82">
            <a:extLst>
              <a:ext uri="{FF2B5EF4-FFF2-40B4-BE49-F238E27FC236}">
                <a16:creationId xmlns:a16="http://schemas.microsoft.com/office/drawing/2014/main" id="{944A7A95-B042-4CAB-B90D-7145E6E1957B}"/>
              </a:ext>
            </a:extLst>
          </p:cNvPr>
          <p:cNvSpPr/>
          <p:nvPr/>
        </p:nvSpPr>
        <p:spPr>
          <a:xfrm>
            <a:off x="7594387" y="1059495"/>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4</a:t>
            </a:r>
          </a:p>
        </p:txBody>
      </p:sp>
      <p:sp>
        <p:nvSpPr>
          <p:cNvPr id="84" name="Oval 83">
            <a:extLst>
              <a:ext uri="{FF2B5EF4-FFF2-40B4-BE49-F238E27FC236}">
                <a16:creationId xmlns:a16="http://schemas.microsoft.com/office/drawing/2014/main" id="{9910A87B-685E-4E95-8EF1-3CD814F83002}"/>
              </a:ext>
            </a:extLst>
          </p:cNvPr>
          <p:cNvSpPr/>
          <p:nvPr/>
        </p:nvSpPr>
        <p:spPr>
          <a:xfrm>
            <a:off x="9974307" y="1071772"/>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5</a:t>
            </a:r>
          </a:p>
        </p:txBody>
      </p:sp>
      <p:sp>
        <p:nvSpPr>
          <p:cNvPr id="85" name="TextBox 84">
            <a:extLst>
              <a:ext uri="{FF2B5EF4-FFF2-40B4-BE49-F238E27FC236}">
                <a16:creationId xmlns:a16="http://schemas.microsoft.com/office/drawing/2014/main" id="{B08CEDC3-5677-4106-8964-EE7B89EBB460}"/>
              </a:ext>
            </a:extLst>
          </p:cNvPr>
          <p:cNvSpPr txBox="1"/>
          <p:nvPr/>
        </p:nvSpPr>
        <p:spPr>
          <a:xfrm>
            <a:off x="3710641" y="2660988"/>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88" name="TextBox 87">
            <a:extLst>
              <a:ext uri="{FF2B5EF4-FFF2-40B4-BE49-F238E27FC236}">
                <a16:creationId xmlns:a16="http://schemas.microsoft.com/office/drawing/2014/main" id="{C600A66F-D0CE-4AA2-AD68-B97C05C04B7A}"/>
              </a:ext>
            </a:extLst>
          </p:cNvPr>
          <p:cNvSpPr txBox="1"/>
          <p:nvPr/>
        </p:nvSpPr>
        <p:spPr>
          <a:xfrm>
            <a:off x="6266947" y="3773716"/>
            <a:ext cx="1335109" cy="338554"/>
          </a:xfrm>
          <a:prstGeom prst="rect">
            <a:avLst/>
          </a:prstGeom>
          <a:noFill/>
        </p:spPr>
        <p:txBody>
          <a:bodyPr wrap="none" rtlCol="0">
            <a:spAutoFit/>
          </a:bodyPr>
          <a:lstStyle/>
          <a:p>
            <a:r>
              <a:rPr lang="en-US" sz="1600" dirty="0">
                <a:solidFill>
                  <a:srgbClr val="44546A"/>
                </a:solidFill>
              </a:rPr>
              <a:t>Standard APIs</a:t>
            </a:r>
            <a:endParaRPr lang="en-US" sz="1600" baseline="30000" dirty="0">
              <a:solidFill>
                <a:srgbClr val="44546A"/>
              </a:solidFill>
            </a:endParaRPr>
          </a:p>
        </p:txBody>
      </p:sp>
      <p:sp>
        <p:nvSpPr>
          <p:cNvPr id="90" name="TextBox 89">
            <a:extLst>
              <a:ext uri="{FF2B5EF4-FFF2-40B4-BE49-F238E27FC236}">
                <a16:creationId xmlns:a16="http://schemas.microsoft.com/office/drawing/2014/main" id="{75FF2DC0-CAC3-43F5-B006-A0928A5A7628}"/>
              </a:ext>
            </a:extLst>
          </p:cNvPr>
          <p:cNvSpPr txBox="1"/>
          <p:nvPr/>
        </p:nvSpPr>
        <p:spPr>
          <a:xfrm>
            <a:off x="11126363" y="3673908"/>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73" name="Rectangle 72">
            <a:extLst>
              <a:ext uri="{FF2B5EF4-FFF2-40B4-BE49-F238E27FC236}">
                <a16:creationId xmlns:a16="http://schemas.microsoft.com/office/drawing/2014/main" id="{1E8E4170-23BF-496D-A155-061634573144}"/>
              </a:ext>
            </a:extLst>
          </p:cNvPr>
          <p:cNvSpPr/>
          <p:nvPr/>
        </p:nvSpPr>
        <p:spPr>
          <a:xfrm>
            <a:off x="514973" y="1026397"/>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86" name="Rectangle 85">
            <a:extLst>
              <a:ext uri="{FF2B5EF4-FFF2-40B4-BE49-F238E27FC236}">
                <a16:creationId xmlns:a16="http://schemas.microsoft.com/office/drawing/2014/main" id="{19B9BA30-4299-4DDF-A3BF-3C29E913F587}"/>
              </a:ext>
            </a:extLst>
          </p:cNvPr>
          <p:cNvSpPr/>
          <p:nvPr/>
        </p:nvSpPr>
        <p:spPr>
          <a:xfrm>
            <a:off x="2988886" y="1049008"/>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5" name="Rectangle 94">
            <a:extLst>
              <a:ext uri="{FF2B5EF4-FFF2-40B4-BE49-F238E27FC236}">
                <a16:creationId xmlns:a16="http://schemas.microsoft.com/office/drawing/2014/main" id="{B1627EDC-B2C0-41ED-8C10-8EA941F6D30D}"/>
              </a:ext>
            </a:extLst>
          </p:cNvPr>
          <p:cNvSpPr/>
          <p:nvPr/>
        </p:nvSpPr>
        <p:spPr>
          <a:xfrm>
            <a:off x="5530281" y="1073967"/>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7" name="Rectangle 96">
            <a:extLst>
              <a:ext uri="{FF2B5EF4-FFF2-40B4-BE49-F238E27FC236}">
                <a16:creationId xmlns:a16="http://schemas.microsoft.com/office/drawing/2014/main" id="{6535C9D1-13CB-4AAF-B74E-01D5E31036EE}"/>
              </a:ext>
            </a:extLst>
          </p:cNvPr>
          <p:cNvSpPr/>
          <p:nvPr/>
        </p:nvSpPr>
        <p:spPr>
          <a:xfrm>
            <a:off x="7996560" y="1048202"/>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8" name="Rectangle 97">
            <a:extLst>
              <a:ext uri="{FF2B5EF4-FFF2-40B4-BE49-F238E27FC236}">
                <a16:creationId xmlns:a16="http://schemas.microsoft.com/office/drawing/2014/main" id="{C0A22899-6A5F-43F5-9E4A-534067DE352F}"/>
              </a:ext>
            </a:extLst>
          </p:cNvPr>
          <p:cNvSpPr/>
          <p:nvPr/>
        </p:nvSpPr>
        <p:spPr>
          <a:xfrm>
            <a:off x="10370763" y="1104859"/>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9" name="TextBox 98">
            <a:extLst>
              <a:ext uri="{FF2B5EF4-FFF2-40B4-BE49-F238E27FC236}">
                <a16:creationId xmlns:a16="http://schemas.microsoft.com/office/drawing/2014/main" id="{F172B376-49A5-4BB2-B27A-F9BA08BD06F4}"/>
              </a:ext>
            </a:extLst>
          </p:cNvPr>
          <p:cNvSpPr txBox="1"/>
          <p:nvPr/>
        </p:nvSpPr>
        <p:spPr>
          <a:xfrm>
            <a:off x="8750706" y="3688935"/>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2" name="TextBox 1">
            <a:extLst>
              <a:ext uri="{FF2B5EF4-FFF2-40B4-BE49-F238E27FC236}">
                <a16:creationId xmlns:a16="http://schemas.microsoft.com/office/drawing/2014/main" id="{9B83F6E2-7780-4442-8E17-3B2E3BDE0D14}"/>
              </a:ext>
            </a:extLst>
          </p:cNvPr>
          <p:cNvSpPr txBox="1"/>
          <p:nvPr/>
        </p:nvSpPr>
        <p:spPr>
          <a:xfrm>
            <a:off x="7536595" y="1059495"/>
            <a:ext cx="837353" cy="923330"/>
          </a:xfrm>
          <a:prstGeom prst="rect">
            <a:avLst/>
          </a:prstGeom>
          <a:noFill/>
        </p:spPr>
        <p:txBody>
          <a:bodyPr wrap="square" rtlCol="0">
            <a:spAutoFit/>
          </a:bodyPr>
          <a:lstStyle/>
          <a:p>
            <a:r>
              <a:rPr lang="en-US" sz="5400" b="1" dirty="0">
                <a:solidFill>
                  <a:srgbClr val="009900"/>
                </a:solidFill>
                <a:sym typeface="Wingdings" panose="05000000000000000000" pitchFamily="2" charset="2"/>
              </a:rPr>
              <a:t></a:t>
            </a:r>
          </a:p>
        </p:txBody>
      </p:sp>
      <p:sp>
        <p:nvSpPr>
          <p:cNvPr id="6" name="文本框 5">
            <a:extLst>
              <a:ext uri="{FF2B5EF4-FFF2-40B4-BE49-F238E27FC236}">
                <a16:creationId xmlns:a16="http://schemas.microsoft.com/office/drawing/2014/main" id="{BE2BAC82-158A-F243-B0D3-F11395E9EE3D}"/>
              </a:ext>
            </a:extLst>
          </p:cNvPr>
          <p:cNvSpPr txBox="1"/>
          <p:nvPr/>
        </p:nvSpPr>
        <p:spPr>
          <a:xfrm>
            <a:off x="42365" y="1651286"/>
            <a:ext cx="1385493" cy="646331"/>
          </a:xfrm>
          <a:prstGeom prst="rect">
            <a:avLst/>
          </a:prstGeom>
          <a:noFill/>
        </p:spPr>
        <p:txBody>
          <a:bodyPr wrap="square" rtlCol="0">
            <a:spAutoFit/>
          </a:bodyPr>
          <a:lstStyle/>
          <a:p>
            <a:r>
              <a:rPr kumimoji="1" lang="en-US" altLang="zh-CN" b="1" dirty="0">
                <a:highlight>
                  <a:srgbClr val="00FFFF"/>
                </a:highlight>
              </a:rPr>
              <a:t>To</a:t>
            </a:r>
            <a:r>
              <a:rPr kumimoji="1" lang="zh-CN" altLang="en-US" b="1" dirty="0">
                <a:highlight>
                  <a:srgbClr val="00FFFF"/>
                </a:highlight>
              </a:rPr>
              <a:t> </a:t>
            </a:r>
            <a:r>
              <a:rPr kumimoji="1" lang="en-US" altLang="zh-CN" b="1" dirty="0">
                <a:highlight>
                  <a:srgbClr val="00FFFF"/>
                </a:highlight>
              </a:rPr>
              <a:t>Be</a:t>
            </a:r>
            <a:r>
              <a:rPr kumimoji="1" lang="zh-CN" altLang="en-US" b="1" dirty="0">
                <a:highlight>
                  <a:srgbClr val="00FFFF"/>
                </a:highlight>
              </a:rPr>
              <a:t> </a:t>
            </a:r>
            <a:r>
              <a:rPr kumimoji="1" lang="en-US" altLang="zh-CN" b="1" dirty="0">
                <a:highlight>
                  <a:srgbClr val="00FFFF"/>
                </a:highlight>
              </a:rPr>
              <a:t>Done</a:t>
            </a:r>
            <a:r>
              <a:rPr kumimoji="1" lang="zh-CN" altLang="en-US" b="1" dirty="0">
                <a:highlight>
                  <a:srgbClr val="00FFFF"/>
                </a:highlight>
              </a:rPr>
              <a:t> </a:t>
            </a:r>
            <a:r>
              <a:rPr kumimoji="1" lang="en-US" altLang="zh-CN" b="1" dirty="0">
                <a:highlight>
                  <a:srgbClr val="00FFFF"/>
                </a:highlight>
              </a:rPr>
              <a:t>in</a:t>
            </a:r>
            <a:r>
              <a:rPr kumimoji="1" lang="zh-CN" altLang="en-US" b="1" dirty="0">
                <a:highlight>
                  <a:srgbClr val="00FFFF"/>
                </a:highlight>
              </a:rPr>
              <a:t> </a:t>
            </a:r>
            <a:r>
              <a:rPr kumimoji="1" lang="en-US" altLang="zh-CN" b="1" dirty="0">
                <a:highlight>
                  <a:srgbClr val="00FFFF"/>
                </a:highlight>
              </a:rPr>
              <a:t>G</a:t>
            </a:r>
            <a:r>
              <a:rPr kumimoji="1" lang="zh-CN" altLang="en-US" b="1" dirty="0">
                <a:highlight>
                  <a:srgbClr val="00FFFF"/>
                </a:highlight>
              </a:rPr>
              <a:t> </a:t>
            </a:r>
            <a:r>
              <a:rPr kumimoji="1" lang="en-US" altLang="zh-CN" b="1" dirty="0">
                <a:highlight>
                  <a:srgbClr val="00FFFF"/>
                </a:highlight>
              </a:rPr>
              <a:t>release</a:t>
            </a:r>
            <a:endParaRPr kumimoji="1" lang="zh-CN" altLang="en-US" b="1" dirty="0">
              <a:highlight>
                <a:srgbClr val="00FFFF"/>
              </a:highlight>
            </a:endParaRPr>
          </a:p>
        </p:txBody>
      </p:sp>
      <p:sp>
        <p:nvSpPr>
          <p:cNvPr id="11" name="文本框 10">
            <a:extLst>
              <a:ext uri="{FF2B5EF4-FFF2-40B4-BE49-F238E27FC236}">
                <a16:creationId xmlns:a16="http://schemas.microsoft.com/office/drawing/2014/main" id="{1B1262C7-63AB-7943-B19A-4C3B6535984C}"/>
              </a:ext>
            </a:extLst>
          </p:cNvPr>
          <p:cNvSpPr txBox="1"/>
          <p:nvPr/>
        </p:nvSpPr>
        <p:spPr>
          <a:xfrm>
            <a:off x="4767137" y="5875870"/>
            <a:ext cx="7424863" cy="646331"/>
          </a:xfrm>
          <a:prstGeom prst="rect">
            <a:avLst/>
          </a:prstGeom>
          <a:noFill/>
        </p:spPr>
        <p:txBody>
          <a:bodyPr wrap="square" rtlCol="0">
            <a:spAutoFit/>
          </a:bodyPr>
          <a:lstStyle/>
          <a:p>
            <a:r>
              <a:rPr kumimoji="1" lang="en-US" altLang="zh-CN" b="1" dirty="0">
                <a:highlight>
                  <a:srgbClr val="00FFFF"/>
                </a:highlight>
              </a:rPr>
              <a:t>Scenario</a:t>
            </a:r>
            <a:r>
              <a:rPr kumimoji="1" lang="zh-CN" altLang="en-US" b="1" dirty="0">
                <a:highlight>
                  <a:srgbClr val="00FFFF"/>
                </a:highlight>
              </a:rPr>
              <a:t> </a:t>
            </a:r>
            <a:r>
              <a:rPr kumimoji="1" lang="en-US" altLang="zh-CN" b="1" dirty="0">
                <a:highlight>
                  <a:srgbClr val="00FFFF"/>
                </a:highlight>
              </a:rPr>
              <a:t>1</a:t>
            </a:r>
            <a:r>
              <a:rPr kumimoji="1" lang="zh-CN" altLang="en-US" dirty="0">
                <a:highlight>
                  <a:srgbClr val="00FFFF"/>
                </a:highlight>
              </a:rPr>
              <a:t> </a:t>
            </a:r>
            <a:r>
              <a:rPr kumimoji="1" lang="en-US" altLang="zh-CN" b="1" dirty="0">
                <a:highlight>
                  <a:srgbClr val="00FFFF"/>
                </a:highlight>
              </a:rPr>
              <a:t>(all 3 sub-nets) </a:t>
            </a:r>
            <a:r>
              <a:rPr kumimoji="1" lang="en-US" altLang="zh-CN" dirty="0">
                <a:highlight>
                  <a:srgbClr val="00FFFF"/>
                </a:highlight>
              </a:rPr>
              <a:t>&amp; </a:t>
            </a:r>
            <a:r>
              <a:rPr lang="en-US" altLang="zh-CN" b="1" dirty="0">
                <a:highlight>
                  <a:srgbClr val="00FFFF"/>
                </a:highlight>
              </a:rPr>
              <a:t>Scenario 4 for RAN and Core </a:t>
            </a:r>
            <a:r>
              <a:rPr kumimoji="1" lang="en-US" altLang="zh-CN" dirty="0">
                <a:highlight>
                  <a:srgbClr val="00FFFF"/>
                </a:highlight>
              </a:rPr>
              <a:t>will</a:t>
            </a:r>
            <a:r>
              <a:rPr kumimoji="1" lang="zh-CN" altLang="en-US" dirty="0">
                <a:highlight>
                  <a:srgbClr val="00FFFF"/>
                </a:highlight>
              </a:rPr>
              <a:t> </a:t>
            </a:r>
            <a:r>
              <a:rPr kumimoji="1" lang="en-US" altLang="zh-CN" dirty="0">
                <a:highlight>
                  <a:srgbClr val="00FFFF"/>
                </a:highlight>
              </a:rPr>
              <a:t>be</a:t>
            </a:r>
            <a:r>
              <a:rPr kumimoji="1" lang="zh-CN" altLang="en-US" dirty="0">
                <a:highlight>
                  <a:srgbClr val="00FFFF"/>
                </a:highlight>
              </a:rPr>
              <a:t> </a:t>
            </a:r>
            <a:r>
              <a:rPr kumimoji="1" lang="en-US" altLang="zh-CN" dirty="0">
                <a:highlight>
                  <a:srgbClr val="00FFFF"/>
                </a:highlight>
              </a:rPr>
              <a:t>supported</a:t>
            </a:r>
            <a:r>
              <a:rPr kumimoji="1" lang="zh-CN" altLang="en-US" dirty="0">
                <a:highlight>
                  <a:srgbClr val="00FFFF"/>
                </a:highlight>
              </a:rPr>
              <a:t> </a:t>
            </a:r>
            <a:r>
              <a:rPr kumimoji="1" lang="en-US" altLang="zh-CN" dirty="0">
                <a:highlight>
                  <a:srgbClr val="00FFFF"/>
                </a:highlight>
              </a:rPr>
              <a:t>in</a:t>
            </a:r>
            <a:r>
              <a:rPr kumimoji="1" lang="zh-CN" altLang="en-US" dirty="0">
                <a:highlight>
                  <a:srgbClr val="00FFFF"/>
                </a:highlight>
              </a:rPr>
              <a:t> </a:t>
            </a:r>
            <a:r>
              <a:rPr kumimoji="1" lang="en-US" altLang="zh-CN" b="1" dirty="0">
                <a:highlight>
                  <a:srgbClr val="00FFFF"/>
                </a:highlight>
              </a:rPr>
              <a:t>G</a:t>
            </a:r>
            <a:r>
              <a:rPr kumimoji="1" lang="zh-CN" altLang="en-US" b="1" dirty="0">
                <a:highlight>
                  <a:srgbClr val="00FFFF"/>
                </a:highlight>
              </a:rPr>
              <a:t> </a:t>
            </a:r>
            <a:r>
              <a:rPr kumimoji="1" lang="en-US" altLang="zh-CN" b="1" dirty="0">
                <a:highlight>
                  <a:srgbClr val="00FFFF"/>
                </a:highlight>
              </a:rPr>
              <a:t>release</a:t>
            </a:r>
            <a:r>
              <a:rPr kumimoji="1" lang="en-US" altLang="zh-CN" dirty="0">
                <a:highlight>
                  <a:srgbClr val="00FFFF"/>
                </a:highlight>
              </a:rPr>
              <a:t>. </a:t>
            </a:r>
            <a:endParaRPr kumimoji="1" lang="zh-CN" altLang="en-US" dirty="0">
              <a:highlight>
                <a:srgbClr val="00FFFF"/>
              </a:highlight>
            </a:endParaRPr>
          </a:p>
        </p:txBody>
      </p:sp>
      <p:sp>
        <p:nvSpPr>
          <p:cNvPr id="89" name="TextBox 88">
            <a:extLst>
              <a:ext uri="{FF2B5EF4-FFF2-40B4-BE49-F238E27FC236}">
                <a16:creationId xmlns:a16="http://schemas.microsoft.com/office/drawing/2014/main" id="{00B9B245-9460-4EAF-B10F-BED319BF744D}"/>
              </a:ext>
            </a:extLst>
          </p:cNvPr>
          <p:cNvSpPr txBox="1"/>
          <p:nvPr/>
        </p:nvSpPr>
        <p:spPr>
          <a:xfrm>
            <a:off x="6291017" y="2658568"/>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96" name="TextBox 95">
            <a:extLst>
              <a:ext uri="{FF2B5EF4-FFF2-40B4-BE49-F238E27FC236}">
                <a16:creationId xmlns:a16="http://schemas.microsoft.com/office/drawing/2014/main" id="{66A73E79-29F9-4B14-9F00-E88A3522EA78}"/>
              </a:ext>
            </a:extLst>
          </p:cNvPr>
          <p:cNvSpPr txBox="1"/>
          <p:nvPr/>
        </p:nvSpPr>
        <p:spPr>
          <a:xfrm>
            <a:off x="8712101" y="1547239"/>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87" name="TextBox 86">
            <a:extLst>
              <a:ext uri="{FF2B5EF4-FFF2-40B4-BE49-F238E27FC236}">
                <a16:creationId xmlns:a16="http://schemas.microsoft.com/office/drawing/2014/main" id="{E3D38DD4-09BE-47C0-B46A-7B943D92624A}"/>
              </a:ext>
            </a:extLst>
          </p:cNvPr>
          <p:cNvSpPr txBox="1"/>
          <p:nvPr/>
        </p:nvSpPr>
        <p:spPr>
          <a:xfrm>
            <a:off x="130509" y="1011488"/>
            <a:ext cx="837353" cy="1015663"/>
          </a:xfrm>
          <a:prstGeom prst="rect">
            <a:avLst/>
          </a:prstGeom>
          <a:noFill/>
        </p:spPr>
        <p:txBody>
          <a:bodyPr wrap="square" rtlCol="0">
            <a:spAutoFit/>
          </a:bodyPr>
          <a:lstStyle/>
          <a:p>
            <a:r>
              <a:rPr lang="en-US" sz="6000" b="1" dirty="0">
                <a:solidFill>
                  <a:srgbClr val="C00000"/>
                </a:solidFill>
                <a:sym typeface="Wingdings" panose="05000000000000000000" pitchFamily="2" charset="2"/>
              </a:rPr>
              <a:t></a:t>
            </a:r>
          </a:p>
        </p:txBody>
      </p:sp>
      <p:sp>
        <p:nvSpPr>
          <p:cNvPr id="12" name="Rectangle 11">
            <a:extLst>
              <a:ext uri="{FF2B5EF4-FFF2-40B4-BE49-F238E27FC236}">
                <a16:creationId xmlns:a16="http://schemas.microsoft.com/office/drawing/2014/main" id="{E17E6DB3-F692-419B-96AA-6CD2F4F9FF13}"/>
              </a:ext>
            </a:extLst>
          </p:cNvPr>
          <p:cNvSpPr/>
          <p:nvPr/>
        </p:nvSpPr>
        <p:spPr>
          <a:xfrm>
            <a:off x="109644" y="6231873"/>
            <a:ext cx="4764831" cy="307777"/>
          </a:xfrm>
          <a:prstGeom prst="rect">
            <a:avLst/>
          </a:prstGeom>
        </p:spPr>
        <p:txBody>
          <a:bodyPr wrap="none">
            <a:spAutoFit/>
          </a:bodyPr>
          <a:lstStyle/>
          <a:p>
            <a:r>
              <a:rPr lang="en-US" sz="1600" baseline="30000" dirty="0">
                <a:solidFill>
                  <a:schemeClr val="tx1">
                    <a:lumMod val="85000"/>
                    <a:lumOff val="15000"/>
                  </a:schemeClr>
                </a:solidFill>
              </a:rPr>
              <a:t>1</a:t>
            </a:r>
            <a:r>
              <a:rPr lang="en-US" sz="1400" dirty="0">
                <a:solidFill>
                  <a:schemeClr val="tx1">
                    <a:lumMod val="85000"/>
                    <a:lumOff val="15000"/>
                  </a:schemeClr>
                </a:solidFill>
              </a:rPr>
              <a:t> Top-most NSSMF/domain-specific NSSMF – under discussion</a:t>
            </a:r>
            <a:endParaRPr lang="en-US" sz="1400" dirty="0"/>
          </a:p>
        </p:txBody>
      </p:sp>
      <p:sp>
        <p:nvSpPr>
          <p:cNvPr id="91" name="Rectangle 90">
            <a:extLst>
              <a:ext uri="{FF2B5EF4-FFF2-40B4-BE49-F238E27FC236}">
                <a16:creationId xmlns:a16="http://schemas.microsoft.com/office/drawing/2014/main" id="{C5E6D11F-D616-4F49-87CB-46272A71C584}"/>
              </a:ext>
            </a:extLst>
          </p:cNvPr>
          <p:cNvSpPr/>
          <p:nvPr/>
        </p:nvSpPr>
        <p:spPr>
          <a:xfrm>
            <a:off x="7416962" y="876080"/>
            <a:ext cx="2469201" cy="5039831"/>
          </a:xfrm>
          <a:prstGeom prst="rect">
            <a:avLst/>
          </a:prstGeom>
          <a:noFill/>
          <a:ln w="28575">
            <a:solidFill>
              <a:srgbClr val="99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B3B57665-AACE-439B-97C0-015934B6969B}"/>
              </a:ext>
            </a:extLst>
          </p:cNvPr>
          <p:cNvSpPr/>
          <p:nvPr/>
        </p:nvSpPr>
        <p:spPr>
          <a:xfrm>
            <a:off x="48197" y="904611"/>
            <a:ext cx="2469201" cy="5039831"/>
          </a:xfrm>
          <a:prstGeom prst="rect">
            <a:avLst/>
          </a:prstGeom>
          <a:noFill/>
          <a:ln w="28575">
            <a:solidFill>
              <a:srgbClr val="99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文本框 5">
            <a:extLst>
              <a:ext uri="{FF2B5EF4-FFF2-40B4-BE49-F238E27FC236}">
                <a16:creationId xmlns:a16="http://schemas.microsoft.com/office/drawing/2014/main" id="{DE8D36E9-F08A-4F53-B82B-0518DACA1DF8}"/>
              </a:ext>
            </a:extLst>
          </p:cNvPr>
          <p:cNvSpPr txBox="1"/>
          <p:nvPr/>
        </p:nvSpPr>
        <p:spPr>
          <a:xfrm>
            <a:off x="7326608" y="1645285"/>
            <a:ext cx="1385493" cy="646331"/>
          </a:xfrm>
          <a:prstGeom prst="rect">
            <a:avLst/>
          </a:prstGeom>
          <a:noFill/>
        </p:spPr>
        <p:txBody>
          <a:bodyPr wrap="square" rtlCol="0">
            <a:spAutoFit/>
          </a:bodyPr>
          <a:lstStyle/>
          <a:p>
            <a:r>
              <a:rPr kumimoji="1" lang="en-US" altLang="zh-CN" b="1" dirty="0">
                <a:highlight>
                  <a:srgbClr val="00FFFF"/>
                </a:highlight>
              </a:rPr>
              <a:t>Enhanced in G release</a:t>
            </a:r>
            <a:endParaRPr kumimoji="1" lang="zh-CN" altLang="en-US" b="1" dirty="0">
              <a:highlight>
                <a:srgbClr val="00FFFF"/>
              </a:highlight>
            </a:endParaRPr>
          </a:p>
        </p:txBody>
      </p:sp>
    </p:spTree>
    <p:extLst>
      <p:ext uri="{BB962C8B-B14F-4D97-AF65-F5344CB8AC3E}">
        <p14:creationId xmlns:p14="http://schemas.microsoft.com/office/powerpoint/2010/main" val="1846836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CBF8A2-0E19-4C20-90EC-6FFF90E19DE5}"/>
              </a:ext>
            </a:extLst>
          </p:cNvPr>
          <p:cNvSpPr>
            <a:spLocks noGrp="1"/>
          </p:cNvSpPr>
          <p:nvPr>
            <p:ph idx="1"/>
          </p:nvPr>
        </p:nvSpPr>
        <p:spPr>
          <a:xfrm>
            <a:off x="609600" y="1160219"/>
            <a:ext cx="10972800" cy="5021262"/>
          </a:xfrm>
        </p:spPr>
        <p:txBody>
          <a:bodyPr/>
          <a:lstStyle/>
          <a:p>
            <a:r>
              <a:rPr lang="en-US" dirty="0"/>
              <a:t>SO acting as NSMF shall interact with NSSMFs through an adaptor.</a:t>
            </a:r>
          </a:p>
          <a:p>
            <a:r>
              <a:rPr lang="en-US" dirty="0"/>
              <a:t>3GPP-aligned APIs shall be used between NSMF and Core/RAN NSSMF.</a:t>
            </a:r>
          </a:p>
          <a:p>
            <a:r>
              <a:rPr lang="en-US" dirty="0" err="1"/>
              <a:t>TSCi</a:t>
            </a:r>
            <a:r>
              <a:rPr lang="en-US" dirty="0"/>
              <a:t> interface shall be used towards Transport NSSMF on NB interface – by NSMF or RAN NSSMF.</a:t>
            </a:r>
          </a:p>
          <a:p>
            <a:r>
              <a:rPr lang="en-US" dirty="0"/>
              <a:t>ONAP shall support both scenarios for RAN &amp; Transport Slice interaction (details in later slides).</a:t>
            </a:r>
          </a:p>
          <a:p>
            <a:endParaRPr lang="en-US" dirty="0"/>
          </a:p>
        </p:txBody>
      </p:sp>
      <p:sp>
        <p:nvSpPr>
          <p:cNvPr id="3" name="Title 2">
            <a:extLst>
              <a:ext uri="{FF2B5EF4-FFF2-40B4-BE49-F238E27FC236}">
                <a16:creationId xmlns:a16="http://schemas.microsoft.com/office/drawing/2014/main" id="{DF9FEC53-EE8F-4970-84CB-67453B197B62}"/>
              </a:ext>
            </a:extLst>
          </p:cNvPr>
          <p:cNvSpPr>
            <a:spLocks noGrp="1"/>
          </p:cNvSpPr>
          <p:nvPr>
            <p:ph type="title"/>
          </p:nvPr>
        </p:nvSpPr>
        <p:spPr/>
        <p:txBody>
          <a:bodyPr/>
          <a:lstStyle/>
          <a:p>
            <a:r>
              <a:rPr lang="en-US" dirty="0"/>
              <a:t>Common Principles</a:t>
            </a:r>
          </a:p>
        </p:txBody>
      </p:sp>
    </p:spTree>
    <p:extLst>
      <p:ext uri="{BB962C8B-B14F-4D97-AF65-F5344CB8AC3E}">
        <p14:creationId xmlns:p14="http://schemas.microsoft.com/office/powerpoint/2010/main" val="294441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IN" dirty="0"/>
              <a:t>APIs supported by NSSMF</a:t>
            </a:r>
            <a:endParaRPr lang="en-US" dirty="0"/>
          </a:p>
        </p:txBody>
      </p:sp>
      <p:graphicFrame>
        <p:nvGraphicFramePr>
          <p:cNvPr id="6" name="表格 3">
            <a:extLst>
              <a:ext uri="{FF2B5EF4-FFF2-40B4-BE49-F238E27FC236}">
                <a16:creationId xmlns:a16="http://schemas.microsoft.com/office/drawing/2014/main" id="{0ACEB1CE-BD4C-3341-BBDC-642736A2793B}"/>
              </a:ext>
            </a:extLst>
          </p:cNvPr>
          <p:cNvGraphicFramePr>
            <a:graphicFrameLocks noGrp="1"/>
          </p:cNvGraphicFramePr>
          <p:nvPr/>
        </p:nvGraphicFramePr>
        <p:xfrm>
          <a:off x="829994" y="1046191"/>
          <a:ext cx="10738710" cy="5002918"/>
        </p:xfrm>
        <a:graphic>
          <a:graphicData uri="http://schemas.openxmlformats.org/drawingml/2006/table">
            <a:tbl>
              <a:tblPr firstRow="1" firstCol="1" bandRow="1">
                <a:tableStyleId>{5C22544A-7EE6-4342-B048-85BDC9FD1C3A}</a:tableStyleId>
              </a:tblPr>
              <a:tblGrid>
                <a:gridCol w="4349051">
                  <a:extLst>
                    <a:ext uri="{9D8B030D-6E8A-4147-A177-3AD203B41FA5}">
                      <a16:colId xmlns:a16="http://schemas.microsoft.com/office/drawing/2014/main" val="2885419640"/>
                    </a:ext>
                  </a:extLst>
                </a:gridCol>
                <a:gridCol w="6389659">
                  <a:extLst>
                    <a:ext uri="{9D8B030D-6E8A-4147-A177-3AD203B41FA5}">
                      <a16:colId xmlns:a16="http://schemas.microsoft.com/office/drawing/2014/main" val="3970931078"/>
                    </a:ext>
                  </a:extLst>
                </a:gridCol>
              </a:tblGrid>
              <a:tr h="437445">
                <a:tc>
                  <a:txBody>
                    <a:bodyPr/>
                    <a:lstStyle/>
                    <a:p>
                      <a:pPr algn="ctr">
                        <a:spcBef>
                          <a:spcPts val="400"/>
                        </a:spcBef>
                        <a:spcAft>
                          <a:spcPts val="400"/>
                        </a:spcAft>
                      </a:pPr>
                      <a:r>
                        <a:rPr lang="en-US" altLang="zh-CN" sz="2000" dirty="0">
                          <a:effectLst/>
                          <a:latin typeface="Arial" panose="020B0604020202020204" pitchFamily="34" charset="0"/>
                          <a:ea typeface="黑体" panose="02010609060101010101" pitchFamily="49" charset="-122"/>
                        </a:rPr>
                        <a:t>Operation</a:t>
                      </a:r>
                      <a:endParaRPr lang="zh-CN" sz="2000" dirty="0">
                        <a:effectLst/>
                        <a:latin typeface="Arial" panose="020B0604020202020204" pitchFamily="34" charset="0"/>
                        <a:ea typeface="黑体" panose="02010609060101010101" pitchFamily="49" charset="-122"/>
                      </a:endParaRPr>
                    </a:p>
                  </a:txBody>
                  <a:tcPr marL="28255" marR="28255" marT="0" marB="0" anchor="ctr">
                    <a:solidFill>
                      <a:schemeClr val="accent1">
                        <a:lumMod val="50000"/>
                      </a:schemeClr>
                    </a:solidFill>
                  </a:tcPr>
                </a:tc>
                <a:tc>
                  <a:txBody>
                    <a:bodyPr/>
                    <a:lstStyle/>
                    <a:p>
                      <a:pPr algn="ctr">
                        <a:spcBef>
                          <a:spcPts val="400"/>
                        </a:spcBef>
                        <a:spcAft>
                          <a:spcPts val="400"/>
                        </a:spcAft>
                      </a:pPr>
                      <a:r>
                        <a:rPr lang="en-US" sz="2000" dirty="0">
                          <a:effectLst/>
                        </a:rPr>
                        <a:t>REST API</a:t>
                      </a:r>
                      <a:endParaRPr lang="zh-CN" sz="2000" dirty="0">
                        <a:effectLst/>
                        <a:latin typeface="Arial" panose="020B0604020202020204" pitchFamily="34" charset="0"/>
                        <a:ea typeface="黑体" panose="02010609060101010101" pitchFamily="49" charset="-122"/>
                      </a:endParaRPr>
                    </a:p>
                  </a:txBody>
                  <a:tcPr marL="28255" marR="28255" marT="0" marB="0" anchor="ctr">
                    <a:solidFill>
                      <a:schemeClr val="accent1">
                        <a:lumMod val="50000"/>
                      </a:schemeClr>
                    </a:solidFill>
                  </a:tcPr>
                </a:tc>
                <a:extLst>
                  <a:ext uri="{0D108BD9-81ED-4DB2-BD59-A6C34878D82A}">
                    <a16:rowId xmlns:a16="http://schemas.microsoft.com/office/drawing/2014/main" val="2292772135"/>
                  </a:ext>
                </a:extLst>
              </a:tr>
              <a:tr h="516846">
                <a:tc>
                  <a:txBody>
                    <a:bodyPr/>
                    <a:lstStyle/>
                    <a:p>
                      <a:pPr hangingPunct="0">
                        <a:spcAft>
                          <a:spcPts val="0"/>
                        </a:spcAft>
                      </a:pPr>
                      <a:r>
                        <a:rPr lang="en-GB" sz="1600" dirty="0" err="1">
                          <a:solidFill>
                            <a:schemeClr val="bg1"/>
                          </a:solidFill>
                          <a:effectLst/>
                        </a:rPr>
                        <a:t>allocateNSSI</a:t>
                      </a:r>
                      <a:r>
                        <a:rPr lang="en-GB" sz="1600" dirty="0">
                          <a:solidFill>
                            <a:schemeClr val="bg1"/>
                          </a:solidFill>
                          <a:effectLst/>
                        </a:rPr>
                        <a:t> </a:t>
                      </a:r>
                      <a:r>
                        <a:rPr lang="en-US" altLang="zh-CN" sz="1600" dirty="0">
                          <a:solidFill>
                            <a:schemeClr val="bg1"/>
                          </a:solidFill>
                          <a:effectLst/>
                        </a:rPr>
                        <a:t>(create NSSI  with service)</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tc>
                  <a:txBody>
                    <a:bodyPr/>
                    <a:lstStyle/>
                    <a:p>
                      <a:pPr hangingPunct="0">
                        <a:spcAft>
                          <a:spcPts val="0"/>
                        </a:spcAft>
                      </a:pPr>
                      <a:r>
                        <a:rPr lang="en-GB" sz="1600" dirty="0">
                          <a:effectLst/>
                        </a:rPr>
                        <a:t>POST /</a:t>
                      </a:r>
                      <a:r>
                        <a:rPr lang="en-GB" sz="1600" dirty="0" err="1">
                          <a:effectLst/>
                        </a:rPr>
                        <a:t>api</a:t>
                      </a:r>
                      <a:r>
                        <a:rPr lang="en-GB" sz="1600" dirty="0">
                          <a:effectLst/>
                        </a:rPr>
                        <a:t>/rest/</a:t>
                      </a:r>
                      <a:r>
                        <a:rPr lang="en-GB" sz="1600" dirty="0" err="1">
                          <a:effectLst/>
                        </a:rPr>
                        <a:t>provMns</a:t>
                      </a:r>
                      <a:r>
                        <a:rPr lang="en-GB" sz="1600" dirty="0">
                          <a:effectLst/>
                        </a:rPr>
                        <a:t>/{</a:t>
                      </a:r>
                      <a:r>
                        <a:rPr lang="en-GB" sz="1600" dirty="0" err="1">
                          <a:effectLst/>
                        </a:rPr>
                        <a:t>apiVersion</a:t>
                      </a:r>
                      <a:r>
                        <a:rPr lang="en-GB" sz="1600" dirty="0">
                          <a:effectLst/>
                        </a:rPr>
                        <a:t>}/NSSI/</a:t>
                      </a:r>
                      <a:r>
                        <a:rPr lang="en-GB" sz="1600" dirty="0" err="1">
                          <a:effectLst/>
                        </a:rPr>
                        <a:t>SliceProfiles</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extLst>
                  <a:ext uri="{0D108BD9-81ED-4DB2-BD59-A6C34878D82A}">
                    <a16:rowId xmlns:a16="http://schemas.microsoft.com/office/drawing/2014/main" val="4126086378"/>
                  </a:ext>
                </a:extLst>
              </a:tr>
              <a:tr h="516846">
                <a:tc>
                  <a:txBody>
                    <a:bodyPr/>
                    <a:lstStyle/>
                    <a:p>
                      <a:pPr hangingPunct="0">
                        <a:spcAft>
                          <a:spcPts val="0"/>
                        </a:spcAft>
                      </a:pPr>
                      <a:r>
                        <a:rPr lang="en-GB" sz="1600" dirty="0" err="1">
                          <a:effectLst/>
                        </a:rPr>
                        <a:t>createNSSI</a:t>
                      </a:r>
                      <a:r>
                        <a:rPr lang="zh-CN" altLang="en-US" sz="1600" dirty="0">
                          <a:effectLst/>
                        </a:rPr>
                        <a:t> </a:t>
                      </a:r>
                      <a:r>
                        <a:rPr lang="en-US" altLang="zh-CN" sz="1600" dirty="0">
                          <a:effectLst/>
                        </a:rPr>
                        <a:t>(create NSSI without service)</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tc>
                  <a:txBody>
                    <a:bodyPr/>
                    <a:lstStyle/>
                    <a:p>
                      <a:pPr hangingPunct="0">
                        <a:spcAft>
                          <a:spcPts val="0"/>
                        </a:spcAft>
                      </a:pPr>
                      <a:r>
                        <a:rPr lang="en-GB" sz="1600" dirty="0">
                          <a:effectLst/>
                        </a:rPr>
                        <a:t>POST /</a:t>
                      </a:r>
                      <a:r>
                        <a:rPr lang="en-GB" sz="1600" dirty="0" err="1">
                          <a:effectLst/>
                        </a:rPr>
                        <a:t>api</a:t>
                      </a:r>
                      <a:r>
                        <a:rPr lang="en-GB" sz="1600" dirty="0">
                          <a:effectLst/>
                        </a:rPr>
                        <a:t>/rest/</a:t>
                      </a:r>
                      <a:r>
                        <a:rPr lang="en-GB" sz="1600" dirty="0" err="1">
                          <a:effectLst/>
                        </a:rPr>
                        <a:t>provMns</a:t>
                      </a:r>
                      <a:r>
                        <a:rPr lang="en-GB" sz="1600" dirty="0">
                          <a:effectLst/>
                        </a:rPr>
                        <a:t>/{</a:t>
                      </a:r>
                      <a:r>
                        <a:rPr lang="en-GB" sz="1600" dirty="0" err="1">
                          <a:effectLst/>
                        </a:rPr>
                        <a:t>apiVersion</a:t>
                      </a:r>
                      <a:r>
                        <a:rPr lang="en-GB" sz="1600" dirty="0">
                          <a:effectLst/>
                        </a:rPr>
                        <a:t>}/NSSI/</a:t>
                      </a:r>
                      <a:r>
                        <a:rPr lang="en-GB" sz="1600" dirty="0" err="1">
                          <a:effectLst/>
                        </a:rPr>
                        <a:t>nssi</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extLst>
                  <a:ext uri="{0D108BD9-81ED-4DB2-BD59-A6C34878D82A}">
                    <a16:rowId xmlns:a16="http://schemas.microsoft.com/office/drawing/2014/main" val="1749929214"/>
                  </a:ext>
                </a:extLst>
              </a:tr>
              <a:tr h="516846">
                <a:tc>
                  <a:txBody>
                    <a:bodyPr/>
                    <a:lstStyle/>
                    <a:p>
                      <a:pPr hangingPunct="0">
                        <a:spcAft>
                          <a:spcPts val="0"/>
                        </a:spcAft>
                      </a:pPr>
                      <a:r>
                        <a:rPr lang="en-GB" sz="1600" dirty="0" err="1">
                          <a:effectLst/>
                        </a:rPr>
                        <a:t>deallocateNSSI</a:t>
                      </a:r>
                      <a:r>
                        <a:rPr lang="zh-CN" altLang="en-US" sz="1600" dirty="0">
                          <a:effectLst/>
                        </a:rPr>
                        <a:t> </a:t>
                      </a:r>
                      <a:r>
                        <a:rPr lang="en-US" altLang="zh-CN" sz="1600" dirty="0">
                          <a:effectLst/>
                        </a:rPr>
                        <a:t>(deallocate NSSI with service)</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tc>
                  <a:txBody>
                    <a:bodyPr/>
                    <a:lstStyle/>
                    <a:p>
                      <a:pPr hangingPunct="0">
                        <a:spcAft>
                          <a:spcPts val="0"/>
                        </a:spcAft>
                      </a:pPr>
                      <a:r>
                        <a:rPr lang="en-GB" sz="1600" dirty="0">
                          <a:effectLst/>
                        </a:rPr>
                        <a:t>DELETE /</a:t>
                      </a:r>
                      <a:r>
                        <a:rPr lang="en-GB" sz="1600" dirty="0" err="1">
                          <a:effectLst/>
                        </a:rPr>
                        <a:t>api</a:t>
                      </a:r>
                      <a:r>
                        <a:rPr lang="en-GB" sz="1600" dirty="0">
                          <a:effectLst/>
                        </a:rPr>
                        <a:t>/rest/</a:t>
                      </a:r>
                      <a:r>
                        <a:rPr lang="en-GB" sz="1600" dirty="0" err="1">
                          <a:effectLst/>
                        </a:rPr>
                        <a:t>provMns</a:t>
                      </a:r>
                      <a:r>
                        <a:rPr lang="en-GB" sz="1600" dirty="0">
                          <a:effectLst/>
                        </a:rPr>
                        <a:t>/{</a:t>
                      </a:r>
                      <a:r>
                        <a:rPr lang="en-GB" sz="1600" dirty="0" err="1">
                          <a:effectLst/>
                        </a:rPr>
                        <a:t>apiVersion</a:t>
                      </a:r>
                      <a:r>
                        <a:rPr lang="en-GB" sz="1600" dirty="0">
                          <a:effectLst/>
                        </a:rPr>
                        <a:t>}/NSSI/</a:t>
                      </a:r>
                      <a:r>
                        <a:rPr lang="en-GB" sz="1600" dirty="0" err="1">
                          <a:effectLst/>
                        </a:rPr>
                        <a:t>SliceProfiles</a:t>
                      </a:r>
                      <a:r>
                        <a:rPr lang="en-GB" sz="1600" dirty="0">
                          <a:effectLst/>
                        </a:rPr>
                        <a:t> /{</a:t>
                      </a:r>
                      <a:r>
                        <a:rPr lang="en-GB" sz="1600" dirty="0" err="1">
                          <a:effectLst/>
                        </a:rPr>
                        <a:t>sliceProfileId</a:t>
                      </a:r>
                      <a:r>
                        <a:rPr lang="en-GB" sz="1600" dirty="0">
                          <a:effectLst/>
                        </a:rPr>
                        <a:t>}</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extLst>
                  <a:ext uri="{0D108BD9-81ED-4DB2-BD59-A6C34878D82A}">
                    <a16:rowId xmlns:a16="http://schemas.microsoft.com/office/drawing/2014/main" val="4076467011"/>
                  </a:ext>
                </a:extLst>
              </a:tr>
              <a:tr h="602987">
                <a:tc>
                  <a:txBody>
                    <a:bodyPr/>
                    <a:lstStyle/>
                    <a:p>
                      <a:pPr hangingPunct="0">
                        <a:spcAft>
                          <a:spcPts val="0"/>
                        </a:spcAft>
                      </a:pPr>
                      <a:r>
                        <a:rPr lang="en-US" sz="1600" dirty="0" err="1">
                          <a:effectLst/>
                        </a:rPr>
                        <a:t>terminateNSSI</a:t>
                      </a:r>
                      <a:r>
                        <a:rPr lang="zh-CN" altLang="en-US" sz="1600" dirty="0">
                          <a:effectLst/>
                        </a:rPr>
                        <a:t> </a:t>
                      </a:r>
                      <a:r>
                        <a:rPr lang="en-US" altLang="zh-CN" sz="1600" dirty="0">
                          <a:effectLst/>
                        </a:rPr>
                        <a:t>(terminate NSSI without service)</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tc>
                  <a:txBody>
                    <a:bodyPr/>
                    <a:lstStyle/>
                    <a:p>
                      <a:pPr hangingPunct="0">
                        <a:spcAft>
                          <a:spcPts val="0"/>
                        </a:spcAft>
                      </a:pPr>
                      <a:r>
                        <a:rPr lang="en-GB" sz="1600" dirty="0">
                          <a:effectLst/>
                        </a:rPr>
                        <a:t>DELETE /</a:t>
                      </a:r>
                      <a:r>
                        <a:rPr lang="en-GB" sz="1600" dirty="0" err="1">
                          <a:effectLst/>
                        </a:rPr>
                        <a:t>api</a:t>
                      </a:r>
                      <a:r>
                        <a:rPr lang="en-GB" sz="1600" dirty="0">
                          <a:effectLst/>
                        </a:rPr>
                        <a:t>/rest/</a:t>
                      </a:r>
                      <a:r>
                        <a:rPr lang="en-GB" sz="1600" dirty="0" err="1">
                          <a:effectLst/>
                        </a:rPr>
                        <a:t>provMns</a:t>
                      </a:r>
                      <a:r>
                        <a:rPr lang="en-GB" sz="1600" dirty="0">
                          <a:effectLst/>
                        </a:rPr>
                        <a:t>/{</a:t>
                      </a:r>
                      <a:r>
                        <a:rPr lang="en-GB" sz="1600" dirty="0" err="1">
                          <a:effectLst/>
                        </a:rPr>
                        <a:t>apiVersion</a:t>
                      </a:r>
                      <a:r>
                        <a:rPr lang="en-GB" sz="1600" dirty="0">
                          <a:effectLst/>
                        </a:rPr>
                        <a:t>}/NSSI/</a:t>
                      </a:r>
                      <a:r>
                        <a:rPr lang="en-US" sz="1600" dirty="0" err="1">
                          <a:effectLst/>
                        </a:rPr>
                        <a:t>nssi</a:t>
                      </a:r>
                      <a:r>
                        <a:rPr lang="en-GB" sz="1600" dirty="0">
                          <a:effectLst/>
                        </a:rPr>
                        <a:t>/{</a:t>
                      </a:r>
                      <a:r>
                        <a:rPr lang="en-US" sz="1600" dirty="0" err="1">
                          <a:effectLst/>
                        </a:rPr>
                        <a:t>nssiId</a:t>
                      </a:r>
                      <a:r>
                        <a:rPr lang="en-GB" sz="1600" dirty="0">
                          <a:effectLst/>
                        </a:rPr>
                        <a:t>}</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extLst>
                  <a:ext uri="{0D108BD9-81ED-4DB2-BD59-A6C34878D82A}">
                    <a16:rowId xmlns:a16="http://schemas.microsoft.com/office/drawing/2014/main" val="925859744"/>
                  </a:ext>
                </a:extLst>
              </a:tr>
              <a:tr h="602987">
                <a:tc>
                  <a:txBody>
                    <a:bodyPr/>
                    <a:lstStyle/>
                    <a:p>
                      <a:pPr hangingPunct="0">
                        <a:spcAft>
                          <a:spcPts val="0"/>
                        </a:spcAft>
                      </a:pPr>
                      <a:r>
                        <a:rPr lang="en-GB" sz="1600" dirty="0" err="1">
                          <a:effectLst/>
                        </a:rPr>
                        <a:t>getNSSI</a:t>
                      </a:r>
                      <a:r>
                        <a:rPr lang="en-GB" sz="1600" dirty="0">
                          <a:effectLst/>
                        </a:rPr>
                        <a:t> </a:t>
                      </a:r>
                      <a:r>
                        <a:rPr lang="en-US" altLang="zh-CN" sz="1600" dirty="0">
                          <a:effectLst/>
                        </a:rPr>
                        <a:t>(get info of NSSI by </a:t>
                      </a:r>
                      <a:r>
                        <a:rPr lang="en-US" altLang="zh-CN" sz="1600" dirty="0" err="1">
                          <a:effectLst/>
                        </a:rPr>
                        <a:t>sliceProfile</a:t>
                      </a:r>
                      <a:r>
                        <a:rPr lang="en-US" altLang="zh-CN" sz="1600" dirty="0">
                          <a:effectLst/>
                        </a:rPr>
                        <a:t>)</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tc>
                  <a:txBody>
                    <a:bodyPr/>
                    <a:lstStyle/>
                    <a:p>
                      <a:pPr hangingPunct="0">
                        <a:spcAft>
                          <a:spcPts val="0"/>
                        </a:spcAft>
                      </a:pPr>
                      <a:r>
                        <a:rPr lang="en-GB" sz="1600" dirty="0">
                          <a:effectLst/>
                        </a:rPr>
                        <a:t>GET /</a:t>
                      </a:r>
                      <a:r>
                        <a:rPr lang="en-GB" sz="1600" dirty="0" err="1">
                          <a:effectLst/>
                        </a:rPr>
                        <a:t>api</a:t>
                      </a:r>
                      <a:r>
                        <a:rPr lang="en-GB" sz="1600" dirty="0">
                          <a:effectLst/>
                        </a:rPr>
                        <a:t>/rest/</a:t>
                      </a:r>
                      <a:r>
                        <a:rPr lang="en-GB" sz="1600" dirty="0" err="1">
                          <a:effectLst/>
                        </a:rPr>
                        <a:t>provMns</a:t>
                      </a:r>
                      <a:r>
                        <a:rPr lang="en-GB" sz="1600" dirty="0">
                          <a:effectLst/>
                        </a:rPr>
                        <a:t>/{</a:t>
                      </a:r>
                      <a:r>
                        <a:rPr lang="en-GB" sz="1600" dirty="0" err="1">
                          <a:effectLst/>
                        </a:rPr>
                        <a:t>apiVersion</a:t>
                      </a:r>
                      <a:r>
                        <a:rPr lang="en-GB" sz="1600" dirty="0">
                          <a:effectLst/>
                        </a:rPr>
                        <a:t>}/NSSI/</a:t>
                      </a:r>
                      <a:r>
                        <a:rPr lang="en-GB" sz="1600" dirty="0" err="1">
                          <a:effectLst/>
                        </a:rPr>
                        <a:t>SliceProfiles</a:t>
                      </a:r>
                      <a:r>
                        <a:rPr lang="en-GB" sz="1600" dirty="0">
                          <a:effectLst/>
                        </a:rPr>
                        <a:t>/{</a:t>
                      </a:r>
                      <a:r>
                        <a:rPr lang="en-GB" sz="1600" dirty="0" err="1">
                          <a:effectLst/>
                        </a:rPr>
                        <a:t>sliceProfileId</a:t>
                      </a:r>
                      <a:r>
                        <a:rPr lang="en-GB" sz="1600" dirty="0">
                          <a:effectLst/>
                        </a:rPr>
                        <a:t>}</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extLst>
                  <a:ext uri="{0D108BD9-81ED-4DB2-BD59-A6C34878D82A}">
                    <a16:rowId xmlns:a16="http://schemas.microsoft.com/office/drawing/2014/main" val="821711168"/>
                  </a:ext>
                </a:extLst>
              </a:tr>
              <a:tr h="602987">
                <a:tc>
                  <a:txBody>
                    <a:bodyPr/>
                    <a:lstStyle/>
                    <a:p>
                      <a:pPr hangingPunct="0">
                        <a:spcAft>
                          <a:spcPts val="0"/>
                        </a:spcAft>
                      </a:pPr>
                      <a:r>
                        <a:rPr lang="en-GB" sz="1600" dirty="0" err="1">
                          <a:effectLst/>
                        </a:rPr>
                        <a:t>getNSSIbyId</a:t>
                      </a:r>
                      <a:r>
                        <a:rPr lang="zh-CN" sz="1600" dirty="0">
                          <a:effectLst/>
                        </a:rPr>
                        <a:t>（</a:t>
                      </a:r>
                      <a:r>
                        <a:rPr lang="zh-CN" altLang="en-US" sz="1600" dirty="0">
                          <a:effectLst/>
                        </a:rPr>
                        <a:t> </a:t>
                      </a:r>
                      <a:r>
                        <a:rPr lang="en-US" altLang="zh-CN" sz="1600" dirty="0">
                          <a:effectLst/>
                        </a:rPr>
                        <a:t>(Get NSSI by NSSI ID)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tc>
                  <a:txBody>
                    <a:bodyPr/>
                    <a:lstStyle/>
                    <a:p>
                      <a:pPr hangingPunct="0">
                        <a:spcAft>
                          <a:spcPts val="0"/>
                        </a:spcAft>
                      </a:pPr>
                      <a:r>
                        <a:rPr lang="en-GB" sz="1600" dirty="0">
                          <a:effectLst/>
                        </a:rPr>
                        <a:t>GET /</a:t>
                      </a:r>
                      <a:r>
                        <a:rPr lang="en-GB" sz="1600" dirty="0" err="1">
                          <a:effectLst/>
                        </a:rPr>
                        <a:t>api</a:t>
                      </a:r>
                      <a:r>
                        <a:rPr lang="en-GB" sz="1600" dirty="0">
                          <a:effectLst/>
                        </a:rPr>
                        <a:t>/rest/</a:t>
                      </a:r>
                      <a:r>
                        <a:rPr lang="en-GB" sz="1600" dirty="0" err="1">
                          <a:effectLst/>
                        </a:rPr>
                        <a:t>provMns</a:t>
                      </a:r>
                      <a:r>
                        <a:rPr lang="en-GB" sz="1600" dirty="0">
                          <a:effectLst/>
                        </a:rPr>
                        <a:t>/{</a:t>
                      </a:r>
                      <a:r>
                        <a:rPr lang="en-GB" sz="1600" dirty="0" err="1">
                          <a:effectLst/>
                        </a:rPr>
                        <a:t>apiVersion</a:t>
                      </a:r>
                      <a:r>
                        <a:rPr lang="en-GB" sz="1600" dirty="0">
                          <a:effectLst/>
                        </a:rPr>
                        <a:t>}/NSSI/ </a:t>
                      </a:r>
                      <a:r>
                        <a:rPr lang="en-GB" sz="1600" dirty="0" err="1">
                          <a:effectLst/>
                        </a:rPr>
                        <a:t>nssi</a:t>
                      </a:r>
                      <a:r>
                        <a:rPr lang="en-GB" sz="1600" dirty="0">
                          <a:effectLst/>
                        </a:rPr>
                        <a:t> /{</a:t>
                      </a:r>
                      <a:r>
                        <a:rPr lang="en-GB" sz="1600" dirty="0" err="1">
                          <a:effectLst/>
                        </a:rPr>
                        <a:t>nssiId</a:t>
                      </a:r>
                      <a:r>
                        <a:rPr lang="en-GB" sz="1600" dirty="0">
                          <a:effectLst/>
                        </a:rPr>
                        <a:t>}</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extLst>
                  <a:ext uri="{0D108BD9-81ED-4DB2-BD59-A6C34878D82A}">
                    <a16:rowId xmlns:a16="http://schemas.microsoft.com/office/drawing/2014/main" val="297361418"/>
                  </a:ext>
                </a:extLst>
              </a:tr>
              <a:tr h="602987">
                <a:tc>
                  <a:txBody>
                    <a:bodyPr/>
                    <a:lstStyle/>
                    <a:p>
                      <a:pPr hangingPunct="0">
                        <a:spcAft>
                          <a:spcPts val="0"/>
                        </a:spcAft>
                      </a:pPr>
                      <a:r>
                        <a:rPr kumimoji="1" lang="en-IN" altLang="zh-CN" sz="1600" b="1" kern="1200" dirty="0" err="1">
                          <a:solidFill>
                            <a:schemeClr val="lt1"/>
                          </a:solidFill>
                          <a:effectLst/>
                          <a:latin typeface="+mn-lt"/>
                          <a:ea typeface="+mn-ea"/>
                          <a:cs typeface="+mn-cs"/>
                        </a:rPr>
                        <a:t>activateNSSI</a:t>
                      </a:r>
                      <a:endParaRPr kumimoji="1" lang="zh-CN" altLang="en-US" sz="1600" b="1" kern="1200" dirty="0">
                        <a:solidFill>
                          <a:schemeClr val="lt1"/>
                        </a:solidFill>
                        <a:effectLst/>
                        <a:latin typeface="+mn-lt"/>
                        <a:ea typeface="+mn-ea"/>
                        <a:cs typeface="+mn-cs"/>
                      </a:endParaRPr>
                    </a:p>
                  </a:txBody>
                  <a:tcPr marL="28255" marR="28255" marT="0" marB="0" anchor="ctr"/>
                </a:tc>
                <a:tc>
                  <a:txBody>
                    <a:bodyPr/>
                    <a:lstStyle/>
                    <a:p>
                      <a:pPr hangingPunct="0">
                        <a:spcAft>
                          <a:spcPts val="0"/>
                        </a:spcAft>
                      </a:pPr>
                      <a:r>
                        <a:rPr lang="en-GB" sz="1600" dirty="0">
                          <a:effectLst/>
                        </a:rPr>
                        <a:t>PUT /</a:t>
                      </a:r>
                      <a:r>
                        <a:rPr lang="en-GB" sz="1600" dirty="0" err="1">
                          <a:effectLst/>
                        </a:rPr>
                        <a:t>api</a:t>
                      </a:r>
                      <a:r>
                        <a:rPr lang="en-GB" sz="1600" dirty="0">
                          <a:effectLst/>
                        </a:rPr>
                        <a:t>/rest/</a:t>
                      </a:r>
                      <a:r>
                        <a:rPr lang="en-GB" sz="1600" dirty="0" err="1">
                          <a:effectLst/>
                        </a:rPr>
                        <a:t>provMns</a:t>
                      </a:r>
                      <a:r>
                        <a:rPr lang="en-GB" sz="1600" dirty="0">
                          <a:effectLst/>
                        </a:rPr>
                        <a:t>/{</a:t>
                      </a:r>
                      <a:r>
                        <a:rPr lang="en-GB" sz="1600" dirty="0" err="1">
                          <a:effectLst/>
                        </a:rPr>
                        <a:t>apiVersion</a:t>
                      </a:r>
                      <a:r>
                        <a:rPr lang="en-GB" sz="1600" dirty="0">
                          <a:effectLst/>
                        </a:rPr>
                        <a:t>}/NSSI/</a:t>
                      </a:r>
                      <a:r>
                        <a:rPr lang="en-GB" sz="1600" dirty="0" err="1">
                          <a:effectLst/>
                        </a:rPr>
                        <a:t>nssi</a:t>
                      </a:r>
                      <a:r>
                        <a:rPr lang="en-GB" sz="1600" dirty="0">
                          <a:effectLst/>
                        </a:rPr>
                        <a:t>/{</a:t>
                      </a:r>
                      <a:r>
                        <a:rPr lang="en-GB" sz="1600" dirty="0" err="1">
                          <a:effectLst/>
                        </a:rPr>
                        <a:t>nssiId</a:t>
                      </a:r>
                      <a:r>
                        <a:rPr lang="en-GB" sz="1600" dirty="0">
                          <a:effectLst/>
                        </a:rPr>
                        <a:t>}/Activate</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extLst>
                  <a:ext uri="{0D108BD9-81ED-4DB2-BD59-A6C34878D82A}">
                    <a16:rowId xmlns:a16="http://schemas.microsoft.com/office/drawing/2014/main" val="1198043931"/>
                  </a:ext>
                </a:extLst>
              </a:tr>
              <a:tr h="602987">
                <a:tc>
                  <a:txBody>
                    <a:bodyPr/>
                    <a:lstStyle/>
                    <a:p>
                      <a:pPr hangingPunct="0">
                        <a:spcAft>
                          <a:spcPts val="0"/>
                        </a:spcAft>
                      </a:pPr>
                      <a:r>
                        <a:rPr kumimoji="1" lang="en-IN" altLang="zh-CN" sz="1600" b="1" kern="1200" dirty="0" err="1">
                          <a:solidFill>
                            <a:schemeClr val="lt1"/>
                          </a:solidFill>
                          <a:effectLst/>
                          <a:latin typeface="+mn-lt"/>
                          <a:ea typeface="+mn-ea"/>
                          <a:cs typeface="+mn-cs"/>
                        </a:rPr>
                        <a:t>deActivateNSSI</a:t>
                      </a:r>
                      <a:endParaRPr kumimoji="1" lang="zh-CN" altLang="en-US" sz="1600" b="1" kern="1200" dirty="0">
                        <a:solidFill>
                          <a:schemeClr val="lt1"/>
                        </a:solidFill>
                        <a:effectLst/>
                        <a:latin typeface="+mn-lt"/>
                        <a:ea typeface="+mn-ea"/>
                        <a:cs typeface="+mn-cs"/>
                      </a:endParaRPr>
                    </a:p>
                  </a:txBody>
                  <a:tcPr marL="28255" marR="28255" marT="0" marB="0" anchor="ctr"/>
                </a:tc>
                <a:tc>
                  <a:txBody>
                    <a:bodyPr/>
                    <a:lstStyle/>
                    <a:p>
                      <a:pPr hangingPunct="0">
                        <a:spcAft>
                          <a:spcPts val="0"/>
                        </a:spcAft>
                      </a:pPr>
                      <a:r>
                        <a:rPr lang="en-GB" sz="1600" dirty="0">
                          <a:effectLst/>
                        </a:rPr>
                        <a:t>PUT /</a:t>
                      </a:r>
                      <a:r>
                        <a:rPr lang="en-GB" sz="1600" dirty="0" err="1">
                          <a:effectLst/>
                        </a:rPr>
                        <a:t>api</a:t>
                      </a:r>
                      <a:r>
                        <a:rPr lang="en-GB" sz="1600" dirty="0">
                          <a:effectLst/>
                        </a:rPr>
                        <a:t>/rest/</a:t>
                      </a:r>
                      <a:r>
                        <a:rPr lang="en-GB" sz="1600" dirty="0" err="1">
                          <a:effectLst/>
                        </a:rPr>
                        <a:t>provMns</a:t>
                      </a:r>
                      <a:r>
                        <a:rPr lang="en-GB" sz="1600" dirty="0">
                          <a:effectLst/>
                        </a:rPr>
                        <a:t>/{</a:t>
                      </a:r>
                      <a:r>
                        <a:rPr lang="en-GB" sz="1600" dirty="0" err="1">
                          <a:effectLst/>
                        </a:rPr>
                        <a:t>apiVersion</a:t>
                      </a:r>
                      <a:r>
                        <a:rPr lang="en-GB" sz="1600" dirty="0">
                          <a:effectLst/>
                        </a:rPr>
                        <a:t>}/NSSI/</a:t>
                      </a:r>
                      <a:r>
                        <a:rPr lang="en-GB" sz="1600" dirty="0" err="1">
                          <a:effectLst/>
                        </a:rPr>
                        <a:t>nssi</a:t>
                      </a:r>
                      <a:r>
                        <a:rPr lang="en-GB" sz="1600" dirty="0">
                          <a:effectLst/>
                        </a:rPr>
                        <a:t>/{</a:t>
                      </a:r>
                      <a:r>
                        <a:rPr lang="en-GB" sz="1600" dirty="0" err="1">
                          <a:effectLst/>
                        </a:rPr>
                        <a:t>nssiId</a:t>
                      </a:r>
                      <a:r>
                        <a:rPr lang="en-GB" sz="1600" dirty="0">
                          <a:effectLst/>
                        </a:rPr>
                        <a:t>}/</a:t>
                      </a:r>
                      <a:r>
                        <a:rPr lang="en-GB" sz="1600" dirty="0" err="1">
                          <a:effectLst/>
                        </a:rPr>
                        <a:t>deActivate</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28255" marR="28255" marT="0" marB="0" anchor="ctr"/>
                </a:tc>
                <a:extLst>
                  <a:ext uri="{0D108BD9-81ED-4DB2-BD59-A6C34878D82A}">
                    <a16:rowId xmlns:a16="http://schemas.microsoft.com/office/drawing/2014/main" val="2465245207"/>
                  </a:ext>
                </a:extLst>
              </a:tr>
            </a:tbl>
          </a:graphicData>
        </a:graphic>
      </p:graphicFrame>
      <p:sp>
        <p:nvSpPr>
          <p:cNvPr id="4" name="TextBox 3">
            <a:extLst>
              <a:ext uri="{FF2B5EF4-FFF2-40B4-BE49-F238E27FC236}">
                <a16:creationId xmlns:a16="http://schemas.microsoft.com/office/drawing/2014/main" id="{C0C4C29B-80E5-4EBC-8461-0F6819D15FED}"/>
              </a:ext>
            </a:extLst>
          </p:cNvPr>
          <p:cNvSpPr txBox="1"/>
          <p:nvPr/>
        </p:nvSpPr>
        <p:spPr>
          <a:xfrm>
            <a:off x="708856" y="6107373"/>
            <a:ext cx="6988388" cy="338554"/>
          </a:xfrm>
          <a:prstGeom prst="rect">
            <a:avLst/>
          </a:prstGeom>
          <a:noFill/>
        </p:spPr>
        <p:txBody>
          <a:bodyPr wrap="none" rtlCol="0">
            <a:spAutoFit/>
          </a:bodyPr>
          <a:lstStyle/>
          <a:p>
            <a:r>
              <a:rPr lang="en-US" sz="1600" u="sng" dirty="0"/>
              <a:t>Note</a:t>
            </a:r>
            <a:r>
              <a:rPr lang="en-US" sz="1600" dirty="0"/>
              <a:t>: Transport NSSMF may only support a sub-set of these APIs in Guilin release.</a:t>
            </a:r>
          </a:p>
        </p:txBody>
      </p:sp>
    </p:spTree>
    <p:extLst>
      <p:ext uri="{BB962C8B-B14F-4D97-AF65-F5344CB8AC3E}">
        <p14:creationId xmlns:p14="http://schemas.microsoft.com/office/powerpoint/2010/main" val="1922827486"/>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a:xfrm>
            <a:off x="366522" y="2303819"/>
            <a:ext cx="11332718" cy="1514822"/>
          </a:xfrm>
        </p:spPr>
        <p:txBody>
          <a:bodyPr>
            <a:normAutofit/>
          </a:bodyPr>
          <a:lstStyle/>
          <a:p>
            <a:pPr algn="ctr"/>
            <a:r>
              <a:rPr lang="en-US" dirty="0"/>
              <a:t>RAN &amp; Transport Slicing Interaction for Guilin Release</a:t>
            </a:r>
            <a:endParaRPr lang="ru-RU" dirty="0"/>
          </a:p>
        </p:txBody>
      </p:sp>
    </p:spTree>
    <p:extLst>
      <p:ext uri="{BB962C8B-B14F-4D97-AF65-F5344CB8AC3E}">
        <p14:creationId xmlns:p14="http://schemas.microsoft.com/office/powerpoint/2010/main" val="3320979375"/>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1844349" y="1066716"/>
            <a:ext cx="7604933" cy="2589521"/>
          </a:xfrm>
          <a:prstGeom prst="roundRect">
            <a:avLst/>
          </a:prstGeom>
          <a:solidFill>
            <a:schemeClr val="bg1">
              <a:lumMod val="9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文本框 185"/>
          <p:cNvSpPr txBox="1"/>
          <p:nvPr/>
        </p:nvSpPr>
        <p:spPr>
          <a:xfrm>
            <a:off x="10147663" y="5458942"/>
            <a:ext cx="1766694" cy="276999"/>
          </a:xfrm>
          <a:prstGeom prst="rect">
            <a:avLst/>
          </a:prstGeom>
          <a:noFill/>
        </p:spPr>
        <p:txBody>
          <a:bodyPr wrap="square" rtlCol="0">
            <a:spAutoFit/>
          </a:bodyPr>
          <a:lstStyle>
            <a:defPPr>
              <a:defRPr lang="ja-JP"/>
            </a:defPPr>
            <a:lvl1pPr>
              <a:defRPr sz="1200"/>
            </a:lvl1pPr>
          </a:lstStyle>
          <a:p>
            <a:r>
              <a:rPr lang="en-US" altLang="zh-CN" dirty="0"/>
              <a:t>Core Slice Subnet</a:t>
            </a:r>
            <a:endParaRPr lang="zh-CN" altLang="en-US" dirty="0"/>
          </a:p>
        </p:txBody>
      </p:sp>
      <p:cxnSp>
        <p:nvCxnSpPr>
          <p:cNvPr id="190" name="直接连接符 189"/>
          <p:cNvCxnSpPr>
            <a:cxnSpLocks/>
          </p:cNvCxnSpPr>
          <p:nvPr/>
        </p:nvCxnSpPr>
        <p:spPr>
          <a:xfrm>
            <a:off x="5330587" y="6219455"/>
            <a:ext cx="632459"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91" name="文本框 190"/>
          <p:cNvSpPr txBox="1"/>
          <p:nvPr/>
        </p:nvSpPr>
        <p:spPr>
          <a:xfrm>
            <a:off x="6163571" y="5944391"/>
            <a:ext cx="5895294" cy="584775"/>
          </a:xfrm>
          <a:prstGeom prst="rect">
            <a:avLst/>
          </a:prstGeom>
          <a:noFill/>
        </p:spPr>
        <p:txBody>
          <a:bodyPr wrap="square" rtlCol="0">
            <a:spAutoFit/>
          </a:bodyPr>
          <a:lstStyle/>
          <a:p>
            <a:r>
              <a:rPr lang="en-US" altLang="zh-CN" sz="1600" dirty="0"/>
              <a:t>Cross Domain Links,</a:t>
            </a:r>
            <a:r>
              <a:rPr lang="zh-CN" altLang="en-US" sz="1600" dirty="0"/>
              <a:t> </a:t>
            </a:r>
            <a:r>
              <a:rPr lang="en-US" altLang="zh-CN" sz="1600" dirty="0"/>
              <a:t>Domain NSSMF do not know both ends. It is managed by NSMF. </a:t>
            </a:r>
            <a:endParaRPr lang="zh-CN" altLang="en-US" sz="1600" dirty="0"/>
          </a:p>
        </p:txBody>
      </p:sp>
      <p:sp>
        <p:nvSpPr>
          <p:cNvPr id="192" name="Title 2">
            <a:extLst>
              <a:ext uri="{FF2B5EF4-FFF2-40B4-BE49-F238E27FC236}">
                <a16:creationId xmlns:a16="http://schemas.microsoft.com/office/drawing/2014/main" id="{6C3B2D0D-BC3E-4CDE-92AE-567493673B64}"/>
              </a:ext>
            </a:extLst>
          </p:cNvPr>
          <p:cNvSpPr>
            <a:spLocks noGrp="1"/>
          </p:cNvSpPr>
          <p:nvPr>
            <p:ph type="title"/>
          </p:nvPr>
        </p:nvSpPr>
        <p:spPr>
          <a:xfrm>
            <a:off x="194733" y="155420"/>
            <a:ext cx="10972800" cy="640080"/>
          </a:xfrm>
        </p:spPr>
        <p:txBody>
          <a:bodyPr vert="horz" lIns="91440" tIns="45720" rIns="91440" bIns="45720" rtlCol="0" anchor="ctr">
            <a:normAutofit/>
          </a:bodyPr>
          <a:lstStyle/>
          <a:p>
            <a:r>
              <a:rPr lang="en-US" sz="3300" dirty="0"/>
              <a:t>RAN and Transport Slicing Overview</a:t>
            </a:r>
          </a:p>
        </p:txBody>
      </p:sp>
      <p:sp>
        <p:nvSpPr>
          <p:cNvPr id="183" name="任意多边形 182"/>
          <p:cNvSpPr/>
          <p:nvPr/>
        </p:nvSpPr>
        <p:spPr>
          <a:xfrm>
            <a:off x="466613" y="4246611"/>
            <a:ext cx="7470965" cy="1185863"/>
          </a:xfrm>
          <a:custGeom>
            <a:avLst/>
            <a:gdLst>
              <a:gd name="connsiteX0" fmla="*/ 1246526 w 8398993"/>
              <a:gd name="connsiteY0" fmla="*/ 864973 h 1351005"/>
              <a:gd name="connsiteX1" fmla="*/ 1221812 w 8398993"/>
              <a:gd name="connsiteY1" fmla="*/ 947351 h 1351005"/>
              <a:gd name="connsiteX2" fmla="*/ 1164147 w 8398993"/>
              <a:gd name="connsiteY2" fmla="*/ 1037968 h 1351005"/>
              <a:gd name="connsiteX3" fmla="*/ 1131196 w 8398993"/>
              <a:gd name="connsiteY3" fmla="*/ 1062681 h 1351005"/>
              <a:gd name="connsiteX4" fmla="*/ 1106483 w 8398993"/>
              <a:gd name="connsiteY4" fmla="*/ 1095632 h 1351005"/>
              <a:gd name="connsiteX5" fmla="*/ 1048818 w 8398993"/>
              <a:gd name="connsiteY5" fmla="*/ 1120346 h 1351005"/>
              <a:gd name="connsiteX6" fmla="*/ 900537 w 8398993"/>
              <a:gd name="connsiteY6" fmla="*/ 1178011 h 1351005"/>
              <a:gd name="connsiteX7" fmla="*/ 241510 w 8398993"/>
              <a:gd name="connsiteY7" fmla="*/ 1153297 h 1351005"/>
              <a:gd name="connsiteX8" fmla="*/ 208558 w 8398993"/>
              <a:gd name="connsiteY8" fmla="*/ 1128584 h 1351005"/>
              <a:gd name="connsiteX9" fmla="*/ 150893 w 8398993"/>
              <a:gd name="connsiteY9" fmla="*/ 1095632 h 1351005"/>
              <a:gd name="connsiteX10" fmla="*/ 93228 w 8398993"/>
              <a:gd name="connsiteY10" fmla="*/ 1037968 h 1351005"/>
              <a:gd name="connsiteX11" fmla="*/ 68515 w 8398993"/>
              <a:gd name="connsiteY11" fmla="*/ 1013254 h 1351005"/>
              <a:gd name="connsiteX12" fmla="*/ 35564 w 8398993"/>
              <a:gd name="connsiteY12" fmla="*/ 955589 h 1351005"/>
              <a:gd name="connsiteX13" fmla="*/ 35564 w 8398993"/>
              <a:gd name="connsiteY13" fmla="*/ 494270 h 1351005"/>
              <a:gd name="connsiteX14" fmla="*/ 93228 w 8398993"/>
              <a:gd name="connsiteY14" fmla="*/ 378940 h 1351005"/>
              <a:gd name="connsiteX15" fmla="*/ 117942 w 8398993"/>
              <a:gd name="connsiteY15" fmla="*/ 321276 h 1351005"/>
              <a:gd name="connsiteX16" fmla="*/ 175607 w 8398993"/>
              <a:gd name="connsiteY16" fmla="*/ 263611 h 1351005"/>
              <a:gd name="connsiteX17" fmla="*/ 233272 w 8398993"/>
              <a:gd name="connsiteY17" fmla="*/ 205946 h 1351005"/>
              <a:gd name="connsiteX18" fmla="*/ 266223 w 8398993"/>
              <a:gd name="connsiteY18" fmla="*/ 172995 h 1351005"/>
              <a:gd name="connsiteX19" fmla="*/ 439218 w 8398993"/>
              <a:gd name="connsiteY19" fmla="*/ 115330 h 1351005"/>
              <a:gd name="connsiteX20" fmla="*/ 669877 w 8398993"/>
              <a:gd name="connsiteY20" fmla="*/ 90616 h 1351005"/>
              <a:gd name="connsiteX21" fmla="*/ 842872 w 8398993"/>
              <a:gd name="connsiteY21" fmla="*/ 57665 h 1351005"/>
              <a:gd name="connsiteX22" fmla="*/ 1073531 w 8398993"/>
              <a:gd name="connsiteY22" fmla="*/ 32951 h 1351005"/>
              <a:gd name="connsiteX23" fmla="*/ 1765510 w 8398993"/>
              <a:gd name="connsiteY23" fmla="*/ 57665 h 1351005"/>
              <a:gd name="connsiteX24" fmla="*/ 2539866 w 8398993"/>
              <a:gd name="connsiteY24" fmla="*/ 0 h 1351005"/>
              <a:gd name="connsiteX25" fmla="*/ 5456061 w 8398993"/>
              <a:gd name="connsiteY25" fmla="*/ 24713 h 1351005"/>
              <a:gd name="connsiteX26" fmla="*/ 5917380 w 8398993"/>
              <a:gd name="connsiteY26" fmla="*/ 57665 h 1351005"/>
              <a:gd name="connsiteX27" fmla="*/ 6980061 w 8398993"/>
              <a:gd name="connsiteY27" fmla="*/ 115330 h 1351005"/>
              <a:gd name="connsiteX28" fmla="*/ 7499045 w 8398993"/>
              <a:gd name="connsiteY28" fmla="*/ 172995 h 1351005"/>
              <a:gd name="connsiteX29" fmla="*/ 7877985 w 8398993"/>
              <a:gd name="connsiteY29" fmla="*/ 197708 h 1351005"/>
              <a:gd name="connsiteX30" fmla="*/ 8050980 w 8398993"/>
              <a:gd name="connsiteY30" fmla="*/ 255373 h 1351005"/>
              <a:gd name="connsiteX31" fmla="*/ 8075693 w 8398993"/>
              <a:gd name="connsiteY31" fmla="*/ 288324 h 1351005"/>
              <a:gd name="connsiteX32" fmla="*/ 8133358 w 8398993"/>
              <a:gd name="connsiteY32" fmla="*/ 313038 h 1351005"/>
              <a:gd name="connsiteX33" fmla="*/ 8223974 w 8398993"/>
              <a:gd name="connsiteY33" fmla="*/ 370703 h 1351005"/>
              <a:gd name="connsiteX34" fmla="*/ 8248688 w 8398993"/>
              <a:gd name="connsiteY34" fmla="*/ 403654 h 1351005"/>
              <a:gd name="connsiteX35" fmla="*/ 8281639 w 8398993"/>
              <a:gd name="connsiteY35" fmla="*/ 428368 h 1351005"/>
              <a:gd name="connsiteX36" fmla="*/ 8339304 w 8398993"/>
              <a:gd name="connsiteY36" fmla="*/ 518984 h 1351005"/>
              <a:gd name="connsiteX37" fmla="*/ 8364018 w 8398993"/>
              <a:gd name="connsiteY37" fmla="*/ 543697 h 1351005"/>
              <a:gd name="connsiteX38" fmla="*/ 8372256 w 8398993"/>
              <a:gd name="connsiteY38" fmla="*/ 1005016 h 1351005"/>
              <a:gd name="connsiteX39" fmla="*/ 8314591 w 8398993"/>
              <a:gd name="connsiteY39" fmla="*/ 1095632 h 1351005"/>
              <a:gd name="connsiteX40" fmla="*/ 8223974 w 8398993"/>
              <a:gd name="connsiteY40" fmla="*/ 1210962 h 1351005"/>
              <a:gd name="connsiteX41" fmla="*/ 8141596 w 8398993"/>
              <a:gd name="connsiteY41" fmla="*/ 1268627 h 1351005"/>
              <a:gd name="connsiteX42" fmla="*/ 8083931 w 8398993"/>
              <a:gd name="connsiteY42" fmla="*/ 1293340 h 1351005"/>
              <a:gd name="connsiteX43" fmla="*/ 7820320 w 8398993"/>
              <a:gd name="connsiteY43" fmla="*/ 1351005 h 1351005"/>
              <a:gd name="connsiteX44" fmla="*/ 7507283 w 8398993"/>
              <a:gd name="connsiteY44" fmla="*/ 1301578 h 1351005"/>
              <a:gd name="connsiteX45" fmla="*/ 7416666 w 8398993"/>
              <a:gd name="connsiteY45" fmla="*/ 1268627 h 1351005"/>
              <a:gd name="connsiteX46" fmla="*/ 7301337 w 8398993"/>
              <a:gd name="connsiteY46" fmla="*/ 1210962 h 1351005"/>
              <a:gd name="connsiteX47" fmla="*/ 7243672 w 8398993"/>
              <a:gd name="connsiteY47" fmla="*/ 1153297 h 1351005"/>
              <a:gd name="connsiteX48" fmla="*/ 7161293 w 8398993"/>
              <a:gd name="connsiteY48" fmla="*/ 1070919 h 1351005"/>
              <a:gd name="connsiteX49" fmla="*/ 7103628 w 8398993"/>
              <a:gd name="connsiteY49" fmla="*/ 1013254 h 1351005"/>
              <a:gd name="connsiteX50" fmla="*/ 7070677 w 8398993"/>
              <a:gd name="connsiteY50" fmla="*/ 980303 h 1351005"/>
              <a:gd name="connsiteX51" fmla="*/ 7013012 w 8398993"/>
              <a:gd name="connsiteY51" fmla="*/ 840259 h 1351005"/>
              <a:gd name="connsiteX52" fmla="*/ 6955347 w 8398993"/>
              <a:gd name="connsiteY52" fmla="*/ 724930 h 1351005"/>
              <a:gd name="connsiteX53" fmla="*/ 6930634 w 8398993"/>
              <a:gd name="connsiteY53" fmla="*/ 691978 h 1351005"/>
              <a:gd name="connsiteX54" fmla="*/ 6897683 w 8398993"/>
              <a:gd name="connsiteY54" fmla="*/ 667265 h 1351005"/>
              <a:gd name="connsiteX55" fmla="*/ 6872969 w 8398993"/>
              <a:gd name="connsiteY55" fmla="*/ 634313 h 1351005"/>
              <a:gd name="connsiteX56" fmla="*/ 6840018 w 8398993"/>
              <a:gd name="connsiteY56" fmla="*/ 609600 h 1351005"/>
              <a:gd name="connsiteX57" fmla="*/ 6782353 w 8398993"/>
              <a:gd name="connsiteY57" fmla="*/ 551935 h 1351005"/>
              <a:gd name="connsiteX58" fmla="*/ 6699974 w 8398993"/>
              <a:gd name="connsiteY58" fmla="*/ 518984 h 1351005"/>
              <a:gd name="connsiteX59" fmla="*/ 6667023 w 8398993"/>
              <a:gd name="connsiteY59" fmla="*/ 494270 h 1351005"/>
              <a:gd name="connsiteX60" fmla="*/ 6551693 w 8398993"/>
              <a:gd name="connsiteY60" fmla="*/ 436605 h 1351005"/>
              <a:gd name="connsiteX61" fmla="*/ 6494028 w 8398993"/>
              <a:gd name="connsiteY61" fmla="*/ 403654 h 1351005"/>
              <a:gd name="connsiteX62" fmla="*/ 6238656 w 8398993"/>
              <a:gd name="connsiteY62" fmla="*/ 345989 h 1351005"/>
              <a:gd name="connsiteX63" fmla="*/ 6007996 w 8398993"/>
              <a:gd name="connsiteY63" fmla="*/ 288324 h 1351005"/>
              <a:gd name="connsiteX64" fmla="*/ 5777337 w 8398993"/>
              <a:gd name="connsiteY64" fmla="*/ 263611 h 1351005"/>
              <a:gd name="connsiteX65" fmla="*/ 5398396 w 8398993"/>
              <a:gd name="connsiteY65" fmla="*/ 313038 h 1351005"/>
              <a:gd name="connsiteX66" fmla="*/ 5373683 w 8398993"/>
              <a:gd name="connsiteY66" fmla="*/ 345989 h 1351005"/>
              <a:gd name="connsiteX67" fmla="*/ 5283066 w 8398993"/>
              <a:gd name="connsiteY67" fmla="*/ 370703 h 1351005"/>
              <a:gd name="connsiteX68" fmla="*/ 5225401 w 8398993"/>
              <a:gd name="connsiteY68" fmla="*/ 403654 h 1351005"/>
              <a:gd name="connsiteX69" fmla="*/ 5167737 w 8398993"/>
              <a:gd name="connsiteY69" fmla="*/ 461319 h 1351005"/>
              <a:gd name="connsiteX70" fmla="*/ 5143023 w 8398993"/>
              <a:gd name="connsiteY70" fmla="*/ 486032 h 1351005"/>
              <a:gd name="connsiteX71" fmla="*/ 5052407 w 8398993"/>
              <a:gd name="connsiteY71" fmla="*/ 543697 h 1351005"/>
              <a:gd name="connsiteX72" fmla="*/ 5027693 w 8398993"/>
              <a:gd name="connsiteY72" fmla="*/ 576649 h 1351005"/>
              <a:gd name="connsiteX73" fmla="*/ 4994742 w 8398993"/>
              <a:gd name="connsiteY73" fmla="*/ 601362 h 1351005"/>
              <a:gd name="connsiteX74" fmla="*/ 4970028 w 8398993"/>
              <a:gd name="connsiteY74" fmla="*/ 634313 h 1351005"/>
              <a:gd name="connsiteX75" fmla="*/ 4879412 w 8398993"/>
              <a:gd name="connsiteY75" fmla="*/ 716692 h 1351005"/>
              <a:gd name="connsiteX76" fmla="*/ 4821747 w 8398993"/>
              <a:gd name="connsiteY76" fmla="*/ 832022 h 1351005"/>
              <a:gd name="connsiteX77" fmla="*/ 4797034 w 8398993"/>
              <a:gd name="connsiteY77" fmla="*/ 889686 h 1351005"/>
              <a:gd name="connsiteX78" fmla="*/ 4739369 w 8398993"/>
              <a:gd name="connsiteY78" fmla="*/ 947351 h 1351005"/>
              <a:gd name="connsiteX79" fmla="*/ 4566374 w 8398993"/>
              <a:gd name="connsiteY79" fmla="*/ 1037968 h 1351005"/>
              <a:gd name="connsiteX80" fmla="*/ 4418093 w 8398993"/>
              <a:gd name="connsiteY80" fmla="*/ 1095632 h 1351005"/>
              <a:gd name="connsiteX81" fmla="*/ 4187434 w 8398993"/>
              <a:gd name="connsiteY81" fmla="*/ 1120346 h 1351005"/>
              <a:gd name="connsiteX82" fmla="*/ 3701401 w 8398993"/>
              <a:gd name="connsiteY82" fmla="*/ 1070919 h 1351005"/>
              <a:gd name="connsiteX83" fmla="*/ 3553120 w 8398993"/>
              <a:gd name="connsiteY83" fmla="*/ 1013254 h 1351005"/>
              <a:gd name="connsiteX84" fmla="*/ 3495456 w 8398993"/>
              <a:gd name="connsiteY84" fmla="*/ 980303 h 1351005"/>
              <a:gd name="connsiteX85" fmla="*/ 3413077 w 8398993"/>
              <a:gd name="connsiteY85" fmla="*/ 955589 h 1351005"/>
              <a:gd name="connsiteX86" fmla="*/ 3322461 w 8398993"/>
              <a:gd name="connsiteY86" fmla="*/ 897924 h 1351005"/>
              <a:gd name="connsiteX87" fmla="*/ 3297747 w 8398993"/>
              <a:gd name="connsiteY87" fmla="*/ 864973 h 1351005"/>
              <a:gd name="connsiteX88" fmla="*/ 3264796 w 8398993"/>
              <a:gd name="connsiteY88" fmla="*/ 840259 h 1351005"/>
              <a:gd name="connsiteX89" fmla="*/ 3207131 w 8398993"/>
              <a:gd name="connsiteY89" fmla="*/ 782595 h 1351005"/>
              <a:gd name="connsiteX90" fmla="*/ 3149466 w 8398993"/>
              <a:gd name="connsiteY90" fmla="*/ 691978 h 1351005"/>
              <a:gd name="connsiteX91" fmla="*/ 3091801 w 8398993"/>
              <a:gd name="connsiteY91" fmla="*/ 667265 h 1351005"/>
              <a:gd name="connsiteX92" fmla="*/ 3034137 w 8398993"/>
              <a:gd name="connsiteY92" fmla="*/ 609600 h 1351005"/>
              <a:gd name="connsiteX93" fmla="*/ 3009423 w 8398993"/>
              <a:gd name="connsiteY93" fmla="*/ 576649 h 1351005"/>
              <a:gd name="connsiteX94" fmla="*/ 2976472 w 8398993"/>
              <a:gd name="connsiteY94" fmla="*/ 551935 h 1351005"/>
              <a:gd name="connsiteX95" fmla="*/ 2951758 w 8398993"/>
              <a:gd name="connsiteY95" fmla="*/ 518984 h 1351005"/>
              <a:gd name="connsiteX96" fmla="*/ 2894093 w 8398993"/>
              <a:gd name="connsiteY96" fmla="*/ 494270 h 1351005"/>
              <a:gd name="connsiteX97" fmla="*/ 2778764 w 8398993"/>
              <a:gd name="connsiteY97" fmla="*/ 436605 h 1351005"/>
              <a:gd name="connsiteX98" fmla="*/ 2663434 w 8398993"/>
              <a:gd name="connsiteY98" fmla="*/ 378940 h 1351005"/>
              <a:gd name="connsiteX99" fmla="*/ 2605769 w 8398993"/>
              <a:gd name="connsiteY99" fmla="*/ 345989 h 1351005"/>
              <a:gd name="connsiteX100" fmla="*/ 2548104 w 8398993"/>
              <a:gd name="connsiteY100" fmla="*/ 321276 h 1351005"/>
              <a:gd name="connsiteX101" fmla="*/ 2490439 w 8398993"/>
              <a:gd name="connsiteY101" fmla="*/ 288324 h 1351005"/>
              <a:gd name="connsiteX102" fmla="*/ 2317445 w 8398993"/>
              <a:gd name="connsiteY102" fmla="*/ 263611 h 1351005"/>
              <a:gd name="connsiteX103" fmla="*/ 1856126 w 8398993"/>
              <a:gd name="connsiteY103" fmla="*/ 288324 h 1351005"/>
              <a:gd name="connsiteX104" fmla="*/ 1683131 w 8398993"/>
              <a:gd name="connsiteY104" fmla="*/ 345989 h 1351005"/>
              <a:gd name="connsiteX105" fmla="*/ 1592515 w 8398993"/>
              <a:gd name="connsiteY105" fmla="*/ 370703 h 1351005"/>
              <a:gd name="connsiteX106" fmla="*/ 1394807 w 8398993"/>
              <a:gd name="connsiteY106" fmla="*/ 461319 h 1351005"/>
              <a:gd name="connsiteX107" fmla="*/ 1337142 w 8398993"/>
              <a:gd name="connsiteY107" fmla="*/ 518984 h 1351005"/>
              <a:gd name="connsiteX108" fmla="*/ 1304191 w 8398993"/>
              <a:gd name="connsiteY108" fmla="*/ 543697 h 1351005"/>
              <a:gd name="connsiteX109" fmla="*/ 1246526 w 8398993"/>
              <a:gd name="connsiteY109" fmla="*/ 691978 h 1351005"/>
              <a:gd name="connsiteX110" fmla="*/ 1221812 w 8398993"/>
              <a:gd name="connsiteY110" fmla="*/ 774357 h 1351005"/>
              <a:gd name="connsiteX111" fmla="*/ 1246526 w 8398993"/>
              <a:gd name="connsiteY111" fmla="*/ 864973 h 1351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8398993" h="1351005">
                <a:moveTo>
                  <a:pt x="1246526" y="864973"/>
                </a:moveTo>
                <a:cubicBezTo>
                  <a:pt x="1246526" y="893805"/>
                  <a:pt x="1232728" y="920842"/>
                  <a:pt x="1221812" y="947351"/>
                </a:cubicBezTo>
                <a:cubicBezTo>
                  <a:pt x="1215231" y="963332"/>
                  <a:pt x="1181565" y="1020550"/>
                  <a:pt x="1164147" y="1037968"/>
                </a:cubicBezTo>
                <a:cubicBezTo>
                  <a:pt x="1154439" y="1047676"/>
                  <a:pt x="1140904" y="1052973"/>
                  <a:pt x="1131196" y="1062681"/>
                </a:cubicBezTo>
                <a:cubicBezTo>
                  <a:pt x="1121488" y="1072389"/>
                  <a:pt x="1117731" y="1087759"/>
                  <a:pt x="1106483" y="1095632"/>
                </a:cubicBezTo>
                <a:cubicBezTo>
                  <a:pt x="1089351" y="1107625"/>
                  <a:pt x="1068040" y="1112108"/>
                  <a:pt x="1048818" y="1120346"/>
                </a:cubicBezTo>
                <a:cubicBezTo>
                  <a:pt x="999116" y="1170047"/>
                  <a:pt x="1003085" y="1178011"/>
                  <a:pt x="900537" y="1178011"/>
                </a:cubicBezTo>
                <a:cubicBezTo>
                  <a:pt x="680707" y="1178011"/>
                  <a:pt x="461186" y="1161535"/>
                  <a:pt x="241510" y="1153297"/>
                </a:cubicBezTo>
                <a:cubicBezTo>
                  <a:pt x="230526" y="1145059"/>
                  <a:pt x="220141" y="1135955"/>
                  <a:pt x="208558" y="1128584"/>
                </a:cubicBezTo>
                <a:cubicBezTo>
                  <a:pt x="189880" y="1116698"/>
                  <a:pt x="168301" y="1109310"/>
                  <a:pt x="150893" y="1095632"/>
                </a:cubicBezTo>
                <a:cubicBezTo>
                  <a:pt x="129518" y="1078838"/>
                  <a:pt x="112450" y="1057190"/>
                  <a:pt x="93228" y="1037968"/>
                </a:cubicBezTo>
                <a:cubicBezTo>
                  <a:pt x="84990" y="1029730"/>
                  <a:pt x="74295" y="1023369"/>
                  <a:pt x="68515" y="1013254"/>
                </a:cubicBezTo>
                <a:lnTo>
                  <a:pt x="35564" y="955589"/>
                </a:lnTo>
                <a:cubicBezTo>
                  <a:pt x="-18257" y="758250"/>
                  <a:pt x="-4993" y="845760"/>
                  <a:pt x="35564" y="494270"/>
                </a:cubicBezTo>
                <a:cubicBezTo>
                  <a:pt x="38771" y="466480"/>
                  <a:pt x="81901" y="401594"/>
                  <a:pt x="93228" y="378940"/>
                </a:cubicBezTo>
                <a:cubicBezTo>
                  <a:pt x="102580" y="360236"/>
                  <a:pt x="105787" y="338293"/>
                  <a:pt x="117942" y="321276"/>
                </a:cubicBezTo>
                <a:cubicBezTo>
                  <a:pt x="133742" y="299156"/>
                  <a:pt x="156385" y="282833"/>
                  <a:pt x="175607" y="263611"/>
                </a:cubicBezTo>
                <a:lnTo>
                  <a:pt x="233272" y="205946"/>
                </a:lnTo>
                <a:cubicBezTo>
                  <a:pt x="244256" y="194962"/>
                  <a:pt x="251946" y="179114"/>
                  <a:pt x="266223" y="172995"/>
                </a:cubicBezTo>
                <a:cubicBezTo>
                  <a:pt x="328438" y="146331"/>
                  <a:pt x="365339" y="127643"/>
                  <a:pt x="439218" y="115330"/>
                </a:cubicBezTo>
                <a:cubicBezTo>
                  <a:pt x="515492" y="102618"/>
                  <a:pt x="593328" y="101552"/>
                  <a:pt x="669877" y="90616"/>
                </a:cubicBezTo>
                <a:cubicBezTo>
                  <a:pt x="727989" y="82314"/>
                  <a:pt x="784760" y="65967"/>
                  <a:pt x="842872" y="57665"/>
                </a:cubicBezTo>
                <a:cubicBezTo>
                  <a:pt x="919421" y="46729"/>
                  <a:pt x="996645" y="41189"/>
                  <a:pt x="1073531" y="32951"/>
                </a:cubicBezTo>
                <a:cubicBezTo>
                  <a:pt x="1304191" y="41189"/>
                  <a:pt x="1534703" y="57665"/>
                  <a:pt x="1765510" y="57665"/>
                </a:cubicBezTo>
                <a:cubicBezTo>
                  <a:pt x="1858154" y="57665"/>
                  <a:pt x="2462726" y="6297"/>
                  <a:pt x="2539866" y="0"/>
                </a:cubicBezTo>
                <a:lnTo>
                  <a:pt x="5456061" y="24713"/>
                </a:lnTo>
                <a:cubicBezTo>
                  <a:pt x="5610203" y="27345"/>
                  <a:pt x="5763468" y="48834"/>
                  <a:pt x="5917380" y="57665"/>
                </a:cubicBezTo>
                <a:cubicBezTo>
                  <a:pt x="6828781" y="109959"/>
                  <a:pt x="6094143" y="52050"/>
                  <a:pt x="6980061" y="115330"/>
                </a:cubicBezTo>
                <a:cubicBezTo>
                  <a:pt x="7964211" y="185627"/>
                  <a:pt x="6674941" y="95039"/>
                  <a:pt x="7499045" y="172995"/>
                </a:cubicBezTo>
                <a:cubicBezTo>
                  <a:pt x="7625064" y="184916"/>
                  <a:pt x="7751672" y="189470"/>
                  <a:pt x="7877985" y="197708"/>
                </a:cubicBezTo>
                <a:cubicBezTo>
                  <a:pt x="7895165" y="202617"/>
                  <a:pt x="8018422" y="232582"/>
                  <a:pt x="8050980" y="255373"/>
                </a:cubicBezTo>
                <a:cubicBezTo>
                  <a:pt x="8062228" y="263246"/>
                  <a:pt x="8064445" y="280451"/>
                  <a:pt x="8075693" y="288324"/>
                </a:cubicBezTo>
                <a:cubicBezTo>
                  <a:pt x="8092825" y="300317"/>
                  <a:pt x="8114136" y="304800"/>
                  <a:pt x="8133358" y="313038"/>
                </a:cubicBezTo>
                <a:cubicBezTo>
                  <a:pt x="8229450" y="409127"/>
                  <a:pt x="8086937" y="274777"/>
                  <a:pt x="8223974" y="370703"/>
                </a:cubicBezTo>
                <a:cubicBezTo>
                  <a:pt x="8235222" y="378577"/>
                  <a:pt x="8238980" y="393946"/>
                  <a:pt x="8248688" y="403654"/>
                </a:cubicBezTo>
                <a:cubicBezTo>
                  <a:pt x="8258396" y="413362"/>
                  <a:pt x="8271931" y="418660"/>
                  <a:pt x="8281639" y="428368"/>
                </a:cubicBezTo>
                <a:cubicBezTo>
                  <a:pt x="8308583" y="455312"/>
                  <a:pt x="8317364" y="487642"/>
                  <a:pt x="8339304" y="518984"/>
                </a:cubicBezTo>
                <a:cubicBezTo>
                  <a:pt x="8345985" y="528528"/>
                  <a:pt x="8355780" y="535459"/>
                  <a:pt x="8364018" y="543697"/>
                </a:cubicBezTo>
                <a:cubicBezTo>
                  <a:pt x="8399757" y="767066"/>
                  <a:pt x="8416857" y="762895"/>
                  <a:pt x="8372256" y="1005016"/>
                </a:cubicBezTo>
                <a:cubicBezTo>
                  <a:pt x="8366634" y="1035537"/>
                  <a:pt x="8331414" y="1069196"/>
                  <a:pt x="8314591" y="1095632"/>
                </a:cubicBezTo>
                <a:cubicBezTo>
                  <a:pt x="8253640" y="1191412"/>
                  <a:pt x="8315112" y="1119822"/>
                  <a:pt x="8223974" y="1210962"/>
                </a:cubicBezTo>
                <a:cubicBezTo>
                  <a:pt x="8188700" y="1246236"/>
                  <a:pt x="8199698" y="1239577"/>
                  <a:pt x="8141596" y="1268627"/>
                </a:cubicBezTo>
                <a:cubicBezTo>
                  <a:pt x="8122891" y="1277979"/>
                  <a:pt x="8104188" y="1288146"/>
                  <a:pt x="8083931" y="1293340"/>
                </a:cubicBezTo>
                <a:cubicBezTo>
                  <a:pt x="7996801" y="1315681"/>
                  <a:pt x="7820320" y="1351005"/>
                  <a:pt x="7820320" y="1351005"/>
                </a:cubicBezTo>
                <a:cubicBezTo>
                  <a:pt x="7712696" y="1337552"/>
                  <a:pt x="7611133" y="1330656"/>
                  <a:pt x="7507283" y="1301578"/>
                </a:cubicBezTo>
                <a:cubicBezTo>
                  <a:pt x="7476333" y="1292912"/>
                  <a:pt x="7446621" y="1280276"/>
                  <a:pt x="7416666" y="1268627"/>
                </a:cubicBezTo>
                <a:cubicBezTo>
                  <a:pt x="7385132" y="1256364"/>
                  <a:pt x="7327955" y="1231876"/>
                  <a:pt x="7301337" y="1210962"/>
                </a:cubicBezTo>
                <a:cubicBezTo>
                  <a:pt x="7279962" y="1194167"/>
                  <a:pt x="7262894" y="1172519"/>
                  <a:pt x="7243672" y="1153297"/>
                </a:cubicBezTo>
                <a:lnTo>
                  <a:pt x="7161293" y="1070919"/>
                </a:lnTo>
                <a:lnTo>
                  <a:pt x="7103628" y="1013254"/>
                </a:lnTo>
                <a:lnTo>
                  <a:pt x="7070677" y="980303"/>
                </a:lnTo>
                <a:cubicBezTo>
                  <a:pt x="7028149" y="838537"/>
                  <a:pt x="7069033" y="952300"/>
                  <a:pt x="7013012" y="840259"/>
                </a:cubicBezTo>
                <a:cubicBezTo>
                  <a:pt x="6970620" y="755476"/>
                  <a:pt x="7008158" y="807919"/>
                  <a:pt x="6955347" y="724930"/>
                </a:cubicBezTo>
                <a:cubicBezTo>
                  <a:pt x="6947976" y="713347"/>
                  <a:pt x="6940342" y="701687"/>
                  <a:pt x="6930634" y="691978"/>
                </a:cubicBezTo>
                <a:cubicBezTo>
                  <a:pt x="6920926" y="682270"/>
                  <a:pt x="6907391" y="676973"/>
                  <a:pt x="6897683" y="667265"/>
                </a:cubicBezTo>
                <a:cubicBezTo>
                  <a:pt x="6887974" y="657556"/>
                  <a:pt x="6882678" y="644022"/>
                  <a:pt x="6872969" y="634313"/>
                </a:cubicBezTo>
                <a:cubicBezTo>
                  <a:pt x="6863261" y="624605"/>
                  <a:pt x="6849726" y="619308"/>
                  <a:pt x="6840018" y="609600"/>
                </a:cubicBezTo>
                <a:cubicBezTo>
                  <a:pt x="6807069" y="576651"/>
                  <a:pt x="6826285" y="573901"/>
                  <a:pt x="6782353" y="551935"/>
                </a:cubicBezTo>
                <a:cubicBezTo>
                  <a:pt x="6755900" y="538709"/>
                  <a:pt x="6726427" y="532210"/>
                  <a:pt x="6699974" y="518984"/>
                </a:cubicBezTo>
                <a:cubicBezTo>
                  <a:pt x="6687694" y="512844"/>
                  <a:pt x="6678606" y="501641"/>
                  <a:pt x="6667023" y="494270"/>
                </a:cubicBezTo>
                <a:cubicBezTo>
                  <a:pt x="6584057" y="441473"/>
                  <a:pt x="6636454" y="478986"/>
                  <a:pt x="6551693" y="436605"/>
                </a:cubicBezTo>
                <a:cubicBezTo>
                  <a:pt x="6531892" y="426704"/>
                  <a:pt x="6514499" y="412083"/>
                  <a:pt x="6494028" y="403654"/>
                </a:cubicBezTo>
                <a:cubicBezTo>
                  <a:pt x="6421287" y="373702"/>
                  <a:pt x="6304952" y="360491"/>
                  <a:pt x="6238656" y="345989"/>
                </a:cubicBezTo>
                <a:cubicBezTo>
                  <a:pt x="6125345" y="321203"/>
                  <a:pt x="6142409" y="309233"/>
                  <a:pt x="6007996" y="288324"/>
                </a:cubicBezTo>
                <a:cubicBezTo>
                  <a:pt x="5931589" y="276438"/>
                  <a:pt x="5854223" y="271849"/>
                  <a:pt x="5777337" y="263611"/>
                </a:cubicBezTo>
                <a:cubicBezTo>
                  <a:pt x="5755632" y="265646"/>
                  <a:pt x="5474820" y="281569"/>
                  <a:pt x="5398396" y="313038"/>
                </a:cubicBezTo>
                <a:cubicBezTo>
                  <a:pt x="5385701" y="318266"/>
                  <a:pt x="5385963" y="339849"/>
                  <a:pt x="5373683" y="345989"/>
                </a:cubicBezTo>
                <a:cubicBezTo>
                  <a:pt x="5345679" y="359991"/>
                  <a:pt x="5313272" y="362465"/>
                  <a:pt x="5283066" y="370703"/>
                </a:cubicBezTo>
                <a:cubicBezTo>
                  <a:pt x="5263844" y="381687"/>
                  <a:pt x="5242809" y="389976"/>
                  <a:pt x="5225401" y="403654"/>
                </a:cubicBezTo>
                <a:cubicBezTo>
                  <a:pt x="5204026" y="420448"/>
                  <a:pt x="5186959" y="442097"/>
                  <a:pt x="5167737" y="461319"/>
                </a:cubicBezTo>
                <a:cubicBezTo>
                  <a:pt x="5159499" y="469557"/>
                  <a:pt x="5153138" y="480252"/>
                  <a:pt x="5143023" y="486032"/>
                </a:cubicBezTo>
                <a:cubicBezTo>
                  <a:pt x="5121094" y="498563"/>
                  <a:pt x="5073515" y="522589"/>
                  <a:pt x="5052407" y="543697"/>
                </a:cubicBezTo>
                <a:cubicBezTo>
                  <a:pt x="5042698" y="553406"/>
                  <a:pt x="5037402" y="566940"/>
                  <a:pt x="5027693" y="576649"/>
                </a:cubicBezTo>
                <a:cubicBezTo>
                  <a:pt x="5017985" y="586357"/>
                  <a:pt x="5004450" y="591654"/>
                  <a:pt x="4994742" y="601362"/>
                </a:cubicBezTo>
                <a:cubicBezTo>
                  <a:pt x="4985034" y="611070"/>
                  <a:pt x="4979264" y="624154"/>
                  <a:pt x="4970028" y="634313"/>
                </a:cubicBezTo>
                <a:cubicBezTo>
                  <a:pt x="4921902" y="687252"/>
                  <a:pt x="4924390" y="682959"/>
                  <a:pt x="4879412" y="716692"/>
                </a:cubicBezTo>
                <a:cubicBezTo>
                  <a:pt x="4815287" y="866320"/>
                  <a:pt x="4897565" y="680387"/>
                  <a:pt x="4821747" y="832022"/>
                </a:cubicBezTo>
                <a:cubicBezTo>
                  <a:pt x="4812395" y="850726"/>
                  <a:pt x="4809189" y="872669"/>
                  <a:pt x="4797034" y="889686"/>
                </a:cubicBezTo>
                <a:cubicBezTo>
                  <a:pt x="4781234" y="911806"/>
                  <a:pt x="4758591" y="928129"/>
                  <a:pt x="4739369" y="947351"/>
                </a:cubicBezTo>
                <a:cubicBezTo>
                  <a:pt x="4670320" y="1016401"/>
                  <a:pt x="4722086" y="973088"/>
                  <a:pt x="4566374" y="1037968"/>
                </a:cubicBezTo>
                <a:cubicBezTo>
                  <a:pt x="4530494" y="1052918"/>
                  <a:pt x="4449478" y="1089999"/>
                  <a:pt x="4418093" y="1095632"/>
                </a:cubicBezTo>
                <a:cubicBezTo>
                  <a:pt x="4341983" y="1109293"/>
                  <a:pt x="4264320" y="1112108"/>
                  <a:pt x="4187434" y="1120346"/>
                </a:cubicBezTo>
                <a:cubicBezTo>
                  <a:pt x="4006908" y="1108311"/>
                  <a:pt x="3864995" y="1116725"/>
                  <a:pt x="3701401" y="1070919"/>
                </a:cubicBezTo>
                <a:cubicBezTo>
                  <a:pt x="3676563" y="1063964"/>
                  <a:pt x="3584739" y="1029064"/>
                  <a:pt x="3553120" y="1013254"/>
                </a:cubicBezTo>
                <a:cubicBezTo>
                  <a:pt x="3533319" y="1003353"/>
                  <a:pt x="3515927" y="988732"/>
                  <a:pt x="3495456" y="980303"/>
                </a:cubicBezTo>
                <a:cubicBezTo>
                  <a:pt x="3468947" y="969387"/>
                  <a:pt x="3440537" y="963827"/>
                  <a:pt x="3413077" y="955589"/>
                </a:cubicBezTo>
                <a:cubicBezTo>
                  <a:pt x="3316994" y="859506"/>
                  <a:pt x="3459490" y="993844"/>
                  <a:pt x="3322461" y="897924"/>
                </a:cubicBezTo>
                <a:cubicBezTo>
                  <a:pt x="3311213" y="890051"/>
                  <a:pt x="3307455" y="874681"/>
                  <a:pt x="3297747" y="864973"/>
                </a:cubicBezTo>
                <a:cubicBezTo>
                  <a:pt x="3288039" y="855265"/>
                  <a:pt x="3274504" y="849967"/>
                  <a:pt x="3264796" y="840259"/>
                </a:cubicBezTo>
                <a:cubicBezTo>
                  <a:pt x="3187920" y="763381"/>
                  <a:pt x="3294993" y="848489"/>
                  <a:pt x="3207131" y="782595"/>
                </a:cubicBezTo>
                <a:cubicBezTo>
                  <a:pt x="3190071" y="742787"/>
                  <a:pt x="3186976" y="715848"/>
                  <a:pt x="3149466" y="691978"/>
                </a:cubicBezTo>
                <a:cubicBezTo>
                  <a:pt x="3131823" y="680751"/>
                  <a:pt x="3111023" y="675503"/>
                  <a:pt x="3091801" y="667265"/>
                </a:cubicBezTo>
                <a:cubicBezTo>
                  <a:pt x="3025907" y="579403"/>
                  <a:pt x="3111015" y="686476"/>
                  <a:pt x="3034137" y="609600"/>
                </a:cubicBezTo>
                <a:cubicBezTo>
                  <a:pt x="3024429" y="599892"/>
                  <a:pt x="3019131" y="586357"/>
                  <a:pt x="3009423" y="576649"/>
                </a:cubicBezTo>
                <a:cubicBezTo>
                  <a:pt x="2999715" y="566941"/>
                  <a:pt x="2986180" y="561643"/>
                  <a:pt x="2976472" y="551935"/>
                </a:cubicBezTo>
                <a:cubicBezTo>
                  <a:pt x="2966764" y="542227"/>
                  <a:pt x="2963006" y="526857"/>
                  <a:pt x="2951758" y="518984"/>
                </a:cubicBezTo>
                <a:cubicBezTo>
                  <a:pt x="2934626" y="506991"/>
                  <a:pt x="2912798" y="503622"/>
                  <a:pt x="2894093" y="494270"/>
                </a:cubicBezTo>
                <a:cubicBezTo>
                  <a:pt x="2742441" y="418444"/>
                  <a:pt x="2928406" y="500740"/>
                  <a:pt x="2778764" y="436605"/>
                </a:cubicBezTo>
                <a:cubicBezTo>
                  <a:pt x="2715528" y="373371"/>
                  <a:pt x="2779169" y="426596"/>
                  <a:pt x="2663434" y="378940"/>
                </a:cubicBezTo>
                <a:cubicBezTo>
                  <a:pt x="2642963" y="370511"/>
                  <a:pt x="2625570" y="355890"/>
                  <a:pt x="2605769" y="345989"/>
                </a:cubicBezTo>
                <a:cubicBezTo>
                  <a:pt x="2587064" y="336637"/>
                  <a:pt x="2566809" y="330628"/>
                  <a:pt x="2548104" y="321276"/>
                </a:cubicBezTo>
                <a:cubicBezTo>
                  <a:pt x="2528303" y="311375"/>
                  <a:pt x="2511917" y="293693"/>
                  <a:pt x="2490439" y="288324"/>
                </a:cubicBezTo>
                <a:cubicBezTo>
                  <a:pt x="2433928" y="274196"/>
                  <a:pt x="2375110" y="271849"/>
                  <a:pt x="2317445" y="263611"/>
                </a:cubicBezTo>
                <a:cubicBezTo>
                  <a:pt x="2163672" y="271849"/>
                  <a:pt x="2009557" y="275173"/>
                  <a:pt x="1856126" y="288324"/>
                </a:cubicBezTo>
                <a:cubicBezTo>
                  <a:pt x="1679085" y="303499"/>
                  <a:pt x="1797491" y="301515"/>
                  <a:pt x="1683131" y="345989"/>
                </a:cubicBezTo>
                <a:cubicBezTo>
                  <a:pt x="1653951" y="357337"/>
                  <a:pt x="1622000" y="360173"/>
                  <a:pt x="1592515" y="370703"/>
                </a:cubicBezTo>
                <a:cubicBezTo>
                  <a:pt x="1517229" y="397591"/>
                  <a:pt x="1458929" y="420514"/>
                  <a:pt x="1394807" y="461319"/>
                </a:cubicBezTo>
                <a:cubicBezTo>
                  <a:pt x="1334397" y="499761"/>
                  <a:pt x="1386569" y="469557"/>
                  <a:pt x="1337142" y="518984"/>
                </a:cubicBezTo>
                <a:cubicBezTo>
                  <a:pt x="1327434" y="528692"/>
                  <a:pt x="1315175" y="535459"/>
                  <a:pt x="1304191" y="543697"/>
                </a:cubicBezTo>
                <a:cubicBezTo>
                  <a:pt x="1276598" y="608079"/>
                  <a:pt x="1271589" y="616788"/>
                  <a:pt x="1246526" y="691978"/>
                </a:cubicBezTo>
                <a:cubicBezTo>
                  <a:pt x="1237460" y="719176"/>
                  <a:pt x="1225866" y="745976"/>
                  <a:pt x="1221812" y="774357"/>
                </a:cubicBezTo>
                <a:cubicBezTo>
                  <a:pt x="1217540" y="804259"/>
                  <a:pt x="1246526" y="836141"/>
                  <a:pt x="1246526" y="864973"/>
                </a:cubicBezTo>
                <a:close/>
              </a:path>
            </a:pathLst>
          </a:custGeom>
          <a:solidFill>
            <a:schemeClr val="accent4">
              <a:lumMod val="60000"/>
              <a:lumOff val="40000"/>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29104" y="4550900"/>
            <a:ext cx="769400" cy="549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RU</a:t>
            </a:r>
            <a:endParaRPr lang="zh-CN" altLang="en-US" dirty="0"/>
          </a:p>
        </p:txBody>
      </p:sp>
      <p:sp>
        <p:nvSpPr>
          <p:cNvPr id="5" name="圆角矩形 4"/>
          <p:cNvSpPr/>
          <p:nvPr/>
        </p:nvSpPr>
        <p:spPr>
          <a:xfrm>
            <a:off x="1398503" y="4771441"/>
            <a:ext cx="73277" cy="1084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738761" y="4550900"/>
            <a:ext cx="769400" cy="549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DU</a:t>
            </a:r>
            <a:endParaRPr lang="zh-CN" altLang="en-US" dirty="0"/>
          </a:p>
        </p:txBody>
      </p:sp>
      <p:sp>
        <p:nvSpPr>
          <p:cNvPr id="7" name="圆角矩形 6"/>
          <p:cNvSpPr/>
          <p:nvPr/>
        </p:nvSpPr>
        <p:spPr>
          <a:xfrm>
            <a:off x="3665485" y="4771441"/>
            <a:ext cx="73277" cy="1084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873122" y="4548476"/>
            <a:ext cx="769400" cy="549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CU</a:t>
            </a:r>
            <a:endParaRPr lang="zh-CN" altLang="en-US" dirty="0"/>
          </a:p>
        </p:txBody>
      </p:sp>
      <p:sp>
        <p:nvSpPr>
          <p:cNvPr id="9" name="圆角矩形 8"/>
          <p:cNvSpPr/>
          <p:nvPr/>
        </p:nvSpPr>
        <p:spPr>
          <a:xfrm>
            <a:off x="6804544" y="4772640"/>
            <a:ext cx="73277" cy="1084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云形 11"/>
          <p:cNvSpPr/>
          <p:nvPr/>
        </p:nvSpPr>
        <p:spPr>
          <a:xfrm>
            <a:off x="10086511" y="4548475"/>
            <a:ext cx="1014466" cy="54954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Core</a:t>
            </a:r>
            <a:endParaRPr lang="zh-CN" altLang="en-US" dirty="0"/>
          </a:p>
        </p:txBody>
      </p:sp>
      <p:sp>
        <p:nvSpPr>
          <p:cNvPr id="13" name="圆角矩形 12"/>
          <p:cNvSpPr/>
          <p:nvPr/>
        </p:nvSpPr>
        <p:spPr>
          <a:xfrm>
            <a:off x="7641488" y="4772640"/>
            <a:ext cx="73277" cy="1084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4508161" y="4771440"/>
            <a:ext cx="73277" cy="1084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869063" y="5217398"/>
            <a:ext cx="1159932" cy="324186"/>
          </a:xfrm>
          <a:prstGeom prst="rect">
            <a:avLst/>
          </a:prstGeom>
          <a:noFill/>
        </p:spPr>
        <p:txBody>
          <a:bodyPr wrap="square" rtlCol="0">
            <a:spAutoFit/>
          </a:bodyPr>
          <a:lstStyle/>
          <a:p>
            <a:r>
              <a:rPr lang="en-US" altLang="zh-CN" dirty="0"/>
              <a:t>Front Haul</a:t>
            </a:r>
            <a:endParaRPr lang="zh-CN" altLang="en-US" dirty="0"/>
          </a:p>
        </p:txBody>
      </p:sp>
      <p:sp>
        <p:nvSpPr>
          <p:cNvPr id="28" name="文本框 27"/>
          <p:cNvSpPr txBox="1"/>
          <p:nvPr/>
        </p:nvSpPr>
        <p:spPr>
          <a:xfrm>
            <a:off x="5314594" y="5190796"/>
            <a:ext cx="1159932" cy="324186"/>
          </a:xfrm>
          <a:prstGeom prst="rect">
            <a:avLst/>
          </a:prstGeom>
          <a:noFill/>
        </p:spPr>
        <p:txBody>
          <a:bodyPr wrap="square" rtlCol="0">
            <a:spAutoFit/>
          </a:bodyPr>
          <a:lstStyle/>
          <a:p>
            <a:r>
              <a:rPr lang="en-US" altLang="zh-CN" dirty="0"/>
              <a:t>Mid Haul</a:t>
            </a:r>
            <a:endParaRPr lang="zh-CN" altLang="en-US" dirty="0"/>
          </a:p>
        </p:txBody>
      </p:sp>
      <p:sp>
        <p:nvSpPr>
          <p:cNvPr id="29" name="文本框 28"/>
          <p:cNvSpPr txBox="1"/>
          <p:nvPr/>
        </p:nvSpPr>
        <p:spPr>
          <a:xfrm>
            <a:off x="8180158" y="5162434"/>
            <a:ext cx="1159932" cy="324186"/>
          </a:xfrm>
          <a:prstGeom prst="rect">
            <a:avLst/>
          </a:prstGeom>
          <a:noFill/>
        </p:spPr>
        <p:txBody>
          <a:bodyPr wrap="square" rtlCol="0">
            <a:spAutoFit/>
          </a:bodyPr>
          <a:lstStyle/>
          <a:p>
            <a:r>
              <a:rPr lang="en-US" altLang="zh-CN" dirty="0"/>
              <a:t>Back Haul</a:t>
            </a:r>
            <a:endParaRPr lang="zh-CN" altLang="en-US" dirty="0"/>
          </a:p>
        </p:txBody>
      </p:sp>
      <p:sp>
        <p:nvSpPr>
          <p:cNvPr id="37" name="圆角矩形 36"/>
          <p:cNvSpPr/>
          <p:nvPr/>
        </p:nvSpPr>
        <p:spPr>
          <a:xfrm>
            <a:off x="1909500" y="4771439"/>
            <a:ext cx="73277"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5" idx="3"/>
            <a:endCxn id="37" idx="1"/>
          </p:cNvCxnSpPr>
          <p:nvPr/>
        </p:nvCxnSpPr>
        <p:spPr>
          <a:xfrm flipV="1">
            <a:off x="1471780" y="4825672"/>
            <a:ext cx="437720" cy="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8" name="云形 87"/>
          <p:cNvSpPr/>
          <p:nvPr/>
        </p:nvSpPr>
        <p:spPr>
          <a:xfrm>
            <a:off x="1973380" y="4625612"/>
            <a:ext cx="788194" cy="409749"/>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TN</a:t>
            </a:r>
            <a:endParaRPr lang="zh-CN" altLang="en-US" dirty="0">
              <a:solidFill>
                <a:schemeClr val="tx1"/>
              </a:solidFill>
            </a:endParaRPr>
          </a:p>
        </p:txBody>
      </p:sp>
      <p:cxnSp>
        <p:nvCxnSpPr>
          <p:cNvPr id="92" name="直接连接符 91"/>
          <p:cNvCxnSpPr>
            <a:stCxn id="93" idx="3"/>
            <a:endCxn id="7" idx="1"/>
          </p:cNvCxnSpPr>
          <p:nvPr/>
        </p:nvCxnSpPr>
        <p:spPr>
          <a:xfrm>
            <a:off x="2825454" y="4825672"/>
            <a:ext cx="840030" cy="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93" name="圆角矩形 92"/>
          <p:cNvSpPr/>
          <p:nvPr/>
        </p:nvSpPr>
        <p:spPr>
          <a:xfrm>
            <a:off x="2715009" y="4771439"/>
            <a:ext cx="110446"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圆角矩形 100"/>
          <p:cNvSpPr/>
          <p:nvPr/>
        </p:nvSpPr>
        <p:spPr>
          <a:xfrm>
            <a:off x="5228553" y="4772640"/>
            <a:ext cx="73277"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云形 101"/>
          <p:cNvSpPr/>
          <p:nvPr/>
        </p:nvSpPr>
        <p:spPr>
          <a:xfrm>
            <a:off x="5292432" y="4626813"/>
            <a:ext cx="788194" cy="409749"/>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TN</a:t>
            </a:r>
            <a:endParaRPr lang="zh-CN" altLang="en-US" dirty="0">
              <a:solidFill>
                <a:schemeClr val="tx1"/>
              </a:solidFill>
            </a:endParaRPr>
          </a:p>
        </p:txBody>
      </p:sp>
      <p:sp>
        <p:nvSpPr>
          <p:cNvPr id="103" name="圆角矩形 102"/>
          <p:cNvSpPr/>
          <p:nvPr/>
        </p:nvSpPr>
        <p:spPr>
          <a:xfrm>
            <a:off x="6034061" y="4772640"/>
            <a:ext cx="110446"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矩形 103"/>
          <p:cNvSpPr/>
          <p:nvPr/>
        </p:nvSpPr>
        <p:spPr>
          <a:xfrm>
            <a:off x="8073503" y="4777471"/>
            <a:ext cx="73277"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云形 104"/>
          <p:cNvSpPr/>
          <p:nvPr/>
        </p:nvSpPr>
        <p:spPr>
          <a:xfrm>
            <a:off x="8137383" y="4631644"/>
            <a:ext cx="788194" cy="409749"/>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TN</a:t>
            </a:r>
            <a:endParaRPr lang="zh-CN" altLang="en-US" dirty="0">
              <a:solidFill>
                <a:schemeClr val="tx1"/>
              </a:solidFill>
            </a:endParaRPr>
          </a:p>
        </p:txBody>
      </p:sp>
      <p:sp>
        <p:nvSpPr>
          <p:cNvPr id="106" name="圆角矩形 105"/>
          <p:cNvSpPr/>
          <p:nvPr/>
        </p:nvSpPr>
        <p:spPr>
          <a:xfrm>
            <a:off x="8879012" y="4777471"/>
            <a:ext cx="110446"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4" idx="3"/>
            <a:endCxn id="101" idx="1"/>
          </p:cNvCxnSpPr>
          <p:nvPr/>
        </p:nvCxnSpPr>
        <p:spPr>
          <a:xfrm>
            <a:off x="4581438" y="4825673"/>
            <a:ext cx="647115" cy="12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03" idx="3"/>
            <a:endCxn id="9" idx="1"/>
          </p:cNvCxnSpPr>
          <p:nvPr/>
        </p:nvCxnSpPr>
        <p:spPr>
          <a:xfrm>
            <a:off x="6144507" y="4826872"/>
            <a:ext cx="66003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a:stCxn id="13" idx="3"/>
            <a:endCxn id="104" idx="1"/>
          </p:cNvCxnSpPr>
          <p:nvPr/>
        </p:nvCxnSpPr>
        <p:spPr>
          <a:xfrm>
            <a:off x="7714764" y="4826872"/>
            <a:ext cx="358739" cy="483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cxnSpLocks/>
            <a:stCxn id="106" idx="3"/>
            <a:endCxn id="12" idx="2"/>
          </p:cNvCxnSpPr>
          <p:nvPr/>
        </p:nvCxnSpPr>
        <p:spPr>
          <a:xfrm flipV="1">
            <a:off x="8989458" y="4823249"/>
            <a:ext cx="1100200" cy="845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16" name="圆角矩形 115"/>
          <p:cNvSpPr/>
          <p:nvPr/>
        </p:nvSpPr>
        <p:spPr>
          <a:xfrm>
            <a:off x="3814001" y="1829204"/>
            <a:ext cx="2103266" cy="485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NSMF</a:t>
            </a:r>
            <a:endParaRPr lang="zh-CN" altLang="en-US" dirty="0"/>
          </a:p>
        </p:txBody>
      </p:sp>
      <p:sp>
        <p:nvSpPr>
          <p:cNvPr id="117" name="圆角矩形 116"/>
          <p:cNvSpPr/>
          <p:nvPr/>
        </p:nvSpPr>
        <p:spPr>
          <a:xfrm>
            <a:off x="1971186" y="2880432"/>
            <a:ext cx="1767575" cy="5073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RAN NSSMF</a:t>
            </a:r>
            <a:endParaRPr lang="zh-CN" altLang="en-US" dirty="0"/>
          </a:p>
        </p:txBody>
      </p:sp>
      <p:sp>
        <p:nvSpPr>
          <p:cNvPr id="118" name="圆角矩形 117"/>
          <p:cNvSpPr/>
          <p:nvPr/>
        </p:nvSpPr>
        <p:spPr>
          <a:xfrm>
            <a:off x="5486619" y="2903484"/>
            <a:ext cx="1425851" cy="5073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TN NSSMF</a:t>
            </a:r>
            <a:endParaRPr lang="zh-CN" altLang="en-US" dirty="0"/>
          </a:p>
        </p:txBody>
      </p:sp>
      <p:cxnSp>
        <p:nvCxnSpPr>
          <p:cNvPr id="126" name="直接连接符 125"/>
          <p:cNvCxnSpPr>
            <a:stCxn id="118" idx="2"/>
            <a:endCxn id="88" idx="3"/>
          </p:cNvCxnSpPr>
          <p:nvPr/>
        </p:nvCxnSpPr>
        <p:spPr>
          <a:xfrm flipH="1">
            <a:off x="2367477" y="3410846"/>
            <a:ext cx="3832068" cy="1238194"/>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stCxn id="118" idx="2"/>
            <a:endCxn id="102" idx="3"/>
          </p:cNvCxnSpPr>
          <p:nvPr/>
        </p:nvCxnSpPr>
        <p:spPr>
          <a:xfrm flipH="1">
            <a:off x="5686529" y="3410846"/>
            <a:ext cx="513016" cy="1239395"/>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118" idx="2"/>
            <a:endCxn id="105" idx="3"/>
          </p:cNvCxnSpPr>
          <p:nvPr/>
        </p:nvCxnSpPr>
        <p:spPr>
          <a:xfrm>
            <a:off x="6199545" y="3410846"/>
            <a:ext cx="2331935" cy="1244226"/>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49" name="文本框 148"/>
          <p:cNvSpPr txBox="1"/>
          <p:nvPr/>
        </p:nvSpPr>
        <p:spPr>
          <a:xfrm>
            <a:off x="1645433" y="5577274"/>
            <a:ext cx="1755984" cy="243140"/>
          </a:xfrm>
          <a:prstGeom prst="rect">
            <a:avLst/>
          </a:prstGeom>
          <a:noFill/>
        </p:spPr>
        <p:txBody>
          <a:bodyPr wrap="square" rtlCol="0">
            <a:spAutoFit/>
          </a:bodyPr>
          <a:lstStyle/>
          <a:p>
            <a:r>
              <a:rPr lang="en-US" altLang="zh-CN" sz="1200" dirty="0"/>
              <a:t>Transport Slice Subnet 1</a:t>
            </a:r>
            <a:endParaRPr lang="zh-CN" altLang="en-US" sz="1200" dirty="0"/>
          </a:p>
        </p:txBody>
      </p:sp>
      <p:sp>
        <p:nvSpPr>
          <p:cNvPr id="150" name="文本框 149"/>
          <p:cNvSpPr txBox="1"/>
          <p:nvPr/>
        </p:nvSpPr>
        <p:spPr>
          <a:xfrm>
            <a:off x="4980344" y="5602051"/>
            <a:ext cx="1755984" cy="243140"/>
          </a:xfrm>
          <a:prstGeom prst="rect">
            <a:avLst/>
          </a:prstGeom>
          <a:noFill/>
        </p:spPr>
        <p:txBody>
          <a:bodyPr wrap="square" rtlCol="0">
            <a:spAutoFit/>
          </a:bodyPr>
          <a:lstStyle/>
          <a:p>
            <a:r>
              <a:rPr lang="en-US" altLang="zh-CN" sz="1200" dirty="0"/>
              <a:t>Transport Slice Subnet 2</a:t>
            </a:r>
            <a:endParaRPr lang="zh-CN" altLang="en-US" sz="1200" dirty="0"/>
          </a:p>
        </p:txBody>
      </p:sp>
      <p:sp>
        <p:nvSpPr>
          <p:cNvPr id="151" name="文本框 150"/>
          <p:cNvSpPr txBox="1"/>
          <p:nvPr/>
        </p:nvSpPr>
        <p:spPr>
          <a:xfrm>
            <a:off x="7879554" y="5614371"/>
            <a:ext cx="1755984" cy="243140"/>
          </a:xfrm>
          <a:prstGeom prst="rect">
            <a:avLst/>
          </a:prstGeom>
          <a:noFill/>
        </p:spPr>
        <p:txBody>
          <a:bodyPr wrap="square" rtlCol="0">
            <a:spAutoFit/>
          </a:bodyPr>
          <a:lstStyle/>
          <a:p>
            <a:r>
              <a:rPr lang="en-US" altLang="zh-CN" sz="1200" dirty="0"/>
              <a:t>Transport Slice Subnet 3</a:t>
            </a:r>
            <a:endParaRPr lang="zh-CN" altLang="en-US" sz="1200" dirty="0"/>
          </a:p>
        </p:txBody>
      </p:sp>
      <p:cxnSp>
        <p:nvCxnSpPr>
          <p:cNvPr id="153" name="直接连接符 152"/>
          <p:cNvCxnSpPr/>
          <p:nvPr/>
        </p:nvCxnSpPr>
        <p:spPr>
          <a:xfrm flipH="1">
            <a:off x="1703286" y="4825672"/>
            <a:ext cx="18673" cy="9990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2960326" y="4831704"/>
            <a:ext cx="0" cy="9929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直接箭头连接符 164"/>
          <p:cNvCxnSpPr/>
          <p:nvPr/>
        </p:nvCxnSpPr>
        <p:spPr>
          <a:xfrm>
            <a:off x="1721959" y="5602052"/>
            <a:ext cx="1238367"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H="1">
            <a:off x="5071529" y="4831704"/>
            <a:ext cx="18673" cy="9990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a:off x="6328569" y="4837736"/>
            <a:ext cx="0" cy="9929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70" name="直接箭头连接符 169"/>
          <p:cNvCxnSpPr/>
          <p:nvPr/>
        </p:nvCxnSpPr>
        <p:spPr>
          <a:xfrm>
            <a:off x="5090202" y="5608084"/>
            <a:ext cx="1238367"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H="1">
            <a:off x="7950155" y="4821412"/>
            <a:ext cx="18673" cy="9990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a:off x="9207195" y="4827444"/>
            <a:ext cx="0" cy="9929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直接箭头连接符 172"/>
          <p:cNvCxnSpPr/>
          <p:nvPr/>
        </p:nvCxnSpPr>
        <p:spPr>
          <a:xfrm>
            <a:off x="7968828" y="5597792"/>
            <a:ext cx="1238367"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8" name="圆角矩形 177"/>
          <p:cNvSpPr/>
          <p:nvPr/>
        </p:nvSpPr>
        <p:spPr>
          <a:xfrm>
            <a:off x="9989995" y="4757561"/>
            <a:ext cx="110446"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7" name="直接箭头连接符 186"/>
          <p:cNvCxnSpPr>
            <a:cxnSpLocks/>
            <a:stCxn id="12" idx="1"/>
          </p:cNvCxnSpPr>
          <p:nvPr/>
        </p:nvCxnSpPr>
        <p:spPr>
          <a:xfrm>
            <a:off x="10593744" y="5097438"/>
            <a:ext cx="0" cy="3288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5" name="直接箭头连接符 214"/>
          <p:cNvCxnSpPr>
            <a:cxnSpLocks/>
            <a:stCxn id="116" idx="2"/>
            <a:endCxn id="118" idx="0"/>
          </p:cNvCxnSpPr>
          <p:nvPr/>
        </p:nvCxnSpPr>
        <p:spPr>
          <a:xfrm>
            <a:off x="4865634" y="2315116"/>
            <a:ext cx="1333911" cy="588368"/>
          </a:xfrm>
          <a:prstGeom prst="straightConnector1">
            <a:avLst/>
          </a:prstGeom>
          <a:ln w="222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1" name="圆角矩形 220"/>
          <p:cNvSpPr/>
          <p:nvPr/>
        </p:nvSpPr>
        <p:spPr>
          <a:xfrm>
            <a:off x="1909500" y="4756191"/>
            <a:ext cx="73277" cy="108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4" name="直接箭头连接符 214"/>
          <p:cNvCxnSpPr>
            <a:cxnSpLocks/>
            <a:stCxn id="116" idx="2"/>
            <a:endCxn id="117" idx="0"/>
          </p:cNvCxnSpPr>
          <p:nvPr/>
        </p:nvCxnSpPr>
        <p:spPr>
          <a:xfrm flipH="1">
            <a:off x="2854974" y="2315116"/>
            <a:ext cx="2010660" cy="565316"/>
          </a:xfrm>
          <a:prstGeom prst="straightConnector1">
            <a:avLst/>
          </a:prstGeom>
          <a:ln w="22225">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89" name="直接箭头连接符 214"/>
          <p:cNvCxnSpPr>
            <a:stCxn id="117" idx="2"/>
            <a:endCxn id="183" idx="23"/>
          </p:cNvCxnSpPr>
          <p:nvPr/>
        </p:nvCxnSpPr>
        <p:spPr>
          <a:xfrm flipH="1">
            <a:off x="2037047" y="3387794"/>
            <a:ext cx="817927" cy="909433"/>
          </a:xfrm>
          <a:prstGeom prst="straightConnector1">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013218" y="1072587"/>
            <a:ext cx="1076957" cy="405233"/>
          </a:xfrm>
          <a:prstGeom prst="rect">
            <a:avLst/>
          </a:prstGeom>
          <a:noFill/>
        </p:spPr>
        <p:txBody>
          <a:bodyPr wrap="square" rtlCol="0">
            <a:spAutoFit/>
          </a:bodyPr>
          <a:lstStyle/>
          <a:p>
            <a:r>
              <a:rPr lang="en-US" sz="2400" dirty="0"/>
              <a:t>ONAP</a:t>
            </a:r>
          </a:p>
        </p:txBody>
      </p:sp>
      <p:sp>
        <p:nvSpPr>
          <p:cNvPr id="20" name="Oval 19"/>
          <p:cNvSpPr/>
          <p:nvPr/>
        </p:nvSpPr>
        <p:spPr>
          <a:xfrm>
            <a:off x="3895782" y="3790003"/>
            <a:ext cx="4149669" cy="274974"/>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Transport Network Configurations</a:t>
            </a:r>
          </a:p>
        </p:txBody>
      </p:sp>
      <p:sp>
        <p:nvSpPr>
          <p:cNvPr id="2" name="Speech Bubble: Rectangle with Corners Rounded 1">
            <a:extLst>
              <a:ext uri="{FF2B5EF4-FFF2-40B4-BE49-F238E27FC236}">
                <a16:creationId xmlns:a16="http://schemas.microsoft.com/office/drawing/2014/main" id="{CF8F839C-6273-453C-9925-EAAB78032FD2}"/>
              </a:ext>
            </a:extLst>
          </p:cNvPr>
          <p:cNvSpPr/>
          <p:nvPr/>
        </p:nvSpPr>
        <p:spPr>
          <a:xfrm>
            <a:off x="6484637" y="1951193"/>
            <a:ext cx="1051633" cy="423338"/>
          </a:xfrm>
          <a:prstGeom prst="wedgeRoundRectCallout">
            <a:avLst>
              <a:gd name="adj1" fmla="val -111904"/>
              <a:gd name="adj2" fmla="val 110576"/>
              <a:gd name="adj3" fmla="val 16667"/>
            </a:avLst>
          </a:prstGeom>
          <a:solidFill>
            <a:schemeClr val="bg1">
              <a:lumMod val="85000"/>
            </a:schemeClr>
          </a:solid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lumMod val="85000"/>
                    <a:lumOff val="15000"/>
                  </a:schemeClr>
                </a:solidFill>
              </a:rPr>
              <a:t>Align with </a:t>
            </a:r>
            <a:r>
              <a:rPr lang="en-US" sz="1400" dirty="0" err="1">
                <a:solidFill>
                  <a:schemeClr val="tx1">
                    <a:lumMod val="85000"/>
                    <a:lumOff val="15000"/>
                  </a:schemeClr>
                </a:solidFill>
              </a:rPr>
              <a:t>TSCi</a:t>
            </a:r>
            <a:endParaRPr lang="en-US" sz="1400" dirty="0">
              <a:solidFill>
                <a:schemeClr val="tx1">
                  <a:lumMod val="85000"/>
                  <a:lumOff val="15000"/>
                </a:schemeClr>
              </a:solidFill>
            </a:endParaRPr>
          </a:p>
        </p:txBody>
      </p:sp>
      <p:sp>
        <p:nvSpPr>
          <p:cNvPr id="65" name="Speech Bubble: Rectangle with Corners Rounded 64">
            <a:extLst>
              <a:ext uri="{FF2B5EF4-FFF2-40B4-BE49-F238E27FC236}">
                <a16:creationId xmlns:a16="http://schemas.microsoft.com/office/drawing/2014/main" id="{BD5E1044-40D2-446B-9259-BA79007F66EE}"/>
              </a:ext>
            </a:extLst>
          </p:cNvPr>
          <p:cNvSpPr/>
          <p:nvPr/>
        </p:nvSpPr>
        <p:spPr>
          <a:xfrm>
            <a:off x="3809110" y="3141315"/>
            <a:ext cx="1171234" cy="460438"/>
          </a:xfrm>
          <a:prstGeom prst="wedgeRoundRectCallout">
            <a:avLst>
              <a:gd name="adj1" fmla="val -139483"/>
              <a:gd name="adj2" fmla="val 58564"/>
              <a:gd name="adj3" fmla="val 16667"/>
            </a:avLst>
          </a:prstGeom>
          <a:solidFill>
            <a:schemeClr val="bg1">
              <a:lumMod val="85000"/>
            </a:schemeClr>
          </a:solid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lumMod val="85000"/>
                    <a:lumOff val="15000"/>
                  </a:schemeClr>
                </a:solidFill>
              </a:rPr>
              <a:t>Align with 3GPP/O-RAN</a:t>
            </a:r>
          </a:p>
        </p:txBody>
      </p:sp>
      <p:sp>
        <p:nvSpPr>
          <p:cNvPr id="66" name="圆角矩形 117">
            <a:extLst>
              <a:ext uri="{FF2B5EF4-FFF2-40B4-BE49-F238E27FC236}">
                <a16:creationId xmlns:a16="http://schemas.microsoft.com/office/drawing/2014/main" id="{91D453AD-A672-49ED-B364-6C2AEDCCD9B4}"/>
              </a:ext>
            </a:extLst>
          </p:cNvPr>
          <p:cNvSpPr/>
          <p:nvPr/>
        </p:nvSpPr>
        <p:spPr>
          <a:xfrm>
            <a:off x="7810194" y="2807286"/>
            <a:ext cx="1397002" cy="5400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Core NSSMF</a:t>
            </a:r>
            <a:endParaRPr lang="zh-CN" altLang="en-US" dirty="0"/>
          </a:p>
        </p:txBody>
      </p:sp>
      <p:cxnSp>
        <p:nvCxnSpPr>
          <p:cNvPr id="67" name="直接箭头连接符 214">
            <a:extLst>
              <a:ext uri="{FF2B5EF4-FFF2-40B4-BE49-F238E27FC236}">
                <a16:creationId xmlns:a16="http://schemas.microsoft.com/office/drawing/2014/main" id="{87AAEED5-2559-46F4-9268-CFFA3DD7F5BE}"/>
              </a:ext>
            </a:extLst>
          </p:cNvPr>
          <p:cNvCxnSpPr>
            <a:cxnSpLocks/>
            <a:stCxn id="116" idx="2"/>
            <a:endCxn id="66" idx="0"/>
          </p:cNvCxnSpPr>
          <p:nvPr/>
        </p:nvCxnSpPr>
        <p:spPr>
          <a:xfrm>
            <a:off x="4865634" y="2315116"/>
            <a:ext cx="3643061" cy="492170"/>
          </a:xfrm>
          <a:prstGeom prst="straightConnector1">
            <a:avLst/>
          </a:prstGeom>
          <a:ln w="22225">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75" name="直接连接符 129">
            <a:extLst>
              <a:ext uri="{FF2B5EF4-FFF2-40B4-BE49-F238E27FC236}">
                <a16:creationId xmlns:a16="http://schemas.microsoft.com/office/drawing/2014/main" id="{27467D1F-0D9A-480A-9DF3-D7F3640C2F3D}"/>
              </a:ext>
            </a:extLst>
          </p:cNvPr>
          <p:cNvCxnSpPr>
            <a:cxnSpLocks/>
            <a:stCxn id="66" idx="2"/>
            <a:endCxn id="12" idx="3"/>
          </p:cNvCxnSpPr>
          <p:nvPr/>
        </p:nvCxnSpPr>
        <p:spPr>
          <a:xfrm>
            <a:off x="8508695" y="3347304"/>
            <a:ext cx="2085049" cy="1232592"/>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85" name="Speech Bubble: Rectangle with Corners Rounded 84">
            <a:extLst>
              <a:ext uri="{FF2B5EF4-FFF2-40B4-BE49-F238E27FC236}">
                <a16:creationId xmlns:a16="http://schemas.microsoft.com/office/drawing/2014/main" id="{DB0F0403-7C5F-4F50-A559-1471E15F5F7C}"/>
              </a:ext>
            </a:extLst>
          </p:cNvPr>
          <p:cNvSpPr/>
          <p:nvPr/>
        </p:nvSpPr>
        <p:spPr>
          <a:xfrm>
            <a:off x="2367477" y="1858094"/>
            <a:ext cx="1161431" cy="452575"/>
          </a:xfrm>
          <a:prstGeom prst="wedgeRoundRectCallout">
            <a:avLst>
              <a:gd name="adj1" fmla="val 70323"/>
              <a:gd name="adj2" fmla="val 91948"/>
              <a:gd name="adj3" fmla="val 16667"/>
            </a:avLst>
          </a:prstGeom>
          <a:solidFill>
            <a:schemeClr val="bg1">
              <a:lumMod val="85000"/>
            </a:schemeClr>
          </a:solid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lumMod val="85000"/>
                    <a:lumOff val="15000"/>
                  </a:schemeClr>
                </a:solidFill>
              </a:rPr>
              <a:t>Align with 3GPP (Note)</a:t>
            </a:r>
          </a:p>
        </p:txBody>
      </p:sp>
      <p:sp>
        <p:nvSpPr>
          <p:cNvPr id="36" name="Rectangle 35">
            <a:extLst>
              <a:ext uri="{FF2B5EF4-FFF2-40B4-BE49-F238E27FC236}">
                <a16:creationId xmlns:a16="http://schemas.microsoft.com/office/drawing/2014/main" id="{51EDFFB5-9583-4E03-81C4-BAFF477627CC}"/>
              </a:ext>
            </a:extLst>
          </p:cNvPr>
          <p:cNvSpPr/>
          <p:nvPr/>
        </p:nvSpPr>
        <p:spPr>
          <a:xfrm>
            <a:off x="28872" y="6050178"/>
            <a:ext cx="3939796" cy="338554"/>
          </a:xfrm>
          <a:prstGeom prst="rect">
            <a:avLst/>
          </a:prstGeom>
        </p:spPr>
        <p:txBody>
          <a:bodyPr wrap="none">
            <a:spAutoFit/>
          </a:bodyPr>
          <a:lstStyle/>
          <a:p>
            <a:r>
              <a:rPr lang="en-US" sz="1600" u="sng" dirty="0">
                <a:solidFill>
                  <a:schemeClr val="tx1">
                    <a:lumMod val="85000"/>
                    <a:lumOff val="15000"/>
                  </a:schemeClr>
                </a:solidFill>
              </a:rPr>
              <a:t>Note</a:t>
            </a:r>
            <a:r>
              <a:rPr lang="en-US" sz="1600" dirty="0">
                <a:solidFill>
                  <a:schemeClr val="tx1">
                    <a:lumMod val="85000"/>
                    <a:lumOff val="15000"/>
                  </a:schemeClr>
                </a:solidFill>
              </a:rPr>
              <a:t>: Enables interface with external NSSMF.</a:t>
            </a:r>
            <a:endParaRPr lang="en-US" sz="1600" dirty="0"/>
          </a:p>
        </p:txBody>
      </p:sp>
      <p:sp>
        <p:nvSpPr>
          <p:cNvPr id="39" name="Left Brace 38">
            <a:extLst>
              <a:ext uri="{FF2B5EF4-FFF2-40B4-BE49-F238E27FC236}">
                <a16:creationId xmlns:a16="http://schemas.microsoft.com/office/drawing/2014/main" id="{1638F4DE-45EC-4232-AD05-67AC622023D0}"/>
              </a:ext>
            </a:extLst>
          </p:cNvPr>
          <p:cNvSpPr/>
          <p:nvPr/>
        </p:nvSpPr>
        <p:spPr>
          <a:xfrm>
            <a:off x="6105510" y="5974315"/>
            <a:ext cx="239052" cy="490280"/>
          </a:xfrm>
          <a:prstGeom prst="leftBrac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70" name="表格 69">
            <a:extLst>
              <a:ext uri="{FF2B5EF4-FFF2-40B4-BE49-F238E27FC236}">
                <a16:creationId xmlns:a16="http://schemas.microsoft.com/office/drawing/2014/main" id="{72554F96-C5AD-D24D-9C3C-E195BA6D55AE}"/>
              </a:ext>
            </a:extLst>
          </p:cNvPr>
          <p:cNvGraphicFramePr>
            <a:graphicFrameLocks noGrp="1"/>
          </p:cNvGraphicFramePr>
          <p:nvPr/>
        </p:nvGraphicFramePr>
        <p:xfrm>
          <a:off x="7574272" y="53092"/>
          <a:ext cx="4561457" cy="1676400"/>
        </p:xfrm>
        <a:graphic>
          <a:graphicData uri="http://schemas.openxmlformats.org/drawingml/2006/table">
            <a:tbl>
              <a:tblPr firstRow="1" bandRow="1">
                <a:tableStyleId>{22838BEF-8BB2-4498-84A7-C5851F593DF1}</a:tableStyleId>
              </a:tblPr>
              <a:tblGrid>
                <a:gridCol w="964817">
                  <a:extLst>
                    <a:ext uri="{9D8B030D-6E8A-4147-A177-3AD203B41FA5}">
                      <a16:colId xmlns:a16="http://schemas.microsoft.com/office/drawing/2014/main" val="2851362245"/>
                    </a:ext>
                  </a:extLst>
                </a:gridCol>
                <a:gridCol w="1631852">
                  <a:extLst>
                    <a:ext uri="{9D8B030D-6E8A-4147-A177-3AD203B41FA5}">
                      <a16:colId xmlns:a16="http://schemas.microsoft.com/office/drawing/2014/main" val="20001"/>
                    </a:ext>
                  </a:extLst>
                </a:gridCol>
                <a:gridCol w="1964788">
                  <a:extLst>
                    <a:ext uri="{9D8B030D-6E8A-4147-A177-3AD203B41FA5}">
                      <a16:colId xmlns:a16="http://schemas.microsoft.com/office/drawing/2014/main" val="795989346"/>
                    </a:ext>
                  </a:extLst>
                </a:gridCol>
              </a:tblGrid>
              <a:tr h="269059">
                <a:tc gridSpan="2">
                  <a:txBody>
                    <a:bodyPr/>
                    <a:lstStyle/>
                    <a:p>
                      <a:pPr algn="ctr"/>
                      <a:r>
                        <a:rPr lang="en-US" altLang="zh-CN" sz="1400" dirty="0"/>
                        <a:t>Options</a:t>
                      </a:r>
                      <a:r>
                        <a:rPr lang="zh-CN" altLang="en-US" sz="1400" dirty="0"/>
                        <a:t> </a:t>
                      </a:r>
                      <a:r>
                        <a:rPr lang="en-US" altLang="zh-CN" sz="1400" dirty="0"/>
                        <a:t>for</a:t>
                      </a:r>
                      <a:r>
                        <a:rPr lang="zh-CN" altLang="en-US" sz="1400" dirty="0"/>
                        <a:t> </a:t>
                      </a:r>
                      <a:r>
                        <a:rPr lang="en-US" altLang="zh-CN" sz="1400" dirty="0"/>
                        <a:t>NSSMFs</a:t>
                      </a:r>
                      <a:r>
                        <a:rPr lang="zh-CN" altLang="en-US" sz="1400" dirty="0"/>
                        <a:t> </a:t>
                      </a:r>
                      <a:r>
                        <a:rPr lang="en-US" altLang="zh-CN" sz="1400" dirty="0"/>
                        <a:t>in</a:t>
                      </a:r>
                      <a:r>
                        <a:rPr lang="zh-CN" altLang="en-US" sz="1400" dirty="0"/>
                        <a:t> </a:t>
                      </a:r>
                      <a:r>
                        <a:rPr lang="en-US" altLang="zh-CN" sz="1400" dirty="0"/>
                        <a:t>Guilin</a:t>
                      </a:r>
                      <a:r>
                        <a:rPr lang="zh-CN" altLang="en-US" sz="1400" dirty="0"/>
                        <a:t> </a:t>
                      </a:r>
                      <a:endParaRPr lang="zh-CN" altLang="en-US" sz="1400" dirty="0">
                        <a:solidFill>
                          <a:schemeClr val="tx1"/>
                        </a:solidFill>
                      </a:endParaRPr>
                    </a:p>
                  </a:txBody>
                  <a:tcPr/>
                </a:tc>
                <a:tc hMerge="1">
                  <a:txBody>
                    <a:bodyPr/>
                    <a:lstStyle/>
                    <a:p>
                      <a:endParaRPr lang="zh-CN" altLang="en-US" sz="1100" dirty="0">
                        <a:solidFill>
                          <a:schemeClr val="tx1"/>
                        </a:solidFill>
                      </a:endParaRPr>
                    </a:p>
                  </a:txBody>
                  <a:tcPr/>
                </a:tc>
                <a:tc>
                  <a:txBody>
                    <a:bodyPr/>
                    <a:lstStyle/>
                    <a:p>
                      <a:pPr algn="ctr"/>
                      <a:r>
                        <a:rPr lang="en-US" altLang="zh-CN" sz="1400" dirty="0"/>
                        <a:t>Involved</a:t>
                      </a:r>
                      <a:r>
                        <a:rPr lang="zh-CN" altLang="en-US" sz="1400" dirty="0"/>
                        <a:t> </a:t>
                      </a:r>
                      <a:r>
                        <a:rPr lang="en-US" altLang="zh-CN" sz="1400" dirty="0"/>
                        <a:t>Companies</a:t>
                      </a:r>
                      <a:endParaRPr lang="zh-CN" altLang="en-US" sz="1400" dirty="0">
                        <a:solidFill>
                          <a:schemeClr val="tx1"/>
                        </a:solidFill>
                      </a:endParaRPr>
                    </a:p>
                  </a:txBody>
                  <a:tcPr/>
                </a:tc>
                <a:extLst>
                  <a:ext uri="{0D108BD9-81ED-4DB2-BD59-A6C34878D82A}">
                    <a16:rowId xmlns:a16="http://schemas.microsoft.com/office/drawing/2014/main" val="1695773388"/>
                  </a:ext>
                </a:extLst>
              </a:tr>
              <a:tr h="565024">
                <a:tc rowSpan="2">
                  <a:txBody>
                    <a:bodyPr/>
                    <a:lstStyle/>
                    <a:p>
                      <a:r>
                        <a:rPr kumimoji="1" lang="en-US" altLang="zh-CN" sz="1200" dirty="0"/>
                        <a:t>RAN Slice Subnet</a:t>
                      </a:r>
                      <a:endParaRPr lang="zh-CN" altLang="en-US" sz="1200" dirty="0">
                        <a:solidFill>
                          <a:schemeClr val="tx1"/>
                        </a:solidFill>
                      </a:endParaRPr>
                    </a:p>
                  </a:txBody>
                  <a:tcPr/>
                </a:tc>
                <a:tc>
                  <a:txBody>
                    <a:bodyPr/>
                    <a:lstStyle/>
                    <a:p>
                      <a:r>
                        <a:rPr lang="en-US" altLang="zh-CN" sz="1200" dirty="0"/>
                        <a:t>RAN NSSMF within ONAP</a:t>
                      </a:r>
                      <a:endParaRPr lang="zh-CN" altLang="en-US" sz="1200" dirty="0">
                        <a:solidFill>
                          <a:schemeClr val="tx1"/>
                        </a:solidFill>
                      </a:endParaRPr>
                    </a:p>
                  </a:txBody>
                  <a:tcPr/>
                </a:tc>
                <a:tc>
                  <a:txBody>
                    <a:bodyPr/>
                    <a:lstStyle/>
                    <a:p>
                      <a:r>
                        <a:rPr lang="en-US" altLang="zh-CN" sz="1200" dirty="0"/>
                        <a:t>CMCC,</a:t>
                      </a:r>
                      <a:r>
                        <a:rPr lang="zh-CN" altLang="en-US" sz="1200" dirty="0"/>
                        <a:t> </a:t>
                      </a:r>
                      <a:r>
                        <a:rPr lang="en-US" altLang="zh-CN" sz="1200" dirty="0"/>
                        <a:t>Wipro,</a:t>
                      </a:r>
                      <a:r>
                        <a:rPr lang="zh-CN" altLang="en-US" sz="1200" dirty="0"/>
                        <a:t> </a:t>
                      </a:r>
                      <a:r>
                        <a:rPr lang="en-US" altLang="zh-CN" sz="1200" dirty="0"/>
                        <a:t>AT&amp;T,</a:t>
                      </a:r>
                      <a:r>
                        <a:rPr lang="zh-CN" altLang="en-US" sz="1200" dirty="0"/>
                        <a:t> </a:t>
                      </a:r>
                      <a:r>
                        <a:rPr lang="en-US" altLang="zh-CN" sz="1200" dirty="0"/>
                        <a:t>Amdocs,</a:t>
                      </a:r>
                      <a:r>
                        <a:rPr lang="zh-CN" altLang="en-US" sz="1200" dirty="0"/>
                        <a:t> </a:t>
                      </a:r>
                      <a:r>
                        <a:rPr lang="en-US" altLang="zh-CN" sz="1200" dirty="0"/>
                        <a:t>QCT,</a:t>
                      </a:r>
                      <a:r>
                        <a:rPr lang="zh-CN" altLang="en-US" sz="1200" dirty="0"/>
                        <a:t> </a:t>
                      </a:r>
                      <a:r>
                        <a:rPr lang="en-US" altLang="zh-CN" sz="1200" dirty="0"/>
                        <a:t>Verizon,</a:t>
                      </a:r>
                      <a:r>
                        <a:rPr lang="zh-CN" altLang="en-US" sz="1200" dirty="0"/>
                        <a:t> </a:t>
                      </a:r>
                      <a:r>
                        <a:rPr lang="en-US" altLang="zh-CN" sz="1200" dirty="0"/>
                        <a:t>Reliance</a:t>
                      </a:r>
                      <a:r>
                        <a:rPr lang="zh-CN" altLang="en-US" sz="1200" dirty="0"/>
                        <a:t> </a:t>
                      </a:r>
                      <a:r>
                        <a:rPr lang="en-US" altLang="zh-CN" sz="1200" dirty="0" err="1"/>
                        <a:t>Jio</a:t>
                      </a:r>
                      <a:r>
                        <a:rPr lang="en-US" altLang="zh-CN" sz="1200" dirty="0"/>
                        <a:t>,</a:t>
                      </a:r>
                      <a:r>
                        <a:rPr lang="zh-CN" altLang="en-US" sz="1200" dirty="0"/>
                        <a:t> </a:t>
                      </a:r>
                      <a:r>
                        <a:rPr lang="en-US" altLang="zh-CN" sz="1200" dirty="0"/>
                        <a:t>Tencent,</a:t>
                      </a:r>
                      <a:r>
                        <a:rPr lang="zh-CN" altLang="en-US" sz="1200" dirty="0"/>
                        <a:t> </a:t>
                      </a:r>
                      <a:r>
                        <a:rPr lang="en-US" altLang="zh-CN" sz="1200" dirty="0"/>
                        <a:t>China</a:t>
                      </a:r>
                      <a:r>
                        <a:rPr lang="zh-CN" altLang="en-US" sz="1200" dirty="0"/>
                        <a:t> </a:t>
                      </a:r>
                      <a:r>
                        <a:rPr lang="en-US" altLang="zh-CN" sz="1200" dirty="0"/>
                        <a:t>Telecom</a:t>
                      </a:r>
                      <a:endParaRPr lang="zh-CN" altLang="en-US" sz="1200" dirty="0">
                        <a:solidFill>
                          <a:schemeClr val="tx1"/>
                        </a:solidFill>
                      </a:endParaRPr>
                    </a:p>
                  </a:txBody>
                  <a:tcPr/>
                </a:tc>
                <a:extLst>
                  <a:ext uri="{0D108BD9-81ED-4DB2-BD59-A6C34878D82A}">
                    <a16:rowId xmlns:a16="http://schemas.microsoft.com/office/drawing/2014/main" val="2650579022"/>
                  </a:ext>
                </a:extLst>
              </a:tr>
              <a:tr h="242153">
                <a:tc vMerge="1">
                  <a:txBody>
                    <a:bodyPr/>
                    <a:lstStyle/>
                    <a:p>
                      <a:endParaRPr lang="zh-CN" altLang="en-US" sz="1400" dirty="0">
                        <a:solidFill>
                          <a:schemeClr val="tx1"/>
                        </a:solidFill>
                      </a:endParaRPr>
                    </a:p>
                  </a:txBody>
                  <a:tcPr/>
                </a:tc>
                <a:tc>
                  <a:txBody>
                    <a:bodyPr/>
                    <a:lstStyle/>
                    <a:p>
                      <a:r>
                        <a:rPr lang="en-US" altLang="zh-CN" sz="1200" dirty="0"/>
                        <a:t>3</a:t>
                      </a:r>
                      <a:r>
                        <a:rPr lang="en-US" altLang="zh-CN" sz="1200" baseline="30000" dirty="0"/>
                        <a:t>rd</a:t>
                      </a:r>
                      <a:r>
                        <a:rPr lang="en-US" altLang="zh-CN" sz="1200" dirty="0"/>
                        <a:t> Party RAN NSSMF</a:t>
                      </a:r>
                      <a:endParaRPr lang="zh-CN" altLang="en-US" sz="12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Huawei,</a:t>
                      </a:r>
                      <a:r>
                        <a:rPr lang="zh-CN" altLang="en-US" sz="1200" dirty="0"/>
                        <a:t> </a:t>
                      </a:r>
                      <a:r>
                        <a:rPr lang="en-US" altLang="zh-CN" sz="1200" dirty="0"/>
                        <a:t>CMCC, Wipro</a:t>
                      </a:r>
                      <a:endParaRPr lang="zh-CN" altLang="en-US" sz="1200" dirty="0">
                        <a:solidFill>
                          <a:schemeClr val="tx1"/>
                        </a:solidFill>
                      </a:endParaRPr>
                    </a:p>
                  </a:txBody>
                  <a:tcPr/>
                </a:tc>
                <a:extLst>
                  <a:ext uri="{0D108BD9-81ED-4DB2-BD59-A6C34878D82A}">
                    <a16:rowId xmlns:a16="http://schemas.microsoft.com/office/drawing/2014/main" val="10002"/>
                  </a:ext>
                </a:extLst>
              </a:tr>
              <a:tr h="403589">
                <a:tc>
                  <a:txBody>
                    <a:bodyPr/>
                    <a:lstStyle/>
                    <a:p>
                      <a:r>
                        <a:rPr kumimoji="1" lang="en-US" altLang="zh-CN" sz="1200" dirty="0"/>
                        <a:t>Transport Slice Subnet</a:t>
                      </a:r>
                      <a:endParaRPr lang="zh-CN" altLang="en-US" sz="12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TN NSSMF within ONAP</a:t>
                      </a:r>
                      <a:endParaRPr lang="zh-CN" altLang="en-US" sz="1200" dirty="0">
                        <a:solidFill>
                          <a:schemeClr val="tx1"/>
                        </a:solidFill>
                      </a:endParaRPr>
                    </a:p>
                  </a:txBody>
                  <a:tcPr/>
                </a:tc>
                <a:tc>
                  <a:txBody>
                    <a:bodyPr/>
                    <a:lstStyle/>
                    <a:p>
                      <a:r>
                        <a:rPr lang="en-US" altLang="zh-CN" sz="1200" dirty="0"/>
                        <a:t>Huawei,</a:t>
                      </a:r>
                      <a:r>
                        <a:rPr lang="zh-CN" altLang="en-US" sz="1200" dirty="0"/>
                        <a:t> </a:t>
                      </a:r>
                      <a:r>
                        <a:rPr lang="en-US" altLang="zh-CN" sz="1200" dirty="0"/>
                        <a:t>CMCC,</a:t>
                      </a:r>
                      <a:r>
                        <a:rPr lang="zh-CN" altLang="en-US" sz="1200" dirty="0"/>
                        <a:t> </a:t>
                      </a:r>
                      <a:r>
                        <a:rPr lang="en-US" altLang="zh-CN" sz="1200" dirty="0"/>
                        <a:t>Fujitsu, Wipro</a:t>
                      </a:r>
                      <a:endParaRPr lang="zh-CN" altLang="en-US" sz="1200" dirty="0">
                        <a:solidFill>
                          <a:srgbClr val="FF0000"/>
                        </a:solidFill>
                      </a:endParaRPr>
                    </a:p>
                  </a:txBody>
                  <a:tcPr/>
                </a:tc>
                <a:extLst>
                  <a:ext uri="{0D108BD9-81ED-4DB2-BD59-A6C34878D82A}">
                    <a16:rowId xmlns:a16="http://schemas.microsoft.com/office/drawing/2014/main" val="4104570489"/>
                  </a:ext>
                </a:extLst>
              </a:tr>
            </a:tbl>
          </a:graphicData>
        </a:graphic>
      </p:graphicFrame>
      <p:sp>
        <p:nvSpPr>
          <p:cNvPr id="97" name="圆角矩形 96"/>
          <p:cNvSpPr/>
          <p:nvPr/>
        </p:nvSpPr>
        <p:spPr>
          <a:xfrm>
            <a:off x="121205" y="2909971"/>
            <a:ext cx="1626040" cy="507362"/>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3</a:t>
            </a:r>
            <a:r>
              <a:rPr lang="en-US" altLang="zh-CN" baseline="30000" dirty="0">
                <a:solidFill>
                  <a:schemeClr val="tx1"/>
                </a:solidFill>
              </a:rPr>
              <a:t>rd</a:t>
            </a:r>
            <a:r>
              <a:rPr lang="en-US" altLang="zh-CN" dirty="0">
                <a:solidFill>
                  <a:schemeClr val="tx1"/>
                </a:solidFill>
              </a:rPr>
              <a:t> Party</a:t>
            </a:r>
          </a:p>
          <a:p>
            <a:pPr algn="ctr"/>
            <a:r>
              <a:rPr lang="en-US" altLang="zh-CN" dirty="0">
                <a:solidFill>
                  <a:schemeClr val="tx1"/>
                </a:solidFill>
              </a:rPr>
              <a:t>RAN NSSMF</a:t>
            </a:r>
            <a:endParaRPr lang="zh-CN" altLang="en-US" dirty="0">
              <a:solidFill>
                <a:schemeClr val="tx1"/>
              </a:solidFill>
            </a:endParaRPr>
          </a:p>
        </p:txBody>
      </p:sp>
      <p:cxnSp>
        <p:nvCxnSpPr>
          <p:cNvPr id="98" name="直接箭头连接符 214"/>
          <p:cNvCxnSpPr>
            <a:cxnSpLocks/>
          </p:cNvCxnSpPr>
          <p:nvPr/>
        </p:nvCxnSpPr>
        <p:spPr>
          <a:xfrm flipH="1">
            <a:off x="783484" y="2641528"/>
            <a:ext cx="2926183" cy="250071"/>
          </a:xfrm>
          <a:prstGeom prst="straightConnector1">
            <a:avLst/>
          </a:prstGeom>
          <a:ln w="22225">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99" name="直接箭头连接符 214"/>
          <p:cNvCxnSpPr>
            <a:stCxn id="97" idx="2"/>
            <a:endCxn id="183" idx="23"/>
          </p:cNvCxnSpPr>
          <p:nvPr/>
        </p:nvCxnSpPr>
        <p:spPr>
          <a:xfrm>
            <a:off x="934225" y="3417333"/>
            <a:ext cx="1102822" cy="879894"/>
          </a:xfrm>
          <a:prstGeom prst="straightConnector1">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96" name="Oval 95"/>
          <p:cNvSpPr/>
          <p:nvPr/>
        </p:nvSpPr>
        <p:spPr>
          <a:xfrm>
            <a:off x="943565" y="3834594"/>
            <a:ext cx="2558120" cy="339610"/>
          </a:xfrm>
          <a:prstGeom prst="ellipse">
            <a:avLst/>
          </a:prstGeom>
          <a:solidFill>
            <a:srgbClr val="EAEF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Configure RU, DU, CU</a:t>
            </a:r>
          </a:p>
        </p:txBody>
      </p:sp>
      <p:sp>
        <p:nvSpPr>
          <p:cNvPr id="107" name="文本框 106"/>
          <p:cNvSpPr txBox="1"/>
          <p:nvPr/>
        </p:nvSpPr>
        <p:spPr>
          <a:xfrm>
            <a:off x="277643" y="5468164"/>
            <a:ext cx="2218921" cy="276999"/>
          </a:xfrm>
          <a:prstGeom prst="rect">
            <a:avLst/>
          </a:prstGeom>
          <a:noFill/>
        </p:spPr>
        <p:txBody>
          <a:bodyPr wrap="square" rtlCol="0">
            <a:spAutoFit/>
          </a:bodyPr>
          <a:lstStyle>
            <a:defPPr>
              <a:defRPr lang="ja-JP"/>
            </a:defPPr>
            <a:lvl1pPr>
              <a:defRPr sz="1200"/>
            </a:lvl1pPr>
          </a:lstStyle>
          <a:p>
            <a:r>
              <a:rPr lang="en-US" altLang="zh-CN" dirty="0"/>
              <a:t>RAN Slice Subnet</a:t>
            </a:r>
            <a:endParaRPr lang="zh-CN" altLang="en-US" dirty="0"/>
          </a:p>
        </p:txBody>
      </p:sp>
      <p:sp>
        <p:nvSpPr>
          <p:cNvPr id="82" name="圆角矩形 115">
            <a:extLst>
              <a:ext uri="{FF2B5EF4-FFF2-40B4-BE49-F238E27FC236}">
                <a16:creationId xmlns:a16="http://schemas.microsoft.com/office/drawing/2014/main" id="{A635EF52-76EA-403C-852C-9A441F04F6D6}"/>
              </a:ext>
            </a:extLst>
          </p:cNvPr>
          <p:cNvSpPr/>
          <p:nvPr/>
        </p:nvSpPr>
        <p:spPr>
          <a:xfrm>
            <a:off x="3811298" y="1111335"/>
            <a:ext cx="2103266" cy="485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CSMF</a:t>
            </a:r>
            <a:endParaRPr lang="zh-CN" altLang="en-US" dirty="0"/>
          </a:p>
        </p:txBody>
      </p:sp>
      <p:cxnSp>
        <p:nvCxnSpPr>
          <p:cNvPr id="83" name="直接箭头连接符 214">
            <a:extLst>
              <a:ext uri="{FF2B5EF4-FFF2-40B4-BE49-F238E27FC236}">
                <a16:creationId xmlns:a16="http://schemas.microsoft.com/office/drawing/2014/main" id="{F423D392-3F8E-408A-BD70-7BAC59919F8E}"/>
              </a:ext>
            </a:extLst>
          </p:cNvPr>
          <p:cNvCxnSpPr>
            <a:cxnSpLocks/>
            <a:stCxn id="82" idx="2"/>
            <a:endCxn id="116" idx="0"/>
          </p:cNvCxnSpPr>
          <p:nvPr/>
        </p:nvCxnSpPr>
        <p:spPr>
          <a:xfrm>
            <a:off x="4862931" y="1597247"/>
            <a:ext cx="2703" cy="231957"/>
          </a:xfrm>
          <a:prstGeom prst="straightConnector1">
            <a:avLst/>
          </a:prstGeom>
          <a:ln w="22225">
            <a:solidFill>
              <a:schemeClr val="accent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3701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3B2D0D-BC3E-4CDE-92AE-567493673B64}"/>
              </a:ext>
            </a:extLst>
          </p:cNvPr>
          <p:cNvSpPr>
            <a:spLocks noGrp="1"/>
          </p:cNvSpPr>
          <p:nvPr>
            <p:ph type="title"/>
          </p:nvPr>
        </p:nvSpPr>
        <p:spPr>
          <a:xfrm>
            <a:off x="194733" y="155420"/>
            <a:ext cx="10972800" cy="640080"/>
          </a:xfrm>
        </p:spPr>
        <p:txBody>
          <a:bodyPr vert="horz" lIns="91440" tIns="45720" rIns="91440" bIns="45720" rtlCol="0" anchor="ctr">
            <a:normAutofit/>
          </a:bodyPr>
          <a:lstStyle/>
          <a:p>
            <a:r>
              <a:rPr lang="en-US" dirty="0"/>
              <a:t>RAN &amp; Transport Subnet: Interaction Scenario 1</a:t>
            </a:r>
          </a:p>
        </p:txBody>
      </p:sp>
      <p:cxnSp>
        <p:nvCxnSpPr>
          <p:cNvPr id="4" name="Straight Connector 3">
            <a:extLst>
              <a:ext uri="{FF2B5EF4-FFF2-40B4-BE49-F238E27FC236}">
                <a16:creationId xmlns:a16="http://schemas.microsoft.com/office/drawing/2014/main" id="{942EE898-3A05-47CD-8C5E-0B276FBF032B}"/>
              </a:ext>
            </a:extLst>
          </p:cNvPr>
          <p:cNvCxnSpPr>
            <a:cxnSpLocks/>
            <a:stCxn id="5" idx="2"/>
            <a:endCxn id="8" idx="0"/>
          </p:cNvCxnSpPr>
          <p:nvPr/>
        </p:nvCxnSpPr>
        <p:spPr>
          <a:xfrm>
            <a:off x="4439483" y="1707620"/>
            <a:ext cx="9163" cy="1373726"/>
          </a:xfrm>
          <a:prstGeom prst="line">
            <a:avLst/>
          </a:prstGeom>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FCD4C6C1-87B3-48DC-9006-219D689430DA}"/>
              </a:ext>
            </a:extLst>
          </p:cNvPr>
          <p:cNvSpPr/>
          <p:nvPr/>
        </p:nvSpPr>
        <p:spPr>
          <a:xfrm>
            <a:off x="3431812" y="1307815"/>
            <a:ext cx="2015341" cy="3998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CSMF</a:t>
            </a:r>
          </a:p>
        </p:txBody>
      </p:sp>
      <p:sp>
        <p:nvSpPr>
          <p:cNvPr id="6" name="Rectangle 5">
            <a:extLst>
              <a:ext uri="{FF2B5EF4-FFF2-40B4-BE49-F238E27FC236}">
                <a16:creationId xmlns:a16="http://schemas.microsoft.com/office/drawing/2014/main" id="{86AAE792-915A-4384-902D-98CCC8F4F6EA}"/>
              </a:ext>
            </a:extLst>
          </p:cNvPr>
          <p:cNvSpPr/>
          <p:nvPr/>
        </p:nvSpPr>
        <p:spPr>
          <a:xfrm>
            <a:off x="3457214" y="1884405"/>
            <a:ext cx="1998408" cy="3396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NSMF</a:t>
            </a:r>
          </a:p>
        </p:txBody>
      </p:sp>
      <p:sp>
        <p:nvSpPr>
          <p:cNvPr id="7" name="Rectangle 6">
            <a:extLst>
              <a:ext uri="{FF2B5EF4-FFF2-40B4-BE49-F238E27FC236}">
                <a16:creationId xmlns:a16="http://schemas.microsoft.com/office/drawing/2014/main" id="{C2267BA9-0DF4-4827-84FB-997C0256B44A}"/>
              </a:ext>
            </a:extLst>
          </p:cNvPr>
          <p:cNvSpPr/>
          <p:nvPr/>
        </p:nvSpPr>
        <p:spPr>
          <a:xfrm>
            <a:off x="1789552" y="3140614"/>
            <a:ext cx="1085891" cy="4296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RAN NSSMF</a:t>
            </a:r>
          </a:p>
        </p:txBody>
      </p:sp>
      <p:sp>
        <p:nvSpPr>
          <p:cNvPr id="8" name="Rectangle 7">
            <a:extLst>
              <a:ext uri="{FF2B5EF4-FFF2-40B4-BE49-F238E27FC236}">
                <a16:creationId xmlns:a16="http://schemas.microsoft.com/office/drawing/2014/main" id="{A456B274-BE19-4586-960E-4A715A9FECAA}"/>
              </a:ext>
            </a:extLst>
          </p:cNvPr>
          <p:cNvSpPr/>
          <p:nvPr/>
        </p:nvSpPr>
        <p:spPr>
          <a:xfrm>
            <a:off x="3811564" y="3081346"/>
            <a:ext cx="1274164" cy="5651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Transport NSSMF</a:t>
            </a:r>
          </a:p>
        </p:txBody>
      </p:sp>
      <p:sp>
        <p:nvSpPr>
          <p:cNvPr id="9" name="Rectangle 8">
            <a:extLst>
              <a:ext uri="{FF2B5EF4-FFF2-40B4-BE49-F238E27FC236}">
                <a16:creationId xmlns:a16="http://schemas.microsoft.com/office/drawing/2014/main" id="{1E26B2CB-51E3-42CC-833A-24FCE5F8C27B}"/>
              </a:ext>
            </a:extLst>
          </p:cNvPr>
          <p:cNvSpPr/>
          <p:nvPr/>
        </p:nvSpPr>
        <p:spPr>
          <a:xfrm>
            <a:off x="5756882" y="3157547"/>
            <a:ext cx="1188871" cy="5058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Core NSSMF</a:t>
            </a:r>
          </a:p>
        </p:txBody>
      </p:sp>
      <p:sp>
        <p:nvSpPr>
          <p:cNvPr id="10" name="Cloud 9">
            <a:extLst>
              <a:ext uri="{FF2B5EF4-FFF2-40B4-BE49-F238E27FC236}">
                <a16:creationId xmlns:a16="http://schemas.microsoft.com/office/drawing/2014/main" id="{8462196A-CDB7-4058-AD8C-F4590949DFC9}"/>
              </a:ext>
            </a:extLst>
          </p:cNvPr>
          <p:cNvSpPr/>
          <p:nvPr/>
        </p:nvSpPr>
        <p:spPr>
          <a:xfrm>
            <a:off x="1943419" y="4657928"/>
            <a:ext cx="1531002" cy="72422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Fronthaul subnet</a:t>
            </a:r>
          </a:p>
        </p:txBody>
      </p:sp>
      <p:sp>
        <p:nvSpPr>
          <p:cNvPr id="11" name="Cloud 10">
            <a:extLst>
              <a:ext uri="{FF2B5EF4-FFF2-40B4-BE49-F238E27FC236}">
                <a16:creationId xmlns:a16="http://schemas.microsoft.com/office/drawing/2014/main" id="{13E705BB-030F-42AD-9213-33CE0B7B3E5A}"/>
              </a:ext>
            </a:extLst>
          </p:cNvPr>
          <p:cNvSpPr/>
          <p:nvPr/>
        </p:nvSpPr>
        <p:spPr>
          <a:xfrm>
            <a:off x="3705933" y="4652696"/>
            <a:ext cx="1411020" cy="80565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Mid haul subnet</a:t>
            </a:r>
          </a:p>
        </p:txBody>
      </p:sp>
      <p:sp>
        <p:nvSpPr>
          <p:cNvPr id="12" name="Cloud 11">
            <a:extLst>
              <a:ext uri="{FF2B5EF4-FFF2-40B4-BE49-F238E27FC236}">
                <a16:creationId xmlns:a16="http://schemas.microsoft.com/office/drawing/2014/main" id="{5B406D04-8B83-47A9-BA77-CB0069951950}"/>
              </a:ext>
            </a:extLst>
          </p:cNvPr>
          <p:cNvSpPr/>
          <p:nvPr/>
        </p:nvSpPr>
        <p:spPr>
          <a:xfrm>
            <a:off x="5230426" y="4728897"/>
            <a:ext cx="1435928" cy="593989"/>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Backhaul subnet</a:t>
            </a:r>
          </a:p>
        </p:txBody>
      </p:sp>
      <p:cxnSp>
        <p:nvCxnSpPr>
          <p:cNvPr id="13" name="Connector: Elbow 12">
            <a:extLst>
              <a:ext uri="{FF2B5EF4-FFF2-40B4-BE49-F238E27FC236}">
                <a16:creationId xmlns:a16="http://schemas.microsoft.com/office/drawing/2014/main" id="{BE916C4A-869E-42FD-88C8-01A24AE8556F}"/>
              </a:ext>
            </a:extLst>
          </p:cNvPr>
          <p:cNvCxnSpPr>
            <a:cxnSpLocks/>
            <a:stCxn id="6" idx="2"/>
            <a:endCxn id="7" idx="0"/>
          </p:cNvCxnSpPr>
          <p:nvPr/>
        </p:nvCxnSpPr>
        <p:spPr>
          <a:xfrm rot="5400000">
            <a:off x="2936194" y="1620390"/>
            <a:ext cx="916528" cy="2123920"/>
          </a:xfrm>
          <a:prstGeom prst="bentConnector3">
            <a:avLst>
              <a:gd name="adj1" fmla="val 55543"/>
            </a:avLst>
          </a:prstGeom>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3B90CA93-C2EA-4055-A2D7-FE7734335D92}"/>
              </a:ext>
            </a:extLst>
          </p:cNvPr>
          <p:cNvCxnSpPr>
            <a:cxnSpLocks/>
            <a:stCxn id="6" idx="2"/>
            <a:endCxn id="9" idx="0"/>
          </p:cNvCxnSpPr>
          <p:nvPr/>
        </p:nvCxnSpPr>
        <p:spPr>
          <a:xfrm rot="16200000" flipH="1">
            <a:off x="4937138" y="1743366"/>
            <a:ext cx="933461" cy="1894900"/>
          </a:xfrm>
          <a:prstGeom prst="bentConnector3">
            <a:avLst>
              <a:gd name="adj1" fmla="val 55442"/>
            </a:avLst>
          </a:prstGeom>
        </p:spPr>
        <p:style>
          <a:lnRef idx="1">
            <a:schemeClr val="accent1"/>
          </a:lnRef>
          <a:fillRef idx="0">
            <a:schemeClr val="accent1"/>
          </a:fillRef>
          <a:effectRef idx="0">
            <a:schemeClr val="accent1"/>
          </a:effectRef>
          <a:fontRef idx="minor">
            <a:schemeClr val="tx1"/>
          </a:fontRef>
        </p:style>
      </p:cxnSp>
      <p:sp>
        <p:nvSpPr>
          <p:cNvPr id="27" name="Cloud 26">
            <a:extLst>
              <a:ext uri="{FF2B5EF4-FFF2-40B4-BE49-F238E27FC236}">
                <a16:creationId xmlns:a16="http://schemas.microsoft.com/office/drawing/2014/main" id="{618A8631-7D3B-4D95-B899-0B681F5DCF5D}"/>
              </a:ext>
            </a:extLst>
          </p:cNvPr>
          <p:cNvSpPr/>
          <p:nvPr/>
        </p:nvSpPr>
        <p:spPr>
          <a:xfrm>
            <a:off x="256883" y="4246896"/>
            <a:ext cx="1414138" cy="68652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RAN NFs Subnet</a:t>
            </a:r>
          </a:p>
        </p:txBody>
      </p:sp>
      <p:sp>
        <p:nvSpPr>
          <p:cNvPr id="28" name="Cloud 27">
            <a:extLst>
              <a:ext uri="{FF2B5EF4-FFF2-40B4-BE49-F238E27FC236}">
                <a16:creationId xmlns:a16="http://schemas.microsoft.com/office/drawing/2014/main" id="{2F8AEE74-0AB2-46C1-B669-366D6987690D}"/>
              </a:ext>
            </a:extLst>
          </p:cNvPr>
          <p:cNvSpPr/>
          <p:nvPr/>
        </p:nvSpPr>
        <p:spPr>
          <a:xfrm>
            <a:off x="6705005" y="4678695"/>
            <a:ext cx="1172082" cy="66959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Core subnet</a:t>
            </a:r>
          </a:p>
        </p:txBody>
      </p:sp>
      <p:cxnSp>
        <p:nvCxnSpPr>
          <p:cNvPr id="30" name="Straight Connector 29">
            <a:extLst>
              <a:ext uri="{FF2B5EF4-FFF2-40B4-BE49-F238E27FC236}">
                <a16:creationId xmlns:a16="http://schemas.microsoft.com/office/drawing/2014/main" id="{8CACB207-C0B7-4DC6-90A2-3B7BF6B9DBAF}"/>
              </a:ext>
            </a:extLst>
          </p:cNvPr>
          <p:cNvCxnSpPr>
            <a:cxnSpLocks/>
            <a:stCxn id="7" idx="2"/>
            <a:endCxn id="27" idx="3"/>
          </p:cNvCxnSpPr>
          <p:nvPr/>
        </p:nvCxnSpPr>
        <p:spPr>
          <a:xfrm flipH="1">
            <a:off x="963952" y="3570287"/>
            <a:ext cx="1368546" cy="71586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C8CEEC9F-54A9-4165-B73A-893B70E34770}"/>
              </a:ext>
            </a:extLst>
          </p:cNvPr>
          <p:cNvSpPr/>
          <p:nvPr/>
        </p:nvSpPr>
        <p:spPr>
          <a:xfrm>
            <a:off x="1018603" y="3583048"/>
            <a:ext cx="527157"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1a</a:t>
            </a:r>
          </a:p>
        </p:txBody>
      </p:sp>
      <p:cxnSp>
        <p:nvCxnSpPr>
          <p:cNvPr id="32" name="Straight Connector 31">
            <a:extLst>
              <a:ext uri="{FF2B5EF4-FFF2-40B4-BE49-F238E27FC236}">
                <a16:creationId xmlns:a16="http://schemas.microsoft.com/office/drawing/2014/main" id="{42C2D1E3-E189-4E50-B882-0A27411D5003}"/>
              </a:ext>
            </a:extLst>
          </p:cNvPr>
          <p:cNvCxnSpPr>
            <a:cxnSpLocks/>
            <a:stCxn id="7" idx="3"/>
            <a:endCxn id="8" idx="1"/>
          </p:cNvCxnSpPr>
          <p:nvPr/>
        </p:nvCxnSpPr>
        <p:spPr>
          <a:xfrm>
            <a:off x="2875443" y="3355451"/>
            <a:ext cx="936121" cy="846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3855E0BB-645C-4716-8351-C12BED2CA4EB}"/>
              </a:ext>
            </a:extLst>
          </p:cNvPr>
          <p:cNvSpPr/>
          <p:nvPr/>
        </p:nvSpPr>
        <p:spPr>
          <a:xfrm>
            <a:off x="4515899" y="2601511"/>
            <a:ext cx="347275"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a:t>3</a:t>
            </a:r>
          </a:p>
        </p:txBody>
      </p:sp>
      <p:sp>
        <p:nvSpPr>
          <p:cNvPr id="39" name="Oval 38">
            <a:extLst>
              <a:ext uri="{FF2B5EF4-FFF2-40B4-BE49-F238E27FC236}">
                <a16:creationId xmlns:a16="http://schemas.microsoft.com/office/drawing/2014/main" id="{31351B4C-5421-4F51-98EF-DB7FD5ACAD7D}"/>
              </a:ext>
            </a:extLst>
          </p:cNvPr>
          <p:cNvSpPr/>
          <p:nvPr/>
        </p:nvSpPr>
        <p:spPr>
          <a:xfrm>
            <a:off x="1699268" y="2656502"/>
            <a:ext cx="347275"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a:t>1</a:t>
            </a:r>
          </a:p>
        </p:txBody>
      </p:sp>
      <p:sp>
        <p:nvSpPr>
          <p:cNvPr id="40" name="Oval 39">
            <a:extLst>
              <a:ext uri="{FF2B5EF4-FFF2-40B4-BE49-F238E27FC236}">
                <a16:creationId xmlns:a16="http://schemas.microsoft.com/office/drawing/2014/main" id="{5B8B5D92-690F-44F0-926F-C2D40C835937}"/>
              </a:ext>
            </a:extLst>
          </p:cNvPr>
          <p:cNvSpPr/>
          <p:nvPr/>
        </p:nvSpPr>
        <p:spPr>
          <a:xfrm>
            <a:off x="6401453" y="2725062"/>
            <a:ext cx="347275"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a:t>2</a:t>
            </a:r>
          </a:p>
        </p:txBody>
      </p:sp>
      <p:sp>
        <p:nvSpPr>
          <p:cNvPr id="41" name="Oval 40">
            <a:extLst>
              <a:ext uri="{FF2B5EF4-FFF2-40B4-BE49-F238E27FC236}">
                <a16:creationId xmlns:a16="http://schemas.microsoft.com/office/drawing/2014/main" id="{7B0A7AD9-B8A5-424B-8399-4E4473D0B002}"/>
              </a:ext>
            </a:extLst>
          </p:cNvPr>
          <p:cNvSpPr/>
          <p:nvPr/>
        </p:nvSpPr>
        <p:spPr>
          <a:xfrm>
            <a:off x="2920778" y="2733871"/>
            <a:ext cx="790104"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1b-i</a:t>
            </a:r>
          </a:p>
        </p:txBody>
      </p:sp>
      <p:cxnSp>
        <p:nvCxnSpPr>
          <p:cNvPr id="56" name="Straight Connector 55">
            <a:extLst>
              <a:ext uri="{FF2B5EF4-FFF2-40B4-BE49-F238E27FC236}">
                <a16:creationId xmlns:a16="http://schemas.microsoft.com/office/drawing/2014/main" id="{15830DCC-A724-401B-A623-72D14A9479CA}"/>
              </a:ext>
            </a:extLst>
          </p:cNvPr>
          <p:cNvCxnSpPr>
            <a:cxnSpLocks/>
            <a:stCxn id="8" idx="2"/>
            <a:endCxn id="10" idx="3"/>
          </p:cNvCxnSpPr>
          <p:nvPr/>
        </p:nvCxnSpPr>
        <p:spPr>
          <a:xfrm flipH="1">
            <a:off x="2708920" y="3646486"/>
            <a:ext cx="1739726" cy="10528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0D54E3CD-D824-4AC1-A4B7-A0B113A9D27F}"/>
              </a:ext>
            </a:extLst>
          </p:cNvPr>
          <p:cNvSpPr/>
          <p:nvPr/>
        </p:nvSpPr>
        <p:spPr>
          <a:xfrm>
            <a:off x="2557978" y="4091048"/>
            <a:ext cx="790104"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1b-ii</a:t>
            </a:r>
          </a:p>
        </p:txBody>
      </p:sp>
      <p:cxnSp>
        <p:nvCxnSpPr>
          <p:cNvPr id="60" name="Straight Connector 59">
            <a:extLst>
              <a:ext uri="{FF2B5EF4-FFF2-40B4-BE49-F238E27FC236}">
                <a16:creationId xmlns:a16="http://schemas.microsoft.com/office/drawing/2014/main" id="{88C7AD85-223A-4497-B052-30048504508B}"/>
              </a:ext>
            </a:extLst>
          </p:cNvPr>
          <p:cNvCxnSpPr>
            <a:cxnSpLocks/>
            <a:stCxn id="8" idx="2"/>
            <a:endCxn id="11" idx="3"/>
          </p:cNvCxnSpPr>
          <p:nvPr/>
        </p:nvCxnSpPr>
        <p:spPr>
          <a:xfrm flipH="1">
            <a:off x="4411443" y="3646486"/>
            <a:ext cx="37203" cy="105227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41F80E1E-CC2D-4FD3-99B8-E45B71EBDCE7}"/>
              </a:ext>
            </a:extLst>
          </p:cNvPr>
          <p:cNvSpPr/>
          <p:nvPr/>
        </p:nvSpPr>
        <p:spPr>
          <a:xfrm>
            <a:off x="3629188" y="4207137"/>
            <a:ext cx="790104"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1b-iii</a:t>
            </a:r>
          </a:p>
        </p:txBody>
      </p:sp>
      <p:cxnSp>
        <p:nvCxnSpPr>
          <p:cNvPr id="64" name="Straight Connector 63">
            <a:extLst>
              <a:ext uri="{FF2B5EF4-FFF2-40B4-BE49-F238E27FC236}">
                <a16:creationId xmlns:a16="http://schemas.microsoft.com/office/drawing/2014/main" id="{1E00F4A3-A35F-41C7-B2A1-747762F46EE3}"/>
              </a:ext>
            </a:extLst>
          </p:cNvPr>
          <p:cNvCxnSpPr>
            <a:cxnSpLocks/>
            <a:stCxn id="8" idx="2"/>
            <a:endCxn id="12" idx="3"/>
          </p:cNvCxnSpPr>
          <p:nvPr/>
        </p:nvCxnSpPr>
        <p:spPr>
          <a:xfrm>
            <a:off x="4448646" y="3646486"/>
            <a:ext cx="1499744" cy="111637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9" name="Oval 68">
            <a:extLst>
              <a:ext uri="{FF2B5EF4-FFF2-40B4-BE49-F238E27FC236}">
                <a16:creationId xmlns:a16="http://schemas.microsoft.com/office/drawing/2014/main" id="{FCDC170A-992A-4928-8034-0EBEED5420CF}"/>
              </a:ext>
            </a:extLst>
          </p:cNvPr>
          <p:cNvSpPr/>
          <p:nvPr/>
        </p:nvSpPr>
        <p:spPr>
          <a:xfrm>
            <a:off x="5064434" y="3903781"/>
            <a:ext cx="534215"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3a</a:t>
            </a:r>
          </a:p>
        </p:txBody>
      </p:sp>
      <p:cxnSp>
        <p:nvCxnSpPr>
          <p:cNvPr id="70" name="Straight Connector 69">
            <a:extLst>
              <a:ext uri="{FF2B5EF4-FFF2-40B4-BE49-F238E27FC236}">
                <a16:creationId xmlns:a16="http://schemas.microsoft.com/office/drawing/2014/main" id="{DA1F9DEF-319D-4018-914A-A37736436EC8}"/>
              </a:ext>
            </a:extLst>
          </p:cNvPr>
          <p:cNvCxnSpPr>
            <a:cxnSpLocks/>
            <a:stCxn id="9" idx="2"/>
            <a:endCxn id="28" idx="3"/>
          </p:cNvCxnSpPr>
          <p:nvPr/>
        </p:nvCxnSpPr>
        <p:spPr>
          <a:xfrm>
            <a:off x="6351318" y="3663420"/>
            <a:ext cx="939728" cy="105356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3A1CAF39-A1C1-4400-8CFA-B5435B9CD2B2}"/>
              </a:ext>
            </a:extLst>
          </p:cNvPr>
          <p:cNvSpPr/>
          <p:nvPr/>
        </p:nvSpPr>
        <p:spPr>
          <a:xfrm>
            <a:off x="6915564" y="3937753"/>
            <a:ext cx="527157"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2a</a:t>
            </a:r>
          </a:p>
        </p:txBody>
      </p:sp>
      <p:sp>
        <p:nvSpPr>
          <p:cNvPr id="82" name="TextBox 81">
            <a:extLst>
              <a:ext uri="{FF2B5EF4-FFF2-40B4-BE49-F238E27FC236}">
                <a16:creationId xmlns:a16="http://schemas.microsoft.com/office/drawing/2014/main" id="{38FC37D4-F684-4AC0-9FB7-CDB732BDF442}"/>
              </a:ext>
            </a:extLst>
          </p:cNvPr>
          <p:cNvSpPr txBox="1"/>
          <p:nvPr/>
        </p:nvSpPr>
        <p:spPr>
          <a:xfrm>
            <a:off x="7806267" y="2839533"/>
            <a:ext cx="4252733" cy="2215991"/>
          </a:xfrm>
          <a:prstGeom prst="rect">
            <a:avLst/>
          </a:prstGeom>
          <a:noFill/>
        </p:spPr>
        <p:txBody>
          <a:bodyPr wrap="square" rtlCol="0">
            <a:spAutoFit/>
          </a:bodyPr>
          <a:lstStyle/>
          <a:p>
            <a:pPr marL="168275" indent="-168275">
              <a:spcBef>
                <a:spcPts val="600"/>
              </a:spcBef>
              <a:buFont typeface="Arial" panose="020B0604020202020204" pitchFamily="34" charset="0"/>
              <a:buChar char="•"/>
            </a:pPr>
            <a:r>
              <a:rPr lang="en-US" sz="1600" dirty="0">
                <a:solidFill>
                  <a:srgbClr val="2D3847"/>
                </a:solidFill>
              </a:rPr>
              <a:t>TS_1 is backhaul transport slice; TS_3, </a:t>
            </a:r>
            <a:r>
              <a:rPr lang="en-US" sz="1600" dirty="0" err="1">
                <a:solidFill>
                  <a:srgbClr val="2D3847"/>
                </a:solidFill>
              </a:rPr>
              <a:t>fronthaul</a:t>
            </a:r>
            <a:r>
              <a:rPr lang="en-US" sz="1600" dirty="0">
                <a:solidFill>
                  <a:srgbClr val="2D3847"/>
                </a:solidFill>
              </a:rPr>
              <a:t>; TS_4, </a:t>
            </a:r>
            <a:r>
              <a:rPr lang="en-US" sz="1600" dirty="0" err="1">
                <a:solidFill>
                  <a:srgbClr val="2D3847"/>
                </a:solidFill>
              </a:rPr>
              <a:t>midhaul</a:t>
            </a:r>
            <a:r>
              <a:rPr lang="en-US" sz="1600" dirty="0">
                <a:solidFill>
                  <a:srgbClr val="2D3847"/>
                </a:solidFill>
              </a:rPr>
              <a:t>.</a:t>
            </a:r>
          </a:p>
          <a:p>
            <a:pPr marL="168275" indent="-168275">
              <a:spcBef>
                <a:spcPts val="600"/>
              </a:spcBef>
              <a:buFont typeface="Arial" panose="020B0604020202020204" pitchFamily="34" charset="0"/>
              <a:buChar char="•"/>
            </a:pPr>
            <a:r>
              <a:rPr lang="en-US" sz="1600" dirty="0">
                <a:solidFill>
                  <a:srgbClr val="2D3847"/>
                </a:solidFill>
              </a:rPr>
              <a:t>TN MD (T-NSSMF) receives TS_1 from NSMF (step 3), and TS_3 and TS_4 from RAN NSSMF (step 1b-i).</a:t>
            </a:r>
          </a:p>
          <a:p>
            <a:pPr marL="168275" indent="-168275">
              <a:spcBef>
                <a:spcPts val="600"/>
              </a:spcBef>
              <a:buFont typeface="Arial" panose="020B0604020202020204" pitchFamily="34" charset="0"/>
              <a:buChar char="•"/>
            </a:pPr>
            <a:r>
              <a:rPr lang="en-US" sz="1600" dirty="0">
                <a:solidFill>
                  <a:srgbClr val="2D3847"/>
                </a:solidFill>
              </a:rPr>
              <a:t>TN MD then configures backhaul (3a), fronthaul (1b-ii), and </a:t>
            </a:r>
            <a:r>
              <a:rPr lang="en-US" sz="1600" dirty="0" err="1">
                <a:solidFill>
                  <a:srgbClr val="2D3847"/>
                </a:solidFill>
              </a:rPr>
              <a:t>midhaul</a:t>
            </a:r>
            <a:r>
              <a:rPr lang="en-US" sz="1600" dirty="0">
                <a:solidFill>
                  <a:srgbClr val="2D3847"/>
                </a:solidFill>
              </a:rPr>
              <a:t> (1b-iii), respectively. </a:t>
            </a:r>
          </a:p>
        </p:txBody>
      </p:sp>
      <p:pic>
        <p:nvPicPr>
          <p:cNvPr id="33" name="Picture 32"/>
          <p:cNvPicPr>
            <a:picLocks noChangeAspect="1"/>
          </p:cNvPicPr>
          <p:nvPr/>
        </p:nvPicPr>
        <p:blipFill>
          <a:blip r:embed="rId2"/>
          <a:stretch>
            <a:fillRect/>
          </a:stretch>
        </p:blipFill>
        <p:spPr>
          <a:xfrm>
            <a:off x="7082897" y="1109133"/>
            <a:ext cx="4971684" cy="1475302"/>
          </a:xfrm>
          <a:prstGeom prst="rect">
            <a:avLst/>
          </a:prstGeom>
          <a:ln>
            <a:solidFill>
              <a:schemeClr val="tx1"/>
            </a:solidFill>
          </a:ln>
        </p:spPr>
      </p:pic>
      <p:sp>
        <p:nvSpPr>
          <p:cNvPr id="91" name="TextBox 90"/>
          <p:cNvSpPr txBox="1"/>
          <p:nvPr/>
        </p:nvSpPr>
        <p:spPr>
          <a:xfrm>
            <a:off x="4879559" y="2699536"/>
            <a:ext cx="603681" cy="307777"/>
          </a:xfrm>
          <a:prstGeom prst="rect">
            <a:avLst/>
          </a:prstGeom>
          <a:solidFill>
            <a:srgbClr val="FFC000"/>
          </a:solidFill>
        </p:spPr>
        <p:txBody>
          <a:bodyPr wrap="square" rtlCol="0">
            <a:spAutoFit/>
          </a:bodyPr>
          <a:lstStyle/>
          <a:p>
            <a:r>
              <a:rPr lang="en-US" sz="1400" b="1" dirty="0"/>
              <a:t>TS_1</a:t>
            </a:r>
          </a:p>
        </p:txBody>
      </p:sp>
      <p:sp>
        <p:nvSpPr>
          <p:cNvPr id="92" name="TextBox 91"/>
          <p:cNvSpPr txBox="1"/>
          <p:nvPr/>
        </p:nvSpPr>
        <p:spPr>
          <a:xfrm>
            <a:off x="3034483" y="3144900"/>
            <a:ext cx="603681" cy="307777"/>
          </a:xfrm>
          <a:prstGeom prst="rect">
            <a:avLst/>
          </a:prstGeom>
          <a:solidFill>
            <a:srgbClr val="FFC000"/>
          </a:solidFill>
        </p:spPr>
        <p:txBody>
          <a:bodyPr wrap="square" rtlCol="0">
            <a:spAutoFit/>
          </a:bodyPr>
          <a:lstStyle/>
          <a:p>
            <a:r>
              <a:rPr lang="en-US" sz="1400" b="1" dirty="0"/>
              <a:t>TS_3</a:t>
            </a:r>
          </a:p>
        </p:txBody>
      </p:sp>
      <p:sp>
        <p:nvSpPr>
          <p:cNvPr id="93" name="TextBox 92"/>
          <p:cNvSpPr txBox="1"/>
          <p:nvPr/>
        </p:nvSpPr>
        <p:spPr>
          <a:xfrm>
            <a:off x="3027085" y="3483731"/>
            <a:ext cx="603681" cy="307777"/>
          </a:xfrm>
          <a:prstGeom prst="rect">
            <a:avLst/>
          </a:prstGeom>
          <a:solidFill>
            <a:srgbClr val="FFC000"/>
          </a:solidFill>
        </p:spPr>
        <p:txBody>
          <a:bodyPr wrap="square" rtlCol="0">
            <a:spAutoFit/>
          </a:bodyPr>
          <a:lstStyle/>
          <a:p>
            <a:r>
              <a:rPr lang="en-US" sz="1400" b="1" dirty="0"/>
              <a:t>TS_4</a:t>
            </a:r>
          </a:p>
        </p:txBody>
      </p:sp>
      <p:sp>
        <p:nvSpPr>
          <p:cNvPr id="2" name="TextBox 1">
            <a:extLst>
              <a:ext uri="{FF2B5EF4-FFF2-40B4-BE49-F238E27FC236}">
                <a16:creationId xmlns:a16="http://schemas.microsoft.com/office/drawing/2014/main" id="{9775A492-A37F-4C0C-8487-75DF5CF73D2D}"/>
              </a:ext>
            </a:extLst>
          </p:cNvPr>
          <p:cNvSpPr txBox="1"/>
          <p:nvPr/>
        </p:nvSpPr>
        <p:spPr>
          <a:xfrm>
            <a:off x="194733" y="5678866"/>
            <a:ext cx="11665963" cy="646331"/>
          </a:xfrm>
          <a:prstGeom prst="rect">
            <a:avLst/>
          </a:prstGeom>
          <a:solidFill>
            <a:srgbClr val="CCFFFF"/>
          </a:solidFill>
          <a:ln>
            <a:solidFill>
              <a:schemeClr val="tx1">
                <a:lumMod val="65000"/>
                <a:lumOff val="35000"/>
              </a:schemeClr>
            </a:solidFill>
          </a:ln>
        </p:spPr>
        <p:txBody>
          <a:bodyPr wrap="square" rtlCol="0">
            <a:spAutoFit/>
          </a:bodyPr>
          <a:lstStyle/>
          <a:p>
            <a:pPr marL="285750" indent="-285750">
              <a:buFont typeface="Arial" panose="020B0604020202020204" pitchFamily="34" charset="0"/>
              <a:buChar char="•"/>
            </a:pPr>
            <a:r>
              <a:rPr lang="en-US" b="1" dirty="0">
                <a:solidFill>
                  <a:srgbClr val="242D38"/>
                </a:solidFill>
              </a:rPr>
              <a:t>RAN NSSMF shall be responsible for determination of Slice Profile of FH, MH and RAN NFs.</a:t>
            </a:r>
          </a:p>
          <a:p>
            <a:pPr marL="285750" indent="-285750">
              <a:buFont typeface="Arial" panose="020B0604020202020204" pitchFamily="34" charset="0"/>
              <a:buChar char="•"/>
            </a:pPr>
            <a:r>
              <a:rPr lang="en-US" b="1" dirty="0">
                <a:solidFill>
                  <a:srgbClr val="242D38"/>
                </a:solidFill>
              </a:rPr>
              <a:t>RAN NSSMF shall be responsible for entire RAN subnet comprising FH and MH (stitching together, CL actions, etc.)</a:t>
            </a:r>
          </a:p>
        </p:txBody>
      </p:sp>
      <p:sp>
        <p:nvSpPr>
          <p:cNvPr id="15" name="TextBox 14">
            <a:extLst>
              <a:ext uri="{FF2B5EF4-FFF2-40B4-BE49-F238E27FC236}">
                <a16:creationId xmlns:a16="http://schemas.microsoft.com/office/drawing/2014/main" id="{0CE60E42-F3E4-477F-84D7-504F21AC15CF}"/>
              </a:ext>
            </a:extLst>
          </p:cNvPr>
          <p:cNvSpPr txBox="1"/>
          <p:nvPr/>
        </p:nvSpPr>
        <p:spPr>
          <a:xfrm>
            <a:off x="137179" y="1110441"/>
            <a:ext cx="2980674" cy="646331"/>
          </a:xfrm>
          <a:prstGeom prst="rect">
            <a:avLst/>
          </a:prstGeom>
          <a:solidFill>
            <a:srgbClr val="CCFFFF"/>
          </a:solidFill>
          <a:ln>
            <a:solidFill>
              <a:schemeClr val="tx1">
                <a:lumMod val="65000"/>
                <a:lumOff val="35000"/>
              </a:schemeClr>
            </a:solidFill>
          </a:ln>
        </p:spPr>
        <p:txBody>
          <a:bodyPr wrap="square" rtlCol="0">
            <a:spAutoFit/>
          </a:bodyPr>
          <a:lstStyle/>
          <a:p>
            <a:r>
              <a:rPr lang="en-US" b="1" dirty="0"/>
              <a:t>Preferred option by O-RAN</a:t>
            </a:r>
          </a:p>
          <a:p>
            <a:r>
              <a:rPr lang="en-US" b="1" dirty="0"/>
              <a:t>&amp; ONAP internal RAN NSSMF</a:t>
            </a:r>
          </a:p>
        </p:txBody>
      </p:sp>
    </p:spTree>
    <p:extLst>
      <p:ext uri="{BB962C8B-B14F-4D97-AF65-F5344CB8AC3E}">
        <p14:creationId xmlns:p14="http://schemas.microsoft.com/office/powerpoint/2010/main" val="3838477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3B2D0D-BC3E-4CDE-92AE-567493673B64}"/>
              </a:ext>
            </a:extLst>
          </p:cNvPr>
          <p:cNvSpPr>
            <a:spLocks noGrp="1"/>
          </p:cNvSpPr>
          <p:nvPr>
            <p:ph type="title"/>
          </p:nvPr>
        </p:nvSpPr>
        <p:spPr>
          <a:xfrm>
            <a:off x="194733" y="155420"/>
            <a:ext cx="10972800" cy="640080"/>
          </a:xfrm>
        </p:spPr>
        <p:txBody>
          <a:bodyPr vert="horz" lIns="91440" tIns="45720" rIns="91440" bIns="45720" rtlCol="0" anchor="ctr">
            <a:normAutofit/>
          </a:bodyPr>
          <a:lstStyle/>
          <a:p>
            <a:r>
              <a:rPr lang="en-US" dirty="0"/>
              <a:t>RAN &amp; Transport Subnet: Interaction Scenario 2</a:t>
            </a:r>
          </a:p>
        </p:txBody>
      </p:sp>
      <p:cxnSp>
        <p:nvCxnSpPr>
          <p:cNvPr id="4" name="Straight Connector 3">
            <a:extLst>
              <a:ext uri="{FF2B5EF4-FFF2-40B4-BE49-F238E27FC236}">
                <a16:creationId xmlns:a16="http://schemas.microsoft.com/office/drawing/2014/main" id="{942EE898-3A05-47CD-8C5E-0B276FBF032B}"/>
              </a:ext>
            </a:extLst>
          </p:cNvPr>
          <p:cNvCxnSpPr>
            <a:cxnSpLocks/>
            <a:stCxn id="5" idx="2"/>
            <a:endCxn id="8" idx="0"/>
          </p:cNvCxnSpPr>
          <p:nvPr/>
        </p:nvCxnSpPr>
        <p:spPr>
          <a:xfrm>
            <a:off x="4340926" y="1519064"/>
            <a:ext cx="17630" cy="1695459"/>
          </a:xfrm>
          <a:prstGeom prst="line">
            <a:avLst/>
          </a:prstGeom>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FCD4C6C1-87B3-48DC-9006-219D689430DA}"/>
              </a:ext>
            </a:extLst>
          </p:cNvPr>
          <p:cNvSpPr/>
          <p:nvPr/>
        </p:nvSpPr>
        <p:spPr>
          <a:xfrm>
            <a:off x="3333255" y="1119259"/>
            <a:ext cx="2015341" cy="3998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CSMF</a:t>
            </a:r>
          </a:p>
        </p:txBody>
      </p:sp>
      <p:sp>
        <p:nvSpPr>
          <p:cNvPr id="6" name="Rectangle 5">
            <a:extLst>
              <a:ext uri="{FF2B5EF4-FFF2-40B4-BE49-F238E27FC236}">
                <a16:creationId xmlns:a16="http://schemas.microsoft.com/office/drawing/2014/main" id="{86AAE792-915A-4384-902D-98CCC8F4F6EA}"/>
              </a:ext>
            </a:extLst>
          </p:cNvPr>
          <p:cNvSpPr/>
          <p:nvPr/>
        </p:nvSpPr>
        <p:spPr>
          <a:xfrm>
            <a:off x="3358657" y="1695849"/>
            <a:ext cx="1998408" cy="3396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NSMF</a:t>
            </a:r>
          </a:p>
        </p:txBody>
      </p:sp>
      <p:sp>
        <p:nvSpPr>
          <p:cNvPr id="7" name="Rectangle 6">
            <a:extLst>
              <a:ext uri="{FF2B5EF4-FFF2-40B4-BE49-F238E27FC236}">
                <a16:creationId xmlns:a16="http://schemas.microsoft.com/office/drawing/2014/main" id="{C2267BA9-0DF4-4827-84FB-997C0256B44A}"/>
              </a:ext>
            </a:extLst>
          </p:cNvPr>
          <p:cNvSpPr/>
          <p:nvPr/>
        </p:nvSpPr>
        <p:spPr>
          <a:xfrm>
            <a:off x="1699462" y="3273791"/>
            <a:ext cx="1085891" cy="4296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RAN NSSMF</a:t>
            </a:r>
          </a:p>
        </p:txBody>
      </p:sp>
      <p:sp>
        <p:nvSpPr>
          <p:cNvPr id="8" name="Rectangle 7">
            <a:extLst>
              <a:ext uri="{FF2B5EF4-FFF2-40B4-BE49-F238E27FC236}">
                <a16:creationId xmlns:a16="http://schemas.microsoft.com/office/drawing/2014/main" id="{A456B274-BE19-4586-960E-4A715A9FECAA}"/>
              </a:ext>
            </a:extLst>
          </p:cNvPr>
          <p:cNvSpPr/>
          <p:nvPr/>
        </p:nvSpPr>
        <p:spPr>
          <a:xfrm>
            <a:off x="3721474" y="3214523"/>
            <a:ext cx="1274164" cy="5651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Transport NSSMF</a:t>
            </a:r>
          </a:p>
        </p:txBody>
      </p:sp>
      <p:sp>
        <p:nvSpPr>
          <p:cNvPr id="9" name="Rectangle 8">
            <a:extLst>
              <a:ext uri="{FF2B5EF4-FFF2-40B4-BE49-F238E27FC236}">
                <a16:creationId xmlns:a16="http://schemas.microsoft.com/office/drawing/2014/main" id="{1E26B2CB-51E3-42CC-833A-24FCE5F8C27B}"/>
              </a:ext>
            </a:extLst>
          </p:cNvPr>
          <p:cNvSpPr/>
          <p:nvPr/>
        </p:nvSpPr>
        <p:spPr>
          <a:xfrm>
            <a:off x="5666792" y="3290724"/>
            <a:ext cx="1188871" cy="5058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Core NSSMF</a:t>
            </a:r>
          </a:p>
        </p:txBody>
      </p:sp>
      <p:sp>
        <p:nvSpPr>
          <p:cNvPr id="10" name="Cloud 9">
            <a:extLst>
              <a:ext uri="{FF2B5EF4-FFF2-40B4-BE49-F238E27FC236}">
                <a16:creationId xmlns:a16="http://schemas.microsoft.com/office/drawing/2014/main" id="{8462196A-CDB7-4058-AD8C-F4590949DFC9}"/>
              </a:ext>
            </a:extLst>
          </p:cNvPr>
          <p:cNvSpPr/>
          <p:nvPr/>
        </p:nvSpPr>
        <p:spPr>
          <a:xfrm>
            <a:off x="1853329" y="4791105"/>
            <a:ext cx="1531002" cy="72422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Fronthaul subnet</a:t>
            </a:r>
          </a:p>
        </p:txBody>
      </p:sp>
      <p:sp>
        <p:nvSpPr>
          <p:cNvPr id="11" name="Cloud 10">
            <a:extLst>
              <a:ext uri="{FF2B5EF4-FFF2-40B4-BE49-F238E27FC236}">
                <a16:creationId xmlns:a16="http://schemas.microsoft.com/office/drawing/2014/main" id="{13E705BB-030F-42AD-9213-33CE0B7B3E5A}"/>
              </a:ext>
            </a:extLst>
          </p:cNvPr>
          <p:cNvSpPr/>
          <p:nvPr/>
        </p:nvSpPr>
        <p:spPr>
          <a:xfrm>
            <a:off x="3615843" y="4785873"/>
            <a:ext cx="1411020" cy="80565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Mid haul subnet</a:t>
            </a:r>
          </a:p>
        </p:txBody>
      </p:sp>
      <p:sp>
        <p:nvSpPr>
          <p:cNvPr id="12" name="Cloud 11">
            <a:extLst>
              <a:ext uri="{FF2B5EF4-FFF2-40B4-BE49-F238E27FC236}">
                <a16:creationId xmlns:a16="http://schemas.microsoft.com/office/drawing/2014/main" id="{5B406D04-8B83-47A9-BA77-CB0069951950}"/>
              </a:ext>
            </a:extLst>
          </p:cNvPr>
          <p:cNvSpPr/>
          <p:nvPr/>
        </p:nvSpPr>
        <p:spPr>
          <a:xfrm>
            <a:off x="5140336" y="4862074"/>
            <a:ext cx="1435928" cy="593989"/>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Backhaul subnet</a:t>
            </a:r>
          </a:p>
        </p:txBody>
      </p:sp>
      <p:cxnSp>
        <p:nvCxnSpPr>
          <p:cNvPr id="13" name="Connector: Elbow 12">
            <a:extLst>
              <a:ext uri="{FF2B5EF4-FFF2-40B4-BE49-F238E27FC236}">
                <a16:creationId xmlns:a16="http://schemas.microsoft.com/office/drawing/2014/main" id="{BE916C4A-869E-42FD-88C8-01A24AE8556F}"/>
              </a:ext>
            </a:extLst>
          </p:cNvPr>
          <p:cNvCxnSpPr>
            <a:cxnSpLocks/>
            <a:stCxn id="6" idx="2"/>
            <a:endCxn id="7" idx="0"/>
          </p:cNvCxnSpPr>
          <p:nvPr/>
        </p:nvCxnSpPr>
        <p:spPr>
          <a:xfrm rot="5400000">
            <a:off x="2681005" y="1596934"/>
            <a:ext cx="1238261" cy="21154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3B90CA93-C2EA-4055-A2D7-FE7734335D92}"/>
              </a:ext>
            </a:extLst>
          </p:cNvPr>
          <p:cNvCxnSpPr>
            <a:cxnSpLocks/>
            <a:stCxn id="6" idx="2"/>
            <a:endCxn id="9" idx="0"/>
          </p:cNvCxnSpPr>
          <p:nvPr/>
        </p:nvCxnSpPr>
        <p:spPr>
          <a:xfrm rot="16200000" flipH="1">
            <a:off x="4681947" y="1711443"/>
            <a:ext cx="1255194" cy="190336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27" name="Cloud 26">
            <a:extLst>
              <a:ext uri="{FF2B5EF4-FFF2-40B4-BE49-F238E27FC236}">
                <a16:creationId xmlns:a16="http://schemas.microsoft.com/office/drawing/2014/main" id="{618A8631-7D3B-4D95-B899-0B681F5DCF5D}"/>
              </a:ext>
            </a:extLst>
          </p:cNvPr>
          <p:cNvSpPr/>
          <p:nvPr/>
        </p:nvSpPr>
        <p:spPr>
          <a:xfrm>
            <a:off x="166793" y="4380073"/>
            <a:ext cx="1414138" cy="68652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RAN NFs Subnet</a:t>
            </a:r>
          </a:p>
        </p:txBody>
      </p:sp>
      <p:sp>
        <p:nvSpPr>
          <p:cNvPr id="28" name="Cloud 27">
            <a:extLst>
              <a:ext uri="{FF2B5EF4-FFF2-40B4-BE49-F238E27FC236}">
                <a16:creationId xmlns:a16="http://schemas.microsoft.com/office/drawing/2014/main" id="{2F8AEE74-0AB2-46C1-B669-366D6987690D}"/>
              </a:ext>
            </a:extLst>
          </p:cNvPr>
          <p:cNvSpPr/>
          <p:nvPr/>
        </p:nvSpPr>
        <p:spPr>
          <a:xfrm>
            <a:off x="6614915" y="4811872"/>
            <a:ext cx="1172082" cy="66959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Core subnet</a:t>
            </a:r>
          </a:p>
        </p:txBody>
      </p:sp>
      <p:cxnSp>
        <p:nvCxnSpPr>
          <p:cNvPr id="30" name="Straight Connector 29">
            <a:extLst>
              <a:ext uri="{FF2B5EF4-FFF2-40B4-BE49-F238E27FC236}">
                <a16:creationId xmlns:a16="http://schemas.microsoft.com/office/drawing/2014/main" id="{8CACB207-C0B7-4DC6-90A2-3B7BF6B9DBAF}"/>
              </a:ext>
            </a:extLst>
          </p:cNvPr>
          <p:cNvCxnSpPr>
            <a:cxnSpLocks/>
            <a:stCxn id="7" idx="2"/>
            <a:endCxn id="27" idx="3"/>
          </p:cNvCxnSpPr>
          <p:nvPr/>
        </p:nvCxnSpPr>
        <p:spPr>
          <a:xfrm flipH="1">
            <a:off x="873862" y="3703464"/>
            <a:ext cx="1368546" cy="71586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C8CEEC9F-54A9-4165-B73A-893B70E34770}"/>
              </a:ext>
            </a:extLst>
          </p:cNvPr>
          <p:cNvSpPr/>
          <p:nvPr/>
        </p:nvSpPr>
        <p:spPr>
          <a:xfrm>
            <a:off x="928513" y="3716225"/>
            <a:ext cx="527157"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1a</a:t>
            </a:r>
          </a:p>
        </p:txBody>
      </p:sp>
      <p:sp>
        <p:nvSpPr>
          <p:cNvPr id="37" name="Oval 36">
            <a:extLst>
              <a:ext uri="{FF2B5EF4-FFF2-40B4-BE49-F238E27FC236}">
                <a16:creationId xmlns:a16="http://schemas.microsoft.com/office/drawing/2014/main" id="{3855E0BB-645C-4716-8351-C12BED2CA4EB}"/>
              </a:ext>
            </a:extLst>
          </p:cNvPr>
          <p:cNvSpPr/>
          <p:nvPr/>
        </p:nvSpPr>
        <p:spPr>
          <a:xfrm>
            <a:off x="4425809" y="2734688"/>
            <a:ext cx="347275"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a:t>3</a:t>
            </a:r>
          </a:p>
        </p:txBody>
      </p:sp>
      <p:sp>
        <p:nvSpPr>
          <p:cNvPr id="39" name="Oval 38">
            <a:extLst>
              <a:ext uri="{FF2B5EF4-FFF2-40B4-BE49-F238E27FC236}">
                <a16:creationId xmlns:a16="http://schemas.microsoft.com/office/drawing/2014/main" id="{31351B4C-5421-4F51-98EF-DB7FD5ACAD7D}"/>
              </a:ext>
            </a:extLst>
          </p:cNvPr>
          <p:cNvSpPr/>
          <p:nvPr/>
        </p:nvSpPr>
        <p:spPr>
          <a:xfrm>
            <a:off x="1609178" y="2789679"/>
            <a:ext cx="347275"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a:t>1</a:t>
            </a:r>
          </a:p>
        </p:txBody>
      </p:sp>
      <p:sp>
        <p:nvSpPr>
          <p:cNvPr id="40" name="Oval 39">
            <a:extLst>
              <a:ext uri="{FF2B5EF4-FFF2-40B4-BE49-F238E27FC236}">
                <a16:creationId xmlns:a16="http://schemas.microsoft.com/office/drawing/2014/main" id="{5B8B5D92-690F-44F0-926F-C2D40C835937}"/>
              </a:ext>
            </a:extLst>
          </p:cNvPr>
          <p:cNvSpPr/>
          <p:nvPr/>
        </p:nvSpPr>
        <p:spPr>
          <a:xfrm>
            <a:off x="6311363" y="2858239"/>
            <a:ext cx="347275"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a:t>2</a:t>
            </a:r>
          </a:p>
        </p:txBody>
      </p:sp>
      <p:cxnSp>
        <p:nvCxnSpPr>
          <p:cNvPr id="56" name="Straight Connector 55">
            <a:extLst>
              <a:ext uri="{FF2B5EF4-FFF2-40B4-BE49-F238E27FC236}">
                <a16:creationId xmlns:a16="http://schemas.microsoft.com/office/drawing/2014/main" id="{15830DCC-A724-401B-A623-72D14A9479CA}"/>
              </a:ext>
            </a:extLst>
          </p:cNvPr>
          <p:cNvCxnSpPr>
            <a:cxnSpLocks/>
            <a:stCxn id="8" idx="2"/>
            <a:endCxn id="10" idx="3"/>
          </p:cNvCxnSpPr>
          <p:nvPr/>
        </p:nvCxnSpPr>
        <p:spPr>
          <a:xfrm flipH="1">
            <a:off x="2618830" y="3779663"/>
            <a:ext cx="1739726" cy="10528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0D54E3CD-D824-4AC1-A4B7-A0B113A9D27F}"/>
              </a:ext>
            </a:extLst>
          </p:cNvPr>
          <p:cNvSpPr/>
          <p:nvPr/>
        </p:nvSpPr>
        <p:spPr>
          <a:xfrm>
            <a:off x="2645688" y="4054892"/>
            <a:ext cx="790104"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3a-ii</a:t>
            </a:r>
          </a:p>
        </p:txBody>
      </p:sp>
      <p:cxnSp>
        <p:nvCxnSpPr>
          <p:cNvPr id="60" name="Straight Connector 59">
            <a:extLst>
              <a:ext uri="{FF2B5EF4-FFF2-40B4-BE49-F238E27FC236}">
                <a16:creationId xmlns:a16="http://schemas.microsoft.com/office/drawing/2014/main" id="{88C7AD85-223A-4497-B052-30048504508B}"/>
              </a:ext>
            </a:extLst>
          </p:cNvPr>
          <p:cNvCxnSpPr>
            <a:cxnSpLocks/>
            <a:stCxn id="8" idx="2"/>
            <a:endCxn id="11" idx="3"/>
          </p:cNvCxnSpPr>
          <p:nvPr/>
        </p:nvCxnSpPr>
        <p:spPr>
          <a:xfrm flipH="1">
            <a:off x="4321353" y="3779663"/>
            <a:ext cx="37203" cy="105227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41F80E1E-CC2D-4FD3-99B8-E45B71EBDCE7}"/>
              </a:ext>
            </a:extLst>
          </p:cNvPr>
          <p:cNvSpPr/>
          <p:nvPr/>
        </p:nvSpPr>
        <p:spPr>
          <a:xfrm>
            <a:off x="3522164" y="4213314"/>
            <a:ext cx="790104"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3a-iii</a:t>
            </a:r>
          </a:p>
        </p:txBody>
      </p:sp>
      <p:cxnSp>
        <p:nvCxnSpPr>
          <p:cNvPr id="64" name="Straight Connector 63">
            <a:extLst>
              <a:ext uri="{FF2B5EF4-FFF2-40B4-BE49-F238E27FC236}">
                <a16:creationId xmlns:a16="http://schemas.microsoft.com/office/drawing/2014/main" id="{1E00F4A3-A35F-41C7-B2A1-747762F46EE3}"/>
              </a:ext>
            </a:extLst>
          </p:cNvPr>
          <p:cNvCxnSpPr>
            <a:cxnSpLocks/>
            <a:stCxn id="8" idx="2"/>
            <a:endCxn id="12" idx="3"/>
          </p:cNvCxnSpPr>
          <p:nvPr/>
        </p:nvCxnSpPr>
        <p:spPr>
          <a:xfrm>
            <a:off x="4358556" y="3779663"/>
            <a:ext cx="1499744" cy="111637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9" name="Oval 68">
            <a:extLst>
              <a:ext uri="{FF2B5EF4-FFF2-40B4-BE49-F238E27FC236}">
                <a16:creationId xmlns:a16="http://schemas.microsoft.com/office/drawing/2014/main" id="{FCDC170A-992A-4928-8034-0EBEED5420CF}"/>
              </a:ext>
            </a:extLst>
          </p:cNvPr>
          <p:cNvSpPr/>
          <p:nvPr/>
        </p:nvSpPr>
        <p:spPr>
          <a:xfrm>
            <a:off x="5092877" y="4053891"/>
            <a:ext cx="653653"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3a-i</a:t>
            </a:r>
          </a:p>
        </p:txBody>
      </p:sp>
      <p:cxnSp>
        <p:nvCxnSpPr>
          <p:cNvPr id="70" name="Straight Connector 69">
            <a:extLst>
              <a:ext uri="{FF2B5EF4-FFF2-40B4-BE49-F238E27FC236}">
                <a16:creationId xmlns:a16="http://schemas.microsoft.com/office/drawing/2014/main" id="{DA1F9DEF-319D-4018-914A-A37736436EC8}"/>
              </a:ext>
            </a:extLst>
          </p:cNvPr>
          <p:cNvCxnSpPr>
            <a:cxnSpLocks/>
            <a:stCxn id="9" idx="2"/>
            <a:endCxn id="28" idx="3"/>
          </p:cNvCxnSpPr>
          <p:nvPr/>
        </p:nvCxnSpPr>
        <p:spPr>
          <a:xfrm>
            <a:off x="6261228" y="3796597"/>
            <a:ext cx="939728" cy="105356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3A1CAF39-A1C1-4400-8CFA-B5435B9CD2B2}"/>
              </a:ext>
            </a:extLst>
          </p:cNvPr>
          <p:cNvSpPr/>
          <p:nvPr/>
        </p:nvSpPr>
        <p:spPr>
          <a:xfrm>
            <a:off x="6825474" y="4070930"/>
            <a:ext cx="527157" cy="404851"/>
          </a:xfrm>
          <a:prstGeom prst="ellips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400" dirty="0"/>
              <a:t>2a</a:t>
            </a:r>
          </a:p>
        </p:txBody>
      </p:sp>
      <p:sp>
        <p:nvSpPr>
          <p:cNvPr id="82" name="TextBox 81">
            <a:extLst>
              <a:ext uri="{FF2B5EF4-FFF2-40B4-BE49-F238E27FC236}">
                <a16:creationId xmlns:a16="http://schemas.microsoft.com/office/drawing/2014/main" id="{38FC37D4-F684-4AC0-9FB7-CDB732BDF442}"/>
              </a:ext>
            </a:extLst>
          </p:cNvPr>
          <p:cNvSpPr txBox="1"/>
          <p:nvPr/>
        </p:nvSpPr>
        <p:spPr>
          <a:xfrm>
            <a:off x="7806267" y="2839533"/>
            <a:ext cx="4252733" cy="1969770"/>
          </a:xfrm>
          <a:prstGeom prst="rect">
            <a:avLst/>
          </a:prstGeom>
          <a:noFill/>
        </p:spPr>
        <p:txBody>
          <a:bodyPr wrap="square" rtlCol="0">
            <a:spAutoFit/>
          </a:bodyPr>
          <a:lstStyle/>
          <a:p>
            <a:pPr marL="168275" indent="-168275">
              <a:spcBef>
                <a:spcPts val="600"/>
              </a:spcBef>
              <a:buFont typeface="Arial" panose="020B0604020202020204" pitchFamily="34" charset="0"/>
              <a:buChar char="•"/>
            </a:pPr>
            <a:r>
              <a:rPr lang="en-US" sz="1600" dirty="0">
                <a:solidFill>
                  <a:srgbClr val="2D3847"/>
                </a:solidFill>
              </a:rPr>
              <a:t>TS_1 is backhaul transport slice; TS_3, </a:t>
            </a:r>
            <a:r>
              <a:rPr lang="en-US" sz="1600" dirty="0" err="1">
                <a:solidFill>
                  <a:srgbClr val="2D3847"/>
                </a:solidFill>
              </a:rPr>
              <a:t>fronthaul</a:t>
            </a:r>
            <a:r>
              <a:rPr lang="en-US" sz="1600" dirty="0">
                <a:solidFill>
                  <a:srgbClr val="2D3847"/>
                </a:solidFill>
              </a:rPr>
              <a:t>; TS_4, </a:t>
            </a:r>
            <a:r>
              <a:rPr lang="en-US" sz="1600" dirty="0" err="1">
                <a:solidFill>
                  <a:srgbClr val="2D3847"/>
                </a:solidFill>
              </a:rPr>
              <a:t>midhaul</a:t>
            </a:r>
            <a:r>
              <a:rPr lang="en-US" sz="1600" dirty="0">
                <a:solidFill>
                  <a:srgbClr val="2D3847"/>
                </a:solidFill>
              </a:rPr>
              <a:t>.</a:t>
            </a:r>
          </a:p>
          <a:p>
            <a:pPr marL="168275" indent="-168275">
              <a:spcBef>
                <a:spcPts val="600"/>
              </a:spcBef>
              <a:buFont typeface="Arial" panose="020B0604020202020204" pitchFamily="34" charset="0"/>
              <a:buChar char="•"/>
            </a:pPr>
            <a:r>
              <a:rPr lang="en-US" sz="1600" dirty="0">
                <a:solidFill>
                  <a:srgbClr val="2D3847"/>
                </a:solidFill>
              </a:rPr>
              <a:t>TN MD (T-NSSMF) receives TS_1, TS_3 and TS_4 from NSMF (step 3).</a:t>
            </a:r>
          </a:p>
          <a:p>
            <a:pPr marL="168275" indent="-168275">
              <a:spcBef>
                <a:spcPts val="600"/>
              </a:spcBef>
              <a:buFont typeface="Arial" panose="020B0604020202020204" pitchFamily="34" charset="0"/>
              <a:buChar char="•"/>
            </a:pPr>
            <a:r>
              <a:rPr lang="en-US" sz="1600" dirty="0">
                <a:solidFill>
                  <a:srgbClr val="2D3847"/>
                </a:solidFill>
              </a:rPr>
              <a:t>TN MD then configures backhaul (3a-i), fronthaul (3a-ii), and </a:t>
            </a:r>
            <a:r>
              <a:rPr lang="en-US" sz="1600" dirty="0" err="1">
                <a:solidFill>
                  <a:srgbClr val="2D3847"/>
                </a:solidFill>
              </a:rPr>
              <a:t>midhaul</a:t>
            </a:r>
            <a:r>
              <a:rPr lang="en-US" sz="1600" dirty="0">
                <a:solidFill>
                  <a:srgbClr val="2D3847"/>
                </a:solidFill>
              </a:rPr>
              <a:t> (3a-iii), respectively. </a:t>
            </a:r>
          </a:p>
        </p:txBody>
      </p:sp>
      <p:pic>
        <p:nvPicPr>
          <p:cNvPr id="33" name="Picture 32"/>
          <p:cNvPicPr>
            <a:picLocks noChangeAspect="1"/>
          </p:cNvPicPr>
          <p:nvPr/>
        </p:nvPicPr>
        <p:blipFill>
          <a:blip r:embed="rId2"/>
          <a:stretch>
            <a:fillRect/>
          </a:stretch>
        </p:blipFill>
        <p:spPr>
          <a:xfrm>
            <a:off x="7082897" y="1109133"/>
            <a:ext cx="4971684" cy="1475302"/>
          </a:xfrm>
          <a:prstGeom prst="rect">
            <a:avLst/>
          </a:prstGeom>
          <a:ln>
            <a:solidFill>
              <a:schemeClr val="tx1"/>
            </a:solidFill>
          </a:ln>
        </p:spPr>
      </p:pic>
      <p:sp>
        <p:nvSpPr>
          <p:cNvPr id="91" name="TextBox 90"/>
          <p:cNvSpPr txBox="1"/>
          <p:nvPr/>
        </p:nvSpPr>
        <p:spPr>
          <a:xfrm>
            <a:off x="4730202" y="2214645"/>
            <a:ext cx="603681" cy="307777"/>
          </a:xfrm>
          <a:prstGeom prst="rect">
            <a:avLst/>
          </a:prstGeom>
          <a:solidFill>
            <a:srgbClr val="FFC000"/>
          </a:solidFill>
        </p:spPr>
        <p:txBody>
          <a:bodyPr wrap="square" rtlCol="0">
            <a:spAutoFit/>
          </a:bodyPr>
          <a:lstStyle/>
          <a:p>
            <a:r>
              <a:rPr lang="en-US" sz="1400" b="1" dirty="0"/>
              <a:t>TS_1</a:t>
            </a:r>
          </a:p>
        </p:txBody>
      </p:sp>
      <p:sp>
        <p:nvSpPr>
          <p:cNvPr id="92" name="TextBox 91"/>
          <p:cNvSpPr txBox="1"/>
          <p:nvPr/>
        </p:nvSpPr>
        <p:spPr>
          <a:xfrm>
            <a:off x="4730861" y="2549943"/>
            <a:ext cx="603681" cy="307777"/>
          </a:xfrm>
          <a:prstGeom prst="rect">
            <a:avLst/>
          </a:prstGeom>
          <a:solidFill>
            <a:srgbClr val="FFC000"/>
          </a:solidFill>
        </p:spPr>
        <p:txBody>
          <a:bodyPr wrap="square" rtlCol="0">
            <a:spAutoFit/>
          </a:bodyPr>
          <a:lstStyle/>
          <a:p>
            <a:r>
              <a:rPr lang="en-US" sz="1400" b="1" dirty="0"/>
              <a:t>TS_3</a:t>
            </a:r>
          </a:p>
        </p:txBody>
      </p:sp>
      <p:sp>
        <p:nvSpPr>
          <p:cNvPr id="93" name="TextBox 92"/>
          <p:cNvSpPr txBox="1"/>
          <p:nvPr/>
        </p:nvSpPr>
        <p:spPr>
          <a:xfrm>
            <a:off x="4731928" y="2871842"/>
            <a:ext cx="603681" cy="307777"/>
          </a:xfrm>
          <a:prstGeom prst="rect">
            <a:avLst/>
          </a:prstGeom>
          <a:solidFill>
            <a:srgbClr val="FFC000"/>
          </a:solidFill>
        </p:spPr>
        <p:txBody>
          <a:bodyPr wrap="square" rtlCol="0">
            <a:spAutoFit/>
          </a:bodyPr>
          <a:lstStyle/>
          <a:p>
            <a:r>
              <a:rPr lang="en-US" sz="1400" b="1" dirty="0"/>
              <a:t>TS_4</a:t>
            </a:r>
          </a:p>
        </p:txBody>
      </p:sp>
      <p:sp>
        <p:nvSpPr>
          <p:cNvPr id="34" name="TextBox 33">
            <a:extLst>
              <a:ext uri="{FF2B5EF4-FFF2-40B4-BE49-F238E27FC236}">
                <a16:creationId xmlns:a16="http://schemas.microsoft.com/office/drawing/2014/main" id="{AE180D6D-B940-4060-9F9B-DB29775739DA}"/>
              </a:ext>
            </a:extLst>
          </p:cNvPr>
          <p:cNvSpPr txBox="1"/>
          <p:nvPr/>
        </p:nvSpPr>
        <p:spPr>
          <a:xfrm>
            <a:off x="342799" y="5711711"/>
            <a:ext cx="8513293" cy="646331"/>
          </a:xfrm>
          <a:prstGeom prst="rect">
            <a:avLst/>
          </a:prstGeom>
          <a:solidFill>
            <a:srgbClr val="CCFFFF"/>
          </a:solidFill>
          <a:ln>
            <a:solidFill>
              <a:schemeClr val="tx1">
                <a:lumMod val="65000"/>
                <a:lumOff val="35000"/>
              </a:schemeClr>
            </a:solidFill>
          </a:ln>
        </p:spPr>
        <p:txBody>
          <a:bodyPr wrap="square" rtlCol="0">
            <a:spAutoFit/>
          </a:bodyPr>
          <a:lstStyle>
            <a:defPPr>
              <a:defRPr lang="en-US"/>
            </a:defPPr>
            <a:lvl1pPr marL="285750" indent="-285750">
              <a:buFont typeface="Arial" panose="020B0604020202020204" pitchFamily="34" charset="0"/>
              <a:buChar char="•"/>
              <a:defRPr b="1">
                <a:solidFill>
                  <a:srgbClr val="242D38"/>
                </a:solidFill>
              </a:defRPr>
            </a:lvl1pPr>
          </a:lstStyle>
          <a:p>
            <a:r>
              <a:rPr lang="en-US" dirty="0"/>
              <a:t>NSMF shall be responsible for determination of Slice Profile of FH, MH and RAN NFs.</a:t>
            </a:r>
          </a:p>
          <a:p>
            <a:r>
              <a:rPr lang="en-US" dirty="0"/>
              <a:t>NSMF shall be responsible for stitching together e2e slice including FH and MH.</a:t>
            </a:r>
          </a:p>
        </p:txBody>
      </p:sp>
      <p:sp>
        <p:nvSpPr>
          <p:cNvPr id="35" name="TextBox 34">
            <a:extLst>
              <a:ext uri="{FF2B5EF4-FFF2-40B4-BE49-F238E27FC236}">
                <a16:creationId xmlns:a16="http://schemas.microsoft.com/office/drawing/2014/main" id="{8084118B-AA28-457B-83FB-049BCDD3FA93}"/>
              </a:ext>
            </a:extLst>
          </p:cNvPr>
          <p:cNvSpPr txBox="1"/>
          <p:nvPr/>
        </p:nvSpPr>
        <p:spPr>
          <a:xfrm>
            <a:off x="133000" y="1126862"/>
            <a:ext cx="2934650" cy="646331"/>
          </a:xfrm>
          <a:prstGeom prst="rect">
            <a:avLst/>
          </a:prstGeom>
          <a:solidFill>
            <a:srgbClr val="CCFFFF"/>
          </a:solidFill>
          <a:ln>
            <a:solidFill>
              <a:schemeClr val="tx1">
                <a:lumMod val="65000"/>
                <a:lumOff val="35000"/>
              </a:schemeClr>
            </a:solidFill>
          </a:ln>
        </p:spPr>
        <p:txBody>
          <a:bodyPr wrap="none" rtlCol="0">
            <a:spAutoFit/>
          </a:bodyPr>
          <a:lstStyle/>
          <a:p>
            <a:r>
              <a:rPr lang="en-US" b="1" dirty="0"/>
              <a:t>Preferred option for external</a:t>
            </a:r>
          </a:p>
          <a:p>
            <a:r>
              <a:rPr lang="en-US" b="1" dirty="0"/>
              <a:t>RAN-NSSMF</a:t>
            </a:r>
            <a:r>
              <a:rPr lang="en-US" altLang="zh-CN" b="1" dirty="0"/>
              <a:t>,</a:t>
            </a:r>
            <a:r>
              <a:rPr lang="zh-CN" altLang="en-US" b="1" dirty="0"/>
              <a:t> </a:t>
            </a:r>
            <a:r>
              <a:rPr lang="en-US" altLang="zh-CN" b="1" dirty="0"/>
              <a:t>E2E</a:t>
            </a:r>
            <a:r>
              <a:rPr lang="zh-CN" altLang="en-US" b="1" dirty="0"/>
              <a:t> </a:t>
            </a:r>
            <a:r>
              <a:rPr lang="en-US" altLang="zh-CN" b="1" dirty="0"/>
              <a:t>Slicing</a:t>
            </a:r>
            <a:endParaRPr lang="en-US" b="1" dirty="0"/>
          </a:p>
        </p:txBody>
      </p:sp>
    </p:spTree>
    <p:extLst>
      <p:ext uri="{BB962C8B-B14F-4D97-AF65-F5344CB8AC3E}">
        <p14:creationId xmlns:p14="http://schemas.microsoft.com/office/powerpoint/2010/main" val="1711037464"/>
      </p:ext>
    </p:extLst>
  </p:cSld>
  <p:clrMapOvr>
    <a:masterClrMapping/>
  </p:clrMapOvr>
</p:sld>
</file>

<file path=ppt/theme/theme1.xml><?xml version="1.0" encoding="utf-8"?>
<a:theme xmlns:a="http://schemas.openxmlformats.org/drawingml/2006/main" name="onap">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 id="{9B78E257-22CD-4D17-8B81-DC14F0F9719C}" vid="{7DAF95C4-B8A7-4443-8836-9C2F1821EE87}"/>
    </a:ext>
  </a:extLst>
</a:theme>
</file>

<file path=ppt/theme/theme2.xml><?xml version="1.0" encoding="utf-8"?>
<a:theme xmlns:a="http://schemas.openxmlformats.org/drawingml/2006/main" name="Thank yo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CW PP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Template>
  <TotalTime>31675</TotalTime>
  <Words>2440</Words>
  <Application>Microsoft Office PowerPoint</Application>
  <PresentationFormat>Widescreen</PresentationFormat>
  <Paragraphs>433</Paragraphs>
  <Slides>22</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22</vt:i4>
      </vt:variant>
    </vt:vector>
  </HeadingPairs>
  <TitlesOfParts>
    <vt:vector size="31" baseType="lpstr">
      <vt:lpstr>.AppleSystemUIFont</vt:lpstr>
      <vt:lpstr>Arial</vt:lpstr>
      <vt:lpstr>Calibri</vt:lpstr>
      <vt:lpstr>Intel Clear Light</vt:lpstr>
      <vt:lpstr>Nokia Pure Text</vt:lpstr>
      <vt:lpstr>Nokia Pure Text Light</vt:lpstr>
      <vt:lpstr>Wingdings</vt:lpstr>
      <vt:lpstr>onap</vt:lpstr>
      <vt:lpstr>Thank you</vt:lpstr>
      <vt:lpstr>LFN June DTF: E2E Network Slicing Session Transport Slicing Solution</vt:lpstr>
      <vt:lpstr>Common aspects</vt:lpstr>
      <vt:lpstr>ONAP-based Slice Management Overall Architecture Choices</vt:lpstr>
      <vt:lpstr>Common Principles</vt:lpstr>
      <vt:lpstr>APIs supported by NSSMF</vt:lpstr>
      <vt:lpstr>RAN &amp; Transport Slicing Interaction for Guilin Release</vt:lpstr>
      <vt:lpstr>RAN and Transport Slicing Overview</vt:lpstr>
      <vt:lpstr>RAN &amp; Transport Subnet: Interaction Scenario 1</vt:lpstr>
      <vt:lpstr>RAN &amp; Transport Subnet: Interaction Scenario 2</vt:lpstr>
      <vt:lpstr>RAN &amp; Transport Slicing interaction</vt:lpstr>
      <vt:lpstr>Transport Slicing for Guilin Release</vt:lpstr>
      <vt:lpstr>TN NSSMF: Part of E2E Network Slicing Solution on ONAP</vt:lpstr>
      <vt:lpstr>PowerPoint Presentation</vt:lpstr>
      <vt:lpstr>PowerPoint Presentation</vt:lpstr>
      <vt:lpstr>PowerPoint Presentation</vt:lpstr>
      <vt:lpstr>Summary of Requirements for Guilin Release</vt:lpstr>
      <vt:lpstr>PowerPoint Presentation</vt:lpstr>
      <vt:lpstr>PowerPoint Presentation</vt:lpstr>
      <vt:lpstr>AR2-solution: One design that supports both scenario 1 and 2</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List type of Inputs</dc:title>
  <dc:creator>Fujii, Satoshi/藤井 理史</dc:creator>
  <cp:lastModifiedBy>Swaminathan S (TECH)</cp:lastModifiedBy>
  <cp:revision>707</cp:revision>
  <dcterms:created xsi:type="dcterms:W3CDTF">2019-03-14T06:44:57Z</dcterms:created>
  <dcterms:modified xsi:type="dcterms:W3CDTF">2020-07-01T07:56:41Z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1587175612</vt:lpwstr>
  </property>
</Properties>
</file>