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0"/>
  </p:notesMasterIdLst>
  <p:handoutMasterIdLst>
    <p:handoutMasterId r:id="rId13"/>
  </p:handoutMasterIdLst>
  <p:sldIdLst>
    <p:sldId id="262" r:id="rId3"/>
    <p:sldId id="265" r:id="rId4"/>
    <p:sldId id="266" r:id="rId5"/>
    <p:sldId id="323" r:id="rId6"/>
    <p:sldId id="324" r:id="rId7"/>
    <p:sldId id="328" r:id="rId8"/>
    <p:sldId id="327" r:id="rId9"/>
    <p:sldId id="301" r:id="rId11"/>
    <p:sldId id="264" r:id="rId12"/>
  </p:sldIdLst>
  <p:sldSz cx="9144000" cy="5143500" type="screen16x9"/>
  <p:notesSz cx="6807200" cy="993902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21"/>
    <a:srgbClr val="92C921"/>
    <a:srgbClr val="0085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27" autoAdjust="0"/>
    <p:restoredTop sz="94238" autoAdjust="0"/>
  </p:normalViewPr>
  <p:slideViewPr>
    <p:cSldViewPr snapToGrid="0">
      <p:cViewPr>
        <p:scale>
          <a:sx n="100" d="100"/>
          <a:sy n="100" d="100"/>
        </p:scale>
        <p:origin x="516" y="124"/>
      </p:cViewPr>
      <p:guideLst>
        <p:guide orient="horz" pos="1620"/>
        <p:guide pos="2842"/>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4" d="100"/>
          <a:sy n="64" d="100"/>
        </p:scale>
        <p:origin x="-2862" y="-120"/>
      </p:cViewPr>
      <p:guideLst>
        <p:guide orient="horz" pos="3131"/>
        <p:guide pos="211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handoutMaster" Target="handoutMasters/handout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1056BBD8-10EB-4CA0-88B7-75E14E1B8DFE}" type="datetimeFigureOut">
              <a:rPr lang="zh-CN" altLang="en-US" smtClean="0"/>
            </a:fld>
            <a:endParaRPr lang="zh-CN" altLang="en-US"/>
          </a:p>
        </p:txBody>
      </p:sp>
      <p:sp>
        <p:nvSpPr>
          <p:cNvPr id="4" name="页脚占位符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DB8D09A7-0AB2-4E18-B78E-E6F281A558C6}"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24DD2AAC-C792-45AB-952E-72A399CFA3F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2075" y="746125"/>
            <a:ext cx="6623050" cy="3725863"/>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0720" y="4721186"/>
            <a:ext cx="5445760" cy="447270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375F3EA-8901-49A1-972B-FCDDB7A1DB0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dirty="0" smtClean="0"/>
              <a:t>1.</a:t>
            </a:r>
            <a:r>
              <a:rPr lang="en-US" baseline="0" dirty="0" smtClean="0"/>
              <a:t> Acceleration hardware selection: select the universal acceleration hardware, formulate the standardization specification of acceleration hardware, and realize the call and acceleration resource pooling of different manufacturers.</a:t>
            </a:r>
            <a:endParaRPr lang="en-US" baseline="0" dirty="0" smtClean="0"/>
          </a:p>
          <a:p>
            <a:r>
              <a:rPr lang="en-US" baseline="0" dirty="0" err="1" smtClean="0"/>
              <a:t>2.According</a:t>
            </a:r>
            <a:r>
              <a:rPr lang="en-US" baseline="0" dirty="0" smtClean="0"/>
              <a:t> to the selection of acceleration hardware, the application is developed accordingly.</a:t>
            </a:r>
            <a:endParaRPr lang="en-US" baseline="0" dirty="0" smtClean="0"/>
          </a:p>
          <a:p>
            <a:r>
              <a:rPr lang="en-US" baseline="0" dirty="0" err="1" smtClean="0"/>
              <a:t>3.Accelerate</a:t>
            </a:r>
            <a:r>
              <a:rPr lang="en-US" baseline="0" dirty="0" smtClean="0"/>
              <a:t> resource choreography to ensure that appropriate accelerated resources can be seen and selected for </a:t>
            </a:r>
            <a:r>
              <a:rPr lang="en-US" baseline="0" dirty="0" err="1" smtClean="0"/>
              <a:t>VNF</a:t>
            </a:r>
            <a:r>
              <a:rPr lang="en-US" baseline="0" dirty="0" smtClean="0"/>
              <a:t> use through NFVO and VIM. OpenStack Cyborg currently provides some functionality</a:t>
            </a:r>
            <a:endParaRPr lang="en-US" dirty="0"/>
          </a:p>
        </p:txBody>
      </p:sp>
      <p:sp>
        <p:nvSpPr>
          <p:cNvPr id="4" name="灯片编号占位符 3"/>
          <p:cNvSpPr>
            <a:spLocks noGrp="1"/>
          </p:cNvSpPr>
          <p:nvPr>
            <p:ph type="sldNum" sz="quarter" idx="10"/>
          </p:nvPr>
        </p:nvSpPr>
        <p:spPr/>
        <p:txBody>
          <a:bodyPr/>
          <a:lstStyle/>
          <a:p>
            <a:fld id="{F375F3EA-8901-49A1-972B-FCDDB7A1DB0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smtClean="0">
                <a:solidFill>
                  <a:schemeClr val="bg1"/>
                </a:solidFill>
              </a:rPr>
              <a:t>There are many options for accelerating chips in the market, and it is difficult for a single accelerating chip to meet the complex and diverse acceleration scenarios. Therefore, it is necessary to comprehensively consider the business requirements, chip capabilities, industrial maturity and power consumption of accelerating chips, and select suitable </a:t>
            </a:r>
            <a:r>
              <a:rPr lang="en-US" altLang="zh-CN" dirty="0" err="1" smtClean="0">
                <a:solidFill>
                  <a:schemeClr val="bg1"/>
                </a:solidFill>
              </a:rPr>
              <a:t>accelerThere</a:t>
            </a:r>
            <a:r>
              <a:rPr lang="en-US" altLang="zh-CN" dirty="0" smtClean="0">
                <a:solidFill>
                  <a:schemeClr val="bg1"/>
                </a:solidFill>
              </a:rPr>
              <a:t> are many options for accelerating chips in the market, and it is difficult for a single accelerating chip to meet the complex and diverse acceleration scenarios. Therefore, it is necessary to comprehensively consider the business requirements, chip capabilities, industrial maturity and power consumption of accelerating chips, and select suitable accelerating chips to achieve better acceleration </a:t>
            </a:r>
            <a:r>
              <a:rPr lang="en-US" altLang="zh-CN" dirty="0" err="1" smtClean="0">
                <a:solidFill>
                  <a:schemeClr val="bg1"/>
                </a:solidFill>
              </a:rPr>
              <a:t>effect.ating</a:t>
            </a:r>
            <a:r>
              <a:rPr lang="en-US" altLang="zh-CN" dirty="0" smtClean="0">
                <a:solidFill>
                  <a:schemeClr val="bg1"/>
                </a:solidFill>
              </a:rPr>
              <a:t> chips to achieve better acceleration effect.</a:t>
            </a:r>
            <a:endParaRPr lang="en-US" altLang="zh-CN" dirty="0" smtClean="0">
              <a:solidFill>
                <a:schemeClr val="bg1"/>
              </a:solidFill>
            </a:endParaRPr>
          </a:p>
          <a:p>
            <a:endParaRPr lang="en-US" dirty="0"/>
          </a:p>
        </p:txBody>
      </p:sp>
      <p:sp>
        <p:nvSpPr>
          <p:cNvPr id="4" name="灯片编号占位符 3"/>
          <p:cNvSpPr>
            <a:spLocks noGrp="1"/>
          </p:cNvSpPr>
          <p:nvPr>
            <p:ph type="sldNum" sz="quarter" idx="10"/>
          </p:nvPr>
        </p:nvSpPr>
        <p:spPr/>
        <p:txBody>
          <a:bodyPr/>
          <a:lstStyle/>
          <a:p>
            <a:fld id="{F375F3EA-8901-49A1-972B-FCDDB7A1DB0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cxnSp>
        <p:nvCxnSpPr>
          <p:cNvPr id="7" name="直接连接符 6"/>
          <p:cNvCxnSpPr/>
          <p:nvPr userDrawn="1"/>
        </p:nvCxnSpPr>
        <p:spPr>
          <a:xfrm>
            <a:off x="1817225" y="857238"/>
            <a:ext cx="5509550" cy="0"/>
          </a:xfrm>
          <a:prstGeom prst="line">
            <a:avLst/>
          </a:prstGeom>
          <a:ln>
            <a:solidFill>
              <a:srgbClr val="92C921"/>
            </a:solidFill>
          </a:ln>
        </p:spPr>
        <p:style>
          <a:lnRef idx="1">
            <a:schemeClr val="accent6"/>
          </a:lnRef>
          <a:fillRef idx="0">
            <a:schemeClr val="accent6"/>
          </a:fillRef>
          <a:effectRef idx="0">
            <a:schemeClr val="accent6"/>
          </a:effectRef>
          <a:fontRef idx="minor">
            <a:schemeClr val="tx1"/>
          </a:fontRef>
        </p:style>
      </p:cxnSp>
      <p:sp>
        <p:nvSpPr>
          <p:cNvPr id="8" name="标题 1"/>
          <p:cNvSpPr>
            <a:spLocks noGrp="1"/>
          </p:cNvSpPr>
          <p:nvPr>
            <p:ph type="title" hasCustomPrompt="1"/>
          </p:nvPr>
        </p:nvSpPr>
        <p:spPr>
          <a:xfrm>
            <a:off x="0" y="291704"/>
            <a:ext cx="9144000" cy="556021"/>
          </a:xfrm>
          <a:prstGeom prst="rect">
            <a:avLst/>
          </a:prstGeom>
        </p:spPr>
        <p:txBody>
          <a:bodyPr anchor="ctr" anchorCtr="1"/>
          <a:lstStyle>
            <a:lvl1pPr>
              <a:defRPr sz="2800" b="1" spc="3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单击此处编辑文本内容</a:t>
            </a:r>
            <a:endParaRPr lang="zh-CN" altLang="en-US" dirty="0" smtClean="0"/>
          </a:p>
        </p:txBody>
      </p:sp>
      <p:sp>
        <p:nvSpPr>
          <p:cNvPr id="12" name="灯片编号占位符 5"/>
          <p:cNvSpPr>
            <a:spLocks noGrp="1"/>
          </p:cNvSpPr>
          <p:nvPr>
            <p:ph type="sldNum" sz="quarter" idx="4"/>
          </p:nvPr>
        </p:nvSpPr>
        <p:spPr>
          <a:xfrm>
            <a:off x="7010400" y="4840628"/>
            <a:ext cx="2133600" cy="273844"/>
          </a:xfrm>
          <a:prstGeom prst="rect">
            <a:avLst/>
          </a:prstGeom>
        </p:spPr>
        <p:txBody>
          <a:bodyPr/>
          <a:lstStyle>
            <a:lvl1pPr algn="r">
              <a:defRPr sz="1050" baseline="0">
                <a:solidFill>
                  <a:schemeClr val="bg1"/>
                </a:solidFill>
                <a:latin typeface="微软雅黑" panose="020B0503020204020204" pitchFamily="34" charset="-122"/>
                <a:ea typeface="微软雅黑" panose="020B0503020204020204" pitchFamily="34" charset="-122"/>
              </a:defRPr>
            </a:lvl1pPr>
          </a:lstStyle>
          <a:p>
            <a:fld id="{ABA8B471-56D7-4BBB-93AB-3672223125DF}" type="slidenum">
              <a:rPr lang="zh-CN" altLang="en-US" smtClean="0"/>
            </a:fld>
            <a:endParaRPr lang="zh-CN" altLang="en-US" dirty="0"/>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7010400" y="4840628"/>
            <a:ext cx="2133600" cy="273844"/>
          </a:xfrm>
          <a:prstGeom prst="rect">
            <a:avLst/>
          </a:prstGeom>
        </p:spPr>
        <p:txBody>
          <a:bodyPr/>
          <a:lstStyle>
            <a:lvl1pPr algn="r">
              <a:defRPr sz="1050" baseline="0">
                <a:solidFill>
                  <a:schemeClr val="bg1"/>
                </a:solidFill>
                <a:latin typeface="微软雅黑" panose="020B0503020204020204" pitchFamily="34" charset="-122"/>
                <a:ea typeface="微软雅黑" panose="020B0503020204020204" pitchFamily="34" charset="-122"/>
              </a:defRPr>
            </a:lvl1pPr>
          </a:lstStyle>
          <a:p>
            <a:fld id="{ABA8B471-56D7-4BBB-93AB-3672223125DF}"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5" name="灯片编号占位符 5"/>
          <p:cNvSpPr>
            <a:spLocks noGrp="1"/>
          </p:cNvSpPr>
          <p:nvPr>
            <p:ph type="sldNum" sz="quarter" idx="4"/>
          </p:nvPr>
        </p:nvSpPr>
        <p:spPr>
          <a:xfrm>
            <a:off x="7010400" y="4840628"/>
            <a:ext cx="2133600" cy="273844"/>
          </a:xfrm>
          <a:prstGeom prst="rect">
            <a:avLst/>
          </a:prstGeom>
        </p:spPr>
        <p:txBody>
          <a:bodyPr/>
          <a:lstStyle>
            <a:lvl1pPr algn="r">
              <a:defRPr sz="1050" baseline="0">
                <a:solidFill>
                  <a:schemeClr val="bg1"/>
                </a:solidFill>
                <a:latin typeface="微软雅黑" panose="020B0503020204020204" pitchFamily="34" charset="-122"/>
                <a:ea typeface="微软雅黑" panose="020B0503020204020204" pitchFamily="34" charset="-122"/>
              </a:defRPr>
            </a:lvl1pPr>
          </a:lstStyle>
          <a:p>
            <a:fld id="{ABA8B471-56D7-4BBB-93AB-3672223125DF}" type="slidenum">
              <a:rPr lang="zh-CN" altLang="en-US" smtClean="0"/>
            </a:fld>
            <a:endParaRPr lang="zh-CN" altLang="en-US" dirty="0"/>
          </a:p>
        </p:txBody>
      </p:sp>
      <p:sp>
        <p:nvSpPr>
          <p:cNvPr id="11" name="TextBox 10"/>
          <p:cNvSpPr txBox="1"/>
          <p:nvPr userDrawn="1"/>
        </p:nvSpPr>
        <p:spPr>
          <a:xfrm>
            <a:off x="1230051" y="1629741"/>
            <a:ext cx="6680574" cy="1200329"/>
          </a:xfrm>
          <a:prstGeom prst="rect">
            <a:avLst/>
          </a:prstGeom>
          <a:noFill/>
        </p:spPr>
        <p:txBody>
          <a:bodyPr wrap="square" rtlCol="0">
            <a:spAutoFit/>
          </a:bodyPr>
          <a:lstStyle/>
          <a:p>
            <a:pPr algn="ctr"/>
            <a:r>
              <a:rPr lang="en-US" altLang="zh-CN" sz="7200" b="1" dirty="0" smtClean="0">
                <a:solidFill>
                  <a:srgbClr val="92C921"/>
                </a:solidFill>
                <a:latin typeface="微软雅黑" panose="020B0503020204020204" pitchFamily="34" charset="-122"/>
                <a:ea typeface="微软雅黑" panose="020B0503020204020204" pitchFamily="34" charset="-122"/>
              </a:rPr>
              <a:t>THANKS!</a:t>
            </a:r>
            <a:endParaRPr lang="zh-CN" altLang="en-US" sz="7200" b="1" dirty="0">
              <a:solidFill>
                <a:srgbClr val="92C921"/>
              </a:solidFill>
              <a:latin typeface="微软雅黑" panose="020B0503020204020204" pitchFamily="34" charset="-122"/>
              <a:ea typeface="微软雅黑" panose="020B0503020204020204" pitchFamily="34" charset="-122"/>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6"/>
          <p:cNvGrpSpPr/>
          <p:nvPr userDrawn="1"/>
        </p:nvGrpSpPr>
        <p:grpSpPr>
          <a:xfrm>
            <a:off x="0" y="0"/>
            <a:ext cx="9144000" cy="5144330"/>
            <a:chOff x="0" y="0"/>
            <a:chExt cx="9144000" cy="5144330"/>
          </a:xfrm>
        </p:grpSpPr>
        <p:pic>
          <p:nvPicPr>
            <p:cNvPr id="8" name="Picture 8" descr="http://pic.58pic.com/58pic/15/78/86/52z58PICNAf_1024.jpg"/>
            <p:cNvPicPr>
              <a:picLocks noChangeAspect="1" noChangeArrowheads="1"/>
            </p:cNvPicPr>
            <p:nvPr/>
          </p:nvPicPr>
          <p:blipFill>
            <a:blip r:embed="rId4" cstate="email"/>
            <a:srcRect/>
            <a:stretch>
              <a:fillRect/>
            </a:stretch>
          </p:blipFill>
          <p:spPr bwMode="auto">
            <a:xfrm>
              <a:off x="0" y="0"/>
              <a:ext cx="9144000" cy="5144330"/>
            </a:xfrm>
            <a:prstGeom prst="rect">
              <a:avLst/>
            </a:prstGeom>
            <a:noFill/>
          </p:spPr>
        </p:pic>
        <p:sp>
          <p:nvSpPr>
            <p:cNvPr id="9" name="矩形 8"/>
            <p:cNvSpPr/>
            <p:nvPr userDrawn="1"/>
          </p:nvSpPr>
          <p:spPr>
            <a:xfrm>
              <a:off x="1" y="1"/>
              <a:ext cx="9143999" cy="5143500"/>
            </a:xfrm>
            <a:prstGeom prst="rect">
              <a:avLst/>
            </a:prstGeom>
            <a:solidFill>
              <a:schemeClr val="tx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810">
                <a:solidFill>
                  <a:prstClr val="white"/>
                </a:solidFill>
              </a:endParaRPr>
            </a:p>
          </p:txBody>
        </p:sp>
      </p:grpSp>
      <p:pic>
        <p:nvPicPr>
          <p:cNvPr id="5" name="图片 4"/>
          <p:cNvPicPr preferRelativeResize="0">
            <a:picLocks noChangeAspect="1" noChangeArrowheads="1"/>
          </p:cNvPicPr>
          <p:nvPr userDrawn="1"/>
        </p:nvPicPr>
        <p:blipFill>
          <a:blip r:embed="rId5" cstate="email"/>
          <a:srcRect/>
          <a:stretch>
            <a:fillRect/>
          </a:stretch>
        </p:blipFill>
        <p:spPr bwMode="auto">
          <a:xfrm>
            <a:off x="8046549" y="68428"/>
            <a:ext cx="1000132" cy="315831"/>
          </a:xfrm>
          <a:prstGeom prst="rect">
            <a:avLst/>
          </a:prstGeom>
          <a:noFill/>
          <a:ln w="9525">
            <a:noFill/>
            <a:miter lim="800000"/>
            <a:headEnd/>
            <a:tailEnd/>
          </a:ln>
        </p:spPr>
      </p:pic>
      <p:sp>
        <p:nvSpPr>
          <p:cNvPr id="7" name="灯片编号占位符 5"/>
          <p:cNvSpPr>
            <a:spLocks noGrp="1"/>
          </p:cNvSpPr>
          <p:nvPr>
            <p:ph type="sldNum" sz="quarter" idx="4"/>
          </p:nvPr>
        </p:nvSpPr>
        <p:spPr>
          <a:xfrm>
            <a:off x="7010400" y="4840628"/>
            <a:ext cx="2133600" cy="273844"/>
          </a:xfrm>
          <a:prstGeom prst="rect">
            <a:avLst/>
          </a:prstGeom>
        </p:spPr>
        <p:txBody>
          <a:bodyPr/>
          <a:lstStyle>
            <a:lvl1pPr algn="r">
              <a:defRPr sz="1050" baseline="0">
                <a:solidFill>
                  <a:schemeClr val="bg1"/>
                </a:solidFill>
                <a:latin typeface="微软雅黑" panose="020B0503020204020204" pitchFamily="34" charset="-122"/>
                <a:ea typeface="微软雅黑" panose="020B0503020204020204" pitchFamily="34" charset="-122"/>
              </a:defRPr>
            </a:lvl1pPr>
          </a:lstStyle>
          <a:p>
            <a:fld id="{ABA8B471-56D7-4BBB-93AB-3672223125DF}"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3285" y="2957338"/>
            <a:ext cx="8665534" cy="707886"/>
          </a:xfrm>
          <a:prstGeom prst="rect">
            <a:avLst/>
          </a:prstGeom>
          <a:noFill/>
          <a:effectLst>
            <a:outerShdw blurRad="76200" dir="13500000" sy="23000" kx="1200000" algn="br" rotWithShape="0">
              <a:prstClr val="black">
                <a:alpha val="20000"/>
              </a:prstClr>
            </a:outerShdw>
          </a:effectLst>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China Mobile</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r>
              <a:rPr lang="en-US" altLang="zh-CN" sz="2000" b="1" dirty="0" err="1" smtClean="0">
                <a:solidFill>
                  <a:schemeClr val="bg1"/>
                </a:solidFill>
                <a:latin typeface="微软雅黑" panose="020B0503020204020204" pitchFamily="34" charset="-122"/>
                <a:ea typeface="微软雅黑" panose="020B0503020204020204" pitchFamily="34" charset="-122"/>
              </a:rPr>
              <a:t>SHASHA</a:t>
            </a:r>
            <a:r>
              <a:rPr lang="en-US" altLang="zh-CN" sz="2000" b="1" dirty="0" smtClean="0">
                <a:solidFill>
                  <a:schemeClr val="bg1"/>
                </a:solidFill>
                <a:latin typeface="微软雅黑" panose="020B0503020204020204" pitchFamily="34" charset="-122"/>
                <a:ea typeface="微软雅黑" panose="020B0503020204020204" pitchFamily="34" charset="-122"/>
              </a:rPr>
              <a:t> GUO</a:t>
            </a:r>
            <a:r>
              <a:rPr lang="zh-CN" altLang="en-US" sz="2000" b="1" dirty="0" smtClean="0">
                <a:solidFill>
                  <a:schemeClr val="bg1"/>
                </a:solidFill>
                <a:latin typeface="微软雅黑" panose="020B0503020204020204" pitchFamily="34" charset="-122"/>
                <a:ea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rPr>
              <a:t>YING LI</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 name="标题 1"/>
          <p:cNvSpPr txBox="1"/>
          <p:nvPr/>
        </p:nvSpPr>
        <p:spPr>
          <a:xfrm>
            <a:off x="223285" y="1472184"/>
            <a:ext cx="8375965" cy="356616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solidFill>
                  <a:schemeClr val="bg1"/>
                </a:solidFill>
              </a:rPr>
              <a:t>Cyborg Acceleration </a:t>
            </a:r>
            <a:r>
              <a:rPr lang="en-US" altLang="zh-CN" sz="4000" dirty="0" smtClean="0">
                <a:solidFill>
                  <a:schemeClr val="bg1"/>
                </a:solidFill>
              </a:rPr>
              <a:t>Management</a:t>
            </a:r>
            <a:endParaRPr lang="en-US" sz="40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1891217" y="1493582"/>
            <a:ext cx="5559561" cy="1754326"/>
          </a:xfrm>
          <a:prstGeom prst="rect">
            <a:avLst/>
          </a:prstGeom>
          <a:noFill/>
        </p:spPr>
        <p:txBody>
          <a:bodyPr wrap="square" rtlCol="0">
            <a:spAutoFit/>
          </a:bodyPr>
          <a:lstStyle/>
          <a:p>
            <a:pPr marL="342900" indent="-342900">
              <a:lnSpc>
                <a:spcPct val="150000"/>
              </a:lnSpc>
              <a:buAutoNum type="arabicPeriod"/>
            </a:pPr>
            <a:r>
              <a:rPr lang="en-US" altLang="zh-CN" sz="2400" dirty="0">
                <a:solidFill>
                  <a:srgbClr val="FF0000"/>
                </a:solidFill>
              </a:rPr>
              <a:t>Cyborg Acceleration </a:t>
            </a:r>
            <a:r>
              <a:rPr lang="en-US" altLang="zh-CN" sz="2400" dirty="0" smtClean="0">
                <a:solidFill>
                  <a:srgbClr val="FF0000"/>
                </a:solidFill>
              </a:rPr>
              <a:t>Management</a:t>
            </a:r>
            <a:endParaRPr lang="en-US" altLang="zh-CN" sz="2400" dirty="0" smtClean="0">
              <a:solidFill>
                <a:srgbClr val="FF0000"/>
              </a:solidFill>
            </a:endParaRPr>
          </a:p>
          <a:p>
            <a:pPr marL="342900" indent="-342900">
              <a:lnSpc>
                <a:spcPct val="150000"/>
              </a:lnSpc>
              <a:buAutoNum type="arabicPeriod"/>
            </a:pPr>
            <a:r>
              <a:rPr lang="en-US" altLang="zh-CN" sz="2400" dirty="0" smtClean="0">
                <a:solidFill>
                  <a:schemeClr val="bg1"/>
                </a:solidFill>
              </a:rPr>
              <a:t>Cyborg Enhancement requirements for CNTT </a:t>
            </a:r>
            <a:endParaRPr lang="en-US" altLang="zh-CN" sz="2400" dirty="0" smtClean="0">
              <a:solidFill>
                <a:schemeClr val="bg1"/>
              </a:solidFill>
            </a:endParaRPr>
          </a:p>
        </p:txBody>
      </p:sp>
      <p:sp>
        <p:nvSpPr>
          <p:cNvPr id="2" name="标题 1"/>
          <p:cNvSpPr>
            <a:spLocks noGrp="1"/>
          </p:cNvSpPr>
          <p:nvPr>
            <p:ph type="title"/>
          </p:nvPr>
        </p:nvSpPr>
        <p:spPr/>
        <p:txBody>
          <a:bodyPr/>
          <a:lstStyle/>
          <a:p>
            <a:r>
              <a:rPr lang="en-US" dirty="0" smtClean="0"/>
              <a:t>Agenda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内容占位符 2"/>
          <p:cNvSpPr txBox="1"/>
          <p:nvPr/>
        </p:nvSpPr>
        <p:spPr>
          <a:xfrm>
            <a:off x="152400" y="1554336"/>
            <a:ext cx="11521440" cy="501105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220000"/>
              </a:lnSpc>
            </a:pPr>
            <a:endParaRPr lang="en-US" altLang="zh-CN" sz="500" dirty="0">
              <a:solidFill>
                <a:schemeClr val="bg1"/>
              </a:solidFill>
            </a:endParaRPr>
          </a:p>
        </p:txBody>
      </p:sp>
      <p:sp>
        <p:nvSpPr>
          <p:cNvPr id="36" name="标题 1"/>
          <p:cNvSpPr txBox="1"/>
          <p:nvPr/>
        </p:nvSpPr>
        <p:spPr>
          <a:xfrm>
            <a:off x="20096" y="285819"/>
            <a:ext cx="9144000" cy="556021"/>
          </a:xfrm>
          <a:prstGeom prst="rect">
            <a:avLst/>
          </a:prstGeom>
        </p:spPr>
        <p:txBody>
          <a:bodyPr anchor="ctr" anchorCtr="1"/>
          <a:lstStyle>
            <a:lvl1pPr algn="ctr" defTabSz="914400" rtl="0" eaLnBrk="1" latinLnBrk="0" hangingPunct="1">
              <a:spcBef>
                <a:spcPct val="0"/>
              </a:spcBef>
              <a:buNone/>
              <a:defRPr sz="2800" b="1" kern="1200" spc="300">
                <a:solidFill>
                  <a:schemeClr val="bg1"/>
                </a:solidFill>
                <a:latin typeface="微软雅黑" panose="020B0503020204020204" pitchFamily="34" charset="-122"/>
                <a:ea typeface="微软雅黑" panose="020B0503020204020204" pitchFamily="34" charset="-122"/>
                <a:cs typeface="+mj-cs"/>
              </a:defRPr>
            </a:lvl1pPr>
          </a:lstStyle>
          <a:p>
            <a:r>
              <a:rPr lang="en-US" sz="2000" dirty="0" smtClean="0"/>
              <a:t>Why we need cyborg acceleration management</a:t>
            </a:r>
            <a:endParaRPr lang="en-US" sz="2000" dirty="0"/>
          </a:p>
        </p:txBody>
      </p:sp>
      <p:sp>
        <p:nvSpPr>
          <p:cNvPr id="17" name="标题 1"/>
          <p:cNvSpPr txBox="1"/>
          <p:nvPr/>
        </p:nvSpPr>
        <p:spPr>
          <a:xfrm>
            <a:off x="179512" y="-652944"/>
            <a:ext cx="7678636" cy="490066"/>
          </a:xfrm>
          <a:prstGeom prst="rect">
            <a:avLst/>
          </a:prstGeom>
        </p:spPr>
        <p:txBody>
          <a:bodyPr/>
          <a:lstStyle>
            <a:lvl1pPr algn="l" rtl="0" eaLnBrk="0" fontAlgn="base" hangingPunct="0">
              <a:spcBef>
                <a:spcPct val="0"/>
              </a:spcBef>
              <a:spcAft>
                <a:spcPct val="0"/>
              </a:spcAft>
              <a:defRPr sz="2200" b="1" kern="1200">
                <a:solidFill>
                  <a:schemeClr val="bg1"/>
                </a:solidFill>
                <a:latin typeface="微软雅黑" panose="020B0503020204020204" pitchFamily="34" charset="-122"/>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r>
              <a:rPr kumimoji="0" lang="zh-CN" altLang="en-US" sz="2400" b="1" i="0" u="none" strike="noStrike" kern="1200" cap="none" spc="0" normalizeH="0" baseline="0" noProof="0" dirty="0" smtClean="0">
                <a:ln>
                  <a:noFill/>
                </a:ln>
                <a:effectLst/>
                <a:uLnTx/>
                <a:uFillTx/>
              </a:rPr>
              <a:t>不同场景下加速卡管理分析</a:t>
            </a:r>
            <a:endParaRPr kumimoji="0" lang="zh-CN" altLang="en-US" sz="2400" b="1" i="0" u="none" strike="noStrike" kern="1200" cap="none" spc="0" normalizeH="0" baseline="0" noProof="0" dirty="0">
              <a:ln>
                <a:noFill/>
              </a:ln>
              <a:effectLst/>
              <a:uLnTx/>
              <a:uFillTx/>
            </a:endParaRPr>
          </a:p>
        </p:txBody>
      </p:sp>
      <p:grpSp>
        <p:nvGrpSpPr>
          <p:cNvPr id="19" name="组合 18"/>
          <p:cNvGrpSpPr/>
          <p:nvPr/>
        </p:nvGrpSpPr>
        <p:grpSpPr>
          <a:xfrm>
            <a:off x="179512" y="1554336"/>
            <a:ext cx="3672408" cy="3443114"/>
            <a:chOff x="251520" y="2000018"/>
            <a:chExt cx="3672408" cy="3661230"/>
          </a:xfrm>
        </p:grpSpPr>
        <p:grpSp>
          <p:nvGrpSpPr>
            <p:cNvPr id="22" name="组合 21"/>
            <p:cNvGrpSpPr/>
            <p:nvPr/>
          </p:nvGrpSpPr>
          <p:grpSpPr>
            <a:xfrm>
              <a:off x="539552" y="2924944"/>
              <a:ext cx="3194774" cy="2514688"/>
              <a:chOff x="2456479" y="3827061"/>
              <a:chExt cx="3194774" cy="2514688"/>
            </a:xfrm>
          </p:grpSpPr>
          <p:pic>
            <p:nvPicPr>
              <p:cNvPr id="25" name="Picture 2"/>
              <p:cNvPicPr>
                <a:picLocks noChangeAspect="1" noChangeArrowheads="1"/>
              </p:cNvPicPr>
              <p:nvPr/>
            </p:nvPicPr>
            <p:blipFill>
              <a:blip r:embed="rId1" cstate="print"/>
              <a:srcRect/>
              <a:stretch>
                <a:fillRect/>
              </a:stretch>
            </p:blipFill>
            <p:spPr bwMode="auto">
              <a:xfrm>
                <a:off x="2625273" y="5782678"/>
                <a:ext cx="607060" cy="273713"/>
              </a:xfrm>
              <a:prstGeom prst="rect">
                <a:avLst/>
              </a:prstGeom>
              <a:noFill/>
              <a:ln w="9525">
                <a:noFill/>
                <a:miter lim="800000"/>
                <a:headEnd/>
                <a:tailEnd/>
              </a:ln>
            </p:spPr>
          </p:pic>
          <p:cxnSp>
            <p:nvCxnSpPr>
              <p:cNvPr id="26" name="直接连接符 25"/>
              <p:cNvCxnSpPr/>
              <p:nvPr/>
            </p:nvCxnSpPr>
            <p:spPr>
              <a:xfrm rot="16200000" flipH="1">
                <a:off x="4636500" y="5589406"/>
                <a:ext cx="433750" cy="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直接连接符 26"/>
              <p:cNvCxnSpPr/>
              <p:nvPr/>
            </p:nvCxnSpPr>
            <p:spPr>
              <a:xfrm rot="5400000">
                <a:off x="2728703" y="5565269"/>
                <a:ext cx="385470"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矩形 27"/>
              <p:cNvSpPr/>
              <p:nvPr/>
            </p:nvSpPr>
            <p:spPr>
              <a:xfrm>
                <a:off x="2472740" y="6044877"/>
                <a:ext cx="893193" cy="26181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en-US" altLang="zh-CN" sz="1000" dirty="0" smtClean="0">
                    <a:solidFill>
                      <a:schemeClr val="bg1"/>
                    </a:solidFill>
                    <a:latin typeface="Calibri" panose="020F0502020204030204"/>
                    <a:ea typeface="微软雅黑" panose="020B0503020204020204" pitchFamily="34" charset="-122"/>
                  </a:rPr>
                  <a:t>Network card</a:t>
                </a:r>
                <a:endParaRPr lang="zh-CN" altLang="en-US" sz="1000" dirty="0">
                  <a:solidFill>
                    <a:schemeClr val="bg1"/>
                  </a:solidFill>
                  <a:latin typeface="Calibri" panose="020F0502020204030204"/>
                  <a:ea typeface="微软雅黑" panose="020B0503020204020204" pitchFamily="34" charset="-122"/>
                </a:endParaRPr>
              </a:p>
            </p:txBody>
          </p:sp>
          <p:sp>
            <p:nvSpPr>
              <p:cNvPr id="31" name="矩形 30"/>
              <p:cNvSpPr/>
              <p:nvPr/>
            </p:nvSpPr>
            <p:spPr>
              <a:xfrm>
                <a:off x="2472740" y="3827061"/>
                <a:ext cx="896949" cy="252260"/>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1000" dirty="0" err="1" smtClean="0">
                    <a:solidFill>
                      <a:schemeClr val="tx1"/>
                    </a:solidFill>
                    <a:latin typeface="微软雅黑" panose="020B0503020204020204" pitchFamily="34" charset="-122"/>
                    <a:ea typeface="微软雅黑" panose="020B0503020204020204" pitchFamily="34" charset="-122"/>
                  </a:rPr>
                  <a:t>Nic</a:t>
                </a:r>
                <a:r>
                  <a:rPr lang="en-US" altLang="zh-CN" sz="1000" dirty="0" smtClean="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pic>
            <p:nvPicPr>
              <p:cNvPr id="32" name="Picture 2"/>
              <p:cNvPicPr>
                <a:picLocks noChangeAspect="1" noChangeArrowheads="1"/>
              </p:cNvPicPr>
              <p:nvPr/>
            </p:nvPicPr>
            <p:blipFill>
              <a:blip r:embed="rId1" cstate="print"/>
              <a:srcRect/>
              <a:stretch>
                <a:fillRect/>
              </a:stretch>
            </p:blipFill>
            <p:spPr bwMode="auto">
              <a:xfrm>
                <a:off x="4560753" y="5797918"/>
                <a:ext cx="607060" cy="273713"/>
              </a:xfrm>
              <a:prstGeom prst="rect">
                <a:avLst/>
              </a:prstGeom>
              <a:noFill/>
              <a:ln w="9525">
                <a:noFill/>
                <a:miter lim="800000"/>
                <a:headEnd/>
                <a:tailEnd/>
              </a:ln>
            </p:spPr>
          </p:pic>
          <p:sp>
            <p:nvSpPr>
              <p:cNvPr id="35" name="矩形 34"/>
              <p:cNvSpPr/>
              <p:nvPr/>
            </p:nvSpPr>
            <p:spPr>
              <a:xfrm>
                <a:off x="4522418" y="6079930"/>
                <a:ext cx="1128835" cy="26181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en-US" altLang="zh-CN" sz="1000" dirty="0" err="1" smtClean="0">
                    <a:solidFill>
                      <a:schemeClr val="bg1"/>
                    </a:solidFill>
                    <a:latin typeface="微软雅黑" panose="020B0503020204020204" pitchFamily="34" charset="-122"/>
                    <a:ea typeface="微软雅黑" panose="020B0503020204020204" pitchFamily="34" charset="-122"/>
                  </a:rPr>
                  <a:t>Acc</a:t>
                </a:r>
                <a:r>
                  <a:rPr lang="en-US" altLang="zh-CN" sz="1000" dirty="0" smtClean="0">
                    <a:solidFill>
                      <a:schemeClr val="bg1"/>
                    </a:solidFill>
                    <a:latin typeface="微软雅黑" panose="020B0503020204020204" pitchFamily="34" charset="-122"/>
                    <a:ea typeface="微软雅黑" panose="020B0503020204020204" pitchFamily="34" charset="-122"/>
                  </a:rPr>
                  <a:t> hardware 2</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3526674"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700" dirty="0" smtClean="0">
                    <a:solidFill>
                      <a:schemeClr val="tx1"/>
                    </a:solidFill>
                    <a:latin typeface="微软雅黑" panose="020B0503020204020204" pitchFamily="34" charset="-122"/>
                    <a:ea typeface="微软雅黑" panose="020B0503020204020204" pitchFamily="34" charset="-122"/>
                  </a:rPr>
                  <a:t>Acceleration hardware </a:t>
                </a:r>
                <a:r>
                  <a:rPr lang="en-US" altLang="zh-CN" sz="700" dirty="0" smtClean="0">
                    <a:solidFill>
                      <a:schemeClr val="tx1"/>
                    </a:solidFill>
                    <a:latin typeface="微软雅黑" panose="020B0503020204020204" pitchFamily="34" charset="-122"/>
                    <a:ea typeface="微软雅黑" panose="020B0503020204020204" pitchFamily="34" charset="-122"/>
                  </a:rPr>
                  <a:t>1 driver</a:t>
                </a:r>
                <a:endParaRPr lang="zh-CN" altLang="en-US" sz="700" dirty="0">
                  <a:solidFill>
                    <a:schemeClr val="tx1"/>
                  </a:solidFill>
                  <a:latin typeface="微软雅黑" panose="020B0503020204020204" pitchFamily="34" charset="-122"/>
                  <a:ea typeface="微软雅黑" panose="020B0503020204020204" pitchFamily="34" charset="-122"/>
                </a:endParaRPr>
              </a:p>
            </p:txBody>
          </p:sp>
          <p:sp>
            <p:nvSpPr>
              <p:cNvPr id="45" name="矩形 44"/>
              <p:cNvSpPr/>
              <p:nvPr/>
            </p:nvSpPr>
            <p:spPr>
              <a:xfrm>
                <a:off x="4432245"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a:t>
                </a:r>
                <a:r>
                  <a:rPr lang="en-US" altLang="zh-CN" sz="800" dirty="0" smtClean="0">
                    <a:solidFill>
                      <a:schemeClr val="tx1"/>
                    </a:solidFill>
                    <a:latin typeface="微软雅黑" panose="020B0503020204020204" pitchFamily="34" charset="-122"/>
                    <a:ea typeface="微软雅黑" panose="020B0503020204020204" pitchFamily="34" charset="-122"/>
                  </a:rPr>
                  <a:t>2 </a:t>
                </a:r>
                <a:r>
                  <a:rPr lang="en-US" altLang="zh-CN" sz="800" dirty="0">
                    <a:solidFill>
                      <a:schemeClr val="tx1"/>
                    </a:solidFill>
                    <a:latin typeface="微软雅黑" panose="020B0503020204020204" pitchFamily="34" charset="-122"/>
                    <a:ea typeface="微软雅黑" panose="020B0503020204020204" pitchFamily="34" charset="-122"/>
                  </a:rPr>
                  <a:t>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rot="16200000" flipH="1">
                <a:off x="3750052" y="5591959"/>
                <a:ext cx="433750" cy="8"/>
              </a:xfrm>
              <a:prstGeom prst="line">
                <a:avLst/>
              </a:prstGeom>
            </p:spPr>
            <p:style>
              <a:lnRef idx="2">
                <a:schemeClr val="accent1"/>
              </a:lnRef>
              <a:fillRef idx="0">
                <a:schemeClr val="accent1"/>
              </a:fillRef>
              <a:effectRef idx="1">
                <a:schemeClr val="accent1"/>
              </a:effectRef>
              <a:fontRef idx="minor">
                <a:schemeClr val="tx1"/>
              </a:fontRef>
            </p:style>
          </p:cxnSp>
          <p:pic>
            <p:nvPicPr>
              <p:cNvPr id="47" name="Picture 2"/>
              <p:cNvPicPr>
                <a:picLocks noChangeAspect="1" noChangeArrowheads="1"/>
              </p:cNvPicPr>
              <p:nvPr/>
            </p:nvPicPr>
            <p:blipFill>
              <a:blip r:embed="rId1" cstate="print"/>
              <a:srcRect/>
              <a:stretch>
                <a:fillRect/>
              </a:stretch>
            </p:blipFill>
            <p:spPr bwMode="auto">
              <a:xfrm>
                <a:off x="3674305" y="5800471"/>
                <a:ext cx="607060" cy="273713"/>
              </a:xfrm>
              <a:prstGeom prst="rect">
                <a:avLst/>
              </a:prstGeom>
              <a:noFill/>
              <a:ln w="9525">
                <a:noFill/>
                <a:miter lim="800000"/>
                <a:headEnd/>
                <a:tailEnd/>
              </a:ln>
            </p:spPr>
          </p:pic>
          <p:sp>
            <p:nvSpPr>
              <p:cNvPr id="48" name="矩形 47"/>
              <p:cNvSpPr/>
              <p:nvPr/>
            </p:nvSpPr>
            <p:spPr>
              <a:xfrm>
                <a:off x="3450867" y="6075907"/>
                <a:ext cx="1128835" cy="261819"/>
              </a:xfrm>
              <a:prstGeom prst="rect">
                <a:avLst/>
              </a:prstGeom>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fontAlgn="auto">
                  <a:spcBef>
                    <a:spcPts val="0"/>
                  </a:spcBef>
                  <a:spcAft>
                    <a:spcPts val="0"/>
                  </a:spcAft>
                </a:pPr>
                <a:r>
                  <a:rPr lang="en-US" altLang="zh-CN" sz="1000" dirty="0" err="1" smtClean="0">
                    <a:solidFill>
                      <a:schemeClr val="bg1"/>
                    </a:solidFill>
                    <a:latin typeface="微软雅黑" panose="020B0503020204020204" pitchFamily="34" charset="-122"/>
                    <a:ea typeface="微软雅黑" panose="020B0503020204020204" pitchFamily="34" charset="-122"/>
                  </a:rPr>
                  <a:t>Acc</a:t>
                </a:r>
                <a:r>
                  <a:rPr lang="en-US" altLang="zh-CN" sz="1000" dirty="0" smtClean="0">
                    <a:solidFill>
                      <a:schemeClr val="bg1"/>
                    </a:solidFill>
                    <a:latin typeface="微软雅黑" panose="020B0503020204020204" pitchFamily="34" charset="-122"/>
                    <a:ea typeface="微软雅黑" panose="020B0503020204020204" pitchFamily="34" charset="-122"/>
                  </a:rPr>
                  <a:t> hardware 1</a:t>
                </a:r>
                <a:endParaRPr lang="zh-CN" altLang="en-US" sz="1000" dirty="0">
                  <a:latin typeface="微软雅黑" panose="020B0503020204020204" pitchFamily="34" charset="-122"/>
                  <a:ea typeface="微软雅黑" panose="020B0503020204020204" pitchFamily="34" charset="-122"/>
                </a:endParaRPr>
              </a:p>
            </p:txBody>
          </p:sp>
          <p:sp>
            <p:nvSpPr>
              <p:cNvPr id="49" name="矩形 48"/>
              <p:cNvSpPr/>
              <p:nvPr/>
            </p:nvSpPr>
            <p:spPr>
              <a:xfrm>
                <a:off x="2456479" y="5166133"/>
                <a:ext cx="896949" cy="312111"/>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1000" dirty="0" err="1">
                    <a:solidFill>
                      <a:schemeClr val="tx1"/>
                    </a:solidFill>
                    <a:latin typeface="微软雅黑" panose="020B0503020204020204" pitchFamily="34" charset="-122"/>
                    <a:ea typeface="微软雅黑" panose="020B0503020204020204" pitchFamily="34" charset="-122"/>
                  </a:rPr>
                  <a:t>Nic</a:t>
                </a:r>
                <a:r>
                  <a:rPr lang="en-US" altLang="zh-CN" sz="1000" dirty="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sp>
            <p:nvSpPr>
              <p:cNvPr id="50" name="矩形 49"/>
              <p:cNvSpPr/>
              <p:nvPr/>
            </p:nvSpPr>
            <p:spPr>
              <a:xfrm>
                <a:off x="3510413" y="5166133"/>
                <a:ext cx="885122" cy="315911"/>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1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1" name="矩形 50"/>
              <p:cNvSpPr/>
              <p:nvPr/>
            </p:nvSpPr>
            <p:spPr>
              <a:xfrm>
                <a:off x="4415984" y="5163578"/>
                <a:ext cx="885122" cy="318465"/>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2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2" name="下箭头 51"/>
              <p:cNvSpPr/>
              <p:nvPr/>
            </p:nvSpPr>
            <p:spPr>
              <a:xfrm>
                <a:off x="3301934" y="4310551"/>
                <a:ext cx="488068" cy="5468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下箭头 52"/>
              <p:cNvSpPr/>
              <p:nvPr/>
            </p:nvSpPr>
            <p:spPr>
              <a:xfrm rot="10800000">
                <a:off x="3868642" y="4311904"/>
                <a:ext cx="482324" cy="5395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圆角矩形 22"/>
            <p:cNvSpPr/>
            <p:nvPr/>
          </p:nvSpPr>
          <p:spPr>
            <a:xfrm>
              <a:off x="517456" y="2352767"/>
              <a:ext cx="2882984" cy="198358"/>
            </a:xfrm>
            <a:prstGeom prst="roundRect">
              <a:avLst/>
            </a:prstGeom>
            <a:solidFill>
              <a:schemeClr val="accent5">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000" b="1" kern="0" dirty="0" smtClean="0">
                  <a:latin typeface="微软雅黑" panose="020B0503020204020204" pitchFamily="34" charset="-122"/>
                  <a:ea typeface="微软雅黑" panose="020B0503020204020204" pitchFamily="34" charset="-122"/>
                  <a:cs typeface="Arial" panose="020B0604020202020204" pitchFamily="34" charset="0"/>
                </a:rPr>
                <a:t>VNF APP</a:t>
              </a:r>
              <a:endParaRPr lang="zh-CN" altLang="en-US" sz="1000" b="1" kern="0" dirty="0">
                <a:solidFill>
                  <a:srgbClr val="58595B">
                    <a:lumMod val="50000"/>
                  </a:srgb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nvSpPr>
          <p:spPr>
            <a:xfrm>
              <a:off x="251520" y="2000018"/>
              <a:ext cx="3672408" cy="3661230"/>
            </a:xfrm>
            <a:prstGeom prst="rect">
              <a:avLst/>
            </a:prstGeom>
            <a:noFill/>
            <a:ln>
              <a:solidFill>
                <a:schemeClr val="tx1">
                  <a:lumMod val="95000"/>
                </a:schemeClr>
              </a:solidFill>
              <a:prstDash val="lgDash"/>
            </a:ln>
          </p:spPr>
          <p:style>
            <a:lnRef idx="1">
              <a:schemeClr val="dk1"/>
            </a:lnRef>
            <a:fillRef idx="2">
              <a:schemeClr val="dk1"/>
            </a:fillRef>
            <a:effectRef idx="1">
              <a:schemeClr val="dk1"/>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endParaRPr lang="zh-CN" altLang="en-US" sz="1000" dirty="0">
                <a:solidFill>
                  <a:srgbClr val="008ED3"/>
                </a:solidFill>
              </a:endParaRPr>
            </a:p>
          </p:txBody>
        </p:sp>
      </p:grpSp>
      <p:sp>
        <p:nvSpPr>
          <p:cNvPr id="20" name="文本框 82"/>
          <p:cNvSpPr txBox="1"/>
          <p:nvPr/>
        </p:nvSpPr>
        <p:spPr>
          <a:xfrm>
            <a:off x="3917407" y="1442053"/>
            <a:ext cx="5125720" cy="3539430"/>
          </a:xfrm>
          <a:prstGeom prst="rect">
            <a:avLst/>
          </a:prstGeom>
          <a:solidFill>
            <a:schemeClr val="bg1">
              <a:lumMod val="95000"/>
            </a:schemeClr>
          </a:solidFill>
        </p:spPr>
        <p:txBody>
          <a:bodyPr wrap="square" rtlCol="0">
            <a:sp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lvl="0"/>
            <a:r>
              <a:rPr lang="en-US" altLang="zh-CN" sz="1400" b="1" dirty="0">
                <a:sym typeface="+mn-ea"/>
              </a:rPr>
              <a:t>Method 1: </a:t>
            </a:r>
            <a:r>
              <a:rPr lang="en-US" altLang="zh-CN" sz="1400" dirty="0">
                <a:sym typeface="+mn-ea"/>
              </a:rPr>
              <a:t>NOVA management-common network card management</a:t>
            </a:r>
            <a:endParaRPr lang="en-US" altLang="zh-CN" sz="1400" dirty="0">
              <a:sym typeface="+mn-ea"/>
            </a:endParaRPr>
          </a:p>
          <a:p>
            <a:pPr lvl="0"/>
            <a:r>
              <a:rPr lang="en-US" altLang="zh-CN" sz="1400" b="1" dirty="0">
                <a:sym typeface="+mn-ea"/>
              </a:rPr>
              <a:t>Principle:</a:t>
            </a:r>
            <a:r>
              <a:rPr lang="en-US" altLang="zh-CN" sz="1400" dirty="0">
                <a:sym typeface="+mn-ea"/>
              </a:rPr>
              <a:t> When the virtual layer (cloud platform) is installed and deployed, the deployment worker writes the number of accelerated network cards (of the same standardized function) and the correspondence between the accelerated network card and the PCI interface in the configuration file, and NOVA is responsible for scheduling and allocating PCI.</a:t>
            </a:r>
            <a:endParaRPr lang="en-US" altLang="zh-CN" sz="1400" dirty="0">
              <a:sym typeface="+mn-ea"/>
            </a:endParaRPr>
          </a:p>
          <a:p>
            <a:pPr lvl="0"/>
            <a:r>
              <a:rPr lang="en-US" altLang="zh-CN" sz="1400" b="1" dirty="0">
                <a:sym typeface="+mn-ea"/>
              </a:rPr>
              <a:t>Advantages: </a:t>
            </a:r>
            <a:r>
              <a:rPr lang="en-US" altLang="zh-CN" sz="1400" dirty="0">
                <a:sym typeface="+mn-ea"/>
              </a:rPr>
              <a:t>NOVA is now supported</a:t>
            </a:r>
            <a:endParaRPr lang="en-US" altLang="zh-CN" sz="1400" dirty="0">
              <a:sym typeface="+mn-ea"/>
            </a:endParaRPr>
          </a:p>
          <a:p>
            <a:pPr lvl="0"/>
            <a:r>
              <a:rPr lang="en-US" altLang="zh-CN" sz="1400" b="1" dirty="0">
                <a:sym typeface="+mn-ea"/>
              </a:rPr>
              <a:t>defect:</a:t>
            </a:r>
            <a:endParaRPr lang="en-US" altLang="zh-CN" sz="1400" b="1" dirty="0">
              <a:sym typeface="+mn-ea"/>
            </a:endParaRPr>
          </a:p>
          <a:p>
            <a:pPr lvl="0"/>
            <a:r>
              <a:rPr lang="en-US" altLang="zh-CN" sz="1400" dirty="0">
                <a:sym typeface="+mn-ea"/>
              </a:rPr>
              <a:t>NOVA does not have the function of automatically discovering resources. You need to manually configure the corresponding files before the installation and deployment of the virtual layer, and you need to restart after each configuration update to take effect.</a:t>
            </a:r>
            <a:endParaRPr lang="en-US" altLang="zh-CN" sz="1400" dirty="0">
              <a:sym typeface="+mn-ea"/>
            </a:endParaRPr>
          </a:p>
          <a:p>
            <a:pPr lvl="0"/>
            <a:r>
              <a:rPr lang="en-US" altLang="zh-CN" sz="1400" dirty="0">
                <a:sym typeface="+mn-ea"/>
              </a:rPr>
              <a:t>Only applicable if the network card is of the same function type</a:t>
            </a:r>
            <a:endParaRPr lang="en-US" altLang="zh-CN" sz="1400" dirty="0">
              <a:sym typeface="+mn-ea"/>
            </a:endParaRPr>
          </a:p>
          <a:p>
            <a:pPr lvl="0"/>
            <a:r>
              <a:rPr lang="en-US" altLang="zh-CN" sz="1400" b="1" dirty="0">
                <a:sym typeface="+mn-ea"/>
              </a:rPr>
              <a:t>Adaptation:</a:t>
            </a:r>
            <a:r>
              <a:rPr lang="en-US" altLang="zh-CN" sz="1400" dirty="0">
                <a:sym typeface="+mn-ea"/>
              </a:rPr>
              <a:t> The acceleration capability required by the VM indicated in the VNFD is required</a:t>
            </a:r>
            <a:endParaRPr lang="en-US" altLang="zh-CN" sz="1400" dirty="0" smtClean="0">
              <a:sym typeface="+mn-ea"/>
            </a:endParaRPr>
          </a:p>
        </p:txBody>
      </p:sp>
      <p:sp>
        <p:nvSpPr>
          <p:cNvPr id="2" name="矩形 1"/>
          <p:cNvSpPr/>
          <p:nvPr/>
        </p:nvSpPr>
        <p:spPr>
          <a:xfrm>
            <a:off x="387350" y="850181"/>
            <a:ext cx="8577138" cy="830997"/>
          </a:xfrm>
          <a:prstGeom prst="rect">
            <a:avLst/>
          </a:prstGeom>
        </p:spPr>
        <p:txBody>
          <a:bodyPr wrap="square">
            <a:spAutoFit/>
          </a:bodyPr>
          <a:lstStyle/>
          <a:p>
            <a:r>
              <a:rPr lang="zh-CN" altLang="en-US" sz="1600" dirty="0">
                <a:solidFill>
                  <a:schemeClr val="bg1"/>
                </a:solidFill>
              </a:rPr>
              <a:t>Scenario description 1: In the same resource pool, the server has a network card with the same GTP offload acceleration function established by the China Mobile Standard. Problems in this scenario are accelerated card </a:t>
            </a:r>
            <a:r>
              <a:rPr lang="zh-CN" altLang="en-US" sz="1600" dirty="0"/>
              <a:t>management</a:t>
            </a:r>
            <a:endParaRPr lang="zh-CN"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内容占位符 2"/>
          <p:cNvSpPr txBox="1"/>
          <p:nvPr/>
        </p:nvSpPr>
        <p:spPr>
          <a:xfrm>
            <a:off x="152400" y="1554336"/>
            <a:ext cx="11521440" cy="501105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220000"/>
              </a:lnSpc>
            </a:pPr>
            <a:endParaRPr lang="en-US" altLang="zh-CN" sz="500" dirty="0">
              <a:solidFill>
                <a:schemeClr val="bg1"/>
              </a:solidFill>
            </a:endParaRPr>
          </a:p>
        </p:txBody>
      </p:sp>
      <p:sp>
        <p:nvSpPr>
          <p:cNvPr id="36" name="标题 1"/>
          <p:cNvSpPr txBox="1"/>
          <p:nvPr/>
        </p:nvSpPr>
        <p:spPr>
          <a:xfrm>
            <a:off x="20096" y="285819"/>
            <a:ext cx="9144000" cy="556021"/>
          </a:xfrm>
          <a:prstGeom prst="rect">
            <a:avLst/>
          </a:prstGeom>
        </p:spPr>
        <p:txBody>
          <a:bodyPr anchor="ctr" anchorCtr="1"/>
          <a:lstStyle>
            <a:lvl1pPr algn="ctr" defTabSz="914400" rtl="0" eaLnBrk="1" latinLnBrk="0" hangingPunct="1">
              <a:spcBef>
                <a:spcPct val="0"/>
              </a:spcBef>
              <a:buNone/>
              <a:defRPr sz="2800" b="1" kern="1200" spc="300">
                <a:solidFill>
                  <a:schemeClr val="bg1"/>
                </a:solidFill>
                <a:latin typeface="微软雅黑" panose="020B0503020204020204" pitchFamily="34" charset="-122"/>
                <a:ea typeface="微软雅黑" panose="020B0503020204020204" pitchFamily="34" charset="-122"/>
                <a:cs typeface="+mj-cs"/>
              </a:defRPr>
            </a:lvl1pPr>
          </a:lstStyle>
          <a:p>
            <a:r>
              <a:rPr lang="en-US" sz="2000" dirty="0" smtClean="0"/>
              <a:t>Why we need cyborg acceleration management</a:t>
            </a:r>
            <a:endParaRPr lang="en-US" sz="2000" dirty="0"/>
          </a:p>
        </p:txBody>
      </p:sp>
      <p:sp>
        <p:nvSpPr>
          <p:cNvPr id="17" name="标题 1"/>
          <p:cNvSpPr txBox="1"/>
          <p:nvPr/>
        </p:nvSpPr>
        <p:spPr>
          <a:xfrm>
            <a:off x="179512" y="-652944"/>
            <a:ext cx="7678636" cy="490066"/>
          </a:xfrm>
          <a:prstGeom prst="rect">
            <a:avLst/>
          </a:prstGeom>
        </p:spPr>
        <p:txBody>
          <a:bodyPr/>
          <a:lstStyle>
            <a:lvl1pPr algn="l" rtl="0" eaLnBrk="0" fontAlgn="base" hangingPunct="0">
              <a:spcBef>
                <a:spcPct val="0"/>
              </a:spcBef>
              <a:spcAft>
                <a:spcPct val="0"/>
              </a:spcAft>
              <a:defRPr sz="2200" b="1" kern="1200">
                <a:solidFill>
                  <a:schemeClr val="bg1"/>
                </a:solidFill>
                <a:latin typeface="微软雅黑" panose="020B0503020204020204" pitchFamily="34" charset="-122"/>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r>
              <a:rPr kumimoji="0" lang="zh-CN" altLang="en-US" sz="2400" b="1" i="0" u="none" strike="noStrike" kern="1200" cap="none" spc="0" normalizeH="0" baseline="0" noProof="0" dirty="0" smtClean="0">
                <a:ln>
                  <a:noFill/>
                </a:ln>
                <a:effectLst/>
                <a:uLnTx/>
                <a:uFillTx/>
              </a:rPr>
              <a:t>不同场景下加速卡管理分析</a:t>
            </a:r>
            <a:endParaRPr kumimoji="0" lang="zh-CN" altLang="en-US" sz="2400" b="1" i="0" u="none" strike="noStrike" kern="1200" cap="none" spc="0" normalizeH="0" baseline="0" noProof="0" dirty="0">
              <a:ln>
                <a:noFill/>
              </a:ln>
              <a:effectLst/>
              <a:uLnTx/>
              <a:uFillTx/>
            </a:endParaRPr>
          </a:p>
        </p:txBody>
      </p:sp>
      <p:grpSp>
        <p:nvGrpSpPr>
          <p:cNvPr id="19" name="组合 18"/>
          <p:cNvGrpSpPr/>
          <p:nvPr/>
        </p:nvGrpSpPr>
        <p:grpSpPr>
          <a:xfrm>
            <a:off x="251520" y="1087496"/>
            <a:ext cx="3672408" cy="3679996"/>
            <a:chOff x="251520" y="2000018"/>
            <a:chExt cx="3672408" cy="3661230"/>
          </a:xfrm>
        </p:grpSpPr>
        <p:grpSp>
          <p:nvGrpSpPr>
            <p:cNvPr id="22" name="组合 21"/>
            <p:cNvGrpSpPr/>
            <p:nvPr/>
          </p:nvGrpSpPr>
          <p:grpSpPr>
            <a:xfrm>
              <a:off x="539552" y="2924944"/>
              <a:ext cx="2860888" cy="2501643"/>
              <a:chOff x="2456479" y="3827061"/>
              <a:chExt cx="2860888" cy="2501643"/>
            </a:xfrm>
          </p:grpSpPr>
          <p:pic>
            <p:nvPicPr>
              <p:cNvPr id="25" name="Picture 2"/>
              <p:cNvPicPr>
                <a:picLocks noChangeAspect="1" noChangeArrowheads="1"/>
              </p:cNvPicPr>
              <p:nvPr/>
            </p:nvPicPr>
            <p:blipFill>
              <a:blip r:embed="rId1" cstate="print"/>
              <a:srcRect/>
              <a:stretch>
                <a:fillRect/>
              </a:stretch>
            </p:blipFill>
            <p:spPr bwMode="auto">
              <a:xfrm>
                <a:off x="2625273" y="5782678"/>
                <a:ext cx="607060" cy="273713"/>
              </a:xfrm>
              <a:prstGeom prst="rect">
                <a:avLst/>
              </a:prstGeom>
              <a:noFill/>
              <a:ln w="9525">
                <a:noFill/>
                <a:miter lim="800000"/>
                <a:headEnd/>
                <a:tailEnd/>
              </a:ln>
            </p:spPr>
          </p:pic>
          <p:cxnSp>
            <p:nvCxnSpPr>
              <p:cNvPr id="26" name="直接连接符 25"/>
              <p:cNvCxnSpPr/>
              <p:nvPr/>
            </p:nvCxnSpPr>
            <p:spPr>
              <a:xfrm rot="16200000" flipH="1">
                <a:off x="4636500" y="5589406"/>
                <a:ext cx="433750" cy="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直接连接符 26"/>
              <p:cNvCxnSpPr/>
              <p:nvPr/>
            </p:nvCxnSpPr>
            <p:spPr>
              <a:xfrm rot="5400000">
                <a:off x="2728703" y="5565269"/>
                <a:ext cx="385470"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矩形 27"/>
              <p:cNvSpPr/>
              <p:nvPr/>
            </p:nvSpPr>
            <p:spPr>
              <a:xfrm>
                <a:off x="2738578" y="6041400"/>
                <a:ext cx="441146" cy="24622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zh-CN" altLang="en-US" sz="1000" dirty="0" smtClean="0">
                    <a:latin typeface="Calibri" panose="020F0502020204030204"/>
                    <a:ea typeface="微软雅黑" panose="020B0503020204020204" pitchFamily="34" charset="-122"/>
                  </a:rPr>
                  <a:t>网卡</a:t>
                </a:r>
                <a:endParaRPr lang="zh-CN" altLang="en-US" sz="1000" dirty="0">
                  <a:latin typeface="Calibri" panose="020F0502020204030204"/>
                  <a:ea typeface="微软雅黑" panose="020B0503020204020204" pitchFamily="34" charset="-122"/>
                </a:endParaRPr>
              </a:p>
            </p:txBody>
          </p:sp>
          <p:sp>
            <p:nvSpPr>
              <p:cNvPr id="31" name="矩形 30"/>
              <p:cNvSpPr/>
              <p:nvPr/>
            </p:nvSpPr>
            <p:spPr>
              <a:xfrm>
                <a:off x="2472740" y="3827061"/>
                <a:ext cx="896949" cy="252260"/>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1000" dirty="0" err="1" smtClean="0">
                    <a:solidFill>
                      <a:schemeClr val="tx1"/>
                    </a:solidFill>
                    <a:latin typeface="微软雅黑" panose="020B0503020204020204" pitchFamily="34" charset="-122"/>
                    <a:ea typeface="微软雅黑" panose="020B0503020204020204" pitchFamily="34" charset="-122"/>
                  </a:rPr>
                  <a:t>Nic</a:t>
                </a:r>
                <a:r>
                  <a:rPr lang="en-US" altLang="zh-CN" sz="1000" dirty="0" smtClean="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pic>
            <p:nvPicPr>
              <p:cNvPr id="32" name="Picture 2"/>
              <p:cNvPicPr>
                <a:picLocks noChangeAspect="1" noChangeArrowheads="1"/>
              </p:cNvPicPr>
              <p:nvPr/>
            </p:nvPicPr>
            <p:blipFill>
              <a:blip r:embed="rId1" cstate="print"/>
              <a:srcRect/>
              <a:stretch>
                <a:fillRect/>
              </a:stretch>
            </p:blipFill>
            <p:spPr bwMode="auto">
              <a:xfrm>
                <a:off x="4560753" y="5797918"/>
                <a:ext cx="607060" cy="273713"/>
              </a:xfrm>
              <a:prstGeom prst="rect">
                <a:avLst/>
              </a:prstGeom>
              <a:noFill/>
              <a:ln w="9525">
                <a:noFill/>
                <a:miter lim="800000"/>
                <a:headEnd/>
                <a:tailEnd/>
              </a:ln>
            </p:spPr>
          </p:pic>
          <p:sp>
            <p:nvSpPr>
              <p:cNvPr id="35" name="矩形 34"/>
              <p:cNvSpPr/>
              <p:nvPr/>
            </p:nvSpPr>
            <p:spPr>
              <a:xfrm>
                <a:off x="4522418" y="6079930"/>
                <a:ext cx="772969" cy="24622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zh-CN" altLang="en-US" sz="1000" dirty="0" smtClean="0">
                    <a:latin typeface="微软雅黑" panose="020B0503020204020204" pitchFamily="34" charset="-122"/>
                    <a:ea typeface="微软雅黑" panose="020B0503020204020204" pitchFamily="34" charset="-122"/>
                  </a:rPr>
                  <a:t>加速硬件</a:t>
                </a:r>
                <a:r>
                  <a:rPr lang="en-US" altLang="zh-CN" sz="1000" dirty="0" smtClean="0">
                    <a:latin typeface="微软雅黑" panose="020B0503020204020204" pitchFamily="34" charset="-122"/>
                    <a:ea typeface="微软雅黑" panose="020B0503020204020204" pitchFamily="34" charset="-122"/>
                  </a:rPr>
                  <a:t>2</a:t>
                </a:r>
                <a:endParaRPr lang="zh-CN" altLang="en-US" sz="1000" dirty="0">
                  <a:latin typeface="微软雅黑" panose="020B0503020204020204" pitchFamily="34" charset="-122"/>
                  <a:ea typeface="微软雅黑" panose="020B0503020204020204" pitchFamily="34" charset="-122"/>
                </a:endParaRPr>
              </a:p>
            </p:txBody>
          </p:sp>
          <p:sp>
            <p:nvSpPr>
              <p:cNvPr id="44" name="矩形 43"/>
              <p:cNvSpPr/>
              <p:nvPr/>
            </p:nvSpPr>
            <p:spPr>
              <a:xfrm>
                <a:off x="3526674"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700" dirty="0" smtClean="0">
                    <a:solidFill>
                      <a:schemeClr val="tx1"/>
                    </a:solidFill>
                    <a:latin typeface="微软雅黑" panose="020B0503020204020204" pitchFamily="34" charset="-122"/>
                    <a:ea typeface="微软雅黑" panose="020B0503020204020204" pitchFamily="34" charset="-122"/>
                  </a:rPr>
                  <a:t>Acceleration hardware </a:t>
                </a:r>
                <a:r>
                  <a:rPr lang="en-US" altLang="zh-CN" sz="700" dirty="0" smtClean="0">
                    <a:solidFill>
                      <a:schemeClr val="tx1"/>
                    </a:solidFill>
                    <a:latin typeface="微软雅黑" panose="020B0503020204020204" pitchFamily="34" charset="-122"/>
                    <a:ea typeface="微软雅黑" panose="020B0503020204020204" pitchFamily="34" charset="-122"/>
                  </a:rPr>
                  <a:t>1 driver</a:t>
                </a:r>
                <a:endParaRPr lang="zh-CN" altLang="en-US" sz="700" dirty="0">
                  <a:solidFill>
                    <a:schemeClr val="tx1"/>
                  </a:solidFill>
                  <a:latin typeface="微软雅黑" panose="020B0503020204020204" pitchFamily="34" charset="-122"/>
                  <a:ea typeface="微软雅黑" panose="020B0503020204020204" pitchFamily="34" charset="-122"/>
                </a:endParaRPr>
              </a:p>
            </p:txBody>
          </p:sp>
          <p:sp>
            <p:nvSpPr>
              <p:cNvPr id="45" name="矩形 44"/>
              <p:cNvSpPr/>
              <p:nvPr/>
            </p:nvSpPr>
            <p:spPr>
              <a:xfrm>
                <a:off x="4432245"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a:t>
                </a:r>
                <a:r>
                  <a:rPr lang="en-US" altLang="zh-CN" sz="800" dirty="0" smtClean="0">
                    <a:solidFill>
                      <a:schemeClr val="tx1"/>
                    </a:solidFill>
                    <a:latin typeface="微软雅黑" panose="020B0503020204020204" pitchFamily="34" charset="-122"/>
                    <a:ea typeface="微软雅黑" panose="020B0503020204020204" pitchFamily="34" charset="-122"/>
                  </a:rPr>
                  <a:t>2 </a:t>
                </a:r>
                <a:r>
                  <a:rPr lang="en-US" altLang="zh-CN" sz="800" dirty="0">
                    <a:solidFill>
                      <a:schemeClr val="tx1"/>
                    </a:solidFill>
                    <a:latin typeface="微软雅黑" panose="020B0503020204020204" pitchFamily="34" charset="-122"/>
                    <a:ea typeface="微软雅黑" panose="020B0503020204020204" pitchFamily="34" charset="-122"/>
                  </a:rPr>
                  <a:t>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rot="16200000" flipH="1">
                <a:off x="3750052" y="5591959"/>
                <a:ext cx="433750" cy="8"/>
              </a:xfrm>
              <a:prstGeom prst="line">
                <a:avLst/>
              </a:prstGeom>
            </p:spPr>
            <p:style>
              <a:lnRef idx="2">
                <a:schemeClr val="accent1"/>
              </a:lnRef>
              <a:fillRef idx="0">
                <a:schemeClr val="accent1"/>
              </a:fillRef>
              <a:effectRef idx="1">
                <a:schemeClr val="accent1"/>
              </a:effectRef>
              <a:fontRef idx="minor">
                <a:schemeClr val="tx1"/>
              </a:fontRef>
            </p:style>
          </p:cxnSp>
          <p:pic>
            <p:nvPicPr>
              <p:cNvPr id="47" name="Picture 2"/>
              <p:cNvPicPr>
                <a:picLocks noChangeAspect="1" noChangeArrowheads="1"/>
              </p:cNvPicPr>
              <p:nvPr/>
            </p:nvPicPr>
            <p:blipFill>
              <a:blip r:embed="rId1" cstate="print"/>
              <a:srcRect/>
              <a:stretch>
                <a:fillRect/>
              </a:stretch>
            </p:blipFill>
            <p:spPr bwMode="auto">
              <a:xfrm>
                <a:off x="3674305" y="5800471"/>
                <a:ext cx="607060" cy="273713"/>
              </a:xfrm>
              <a:prstGeom prst="rect">
                <a:avLst/>
              </a:prstGeom>
              <a:noFill/>
              <a:ln w="9525">
                <a:noFill/>
                <a:miter lim="800000"/>
                <a:headEnd/>
                <a:tailEnd/>
              </a:ln>
            </p:spPr>
          </p:pic>
          <p:sp>
            <p:nvSpPr>
              <p:cNvPr id="48" name="矩形 47"/>
              <p:cNvSpPr/>
              <p:nvPr/>
            </p:nvSpPr>
            <p:spPr>
              <a:xfrm>
                <a:off x="3635970" y="6082483"/>
                <a:ext cx="772969" cy="246221"/>
              </a:xfrm>
              <a:prstGeom prst="rect">
                <a:avLst/>
              </a:prstGeom>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fontAlgn="auto">
                  <a:spcBef>
                    <a:spcPts val="0"/>
                  </a:spcBef>
                  <a:spcAft>
                    <a:spcPts val="0"/>
                  </a:spcAft>
                </a:pPr>
                <a:r>
                  <a:rPr lang="zh-CN" altLang="en-US" sz="1000" dirty="0" smtClean="0">
                    <a:latin typeface="微软雅黑" panose="020B0503020204020204" pitchFamily="34" charset="-122"/>
                    <a:ea typeface="微软雅黑" panose="020B0503020204020204" pitchFamily="34" charset="-122"/>
                  </a:rPr>
                  <a:t>加速硬件</a:t>
                </a:r>
                <a:r>
                  <a:rPr lang="en-US" altLang="zh-CN" sz="1000" dirty="0" smtClean="0">
                    <a:latin typeface="微软雅黑" panose="020B0503020204020204" pitchFamily="34" charset="-122"/>
                    <a:ea typeface="微软雅黑" panose="020B0503020204020204" pitchFamily="34" charset="-122"/>
                  </a:rPr>
                  <a:t>1</a:t>
                </a:r>
                <a:endParaRPr lang="zh-CN" altLang="en-US" sz="1000" dirty="0">
                  <a:latin typeface="微软雅黑" panose="020B0503020204020204" pitchFamily="34" charset="-122"/>
                  <a:ea typeface="微软雅黑" panose="020B0503020204020204" pitchFamily="34" charset="-122"/>
                </a:endParaRPr>
              </a:p>
            </p:txBody>
          </p:sp>
          <p:sp>
            <p:nvSpPr>
              <p:cNvPr id="49" name="矩形 48"/>
              <p:cNvSpPr/>
              <p:nvPr/>
            </p:nvSpPr>
            <p:spPr>
              <a:xfrm>
                <a:off x="2456479" y="5166133"/>
                <a:ext cx="896949" cy="312111"/>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1000" dirty="0" err="1">
                    <a:solidFill>
                      <a:schemeClr val="tx1"/>
                    </a:solidFill>
                    <a:latin typeface="微软雅黑" panose="020B0503020204020204" pitchFamily="34" charset="-122"/>
                    <a:ea typeface="微软雅黑" panose="020B0503020204020204" pitchFamily="34" charset="-122"/>
                  </a:rPr>
                  <a:t>Nic</a:t>
                </a:r>
                <a:r>
                  <a:rPr lang="en-US" altLang="zh-CN" sz="1000" dirty="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sp>
            <p:nvSpPr>
              <p:cNvPr id="50" name="矩形 49"/>
              <p:cNvSpPr/>
              <p:nvPr/>
            </p:nvSpPr>
            <p:spPr>
              <a:xfrm>
                <a:off x="3510413" y="5166133"/>
                <a:ext cx="885122" cy="315911"/>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1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1" name="矩形 50"/>
              <p:cNvSpPr/>
              <p:nvPr/>
            </p:nvSpPr>
            <p:spPr>
              <a:xfrm>
                <a:off x="4415984" y="5163578"/>
                <a:ext cx="885122" cy="318465"/>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2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2" name="下箭头 51"/>
              <p:cNvSpPr/>
              <p:nvPr/>
            </p:nvSpPr>
            <p:spPr>
              <a:xfrm>
                <a:off x="3301934" y="4310551"/>
                <a:ext cx="488068" cy="5468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下箭头 52"/>
              <p:cNvSpPr/>
              <p:nvPr/>
            </p:nvSpPr>
            <p:spPr>
              <a:xfrm rot="10800000">
                <a:off x="3868642" y="4311904"/>
                <a:ext cx="482324" cy="5395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圆角矩形 22"/>
            <p:cNvSpPr/>
            <p:nvPr/>
          </p:nvSpPr>
          <p:spPr>
            <a:xfrm>
              <a:off x="517456" y="2352767"/>
              <a:ext cx="2882984" cy="198358"/>
            </a:xfrm>
            <a:prstGeom prst="roundRect">
              <a:avLst/>
            </a:prstGeom>
            <a:solidFill>
              <a:schemeClr val="accent5">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000" b="1" kern="0" dirty="0" smtClean="0">
                  <a:latin typeface="微软雅黑" panose="020B0503020204020204" pitchFamily="34" charset="-122"/>
                  <a:ea typeface="微软雅黑" panose="020B0503020204020204" pitchFamily="34" charset="-122"/>
                  <a:cs typeface="Arial" panose="020B0604020202020204" pitchFamily="34" charset="0"/>
                </a:rPr>
                <a:t>VNF APP</a:t>
              </a:r>
              <a:endParaRPr lang="zh-CN" altLang="en-US" sz="1000" b="1" kern="0" dirty="0">
                <a:solidFill>
                  <a:srgbClr val="58595B">
                    <a:lumMod val="50000"/>
                  </a:srgb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nvSpPr>
          <p:spPr>
            <a:xfrm>
              <a:off x="251520" y="2000018"/>
              <a:ext cx="3672408" cy="3661230"/>
            </a:xfrm>
            <a:prstGeom prst="rect">
              <a:avLst/>
            </a:prstGeom>
            <a:noFill/>
            <a:ln>
              <a:solidFill>
                <a:schemeClr val="tx1">
                  <a:lumMod val="95000"/>
                </a:schemeClr>
              </a:solidFill>
              <a:prstDash val="lgDash"/>
            </a:ln>
          </p:spPr>
          <p:style>
            <a:lnRef idx="1">
              <a:schemeClr val="dk1"/>
            </a:lnRef>
            <a:fillRef idx="2">
              <a:schemeClr val="dk1"/>
            </a:fillRef>
            <a:effectRef idx="1">
              <a:schemeClr val="dk1"/>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endParaRPr lang="zh-CN" altLang="en-US" sz="1000" dirty="0">
                <a:solidFill>
                  <a:srgbClr val="008ED3"/>
                </a:solidFill>
              </a:endParaRPr>
            </a:p>
          </p:txBody>
        </p:sp>
      </p:grpSp>
      <p:sp>
        <p:nvSpPr>
          <p:cNvPr id="20" name="文本框 82"/>
          <p:cNvSpPr txBox="1"/>
          <p:nvPr/>
        </p:nvSpPr>
        <p:spPr>
          <a:xfrm>
            <a:off x="4000186" y="1473492"/>
            <a:ext cx="4883575" cy="2893100"/>
          </a:xfrm>
          <a:prstGeom prst="rect">
            <a:avLst/>
          </a:prstGeom>
          <a:solidFill>
            <a:schemeClr val="bg1">
              <a:lumMod val="95000"/>
            </a:schemeClr>
          </a:solidFill>
        </p:spPr>
        <p:txBody>
          <a:bodyPr wrap="square" rtlCol="0">
            <a:sp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lvl="0"/>
            <a:r>
              <a:rPr lang="en-US" altLang="zh-CN" sz="1400" b="1" dirty="0">
                <a:sym typeface="+mn-ea"/>
              </a:rPr>
              <a:t>Method 2: </a:t>
            </a:r>
            <a:r>
              <a:rPr lang="en-US" altLang="zh-CN" sz="1400" dirty="0">
                <a:sym typeface="+mn-ea"/>
              </a:rPr>
              <a:t>Cyborg Management-Accelerate hardware specific management</a:t>
            </a:r>
            <a:endParaRPr lang="en-US" altLang="zh-CN" sz="1400" dirty="0">
              <a:sym typeface="+mn-ea"/>
            </a:endParaRPr>
          </a:p>
          <a:p>
            <a:pPr lvl="0"/>
            <a:r>
              <a:rPr lang="en-US" altLang="zh-CN" sz="1400" b="1" dirty="0">
                <a:sym typeface="+mn-ea"/>
              </a:rPr>
              <a:t>Principle: </a:t>
            </a:r>
            <a:r>
              <a:rPr lang="en-US" altLang="zh-CN" sz="1400" dirty="0">
                <a:sym typeface="+mn-ea"/>
              </a:rPr>
              <a:t>Cyborg component management, automatic management of accelerator cards, and cyborg component conductor dispatched to VMs.</a:t>
            </a:r>
            <a:endParaRPr lang="en-US" altLang="zh-CN" sz="1400" dirty="0">
              <a:sym typeface="+mn-ea"/>
            </a:endParaRPr>
          </a:p>
          <a:p>
            <a:pPr lvl="0"/>
            <a:r>
              <a:rPr lang="en-US" altLang="zh-CN" sz="1400" b="1" dirty="0">
                <a:sym typeface="+mn-ea"/>
              </a:rPr>
              <a:t>Advantages:</a:t>
            </a:r>
            <a:r>
              <a:rPr lang="en-US" altLang="zh-CN" sz="1400" dirty="0">
                <a:sym typeface="+mn-ea"/>
              </a:rPr>
              <a:t> Mainly oriented to different types of accelerator card management and scheduling, suitable for both single-function accelerator card deployment scenarios and multi-function accelerator card hybrid deployment scenarios</a:t>
            </a:r>
            <a:endParaRPr lang="en-US" altLang="zh-CN" sz="1400" dirty="0">
              <a:sym typeface="+mn-ea"/>
            </a:endParaRPr>
          </a:p>
          <a:p>
            <a:pPr lvl="0"/>
            <a:r>
              <a:rPr lang="en-US" altLang="zh-CN" sz="1400" b="1" dirty="0">
                <a:sym typeface="+mn-ea"/>
              </a:rPr>
              <a:t>Defects:</a:t>
            </a:r>
            <a:r>
              <a:rPr lang="en-US" altLang="zh-CN" sz="1400" dirty="0">
                <a:sym typeface="+mn-ea"/>
              </a:rPr>
              <a:t> the current function is not perfect, you need to mature to use</a:t>
            </a:r>
            <a:endParaRPr lang="en-US" altLang="zh-CN" sz="1400" dirty="0">
              <a:sym typeface="+mn-ea"/>
            </a:endParaRPr>
          </a:p>
          <a:p>
            <a:pPr lvl="0"/>
            <a:r>
              <a:rPr lang="en-US" altLang="zh-CN" sz="1400" b="1" dirty="0">
                <a:sym typeface="+mn-ea"/>
              </a:rPr>
              <a:t>Adaptation:</a:t>
            </a:r>
            <a:r>
              <a:rPr lang="en-US" altLang="zh-CN" sz="1400" dirty="0">
                <a:sym typeface="+mn-ea"/>
              </a:rPr>
              <a:t> The acceleration capability required by the VM indicated in the VNFD is required</a:t>
            </a:r>
            <a:endParaRPr lang="en-US" altLang="zh-CN" sz="1400" dirty="0" smtClean="0">
              <a:sym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内容占位符 2"/>
          <p:cNvSpPr txBox="1"/>
          <p:nvPr/>
        </p:nvSpPr>
        <p:spPr>
          <a:xfrm>
            <a:off x="152400" y="1554336"/>
            <a:ext cx="11521440" cy="501105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220000"/>
              </a:lnSpc>
            </a:pPr>
            <a:endParaRPr lang="en-US" altLang="zh-CN" sz="500" dirty="0">
              <a:solidFill>
                <a:schemeClr val="bg1"/>
              </a:solidFill>
            </a:endParaRPr>
          </a:p>
        </p:txBody>
      </p:sp>
      <p:sp>
        <p:nvSpPr>
          <p:cNvPr id="36" name="标题 1"/>
          <p:cNvSpPr txBox="1"/>
          <p:nvPr/>
        </p:nvSpPr>
        <p:spPr>
          <a:xfrm>
            <a:off x="20096" y="285819"/>
            <a:ext cx="9144000" cy="556021"/>
          </a:xfrm>
          <a:prstGeom prst="rect">
            <a:avLst/>
          </a:prstGeom>
        </p:spPr>
        <p:txBody>
          <a:bodyPr anchor="ctr" anchorCtr="1"/>
          <a:lstStyle>
            <a:lvl1pPr algn="ctr" defTabSz="914400" rtl="0" eaLnBrk="1" latinLnBrk="0" hangingPunct="1">
              <a:spcBef>
                <a:spcPct val="0"/>
              </a:spcBef>
              <a:buNone/>
              <a:defRPr sz="2800" b="1" kern="1200" spc="300">
                <a:solidFill>
                  <a:schemeClr val="bg1"/>
                </a:solidFill>
                <a:latin typeface="微软雅黑" panose="020B0503020204020204" pitchFamily="34" charset="-122"/>
                <a:ea typeface="微软雅黑" panose="020B0503020204020204" pitchFamily="34" charset="-122"/>
                <a:cs typeface="+mj-cs"/>
              </a:defRPr>
            </a:lvl1pPr>
          </a:lstStyle>
          <a:p>
            <a:r>
              <a:rPr lang="en-US" sz="2000" dirty="0" smtClean="0"/>
              <a:t>Why we need cyborg acceleration management</a:t>
            </a:r>
            <a:endParaRPr lang="en-US" sz="2000" dirty="0"/>
          </a:p>
        </p:txBody>
      </p:sp>
      <p:sp>
        <p:nvSpPr>
          <p:cNvPr id="17" name="标题 1"/>
          <p:cNvSpPr txBox="1"/>
          <p:nvPr/>
        </p:nvSpPr>
        <p:spPr>
          <a:xfrm>
            <a:off x="179512" y="-652944"/>
            <a:ext cx="7678636" cy="490066"/>
          </a:xfrm>
          <a:prstGeom prst="rect">
            <a:avLst/>
          </a:prstGeom>
        </p:spPr>
        <p:txBody>
          <a:bodyPr/>
          <a:lstStyle>
            <a:lvl1pPr algn="l" rtl="0" eaLnBrk="0" fontAlgn="base" hangingPunct="0">
              <a:spcBef>
                <a:spcPct val="0"/>
              </a:spcBef>
              <a:spcAft>
                <a:spcPct val="0"/>
              </a:spcAft>
              <a:defRPr sz="2200" b="1" kern="1200">
                <a:solidFill>
                  <a:schemeClr val="bg1"/>
                </a:solidFill>
                <a:latin typeface="微软雅黑" panose="020B0503020204020204" pitchFamily="34" charset="-122"/>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r>
              <a:rPr kumimoji="0" lang="zh-CN" altLang="en-US" sz="2400" b="1" i="0" u="none" strike="noStrike" kern="1200" cap="none" spc="0" normalizeH="0" baseline="0" noProof="0" dirty="0" smtClean="0">
                <a:ln>
                  <a:noFill/>
                </a:ln>
                <a:effectLst/>
                <a:uLnTx/>
                <a:uFillTx/>
              </a:rPr>
              <a:t>不同场景下加速卡管理分析</a:t>
            </a:r>
            <a:endParaRPr kumimoji="0" lang="zh-CN" altLang="en-US" sz="2400" b="1" i="0" u="none" strike="noStrike" kern="1200" cap="none" spc="0" normalizeH="0" baseline="0" noProof="0" dirty="0">
              <a:ln>
                <a:noFill/>
              </a:ln>
              <a:effectLst/>
              <a:uLnTx/>
              <a:uFillTx/>
            </a:endParaRPr>
          </a:p>
        </p:txBody>
      </p:sp>
      <p:grpSp>
        <p:nvGrpSpPr>
          <p:cNvPr id="19" name="组合 18"/>
          <p:cNvGrpSpPr/>
          <p:nvPr/>
        </p:nvGrpSpPr>
        <p:grpSpPr>
          <a:xfrm>
            <a:off x="179512" y="1473492"/>
            <a:ext cx="3672408" cy="3679996"/>
            <a:chOff x="251520" y="2000018"/>
            <a:chExt cx="3672408" cy="3661230"/>
          </a:xfrm>
        </p:grpSpPr>
        <p:grpSp>
          <p:nvGrpSpPr>
            <p:cNvPr id="22" name="组合 21"/>
            <p:cNvGrpSpPr/>
            <p:nvPr/>
          </p:nvGrpSpPr>
          <p:grpSpPr>
            <a:xfrm>
              <a:off x="539552" y="2924944"/>
              <a:ext cx="2860888" cy="2501643"/>
              <a:chOff x="2456479" y="3827061"/>
              <a:chExt cx="2860888" cy="2501643"/>
            </a:xfrm>
          </p:grpSpPr>
          <p:pic>
            <p:nvPicPr>
              <p:cNvPr id="25" name="Picture 2"/>
              <p:cNvPicPr>
                <a:picLocks noChangeAspect="1" noChangeArrowheads="1"/>
              </p:cNvPicPr>
              <p:nvPr/>
            </p:nvPicPr>
            <p:blipFill>
              <a:blip r:embed="rId1" cstate="print"/>
              <a:srcRect/>
              <a:stretch>
                <a:fillRect/>
              </a:stretch>
            </p:blipFill>
            <p:spPr bwMode="auto">
              <a:xfrm>
                <a:off x="2625273" y="5782678"/>
                <a:ext cx="607060" cy="273713"/>
              </a:xfrm>
              <a:prstGeom prst="rect">
                <a:avLst/>
              </a:prstGeom>
              <a:noFill/>
              <a:ln w="9525">
                <a:noFill/>
                <a:miter lim="800000"/>
                <a:headEnd/>
                <a:tailEnd/>
              </a:ln>
            </p:spPr>
          </p:pic>
          <p:cxnSp>
            <p:nvCxnSpPr>
              <p:cNvPr id="26" name="直接连接符 25"/>
              <p:cNvCxnSpPr/>
              <p:nvPr/>
            </p:nvCxnSpPr>
            <p:spPr>
              <a:xfrm rot="16200000" flipH="1">
                <a:off x="4636500" y="5589406"/>
                <a:ext cx="433750" cy="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直接连接符 26"/>
              <p:cNvCxnSpPr/>
              <p:nvPr/>
            </p:nvCxnSpPr>
            <p:spPr>
              <a:xfrm rot="5400000">
                <a:off x="2728703" y="5565269"/>
                <a:ext cx="385470"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矩形 27"/>
              <p:cNvSpPr/>
              <p:nvPr/>
            </p:nvSpPr>
            <p:spPr>
              <a:xfrm>
                <a:off x="2738578" y="6041400"/>
                <a:ext cx="441146" cy="24622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zh-CN" altLang="en-US" sz="1000" dirty="0" smtClean="0">
                    <a:latin typeface="Calibri" panose="020F0502020204030204"/>
                    <a:ea typeface="微软雅黑" panose="020B0503020204020204" pitchFamily="34" charset="-122"/>
                  </a:rPr>
                  <a:t>网卡</a:t>
                </a:r>
                <a:endParaRPr lang="zh-CN" altLang="en-US" sz="1000" dirty="0">
                  <a:latin typeface="Calibri" panose="020F0502020204030204"/>
                  <a:ea typeface="微软雅黑" panose="020B0503020204020204" pitchFamily="34" charset="-122"/>
                </a:endParaRPr>
              </a:p>
            </p:txBody>
          </p:sp>
          <p:sp>
            <p:nvSpPr>
              <p:cNvPr id="31" name="矩形 30"/>
              <p:cNvSpPr/>
              <p:nvPr/>
            </p:nvSpPr>
            <p:spPr>
              <a:xfrm>
                <a:off x="2472740" y="3827061"/>
                <a:ext cx="896949" cy="252260"/>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1000" dirty="0" err="1" smtClean="0">
                    <a:solidFill>
                      <a:schemeClr val="tx1"/>
                    </a:solidFill>
                    <a:latin typeface="微软雅黑" panose="020B0503020204020204" pitchFamily="34" charset="-122"/>
                    <a:ea typeface="微软雅黑" panose="020B0503020204020204" pitchFamily="34" charset="-122"/>
                  </a:rPr>
                  <a:t>Nic</a:t>
                </a:r>
                <a:r>
                  <a:rPr lang="en-US" altLang="zh-CN" sz="1000" dirty="0" smtClean="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pic>
            <p:nvPicPr>
              <p:cNvPr id="32" name="Picture 2"/>
              <p:cNvPicPr>
                <a:picLocks noChangeAspect="1" noChangeArrowheads="1"/>
              </p:cNvPicPr>
              <p:nvPr/>
            </p:nvPicPr>
            <p:blipFill>
              <a:blip r:embed="rId1" cstate="print"/>
              <a:srcRect/>
              <a:stretch>
                <a:fillRect/>
              </a:stretch>
            </p:blipFill>
            <p:spPr bwMode="auto">
              <a:xfrm>
                <a:off x="4560753" y="5797918"/>
                <a:ext cx="607060" cy="273713"/>
              </a:xfrm>
              <a:prstGeom prst="rect">
                <a:avLst/>
              </a:prstGeom>
              <a:noFill/>
              <a:ln w="9525">
                <a:noFill/>
                <a:miter lim="800000"/>
                <a:headEnd/>
                <a:tailEnd/>
              </a:ln>
            </p:spPr>
          </p:pic>
          <p:sp>
            <p:nvSpPr>
              <p:cNvPr id="35" name="矩形 34"/>
              <p:cNvSpPr/>
              <p:nvPr/>
            </p:nvSpPr>
            <p:spPr>
              <a:xfrm>
                <a:off x="4522418" y="6079930"/>
                <a:ext cx="772969" cy="24622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pPr>
                <a:r>
                  <a:rPr lang="zh-CN" altLang="en-US" sz="1000" dirty="0" smtClean="0">
                    <a:latin typeface="微软雅黑" panose="020B0503020204020204" pitchFamily="34" charset="-122"/>
                    <a:ea typeface="微软雅黑" panose="020B0503020204020204" pitchFamily="34" charset="-122"/>
                  </a:rPr>
                  <a:t>加速硬件</a:t>
                </a:r>
                <a:r>
                  <a:rPr lang="en-US" altLang="zh-CN" sz="1000" dirty="0" smtClean="0">
                    <a:latin typeface="微软雅黑" panose="020B0503020204020204" pitchFamily="34" charset="-122"/>
                    <a:ea typeface="微软雅黑" panose="020B0503020204020204" pitchFamily="34" charset="-122"/>
                  </a:rPr>
                  <a:t>2</a:t>
                </a:r>
                <a:endParaRPr lang="zh-CN" altLang="en-US" sz="1000" dirty="0">
                  <a:latin typeface="微软雅黑" panose="020B0503020204020204" pitchFamily="34" charset="-122"/>
                  <a:ea typeface="微软雅黑" panose="020B0503020204020204" pitchFamily="34" charset="-122"/>
                </a:endParaRPr>
              </a:p>
            </p:txBody>
          </p:sp>
          <p:sp>
            <p:nvSpPr>
              <p:cNvPr id="44" name="矩形 43"/>
              <p:cNvSpPr/>
              <p:nvPr/>
            </p:nvSpPr>
            <p:spPr>
              <a:xfrm>
                <a:off x="3526674"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r>
                  <a:rPr lang="en-US" altLang="zh-CN" sz="700" dirty="0" smtClean="0">
                    <a:solidFill>
                      <a:schemeClr val="tx1"/>
                    </a:solidFill>
                    <a:latin typeface="微软雅黑" panose="020B0503020204020204" pitchFamily="34" charset="-122"/>
                    <a:ea typeface="微软雅黑" panose="020B0503020204020204" pitchFamily="34" charset="-122"/>
                  </a:rPr>
                  <a:t>Acceleration hardware </a:t>
                </a:r>
                <a:r>
                  <a:rPr lang="en-US" altLang="zh-CN" sz="700" dirty="0" smtClean="0">
                    <a:solidFill>
                      <a:schemeClr val="tx1"/>
                    </a:solidFill>
                    <a:latin typeface="微软雅黑" panose="020B0503020204020204" pitchFamily="34" charset="-122"/>
                    <a:ea typeface="微软雅黑" panose="020B0503020204020204" pitchFamily="34" charset="-122"/>
                  </a:rPr>
                  <a:t>1 driver</a:t>
                </a:r>
                <a:endParaRPr lang="zh-CN" altLang="en-US" sz="700" dirty="0">
                  <a:solidFill>
                    <a:schemeClr val="tx1"/>
                  </a:solidFill>
                  <a:latin typeface="微软雅黑" panose="020B0503020204020204" pitchFamily="34" charset="-122"/>
                  <a:ea typeface="微软雅黑" panose="020B0503020204020204" pitchFamily="34" charset="-122"/>
                </a:endParaRPr>
              </a:p>
            </p:txBody>
          </p:sp>
          <p:sp>
            <p:nvSpPr>
              <p:cNvPr id="45" name="矩形 44"/>
              <p:cNvSpPr/>
              <p:nvPr/>
            </p:nvSpPr>
            <p:spPr>
              <a:xfrm>
                <a:off x="4432245" y="3830859"/>
                <a:ext cx="885122" cy="331246"/>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a:t>
                </a:r>
                <a:r>
                  <a:rPr lang="en-US" altLang="zh-CN" sz="800" dirty="0" smtClean="0">
                    <a:solidFill>
                      <a:schemeClr val="tx1"/>
                    </a:solidFill>
                    <a:latin typeface="微软雅黑" panose="020B0503020204020204" pitchFamily="34" charset="-122"/>
                    <a:ea typeface="微软雅黑" panose="020B0503020204020204" pitchFamily="34" charset="-122"/>
                  </a:rPr>
                  <a:t>2 </a:t>
                </a:r>
                <a:r>
                  <a:rPr lang="en-US" altLang="zh-CN" sz="800" dirty="0">
                    <a:solidFill>
                      <a:schemeClr val="tx1"/>
                    </a:solidFill>
                    <a:latin typeface="微软雅黑" panose="020B0503020204020204" pitchFamily="34" charset="-122"/>
                    <a:ea typeface="微软雅黑" panose="020B0503020204020204" pitchFamily="34" charset="-122"/>
                  </a:rPr>
                  <a:t>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rot="16200000" flipH="1">
                <a:off x="3750052" y="5591959"/>
                <a:ext cx="433750" cy="8"/>
              </a:xfrm>
              <a:prstGeom prst="line">
                <a:avLst/>
              </a:prstGeom>
            </p:spPr>
            <p:style>
              <a:lnRef idx="2">
                <a:schemeClr val="accent1"/>
              </a:lnRef>
              <a:fillRef idx="0">
                <a:schemeClr val="accent1"/>
              </a:fillRef>
              <a:effectRef idx="1">
                <a:schemeClr val="accent1"/>
              </a:effectRef>
              <a:fontRef idx="minor">
                <a:schemeClr val="tx1"/>
              </a:fontRef>
            </p:style>
          </p:cxnSp>
          <p:pic>
            <p:nvPicPr>
              <p:cNvPr id="47" name="Picture 2"/>
              <p:cNvPicPr>
                <a:picLocks noChangeAspect="1" noChangeArrowheads="1"/>
              </p:cNvPicPr>
              <p:nvPr/>
            </p:nvPicPr>
            <p:blipFill>
              <a:blip r:embed="rId1" cstate="print"/>
              <a:srcRect/>
              <a:stretch>
                <a:fillRect/>
              </a:stretch>
            </p:blipFill>
            <p:spPr bwMode="auto">
              <a:xfrm>
                <a:off x="3674305" y="5800471"/>
                <a:ext cx="607060" cy="273713"/>
              </a:xfrm>
              <a:prstGeom prst="rect">
                <a:avLst/>
              </a:prstGeom>
              <a:noFill/>
              <a:ln w="9525">
                <a:noFill/>
                <a:miter lim="800000"/>
                <a:headEnd/>
                <a:tailEnd/>
              </a:ln>
            </p:spPr>
          </p:pic>
          <p:sp>
            <p:nvSpPr>
              <p:cNvPr id="48" name="矩形 47"/>
              <p:cNvSpPr/>
              <p:nvPr/>
            </p:nvSpPr>
            <p:spPr>
              <a:xfrm>
                <a:off x="3635970" y="6082483"/>
                <a:ext cx="772969" cy="246221"/>
              </a:xfrm>
              <a:prstGeom prst="rect">
                <a:avLst/>
              </a:prstGeom>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fontAlgn="auto">
                  <a:spcBef>
                    <a:spcPts val="0"/>
                  </a:spcBef>
                  <a:spcAft>
                    <a:spcPts val="0"/>
                  </a:spcAft>
                </a:pPr>
                <a:r>
                  <a:rPr lang="zh-CN" altLang="en-US" sz="1000" dirty="0" smtClean="0">
                    <a:latin typeface="微软雅黑" panose="020B0503020204020204" pitchFamily="34" charset="-122"/>
                    <a:ea typeface="微软雅黑" panose="020B0503020204020204" pitchFamily="34" charset="-122"/>
                  </a:rPr>
                  <a:t>加速硬件</a:t>
                </a:r>
                <a:r>
                  <a:rPr lang="en-US" altLang="zh-CN" sz="1000" dirty="0" smtClean="0">
                    <a:latin typeface="微软雅黑" panose="020B0503020204020204" pitchFamily="34" charset="-122"/>
                    <a:ea typeface="微软雅黑" panose="020B0503020204020204" pitchFamily="34" charset="-122"/>
                  </a:rPr>
                  <a:t>1</a:t>
                </a:r>
                <a:endParaRPr lang="zh-CN" altLang="en-US" sz="1000" dirty="0">
                  <a:latin typeface="微软雅黑" panose="020B0503020204020204" pitchFamily="34" charset="-122"/>
                  <a:ea typeface="微软雅黑" panose="020B0503020204020204" pitchFamily="34" charset="-122"/>
                </a:endParaRPr>
              </a:p>
            </p:txBody>
          </p:sp>
          <p:sp>
            <p:nvSpPr>
              <p:cNvPr id="49" name="矩形 48"/>
              <p:cNvSpPr/>
              <p:nvPr/>
            </p:nvSpPr>
            <p:spPr>
              <a:xfrm>
                <a:off x="2456479" y="5166133"/>
                <a:ext cx="896949" cy="312111"/>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1000" dirty="0" err="1">
                    <a:solidFill>
                      <a:schemeClr val="tx1"/>
                    </a:solidFill>
                    <a:latin typeface="微软雅黑" panose="020B0503020204020204" pitchFamily="34" charset="-122"/>
                    <a:ea typeface="微软雅黑" panose="020B0503020204020204" pitchFamily="34" charset="-122"/>
                  </a:rPr>
                  <a:t>Nic</a:t>
                </a:r>
                <a:r>
                  <a:rPr lang="en-US" altLang="zh-CN" sz="1000" dirty="0">
                    <a:solidFill>
                      <a:schemeClr val="tx1"/>
                    </a:solidFill>
                    <a:latin typeface="微软雅黑" panose="020B0503020204020204" pitchFamily="34" charset="-122"/>
                    <a:ea typeface="微软雅黑" panose="020B0503020204020204" pitchFamily="34" charset="-122"/>
                  </a:rPr>
                  <a:t> driver</a:t>
                </a:r>
                <a:endParaRPr lang="zh-CN" altLang="en-US" sz="1000" dirty="0">
                  <a:solidFill>
                    <a:schemeClr val="tx1"/>
                  </a:solidFill>
                  <a:latin typeface="微软雅黑" panose="020B0503020204020204" pitchFamily="34" charset="-122"/>
                  <a:ea typeface="微软雅黑" panose="020B0503020204020204" pitchFamily="34" charset="-122"/>
                </a:endParaRPr>
              </a:p>
            </p:txBody>
          </p:sp>
          <p:sp>
            <p:nvSpPr>
              <p:cNvPr id="50" name="矩形 49"/>
              <p:cNvSpPr/>
              <p:nvPr/>
            </p:nvSpPr>
            <p:spPr>
              <a:xfrm>
                <a:off x="3510413" y="5166133"/>
                <a:ext cx="885122" cy="315911"/>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1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1" name="矩形 50"/>
              <p:cNvSpPr/>
              <p:nvPr/>
            </p:nvSpPr>
            <p:spPr>
              <a:xfrm>
                <a:off x="4415984" y="5163578"/>
                <a:ext cx="885122" cy="318465"/>
              </a:xfrm>
              <a:prstGeom prst="rect">
                <a:avLst/>
              </a:prstGeom>
              <a:solidFill>
                <a:schemeClr val="accent5">
                  <a:lumMod val="40000"/>
                  <a:lumOff val="6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800" dirty="0">
                    <a:solidFill>
                      <a:schemeClr val="tx1"/>
                    </a:solidFill>
                    <a:latin typeface="微软雅黑" panose="020B0503020204020204" pitchFamily="34" charset="-122"/>
                    <a:ea typeface="微软雅黑" panose="020B0503020204020204" pitchFamily="34" charset="-122"/>
                  </a:rPr>
                  <a:t>Acceleration hardware 2 driver</a:t>
                </a:r>
                <a:endParaRPr lang="zh-CN" altLang="en-US" sz="800" dirty="0">
                  <a:solidFill>
                    <a:schemeClr val="tx1"/>
                  </a:solidFill>
                  <a:latin typeface="微软雅黑" panose="020B0503020204020204" pitchFamily="34" charset="-122"/>
                  <a:ea typeface="微软雅黑" panose="020B0503020204020204" pitchFamily="34" charset="-122"/>
                </a:endParaRPr>
              </a:p>
            </p:txBody>
          </p:sp>
          <p:sp>
            <p:nvSpPr>
              <p:cNvPr id="52" name="下箭头 51"/>
              <p:cNvSpPr/>
              <p:nvPr/>
            </p:nvSpPr>
            <p:spPr>
              <a:xfrm>
                <a:off x="3301934" y="4310551"/>
                <a:ext cx="488068" cy="54688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下箭头 52"/>
              <p:cNvSpPr/>
              <p:nvPr/>
            </p:nvSpPr>
            <p:spPr>
              <a:xfrm rot="10800000">
                <a:off x="3868642" y="4311904"/>
                <a:ext cx="482324" cy="5395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圆角矩形 22"/>
            <p:cNvSpPr/>
            <p:nvPr/>
          </p:nvSpPr>
          <p:spPr>
            <a:xfrm>
              <a:off x="517456" y="2352767"/>
              <a:ext cx="2882984" cy="198358"/>
            </a:xfrm>
            <a:prstGeom prst="roundRect">
              <a:avLst/>
            </a:prstGeom>
            <a:solidFill>
              <a:schemeClr val="accent5">
                <a:lumMod val="7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000" b="1" kern="0" dirty="0" smtClean="0">
                  <a:latin typeface="微软雅黑" panose="020B0503020204020204" pitchFamily="34" charset="-122"/>
                  <a:ea typeface="微软雅黑" panose="020B0503020204020204" pitchFamily="34" charset="-122"/>
                  <a:cs typeface="Arial" panose="020B0604020202020204" pitchFamily="34" charset="0"/>
                </a:rPr>
                <a:t>VNF APP</a:t>
              </a:r>
              <a:endParaRPr lang="zh-CN" altLang="en-US" sz="1000" b="1" kern="0" dirty="0">
                <a:solidFill>
                  <a:srgbClr val="58595B">
                    <a:lumMod val="50000"/>
                  </a:srgb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nvSpPr>
          <p:spPr>
            <a:xfrm>
              <a:off x="251520" y="2000018"/>
              <a:ext cx="3672408" cy="3661230"/>
            </a:xfrm>
            <a:prstGeom prst="rect">
              <a:avLst/>
            </a:prstGeom>
            <a:noFill/>
            <a:ln>
              <a:solidFill>
                <a:schemeClr val="tx1">
                  <a:lumMod val="95000"/>
                </a:schemeClr>
              </a:solidFill>
              <a:prstDash val="lgDash"/>
            </a:ln>
          </p:spPr>
          <p:style>
            <a:lnRef idx="1">
              <a:schemeClr val="dk1"/>
            </a:lnRef>
            <a:fillRef idx="2">
              <a:schemeClr val="dk1"/>
            </a:fillRef>
            <a:effectRef idx="1">
              <a:schemeClr val="dk1"/>
            </a:effectRef>
            <a:fontRef idx="minor">
              <a:schemeClr val="dk1"/>
            </a:fontRef>
          </p:style>
          <p:txBody>
            <a:bodyPr rtlCol="0" anchor="ctr"/>
            <a:lstStyle>
              <a:defPPr>
                <a:defRPr lang="zh-CN">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914400" fontAlgn="auto">
                <a:spcBef>
                  <a:spcPts val="0"/>
                </a:spcBef>
                <a:spcAft>
                  <a:spcPts val="0"/>
                </a:spcAft>
              </a:pPr>
              <a:endParaRPr lang="zh-CN" altLang="en-US" sz="1000" dirty="0">
                <a:solidFill>
                  <a:srgbClr val="008ED3"/>
                </a:solidFill>
              </a:endParaRPr>
            </a:p>
          </p:txBody>
        </p:sp>
      </p:grpSp>
      <p:sp>
        <p:nvSpPr>
          <p:cNvPr id="20" name="文本框 82"/>
          <p:cNvSpPr txBox="1"/>
          <p:nvPr/>
        </p:nvSpPr>
        <p:spPr>
          <a:xfrm>
            <a:off x="3851920" y="1715118"/>
            <a:ext cx="4883575" cy="2893100"/>
          </a:xfrm>
          <a:prstGeom prst="rect">
            <a:avLst/>
          </a:prstGeom>
          <a:solidFill>
            <a:schemeClr val="bg1">
              <a:lumMod val="95000"/>
            </a:schemeClr>
          </a:solidFill>
        </p:spPr>
        <p:txBody>
          <a:bodyPr wrap="square" rtlCol="0">
            <a:spAutoFit/>
          </a:bodyPr>
          <a:ls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lvl="0"/>
            <a:r>
              <a:rPr lang="en-US" altLang="zh-CN" sz="1400" b="1" dirty="0">
                <a:sym typeface="+mn-ea"/>
              </a:rPr>
              <a:t>Method: Cyborg Management-Accelerated hardware-specific management method</a:t>
            </a:r>
            <a:endParaRPr lang="en-US" altLang="zh-CN" sz="1400" b="1" dirty="0">
              <a:sym typeface="+mn-ea"/>
            </a:endParaRPr>
          </a:p>
          <a:p>
            <a:pPr lvl="0"/>
            <a:r>
              <a:rPr lang="en-US" altLang="zh-CN" sz="1400" b="1" dirty="0">
                <a:sym typeface="+mn-ea"/>
              </a:rPr>
              <a:t>Principle: Cyborg component management, automatic management of accelerator cards, and cyborg component conductor dispatched to VMs.</a:t>
            </a:r>
            <a:endParaRPr lang="en-US" altLang="zh-CN" sz="1400" b="1" dirty="0">
              <a:sym typeface="+mn-ea"/>
            </a:endParaRPr>
          </a:p>
          <a:p>
            <a:pPr lvl="0"/>
            <a:r>
              <a:rPr lang="en-US" altLang="zh-CN" sz="1400" b="1" dirty="0">
                <a:sym typeface="+mn-ea"/>
              </a:rPr>
              <a:t>Advantages: Mainly oriented to different types of accelerator card management and scheduling, suitable for both single-function accelerator card deployment scenarios and multi-function accelerator card hybrid deployment scenarios</a:t>
            </a:r>
            <a:endParaRPr lang="en-US" altLang="zh-CN" sz="1400" b="1" dirty="0">
              <a:sym typeface="+mn-ea"/>
            </a:endParaRPr>
          </a:p>
          <a:p>
            <a:pPr lvl="0"/>
            <a:r>
              <a:rPr lang="en-US" altLang="zh-CN" sz="1400" b="1" dirty="0">
                <a:sym typeface="+mn-ea"/>
              </a:rPr>
              <a:t>Defects: the current function is not perfect, you need to mature to use</a:t>
            </a:r>
            <a:endParaRPr lang="en-US" altLang="zh-CN" sz="1400" b="1" dirty="0">
              <a:sym typeface="+mn-ea"/>
            </a:endParaRPr>
          </a:p>
          <a:p>
            <a:pPr lvl="0"/>
            <a:r>
              <a:rPr lang="en-US" altLang="zh-CN" sz="1400" b="1" dirty="0">
                <a:sym typeface="+mn-ea"/>
              </a:rPr>
              <a:t>Adaptation: The acceleration capability required by the VM indicated in the VNFD is required</a:t>
            </a:r>
            <a:endParaRPr lang="en-US" altLang="zh-CN" sz="1400" dirty="0" smtClean="0">
              <a:sym typeface="+mn-ea"/>
            </a:endParaRPr>
          </a:p>
        </p:txBody>
      </p:sp>
      <p:sp>
        <p:nvSpPr>
          <p:cNvPr id="2" name="矩形 1"/>
          <p:cNvSpPr/>
          <p:nvPr/>
        </p:nvSpPr>
        <p:spPr>
          <a:xfrm>
            <a:off x="179512" y="899555"/>
            <a:ext cx="8812088" cy="830997"/>
          </a:xfrm>
          <a:prstGeom prst="rect">
            <a:avLst/>
          </a:prstGeom>
        </p:spPr>
        <p:txBody>
          <a:bodyPr wrap="square">
            <a:spAutoFit/>
          </a:bodyPr>
          <a:lstStyle/>
          <a:p>
            <a:r>
              <a:rPr lang="zh-CN" altLang="en-US" sz="1600" dirty="0">
                <a:solidFill>
                  <a:schemeClr val="bg1"/>
                </a:solidFill>
              </a:rPr>
              <a:t>Scenario description 2: In the same resource pool, the server has network cards with different acceleration functions developed by the China Mobile Standards. In this scenario, the problem is accelerated card management</a:t>
            </a:r>
            <a:endParaRPr lang="zh-CN" altLang="en-US" sz="16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1891217" y="1493582"/>
            <a:ext cx="5559561" cy="1754326"/>
          </a:xfrm>
          <a:prstGeom prst="rect">
            <a:avLst/>
          </a:prstGeom>
          <a:noFill/>
        </p:spPr>
        <p:txBody>
          <a:bodyPr wrap="square" rtlCol="0">
            <a:spAutoFit/>
          </a:bodyPr>
          <a:lstStyle/>
          <a:p>
            <a:pPr marL="342900" indent="-342900">
              <a:lnSpc>
                <a:spcPct val="150000"/>
              </a:lnSpc>
              <a:buAutoNum type="arabicPeriod"/>
            </a:pPr>
            <a:r>
              <a:rPr lang="en-US" altLang="zh-CN" sz="2400" dirty="0">
                <a:solidFill>
                  <a:schemeClr val="bg1"/>
                </a:solidFill>
              </a:rPr>
              <a:t>Cyborg Acceleration </a:t>
            </a:r>
            <a:r>
              <a:rPr lang="en-US" altLang="zh-CN" sz="2400" dirty="0" smtClean="0">
                <a:solidFill>
                  <a:schemeClr val="bg1"/>
                </a:solidFill>
              </a:rPr>
              <a:t>Management</a:t>
            </a:r>
            <a:endParaRPr lang="en-US" altLang="zh-CN" sz="2400" dirty="0" smtClean="0">
              <a:solidFill>
                <a:schemeClr val="bg1"/>
              </a:solidFill>
            </a:endParaRPr>
          </a:p>
          <a:p>
            <a:pPr marL="342900" indent="-342900">
              <a:lnSpc>
                <a:spcPct val="150000"/>
              </a:lnSpc>
              <a:buAutoNum type="arabicPeriod"/>
            </a:pPr>
            <a:r>
              <a:rPr lang="en-US" altLang="zh-CN" sz="2400" dirty="0" smtClean="0">
                <a:solidFill>
                  <a:srgbClr val="FF0000"/>
                </a:solidFill>
              </a:rPr>
              <a:t>Cyborg Enhancement requirements for CNTT </a:t>
            </a:r>
            <a:endParaRPr lang="en-US" altLang="zh-CN" sz="2400" dirty="0" smtClean="0">
              <a:solidFill>
                <a:srgbClr val="FF0000"/>
              </a:solidFill>
            </a:endParaRPr>
          </a:p>
        </p:txBody>
      </p:sp>
      <p:sp>
        <p:nvSpPr>
          <p:cNvPr id="2" name="标题 1"/>
          <p:cNvSpPr>
            <a:spLocks noGrp="1"/>
          </p:cNvSpPr>
          <p:nvPr>
            <p:ph type="title"/>
          </p:nvPr>
        </p:nvSpPr>
        <p:spPr/>
        <p:txBody>
          <a:bodyPr/>
          <a:lstStyle/>
          <a:p>
            <a:r>
              <a:rPr lang="en-US" dirty="0" smtClean="0"/>
              <a:t>Agenda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内容占位符 2"/>
          <p:cNvSpPr txBox="1"/>
          <p:nvPr/>
        </p:nvSpPr>
        <p:spPr>
          <a:xfrm>
            <a:off x="133847" y="1486721"/>
            <a:ext cx="11521440" cy="501105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220000"/>
              </a:lnSpc>
            </a:pPr>
            <a:endParaRPr lang="en-US" altLang="zh-CN" sz="500" dirty="0">
              <a:solidFill>
                <a:schemeClr val="bg1"/>
              </a:solidFill>
            </a:endParaRPr>
          </a:p>
        </p:txBody>
      </p:sp>
      <p:sp>
        <p:nvSpPr>
          <p:cNvPr id="36" name="标题 1"/>
          <p:cNvSpPr txBox="1"/>
          <p:nvPr/>
        </p:nvSpPr>
        <p:spPr>
          <a:xfrm>
            <a:off x="0" y="291704"/>
            <a:ext cx="9144000" cy="556021"/>
          </a:xfrm>
          <a:prstGeom prst="rect">
            <a:avLst/>
          </a:prstGeom>
        </p:spPr>
        <p:txBody>
          <a:bodyPr anchor="ctr" anchorCtr="1"/>
          <a:lstStyle>
            <a:lvl1pPr algn="ctr" defTabSz="914400" rtl="0" eaLnBrk="1" latinLnBrk="0" hangingPunct="1">
              <a:spcBef>
                <a:spcPct val="0"/>
              </a:spcBef>
              <a:buNone/>
              <a:defRPr sz="2800" b="1" kern="1200" spc="300">
                <a:solidFill>
                  <a:schemeClr val="bg1"/>
                </a:solidFill>
                <a:latin typeface="微软雅黑" panose="020B0503020204020204" pitchFamily="34" charset="-122"/>
                <a:ea typeface="微软雅黑" panose="020B0503020204020204" pitchFamily="34" charset="-122"/>
                <a:cs typeface="+mj-cs"/>
              </a:defRPr>
            </a:lvl1pPr>
          </a:lstStyle>
          <a:p>
            <a:pPr>
              <a:lnSpc>
                <a:spcPct val="150000"/>
              </a:lnSpc>
            </a:pPr>
            <a:r>
              <a:rPr lang="en-US" altLang="zh-CN" sz="2000" dirty="0"/>
              <a:t>Cyborg Enhancement requirements for CNTT </a:t>
            </a:r>
            <a:endParaRPr lang="en-US" altLang="zh-CN" sz="2000" dirty="0"/>
          </a:p>
        </p:txBody>
      </p:sp>
      <p:grpSp>
        <p:nvGrpSpPr>
          <p:cNvPr id="9" name="组合 8"/>
          <p:cNvGrpSpPr/>
          <p:nvPr/>
        </p:nvGrpSpPr>
        <p:grpSpPr>
          <a:xfrm>
            <a:off x="182880" y="1661160"/>
            <a:ext cx="8961120" cy="3200400"/>
            <a:chOff x="316950" y="2755180"/>
            <a:chExt cx="11485384" cy="3774223"/>
          </a:xfrm>
        </p:grpSpPr>
        <p:sp>
          <p:nvSpPr>
            <p:cNvPr id="10" name="矩形 9"/>
            <p:cNvSpPr/>
            <p:nvPr/>
          </p:nvSpPr>
          <p:spPr>
            <a:xfrm>
              <a:off x="326531" y="5504227"/>
              <a:ext cx="8244929" cy="1025176"/>
            </a:xfrm>
            <a:prstGeom prst="rect">
              <a:avLst/>
            </a:prstGeom>
            <a:solidFill>
              <a:srgbClr val="EEEEEE"/>
            </a:solid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11" name="矩形 10"/>
            <p:cNvSpPr/>
            <p:nvPr/>
          </p:nvSpPr>
          <p:spPr>
            <a:xfrm>
              <a:off x="326531" y="4409531"/>
              <a:ext cx="8244929" cy="1025176"/>
            </a:xfrm>
            <a:prstGeom prst="rect">
              <a:avLst/>
            </a:prstGeom>
            <a:solidFill>
              <a:srgbClr val="EEEEEE"/>
            </a:solid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12" name="矩形 11"/>
            <p:cNvSpPr/>
            <p:nvPr/>
          </p:nvSpPr>
          <p:spPr>
            <a:xfrm>
              <a:off x="316950" y="3332209"/>
              <a:ext cx="8244929" cy="1025176"/>
            </a:xfrm>
            <a:prstGeom prst="rect">
              <a:avLst/>
            </a:prstGeom>
            <a:solidFill>
              <a:srgbClr val="EEEEEE"/>
            </a:solid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13" name="矩形 12"/>
            <p:cNvSpPr/>
            <p:nvPr/>
          </p:nvSpPr>
          <p:spPr>
            <a:xfrm>
              <a:off x="1127492" y="3514901"/>
              <a:ext cx="2157244" cy="687431"/>
            </a:xfrm>
            <a:prstGeom prst="rect">
              <a:avLst/>
            </a:prstGeom>
            <a:noFill/>
            <a:ln w="19050" cap="flat" cmpd="sng" algn="ctr">
              <a:solidFill>
                <a:schemeClr val="tx1"/>
              </a:solidFill>
              <a:prstDash val="solid"/>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VNF</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14" name="Rectangle 44"/>
            <p:cNvSpPr>
              <a:spLocks noChangeArrowheads="1"/>
            </p:cNvSpPr>
            <p:nvPr/>
          </p:nvSpPr>
          <p:spPr bwMode="auto">
            <a:xfrm>
              <a:off x="9055651" y="2914394"/>
              <a:ext cx="2443347" cy="331310"/>
            </a:xfrm>
            <a:prstGeom prst="rect">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zh-CN" sz="1050" b="1"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NFVO</a:t>
              </a:r>
              <a:endParaRPr lang="en-US" altLang="zh-CN" sz="1050" b="1"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Rectangle 44"/>
            <p:cNvSpPr>
              <a:spLocks noChangeArrowheads="1"/>
            </p:cNvSpPr>
            <p:nvPr/>
          </p:nvSpPr>
          <p:spPr bwMode="auto">
            <a:xfrm>
              <a:off x="9052894" y="4511717"/>
              <a:ext cx="2435715" cy="798366"/>
            </a:xfrm>
            <a:prstGeom prst="rect">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zh-CN" sz="2400" b="1" kern="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矩形 15"/>
            <p:cNvSpPr/>
            <p:nvPr/>
          </p:nvSpPr>
          <p:spPr>
            <a:xfrm>
              <a:off x="1127492" y="5609418"/>
              <a:ext cx="2157244" cy="615885"/>
            </a:xfrm>
            <a:prstGeom prst="rect">
              <a:avLst/>
            </a:prstGeom>
            <a:noFill/>
            <a:ln w="19050" cap="flat" cmpd="sng" algn="ctr">
              <a:solidFill>
                <a:schemeClr val="tx1"/>
              </a:solidFill>
              <a:prstDash val="solid"/>
              <a:miter lim="800000"/>
            </a:ln>
            <a:effectLst/>
          </p:spPr>
          <p:txBody>
            <a:bodyPr anchor="ctr"/>
            <a:lstStyle/>
            <a:p>
              <a:pPr algn="ctr">
                <a:defRPr/>
              </a:pP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cxnSp>
          <p:nvCxnSpPr>
            <p:cNvPr id="17" name="直线连接符 117"/>
            <p:cNvCxnSpPr/>
            <p:nvPr/>
          </p:nvCxnSpPr>
          <p:spPr>
            <a:xfrm flipH="1" flipV="1">
              <a:off x="9676810" y="3241003"/>
              <a:ext cx="1" cy="390428"/>
            </a:xfrm>
            <a:prstGeom prst="line">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cxnSp>
          <p:nvCxnSpPr>
            <p:cNvPr id="18" name="肘形连接符 17"/>
            <p:cNvCxnSpPr>
              <a:stCxn id="15" idx="2"/>
              <a:endCxn id="10" idx="2"/>
            </p:cNvCxnSpPr>
            <p:nvPr/>
          </p:nvCxnSpPr>
          <p:spPr>
            <a:xfrm rot="5400000">
              <a:off x="6750214" y="3008865"/>
              <a:ext cx="1219320" cy="5821756"/>
            </a:xfrm>
            <a:prstGeom prst="bentConnector3">
              <a:avLst>
                <a:gd name="adj1" fmla="val 118748"/>
              </a:avLst>
            </a:prstGeom>
            <a:noFill/>
            <a:ln w="19050" cap="flat" cmpd="sng" algn="ctr">
              <a:solidFill>
                <a:schemeClr val="accent6"/>
              </a:solidFill>
              <a:prstDash val="solid"/>
              <a:miter lim="800000"/>
            </a:ln>
            <a:effectLst/>
          </p:spPr>
        </p:cxnSp>
        <p:sp>
          <p:nvSpPr>
            <p:cNvPr id="19" name="文本框 18"/>
            <p:cNvSpPr txBox="1"/>
            <p:nvPr/>
          </p:nvSpPr>
          <p:spPr>
            <a:xfrm>
              <a:off x="9672288" y="4707339"/>
              <a:ext cx="1928749" cy="308516"/>
            </a:xfrm>
            <a:prstGeom prst="rect">
              <a:avLst/>
            </a:prstGeom>
            <a:noFill/>
          </p:spPr>
          <p:txBody>
            <a:bodyPr wrap="square" rtlCol="0">
              <a:spAutoFit/>
            </a:bodyPr>
            <a:lstStyle/>
            <a:p>
              <a:pPr algn="ctr"/>
              <a:r>
                <a:rPr lang="en-US" altLang="zh-CN" sz="1050" b="1" dirty="0">
                  <a:solidFill>
                    <a:schemeClr val="bg1"/>
                  </a:solidFill>
                  <a:latin typeface="微软雅黑" panose="020B0503020204020204" pitchFamily="34" charset="-122"/>
                  <a:ea typeface="微软雅黑" panose="020B0503020204020204" pitchFamily="34" charset="-122"/>
                </a:rPr>
                <a:t>VIM</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41624" y="5899786"/>
              <a:ext cx="1245750" cy="489996"/>
            </a:xfrm>
            <a:prstGeom prst="rect">
              <a:avLst/>
            </a:prstGeom>
            <a:noFill/>
          </p:spPr>
          <p:txBody>
            <a:bodyPr wrap="square" rtlCol="0">
              <a:spAutoFit/>
            </a:bodyPr>
            <a:lstStyle/>
            <a:p>
              <a:r>
                <a:rPr lang="en-US" altLang="zh-CN" sz="1050" b="1" dirty="0" smtClean="0">
                  <a:solidFill>
                    <a:prstClr val="black"/>
                  </a:solidFill>
                  <a:latin typeface="微软雅黑" panose="020B0503020204020204" pitchFamily="34" charset="-122"/>
                  <a:ea typeface="微软雅黑" panose="020B0503020204020204" pitchFamily="34" charset="-122"/>
                </a:rPr>
                <a:t>Hardware Device</a:t>
              </a:r>
              <a:endParaRPr lang="en-US" altLang="zh-CN" sz="1050" b="1" dirty="0" smtClean="0">
                <a:solidFill>
                  <a:prstClr val="black"/>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16950" y="4774392"/>
              <a:ext cx="1245750" cy="308516"/>
            </a:xfrm>
            <a:prstGeom prst="rect">
              <a:avLst/>
            </a:prstGeom>
            <a:noFill/>
          </p:spPr>
          <p:txBody>
            <a:bodyPr wrap="square" rtlCol="0">
              <a:spAutoFit/>
            </a:bodyPr>
            <a:lstStyle/>
            <a:p>
              <a:r>
                <a:rPr lang="en-US" altLang="zh-CN" sz="1050" b="1" dirty="0" smtClean="0">
                  <a:solidFill>
                    <a:prstClr val="black"/>
                  </a:solidFill>
                  <a:latin typeface="微软雅黑" panose="020B0503020204020204" pitchFamily="34" charset="-122"/>
                  <a:ea typeface="微软雅黑" panose="020B0503020204020204" pitchFamily="34" charset="-122"/>
                </a:rPr>
                <a:t>Device</a:t>
              </a:r>
              <a:endParaRPr lang="zh-CN" altLang="en-US" sz="1050" b="1" dirty="0">
                <a:solidFill>
                  <a:prstClr val="black"/>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16950" y="3726242"/>
              <a:ext cx="1245750" cy="308516"/>
            </a:xfrm>
            <a:prstGeom prst="rect">
              <a:avLst/>
            </a:prstGeom>
            <a:noFill/>
          </p:spPr>
          <p:txBody>
            <a:bodyPr wrap="square" rtlCol="0">
              <a:spAutoFit/>
            </a:bodyPr>
            <a:lstStyle/>
            <a:p>
              <a:r>
                <a:rPr lang="en-US" altLang="zh-CN" sz="1050" b="1" dirty="0" err="1" smtClean="0">
                  <a:solidFill>
                    <a:prstClr val="black"/>
                  </a:solidFill>
                  <a:latin typeface="微软雅黑" panose="020B0503020204020204" pitchFamily="34" charset="-122"/>
                  <a:ea typeface="微软雅黑" panose="020B0503020204020204" pitchFamily="34" charset="-122"/>
                </a:rPr>
                <a:t>VNF</a:t>
              </a:r>
              <a:endParaRPr lang="zh-CN" altLang="en-US" sz="1050" b="1" dirty="0">
                <a:solidFill>
                  <a:prstClr val="black"/>
                </a:solidFill>
                <a:latin typeface="微软雅黑" panose="020B0503020204020204" pitchFamily="34" charset="-122"/>
                <a:ea typeface="微软雅黑" panose="020B0503020204020204" pitchFamily="34" charset="-122"/>
              </a:endParaRPr>
            </a:p>
          </p:txBody>
        </p:sp>
        <p:sp>
          <p:nvSpPr>
            <p:cNvPr id="23" name="Rectangle 44"/>
            <p:cNvSpPr>
              <a:spLocks noChangeArrowheads="1"/>
            </p:cNvSpPr>
            <p:nvPr/>
          </p:nvSpPr>
          <p:spPr bwMode="auto">
            <a:xfrm>
              <a:off x="9063282" y="3628346"/>
              <a:ext cx="1240178" cy="439856"/>
            </a:xfrm>
            <a:prstGeom prst="rect">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zh-CN" sz="1050" b="1"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VNFM</a:t>
              </a:r>
              <a:endParaRPr lang="en-US" altLang="zh-CN" sz="1050" b="1"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矩形 23"/>
            <p:cNvSpPr/>
            <p:nvPr/>
          </p:nvSpPr>
          <p:spPr>
            <a:xfrm>
              <a:off x="1771595" y="5836522"/>
              <a:ext cx="1255689" cy="342116"/>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lnSpc>
                  <a:spcPct val="110000"/>
                </a:lnSpc>
                <a:spcBef>
                  <a:spcPts val="600"/>
                </a:spcBef>
                <a:spcAft>
                  <a:spcPts val="0"/>
                </a:spcAft>
                <a:defRPr/>
              </a:pPr>
              <a:r>
                <a:rPr lang="en-US" altLang="zh-CN" sz="900" b="1" kern="0" dirty="0" err="1">
                  <a:solidFill>
                    <a:schemeClr val="bg1"/>
                  </a:solidFill>
                  <a:latin typeface="微软雅黑" panose="020B0503020204020204" pitchFamily="34" charset="-122"/>
                  <a:ea typeface="微软雅黑" panose="020B0503020204020204" pitchFamily="34" charset="-122"/>
                </a:rPr>
                <a:t>OVS</a:t>
              </a:r>
              <a:r>
                <a:rPr lang="en-US" altLang="zh-CN" sz="900" b="1" kern="0" dirty="0">
                  <a:solidFill>
                    <a:schemeClr val="bg1"/>
                  </a:solidFill>
                  <a:latin typeface="微软雅黑" panose="020B0503020204020204" pitchFamily="34" charset="-122"/>
                  <a:ea typeface="微软雅黑" panose="020B0503020204020204" pitchFamily="34" charset="-122"/>
                </a:rPr>
                <a:t> </a:t>
              </a:r>
              <a:r>
                <a:rPr lang="en-US" altLang="zh-CN" sz="900" b="1" kern="0" dirty="0" err="1" smtClean="0">
                  <a:solidFill>
                    <a:schemeClr val="bg1"/>
                  </a:solidFill>
                  <a:latin typeface="微软雅黑" panose="020B0503020204020204" pitchFamily="34" charset="-122"/>
                  <a:ea typeface="微软雅黑" panose="020B0503020204020204" pitchFamily="34" charset="-122"/>
                </a:rPr>
                <a:t>Smartnic</a:t>
              </a:r>
              <a:endParaRPr lang="zh-CN" altLang="en-US" sz="900" b="1" kern="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7131578" y="4521170"/>
              <a:ext cx="1297467" cy="355717"/>
            </a:xfrm>
            <a:prstGeom prst="rect">
              <a:avLst/>
            </a:prstGeom>
            <a:ln>
              <a:noFill/>
            </a:ln>
          </p:spPr>
          <p:style>
            <a:lnRef idx="3">
              <a:schemeClr val="lt1"/>
            </a:lnRef>
            <a:fillRef idx="1">
              <a:schemeClr val="accent5"/>
            </a:fillRef>
            <a:effectRef idx="1">
              <a:schemeClr val="accent5"/>
            </a:effectRef>
            <a:fontRef idx="minor">
              <a:schemeClr val="lt1"/>
            </a:fontRef>
          </p:style>
          <p:txBody>
            <a:bodyPr anchor="ctr"/>
            <a:lstStyle/>
            <a:p>
              <a:pPr algn="ctr"/>
              <a:r>
                <a:rPr lang="en-US" altLang="zh-CN" sz="900" b="1" kern="0" dirty="0" err="1">
                  <a:solidFill>
                    <a:schemeClr val="bg1"/>
                  </a:solidFill>
                  <a:latin typeface="微软雅黑" panose="020B0503020204020204" pitchFamily="34" charset="-122"/>
                  <a:ea typeface="微软雅黑" panose="020B0503020204020204" pitchFamily="34" charset="-122"/>
                </a:rPr>
                <a:t>Cyborg</a:t>
              </a:r>
              <a:r>
                <a:rPr lang="en-US" altLang="zh-CN" sz="900" b="1" kern="0" dirty="0">
                  <a:solidFill>
                    <a:schemeClr val="bg1"/>
                  </a:solidFill>
                  <a:latin typeface="微软雅黑" panose="020B0503020204020204" pitchFamily="34" charset="-122"/>
                  <a:ea typeface="微软雅黑" panose="020B0503020204020204" pitchFamily="34" charset="-122"/>
                </a:rPr>
                <a:t>-agent</a:t>
              </a:r>
              <a:endParaRPr lang="en-US" altLang="zh-CN" sz="900" b="1" kern="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771595" y="4931721"/>
              <a:ext cx="1255689" cy="356282"/>
            </a:xfrm>
            <a:prstGeom prst="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700" b="1" kern="0" dirty="0">
                  <a:solidFill>
                    <a:prstClr val="black"/>
                  </a:solidFill>
                  <a:latin typeface="微软雅黑" panose="020B0503020204020204" pitchFamily="34" charset="-122"/>
                  <a:ea typeface="微软雅黑" panose="020B0503020204020204" pitchFamily="34" charset="-122"/>
                </a:rPr>
                <a:t>OVS</a:t>
              </a:r>
              <a:endParaRPr lang="en-US" altLang="zh-CN" sz="700" b="1" kern="0" dirty="0">
                <a:solidFill>
                  <a:prstClr val="black"/>
                </a:solidFill>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en-US" altLang="zh-CN" sz="700" b="1" kern="0" dirty="0">
                  <a:solidFill>
                    <a:prstClr val="black"/>
                  </a:solidFill>
                  <a:latin typeface="微软雅黑" panose="020B0503020204020204" pitchFamily="34" charset="-122"/>
                  <a:ea typeface="微软雅黑" panose="020B0503020204020204" pitchFamily="34" charset="-122"/>
                </a:rPr>
                <a:t>driver</a:t>
              </a:r>
              <a:endParaRPr lang="en-US" altLang="zh-CN" sz="700" b="1" kern="0" dirty="0">
                <a:solidFill>
                  <a:prstClr val="black"/>
                </a:solidFill>
                <a:latin typeface="微软雅黑" panose="020B0503020204020204" pitchFamily="34" charset="-122"/>
                <a:ea typeface="微软雅黑" panose="020B0503020204020204" pitchFamily="34" charset="-122"/>
              </a:endParaRPr>
            </a:p>
          </p:txBody>
        </p:sp>
        <p:sp>
          <p:nvSpPr>
            <p:cNvPr id="27" name="矩形 26"/>
            <p:cNvSpPr/>
            <p:nvPr/>
          </p:nvSpPr>
          <p:spPr>
            <a:xfrm>
              <a:off x="9072160" y="4516752"/>
              <a:ext cx="854586" cy="351597"/>
            </a:xfrm>
            <a:prstGeom prst="rect">
              <a:avLst/>
            </a:prstGeom>
            <a:ln>
              <a:noFill/>
            </a:ln>
          </p:spPr>
          <p:style>
            <a:lnRef idx="3">
              <a:schemeClr val="lt1"/>
            </a:lnRef>
            <a:fillRef idx="1">
              <a:schemeClr val="accent5"/>
            </a:fillRef>
            <a:effectRef idx="1">
              <a:schemeClr val="accent5"/>
            </a:effectRef>
            <a:fontRef idx="minor">
              <a:schemeClr val="lt1"/>
            </a:fontRef>
          </p:style>
          <p:txBody>
            <a:bodyPr anchor="ctr"/>
            <a:lstStyle/>
            <a:p>
              <a:pPr algn="ctr"/>
              <a:r>
                <a:rPr lang="en-US" altLang="zh-CN" sz="1000" b="1" kern="0" dirty="0" err="1">
                  <a:solidFill>
                    <a:schemeClr val="bg1"/>
                  </a:solidFill>
                  <a:latin typeface="微软雅黑" panose="020B0503020204020204" pitchFamily="34" charset="-122"/>
                  <a:ea typeface="微软雅黑" panose="020B0503020204020204" pitchFamily="34" charset="-122"/>
                </a:rPr>
                <a:t>Cyborg</a:t>
              </a:r>
              <a:endParaRPr lang="en-US" altLang="zh-CN" sz="1000" b="1" kern="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1001739" y="5598814"/>
              <a:ext cx="935233" cy="290368"/>
            </a:xfrm>
            <a:prstGeom prst="rect">
              <a:avLst/>
            </a:prstGeom>
          </p:spPr>
          <p:txBody>
            <a:bodyPr wrap="none">
              <a:spAutoFit/>
            </a:bodyPr>
            <a:lstStyle/>
            <a:p>
              <a:pPr algn="ctr">
                <a:defRPr/>
              </a:pPr>
              <a:r>
                <a:rPr lang="en-US" altLang="zh-CN" sz="1000" b="1" kern="0" dirty="0" smtClean="0">
                  <a:solidFill>
                    <a:prstClr val="black"/>
                  </a:solidFill>
                  <a:latin typeface="微软雅黑" panose="020B0503020204020204" pitchFamily="34" charset="-122"/>
                  <a:ea typeface="微软雅黑" panose="020B0503020204020204" pitchFamily="34" charset="-122"/>
                </a:rPr>
                <a:t>Server A</a:t>
              </a:r>
              <a:endParaRPr lang="zh-CN" altLang="en-US" sz="1000" b="1" kern="0" dirty="0">
                <a:solidFill>
                  <a:prstClr val="black"/>
                </a:solidFill>
                <a:latin typeface="微软雅黑" panose="020B0503020204020204" pitchFamily="34" charset="-122"/>
                <a:ea typeface="微软雅黑" panose="020B0503020204020204" pitchFamily="34" charset="-122"/>
              </a:endParaRPr>
            </a:p>
          </p:txBody>
        </p:sp>
        <p:sp>
          <p:nvSpPr>
            <p:cNvPr id="32" name="矩形 31"/>
            <p:cNvSpPr/>
            <p:nvPr/>
          </p:nvSpPr>
          <p:spPr>
            <a:xfrm>
              <a:off x="3624188" y="5603310"/>
              <a:ext cx="2157244" cy="615885"/>
            </a:xfrm>
            <a:prstGeom prst="rect">
              <a:avLst/>
            </a:prstGeom>
            <a:noFill/>
            <a:ln w="19050" cap="flat" cmpd="sng" algn="ctr">
              <a:solidFill>
                <a:schemeClr val="tx1"/>
              </a:solidFill>
              <a:prstDash val="solid"/>
              <a:miter lim="800000"/>
            </a:ln>
            <a:effectLst/>
          </p:spPr>
          <p:txBody>
            <a:bodyPr anchor="ctr"/>
            <a:lstStyle/>
            <a:p>
              <a:pPr algn="ctr">
                <a:defRPr/>
              </a:pP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34" name="矩形 33"/>
            <p:cNvSpPr/>
            <p:nvPr/>
          </p:nvSpPr>
          <p:spPr>
            <a:xfrm>
              <a:off x="4238005" y="5819722"/>
              <a:ext cx="1382055" cy="342116"/>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lnSpc>
                  <a:spcPct val="110000"/>
                </a:lnSpc>
                <a:spcBef>
                  <a:spcPts val="600"/>
                </a:spcBef>
                <a:spcAft>
                  <a:spcPts val="0"/>
                </a:spcAft>
                <a:defRPr/>
              </a:pPr>
              <a:r>
                <a:rPr lang="en-US" altLang="zh-CN" sz="900" b="1" kern="0" dirty="0" smtClean="0">
                  <a:solidFill>
                    <a:schemeClr val="bg1"/>
                  </a:solidFill>
                  <a:latin typeface="微软雅黑" panose="020B0503020204020204" pitchFamily="34" charset="-122"/>
                  <a:ea typeface="微软雅黑" panose="020B0503020204020204" pitchFamily="34" charset="-122"/>
                </a:rPr>
                <a:t>FPGA</a:t>
              </a:r>
              <a:r>
                <a:rPr lang="zh-CN" altLang="en-US" sz="900" b="1" kern="0" dirty="0">
                  <a:solidFill>
                    <a:schemeClr val="bg1"/>
                  </a:solidFill>
                  <a:latin typeface="微软雅黑" panose="020B0503020204020204" pitchFamily="34" charset="-122"/>
                  <a:ea typeface="微软雅黑" panose="020B0503020204020204" pitchFamily="34" charset="-122"/>
                </a:rPr>
                <a:t> </a:t>
              </a:r>
              <a:r>
                <a:rPr lang="en-US" altLang="zh-CN" sz="900" b="1" kern="0" dirty="0" err="1" smtClean="0">
                  <a:solidFill>
                    <a:schemeClr val="bg1"/>
                  </a:solidFill>
                  <a:latin typeface="微软雅黑" panose="020B0503020204020204" pitchFamily="34" charset="-122"/>
                  <a:ea typeface="微软雅黑" panose="020B0503020204020204" pitchFamily="34" charset="-122"/>
                </a:rPr>
                <a:t>Smartnic</a:t>
              </a:r>
              <a:endParaRPr lang="zh-CN" altLang="en-US" sz="900" b="1"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3503571" y="5592706"/>
              <a:ext cx="924960" cy="290368"/>
            </a:xfrm>
            <a:prstGeom prst="rect">
              <a:avLst/>
            </a:prstGeom>
          </p:spPr>
          <p:txBody>
            <a:bodyPr wrap="none">
              <a:spAutoFit/>
            </a:bodyPr>
            <a:lstStyle/>
            <a:p>
              <a:pPr algn="ctr">
                <a:defRPr/>
              </a:pPr>
              <a:r>
                <a:rPr lang="en-US" altLang="zh-CN" sz="1000" b="1" kern="0" dirty="0" smtClean="0">
                  <a:solidFill>
                    <a:prstClr val="black"/>
                  </a:solidFill>
                  <a:latin typeface="微软雅黑" panose="020B0503020204020204" pitchFamily="34" charset="-122"/>
                  <a:ea typeface="微软雅黑" panose="020B0503020204020204" pitchFamily="34" charset="-122"/>
                </a:rPr>
                <a:t>Server B</a:t>
              </a:r>
              <a:endParaRPr lang="zh-CN" altLang="en-US" sz="1000" b="1" kern="0" dirty="0">
                <a:solidFill>
                  <a:prstClr val="black"/>
                </a:solidFill>
                <a:latin typeface="微软雅黑" panose="020B0503020204020204" pitchFamily="34" charset="-122"/>
                <a:ea typeface="微软雅黑" panose="020B0503020204020204" pitchFamily="34" charset="-122"/>
              </a:endParaRPr>
            </a:p>
          </p:txBody>
        </p:sp>
        <p:sp>
          <p:nvSpPr>
            <p:cNvPr id="37" name="矩形 36"/>
            <p:cNvSpPr/>
            <p:nvPr/>
          </p:nvSpPr>
          <p:spPr>
            <a:xfrm>
              <a:off x="6120884" y="5611334"/>
              <a:ext cx="2157244" cy="615885"/>
            </a:xfrm>
            <a:prstGeom prst="rect">
              <a:avLst/>
            </a:prstGeom>
            <a:noFill/>
            <a:ln w="19050" cap="flat" cmpd="sng" algn="ctr">
              <a:solidFill>
                <a:schemeClr val="tx1"/>
              </a:solidFill>
              <a:prstDash val="solid"/>
              <a:miter lim="800000"/>
            </a:ln>
            <a:effectLst/>
          </p:spPr>
          <p:txBody>
            <a:bodyPr anchor="ctr"/>
            <a:lstStyle/>
            <a:p>
              <a:pPr algn="ctr">
                <a:defRPr/>
              </a:pP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38" name="矩形 37"/>
            <p:cNvSpPr/>
            <p:nvPr/>
          </p:nvSpPr>
          <p:spPr>
            <a:xfrm>
              <a:off x="6764987" y="5838438"/>
              <a:ext cx="1255689" cy="342116"/>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lnSpc>
                  <a:spcPct val="110000"/>
                </a:lnSpc>
                <a:spcBef>
                  <a:spcPts val="600"/>
                </a:spcBef>
                <a:spcAft>
                  <a:spcPts val="0"/>
                </a:spcAft>
                <a:defRPr/>
              </a:pPr>
              <a:r>
                <a:rPr lang="en-US" altLang="zh-CN" sz="1000" b="1" kern="0" dirty="0">
                  <a:solidFill>
                    <a:schemeClr val="bg1"/>
                  </a:solidFill>
                  <a:latin typeface="微软雅黑" panose="020B0503020204020204" pitchFamily="34" charset="-122"/>
                  <a:ea typeface="微软雅黑" panose="020B0503020204020204" pitchFamily="34" charset="-122"/>
                </a:rPr>
                <a:t>GPU</a:t>
              </a:r>
              <a:endParaRPr lang="zh-CN" altLang="en-US" sz="1000" b="1" kern="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6001294" y="5600730"/>
              <a:ext cx="922906" cy="290368"/>
            </a:xfrm>
            <a:prstGeom prst="rect">
              <a:avLst/>
            </a:prstGeom>
          </p:spPr>
          <p:txBody>
            <a:bodyPr wrap="none">
              <a:spAutoFit/>
            </a:bodyPr>
            <a:lstStyle/>
            <a:p>
              <a:pPr algn="ctr">
                <a:defRPr/>
              </a:pPr>
              <a:r>
                <a:rPr lang="en-US" altLang="zh-CN" sz="1000" b="1" kern="0" dirty="0" smtClean="0">
                  <a:solidFill>
                    <a:prstClr val="black"/>
                  </a:solidFill>
                  <a:latin typeface="微软雅黑" panose="020B0503020204020204" pitchFamily="34" charset="-122"/>
                  <a:ea typeface="微软雅黑" panose="020B0503020204020204" pitchFamily="34" charset="-122"/>
                </a:rPr>
                <a:t>Server C</a:t>
              </a:r>
              <a:endParaRPr lang="zh-CN" altLang="en-US" sz="1000" b="1" kern="0" dirty="0">
                <a:solidFill>
                  <a:prstClr val="black"/>
                </a:solidFill>
                <a:latin typeface="微软雅黑" panose="020B0503020204020204" pitchFamily="34" charset="-122"/>
                <a:ea typeface="微软雅黑" panose="020B0503020204020204" pitchFamily="34" charset="-122"/>
              </a:endParaRPr>
            </a:p>
          </p:txBody>
        </p:sp>
        <p:sp>
          <p:nvSpPr>
            <p:cNvPr id="40" name="矩形 39"/>
            <p:cNvSpPr/>
            <p:nvPr/>
          </p:nvSpPr>
          <p:spPr>
            <a:xfrm>
              <a:off x="4281531" y="4928648"/>
              <a:ext cx="1255689" cy="327935"/>
            </a:xfrm>
            <a:prstGeom prst="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700" b="1" kern="0" dirty="0">
                  <a:solidFill>
                    <a:prstClr val="black"/>
                  </a:solidFill>
                  <a:latin typeface="微软雅黑" panose="020B0503020204020204" pitchFamily="34" charset="-122"/>
                  <a:ea typeface="微软雅黑" panose="020B0503020204020204" pitchFamily="34" charset="-122"/>
                </a:rPr>
                <a:t>FPGA driver</a:t>
              </a:r>
              <a:endParaRPr lang="en-US" altLang="zh-CN" sz="700" b="1" kern="0" dirty="0">
                <a:solidFill>
                  <a:prstClr val="black"/>
                </a:solidFill>
                <a:latin typeface="微软雅黑" panose="020B0503020204020204" pitchFamily="34" charset="-122"/>
                <a:ea typeface="微软雅黑" panose="020B0503020204020204" pitchFamily="34" charset="-122"/>
              </a:endParaRPr>
            </a:p>
          </p:txBody>
        </p:sp>
        <p:sp>
          <p:nvSpPr>
            <p:cNvPr id="41" name="矩形 40"/>
            <p:cNvSpPr/>
            <p:nvPr/>
          </p:nvSpPr>
          <p:spPr>
            <a:xfrm>
              <a:off x="6758178" y="4991152"/>
              <a:ext cx="1255689" cy="301066"/>
            </a:xfrm>
            <a:prstGeom prst="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700" b="1" kern="0" dirty="0">
                  <a:solidFill>
                    <a:prstClr val="black"/>
                  </a:solidFill>
                  <a:latin typeface="微软雅黑" panose="020B0503020204020204" pitchFamily="34" charset="-122"/>
                  <a:ea typeface="微软雅黑" panose="020B0503020204020204" pitchFamily="34" charset="-122"/>
                </a:rPr>
                <a:t>GPU driver</a:t>
              </a:r>
              <a:endParaRPr lang="en-US" altLang="zh-CN" sz="700" b="1" kern="0" dirty="0">
                <a:solidFill>
                  <a:prstClr val="black"/>
                </a:solidFill>
                <a:latin typeface="微软雅黑" panose="020B0503020204020204" pitchFamily="34" charset="-122"/>
                <a:ea typeface="微软雅黑" panose="020B0503020204020204" pitchFamily="34" charset="-122"/>
              </a:endParaRPr>
            </a:p>
          </p:txBody>
        </p:sp>
        <p:cxnSp>
          <p:nvCxnSpPr>
            <p:cNvPr id="42" name="肘形连接符 41"/>
            <p:cNvCxnSpPr>
              <a:stCxn id="40" idx="0"/>
              <a:endCxn id="25" idx="1"/>
            </p:cNvCxnSpPr>
            <p:nvPr/>
          </p:nvCxnSpPr>
          <p:spPr>
            <a:xfrm rot="5400000" flipH="1" flipV="1">
              <a:off x="5905667" y="3702739"/>
              <a:ext cx="229620" cy="2222202"/>
            </a:xfrm>
            <a:prstGeom prst="bentConnector2">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sp>
          <p:nvSpPr>
            <p:cNvPr id="43" name="矩形 42"/>
            <p:cNvSpPr/>
            <p:nvPr/>
          </p:nvSpPr>
          <p:spPr>
            <a:xfrm>
              <a:off x="1040727" y="4525442"/>
              <a:ext cx="1246666" cy="290368"/>
            </a:xfrm>
            <a:prstGeom prst="rect">
              <a:avLst/>
            </a:prstGeom>
          </p:spPr>
          <p:txBody>
            <a:bodyPr wrap="none">
              <a:spAutoFit/>
            </a:bodyPr>
            <a:lstStyle/>
            <a:p>
              <a:pPr algn="ctr">
                <a:defRPr/>
              </a:pPr>
              <a:r>
                <a:rPr lang="en-US" altLang="zh-CN" sz="1000" b="1" kern="0" dirty="0">
                  <a:solidFill>
                    <a:prstClr val="black"/>
                  </a:solidFill>
                  <a:latin typeface="微软雅黑" panose="020B0503020204020204" pitchFamily="34" charset="-122"/>
                  <a:ea typeface="微软雅黑" panose="020B0503020204020204" pitchFamily="34" charset="-122"/>
                </a:rPr>
                <a:t>Hypervisor</a:t>
              </a:r>
              <a:endParaRPr lang="zh-CN" altLang="en-US" sz="1000" b="1" kern="0" dirty="0">
                <a:solidFill>
                  <a:prstClr val="black"/>
                </a:solidFill>
                <a:latin typeface="微软雅黑" panose="020B0503020204020204" pitchFamily="34" charset="-122"/>
                <a:ea typeface="微软雅黑" panose="020B0503020204020204" pitchFamily="34" charset="-122"/>
              </a:endParaRPr>
            </a:p>
          </p:txBody>
        </p:sp>
        <p:cxnSp>
          <p:nvCxnSpPr>
            <p:cNvPr id="44" name="直线连接符 117"/>
            <p:cNvCxnSpPr/>
            <p:nvPr/>
          </p:nvCxnSpPr>
          <p:spPr>
            <a:xfrm flipH="1" flipV="1">
              <a:off x="10909811" y="3241003"/>
              <a:ext cx="14810" cy="1276660"/>
            </a:xfrm>
            <a:prstGeom prst="line">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sp>
          <p:nvSpPr>
            <p:cNvPr id="45" name="矩形 44"/>
            <p:cNvSpPr/>
            <p:nvPr/>
          </p:nvSpPr>
          <p:spPr>
            <a:xfrm>
              <a:off x="3610476" y="3505357"/>
              <a:ext cx="2157244" cy="687431"/>
            </a:xfrm>
            <a:prstGeom prst="rect">
              <a:avLst/>
            </a:prstGeom>
            <a:solidFill>
              <a:srgbClr val="FFF2CC"/>
            </a:solidFill>
            <a:ln w="19050" cap="flat" cmpd="sng" algn="ctr">
              <a:solidFill>
                <a:schemeClr val="tx1"/>
              </a:solidFill>
              <a:prstDash val="solid"/>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UPF</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46" name="矩形 45"/>
            <p:cNvSpPr/>
            <p:nvPr/>
          </p:nvSpPr>
          <p:spPr>
            <a:xfrm>
              <a:off x="6120884" y="3505357"/>
              <a:ext cx="2157244" cy="687431"/>
            </a:xfrm>
            <a:prstGeom prst="rect">
              <a:avLst/>
            </a:prstGeom>
            <a:solidFill>
              <a:srgbClr val="FFF2CC"/>
            </a:solidFill>
            <a:ln w="19050" cap="flat" cmpd="sng" algn="ctr">
              <a:solidFill>
                <a:schemeClr val="tx1"/>
              </a:solidFill>
              <a:prstDash val="solid"/>
              <a:miter lim="800000"/>
            </a:ln>
            <a:effectLst/>
          </p:spPr>
          <p:txBody>
            <a:bodyPr anchor="ctr"/>
            <a:lstStyle/>
            <a:p>
              <a:pPr algn="ctr">
                <a:defRPr/>
              </a:pPr>
              <a:r>
                <a:rPr lang="en-US" altLang="zh-CN" sz="1050" b="1" kern="0" dirty="0" smtClean="0">
                  <a:solidFill>
                    <a:prstClr val="black"/>
                  </a:solidFill>
                  <a:latin typeface="微软雅黑" panose="020B0503020204020204" pitchFamily="34" charset="-122"/>
                  <a:ea typeface="微软雅黑" panose="020B0503020204020204" pitchFamily="34" charset="-122"/>
                </a:rPr>
                <a:t>AI/AR/VR</a:t>
              </a:r>
              <a:r>
                <a:rPr lang="zh-CN" altLang="en-US" sz="1050" b="1" kern="0" dirty="0">
                  <a:solidFill>
                    <a:prstClr val="black"/>
                  </a:solidFill>
                  <a:latin typeface="微软雅黑" panose="020B0503020204020204" pitchFamily="34" charset="-122"/>
                  <a:ea typeface="微软雅黑" panose="020B0503020204020204" pitchFamily="34" charset="-122"/>
                </a:rPr>
                <a:t> </a:t>
              </a:r>
              <a:r>
                <a:rPr lang="en-US" altLang="zh-CN" sz="1050" b="1" kern="0" dirty="0" smtClean="0">
                  <a:solidFill>
                    <a:prstClr val="black"/>
                  </a:solidFill>
                  <a:latin typeface="微软雅黑" panose="020B0503020204020204" pitchFamily="34" charset="-122"/>
                  <a:ea typeface="微软雅黑" panose="020B0503020204020204" pitchFamily="34" charset="-122"/>
                </a:rPr>
                <a:t>app</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47" name="矩形 46"/>
            <p:cNvSpPr/>
            <p:nvPr/>
          </p:nvSpPr>
          <p:spPr>
            <a:xfrm>
              <a:off x="1016113" y="3388186"/>
              <a:ext cx="2350623" cy="2983869"/>
            </a:xfrm>
            <a:prstGeom prst="rect">
              <a:avLst/>
            </a:prstGeom>
            <a:no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cxnSp>
          <p:nvCxnSpPr>
            <p:cNvPr id="48" name="直线连接符 117"/>
            <p:cNvCxnSpPr>
              <a:endCxn id="25" idx="3"/>
            </p:cNvCxnSpPr>
            <p:nvPr/>
          </p:nvCxnSpPr>
          <p:spPr>
            <a:xfrm flipH="1" flipV="1">
              <a:off x="8429045" y="4699029"/>
              <a:ext cx="612000" cy="8309"/>
            </a:xfrm>
            <a:prstGeom prst="line">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sp>
          <p:nvSpPr>
            <p:cNvPr id="49" name="矩形 48"/>
            <p:cNvSpPr/>
            <p:nvPr/>
          </p:nvSpPr>
          <p:spPr>
            <a:xfrm>
              <a:off x="6034028" y="3388186"/>
              <a:ext cx="2409781" cy="2983869"/>
            </a:xfrm>
            <a:prstGeom prst="rect">
              <a:avLst/>
            </a:prstGeom>
            <a:no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cxnSp>
          <p:nvCxnSpPr>
            <p:cNvPr id="50" name="直线连接符 117"/>
            <p:cNvCxnSpPr/>
            <p:nvPr/>
          </p:nvCxnSpPr>
          <p:spPr>
            <a:xfrm flipH="1" flipV="1">
              <a:off x="7453281" y="4855201"/>
              <a:ext cx="1" cy="195214"/>
            </a:xfrm>
            <a:prstGeom prst="line">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sp>
          <p:nvSpPr>
            <p:cNvPr id="51" name="矩形 50"/>
            <p:cNvSpPr/>
            <p:nvPr/>
          </p:nvSpPr>
          <p:spPr>
            <a:xfrm>
              <a:off x="8796973" y="2755180"/>
              <a:ext cx="3005361" cy="2976915"/>
            </a:xfrm>
            <a:prstGeom prst="rect">
              <a:avLst/>
            </a:prstGeom>
            <a:noFill/>
            <a:ln w="19050"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sp>
          <p:nvSpPr>
            <p:cNvPr id="52" name="椭圆 51"/>
            <p:cNvSpPr/>
            <p:nvPr/>
          </p:nvSpPr>
          <p:spPr>
            <a:xfrm>
              <a:off x="8264166" y="5746199"/>
              <a:ext cx="415260" cy="37529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1</a:t>
              </a:r>
              <a:endParaRPr lang="zh-CN" altLang="en-US" sz="1100" dirty="0">
                <a:solidFill>
                  <a:schemeClr val="tx1"/>
                </a:solidFill>
              </a:endParaRPr>
            </a:p>
          </p:txBody>
        </p:sp>
        <p:sp>
          <p:nvSpPr>
            <p:cNvPr id="53" name="椭圆 52"/>
            <p:cNvSpPr/>
            <p:nvPr/>
          </p:nvSpPr>
          <p:spPr>
            <a:xfrm>
              <a:off x="9888200" y="4320170"/>
              <a:ext cx="415260" cy="37529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3</a:t>
              </a:r>
              <a:endParaRPr lang="zh-CN" altLang="en-US" sz="1100" dirty="0">
                <a:solidFill>
                  <a:schemeClr val="tx1"/>
                </a:solidFill>
              </a:endParaRPr>
            </a:p>
          </p:txBody>
        </p:sp>
        <p:sp>
          <p:nvSpPr>
            <p:cNvPr id="54" name="椭圆 53"/>
            <p:cNvSpPr/>
            <p:nvPr/>
          </p:nvSpPr>
          <p:spPr>
            <a:xfrm>
              <a:off x="8264166" y="3265533"/>
              <a:ext cx="415260" cy="37529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2</a:t>
              </a:r>
              <a:endParaRPr lang="zh-CN" altLang="en-US" sz="1100" dirty="0">
                <a:solidFill>
                  <a:schemeClr val="tx1"/>
                </a:solidFill>
              </a:endParaRPr>
            </a:p>
          </p:txBody>
        </p:sp>
        <p:sp>
          <p:nvSpPr>
            <p:cNvPr id="55" name="矩形 54"/>
            <p:cNvSpPr/>
            <p:nvPr/>
          </p:nvSpPr>
          <p:spPr>
            <a:xfrm>
              <a:off x="3506823" y="3388186"/>
              <a:ext cx="2350623" cy="2983869"/>
            </a:xfrm>
            <a:prstGeom prst="rect">
              <a:avLst/>
            </a:prstGeom>
            <a:noFill/>
            <a:ln w="9525" cap="flat" cmpd="sng" algn="ctr">
              <a:solidFill>
                <a:schemeClr val="tx1"/>
              </a:solidFill>
              <a:prstDash val="dash"/>
              <a:miter lim="800000"/>
            </a:ln>
            <a:effectLst/>
          </p:spPr>
          <p:txBody>
            <a:bodyPr anchor="ctr"/>
            <a:lstStyle/>
            <a:p>
              <a:pPr algn="ctr">
                <a:defRPr/>
              </a:pPr>
              <a:r>
                <a:rPr lang="en-US" altLang="zh-CN" sz="1050" b="1" kern="0" dirty="0">
                  <a:solidFill>
                    <a:prstClr val="black"/>
                  </a:solidFill>
                  <a:latin typeface="微软雅黑" panose="020B0503020204020204" pitchFamily="34" charset="-122"/>
                  <a:ea typeface="微软雅黑" panose="020B0503020204020204" pitchFamily="34" charset="-122"/>
                </a:rPr>
                <a:t> </a:t>
              </a:r>
              <a:endParaRPr lang="zh-CN" altLang="en-US" sz="1050" b="1" kern="0" dirty="0">
                <a:solidFill>
                  <a:prstClr val="black"/>
                </a:solidFill>
                <a:latin typeface="微软雅黑" panose="020B0503020204020204" pitchFamily="34" charset="-122"/>
                <a:ea typeface="微软雅黑" panose="020B0503020204020204" pitchFamily="34" charset="-122"/>
              </a:endParaRPr>
            </a:p>
          </p:txBody>
        </p:sp>
        <p:cxnSp>
          <p:nvCxnSpPr>
            <p:cNvPr id="56" name="直线连接符 117"/>
            <p:cNvCxnSpPr>
              <a:stCxn id="23" idx="1"/>
              <a:endCxn id="12" idx="3"/>
            </p:cNvCxnSpPr>
            <p:nvPr/>
          </p:nvCxnSpPr>
          <p:spPr>
            <a:xfrm flipH="1" flipV="1">
              <a:off x="8561879" y="3844797"/>
              <a:ext cx="501403" cy="3477"/>
            </a:xfrm>
            <a:prstGeom prst="line">
              <a:avLst/>
            </a:prstGeom>
            <a:ln w="19050">
              <a:solidFill>
                <a:schemeClr val="accent6"/>
              </a:solidFill>
            </a:ln>
          </p:spPr>
          <p:style>
            <a:lnRef idx="1">
              <a:schemeClr val="accent2"/>
            </a:lnRef>
            <a:fillRef idx="0">
              <a:schemeClr val="accent2"/>
            </a:fillRef>
            <a:effectRef idx="0">
              <a:schemeClr val="accent2"/>
            </a:effectRef>
            <a:fontRef idx="minor">
              <a:schemeClr val="tx1"/>
            </a:fontRef>
          </p:style>
        </p:cxnSp>
        <p:sp>
          <p:nvSpPr>
            <p:cNvPr id="57" name="弧形 56"/>
            <p:cNvSpPr/>
            <p:nvPr/>
          </p:nvSpPr>
          <p:spPr>
            <a:xfrm>
              <a:off x="1770474" y="4188081"/>
              <a:ext cx="689341" cy="1650357"/>
            </a:xfrm>
            <a:prstGeom prst="arc">
              <a:avLst>
                <a:gd name="adj1" fmla="val 16200000"/>
                <a:gd name="adj2" fmla="val 498662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00"/>
            </a:p>
          </p:txBody>
        </p:sp>
        <p:sp>
          <p:nvSpPr>
            <p:cNvPr id="58" name="弧形 57"/>
            <p:cNvSpPr/>
            <p:nvPr/>
          </p:nvSpPr>
          <p:spPr>
            <a:xfrm>
              <a:off x="4170559" y="4225236"/>
              <a:ext cx="444358" cy="1650357"/>
            </a:xfrm>
            <a:prstGeom prst="arc">
              <a:avLst>
                <a:gd name="adj1" fmla="val 16200000"/>
                <a:gd name="adj2" fmla="val 498662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00"/>
            </a:p>
          </p:txBody>
        </p:sp>
        <p:sp>
          <p:nvSpPr>
            <p:cNvPr id="59" name="弧形 58"/>
            <p:cNvSpPr/>
            <p:nvPr/>
          </p:nvSpPr>
          <p:spPr>
            <a:xfrm flipH="1">
              <a:off x="7035678" y="4183532"/>
              <a:ext cx="574396" cy="1650357"/>
            </a:xfrm>
            <a:prstGeom prst="arc">
              <a:avLst>
                <a:gd name="adj1" fmla="val 16200000"/>
                <a:gd name="adj2" fmla="val 540440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00"/>
            </a:p>
          </p:txBody>
        </p:sp>
      </p:grpSp>
      <p:sp>
        <p:nvSpPr>
          <p:cNvPr id="4" name="文本框 3"/>
          <p:cNvSpPr txBox="1"/>
          <p:nvPr/>
        </p:nvSpPr>
        <p:spPr>
          <a:xfrm>
            <a:off x="480059" y="924543"/>
            <a:ext cx="8663941" cy="1200329"/>
          </a:xfrm>
          <a:prstGeom prst="rect">
            <a:avLst/>
          </a:prstGeom>
          <a:noFill/>
        </p:spPr>
        <p:txBody>
          <a:bodyPr wrap="square" rtlCol="0">
            <a:spAutoFit/>
          </a:bodyPr>
          <a:lstStyle/>
          <a:p>
            <a:r>
              <a:rPr lang="en-US" dirty="0" smtClean="0">
                <a:solidFill>
                  <a:schemeClr val="bg1"/>
                </a:solidFill>
              </a:rPr>
              <a:t>Three issues should be taken attention:</a:t>
            </a:r>
            <a:endParaRPr lang="en-US" dirty="0" smtClean="0">
              <a:solidFill>
                <a:schemeClr val="bg1"/>
              </a:solidFill>
            </a:endParaRPr>
          </a:p>
          <a:p>
            <a:r>
              <a:rPr lang="en-US" dirty="0" err="1" smtClean="0">
                <a:solidFill>
                  <a:schemeClr val="bg1"/>
                </a:solidFill>
              </a:rPr>
              <a:t>1.Hardware</a:t>
            </a:r>
            <a:r>
              <a:rPr lang="en-US" dirty="0" smtClean="0">
                <a:solidFill>
                  <a:schemeClr val="bg1"/>
                </a:solidFill>
              </a:rPr>
              <a:t> selection</a:t>
            </a:r>
            <a:endParaRPr lang="en-US" dirty="0" smtClean="0">
              <a:solidFill>
                <a:schemeClr val="bg1"/>
              </a:solidFill>
            </a:endParaRPr>
          </a:p>
          <a:p>
            <a:r>
              <a:rPr lang="en-US" dirty="0" err="1" smtClean="0">
                <a:solidFill>
                  <a:schemeClr val="bg1"/>
                </a:solidFill>
              </a:rPr>
              <a:t>2.Development</a:t>
            </a:r>
            <a:r>
              <a:rPr lang="en-US" dirty="0" smtClean="0">
                <a:solidFill>
                  <a:schemeClr val="bg1"/>
                </a:solidFill>
              </a:rPr>
              <a:t> work</a:t>
            </a:r>
            <a:endParaRPr lang="en-US" dirty="0" smtClean="0">
              <a:solidFill>
                <a:schemeClr val="bg1"/>
              </a:solidFill>
            </a:endParaRPr>
          </a:p>
          <a:p>
            <a:r>
              <a:rPr lang="en-US" dirty="0" err="1" smtClean="0">
                <a:solidFill>
                  <a:schemeClr val="bg1"/>
                </a:solidFill>
              </a:rPr>
              <a:t>3.Acceleration</a:t>
            </a:r>
            <a:r>
              <a:rPr lang="en-US" dirty="0" smtClean="0">
                <a:solidFill>
                  <a:schemeClr val="bg1"/>
                </a:solidFill>
              </a:rPr>
              <a:t> resources </a:t>
            </a:r>
            <a:r>
              <a:rPr lang="en-US" dirty="0" err="1" smtClean="0">
                <a:solidFill>
                  <a:schemeClr val="bg1"/>
                </a:solidFill>
              </a:rPr>
              <a:t>orchestresion-Openstack</a:t>
            </a:r>
            <a:r>
              <a:rPr lang="en-US" dirty="0" smtClean="0">
                <a:solidFill>
                  <a:schemeClr val="bg1"/>
                </a:solidFill>
              </a:rPr>
              <a:t> Cyborg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内容占位符 2"/>
          <p:cNvSpPr txBox="1"/>
          <p:nvPr/>
        </p:nvSpPr>
        <p:spPr>
          <a:xfrm>
            <a:off x="152400" y="1554336"/>
            <a:ext cx="11521440" cy="501105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220000"/>
              </a:lnSpc>
            </a:pPr>
            <a:endParaRPr lang="en-US" altLang="zh-CN" sz="500" dirty="0">
              <a:solidFill>
                <a:schemeClr val="bg1"/>
              </a:solidFill>
            </a:endParaRPr>
          </a:p>
        </p:txBody>
      </p:sp>
      <p:graphicFrame>
        <p:nvGraphicFramePr>
          <p:cNvPr id="5" name="表格 4"/>
          <p:cNvGraphicFramePr>
            <a:graphicFrameLocks noGrp="1"/>
          </p:cNvGraphicFramePr>
          <p:nvPr>
            <p:custDataLst>
              <p:tags r:id="rId1"/>
            </p:custDataLst>
          </p:nvPr>
        </p:nvGraphicFramePr>
        <p:xfrm>
          <a:off x="261620" y="949325"/>
          <a:ext cx="6731000" cy="4101049"/>
        </p:xfrm>
        <a:graphic>
          <a:graphicData uri="http://schemas.openxmlformats.org/drawingml/2006/table">
            <a:tbl>
              <a:tblPr firstRow="1" firstCol="1" bandRow="1">
                <a:tableStyleId>{5C22544A-7EE6-4342-B048-85BDC9FD1C3A}</a:tableStyleId>
              </a:tblPr>
              <a:tblGrid>
                <a:gridCol w="3706674"/>
                <a:gridCol w="3024326"/>
              </a:tblGrid>
              <a:tr h="240249">
                <a:tc>
                  <a:txBody>
                    <a:bodyPr/>
                    <a:lstStyle/>
                    <a:p>
                      <a:pPr indent="370840" algn="just">
                        <a:lnSpc>
                          <a:spcPts val="1900"/>
                        </a:lnSpc>
                        <a:spcAft>
                          <a:spcPts val="0"/>
                        </a:spcAft>
                      </a:pPr>
                      <a:r>
                        <a:rPr lang="en-US" altLang="zh-CN" sz="1000" spc="30" dirty="0" smtClean="0">
                          <a:effectLst/>
                        </a:rPr>
                        <a:t>Accelerated resource configuration properties</a:t>
                      </a:r>
                      <a:endParaRPr lang="zh-CN" sz="1050" spc="30" dirty="0">
                        <a:effectLst/>
                        <a:latin typeface="Times New Roman" panose="02020603050405020304" pitchFamily="18" charset="0"/>
                        <a:ea typeface="宋体" panose="02010600030101010101" pitchFamily="2" charset="-122"/>
                      </a:endParaRPr>
                    </a:p>
                  </a:txBody>
                  <a:tcPr marL="49631" marR="49631" marT="0" marB="0" anchor="ctr"/>
                </a:tc>
                <a:tc>
                  <a:txBody>
                    <a:bodyPr/>
                    <a:lstStyle/>
                    <a:p>
                      <a:pPr indent="370840" algn="just">
                        <a:lnSpc>
                          <a:spcPts val="1900"/>
                        </a:lnSpc>
                        <a:spcAft>
                          <a:spcPts val="0"/>
                        </a:spcAft>
                      </a:pPr>
                      <a:r>
                        <a:rPr lang="en-US" altLang="zh-CN" sz="1000" spc="30" dirty="0" smtClean="0">
                          <a:effectLst/>
                        </a:rPr>
                        <a:t>Parameter effect</a:t>
                      </a:r>
                      <a:endParaRPr lang="zh-CN" sz="1050" spc="30" dirty="0">
                        <a:effectLst/>
                        <a:latin typeface="Times New Roman" panose="02020603050405020304" pitchFamily="18" charset="0"/>
                        <a:ea typeface="宋体" panose="02010600030101010101" pitchFamily="2" charset="-122"/>
                      </a:endParaRPr>
                    </a:p>
                  </a:txBody>
                  <a:tcPr marL="49631" marR="49631" marT="0" marB="0" anchor="ctr"/>
                </a:tc>
              </a:tr>
              <a:tr h="1049507">
                <a:tc>
                  <a:txBody>
                    <a:bodyPr/>
                    <a:lstStyle/>
                    <a:p>
                      <a:pPr indent="370840" algn="just">
                        <a:lnSpc>
                          <a:spcPts val="1900"/>
                        </a:lnSpc>
                        <a:spcAft>
                          <a:spcPts val="0"/>
                        </a:spcAft>
                      </a:pPr>
                      <a:r>
                        <a:rPr lang="en-US" sz="1000" spc="30" dirty="0">
                          <a:effectLst/>
                        </a:rPr>
                        <a:t>PGPU attribute</a:t>
                      </a:r>
                      <a:r>
                        <a:rPr lang="zh-CN" sz="1000" spc="30" dirty="0">
                          <a:effectLst/>
                        </a:rPr>
                        <a:t>（</a:t>
                      </a:r>
                      <a:r>
                        <a:rPr lang="en-US" sz="1000" spc="30" dirty="0">
                          <a:effectLst/>
                        </a:rPr>
                        <a:t>call it in flavor</a:t>
                      </a:r>
                      <a:r>
                        <a:rPr lang="zh-CN" sz="1000" spc="30" dirty="0">
                          <a:effectLst/>
                        </a:rPr>
                        <a:t>）：</a:t>
                      </a:r>
                      <a:endParaRPr lang="zh-CN" sz="1050" spc="30" dirty="0">
                        <a:effectLst/>
                      </a:endParaRPr>
                    </a:p>
                    <a:p>
                      <a:pPr indent="370840" algn="just">
                        <a:lnSpc>
                          <a:spcPts val="1900"/>
                        </a:lnSpc>
                        <a:spcAft>
                          <a:spcPts val="0"/>
                        </a:spcAft>
                      </a:pPr>
                      <a:r>
                        <a:rPr lang="en-US" sz="1000" spc="30" dirty="0" err="1">
                          <a:effectLst/>
                        </a:rPr>
                        <a:t>resources:PGPU</a:t>
                      </a:r>
                      <a:r>
                        <a:rPr lang="en-US" sz="1000" spc="30" dirty="0">
                          <a:effectLst/>
                        </a:rPr>
                        <a:t>=N</a:t>
                      </a:r>
                      <a:endParaRPr lang="zh-CN" sz="1050" spc="30" dirty="0">
                        <a:effectLst/>
                      </a:endParaRPr>
                    </a:p>
                    <a:p>
                      <a:pPr indent="370840" algn="just">
                        <a:lnSpc>
                          <a:spcPts val="1900"/>
                        </a:lnSpc>
                        <a:spcAft>
                          <a:spcPts val="0"/>
                        </a:spcAft>
                      </a:pPr>
                      <a:r>
                        <a:rPr lang="en-US" sz="1000" spc="30" dirty="0" err="1">
                          <a:effectLst/>
                        </a:rPr>
                        <a:t>trait:CUSTOM_PGPU</a:t>
                      </a:r>
                      <a:r>
                        <a:rPr lang="en-US" sz="1000" spc="30" dirty="0">
                          <a:effectLst/>
                        </a:rPr>
                        <a:t>_&lt;VENDOR_ID&gt;=required</a:t>
                      </a:r>
                      <a:endParaRPr lang="zh-CN" sz="1050" spc="30" dirty="0">
                        <a:effectLst/>
                      </a:endParaRPr>
                    </a:p>
                    <a:p>
                      <a:pPr indent="370840" algn="just">
                        <a:lnSpc>
                          <a:spcPts val="1900"/>
                        </a:lnSpc>
                        <a:spcAft>
                          <a:spcPts val="0"/>
                        </a:spcAft>
                      </a:pPr>
                      <a:r>
                        <a:rPr lang="en-US" sz="1000" spc="30" dirty="0" err="1">
                          <a:effectLst/>
                        </a:rPr>
                        <a:t>trait:CUSTOM_PGPU</a:t>
                      </a:r>
                      <a:r>
                        <a:rPr lang="en-US" sz="1000" spc="30" dirty="0">
                          <a:effectLst/>
                        </a:rPr>
                        <a:t>_&lt;PRODUCT_ID&gt;=required</a:t>
                      </a:r>
                      <a:endParaRPr lang="zh-CN" sz="1050" spc="30" dirty="0">
                        <a:effectLst/>
                      </a:endParaRPr>
                    </a:p>
                    <a:p>
                      <a:pPr indent="370840" algn="just">
                        <a:lnSpc>
                          <a:spcPts val="1900"/>
                        </a:lnSpc>
                        <a:spcAft>
                          <a:spcPts val="0"/>
                        </a:spcAft>
                      </a:pPr>
                      <a:r>
                        <a:rPr lang="en-US" sz="1000" spc="30" dirty="0" err="1">
                          <a:effectLst/>
                        </a:rPr>
                        <a:t>trait:CUSTOM_PGPU</a:t>
                      </a:r>
                      <a:r>
                        <a:rPr lang="en-US" sz="1000" spc="30" dirty="0">
                          <a:effectLst/>
                        </a:rPr>
                        <a:t>_&lt;PRODUCTID_VER&gt;=required</a:t>
                      </a:r>
                      <a:endParaRPr lang="zh-CN" sz="1050" spc="30" dirty="0">
                        <a:effectLst/>
                        <a:latin typeface="Times New Roman" panose="02020603050405020304" pitchFamily="18" charset="0"/>
                        <a:ea typeface="宋体" panose="02010600030101010101" pitchFamily="2" charset="-122"/>
                      </a:endParaRPr>
                    </a:p>
                  </a:txBody>
                  <a:tcPr marL="49631" marR="49631" marT="0" marB="0" anchor="ctr"/>
                </a:tc>
                <a:tc>
                  <a:txBody>
                    <a:bodyPr/>
                    <a:lstStyle/>
                    <a:p>
                      <a:pPr indent="370840" algn="just">
                        <a:lnSpc>
                          <a:spcPts val="1900"/>
                        </a:lnSpc>
                        <a:spcAft>
                          <a:spcPts val="0"/>
                        </a:spcAft>
                      </a:pPr>
                      <a:r>
                        <a:rPr lang="en-US" altLang="zh-CN" sz="1050" spc="30" dirty="0" smtClean="0">
                          <a:effectLst/>
                          <a:latin typeface="Times New Roman" panose="02020603050405020304" pitchFamily="18" charset="0"/>
                          <a:ea typeface="+mn-ea"/>
                        </a:rPr>
                        <a:t>Number of physical GPUs to be allocated, manufacturer ID or name (optional), product ID or name (optional), product version (optional)</a:t>
                      </a:r>
                      <a:endParaRPr lang="zh-CN" sz="1050" spc="30" dirty="0">
                        <a:effectLst/>
                        <a:latin typeface="Times New Roman" panose="02020603050405020304" pitchFamily="18" charset="0"/>
                        <a:ea typeface="宋体" panose="02010600030101010101" pitchFamily="2" charset="-122"/>
                      </a:endParaRPr>
                    </a:p>
                  </a:txBody>
                  <a:tcPr marL="49631" marR="49631" marT="0" marB="0" anchor="ctr"/>
                </a:tc>
              </a:tr>
              <a:tr h="1049507">
                <a:tc>
                  <a:txBody>
                    <a:bodyPr/>
                    <a:lstStyle/>
                    <a:p>
                      <a:pPr indent="370840" algn="just">
                        <a:lnSpc>
                          <a:spcPts val="1900"/>
                        </a:lnSpc>
                        <a:spcAft>
                          <a:spcPts val="0"/>
                        </a:spcAft>
                      </a:pPr>
                      <a:r>
                        <a:rPr lang="en-US" sz="1000" spc="30">
                          <a:effectLst/>
                        </a:rPr>
                        <a:t>vGPU attribute</a:t>
                      </a:r>
                      <a:r>
                        <a:rPr lang="zh-CN" sz="1000" spc="30">
                          <a:effectLst/>
                        </a:rPr>
                        <a:t>（</a:t>
                      </a:r>
                      <a:r>
                        <a:rPr lang="en-US" sz="1000" spc="30" dirty="0">
                          <a:effectLst/>
                          <a:sym typeface="+mn-ea"/>
                        </a:rPr>
                        <a:t>call it in flavor</a:t>
                      </a:r>
                      <a:r>
                        <a:rPr lang="zh-CN" sz="1000" spc="30">
                          <a:effectLst/>
                        </a:rPr>
                        <a:t>）：</a:t>
                      </a:r>
                      <a:endParaRPr lang="zh-CN" sz="1050" spc="30">
                        <a:effectLst/>
                      </a:endParaRPr>
                    </a:p>
                    <a:p>
                      <a:pPr indent="370840" algn="just">
                        <a:lnSpc>
                          <a:spcPts val="1900"/>
                        </a:lnSpc>
                        <a:spcAft>
                          <a:spcPts val="0"/>
                        </a:spcAft>
                      </a:pPr>
                      <a:r>
                        <a:rPr lang="en-US" sz="1000" spc="30">
                          <a:effectLst/>
                        </a:rPr>
                        <a:t>resources:VGPU=N</a:t>
                      </a:r>
                      <a:endParaRPr lang="zh-CN" sz="1050" spc="30">
                        <a:effectLst/>
                      </a:endParaRPr>
                    </a:p>
                    <a:p>
                      <a:pPr indent="370840" algn="just">
                        <a:lnSpc>
                          <a:spcPts val="1900"/>
                        </a:lnSpc>
                        <a:spcAft>
                          <a:spcPts val="0"/>
                        </a:spcAft>
                      </a:pPr>
                      <a:r>
                        <a:rPr lang="en-US" sz="1000" spc="30">
                          <a:effectLst/>
                        </a:rPr>
                        <a:t>trait:CUSTOM_VGPU_&lt;VENDOR_ID&gt;=required</a:t>
                      </a:r>
                      <a:endParaRPr lang="zh-CN" sz="1050" spc="30">
                        <a:effectLst/>
                      </a:endParaRPr>
                    </a:p>
                    <a:p>
                      <a:pPr indent="370840" algn="just">
                        <a:lnSpc>
                          <a:spcPts val="1900"/>
                        </a:lnSpc>
                        <a:spcAft>
                          <a:spcPts val="0"/>
                        </a:spcAft>
                      </a:pPr>
                      <a:r>
                        <a:rPr lang="en-US" sz="1000" spc="30">
                          <a:effectLst/>
                        </a:rPr>
                        <a:t>trait:CUSTOM_VGPU_&lt;PRODUCT_ID&gt;=required</a:t>
                      </a:r>
                      <a:endParaRPr lang="zh-CN" sz="1050" spc="30">
                        <a:effectLst/>
                      </a:endParaRPr>
                    </a:p>
                    <a:p>
                      <a:pPr indent="370840" algn="just">
                        <a:lnSpc>
                          <a:spcPts val="1900"/>
                        </a:lnSpc>
                        <a:spcAft>
                          <a:spcPts val="0"/>
                        </a:spcAft>
                      </a:pPr>
                      <a:r>
                        <a:rPr lang="en-US" sz="1000" spc="30">
                          <a:effectLst/>
                        </a:rPr>
                        <a:t>trait:CUSTOM_VGPU_&lt;PRODUCTID_VER&gt;=required</a:t>
                      </a:r>
                      <a:endParaRPr lang="zh-CN" sz="1050" spc="30">
                        <a:effectLst/>
                        <a:latin typeface="Times New Roman" panose="02020603050405020304" pitchFamily="18" charset="0"/>
                        <a:ea typeface="宋体" panose="02010600030101010101" pitchFamily="2" charset="-122"/>
                      </a:endParaRPr>
                    </a:p>
                  </a:txBody>
                  <a:tcPr marL="49631" marR="49631" marT="0" marB="0" anchor="ctr"/>
                </a:tc>
                <a:tc>
                  <a:txBody>
                    <a:bodyPr/>
                    <a:lstStyle/>
                    <a:p>
                      <a:pPr indent="370840" algn="just">
                        <a:lnSpc>
                          <a:spcPts val="1900"/>
                        </a:lnSpc>
                        <a:spcAft>
                          <a:spcPts val="0"/>
                        </a:spcAft>
                      </a:pPr>
                      <a:r>
                        <a:rPr lang="en-US" altLang="zh-CN" sz="1000" spc="30" dirty="0" smtClean="0">
                          <a:effectLst/>
                          <a:latin typeface="Times New Roman" panose="02020603050405020304" pitchFamily="18" charset="0"/>
                          <a:ea typeface="+mn-ea"/>
                        </a:rPr>
                        <a:t>Number of virtual GPUs to be allocated, manufacturer ID or name (optional), product ID or name (optional), product version (optional)</a:t>
                      </a:r>
                      <a:endParaRPr lang="zh-CN" altLang="zh-CN" sz="1000" spc="30" dirty="0">
                        <a:effectLst/>
                        <a:latin typeface="Times New Roman" panose="02020603050405020304" pitchFamily="18" charset="0"/>
                        <a:ea typeface="+mn-ea"/>
                      </a:endParaRPr>
                    </a:p>
                  </a:txBody>
                  <a:tcPr marL="49631" marR="49631" marT="0" marB="0" anchor="ctr"/>
                </a:tc>
              </a:tr>
              <a:tr h="1116503">
                <a:tc>
                  <a:txBody>
                    <a:bodyPr/>
                    <a:lstStyle/>
                    <a:p>
                      <a:pPr indent="370840" algn="just">
                        <a:lnSpc>
                          <a:spcPts val="1900"/>
                        </a:lnSpc>
                        <a:spcAft>
                          <a:spcPts val="0"/>
                        </a:spcAft>
                      </a:pPr>
                      <a:r>
                        <a:rPr lang="en-US" sz="1000" spc="30" dirty="0">
                          <a:effectLst/>
                        </a:rPr>
                        <a:t>FGPA attribute</a:t>
                      </a:r>
                      <a:r>
                        <a:rPr lang="zh-CN" sz="1000" spc="30" dirty="0">
                          <a:effectLst/>
                        </a:rPr>
                        <a:t>（</a:t>
                      </a:r>
                      <a:r>
                        <a:rPr lang="en-US" sz="1000" spc="30" dirty="0">
                          <a:effectLst/>
                          <a:sym typeface="+mn-ea"/>
                        </a:rPr>
                        <a:t>call it in flavor</a:t>
                      </a:r>
                      <a:r>
                        <a:rPr lang="zh-CN" sz="1000" spc="30" dirty="0">
                          <a:effectLst/>
                        </a:rPr>
                        <a:t>）：</a:t>
                      </a:r>
                      <a:endParaRPr lang="zh-CN" sz="1050" spc="30" dirty="0">
                        <a:effectLst/>
                      </a:endParaRPr>
                    </a:p>
                    <a:p>
                      <a:pPr indent="370840" algn="just">
                        <a:lnSpc>
                          <a:spcPts val="1900"/>
                        </a:lnSpc>
                        <a:spcAft>
                          <a:spcPts val="0"/>
                        </a:spcAft>
                      </a:pPr>
                      <a:r>
                        <a:rPr lang="en-US" sz="1000" spc="30" dirty="0" err="1">
                          <a:effectLst/>
                        </a:rPr>
                        <a:t>resources:FPGA</a:t>
                      </a:r>
                      <a:r>
                        <a:rPr lang="en-US" sz="1000" spc="30" dirty="0">
                          <a:effectLst/>
                        </a:rPr>
                        <a:t>=N</a:t>
                      </a:r>
                      <a:endParaRPr lang="zh-CN" sz="1050" spc="30" dirty="0">
                        <a:effectLst/>
                      </a:endParaRPr>
                    </a:p>
                    <a:p>
                      <a:pPr indent="370840" algn="just">
                        <a:lnSpc>
                          <a:spcPts val="1900"/>
                        </a:lnSpc>
                        <a:spcAft>
                          <a:spcPts val="0"/>
                        </a:spcAft>
                      </a:pPr>
                      <a:r>
                        <a:rPr lang="en-US" sz="1000" spc="30" dirty="0" err="1">
                          <a:effectLst/>
                        </a:rPr>
                        <a:t>trait:CUSTOM_FPGA</a:t>
                      </a:r>
                      <a:r>
                        <a:rPr lang="en-US" sz="1000" spc="30" dirty="0">
                          <a:effectLst/>
                        </a:rPr>
                        <a:t>_&lt;VENDOR_ID&gt;=required</a:t>
                      </a:r>
                      <a:endParaRPr lang="zh-CN" sz="1050" spc="30" dirty="0">
                        <a:effectLst/>
                      </a:endParaRPr>
                    </a:p>
                    <a:p>
                      <a:pPr indent="370840" algn="just">
                        <a:lnSpc>
                          <a:spcPts val="1900"/>
                        </a:lnSpc>
                        <a:spcAft>
                          <a:spcPts val="0"/>
                        </a:spcAft>
                      </a:pPr>
                      <a:r>
                        <a:rPr lang="en-US" sz="1000" spc="30" dirty="0" err="1">
                          <a:effectLst/>
                        </a:rPr>
                        <a:t>trait:CUSTOM_FPGA</a:t>
                      </a:r>
                      <a:r>
                        <a:rPr lang="en-US" sz="1000" spc="30" dirty="0">
                          <a:effectLst/>
                        </a:rPr>
                        <a:t>_&lt;PRODUCT_ID&gt;=required</a:t>
                      </a:r>
                      <a:endParaRPr lang="zh-CN" sz="1050" spc="30" dirty="0">
                        <a:effectLst/>
                      </a:endParaRPr>
                    </a:p>
                    <a:p>
                      <a:pPr indent="370840" algn="just">
                        <a:lnSpc>
                          <a:spcPts val="1900"/>
                        </a:lnSpc>
                        <a:spcAft>
                          <a:spcPts val="0"/>
                        </a:spcAft>
                      </a:pPr>
                      <a:r>
                        <a:rPr lang="en-US" sz="1000" spc="30" dirty="0" err="1">
                          <a:effectLst/>
                        </a:rPr>
                        <a:t>trait:CUSTOM_FPGA</a:t>
                      </a:r>
                      <a:r>
                        <a:rPr lang="en-US" sz="1000" spc="30" dirty="0">
                          <a:effectLst/>
                        </a:rPr>
                        <a:t>_&lt;PRODUCTID_VER&gt;=required</a:t>
                      </a:r>
                      <a:endParaRPr lang="zh-CN" sz="1050" spc="30" dirty="0">
                        <a:effectLst/>
                      </a:endParaRPr>
                    </a:p>
                    <a:p>
                      <a:pPr indent="370840" algn="just">
                        <a:lnSpc>
                          <a:spcPts val="1900"/>
                        </a:lnSpc>
                        <a:spcAft>
                          <a:spcPts val="0"/>
                        </a:spcAft>
                      </a:pPr>
                      <a:r>
                        <a:rPr lang="en-US" sz="1000" spc="30" dirty="0" err="1">
                          <a:effectLst/>
                        </a:rPr>
                        <a:t>accel:bitstream_id</a:t>
                      </a:r>
                      <a:r>
                        <a:rPr lang="en-US" sz="1000" spc="30" dirty="0">
                          <a:effectLst/>
                        </a:rPr>
                        <a:t>=&lt;</a:t>
                      </a:r>
                      <a:r>
                        <a:rPr lang="en-US" altLang="zh-CN" sz="1000" spc="30" dirty="0">
                          <a:effectLst/>
                        </a:rPr>
                        <a:t>The image </a:t>
                      </a:r>
                      <a:r>
                        <a:rPr lang="en-US" sz="1000" spc="30" dirty="0">
                          <a:effectLst/>
                        </a:rPr>
                        <a:t>ID&gt;</a:t>
                      </a:r>
                      <a:endParaRPr lang="zh-CN" sz="1050" spc="30" dirty="0">
                        <a:effectLst/>
                        <a:latin typeface="Times New Roman" panose="02020603050405020304" pitchFamily="18" charset="0"/>
                        <a:ea typeface="宋体" panose="02010600030101010101" pitchFamily="2" charset="-122"/>
                      </a:endParaRPr>
                    </a:p>
                  </a:txBody>
                  <a:tcPr marL="49631" marR="49631" marT="0" marB="0" anchor="ctr"/>
                </a:tc>
                <a:tc>
                  <a:txBody>
                    <a:bodyPr/>
                    <a:lstStyle/>
                    <a:p>
                      <a:pPr indent="370840" algn="just">
                        <a:lnSpc>
                          <a:spcPts val="1900"/>
                        </a:lnSpc>
                        <a:spcAft>
                          <a:spcPts val="0"/>
                        </a:spcAft>
                      </a:pPr>
                      <a:r>
                        <a:rPr lang="en-US" altLang="zh-CN" sz="1000" b="0" i="0" spc="30" dirty="0" smtClean="0">
                          <a:effectLst/>
                          <a:latin typeface="Times New Roman" panose="02020603050405020304" pitchFamily="18" charset="0"/>
                        </a:rPr>
                        <a:t>Number of FGPAs to be allocated, manufacturer ID or name (optional), product ID or name (optional), product version (optional), mirror image to be downloaded.</a:t>
                      </a:r>
                      <a:endParaRPr lang="en-US" altLang="zh-CN" sz="1000" spc="30" dirty="0" smtClean="0">
                        <a:effectLst/>
                        <a:latin typeface="Times New Roman" panose="02020603050405020304" pitchFamily="18" charset="0"/>
                        <a:ea typeface="+mn-ea"/>
                      </a:endParaRPr>
                    </a:p>
                  </a:txBody>
                  <a:tcPr marL="49631" marR="49631" marT="0" marB="0" anchor="ctr"/>
                </a:tc>
              </a:tr>
            </a:tbl>
          </a:graphicData>
        </a:graphic>
      </p:graphicFrame>
      <p:sp>
        <p:nvSpPr>
          <p:cNvPr id="6" name="Rectangle 1"/>
          <p:cNvSpPr>
            <a:spLocks noChangeArrowheads="1"/>
          </p:cNvSpPr>
          <p:nvPr/>
        </p:nvSpPr>
        <p:spPr bwMode="auto">
          <a:xfrm>
            <a:off x="2667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141053" tIns="914112" rIns="1141053" bIns="914112" numCol="1" anchor="ctr" anchorCtr="0" compatLnSpc="1">
            <a:spAutoFit/>
          </a:bodyPr>
          <a:lstStyle>
            <a:lvl1pPr indent="2825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82575" algn="l"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虚拟层需支持根据以下加速资源配置属性（</a:t>
            </a:r>
            <a:r>
              <a:rPr kumimoji="0" lang="en-US" altLang="zh-CN"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Cyborg Device Profile Group</a:t>
            </a:r>
            <a:r>
              <a:rPr kumimoji="0" lang="zh-CN" altLang="en-US"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中的</a:t>
            </a:r>
            <a:r>
              <a:rPr kumimoji="0" lang="en-US" altLang="zh-CN"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Dictionaries</a:t>
            </a:r>
            <a:r>
              <a:rPr kumimoji="0" lang="zh-CN" altLang="en-US"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）进行节点调度，管理编排器在创建虚拟机时根据业务的需求，配置合适的属性及数值：</a:t>
            </a:r>
            <a:endParaRPr kumimoji="0" lang="zh-CN" altLang="en-US" sz="600" b="0" i="0" u="none" strike="noStrike" cap="none" normalizeH="0" baseline="0" dirty="0" smtClean="0">
              <a:ln>
                <a:noFill/>
              </a:ln>
              <a:solidFill>
                <a:schemeClr val="tx1"/>
              </a:solidFill>
              <a:effectLst/>
            </a:endParaRPr>
          </a:p>
          <a:p>
            <a:pPr marL="0" marR="0" lvl="0" indent="282575" algn="l" defTabSz="914400" rtl="0" eaLnBrk="0" fontAlgn="base" latinLnBrk="0" hangingPunct="0">
              <a:lnSpc>
                <a:spcPct val="100000"/>
              </a:lnSpc>
              <a:spcBef>
                <a:spcPct val="0"/>
              </a:spcBef>
              <a:spcAft>
                <a:spcPct val="0"/>
              </a:spcAft>
              <a:buClrTx/>
              <a:buSzTx/>
              <a:buFontTx/>
              <a:buNone/>
            </a:pPr>
            <a:br>
              <a:rPr kumimoji="0" lang="zh-CN" altLang="en-US" sz="1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br>
            <a:endParaRPr kumimoji="0" lang="zh-CN"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2" name="标题 1"/>
          <p:cNvSpPr txBox="1"/>
          <p:nvPr/>
        </p:nvSpPr>
        <p:spPr>
          <a:xfrm>
            <a:off x="0" y="291704"/>
            <a:ext cx="9144000" cy="556021"/>
          </a:xfrm>
          <a:prstGeom prst="rect">
            <a:avLst/>
          </a:prstGeom>
        </p:spPr>
        <p:txBody>
          <a:bodyPr anchor="ctr" anchorCtr="1"/>
          <a:lstStyle>
            <a:lvl1pPr algn="ctr" defTabSz="914400" rtl="0" eaLnBrk="1" latinLnBrk="0" hangingPunct="1">
              <a:spcBef>
                <a:spcPct val="0"/>
              </a:spcBef>
              <a:buNone/>
              <a:defRPr sz="2800" b="1" kern="1200" spc="300">
                <a:solidFill>
                  <a:schemeClr val="bg1"/>
                </a:solidFill>
                <a:latin typeface="微软雅黑" panose="020B0503020204020204" pitchFamily="34" charset="-122"/>
                <a:ea typeface="微软雅黑" panose="020B0503020204020204" pitchFamily="34" charset="-122"/>
                <a:cs typeface="+mj-cs"/>
              </a:defRPr>
            </a:lvl1pPr>
          </a:lstStyle>
          <a:p>
            <a:pPr>
              <a:lnSpc>
                <a:spcPct val="150000"/>
              </a:lnSpc>
            </a:pPr>
            <a:r>
              <a:rPr lang="en-US" altLang="zh-CN" sz="2000" dirty="0"/>
              <a:t>Cyborg Enhancement requirements for CNTT </a:t>
            </a:r>
            <a:endParaRPr lang="en-US" altLang="zh-CN" sz="2000" dirty="0"/>
          </a:p>
        </p:txBody>
      </p:sp>
      <p:sp>
        <p:nvSpPr>
          <p:cNvPr id="7" name="文本框 6"/>
          <p:cNvSpPr txBox="1"/>
          <p:nvPr/>
        </p:nvSpPr>
        <p:spPr>
          <a:xfrm>
            <a:off x="7110095" y="805180"/>
            <a:ext cx="2033905" cy="4523105"/>
          </a:xfrm>
          <a:prstGeom prst="rect">
            <a:avLst/>
          </a:prstGeom>
          <a:noFill/>
        </p:spPr>
        <p:txBody>
          <a:bodyPr wrap="square" rtlCol="0">
            <a:spAutoFit/>
          </a:bodyPr>
          <a:lstStyle/>
          <a:p>
            <a:r>
              <a:rPr lang="en-US" altLang="zh-CN" sz="1200" dirty="0" smtClean="0">
                <a:solidFill>
                  <a:schemeClr val="bg1"/>
                </a:solidFill>
              </a:rPr>
              <a:t>      We recommend using Cyborg 2.0 for acceleration from the OpenStack U version. The </a:t>
            </a:r>
            <a:r>
              <a:rPr lang="en-US" altLang="zh-CN" sz="1200" dirty="0">
                <a:solidFill>
                  <a:schemeClr val="bg1"/>
                </a:solidFill>
              </a:rPr>
              <a:t>following requirements are to meet the decoupling requirements of the NFVO and NFVI </a:t>
            </a:r>
            <a:r>
              <a:rPr lang="en-US" altLang="zh-CN" sz="1200" dirty="0" smtClean="0">
                <a:solidFill>
                  <a:schemeClr val="bg1"/>
                </a:solidFill>
              </a:rPr>
              <a:t>layers, </a:t>
            </a:r>
            <a:r>
              <a:rPr lang="en-US" altLang="zh-CN" sz="1200" dirty="0">
                <a:solidFill>
                  <a:schemeClr val="bg1"/>
                </a:solidFill>
              </a:rPr>
              <a:t>to ensure that third-party manufacturers NFVO can use accelerated resources with Cyborg API v2.0:</a:t>
            </a:r>
            <a:endParaRPr lang="en-US" altLang="zh-CN" sz="1200" dirty="0" smtClean="0">
              <a:solidFill>
                <a:schemeClr val="bg1"/>
              </a:solidFill>
            </a:endParaRPr>
          </a:p>
          <a:p>
            <a:r>
              <a:rPr lang="en-US" altLang="zh-CN" sz="1200" dirty="0" smtClean="0">
                <a:solidFill>
                  <a:schemeClr val="bg1"/>
                </a:solidFill>
              </a:rPr>
              <a:t>        The </a:t>
            </a:r>
            <a:r>
              <a:rPr lang="en-US" altLang="zh-CN" sz="1200" dirty="0">
                <a:solidFill>
                  <a:schemeClr val="bg1"/>
                </a:solidFill>
              </a:rPr>
              <a:t>virtualization layer needs to support node scheduling based on the following accelerated resource configuration attributes (Dictionaries in Cyborg Device Profile Group), and the management orchestrator configures appropriate attributes and values according to business needs when creating virtual machines:</a:t>
            </a:r>
            <a:endParaRPr lang="zh-CN" altLang="en-US"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78880" y="3681984"/>
            <a:ext cx="2706624" cy="615553"/>
          </a:xfrm>
          <a:prstGeom prst="rect">
            <a:avLst/>
          </a:prstGeom>
          <a:noFill/>
        </p:spPr>
        <p:txBody>
          <a:bodyPr wrap="square" rtlCol="0">
            <a:spAutoFit/>
          </a:bodyPr>
          <a:lstStyle/>
          <a:p>
            <a:r>
              <a:rPr lang="en-US" dirty="0" smtClean="0">
                <a:solidFill>
                  <a:schemeClr val="bg1"/>
                </a:solidFill>
              </a:rPr>
              <a:t>Q&amp;A</a:t>
            </a:r>
            <a:endParaRPr lang="en-US" dirty="0" smtClean="0">
              <a:solidFill>
                <a:schemeClr val="bg1"/>
              </a:solidFill>
            </a:endParaRPr>
          </a:p>
          <a:p>
            <a:r>
              <a:rPr lang="en-US" sz="1600" dirty="0" err="1" smtClean="0">
                <a:solidFill>
                  <a:schemeClr val="bg1"/>
                </a:solidFill>
              </a:rPr>
              <a:t>g</a:t>
            </a:r>
            <a:r>
              <a:rPr lang="en-US" altLang="zh-CN" sz="1600" dirty="0" err="1" smtClean="0">
                <a:solidFill>
                  <a:schemeClr val="bg1"/>
                </a:solidFill>
              </a:rPr>
              <a:t>uoshasha@chinamobile.com</a:t>
            </a:r>
            <a:endParaRPr lang="en-US" sz="1600" dirty="0">
              <a:solidFill>
                <a:schemeClr val="bg1"/>
              </a:solidFill>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076b46d1-c146-4bc4-a541-ca64e0ea1c4a}"/>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5513</Words>
  <Application>WPS 演示</Application>
  <PresentationFormat>全屏显示(16:9)</PresentationFormat>
  <Paragraphs>221</Paragraphs>
  <Slides>9</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vt:i4>
      </vt:variant>
    </vt:vector>
  </HeadingPairs>
  <TitlesOfParts>
    <vt:vector size="18" baseType="lpstr">
      <vt:lpstr>Arial</vt:lpstr>
      <vt:lpstr>宋体</vt:lpstr>
      <vt:lpstr>Wingdings</vt:lpstr>
      <vt:lpstr>微软雅黑</vt:lpstr>
      <vt:lpstr>Calibri</vt:lpstr>
      <vt:lpstr>Calibri</vt:lpstr>
      <vt:lpstr>Times New Roman</vt:lpstr>
      <vt:lpstr>Arial Unicode MS</vt:lpstr>
      <vt:lpstr>1_Office 主题</vt:lpstr>
      <vt:lpstr>PowerPoint 演示文稿</vt:lpstr>
      <vt:lpstr>Agenda</vt:lpstr>
      <vt:lpstr>PowerPoint 演示文稿</vt:lpstr>
      <vt:lpstr>PowerPoint 演示文稿</vt:lpstr>
      <vt:lpstr>PowerPoint 演示文稿</vt:lpstr>
      <vt:lpstr>Agenda</vt:lpstr>
      <vt:lpstr>PowerPoint 演示文稿</vt:lpstr>
      <vt:lpstr>PowerPoint 演示文稿</vt:lpstr>
      <vt:lpstr>PowerPoint 演示文稿</vt:lpstr>
    </vt:vector>
  </TitlesOfParts>
  <Company>cmcc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Guo Shasha</dc:creator>
  <cp:lastModifiedBy>cmcc</cp:lastModifiedBy>
  <cp:revision>517</cp:revision>
  <dcterms:created xsi:type="dcterms:W3CDTF">2016-12-26T00:58:00Z</dcterms:created>
  <dcterms:modified xsi:type="dcterms:W3CDTF">2020-06-19T01:33:11Z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2052-11.1.0.9739</vt:lpwstr>
  </property>
</Properties>
</file>