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839" r:id="rId1"/>
  </p:sldMasterIdLst>
  <p:notesMasterIdLst>
    <p:notesMasterId r:id="rId15"/>
  </p:notesMasterIdLst>
  <p:handoutMasterIdLst>
    <p:handoutMasterId r:id="rId16"/>
  </p:handoutMasterIdLst>
  <p:sldIdLst>
    <p:sldId id="1813" r:id="rId2"/>
    <p:sldId id="1756" r:id="rId3"/>
    <p:sldId id="1820" r:id="rId4"/>
    <p:sldId id="1821" r:id="rId5"/>
    <p:sldId id="1817" r:id="rId6"/>
    <p:sldId id="1824" r:id="rId7"/>
    <p:sldId id="1822" r:id="rId8"/>
    <p:sldId id="1582" r:id="rId9"/>
    <p:sldId id="1723" r:id="rId10"/>
    <p:sldId id="1823" r:id="rId11"/>
    <p:sldId id="1703" r:id="rId12"/>
    <p:sldId id="1729" r:id="rId13"/>
    <p:sldId id="172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7F"/>
    <a:srgbClr val="2FA2FF"/>
    <a:srgbClr val="F8AE8A"/>
    <a:srgbClr val="AB47EA"/>
    <a:srgbClr val="9CC788"/>
    <a:srgbClr val="8FBBFF"/>
    <a:srgbClr val="E8A686"/>
    <a:srgbClr val="5C9DD5"/>
    <a:srgbClr val="B94DFF"/>
    <a:srgbClr val="A0C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01" autoAdjust="0"/>
    <p:restoredTop sz="83907" autoAdjust="0"/>
  </p:normalViewPr>
  <p:slideViewPr>
    <p:cSldViewPr snapToGrid="0">
      <p:cViewPr>
        <p:scale>
          <a:sx n="92" d="100"/>
          <a:sy n="92" d="100"/>
        </p:scale>
        <p:origin x="-25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6/18/20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6/18/20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Sart</a:t>
            </a:r>
            <a:r>
              <a:rPr lang="en-US" dirty="0"/>
              <a:t> with opensource mentality.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51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818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Sart</a:t>
            </a:r>
            <a:r>
              <a:rPr lang="en-US" dirty="0"/>
              <a:t> with opensource mentality.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94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643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5434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868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E2E</a:t>
            </a:r>
          </a:p>
          <a:p>
            <a:r>
              <a:rPr lang="en-US" dirty="0"/>
              <a:t>Trials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178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f"/><Relationship Id="rId13" Type="http://schemas.openxmlformats.org/officeDocument/2006/relationships/image" Target="../media/image12.tiff"/><Relationship Id="rId3" Type="http://schemas.openxmlformats.org/officeDocument/2006/relationships/image" Target="../media/image22.tiff"/><Relationship Id="rId7" Type="http://schemas.openxmlformats.org/officeDocument/2006/relationships/hyperlink" Target="https://pixabay.com/en/book-closed-brown-hard-cover-307524/" TargetMode="External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11.png"/><Relationship Id="rId10" Type="http://schemas.openxmlformats.org/officeDocument/2006/relationships/image" Target="../media/image26.png"/><Relationship Id="rId4" Type="http://schemas.openxmlformats.org/officeDocument/2006/relationships/image" Target="../media/image20.tiff"/><Relationship Id="rId9" Type="http://schemas.openxmlformats.org/officeDocument/2006/relationships/image" Target="../media/image25.tiff"/><Relationship Id="rId14" Type="http://schemas.openxmlformats.org/officeDocument/2006/relationships/image" Target="../media/image1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tiff"/><Relationship Id="rId3" Type="http://schemas.openxmlformats.org/officeDocument/2006/relationships/image" Target="../media/image16.png"/><Relationship Id="rId7" Type="http://schemas.openxmlformats.org/officeDocument/2006/relationships/image" Target="../media/image29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25.tiff"/><Relationship Id="rId4" Type="http://schemas.openxmlformats.org/officeDocument/2006/relationships/image" Target="../media/image13.pn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7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tiff"/><Relationship Id="rId4" Type="http://schemas.openxmlformats.org/officeDocument/2006/relationships/image" Target="../media/image10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Cloud </a:t>
            </a:r>
            <a:r>
              <a:rPr lang="en-US" b="1" dirty="0" err="1">
                <a:latin typeface="+mn-lt"/>
              </a:rPr>
              <a:t>iNfrastructure</a:t>
            </a:r>
            <a:r>
              <a:rPr lang="en-US" b="1" dirty="0">
                <a:latin typeface="+mn-lt"/>
              </a:rPr>
              <a:t>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 err="1">
                <a:solidFill>
                  <a:srgbClr val="FFFF00"/>
                </a:solidFill>
              </a:rPr>
              <a:t>Baraque</a:t>
            </a:r>
            <a:r>
              <a:rPr lang="en-US" sz="4000" b="1" i="1" dirty="0">
                <a:solidFill>
                  <a:srgbClr val="FFFF00"/>
                </a:solidFill>
              </a:rPr>
              <a:t> Release – What to expect!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Monday 22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June, 2020</a:t>
            </a:r>
          </a:p>
        </p:txBody>
      </p:sp>
    </p:spTree>
    <p:extLst>
      <p:ext uri="{BB962C8B-B14F-4D97-AF65-F5344CB8AC3E}">
        <p14:creationId xmlns:p14="http://schemas.microsoft.com/office/powerpoint/2010/main" val="386743736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Image result for businessman clipart">
            <a:extLst>
              <a:ext uri="{FF2B5EF4-FFF2-40B4-BE49-F238E27FC236}">
                <a16:creationId xmlns:a16="http://schemas.microsoft.com/office/drawing/2014/main" id="{28DD2719-0831-4844-8B69-705BF8092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2184" y="1582917"/>
            <a:ext cx="725564" cy="6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710423E-08B9-E644-B275-E0EE2EC47FC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3572967" y="3556212"/>
            <a:ext cx="0" cy="790687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10</a:t>
            </a:fld>
            <a:r>
              <a:rPr lang="en-US" dirty="0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D75A7BC-067E-1D40-BD03-17F3265989D5}"/>
              </a:ext>
            </a:extLst>
          </p:cNvPr>
          <p:cNvSpPr txBox="1">
            <a:spLocks/>
          </p:cNvSpPr>
          <p:nvPr/>
        </p:nvSpPr>
        <p:spPr>
          <a:xfrm>
            <a:off x="777240" y="517526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Testing Categories – VNF/CNF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AA01486-625A-BA4B-8979-8FD936B2791F}"/>
              </a:ext>
            </a:extLst>
          </p:cNvPr>
          <p:cNvSpPr/>
          <p:nvPr/>
        </p:nvSpPr>
        <p:spPr>
          <a:xfrm>
            <a:off x="3572967" y="2537644"/>
            <a:ext cx="4017239" cy="50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Reference Implementation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87BFD18-6E84-2640-BC46-F5BFED816C67}"/>
              </a:ext>
            </a:extLst>
          </p:cNvPr>
          <p:cNvSpPr/>
          <p:nvPr/>
        </p:nvSpPr>
        <p:spPr>
          <a:xfrm>
            <a:off x="669663" y="4346898"/>
            <a:ext cx="1678203" cy="1026787"/>
          </a:xfrm>
          <a:prstGeom prst="roundRect">
            <a:avLst/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Validation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Sanity Check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Does it Work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3A5146-1FB2-0F42-B895-3D0B1181241C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1496557" y="3529842"/>
            <a:ext cx="12208" cy="81705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9F608689-63D2-7743-B3D3-D0AFE52AF7B8}"/>
              </a:ext>
            </a:extLst>
          </p:cNvPr>
          <p:cNvSpPr/>
          <p:nvPr/>
        </p:nvSpPr>
        <p:spPr>
          <a:xfrm>
            <a:off x="1244556" y="3671882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B2BE51C-C960-A84D-A6E1-DB8591CFFF66}"/>
              </a:ext>
            </a:extLst>
          </p:cNvPr>
          <p:cNvSpPr/>
          <p:nvPr/>
        </p:nvSpPr>
        <p:spPr>
          <a:xfrm>
            <a:off x="4798066" y="4346898"/>
            <a:ext cx="2878642" cy="1071218"/>
          </a:xfrm>
          <a:prstGeom prst="roundRect">
            <a:avLst>
              <a:gd name="adj" fmla="val 10047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Functional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API Conformance (Type/Version)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Interfaces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Infrastructure Dependencies.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F2B995D-EDFC-D244-A445-6F7577817E28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237387" y="3556212"/>
            <a:ext cx="0" cy="79068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CD1AD8-AB49-824A-8C84-E0BF90D3BA54}"/>
              </a:ext>
            </a:extLst>
          </p:cNvPr>
          <p:cNvCxnSpPr>
            <a:cxnSpLocks/>
          </p:cNvCxnSpPr>
          <p:nvPr/>
        </p:nvCxnSpPr>
        <p:spPr>
          <a:xfrm>
            <a:off x="4063238" y="1940808"/>
            <a:ext cx="1315451" cy="0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CAE7D3A-49A6-E745-87C8-392BF3AF5D08}"/>
              </a:ext>
            </a:extLst>
          </p:cNvPr>
          <p:cNvSpPr txBox="1"/>
          <p:nvPr/>
        </p:nvSpPr>
        <p:spPr>
          <a:xfrm>
            <a:off x="4220235" y="1520446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Install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CE8E63C-D5BD-DB44-ABB2-C6C0A5EEB881}"/>
              </a:ext>
            </a:extLst>
          </p:cNvPr>
          <p:cNvSpPr/>
          <p:nvPr/>
        </p:nvSpPr>
        <p:spPr>
          <a:xfrm>
            <a:off x="2478240" y="4346899"/>
            <a:ext cx="2189454" cy="1071218"/>
          </a:xfrm>
          <a:prstGeom prst="roundRect">
            <a:avLst>
              <a:gd name="adj" fmla="val 10200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Design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Onboarding &amp; LCM</a:t>
            </a:r>
            <a:r>
              <a:rPr lang="en-US" sz="1400" dirty="0">
                <a:solidFill>
                  <a:srgbClr val="FF0000"/>
                </a:solidFill>
              </a:rPr>
              <a:t>*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Cloud Native Principles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Others …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BF892A-17A7-D041-B0B7-26096753570D}"/>
              </a:ext>
            </a:extLst>
          </p:cNvPr>
          <p:cNvSpPr/>
          <p:nvPr/>
        </p:nvSpPr>
        <p:spPr>
          <a:xfrm>
            <a:off x="3320967" y="3685018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D46009D-B9CF-E149-80F4-027EE7BECEBA}"/>
              </a:ext>
            </a:extLst>
          </p:cNvPr>
          <p:cNvSpPr/>
          <p:nvPr/>
        </p:nvSpPr>
        <p:spPr>
          <a:xfrm>
            <a:off x="5985387" y="3685018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85AA0066-6B60-484F-824C-5E0BE0CB79A1}"/>
              </a:ext>
            </a:extLst>
          </p:cNvPr>
          <p:cNvSpPr/>
          <p:nvPr/>
        </p:nvSpPr>
        <p:spPr>
          <a:xfrm>
            <a:off x="7807080" y="4341698"/>
            <a:ext cx="1826911" cy="1071218"/>
          </a:xfrm>
          <a:prstGeom prst="roundRect">
            <a:avLst>
              <a:gd name="adj" fmla="val 10047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Performance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Metric Threshold Conformance.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D5906B7-89B0-AF4C-967E-6FCD364D992C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8720536" y="3551012"/>
            <a:ext cx="0" cy="79068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4CC58BC4-AB12-484E-AD74-5480C0D8F0AC}"/>
              </a:ext>
            </a:extLst>
          </p:cNvPr>
          <p:cNvSpPr/>
          <p:nvPr/>
        </p:nvSpPr>
        <p:spPr>
          <a:xfrm>
            <a:off x="8468535" y="3694355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98524E96-534F-8846-A6D1-2DC721B394D5}"/>
              </a:ext>
            </a:extLst>
          </p:cNvPr>
          <p:cNvSpPr/>
          <p:nvPr/>
        </p:nvSpPr>
        <p:spPr>
          <a:xfrm>
            <a:off x="9764363" y="4341698"/>
            <a:ext cx="1745082" cy="1071218"/>
          </a:xfrm>
          <a:prstGeom prst="roundRect">
            <a:avLst>
              <a:gd name="adj" fmla="val 10047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Performance Benchmarking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Metric Measurements.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18CDDBC-1ADB-C249-8C60-F852F0ADA1F8}"/>
              </a:ext>
            </a:extLst>
          </p:cNvPr>
          <p:cNvCxnSpPr>
            <a:cxnSpLocks/>
          </p:cNvCxnSpPr>
          <p:nvPr/>
        </p:nvCxnSpPr>
        <p:spPr>
          <a:xfrm flipV="1">
            <a:off x="10616675" y="3541675"/>
            <a:ext cx="0" cy="79068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5BE56004-46FC-DC43-A7CD-E8713B7EFF26}"/>
              </a:ext>
            </a:extLst>
          </p:cNvPr>
          <p:cNvSpPr/>
          <p:nvPr/>
        </p:nvSpPr>
        <p:spPr>
          <a:xfrm>
            <a:off x="10364674" y="3685018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7D79207B-532F-424E-8E90-03C6E4741B88}"/>
              </a:ext>
            </a:extLst>
          </p:cNvPr>
          <p:cNvSpPr/>
          <p:nvPr/>
        </p:nvSpPr>
        <p:spPr>
          <a:xfrm rot="5400000">
            <a:off x="5920856" y="2109449"/>
            <a:ext cx="250639" cy="72976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704C5F-DC54-7E40-982F-B97B35BA9A38}"/>
              </a:ext>
            </a:extLst>
          </p:cNvPr>
          <p:cNvSpPr txBox="1"/>
          <p:nvPr/>
        </p:nvSpPr>
        <p:spPr>
          <a:xfrm>
            <a:off x="5336986" y="5849283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FA2FF"/>
                </a:solidFill>
              </a:rPr>
              <a:t>CNTT Scope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D12B880-19BA-A44D-A43B-66A3E25B682C}"/>
              </a:ext>
            </a:extLst>
          </p:cNvPr>
          <p:cNvGrpSpPr/>
          <p:nvPr/>
        </p:nvGrpSpPr>
        <p:grpSpPr>
          <a:xfrm>
            <a:off x="5378689" y="1453929"/>
            <a:ext cx="1479178" cy="1077602"/>
            <a:chOff x="3761688" y="2092171"/>
            <a:chExt cx="1479178" cy="107760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3F86B5F-5AB3-B843-9520-7CAB3E881F40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42" name="Rounded Rectangle 14">
                <a:extLst>
                  <a:ext uri="{FF2B5EF4-FFF2-40B4-BE49-F238E27FC236}">
                    <a16:creationId xmlns:a16="http://schemas.microsoft.com/office/drawing/2014/main" id="{08BAE940-DEBB-6F46-9241-9EE072AA0356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VNF/CNF</a:t>
                </a:r>
              </a:p>
            </p:txBody>
          </p:sp>
          <p:sp>
            <p:nvSpPr>
              <p:cNvPr id="43" name="椭圆 14">
                <a:extLst>
                  <a:ext uri="{FF2B5EF4-FFF2-40B4-BE49-F238E27FC236}">
                    <a16:creationId xmlns:a16="http://schemas.microsoft.com/office/drawing/2014/main" id="{B1F29D1A-CA55-4648-BED2-82B4B5770E1F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56BAFAB-9441-0845-B492-F791A1A5746B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7F6295F-7787-DD43-844B-7EA1ACCE873C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3793016-DF66-C44B-9C30-08FFADF1EA34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0BE77B4-ED46-DB45-B206-BEAB283B6B0A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BB1652F-1012-544B-A3F6-1B5EB9C3CF8C}"/>
              </a:ext>
            </a:extLst>
          </p:cNvPr>
          <p:cNvSpPr txBox="1"/>
          <p:nvPr/>
        </p:nvSpPr>
        <p:spPr>
          <a:xfrm>
            <a:off x="2872297" y="1681057"/>
            <a:ext cx="843047" cy="461663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VNF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Vendor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8178851C-20EC-0344-83D8-1E2788AA08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007" y="2690583"/>
            <a:ext cx="916456" cy="19812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13FA59-91DD-A64A-90FB-1E37A9C89BE5}"/>
              </a:ext>
            </a:extLst>
          </p:cNvPr>
          <p:cNvCxnSpPr>
            <a:cxnSpLocks/>
          </p:cNvCxnSpPr>
          <p:nvPr/>
        </p:nvCxnSpPr>
        <p:spPr>
          <a:xfrm>
            <a:off x="1346200" y="3529842"/>
            <a:ext cx="9522473" cy="12128"/>
          </a:xfrm>
          <a:prstGeom prst="line">
            <a:avLst/>
          </a:prstGeom>
          <a:ln w="41275">
            <a:solidFill>
              <a:schemeClr val="accent6">
                <a:lumMod val="1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C4EEFA14-3B1F-874A-9B95-B48A4B4D04D5}"/>
              </a:ext>
            </a:extLst>
          </p:cNvPr>
          <p:cNvCxnSpPr>
            <a:stCxn id="42" idx="3"/>
          </p:cNvCxnSpPr>
          <p:nvPr/>
        </p:nvCxnSpPr>
        <p:spPr>
          <a:xfrm>
            <a:off x="6857867" y="1910485"/>
            <a:ext cx="1182807" cy="1631190"/>
          </a:xfrm>
          <a:prstGeom prst="bentConnector2">
            <a:avLst/>
          </a:prstGeom>
          <a:ln w="41275">
            <a:solidFill>
              <a:schemeClr val="accent6">
                <a:lumMod val="1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FD2F1179-5D44-4F48-81BE-A0AA1FF69DEC}"/>
              </a:ext>
            </a:extLst>
          </p:cNvPr>
          <p:cNvSpPr/>
          <p:nvPr/>
        </p:nvSpPr>
        <p:spPr>
          <a:xfrm>
            <a:off x="492071" y="5935342"/>
            <a:ext cx="31214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 In Scope of ONAP but out of scope of CNTT.</a:t>
            </a:r>
          </a:p>
        </p:txBody>
      </p:sp>
    </p:spTree>
    <p:extLst>
      <p:ext uri="{BB962C8B-B14F-4D97-AF65-F5344CB8AC3E}">
        <p14:creationId xmlns:p14="http://schemas.microsoft.com/office/powerpoint/2010/main" val="389707089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Thank you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41899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8B6B7E51-5C21-FE4D-8242-C02A6F6F2CED}"/>
              </a:ext>
            </a:extLst>
          </p:cNvPr>
          <p:cNvCxnSpPr>
            <a:cxnSpLocks/>
          </p:cNvCxnSpPr>
          <p:nvPr/>
        </p:nvCxnSpPr>
        <p:spPr>
          <a:xfrm flipV="1">
            <a:off x="10654123" y="5099178"/>
            <a:ext cx="0" cy="574879"/>
          </a:xfrm>
          <a:prstGeom prst="line">
            <a:avLst/>
          </a:prstGeom>
          <a:ln w="28575">
            <a:solidFill>
              <a:srgbClr val="1798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9BC48B07-7833-7E4C-8333-4CDC4AD8B675}"/>
              </a:ext>
            </a:extLst>
          </p:cNvPr>
          <p:cNvCxnSpPr>
            <a:cxnSpLocks/>
          </p:cNvCxnSpPr>
          <p:nvPr/>
        </p:nvCxnSpPr>
        <p:spPr>
          <a:xfrm flipV="1">
            <a:off x="8588637" y="5091149"/>
            <a:ext cx="0" cy="574879"/>
          </a:xfrm>
          <a:prstGeom prst="line">
            <a:avLst/>
          </a:prstGeom>
          <a:ln w="28575">
            <a:solidFill>
              <a:srgbClr val="1798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4948A189-6E70-9A46-8960-392BDD1B278A}"/>
              </a:ext>
            </a:extLst>
          </p:cNvPr>
          <p:cNvCxnSpPr>
            <a:cxnSpLocks/>
          </p:cNvCxnSpPr>
          <p:nvPr/>
        </p:nvCxnSpPr>
        <p:spPr>
          <a:xfrm flipV="1">
            <a:off x="5425684" y="4950239"/>
            <a:ext cx="0" cy="574879"/>
          </a:xfrm>
          <a:prstGeom prst="line">
            <a:avLst/>
          </a:prstGeom>
          <a:ln w="28575">
            <a:solidFill>
              <a:srgbClr val="5DB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00B9E48A-1427-C54D-8EBD-3CBEC527814C}"/>
              </a:ext>
            </a:extLst>
          </p:cNvPr>
          <p:cNvCxnSpPr>
            <a:cxnSpLocks/>
            <a:stCxn id="86" idx="0"/>
          </p:cNvCxnSpPr>
          <p:nvPr/>
        </p:nvCxnSpPr>
        <p:spPr>
          <a:xfrm flipV="1">
            <a:off x="4278202" y="4950240"/>
            <a:ext cx="0" cy="574878"/>
          </a:xfrm>
          <a:prstGeom prst="line">
            <a:avLst/>
          </a:prstGeom>
          <a:ln w="28575">
            <a:solidFill>
              <a:srgbClr val="5DB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13388A08-54B1-4F46-ADFE-D47B5F13C1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864" y="203696"/>
            <a:ext cx="845092" cy="845092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F0B0B71-A32B-4E4C-877E-D5F5BE402D52}"/>
              </a:ext>
            </a:extLst>
          </p:cNvPr>
          <p:cNvSpPr/>
          <p:nvPr/>
        </p:nvSpPr>
        <p:spPr>
          <a:xfrm>
            <a:off x="1075122" y="4504010"/>
            <a:ext cx="2106742" cy="1629952"/>
          </a:xfrm>
          <a:prstGeom prst="roundRect">
            <a:avLst>
              <a:gd name="adj" fmla="val 4514"/>
            </a:avLst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4571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Reference Conformance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C833793-0555-3F45-A76A-FD1E3BE6C2B0}"/>
              </a:ext>
            </a:extLst>
          </p:cNvPr>
          <p:cNvSpPr/>
          <p:nvPr/>
        </p:nvSpPr>
        <p:spPr>
          <a:xfrm>
            <a:off x="1075123" y="2772774"/>
            <a:ext cx="2106742" cy="1629952"/>
          </a:xfrm>
          <a:prstGeom prst="roundRect">
            <a:avLst>
              <a:gd name="adj" fmla="val 7317"/>
            </a:avLst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4571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Reference Implementation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767E87E-D9BF-7D47-B9F6-3B70A111F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459" y="421477"/>
            <a:ext cx="2250212" cy="4864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F430DCC-5891-2247-A166-483BA079030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70492" y="242158"/>
            <a:ext cx="931977" cy="845092"/>
          </a:xfrm>
          <a:prstGeom prst="rect">
            <a:avLst/>
          </a:prstGeom>
        </p:spPr>
      </p:pic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4482E521-B17A-2F4B-9E07-4D1A349BB377}"/>
              </a:ext>
            </a:extLst>
          </p:cNvPr>
          <p:cNvCxnSpPr>
            <a:cxnSpLocks/>
            <a:stCxn id="56" idx="2"/>
            <a:endCxn id="18" idx="1"/>
          </p:cNvCxnSpPr>
          <p:nvPr/>
        </p:nvCxnSpPr>
        <p:spPr>
          <a:xfrm rot="10800000" flipV="1">
            <a:off x="1075124" y="2492616"/>
            <a:ext cx="7741" cy="1095134"/>
          </a:xfrm>
          <a:prstGeom prst="bentConnector3">
            <a:avLst>
              <a:gd name="adj1" fmla="val 3053107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E044FF12-C210-C04B-9572-A3D6BD43B78F}"/>
              </a:ext>
            </a:extLst>
          </p:cNvPr>
          <p:cNvCxnSpPr>
            <a:cxnSpLocks/>
            <a:stCxn id="62" idx="2"/>
            <a:endCxn id="11" idx="1"/>
          </p:cNvCxnSpPr>
          <p:nvPr/>
        </p:nvCxnSpPr>
        <p:spPr>
          <a:xfrm rot="10800000" flipV="1">
            <a:off x="1075123" y="1396764"/>
            <a:ext cx="6349" cy="3922221"/>
          </a:xfrm>
          <a:prstGeom prst="bentConnector3">
            <a:avLst>
              <a:gd name="adj1" fmla="val 8811041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894BC381-ECA2-CC4F-AC7A-C78DD19ECB0F}"/>
              </a:ext>
            </a:extLst>
          </p:cNvPr>
          <p:cNvCxnSpPr>
            <a:cxnSpLocks/>
            <a:stCxn id="8" idx="1"/>
            <a:endCxn id="45" idx="2"/>
          </p:cNvCxnSpPr>
          <p:nvPr/>
        </p:nvCxnSpPr>
        <p:spPr>
          <a:xfrm rot="10800000" flipH="1" flipV="1">
            <a:off x="1075122" y="2333382"/>
            <a:ext cx="4214" cy="2593997"/>
          </a:xfrm>
          <a:prstGeom prst="bentConnector3">
            <a:avLst>
              <a:gd name="adj1" fmla="val -9391291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4B7B53B7-160E-C743-B0D2-EEF325CC8A1A}"/>
              </a:ext>
            </a:extLst>
          </p:cNvPr>
          <p:cNvSpPr/>
          <p:nvPr/>
        </p:nvSpPr>
        <p:spPr>
          <a:xfrm>
            <a:off x="1079336" y="4904520"/>
            <a:ext cx="45719" cy="45719"/>
          </a:xfrm>
          <a:prstGeom prst="ellipse">
            <a:avLst/>
          </a:prstGeom>
          <a:solidFill>
            <a:srgbClr val="BA4DFF"/>
          </a:solidFill>
          <a:ln>
            <a:solidFill>
              <a:srgbClr val="BA4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DFE2F09-C42B-044F-9291-046089C6E58A}"/>
              </a:ext>
            </a:extLst>
          </p:cNvPr>
          <p:cNvSpPr/>
          <p:nvPr/>
        </p:nvSpPr>
        <p:spPr>
          <a:xfrm>
            <a:off x="1079533" y="3874037"/>
            <a:ext cx="45719" cy="45719"/>
          </a:xfrm>
          <a:prstGeom prst="ellipse">
            <a:avLst/>
          </a:prstGeom>
          <a:solidFill>
            <a:srgbClr val="F6AD90"/>
          </a:solidFill>
          <a:ln>
            <a:solidFill>
              <a:srgbClr val="F6AD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A194B592-63AD-1F4B-BD53-9D9749789D39}"/>
              </a:ext>
            </a:extLst>
          </p:cNvPr>
          <p:cNvCxnSpPr>
            <a:cxnSpLocks/>
            <a:stCxn id="43" idx="2"/>
            <a:endCxn id="85" idx="2"/>
          </p:cNvCxnSpPr>
          <p:nvPr/>
        </p:nvCxnSpPr>
        <p:spPr>
          <a:xfrm rot="10800000" flipH="1" flipV="1">
            <a:off x="1076226" y="1746041"/>
            <a:ext cx="6638" cy="394086"/>
          </a:xfrm>
          <a:prstGeom prst="bentConnector3">
            <a:avLst>
              <a:gd name="adj1" fmla="val -3443808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A401B1-DD62-9840-B881-6BC25F13217E}"/>
              </a:ext>
            </a:extLst>
          </p:cNvPr>
          <p:cNvGrpSpPr/>
          <p:nvPr/>
        </p:nvGrpSpPr>
        <p:grpSpPr>
          <a:xfrm>
            <a:off x="1075121" y="1221386"/>
            <a:ext cx="2106742" cy="677072"/>
            <a:chOff x="1075122" y="2168936"/>
            <a:chExt cx="2106742" cy="677072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6D8E6F8C-69B2-7A4F-B122-3BA1DEFC3D4F}"/>
                </a:ext>
              </a:extLst>
            </p:cNvPr>
            <p:cNvSpPr/>
            <p:nvPr/>
          </p:nvSpPr>
          <p:spPr>
            <a:xfrm>
              <a:off x="1075122" y="2168936"/>
              <a:ext cx="2106742" cy="677072"/>
            </a:xfrm>
            <a:prstGeom prst="roundRect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1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Reference Model</a:t>
              </a:r>
            </a:p>
            <a:p>
              <a:pPr marL="0" marR="0" lvl="0" indent="0" algn="ctr" defTabSz="4571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B050A83D-6171-A44A-8E15-AF6402BE48F3}"/>
                </a:ext>
              </a:extLst>
            </p:cNvPr>
            <p:cNvSpPr/>
            <p:nvPr/>
          </p:nvSpPr>
          <p:spPr>
            <a:xfrm>
              <a:off x="1076227" y="2670731"/>
              <a:ext cx="45719" cy="45719"/>
            </a:xfrm>
            <a:prstGeom prst="ellipse">
              <a:avLst/>
            </a:prstGeom>
            <a:solidFill>
              <a:srgbClr val="5B9CD5"/>
            </a:solidFill>
            <a:ln>
              <a:solidFill>
                <a:srgbClr val="5B9C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EB2457E5-BE06-AB49-A87E-BCE0F525BE54}"/>
                </a:ext>
              </a:extLst>
            </p:cNvPr>
            <p:cNvSpPr/>
            <p:nvPr/>
          </p:nvSpPr>
          <p:spPr>
            <a:xfrm>
              <a:off x="1081472" y="2321455"/>
              <a:ext cx="45719" cy="45719"/>
            </a:xfrm>
            <a:prstGeom prst="ellipse">
              <a:avLst/>
            </a:prstGeom>
            <a:solidFill>
              <a:srgbClr val="5B9CD5"/>
            </a:solidFill>
            <a:ln>
              <a:solidFill>
                <a:srgbClr val="5B9C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726FBB0B-4BE1-894B-BEC4-2BE3BA62EDE7}"/>
              </a:ext>
            </a:extLst>
          </p:cNvPr>
          <p:cNvGrpSpPr/>
          <p:nvPr/>
        </p:nvGrpSpPr>
        <p:grpSpPr>
          <a:xfrm>
            <a:off x="1132122" y="4849207"/>
            <a:ext cx="1854787" cy="276999"/>
            <a:chOff x="3692841" y="5441895"/>
            <a:chExt cx="1854787" cy="276999"/>
          </a:xfrm>
        </p:grpSpPr>
        <p:pic>
          <p:nvPicPr>
            <p:cNvPr id="71" name="Picture 70" descr="A close up of a computer&#10;&#10;Description automatically generated">
              <a:extLst>
                <a:ext uri="{FF2B5EF4-FFF2-40B4-BE49-F238E27FC236}">
                  <a16:creationId xmlns:a16="http://schemas.microsoft.com/office/drawing/2014/main" id="{CED4D600-6592-E643-ABCA-447277126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3692841" y="5489838"/>
              <a:ext cx="201793" cy="214531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09D7AD3-211A-C14A-8AAC-2EC81EDFA780}"/>
                </a:ext>
              </a:extLst>
            </p:cNvPr>
            <p:cNvSpPr txBox="1"/>
            <p:nvPr/>
          </p:nvSpPr>
          <p:spPr>
            <a:xfrm>
              <a:off x="3842033" y="5441895"/>
              <a:ext cx="17055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Framework Requirement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95EDEA6-ABA6-2F4B-BC68-B5086EECCB58}"/>
              </a:ext>
            </a:extLst>
          </p:cNvPr>
          <p:cNvGrpSpPr/>
          <p:nvPr/>
        </p:nvGrpSpPr>
        <p:grpSpPr>
          <a:xfrm>
            <a:off x="1121945" y="5488803"/>
            <a:ext cx="2061575" cy="553998"/>
            <a:chOff x="3692841" y="5360951"/>
            <a:chExt cx="2061575" cy="553998"/>
          </a:xfrm>
        </p:grpSpPr>
        <p:pic>
          <p:nvPicPr>
            <p:cNvPr id="78" name="Picture 77" descr="A close up of a computer&#10;&#10;Description automatically generated">
              <a:extLst>
                <a:ext uri="{FF2B5EF4-FFF2-40B4-BE49-F238E27FC236}">
                  <a16:creationId xmlns:a16="http://schemas.microsoft.com/office/drawing/2014/main" id="{DF99F96A-0731-E242-9988-7DECE7726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3692841" y="5430911"/>
              <a:ext cx="201793" cy="214531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1EB6251-5147-9B49-8C94-F0A65B6EE783}"/>
                </a:ext>
              </a:extLst>
            </p:cNvPr>
            <p:cNvSpPr txBox="1"/>
            <p:nvPr/>
          </p:nvSpPr>
          <p:spPr>
            <a:xfrm>
              <a:off x="3842033" y="5360951"/>
              <a:ext cx="191238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TC High Level </a:t>
              </a:r>
              <a:r>
                <a:rPr lang="en-US" sz="1200" b="1" dirty="0">
                  <a:solidFill>
                    <a:schemeClr val="bg1"/>
                  </a:solidFill>
                </a:rPr>
                <a:t>Definitions </a:t>
              </a:r>
              <a:r>
                <a:rPr lang="en-US" sz="1200" dirty="0">
                  <a:solidFill>
                    <a:schemeClr val="bg1"/>
                  </a:solidFill>
                </a:rPr>
                <a:t>&amp;</a:t>
              </a:r>
            </a:p>
            <a:p>
              <a:r>
                <a:rPr lang="en-US" sz="1200" dirty="0">
                  <a:solidFill>
                    <a:schemeClr val="bg1"/>
                  </a:solidFill>
                </a:rPr>
                <a:t>Traceability to Requirements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8337977-8B41-DD4D-A1CA-70ECCC3E9CA4}"/>
              </a:ext>
            </a:extLst>
          </p:cNvPr>
          <p:cNvGrpSpPr/>
          <p:nvPr/>
        </p:nvGrpSpPr>
        <p:grpSpPr>
          <a:xfrm>
            <a:off x="1137997" y="5248119"/>
            <a:ext cx="889085" cy="276999"/>
            <a:chOff x="1128583" y="5664182"/>
            <a:chExt cx="889085" cy="276999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A4FEEFB5-CBF3-9C4F-A84D-9BB890215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28583" y="5691775"/>
              <a:ext cx="210911" cy="210911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D8B0031-9785-5249-94CD-05A9907C58E1}"/>
                </a:ext>
              </a:extLst>
            </p:cNvPr>
            <p:cNvSpPr txBox="1"/>
            <p:nvPr/>
          </p:nvSpPr>
          <p:spPr>
            <a:xfrm>
              <a:off x="1287083" y="5664182"/>
              <a:ext cx="7305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Playbook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FA11F8-A5F8-C74F-B3DA-5A9DE684D2EB}"/>
              </a:ext>
            </a:extLst>
          </p:cNvPr>
          <p:cNvGrpSpPr/>
          <p:nvPr/>
        </p:nvGrpSpPr>
        <p:grpSpPr>
          <a:xfrm>
            <a:off x="1075122" y="1994847"/>
            <a:ext cx="2106742" cy="677072"/>
            <a:chOff x="1075122" y="2947294"/>
            <a:chExt cx="2106742" cy="677072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78B143E-6E7C-AA44-9FA7-E90F58117D96}"/>
                </a:ext>
              </a:extLst>
            </p:cNvPr>
            <p:cNvSpPr/>
            <p:nvPr/>
          </p:nvSpPr>
          <p:spPr>
            <a:xfrm>
              <a:off x="1075122" y="2947294"/>
              <a:ext cx="2106742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4571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Reference Architecture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CE43848-A04B-A444-ACB5-C81C951CB5E6}"/>
                </a:ext>
              </a:extLst>
            </p:cNvPr>
            <p:cNvSpPr/>
            <p:nvPr/>
          </p:nvSpPr>
          <p:spPr>
            <a:xfrm>
              <a:off x="1082864" y="3422203"/>
              <a:ext cx="45719" cy="45719"/>
            </a:xfrm>
            <a:prstGeom prst="ellipse">
              <a:avLst/>
            </a:prstGeom>
            <a:solidFill>
              <a:srgbClr val="A4CC8F"/>
            </a:solidFill>
            <a:ln>
              <a:solidFill>
                <a:srgbClr val="A4CC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50E816A3-FAFD-814A-9F50-25F3189F52BB}"/>
                </a:ext>
              </a:extLst>
            </p:cNvPr>
            <p:cNvSpPr/>
            <p:nvPr/>
          </p:nvSpPr>
          <p:spPr>
            <a:xfrm>
              <a:off x="1082864" y="3069714"/>
              <a:ext cx="45719" cy="45719"/>
            </a:xfrm>
            <a:prstGeom prst="ellipse">
              <a:avLst/>
            </a:prstGeom>
            <a:solidFill>
              <a:srgbClr val="A4CC8F"/>
            </a:solidFill>
            <a:ln>
              <a:solidFill>
                <a:srgbClr val="A4CC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92EF961-DE82-6D4E-BF53-28DD28A79518}"/>
              </a:ext>
            </a:extLst>
          </p:cNvPr>
          <p:cNvGrpSpPr/>
          <p:nvPr/>
        </p:nvGrpSpPr>
        <p:grpSpPr>
          <a:xfrm>
            <a:off x="4762665" y="1204496"/>
            <a:ext cx="1531420" cy="872611"/>
            <a:chOff x="4659176" y="2062942"/>
            <a:chExt cx="1531420" cy="87261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C90C6BF-050D-D344-81DA-6DC1653AC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2075" y="2062942"/>
              <a:ext cx="1185623" cy="716314"/>
            </a:xfrm>
            <a:prstGeom prst="rect">
              <a:avLst/>
            </a:prstGeom>
          </p:spPr>
        </p:pic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4151E14D-CB92-2E4D-91F7-44AE523EBBBA}"/>
                </a:ext>
              </a:extLst>
            </p:cNvPr>
            <p:cNvSpPr/>
            <p:nvPr/>
          </p:nvSpPr>
          <p:spPr>
            <a:xfrm>
              <a:off x="4659176" y="2670731"/>
              <a:ext cx="1531420" cy="264822"/>
            </a:xfrm>
            <a:prstGeom prst="roundRect">
              <a:avLst>
                <a:gd name="adj" fmla="val 10676"/>
              </a:avLst>
            </a:prstGeom>
            <a:solidFill>
              <a:schemeClr val="bg1">
                <a:lumMod val="6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 Labs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064C591-EF24-0142-97F3-7BF17A53F062}"/>
              </a:ext>
            </a:extLst>
          </p:cNvPr>
          <p:cNvGrpSpPr/>
          <p:nvPr/>
        </p:nvGrpSpPr>
        <p:grpSpPr>
          <a:xfrm>
            <a:off x="3793738" y="2772774"/>
            <a:ext cx="3469275" cy="784435"/>
            <a:chOff x="3854342" y="3210899"/>
            <a:chExt cx="3469275" cy="784435"/>
          </a:xfrm>
        </p:grpSpPr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15629FCF-BBA2-4E4D-B58D-20824DA75091}"/>
                </a:ext>
              </a:extLst>
            </p:cNvPr>
            <p:cNvSpPr/>
            <p:nvPr/>
          </p:nvSpPr>
          <p:spPr>
            <a:xfrm>
              <a:off x="3854342" y="3210899"/>
              <a:ext cx="3469275" cy="78443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marL="0" marR="0" lvl="0" indent="0" algn="ctr" defTabSz="4571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Community Installer</a:t>
              </a: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6393EECF-770E-534F-B9CC-0D469BB2267F}"/>
                </a:ext>
              </a:extLst>
            </p:cNvPr>
            <p:cNvSpPr/>
            <p:nvPr/>
          </p:nvSpPr>
          <p:spPr>
            <a:xfrm>
              <a:off x="5161455" y="35784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rgbClr val="FFFFFF"/>
            </a:solidFill>
            <a:ln w="12700" cap="flat" cmpd="sng" algn="ctr">
              <a:solidFill>
                <a:srgbClr val="F2F2F2">
                  <a:lumMod val="10000"/>
                </a:srgb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15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Airship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E532853-81CF-E147-ABC7-98A846CE54D3}"/>
              </a:ext>
            </a:extLst>
          </p:cNvPr>
          <p:cNvGrpSpPr/>
          <p:nvPr/>
        </p:nvGrpSpPr>
        <p:grpSpPr>
          <a:xfrm>
            <a:off x="1130218" y="3633818"/>
            <a:ext cx="1733024" cy="276999"/>
            <a:chOff x="3692841" y="5441895"/>
            <a:chExt cx="1733024" cy="276999"/>
          </a:xfrm>
        </p:grpSpPr>
        <p:pic>
          <p:nvPicPr>
            <p:cNvPr id="55" name="Picture 54" descr="A close up of a computer&#10;&#10;Description automatically generated">
              <a:extLst>
                <a:ext uri="{FF2B5EF4-FFF2-40B4-BE49-F238E27FC236}">
                  <a16:creationId xmlns:a16="http://schemas.microsoft.com/office/drawing/2014/main" id="{372210CC-4520-E94D-99B8-E2FDDCB55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3692841" y="5489838"/>
              <a:ext cx="201793" cy="214531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8AF922D-34B6-7C44-8218-43E3798C7DBE}"/>
                </a:ext>
              </a:extLst>
            </p:cNvPr>
            <p:cNvSpPr txBox="1"/>
            <p:nvPr/>
          </p:nvSpPr>
          <p:spPr>
            <a:xfrm>
              <a:off x="3842033" y="5441895"/>
              <a:ext cx="15838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10000"/>
                    </a:schemeClr>
                  </a:solidFill>
                </a:rPr>
                <a:t>Installers Requirements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4F37F7C-2070-9B4B-BDF9-076F005295C6}"/>
              </a:ext>
            </a:extLst>
          </p:cNvPr>
          <p:cNvGrpSpPr/>
          <p:nvPr/>
        </p:nvGrpSpPr>
        <p:grpSpPr>
          <a:xfrm>
            <a:off x="1144708" y="3024420"/>
            <a:ext cx="1229194" cy="615746"/>
            <a:chOff x="1130378" y="5556232"/>
            <a:chExt cx="1229194" cy="615746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25B6F558-8B79-1D43-8902-8698FECEB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30378" y="5914377"/>
              <a:ext cx="210911" cy="210911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2E375F8-BF41-174F-8888-F481FEDF3370}"/>
                </a:ext>
              </a:extLst>
            </p:cNvPr>
            <p:cNvSpPr txBox="1"/>
            <p:nvPr/>
          </p:nvSpPr>
          <p:spPr>
            <a:xfrm>
              <a:off x="1269781" y="5556232"/>
              <a:ext cx="1089791" cy="615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accent6">
                      <a:lumMod val="10000"/>
                    </a:schemeClr>
                  </a:solidFill>
                </a:rPr>
                <a:t>Lab Req &amp; 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accent6">
                      <a:lumMod val="10000"/>
                    </a:schemeClr>
                  </a:solidFill>
                </a:rPr>
                <a:t>Playbook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391CE99-DAD3-5F4A-BB06-B5E60B99EEE0}"/>
              </a:ext>
            </a:extLst>
          </p:cNvPr>
          <p:cNvGrpSpPr/>
          <p:nvPr/>
        </p:nvGrpSpPr>
        <p:grpSpPr>
          <a:xfrm>
            <a:off x="1142913" y="3989376"/>
            <a:ext cx="1603277" cy="276999"/>
            <a:chOff x="1128583" y="5664182"/>
            <a:chExt cx="1603277" cy="276999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CC0DE100-069D-2E44-A453-82107297B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28583" y="5691775"/>
              <a:ext cx="210911" cy="210911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27BF5A2-9A62-EF49-AF80-5E7807017AB0}"/>
                </a:ext>
              </a:extLst>
            </p:cNvPr>
            <p:cNvSpPr txBox="1"/>
            <p:nvPr/>
          </p:nvSpPr>
          <p:spPr>
            <a:xfrm>
              <a:off x="1326411" y="5664182"/>
              <a:ext cx="14054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accent6">
                      <a:lumMod val="10000"/>
                    </a:schemeClr>
                  </a:solidFill>
                </a:rPr>
                <a:t>Installation Playbook</a:t>
              </a:r>
            </a:p>
          </p:txBody>
        </p:sp>
      </p:grp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EE331E82-3B9E-D44E-BB72-ABA2DA69D16A}"/>
              </a:ext>
            </a:extLst>
          </p:cNvPr>
          <p:cNvSpPr/>
          <p:nvPr/>
        </p:nvSpPr>
        <p:spPr>
          <a:xfrm>
            <a:off x="3793738" y="4461562"/>
            <a:ext cx="3469275" cy="650119"/>
          </a:xfrm>
          <a:prstGeom prst="roundRect">
            <a:avLst>
              <a:gd name="adj" fmla="val 9900"/>
            </a:avLst>
          </a:prstGeom>
          <a:solidFill>
            <a:srgbClr val="5DBCBB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 err="1">
                <a:solidFill>
                  <a:prstClr val="black"/>
                </a:solidFill>
              </a:rPr>
              <a:t>Xtesting</a:t>
            </a:r>
            <a:r>
              <a:rPr lang="en-US" sz="1400" kern="0" dirty="0">
                <a:solidFill>
                  <a:prstClr val="black"/>
                </a:solidFill>
              </a:rPr>
              <a:t> Framework</a:t>
            </a:r>
          </a:p>
        </p:txBody>
      </p: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A3B6C095-EA00-6346-81BB-F67EDB3E7F4E}"/>
              </a:ext>
            </a:extLst>
          </p:cNvPr>
          <p:cNvCxnSpPr>
            <a:cxnSpLocks/>
            <a:stCxn id="61" idx="3"/>
            <a:endCxn id="36" idx="1"/>
          </p:cNvCxnSpPr>
          <p:nvPr/>
        </p:nvCxnSpPr>
        <p:spPr>
          <a:xfrm flipV="1">
            <a:off x="2373902" y="1562653"/>
            <a:ext cx="2561662" cy="1769640"/>
          </a:xfrm>
          <a:prstGeom prst="bentConnector3">
            <a:avLst>
              <a:gd name="adj1" fmla="val 37853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 descr="A close up of a computer&#10;&#10;Description automatically generated">
            <a:extLst>
              <a:ext uri="{FF2B5EF4-FFF2-40B4-BE49-F238E27FC236}">
                <a16:creationId xmlns:a16="http://schemas.microsoft.com/office/drawing/2014/main" id="{40B98653-1ACE-1047-B52B-34D2A71DC1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144890" y="3109945"/>
            <a:ext cx="201793" cy="214531"/>
          </a:xfrm>
          <a:prstGeom prst="rect">
            <a:avLst/>
          </a:prstGeom>
        </p:spPr>
      </p:pic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2200C7A7-23A5-524C-9877-3A0C4EBF91BD}"/>
              </a:ext>
            </a:extLst>
          </p:cNvPr>
          <p:cNvCxnSpPr>
            <a:cxnSpLocks/>
            <a:stCxn id="57" idx="3"/>
            <a:endCxn id="39" idx="1"/>
          </p:cNvCxnSpPr>
          <p:nvPr/>
        </p:nvCxnSpPr>
        <p:spPr>
          <a:xfrm flipV="1">
            <a:off x="2863242" y="3164992"/>
            <a:ext cx="930496" cy="607326"/>
          </a:xfrm>
          <a:prstGeom prst="bentConnector3">
            <a:avLst>
              <a:gd name="adj1" fmla="val 73203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>
            <a:extLst>
              <a:ext uri="{FF2B5EF4-FFF2-40B4-BE49-F238E27FC236}">
                <a16:creationId xmlns:a16="http://schemas.microsoft.com/office/drawing/2014/main" id="{3DAA4662-DD6B-7D4A-A24A-9D7EFF169E65}"/>
              </a:ext>
            </a:extLst>
          </p:cNvPr>
          <p:cNvCxnSpPr>
            <a:cxnSpLocks/>
            <a:stCxn id="39" idx="2"/>
            <a:endCxn id="65" idx="3"/>
          </p:cNvCxnSpPr>
          <p:nvPr/>
        </p:nvCxnSpPr>
        <p:spPr>
          <a:xfrm rot="5400000">
            <a:off x="3851950" y="2451449"/>
            <a:ext cx="570667" cy="2782186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869F604C-0CEB-A046-AAD4-0C6DFE7DB50F}"/>
              </a:ext>
            </a:extLst>
          </p:cNvPr>
          <p:cNvSpPr/>
          <p:nvPr/>
        </p:nvSpPr>
        <p:spPr>
          <a:xfrm>
            <a:off x="3793739" y="5525118"/>
            <a:ext cx="968926" cy="911405"/>
          </a:xfrm>
          <a:prstGeom prst="roundRect">
            <a:avLst>
              <a:gd name="adj" fmla="val 10313"/>
            </a:avLst>
          </a:prstGeom>
          <a:solidFill>
            <a:srgbClr val="5DBCBB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kern="0">
                <a:solidFill>
                  <a:prstClr val="black"/>
                </a:solidFill>
              </a:rPr>
              <a:t>Functest</a:t>
            </a:r>
            <a:endParaRPr lang="en-US" sz="1400" kern="0" dirty="0">
              <a:solidFill>
                <a:prstClr val="black"/>
              </a:solidFill>
            </a:endParaRP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581E9F58-C17D-1243-BC06-FC489D089135}"/>
              </a:ext>
            </a:extLst>
          </p:cNvPr>
          <p:cNvSpPr/>
          <p:nvPr/>
        </p:nvSpPr>
        <p:spPr>
          <a:xfrm>
            <a:off x="4935564" y="5525118"/>
            <a:ext cx="968926" cy="911405"/>
          </a:xfrm>
          <a:prstGeom prst="roundRect">
            <a:avLst>
              <a:gd name="adj" fmla="val 10313"/>
            </a:avLst>
          </a:prstGeom>
          <a:solidFill>
            <a:srgbClr val="5DBCBB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kern="0">
                <a:solidFill>
                  <a:prstClr val="black"/>
                </a:solidFill>
              </a:rPr>
              <a:t>TBD</a:t>
            </a:r>
            <a:endParaRPr lang="en-US" sz="1400" kern="0" dirty="0">
              <a:solidFill>
                <a:prstClr val="black"/>
              </a:solidFill>
            </a:endParaRP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311931C9-B2F6-EF48-BEDD-02C0900CD604}"/>
              </a:ext>
            </a:extLst>
          </p:cNvPr>
          <p:cNvSpPr/>
          <p:nvPr/>
        </p:nvSpPr>
        <p:spPr>
          <a:xfrm>
            <a:off x="6294087" y="5525118"/>
            <a:ext cx="968926" cy="911405"/>
          </a:xfrm>
          <a:prstGeom prst="roundRect">
            <a:avLst>
              <a:gd name="adj" fmla="val 12319"/>
            </a:avLst>
          </a:prstGeom>
          <a:solidFill>
            <a:srgbClr val="5DBCBB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kern="0">
                <a:solidFill>
                  <a:prstClr val="black"/>
                </a:solidFill>
              </a:rPr>
              <a:t>TBD</a:t>
            </a:r>
            <a:endParaRPr lang="en-US" sz="1400" kern="0" dirty="0">
              <a:solidFill>
                <a:prstClr val="black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824E61D-B111-FA48-A78D-F222C08597E9}"/>
              </a:ext>
            </a:extLst>
          </p:cNvPr>
          <p:cNvSpPr txBox="1"/>
          <p:nvPr/>
        </p:nvSpPr>
        <p:spPr>
          <a:xfrm>
            <a:off x="5872014" y="554714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E6E74"/>
                </a:solidFill>
              </a:rPr>
              <a:t>…</a:t>
            </a:r>
          </a:p>
        </p:txBody>
      </p: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75CE2D97-6D1B-A44B-9838-5BC59E3C6D0C}"/>
              </a:ext>
            </a:extLst>
          </p:cNvPr>
          <p:cNvCxnSpPr>
            <a:cxnSpLocks/>
            <a:stCxn id="75" idx="3"/>
            <a:endCxn id="66" idx="1"/>
          </p:cNvCxnSpPr>
          <p:nvPr/>
        </p:nvCxnSpPr>
        <p:spPr>
          <a:xfrm flipV="1">
            <a:off x="2986909" y="4786622"/>
            <a:ext cx="806829" cy="201085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>
            <a:extLst>
              <a:ext uri="{FF2B5EF4-FFF2-40B4-BE49-F238E27FC236}">
                <a16:creationId xmlns:a16="http://schemas.microsoft.com/office/drawing/2014/main" id="{A99BEA0C-7B3D-0E4B-8C91-B07B6EF0C6CA}"/>
              </a:ext>
            </a:extLst>
          </p:cNvPr>
          <p:cNvCxnSpPr>
            <a:cxnSpLocks/>
            <a:stCxn id="66" idx="2"/>
            <a:endCxn id="83" idx="3"/>
          </p:cNvCxnSpPr>
          <p:nvPr/>
        </p:nvCxnSpPr>
        <p:spPr>
          <a:xfrm rot="5400000">
            <a:off x="3640260" y="3498503"/>
            <a:ext cx="274938" cy="3501294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>
            <a:extLst>
              <a:ext uri="{FF2B5EF4-FFF2-40B4-BE49-F238E27FC236}">
                <a16:creationId xmlns:a16="http://schemas.microsoft.com/office/drawing/2014/main" id="{48110D5C-C10F-484C-8CA0-62B208DCB676}"/>
              </a:ext>
            </a:extLst>
          </p:cNvPr>
          <p:cNvCxnSpPr>
            <a:cxnSpLocks/>
            <a:endCxn id="86" idx="1"/>
          </p:cNvCxnSpPr>
          <p:nvPr/>
        </p:nvCxnSpPr>
        <p:spPr>
          <a:xfrm>
            <a:off x="2914650" y="5793492"/>
            <a:ext cx="879089" cy="187329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F8486EC5-BF15-EF43-B8BD-2C84FB1366AD}"/>
              </a:ext>
            </a:extLst>
          </p:cNvPr>
          <p:cNvCxnSpPr>
            <a:cxnSpLocks/>
          </p:cNvCxnSpPr>
          <p:nvPr/>
        </p:nvCxnSpPr>
        <p:spPr>
          <a:xfrm flipV="1">
            <a:off x="6781409" y="4950239"/>
            <a:ext cx="0" cy="574879"/>
          </a:xfrm>
          <a:prstGeom prst="line">
            <a:avLst/>
          </a:prstGeom>
          <a:ln w="28575">
            <a:solidFill>
              <a:srgbClr val="5DBC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9989D4A-3BE5-8B44-AE76-A6C74A1F80D0}"/>
              </a:ext>
            </a:extLst>
          </p:cNvPr>
          <p:cNvGrpSpPr/>
          <p:nvPr/>
        </p:nvGrpSpPr>
        <p:grpSpPr>
          <a:xfrm>
            <a:off x="3854031" y="3270157"/>
            <a:ext cx="607989" cy="246221"/>
            <a:chOff x="3854031" y="3270157"/>
            <a:chExt cx="607989" cy="246221"/>
          </a:xfrm>
        </p:grpSpPr>
        <p:pic>
          <p:nvPicPr>
            <p:cNvPr id="110" name="Picture 109" descr="A picture containing plate, clock&#10;&#10;Description automatically generated">
              <a:extLst>
                <a:ext uri="{FF2B5EF4-FFF2-40B4-BE49-F238E27FC236}">
                  <a16:creationId xmlns:a16="http://schemas.microsoft.com/office/drawing/2014/main" id="{EC6D48AA-9CC6-834D-89D4-1D6622AF2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4031" y="3299059"/>
              <a:ext cx="184805" cy="184805"/>
            </a:xfrm>
            <a:prstGeom prst="rect">
              <a:avLst/>
            </a:prstGeom>
          </p:spPr>
        </p:pic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825F6DF-8F40-1340-81A5-CBA0D4481A7A}"/>
                </a:ext>
              </a:extLst>
            </p:cNvPr>
            <p:cNvSpPr/>
            <p:nvPr/>
          </p:nvSpPr>
          <p:spPr>
            <a:xfrm>
              <a:off x="3995226" y="3270157"/>
              <a:ext cx="466794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chemeClr val="accent6">
                      <a:lumMod val="10000"/>
                    </a:schemeClr>
                  </a:solidFill>
                </a:rPr>
                <a:t>Code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BB266FA1-E962-154A-B78F-F2720F6194AD}"/>
              </a:ext>
            </a:extLst>
          </p:cNvPr>
          <p:cNvGrpSpPr/>
          <p:nvPr/>
        </p:nvGrpSpPr>
        <p:grpSpPr>
          <a:xfrm>
            <a:off x="3854031" y="5811661"/>
            <a:ext cx="926988" cy="604818"/>
            <a:chOff x="3854031" y="5811661"/>
            <a:chExt cx="926988" cy="604818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FF7FC638-A922-5C44-9DA2-F4860710FF82}"/>
                </a:ext>
              </a:extLst>
            </p:cNvPr>
            <p:cNvGrpSpPr/>
            <p:nvPr/>
          </p:nvGrpSpPr>
          <p:grpSpPr>
            <a:xfrm>
              <a:off x="3859350" y="5811661"/>
              <a:ext cx="607989" cy="246221"/>
              <a:chOff x="3854031" y="3270157"/>
              <a:chExt cx="607989" cy="246221"/>
            </a:xfrm>
          </p:grpSpPr>
          <p:pic>
            <p:nvPicPr>
              <p:cNvPr id="114" name="Picture 113" descr="A picture containing plate, clock&#10;&#10;Description automatically generated">
                <a:extLst>
                  <a:ext uri="{FF2B5EF4-FFF2-40B4-BE49-F238E27FC236}">
                    <a16:creationId xmlns:a16="http://schemas.microsoft.com/office/drawing/2014/main" id="{19296619-5944-5245-B70E-2201BBC561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4031" y="3299059"/>
                <a:ext cx="184805" cy="184805"/>
              </a:xfrm>
              <a:prstGeom prst="rect">
                <a:avLst/>
              </a:prstGeom>
            </p:spPr>
          </p:pic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1E0C0D1E-D0EA-9A45-A8DC-13C2846B476D}"/>
                  </a:ext>
                </a:extLst>
              </p:cNvPr>
              <p:cNvSpPr/>
              <p:nvPr/>
            </p:nvSpPr>
            <p:spPr>
              <a:xfrm>
                <a:off x="3995226" y="3270157"/>
                <a:ext cx="46679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6">
                        <a:lumMod val="10000"/>
                      </a:schemeClr>
                    </a:solidFill>
                  </a:rPr>
                  <a:t>Code</a:t>
                </a:r>
              </a:p>
            </p:txBody>
          </p:sp>
        </p:grpSp>
        <p:pic>
          <p:nvPicPr>
            <p:cNvPr id="117" name="Picture 116" descr="A close up of a logo&#10;&#10;Description automatically generated">
              <a:extLst>
                <a:ext uri="{FF2B5EF4-FFF2-40B4-BE49-F238E27FC236}">
                  <a16:creationId xmlns:a16="http://schemas.microsoft.com/office/drawing/2014/main" id="{09626883-0CA8-4A45-8B2A-177E97504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4031" y="6126690"/>
              <a:ext cx="220206" cy="220206"/>
            </a:xfrm>
            <a:prstGeom prst="rect">
              <a:avLst/>
            </a:prstGeom>
          </p:spPr>
        </p:pic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9BEC35E9-B4F6-434D-B53F-ADE317187EEA}"/>
                </a:ext>
              </a:extLst>
            </p:cNvPr>
            <p:cNvSpPr/>
            <p:nvPr/>
          </p:nvSpPr>
          <p:spPr>
            <a:xfrm>
              <a:off x="3995226" y="6077925"/>
              <a:ext cx="7857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</a:rPr>
                <a:t>TC Low Level </a:t>
              </a:r>
            </a:p>
            <a:p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</a:rPr>
                <a:t>Definition</a:t>
              </a:r>
            </a:p>
          </p:txBody>
        </p:sp>
      </p:grpSp>
      <p:pic>
        <p:nvPicPr>
          <p:cNvPr id="120" name="Picture 119" descr="A close up of a logo&#10;&#10;Description automatically generated">
            <a:extLst>
              <a:ext uri="{FF2B5EF4-FFF2-40B4-BE49-F238E27FC236}">
                <a16:creationId xmlns:a16="http://schemas.microsoft.com/office/drawing/2014/main" id="{1B59CCE2-3C4D-3241-8DAE-EC9AED9B2D5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38" y="5793492"/>
            <a:ext cx="250669" cy="250669"/>
          </a:xfrm>
          <a:prstGeom prst="rect">
            <a:avLst/>
          </a:prstGeom>
        </p:spPr>
      </p:pic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338C0A4-A0B3-B842-84E8-1248D2B8B298}"/>
              </a:ext>
            </a:extLst>
          </p:cNvPr>
          <p:cNvGrpSpPr/>
          <p:nvPr/>
        </p:nvGrpSpPr>
        <p:grpSpPr>
          <a:xfrm>
            <a:off x="4999711" y="5816160"/>
            <a:ext cx="926988" cy="604818"/>
            <a:chOff x="3854031" y="5811661"/>
            <a:chExt cx="926988" cy="604818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CF49A3A-9D0F-DA4B-8EFE-EF9D21111BD8}"/>
                </a:ext>
              </a:extLst>
            </p:cNvPr>
            <p:cNvGrpSpPr/>
            <p:nvPr/>
          </p:nvGrpSpPr>
          <p:grpSpPr>
            <a:xfrm>
              <a:off x="3859350" y="5811661"/>
              <a:ext cx="607989" cy="246221"/>
              <a:chOff x="3854031" y="3270157"/>
              <a:chExt cx="607989" cy="246221"/>
            </a:xfrm>
          </p:grpSpPr>
          <p:pic>
            <p:nvPicPr>
              <p:cNvPr id="127" name="Picture 126" descr="A picture containing plate, clock&#10;&#10;Description automatically generated">
                <a:extLst>
                  <a:ext uri="{FF2B5EF4-FFF2-40B4-BE49-F238E27FC236}">
                    <a16:creationId xmlns:a16="http://schemas.microsoft.com/office/drawing/2014/main" id="{F9AAEE37-81D6-794F-885A-BA79954DF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4031" y="3299059"/>
                <a:ext cx="184805" cy="184805"/>
              </a:xfrm>
              <a:prstGeom prst="rect">
                <a:avLst/>
              </a:prstGeom>
            </p:spPr>
          </p:pic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FF66A1F4-29E5-D94B-9390-C039C68E199E}"/>
                  </a:ext>
                </a:extLst>
              </p:cNvPr>
              <p:cNvSpPr/>
              <p:nvPr/>
            </p:nvSpPr>
            <p:spPr>
              <a:xfrm>
                <a:off x="3995226" y="3270157"/>
                <a:ext cx="46679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6">
                        <a:lumMod val="10000"/>
                      </a:schemeClr>
                    </a:solidFill>
                  </a:rPr>
                  <a:t>Code</a:t>
                </a:r>
              </a:p>
            </p:txBody>
          </p:sp>
        </p:grpSp>
        <p:pic>
          <p:nvPicPr>
            <p:cNvPr id="125" name="Picture 124" descr="A close up of a logo&#10;&#10;Description automatically generated">
              <a:extLst>
                <a:ext uri="{FF2B5EF4-FFF2-40B4-BE49-F238E27FC236}">
                  <a16:creationId xmlns:a16="http://schemas.microsoft.com/office/drawing/2014/main" id="{83D944A4-1197-8546-B525-A60A8038E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4031" y="6126690"/>
              <a:ext cx="220206" cy="220206"/>
            </a:xfrm>
            <a:prstGeom prst="rect">
              <a:avLst/>
            </a:prstGeom>
          </p:spPr>
        </p:pic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BFF36F95-452F-4944-AFFA-921154C85203}"/>
                </a:ext>
              </a:extLst>
            </p:cNvPr>
            <p:cNvSpPr/>
            <p:nvPr/>
          </p:nvSpPr>
          <p:spPr>
            <a:xfrm>
              <a:off x="3995226" y="6077925"/>
              <a:ext cx="7857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</a:rPr>
                <a:t>TC Low Level </a:t>
              </a:r>
            </a:p>
            <a:p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</a:rPr>
                <a:t>Definition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3B5B4B4F-6DF8-5343-AC63-7A18D020060E}"/>
              </a:ext>
            </a:extLst>
          </p:cNvPr>
          <p:cNvGrpSpPr/>
          <p:nvPr/>
        </p:nvGrpSpPr>
        <p:grpSpPr>
          <a:xfrm>
            <a:off x="6342600" y="5824281"/>
            <a:ext cx="926988" cy="604818"/>
            <a:chOff x="3854031" y="5811661"/>
            <a:chExt cx="926988" cy="604818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F7540A37-24B7-524B-8C4B-19F3410372D0}"/>
                </a:ext>
              </a:extLst>
            </p:cNvPr>
            <p:cNvGrpSpPr/>
            <p:nvPr/>
          </p:nvGrpSpPr>
          <p:grpSpPr>
            <a:xfrm>
              <a:off x="3859350" y="5811661"/>
              <a:ext cx="607989" cy="246221"/>
              <a:chOff x="3854031" y="3270157"/>
              <a:chExt cx="607989" cy="246221"/>
            </a:xfrm>
          </p:grpSpPr>
          <p:pic>
            <p:nvPicPr>
              <p:cNvPr id="133" name="Picture 132" descr="A picture containing plate, clock&#10;&#10;Description automatically generated">
                <a:extLst>
                  <a:ext uri="{FF2B5EF4-FFF2-40B4-BE49-F238E27FC236}">
                    <a16:creationId xmlns:a16="http://schemas.microsoft.com/office/drawing/2014/main" id="{88CE3939-2EFB-694A-B750-2806B081A4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54031" y="3299059"/>
                <a:ext cx="184805" cy="184805"/>
              </a:xfrm>
              <a:prstGeom prst="rect">
                <a:avLst/>
              </a:prstGeom>
            </p:spPr>
          </p:pic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42C066EA-F03D-404A-9715-80649FA9C26D}"/>
                  </a:ext>
                </a:extLst>
              </p:cNvPr>
              <p:cNvSpPr/>
              <p:nvPr/>
            </p:nvSpPr>
            <p:spPr>
              <a:xfrm>
                <a:off x="3995226" y="3270157"/>
                <a:ext cx="46679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6">
                        <a:lumMod val="10000"/>
                      </a:schemeClr>
                    </a:solidFill>
                  </a:rPr>
                  <a:t>Code</a:t>
                </a:r>
              </a:p>
            </p:txBody>
          </p:sp>
        </p:grpSp>
        <p:pic>
          <p:nvPicPr>
            <p:cNvPr id="131" name="Picture 130" descr="A close up of a logo&#10;&#10;Description automatically generated">
              <a:extLst>
                <a:ext uri="{FF2B5EF4-FFF2-40B4-BE49-F238E27FC236}">
                  <a16:creationId xmlns:a16="http://schemas.microsoft.com/office/drawing/2014/main" id="{4C0A9A7A-DF5F-3B42-BAA7-0766FD097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4031" y="6126690"/>
              <a:ext cx="220206" cy="220206"/>
            </a:xfrm>
            <a:prstGeom prst="rect">
              <a:avLst/>
            </a:prstGeom>
          </p:spPr>
        </p:pic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677A7DE6-96B0-4944-ABA4-8F61320F855C}"/>
                </a:ext>
              </a:extLst>
            </p:cNvPr>
            <p:cNvSpPr/>
            <p:nvPr/>
          </p:nvSpPr>
          <p:spPr>
            <a:xfrm>
              <a:off x="3995226" y="6077925"/>
              <a:ext cx="7857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</a:rPr>
                <a:t>TC Low Level </a:t>
              </a:r>
            </a:p>
            <a:p>
              <a:r>
                <a:rPr lang="en-US" sz="800" dirty="0">
                  <a:solidFill>
                    <a:schemeClr val="accent6">
                      <a:lumMod val="10000"/>
                    </a:schemeClr>
                  </a:solidFill>
                </a:rPr>
                <a:t>Definition</a:t>
              </a:r>
            </a:p>
          </p:txBody>
        </p:sp>
      </p:grp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4A648396-5520-C24F-BB15-0AE78DBF9981}"/>
              </a:ext>
            </a:extLst>
          </p:cNvPr>
          <p:cNvSpPr/>
          <p:nvPr/>
        </p:nvSpPr>
        <p:spPr>
          <a:xfrm>
            <a:off x="7901844" y="1221386"/>
            <a:ext cx="3469275" cy="784436"/>
          </a:xfrm>
          <a:prstGeom prst="roundRect">
            <a:avLst>
              <a:gd name="adj" fmla="val 9900"/>
            </a:avLst>
          </a:prstGeom>
          <a:solidFill>
            <a:srgbClr val="07396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</a:rPr>
              <a:t>Governance</a:t>
            </a:r>
          </a:p>
        </p:txBody>
      </p: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2E896BDE-DFF3-9347-952F-DC411DC81CD4}"/>
              </a:ext>
            </a:extLst>
          </p:cNvPr>
          <p:cNvSpPr/>
          <p:nvPr/>
        </p:nvSpPr>
        <p:spPr>
          <a:xfrm>
            <a:off x="7901844" y="4461561"/>
            <a:ext cx="3469275" cy="650119"/>
          </a:xfrm>
          <a:prstGeom prst="roundRect">
            <a:avLst>
              <a:gd name="adj" fmla="val 9900"/>
            </a:avLst>
          </a:prstGeom>
          <a:solidFill>
            <a:srgbClr val="1798D5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</a:rPr>
              <a:t>Dovetail (Portal)</a:t>
            </a:r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E3DFF633-3A66-3442-A9B3-B5CC8C79A9ED}"/>
              </a:ext>
            </a:extLst>
          </p:cNvPr>
          <p:cNvCxnSpPr>
            <a:cxnSpLocks/>
            <a:stCxn id="141" idx="1"/>
            <a:endCxn id="66" idx="3"/>
          </p:cNvCxnSpPr>
          <p:nvPr/>
        </p:nvCxnSpPr>
        <p:spPr>
          <a:xfrm flipH="1">
            <a:off x="7263013" y="4786621"/>
            <a:ext cx="638831" cy="1"/>
          </a:xfrm>
          <a:prstGeom prst="line">
            <a:avLst/>
          </a:prstGeom>
          <a:ln w="28575">
            <a:solidFill>
              <a:srgbClr val="5DBCBB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5" name="Picture 144">
            <a:extLst>
              <a:ext uri="{FF2B5EF4-FFF2-40B4-BE49-F238E27FC236}">
                <a16:creationId xmlns:a16="http://schemas.microsoft.com/office/drawing/2014/main" id="{9DD7C9A1-2F5A-B64C-AD19-BE547A3A5548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923" y="5512573"/>
            <a:ext cx="832402" cy="903906"/>
          </a:xfrm>
          <a:prstGeom prst="rect">
            <a:avLst/>
          </a:prstGeom>
        </p:spPr>
      </p:pic>
      <p:sp>
        <p:nvSpPr>
          <p:cNvPr id="147" name="Rectangle 146">
            <a:extLst>
              <a:ext uri="{FF2B5EF4-FFF2-40B4-BE49-F238E27FC236}">
                <a16:creationId xmlns:a16="http://schemas.microsoft.com/office/drawing/2014/main" id="{39269FCF-6461-8840-9B8A-6E49E20BB209}"/>
              </a:ext>
            </a:extLst>
          </p:cNvPr>
          <p:cNvSpPr/>
          <p:nvPr/>
        </p:nvSpPr>
        <p:spPr>
          <a:xfrm>
            <a:off x="10680192" y="5916472"/>
            <a:ext cx="1024128" cy="877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6" name="Picture 145">
            <a:extLst>
              <a:ext uri="{FF2B5EF4-FFF2-40B4-BE49-F238E27FC236}">
                <a16:creationId xmlns:a16="http://schemas.microsoft.com/office/drawing/2014/main" id="{13CA88F8-6EC9-7849-B881-7D324ACEFBA3}"/>
              </a:ext>
            </a:extLst>
          </p:cNvPr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4534" y="5505214"/>
            <a:ext cx="839179" cy="911265"/>
          </a:xfrm>
          <a:prstGeom prst="rect">
            <a:avLst/>
          </a:prstGeom>
        </p:spPr>
      </p:pic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7FB8BAF4-B14F-044A-8B62-87EFD2129DED}"/>
              </a:ext>
            </a:extLst>
          </p:cNvPr>
          <p:cNvSpPr/>
          <p:nvPr/>
        </p:nvSpPr>
        <p:spPr>
          <a:xfrm>
            <a:off x="7901844" y="2743606"/>
            <a:ext cx="3469275" cy="784436"/>
          </a:xfrm>
          <a:prstGeom prst="roundRect">
            <a:avLst>
              <a:gd name="adj" fmla="val 9900"/>
            </a:avLst>
          </a:prstGeom>
          <a:solidFill>
            <a:srgbClr val="0062A5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schemeClr val="bg1"/>
                </a:solidFill>
              </a:rPr>
              <a:t>Process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DCE9358-ED9B-3A43-81CF-ADB115FCF6C6}"/>
              </a:ext>
            </a:extLst>
          </p:cNvPr>
          <p:cNvSpPr/>
          <p:nvPr/>
        </p:nvSpPr>
        <p:spPr>
          <a:xfrm>
            <a:off x="578047" y="6241292"/>
            <a:ext cx="2920926" cy="5427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2" name="Picture 151" descr="A close up of a computer&#10;&#10;Description automatically generated">
            <a:extLst>
              <a:ext uri="{FF2B5EF4-FFF2-40B4-BE49-F238E27FC236}">
                <a16:creationId xmlns:a16="http://schemas.microsoft.com/office/drawing/2014/main" id="{99C89DB7-3253-9E4F-BA5B-7426A87781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137997" y="2318758"/>
            <a:ext cx="201793" cy="214531"/>
          </a:xfrm>
          <a:prstGeom prst="rect">
            <a:avLst/>
          </a:prstGeom>
        </p:spPr>
      </p:pic>
      <p:sp>
        <p:nvSpPr>
          <p:cNvPr id="153" name="Rectangle 152">
            <a:extLst>
              <a:ext uri="{FF2B5EF4-FFF2-40B4-BE49-F238E27FC236}">
                <a16:creationId xmlns:a16="http://schemas.microsoft.com/office/drawing/2014/main" id="{BD0B920F-37DC-0543-A8BC-E0F399270956}"/>
              </a:ext>
            </a:extLst>
          </p:cNvPr>
          <p:cNvSpPr/>
          <p:nvPr/>
        </p:nvSpPr>
        <p:spPr>
          <a:xfrm>
            <a:off x="1279410" y="2216875"/>
            <a:ext cx="928588" cy="3387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6">
                    <a:lumMod val="10000"/>
                  </a:schemeClr>
                </a:solidFill>
              </a:rPr>
              <a:t>Specification</a:t>
            </a:r>
          </a:p>
        </p:txBody>
      </p:sp>
      <p:pic>
        <p:nvPicPr>
          <p:cNvPr id="154" name="Picture 153" descr="A close up of a computer&#10;&#10;Description automatically generated">
            <a:extLst>
              <a:ext uri="{FF2B5EF4-FFF2-40B4-BE49-F238E27FC236}">
                <a16:creationId xmlns:a16="http://schemas.microsoft.com/office/drawing/2014/main" id="{A7A042BF-794B-F441-9426-C7B947D665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190732" y="1564211"/>
            <a:ext cx="201793" cy="214531"/>
          </a:xfrm>
          <a:prstGeom prst="rect">
            <a:avLst/>
          </a:prstGeom>
        </p:spPr>
      </p:pic>
      <p:sp>
        <p:nvSpPr>
          <p:cNvPr id="155" name="Rectangle 154">
            <a:extLst>
              <a:ext uri="{FF2B5EF4-FFF2-40B4-BE49-F238E27FC236}">
                <a16:creationId xmlns:a16="http://schemas.microsoft.com/office/drawing/2014/main" id="{90EDEDE7-D8BE-BD41-BF19-250A9B245BD8}"/>
              </a:ext>
            </a:extLst>
          </p:cNvPr>
          <p:cNvSpPr/>
          <p:nvPr/>
        </p:nvSpPr>
        <p:spPr>
          <a:xfrm>
            <a:off x="1332145" y="1462328"/>
            <a:ext cx="928588" cy="3387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</a:rPr>
              <a:t>Specification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8DAD119E-9E6A-944C-A3AB-90CAA13796E6}"/>
              </a:ext>
            </a:extLst>
          </p:cNvPr>
          <p:cNvSpPr txBox="1"/>
          <p:nvPr/>
        </p:nvSpPr>
        <p:spPr>
          <a:xfrm>
            <a:off x="9289946" y="483602"/>
            <a:ext cx="62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OVP</a:t>
            </a:r>
          </a:p>
        </p:txBody>
      </p:sp>
    </p:spTree>
    <p:extLst>
      <p:ext uri="{BB962C8B-B14F-4D97-AF65-F5344CB8AC3E}">
        <p14:creationId xmlns:p14="http://schemas.microsoft.com/office/powerpoint/2010/main" val="171287556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1D6C2628-5FE8-2442-BDAF-B25011E1CBFD}"/>
              </a:ext>
            </a:extLst>
          </p:cNvPr>
          <p:cNvSpPr/>
          <p:nvPr/>
        </p:nvSpPr>
        <p:spPr>
          <a:xfrm>
            <a:off x="2539830" y="4854863"/>
            <a:ext cx="81961" cy="880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E2E CNF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Conformance Cycle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6582875" y="2076121"/>
            <a:ext cx="555232" cy="939136"/>
            <a:chOff x="1484825" y="1839816"/>
            <a:chExt cx="953405" cy="1470649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825" y="1839816"/>
              <a:ext cx="894147" cy="894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9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C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3625129" y="3735455"/>
            <a:ext cx="2386030" cy="565832"/>
          </a:xfrm>
          <a:prstGeom prst="roundRect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Container Cloud Platform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endCxn id="47" idx="3"/>
          </p:cNvCxnSpPr>
          <p:nvPr/>
        </p:nvCxnSpPr>
        <p:spPr>
          <a:xfrm rot="5400000">
            <a:off x="7088240" y="1986474"/>
            <a:ext cx="390499" cy="359784"/>
          </a:xfrm>
          <a:prstGeom prst="bentConnector2">
            <a:avLst/>
          </a:prstGeom>
          <a:ln w="38100">
            <a:solidFill>
              <a:srgbClr val="93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2660650" y="1388615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0C876EC7-8C9C-C74E-ADED-31E2753B8934}"/>
              </a:ext>
            </a:extLst>
          </p:cNvPr>
          <p:cNvSpPr/>
          <p:nvPr/>
        </p:nvSpPr>
        <p:spPr>
          <a:xfrm>
            <a:off x="488132" y="5090224"/>
            <a:ext cx="1447119" cy="681779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kern="0" dirty="0">
                <a:solidFill>
                  <a:schemeClr val="bg1"/>
                </a:solidFill>
                <a:latin typeface="Calibri" panose="020F0502020204030204"/>
              </a:rPr>
              <a:t>Reference Conformance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CNTT</a:t>
            </a: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RC 2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6235988" y="3401297"/>
            <a:ext cx="1287492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CNF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5B402791-4DBD-3D41-97EF-3380D05C9A46}"/>
              </a:ext>
            </a:extLst>
          </p:cNvPr>
          <p:cNvCxnSpPr>
            <a:cxnSpLocks/>
            <a:endCxn id="60" idx="0"/>
          </p:cNvCxnSpPr>
          <p:nvPr/>
        </p:nvCxnSpPr>
        <p:spPr>
          <a:xfrm rot="10800000" flipV="1">
            <a:off x="2693598" y="1651402"/>
            <a:ext cx="547485" cy="426909"/>
          </a:xfrm>
          <a:prstGeom prst="bentConnector2">
            <a:avLst/>
          </a:prstGeom>
          <a:ln w="38100">
            <a:solidFill>
              <a:srgbClr val="93CF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F3C02C0-8C71-3643-80D1-16ACDBBD0D35}"/>
              </a:ext>
            </a:extLst>
          </p:cNvPr>
          <p:cNvGrpSpPr/>
          <p:nvPr/>
        </p:nvGrpSpPr>
        <p:grpSpPr>
          <a:xfrm>
            <a:off x="2272073" y="2078312"/>
            <a:ext cx="843047" cy="1151028"/>
            <a:chOff x="2355185" y="1440401"/>
            <a:chExt cx="843047" cy="1151028"/>
          </a:xfrm>
        </p:grpSpPr>
        <p:pic>
          <p:nvPicPr>
            <p:cNvPr id="60" name="Picture 2" descr="C:\Users\k00365106\AppData\Local\Microsoft\Windows\Temporary Internet Files\Content.IE5\JQV4LJC6\Crystal_Clear_kdm_user_female[1].png">
              <a:extLst>
                <a:ext uri="{FF2B5EF4-FFF2-40B4-BE49-F238E27FC236}">
                  <a16:creationId xmlns:a16="http://schemas.microsoft.com/office/drawing/2014/main" id="{1D4B44AB-3B16-8948-9091-C8F8D6EAF4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5422" y="1440401"/>
              <a:ext cx="642574" cy="642574"/>
            </a:xfrm>
            <a:prstGeom prst="rect">
              <a:avLst/>
            </a:prstGeom>
            <a:noFill/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9AC0EAB-F698-2E42-9E4C-E7E31483AFB9}"/>
                </a:ext>
              </a:extLst>
            </p:cNvPr>
            <p:cNvSpPr txBox="1"/>
            <p:nvPr/>
          </p:nvSpPr>
          <p:spPr>
            <a:xfrm>
              <a:off x="2355185" y="2083600"/>
              <a:ext cx="843047" cy="507829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Container Platforms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pic>
        <p:nvPicPr>
          <p:cNvPr id="140" name="Picture 139">
            <a:extLst>
              <a:ext uri="{FF2B5EF4-FFF2-40B4-BE49-F238E27FC236}">
                <a16:creationId xmlns:a16="http://schemas.microsoft.com/office/drawing/2014/main" id="{8642A173-B7E2-5148-BE9C-02015D9D7F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369" y="3628660"/>
            <a:ext cx="1185623" cy="716314"/>
          </a:xfrm>
          <a:prstGeom prst="rect">
            <a:avLst/>
          </a:prstGeom>
        </p:spPr>
      </p:pic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ECDD38FB-3DD5-154E-8D08-21E490B0C81A}"/>
              </a:ext>
            </a:extLst>
          </p:cNvPr>
          <p:cNvCxnSpPr>
            <a:cxnSpLocks/>
          </p:cNvCxnSpPr>
          <p:nvPr/>
        </p:nvCxnSpPr>
        <p:spPr>
          <a:xfrm>
            <a:off x="1920852" y="4582650"/>
            <a:ext cx="312662" cy="0"/>
          </a:xfrm>
          <a:prstGeom prst="straightConnector1">
            <a:avLst/>
          </a:prstGeom>
          <a:ln w="76200">
            <a:solidFill>
              <a:srgbClr val="F8AA8B"/>
            </a:solidFill>
            <a:prstDash val="solid"/>
            <a:headEnd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Oval 185">
            <a:extLst>
              <a:ext uri="{FF2B5EF4-FFF2-40B4-BE49-F238E27FC236}">
                <a16:creationId xmlns:a16="http://schemas.microsoft.com/office/drawing/2014/main" id="{75D3241C-FB18-9245-83A9-0FB47C72FCEB}"/>
              </a:ext>
            </a:extLst>
          </p:cNvPr>
          <p:cNvSpPr/>
          <p:nvPr/>
        </p:nvSpPr>
        <p:spPr>
          <a:xfrm>
            <a:off x="3157513" y="3665130"/>
            <a:ext cx="83569" cy="9670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020D9FDB-E89B-C042-AC2E-7A6D5F821808}"/>
              </a:ext>
            </a:extLst>
          </p:cNvPr>
          <p:cNvCxnSpPr>
            <a:cxnSpLocks/>
          </p:cNvCxnSpPr>
          <p:nvPr/>
        </p:nvCxnSpPr>
        <p:spPr>
          <a:xfrm rot="5400000">
            <a:off x="2451141" y="3452482"/>
            <a:ext cx="485600" cy="687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049BFCBA-C34F-9045-8975-F5374C87CA2E}"/>
              </a:ext>
            </a:extLst>
          </p:cNvPr>
          <p:cNvGrpSpPr/>
          <p:nvPr/>
        </p:nvGrpSpPr>
        <p:grpSpPr>
          <a:xfrm>
            <a:off x="2103297" y="1520392"/>
            <a:ext cx="513497" cy="557607"/>
            <a:chOff x="4959001" y="1239533"/>
            <a:chExt cx="887027" cy="1034144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A1B980F8-100B-3745-9DCE-1F2A65E880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9001" y="1239533"/>
              <a:ext cx="887027" cy="103414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8E7CDFA-2EB7-D641-A459-734B1EEA78CE}"/>
                </a:ext>
              </a:extLst>
            </p:cNvPr>
            <p:cNvSpPr/>
            <p:nvPr/>
          </p:nvSpPr>
          <p:spPr>
            <a:xfrm>
              <a:off x="4993514" y="1566472"/>
              <a:ext cx="792830" cy="234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i="1" dirty="0">
                  <a:solidFill>
                    <a:schemeClr val="tx2"/>
                  </a:solidFill>
                </a:rPr>
                <a:t>LFN</a:t>
              </a:r>
            </a:p>
          </p:txBody>
        </p:sp>
      </p:grpSp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97CF247E-4429-1B47-A42B-53CB9069C31E}"/>
              </a:ext>
            </a:extLst>
          </p:cNvPr>
          <p:cNvCxnSpPr>
            <a:cxnSpLocks/>
            <a:endCxn id="213" idx="4"/>
          </p:cNvCxnSpPr>
          <p:nvPr/>
        </p:nvCxnSpPr>
        <p:spPr>
          <a:xfrm rot="10800000">
            <a:off x="5862407" y="5448033"/>
            <a:ext cx="570095" cy="3971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CDCB109-1D6F-4743-9407-3233F81F5BCB}"/>
              </a:ext>
            </a:extLst>
          </p:cNvPr>
          <p:cNvSpPr txBox="1"/>
          <p:nvPr/>
        </p:nvSpPr>
        <p:spPr>
          <a:xfrm>
            <a:off x="5806409" y="5531775"/>
            <a:ext cx="789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2176BC"/>
                </a:solidFill>
              </a:rPr>
              <a:t>Cloud Native Principles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D64FFE34-6919-2A45-8AC5-B20E028FD41E}"/>
              </a:ext>
            </a:extLst>
          </p:cNvPr>
          <p:cNvSpPr/>
          <p:nvPr/>
        </p:nvSpPr>
        <p:spPr>
          <a:xfrm>
            <a:off x="2242275" y="4248190"/>
            <a:ext cx="1093726" cy="707887"/>
          </a:xfrm>
          <a:prstGeom prst="roundRect">
            <a:avLst>
              <a:gd name="adj" fmla="val 10676"/>
            </a:avLst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&amp; Community Installers</a:t>
            </a: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2468978-07A6-C149-B804-FCA9D3C71B69}"/>
              </a:ext>
            </a:extLst>
          </p:cNvPr>
          <p:cNvGrpSpPr/>
          <p:nvPr/>
        </p:nvGrpSpPr>
        <p:grpSpPr>
          <a:xfrm>
            <a:off x="3620200" y="4887536"/>
            <a:ext cx="759406" cy="558663"/>
            <a:chOff x="4634309" y="4997993"/>
            <a:chExt cx="759406" cy="558663"/>
          </a:xfrm>
        </p:grpSpPr>
        <p:sp>
          <p:nvSpPr>
            <p:cNvPr id="180" name="Rounded Rectangle 179">
              <a:extLst>
                <a:ext uri="{FF2B5EF4-FFF2-40B4-BE49-F238E27FC236}">
                  <a16:creationId xmlns:a16="http://schemas.microsoft.com/office/drawing/2014/main" id="{CDAE5B45-325C-1D43-AC56-D971DA9A0DCC}"/>
                </a:ext>
              </a:extLst>
            </p:cNvPr>
            <p:cNvSpPr/>
            <p:nvPr/>
          </p:nvSpPr>
          <p:spPr>
            <a:xfrm>
              <a:off x="4634309" y="5210468"/>
              <a:ext cx="759406" cy="346188"/>
            </a:xfrm>
            <a:prstGeom prst="roundRect">
              <a:avLst/>
            </a:prstGeom>
            <a:noFill/>
            <a:ln w="28575">
              <a:solidFill>
                <a:schemeClr val="accent6">
                  <a:lumMod val="1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  <p:cxnSp>
          <p:nvCxnSpPr>
            <p:cNvPr id="184" name="Straight Arrow Connector 183">
              <a:extLst>
                <a:ext uri="{FF2B5EF4-FFF2-40B4-BE49-F238E27FC236}">
                  <a16:creationId xmlns:a16="http://schemas.microsoft.com/office/drawing/2014/main" id="{A4191D31-685E-A34B-9731-13DBBA9E5A3D}"/>
                </a:ext>
              </a:extLst>
            </p:cNvPr>
            <p:cNvCxnSpPr/>
            <p:nvPr/>
          </p:nvCxnSpPr>
          <p:spPr>
            <a:xfrm flipV="1">
              <a:off x="5024479" y="4997993"/>
              <a:ext cx="0" cy="215153"/>
            </a:xfrm>
            <a:prstGeom prst="straightConnector1">
              <a:avLst/>
            </a:prstGeom>
            <a:ln>
              <a:solidFill>
                <a:schemeClr val="accent6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03C66047-4E77-0843-BD8A-E9FF1976A01C}"/>
              </a:ext>
            </a:extLst>
          </p:cNvPr>
          <p:cNvGrpSpPr/>
          <p:nvPr/>
        </p:nvGrpSpPr>
        <p:grpSpPr>
          <a:xfrm>
            <a:off x="4450549" y="4888402"/>
            <a:ext cx="759406" cy="558663"/>
            <a:chOff x="4634309" y="4997993"/>
            <a:chExt cx="759406" cy="558663"/>
          </a:xfrm>
        </p:grpSpPr>
        <p:sp>
          <p:nvSpPr>
            <p:cNvPr id="190" name="Rounded Rectangle 189">
              <a:extLst>
                <a:ext uri="{FF2B5EF4-FFF2-40B4-BE49-F238E27FC236}">
                  <a16:creationId xmlns:a16="http://schemas.microsoft.com/office/drawing/2014/main" id="{C6A09120-318F-A649-AE73-4B9205CF027B}"/>
                </a:ext>
              </a:extLst>
            </p:cNvPr>
            <p:cNvSpPr/>
            <p:nvPr/>
          </p:nvSpPr>
          <p:spPr>
            <a:xfrm>
              <a:off x="4634309" y="5210468"/>
              <a:ext cx="759406" cy="346188"/>
            </a:xfrm>
            <a:prstGeom prst="roundRect">
              <a:avLst/>
            </a:prstGeom>
            <a:noFill/>
            <a:ln w="28575">
              <a:solidFill>
                <a:schemeClr val="accent6">
                  <a:lumMod val="1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A5C7EFC1-562D-6D45-8560-1690D071A7B3}"/>
                </a:ext>
              </a:extLst>
            </p:cNvPr>
            <p:cNvCxnSpPr/>
            <p:nvPr/>
          </p:nvCxnSpPr>
          <p:spPr>
            <a:xfrm flipV="1">
              <a:off x="5024479" y="4997993"/>
              <a:ext cx="0" cy="215153"/>
            </a:xfrm>
            <a:prstGeom prst="straightConnector1">
              <a:avLst/>
            </a:prstGeom>
            <a:ln>
              <a:solidFill>
                <a:schemeClr val="accent6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9C7A5F4B-5DD5-1647-99A0-1C94808E224B}"/>
              </a:ext>
            </a:extLst>
          </p:cNvPr>
          <p:cNvCxnSpPr>
            <a:cxnSpLocks/>
          </p:cNvCxnSpPr>
          <p:nvPr/>
        </p:nvCxnSpPr>
        <p:spPr>
          <a:xfrm flipV="1">
            <a:off x="5649022" y="5446199"/>
            <a:ext cx="0" cy="555857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Elbow Connector 226">
            <a:extLst>
              <a:ext uri="{FF2B5EF4-FFF2-40B4-BE49-F238E27FC236}">
                <a16:creationId xmlns:a16="http://schemas.microsoft.com/office/drawing/2014/main" id="{12DD8019-2C71-E149-9886-A356D20C259C}"/>
              </a:ext>
            </a:extLst>
          </p:cNvPr>
          <p:cNvCxnSpPr>
            <a:cxnSpLocks/>
          </p:cNvCxnSpPr>
          <p:nvPr/>
        </p:nvCxnSpPr>
        <p:spPr>
          <a:xfrm rot="16200000" flipV="1">
            <a:off x="11679890" y="5668049"/>
            <a:ext cx="596942" cy="208356"/>
          </a:xfrm>
          <a:prstGeom prst="bentConnector3">
            <a:avLst>
              <a:gd name="adj1" fmla="val 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B0EF0229-7389-0D4A-BC6E-6A8B0BCE4D68}"/>
              </a:ext>
            </a:extLst>
          </p:cNvPr>
          <p:cNvSpPr txBox="1"/>
          <p:nvPr/>
        </p:nvSpPr>
        <p:spPr>
          <a:xfrm rot="16200000">
            <a:off x="11643020" y="5593284"/>
            <a:ext cx="759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2176BC"/>
                </a:solidFill>
              </a:rPr>
              <a:t>Cloud Native </a:t>
            </a:r>
          </a:p>
          <a:p>
            <a:r>
              <a:rPr lang="en-US" sz="800" b="1" dirty="0">
                <a:solidFill>
                  <a:srgbClr val="2176BC"/>
                </a:solidFill>
              </a:rPr>
              <a:t>Principles</a:t>
            </a: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A2B79F07-02CF-AE4B-9541-28D42D615E58}"/>
              </a:ext>
            </a:extLst>
          </p:cNvPr>
          <p:cNvSpPr/>
          <p:nvPr/>
        </p:nvSpPr>
        <p:spPr>
          <a:xfrm>
            <a:off x="9607984" y="4329760"/>
            <a:ext cx="2478138" cy="565831"/>
          </a:xfrm>
          <a:prstGeom prst="roundRect">
            <a:avLst>
              <a:gd name="adj" fmla="val 10676"/>
            </a:avLst>
          </a:prstGeom>
          <a:solidFill>
            <a:srgbClr val="ADD7C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CNF Testing</a:t>
            </a:r>
          </a:p>
        </p:txBody>
      </p:sp>
      <p:sp>
        <p:nvSpPr>
          <p:cNvPr id="207" name="Rounded Rectangle 206">
            <a:extLst>
              <a:ext uri="{FF2B5EF4-FFF2-40B4-BE49-F238E27FC236}">
                <a16:creationId xmlns:a16="http://schemas.microsoft.com/office/drawing/2014/main" id="{57E20519-A99F-8A4B-86E7-9CA32969524D}"/>
              </a:ext>
            </a:extLst>
          </p:cNvPr>
          <p:cNvSpPr/>
          <p:nvPr/>
        </p:nvSpPr>
        <p:spPr>
          <a:xfrm>
            <a:off x="11323133" y="4656460"/>
            <a:ext cx="759406" cy="240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Cloud Native</a:t>
            </a:r>
          </a:p>
        </p:txBody>
      </p:sp>
      <p:sp>
        <p:nvSpPr>
          <p:cNvPr id="208" name="Rounded Rectangle 207">
            <a:extLst>
              <a:ext uri="{FF2B5EF4-FFF2-40B4-BE49-F238E27FC236}">
                <a16:creationId xmlns:a16="http://schemas.microsoft.com/office/drawing/2014/main" id="{0F17160F-AB39-9847-A285-A8ABF92227EB}"/>
              </a:ext>
            </a:extLst>
          </p:cNvPr>
          <p:cNvSpPr/>
          <p:nvPr/>
        </p:nvSpPr>
        <p:spPr>
          <a:xfrm>
            <a:off x="10473647" y="4655207"/>
            <a:ext cx="759406" cy="240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Functional</a:t>
            </a:r>
          </a:p>
        </p:txBody>
      </p: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71ED4F59-4576-D34D-9E6F-070D92DF5211}"/>
              </a:ext>
            </a:extLst>
          </p:cNvPr>
          <p:cNvSpPr/>
          <p:nvPr/>
        </p:nvSpPr>
        <p:spPr>
          <a:xfrm>
            <a:off x="9613343" y="4654932"/>
            <a:ext cx="759406" cy="240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Performance</a:t>
            </a:r>
          </a:p>
        </p:txBody>
      </p: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6B498A81-2134-BE42-959E-A2EFFB4B15B9}"/>
              </a:ext>
            </a:extLst>
          </p:cNvPr>
          <p:cNvCxnSpPr>
            <a:cxnSpLocks/>
            <a:endCxn id="207" idx="2"/>
          </p:cNvCxnSpPr>
          <p:nvPr/>
        </p:nvCxnSpPr>
        <p:spPr>
          <a:xfrm flipH="1" flipV="1">
            <a:off x="11702836" y="4897321"/>
            <a:ext cx="345" cy="230248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Rounded Rectangle 230">
            <a:extLst>
              <a:ext uri="{FF2B5EF4-FFF2-40B4-BE49-F238E27FC236}">
                <a16:creationId xmlns:a16="http://schemas.microsoft.com/office/drawing/2014/main" id="{FABEBDB3-DEFD-6340-910F-B1A071FD72D3}"/>
              </a:ext>
            </a:extLst>
          </p:cNvPr>
          <p:cNvSpPr/>
          <p:nvPr/>
        </p:nvSpPr>
        <p:spPr>
          <a:xfrm>
            <a:off x="9613458" y="5131742"/>
            <a:ext cx="759406" cy="346188"/>
          </a:xfrm>
          <a:prstGeom prst="roundRect">
            <a:avLst/>
          </a:prstGeom>
          <a:noFill/>
          <a:ln w="28575">
            <a:solidFill>
              <a:schemeClr val="accent6">
                <a:lumMod val="1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456048E0-0BA9-5A4F-BA26-A70B9AA3C7C5}"/>
              </a:ext>
            </a:extLst>
          </p:cNvPr>
          <p:cNvCxnSpPr>
            <a:cxnSpLocks/>
            <a:stCxn id="231" idx="0"/>
            <a:endCxn id="209" idx="2"/>
          </p:cNvCxnSpPr>
          <p:nvPr/>
        </p:nvCxnSpPr>
        <p:spPr>
          <a:xfrm flipH="1" flipV="1">
            <a:off x="9993046" y="4895793"/>
            <a:ext cx="115" cy="235949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Rounded Rectangle 233">
            <a:extLst>
              <a:ext uri="{FF2B5EF4-FFF2-40B4-BE49-F238E27FC236}">
                <a16:creationId xmlns:a16="http://schemas.microsoft.com/office/drawing/2014/main" id="{D2D45F68-3028-8443-9FC1-8EABE98E21FF}"/>
              </a:ext>
            </a:extLst>
          </p:cNvPr>
          <p:cNvSpPr/>
          <p:nvPr/>
        </p:nvSpPr>
        <p:spPr>
          <a:xfrm>
            <a:off x="10471289" y="5127920"/>
            <a:ext cx="759406" cy="346188"/>
          </a:xfrm>
          <a:prstGeom prst="roundRect">
            <a:avLst/>
          </a:prstGeom>
          <a:noFill/>
          <a:ln w="28575">
            <a:solidFill>
              <a:schemeClr val="accent6">
                <a:lumMod val="1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57BE6EC5-7368-9E46-85BB-AE03B71C5F7D}"/>
              </a:ext>
            </a:extLst>
          </p:cNvPr>
          <p:cNvCxnSpPr>
            <a:cxnSpLocks/>
            <a:stCxn id="234" idx="0"/>
            <a:endCxn id="208" idx="2"/>
          </p:cNvCxnSpPr>
          <p:nvPr/>
        </p:nvCxnSpPr>
        <p:spPr>
          <a:xfrm flipV="1">
            <a:off x="10850992" y="4896068"/>
            <a:ext cx="2358" cy="231852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A21A04B2-6C5A-2D4B-B45D-388F6DEED21D}"/>
              </a:ext>
            </a:extLst>
          </p:cNvPr>
          <p:cNvCxnSpPr>
            <a:cxnSpLocks/>
          </p:cNvCxnSpPr>
          <p:nvPr/>
        </p:nvCxnSpPr>
        <p:spPr>
          <a:xfrm flipV="1">
            <a:off x="6535047" y="4935716"/>
            <a:ext cx="0" cy="161604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Elbow Connector 247">
            <a:extLst>
              <a:ext uri="{FF2B5EF4-FFF2-40B4-BE49-F238E27FC236}">
                <a16:creationId xmlns:a16="http://schemas.microsoft.com/office/drawing/2014/main" id="{B1DB0075-AE94-EE46-8681-CF70644046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9326570" y="1891438"/>
            <a:ext cx="2469306" cy="2391100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TextBox 275">
            <a:extLst>
              <a:ext uri="{FF2B5EF4-FFF2-40B4-BE49-F238E27FC236}">
                <a16:creationId xmlns:a16="http://schemas.microsoft.com/office/drawing/2014/main" id="{350DF18B-3E01-4E4E-AB6A-63470219BA3A}"/>
              </a:ext>
            </a:extLst>
          </p:cNvPr>
          <p:cNvSpPr txBox="1"/>
          <p:nvPr/>
        </p:nvSpPr>
        <p:spPr>
          <a:xfrm>
            <a:off x="9418971" y="1621632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pic>
        <p:nvPicPr>
          <p:cNvPr id="282" name="Picture 281">
            <a:extLst>
              <a:ext uri="{FF2B5EF4-FFF2-40B4-BE49-F238E27FC236}">
                <a16:creationId xmlns:a16="http://schemas.microsoft.com/office/drawing/2014/main" id="{104E7256-B21F-A048-95E1-37A9B4EBC5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737" y="5113806"/>
            <a:ext cx="260636" cy="253117"/>
          </a:xfrm>
          <a:prstGeom prst="rect">
            <a:avLst/>
          </a:prstGeom>
        </p:spPr>
      </p:pic>
      <p:sp>
        <p:nvSpPr>
          <p:cNvPr id="168" name="Rounded Rectangle 167">
            <a:extLst>
              <a:ext uri="{FF2B5EF4-FFF2-40B4-BE49-F238E27FC236}">
                <a16:creationId xmlns:a16="http://schemas.microsoft.com/office/drawing/2014/main" id="{CEF576E1-A641-AC49-9BBE-E62DFAD04218}"/>
              </a:ext>
            </a:extLst>
          </p:cNvPr>
          <p:cNvSpPr/>
          <p:nvPr/>
        </p:nvSpPr>
        <p:spPr>
          <a:xfrm>
            <a:off x="488133" y="4248884"/>
            <a:ext cx="1447120" cy="677073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kern="0" dirty="0">
                <a:solidFill>
                  <a:schemeClr val="bg1"/>
                </a:solidFill>
                <a:latin typeface="Calibri" panose="020F0502020204030204"/>
              </a:rPr>
              <a:t>Reference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CNTT RI 2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ECD94B6-D27B-904D-8EC4-2C0778214B0F}"/>
              </a:ext>
            </a:extLst>
          </p:cNvPr>
          <p:cNvCxnSpPr>
            <a:cxnSpLocks/>
            <a:stCxn id="67" idx="3"/>
          </p:cNvCxnSpPr>
          <p:nvPr/>
        </p:nvCxnSpPr>
        <p:spPr>
          <a:xfrm flipV="1">
            <a:off x="3336001" y="4598471"/>
            <a:ext cx="289128" cy="3663"/>
          </a:xfrm>
          <a:prstGeom prst="straightConnector1">
            <a:avLst/>
          </a:prstGeom>
          <a:ln w="76200">
            <a:solidFill>
              <a:srgbClr val="7D7C7D"/>
            </a:solidFill>
            <a:prstDash val="solid"/>
            <a:headEnd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7" name="Picture 136">
            <a:extLst>
              <a:ext uri="{FF2B5EF4-FFF2-40B4-BE49-F238E27FC236}">
                <a16:creationId xmlns:a16="http://schemas.microsoft.com/office/drawing/2014/main" id="{A168ACEC-6ACE-0346-829A-F04AAA580D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701" y="4266829"/>
            <a:ext cx="260636" cy="253117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BF863517-9CD0-1546-AE06-43361CB49F5F}"/>
              </a:ext>
            </a:extLst>
          </p:cNvPr>
          <p:cNvGrpSpPr/>
          <p:nvPr/>
        </p:nvGrpSpPr>
        <p:grpSpPr>
          <a:xfrm>
            <a:off x="7859339" y="2677909"/>
            <a:ext cx="1479178" cy="1663447"/>
            <a:chOff x="8141815" y="2651865"/>
            <a:chExt cx="1479178" cy="1663447"/>
          </a:xfrm>
        </p:grpSpPr>
        <p:sp>
          <p:nvSpPr>
            <p:cNvPr id="148" name="Rounded Rectangle 147">
              <a:extLst>
                <a:ext uri="{FF2B5EF4-FFF2-40B4-BE49-F238E27FC236}">
                  <a16:creationId xmlns:a16="http://schemas.microsoft.com/office/drawing/2014/main" id="{17D6CCEF-76DF-DF4C-8565-A7E1A325DFB5}"/>
                </a:ext>
              </a:extLst>
            </p:cNvPr>
            <p:cNvSpPr/>
            <p:nvPr/>
          </p:nvSpPr>
          <p:spPr>
            <a:xfrm>
              <a:off x="8141815" y="3749480"/>
              <a:ext cx="1479178" cy="565832"/>
            </a:xfrm>
            <a:prstGeom prst="roundRect">
              <a:avLst/>
            </a:prstGeom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Container Cloud Platform</a:t>
              </a:r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FAA4C9BE-9C54-1945-BB76-6EAEE9EBFCA4}"/>
                </a:ext>
              </a:extLst>
            </p:cNvPr>
            <p:cNvGrpSpPr/>
            <p:nvPr/>
          </p:nvGrpSpPr>
          <p:grpSpPr>
            <a:xfrm>
              <a:off x="8141815" y="2651865"/>
              <a:ext cx="1479178" cy="1077602"/>
              <a:chOff x="3761688" y="2092171"/>
              <a:chExt cx="1479178" cy="1077602"/>
            </a:xfrm>
          </p:grpSpPr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FA200A3A-438A-534E-AAB2-C6C0B5526658}"/>
                  </a:ext>
                </a:extLst>
              </p:cNvPr>
              <p:cNvGrpSpPr/>
              <p:nvPr/>
            </p:nvGrpSpPr>
            <p:grpSpPr>
              <a:xfrm>
                <a:off x="3761688" y="2092171"/>
                <a:ext cx="1479178" cy="913111"/>
                <a:chOff x="1630521" y="1048574"/>
                <a:chExt cx="940028" cy="480984"/>
              </a:xfrm>
            </p:grpSpPr>
            <p:sp>
              <p:nvSpPr>
                <p:cNvPr id="157" name="Rounded Rectangle 14">
                  <a:extLst>
                    <a:ext uri="{FF2B5EF4-FFF2-40B4-BE49-F238E27FC236}">
                      <a16:creationId xmlns:a16="http://schemas.microsoft.com/office/drawing/2014/main" id="{3171A9D9-B708-3940-B54F-A2307DA5615A}"/>
                    </a:ext>
                  </a:extLst>
                </p:cNvPr>
                <p:cNvSpPr/>
                <p:nvPr/>
              </p:nvSpPr>
              <p:spPr>
                <a:xfrm>
                  <a:off x="1630521" y="1048574"/>
                  <a:ext cx="940028" cy="480984"/>
                </a:xfrm>
                <a:prstGeom prst="roundRect">
                  <a:avLst>
                    <a:gd name="adj" fmla="val 2750"/>
                  </a:avLst>
                </a:prstGeom>
                <a:solidFill>
                  <a:srgbClr val="FFDA00">
                    <a:lumMod val="20000"/>
                    <a:lumOff val="80000"/>
                  </a:srgbClr>
                </a:solidFill>
                <a:ln w="5715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lIns="68573" tIns="34289" rIns="68573" bIns="34289" rtlCol="0" anchor="t" anchorCtr="0"/>
                <a:lstStyle/>
                <a:p>
                  <a:pPr algn="ctr" defTabSz="514289"/>
                  <a:r>
                    <a:rPr lang="en-US" kern="0" dirty="0">
                      <a:solidFill>
                        <a:prstClr val="black"/>
                      </a:solidFill>
                      <a:latin typeface="Intel Clear Light"/>
                      <a:cs typeface="Arial"/>
                    </a:rPr>
                    <a:t>CNF</a:t>
                  </a:r>
                </a:p>
              </p:txBody>
            </p:sp>
            <p:sp>
              <p:nvSpPr>
                <p:cNvPr id="162" name="椭圆 14">
                  <a:extLst>
                    <a:ext uri="{FF2B5EF4-FFF2-40B4-BE49-F238E27FC236}">
                      <a16:creationId xmlns:a16="http://schemas.microsoft.com/office/drawing/2014/main" id="{214B3548-68F7-5A47-BBB3-F40A3AD280F1}"/>
                    </a:ext>
                  </a:extLst>
                </p:cNvPr>
                <p:cNvSpPr/>
                <p:nvPr/>
              </p:nvSpPr>
              <p:spPr bwMode="auto">
                <a:xfrm>
                  <a:off x="1651167" y="1206854"/>
                  <a:ext cx="901556" cy="300513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68573" tIns="34289" rIns="68573" bIns="34289" rtlCol="0" anchor="ctr"/>
                <a:lstStyle/>
                <a:p>
                  <a:pPr algn="ctr" defTabSz="514289"/>
                  <a:r>
                    <a:rPr lang="en-US" altLang="zh-CN" sz="2000" kern="0" dirty="0">
                      <a:solidFill>
                        <a:prstClr val="white"/>
                      </a:solidFill>
                      <a:latin typeface="Intel Clear Light"/>
                      <a:cs typeface="Arial"/>
                    </a:rPr>
                    <a:t>app</a:t>
                  </a:r>
                  <a:endParaRPr lang="zh-CN" altLang="en-US" sz="2000" kern="0" dirty="0">
                    <a:solidFill>
                      <a:prstClr val="white"/>
                    </a:solidFill>
                    <a:latin typeface="Intel Clear Light"/>
                    <a:cs typeface="Arial"/>
                  </a:endParaRPr>
                </a:p>
              </p:txBody>
            </p:sp>
          </p:grp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6B242DDB-D41B-2B43-A3E8-DA24B3A8EA4C}"/>
                  </a:ext>
                </a:extLst>
              </p:cNvPr>
              <p:cNvCxnSpPr/>
              <p:nvPr/>
            </p:nvCxnSpPr>
            <p:spPr>
              <a:xfrm>
                <a:off x="4282547" y="3009391"/>
                <a:ext cx="0" cy="160382"/>
              </a:xfrm>
              <a:prstGeom prst="line">
                <a:avLst/>
              </a:prstGeom>
              <a:ln>
                <a:solidFill>
                  <a:schemeClr val="accent6">
                    <a:lumMod val="10000"/>
                  </a:schemeClr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09D9D2B6-EB0D-8D4F-AF59-0BBB1B7329EA}"/>
                  </a:ext>
                </a:extLst>
              </p:cNvPr>
              <p:cNvCxnSpPr/>
              <p:nvPr/>
            </p:nvCxnSpPr>
            <p:spPr>
              <a:xfrm>
                <a:off x="4423864" y="3009391"/>
                <a:ext cx="0" cy="160382"/>
              </a:xfrm>
              <a:prstGeom prst="line">
                <a:avLst/>
              </a:prstGeom>
              <a:ln>
                <a:solidFill>
                  <a:schemeClr val="accent6">
                    <a:lumMod val="10000"/>
                  </a:schemeClr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18627B9D-D769-7641-ABDC-4E40B7B08114}"/>
                  </a:ext>
                </a:extLst>
              </p:cNvPr>
              <p:cNvCxnSpPr/>
              <p:nvPr/>
            </p:nvCxnSpPr>
            <p:spPr>
              <a:xfrm>
                <a:off x="4572967" y="3009391"/>
                <a:ext cx="0" cy="160382"/>
              </a:xfrm>
              <a:prstGeom prst="line">
                <a:avLst/>
              </a:prstGeom>
              <a:ln>
                <a:solidFill>
                  <a:schemeClr val="accent6">
                    <a:lumMod val="10000"/>
                  </a:schemeClr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D847A50E-D462-7040-9C54-7280FEDC203B}"/>
                  </a:ext>
                </a:extLst>
              </p:cNvPr>
              <p:cNvCxnSpPr/>
              <p:nvPr/>
            </p:nvCxnSpPr>
            <p:spPr>
              <a:xfrm>
                <a:off x="4689871" y="3009391"/>
                <a:ext cx="0" cy="160382"/>
              </a:xfrm>
              <a:prstGeom prst="line">
                <a:avLst/>
              </a:prstGeom>
              <a:ln>
                <a:solidFill>
                  <a:schemeClr val="accent6">
                    <a:lumMod val="10000"/>
                  </a:schemeClr>
                </a:solidFill>
                <a:headEnd type="diamond" w="med" len="med"/>
                <a:tailEnd type="diamond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FCD8C9A9-E704-0E43-A229-5FA66EFA8819}"/>
              </a:ext>
            </a:extLst>
          </p:cNvPr>
          <p:cNvCxnSpPr>
            <a:cxnSpLocks/>
          </p:cNvCxnSpPr>
          <p:nvPr/>
        </p:nvCxnSpPr>
        <p:spPr>
          <a:xfrm flipV="1">
            <a:off x="7540891" y="4597623"/>
            <a:ext cx="2056313" cy="1"/>
          </a:xfrm>
          <a:prstGeom prst="straightConnector1">
            <a:avLst/>
          </a:prstGeom>
          <a:ln w="76200">
            <a:solidFill>
              <a:srgbClr val="5DBCBB"/>
            </a:solidFill>
            <a:prstDash val="solid"/>
            <a:headEnd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>
            <a:extLst>
              <a:ext uri="{FF2B5EF4-FFF2-40B4-BE49-F238E27FC236}">
                <a16:creationId xmlns:a16="http://schemas.microsoft.com/office/drawing/2014/main" id="{B0A62CCC-CF97-F84C-A010-2464DB516464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6686351" y="3207914"/>
            <a:ext cx="386040" cy="726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Elbow Connector 191">
            <a:extLst>
              <a:ext uri="{FF2B5EF4-FFF2-40B4-BE49-F238E27FC236}">
                <a16:creationId xmlns:a16="http://schemas.microsoft.com/office/drawing/2014/main" id="{41E6889C-F4CD-B14D-AA61-8838E5C8344E}"/>
              </a:ext>
            </a:extLst>
          </p:cNvPr>
          <p:cNvCxnSpPr>
            <a:cxnSpLocks/>
          </p:cNvCxnSpPr>
          <p:nvPr/>
        </p:nvCxnSpPr>
        <p:spPr>
          <a:xfrm rot="16200000" flipV="1">
            <a:off x="2302954" y="3108430"/>
            <a:ext cx="2480147" cy="164202"/>
          </a:xfrm>
          <a:prstGeom prst="bentConnector3">
            <a:avLst>
              <a:gd name="adj1" fmla="val 761"/>
            </a:avLst>
          </a:prstGeom>
          <a:ln w="28575">
            <a:solidFill>
              <a:schemeClr val="accent6">
                <a:lumMod val="1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Elbow Connector 201">
            <a:extLst>
              <a:ext uri="{FF2B5EF4-FFF2-40B4-BE49-F238E27FC236}">
                <a16:creationId xmlns:a16="http://schemas.microsoft.com/office/drawing/2014/main" id="{F3EF8151-A229-E344-A5B7-B4E58DAA6DF2}"/>
              </a:ext>
            </a:extLst>
          </p:cNvPr>
          <p:cNvCxnSpPr>
            <a:cxnSpLocks/>
          </p:cNvCxnSpPr>
          <p:nvPr/>
        </p:nvCxnSpPr>
        <p:spPr>
          <a:xfrm rot="16200000" flipV="1">
            <a:off x="4896822" y="3203605"/>
            <a:ext cx="2611533" cy="146557"/>
          </a:xfrm>
          <a:prstGeom prst="bentConnector3">
            <a:avLst>
              <a:gd name="adj1" fmla="val -118"/>
            </a:avLst>
          </a:prstGeom>
          <a:ln w="28575">
            <a:solidFill>
              <a:schemeClr val="accent6">
                <a:lumMod val="1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37B5CA38-E235-7547-A0DB-28DA9CB02D0C}"/>
              </a:ext>
            </a:extLst>
          </p:cNvPr>
          <p:cNvGrpSpPr/>
          <p:nvPr/>
        </p:nvGrpSpPr>
        <p:grpSpPr>
          <a:xfrm>
            <a:off x="7100899" y="2457649"/>
            <a:ext cx="513497" cy="557607"/>
            <a:chOff x="8906858" y="1308142"/>
            <a:chExt cx="910481" cy="1023726"/>
          </a:xfrm>
        </p:grpSpPr>
        <p:pic>
          <p:nvPicPr>
            <p:cNvPr id="106" name="Picture 105">
              <a:extLst>
                <a:ext uri="{FF2B5EF4-FFF2-40B4-BE49-F238E27FC236}">
                  <a16:creationId xmlns:a16="http://schemas.microsoft.com/office/drawing/2014/main" id="{CE93BDB0-C6C2-B044-8C32-BB9E6F137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06858" y="1308142"/>
              <a:ext cx="910481" cy="1023726"/>
            </a:xfrm>
            <a:prstGeom prst="rect">
              <a:avLst/>
            </a:prstGeom>
          </p:spPr>
        </p:pic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A4DB448-1D50-5840-ABC9-550AB010F9D6}"/>
                </a:ext>
              </a:extLst>
            </p:cNvPr>
            <p:cNvSpPr/>
            <p:nvPr/>
          </p:nvSpPr>
          <p:spPr>
            <a:xfrm>
              <a:off x="8957252" y="1653518"/>
              <a:ext cx="796105" cy="19988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i="1" dirty="0">
                  <a:solidFill>
                    <a:schemeClr val="tx2"/>
                  </a:solidFill>
                </a:rPr>
                <a:t>LFN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346BE1-9B3D-4B40-A331-8EB8B2CE275F}"/>
                </a:ext>
              </a:extLst>
            </p:cNvPr>
            <p:cNvSpPr/>
            <p:nvPr/>
          </p:nvSpPr>
          <p:spPr>
            <a:xfrm>
              <a:off x="9007492" y="1370231"/>
              <a:ext cx="732590" cy="153632"/>
            </a:xfrm>
            <a:prstGeom prst="rect">
              <a:avLst/>
            </a:prstGeom>
            <a:solidFill>
              <a:srgbClr val="652E8F"/>
            </a:solidFill>
            <a:ln>
              <a:solidFill>
                <a:srgbClr val="652E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CNF</a:t>
              </a:r>
            </a:p>
          </p:txBody>
        </p:sp>
      </p:grpSp>
      <p:sp>
        <p:nvSpPr>
          <p:cNvPr id="210" name="TextBox 209">
            <a:extLst>
              <a:ext uri="{FF2B5EF4-FFF2-40B4-BE49-F238E27FC236}">
                <a16:creationId xmlns:a16="http://schemas.microsoft.com/office/drawing/2014/main" id="{22D2FCBC-E8A8-6747-94B3-6C7F37D2641C}"/>
              </a:ext>
            </a:extLst>
          </p:cNvPr>
          <p:cNvSpPr txBox="1"/>
          <p:nvPr/>
        </p:nvSpPr>
        <p:spPr>
          <a:xfrm rot="16200000">
            <a:off x="7284661" y="2054976"/>
            <a:ext cx="5581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00D0DE55-B3EC-6740-A526-E41F98035604}"/>
              </a:ext>
            </a:extLst>
          </p:cNvPr>
          <p:cNvSpPr txBox="1"/>
          <p:nvPr/>
        </p:nvSpPr>
        <p:spPr>
          <a:xfrm rot="16200000">
            <a:off x="5768612" y="2212691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0C5ABF4E-A1D7-D74A-909C-4C5F96045E2B}"/>
              </a:ext>
            </a:extLst>
          </p:cNvPr>
          <p:cNvSpPr txBox="1"/>
          <p:nvPr/>
        </p:nvSpPr>
        <p:spPr>
          <a:xfrm rot="16200000">
            <a:off x="3101518" y="2165950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cxnSp>
        <p:nvCxnSpPr>
          <p:cNvPr id="146" name="Elbow Connector 145">
            <a:extLst>
              <a:ext uri="{FF2B5EF4-FFF2-40B4-BE49-F238E27FC236}">
                <a16:creationId xmlns:a16="http://schemas.microsoft.com/office/drawing/2014/main" id="{8262C77A-5DE7-8E43-BA87-E0650904D997}"/>
              </a:ext>
            </a:extLst>
          </p:cNvPr>
          <p:cNvCxnSpPr>
            <a:cxnSpLocks/>
            <a:stCxn id="85" idx="2"/>
          </p:cNvCxnSpPr>
          <p:nvPr/>
        </p:nvCxnSpPr>
        <p:spPr>
          <a:xfrm rot="5400000" flipH="1" flipV="1">
            <a:off x="6308313" y="377135"/>
            <a:ext cx="298246" cy="10491489"/>
          </a:xfrm>
          <a:prstGeom prst="bentConnector3">
            <a:avLst>
              <a:gd name="adj1" fmla="val -76648"/>
            </a:avLst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5F692CC5-C0A1-6247-9B74-ED0568DF57A8}"/>
              </a:ext>
            </a:extLst>
          </p:cNvPr>
          <p:cNvCxnSpPr>
            <a:cxnSpLocks/>
          </p:cNvCxnSpPr>
          <p:nvPr/>
        </p:nvCxnSpPr>
        <p:spPr>
          <a:xfrm flipV="1">
            <a:off x="6563834" y="5431113"/>
            <a:ext cx="0" cy="555857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Oval 212">
            <a:extLst>
              <a:ext uri="{FF2B5EF4-FFF2-40B4-BE49-F238E27FC236}">
                <a16:creationId xmlns:a16="http://schemas.microsoft.com/office/drawing/2014/main" id="{9DF0E2B9-E19E-E74D-9A4F-A2DB3B39ACB4}"/>
              </a:ext>
            </a:extLst>
          </p:cNvPr>
          <p:cNvSpPr/>
          <p:nvPr/>
        </p:nvSpPr>
        <p:spPr>
          <a:xfrm>
            <a:off x="5839546" y="5394544"/>
            <a:ext cx="45719" cy="5348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C975800D-6959-B842-A4EC-95DBBAE0A034}"/>
              </a:ext>
            </a:extLst>
          </p:cNvPr>
          <p:cNvCxnSpPr>
            <a:cxnSpLocks/>
            <a:endCxn id="231" idx="2"/>
          </p:cNvCxnSpPr>
          <p:nvPr/>
        </p:nvCxnSpPr>
        <p:spPr>
          <a:xfrm flipV="1">
            <a:off x="9989961" y="5477930"/>
            <a:ext cx="3200" cy="524128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1ABC702C-938C-D349-8FF7-5F1B988CFC19}"/>
              </a:ext>
            </a:extLst>
          </p:cNvPr>
          <p:cNvCxnSpPr>
            <a:cxnSpLocks/>
          </p:cNvCxnSpPr>
          <p:nvPr/>
        </p:nvCxnSpPr>
        <p:spPr>
          <a:xfrm flipV="1">
            <a:off x="10853468" y="5477930"/>
            <a:ext cx="3200" cy="524128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Elbow Connector 250">
            <a:extLst>
              <a:ext uri="{FF2B5EF4-FFF2-40B4-BE49-F238E27FC236}">
                <a16:creationId xmlns:a16="http://schemas.microsoft.com/office/drawing/2014/main" id="{5361ECB7-1C72-7446-9BD9-C515F444A5B0}"/>
              </a:ext>
            </a:extLst>
          </p:cNvPr>
          <p:cNvCxnSpPr>
            <a:cxnSpLocks/>
            <a:stCxn id="168" idx="0"/>
            <a:endCxn id="60" idx="1"/>
          </p:cNvCxnSpPr>
          <p:nvPr/>
        </p:nvCxnSpPr>
        <p:spPr>
          <a:xfrm rot="5400000" flipH="1" flipV="1">
            <a:off x="867359" y="2743934"/>
            <a:ext cx="1849285" cy="1160617"/>
          </a:xfrm>
          <a:prstGeom prst="bentConnector2">
            <a:avLst/>
          </a:prstGeom>
          <a:ln w="38100">
            <a:solidFill>
              <a:srgbClr val="F8AA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2DEE39FB-1F24-C049-89AF-098ABC0C9F2B}"/>
              </a:ext>
            </a:extLst>
          </p:cNvPr>
          <p:cNvGrpSpPr/>
          <p:nvPr/>
        </p:nvGrpSpPr>
        <p:grpSpPr>
          <a:xfrm>
            <a:off x="3620200" y="4329760"/>
            <a:ext cx="2409711" cy="565831"/>
            <a:chOff x="3620200" y="4329760"/>
            <a:chExt cx="2409711" cy="565831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3621205" y="4329760"/>
              <a:ext cx="2408706" cy="565831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Cloud Infrastructure Testing</a:t>
              </a:r>
            </a:p>
          </p:txBody>
        </p:sp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E540AF30-C249-1245-817D-BF426AC447EA}"/>
                </a:ext>
              </a:extLst>
            </p:cNvPr>
            <p:cNvSpPr/>
            <p:nvPr/>
          </p:nvSpPr>
          <p:spPr>
            <a:xfrm>
              <a:off x="5266158" y="4651221"/>
              <a:ext cx="759406" cy="24086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Cloud Native</a:t>
              </a:r>
            </a:p>
          </p:txBody>
        </p:sp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083583BA-E891-4745-A3AB-BFBDC3743E99}"/>
                </a:ext>
              </a:extLst>
            </p:cNvPr>
            <p:cNvSpPr/>
            <p:nvPr/>
          </p:nvSpPr>
          <p:spPr>
            <a:xfrm>
              <a:off x="4449544" y="4649968"/>
              <a:ext cx="759406" cy="24086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Functional</a:t>
              </a:r>
            </a:p>
          </p:txBody>
        </p:sp>
        <p:sp>
          <p:nvSpPr>
            <p:cNvPr id="177" name="Rounded Rectangle 176">
              <a:extLst>
                <a:ext uri="{FF2B5EF4-FFF2-40B4-BE49-F238E27FC236}">
                  <a16:creationId xmlns:a16="http://schemas.microsoft.com/office/drawing/2014/main" id="{AD1B458E-06AA-DC42-918A-E4B2DEC28075}"/>
                </a:ext>
              </a:extLst>
            </p:cNvPr>
            <p:cNvSpPr/>
            <p:nvPr/>
          </p:nvSpPr>
          <p:spPr>
            <a:xfrm>
              <a:off x="3620200" y="4649693"/>
              <a:ext cx="759406" cy="24086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Performance</a:t>
              </a:r>
            </a:p>
          </p:txBody>
        </p:sp>
      </p:grp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918DAFAD-4311-7349-AA4B-5700832E066D}"/>
              </a:ext>
            </a:extLst>
          </p:cNvPr>
          <p:cNvSpPr/>
          <p:nvPr/>
        </p:nvSpPr>
        <p:spPr>
          <a:xfrm>
            <a:off x="6199706" y="4346815"/>
            <a:ext cx="1346894" cy="594202"/>
          </a:xfrm>
          <a:prstGeom prst="roundRect">
            <a:avLst>
              <a:gd name="adj" fmla="val 10676"/>
            </a:avLst>
          </a:prstGeom>
          <a:solidFill>
            <a:srgbClr val="5EBDBC"/>
          </a:solidFill>
          <a:ln w="6350" cap="flat" cmpd="sng" algn="ctr">
            <a:solidFill>
              <a:srgbClr val="5EBDBC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050" kern="0" dirty="0">
                <a:solidFill>
                  <a:prstClr val="black"/>
                </a:solidFill>
                <a:latin typeface="Calibri" panose="020F0502020204030204"/>
              </a:rPr>
              <a:t>CNF Onboarding Testing</a:t>
            </a:r>
          </a:p>
        </p:txBody>
      </p:sp>
      <p:cxnSp>
        <p:nvCxnSpPr>
          <p:cNvPr id="258" name="Straight Arrow Connector 257">
            <a:extLst>
              <a:ext uri="{FF2B5EF4-FFF2-40B4-BE49-F238E27FC236}">
                <a16:creationId xmlns:a16="http://schemas.microsoft.com/office/drawing/2014/main" id="{2F333390-2DFE-3C46-A880-55A9511DA6A3}"/>
              </a:ext>
            </a:extLst>
          </p:cNvPr>
          <p:cNvCxnSpPr>
            <a:cxnSpLocks/>
          </p:cNvCxnSpPr>
          <p:nvPr/>
        </p:nvCxnSpPr>
        <p:spPr>
          <a:xfrm flipV="1">
            <a:off x="4840719" y="5431113"/>
            <a:ext cx="0" cy="555857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Arrow Connector 258">
            <a:extLst>
              <a:ext uri="{FF2B5EF4-FFF2-40B4-BE49-F238E27FC236}">
                <a16:creationId xmlns:a16="http://schemas.microsoft.com/office/drawing/2014/main" id="{510CF874-4306-804E-A185-36BB90B1ADA0}"/>
              </a:ext>
            </a:extLst>
          </p:cNvPr>
          <p:cNvCxnSpPr>
            <a:cxnSpLocks/>
          </p:cNvCxnSpPr>
          <p:nvPr/>
        </p:nvCxnSpPr>
        <p:spPr>
          <a:xfrm flipV="1">
            <a:off x="4010370" y="5431113"/>
            <a:ext cx="0" cy="555857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C2F8816-A357-0D44-8A02-96A43B58AC8C}"/>
              </a:ext>
            </a:extLst>
          </p:cNvPr>
          <p:cNvGrpSpPr/>
          <p:nvPr/>
        </p:nvGrpSpPr>
        <p:grpSpPr>
          <a:xfrm>
            <a:off x="3241082" y="1349695"/>
            <a:ext cx="6124591" cy="603415"/>
            <a:chOff x="3952343" y="4241676"/>
            <a:chExt cx="6124591" cy="603415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50A551D-498A-4842-B66B-B8F6505F30E8}"/>
                </a:ext>
              </a:extLst>
            </p:cNvPr>
            <p:cNvSpPr/>
            <p:nvPr/>
          </p:nvSpPr>
          <p:spPr>
            <a:xfrm>
              <a:off x="3952343" y="4241676"/>
              <a:ext cx="6124591" cy="603415"/>
            </a:xfrm>
            <a:prstGeom prst="roundRect">
              <a:avLst>
                <a:gd name="adj" fmla="val 5654"/>
              </a:avLst>
            </a:prstGeom>
            <a:solidFill>
              <a:srgbClr val="A6A6A6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D59FB883-9F65-BA4B-ABCA-4E0F0E09A7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29147" y="4301752"/>
              <a:ext cx="307277" cy="283639"/>
            </a:xfrm>
            <a:prstGeom prst="rect">
              <a:avLst/>
            </a:prstGeom>
          </p:spPr>
        </p:pic>
      </p:grp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DA67ED14-C44F-2B4D-A47B-C49ADC4111F1}"/>
              </a:ext>
            </a:extLst>
          </p:cNvPr>
          <p:cNvSpPr/>
          <p:nvPr/>
        </p:nvSpPr>
        <p:spPr>
          <a:xfrm>
            <a:off x="3241082" y="1751906"/>
            <a:ext cx="6124591" cy="200858"/>
          </a:xfrm>
          <a:prstGeom prst="round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Portal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64C76579-ACBA-4740-89B4-7E30BED7F5BE}"/>
              </a:ext>
            </a:extLst>
          </p:cNvPr>
          <p:cNvGrpSpPr/>
          <p:nvPr/>
        </p:nvGrpSpPr>
        <p:grpSpPr>
          <a:xfrm>
            <a:off x="9545553" y="739644"/>
            <a:ext cx="2402965" cy="332371"/>
            <a:chOff x="5063567" y="6201585"/>
            <a:chExt cx="2402965" cy="332371"/>
          </a:xfrm>
        </p:grpSpPr>
        <p:sp>
          <p:nvSpPr>
            <p:cNvPr id="113" name="Rounded Rectangle 112">
              <a:extLst>
                <a:ext uri="{FF2B5EF4-FFF2-40B4-BE49-F238E27FC236}">
                  <a16:creationId xmlns:a16="http://schemas.microsoft.com/office/drawing/2014/main" id="{B82CDA19-C2DF-2F4B-AF3B-60984432FD3A}"/>
                </a:ext>
              </a:extLst>
            </p:cNvPr>
            <p:cNvSpPr/>
            <p:nvPr/>
          </p:nvSpPr>
          <p:spPr>
            <a:xfrm>
              <a:off x="5063567" y="6201585"/>
              <a:ext cx="905824" cy="332371"/>
            </a:xfrm>
            <a:prstGeom prst="round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endParaRP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67A3AAE-9657-504E-B4CE-4CF5EDF454F9}"/>
                </a:ext>
              </a:extLst>
            </p:cNvPr>
            <p:cNvSpPr txBox="1"/>
            <p:nvPr/>
          </p:nvSpPr>
          <p:spPr>
            <a:xfrm>
              <a:off x="5969391" y="6209420"/>
              <a:ext cx="14971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System Under Test</a:t>
              </a:r>
            </a:p>
          </p:txBody>
        </p:sp>
      </p:grp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5A3D2C34-2AA0-DC46-845D-724A87F010F3}"/>
              </a:ext>
            </a:extLst>
          </p:cNvPr>
          <p:cNvCxnSpPr/>
          <p:nvPr/>
        </p:nvCxnSpPr>
        <p:spPr>
          <a:xfrm rot="16200000" flipV="1">
            <a:off x="9495138" y="2977845"/>
            <a:ext cx="1195295" cy="1508536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Elbow Connector 121">
            <a:extLst>
              <a:ext uri="{FF2B5EF4-FFF2-40B4-BE49-F238E27FC236}">
                <a16:creationId xmlns:a16="http://schemas.microsoft.com/office/drawing/2014/main" id="{857C611C-7795-294B-9D3D-168E6853ECA8}"/>
              </a:ext>
            </a:extLst>
          </p:cNvPr>
          <p:cNvCxnSpPr>
            <a:cxnSpLocks/>
          </p:cNvCxnSpPr>
          <p:nvPr/>
        </p:nvCxnSpPr>
        <p:spPr>
          <a:xfrm rot="16200000" flipV="1">
            <a:off x="9457952" y="3259380"/>
            <a:ext cx="963890" cy="1187749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>
            <a:extLst>
              <a:ext uri="{FF2B5EF4-FFF2-40B4-BE49-F238E27FC236}">
                <a16:creationId xmlns:a16="http://schemas.microsoft.com/office/drawing/2014/main" id="{D35B4743-4DB8-9348-BC3E-7F1C221BDB72}"/>
              </a:ext>
            </a:extLst>
          </p:cNvPr>
          <p:cNvCxnSpPr>
            <a:cxnSpLocks/>
          </p:cNvCxnSpPr>
          <p:nvPr/>
        </p:nvCxnSpPr>
        <p:spPr>
          <a:xfrm rot="16200000" flipV="1">
            <a:off x="9515670" y="2685247"/>
            <a:ext cx="1475056" cy="1831146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6549E44-C0E1-9E47-B5E1-89E727695FA7}"/>
              </a:ext>
            </a:extLst>
          </p:cNvPr>
          <p:cNvSpPr txBox="1"/>
          <p:nvPr/>
        </p:nvSpPr>
        <p:spPr>
          <a:xfrm>
            <a:off x="3692846" y="3404769"/>
            <a:ext cx="2202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A. </a:t>
            </a:r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Cloud Platform Conformance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06FE78-C94A-1146-80B7-7274B3F47675}"/>
              </a:ext>
            </a:extLst>
          </p:cNvPr>
          <p:cNvSpPr/>
          <p:nvPr/>
        </p:nvSpPr>
        <p:spPr>
          <a:xfrm>
            <a:off x="3808451" y="509252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A1</a:t>
            </a:r>
            <a:endParaRPr lang="en-US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F9777CBE-723C-724D-A156-305C593FD894}"/>
              </a:ext>
            </a:extLst>
          </p:cNvPr>
          <p:cNvSpPr/>
          <p:nvPr/>
        </p:nvSpPr>
        <p:spPr>
          <a:xfrm>
            <a:off x="11491342" y="5128511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C3</a:t>
            </a:r>
            <a:endParaRPr lang="en-US" dirty="0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449520FA-969F-6D43-8542-940F6BC85A10}"/>
              </a:ext>
            </a:extLst>
          </p:cNvPr>
          <p:cNvSpPr/>
          <p:nvPr/>
        </p:nvSpPr>
        <p:spPr>
          <a:xfrm>
            <a:off x="6124597" y="3075236"/>
            <a:ext cx="14417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B.</a:t>
            </a:r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 CNF Onboarding</a:t>
            </a:r>
            <a:endParaRPr lang="en-US" sz="1200" dirty="0">
              <a:highlight>
                <a:srgbClr val="FFFF00"/>
              </a:highlight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9430631-B4C5-454E-8383-E29F987A8B0A}"/>
              </a:ext>
            </a:extLst>
          </p:cNvPr>
          <p:cNvGrpSpPr/>
          <p:nvPr/>
        </p:nvGrpSpPr>
        <p:grpSpPr>
          <a:xfrm>
            <a:off x="5279892" y="4890546"/>
            <a:ext cx="759406" cy="558663"/>
            <a:chOff x="4634309" y="4997993"/>
            <a:chExt cx="759406" cy="558663"/>
          </a:xfrm>
        </p:grpSpPr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A3CD020F-9808-0A48-8445-DCB630E8F7AB}"/>
                </a:ext>
              </a:extLst>
            </p:cNvPr>
            <p:cNvSpPr/>
            <p:nvPr/>
          </p:nvSpPr>
          <p:spPr>
            <a:xfrm>
              <a:off x="4634309" y="5210468"/>
              <a:ext cx="759406" cy="346188"/>
            </a:xfrm>
            <a:prstGeom prst="roundRect">
              <a:avLst/>
            </a:prstGeom>
            <a:noFill/>
            <a:ln w="28575">
              <a:solidFill>
                <a:schemeClr val="accent6">
                  <a:lumMod val="1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  <p:cxnSp>
          <p:nvCxnSpPr>
            <p:cNvPr id="133" name="Straight Arrow Connector 132">
              <a:extLst>
                <a:ext uri="{FF2B5EF4-FFF2-40B4-BE49-F238E27FC236}">
                  <a16:creationId xmlns:a16="http://schemas.microsoft.com/office/drawing/2014/main" id="{A0E8E466-7ACE-894F-A040-7AE7CB3218B8}"/>
                </a:ext>
              </a:extLst>
            </p:cNvPr>
            <p:cNvCxnSpPr/>
            <p:nvPr/>
          </p:nvCxnSpPr>
          <p:spPr>
            <a:xfrm flipV="1">
              <a:off x="5024479" y="4997993"/>
              <a:ext cx="0" cy="215153"/>
            </a:xfrm>
            <a:prstGeom prst="straightConnector1">
              <a:avLst/>
            </a:prstGeom>
            <a:ln>
              <a:solidFill>
                <a:schemeClr val="accent6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Rectangle 133">
            <a:extLst>
              <a:ext uri="{FF2B5EF4-FFF2-40B4-BE49-F238E27FC236}">
                <a16:creationId xmlns:a16="http://schemas.microsoft.com/office/drawing/2014/main" id="{19CF2103-F1F2-1149-BDAE-7E48B495CBBB}"/>
              </a:ext>
            </a:extLst>
          </p:cNvPr>
          <p:cNvSpPr/>
          <p:nvPr/>
        </p:nvSpPr>
        <p:spPr>
          <a:xfrm>
            <a:off x="4632255" y="5084073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A2</a:t>
            </a:r>
            <a:endParaRPr lang="en-US" dirty="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D40C6F4-AAAA-7F45-94AA-7141C45A90F4}"/>
              </a:ext>
            </a:extLst>
          </p:cNvPr>
          <p:cNvSpPr/>
          <p:nvPr/>
        </p:nvSpPr>
        <p:spPr>
          <a:xfrm>
            <a:off x="5446749" y="509484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A3</a:t>
            </a:r>
            <a:endParaRPr lang="en-US" dirty="0"/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FAEE1AA7-A8CD-7D4D-8A25-3D050E58EC8E}"/>
              </a:ext>
            </a:extLst>
          </p:cNvPr>
          <p:cNvSpPr/>
          <p:nvPr/>
        </p:nvSpPr>
        <p:spPr>
          <a:xfrm>
            <a:off x="6206156" y="5092411"/>
            <a:ext cx="631756" cy="346188"/>
          </a:xfrm>
          <a:prstGeom prst="roundRect">
            <a:avLst/>
          </a:prstGeom>
          <a:noFill/>
          <a:ln w="28575">
            <a:solidFill>
              <a:schemeClr val="accent6">
                <a:lumMod val="1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5C54137-F74F-1C4F-8BD0-E16A3F6076D6}"/>
              </a:ext>
            </a:extLst>
          </p:cNvPr>
          <p:cNvSpPr/>
          <p:nvPr/>
        </p:nvSpPr>
        <p:spPr>
          <a:xfrm>
            <a:off x="6345579" y="5084073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B1</a:t>
            </a:r>
            <a:endParaRPr lang="en-US" dirty="0"/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5DB4E06C-51AC-974A-B90E-E1441288B960}"/>
              </a:ext>
            </a:extLst>
          </p:cNvPr>
          <p:cNvSpPr/>
          <p:nvPr/>
        </p:nvSpPr>
        <p:spPr>
          <a:xfrm>
            <a:off x="11323133" y="5124098"/>
            <a:ext cx="757048" cy="346188"/>
          </a:xfrm>
          <a:prstGeom prst="roundRect">
            <a:avLst/>
          </a:prstGeom>
          <a:noFill/>
          <a:ln w="28575">
            <a:solidFill>
              <a:schemeClr val="accent6">
                <a:lumMod val="1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239501A9-5C40-9146-B3F7-A9E496F9513F}"/>
              </a:ext>
            </a:extLst>
          </p:cNvPr>
          <p:cNvSpPr/>
          <p:nvPr/>
        </p:nvSpPr>
        <p:spPr>
          <a:xfrm>
            <a:off x="10631066" y="5124098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C2</a:t>
            </a:r>
            <a:endParaRPr lang="en-US" dirty="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17FF88EE-5512-7C4A-9BDA-EFA4F988CCC1}"/>
              </a:ext>
            </a:extLst>
          </p:cNvPr>
          <p:cNvSpPr/>
          <p:nvPr/>
        </p:nvSpPr>
        <p:spPr>
          <a:xfrm>
            <a:off x="9774992" y="5112526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C1</a:t>
            </a:r>
            <a:endParaRPr lang="en-US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3C83456-4156-9647-B818-A4EB3411364C}"/>
              </a:ext>
            </a:extLst>
          </p:cNvPr>
          <p:cNvSpPr txBox="1"/>
          <p:nvPr/>
        </p:nvSpPr>
        <p:spPr>
          <a:xfrm>
            <a:off x="7809134" y="2348036"/>
            <a:ext cx="1624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C. </a:t>
            </a:r>
            <a:r>
              <a:rPr lang="en-US" sz="1200" b="1" dirty="0">
                <a:solidFill>
                  <a:srgbClr val="FF0000"/>
                </a:solidFill>
                <a:highlight>
                  <a:srgbClr val="FFFF00"/>
                </a:highlight>
              </a:rPr>
              <a:t>CNF Conformance</a:t>
            </a:r>
          </a:p>
        </p:txBody>
      </p:sp>
      <p:sp>
        <p:nvSpPr>
          <p:cNvPr id="150" name="Rounded Rectangle 149">
            <a:extLst>
              <a:ext uri="{FF2B5EF4-FFF2-40B4-BE49-F238E27FC236}">
                <a16:creationId xmlns:a16="http://schemas.microsoft.com/office/drawing/2014/main" id="{5D1B30B7-C9AE-3E4E-B103-3656DFE9D4DD}"/>
              </a:ext>
            </a:extLst>
          </p:cNvPr>
          <p:cNvSpPr/>
          <p:nvPr/>
        </p:nvSpPr>
        <p:spPr>
          <a:xfrm>
            <a:off x="6943573" y="5078350"/>
            <a:ext cx="597318" cy="346188"/>
          </a:xfrm>
          <a:prstGeom prst="roundRect">
            <a:avLst/>
          </a:prstGeom>
          <a:noFill/>
          <a:ln w="28575">
            <a:solidFill>
              <a:schemeClr val="accent6">
                <a:lumMod val="1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4A518D76-4294-434D-B6A7-D38715F5425C}"/>
              </a:ext>
            </a:extLst>
          </p:cNvPr>
          <p:cNvSpPr/>
          <p:nvPr/>
        </p:nvSpPr>
        <p:spPr>
          <a:xfrm>
            <a:off x="7050567" y="5074123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B2</a:t>
            </a:r>
            <a:endParaRPr lang="en-US" dirty="0"/>
          </a:p>
        </p:txBody>
      </p: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87A720D1-9468-AF4C-859E-B777F8DC2385}"/>
              </a:ext>
            </a:extLst>
          </p:cNvPr>
          <p:cNvCxnSpPr>
            <a:cxnSpLocks/>
          </p:cNvCxnSpPr>
          <p:nvPr/>
        </p:nvCxnSpPr>
        <p:spPr>
          <a:xfrm flipV="1">
            <a:off x="7241012" y="4935716"/>
            <a:ext cx="0" cy="161604"/>
          </a:xfrm>
          <a:prstGeom prst="straightConnector1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3D5488C3-B037-C54C-994E-814E7AF5B719}"/>
              </a:ext>
            </a:extLst>
          </p:cNvPr>
          <p:cNvCxnSpPr>
            <a:cxnSpLocks/>
          </p:cNvCxnSpPr>
          <p:nvPr/>
        </p:nvCxnSpPr>
        <p:spPr>
          <a:xfrm flipV="1">
            <a:off x="7241012" y="5446199"/>
            <a:ext cx="0" cy="555857"/>
          </a:xfrm>
          <a:prstGeom prst="straightConnector1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Rounded Rectangle 159">
            <a:extLst>
              <a:ext uri="{FF2B5EF4-FFF2-40B4-BE49-F238E27FC236}">
                <a16:creationId xmlns:a16="http://schemas.microsoft.com/office/drawing/2014/main" id="{A180E69B-AE46-B94F-B5DE-97E996A681B7}"/>
              </a:ext>
            </a:extLst>
          </p:cNvPr>
          <p:cNvSpPr/>
          <p:nvPr/>
        </p:nvSpPr>
        <p:spPr>
          <a:xfrm>
            <a:off x="6236269" y="4697495"/>
            <a:ext cx="623990" cy="240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Compliance</a:t>
            </a:r>
          </a:p>
        </p:txBody>
      </p: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45D2F7CA-7DF5-1749-9AD8-BAC03ECF4CEE}"/>
              </a:ext>
            </a:extLst>
          </p:cNvPr>
          <p:cNvSpPr/>
          <p:nvPr/>
        </p:nvSpPr>
        <p:spPr>
          <a:xfrm>
            <a:off x="6908572" y="4702063"/>
            <a:ext cx="599499" cy="24086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LCM</a:t>
            </a:r>
          </a:p>
        </p:txBody>
      </p:sp>
    </p:spTree>
    <p:extLst>
      <p:ext uri="{BB962C8B-B14F-4D97-AF65-F5344CB8AC3E}">
        <p14:creationId xmlns:p14="http://schemas.microsoft.com/office/powerpoint/2010/main" val="303387578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B8CF94-06FC-4947-AFAD-06C0A5FC5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Release </a:t>
            </a:r>
            <a:r>
              <a:rPr lang="en-US" dirty="0" err="1"/>
              <a:t>Featureset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BCD6FB0-F9B8-4449-A53F-556E4E07D4CE}"/>
              </a:ext>
            </a:extLst>
          </p:cNvPr>
          <p:cNvSpPr/>
          <p:nvPr/>
        </p:nvSpPr>
        <p:spPr>
          <a:xfrm>
            <a:off x="624840" y="1483318"/>
            <a:ext cx="2296385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RM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A02A06A-E89C-1D47-ABB2-9214F557D447}"/>
              </a:ext>
            </a:extLst>
          </p:cNvPr>
          <p:cNvGrpSpPr/>
          <p:nvPr/>
        </p:nvGrpSpPr>
        <p:grpSpPr>
          <a:xfrm>
            <a:off x="3419554" y="1488826"/>
            <a:ext cx="2296385" cy="457200"/>
            <a:chOff x="4033096" y="4157317"/>
            <a:chExt cx="2296385" cy="457200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1D65D88C-1C31-0342-B2CE-A8C1E30E4A7A}"/>
                </a:ext>
              </a:extLst>
            </p:cNvPr>
            <p:cNvSpPr/>
            <p:nvPr/>
          </p:nvSpPr>
          <p:spPr>
            <a:xfrm>
              <a:off x="4033096" y="4157317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RA1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AB7D4C8-DEBF-EB45-A9FD-6EA8AD0AF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5713" y="4235182"/>
              <a:ext cx="302486" cy="320453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EBEE4D0-E1A0-E844-9CAE-5AEF4281FF30}"/>
              </a:ext>
            </a:extLst>
          </p:cNvPr>
          <p:cNvGrpSpPr/>
          <p:nvPr/>
        </p:nvGrpSpPr>
        <p:grpSpPr>
          <a:xfrm>
            <a:off x="624840" y="3621623"/>
            <a:ext cx="2296385" cy="457200"/>
            <a:chOff x="5563374" y="3901274"/>
            <a:chExt cx="2296385" cy="45720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F06FA367-B6BB-884C-8E82-870601E90130}"/>
                </a:ext>
              </a:extLst>
            </p:cNvPr>
            <p:cNvSpPr/>
            <p:nvPr/>
          </p:nvSpPr>
          <p:spPr>
            <a:xfrm>
              <a:off x="5563374" y="3901274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RA2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C3ABA1D-7199-E74F-8818-921077862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4037" y="3943259"/>
              <a:ext cx="385632" cy="38121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9584813-FF18-AA4A-8552-B8B43B3CE2E7}"/>
              </a:ext>
            </a:extLst>
          </p:cNvPr>
          <p:cNvGrpSpPr/>
          <p:nvPr/>
        </p:nvGrpSpPr>
        <p:grpSpPr>
          <a:xfrm>
            <a:off x="9008982" y="1499509"/>
            <a:ext cx="2296386" cy="457200"/>
            <a:chOff x="5819167" y="1479850"/>
            <a:chExt cx="2296386" cy="45720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572CD0D-2ABC-B54B-90D2-B14111BE4886}"/>
                </a:ext>
              </a:extLst>
            </p:cNvPr>
            <p:cNvSpPr/>
            <p:nvPr/>
          </p:nvSpPr>
          <p:spPr>
            <a:xfrm>
              <a:off x="5819167" y="1479850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1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8703088-118C-F146-BE1F-A9C05DD0D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2085" y="1540889"/>
              <a:ext cx="302486" cy="320453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A0555A-3962-F440-9E16-9F413FB51455}"/>
              </a:ext>
            </a:extLst>
          </p:cNvPr>
          <p:cNvGrpSpPr/>
          <p:nvPr/>
        </p:nvGrpSpPr>
        <p:grpSpPr>
          <a:xfrm>
            <a:off x="6214268" y="1478143"/>
            <a:ext cx="2296385" cy="457200"/>
            <a:chOff x="8416330" y="1493004"/>
            <a:chExt cx="2296385" cy="457200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0CB1E94E-F1D7-5E41-8FAB-A417B0486D60}"/>
                </a:ext>
              </a:extLst>
            </p:cNvPr>
            <p:cNvSpPr/>
            <p:nvPr/>
          </p:nvSpPr>
          <p:spPr>
            <a:xfrm>
              <a:off x="8416330" y="1493004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RC1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73BA17D-E19E-E747-BCBA-F087CBC6A3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88869" y="1556737"/>
              <a:ext cx="302486" cy="320453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FBC2FA0-A4E8-DA4C-8E0E-D785A8AA713D}"/>
              </a:ext>
            </a:extLst>
          </p:cNvPr>
          <p:cNvGrpSpPr/>
          <p:nvPr/>
        </p:nvGrpSpPr>
        <p:grpSpPr>
          <a:xfrm>
            <a:off x="3419553" y="3617415"/>
            <a:ext cx="2296385" cy="457200"/>
            <a:chOff x="3419553" y="3617415"/>
            <a:chExt cx="2296385" cy="457200"/>
          </a:xfrm>
        </p:grpSpPr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95F68C00-B1CA-EA47-AE5E-60C1F4A8E692}"/>
                </a:ext>
              </a:extLst>
            </p:cNvPr>
            <p:cNvSpPr/>
            <p:nvPr/>
          </p:nvSpPr>
          <p:spPr>
            <a:xfrm>
              <a:off x="3419553" y="3617415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RC2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C5E9B0A-D557-F241-B21B-86234070E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9025" y="3655410"/>
              <a:ext cx="385632" cy="38121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B8B3BD4-527A-2C45-A648-5EDA8CA8DE2A}"/>
              </a:ext>
            </a:extLst>
          </p:cNvPr>
          <p:cNvGrpSpPr/>
          <p:nvPr/>
        </p:nvGrpSpPr>
        <p:grpSpPr>
          <a:xfrm>
            <a:off x="6214267" y="3631139"/>
            <a:ext cx="2296386" cy="457200"/>
            <a:chOff x="6214267" y="3631139"/>
            <a:chExt cx="2296386" cy="457200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B33BB0C6-ED8D-DE4B-88B7-0D71841CDAF2}"/>
                </a:ext>
              </a:extLst>
            </p:cNvPr>
            <p:cNvSpPr/>
            <p:nvPr/>
          </p:nvSpPr>
          <p:spPr>
            <a:xfrm>
              <a:off x="6214267" y="3631139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2</a:t>
              </a: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E96BD108-1417-2845-BB2E-99ECDAEA0E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158" y="3663958"/>
              <a:ext cx="385632" cy="381210"/>
            </a:xfrm>
            <a:prstGeom prst="rect">
              <a:avLst/>
            </a:prstGeom>
          </p:spPr>
        </p:pic>
      </p:grp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500384A4-D507-0740-9CBD-5B2FF6E59D33}"/>
              </a:ext>
            </a:extLst>
          </p:cNvPr>
          <p:cNvSpPr/>
          <p:nvPr/>
        </p:nvSpPr>
        <p:spPr>
          <a:xfrm>
            <a:off x="9008982" y="3631139"/>
            <a:ext cx="2296386" cy="457200"/>
          </a:xfrm>
          <a:prstGeom prst="roundRect">
            <a:avLst/>
          </a:prstGeom>
          <a:solidFill>
            <a:srgbClr val="7F8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Edge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B131489-2937-1F4D-A99F-B9EE252A721A}"/>
              </a:ext>
            </a:extLst>
          </p:cNvPr>
          <p:cNvSpPr txBox="1"/>
          <p:nvPr/>
        </p:nvSpPr>
        <p:spPr>
          <a:xfrm>
            <a:off x="624840" y="2123036"/>
            <a:ext cx="262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Modelling.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Networking &amp; Storage Characterization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Containerization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HW Acceleration support.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A443E7F-0D03-2249-A493-1A1B8A1BF5E2}"/>
              </a:ext>
            </a:extLst>
          </p:cNvPr>
          <p:cNvSpPr txBox="1"/>
          <p:nvPr/>
        </p:nvSpPr>
        <p:spPr>
          <a:xfrm>
            <a:off x="3419553" y="2120846"/>
            <a:ext cx="26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New OpenStack release.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</a:t>
            </a:r>
            <a:r>
              <a:rPr lang="en-US" sz="1400" b="1" dirty="0" err="1">
                <a:solidFill>
                  <a:schemeClr val="accent6">
                    <a:lumMod val="10000"/>
                  </a:schemeClr>
                </a:solidFill>
              </a:rPr>
              <a:t>SmartNICs</a:t>
            </a: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HW Acceleration.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Adding Edge Requirements.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A45C99-C089-FC4C-BF1C-11AC031103BA}"/>
              </a:ext>
            </a:extLst>
          </p:cNvPr>
          <p:cNvSpPr txBox="1"/>
          <p:nvPr/>
        </p:nvSpPr>
        <p:spPr>
          <a:xfrm>
            <a:off x="6214266" y="2112686"/>
            <a:ext cx="26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General Cleanups.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OVP Badge.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3CCDF5E-02B2-5740-960C-7F8367E0B684}"/>
              </a:ext>
            </a:extLst>
          </p:cNvPr>
          <p:cNvSpPr txBox="1"/>
          <p:nvPr/>
        </p:nvSpPr>
        <p:spPr>
          <a:xfrm>
            <a:off x="9008979" y="2108620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Installation Cookbook.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Finalizing Lab Cookbook.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D5B44B4-86FE-A345-BCEB-6D338258B0E8}"/>
              </a:ext>
            </a:extLst>
          </p:cNvPr>
          <p:cNvSpPr txBox="1"/>
          <p:nvPr/>
        </p:nvSpPr>
        <p:spPr>
          <a:xfrm>
            <a:off x="624840" y="4192415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Complete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Restructure Traceability Matrix.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Full Architectural specs.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673CAA-CD75-C641-815D-3C01146A1639}"/>
              </a:ext>
            </a:extLst>
          </p:cNvPr>
          <p:cNvSpPr txBox="1"/>
          <p:nvPr/>
        </p:nvSpPr>
        <p:spPr>
          <a:xfrm>
            <a:off x="3419553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Traceability Matrix and align with RA-2/RC-1.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6AD5E7-B12F-4748-8E9A-FFFFDCB6794B}"/>
              </a:ext>
            </a:extLst>
          </p:cNvPr>
          <p:cNvSpPr txBox="1"/>
          <p:nvPr/>
        </p:nvSpPr>
        <p:spPr>
          <a:xfrm>
            <a:off x="6214266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Installer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 Lab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Cookbooks.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D9379D7-C50B-0A4A-A82F-96B29F51AA2C}"/>
              </a:ext>
            </a:extLst>
          </p:cNvPr>
          <p:cNvSpPr txBox="1"/>
          <p:nvPr/>
        </p:nvSpPr>
        <p:spPr>
          <a:xfrm>
            <a:off x="8938162" y="4192414"/>
            <a:ext cx="2629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Initial Use-Case Requirements.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Edge Profile Creation.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RM &amp; RAs Enhancements.</a:t>
            </a:r>
          </a:p>
        </p:txBody>
      </p:sp>
      <p:sp>
        <p:nvSpPr>
          <p:cNvPr id="2" name="5-point Star 1">
            <a:extLst>
              <a:ext uri="{FF2B5EF4-FFF2-40B4-BE49-F238E27FC236}">
                <a16:creationId xmlns:a16="http://schemas.microsoft.com/office/drawing/2014/main" id="{6A47F9C8-20A4-CA46-9BC5-EF4A2C630AC7}"/>
              </a:ext>
            </a:extLst>
          </p:cNvPr>
          <p:cNvSpPr/>
          <p:nvPr/>
        </p:nvSpPr>
        <p:spPr>
          <a:xfrm>
            <a:off x="2735135" y="2989779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5-point Star 31">
            <a:extLst>
              <a:ext uri="{FF2B5EF4-FFF2-40B4-BE49-F238E27FC236}">
                <a16:creationId xmlns:a16="http://schemas.microsoft.com/office/drawing/2014/main" id="{63EF3CD6-B221-1C40-A2AC-9C39B62DE483}"/>
              </a:ext>
            </a:extLst>
          </p:cNvPr>
          <p:cNvSpPr/>
          <p:nvPr/>
        </p:nvSpPr>
        <p:spPr>
          <a:xfrm>
            <a:off x="5402657" y="2124218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5-point Star 32">
            <a:extLst>
              <a:ext uri="{FF2B5EF4-FFF2-40B4-BE49-F238E27FC236}">
                <a16:creationId xmlns:a16="http://schemas.microsoft.com/office/drawing/2014/main" id="{4DBA21AF-F4AE-DD48-8124-301B82D967A3}"/>
              </a:ext>
            </a:extLst>
          </p:cNvPr>
          <p:cNvSpPr/>
          <p:nvPr/>
        </p:nvSpPr>
        <p:spPr>
          <a:xfrm>
            <a:off x="7343340" y="2332261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5-point Star 33">
            <a:extLst>
              <a:ext uri="{FF2B5EF4-FFF2-40B4-BE49-F238E27FC236}">
                <a16:creationId xmlns:a16="http://schemas.microsoft.com/office/drawing/2014/main" id="{D33130D5-FD79-A448-991A-306908011334}"/>
              </a:ext>
            </a:extLst>
          </p:cNvPr>
          <p:cNvSpPr/>
          <p:nvPr/>
        </p:nvSpPr>
        <p:spPr>
          <a:xfrm>
            <a:off x="11509543" y="2332261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5-point Star 34">
            <a:extLst>
              <a:ext uri="{FF2B5EF4-FFF2-40B4-BE49-F238E27FC236}">
                <a16:creationId xmlns:a16="http://schemas.microsoft.com/office/drawing/2014/main" id="{1E967448-F4EB-D64C-AE58-DC633D0D4A6A}"/>
              </a:ext>
            </a:extLst>
          </p:cNvPr>
          <p:cNvSpPr/>
          <p:nvPr/>
        </p:nvSpPr>
        <p:spPr>
          <a:xfrm>
            <a:off x="2542319" y="4643663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5-point Star 35">
            <a:extLst>
              <a:ext uri="{FF2B5EF4-FFF2-40B4-BE49-F238E27FC236}">
                <a16:creationId xmlns:a16="http://schemas.microsoft.com/office/drawing/2014/main" id="{64EFB31F-845A-D949-BBDA-327920114046}"/>
              </a:ext>
            </a:extLst>
          </p:cNvPr>
          <p:cNvSpPr/>
          <p:nvPr/>
        </p:nvSpPr>
        <p:spPr>
          <a:xfrm>
            <a:off x="5100171" y="4192414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5-point Star 36">
            <a:extLst>
              <a:ext uri="{FF2B5EF4-FFF2-40B4-BE49-F238E27FC236}">
                <a16:creationId xmlns:a16="http://schemas.microsoft.com/office/drawing/2014/main" id="{F90D0FBE-493D-AF47-A1FD-66D2E9D654B6}"/>
              </a:ext>
            </a:extLst>
          </p:cNvPr>
          <p:cNvSpPr/>
          <p:nvPr/>
        </p:nvSpPr>
        <p:spPr>
          <a:xfrm>
            <a:off x="8448070" y="4196862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5-point Star 37">
            <a:extLst>
              <a:ext uri="{FF2B5EF4-FFF2-40B4-BE49-F238E27FC236}">
                <a16:creationId xmlns:a16="http://schemas.microsoft.com/office/drawing/2014/main" id="{F18174C3-333C-0F41-9225-42FAD00186E4}"/>
              </a:ext>
            </a:extLst>
          </p:cNvPr>
          <p:cNvSpPr/>
          <p:nvPr/>
        </p:nvSpPr>
        <p:spPr>
          <a:xfrm>
            <a:off x="10681874" y="4412809"/>
            <a:ext cx="252000" cy="253692"/>
          </a:xfrm>
          <a:prstGeom prst="star5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8758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02BBFAF-48FE-FB4B-8040-7024BD10AD7B}"/>
              </a:ext>
            </a:extLst>
          </p:cNvPr>
          <p:cNvCxnSpPr>
            <a:cxnSpLocks/>
          </p:cNvCxnSpPr>
          <p:nvPr/>
        </p:nvCxnSpPr>
        <p:spPr>
          <a:xfrm>
            <a:off x="9982445" y="2795692"/>
            <a:ext cx="799855" cy="0"/>
          </a:xfrm>
          <a:prstGeom prst="straightConnector1">
            <a:avLst/>
          </a:prstGeom>
          <a:ln w="38100">
            <a:solidFill>
              <a:srgbClr val="8FB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9C6BFF-3D9A-CC40-B923-BC466993C848}"/>
              </a:ext>
            </a:extLst>
          </p:cNvPr>
          <p:cNvCxnSpPr>
            <a:cxnSpLocks/>
            <a:stCxn id="34" idx="0"/>
            <a:endCxn id="31" idx="2"/>
          </p:cNvCxnSpPr>
          <p:nvPr/>
        </p:nvCxnSpPr>
        <p:spPr>
          <a:xfrm flipV="1">
            <a:off x="9028948" y="3295854"/>
            <a:ext cx="0" cy="821681"/>
          </a:xfrm>
          <a:prstGeom prst="straightConnector1">
            <a:avLst/>
          </a:prstGeom>
          <a:ln w="38100">
            <a:solidFill>
              <a:srgbClr val="8FB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success looks like (S1)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FCED8A-A5BC-5F45-AB43-0EF405865589}"/>
              </a:ext>
            </a:extLst>
          </p:cNvPr>
          <p:cNvSpPr txBox="1"/>
          <p:nvPr/>
        </p:nvSpPr>
        <p:spPr>
          <a:xfrm>
            <a:off x="1106251" y="2551628"/>
            <a:ext cx="630572" cy="461663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NFVI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Vendor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49C79B2-B34D-A648-8271-5BB101173DE8}"/>
              </a:ext>
            </a:extLst>
          </p:cNvPr>
          <p:cNvGrpSpPr/>
          <p:nvPr/>
        </p:nvGrpSpPr>
        <p:grpSpPr>
          <a:xfrm>
            <a:off x="892929" y="4752887"/>
            <a:ext cx="2296385" cy="457200"/>
            <a:chOff x="4033096" y="4157317"/>
            <a:chExt cx="2296385" cy="457200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699E4D2B-6CE2-0B41-A3F9-66809CB90239}"/>
                </a:ext>
              </a:extLst>
            </p:cNvPr>
            <p:cNvSpPr/>
            <p:nvPr/>
          </p:nvSpPr>
          <p:spPr>
            <a:xfrm>
              <a:off x="4033096" y="4157317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RA1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37F4813-5586-1B4F-9E90-8BB1415417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5713" y="4235182"/>
              <a:ext cx="302486" cy="320453"/>
            </a:xfrm>
            <a:prstGeom prst="rect">
              <a:avLst/>
            </a:prstGeom>
          </p:spPr>
        </p:pic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D9C668-3259-8F43-8D67-3C09B71568BB}"/>
              </a:ext>
            </a:extLst>
          </p:cNvPr>
          <p:cNvCxnSpPr>
            <a:stCxn id="9" idx="0"/>
          </p:cNvCxnSpPr>
          <p:nvPr/>
        </p:nvCxnSpPr>
        <p:spPr>
          <a:xfrm flipV="1">
            <a:off x="2041122" y="3121403"/>
            <a:ext cx="2208" cy="1631484"/>
          </a:xfrm>
          <a:prstGeom prst="straightConnector1">
            <a:avLst/>
          </a:prstGeom>
          <a:ln w="38100">
            <a:solidFill>
              <a:srgbClr val="A0CB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FEC25A-CE39-7640-8198-5DDEA692C0C8}"/>
              </a:ext>
            </a:extLst>
          </p:cNvPr>
          <p:cNvSpPr txBox="1"/>
          <p:nvPr/>
        </p:nvSpPr>
        <p:spPr>
          <a:xfrm>
            <a:off x="2041121" y="3695033"/>
            <a:ext cx="116410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What</a:t>
            </a:r>
          </a:p>
          <a:p>
            <a:r>
              <a:rPr lang="en-US" sz="1400" dirty="0"/>
              <a:t>Requirements</a:t>
            </a:r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A868365-A4B8-4F47-AB02-5D98F08BF30F}"/>
              </a:ext>
            </a:extLst>
          </p:cNvPr>
          <p:cNvSpPr/>
          <p:nvPr/>
        </p:nvSpPr>
        <p:spPr>
          <a:xfrm>
            <a:off x="4609968" y="2269067"/>
            <a:ext cx="2060737" cy="10267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Vendor Implementation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78FDDC6-0E06-154F-8DEC-3AE863E6EB1B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2358615" y="2775681"/>
            <a:ext cx="2251353" cy="678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CD5A9C3-AA09-2F4B-BFAB-BB7328F91D33}"/>
              </a:ext>
            </a:extLst>
          </p:cNvPr>
          <p:cNvSpPr txBox="1"/>
          <p:nvPr/>
        </p:nvSpPr>
        <p:spPr>
          <a:xfrm>
            <a:off x="3082477" y="2360180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Install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8858823-0821-CB4D-87DF-16856E070F7A}"/>
              </a:ext>
            </a:extLst>
          </p:cNvPr>
          <p:cNvGrpSpPr/>
          <p:nvPr/>
        </p:nvGrpSpPr>
        <p:grpSpPr>
          <a:xfrm>
            <a:off x="4492143" y="4694005"/>
            <a:ext cx="2296385" cy="457200"/>
            <a:chOff x="8416330" y="1493004"/>
            <a:chExt cx="2296385" cy="457200"/>
          </a:xfrm>
        </p:grpSpPr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33711C86-8C8E-B044-A06D-DD382DB68F89}"/>
                </a:ext>
              </a:extLst>
            </p:cNvPr>
            <p:cNvSpPr/>
            <p:nvPr/>
          </p:nvSpPr>
          <p:spPr>
            <a:xfrm>
              <a:off x="8416330" y="1493004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RC1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DD8B39E-6BAD-C347-A066-5F659CE246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288869" y="1556737"/>
              <a:ext cx="302486" cy="320453"/>
            </a:xfrm>
            <a:prstGeom prst="rect">
              <a:avLst/>
            </a:prstGeom>
          </p:spPr>
        </p:pic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62415D0-36FE-A943-893F-94DDE6D1217B}"/>
              </a:ext>
            </a:extLst>
          </p:cNvPr>
          <p:cNvCxnSpPr>
            <a:cxnSpLocks/>
            <a:stCxn id="22" idx="0"/>
            <a:endCxn id="15" idx="2"/>
          </p:cNvCxnSpPr>
          <p:nvPr/>
        </p:nvCxnSpPr>
        <p:spPr>
          <a:xfrm flipV="1">
            <a:off x="5640336" y="3295854"/>
            <a:ext cx="1" cy="1398151"/>
          </a:xfrm>
          <a:prstGeom prst="straightConnector1">
            <a:avLst/>
          </a:prstGeom>
          <a:ln w="38100">
            <a:solidFill>
              <a:srgbClr val="B94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0F8E050-707C-6240-99F4-C09A5B69999A}"/>
              </a:ext>
            </a:extLst>
          </p:cNvPr>
          <p:cNvSpPr txBox="1"/>
          <p:nvPr/>
        </p:nvSpPr>
        <p:spPr>
          <a:xfrm>
            <a:off x="5640335" y="3695033"/>
            <a:ext cx="147578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How</a:t>
            </a:r>
          </a:p>
          <a:p>
            <a:r>
              <a:rPr lang="en-US" sz="1400" dirty="0"/>
              <a:t>Testing Cookbook</a:t>
            </a:r>
            <a:endParaRPr lang="en-US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0DE1F72-A2F0-AB4F-8285-B085E4BDC224}"/>
              </a:ext>
            </a:extLst>
          </p:cNvPr>
          <p:cNvSpPr/>
          <p:nvPr/>
        </p:nvSpPr>
        <p:spPr>
          <a:xfrm>
            <a:off x="8075451" y="2269068"/>
            <a:ext cx="1906994" cy="1026786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5BFDAAD-9749-7A48-AC7F-6AF06E5D4B4B}"/>
              </a:ext>
            </a:extLst>
          </p:cNvPr>
          <p:cNvGrpSpPr/>
          <p:nvPr/>
        </p:nvGrpSpPr>
        <p:grpSpPr>
          <a:xfrm>
            <a:off x="8482069" y="4117535"/>
            <a:ext cx="1093757" cy="1037519"/>
            <a:chOff x="4443306" y="4241677"/>
            <a:chExt cx="1093757" cy="1037519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0D5B158-F834-9A49-8346-1BF6589B7A46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985B67E-2011-FD48-9924-5AE6100D39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  <a:grpFill/>
          </p:spPr>
        </p:pic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4694BD7-705E-384D-AE3F-2524C044213A}"/>
              </a:ext>
            </a:extLst>
          </p:cNvPr>
          <p:cNvCxnSpPr>
            <a:cxnSpLocks/>
            <a:stCxn id="15" idx="3"/>
            <a:endCxn id="31" idx="1"/>
          </p:cNvCxnSpPr>
          <p:nvPr/>
        </p:nvCxnSpPr>
        <p:spPr>
          <a:xfrm>
            <a:off x="6670705" y="2782461"/>
            <a:ext cx="1404746" cy="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C99F9938-DB53-D44F-8D1D-028E23CB75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1127" y="2759151"/>
            <a:ext cx="455641" cy="42058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71E56AF2-97BB-FC46-B0C3-F151963EDE23}"/>
              </a:ext>
            </a:extLst>
          </p:cNvPr>
          <p:cNvSpPr txBox="1"/>
          <p:nvPr/>
        </p:nvSpPr>
        <p:spPr>
          <a:xfrm>
            <a:off x="9019682" y="3498396"/>
            <a:ext cx="106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Review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FD05D4D-8199-BF44-B5AF-12A90A293E7D}"/>
              </a:ext>
            </a:extLst>
          </p:cNvPr>
          <p:cNvSpPr txBox="1"/>
          <p:nvPr/>
        </p:nvSpPr>
        <p:spPr>
          <a:xfrm>
            <a:off x="6784880" y="2118584"/>
            <a:ext cx="10246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Submit</a:t>
            </a:r>
          </a:p>
          <a:p>
            <a:r>
              <a:rPr lang="en-US" sz="1400" dirty="0"/>
              <a:t>Test Results</a:t>
            </a:r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7BA069CA-07C4-3E4A-8141-A03DFBF5AD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2300" y="2242079"/>
            <a:ext cx="887027" cy="1034144"/>
          </a:xfrm>
          <a:prstGeom prst="rect">
            <a:avLst/>
          </a:prstGeom>
        </p:spPr>
      </p:pic>
      <p:pic>
        <p:nvPicPr>
          <p:cNvPr id="53" name="Picture 2" descr="C:\Users\k00365106\AppData\Local\Microsoft\Windows\Temporary Internet Files\Content.IE5\JQV4LJC6\Crystal_Clear_kdm_user_female[1].png">
            <a:extLst>
              <a:ext uri="{FF2B5EF4-FFF2-40B4-BE49-F238E27FC236}">
                <a16:creationId xmlns:a16="http://schemas.microsoft.com/office/drawing/2014/main" id="{F7B748E5-4784-9246-8E9E-3E27D1515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6362" y="2274995"/>
            <a:ext cx="851494" cy="851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70167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59C6BFF-3D9A-CC40-B923-BC466993C848}"/>
              </a:ext>
            </a:extLst>
          </p:cNvPr>
          <p:cNvCxnSpPr>
            <a:cxnSpLocks/>
            <a:stCxn id="34" idx="0"/>
            <a:endCxn id="31" idx="2"/>
          </p:cNvCxnSpPr>
          <p:nvPr/>
        </p:nvCxnSpPr>
        <p:spPr>
          <a:xfrm flipV="1">
            <a:off x="9028948" y="3213626"/>
            <a:ext cx="0" cy="1335709"/>
          </a:xfrm>
          <a:prstGeom prst="straightConnector1">
            <a:avLst/>
          </a:prstGeom>
          <a:ln w="38100">
            <a:solidFill>
              <a:srgbClr val="8FB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02BBFAF-48FE-FB4B-8040-7024BD10AD7B}"/>
              </a:ext>
            </a:extLst>
          </p:cNvPr>
          <p:cNvCxnSpPr>
            <a:cxnSpLocks/>
          </p:cNvCxnSpPr>
          <p:nvPr/>
        </p:nvCxnSpPr>
        <p:spPr>
          <a:xfrm>
            <a:off x="9982445" y="2698903"/>
            <a:ext cx="799855" cy="0"/>
          </a:xfrm>
          <a:prstGeom prst="straightConnector1">
            <a:avLst/>
          </a:prstGeom>
          <a:ln w="38100">
            <a:solidFill>
              <a:srgbClr val="8FB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success looks like (S1)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D9C668-3259-8F43-8D67-3C09B71568BB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1974311" y="3153868"/>
            <a:ext cx="3237" cy="1967296"/>
          </a:xfrm>
          <a:prstGeom prst="straightConnector1">
            <a:avLst/>
          </a:prstGeom>
          <a:ln w="38100">
            <a:solidFill>
              <a:srgbClr val="5C9DD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8FEC25A-CE39-7640-8198-5DDEA692C0C8}"/>
              </a:ext>
            </a:extLst>
          </p:cNvPr>
          <p:cNvSpPr txBox="1"/>
          <p:nvPr/>
        </p:nvSpPr>
        <p:spPr>
          <a:xfrm>
            <a:off x="1974310" y="3723059"/>
            <a:ext cx="116410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What</a:t>
            </a:r>
          </a:p>
          <a:p>
            <a:r>
              <a:rPr lang="en-US" sz="1400" dirty="0"/>
              <a:t>Requirements</a:t>
            </a:r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A868365-A4B8-4F47-AB02-5D98F08BF30F}"/>
              </a:ext>
            </a:extLst>
          </p:cNvPr>
          <p:cNvSpPr/>
          <p:nvPr/>
        </p:nvSpPr>
        <p:spPr>
          <a:xfrm>
            <a:off x="4486286" y="3332043"/>
            <a:ext cx="2296386" cy="10267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Reference Implementation 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78FDDC6-0E06-154F-8DEC-3AE863E6EB1B}"/>
              </a:ext>
            </a:extLst>
          </p:cNvPr>
          <p:cNvCxnSpPr>
            <a:cxnSpLocks/>
            <a:endCxn id="56" idx="1"/>
          </p:cNvCxnSpPr>
          <p:nvPr/>
        </p:nvCxnSpPr>
        <p:spPr>
          <a:xfrm>
            <a:off x="2430440" y="2698904"/>
            <a:ext cx="2510216" cy="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CD5A9C3-AA09-2F4B-BFAB-BB7328F91D33}"/>
              </a:ext>
            </a:extLst>
          </p:cNvPr>
          <p:cNvSpPr txBox="1"/>
          <p:nvPr/>
        </p:nvSpPr>
        <p:spPr>
          <a:xfrm>
            <a:off x="3070409" y="2239794"/>
            <a:ext cx="1008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Design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62415D0-36FE-A943-893F-94DDE6D1217B}"/>
              </a:ext>
            </a:extLst>
          </p:cNvPr>
          <p:cNvCxnSpPr>
            <a:cxnSpLocks/>
            <a:stCxn id="40" idx="0"/>
            <a:endCxn id="15" idx="2"/>
          </p:cNvCxnSpPr>
          <p:nvPr/>
        </p:nvCxnSpPr>
        <p:spPr>
          <a:xfrm flipV="1">
            <a:off x="5632243" y="4358830"/>
            <a:ext cx="2236" cy="762334"/>
          </a:xfrm>
          <a:prstGeom prst="straightConnector1">
            <a:avLst/>
          </a:prstGeom>
          <a:ln w="38100">
            <a:solidFill>
              <a:srgbClr val="E8A68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0F8E050-707C-6240-99F4-C09A5B69999A}"/>
              </a:ext>
            </a:extLst>
          </p:cNvPr>
          <p:cNvSpPr txBox="1"/>
          <p:nvPr/>
        </p:nvSpPr>
        <p:spPr>
          <a:xfrm>
            <a:off x="5627367" y="4419869"/>
            <a:ext cx="173156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How</a:t>
            </a:r>
          </a:p>
          <a:p>
            <a:r>
              <a:rPr lang="en-US" sz="1400" dirty="0"/>
              <a:t>Installation Cookbook</a:t>
            </a:r>
            <a:endParaRPr lang="en-US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0DE1F72-A2F0-AB4F-8285-B085E4BDC224}"/>
              </a:ext>
            </a:extLst>
          </p:cNvPr>
          <p:cNvSpPr/>
          <p:nvPr/>
        </p:nvSpPr>
        <p:spPr>
          <a:xfrm>
            <a:off x="8075451" y="2186840"/>
            <a:ext cx="1906994" cy="1026786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5BFDAAD-9749-7A48-AC7F-6AF06E5D4B4B}"/>
              </a:ext>
            </a:extLst>
          </p:cNvPr>
          <p:cNvGrpSpPr/>
          <p:nvPr/>
        </p:nvGrpSpPr>
        <p:grpSpPr>
          <a:xfrm>
            <a:off x="8482069" y="4549335"/>
            <a:ext cx="1093757" cy="1037519"/>
            <a:chOff x="4443306" y="4241677"/>
            <a:chExt cx="1093757" cy="1037519"/>
          </a:xfrm>
          <a:solidFill>
            <a:schemeClr val="tx2">
              <a:lumMod val="25000"/>
              <a:lumOff val="75000"/>
            </a:schemeClr>
          </a:solidFill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90D5B158-F834-9A49-8346-1BF6589B7A46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E985B67E-2011-FD48-9924-5AE6100D39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  <a:grpFill/>
          </p:spPr>
        </p:pic>
      </p:grp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4694BD7-705E-384D-AE3F-2524C044213A}"/>
              </a:ext>
            </a:extLst>
          </p:cNvPr>
          <p:cNvCxnSpPr>
            <a:cxnSpLocks/>
            <a:stCxn id="56" idx="3"/>
            <a:endCxn id="31" idx="1"/>
          </p:cNvCxnSpPr>
          <p:nvPr/>
        </p:nvCxnSpPr>
        <p:spPr>
          <a:xfrm>
            <a:off x="6419834" y="2698904"/>
            <a:ext cx="1655617" cy="1329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C99F9938-DB53-D44F-8D1D-028E23CB75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1127" y="2676923"/>
            <a:ext cx="455641" cy="420589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71E56AF2-97BB-FC46-B0C3-F151963EDE23}"/>
              </a:ext>
            </a:extLst>
          </p:cNvPr>
          <p:cNvSpPr txBox="1"/>
          <p:nvPr/>
        </p:nvSpPr>
        <p:spPr>
          <a:xfrm>
            <a:off x="9019682" y="3930196"/>
            <a:ext cx="106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Review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FD05D4D-8199-BF44-B5AF-12A90A293E7D}"/>
              </a:ext>
            </a:extLst>
          </p:cNvPr>
          <p:cNvSpPr txBox="1"/>
          <p:nvPr/>
        </p:nvSpPr>
        <p:spPr>
          <a:xfrm>
            <a:off x="6735323" y="2304288"/>
            <a:ext cx="102463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Submit</a:t>
            </a:r>
          </a:p>
          <a:p>
            <a:r>
              <a:rPr lang="en-US" sz="1400" dirty="0"/>
              <a:t>Test Results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D38E23-3BB7-8B43-A5B6-786DC5C6EF96}"/>
              </a:ext>
            </a:extLst>
          </p:cNvPr>
          <p:cNvSpPr txBox="1"/>
          <p:nvPr/>
        </p:nvSpPr>
        <p:spPr>
          <a:xfrm>
            <a:off x="956303" y="2558806"/>
            <a:ext cx="843047" cy="461663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VNF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Vendor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B65CB738-E44E-E349-A6AD-C507F9A818F5}"/>
              </a:ext>
            </a:extLst>
          </p:cNvPr>
          <p:cNvSpPr/>
          <p:nvPr/>
        </p:nvSpPr>
        <p:spPr>
          <a:xfrm>
            <a:off x="826118" y="5121164"/>
            <a:ext cx="2296385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RM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8EF9F57-AE41-FF4E-ADB3-BA3B5E2C8A8D}"/>
              </a:ext>
            </a:extLst>
          </p:cNvPr>
          <p:cNvGrpSpPr/>
          <p:nvPr/>
        </p:nvGrpSpPr>
        <p:grpSpPr>
          <a:xfrm>
            <a:off x="4484050" y="5121164"/>
            <a:ext cx="2296386" cy="457200"/>
            <a:chOff x="5819167" y="1479850"/>
            <a:chExt cx="2296386" cy="457200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EB8D2EFA-6156-CD43-BE4E-5760CB226B26}"/>
                </a:ext>
              </a:extLst>
            </p:cNvPr>
            <p:cNvSpPr/>
            <p:nvPr/>
          </p:nvSpPr>
          <p:spPr>
            <a:xfrm>
              <a:off x="5819167" y="1479850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1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0584D9FE-85BE-BA48-AAF3-A0FA7BAE8B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2085" y="1540889"/>
              <a:ext cx="302486" cy="320453"/>
            </a:xfrm>
            <a:prstGeom prst="rect">
              <a:avLst/>
            </a:prstGeom>
          </p:spPr>
        </p:pic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A807F117-52CD-7E49-80F5-202B67C7A6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5173" y="3991437"/>
            <a:ext cx="916456" cy="198121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8907736C-EB5E-544C-9D20-45B1E7266EC7}"/>
              </a:ext>
            </a:extLst>
          </p:cNvPr>
          <p:cNvGrpSpPr/>
          <p:nvPr/>
        </p:nvGrpSpPr>
        <p:grpSpPr>
          <a:xfrm>
            <a:off x="4940656" y="2242348"/>
            <a:ext cx="1479178" cy="1077602"/>
            <a:chOff x="3761688" y="2092171"/>
            <a:chExt cx="1479178" cy="1077602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A1167682-C0B2-6F43-A294-C2DF9BA10011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56" name="Rounded Rectangle 14">
                <a:extLst>
                  <a:ext uri="{FF2B5EF4-FFF2-40B4-BE49-F238E27FC236}">
                    <a16:creationId xmlns:a16="http://schemas.microsoft.com/office/drawing/2014/main" id="{444722C1-73C1-694F-98BC-82401648EB5E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57" name="椭圆 14">
                <a:extLst>
                  <a:ext uri="{FF2B5EF4-FFF2-40B4-BE49-F238E27FC236}">
                    <a16:creationId xmlns:a16="http://schemas.microsoft.com/office/drawing/2014/main" id="{C863C93C-5E4D-7E43-8DB6-BCFFE92F8DF6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D2D0DB5-940A-FF4F-B572-1C1541E88B93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7AF9CB8-F295-2E47-8C51-AD2FB1CE1F6E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F85BC9A5-D456-5D45-B44E-1FCBE3676F95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E36673A-B927-6049-9369-8315AC58F847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F9C67B8E-0D3C-5341-888F-D4A83A175A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2300" y="2067716"/>
            <a:ext cx="1023011" cy="1150252"/>
          </a:xfrm>
          <a:prstGeom prst="rect">
            <a:avLst/>
          </a:prstGeom>
        </p:spPr>
      </p:pic>
      <p:pic>
        <p:nvPicPr>
          <p:cNvPr id="63" name="Picture 2" descr="Image result for businessman clipart">
            <a:extLst>
              <a:ext uri="{FF2B5EF4-FFF2-40B4-BE49-F238E27FC236}">
                <a16:creationId xmlns:a16="http://schemas.microsoft.com/office/drawing/2014/main" id="{A2BB8A76-52DF-404F-8CFE-450DBCE6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169" y="2406875"/>
            <a:ext cx="725564" cy="691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57809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success looks like (S2)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FB07BE1-BB8A-DA46-83EE-1C8AF1662562}"/>
              </a:ext>
            </a:extLst>
          </p:cNvPr>
          <p:cNvGrpSpPr/>
          <p:nvPr/>
        </p:nvGrpSpPr>
        <p:grpSpPr>
          <a:xfrm>
            <a:off x="1234440" y="2971800"/>
            <a:ext cx="2296385" cy="457200"/>
            <a:chOff x="5563374" y="3901274"/>
            <a:chExt cx="2296385" cy="457200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D9331D5D-A0E5-5B40-99E4-64C13882E237}"/>
                </a:ext>
              </a:extLst>
            </p:cNvPr>
            <p:cNvSpPr/>
            <p:nvPr/>
          </p:nvSpPr>
          <p:spPr>
            <a:xfrm>
              <a:off x="5563374" y="3901274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RA2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A3887FA-8C11-0542-95D7-0C06C223E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4037" y="3943259"/>
              <a:ext cx="385632" cy="38121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2D3423C-49E7-924A-85C2-C5DA015625F5}"/>
              </a:ext>
            </a:extLst>
          </p:cNvPr>
          <p:cNvGrpSpPr/>
          <p:nvPr/>
        </p:nvGrpSpPr>
        <p:grpSpPr>
          <a:xfrm>
            <a:off x="4472984" y="2971800"/>
            <a:ext cx="2296385" cy="457200"/>
            <a:chOff x="3419553" y="3617415"/>
            <a:chExt cx="2296385" cy="457200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D5B5E38C-D872-034F-BCAA-034CB973E5A5}"/>
                </a:ext>
              </a:extLst>
            </p:cNvPr>
            <p:cNvSpPr/>
            <p:nvPr/>
          </p:nvSpPr>
          <p:spPr>
            <a:xfrm>
              <a:off x="3419553" y="3617415"/>
              <a:ext cx="2296385" cy="457200"/>
            </a:xfrm>
            <a:prstGeom prst="roundRect">
              <a:avLst/>
            </a:prstGeom>
            <a:solidFill>
              <a:srgbClr val="BA4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RC2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00322D1-9B66-054E-A098-2DE1A33C1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9025" y="3655410"/>
              <a:ext cx="385632" cy="38121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67FD9D-15A7-9E46-A874-017805871E3B}"/>
              </a:ext>
            </a:extLst>
          </p:cNvPr>
          <p:cNvGrpSpPr/>
          <p:nvPr/>
        </p:nvGrpSpPr>
        <p:grpSpPr>
          <a:xfrm>
            <a:off x="7711529" y="2971800"/>
            <a:ext cx="2296386" cy="457200"/>
            <a:chOff x="6214267" y="3631139"/>
            <a:chExt cx="2296386" cy="457200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ECB86150-BA85-B142-83AF-F8BF8BD5279D}"/>
                </a:ext>
              </a:extLst>
            </p:cNvPr>
            <p:cNvSpPr/>
            <p:nvPr/>
          </p:nvSpPr>
          <p:spPr>
            <a:xfrm>
              <a:off x="6214267" y="3631139"/>
              <a:ext cx="2296386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RI 2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7460B49-33F1-7E4A-9EAE-C61D0656E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65158" y="3663958"/>
              <a:ext cx="385632" cy="381210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7426CA75-E1AE-8C49-A83F-B0F52EE07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27" y="4368524"/>
            <a:ext cx="1204044" cy="7314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B637A31-FE0D-EE4A-8938-C4CB1614C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129" y="4442162"/>
            <a:ext cx="1130300" cy="5842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00EBCF-C20C-0D41-BDE6-ECD0D70F25D8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573649" y="3429000"/>
            <a:ext cx="390379" cy="939524"/>
          </a:xfrm>
          <a:prstGeom prst="straightConnector1">
            <a:avLst/>
          </a:prstGeom>
          <a:ln w="38100">
            <a:solidFill>
              <a:srgbClr val="9CC78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5F79CF-ADBB-B04F-8153-2F74C3F44B72}"/>
              </a:ext>
            </a:extLst>
          </p:cNvPr>
          <p:cNvCxnSpPr>
            <a:cxnSpLocks/>
          </p:cNvCxnSpPr>
          <p:nvPr/>
        </p:nvCxnSpPr>
        <p:spPr>
          <a:xfrm flipH="1" flipV="1">
            <a:off x="2842591" y="3418319"/>
            <a:ext cx="370688" cy="1005574"/>
          </a:xfrm>
          <a:prstGeom prst="straightConnector1">
            <a:avLst/>
          </a:prstGeom>
          <a:ln w="38100">
            <a:solidFill>
              <a:srgbClr val="9CC788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3BD2D1F-44D7-6B40-BF63-6BDF7C9A87EB}"/>
              </a:ext>
            </a:extLst>
          </p:cNvPr>
          <p:cNvGrpSpPr/>
          <p:nvPr/>
        </p:nvGrpSpPr>
        <p:grpSpPr>
          <a:xfrm>
            <a:off x="1959372" y="3716960"/>
            <a:ext cx="905057" cy="713379"/>
            <a:chOff x="4379254" y="1571236"/>
            <a:chExt cx="4143602" cy="3521095"/>
          </a:xfrm>
        </p:grpSpPr>
        <p:sp>
          <p:nvSpPr>
            <p:cNvPr id="26" name="Curved Up Arrow 25">
              <a:extLst>
                <a:ext uri="{FF2B5EF4-FFF2-40B4-BE49-F238E27FC236}">
                  <a16:creationId xmlns:a16="http://schemas.microsoft.com/office/drawing/2014/main" id="{3698F932-44ED-1146-B4D5-0FAEF06572C5}"/>
                </a:ext>
              </a:extLst>
            </p:cNvPr>
            <p:cNvSpPr/>
            <p:nvPr/>
          </p:nvSpPr>
          <p:spPr>
            <a:xfrm>
              <a:off x="4600085" y="3500197"/>
              <a:ext cx="3922771" cy="1592134"/>
            </a:xfrm>
            <a:prstGeom prst="curvedUpArrow">
              <a:avLst/>
            </a:prstGeom>
            <a:solidFill>
              <a:srgbClr val="000000"/>
            </a:solidFill>
            <a:ln w="28575">
              <a:solidFill>
                <a:srgbClr val="9CC788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/>
                <a:ea typeface="+mn-ea"/>
                <a:cs typeface="+mn-cs"/>
              </a:endParaRPr>
            </a:p>
          </p:txBody>
        </p:sp>
        <p:sp>
          <p:nvSpPr>
            <p:cNvPr id="27" name="Curved Up Arrow 26">
              <a:extLst>
                <a:ext uri="{FF2B5EF4-FFF2-40B4-BE49-F238E27FC236}">
                  <a16:creationId xmlns:a16="http://schemas.microsoft.com/office/drawing/2014/main" id="{FEAD13AC-AFA5-5F4F-A130-CF35AE3BAD63}"/>
                </a:ext>
              </a:extLst>
            </p:cNvPr>
            <p:cNvSpPr/>
            <p:nvPr/>
          </p:nvSpPr>
          <p:spPr>
            <a:xfrm flipH="1" flipV="1">
              <a:off x="4379254" y="1571236"/>
              <a:ext cx="3942265" cy="1757314"/>
            </a:xfrm>
            <a:prstGeom prst="curvedUpArrow">
              <a:avLst/>
            </a:prstGeom>
            <a:solidFill>
              <a:srgbClr val="000000"/>
            </a:solidFill>
            <a:ln w="28575">
              <a:solidFill>
                <a:srgbClr val="9CC788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odafone Rg"/>
                <a:ea typeface="+mn-ea"/>
                <a:cs typeface="+mn-cs"/>
              </a:endParaRP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E9DCC739-EBAD-194B-80F6-6F5E27BA9C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4030" y="1857659"/>
            <a:ext cx="457201" cy="457201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B80C25A-4CEF-7745-97AC-3C42FF03D4BA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2382631" y="2314860"/>
            <a:ext cx="2" cy="656940"/>
          </a:xfrm>
          <a:prstGeom prst="straightConnector1">
            <a:avLst/>
          </a:prstGeom>
          <a:ln w="38100">
            <a:solidFill>
              <a:srgbClr val="9CC78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A436D3D8-CF16-564A-9D59-3F3718A8A3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5438" y="4562241"/>
            <a:ext cx="882419" cy="19076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634534C-F52F-254F-8A01-8B21911C61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9062" y="1857660"/>
            <a:ext cx="495303" cy="45720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2C52B7A-0791-DA49-AF19-BFA609B38429}"/>
              </a:ext>
            </a:extLst>
          </p:cNvPr>
          <p:cNvCxnSpPr>
            <a:cxnSpLocks/>
          </p:cNvCxnSpPr>
          <p:nvPr/>
        </p:nvCxnSpPr>
        <p:spPr>
          <a:xfrm flipH="1" flipV="1">
            <a:off x="5621176" y="2314860"/>
            <a:ext cx="2" cy="656940"/>
          </a:xfrm>
          <a:prstGeom prst="straightConnector1">
            <a:avLst/>
          </a:prstGeom>
          <a:ln w="38100">
            <a:solidFill>
              <a:srgbClr val="AB47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7313716-3107-6B4F-BDA7-5C5A81EE848C}"/>
              </a:ext>
            </a:extLst>
          </p:cNvPr>
          <p:cNvSpPr txBox="1"/>
          <p:nvPr/>
        </p:nvSpPr>
        <p:spPr>
          <a:xfrm>
            <a:off x="4718312" y="1488327"/>
            <a:ext cx="1896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OVP Cloud Native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64042D-185E-AC48-B9D0-B686C3C829DB}"/>
              </a:ext>
            </a:extLst>
          </p:cNvPr>
          <p:cNvCxnSpPr>
            <a:cxnSpLocks/>
          </p:cNvCxnSpPr>
          <p:nvPr/>
        </p:nvCxnSpPr>
        <p:spPr>
          <a:xfrm flipV="1">
            <a:off x="4631619" y="3426562"/>
            <a:ext cx="300060" cy="1015601"/>
          </a:xfrm>
          <a:prstGeom prst="straightConnector1">
            <a:avLst/>
          </a:prstGeom>
          <a:ln w="38100">
            <a:solidFill>
              <a:srgbClr val="AB47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C024FC9-FF93-824D-9EE7-412A2D8C54FC}"/>
              </a:ext>
            </a:extLst>
          </p:cNvPr>
          <p:cNvSpPr/>
          <p:nvPr/>
        </p:nvSpPr>
        <p:spPr>
          <a:xfrm>
            <a:off x="5414866" y="4458134"/>
            <a:ext cx="1896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4292E"/>
                </a:solidFill>
                <a:latin typeface="-apple-system"/>
              </a:rPr>
              <a:t>CNF Conformance</a:t>
            </a:r>
            <a:endParaRPr lang="en-GB" b="1" i="0" u="none" strike="noStrike" dirty="0">
              <a:solidFill>
                <a:srgbClr val="24292E"/>
              </a:solidFill>
              <a:effectLst/>
              <a:latin typeface="-apple-system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D47B01C-EA7B-DF4F-8D78-AD3D3832A60C}"/>
              </a:ext>
            </a:extLst>
          </p:cNvPr>
          <p:cNvCxnSpPr>
            <a:cxnSpLocks/>
          </p:cNvCxnSpPr>
          <p:nvPr/>
        </p:nvCxnSpPr>
        <p:spPr>
          <a:xfrm flipH="1" flipV="1">
            <a:off x="6309155" y="3429000"/>
            <a:ext cx="305958" cy="1114141"/>
          </a:xfrm>
          <a:prstGeom prst="straightConnector1">
            <a:avLst/>
          </a:prstGeom>
          <a:ln w="38100">
            <a:solidFill>
              <a:srgbClr val="AB47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724805BA-915A-E244-B418-8093150559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6724" y="4532389"/>
            <a:ext cx="882419" cy="19076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BE45FC-9965-9A46-AFFE-A32E39AA3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5192" y="4389740"/>
            <a:ext cx="457201" cy="457201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D5909DD-5180-3149-8F63-E106C095278E}"/>
              </a:ext>
            </a:extLst>
          </p:cNvPr>
          <p:cNvCxnSpPr>
            <a:cxnSpLocks/>
          </p:cNvCxnSpPr>
          <p:nvPr/>
        </p:nvCxnSpPr>
        <p:spPr>
          <a:xfrm flipV="1">
            <a:off x="8277185" y="3472894"/>
            <a:ext cx="150030" cy="1009911"/>
          </a:xfrm>
          <a:prstGeom prst="straightConnector1">
            <a:avLst/>
          </a:prstGeom>
          <a:ln w="38100">
            <a:solidFill>
              <a:srgbClr val="F8AE8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E60271B9-052A-8141-8504-0F46569494EB}"/>
              </a:ext>
            </a:extLst>
          </p:cNvPr>
          <p:cNvCxnSpPr>
            <a:cxnSpLocks/>
            <a:stCxn id="47" idx="0"/>
          </p:cNvCxnSpPr>
          <p:nvPr/>
        </p:nvCxnSpPr>
        <p:spPr>
          <a:xfrm flipH="1" flipV="1">
            <a:off x="9392733" y="3511699"/>
            <a:ext cx="221060" cy="878041"/>
          </a:xfrm>
          <a:prstGeom prst="straightConnector1">
            <a:avLst/>
          </a:prstGeom>
          <a:ln w="38100">
            <a:solidFill>
              <a:srgbClr val="F8AE8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752EAC8-58B7-5F44-A4CD-B8B2DD277C2E}"/>
              </a:ext>
            </a:extLst>
          </p:cNvPr>
          <p:cNvSpPr txBox="1"/>
          <p:nvPr/>
        </p:nvSpPr>
        <p:spPr>
          <a:xfrm>
            <a:off x="1146774" y="5308048"/>
            <a:ext cx="2384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Field Trials &amp; Industry Adoption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F811CD6-BED0-B743-9F7A-CA6BBDFCA7A1}"/>
              </a:ext>
            </a:extLst>
          </p:cNvPr>
          <p:cNvSpPr txBox="1"/>
          <p:nvPr/>
        </p:nvSpPr>
        <p:spPr>
          <a:xfrm>
            <a:off x="4387355" y="5303316"/>
            <a:ext cx="2558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Clear Relation and responsibilities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5DC02BE-2D4A-9247-AE2C-119E8E818ADE}"/>
              </a:ext>
            </a:extLst>
          </p:cNvPr>
          <p:cNvSpPr txBox="1"/>
          <p:nvPr/>
        </p:nvSpPr>
        <p:spPr>
          <a:xfrm>
            <a:off x="7418397" y="5303316"/>
            <a:ext cx="2882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Identifying Reference Implementation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7EF8F26E-A1B5-2D41-9113-D164C7981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9155" y="4753004"/>
            <a:ext cx="300060" cy="300060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C505AADF-63C6-514E-9CD9-1FEB92FFEF86}"/>
              </a:ext>
            </a:extLst>
          </p:cNvPr>
          <p:cNvSpPr txBox="1"/>
          <p:nvPr/>
        </p:nvSpPr>
        <p:spPr>
          <a:xfrm>
            <a:off x="2077927" y="148898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TUG</a:t>
            </a:r>
          </a:p>
        </p:txBody>
      </p:sp>
    </p:spTree>
    <p:extLst>
      <p:ext uri="{BB962C8B-B14F-4D97-AF65-F5344CB8AC3E}">
        <p14:creationId xmlns:p14="http://schemas.microsoft.com/office/powerpoint/2010/main" val="320240972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FD4388-5433-D646-BBF8-BEF5F3B37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Baraque</a:t>
            </a:r>
            <a:r>
              <a:rPr lang="en-US" dirty="0"/>
              <a:t> – What success looks like (Edge)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26CA75-E1AE-8C49-A83F-B0F52EE07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464" y="4518091"/>
            <a:ext cx="1204044" cy="73147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00EBCF-C20C-0D41-BDE6-ECD0D70F25D8}"/>
              </a:ext>
            </a:extLst>
          </p:cNvPr>
          <p:cNvCxnSpPr>
            <a:cxnSpLocks/>
          </p:cNvCxnSpPr>
          <p:nvPr/>
        </p:nvCxnSpPr>
        <p:spPr>
          <a:xfrm>
            <a:off x="2715486" y="3463005"/>
            <a:ext cx="0" cy="967333"/>
          </a:xfrm>
          <a:prstGeom prst="straightConnector1">
            <a:avLst/>
          </a:prstGeom>
          <a:ln w="38100">
            <a:solidFill>
              <a:srgbClr val="80807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43A251F-BF01-D844-A87A-0682831AFFA9}"/>
              </a:ext>
            </a:extLst>
          </p:cNvPr>
          <p:cNvSpPr/>
          <p:nvPr/>
        </p:nvSpPr>
        <p:spPr>
          <a:xfrm>
            <a:off x="1567293" y="2971800"/>
            <a:ext cx="2296386" cy="457200"/>
          </a:xfrm>
          <a:prstGeom prst="roundRect">
            <a:avLst/>
          </a:prstGeom>
          <a:solidFill>
            <a:srgbClr val="7F8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Edge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8C83BA9-93CF-3644-8B31-AA77346995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51" t="20401" r="-2251" b="36051"/>
          <a:stretch/>
        </p:blipFill>
        <p:spPr>
          <a:xfrm>
            <a:off x="1762986" y="1588441"/>
            <a:ext cx="1905000" cy="553064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2EB7D14-A153-5C42-8986-2C3110AE9084}"/>
              </a:ext>
            </a:extLst>
          </p:cNvPr>
          <p:cNvCxnSpPr>
            <a:cxnSpLocks/>
            <a:stCxn id="38" idx="0"/>
            <a:endCxn id="42" idx="2"/>
          </p:cNvCxnSpPr>
          <p:nvPr/>
        </p:nvCxnSpPr>
        <p:spPr>
          <a:xfrm flipV="1">
            <a:off x="2715486" y="2141505"/>
            <a:ext cx="0" cy="830295"/>
          </a:xfrm>
          <a:prstGeom prst="straightConnector1">
            <a:avLst/>
          </a:prstGeom>
          <a:ln w="38100">
            <a:solidFill>
              <a:srgbClr val="80807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6C19127B-64BF-A64E-96D7-DE0178B81021}"/>
              </a:ext>
            </a:extLst>
          </p:cNvPr>
          <p:cNvSpPr/>
          <p:nvPr/>
        </p:nvSpPr>
        <p:spPr>
          <a:xfrm>
            <a:off x="7752040" y="2291476"/>
            <a:ext cx="2296385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RM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B394878-9D29-8E40-9653-F41300F3FDB0}"/>
              </a:ext>
            </a:extLst>
          </p:cNvPr>
          <p:cNvGrpSpPr/>
          <p:nvPr/>
        </p:nvGrpSpPr>
        <p:grpSpPr>
          <a:xfrm>
            <a:off x="7752040" y="3796110"/>
            <a:ext cx="2296385" cy="457200"/>
            <a:chOff x="5563374" y="3901274"/>
            <a:chExt cx="2296385" cy="457200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E47BCB89-599A-704C-9D10-4BEC3F9227F4}"/>
                </a:ext>
              </a:extLst>
            </p:cNvPr>
            <p:cNvSpPr/>
            <p:nvPr/>
          </p:nvSpPr>
          <p:spPr>
            <a:xfrm>
              <a:off x="5563374" y="3901274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RA2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F5FB8678-A2BF-C343-846A-A63984F178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4037" y="3943259"/>
              <a:ext cx="385632" cy="381210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CAC1F7F-EE86-C944-AD4C-0610B1498BC5}"/>
              </a:ext>
            </a:extLst>
          </p:cNvPr>
          <p:cNvGrpSpPr/>
          <p:nvPr/>
        </p:nvGrpSpPr>
        <p:grpSpPr>
          <a:xfrm>
            <a:off x="7752040" y="3043793"/>
            <a:ext cx="2296385" cy="457200"/>
            <a:chOff x="4033096" y="4157317"/>
            <a:chExt cx="2296385" cy="457200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7232473D-F756-344E-9ECA-0A40C095D56D}"/>
                </a:ext>
              </a:extLst>
            </p:cNvPr>
            <p:cNvSpPr/>
            <p:nvPr/>
          </p:nvSpPr>
          <p:spPr>
            <a:xfrm>
              <a:off x="4033096" y="4157317"/>
              <a:ext cx="2296385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dirty="0"/>
                <a:t>RA1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34DEF4DB-EA43-144A-9F32-500D8D30EE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65713" y="4235182"/>
              <a:ext cx="302486" cy="320453"/>
            </a:xfrm>
            <a:prstGeom prst="rect">
              <a:avLst/>
            </a:prstGeom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CF51F02-5CD3-784A-9859-F8EC9CDAE991}"/>
              </a:ext>
            </a:extLst>
          </p:cNvPr>
          <p:cNvCxnSpPr>
            <a:cxnSpLocks/>
            <a:endCxn id="38" idx="3"/>
          </p:cNvCxnSpPr>
          <p:nvPr/>
        </p:nvCxnSpPr>
        <p:spPr>
          <a:xfrm flipH="1">
            <a:off x="3863679" y="3200400"/>
            <a:ext cx="3659339" cy="0"/>
          </a:xfrm>
          <a:prstGeom prst="straightConnector1">
            <a:avLst/>
          </a:prstGeom>
          <a:ln w="38100">
            <a:solidFill>
              <a:srgbClr val="80807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D96D4D8-F3CE-9D48-8EC8-AFA56E128709}"/>
              </a:ext>
            </a:extLst>
          </p:cNvPr>
          <p:cNvSpPr txBox="1"/>
          <p:nvPr/>
        </p:nvSpPr>
        <p:spPr>
          <a:xfrm>
            <a:off x="5173615" y="2831068"/>
            <a:ext cx="12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Profile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7D5C122-B8F7-6240-85FC-88EADA4F34FC}"/>
              </a:ext>
            </a:extLst>
          </p:cNvPr>
          <p:cNvSpPr txBox="1"/>
          <p:nvPr/>
        </p:nvSpPr>
        <p:spPr>
          <a:xfrm>
            <a:off x="2697414" y="2400800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07FA6AC-3830-2C40-8F28-ECC11A723946}"/>
              </a:ext>
            </a:extLst>
          </p:cNvPr>
          <p:cNvSpPr txBox="1"/>
          <p:nvPr/>
        </p:nvSpPr>
        <p:spPr>
          <a:xfrm>
            <a:off x="1254390" y="3788879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147349086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Thank you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61725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Cloud </a:t>
            </a:r>
            <a:r>
              <a:rPr lang="en-US" b="1" dirty="0" err="1">
                <a:latin typeface="+mn-lt"/>
              </a:rPr>
              <a:t>iNfrastructure</a:t>
            </a:r>
            <a:r>
              <a:rPr lang="en-US" b="1" dirty="0">
                <a:latin typeface="+mn-lt"/>
              </a:rPr>
              <a:t>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What does Performance means to CNTT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Tuesday 23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June, 2020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710423E-08B9-E644-B275-E0EE2EC47FC0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3572967" y="3556212"/>
            <a:ext cx="0" cy="790687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9</a:t>
            </a:fld>
            <a:r>
              <a:rPr lang="en-US" dirty="0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D75A7BC-067E-1D40-BD03-17F3265989D5}"/>
              </a:ext>
            </a:extLst>
          </p:cNvPr>
          <p:cNvSpPr txBox="1">
            <a:spLocks/>
          </p:cNvSpPr>
          <p:nvPr/>
        </p:nvSpPr>
        <p:spPr>
          <a:xfrm>
            <a:off x="777240" y="517526"/>
            <a:ext cx="10933886" cy="9356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Testing Categories - Infrastructure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AA01486-625A-BA4B-8979-8FD936B2791F}"/>
              </a:ext>
            </a:extLst>
          </p:cNvPr>
          <p:cNvSpPr/>
          <p:nvPr/>
        </p:nvSpPr>
        <p:spPr>
          <a:xfrm>
            <a:off x="669664" y="2726632"/>
            <a:ext cx="11216895" cy="8032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Vendor Implementation 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87BFD18-6E84-2640-BC46-F5BFED816C67}"/>
              </a:ext>
            </a:extLst>
          </p:cNvPr>
          <p:cNvSpPr/>
          <p:nvPr/>
        </p:nvSpPr>
        <p:spPr>
          <a:xfrm>
            <a:off x="669663" y="4346898"/>
            <a:ext cx="1678203" cy="1026787"/>
          </a:xfrm>
          <a:prstGeom prst="roundRect">
            <a:avLst/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Validation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Sanity Check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2"/>
                </a:solidFill>
              </a:rPr>
              <a:t>Does it Work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3A5146-1FB2-0F42-B895-3D0B1181241C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1496557" y="3529842"/>
            <a:ext cx="12208" cy="81705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9F608689-63D2-7743-B3D3-D0AFE52AF7B8}"/>
              </a:ext>
            </a:extLst>
          </p:cNvPr>
          <p:cNvSpPr/>
          <p:nvPr/>
        </p:nvSpPr>
        <p:spPr>
          <a:xfrm>
            <a:off x="1244556" y="3671882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B2BE51C-C960-A84D-A6E1-DB8591CFFF66}"/>
              </a:ext>
            </a:extLst>
          </p:cNvPr>
          <p:cNvSpPr/>
          <p:nvPr/>
        </p:nvSpPr>
        <p:spPr>
          <a:xfrm>
            <a:off x="4798066" y="4346898"/>
            <a:ext cx="2878642" cy="1071218"/>
          </a:xfrm>
          <a:prstGeom prst="roundRect">
            <a:avLst>
              <a:gd name="adj" fmla="val 10047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Functional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API Conformance (Type/Version)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Interfaces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Functionalities/Capabilities Check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F2B995D-EDFC-D244-A445-6F7577817E28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6237387" y="3556212"/>
            <a:ext cx="0" cy="79068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74534DE-2B4F-3D4F-B737-4EEA2F679702}"/>
              </a:ext>
            </a:extLst>
          </p:cNvPr>
          <p:cNvSpPr txBox="1"/>
          <p:nvPr/>
        </p:nvSpPr>
        <p:spPr>
          <a:xfrm>
            <a:off x="4884706" y="1548204"/>
            <a:ext cx="851494" cy="584773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NFVI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anose="020F0502020204030204"/>
              </a:rPr>
              <a:t>Vendor</a:t>
            </a:r>
          </a:p>
        </p:txBody>
      </p:sp>
      <p:pic>
        <p:nvPicPr>
          <p:cNvPr id="26" name="Picture 2" descr="C:\Users\k00365106\AppData\Local\Microsoft\Windows\Temporary Internet Files\Content.IE5\JQV4LJC6\Crystal_Clear_kdm_user_female[1].png">
            <a:extLst>
              <a:ext uri="{FF2B5EF4-FFF2-40B4-BE49-F238E27FC236}">
                <a16:creationId xmlns:a16="http://schemas.microsoft.com/office/drawing/2014/main" id="{665EB28E-E4E0-4B45-BF27-B613D85E3F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1065" y="1282717"/>
            <a:ext cx="851494" cy="851494"/>
          </a:xfrm>
          <a:prstGeom prst="rect">
            <a:avLst/>
          </a:prstGeom>
          <a:noFill/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2CD1AD8-AB49-824A-8C84-E0BF90D3BA54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6056812" y="2134211"/>
            <a:ext cx="0" cy="592421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CAE7D3A-49A6-E745-87C8-392BF3AF5D08}"/>
              </a:ext>
            </a:extLst>
          </p:cNvPr>
          <p:cNvSpPr txBox="1"/>
          <p:nvPr/>
        </p:nvSpPr>
        <p:spPr>
          <a:xfrm>
            <a:off x="6053627" y="2264967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Install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CE8E63C-D5BD-DB44-ABB2-C6C0A5EEB881}"/>
              </a:ext>
            </a:extLst>
          </p:cNvPr>
          <p:cNvSpPr/>
          <p:nvPr/>
        </p:nvSpPr>
        <p:spPr>
          <a:xfrm>
            <a:off x="2478240" y="4346899"/>
            <a:ext cx="2189454" cy="1071218"/>
          </a:xfrm>
          <a:prstGeom prst="roundRect">
            <a:avLst>
              <a:gd name="adj" fmla="val 10200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Design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Cloud Native Principles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Others …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7BF892A-17A7-D041-B0B7-26096753570D}"/>
              </a:ext>
            </a:extLst>
          </p:cNvPr>
          <p:cNvSpPr/>
          <p:nvPr/>
        </p:nvSpPr>
        <p:spPr>
          <a:xfrm>
            <a:off x="3320967" y="3685018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D46009D-B9CF-E149-80F4-027EE7BECEBA}"/>
              </a:ext>
            </a:extLst>
          </p:cNvPr>
          <p:cNvSpPr/>
          <p:nvPr/>
        </p:nvSpPr>
        <p:spPr>
          <a:xfrm>
            <a:off x="5985387" y="3685018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85AA0066-6B60-484F-824C-5E0BE0CB79A1}"/>
              </a:ext>
            </a:extLst>
          </p:cNvPr>
          <p:cNvSpPr/>
          <p:nvPr/>
        </p:nvSpPr>
        <p:spPr>
          <a:xfrm>
            <a:off x="7807080" y="4341698"/>
            <a:ext cx="1826911" cy="1071218"/>
          </a:xfrm>
          <a:prstGeom prst="roundRect">
            <a:avLst>
              <a:gd name="adj" fmla="val 10047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Performance Conformance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Metric Threshold Conformance.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D5906B7-89B0-AF4C-967E-6FCD364D992C}"/>
              </a:ext>
            </a:extLst>
          </p:cNvPr>
          <p:cNvCxnSpPr>
            <a:cxnSpLocks/>
            <a:stCxn id="39" idx="0"/>
          </p:cNvCxnSpPr>
          <p:nvPr/>
        </p:nvCxnSpPr>
        <p:spPr>
          <a:xfrm flipV="1">
            <a:off x="8720536" y="3551012"/>
            <a:ext cx="0" cy="79068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4CC58BC4-AB12-484E-AD74-5480C0D8F0AC}"/>
              </a:ext>
            </a:extLst>
          </p:cNvPr>
          <p:cNvSpPr/>
          <p:nvPr/>
        </p:nvSpPr>
        <p:spPr>
          <a:xfrm>
            <a:off x="8468535" y="3694355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98524E96-534F-8846-A6D1-2DC721B394D5}"/>
              </a:ext>
            </a:extLst>
          </p:cNvPr>
          <p:cNvSpPr/>
          <p:nvPr/>
        </p:nvSpPr>
        <p:spPr>
          <a:xfrm>
            <a:off x="9764363" y="4341698"/>
            <a:ext cx="1745082" cy="1071218"/>
          </a:xfrm>
          <a:prstGeom prst="roundRect">
            <a:avLst>
              <a:gd name="adj" fmla="val 10047"/>
            </a:avLst>
          </a:prstGeom>
          <a:noFill/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Performance Benchmarking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Metric Measurements.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18CDDBC-1ADB-C249-8C60-F852F0ADA1F8}"/>
              </a:ext>
            </a:extLst>
          </p:cNvPr>
          <p:cNvCxnSpPr>
            <a:cxnSpLocks/>
          </p:cNvCxnSpPr>
          <p:nvPr/>
        </p:nvCxnSpPr>
        <p:spPr>
          <a:xfrm flipV="1">
            <a:off x="10616675" y="3541675"/>
            <a:ext cx="0" cy="790686"/>
          </a:xfrm>
          <a:prstGeom prst="straightConnector1">
            <a:avLst/>
          </a:prstGeom>
          <a:ln w="127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5BE56004-46FC-DC43-A7CD-E8713B7EFF26}"/>
              </a:ext>
            </a:extLst>
          </p:cNvPr>
          <p:cNvSpPr/>
          <p:nvPr/>
        </p:nvSpPr>
        <p:spPr>
          <a:xfrm>
            <a:off x="10364674" y="3685018"/>
            <a:ext cx="503999" cy="504000"/>
          </a:xfrm>
          <a:prstGeom prst="ellips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7D79207B-532F-424E-8E90-03C6E4741B88}"/>
              </a:ext>
            </a:extLst>
          </p:cNvPr>
          <p:cNvSpPr/>
          <p:nvPr/>
        </p:nvSpPr>
        <p:spPr>
          <a:xfrm rot="5400000">
            <a:off x="5920856" y="2109449"/>
            <a:ext cx="250639" cy="729761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704C5F-DC54-7E40-982F-B97B35BA9A38}"/>
              </a:ext>
            </a:extLst>
          </p:cNvPr>
          <p:cNvSpPr txBox="1"/>
          <p:nvPr/>
        </p:nvSpPr>
        <p:spPr>
          <a:xfrm>
            <a:off x="5349748" y="5865841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FA2FF"/>
                </a:solidFill>
              </a:rPr>
              <a:t>CNTT Scope</a:t>
            </a:r>
          </a:p>
        </p:txBody>
      </p:sp>
    </p:spTree>
    <p:extLst>
      <p:ext uri="{BB962C8B-B14F-4D97-AF65-F5344CB8AC3E}">
        <p14:creationId xmlns:p14="http://schemas.microsoft.com/office/powerpoint/2010/main" val="304659586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19072</TotalTime>
  <Words>591</Words>
  <Application>Microsoft Macintosh PowerPoint</Application>
  <PresentationFormat>Widescreen</PresentationFormat>
  <Paragraphs>246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-apple-system</vt:lpstr>
      <vt:lpstr>Arial</vt:lpstr>
      <vt:lpstr>ATT Aleck Sans</vt:lpstr>
      <vt:lpstr>Calibri</vt:lpstr>
      <vt:lpstr>Gill Sans</vt:lpstr>
      <vt:lpstr>Gill Sans Light</vt:lpstr>
      <vt:lpstr>Helvetica Neue</vt:lpstr>
      <vt:lpstr>HelveticaNeueLT Pro 25 UltLt</vt:lpstr>
      <vt:lpstr>HelveticaNeueLT Pro 35 Th</vt:lpstr>
      <vt:lpstr>Intel Clear Light</vt:lpstr>
      <vt:lpstr>Vodafone Rg</vt:lpstr>
      <vt:lpstr>Reference Model Rel 2.0 scope v1</vt:lpstr>
      <vt:lpstr>Cloud iNfrastructure Telco Taskforce     Baraque Release – What to expect!</vt:lpstr>
      <vt:lpstr>CNTT | Baraque Release Featureset</vt:lpstr>
      <vt:lpstr>CNTT | Baraque – What success looks like (S1)</vt:lpstr>
      <vt:lpstr>CNTT | Baraque – What success looks like (S1)</vt:lpstr>
      <vt:lpstr>CNTT | Baraque – What success looks like (S2)</vt:lpstr>
      <vt:lpstr>CNTT | Baraque – What success looks like (Edge)</vt:lpstr>
      <vt:lpstr>Common NFVI Telco Taskforce     Thank you</vt:lpstr>
      <vt:lpstr>Cloud iNfrastructure Telco Taskforce     What does Performance means to CNTT</vt:lpstr>
      <vt:lpstr>PowerPoint Presentation</vt:lpstr>
      <vt:lpstr>PowerPoint Presentation</vt:lpstr>
      <vt:lpstr>Common NFVI Telco Taskforce     Thank you</vt:lpstr>
      <vt:lpstr>PowerPoint Presentation</vt:lpstr>
      <vt:lpstr>CNTT | E2E CNF Conformance Cycle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2363</cp:revision>
  <cp:lastPrinted>2019-10-01T13:19:48Z</cp:lastPrinted>
  <dcterms:created xsi:type="dcterms:W3CDTF">2019-07-18T19:43:28Z</dcterms:created>
  <dcterms:modified xsi:type="dcterms:W3CDTF">2020-06-18T21:12:45Z</dcterms:modified>
</cp:coreProperties>
</file>