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839" r:id="rId1"/>
  </p:sldMasterIdLst>
  <p:notesMasterIdLst>
    <p:notesMasterId r:id="rId11"/>
  </p:notesMasterIdLst>
  <p:handoutMasterIdLst>
    <p:handoutMasterId r:id="rId12"/>
  </p:handoutMasterIdLst>
  <p:sldIdLst>
    <p:sldId id="1813" r:id="rId2"/>
    <p:sldId id="1756" r:id="rId3"/>
    <p:sldId id="1816" r:id="rId4"/>
    <p:sldId id="1817" r:id="rId5"/>
    <p:sldId id="1818" r:id="rId6"/>
    <p:sldId id="1819" r:id="rId7"/>
    <p:sldId id="1582" r:id="rId8"/>
    <p:sldId id="1723" r:id="rId9"/>
    <p:sldId id="170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5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10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A5"/>
    <a:srgbClr val="014B7E"/>
    <a:srgbClr val="1798D5"/>
    <a:srgbClr val="073960"/>
    <a:srgbClr val="5DBCBB"/>
    <a:srgbClr val="ADD8CD"/>
    <a:srgbClr val="0E6E74"/>
    <a:srgbClr val="A4CC8F"/>
    <a:srgbClr val="F6AD90"/>
    <a:srgbClr val="BA4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86" autoAdjust="0"/>
    <p:restoredTop sz="83950" autoAdjust="0"/>
  </p:normalViewPr>
  <p:slideViewPr>
    <p:cSldViewPr snapToGrid="0">
      <p:cViewPr varScale="1">
        <p:scale>
          <a:sx n="96" d="100"/>
          <a:sy n="9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6/18/20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6/18/20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Sart</a:t>
            </a:r>
            <a:r>
              <a:rPr lang="en-US" dirty="0"/>
              <a:t> with opensource mentality.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951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818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Sart</a:t>
            </a:r>
            <a:r>
              <a:rPr lang="en-US" dirty="0"/>
              <a:t> with opensource mentality.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694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643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B7C9C6-5CCC-8A4E-A90A-EB22EC12F4ED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Cloud </a:t>
            </a:r>
            <a:r>
              <a:rPr lang="en-US" b="1" dirty="0" err="1">
                <a:latin typeface="+mn-lt"/>
              </a:rPr>
              <a:t>iNfrastructure</a:t>
            </a:r>
            <a:r>
              <a:rPr lang="en-US" b="1" dirty="0">
                <a:latin typeface="+mn-lt"/>
              </a:rPr>
              <a:t>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 err="1">
                <a:solidFill>
                  <a:srgbClr val="FFFF00"/>
                </a:solidFill>
              </a:rPr>
              <a:t>Baraque</a:t>
            </a:r>
            <a:r>
              <a:rPr lang="en-US" sz="4000" b="1" i="1" dirty="0">
                <a:solidFill>
                  <a:srgbClr val="FFFF00"/>
                </a:solidFill>
              </a:rPr>
              <a:t> Release – What to expect!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Monday 22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June, 2020</a:t>
            </a:r>
          </a:p>
        </p:txBody>
      </p:sp>
    </p:spTree>
    <p:extLst>
      <p:ext uri="{BB962C8B-B14F-4D97-AF65-F5344CB8AC3E}">
        <p14:creationId xmlns:p14="http://schemas.microsoft.com/office/powerpoint/2010/main" val="386743736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CB8CF94-06FC-4947-AFAD-06C0A5FC5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Release </a:t>
            </a:r>
            <a:r>
              <a:rPr lang="en-US" dirty="0" err="1"/>
              <a:t>Featureset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BCD6FB0-F9B8-4449-A53F-556E4E07D4CE}"/>
              </a:ext>
            </a:extLst>
          </p:cNvPr>
          <p:cNvSpPr/>
          <p:nvPr/>
        </p:nvSpPr>
        <p:spPr>
          <a:xfrm>
            <a:off x="624840" y="1483318"/>
            <a:ext cx="2296385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RM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2A06A-E89C-1D47-ABB2-9214F557D447}"/>
              </a:ext>
            </a:extLst>
          </p:cNvPr>
          <p:cNvGrpSpPr/>
          <p:nvPr/>
        </p:nvGrpSpPr>
        <p:grpSpPr>
          <a:xfrm>
            <a:off x="3419554" y="1488826"/>
            <a:ext cx="2296385" cy="457200"/>
            <a:chOff x="4033096" y="4157317"/>
            <a:chExt cx="2296385" cy="457200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D65D88C-1C31-0342-B2CE-A8C1E30E4A7A}"/>
                </a:ext>
              </a:extLst>
            </p:cNvPr>
            <p:cNvSpPr/>
            <p:nvPr/>
          </p:nvSpPr>
          <p:spPr>
            <a:xfrm>
              <a:off x="4033096" y="4157317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RA1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AB7D4C8-DEBF-EB45-A9FD-6EA8AD0AFF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65713" y="4235182"/>
              <a:ext cx="302486" cy="320453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EBEE4D0-E1A0-E844-9CAE-5AEF4281FF30}"/>
              </a:ext>
            </a:extLst>
          </p:cNvPr>
          <p:cNvGrpSpPr/>
          <p:nvPr/>
        </p:nvGrpSpPr>
        <p:grpSpPr>
          <a:xfrm>
            <a:off x="624840" y="3621623"/>
            <a:ext cx="2296385" cy="457200"/>
            <a:chOff x="5563374" y="3901274"/>
            <a:chExt cx="2296385" cy="45720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F06FA367-B6BB-884C-8E82-870601E90130}"/>
                </a:ext>
              </a:extLst>
            </p:cNvPr>
            <p:cNvSpPr/>
            <p:nvPr/>
          </p:nvSpPr>
          <p:spPr>
            <a:xfrm>
              <a:off x="5563374" y="3901274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RA2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C3ABA1D-7199-E74F-8818-921077862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4037" y="3943259"/>
              <a:ext cx="385632" cy="38121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9584813-FF18-AA4A-8552-B8B43B3CE2E7}"/>
              </a:ext>
            </a:extLst>
          </p:cNvPr>
          <p:cNvGrpSpPr/>
          <p:nvPr/>
        </p:nvGrpSpPr>
        <p:grpSpPr>
          <a:xfrm>
            <a:off x="9008982" y="1499509"/>
            <a:ext cx="2296386" cy="457200"/>
            <a:chOff x="5819167" y="1479850"/>
            <a:chExt cx="2296386" cy="45720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B572CD0D-2ABC-B54B-90D2-B14111BE4886}"/>
                </a:ext>
              </a:extLst>
            </p:cNvPr>
            <p:cNvSpPr/>
            <p:nvPr/>
          </p:nvSpPr>
          <p:spPr>
            <a:xfrm>
              <a:off x="5819167" y="1479850"/>
              <a:ext cx="2296386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RI 1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8703088-118C-F146-BE1F-A9C05DD0D5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12085" y="1540889"/>
              <a:ext cx="302486" cy="320453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7A0555A-3962-F440-9E16-9F413FB51455}"/>
              </a:ext>
            </a:extLst>
          </p:cNvPr>
          <p:cNvGrpSpPr/>
          <p:nvPr/>
        </p:nvGrpSpPr>
        <p:grpSpPr>
          <a:xfrm>
            <a:off x="6214268" y="1478143"/>
            <a:ext cx="2296385" cy="457200"/>
            <a:chOff x="8416330" y="1493004"/>
            <a:chExt cx="2296385" cy="457200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0CB1E94E-F1D7-5E41-8FAB-A417B0486D60}"/>
                </a:ext>
              </a:extLst>
            </p:cNvPr>
            <p:cNvSpPr/>
            <p:nvPr/>
          </p:nvSpPr>
          <p:spPr>
            <a:xfrm>
              <a:off x="8416330" y="1493004"/>
              <a:ext cx="2296385" cy="457200"/>
            </a:xfrm>
            <a:prstGeom prst="roundRect">
              <a:avLst/>
            </a:prstGeom>
            <a:solidFill>
              <a:srgbClr val="BA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RC1</a:t>
              </a: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973BA17D-E19E-E747-BCBA-F087CBC6A3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88869" y="1556737"/>
              <a:ext cx="302486" cy="320453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FBC2FA0-A4E8-DA4C-8E0E-D785A8AA713D}"/>
              </a:ext>
            </a:extLst>
          </p:cNvPr>
          <p:cNvGrpSpPr/>
          <p:nvPr/>
        </p:nvGrpSpPr>
        <p:grpSpPr>
          <a:xfrm>
            <a:off x="3419553" y="3617415"/>
            <a:ext cx="2296385" cy="457200"/>
            <a:chOff x="3419553" y="3617415"/>
            <a:chExt cx="2296385" cy="457200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95F68C00-B1CA-EA47-AE5E-60C1F4A8E692}"/>
                </a:ext>
              </a:extLst>
            </p:cNvPr>
            <p:cNvSpPr/>
            <p:nvPr/>
          </p:nvSpPr>
          <p:spPr>
            <a:xfrm>
              <a:off x="3419553" y="3617415"/>
              <a:ext cx="2296385" cy="457200"/>
            </a:xfrm>
            <a:prstGeom prst="roundRect">
              <a:avLst/>
            </a:prstGeom>
            <a:solidFill>
              <a:srgbClr val="BA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RC2</a:t>
              </a: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2C5E9B0A-D557-F241-B21B-86234070E9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9025" y="3655410"/>
              <a:ext cx="385632" cy="38121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B8B3BD4-527A-2C45-A648-5EDA8CA8DE2A}"/>
              </a:ext>
            </a:extLst>
          </p:cNvPr>
          <p:cNvGrpSpPr/>
          <p:nvPr/>
        </p:nvGrpSpPr>
        <p:grpSpPr>
          <a:xfrm>
            <a:off x="6214267" y="3631139"/>
            <a:ext cx="2296386" cy="457200"/>
            <a:chOff x="6214267" y="3631139"/>
            <a:chExt cx="2296386" cy="457200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B33BB0C6-ED8D-DE4B-88B7-0D71841CDAF2}"/>
                </a:ext>
              </a:extLst>
            </p:cNvPr>
            <p:cNvSpPr/>
            <p:nvPr/>
          </p:nvSpPr>
          <p:spPr>
            <a:xfrm>
              <a:off x="6214267" y="3631139"/>
              <a:ext cx="2296386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RI 2</a:t>
              </a: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E96BD108-1417-2845-BB2E-99ECDAEA0E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65158" y="3663958"/>
              <a:ext cx="385632" cy="381210"/>
            </a:xfrm>
            <a:prstGeom prst="rect">
              <a:avLst/>
            </a:prstGeom>
          </p:spPr>
        </p:pic>
      </p:grp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500384A4-D507-0740-9CBD-5B2FF6E59D33}"/>
              </a:ext>
            </a:extLst>
          </p:cNvPr>
          <p:cNvSpPr/>
          <p:nvPr/>
        </p:nvSpPr>
        <p:spPr>
          <a:xfrm>
            <a:off x="9008982" y="3631139"/>
            <a:ext cx="2296386" cy="457200"/>
          </a:xfrm>
          <a:prstGeom prst="roundRect">
            <a:avLst/>
          </a:prstGeom>
          <a:solidFill>
            <a:srgbClr val="7F8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Edge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B131489-2937-1F4D-A99F-B9EE252A721A}"/>
              </a:ext>
            </a:extLst>
          </p:cNvPr>
          <p:cNvSpPr txBox="1"/>
          <p:nvPr/>
        </p:nvSpPr>
        <p:spPr>
          <a:xfrm>
            <a:off x="624840" y="2123036"/>
            <a:ext cx="2629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Networking Modelling.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Networking &amp; Storage Characterization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Full Containerization support.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HW Acceleration support.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A443E7F-0D03-2249-A493-1A1B8A1BF5E2}"/>
              </a:ext>
            </a:extLst>
          </p:cNvPr>
          <p:cNvSpPr txBox="1"/>
          <p:nvPr/>
        </p:nvSpPr>
        <p:spPr>
          <a:xfrm>
            <a:off x="3419553" y="2120846"/>
            <a:ext cx="26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New OpenStack release.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</a:t>
            </a:r>
            <a:r>
              <a:rPr lang="en-US" sz="1400" b="1" dirty="0" err="1">
                <a:solidFill>
                  <a:schemeClr val="accent6">
                    <a:lumMod val="10000"/>
                  </a:schemeClr>
                </a:solidFill>
              </a:rPr>
              <a:t>SmartNICs</a:t>
            </a: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HW Acceleration.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Edge Requirements.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A45C99-C089-FC4C-BF1C-11AC031103BA}"/>
              </a:ext>
            </a:extLst>
          </p:cNvPr>
          <p:cNvSpPr txBox="1"/>
          <p:nvPr/>
        </p:nvSpPr>
        <p:spPr>
          <a:xfrm>
            <a:off x="6214266" y="2112686"/>
            <a:ext cx="262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General Cleanups.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3CCDF5E-02B2-5740-960C-7F8367E0B684}"/>
              </a:ext>
            </a:extLst>
          </p:cNvPr>
          <p:cNvSpPr txBox="1"/>
          <p:nvPr/>
        </p:nvSpPr>
        <p:spPr>
          <a:xfrm>
            <a:off x="9008979" y="2108620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 Installer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Finalizing/Validation Cookbook.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 Lab Cookbook.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D5B44B4-86FE-A345-BCEB-6D338258B0E8}"/>
              </a:ext>
            </a:extLst>
          </p:cNvPr>
          <p:cNvSpPr txBox="1"/>
          <p:nvPr/>
        </p:nvSpPr>
        <p:spPr>
          <a:xfrm>
            <a:off x="624840" y="4192415"/>
            <a:ext cx="26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Complete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Restructure Traceability Matrix.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Provide specs for all requirements.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1673CAA-CD75-C641-815D-3C01146A1639}"/>
              </a:ext>
            </a:extLst>
          </p:cNvPr>
          <p:cNvSpPr txBox="1"/>
          <p:nvPr/>
        </p:nvSpPr>
        <p:spPr>
          <a:xfrm>
            <a:off x="3419553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Traceability Matrix and align with RA-2/RC-1.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06AD5E7-B12F-4748-8E9A-FFFFDCB6794B}"/>
              </a:ext>
            </a:extLst>
          </p:cNvPr>
          <p:cNvSpPr txBox="1"/>
          <p:nvPr/>
        </p:nvSpPr>
        <p:spPr>
          <a:xfrm>
            <a:off x="6214266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Installer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 Lab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Cookbooks.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D9379D7-C50B-0A4A-A82F-96B29F51AA2C}"/>
              </a:ext>
            </a:extLst>
          </p:cNvPr>
          <p:cNvSpPr txBox="1"/>
          <p:nvPr/>
        </p:nvSpPr>
        <p:spPr>
          <a:xfrm>
            <a:off x="8938162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Use-Case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Edge Profile Creation.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RM &amp; RAs Enhancements.</a:t>
            </a:r>
          </a:p>
        </p:txBody>
      </p:sp>
    </p:spTree>
    <p:extLst>
      <p:ext uri="{BB962C8B-B14F-4D97-AF65-F5344CB8AC3E}">
        <p14:creationId xmlns:p14="http://schemas.microsoft.com/office/powerpoint/2010/main" val="124808758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E8AF5-467A-064C-826B-9690FA0E1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– What does success look like (S1)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41648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E8AF5-467A-064C-826B-9690FA0E1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– What does success look like (S2)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40972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E8AF5-467A-064C-826B-9690FA0E1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CNTT S1 &amp; OVP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21825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E8AF5-467A-064C-826B-9690FA0E1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CNTT S2 &amp; OVPCN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08570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Cloud </a:t>
            </a:r>
            <a:r>
              <a:rPr lang="en-US" b="1" dirty="0" err="1">
                <a:latin typeface="+mn-lt"/>
              </a:rPr>
              <a:t>iNfrastructure</a:t>
            </a:r>
            <a:r>
              <a:rPr lang="en-US" b="1" dirty="0">
                <a:latin typeface="+mn-lt"/>
              </a:rPr>
              <a:t>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What does Performance means to CNTT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Tuesday 23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June, 2020</a:t>
            </a:r>
          </a:p>
        </p:txBody>
      </p:sp>
    </p:spTree>
    <p:extLst>
      <p:ext uri="{BB962C8B-B14F-4D97-AF65-F5344CB8AC3E}">
        <p14:creationId xmlns:p14="http://schemas.microsoft.com/office/powerpoint/2010/main" val="229961411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8</a:t>
            </a:fld>
            <a:r>
              <a:rPr lang="en-US" dirty="0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D75A7BC-067E-1D40-BD03-17F3265989D5}"/>
              </a:ext>
            </a:extLst>
          </p:cNvPr>
          <p:cNvSpPr txBox="1">
            <a:spLocks/>
          </p:cNvSpPr>
          <p:nvPr/>
        </p:nvSpPr>
        <p:spPr>
          <a:xfrm>
            <a:off x="777240" y="517526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Performance</a:t>
            </a:r>
          </a:p>
        </p:txBody>
      </p:sp>
    </p:spTree>
    <p:extLst>
      <p:ext uri="{BB962C8B-B14F-4D97-AF65-F5344CB8AC3E}">
        <p14:creationId xmlns:p14="http://schemas.microsoft.com/office/powerpoint/2010/main" val="304659586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Thank you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1899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18939</TotalTime>
  <Words>208</Words>
  <Application>Microsoft Macintosh PowerPoint</Application>
  <PresentationFormat>Widescreen</PresentationFormat>
  <Paragraphs>49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ATT Aleck Sans</vt:lpstr>
      <vt:lpstr>Calibri</vt:lpstr>
      <vt:lpstr>Gill Sans</vt:lpstr>
      <vt:lpstr>Gill Sans Light</vt:lpstr>
      <vt:lpstr>Helvetica Neue</vt:lpstr>
      <vt:lpstr>HelveticaNeueLT Pro 25 UltLt</vt:lpstr>
      <vt:lpstr>HelveticaNeueLT Pro 35 Th</vt:lpstr>
      <vt:lpstr>Reference Model Rel 2.0 scope v1</vt:lpstr>
      <vt:lpstr>Cloud iNfrastructure Telco Taskforce     Baraque Release – What to expect!</vt:lpstr>
      <vt:lpstr>CNTT | Baraque Release Featureset</vt:lpstr>
      <vt:lpstr>CNTT | Baraque – What does success look like (S1)</vt:lpstr>
      <vt:lpstr>CNTT | Baraque – What does success look like (S2)</vt:lpstr>
      <vt:lpstr>CNTT | CNTT S1 &amp; OVP</vt:lpstr>
      <vt:lpstr>CNTT | CNTT S2 &amp; OVPCN</vt:lpstr>
      <vt:lpstr>Cloud iNfrastructure Telco Taskforce     What does Performance means to CNTT</vt:lpstr>
      <vt:lpstr>PowerPoint Presentation</vt:lpstr>
      <vt:lpstr>Common NFVI Telco Taskforce     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Rabi, Abdel, Vodafone Group</dc:creator>
  <cp:lastModifiedBy>Rabi, Abdel, Vodafone Group</cp:lastModifiedBy>
  <cp:revision>2313</cp:revision>
  <cp:lastPrinted>2019-10-01T13:19:48Z</cp:lastPrinted>
  <dcterms:created xsi:type="dcterms:W3CDTF">2019-07-18T19:43:28Z</dcterms:created>
  <dcterms:modified xsi:type="dcterms:W3CDTF">2020-06-18T18:59:40Z</dcterms:modified>
</cp:coreProperties>
</file>