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7"/>
  </p:notesMasterIdLst>
  <p:handoutMasterIdLst>
    <p:handoutMasterId r:id="rId18"/>
  </p:handoutMasterIdLst>
  <p:sldIdLst>
    <p:sldId id="610" r:id="rId5"/>
    <p:sldId id="659" r:id="rId6"/>
    <p:sldId id="669" r:id="rId7"/>
    <p:sldId id="661" r:id="rId8"/>
    <p:sldId id="668" r:id="rId9"/>
    <p:sldId id="662" r:id="rId10"/>
    <p:sldId id="260" r:id="rId11"/>
    <p:sldId id="660" r:id="rId12"/>
    <p:sldId id="667" r:id="rId13"/>
    <p:sldId id="663" r:id="rId14"/>
    <p:sldId id="664" r:id="rId15"/>
    <p:sldId id="63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y Paik" initials="RP" lastIdx="1" clrIdx="0">
    <p:extLst>
      <p:ext uri="{19B8F6BF-5375-455C-9EA6-DF929625EA0E}">
        <p15:presenceInfo xmlns:p15="http://schemas.microsoft.com/office/powerpoint/2012/main" userId="Ray Paik" providerId="None"/>
      </p:ext>
    </p:extLst>
  </p:cmAuthor>
  <p:cmAuthor id="2" name="Lisa Caywood" initials="" lastIdx="3" clrIdx="1"/>
  <p:cmAuthor id="3" name="Dave Neary" initials="" lastIdx="3" clrIdx="2"/>
  <p:cmAuthor id="4" name="Rabi, Abdel, Vodafone Group" initials="RAVG" lastIdx="4" clrIdx="3">
    <p:extLst>
      <p:ext uri="{19B8F6BF-5375-455C-9EA6-DF929625EA0E}">
        <p15:presenceInfo xmlns:p15="http://schemas.microsoft.com/office/powerpoint/2012/main" userId="S-1-5-21-329068152-1383384898-682003330-11820213" providerId="AD"/>
      </p:ext>
    </p:extLst>
  </p:cmAuthor>
  <p:cmAuthor id="5" name="Al Blackburn" initials="AB" lastIdx="2" clrIdx="4">
    <p:extLst>
      <p:ext uri="{19B8F6BF-5375-455C-9EA6-DF929625EA0E}">
        <p15:presenceInfo xmlns:p15="http://schemas.microsoft.com/office/powerpoint/2012/main" userId="8bb2501cd7ece6f0" providerId="Windows Live"/>
      </p:ext>
    </p:extLst>
  </p:cmAuthor>
  <p:cmAuthor id="6" name="Walter Kozlowski" initials="WK" lastIdx="2" clrIdx="5">
    <p:extLst>
      <p:ext uri="{19B8F6BF-5375-455C-9EA6-DF929625EA0E}">
        <p15:presenceInfo xmlns:p15="http://schemas.microsoft.com/office/powerpoint/2012/main" userId="539753eed826282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DAD"/>
    <a:srgbClr val="32A2FE"/>
    <a:srgbClr val="168FDF"/>
    <a:srgbClr val="6B1345"/>
    <a:srgbClr val="E6EFED"/>
    <a:srgbClr val="F3E5BF"/>
    <a:srgbClr val="CCE6D5"/>
    <a:srgbClr val="E7CBE3"/>
    <a:srgbClr val="C7CAEB"/>
    <a:srgbClr val="929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CD941A-EA9A-472C-8BC4-3F64E6DC5F58}" v="6" dt="2020-06-24T11:11:33.4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87" autoAdjust="0"/>
    <p:restoredTop sz="96770" autoAdjust="0"/>
  </p:normalViewPr>
  <p:slideViewPr>
    <p:cSldViewPr snapToGrid="0">
      <p:cViewPr varScale="1">
        <p:scale>
          <a:sx n="91" d="100"/>
          <a:sy n="91" d="100"/>
        </p:scale>
        <p:origin x="72" y="652"/>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60" d="100"/>
          <a:sy n="60" d="100"/>
        </p:scale>
        <p:origin x="250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B3B98B-670F-4CAC-8AE4-86E6A4BEC3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8142D9C-CA2F-43A8-BD17-82801BB6F3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BD138-B943-41D0-AA25-3E31E4B54343}" type="datetimeFigureOut">
              <a:rPr lang="en-US" smtClean="0"/>
              <a:t>6/24/2020</a:t>
            </a:fld>
            <a:endParaRPr lang="en-US" dirty="0"/>
          </a:p>
        </p:txBody>
      </p:sp>
      <p:sp>
        <p:nvSpPr>
          <p:cNvPr id="4" name="Footer Placeholder 3">
            <a:extLst>
              <a:ext uri="{FF2B5EF4-FFF2-40B4-BE49-F238E27FC236}">
                <a16:creationId xmlns:a16="http://schemas.microsoft.com/office/drawing/2014/main" id="{6BF5B32F-DDC7-4894-A21D-2FFA09EAE9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135E36-587A-4348-B8FA-1F84CEB34B5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0122B8-1506-4F66-A1F8-3CD461C110C2}" type="slidenum">
              <a:rPr lang="en-US" smtClean="0"/>
              <a:t>‹#›</a:t>
            </a:fld>
            <a:endParaRPr lang="en-US" dirty="0"/>
          </a:p>
        </p:txBody>
      </p:sp>
    </p:spTree>
    <p:extLst>
      <p:ext uri="{BB962C8B-B14F-4D97-AF65-F5344CB8AC3E}">
        <p14:creationId xmlns:p14="http://schemas.microsoft.com/office/powerpoint/2010/main" val="1446088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A98FF-CEE4-BE40-BBB8-249814B584D6}" type="datetimeFigureOut">
              <a:rPr lang="en-US" smtClean="0"/>
              <a:t>6/24/2020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F527C-4AEA-214A-BB9D-D3E857055009}" type="slidenum">
              <a:rPr lang="en-US" smtClean="0"/>
              <a:t>‹#›</a:t>
            </a:fld>
            <a:endParaRPr lang="en-US" dirty="0"/>
          </a:p>
        </p:txBody>
      </p:sp>
    </p:spTree>
    <p:extLst>
      <p:ext uri="{BB962C8B-B14F-4D97-AF65-F5344CB8AC3E}">
        <p14:creationId xmlns:p14="http://schemas.microsoft.com/office/powerpoint/2010/main" val="944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1</a:t>
            </a:fld>
            <a:endParaRPr lang="en-US" dirty="0"/>
          </a:p>
        </p:txBody>
      </p:sp>
    </p:spTree>
    <p:extLst>
      <p:ext uri="{BB962C8B-B14F-4D97-AF65-F5344CB8AC3E}">
        <p14:creationId xmlns:p14="http://schemas.microsoft.com/office/powerpoint/2010/main" val="314455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917F527C-4AEA-214A-BB9D-D3E857055009}" type="slidenum">
              <a:rPr lang="en-US" smtClean="0"/>
              <a:t>12</a:t>
            </a:fld>
            <a:endParaRPr lang="en-US" dirty="0"/>
          </a:p>
        </p:txBody>
      </p:sp>
    </p:spTree>
    <p:extLst>
      <p:ext uri="{BB962C8B-B14F-4D97-AF65-F5344CB8AC3E}">
        <p14:creationId xmlns:p14="http://schemas.microsoft.com/office/powerpoint/2010/main" val="3395978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2</a:t>
            </a:fld>
            <a:endParaRPr lang="en-US" dirty="0"/>
          </a:p>
        </p:txBody>
      </p:sp>
    </p:spTree>
    <p:extLst>
      <p:ext uri="{BB962C8B-B14F-4D97-AF65-F5344CB8AC3E}">
        <p14:creationId xmlns:p14="http://schemas.microsoft.com/office/powerpoint/2010/main" val="3435237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4</a:t>
            </a:fld>
            <a:endParaRPr lang="en-US" dirty="0"/>
          </a:p>
        </p:txBody>
      </p:sp>
    </p:spTree>
    <p:extLst>
      <p:ext uri="{BB962C8B-B14F-4D97-AF65-F5344CB8AC3E}">
        <p14:creationId xmlns:p14="http://schemas.microsoft.com/office/powerpoint/2010/main" val="3200139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917F527C-4AEA-214A-BB9D-D3E857055009}" type="slidenum">
              <a:rPr lang="en-US" smtClean="0"/>
              <a:t>6</a:t>
            </a:fld>
            <a:endParaRPr lang="en-US" dirty="0"/>
          </a:p>
        </p:txBody>
      </p:sp>
    </p:spTree>
    <p:extLst>
      <p:ext uri="{BB962C8B-B14F-4D97-AF65-F5344CB8AC3E}">
        <p14:creationId xmlns:p14="http://schemas.microsoft.com/office/powerpoint/2010/main" val="3072338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463E8F-6F29-4C50-98E0-06A7C2227224}" type="slidenum">
              <a:rPr lang="en-AU" smtClean="0"/>
              <a:t>7</a:t>
            </a:fld>
            <a:endParaRPr lang="en-AU"/>
          </a:p>
        </p:txBody>
      </p:sp>
    </p:spTree>
    <p:extLst>
      <p:ext uri="{BB962C8B-B14F-4D97-AF65-F5344CB8AC3E}">
        <p14:creationId xmlns:p14="http://schemas.microsoft.com/office/powerpoint/2010/main" val="2158443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8</a:t>
            </a:fld>
            <a:endParaRPr lang="en-US" dirty="0"/>
          </a:p>
        </p:txBody>
      </p:sp>
    </p:spTree>
    <p:extLst>
      <p:ext uri="{BB962C8B-B14F-4D97-AF65-F5344CB8AC3E}">
        <p14:creationId xmlns:p14="http://schemas.microsoft.com/office/powerpoint/2010/main" val="446648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9</a:t>
            </a:fld>
            <a:endParaRPr lang="en-US" dirty="0"/>
          </a:p>
        </p:txBody>
      </p:sp>
    </p:spTree>
    <p:extLst>
      <p:ext uri="{BB962C8B-B14F-4D97-AF65-F5344CB8AC3E}">
        <p14:creationId xmlns:p14="http://schemas.microsoft.com/office/powerpoint/2010/main" val="3898393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10</a:t>
            </a:fld>
            <a:endParaRPr lang="en-US" dirty="0"/>
          </a:p>
        </p:txBody>
      </p:sp>
    </p:spTree>
    <p:extLst>
      <p:ext uri="{BB962C8B-B14F-4D97-AF65-F5344CB8AC3E}">
        <p14:creationId xmlns:p14="http://schemas.microsoft.com/office/powerpoint/2010/main" val="4107097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11</a:t>
            </a:fld>
            <a:endParaRPr lang="en-US" dirty="0"/>
          </a:p>
        </p:txBody>
      </p:sp>
    </p:spTree>
    <p:extLst>
      <p:ext uri="{BB962C8B-B14F-4D97-AF65-F5344CB8AC3E}">
        <p14:creationId xmlns:p14="http://schemas.microsoft.com/office/powerpoint/2010/main" val="23285400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96674-6DBF-4AF4-BB2A-9C6C49834CC7}"/>
              </a:ext>
            </a:extLst>
          </p:cNvPr>
          <p:cNvSpPr>
            <a:spLocks noGrp="1"/>
          </p:cNvSpPr>
          <p:nvPr>
            <p:ph type="ctrTitle"/>
          </p:nvPr>
        </p:nvSpPr>
        <p:spPr>
          <a:xfrm>
            <a:off x="838200" y="969963"/>
            <a:ext cx="5867400" cy="2387600"/>
          </a:xfrm>
        </p:spPr>
        <p:txBody>
          <a:bodyPr anchor="ctr">
            <a:normAutofit/>
          </a:bodyPr>
          <a:lstStyle>
            <a:lvl1pPr algn="l">
              <a:lnSpc>
                <a:spcPct val="100000"/>
              </a:lnSpc>
              <a:defRPr sz="4400">
                <a:solidFill>
                  <a:schemeClr val="bg1"/>
                </a:solidFill>
                <a:latin typeface="+mj-lt"/>
                <a:ea typeface="Open Sans Light" panose="020B0306030504020204" pitchFamily="34" charset="0"/>
                <a:cs typeface="Open Sans Light" panose="020B0306030504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81E8F870-2598-49CF-82D4-46AF75F3435F}"/>
              </a:ext>
            </a:extLst>
          </p:cNvPr>
          <p:cNvSpPr>
            <a:spLocks noGrp="1"/>
          </p:cNvSpPr>
          <p:nvPr>
            <p:ph type="subTitle" idx="1"/>
          </p:nvPr>
        </p:nvSpPr>
        <p:spPr>
          <a:xfrm>
            <a:off x="838200" y="3449638"/>
            <a:ext cx="5867400" cy="837882"/>
          </a:xfrm>
        </p:spPr>
        <p:txBody>
          <a:bodyPr anchor="ctr">
            <a:normAutofit/>
          </a:bodyPr>
          <a:lstStyle>
            <a:lvl1pPr marL="0" indent="0" algn="l">
              <a:lnSpc>
                <a:spcPct val="100000"/>
              </a:lnSpc>
              <a:buNone/>
              <a:defRPr sz="2800">
                <a:solidFill>
                  <a:schemeClr val="bg1"/>
                </a:solidFill>
                <a:latin typeface="+mj-lt"/>
                <a:ea typeface="Open Sans Light" panose="020B0306030504020204" pitchFamily="34" charset="0"/>
                <a:cs typeface="Open Sans Light" panose="020B03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1" name="Picture 10" descr="A picture containing thing&#10;&#10;Description generated with high confidence">
            <a:extLst>
              <a:ext uri="{FF2B5EF4-FFF2-40B4-BE49-F238E27FC236}">
                <a16:creationId xmlns:a16="http://schemas.microsoft.com/office/drawing/2014/main" id="{5D3F5315-6012-4210-B944-244AD4C6BBA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61459" y="5285512"/>
            <a:ext cx="5029200" cy="300175"/>
          </a:xfrm>
          <a:prstGeom prst="rect">
            <a:avLst/>
          </a:prstGeom>
        </p:spPr>
      </p:pic>
      <p:sp>
        <p:nvSpPr>
          <p:cNvPr id="10" name="Date Placeholder 3">
            <a:extLst>
              <a:ext uri="{FF2B5EF4-FFF2-40B4-BE49-F238E27FC236}">
                <a16:creationId xmlns:a16="http://schemas.microsoft.com/office/drawing/2014/main" id="{8D44FD3F-725E-41D2-B2C0-B6BBF6D830A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6/24/2020</a:t>
            </a:fld>
            <a:endParaRPr lang="en-US" dirty="0"/>
          </a:p>
        </p:txBody>
      </p:sp>
      <p:sp>
        <p:nvSpPr>
          <p:cNvPr id="12" name="Footer Placeholder 4">
            <a:extLst>
              <a:ext uri="{FF2B5EF4-FFF2-40B4-BE49-F238E27FC236}">
                <a16:creationId xmlns:a16="http://schemas.microsoft.com/office/drawing/2014/main" id="{99A11101-3C84-4A94-936F-7D1E02B8F9A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2979794E-4104-483D-989F-A11921D5D75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4" name="Picture 3"/>
          <p:cNvPicPr>
            <a:picLocks noChangeAspect="1"/>
          </p:cNvPicPr>
          <p:nvPr userDrawn="1"/>
        </p:nvPicPr>
        <p:blipFill>
          <a:blip r:embed="rId4"/>
          <a:stretch>
            <a:fillRect/>
          </a:stretch>
        </p:blipFill>
        <p:spPr>
          <a:xfrm>
            <a:off x="9144000" y="4926539"/>
            <a:ext cx="1048603" cy="1018120"/>
          </a:xfrm>
          <a:prstGeom prst="rect">
            <a:avLst/>
          </a:prstGeom>
        </p:spPr>
      </p:pic>
    </p:spTree>
    <p:extLst>
      <p:ext uri="{BB962C8B-B14F-4D97-AF65-F5344CB8AC3E}">
        <p14:creationId xmlns:p14="http://schemas.microsoft.com/office/powerpoint/2010/main" val="199820969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Center Title Dark Background">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589280" y="923925"/>
            <a:ext cx="10972800" cy="1325563"/>
          </a:xfrm>
        </p:spPr>
        <p:txBody>
          <a:bodyPr/>
          <a:lstStyle>
            <a:lvl1pPr algn="ctr">
              <a:defRPr>
                <a:solidFill>
                  <a:schemeClr val="bg1"/>
                </a:solidFill>
              </a:defRPr>
            </a:lvl1pPr>
          </a:lstStyle>
          <a:p>
            <a:r>
              <a:rPr lang="en-US" dirty="0"/>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589280" y="2279968"/>
            <a:ext cx="10972800" cy="3105150"/>
          </a:xfrm>
        </p:spPr>
        <p:txBody>
          <a:bodyP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5F3B7FB-3488-4F2A-8DA7-810B47FFF84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2"/>
          <a:stretch>
            <a:fillRect/>
          </a:stretch>
        </p:blipFill>
        <p:spPr>
          <a:xfrm>
            <a:off x="10812207" y="5989255"/>
            <a:ext cx="749873" cy="731583"/>
          </a:xfrm>
          <a:prstGeom prst="rect">
            <a:avLst/>
          </a:prstGeom>
        </p:spPr>
      </p:pic>
      <p:pic>
        <p:nvPicPr>
          <p:cNvPr id="7" name="Picture 6">
            <a:extLst>
              <a:ext uri="{FF2B5EF4-FFF2-40B4-BE49-F238E27FC236}">
                <a16:creationId xmlns:a16="http://schemas.microsoft.com/office/drawing/2014/main" id="{6F5BF56C-CBDE-425C-AB0B-A5E3ED65EA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Tree>
    <p:extLst>
      <p:ext uri="{BB962C8B-B14F-4D97-AF65-F5344CB8AC3E}">
        <p14:creationId xmlns:p14="http://schemas.microsoft.com/office/powerpoint/2010/main" val="264553343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Dark">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chemeClr val="bg1"/>
                </a:solidFill>
              </a:defRPr>
            </a:lvl1pPr>
          </a:lstStyle>
          <a:p>
            <a:r>
              <a:rPr lang="en-US" dirty="0"/>
              <a:t>Click to edit Master title style</a:t>
            </a:r>
          </a:p>
        </p:txBody>
      </p:sp>
      <p:pic>
        <p:nvPicPr>
          <p:cNvPr id="8" name="Picture 7">
            <a:extLst>
              <a:ext uri="{FF2B5EF4-FFF2-40B4-BE49-F238E27FC236}">
                <a16:creationId xmlns:a16="http://schemas.microsoft.com/office/drawing/2014/main" id="{6F5BF56C-CBDE-425C-AB0B-A5E3ED65EA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
        <p:nvSpPr>
          <p:cNvPr id="12" name="Slide Number Placeholder 5">
            <a:extLst>
              <a:ext uri="{FF2B5EF4-FFF2-40B4-BE49-F238E27FC236}">
                <a16:creationId xmlns:a16="http://schemas.microsoft.com/office/drawing/2014/main" id="{9425D245-ABCE-45B3-B4AF-42A535753E9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32527" y="5916226"/>
            <a:ext cx="749873" cy="731583"/>
          </a:xfrm>
          <a:prstGeom prst="rect">
            <a:avLst/>
          </a:prstGeom>
        </p:spPr>
      </p:pic>
    </p:spTree>
    <p:extLst>
      <p:ext uri="{BB962C8B-B14F-4D97-AF65-F5344CB8AC3E}">
        <p14:creationId xmlns:p14="http://schemas.microsoft.com/office/powerpoint/2010/main" val="236692172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14" name="Text Placeholder 8">
            <a:extLst>
              <a:ext uri="{FF2B5EF4-FFF2-40B4-BE49-F238E27FC236}">
                <a16:creationId xmlns:a16="http://schemas.microsoft.com/office/drawing/2014/main" id="{10E5AEC2-ADE2-4324-BC00-198D5390D9FE}"/>
              </a:ext>
            </a:extLst>
          </p:cNvPr>
          <p:cNvSpPr>
            <a:spLocks noGrp="1"/>
          </p:cNvSpPr>
          <p:nvPr>
            <p:ph type="body" sz="quarter" idx="14"/>
          </p:nvPr>
        </p:nvSpPr>
        <p:spPr>
          <a:xfrm>
            <a:off x="770890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C18DD7BF-D766-4A16-AEEE-F854D9B0792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45443645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9" name="Text Placeholder 8">
            <a:extLst>
              <a:ext uri="{FF2B5EF4-FFF2-40B4-BE49-F238E27FC236}">
                <a16:creationId xmlns:a16="http://schemas.microsoft.com/office/drawing/2014/main" id="{1F916C25-C328-4AF9-B5FE-F3389D1B8164}"/>
              </a:ext>
            </a:extLst>
          </p:cNvPr>
          <p:cNvSpPr>
            <a:spLocks noGrp="1"/>
          </p:cNvSpPr>
          <p:nvPr>
            <p:ph type="body" sz="quarter" idx="14"/>
          </p:nvPr>
        </p:nvSpPr>
        <p:spPr>
          <a:xfrm>
            <a:off x="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185600B7-288B-4689-A425-8D3B467D8216}"/>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689090714"/>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Full Width Dark Background">
    <p:bg>
      <p:bgPr>
        <a:solidFill>
          <a:srgbClr val="00183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B745F8A-2E84-4D07-B488-45D6A41342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4840" y="6295331"/>
            <a:ext cx="2693086" cy="160741"/>
          </a:xfrm>
          <a:prstGeom prst="rect">
            <a:avLst/>
          </a:prstGeom>
        </p:spPr>
      </p:pic>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chemeClr val="bg1"/>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solidFill>
                  <a:schemeClr val="bg1"/>
                </a:solidFill>
              </a:defRPr>
            </a:lvl1pPr>
            <a:lvl2pPr>
              <a:defRPr sz="2600">
                <a:solidFill>
                  <a:schemeClr val="bg1"/>
                </a:solidFill>
              </a:defRPr>
            </a:lvl2pPr>
            <a:lvl3pPr>
              <a:defRPr sz="2400">
                <a:solidFill>
                  <a:schemeClr val="bg1"/>
                </a:solidFill>
              </a:defRPr>
            </a:lvl3pPr>
            <a:lvl4pPr>
              <a:defRPr sz="2200">
                <a:solidFill>
                  <a:schemeClr val="bg1"/>
                </a:solidFill>
              </a:defRPr>
            </a:lvl4pPr>
            <a:lvl5pPr>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E1838B0F-697B-4A6E-97BA-24CC950EB82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401472713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ext Full Width">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24840" y="365125"/>
            <a:ext cx="10934000" cy="935600"/>
          </a:xfrm>
          <a:prstGeom prst="rect">
            <a:avLst/>
          </a:prstGeom>
          <a:noFill/>
          <a:ln>
            <a:noFill/>
          </a:ln>
        </p:spPr>
        <p:txBody>
          <a:bodyPr spcFirstLastPara="1" wrap="square" lIns="68575" tIns="68575" rIns="68575" bIns="68575" anchor="ctr" anchorCtr="0"/>
          <a:lstStyle>
            <a:lvl1pPr marL="0" marR="0" lvl="0" indent="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indent="0">
              <a:spcBef>
                <a:spcPts val="0"/>
              </a:spcBef>
              <a:spcAft>
                <a:spcPts val="0"/>
              </a:spcAft>
              <a:buSzPts val="1100"/>
              <a:buNone/>
              <a:defRPr sz="1867"/>
            </a:lvl2pPr>
            <a:lvl3pPr lvl="2" indent="0">
              <a:spcBef>
                <a:spcPts val="0"/>
              </a:spcBef>
              <a:spcAft>
                <a:spcPts val="0"/>
              </a:spcAft>
              <a:buSzPts val="1100"/>
              <a:buNone/>
              <a:defRPr sz="1867"/>
            </a:lvl3pPr>
            <a:lvl4pPr lvl="3" indent="0">
              <a:spcBef>
                <a:spcPts val="0"/>
              </a:spcBef>
              <a:spcAft>
                <a:spcPts val="0"/>
              </a:spcAft>
              <a:buSzPts val="1100"/>
              <a:buNone/>
              <a:defRPr sz="1867"/>
            </a:lvl4pPr>
            <a:lvl5pPr lvl="4" indent="0">
              <a:spcBef>
                <a:spcPts val="0"/>
              </a:spcBef>
              <a:spcAft>
                <a:spcPts val="0"/>
              </a:spcAft>
              <a:buSzPts val="1100"/>
              <a:buNone/>
              <a:defRPr sz="1867"/>
            </a:lvl5pPr>
            <a:lvl6pPr lvl="5" indent="0">
              <a:spcBef>
                <a:spcPts val="0"/>
              </a:spcBef>
              <a:spcAft>
                <a:spcPts val="0"/>
              </a:spcAft>
              <a:buSzPts val="1100"/>
              <a:buNone/>
              <a:defRPr sz="1867"/>
            </a:lvl6pPr>
            <a:lvl7pPr lvl="6" indent="0">
              <a:spcBef>
                <a:spcPts val="0"/>
              </a:spcBef>
              <a:spcAft>
                <a:spcPts val="0"/>
              </a:spcAft>
              <a:buSzPts val="1100"/>
              <a:buNone/>
              <a:defRPr sz="1867"/>
            </a:lvl7pPr>
            <a:lvl8pPr lvl="7" indent="0">
              <a:spcBef>
                <a:spcPts val="0"/>
              </a:spcBef>
              <a:spcAft>
                <a:spcPts val="0"/>
              </a:spcAft>
              <a:buSzPts val="1100"/>
              <a:buNone/>
              <a:defRPr sz="1867"/>
            </a:lvl8pPr>
            <a:lvl9pPr lvl="8" indent="0">
              <a:spcBef>
                <a:spcPts val="0"/>
              </a:spcBef>
              <a:spcAft>
                <a:spcPts val="0"/>
              </a:spcAft>
              <a:buSzPts val="1100"/>
              <a:buNone/>
              <a:defRPr sz="1867"/>
            </a:lvl9pPr>
          </a:lstStyle>
          <a:p>
            <a:endParaRPr/>
          </a:p>
        </p:txBody>
      </p:sp>
      <p:sp>
        <p:nvSpPr>
          <p:cNvPr id="26" name="Shape 26"/>
          <p:cNvSpPr txBox="1">
            <a:spLocks noGrp="1"/>
          </p:cNvSpPr>
          <p:nvPr>
            <p:ph type="body" idx="1"/>
          </p:nvPr>
        </p:nvSpPr>
        <p:spPr>
          <a:xfrm>
            <a:off x="624840" y="1335088"/>
            <a:ext cx="10934000" cy="4351200"/>
          </a:xfrm>
          <a:prstGeom prst="rect">
            <a:avLst/>
          </a:prstGeom>
          <a:noFill/>
          <a:ln>
            <a:noFill/>
          </a:ln>
        </p:spPr>
        <p:txBody>
          <a:bodyPr spcFirstLastPara="1" wrap="square" lIns="68575" tIns="68575" rIns="68575" bIns="6857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7" name="Shape 27"/>
          <p:cNvCxnSpPr/>
          <p:nvPr/>
        </p:nvCxnSpPr>
        <p:spPr>
          <a:xfrm>
            <a:off x="411480" y="365125"/>
            <a:ext cx="0" cy="6108800"/>
          </a:xfrm>
          <a:prstGeom prst="straightConnector1">
            <a:avLst/>
          </a:prstGeom>
          <a:noFill/>
          <a:ln w="9525" cap="flat" cmpd="sng">
            <a:solidFill>
              <a:srgbClr val="168FDF"/>
            </a:solidFill>
            <a:prstDash val="solid"/>
            <a:miter lim="800000"/>
            <a:headEnd type="none" w="med" len="med"/>
            <a:tailEnd type="none" w="med" len="med"/>
          </a:ln>
        </p:spPr>
      </p:cxnSp>
      <p:pic>
        <p:nvPicPr>
          <p:cNvPr id="28" name="Shape 2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29" name="Shape 29"/>
          <p:cNvSpPr txBox="1">
            <a:spLocks noGrp="1"/>
          </p:cNvSpPr>
          <p:nvPr>
            <p:ph type="dt" idx="10"/>
          </p:nvPr>
        </p:nvSpPr>
        <p:spPr>
          <a:xfrm>
            <a:off x="10990556" y="6583680"/>
            <a:ext cx="824800" cy="274400"/>
          </a:xfrm>
          <a:prstGeom prst="rect">
            <a:avLst/>
          </a:prstGeom>
          <a:noFill/>
          <a:ln>
            <a:noFill/>
          </a:ln>
        </p:spPr>
        <p:txBody>
          <a:bodyPr spcFirstLastPara="1" wrap="square" lIns="68575" tIns="68575" rIns="68575" bIns="68575" anchor="ctr" anchorCtr="0"/>
          <a:lstStyle>
            <a:lvl1pPr marL="0" marR="0" lvl="0" indent="0" algn="r"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0" name="Shape 30"/>
          <p:cNvSpPr txBox="1">
            <a:spLocks noGrp="1"/>
          </p:cNvSpPr>
          <p:nvPr>
            <p:ph type="ftr" idx="11"/>
          </p:nvPr>
        </p:nvSpPr>
        <p:spPr>
          <a:xfrm>
            <a:off x="607381" y="6583680"/>
            <a:ext cx="3368800" cy="274400"/>
          </a:xfrm>
          <a:prstGeom prst="rect">
            <a:avLst/>
          </a:prstGeom>
          <a:noFill/>
          <a:ln>
            <a:noFill/>
          </a:ln>
        </p:spPr>
        <p:txBody>
          <a:bodyPr spcFirstLastPara="1" wrap="square" lIns="68575" tIns="68575" rIns="68575" bIns="68575" anchor="ctr" anchorCtr="0"/>
          <a:lstStyle>
            <a:lvl1pPr marL="0" marR="0" lvl="0" indent="0" algn="l"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1" name="Shape 31"/>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p>
            <a:fld id="{00000000-1234-1234-1234-123412341234}" type="slidenum">
              <a:rPr lang="en" sz="1067" smtClean="0">
                <a:solidFill>
                  <a:srgbClr val="2F2F2F"/>
                </a:solidFill>
                <a:latin typeface="Gill Sans"/>
                <a:ea typeface="Gill Sans"/>
                <a:cs typeface="Gill Sans"/>
                <a:sym typeface="Gill Sans"/>
              </a:rPr>
              <a:pPr/>
              <a:t>‹#›</a:t>
            </a:fld>
            <a:endParaRPr lang="en" sz="1067">
              <a:solidFill>
                <a:srgbClr val="2F2F2F"/>
              </a:solidFill>
              <a:latin typeface="Gill Sans"/>
              <a:ea typeface="Gill Sans"/>
              <a:cs typeface="Gill Sans"/>
              <a:sym typeface="Gill Sans"/>
            </a:endParaRPr>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85421800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spcBef>
                <a:spcPts val="0"/>
              </a:spcBef>
              <a:spcAft>
                <a:spcPts val="0"/>
              </a:spcAft>
              <a:buSzPts val="1100"/>
              <a:buFont typeface="Arial"/>
              <a:buNone/>
              <a:defRPr sz="1867"/>
            </a:lvl2pPr>
            <a:lvl3pPr lvl="2">
              <a:spcBef>
                <a:spcPts val="0"/>
              </a:spcBef>
              <a:spcAft>
                <a:spcPts val="0"/>
              </a:spcAft>
              <a:buSzPts val="1100"/>
              <a:buFont typeface="Arial"/>
              <a:buNone/>
              <a:defRPr sz="1867"/>
            </a:lvl3pPr>
            <a:lvl4pPr lvl="3">
              <a:spcBef>
                <a:spcPts val="0"/>
              </a:spcBef>
              <a:spcAft>
                <a:spcPts val="0"/>
              </a:spcAft>
              <a:buSzPts val="1100"/>
              <a:buFont typeface="Arial"/>
              <a:buNone/>
              <a:defRPr sz="1867"/>
            </a:lvl4pPr>
            <a:lvl5pPr lvl="4">
              <a:spcBef>
                <a:spcPts val="0"/>
              </a:spcBef>
              <a:spcAft>
                <a:spcPts val="0"/>
              </a:spcAft>
              <a:buSzPts val="1100"/>
              <a:buFont typeface="Arial"/>
              <a:buNone/>
              <a:defRPr sz="1867"/>
            </a:lvl5pPr>
            <a:lvl6pPr lvl="5">
              <a:spcBef>
                <a:spcPts val="0"/>
              </a:spcBef>
              <a:spcAft>
                <a:spcPts val="0"/>
              </a:spcAft>
              <a:buSzPts val="1100"/>
              <a:buFont typeface="Arial"/>
              <a:buNone/>
              <a:defRPr sz="1867"/>
            </a:lvl6pPr>
            <a:lvl7pPr lvl="6">
              <a:spcBef>
                <a:spcPts val="0"/>
              </a:spcBef>
              <a:spcAft>
                <a:spcPts val="0"/>
              </a:spcAft>
              <a:buSzPts val="1100"/>
              <a:buFont typeface="Arial"/>
              <a:buNone/>
              <a:defRPr sz="1867"/>
            </a:lvl7pPr>
            <a:lvl8pPr lvl="7">
              <a:spcBef>
                <a:spcPts val="0"/>
              </a:spcBef>
              <a:spcAft>
                <a:spcPts val="0"/>
              </a:spcAft>
              <a:buSzPts val="1100"/>
              <a:buFont typeface="Arial"/>
              <a:buNone/>
              <a:defRPr sz="1867"/>
            </a:lvl8pPr>
            <a:lvl9pPr lvl="8">
              <a:spcBef>
                <a:spcPts val="0"/>
              </a:spcBef>
              <a:spcAft>
                <a:spcPts val="0"/>
              </a:spcAft>
              <a:buSzPts val="1100"/>
              <a:buFont typeface="Arial"/>
              <a:buNone/>
              <a:defRPr sz="1867"/>
            </a:lvl9pPr>
          </a:lstStyle>
          <a:p>
            <a:endParaRPr/>
          </a:p>
        </p:txBody>
      </p:sp>
      <p:sp>
        <p:nvSpPr>
          <p:cNvPr id="67" name="Shape 67"/>
          <p:cNvSpPr txBox="1">
            <a:spLocks noGrp="1"/>
          </p:cNvSpPr>
          <p:nvPr>
            <p:ph type="body" idx="1"/>
          </p:nvPr>
        </p:nvSpPr>
        <p:spPr>
          <a:xfrm>
            <a:off x="624840"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68" name="Shape 68"/>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sp>
        <p:nvSpPr>
          <p:cNvPr id="69" name="Shape 69"/>
          <p:cNvSpPr txBox="1">
            <a:spLocks noGrp="1"/>
          </p:cNvSpPr>
          <p:nvPr>
            <p:ph type="body" idx="2"/>
          </p:nvPr>
        </p:nvSpPr>
        <p:spPr>
          <a:xfrm>
            <a:off x="6226649"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0" name="Shape 7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71" name="Shape 71"/>
          <p:cNvSpPr txBox="1">
            <a:spLocks noGrp="1"/>
          </p:cNvSpPr>
          <p:nvPr>
            <p:ph type="dt" idx="10"/>
          </p:nvPr>
        </p:nvSpPr>
        <p:spPr>
          <a:xfrm>
            <a:off x="10990556" y="6583680"/>
            <a:ext cx="824800" cy="2744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2" name="Shape 72"/>
          <p:cNvSpPr txBox="1">
            <a:spLocks noGrp="1"/>
          </p:cNvSpPr>
          <p:nvPr>
            <p:ph type="ftr" idx="11"/>
          </p:nvPr>
        </p:nvSpPr>
        <p:spPr>
          <a:xfrm>
            <a:off x="607381" y="6583680"/>
            <a:ext cx="3368800" cy="2744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3" name="Shape 73"/>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3890316028"/>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7FE12-88EB-9E4D-95DD-F2C7351552F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4A58426-F7C6-C74C-A008-36D5F2F9F4E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14EA47-DFD3-3A43-A2D3-469C56C3D422}"/>
              </a:ext>
            </a:extLst>
          </p:cNvPr>
          <p:cNvSpPr>
            <a:spLocks noGrp="1"/>
          </p:cNvSpPr>
          <p:nvPr>
            <p:ph type="dt" sz="half" idx="10"/>
          </p:nvPr>
        </p:nvSpPr>
        <p:spPr/>
        <p:txBody>
          <a:bodyPr/>
          <a:lstStyle/>
          <a:p>
            <a:fld id="{C0936EFB-573D-534A-A125-0EE14E27A841}" type="datetimeFigureOut">
              <a:rPr lang="en-US" smtClean="0"/>
              <a:t>6/24/2020</a:t>
            </a:fld>
            <a:endParaRPr lang="en-US"/>
          </a:p>
        </p:txBody>
      </p:sp>
      <p:sp>
        <p:nvSpPr>
          <p:cNvPr id="5" name="Footer Placeholder 4">
            <a:extLst>
              <a:ext uri="{FF2B5EF4-FFF2-40B4-BE49-F238E27FC236}">
                <a16:creationId xmlns:a16="http://schemas.microsoft.com/office/drawing/2014/main" id="{6CA815D1-C0FA-0544-B072-4CDB88EAB6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05951D-A353-504F-9F58-69FB509C7265}"/>
              </a:ext>
            </a:extLst>
          </p:cNvPr>
          <p:cNvSpPr>
            <a:spLocks noGrp="1"/>
          </p:cNvSpPr>
          <p:nvPr>
            <p:ph type="sldNum" sz="quarter" idx="12"/>
          </p:nvPr>
        </p:nvSpPr>
        <p:spPr/>
        <p:txBody>
          <a:bodyPr/>
          <a:lstStyle/>
          <a:p>
            <a:fld id="{1D155F35-5B7B-1F4A-84BF-B2F818003A65}" type="slidenum">
              <a:rPr lang="en-US" smtClean="0"/>
              <a:t>‹#›</a:t>
            </a:fld>
            <a:endParaRPr lang="en-US"/>
          </a:p>
        </p:txBody>
      </p:sp>
    </p:spTree>
    <p:extLst>
      <p:ext uri="{BB962C8B-B14F-4D97-AF65-F5344CB8AC3E}">
        <p14:creationId xmlns:p14="http://schemas.microsoft.com/office/powerpoint/2010/main" val="3276848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pic>
        <p:nvPicPr>
          <p:cNvPr id="3" name="Picture 2"/>
          <p:cNvPicPr>
            <a:picLocks noChangeAspect="1"/>
          </p:cNvPicPr>
          <p:nvPr userDrawn="1"/>
        </p:nvPicPr>
        <p:blipFill>
          <a:blip r:embed="rId3"/>
          <a:stretch>
            <a:fillRect/>
          </a:stretch>
        </p:blipFill>
        <p:spPr>
          <a:xfrm>
            <a:off x="10805825" y="6027416"/>
            <a:ext cx="752901" cy="731014"/>
          </a:xfrm>
          <a:prstGeom prst="rect">
            <a:avLst/>
          </a:prstGeom>
        </p:spPr>
      </p:pic>
    </p:spTree>
    <p:extLst>
      <p:ext uri="{BB962C8B-B14F-4D97-AF65-F5344CB8AC3E}">
        <p14:creationId xmlns:p14="http://schemas.microsoft.com/office/powerpoint/2010/main" val="390001724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08853" y="6027131"/>
            <a:ext cx="749873" cy="731583"/>
          </a:xfrm>
          <a:prstGeom prst="rect">
            <a:avLst/>
          </a:prstGeom>
        </p:spPr>
      </p:pic>
    </p:spTree>
    <p:extLst>
      <p:ext uri="{BB962C8B-B14F-4D97-AF65-F5344CB8AC3E}">
        <p14:creationId xmlns:p14="http://schemas.microsoft.com/office/powerpoint/2010/main" val="118674455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ple Rou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4" name="Picture Placeholder 3">
            <a:extLst>
              <a:ext uri="{FF2B5EF4-FFF2-40B4-BE49-F238E27FC236}">
                <a16:creationId xmlns:a16="http://schemas.microsoft.com/office/drawing/2014/main" id="{EF55ED77-8D53-4E38-A672-3DF5FDBA37C3}"/>
              </a:ext>
            </a:extLst>
          </p:cNvPr>
          <p:cNvSpPr>
            <a:spLocks noGrp="1"/>
          </p:cNvSpPr>
          <p:nvPr>
            <p:ph type="pic" sz="quarter" idx="10"/>
          </p:nvPr>
        </p:nvSpPr>
        <p:spPr>
          <a:xfrm>
            <a:off x="937549" y="1471218"/>
            <a:ext cx="4670385" cy="4670385"/>
          </a:xfrm>
          <a:prstGeom prst="ellipse">
            <a:avLst/>
          </a:prstGeom>
          <a:pattFill prst="pct60">
            <a:fgClr>
              <a:schemeClr val="accent1"/>
            </a:fgClr>
            <a:bgClr>
              <a:schemeClr val="bg1"/>
            </a:bgClr>
          </a:pattFill>
        </p:spPr>
        <p:txBody>
          <a:bodyPr/>
          <a:lstStyle/>
          <a:p>
            <a:endParaRPr lang="en-CA"/>
          </a:p>
        </p:txBody>
      </p:sp>
      <p:sp>
        <p:nvSpPr>
          <p:cNvPr id="10" name="Picture Placeholder 3">
            <a:extLst>
              <a:ext uri="{FF2B5EF4-FFF2-40B4-BE49-F238E27FC236}">
                <a16:creationId xmlns:a16="http://schemas.microsoft.com/office/drawing/2014/main" id="{52E8274E-3370-488B-B9A6-CF68656B23A9}"/>
              </a:ext>
            </a:extLst>
          </p:cNvPr>
          <p:cNvSpPr>
            <a:spLocks noGrp="1"/>
          </p:cNvSpPr>
          <p:nvPr>
            <p:ph type="pic" sz="quarter" idx="11"/>
          </p:nvPr>
        </p:nvSpPr>
        <p:spPr>
          <a:xfrm>
            <a:off x="6732624" y="1471218"/>
            <a:ext cx="4670385" cy="4670385"/>
          </a:xfrm>
          <a:prstGeom prst="ellipse">
            <a:avLst/>
          </a:prstGeom>
          <a:pattFill prst="pct60">
            <a:fgClr>
              <a:schemeClr val="accent1"/>
            </a:fgClr>
            <a:bgClr>
              <a:schemeClr val="bg1"/>
            </a:bgClr>
          </a:pattFill>
        </p:spPr>
        <p:txBody>
          <a:bodyPr/>
          <a:lstStyle/>
          <a:p>
            <a:endParaRPr lang="en-CA"/>
          </a:p>
        </p:txBody>
      </p:sp>
      <p:pic>
        <p:nvPicPr>
          <p:cNvPr id="11" name="Picture 10"/>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59738949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ultiple Squar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5" name="Picture Placeholder 4">
            <a:extLst>
              <a:ext uri="{FF2B5EF4-FFF2-40B4-BE49-F238E27FC236}">
                <a16:creationId xmlns:a16="http://schemas.microsoft.com/office/drawing/2014/main" id="{26470416-62E5-45BD-8366-97241BEF0F3C}"/>
              </a:ext>
            </a:extLst>
          </p:cNvPr>
          <p:cNvSpPr>
            <a:spLocks noGrp="1"/>
          </p:cNvSpPr>
          <p:nvPr>
            <p:ph type="pic" sz="quarter" idx="10"/>
          </p:nvPr>
        </p:nvSpPr>
        <p:spPr>
          <a:xfrm>
            <a:off x="624841" y="1410656"/>
            <a:ext cx="5463444" cy="4822825"/>
          </a:xfrm>
          <a:pattFill prst="pct50">
            <a:fgClr>
              <a:schemeClr val="accent1"/>
            </a:fgClr>
            <a:bgClr>
              <a:schemeClr val="bg1"/>
            </a:bgClr>
          </a:pattFill>
        </p:spPr>
        <p:txBody>
          <a:bodyPr/>
          <a:lstStyle/>
          <a:p>
            <a:endParaRPr lang="en-CA"/>
          </a:p>
        </p:txBody>
      </p:sp>
      <p:sp>
        <p:nvSpPr>
          <p:cNvPr id="16" name="Picture Placeholder 4">
            <a:extLst>
              <a:ext uri="{FF2B5EF4-FFF2-40B4-BE49-F238E27FC236}">
                <a16:creationId xmlns:a16="http://schemas.microsoft.com/office/drawing/2014/main" id="{568EDEDE-0A95-48EC-9FEC-512C723F8C46}"/>
              </a:ext>
            </a:extLst>
          </p:cNvPr>
          <p:cNvSpPr>
            <a:spLocks noGrp="1"/>
          </p:cNvSpPr>
          <p:nvPr>
            <p:ph type="pic" sz="quarter" idx="11"/>
          </p:nvPr>
        </p:nvSpPr>
        <p:spPr>
          <a:xfrm>
            <a:off x="6095282" y="1406573"/>
            <a:ext cx="5463444" cy="4822825"/>
          </a:xfrm>
          <a:pattFill prst="pct50">
            <a:fgClr>
              <a:schemeClr val="accent1"/>
            </a:fgClr>
            <a:bgClr>
              <a:schemeClr val="bg1"/>
            </a:bgClr>
          </a:pattFill>
        </p:spPr>
        <p:txBody>
          <a:bodyPr/>
          <a:lstStyle/>
          <a:p>
            <a:endParaRPr lang="en-CA"/>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04024471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Half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728960"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267960"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6A11248-6DB6-4BE9-ABB6-1F15DF1C9E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7" name="Slide Number Placeholder 5">
            <a:extLst>
              <a:ext uri="{FF2B5EF4-FFF2-40B4-BE49-F238E27FC236}">
                <a16:creationId xmlns:a16="http://schemas.microsoft.com/office/drawing/2014/main" id="{23F15E98-590D-4DCD-8C24-1F6E320D04E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7" name="Picture 6"/>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387325114"/>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Center Title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982F4EE1-5CFE-4CF6-AAAC-50973154BD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312021"/>
            <a:ext cx="2710842" cy="161801"/>
          </a:xfrm>
          <a:prstGeom prst="rect">
            <a:avLst/>
          </a:prstGeom>
        </p:spPr>
      </p:pic>
      <p:sp>
        <p:nvSpPr>
          <p:cNvPr id="14" name="Slide Number Placeholder 5">
            <a:extLst>
              <a:ext uri="{FF2B5EF4-FFF2-40B4-BE49-F238E27FC236}">
                <a16:creationId xmlns:a16="http://schemas.microsoft.com/office/drawing/2014/main" id="{CFB59FDB-CA63-4866-A385-8705E71738FC}"/>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6" name="Picture 5"/>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7796936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latin typeface="HelveticaNeueLT Pro 25 UltLt" panose="020B0303020202020204" pitchFamily="34" charset="0"/>
                <a:cs typeface="Helvetica" panose="020B0604020202020204" pitchFamily="34" charset="0"/>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C1904ADA-A77E-4757-8BD5-FDB885138D49}"/>
              </a:ext>
            </a:extLst>
          </p:cNvPr>
          <p:cNvSpPr>
            <a:spLocks noGrp="1"/>
          </p:cNvSpPr>
          <p:nvPr>
            <p:ph idx="13"/>
          </p:nvPr>
        </p:nvSpPr>
        <p:spPr>
          <a:xfrm>
            <a:off x="6226649"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857975DD-137C-44EE-877A-F4D51DCC67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Footer Placeholder 4">
            <a:extLst>
              <a:ext uri="{FF2B5EF4-FFF2-40B4-BE49-F238E27FC236}">
                <a16:creationId xmlns:a16="http://schemas.microsoft.com/office/drawing/2014/main" id="{355B86E5-3A61-4604-BF22-43B19213C7F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6" name="Slide Number Placeholder 5">
            <a:extLst>
              <a:ext uri="{FF2B5EF4-FFF2-40B4-BE49-F238E27FC236}">
                <a16:creationId xmlns:a16="http://schemas.microsoft.com/office/drawing/2014/main" id="{195D8B75-5272-4566-AEB6-660BEE88045F}"/>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2728863588"/>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Center Title Imag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21CAE9-8A36-489B-8DE8-E575C81FB6B0}"/>
              </a:ext>
            </a:extLst>
          </p:cNvPr>
          <p:cNvSpPr>
            <a:spLocks noGrp="1"/>
          </p:cNvSpPr>
          <p:nvPr>
            <p:ph type="pic" sz="quarter" idx="14"/>
          </p:nvPr>
        </p:nvSpPr>
        <p:spPr>
          <a:xfrm>
            <a:off x="0" y="-8238"/>
            <a:ext cx="12192000" cy="6866238"/>
          </a:xfrm>
        </p:spPr>
        <p:txBody>
          <a:bodyPr/>
          <a:lstStyle>
            <a:lvl1pPr marL="0" indent="0">
              <a:buNone/>
              <a:defRPr/>
            </a:lvl1pPr>
          </a:lstStyle>
          <a:p>
            <a:endParaRPr lang="en-US" dirty="0"/>
          </a:p>
        </p:txBody>
      </p:sp>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F287E3C7-0570-4693-B974-564C9FB438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22578" y="6312021"/>
            <a:ext cx="2710842" cy="161801"/>
          </a:xfrm>
          <a:prstGeom prst="rect">
            <a:avLst/>
          </a:prstGeom>
        </p:spPr>
      </p:pic>
      <p:sp>
        <p:nvSpPr>
          <p:cNvPr id="14" name="Slide Number Placeholder 5">
            <a:extLst>
              <a:ext uri="{FF2B5EF4-FFF2-40B4-BE49-F238E27FC236}">
                <a16:creationId xmlns:a16="http://schemas.microsoft.com/office/drawing/2014/main" id="{433D9FC6-B62D-4DCF-BE8A-B10486C8E14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195272738"/>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5F453-0DFB-4895-B2B9-7E9FDCDA2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B52D12-92A3-455B-8B6C-60932047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DC18035-DCC1-4EB6-9369-A37CF18BE30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6/24/2020</a:t>
            </a:fld>
            <a:endParaRPr lang="en-US" dirty="0"/>
          </a:p>
        </p:txBody>
      </p:sp>
      <p:sp>
        <p:nvSpPr>
          <p:cNvPr id="5" name="Footer Placeholder 4">
            <a:extLst>
              <a:ext uri="{FF2B5EF4-FFF2-40B4-BE49-F238E27FC236}">
                <a16:creationId xmlns:a16="http://schemas.microsoft.com/office/drawing/2014/main" id="{C1404E95-1710-4923-9FE5-D54F8120DF55}"/>
              </a:ext>
            </a:extLst>
          </p:cNvPr>
          <p:cNvSpPr>
            <a:spLocks noGrp="1"/>
          </p:cNvSpPr>
          <p:nvPr>
            <p:ph type="ftr" sz="quarter" idx="3"/>
          </p:nvPr>
        </p:nvSpPr>
        <p:spPr>
          <a:xfrm>
            <a:off x="607382" y="6583680"/>
            <a:ext cx="4551759"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dirty="0"/>
              <a:t>The Linux Foundation, not for distribution beyond Governing Board Members</a:t>
            </a:r>
          </a:p>
        </p:txBody>
      </p:sp>
      <p:sp>
        <p:nvSpPr>
          <p:cNvPr id="6" name="Slide Number Placeholder 5">
            <a:extLst>
              <a:ext uri="{FF2B5EF4-FFF2-40B4-BE49-F238E27FC236}">
                <a16:creationId xmlns:a16="http://schemas.microsoft.com/office/drawing/2014/main" id="{3940CA78-0B11-4982-98BE-01AD81226393}"/>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145462306"/>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71" r:id="rId3"/>
    <p:sldLayoutId id="2147483672" r:id="rId4"/>
    <p:sldLayoutId id="2147483673" r:id="rId5"/>
    <p:sldLayoutId id="2147483661" r:id="rId6"/>
    <p:sldLayoutId id="2147483660" r:id="rId7"/>
    <p:sldLayoutId id="2147483664" r:id="rId8"/>
    <p:sldLayoutId id="2147483666" r:id="rId9"/>
    <p:sldLayoutId id="2147483662" r:id="rId10"/>
    <p:sldLayoutId id="2147483668" r:id="rId11"/>
    <p:sldLayoutId id="2147483655" r:id="rId12"/>
    <p:sldLayoutId id="2147483667" r:id="rId13"/>
    <p:sldLayoutId id="2147483670" r:id="rId14"/>
    <p:sldLayoutId id="2147483675" r:id="rId15"/>
    <p:sldLayoutId id="2147483678" r:id="rId16"/>
    <p:sldLayoutId id="2147483679" r:id="rId17"/>
  </p:sldLayoutIdLst>
  <p:transition>
    <p:wipe dir="r"/>
  </p:transition>
  <p:hf hdr="0"/>
  <p:txStyles>
    <p:titleStyle>
      <a:lvl1pPr algn="l" defTabSz="914400" rtl="0" eaLnBrk="1" latinLnBrk="0" hangingPunct="1">
        <a:lnSpc>
          <a:spcPct val="90000"/>
        </a:lnSpc>
        <a:spcBef>
          <a:spcPct val="0"/>
        </a:spcBef>
        <a:buNone/>
        <a:defRPr sz="3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p:titleStyle>
    <p:body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hyperlink" Target="https://etherpad.opnfv.org/p/CNTT_-_Reference_Model_%26_Network_Mode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tiff"/><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tiff"/><Relationship Id="rId4" Type="http://schemas.openxmlformats.org/officeDocument/2006/relationships/hyperlink" Target="https://pixabay.com/en/book-closed-brown-hard-cover-307524/"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B629-B7DD-E345-A1B7-D667037026D0}"/>
              </a:ext>
            </a:extLst>
          </p:cNvPr>
          <p:cNvSpPr>
            <a:spLocks noGrp="1"/>
          </p:cNvSpPr>
          <p:nvPr>
            <p:ph type="ctrTitle"/>
          </p:nvPr>
        </p:nvSpPr>
        <p:spPr>
          <a:xfrm>
            <a:off x="547164" y="2081048"/>
            <a:ext cx="8153401" cy="1586491"/>
          </a:xfrm>
        </p:spPr>
        <p:txBody>
          <a:bodyPr>
            <a:normAutofit fontScale="90000"/>
          </a:bodyPr>
          <a:lstStyle/>
          <a:p>
            <a:r>
              <a:rPr lang="en-US" sz="4000" b="1" dirty="0"/>
              <a:t>Cloud </a:t>
            </a:r>
            <a:r>
              <a:rPr lang="en-US" sz="4000" b="1" dirty="0" err="1"/>
              <a:t>iNfrastructure</a:t>
            </a:r>
            <a:r>
              <a:rPr lang="en-US" sz="4000" b="1" dirty="0"/>
              <a:t> Telco Taskforce</a:t>
            </a:r>
            <a:br>
              <a:rPr lang="en-US" sz="3600" dirty="0"/>
            </a:br>
            <a:br>
              <a:rPr lang="en-US" sz="2800" dirty="0"/>
            </a:br>
            <a:br>
              <a:rPr lang="en-US" sz="2200" dirty="0">
                <a:latin typeface="Arial" panose="020B0604020202020204" pitchFamily="34" charset="0"/>
                <a:cs typeface="Arial" panose="020B0604020202020204" pitchFamily="34" charset="0"/>
              </a:rPr>
            </a:br>
            <a:r>
              <a:rPr lang="en-US" b="1" i="1" dirty="0">
                <a:solidFill>
                  <a:srgbClr val="FFFF00"/>
                </a:solidFill>
              </a:rPr>
              <a:t>Reference Model – Network Model</a:t>
            </a:r>
            <a:br>
              <a:rPr lang="en-US" b="1" i="1" dirty="0">
                <a:solidFill>
                  <a:srgbClr val="FFFF00"/>
                </a:solidFill>
              </a:rPr>
            </a:br>
            <a:r>
              <a:rPr lang="en-US" b="1" i="1" dirty="0">
                <a:solidFill>
                  <a:srgbClr val="FFFF00"/>
                </a:solidFill>
              </a:rPr>
              <a:t>Evolution</a:t>
            </a:r>
            <a:br>
              <a:rPr lang="en-US" sz="3600" dirty="0">
                <a:latin typeface="Arial" panose="020B0604020202020204" pitchFamily="34" charset="0"/>
                <a:cs typeface="Arial" panose="020B0604020202020204" pitchFamily="34" charset="0"/>
              </a:rPr>
            </a:b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Wednesday 24</a:t>
            </a:r>
            <a:r>
              <a:rPr lang="en-US" sz="3600" baseline="30000" dirty="0">
                <a:latin typeface="Arial" panose="020B0604020202020204" pitchFamily="34" charset="0"/>
                <a:cs typeface="Arial" panose="020B0604020202020204" pitchFamily="34" charset="0"/>
              </a:rPr>
              <a:t>th</a:t>
            </a:r>
            <a:r>
              <a:rPr lang="en-US" sz="3600" dirty="0">
                <a:latin typeface="Arial" panose="020B0604020202020204" pitchFamily="34" charset="0"/>
                <a:cs typeface="Arial" panose="020B0604020202020204" pitchFamily="34" charset="0"/>
              </a:rPr>
              <a:t> June, 2020</a:t>
            </a:r>
            <a:br>
              <a:rPr lang="en-US" sz="3600" dirty="0">
                <a:latin typeface="Arial" panose="020B0604020202020204" pitchFamily="34" charset="0"/>
                <a:cs typeface="Arial" panose="020B0604020202020204" pitchFamily="34" charset="0"/>
              </a:rPr>
            </a:br>
            <a:br>
              <a:rPr lang="en-US" sz="3600" dirty="0">
                <a:latin typeface="Arial" panose="020B0604020202020204" pitchFamily="34" charset="0"/>
                <a:cs typeface="Arial" panose="020B0604020202020204" pitchFamily="34" charset="0"/>
              </a:rPr>
            </a:br>
            <a:endParaRPr lang="en-US" sz="60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47493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653AE-ABBA-4EED-BAAB-CDF4CA781F4C}"/>
              </a:ext>
            </a:extLst>
          </p:cNvPr>
          <p:cNvSpPr>
            <a:spLocks noGrp="1"/>
          </p:cNvSpPr>
          <p:nvPr>
            <p:ph type="title"/>
          </p:nvPr>
        </p:nvSpPr>
        <p:spPr/>
        <p:txBody>
          <a:bodyPr>
            <a:normAutofit/>
          </a:bodyPr>
          <a:lstStyle/>
          <a:p>
            <a:r>
              <a:rPr lang="en-AU" dirty="0">
                <a:latin typeface="Arial" panose="020B0604020202020204" pitchFamily="34" charset="0"/>
                <a:cs typeface="Arial" panose="020B0604020202020204" pitchFamily="34" charset="0"/>
              </a:rPr>
              <a:t>HW Infrastructure Manager key functions</a:t>
            </a:r>
          </a:p>
        </p:txBody>
      </p:sp>
      <p:sp>
        <p:nvSpPr>
          <p:cNvPr id="5" name="Content Placeholder 4">
            <a:extLst>
              <a:ext uri="{FF2B5EF4-FFF2-40B4-BE49-F238E27FC236}">
                <a16:creationId xmlns:a16="http://schemas.microsoft.com/office/drawing/2014/main" id="{C0C73128-93C1-4C8F-BB4C-DFC50E2FC1B1}"/>
              </a:ext>
            </a:extLst>
          </p:cNvPr>
          <p:cNvSpPr>
            <a:spLocks noGrp="1"/>
          </p:cNvSpPr>
          <p:nvPr>
            <p:ph idx="1"/>
          </p:nvPr>
        </p:nvSpPr>
        <p:spPr/>
        <p:txBody>
          <a:bodyPr>
            <a:normAutofit fontScale="55000" lnSpcReduction="20000"/>
          </a:bodyPr>
          <a:lstStyle/>
          <a:p>
            <a:r>
              <a:rPr lang="sv-SE" dirty="0">
                <a:solidFill>
                  <a:schemeClr val="tx1"/>
                </a:solidFill>
                <a:latin typeface="Arial" panose="020B0604020202020204" pitchFamily="34" charset="0"/>
                <a:cs typeface="Arial" panose="020B0604020202020204" pitchFamily="34" charset="0"/>
              </a:rPr>
              <a:t>Equipment Asset and </a:t>
            </a:r>
            <a:r>
              <a:rPr lang="sv-SE" dirty="0" err="1">
                <a:solidFill>
                  <a:schemeClr val="tx1"/>
                </a:solidFill>
                <a:latin typeface="Arial" panose="020B0604020202020204" pitchFamily="34" charset="0"/>
                <a:cs typeface="Arial" panose="020B0604020202020204" pitchFamily="34" charset="0"/>
              </a:rPr>
              <a:t>Physical</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Topology</a:t>
            </a:r>
            <a:r>
              <a:rPr lang="sv-SE" dirty="0">
                <a:solidFill>
                  <a:schemeClr val="tx1"/>
                </a:solidFill>
                <a:latin typeface="Arial" panose="020B0604020202020204" pitchFamily="34" charset="0"/>
                <a:cs typeface="Arial" panose="020B0604020202020204" pitchFamily="34" charset="0"/>
              </a:rPr>
              <a:t> Discovery</a:t>
            </a:r>
          </a:p>
          <a:p>
            <a:r>
              <a:rPr lang="sv-SE" dirty="0">
                <a:solidFill>
                  <a:schemeClr val="tx1"/>
                </a:solidFill>
                <a:latin typeface="Arial" panose="020B0604020202020204" pitchFamily="34" charset="0"/>
                <a:cs typeface="Arial" panose="020B0604020202020204" pitchFamily="34" charset="0"/>
              </a:rPr>
              <a:t>HW </a:t>
            </a:r>
            <a:r>
              <a:rPr lang="sv-SE" dirty="0" err="1">
                <a:solidFill>
                  <a:schemeClr val="tx1"/>
                </a:solidFill>
                <a:latin typeface="Arial" panose="020B0604020202020204" pitchFamily="34" charset="0"/>
                <a:cs typeface="Arial" panose="020B0604020202020204" pitchFamily="34" charset="0"/>
              </a:rPr>
              <a:t>Infrastructure</a:t>
            </a:r>
            <a:r>
              <a:rPr lang="sv-SE" dirty="0">
                <a:solidFill>
                  <a:schemeClr val="tx1"/>
                </a:solidFill>
                <a:latin typeface="Arial" panose="020B0604020202020204" pitchFamily="34" charset="0"/>
                <a:cs typeface="Arial" panose="020B0604020202020204" pitchFamily="34" charset="0"/>
              </a:rPr>
              <a:t> Management </a:t>
            </a:r>
            <a:r>
              <a:rPr lang="sv-SE" dirty="0" err="1">
                <a:solidFill>
                  <a:schemeClr val="tx1"/>
                </a:solidFill>
                <a:latin typeface="Arial" panose="020B0604020202020204" pitchFamily="34" charset="0"/>
                <a:cs typeface="Arial" panose="020B0604020202020204" pitchFamily="34" charset="0"/>
              </a:rPr>
              <a:t>Addressing</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Topology</a:t>
            </a:r>
            <a:r>
              <a:rPr lang="sv-SE" dirty="0">
                <a:solidFill>
                  <a:schemeClr val="tx1"/>
                </a:solidFill>
                <a:latin typeface="Arial" panose="020B0604020202020204" pitchFamily="34" charset="0"/>
                <a:cs typeface="Arial" panose="020B0604020202020204" pitchFamily="34" charset="0"/>
              </a:rPr>
              <a:t> and </a:t>
            </a:r>
            <a:r>
              <a:rPr lang="sv-SE" dirty="0" err="1">
                <a:solidFill>
                  <a:schemeClr val="tx1"/>
                </a:solidFill>
                <a:latin typeface="Arial" panose="020B0604020202020204" pitchFamily="34" charset="0"/>
                <a:cs typeface="Arial" panose="020B0604020202020204" pitchFamily="34" charset="0"/>
              </a:rPr>
              <a:t>Authorization</a:t>
            </a:r>
            <a:endParaRPr lang="sv-SE" dirty="0">
              <a:solidFill>
                <a:schemeClr val="tx1"/>
              </a:solidFill>
              <a:latin typeface="Arial" panose="020B0604020202020204" pitchFamily="34" charset="0"/>
              <a:cs typeface="Arial" panose="020B0604020202020204" pitchFamily="34" charset="0"/>
            </a:endParaRPr>
          </a:p>
          <a:p>
            <a:r>
              <a:rPr lang="sv-SE" dirty="0">
                <a:solidFill>
                  <a:schemeClr val="tx1"/>
                </a:solidFill>
                <a:latin typeface="Arial" panose="020B0604020202020204" pitchFamily="34" charset="0"/>
                <a:cs typeface="Arial" panose="020B0604020202020204" pitchFamily="34" charset="0"/>
              </a:rPr>
              <a:t>Equipment </a:t>
            </a:r>
            <a:r>
              <a:rPr lang="sv-SE" dirty="0" err="1">
                <a:solidFill>
                  <a:schemeClr val="tx1"/>
                </a:solidFill>
                <a:latin typeface="Arial" panose="020B0604020202020204" pitchFamily="34" charset="0"/>
                <a:cs typeface="Arial" panose="020B0604020202020204" pitchFamily="34" charset="0"/>
              </a:rPr>
              <a:t>Firmware</a:t>
            </a:r>
            <a:r>
              <a:rPr lang="sv-SE" dirty="0">
                <a:solidFill>
                  <a:schemeClr val="tx1"/>
                </a:solidFill>
                <a:latin typeface="Arial" panose="020B0604020202020204" pitchFamily="34" charset="0"/>
                <a:cs typeface="Arial" panose="020B0604020202020204" pitchFamily="34" charset="0"/>
              </a:rPr>
              <a:t> management</a:t>
            </a:r>
          </a:p>
          <a:p>
            <a:r>
              <a:rPr lang="sv-SE" dirty="0">
                <a:solidFill>
                  <a:schemeClr val="tx1"/>
                </a:solidFill>
                <a:latin typeface="Arial" panose="020B0604020202020204" pitchFamily="34" charset="0"/>
                <a:cs typeface="Arial" panose="020B0604020202020204" pitchFamily="34" charset="0"/>
              </a:rPr>
              <a:t>Equipment </a:t>
            </a:r>
            <a:r>
              <a:rPr lang="sv-SE" dirty="0" err="1">
                <a:solidFill>
                  <a:schemeClr val="tx1"/>
                </a:solidFill>
                <a:latin typeface="Arial" panose="020B0604020202020204" pitchFamily="34" charset="0"/>
                <a:cs typeface="Arial" panose="020B0604020202020204" pitchFamily="34" charset="0"/>
              </a:rPr>
              <a:t>Fault</a:t>
            </a:r>
            <a:r>
              <a:rPr lang="sv-SE" dirty="0">
                <a:solidFill>
                  <a:schemeClr val="tx1"/>
                </a:solidFill>
                <a:latin typeface="Arial" panose="020B0604020202020204" pitchFamily="34" charset="0"/>
                <a:cs typeface="Arial" panose="020B0604020202020204" pitchFamily="34" charset="0"/>
              </a:rPr>
              <a:t> management</a:t>
            </a:r>
          </a:p>
          <a:p>
            <a:r>
              <a:rPr lang="sv-SE" dirty="0">
                <a:solidFill>
                  <a:schemeClr val="tx1"/>
                </a:solidFill>
                <a:latin typeface="Arial" panose="020B0604020202020204" pitchFamily="34" charset="0"/>
                <a:cs typeface="Arial" panose="020B0604020202020204" pitchFamily="34" charset="0"/>
              </a:rPr>
              <a:t>HW </a:t>
            </a:r>
            <a:r>
              <a:rPr lang="sv-SE" dirty="0" err="1">
                <a:solidFill>
                  <a:schemeClr val="tx1"/>
                </a:solidFill>
                <a:latin typeface="Arial" panose="020B0604020202020204" pitchFamily="34" charset="0"/>
                <a:cs typeface="Arial" panose="020B0604020202020204" pitchFamily="34" charset="0"/>
              </a:rPr>
              <a:t>Infrastructure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Telemetry</a:t>
            </a:r>
            <a:r>
              <a:rPr lang="sv-SE" dirty="0">
                <a:solidFill>
                  <a:schemeClr val="tx1"/>
                </a:solidFill>
                <a:latin typeface="Arial" panose="020B0604020202020204" pitchFamily="34" charset="0"/>
                <a:cs typeface="Arial" panose="020B0604020202020204" pitchFamily="34" charset="0"/>
              </a:rPr>
              <a:t> and Log </a:t>
            </a:r>
            <a:r>
              <a:rPr lang="sv-SE" dirty="0" err="1">
                <a:solidFill>
                  <a:schemeClr val="tx1"/>
                </a:solidFill>
                <a:latin typeface="Arial" panose="020B0604020202020204" pitchFamily="34" charset="0"/>
                <a:cs typeface="Arial" panose="020B0604020202020204" pitchFamily="34" charset="0"/>
              </a:rPr>
              <a:t>collection</a:t>
            </a:r>
            <a:r>
              <a:rPr lang="sv-SE" dirty="0">
                <a:solidFill>
                  <a:schemeClr val="tx1"/>
                </a:solidFill>
                <a:latin typeface="Arial" panose="020B0604020202020204" pitchFamily="34" charset="0"/>
                <a:cs typeface="Arial" panose="020B0604020202020204" pitchFamily="34" charset="0"/>
              </a:rPr>
              <a:t> and services</a:t>
            </a:r>
          </a:p>
          <a:p>
            <a:r>
              <a:rPr lang="sv-SE" dirty="0">
                <a:solidFill>
                  <a:schemeClr val="tx1"/>
                </a:solidFill>
                <a:latin typeface="Arial" panose="020B0604020202020204" pitchFamily="34" charset="0"/>
                <a:cs typeface="Arial" panose="020B0604020202020204" pitchFamily="34" charset="0"/>
              </a:rPr>
              <a:t>HW </a:t>
            </a:r>
            <a:r>
              <a:rPr lang="sv-SE" dirty="0" err="1">
                <a:solidFill>
                  <a:schemeClr val="tx1"/>
                </a:solidFill>
                <a:latin typeface="Arial" panose="020B0604020202020204" pitchFamily="34" charset="0"/>
                <a:cs typeface="Arial" panose="020B0604020202020204" pitchFamily="34" charset="0"/>
              </a:rPr>
              <a:t>Resource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Composition</a:t>
            </a:r>
            <a:r>
              <a:rPr lang="sv-SE" dirty="0">
                <a:solidFill>
                  <a:schemeClr val="tx1"/>
                </a:solidFill>
                <a:latin typeface="Arial" panose="020B0604020202020204" pitchFamily="34" charset="0"/>
                <a:cs typeface="Arial" panose="020B0604020202020204" pitchFamily="34" charset="0"/>
              </a:rPr>
              <a:t>, i.e. Creation of </a:t>
            </a:r>
            <a:r>
              <a:rPr lang="sv-SE" dirty="0" err="1">
                <a:solidFill>
                  <a:schemeClr val="tx1"/>
                </a:solidFill>
                <a:latin typeface="Arial" panose="020B0604020202020204" pitchFamily="34" charset="0"/>
                <a:cs typeface="Arial" panose="020B0604020202020204" pitchFamily="34" charset="0"/>
              </a:rPr>
              <a:t>abstracted</a:t>
            </a:r>
            <a:r>
              <a:rPr lang="sv-SE" dirty="0">
                <a:solidFill>
                  <a:schemeClr val="tx1"/>
                </a:solidFill>
                <a:latin typeface="Arial" panose="020B0604020202020204" pitchFamily="34" charset="0"/>
                <a:cs typeface="Arial" panose="020B0604020202020204" pitchFamily="34" charset="0"/>
              </a:rPr>
              <a:t> HW Resources - </a:t>
            </a:r>
            <a:r>
              <a:rPr lang="sv-SE" dirty="0" err="1">
                <a:solidFill>
                  <a:schemeClr val="tx1"/>
                </a:solidFill>
                <a:latin typeface="Arial" panose="020B0604020202020204" pitchFamily="34" charset="0"/>
                <a:cs typeface="Arial" panose="020B0604020202020204" pitchFamily="34" charset="0"/>
              </a:rPr>
              <a:t>Compute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Storage</a:t>
            </a:r>
            <a:r>
              <a:rPr lang="sv-SE" dirty="0">
                <a:solidFill>
                  <a:schemeClr val="tx1"/>
                </a:solidFill>
                <a:latin typeface="Arial" panose="020B0604020202020204" pitchFamily="34" charset="0"/>
                <a:cs typeface="Arial" panose="020B0604020202020204" pitchFamily="34" charset="0"/>
              </a:rPr>
              <a:t> &amp; </a:t>
            </a:r>
            <a:r>
              <a:rPr lang="sv-SE" dirty="0" err="1">
                <a:solidFill>
                  <a:schemeClr val="tx1"/>
                </a:solidFill>
                <a:latin typeface="Arial" panose="020B0604020202020204" pitchFamily="34" charset="0"/>
                <a:cs typeface="Arial" panose="020B0604020202020204" pitchFamily="34" charset="0"/>
              </a:rPr>
              <a:t>Network</a:t>
            </a:r>
            <a:endParaRPr lang="sv-SE" dirty="0">
              <a:solidFill>
                <a:schemeClr val="tx1"/>
              </a:solidFill>
              <a:latin typeface="Arial" panose="020B0604020202020204" pitchFamily="34" charset="0"/>
              <a:cs typeface="Arial" panose="020B0604020202020204" pitchFamily="34" charset="0"/>
            </a:endParaRPr>
          </a:p>
          <a:p>
            <a:r>
              <a:rPr lang="sv-SE" dirty="0" err="1">
                <a:solidFill>
                  <a:schemeClr val="tx1"/>
                </a:solidFill>
                <a:latin typeface="Arial" panose="020B0604020202020204" pitchFamily="34" charset="0"/>
                <a:cs typeface="Arial" panose="020B0604020202020204" pitchFamily="34" charset="0"/>
              </a:rPr>
              <a:t>Underlay</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Network</a:t>
            </a:r>
            <a:r>
              <a:rPr lang="sv-SE" dirty="0">
                <a:solidFill>
                  <a:schemeClr val="tx1"/>
                </a:solidFill>
                <a:latin typeface="Arial" panose="020B0604020202020204" pitchFamily="34" charset="0"/>
                <a:cs typeface="Arial" panose="020B0604020202020204" pitchFamily="34" charset="0"/>
              </a:rPr>
              <a:t> Management</a:t>
            </a:r>
          </a:p>
          <a:p>
            <a:pPr lvl="1"/>
            <a:r>
              <a:rPr lang="sv-SE" dirty="0">
                <a:solidFill>
                  <a:schemeClr val="tx1"/>
                </a:solidFill>
                <a:latin typeface="Arial" panose="020B0604020202020204" pitchFamily="34" charset="0"/>
                <a:cs typeface="Arial" panose="020B0604020202020204" pitchFamily="34" charset="0"/>
              </a:rPr>
              <a:t>Switch </a:t>
            </a:r>
            <a:r>
              <a:rPr lang="sv-SE" dirty="0" err="1">
                <a:solidFill>
                  <a:schemeClr val="tx1"/>
                </a:solidFill>
                <a:latin typeface="Arial" panose="020B0604020202020204" pitchFamily="34" charset="0"/>
                <a:cs typeface="Arial" panose="020B0604020202020204" pitchFamily="34" charset="0"/>
              </a:rPr>
              <a:t>Fabric</a:t>
            </a:r>
            <a:r>
              <a:rPr lang="sv-SE" dirty="0">
                <a:solidFill>
                  <a:schemeClr val="tx1"/>
                </a:solidFill>
                <a:latin typeface="Arial" panose="020B0604020202020204" pitchFamily="34" charset="0"/>
                <a:cs typeface="Arial" panose="020B0604020202020204" pitchFamily="34" charset="0"/>
              </a:rPr>
              <a:t> &amp; </a:t>
            </a:r>
            <a:r>
              <a:rPr lang="sv-SE" dirty="0" err="1">
                <a:solidFill>
                  <a:schemeClr val="tx1"/>
                </a:solidFill>
                <a:latin typeface="Arial" panose="020B0604020202020204" pitchFamily="34" charset="0"/>
                <a:cs typeface="Arial" panose="020B0604020202020204" pitchFamily="34" charset="0"/>
              </a:rPr>
              <a:t>SmartNIC</a:t>
            </a:r>
            <a:r>
              <a:rPr lang="sv-SE" dirty="0">
                <a:solidFill>
                  <a:schemeClr val="tx1"/>
                </a:solidFill>
                <a:latin typeface="Arial" panose="020B0604020202020204" pitchFamily="34" charset="0"/>
                <a:cs typeface="Arial" panose="020B0604020202020204" pitchFamily="34" charset="0"/>
              </a:rPr>
              <a:t> management</a:t>
            </a:r>
          </a:p>
          <a:p>
            <a:pPr lvl="1"/>
            <a:r>
              <a:rPr lang="sv-SE" dirty="0">
                <a:solidFill>
                  <a:schemeClr val="tx1"/>
                </a:solidFill>
                <a:latin typeface="Arial" panose="020B0604020202020204" pitchFamily="34" charset="0"/>
                <a:cs typeface="Arial" panose="020B0604020202020204" pitchFamily="34" charset="0"/>
              </a:rPr>
              <a:t>HW </a:t>
            </a:r>
            <a:r>
              <a:rPr lang="sv-SE" dirty="0" err="1">
                <a:solidFill>
                  <a:schemeClr val="tx1"/>
                </a:solidFill>
                <a:latin typeface="Arial" panose="020B0604020202020204" pitchFamily="34" charset="0"/>
                <a:cs typeface="Arial" panose="020B0604020202020204" pitchFamily="34" charset="0"/>
              </a:rPr>
              <a:t>Resource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Composition</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network</a:t>
            </a:r>
            <a:r>
              <a:rPr lang="sv-SE" dirty="0">
                <a:solidFill>
                  <a:schemeClr val="tx1"/>
                </a:solidFill>
                <a:latin typeface="Arial" panose="020B0604020202020204" pitchFamily="34" charset="0"/>
                <a:cs typeface="Arial" panose="020B0604020202020204" pitchFamily="34" charset="0"/>
              </a:rPr>
              <a:t> management</a:t>
            </a:r>
          </a:p>
          <a:p>
            <a:pPr lvl="1"/>
            <a:r>
              <a:rPr lang="sv-SE" dirty="0" err="1">
                <a:solidFill>
                  <a:schemeClr val="tx1"/>
                </a:solidFill>
                <a:latin typeface="Arial" panose="020B0604020202020204" pitchFamily="34" charset="0"/>
                <a:cs typeface="Arial" panose="020B0604020202020204" pitchFamily="34" charset="0"/>
              </a:rPr>
              <a:t>Overlay</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Network</a:t>
            </a:r>
            <a:r>
              <a:rPr lang="sv-SE" dirty="0">
                <a:solidFill>
                  <a:schemeClr val="tx1"/>
                </a:solidFill>
                <a:latin typeface="Arial" panose="020B0604020202020204" pitchFamily="34" charset="0"/>
                <a:cs typeface="Arial" panose="020B0604020202020204" pitchFamily="34" charset="0"/>
              </a:rPr>
              <a:t> services </a:t>
            </a:r>
            <a:r>
              <a:rPr lang="sv-SE" dirty="0" err="1">
                <a:solidFill>
                  <a:schemeClr val="tx1"/>
                </a:solidFill>
                <a:latin typeface="Arial" panose="020B0604020202020204" pitchFamily="34" charset="0"/>
                <a:cs typeface="Arial" panose="020B0604020202020204" pitchFamily="34" charset="0"/>
              </a:rPr>
              <a:t>e.g</a:t>
            </a:r>
            <a:r>
              <a:rPr lang="sv-SE" dirty="0">
                <a:solidFill>
                  <a:schemeClr val="tx1"/>
                </a:solidFill>
                <a:latin typeface="Arial" panose="020B0604020202020204" pitchFamily="34" charset="0"/>
                <a:cs typeface="Arial" panose="020B0604020202020204" pitchFamily="34" charset="0"/>
              </a:rPr>
              <a:t>. VTEP terminations, </a:t>
            </a:r>
            <a:r>
              <a:rPr lang="sv-SE" dirty="0" err="1">
                <a:solidFill>
                  <a:schemeClr val="tx1"/>
                </a:solidFill>
                <a:latin typeface="Arial" panose="020B0604020202020204" pitchFamily="34" charset="0"/>
                <a:cs typeface="Arial" panose="020B0604020202020204" pitchFamily="34" charset="0"/>
              </a:rPr>
              <a:t>Selective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monitoring</a:t>
            </a:r>
            <a:r>
              <a:rPr lang="sv-SE" dirty="0">
                <a:solidFill>
                  <a:schemeClr val="tx1"/>
                </a:solidFill>
                <a:latin typeface="Arial" panose="020B0604020202020204" pitchFamily="34" charset="0"/>
                <a:cs typeface="Arial" panose="020B0604020202020204" pitchFamily="34" charset="0"/>
              </a:rPr>
              <a:t> and </a:t>
            </a:r>
            <a:r>
              <a:rPr lang="sv-SE" dirty="0" err="1">
                <a:solidFill>
                  <a:schemeClr val="tx1"/>
                </a:solidFill>
                <a:latin typeface="Arial" panose="020B0604020202020204" pitchFamily="34" charset="0"/>
                <a:cs typeface="Arial" panose="020B0604020202020204" pitchFamily="34" charset="0"/>
              </a:rPr>
              <a:t>Tapping</a:t>
            </a:r>
            <a:endParaRPr lang="sv-SE" dirty="0">
              <a:solidFill>
                <a:schemeClr val="tx1"/>
              </a:solidFill>
              <a:latin typeface="Arial" panose="020B0604020202020204" pitchFamily="34" charset="0"/>
              <a:cs typeface="Arial" panose="020B0604020202020204" pitchFamily="34" charset="0"/>
            </a:endParaRPr>
          </a:p>
          <a:p>
            <a:r>
              <a:rPr lang="sv-SE" dirty="0" err="1">
                <a:solidFill>
                  <a:schemeClr val="tx1"/>
                </a:solidFill>
                <a:latin typeface="Arial" panose="020B0604020202020204" pitchFamily="34" charset="0"/>
                <a:cs typeface="Arial" panose="020B0604020202020204" pitchFamily="34" charset="0"/>
              </a:rPr>
              <a:t>Emergency</a:t>
            </a:r>
            <a:r>
              <a:rPr lang="sv-SE" dirty="0">
                <a:solidFill>
                  <a:schemeClr val="tx1"/>
                </a:solidFill>
                <a:latin typeface="Arial" panose="020B0604020202020204" pitchFamily="34" charset="0"/>
                <a:cs typeface="Arial" panose="020B0604020202020204" pitchFamily="34" charset="0"/>
              </a:rPr>
              <a:t> and </a:t>
            </a:r>
            <a:r>
              <a:rPr lang="sv-SE" dirty="0" err="1">
                <a:solidFill>
                  <a:schemeClr val="tx1"/>
                </a:solidFill>
                <a:latin typeface="Arial" panose="020B0604020202020204" pitchFamily="34" charset="0"/>
                <a:cs typeface="Arial" panose="020B0604020202020204" pitchFamily="34" charset="0"/>
              </a:rPr>
              <a:t>console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connectivity</a:t>
            </a:r>
            <a:r>
              <a:rPr lang="sv-SE" dirty="0">
                <a:solidFill>
                  <a:schemeClr val="tx1"/>
                </a:solidFill>
                <a:latin typeface="Arial" panose="020B0604020202020204" pitchFamily="34" charset="0"/>
                <a:cs typeface="Arial" panose="020B0604020202020204" pitchFamily="34" charset="0"/>
              </a:rPr>
              <a:t> management</a:t>
            </a:r>
          </a:p>
          <a:p>
            <a:r>
              <a:rPr lang="sv-SE" dirty="0">
                <a:solidFill>
                  <a:schemeClr val="tx1"/>
                </a:solidFill>
                <a:latin typeface="Arial" panose="020B0604020202020204" pitchFamily="34" charset="0"/>
                <a:cs typeface="Arial" panose="020B0604020202020204" pitchFamily="34" charset="0"/>
              </a:rPr>
              <a:t>Basic </a:t>
            </a:r>
            <a:r>
              <a:rPr lang="sv-SE" dirty="0" err="1">
                <a:solidFill>
                  <a:schemeClr val="tx1"/>
                </a:solidFill>
                <a:latin typeface="Arial" panose="020B0604020202020204" pitchFamily="34" charset="0"/>
                <a:cs typeface="Arial" panose="020B0604020202020204" pitchFamily="34" charset="0"/>
              </a:rPr>
              <a:t>Storage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Device</a:t>
            </a:r>
            <a:r>
              <a:rPr lang="sv-SE" dirty="0">
                <a:solidFill>
                  <a:schemeClr val="tx1"/>
                </a:solidFill>
                <a:latin typeface="Arial" panose="020B0604020202020204" pitchFamily="34" charset="0"/>
                <a:cs typeface="Arial" panose="020B0604020202020204" pitchFamily="34" charset="0"/>
              </a:rPr>
              <a:t>, Block, </a:t>
            </a:r>
            <a:r>
              <a:rPr lang="sv-SE" dirty="0" err="1">
                <a:solidFill>
                  <a:schemeClr val="tx1"/>
                </a:solidFill>
                <a:latin typeface="Arial" panose="020B0604020202020204" pitchFamily="34" charset="0"/>
                <a:cs typeface="Arial" panose="020B0604020202020204" pitchFamily="34" charset="0"/>
              </a:rPr>
              <a:t>Volume</a:t>
            </a:r>
            <a:r>
              <a:rPr lang="sv-SE" dirty="0">
                <a:solidFill>
                  <a:schemeClr val="tx1"/>
                </a:solidFill>
                <a:latin typeface="Arial" panose="020B0604020202020204" pitchFamily="34" charset="0"/>
                <a:cs typeface="Arial" panose="020B0604020202020204" pitchFamily="34" charset="0"/>
              </a:rPr>
              <a:t> and </a:t>
            </a:r>
            <a:r>
              <a:rPr lang="sv-SE" dirty="0" err="1">
                <a:solidFill>
                  <a:schemeClr val="tx1"/>
                </a:solidFill>
                <a:latin typeface="Arial" panose="020B0604020202020204" pitchFamily="34" charset="0"/>
                <a:cs typeface="Arial" panose="020B0604020202020204" pitchFamily="34" charset="0"/>
              </a:rPr>
              <a:t>Topology</a:t>
            </a:r>
            <a:r>
              <a:rPr lang="sv-SE" dirty="0">
                <a:solidFill>
                  <a:schemeClr val="tx1"/>
                </a:solidFill>
                <a:latin typeface="Arial" panose="020B0604020202020204" pitchFamily="34" charset="0"/>
                <a:cs typeface="Arial" panose="020B0604020202020204" pitchFamily="34" charset="0"/>
              </a:rPr>
              <a:t> management</a:t>
            </a:r>
          </a:p>
          <a:p>
            <a:r>
              <a:rPr lang="sv-SE" dirty="0">
                <a:solidFill>
                  <a:schemeClr val="tx1"/>
                </a:solidFill>
                <a:latin typeface="Arial" panose="020B0604020202020204" pitchFamily="34" charset="0"/>
                <a:cs typeface="Arial" panose="020B0604020202020204" pitchFamily="34" charset="0"/>
              </a:rPr>
              <a:t>HW Accelerator services</a:t>
            </a:r>
          </a:p>
          <a:p>
            <a:r>
              <a:rPr lang="sv-SE" dirty="0" err="1">
                <a:solidFill>
                  <a:schemeClr val="tx1"/>
                </a:solidFill>
                <a:latin typeface="Arial" panose="020B0604020202020204" pitchFamily="34" charset="0"/>
                <a:cs typeface="Arial" panose="020B0604020202020204" pitchFamily="34" charset="0"/>
              </a:rPr>
              <a:t>Boot</a:t>
            </a:r>
            <a:r>
              <a:rPr lang="sv-SE" dirty="0">
                <a:solidFill>
                  <a:schemeClr val="tx1"/>
                </a:solidFill>
                <a:latin typeface="Arial" panose="020B0604020202020204" pitchFamily="34" charset="0"/>
                <a:cs typeface="Arial" panose="020B0604020202020204" pitchFamily="34" charset="0"/>
              </a:rPr>
              <a:t> services </a:t>
            </a:r>
            <a:r>
              <a:rPr lang="sv-SE" dirty="0" err="1">
                <a:solidFill>
                  <a:schemeClr val="tx1"/>
                </a:solidFill>
                <a:latin typeface="Arial" panose="020B0604020202020204" pitchFamily="34" charset="0"/>
                <a:cs typeface="Arial" panose="020B0604020202020204" pitchFamily="34" charset="0"/>
              </a:rPr>
              <a:t>e.g</a:t>
            </a:r>
            <a:r>
              <a:rPr lang="sv-SE" dirty="0">
                <a:solidFill>
                  <a:schemeClr val="tx1"/>
                </a:solidFill>
                <a:latin typeface="Arial" panose="020B0604020202020204" pitchFamily="34" charset="0"/>
                <a:cs typeface="Arial" panose="020B0604020202020204" pitchFamily="34" charset="0"/>
              </a:rPr>
              <a:t>. for accelerators, </a:t>
            </a:r>
            <a:r>
              <a:rPr lang="sv-SE" dirty="0" err="1">
                <a:solidFill>
                  <a:schemeClr val="tx1"/>
                </a:solidFill>
                <a:latin typeface="Arial" panose="020B0604020202020204" pitchFamily="34" charset="0"/>
                <a:cs typeface="Arial" panose="020B0604020202020204" pitchFamily="34" charset="0"/>
              </a:rPr>
              <a:t>switches</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composed</a:t>
            </a:r>
            <a:r>
              <a:rPr lang="sv-SE" dirty="0">
                <a:solidFill>
                  <a:schemeClr val="tx1"/>
                </a:solidFill>
                <a:latin typeface="Arial" panose="020B0604020202020204" pitchFamily="34" charset="0"/>
                <a:cs typeface="Arial" panose="020B0604020202020204" pitchFamily="34" charset="0"/>
              </a:rPr>
              <a:t> servers</a:t>
            </a:r>
          </a:p>
          <a:p>
            <a:endParaRPr lang="en-SE" dirty="0">
              <a:solidFill>
                <a:schemeClr val="tx1"/>
              </a:solidFill>
            </a:endParaRPr>
          </a:p>
        </p:txBody>
      </p:sp>
    </p:spTree>
    <p:extLst>
      <p:ext uri="{BB962C8B-B14F-4D97-AF65-F5344CB8AC3E}">
        <p14:creationId xmlns:p14="http://schemas.microsoft.com/office/powerpoint/2010/main" val="2372095121"/>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14D47-3106-4302-B0AF-938621B59F55}"/>
              </a:ext>
            </a:extLst>
          </p:cNvPr>
          <p:cNvSpPr>
            <a:spLocks noGrp="1"/>
          </p:cNvSpPr>
          <p:nvPr>
            <p:ph type="title"/>
          </p:nvPr>
        </p:nvSpPr>
        <p:spPr/>
        <p:txBody>
          <a:bodyPr/>
          <a:lstStyle/>
          <a:p>
            <a:r>
              <a:rPr lang="en-AU" dirty="0">
                <a:latin typeface="Arial" panose="020B0604020202020204" pitchFamily="34" charset="0"/>
                <a:cs typeface="Arial" panose="020B0604020202020204" pitchFamily="34" charset="0"/>
              </a:rPr>
              <a:t>CNTT RM deployment example</a:t>
            </a:r>
          </a:p>
        </p:txBody>
      </p:sp>
      <p:grpSp>
        <p:nvGrpSpPr>
          <p:cNvPr id="168" name="Group 167">
            <a:extLst>
              <a:ext uri="{FF2B5EF4-FFF2-40B4-BE49-F238E27FC236}">
                <a16:creationId xmlns:a16="http://schemas.microsoft.com/office/drawing/2014/main" id="{F407F299-2766-4BC7-9135-93A0CD60C8FC}"/>
              </a:ext>
            </a:extLst>
          </p:cNvPr>
          <p:cNvGrpSpPr/>
          <p:nvPr/>
        </p:nvGrpSpPr>
        <p:grpSpPr>
          <a:xfrm>
            <a:off x="519181" y="1300800"/>
            <a:ext cx="11561075" cy="4848325"/>
            <a:chOff x="479424" y="1787626"/>
            <a:chExt cx="11561075" cy="4848325"/>
          </a:xfrm>
        </p:grpSpPr>
        <p:grpSp>
          <p:nvGrpSpPr>
            <p:cNvPr id="169" name="Group 168">
              <a:extLst>
                <a:ext uri="{FF2B5EF4-FFF2-40B4-BE49-F238E27FC236}">
                  <a16:creationId xmlns:a16="http://schemas.microsoft.com/office/drawing/2014/main" id="{FD4716B0-FB5F-4BFB-A72E-1140EC786954}"/>
                </a:ext>
              </a:extLst>
            </p:cNvPr>
            <p:cNvGrpSpPr/>
            <p:nvPr/>
          </p:nvGrpSpPr>
          <p:grpSpPr>
            <a:xfrm>
              <a:off x="4173801" y="4664464"/>
              <a:ext cx="2720877" cy="171152"/>
              <a:chOff x="860293" y="2277182"/>
              <a:chExt cx="754984" cy="207435"/>
            </a:xfrm>
          </p:grpSpPr>
          <p:sp>
            <p:nvSpPr>
              <p:cNvPr id="330" name="Rectangle 329">
                <a:extLst>
                  <a:ext uri="{FF2B5EF4-FFF2-40B4-BE49-F238E27FC236}">
                    <a16:creationId xmlns:a16="http://schemas.microsoft.com/office/drawing/2014/main" id="{5AEC3756-AAC2-4421-9D1C-A18E7C2526D6}"/>
                  </a:ext>
                </a:extLst>
              </p:cNvPr>
              <p:cNvSpPr/>
              <p:nvPr/>
            </p:nvSpPr>
            <p:spPr bwMode="auto">
              <a:xfrm>
                <a:off x="860293" y="2296835"/>
                <a:ext cx="754984" cy="187782"/>
              </a:xfrm>
              <a:prstGeom prst="rect">
                <a:avLst/>
              </a:prstGeom>
              <a:solidFill>
                <a:schemeClr val="bg1"/>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endParaRPr lang="en-US" sz="1050" dirty="0"/>
              </a:p>
            </p:txBody>
          </p:sp>
          <p:sp>
            <p:nvSpPr>
              <p:cNvPr id="331" name="Rectangle 330">
                <a:extLst>
                  <a:ext uri="{FF2B5EF4-FFF2-40B4-BE49-F238E27FC236}">
                    <a16:creationId xmlns:a16="http://schemas.microsoft.com/office/drawing/2014/main" id="{97DBA68D-81D8-45DE-B1E3-0A22195AED8A}"/>
                  </a:ext>
                </a:extLst>
              </p:cNvPr>
              <p:cNvSpPr/>
              <p:nvPr/>
            </p:nvSpPr>
            <p:spPr bwMode="auto">
              <a:xfrm>
                <a:off x="862710" y="2277182"/>
                <a:ext cx="748444" cy="188673"/>
              </a:xfrm>
              <a:prstGeom prst="rect">
                <a:avLst/>
              </a:prstGeom>
              <a:solidFill>
                <a:srgbClr val="0B9256"/>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fontAlgn="base">
                  <a:spcBef>
                    <a:spcPts val="300"/>
                  </a:spcBef>
                  <a:spcAft>
                    <a:spcPct val="0"/>
                  </a:spcAft>
                </a:pPr>
                <a:r>
                  <a:rPr lang="en-US" sz="1050" dirty="0">
                    <a:solidFill>
                      <a:schemeClr val="bg1"/>
                    </a:solidFill>
                  </a:rPr>
                  <a:t>VM</a:t>
                </a:r>
              </a:p>
            </p:txBody>
          </p:sp>
        </p:grpSp>
        <p:grpSp>
          <p:nvGrpSpPr>
            <p:cNvPr id="170" name="Group 169">
              <a:extLst>
                <a:ext uri="{FF2B5EF4-FFF2-40B4-BE49-F238E27FC236}">
                  <a16:creationId xmlns:a16="http://schemas.microsoft.com/office/drawing/2014/main" id="{DCAA1F45-F175-4902-ADF8-0C1412EA9FBC}"/>
                </a:ext>
              </a:extLst>
            </p:cNvPr>
            <p:cNvGrpSpPr/>
            <p:nvPr/>
          </p:nvGrpSpPr>
          <p:grpSpPr>
            <a:xfrm>
              <a:off x="479424" y="1787626"/>
              <a:ext cx="11561075" cy="4848325"/>
              <a:chOff x="479424" y="1787626"/>
              <a:chExt cx="11561075" cy="4848325"/>
            </a:xfrm>
          </p:grpSpPr>
          <p:cxnSp>
            <p:nvCxnSpPr>
              <p:cNvPr id="208" name="Straight Connector 207">
                <a:extLst>
                  <a:ext uri="{FF2B5EF4-FFF2-40B4-BE49-F238E27FC236}">
                    <a16:creationId xmlns:a16="http://schemas.microsoft.com/office/drawing/2014/main" id="{BDC64242-63FA-4F58-9F1D-E997560515A5}"/>
                  </a:ext>
                </a:extLst>
              </p:cNvPr>
              <p:cNvCxnSpPr>
                <a:cxnSpLocks/>
              </p:cNvCxnSpPr>
              <p:nvPr/>
            </p:nvCxnSpPr>
            <p:spPr bwMode="auto">
              <a:xfrm>
                <a:off x="1436581" y="5517525"/>
                <a:ext cx="7247793" cy="0"/>
              </a:xfrm>
              <a:prstGeom prst="line">
                <a:avLst/>
              </a:prstGeom>
              <a:solidFill>
                <a:schemeClr val="accent1"/>
              </a:solidFill>
              <a:ln w="57150" cap="flat" cmpd="sng" algn="ctr">
                <a:solidFill>
                  <a:schemeClr val="tx1"/>
                </a:solidFill>
                <a:prstDash val="solid"/>
                <a:round/>
                <a:headEnd type="none" w="med" len="med"/>
                <a:tailEnd type="none"/>
              </a:ln>
              <a:effectLst/>
            </p:spPr>
          </p:cxnSp>
          <p:grpSp>
            <p:nvGrpSpPr>
              <p:cNvPr id="209" name="Group 208">
                <a:extLst>
                  <a:ext uri="{FF2B5EF4-FFF2-40B4-BE49-F238E27FC236}">
                    <a16:creationId xmlns:a16="http://schemas.microsoft.com/office/drawing/2014/main" id="{5C3F1885-22E3-4239-890A-4758CF4CE38B}"/>
                  </a:ext>
                </a:extLst>
              </p:cNvPr>
              <p:cNvGrpSpPr/>
              <p:nvPr/>
            </p:nvGrpSpPr>
            <p:grpSpPr>
              <a:xfrm>
                <a:off x="479424" y="1787626"/>
                <a:ext cx="11561075" cy="4848325"/>
                <a:chOff x="479424" y="1787626"/>
                <a:chExt cx="11561075" cy="4848325"/>
              </a:xfrm>
            </p:grpSpPr>
            <p:sp>
              <p:nvSpPr>
                <p:cNvPr id="211" name="Rectangle 210">
                  <a:extLst>
                    <a:ext uri="{FF2B5EF4-FFF2-40B4-BE49-F238E27FC236}">
                      <a16:creationId xmlns:a16="http://schemas.microsoft.com/office/drawing/2014/main" id="{E6433055-0728-4E39-A111-3194A1937B84}"/>
                    </a:ext>
                  </a:extLst>
                </p:cNvPr>
                <p:cNvSpPr/>
                <p:nvPr/>
              </p:nvSpPr>
              <p:spPr bwMode="auto">
                <a:xfrm>
                  <a:off x="5309036" y="5728641"/>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212" name="Rectangle 211">
                  <a:extLst>
                    <a:ext uri="{FF2B5EF4-FFF2-40B4-BE49-F238E27FC236}">
                      <a16:creationId xmlns:a16="http://schemas.microsoft.com/office/drawing/2014/main" id="{BA74C586-0643-40A1-B14E-6EB957454423}"/>
                    </a:ext>
                  </a:extLst>
                </p:cNvPr>
                <p:cNvSpPr/>
                <p:nvPr/>
              </p:nvSpPr>
              <p:spPr bwMode="auto">
                <a:xfrm>
                  <a:off x="3922206" y="5715315"/>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213" name="Rectangle 212">
                  <a:extLst>
                    <a:ext uri="{FF2B5EF4-FFF2-40B4-BE49-F238E27FC236}">
                      <a16:creationId xmlns:a16="http://schemas.microsoft.com/office/drawing/2014/main" id="{1BBDD4FC-F5EF-425E-8FDF-334A09694474}"/>
                    </a:ext>
                  </a:extLst>
                </p:cNvPr>
                <p:cNvSpPr/>
                <p:nvPr/>
              </p:nvSpPr>
              <p:spPr bwMode="auto">
                <a:xfrm>
                  <a:off x="2423585" y="5715315"/>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214" name="Rectangle 213">
                  <a:extLst>
                    <a:ext uri="{FF2B5EF4-FFF2-40B4-BE49-F238E27FC236}">
                      <a16:creationId xmlns:a16="http://schemas.microsoft.com/office/drawing/2014/main" id="{C628632B-6DFC-4DE4-BB0D-56569FE0E418}"/>
                    </a:ext>
                  </a:extLst>
                </p:cNvPr>
                <p:cNvSpPr/>
                <p:nvPr/>
              </p:nvSpPr>
              <p:spPr bwMode="auto">
                <a:xfrm>
                  <a:off x="1502326" y="5707977"/>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grpSp>
              <p:nvGrpSpPr>
                <p:cNvPr id="215" name="Group 214">
                  <a:extLst>
                    <a:ext uri="{FF2B5EF4-FFF2-40B4-BE49-F238E27FC236}">
                      <a16:creationId xmlns:a16="http://schemas.microsoft.com/office/drawing/2014/main" id="{B669511F-7B89-422B-A323-2C5C1F607063}"/>
                    </a:ext>
                  </a:extLst>
                </p:cNvPr>
                <p:cNvGrpSpPr/>
                <p:nvPr/>
              </p:nvGrpSpPr>
              <p:grpSpPr>
                <a:xfrm>
                  <a:off x="479424" y="1787626"/>
                  <a:ext cx="11524522" cy="4680676"/>
                  <a:chOff x="479424" y="1787626"/>
                  <a:chExt cx="11524522" cy="4680676"/>
                </a:xfrm>
              </p:grpSpPr>
              <p:sp>
                <p:nvSpPr>
                  <p:cNvPr id="237" name="Rectangle 236">
                    <a:extLst>
                      <a:ext uri="{FF2B5EF4-FFF2-40B4-BE49-F238E27FC236}">
                        <a16:creationId xmlns:a16="http://schemas.microsoft.com/office/drawing/2014/main" id="{9FDB4442-7BB8-4357-887F-CBFC75E933AE}"/>
                      </a:ext>
                    </a:extLst>
                  </p:cNvPr>
                  <p:cNvSpPr/>
                  <p:nvPr/>
                </p:nvSpPr>
                <p:spPr bwMode="auto">
                  <a:xfrm>
                    <a:off x="1420679" y="4875113"/>
                    <a:ext cx="5459139" cy="413721"/>
                  </a:xfrm>
                  <a:prstGeom prst="rect">
                    <a:avLst/>
                  </a:prstGeom>
                  <a:solidFill>
                    <a:srgbClr val="FF0000"/>
                  </a:solidFill>
                  <a:ln w="5715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0" forceAA="0" compatLnSpc="1">
                    <a:prstTxWarp prst="textNoShape">
                      <a:avLst/>
                    </a:prstTxWarp>
                    <a:noAutofit/>
                  </a:bodyPr>
                  <a:lstStyle/>
                  <a:p>
                    <a:pPr marR="0" algn="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solidFill>
                          <a:schemeClr val="bg1"/>
                        </a:solidFill>
                        <a:effectLst/>
                        <a:latin typeface="+mn-lt"/>
                      </a:rPr>
                      <a:t>IaaS Virtualization Instance (VMM)</a:t>
                    </a:r>
                  </a:p>
                </p:txBody>
              </p:sp>
              <p:sp>
                <p:nvSpPr>
                  <p:cNvPr id="238" name="Rectangle 237">
                    <a:extLst>
                      <a:ext uri="{FF2B5EF4-FFF2-40B4-BE49-F238E27FC236}">
                        <a16:creationId xmlns:a16="http://schemas.microsoft.com/office/drawing/2014/main" id="{4306D516-715B-4246-9D57-2F6496F8EB5A}"/>
                      </a:ext>
                    </a:extLst>
                  </p:cNvPr>
                  <p:cNvSpPr/>
                  <p:nvPr/>
                </p:nvSpPr>
                <p:spPr bwMode="auto">
                  <a:xfrm>
                    <a:off x="1242741" y="3859078"/>
                    <a:ext cx="10721948" cy="2394437"/>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R="0"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Cloud Infrastructure</a:t>
                    </a:r>
                  </a:p>
                </p:txBody>
              </p:sp>
              <p:cxnSp>
                <p:nvCxnSpPr>
                  <p:cNvPr id="239" name="Straight Connector 238">
                    <a:extLst>
                      <a:ext uri="{FF2B5EF4-FFF2-40B4-BE49-F238E27FC236}">
                        <a16:creationId xmlns:a16="http://schemas.microsoft.com/office/drawing/2014/main" id="{7EBB314A-40A4-462C-8CDE-E94173E28EF5}"/>
                      </a:ext>
                    </a:extLst>
                  </p:cNvPr>
                  <p:cNvCxnSpPr/>
                  <p:nvPr/>
                </p:nvCxnSpPr>
                <p:spPr bwMode="auto">
                  <a:xfrm>
                    <a:off x="7329208" y="3854145"/>
                    <a:ext cx="2087105" cy="0"/>
                  </a:xfrm>
                  <a:prstGeom prst="line">
                    <a:avLst/>
                  </a:prstGeom>
                  <a:solidFill>
                    <a:schemeClr val="accent1"/>
                  </a:solidFill>
                  <a:ln w="57150" cap="flat" cmpd="sng" algn="ctr">
                    <a:solidFill>
                      <a:srgbClr val="0033CC"/>
                    </a:solidFill>
                    <a:prstDash val="solid"/>
                    <a:round/>
                    <a:headEnd type="none" w="med" len="med"/>
                    <a:tailEnd type="none"/>
                  </a:ln>
                  <a:effectLst/>
                </p:spPr>
              </p:cxnSp>
              <p:cxnSp>
                <p:nvCxnSpPr>
                  <p:cNvPr id="240" name="Straight Connector 239">
                    <a:extLst>
                      <a:ext uri="{FF2B5EF4-FFF2-40B4-BE49-F238E27FC236}">
                        <a16:creationId xmlns:a16="http://schemas.microsoft.com/office/drawing/2014/main" id="{FB5827CF-C1D1-474B-8326-8AECFFD998D5}"/>
                      </a:ext>
                    </a:extLst>
                  </p:cNvPr>
                  <p:cNvCxnSpPr/>
                  <p:nvPr/>
                </p:nvCxnSpPr>
                <p:spPr bwMode="auto">
                  <a:xfrm>
                    <a:off x="4487614" y="3854145"/>
                    <a:ext cx="2087105" cy="0"/>
                  </a:xfrm>
                  <a:prstGeom prst="line">
                    <a:avLst/>
                  </a:prstGeom>
                  <a:solidFill>
                    <a:schemeClr val="accent1"/>
                  </a:solidFill>
                  <a:ln w="57150" cap="flat" cmpd="sng" algn="ctr">
                    <a:solidFill>
                      <a:srgbClr val="00B050"/>
                    </a:solidFill>
                    <a:prstDash val="solid"/>
                    <a:round/>
                    <a:headEnd type="none" w="med" len="med"/>
                    <a:tailEnd type="none"/>
                  </a:ln>
                  <a:effectLst/>
                </p:spPr>
              </p:cxnSp>
              <p:cxnSp>
                <p:nvCxnSpPr>
                  <p:cNvPr id="241" name="Straight Connector 240">
                    <a:extLst>
                      <a:ext uri="{FF2B5EF4-FFF2-40B4-BE49-F238E27FC236}">
                        <a16:creationId xmlns:a16="http://schemas.microsoft.com/office/drawing/2014/main" id="{CFFCCB24-26A3-4FD6-B6A0-81A1BFF619CA}"/>
                      </a:ext>
                    </a:extLst>
                  </p:cNvPr>
                  <p:cNvCxnSpPr/>
                  <p:nvPr/>
                </p:nvCxnSpPr>
                <p:spPr bwMode="auto">
                  <a:xfrm>
                    <a:off x="1720312" y="3859230"/>
                    <a:ext cx="2087105" cy="0"/>
                  </a:xfrm>
                  <a:prstGeom prst="line">
                    <a:avLst/>
                  </a:prstGeom>
                  <a:solidFill>
                    <a:schemeClr val="accent1"/>
                  </a:solidFill>
                  <a:ln w="57150" cap="flat" cmpd="sng" algn="ctr">
                    <a:solidFill>
                      <a:srgbClr val="FF0000"/>
                    </a:solidFill>
                    <a:prstDash val="solid"/>
                    <a:round/>
                    <a:headEnd type="none" w="med" len="med"/>
                    <a:tailEnd type="none"/>
                  </a:ln>
                  <a:effectLst/>
                </p:spPr>
              </p:cxnSp>
              <p:sp>
                <p:nvSpPr>
                  <p:cNvPr id="242" name="Rectangle 241">
                    <a:extLst>
                      <a:ext uri="{FF2B5EF4-FFF2-40B4-BE49-F238E27FC236}">
                        <a16:creationId xmlns:a16="http://schemas.microsoft.com/office/drawing/2014/main" id="{37534AC6-EAE9-4FB0-87CF-2C5E69887C51}"/>
                      </a:ext>
                    </a:extLst>
                  </p:cNvPr>
                  <p:cNvSpPr/>
                  <p:nvPr/>
                </p:nvSpPr>
                <p:spPr bwMode="auto">
                  <a:xfrm>
                    <a:off x="7003443" y="4331319"/>
                    <a:ext cx="2697309" cy="548146"/>
                  </a:xfrm>
                  <a:prstGeom prst="rect">
                    <a:avLst/>
                  </a:prstGeom>
                  <a:solidFill>
                    <a:srgbClr val="0033CC"/>
                  </a:solidFill>
                  <a:ln w="5715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solidFill>
                          <a:schemeClr val="bg1"/>
                        </a:solidFill>
                        <a:effectLst/>
                        <a:latin typeface="+mn-lt"/>
                      </a:rPr>
                      <a:t>CaaS Virtualization Instance n (CISI)</a:t>
                    </a:r>
                  </a:p>
                </p:txBody>
              </p:sp>
              <p:sp>
                <p:nvSpPr>
                  <p:cNvPr id="243" name="Rectangle 242">
                    <a:extLst>
                      <a:ext uri="{FF2B5EF4-FFF2-40B4-BE49-F238E27FC236}">
                        <a16:creationId xmlns:a16="http://schemas.microsoft.com/office/drawing/2014/main" id="{7EAAF37E-E9F8-4001-B3F5-4D3B1634F8A1}"/>
                      </a:ext>
                    </a:extLst>
                  </p:cNvPr>
                  <p:cNvSpPr/>
                  <p:nvPr/>
                </p:nvSpPr>
                <p:spPr bwMode="auto">
                  <a:xfrm>
                    <a:off x="4182512" y="3929612"/>
                    <a:ext cx="2697309" cy="548145"/>
                  </a:xfrm>
                  <a:prstGeom prst="rect">
                    <a:avLst/>
                  </a:prstGeom>
                  <a:solidFill>
                    <a:srgbClr val="0B9256"/>
                  </a:solidFill>
                  <a:ln w="5715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solidFill>
                          <a:schemeClr val="bg1"/>
                        </a:solidFill>
                        <a:effectLst/>
                        <a:latin typeface="+mn-lt"/>
                      </a:rPr>
                      <a:t>CaaS Virtualization Instance 2 (CISI)</a:t>
                    </a:r>
                  </a:p>
                </p:txBody>
              </p:sp>
              <p:sp>
                <p:nvSpPr>
                  <p:cNvPr id="244" name="Rectangle 243">
                    <a:extLst>
                      <a:ext uri="{FF2B5EF4-FFF2-40B4-BE49-F238E27FC236}">
                        <a16:creationId xmlns:a16="http://schemas.microsoft.com/office/drawing/2014/main" id="{C82F9832-9A04-4670-A8E5-02545E719813}"/>
                      </a:ext>
                    </a:extLst>
                  </p:cNvPr>
                  <p:cNvSpPr/>
                  <p:nvPr/>
                </p:nvSpPr>
                <p:spPr bwMode="auto">
                  <a:xfrm>
                    <a:off x="3881834" y="5761282"/>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Storage</a:t>
                    </a:r>
                    <a:br>
                      <a:rPr kumimoji="0" lang="en-US" sz="1000" b="0" i="0" u="none" strike="noStrike" cap="none" normalizeH="0" baseline="0" dirty="0">
                        <a:ln>
                          <a:noFill/>
                        </a:ln>
                        <a:effectLst/>
                        <a:latin typeface="+mn-lt"/>
                      </a:rPr>
                    </a:br>
                    <a:r>
                      <a:rPr lang="en-US" sz="1000" dirty="0"/>
                      <a:t>Resource</a:t>
                    </a:r>
                    <a:endParaRPr kumimoji="0" lang="en-US" sz="1000" b="0" i="0" u="none" strike="noStrike" cap="none" normalizeH="0" baseline="0" dirty="0">
                      <a:ln>
                        <a:noFill/>
                      </a:ln>
                      <a:effectLst/>
                      <a:latin typeface="+mn-lt"/>
                    </a:endParaRPr>
                  </a:p>
                </p:txBody>
              </p:sp>
              <p:sp>
                <p:nvSpPr>
                  <p:cNvPr id="245" name="Rectangle 244">
                    <a:extLst>
                      <a:ext uri="{FF2B5EF4-FFF2-40B4-BE49-F238E27FC236}">
                        <a16:creationId xmlns:a16="http://schemas.microsoft.com/office/drawing/2014/main" id="{94311EA9-E35C-4992-A27C-F24C253394E4}"/>
                      </a:ext>
                    </a:extLst>
                  </p:cNvPr>
                  <p:cNvSpPr/>
                  <p:nvPr/>
                </p:nvSpPr>
                <p:spPr bwMode="auto">
                  <a:xfrm>
                    <a:off x="5273608" y="5761624"/>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Network</a:t>
                    </a:r>
                    <a:br>
                      <a:rPr kumimoji="0" lang="en-US" sz="1000" b="0" i="0" u="none" strike="noStrike" cap="none" normalizeH="0" baseline="0" dirty="0">
                        <a:ln>
                          <a:noFill/>
                        </a:ln>
                        <a:effectLst/>
                        <a:latin typeface="+mn-lt"/>
                      </a:rPr>
                    </a:br>
                    <a:r>
                      <a:rPr lang="en-US" sz="1000" dirty="0"/>
                      <a:t>Resource</a:t>
                    </a:r>
                    <a:endParaRPr kumimoji="0" lang="en-US" sz="1000" b="0" i="0" u="none" strike="noStrike" cap="none" normalizeH="0" baseline="0" dirty="0">
                      <a:ln>
                        <a:noFill/>
                      </a:ln>
                      <a:effectLst/>
                      <a:latin typeface="+mn-lt"/>
                    </a:endParaRPr>
                  </a:p>
                </p:txBody>
              </p:sp>
              <p:sp>
                <p:nvSpPr>
                  <p:cNvPr id="246" name="Rectangle 245">
                    <a:extLst>
                      <a:ext uri="{FF2B5EF4-FFF2-40B4-BE49-F238E27FC236}">
                        <a16:creationId xmlns:a16="http://schemas.microsoft.com/office/drawing/2014/main" id="{792C3416-E841-437F-A438-D2EBE6DB66F1}"/>
                      </a:ext>
                    </a:extLst>
                  </p:cNvPr>
                  <p:cNvSpPr/>
                  <p:nvPr/>
                </p:nvSpPr>
                <p:spPr bwMode="auto">
                  <a:xfrm>
                    <a:off x="4230791" y="3941886"/>
                    <a:ext cx="754984" cy="333334"/>
                  </a:xfrm>
                  <a:prstGeom prst="rect">
                    <a:avLst/>
                  </a:prstGeom>
                  <a:solidFill>
                    <a:schemeClr val="bg1"/>
                  </a:solid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Virtual Computing</a:t>
                    </a:r>
                  </a:p>
                </p:txBody>
              </p:sp>
              <p:sp>
                <p:nvSpPr>
                  <p:cNvPr id="247" name="Rectangle 246">
                    <a:extLst>
                      <a:ext uri="{FF2B5EF4-FFF2-40B4-BE49-F238E27FC236}">
                        <a16:creationId xmlns:a16="http://schemas.microsoft.com/office/drawing/2014/main" id="{D898444D-4B43-4BB5-A5F7-61AB4215FBF7}"/>
                      </a:ext>
                    </a:extLst>
                  </p:cNvPr>
                  <p:cNvSpPr/>
                  <p:nvPr/>
                </p:nvSpPr>
                <p:spPr bwMode="auto">
                  <a:xfrm>
                    <a:off x="5155606" y="3941886"/>
                    <a:ext cx="754984" cy="333334"/>
                  </a:xfrm>
                  <a:prstGeom prst="rect">
                    <a:avLst/>
                  </a:prstGeom>
                  <a:solidFill>
                    <a:schemeClr val="bg1"/>
                  </a:solid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Storage</a:t>
                    </a:r>
                    <a:endParaRPr kumimoji="0" lang="en-US" sz="1000" b="0" i="0" u="none" strike="noStrike" cap="none" normalizeH="0" baseline="0">
                      <a:ln>
                        <a:noFill/>
                      </a:ln>
                      <a:effectLst/>
                      <a:latin typeface="+mn-lt"/>
                    </a:endParaRPr>
                  </a:p>
                </p:txBody>
              </p:sp>
              <p:sp>
                <p:nvSpPr>
                  <p:cNvPr id="248" name="Rectangle 247">
                    <a:extLst>
                      <a:ext uri="{FF2B5EF4-FFF2-40B4-BE49-F238E27FC236}">
                        <a16:creationId xmlns:a16="http://schemas.microsoft.com/office/drawing/2014/main" id="{0534EBF6-C450-46F4-B769-8FF24BFC72E2}"/>
                      </a:ext>
                    </a:extLst>
                  </p:cNvPr>
                  <p:cNvSpPr/>
                  <p:nvPr/>
                </p:nvSpPr>
                <p:spPr bwMode="auto">
                  <a:xfrm>
                    <a:off x="6080421" y="3941886"/>
                    <a:ext cx="754984" cy="333334"/>
                  </a:xfrm>
                  <a:prstGeom prst="rect">
                    <a:avLst/>
                  </a:prstGeom>
                  <a:solidFill>
                    <a:schemeClr val="bg1"/>
                  </a:solid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Virtual</a:t>
                    </a:r>
                    <a:r>
                      <a:rPr lang="en-US" sz="1000" dirty="0"/>
                      <a:t> Networking</a:t>
                    </a:r>
                    <a:endParaRPr kumimoji="0" lang="en-US" sz="1000" b="0" i="0" u="none" strike="noStrike" cap="none" normalizeH="0" baseline="0" dirty="0">
                      <a:ln>
                        <a:noFill/>
                      </a:ln>
                      <a:effectLst/>
                      <a:latin typeface="+mn-lt"/>
                    </a:endParaRPr>
                  </a:p>
                </p:txBody>
              </p:sp>
              <p:sp>
                <p:nvSpPr>
                  <p:cNvPr id="249" name="Rectangle 248">
                    <a:extLst>
                      <a:ext uri="{FF2B5EF4-FFF2-40B4-BE49-F238E27FC236}">
                        <a16:creationId xmlns:a16="http://schemas.microsoft.com/office/drawing/2014/main" id="{C13B55A7-B98A-47DF-9A46-7F29BAE92DE7}"/>
                      </a:ext>
                    </a:extLst>
                  </p:cNvPr>
                  <p:cNvSpPr/>
                  <p:nvPr/>
                </p:nvSpPr>
                <p:spPr bwMode="auto">
                  <a:xfrm>
                    <a:off x="4230790" y="2883837"/>
                    <a:ext cx="754984" cy="333334"/>
                  </a:xfrm>
                  <a:prstGeom prst="rect">
                    <a:avLst/>
                  </a:prstGeom>
                  <a:solidFill>
                    <a:srgbClr val="FFFF00"/>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 2:1</a:t>
                    </a:r>
                  </a:p>
                </p:txBody>
              </p:sp>
              <p:sp>
                <p:nvSpPr>
                  <p:cNvPr id="250" name="Rectangle 249">
                    <a:extLst>
                      <a:ext uri="{FF2B5EF4-FFF2-40B4-BE49-F238E27FC236}">
                        <a16:creationId xmlns:a16="http://schemas.microsoft.com/office/drawing/2014/main" id="{EAC471DC-BBDB-40BF-8975-55963B548E7B}"/>
                      </a:ext>
                    </a:extLst>
                  </p:cNvPr>
                  <p:cNvSpPr/>
                  <p:nvPr/>
                </p:nvSpPr>
                <p:spPr bwMode="auto">
                  <a:xfrm>
                    <a:off x="1457572" y="2882586"/>
                    <a:ext cx="754984" cy="333334"/>
                  </a:xfrm>
                  <a:prstGeom prst="rect">
                    <a:avLst/>
                  </a:prstGeom>
                  <a:solidFill>
                    <a:srgbClr val="FFFF00"/>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VNF 1:1</a:t>
                    </a:r>
                  </a:p>
                </p:txBody>
              </p:sp>
              <p:sp>
                <p:nvSpPr>
                  <p:cNvPr id="251" name="Rectangle 250">
                    <a:extLst>
                      <a:ext uri="{FF2B5EF4-FFF2-40B4-BE49-F238E27FC236}">
                        <a16:creationId xmlns:a16="http://schemas.microsoft.com/office/drawing/2014/main" id="{B63CF06D-3A3F-41C0-AF85-7B98F7D2261C}"/>
                      </a:ext>
                    </a:extLst>
                  </p:cNvPr>
                  <p:cNvSpPr/>
                  <p:nvPr/>
                </p:nvSpPr>
                <p:spPr bwMode="auto">
                  <a:xfrm>
                    <a:off x="1458412" y="4887977"/>
                    <a:ext cx="754984" cy="333334"/>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Virtual Computing</a:t>
                    </a:r>
                  </a:p>
                </p:txBody>
              </p:sp>
              <p:sp>
                <p:nvSpPr>
                  <p:cNvPr id="252" name="Rectangle 251">
                    <a:extLst>
                      <a:ext uri="{FF2B5EF4-FFF2-40B4-BE49-F238E27FC236}">
                        <a16:creationId xmlns:a16="http://schemas.microsoft.com/office/drawing/2014/main" id="{0BEFDCC6-072C-4528-863C-FD6360EDD34E}"/>
                      </a:ext>
                    </a:extLst>
                  </p:cNvPr>
                  <p:cNvSpPr/>
                  <p:nvPr/>
                </p:nvSpPr>
                <p:spPr bwMode="auto">
                  <a:xfrm>
                    <a:off x="2383226" y="4887977"/>
                    <a:ext cx="754984" cy="333334"/>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Storage</a:t>
                    </a:r>
                    <a:endParaRPr kumimoji="0" lang="en-US" sz="1000" b="0" i="0" u="none" strike="noStrike" cap="none" normalizeH="0" baseline="0">
                      <a:ln>
                        <a:noFill/>
                      </a:ln>
                      <a:effectLst/>
                      <a:latin typeface="+mn-lt"/>
                    </a:endParaRPr>
                  </a:p>
                </p:txBody>
              </p:sp>
              <p:sp>
                <p:nvSpPr>
                  <p:cNvPr id="253" name="Rectangle 252">
                    <a:extLst>
                      <a:ext uri="{FF2B5EF4-FFF2-40B4-BE49-F238E27FC236}">
                        <a16:creationId xmlns:a16="http://schemas.microsoft.com/office/drawing/2014/main" id="{0AD2EFE8-8B5B-4EDD-B623-45E818C52DA8}"/>
                      </a:ext>
                    </a:extLst>
                  </p:cNvPr>
                  <p:cNvSpPr/>
                  <p:nvPr/>
                </p:nvSpPr>
                <p:spPr bwMode="auto">
                  <a:xfrm>
                    <a:off x="3308042" y="4887977"/>
                    <a:ext cx="754984" cy="333334"/>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Networking</a:t>
                    </a:r>
                    <a:endParaRPr kumimoji="0" lang="en-US" sz="1000" b="0" i="0" u="none" strike="noStrike" cap="none" normalizeH="0" baseline="0">
                      <a:ln>
                        <a:noFill/>
                      </a:ln>
                      <a:effectLst/>
                      <a:latin typeface="+mn-lt"/>
                    </a:endParaRPr>
                  </a:p>
                </p:txBody>
              </p:sp>
              <p:sp>
                <p:nvSpPr>
                  <p:cNvPr id="254" name="Rectangle 253">
                    <a:extLst>
                      <a:ext uri="{FF2B5EF4-FFF2-40B4-BE49-F238E27FC236}">
                        <a16:creationId xmlns:a16="http://schemas.microsoft.com/office/drawing/2014/main" id="{9EA3331B-77CB-4E72-9F7A-21102FB3BCEE}"/>
                      </a:ext>
                    </a:extLst>
                  </p:cNvPr>
                  <p:cNvSpPr/>
                  <p:nvPr/>
                </p:nvSpPr>
                <p:spPr bwMode="auto">
                  <a:xfrm>
                    <a:off x="1339832" y="5514268"/>
                    <a:ext cx="7399396" cy="613673"/>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r" fontAlgn="base">
                      <a:spcBef>
                        <a:spcPts val="300"/>
                      </a:spcBef>
                      <a:spcAft>
                        <a:spcPct val="0"/>
                      </a:spcAft>
                    </a:pPr>
                    <a:r>
                      <a:rPr kumimoji="0" lang="en-US" sz="1050" b="0" i="0" u="none" strike="noStrike" cap="none" normalizeH="0" baseline="0" dirty="0">
                        <a:ln>
                          <a:noFill/>
                        </a:ln>
                        <a:effectLst/>
                        <a:latin typeface="+mn-lt"/>
                      </a:rPr>
                      <a:t>HW Infrastructure</a:t>
                    </a:r>
                    <a:r>
                      <a:rPr lang="en-US" sz="1050" dirty="0"/>
                      <a:t> Layer Resource Pool </a:t>
                    </a:r>
                    <a:r>
                      <a:rPr kumimoji="0" lang="en-US" sz="1050" b="0" i="0" u="none" strike="noStrike" cap="none" normalizeH="0" baseline="0" dirty="0">
                        <a:ln>
                          <a:noFill/>
                        </a:ln>
                        <a:effectLst/>
                        <a:latin typeface="+mn-lt"/>
                      </a:rPr>
                      <a:t>with HW Layer Abstraction</a:t>
                    </a:r>
                  </a:p>
                </p:txBody>
              </p:sp>
              <p:sp>
                <p:nvSpPr>
                  <p:cNvPr id="255" name="Rectangle 254">
                    <a:extLst>
                      <a:ext uri="{FF2B5EF4-FFF2-40B4-BE49-F238E27FC236}">
                        <a16:creationId xmlns:a16="http://schemas.microsoft.com/office/drawing/2014/main" id="{F38187C2-166C-4C0E-8496-D92AE9F65C58}"/>
                      </a:ext>
                    </a:extLst>
                  </p:cNvPr>
                  <p:cNvSpPr/>
                  <p:nvPr/>
                </p:nvSpPr>
                <p:spPr bwMode="auto">
                  <a:xfrm>
                    <a:off x="7064518" y="2883837"/>
                    <a:ext cx="754984" cy="333334"/>
                  </a:xfrm>
                  <a:prstGeom prst="rect">
                    <a:avLst/>
                  </a:prstGeom>
                  <a:solidFill>
                    <a:srgbClr val="FFC000"/>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 n:1</a:t>
                    </a:r>
                  </a:p>
                </p:txBody>
              </p:sp>
              <p:sp>
                <p:nvSpPr>
                  <p:cNvPr id="256" name="Rectangle 255">
                    <a:extLst>
                      <a:ext uri="{FF2B5EF4-FFF2-40B4-BE49-F238E27FC236}">
                        <a16:creationId xmlns:a16="http://schemas.microsoft.com/office/drawing/2014/main" id="{0538759B-CAAE-4BC0-932B-CF5913928FBC}"/>
                      </a:ext>
                    </a:extLst>
                  </p:cNvPr>
                  <p:cNvSpPr/>
                  <p:nvPr/>
                </p:nvSpPr>
                <p:spPr bwMode="auto">
                  <a:xfrm>
                    <a:off x="5155606" y="2883837"/>
                    <a:ext cx="754984" cy="333334"/>
                  </a:xfrm>
                  <a:prstGeom prst="rect">
                    <a:avLst/>
                  </a:prstGeom>
                  <a:solidFill>
                    <a:schemeClr val="accent3">
                      <a:lumMod val="60000"/>
                      <a:lumOff val="40000"/>
                    </a:schemeClr>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dirty="0"/>
                      <a:t>C</a:t>
                    </a:r>
                    <a:r>
                      <a:rPr kumimoji="0" lang="en-US" sz="1050" b="0" i="0" u="none" strike="noStrike" cap="none" normalizeH="0" baseline="0" dirty="0">
                        <a:ln>
                          <a:noFill/>
                        </a:ln>
                        <a:effectLst/>
                        <a:latin typeface="+mn-lt"/>
                      </a:rPr>
                      <a:t>NF 2:2</a:t>
                    </a:r>
                  </a:p>
                </p:txBody>
              </p:sp>
              <p:sp>
                <p:nvSpPr>
                  <p:cNvPr id="257" name="Rectangle 256">
                    <a:extLst>
                      <a:ext uri="{FF2B5EF4-FFF2-40B4-BE49-F238E27FC236}">
                        <a16:creationId xmlns:a16="http://schemas.microsoft.com/office/drawing/2014/main" id="{C3808754-9F14-43EF-9119-BB556E129B13}"/>
                      </a:ext>
                    </a:extLst>
                  </p:cNvPr>
                  <p:cNvSpPr/>
                  <p:nvPr/>
                </p:nvSpPr>
                <p:spPr bwMode="auto">
                  <a:xfrm>
                    <a:off x="2382387" y="2882586"/>
                    <a:ext cx="754984" cy="333334"/>
                  </a:xfrm>
                  <a:prstGeom prst="rect">
                    <a:avLst/>
                  </a:prstGeom>
                  <a:solidFill>
                    <a:srgbClr val="FFC000"/>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VNF 1:2</a:t>
                    </a:r>
                  </a:p>
                </p:txBody>
              </p:sp>
              <p:sp>
                <p:nvSpPr>
                  <p:cNvPr id="258" name="Rectangle 257">
                    <a:extLst>
                      <a:ext uri="{FF2B5EF4-FFF2-40B4-BE49-F238E27FC236}">
                        <a16:creationId xmlns:a16="http://schemas.microsoft.com/office/drawing/2014/main" id="{8DE12432-02EA-49FB-9475-11DAF6BB9B9D}"/>
                      </a:ext>
                    </a:extLst>
                  </p:cNvPr>
                  <p:cNvSpPr/>
                  <p:nvPr/>
                </p:nvSpPr>
                <p:spPr bwMode="auto">
                  <a:xfrm>
                    <a:off x="7989334" y="2883837"/>
                    <a:ext cx="754984" cy="333334"/>
                  </a:xfrm>
                  <a:prstGeom prst="rect">
                    <a:avLst/>
                  </a:prstGeom>
                  <a:solidFill>
                    <a:srgbClr val="FFADAD"/>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 n:2</a:t>
                    </a:r>
                  </a:p>
                </p:txBody>
              </p:sp>
              <p:sp>
                <p:nvSpPr>
                  <p:cNvPr id="259" name="Rectangle 258">
                    <a:extLst>
                      <a:ext uri="{FF2B5EF4-FFF2-40B4-BE49-F238E27FC236}">
                        <a16:creationId xmlns:a16="http://schemas.microsoft.com/office/drawing/2014/main" id="{E7DB2C8D-5898-4E22-9D9D-DA6B7B7218C4}"/>
                      </a:ext>
                    </a:extLst>
                  </p:cNvPr>
                  <p:cNvSpPr/>
                  <p:nvPr/>
                </p:nvSpPr>
                <p:spPr bwMode="auto">
                  <a:xfrm>
                    <a:off x="6080421" y="2882586"/>
                    <a:ext cx="754984" cy="333334"/>
                  </a:xfrm>
                  <a:prstGeom prst="rect">
                    <a:avLst/>
                  </a:prstGeom>
                  <a:solidFill>
                    <a:schemeClr val="accent1">
                      <a:lumMod val="40000"/>
                      <a:lumOff val="60000"/>
                    </a:schemeClr>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dirty="0"/>
                      <a:t>C</a:t>
                    </a:r>
                    <a:r>
                      <a:rPr kumimoji="0" lang="en-US" sz="1050" b="0" i="0" u="none" strike="noStrike" cap="none" normalizeH="0" baseline="0" dirty="0">
                        <a:ln>
                          <a:noFill/>
                        </a:ln>
                        <a:effectLst/>
                        <a:latin typeface="+mn-lt"/>
                      </a:rPr>
                      <a:t>NF 2:3</a:t>
                    </a:r>
                  </a:p>
                </p:txBody>
              </p:sp>
              <p:sp>
                <p:nvSpPr>
                  <p:cNvPr id="260" name="Rectangle 259">
                    <a:extLst>
                      <a:ext uri="{FF2B5EF4-FFF2-40B4-BE49-F238E27FC236}">
                        <a16:creationId xmlns:a16="http://schemas.microsoft.com/office/drawing/2014/main" id="{593D4679-8935-46F3-B1A2-8C0A0917C1E7}"/>
                      </a:ext>
                    </a:extLst>
                  </p:cNvPr>
                  <p:cNvSpPr/>
                  <p:nvPr/>
                </p:nvSpPr>
                <p:spPr bwMode="auto">
                  <a:xfrm>
                    <a:off x="3307203" y="2881335"/>
                    <a:ext cx="754984" cy="333334"/>
                  </a:xfrm>
                  <a:prstGeom prst="rect">
                    <a:avLst/>
                  </a:prstGeom>
                  <a:solidFill>
                    <a:srgbClr val="FFADAD"/>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VNF 1:3</a:t>
                    </a:r>
                  </a:p>
                </p:txBody>
              </p:sp>
              <p:sp>
                <p:nvSpPr>
                  <p:cNvPr id="261" name="Rectangle 260">
                    <a:extLst>
                      <a:ext uri="{FF2B5EF4-FFF2-40B4-BE49-F238E27FC236}">
                        <a16:creationId xmlns:a16="http://schemas.microsoft.com/office/drawing/2014/main" id="{FFF750DF-5F17-4D4E-B6DA-E4D4240B31F0}"/>
                      </a:ext>
                    </a:extLst>
                  </p:cNvPr>
                  <p:cNvSpPr/>
                  <p:nvPr/>
                </p:nvSpPr>
                <p:spPr bwMode="auto">
                  <a:xfrm>
                    <a:off x="8914149" y="2882586"/>
                    <a:ext cx="754984" cy="333334"/>
                  </a:xfrm>
                  <a:prstGeom prst="rect">
                    <a:avLst/>
                  </a:prstGeom>
                  <a:solidFill>
                    <a:schemeClr val="accent1">
                      <a:lumMod val="40000"/>
                      <a:lumOff val="60000"/>
                    </a:schemeClr>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 n:3</a:t>
                    </a:r>
                  </a:p>
                </p:txBody>
              </p:sp>
              <p:sp>
                <p:nvSpPr>
                  <p:cNvPr id="262" name="Rectangle 261">
                    <a:extLst>
                      <a:ext uri="{FF2B5EF4-FFF2-40B4-BE49-F238E27FC236}">
                        <a16:creationId xmlns:a16="http://schemas.microsoft.com/office/drawing/2014/main" id="{59CCA148-960D-4723-A9C0-2DA7CF1AF760}"/>
                      </a:ext>
                    </a:extLst>
                  </p:cNvPr>
                  <p:cNvSpPr/>
                  <p:nvPr/>
                </p:nvSpPr>
                <p:spPr bwMode="auto">
                  <a:xfrm>
                    <a:off x="9802662" y="4739438"/>
                    <a:ext cx="1027143" cy="548146"/>
                  </a:xfrm>
                  <a:prstGeom prst="rect">
                    <a:avLst/>
                  </a:prstGeom>
                  <a:no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0"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a:p>
                    <a:pPr marR="0" algn="ctr" defTabSz="914400" rtl="0" eaLnBrk="1" fontAlgn="base" latinLnBrk="0" hangingPunct="1">
                      <a:lnSpc>
                        <a:spcPct val="100000"/>
                      </a:lnSpc>
                      <a:spcBef>
                        <a:spcPts val="300"/>
                      </a:spcBef>
                      <a:spcAft>
                        <a:spcPct val="0"/>
                      </a:spcAft>
                      <a:buClrTx/>
                      <a:buSzTx/>
                      <a:tabLst/>
                    </a:pPr>
                    <a:r>
                      <a:rPr lang="en-US" sz="1050" dirty="0"/>
                      <a:t>V</a:t>
                    </a:r>
                    <a:r>
                      <a:rPr kumimoji="0" lang="en-US" sz="1050" b="0" i="0" u="none" strike="noStrike" cap="none" normalizeH="0" baseline="0" dirty="0">
                        <a:ln>
                          <a:noFill/>
                        </a:ln>
                        <a:effectLst/>
                        <a:latin typeface="+mn-lt"/>
                      </a:rPr>
                      <a:t>IMV1</a:t>
                    </a:r>
                  </a:p>
                </p:txBody>
              </p:sp>
              <p:sp>
                <p:nvSpPr>
                  <p:cNvPr id="263" name="Rectangle 262">
                    <a:extLst>
                      <a:ext uri="{FF2B5EF4-FFF2-40B4-BE49-F238E27FC236}">
                        <a16:creationId xmlns:a16="http://schemas.microsoft.com/office/drawing/2014/main" id="{87DED24C-61FA-4C23-A95D-898076982A82}"/>
                      </a:ext>
                    </a:extLst>
                  </p:cNvPr>
                  <p:cNvSpPr/>
                  <p:nvPr/>
                </p:nvSpPr>
                <p:spPr bwMode="auto">
                  <a:xfrm>
                    <a:off x="10308747" y="3928358"/>
                    <a:ext cx="790809" cy="346037"/>
                  </a:xfrm>
                  <a:prstGeom prst="rect">
                    <a:avLst/>
                  </a:prstGeom>
                  <a:no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dirty="0"/>
                      <a:t>C</a:t>
                    </a:r>
                    <a:r>
                      <a:rPr kumimoji="0" lang="en-US" sz="1050" b="0" i="0" u="none" strike="noStrike" cap="none" normalizeH="0" baseline="0" dirty="0">
                        <a:ln>
                          <a:noFill/>
                        </a:ln>
                        <a:effectLst/>
                        <a:latin typeface="+mn-lt"/>
                      </a:rPr>
                      <a:t>ISM C2</a:t>
                    </a:r>
                  </a:p>
                </p:txBody>
              </p:sp>
              <p:sp>
                <p:nvSpPr>
                  <p:cNvPr id="264" name="Rectangle 263">
                    <a:extLst>
                      <a:ext uri="{FF2B5EF4-FFF2-40B4-BE49-F238E27FC236}">
                        <a16:creationId xmlns:a16="http://schemas.microsoft.com/office/drawing/2014/main" id="{A4EE3911-7F07-4677-B6C6-8177BF66ADBA}"/>
                      </a:ext>
                    </a:extLst>
                  </p:cNvPr>
                  <p:cNvSpPr/>
                  <p:nvPr/>
                </p:nvSpPr>
                <p:spPr bwMode="auto">
                  <a:xfrm>
                    <a:off x="11122720" y="4399649"/>
                    <a:ext cx="627121" cy="530781"/>
                  </a:xfrm>
                  <a:prstGeom prst="rect">
                    <a:avLst/>
                  </a:prstGeom>
                  <a:no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b" anchorCtr="0"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CISM Cn</a:t>
                    </a:r>
                  </a:p>
                </p:txBody>
              </p:sp>
              <p:sp>
                <p:nvSpPr>
                  <p:cNvPr id="265" name="Rectangle 264">
                    <a:extLst>
                      <a:ext uri="{FF2B5EF4-FFF2-40B4-BE49-F238E27FC236}">
                        <a16:creationId xmlns:a16="http://schemas.microsoft.com/office/drawing/2014/main" id="{66D9EAA6-3469-47C1-8109-683CB5E26613}"/>
                      </a:ext>
                    </a:extLst>
                  </p:cNvPr>
                  <p:cNvSpPr/>
                  <p:nvPr/>
                </p:nvSpPr>
                <p:spPr bwMode="auto">
                  <a:xfrm>
                    <a:off x="10074519" y="5516305"/>
                    <a:ext cx="1841255" cy="608409"/>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a:p>
                    <a:pPr marR="0" algn="ctr"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HW Infrastructure Manager</a:t>
                    </a:r>
                  </a:p>
                </p:txBody>
              </p:sp>
              <p:cxnSp>
                <p:nvCxnSpPr>
                  <p:cNvPr id="266" name="Straight Connector 265">
                    <a:extLst>
                      <a:ext uri="{FF2B5EF4-FFF2-40B4-BE49-F238E27FC236}">
                        <a16:creationId xmlns:a16="http://schemas.microsoft.com/office/drawing/2014/main" id="{0ACC549E-4EBA-4AD2-AB95-06A36E57EF5A}"/>
                      </a:ext>
                    </a:extLst>
                  </p:cNvPr>
                  <p:cNvCxnSpPr>
                    <a:cxnSpLocks/>
                    <a:stCxn id="254" idx="3"/>
                    <a:endCxn id="265" idx="1"/>
                  </p:cNvCxnSpPr>
                  <p:nvPr/>
                </p:nvCxnSpPr>
                <p:spPr bwMode="auto">
                  <a:xfrm flipV="1">
                    <a:off x="8739228" y="5820510"/>
                    <a:ext cx="1335291" cy="595"/>
                  </a:xfrm>
                  <a:prstGeom prst="line">
                    <a:avLst/>
                  </a:prstGeom>
                  <a:solidFill>
                    <a:schemeClr val="accent1"/>
                  </a:solidFill>
                  <a:ln w="12700" cap="flat" cmpd="sng" algn="ctr">
                    <a:solidFill>
                      <a:srgbClr val="7030A0"/>
                    </a:solidFill>
                    <a:prstDash val="dash"/>
                    <a:round/>
                    <a:headEnd type="none" w="med" len="med"/>
                    <a:tailEnd type="none"/>
                  </a:ln>
                  <a:effectLst/>
                </p:spPr>
              </p:cxnSp>
              <p:cxnSp>
                <p:nvCxnSpPr>
                  <p:cNvPr id="267" name="Straight Connector 46">
                    <a:extLst>
                      <a:ext uri="{FF2B5EF4-FFF2-40B4-BE49-F238E27FC236}">
                        <a16:creationId xmlns:a16="http://schemas.microsoft.com/office/drawing/2014/main" id="{7758B405-BBF8-47AD-9210-4BA9AA5080DD}"/>
                      </a:ext>
                    </a:extLst>
                  </p:cNvPr>
                  <p:cNvCxnSpPr>
                    <a:cxnSpLocks/>
                    <a:stCxn id="237" idx="3"/>
                    <a:endCxn id="262" idx="1"/>
                  </p:cNvCxnSpPr>
                  <p:nvPr/>
                </p:nvCxnSpPr>
                <p:spPr bwMode="auto">
                  <a:xfrm flipV="1">
                    <a:off x="6879818" y="5013511"/>
                    <a:ext cx="2922844" cy="68463"/>
                  </a:xfrm>
                  <a:prstGeom prst="bentConnector3">
                    <a:avLst>
                      <a:gd name="adj1" fmla="val 64068"/>
                    </a:avLst>
                  </a:prstGeom>
                  <a:solidFill>
                    <a:schemeClr val="accent1"/>
                  </a:solidFill>
                  <a:ln w="12700" cap="flat" cmpd="sng" algn="ctr">
                    <a:solidFill>
                      <a:srgbClr val="FF0000"/>
                    </a:solidFill>
                    <a:prstDash val="solid"/>
                    <a:round/>
                    <a:headEnd type="none" w="med" len="med"/>
                    <a:tailEnd type="none"/>
                  </a:ln>
                  <a:effectLst/>
                </p:spPr>
              </p:cxnSp>
              <p:cxnSp>
                <p:nvCxnSpPr>
                  <p:cNvPr id="268" name="Straight Connector 46">
                    <a:extLst>
                      <a:ext uri="{FF2B5EF4-FFF2-40B4-BE49-F238E27FC236}">
                        <a16:creationId xmlns:a16="http://schemas.microsoft.com/office/drawing/2014/main" id="{FFCCA7BE-F3EE-492B-933C-9F71FEFA7434}"/>
                      </a:ext>
                    </a:extLst>
                  </p:cNvPr>
                  <p:cNvCxnSpPr>
                    <a:cxnSpLocks/>
                    <a:stCxn id="243" idx="3"/>
                  </p:cNvCxnSpPr>
                  <p:nvPr/>
                </p:nvCxnSpPr>
                <p:spPr bwMode="auto">
                  <a:xfrm>
                    <a:off x="6879821" y="4203685"/>
                    <a:ext cx="3428926" cy="13713"/>
                  </a:xfrm>
                  <a:prstGeom prst="bentConnector3">
                    <a:avLst>
                      <a:gd name="adj1" fmla="val 50000"/>
                    </a:avLst>
                  </a:prstGeom>
                  <a:solidFill>
                    <a:schemeClr val="accent1"/>
                  </a:solidFill>
                  <a:ln w="34925" cap="flat" cmpd="dbl" algn="ctr">
                    <a:solidFill>
                      <a:srgbClr val="00B050"/>
                    </a:solidFill>
                    <a:prstDash val="solid"/>
                    <a:round/>
                    <a:headEnd type="none" w="med" len="med"/>
                    <a:tailEnd type="none"/>
                  </a:ln>
                  <a:effectLst/>
                </p:spPr>
              </p:cxnSp>
              <p:cxnSp>
                <p:nvCxnSpPr>
                  <p:cNvPr id="269" name="Straight Connector 46">
                    <a:extLst>
                      <a:ext uri="{FF2B5EF4-FFF2-40B4-BE49-F238E27FC236}">
                        <a16:creationId xmlns:a16="http://schemas.microsoft.com/office/drawing/2014/main" id="{92E0B07F-19F0-45D3-BA4C-361EC44197C8}"/>
                      </a:ext>
                    </a:extLst>
                  </p:cNvPr>
                  <p:cNvCxnSpPr>
                    <a:cxnSpLocks/>
                    <a:endCxn id="264" idx="1"/>
                  </p:cNvCxnSpPr>
                  <p:nvPr/>
                </p:nvCxnSpPr>
                <p:spPr bwMode="auto">
                  <a:xfrm flipV="1">
                    <a:off x="9704470" y="4665040"/>
                    <a:ext cx="1418250" cy="2204"/>
                  </a:xfrm>
                  <a:prstGeom prst="straightConnector1">
                    <a:avLst/>
                  </a:prstGeom>
                  <a:solidFill>
                    <a:schemeClr val="accent1"/>
                  </a:solidFill>
                  <a:ln w="34925" cap="flat" cmpd="dbl" algn="ctr">
                    <a:solidFill>
                      <a:srgbClr val="0033CC"/>
                    </a:solidFill>
                    <a:prstDash val="solid"/>
                    <a:round/>
                    <a:headEnd type="none" w="med" len="med"/>
                    <a:tailEnd type="none"/>
                  </a:ln>
                  <a:effectLst/>
                </p:spPr>
              </p:cxnSp>
              <p:sp>
                <p:nvSpPr>
                  <p:cNvPr id="270" name="Rectangle 269">
                    <a:extLst>
                      <a:ext uri="{FF2B5EF4-FFF2-40B4-BE49-F238E27FC236}">
                        <a16:creationId xmlns:a16="http://schemas.microsoft.com/office/drawing/2014/main" id="{5D7BFC7B-458E-428F-B7BD-638F4F70A7D3}"/>
                      </a:ext>
                    </a:extLst>
                  </p:cNvPr>
                  <p:cNvSpPr/>
                  <p:nvPr/>
                </p:nvSpPr>
                <p:spPr bwMode="auto">
                  <a:xfrm>
                    <a:off x="10106281" y="2019123"/>
                    <a:ext cx="924910" cy="382225"/>
                  </a:xfrm>
                  <a:prstGeom prst="rect">
                    <a:avLst/>
                  </a:prstGeom>
                  <a:noFill/>
                  <a:ln w="28575" cap="flat" cmpd="sng" algn="ctr">
                    <a:solidFill>
                      <a:srgbClr val="CC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Orchestrator</a:t>
                    </a:r>
                  </a:p>
                  <a:p>
                    <a:pPr marR="0" algn="ctr" defTabSz="914400" rtl="0" eaLnBrk="1" fontAlgn="base" latinLnBrk="0" hangingPunct="1">
                      <a:lnSpc>
                        <a:spcPct val="100000"/>
                      </a:lnSpc>
                      <a:spcBef>
                        <a:spcPts val="300"/>
                      </a:spcBef>
                      <a:spcAft>
                        <a:spcPct val="0"/>
                      </a:spcAft>
                      <a:buClrTx/>
                      <a:buSzTx/>
                      <a:tabLst/>
                    </a:pPr>
                    <a:r>
                      <a:rPr lang="en-US" sz="1050" dirty="0"/>
                      <a:t>1</a:t>
                    </a:r>
                    <a:endParaRPr kumimoji="0" lang="en-US" sz="1050" b="0" i="0" u="none" strike="noStrike" cap="none" normalizeH="0" baseline="0" dirty="0">
                      <a:ln>
                        <a:noFill/>
                      </a:ln>
                      <a:effectLst/>
                      <a:latin typeface="+mn-lt"/>
                    </a:endParaRPr>
                  </a:p>
                </p:txBody>
              </p:sp>
              <p:cxnSp>
                <p:nvCxnSpPr>
                  <p:cNvPr id="271" name="Straight Connector 58">
                    <a:extLst>
                      <a:ext uri="{FF2B5EF4-FFF2-40B4-BE49-F238E27FC236}">
                        <a16:creationId xmlns:a16="http://schemas.microsoft.com/office/drawing/2014/main" id="{431B061B-E29B-4984-A43C-F3553AB43AC3}"/>
                      </a:ext>
                    </a:extLst>
                  </p:cNvPr>
                  <p:cNvCxnSpPr>
                    <a:cxnSpLocks/>
                    <a:endCxn id="263" idx="0"/>
                  </p:cNvCxnSpPr>
                  <p:nvPr/>
                </p:nvCxnSpPr>
                <p:spPr bwMode="auto">
                  <a:xfrm rot="5400000">
                    <a:off x="9940717" y="3164784"/>
                    <a:ext cx="1527009" cy="138"/>
                  </a:xfrm>
                  <a:prstGeom prst="bentConnector3">
                    <a:avLst>
                      <a:gd name="adj1" fmla="val 50000"/>
                    </a:avLst>
                  </a:prstGeom>
                  <a:solidFill>
                    <a:schemeClr val="accent1"/>
                  </a:solidFill>
                  <a:ln w="12700" cap="flat" cmpd="sng" algn="ctr">
                    <a:solidFill>
                      <a:srgbClr val="00B050"/>
                    </a:solidFill>
                    <a:prstDash val="solid"/>
                    <a:round/>
                    <a:headEnd type="none" w="med" len="med"/>
                    <a:tailEnd type="none"/>
                  </a:ln>
                  <a:effectLst/>
                </p:spPr>
              </p:cxnSp>
              <p:cxnSp>
                <p:nvCxnSpPr>
                  <p:cNvPr id="272" name="Straight Connector 58">
                    <a:extLst>
                      <a:ext uri="{FF2B5EF4-FFF2-40B4-BE49-F238E27FC236}">
                        <a16:creationId xmlns:a16="http://schemas.microsoft.com/office/drawing/2014/main" id="{1A543005-92D3-492E-843F-282A5CC391E1}"/>
                      </a:ext>
                    </a:extLst>
                  </p:cNvPr>
                  <p:cNvCxnSpPr>
                    <a:cxnSpLocks/>
                  </p:cNvCxnSpPr>
                  <p:nvPr/>
                </p:nvCxnSpPr>
                <p:spPr bwMode="auto">
                  <a:xfrm>
                    <a:off x="10174106" y="2401348"/>
                    <a:ext cx="11147" cy="2351615"/>
                  </a:xfrm>
                  <a:prstGeom prst="straightConnector1">
                    <a:avLst/>
                  </a:prstGeom>
                  <a:solidFill>
                    <a:schemeClr val="accent1"/>
                  </a:solidFill>
                  <a:ln w="12700" cap="flat" cmpd="sng" algn="ctr">
                    <a:solidFill>
                      <a:srgbClr val="FF0000"/>
                    </a:solidFill>
                    <a:prstDash val="solid"/>
                    <a:round/>
                    <a:headEnd type="none" w="med" len="med"/>
                    <a:tailEnd type="none"/>
                  </a:ln>
                  <a:effectLst/>
                </p:spPr>
              </p:cxnSp>
              <p:cxnSp>
                <p:nvCxnSpPr>
                  <p:cNvPr id="273" name="Straight Connector 58">
                    <a:extLst>
                      <a:ext uri="{FF2B5EF4-FFF2-40B4-BE49-F238E27FC236}">
                        <a16:creationId xmlns:a16="http://schemas.microsoft.com/office/drawing/2014/main" id="{46079692-E9B2-45E9-94E2-04890D4F9129}"/>
                      </a:ext>
                    </a:extLst>
                  </p:cNvPr>
                  <p:cNvCxnSpPr>
                    <a:cxnSpLocks/>
                  </p:cNvCxnSpPr>
                  <p:nvPr/>
                </p:nvCxnSpPr>
                <p:spPr bwMode="auto">
                  <a:xfrm>
                    <a:off x="11234472" y="2401348"/>
                    <a:ext cx="0" cy="1998301"/>
                  </a:xfrm>
                  <a:prstGeom prst="straightConnector1">
                    <a:avLst/>
                  </a:prstGeom>
                  <a:solidFill>
                    <a:schemeClr val="accent1"/>
                  </a:solidFill>
                  <a:ln w="12700" cap="flat" cmpd="sng" algn="ctr">
                    <a:solidFill>
                      <a:srgbClr val="0033CC"/>
                    </a:solidFill>
                    <a:prstDash val="solid"/>
                    <a:round/>
                    <a:headEnd type="none" w="med" len="med"/>
                    <a:tailEnd type="none"/>
                  </a:ln>
                  <a:effectLst/>
                </p:spPr>
              </p:cxnSp>
              <p:cxnSp>
                <p:nvCxnSpPr>
                  <p:cNvPr id="274" name="Straight Connector 58">
                    <a:extLst>
                      <a:ext uri="{FF2B5EF4-FFF2-40B4-BE49-F238E27FC236}">
                        <a16:creationId xmlns:a16="http://schemas.microsoft.com/office/drawing/2014/main" id="{EAF15BD0-C883-400E-9A5F-84DF860ADE49}"/>
                      </a:ext>
                    </a:extLst>
                  </p:cNvPr>
                  <p:cNvCxnSpPr>
                    <a:cxnSpLocks/>
                  </p:cNvCxnSpPr>
                  <p:nvPr/>
                </p:nvCxnSpPr>
                <p:spPr bwMode="auto">
                  <a:xfrm rot="5400000">
                    <a:off x="10224942" y="3888418"/>
                    <a:ext cx="3073628" cy="112189"/>
                  </a:xfrm>
                  <a:prstGeom prst="bentConnector3">
                    <a:avLst>
                      <a:gd name="adj1" fmla="val 91909"/>
                    </a:avLst>
                  </a:prstGeom>
                  <a:solidFill>
                    <a:schemeClr val="accent1"/>
                  </a:solidFill>
                  <a:ln w="12700" cap="flat" cmpd="sng" algn="ctr">
                    <a:solidFill>
                      <a:srgbClr val="7030A0"/>
                    </a:solidFill>
                    <a:prstDash val="dash"/>
                    <a:round/>
                    <a:headEnd type="none" w="med" len="med"/>
                    <a:tailEnd type="none"/>
                  </a:ln>
                  <a:effectLst/>
                </p:spPr>
              </p:cxnSp>
              <p:sp>
                <p:nvSpPr>
                  <p:cNvPr id="275" name="Rectangle 274">
                    <a:extLst>
                      <a:ext uri="{FF2B5EF4-FFF2-40B4-BE49-F238E27FC236}">
                        <a16:creationId xmlns:a16="http://schemas.microsoft.com/office/drawing/2014/main" id="{06B8C8FD-8C24-4816-9980-5D44761DF419}"/>
                      </a:ext>
                    </a:extLst>
                  </p:cNvPr>
                  <p:cNvSpPr/>
                  <p:nvPr/>
                </p:nvSpPr>
                <p:spPr bwMode="auto">
                  <a:xfrm>
                    <a:off x="479424" y="1787626"/>
                    <a:ext cx="9096674" cy="613721"/>
                  </a:xfrm>
                  <a:prstGeom prst="rect">
                    <a:avLst/>
                  </a:prstGeom>
                  <a:noFill/>
                  <a:ln w="28575" cap="flat" cmpd="sng" algn="ctr">
                    <a:solidFill>
                      <a:schemeClr val="accent3">
                        <a:lumMod val="75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OSS/BSS</a:t>
                    </a:r>
                  </a:p>
                </p:txBody>
              </p:sp>
              <p:cxnSp>
                <p:nvCxnSpPr>
                  <p:cNvPr id="276" name="Straight Connector 93">
                    <a:extLst>
                      <a:ext uri="{FF2B5EF4-FFF2-40B4-BE49-F238E27FC236}">
                        <a16:creationId xmlns:a16="http://schemas.microsoft.com/office/drawing/2014/main" id="{EFE4DEB3-EA85-40F4-97B2-178A094545D3}"/>
                      </a:ext>
                    </a:extLst>
                  </p:cNvPr>
                  <p:cNvCxnSpPr>
                    <a:cxnSpLocks/>
                    <a:endCxn id="254" idx="1"/>
                  </p:cNvCxnSpPr>
                  <p:nvPr/>
                </p:nvCxnSpPr>
                <p:spPr bwMode="auto">
                  <a:xfrm rot="16200000" flipH="1">
                    <a:off x="-755828" y="3725445"/>
                    <a:ext cx="3419758" cy="771562"/>
                  </a:xfrm>
                  <a:prstGeom prst="bentConnector2">
                    <a:avLst/>
                  </a:prstGeom>
                  <a:solidFill>
                    <a:schemeClr val="accent1"/>
                  </a:solidFill>
                  <a:ln w="12700" cap="flat" cmpd="sng" algn="ctr">
                    <a:solidFill>
                      <a:srgbClr val="7030A0"/>
                    </a:solidFill>
                    <a:prstDash val="dash"/>
                    <a:round/>
                    <a:headEnd type="none" w="med" len="med"/>
                    <a:tailEnd type="none"/>
                  </a:ln>
                  <a:effectLst/>
                </p:spPr>
              </p:cxnSp>
              <p:cxnSp>
                <p:nvCxnSpPr>
                  <p:cNvPr id="277" name="Straight Connector 58">
                    <a:extLst>
                      <a:ext uri="{FF2B5EF4-FFF2-40B4-BE49-F238E27FC236}">
                        <a16:creationId xmlns:a16="http://schemas.microsoft.com/office/drawing/2014/main" id="{7DA33687-B412-4FEC-B489-84A4716CE295}"/>
                      </a:ext>
                    </a:extLst>
                  </p:cNvPr>
                  <p:cNvCxnSpPr>
                    <a:cxnSpLocks/>
                    <a:endCxn id="270" idx="1"/>
                  </p:cNvCxnSpPr>
                  <p:nvPr/>
                </p:nvCxnSpPr>
                <p:spPr bwMode="auto">
                  <a:xfrm flipV="1">
                    <a:off x="9583049" y="2210236"/>
                    <a:ext cx="523232" cy="1068"/>
                  </a:xfrm>
                  <a:prstGeom prst="straightConnector1">
                    <a:avLst/>
                  </a:prstGeom>
                  <a:solidFill>
                    <a:schemeClr val="accent1"/>
                  </a:solidFill>
                  <a:ln w="12700" cap="flat" cmpd="sng" algn="ctr">
                    <a:solidFill>
                      <a:schemeClr val="tx1"/>
                    </a:solidFill>
                    <a:prstDash val="solid"/>
                    <a:round/>
                    <a:headEnd type="none" w="med" len="med"/>
                    <a:tailEnd type="none"/>
                  </a:ln>
                  <a:effectLst/>
                </p:spPr>
              </p:cxnSp>
              <p:sp>
                <p:nvSpPr>
                  <p:cNvPr id="278" name="TextBox 277">
                    <a:extLst>
                      <a:ext uri="{FF2B5EF4-FFF2-40B4-BE49-F238E27FC236}">
                        <a16:creationId xmlns:a16="http://schemas.microsoft.com/office/drawing/2014/main" id="{E6D02CBE-14B7-4428-A393-34C75A1D3374}"/>
                      </a:ext>
                    </a:extLst>
                  </p:cNvPr>
                  <p:cNvSpPr txBox="1"/>
                  <p:nvPr/>
                </p:nvSpPr>
                <p:spPr bwMode="auto">
                  <a:xfrm>
                    <a:off x="1616799" y="3359100"/>
                    <a:ext cx="490780" cy="192437"/>
                  </a:xfrm>
                  <a:prstGeom prst="rect">
                    <a:avLst/>
                  </a:prstGeom>
                  <a:noFill/>
                  <a:ln w="12700">
                    <a:solidFill>
                      <a:srgbClr val="FFFF00"/>
                    </a:solid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Vn-Nf</a:t>
                    </a:r>
                  </a:p>
                </p:txBody>
              </p:sp>
              <p:sp>
                <p:nvSpPr>
                  <p:cNvPr id="279" name="TextBox 278">
                    <a:extLst>
                      <a:ext uri="{FF2B5EF4-FFF2-40B4-BE49-F238E27FC236}">
                        <a16:creationId xmlns:a16="http://schemas.microsoft.com/office/drawing/2014/main" id="{C75889B0-9796-44CB-ABAC-3EE6F005B8EE}"/>
                      </a:ext>
                    </a:extLst>
                  </p:cNvPr>
                  <p:cNvSpPr txBox="1"/>
                  <p:nvPr/>
                </p:nvSpPr>
                <p:spPr bwMode="auto">
                  <a:xfrm>
                    <a:off x="9583740" y="1982455"/>
                    <a:ext cx="490780"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err="1"/>
                      <a:t>Os</a:t>
                    </a:r>
                    <a:r>
                      <a:rPr lang="en-US" sz="1000" dirty="0"/>
                      <a:t>-Ma</a:t>
                    </a:r>
                  </a:p>
                </p:txBody>
              </p:sp>
              <p:sp>
                <p:nvSpPr>
                  <p:cNvPr id="280" name="TextBox 279">
                    <a:extLst>
                      <a:ext uri="{FF2B5EF4-FFF2-40B4-BE49-F238E27FC236}">
                        <a16:creationId xmlns:a16="http://schemas.microsoft.com/office/drawing/2014/main" id="{B3CB86B5-7FC7-49AB-BEA9-51CA341926FF}"/>
                      </a:ext>
                    </a:extLst>
                  </p:cNvPr>
                  <p:cNvSpPr txBox="1"/>
                  <p:nvPr/>
                </p:nvSpPr>
                <p:spPr bwMode="auto">
                  <a:xfrm>
                    <a:off x="8352097" y="5230445"/>
                    <a:ext cx="490780" cy="156998"/>
                  </a:xfrm>
                  <a:prstGeom prst="rect">
                    <a:avLst/>
                  </a:prstGeom>
                  <a:noFill/>
                  <a:ln w="12700">
                    <a:solidFill>
                      <a:srgbClr val="0033CC"/>
                    </a:solidFill>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a:t>Vl-Ha</a:t>
                    </a:r>
                  </a:p>
                </p:txBody>
              </p:sp>
              <p:cxnSp>
                <p:nvCxnSpPr>
                  <p:cNvPr id="281" name="Straight Connector 58">
                    <a:extLst>
                      <a:ext uri="{FF2B5EF4-FFF2-40B4-BE49-F238E27FC236}">
                        <a16:creationId xmlns:a16="http://schemas.microsoft.com/office/drawing/2014/main" id="{18DF57CF-58D1-45F7-B3A6-FE9E6F8BC97E}"/>
                      </a:ext>
                    </a:extLst>
                  </p:cNvPr>
                  <p:cNvCxnSpPr>
                    <a:cxnSpLocks/>
                  </p:cNvCxnSpPr>
                  <p:nvPr/>
                </p:nvCxnSpPr>
                <p:spPr bwMode="auto">
                  <a:xfrm>
                    <a:off x="5007259" y="4477757"/>
                    <a:ext cx="0" cy="397356"/>
                  </a:xfrm>
                  <a:prstGeom prst="straightConnector1">
                    <a:avLst/>
                  </a:prstGeom>
                  <a:solidFill>
                    <a:schemeClr val="accent1"/>
                  </a:solidFill>
                  <a:ln w="28575" cap="flat" cmpd="sng" algn="ctr">
                    <a:solidFill>
                      <a:srgbClr val="00B050"/>
                    </a:solidFill>
                    <a:prstDash val="sysDot"/>
                    <a:round/>
                    <a:headEnd type="oval" w="med" len="med"/>
                    <a:tailEnd type="oval"/>
                  </a:ln>
                  <a:effectLst/>
                </p:spPr>
              </p:cxnSp>
              <p:cxnSp>
                <p:nvCxnSpPr>
                  <p:cNvPr id="282" name="Straight Connector 58">
                    <a:extLst>
                      <a:ext uri="{FF2B5EF4-FFF2-40B4-BE49-F238E27FC236}">
                        <a16:creationId xmlns:a16="http://schemas.microsoft.com/office/drawing/2014/main" id="{AC6D210B-CEA4-4F76-AB2A-E2D1152FC3DC}"/>
                      </a:ext>
                    </a:extLst>
                  </p:cNvPr>
                  <p:cNvCxnSpPr>
                    <a:cxnSpLocks/>
                    <a:stCxn id="242" idx="2"/>
                  </p:cNvCxnSpPr>
                  <p:nvPr/>
                </p:nvCxnSpPr>
                <p:spPr bwMode="auto">
                  <a:xfrm>
                    <a:off x="8352098" y="4879465"/>
                    <a:ext cx="0" cy="634803"/>
                  </a:xfrm>
                  <a:prstGeom prst="straightConnector1">
                    <a:avLst/>
                  </a:prstGeom>
                  <a:solidFill>
                    <a:schemeClr val="accent1"/>
                  </a:solidFill>
                  <a:ln w="28575" cap="flat" cmpd="sng" algn="ctr">
                    <a:solidFill>
                      <a:srgbClr val="0033CC"/>
                    </a:solidFill>
                    <a:prstDash val="solid"/>
                    <a:round/>
                    <a:headEnd type="oval" w="med" len="med"/>
                    <a:tailEnd type="oval"/>
                  </a:ln>
                  <a:effectLst/>
                </p:spPr>
              </p:cxnSp>
              <p:cxnSp>
                <p:nvCxnSpPr>
                  <p:cNvPr id="283" name="Straight Connector 58">
                    <a:extLst>
                      <a:ext uri="{FF2B5EF4-FFF2-40B4-BE49-F238E27FC236}">
                        <a16:creationId xmlns:a16="http://schemas.microsoft.com/office/drawing/2014/main" id="{9F5ED35E-6C3D-4E78-B052-31345DD1CB55}"/>
                      </a:ext>
                    </a:extLst>
                  </p:cNvPr>
                  <p:cNvCxnSpPr>
                    <a:cxnSpLocks/>
                    <a:stCxn id="250" idx="2"/>
                  </p:cNvCxnSpPr>
                  <p:nvPr/>
                </p:nvCxnSpPr>
                <p:spPr bwMode="auto">
                  <a:xfrm>
                    <a:off x="1835064" y="3215920"/>
                    <a:ext cx="1" cy="643158"/>
                  </a:xfrm>
                  <a:prstGeom prst="straightConnector1">
                    <a:avLst/>
                  </a:prstGeom>
                  <a:solidFill>
                    <a:schemeClr val="accent1"/>
                  </a:solidFill>
                  <a:ln w="12700" cap="flat" cmpd="sng" algn="ctr">
                    <a:solidFill>
                      <a:srgbClr val="FFFF00"/>
                    </a:solidFill>
                    <a:prstDash val="solid"/>
                    <a:round/>
                    <a:headEnd type="none" w="med" len="med"/>
                    <a:tailEnd type="none"/>
                  </a:ln>
                  <a:effectLst/>
                </p:spPr>
              </p:cxnSp>
              <p:cxnSp>
                <p:nvCxnSpPr>
                  <p:cNvPr id="284" name="Straight Connector 58">
                    <a:extLst>
                      <a:ext uri="{FF2B5EF4-FFF2-40B4-BE49-F238E27FC236}">
                        <a16:creationId xmlns:a16="http://schemas.microsoft.com/office/drawing/2014/main" id="{309E43E5-276A-4A21-87D9-882CA0DCDBA8}"/>
                      </a:ext>
                    </a:extLst>
                  </p:cNvPr>
                  <p:cNvCxnSpPr>
                    <a:cxnSpLocks/>
                    <a:stCxn id="257" idx="2"/>
                  </p:cNvCxnSpPr>
                  <p:nvPr/>
                </p:nvCxnSpPr>
                <p:spPr bwMode="auto">
                  <a:xfrm>
                    <a:off x="2759879" y="3215920"/>
                    <a:ext cx="0" cy="641907"/>
                  </a:xfrm>
                  <a:prstGeom prst="straightConnector1">
                    <a:avLst/>
                  </a:prstGeom>
                  <a:solidFill>
                    <a:schemeClr val="accent1"/>
                  </a:solidFill>
                  <a:ln w="12700" cap="flat" cmpd="sng" algn="ctr">
                    <a:solidFill>
                      <a:srgbClr val="FFC000"/>
                    </a:solidFill>
                    <a:prstDash val="solid"/>
                    <a:round/>
                    <a:headEnd type="none" w="med" len="med"/>
                    <a:tailEnd type="none"/>
                  </a:ln>
                  <a:effectLst/>
                </p:spPr>
              </p:cxnSp>
              <p:cxnSp>
                <p:nvCxnSpPr>
                  <p:cNvPr id="285" name="Straight Connector 58">
                    <a:extLst>
                      <a:ext uri="{FF2B5EF4-FFF2-40B4-BE49-F238E27FC236}">
                        <a16:creationId xmlns:a16="http://schemas.microsoft.com/office/drawing/2014/main" id="{523C7FF9-FDC3-4474-BE1B-4D85568D2270}"/>
                      </a:ext>
                    </a:extLst>
                  </p:cNvPr>
                  <p:cNvCxnSpPr>
                    <a:cxnSpLocks/>
                    <a:stCxn id="255" idx="2"/>
                  </p:cNvCxnSpPr>
                  <p:nvPr/>
                </p:nvCxnSpPr>
                <p:spPr bwMode="auto">
                  <a:xfrm>
                    <a:off x="7442010" y="3217171"/>
                    <a:ext cx="0" cy="640656"/>
                  </a:xfrm>
                  <a:prstGeom prst="straightConnector1">
                    <a:avLst/>
                  </a:prstGeom>
                  <a:solidFill>
                    <a:schemeClr val="accent1"/>
                  </a:solidFill>
                  <a:ln w="34925" cap="flat" cmpd="dbl" algn="ctr">
                    <a:solidFill>
                      <a:srgbClr val="FFC000"/>
                    </a:solidFill>
                    <a:prstDash val="solid"/>
                    <a:round/>
                    <a:headEnd type="none" w="med" len="med"/>
                    <a:tailEnd type="none"/>
                  </a:ln>
                  <a:effectLst/>
                </p:spPr>
              </p:cxnSp>
              <p:cxnSp>
                <p:nvCxnSpPr>
                  <p:cNvPr id="286" name="Straight Connector 58">
                    <a:extLst>
                      <a:ext uri="{FF2B5EF4-FFF2-40B4-BE49-F238E27FC236}">
                        <a16:creationId xmlns:a16="http://schemas.microsoft.com/office/drawing/2014/main" id="{03F19519-DD90-47BE-B0C0-8BB2C4799EDE}"/>
                      </a:ext>
                    </a:extLst>
                  </p:cNvPr>
                  <p:cNvCxnSpPr>
                    <a:cxnSpLocks/>
                    <a:stCxn id="249" idx="2"/>
                  </p:cNvCxnSpPr>
                  <p:nvPr/>
                </p:nvCxnSpPr>
                <p:spPr bwMode="auto">
                  <a:xfrm flipH="1">
                    <a:off x="4606562" y="3217171"/>
                    <a:ext cx="1720" cy="639405"/>
                  </a:xfrm>
                  <a:prstGeom prst="straightConnector1">
                    <a:avLst/>
                  </a:prstGeom>
                  <a:solidFill>
                    <a:schemeClr val="accent1"/>
                  </a:solidFill>
                  <a:ln w="34925" cap="flat" cmpd="dbl" algn="ctr">
                    <a:solidFill>
                      <a:srgbClr val="FFFF00"/>
                    </a:solidFill>
                    <a:prstDash val="solid"/>
                    <a:round/>
                    <a:headEnd type="none" w="med" len="med"/>
                    <a:tailEnd type="none"/>
                  </a:ln>
                  <a:effectLst/>
                </p:spPr>
              </p:cxnSp>
              <p:cxnSp>
                <p:nvCxnSpPr>
                  <p:cNvPr id="287" name="Straight Connector 58">
                    <a:extLst>
                      <a:ext uri="{FF2B5EF4-FFF2-40B4-BE49-F238E27FC236}">
                        <a16:creationId xmlns:a16="http://schemas.microsoft.com/office/drawing/2014/main" id="{F73BCA6D-B089-4189-86D9-9ECC93669406}"/>
                      </a:ext>
                    </a:extLst>
                  </p:cNvPr>
                  <p:cNvCxnSpPr>
                    <a:cxnSpLocks/>
                    <a:stCxn id="260" idx="2"/>
                  </p:cNvCxnSpPr>
                  <p:nvPr/>
                </p:nvCxnSpPr>
                <p:spPr bwMode="auto">
                  <a:xfrm flipH="1">
                    <a:off x="3684694" y="3214669"/>
                    <a:ext cx="1" cy="641907"/>
                  </a:xfrm>
                  <a:prstGeom prst="straightConnector1">
                    <a:avLst/>
                  </a:prstGeom>
                  <a:solidFill>
                    <a:schemeClr val="accent1"/>
                  </a:solidFill>
                  <a:ln w="12700" cap="flat" cmpd="sng" algn="ctr">
                    <a:solidFill>
                      <a:srgbClr val="FFADAD"/>
                    </a:solidFill>
                    <a:prstDash val="solid"/>
                    <a:round/>
                    <a:headEnd type="none" w="med" len="med"/>
                    <a:tailEnd type="none"/>
                  </a:ln>
                  <a:effectLst/>
                </p:spPr>
              </p:cxnSp>
              <p:cxnSp>
                <p:nvCxnSpPr>
                  <p:cNvPr id="288" name="Straight Connector 58">
                    <a:extLst>
                      <a:ext uri="{FF2B5EF4-FFF2-40B4-BE49-F238E27FC236}">
                        <a16:creationId xmlns:a16="http://schemas.microsoft.com/office/drawing/2014/main" id="{0B6B20F4-9EA0-4313-963D-5FC33740E2E5}"/>
                      </a:ext>
                    </a:extLst>
                  </p:cNvPr>
                  <p:cNvCxnSpPr>
                    <a:cxnSpLocks/>
                    <a:stCxn id="258" idx="2"/>
                  </p:cNvCxnSpPr>
                  <p:nvPr/>
                </p:nvCxnSpPr>
                <p:spPr bwMode="auto">
                  <a:xfrm>
                    <a:off x="8366826" y="3217171"/>
                    <a:ext cx="0" cy="657635"/>
                  </a:xfrm>
                  <a:prstGeom prst="straightConnector1">
                    <a:avLst/>
                  </a:prstGeom>
                  <a:solidFill>
                    <a:schemeClr val="accent1"/>
                  </a:solidFill>
                  <a:ln w="34925" cap="flat" cmpd="dbl" algn="ctr">
                    <a:solidFill>
                      <a:srgbClr val="FFADAD"/>
                    </a:solidFill>
                    <a:prstDash val="solid"/>
                    <a:round/>
                    <a:headEnd type="none" w="med" len="med"/>
                    <a:tailEnd type="none"/>
                  </a:ln>
                  <a:effectLst/>
                </p:spPr>
              </p:cxnSp>
              <p:cxnSp>
                <p:nvCxnSpPr>
                  <p:cNvPr id="289" name="Straight Connector 58">
                    <a:extLst>
                      <a:ext uri="{FF2B5EF4-FFF2-40B4-BE49-F238E27FC236}">
                        <a16:creationId xmlns:a16="http://schemas.microsoft.com/office/drawing/2014/main" id="{B45EA358-D32E-4AC8-8B50-7C9FCF0AD0C8}"/>
                      </a:ext>
                    </a:extLst>
                  </p:cNvPr>
                  <p:cNvCxnSpPr>
                    <a:cxnSpLocks/>
                    <a:stCxn id="256" idx="2"/>
                  </p:cNvCxnSpPr>
                  <p:nvPr/>
                </p:nvCxnSpPr>
                <p:spPr bwMode="auto">
                  <a:xfrm>
                    <a:off x="5533098" y="3217171"/>
                    <a:ext cx="0" cy="639405"/>
                  </a:xfrm>
                  <a:prstGeom prst="straightConnector1">
                    <a:avLst/>
                  </a:prstGeom>
                  <a:solidFill>
                    <a:schemeClr val="accent1"/>
                  </a:solidFill>
                  <a:ln w="34925" cap="flat" cmpd="dbl" algn="ctr">
                    <a:solidFill>
                      <a:schemeClr val="accent3">
                        <a:lumMod val="60000"/>
                        <a:lumOff val="40000"/>
                      </a:schemeClr>
                    </a:solidFill>
                    <a:prstDash val="solid"/>
                    <a:round/>
                    <a:headEnd type="none" w="med" len="med"/>
                    <a:tailEnd type="none"/>
                  </a:ln>
                  <a:effectLst/>
                </p:spPr>
              </p:cxnSp>
              <p:cxnSp>
                <p:nvCxnSpPr>
                  <p:cNvPr id="290" name="Straight Connector 58">
                    <a:extLst>
                      <a:ext uri="{FF2B5EF4-FFF2-40B4-BE49-F238E27FC236}">
                        <a16:creationId xmlns:a16="http://schemas.microsoft.com/office/drawing/2014/main" id="{AC9C25A8-2705-432C-BD04-B30A2FDF2DD1}"/>
                      </a:ext>
                    </a:extLst>
                  </p:cNvPr>
                  <p:cNvCxnSpPr>
                    <a:cxnSpLocks/>
                    <a:stCxn id="259" idx="2"/>
                  </p:cNvCxnSpPr>
                  <p:nvPr/>
                </p:nvCxnSpPr>
                <p:spPr bwMode="auto">
                  <a:xfrm>
                    <a:off x="6457913" y="3215920"/>
                    <a:ext cx="0" cy="640656"/>
                  </a:xfrm>
                  <a:prstGeom prst="straightConnector1">
                    <a:avLst/>
                  </a:prstGeom>
                  <a:solidFill>
                    <a:schemeClr val="accent1"/>
                  </a:solidFill>
                  <a:ln w="34925" cap="flat" cmpd="dbl" algn="ctr">
                    <a:solidFill>
                      <a:srgbClr val="00B0F0"/>
                    </a:solidFill>
                    <a:prstDash val="solid"/>
                    <a:round/>
                    <a:headEnd type="none" w="med" len="med"/>
                    <a:tailEnd type="none"/>
                  </a:ln>
                  <a:effectLst/>
                </p:spPr>
              </p:cxnSp>
              <p:cxnSp>
                <p:nvCxnSpPr>
                  <p:cNvPr id="291" name="Straight Connector 58">
                    <a:extLst>
                      <a:ext uri="{FF2B5EF4-FFF2-40B4-BE49-F238E27FC236}">
                        <a16:creationId xmlns:a16="http://schemas.microsoft.com/office/drawing/2014/main" id="{3F8B686E-62EE-45FB-B2A8-09E161E5D807}"/>
                      </a:ext>
                    </a:extLst>
                  </p:cNvPr>
                  <p:cNvCxnSpPr>
                    <a:cxnSpLocks/>
                    <a:stCxn id="261" idx="2"/>
                  </p:cNvCxnSpPr>
                  <p:nvPr/>
                </p:nvCxnSpPr>
                <p:spPr bwMode="auto">
                  <a:xfrm>
                    <a:off x="9291641" y="3215920"/>
                    <a:ext cx="19082" cy="640656"/>
                  </a:xfrm>
                  <a:prstGeom prst="straightConnector1">
                    <a:avLst/>
                  </a:prstGeom>
                  <a:solidFill>
                    <a:schemeClr val="accent1"/>
                  </a:solidFill>
                  <a:ln w="34925" cap="flat" cmpd="dbl" algn="ctr">
                    <a:solidFill>
                      <a:srgbClr val="00B0F0"/>
                    </a:solidFill>
                    <a:prstDash val="solid"/>
                    <a:round/>
                    <a:headEnd type="none" w="med" len="med"/>
                    <a:tailEnd type="none"/>
                  </a:ln>
                  <a:effectLst/>
                </p:spPr>
              </p:cxnSp>
              <p:sp>
                <p:nvSpPr>
                  <p:cNvPr id="292" name="TextBox 291">
                    <a:extLst>
                      <a:ext uri="{FF2B5EF4-FFF2-40B4-BE49-F238E27FC236}">
                        <a16:creationId xmlns:a16="http://schemas.microsoft.com/office/drawing/2014/main" id="{2FF9802A-C047-42EA-B081-41FCF92E3850}"/>
                      </a:ext>
                    </a:extLst>
                  </p:cNvPr>
                  <p:cNvSpPr txBox="1"/>
                  <p:nvPr/>
                </p:nvSpPr>
                <p:spPr bwMode="auto">
                  <a:xfrm>
                    <a:off x="4242491" y="3375570"/>
                    <a:ext cx="737040" cy="192437"/>
                  </a:xfrm>
                  <a:prstGeom prst="rect">
                    <a:avLst/>
                  </a:prstGeom>
                  <a:noFill/>
                  <a:ln w="12700">
                    <a:solidFill>
                      <a:srgbClr val="FFFF00"/>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sp>
                <p:nvSpPr>
                  <p:cNvPr id="293" name="TextBox 292">
                    <a:extLst>
                      <a:ext uri="{FF2B5EF4-FFF2-40B4-BE49-F238E27FC236}">
                        <a16:creationId xmlns:a16="http://schemas.microsoft.com/office/drawing/2014/main" id="{49E85195-3F42-441C-B870-E0E9A58D085B}"/>
                      </a:ext>
                    </a:extLst>
                  </p:cNvPr>
                  <p:cNvSpPr txBox="1"/>
                  <p:nvPr/>
                </p:nvSpPr>
                <p:spPr bwMode="auto">
                  <a:xfrm>
                    <a:off x="2514986" y="3368610"/>
                    <a:ext cx="490780" cy="192437"/>
                  </a:xfrm>
                  <a:prstGeom prst="rect">
                    <a:avLst/>
                  </a:prstGeom>
                  <a:noFill/>
                  <a:ln w="12700">
                    <a:solidFill>
                      <a:srgbClr val="FFC000"/>
                    </a:solid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Vn-Nf</a:t>
                    </a:r>
                  </a:p>
                </p:txBody>
              </p:sp>
              <p:sp>
                <p:nvSpPr>
                  <p:cNvPr id="294" name="TextBox 293">
                    <a:extLst>
                      <a:ext uri="{FF2B5EF4-FFF2-40B4-BE49-F238E27FC236}">
                        <a16:creationId xmlns:a16="http://schemas.microsoft.com/office/drawing/2014/main" id="{54A1AF03-6F42-44B5-8C27-E14CAD87C1C1}"/>
                      </a:ext>
                    </a:extLst>
                  </p:cNvPr>
                  <p:cNvSpPr txBox="1"/>
                  <p:nvPr/>
                </p:nvSpPr>
                <p:spPr bwMode="auto">
                  <a:xfrm>
                    <a:off x="3457454" y="3367959"/>
                    <a:ext cx="490780" cy="192437"/>
                  </a:xfrm>
                  <a:prstGeom prst="rect">
                    <a:avLst/>
                  </a:prstGeom>
                  <a:noFill/>
                  <a:ln w="12700">
                    <a:solidFill>
                      <a:srgbClr val="FFADAD"/>
                    </a:solid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Vn-Nf</a:t>
                    </a:r>
                  </a:p>
                </p:txBody>
              </p:sp>
              <p:sp>
                <p:nvSpPr>
                  <p:cNvPr id="295" name="TextBox 294">
                    <a:extLst>
                      <a:ext uri="{FF2B5EF4-FFF2-40B4-BE49-F238E27FC236}">
                        <a16:creationId xmlns:a16="http://schemas.microsoft.com/office/drawing/2014/main" id="{1A38FD2C-E7CE-42D3-A395-CF73F7B2170E}"/>
                      </a:ext>
                    </a:extLst>
                  </p:cNvPr>
                  <p:cNvSpPr txBox="1"/>
                  <p:nvPr/>
                </p:nvSpPr>
                <p:spPr bwMode="auto">
                  <a:xfrm>
                    <a:off x="5048669" y="4511849"/>
                    <a:ext cx="763751" cy="132702"/>
                  </a:xfrm>
                  <a:prstGeom prst="rect">
                    <a:avLst/>
                  </a:prstGeom>
                  <a:noFill/>
                  <a:ln w="12700">
                    <a:solidFill>
                      <a:srgbClr val="00B050"/>
                    </a:solidFill>
                    <a:prstDash val="sysDash"/>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dirty="0" err="1"/>
                      <a:t>PacketFlow</a:t>
                    </a:r>
                    <a:endParaRPr lang="en-US" dirty="0"/>
                  </a:p>
                </p:txBody>
              </p:sp>
              <p:sp>
                <p:nvSpPr>
                  <p:cNvPr id="296" name="TextBox 295">
                    <a:extLst>
                      <a:ext uri="{FF2B5EF4-FFF2-40B4-BE49-F238E27FC236}">
                        <a16:creationId xmlns:a16="http://schemas.microsoft.com/office/drawing/2014/main" id="{AB6706D9-BC69-4E1B-9FF9-65CD57927997}"/>
                      </a:ext>
                    </a:extLst>
                  </p:cNvPr>
                  <p:cNvSpPr txBox="1"/>
                  <p:nvPr/>
                </p:nvSpPr>
                <p:spPr bwMode="auto">
                  <a:xfrm>
                    <a:off x="4173802" y="5340957"/>
                    <a:ext cx="490780" cy="140369"/>
                  </a:xfrm>
                  <a:prstGeom prst="rect">
                    <a:avLst/>
                  </a:prstGeom>
                  <a:noFill/>
                  <a:ln w="12700">
                    <a:solidFill>
                      <a:srgbClr val="FF0000"/>
                    </a:solidFill>
                    <a:miter lim="800000"/>
                    <a:headEnd/>
                    <a:tailEnd/>
                  </a:ln>
                </p:spPr>
                <p:txBody>
                  <a:bodyPr vert="horz" wrap="none" lIns="72000" tIns="36000" rIns="73152" bIns="36576" numCol="1" rtlCol="0" anchor="ctr" anchorCtr="0" compatLnSpc="1">
                    <a:prstTxWarp prst="textNoShape">
                      <a:avLst/>
                    </a:prstTxWarp>
                    <a:noAutofit/>
                  </a:bodyPr>
                  <a:lstStyle/>
                  <a:p>
                    <a:pPr algn="l">
                      <a:buClr>
                        <a:schemeClr val="tx1"/>
                      </a:buClr>
                    </a:pPr>
                    <a:r>
                      <a:rPr lang="en-US" sz="1000"/>
                      <a:t>Vl-Ha</a:t>
                    </a:r>
                  </a:p>
                </p:txBody>
              </p:sp>
              <p:sp>
                <p:nvSpPr>
                  <p:cNvPr id="297" name="Rectangle 296">
                    <a:extLst>
                      <a:ext uri="{FF2B5EF4-FFF2-40B4-BE49-F238E27FC236}">
                        <a16:creationId xmlns:a16="http://schemas.microsoft.com/office/drawing/2014/main" id="{24BDC2F0-3BD4-43FB-89E4-C5B511F0547D}"/>
                      </a:ext>
                    </a:extLst>
                  </p:cNvPr>
                  <p:cNvSpPr/>
                  <p:nvPr/>
                </p:nvSpPr>
                <p:spPr bwMode="auto">
                  <a:xfrm>
                    <a:off x="10499449" y="2843121"/>
                    <a:ext cx="406562" cy="548233"/>
                  </a:xfrm>
                  <a:prstGeom prst="rect">
                    <a:avLst/>
                  </a:prstGeom>
                  <a:solidFill>
                    <a:schemeClr val="bg1"/>
                  </a:solid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a:t>
                    </a:r>
                    <a:br>
                      <a:rPr kumimoji="0" lang="en-US" sz="1050" b="0" i="0" u="none" strike="noStrike" cap="none" normalizeH="0" baseline="0">
                        <a:ln>
                          <a:noFill/>
                        </a:ln>
                        <a:effectLst/>
                        <a:latin typeface="+mn-lt"/>
                      </a:rPr>
                    </a:br>
                    <a:r>
                      <a:rPr kumimoji="0" lang="en-US" sz="1050" b="0" i="0" u="none" strike="noStrike" cap="none" normalizeH="0" baseline="0">
                        <a:ln>
                          <a:noFill/>
                        </a:ln>
                        <a:effectLst/>
                        <a:latin typeface="+mn-lt"/>
                      </a:rPr>
                      <a:t>Mgr2</a:t>
                    </a:r>
                  </a:p>
                </p:txBody>
              </p:sp>
              <p:sp>
                <p:nvSpPr>
                  <p:cNvPr id="298" name="Rectangle 297">
                    <a:extLst>
                      <a:ext uri="{FF2B5EF4-FFF2-40B4-BE49-F238E27FC236}">
                        <a16:creationId xmlns:a16="http://schemas.microsoft.com/office/drawing/2014/main" id="{9D77FD37-7A13-47AC-8B44-033A410AB3D2}"/>
                      </a:ext>
                    </a:extLst>
                  </p:cNvPr>
                  <p:cNvSpPr/>
                  <p:nvPr/>
                </p:nvSpPr>
                <p:spPr bwMode="auto">
                  <a:xfrm>
                    <a:off x="11034557" y="2843120"/>
                    <a:ext cx="406562" cy="548233"/>
                  </a:xfrm>
                  <a:prstGeom prst="rect">
                    <a:avLst/>
                  </a:prstGeom>
                  <a:solidFill>
                    <a:schemeClr val="bg1"/>
                  </a:solid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a:t>
                    </a:r>
                    <a:br>
                      <a:rPr kumimoji="0" lang="en-US" sz="1050" b="0" i="0" u="none" strike="noStrike" cap="none" normalizeH="0" baseline="0">
                        <a:ln>
                          <a:noFill/>
                        </a:ln>
                        <a:effectLst/>
                        <a:latin typeface="+mn-lt"/>
                      </a:rPr>
                    </a:br>
                    <a:r>
                      <a:rPr kumimoji="0" lang="en-US" sz="1050" b="0" i="0" u="none" strike="noStrike" cap="none" normalizeH="0" baseline="0">
                        <a:ln>
                          <a:noFill/>
                        </a:ln>
                        <a:effectLst/>
                        <a:latin typeface="+mn-lt"/>
                      </a:rPr>
                      <a:t>Mgrn</a:t>
                    </a:r>
                  </a:p>
                </p:txBody>
              </p:sp>
              <p:sp>
                <p:nvSpPr>
                  <p:cNvPr id="299" name="Rectangle 298">
                    <a:extLst>
                      <a:ext uri="{FF2B5EF4-FFF2-40B4-BE49-F238E27FC236}">
                        <a16:creationId xmlns:a16="http://schemas.microsoft.com/office/drawing/2014/main" id="{717F6B5D-536D-4CEB-83D7-6CF7AA0923C6}"/>
                      </a:ext>
                    </a:extLst>
                  </p:cNvPr>
                  <p:cNvSpPr/>
                  <p:nvPr/>
                </p:nvSpPr>
                <p:spPr bwMode="auto">
                  <a:xfrm>
                    <a:off x="9972175" y="2843119"/>
                    <a:ext cx="406562" cy="548233"/>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VNF</a:t>
                    </a:r>
                    <a:br>
                      <a:rPr kumimoji="0" lang="en-US" sz="1050" b="0" i="0" u="none" strike="noStrike" cap="none" normalizeH="0" baseline="0">
                        <a:ln>
                          <a:noFill/>
                        </a:ln>
                        <a:effectLst/>
                        <a:latin typeface="+mn-lt"/>
                      </a:rPr>
                    </a:br>
                    <a:r>
                      <a:rPr kumimoji="0" lang="en-US" sz="1050" b="0" i="0" u="none" strike="noStrike" cap="none" normalizeH="0" baseline="0">
                        <a:ln>
                          <a:noFill/>
                        </a:ln>
                        <a:effectLst/>
                        <a:latin typeface="+mn-lt"/>
                      </a:rPr>
                      <a:t>Mgr1</a:t>
                    </a:r>
                  </a:p>
                </p:txBody>
              </p:sp>
              <p:sp>
                <p:nvSpPr>
                  <p:cNvPr id="300" name="TextBox 299">
                    <a:extLst>
                      <a:ext uri="{FF2B5EF4-FFF2-40B4-BE49-F238E27FC236}">
                        <a16:creationId xmlns:a16="http://schemas.microsoft.com/office/drawing/2014/main" id="{5B3EA5DB-5E2F-40CC-BAB8-8C1046F55429}"/>
                      </a:ext>
                    </a:extLst>
                  </p:cNvPr>
                  <p:cNvSpPr txBox="1"/>
                  <p:nvPr/>
                </p:nvSpPr>
                <p:spPr bwMode="auto">
                  <a:xfrm>
                    <a:off x="10002798" y="2560181"/>
                    <a:ext cx="490780" cy="140369"/>
                  </a:xfrm>
                  <a:prstGeom prst="rect">
                    <a:avLst/>
                  </a:prstGeom>
                  <a:noFill/>
                  <a:ln w="12700">
                    <a:solidFill>
                      <a:srgbClr val="FF0000"/>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r>
                      <a:rPr lang="en-US" sz="900"/>
                      <a:t>Or-Vnfm</a:t>
                    </a:r>
                  </a:p>
                </p:txBody>
              </p:sp>
              <p:sp>
                <p:nvSpPr>
                  <p:cNvPr id="301" name="TextBox 300">
                    <a:extLst>
                      <a:ext uri="{FF2B5EF4-FFF2-40B4-BE49-F238E27FC236}">
                        <a16:creationId xmlns:a16="http://schemas.microsoft.com/office/drawing/2014/main" id="{4E31BEF3-8087-4D25-80E2-F9461C160A54}"/>
                      </a:ext>
                    </a:extLst>
                  </p:cNvPr>
                  <p:cNvSpPr txBox="1"/>
                  <p:nvPr/>
                </p:nvSpPr>
                <p:spPr bwMode="auto">
                  <a:xfrm>
                    <a:off x="10533834" y="2552049"/>
                    <a:ext cx="490780" cy="140369"/>
                  </a:xfrm>
                  <a:prstGeom prst="rect">
                    <a:avLst/>
                  </a:prstGeom>
                  <a:noFill/>
                  <a:ln w="12700">
                    <a:solidFill>
                      <a:srgbClr val="00B050"/>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r>
                      <a:rPr lang="en-US" sz="900" dirty="0"/>
                      <a:t>Or-</a:t>
                    </a:r>
                    <a:r>
                      <a:rPr lang="en-US" sz="900" dirty="0" err="1"/>
                      <a:t>Vnfm</a:t>
                    </a:r>
                    <a:endParaRPr lang="en-US" sz="900" dirty="0"/>
                  </a:p>
                </p:txBody>
              </p:sp>
              <p:sp>
                <p:nvSpPr>
                  <p:cNvPr id="302" name="TextBox 301">
                    <a:extLst>
                      <a:ext uri="{FF2B5EF4-FFF2-40B4-BE49-F238E27FC236}">
                        <a16:creationId xmlns:a16="http://schemas.microsoft.com/office/drawing/2014/main" id="{4BAAE4A2-B2D1-4765-87AB-BEB9FA3376A8}"/>
                      </a:ext>
                    </a:extLst>
                  </p:cNvPr>
                  <p:cNvSpPr txBox="1"/>
                  <p:nvPr/>
                </p:nvSpPr>
                <p:spPr bwMode="auto">
                  <a:xfrm>
                    <a:off x="11065233" y="2552048"/>
                    <a:ext cx="490780" cy="140369"/>
                  </a:xfrm>
                  <a:prstGeom prst="rect">
                    <a:avLst/>
                  </a:prstGeom>
                  <a:noFill/>
                  <a:ln w="12700">
                    <a:solidFill>
                      <a:srgbClr val="0033CC"/>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r>
                      <a:rPr lang="en-US" sz="900" dirty="0"/>
                      <a:t>Or-</a:t>
                    </a:r>
                    <a:r>
                      <a:rPr lang="en-US" sz="900" dirty="0" err="1"/>
                      <a:t>Vnfm</a:t>
                    </a:r>
                    <a:endParaRPr lang="en-US" sz="900" dirty="0"/>
                  </a:p>
                </p:txBody>
              </p:sp>
              <p:sp>
                <p:nvSpPr>
                  <p:cNvPr id="303" name="TextBox 302">
                    <a:extLst>
                      <a:ext uri="{FF2B5EF4-FFF2-40B4-BE49-F238E27FC236}">
                        <a16:creationId xmlns:a16="http://schemas.microsoft.com/office/drawing/2014/main" id="{6FADF878-0CBC-4427-9F44-5DC73B25B517}"/>
                      </a:ext>
                    </a:extLst>
                  </p:cNvPr>
                  <p:cNvSpPr txBox="1"/>
                  <p:nvPr/>
                </p:nvSpPr>
                <p:spPr bwMode="auto">
                  <a:xfrm>
                    <a:off x="10001773" y="3596295"/>
                    <a:ext cx="490780" cy="140369"/>
                  </a:xfrm>
                  <a:prstGeom prst="rect">
                    <a:avLst/>
                  </a:prstGeom>
                  <a:noFill/>
                  <a:ln w="12700">
                    <a:solidFill>
                      <a:srgbClr val="FF0000"/>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r>
                      <a:rPr lang="en-US" sz="900"/>
                      <a:t>Vi-Vnfm</a:t>
                    </a:r>
                  </a:p>
                </p:txBody>
              </p:sp>
              <p:sp>
                <p:nvSpPr>
                  <p:cNvPr id="304" name="TextBox 303">
                    <a:extLst>
                      <a:ext uri="{FF2B5EF4-FFF2-40B4-BE49-F238E27FC236}">
                        <a16:creationId xmlns:a16="http://schemas.microsoft.com/office/drawing/2014/main" id="{DC55F59E-F85E-457E-8EDF-0FEA0E674062}"/>
                      </a:ext>
                    </a:extLst>
                  </p:cNvPr>
                  <p:cNvSpPr txBox="1"/>
                  <p:nvPr/>
                </p:nvSpPr>
                <p:spPr bwMode="auto">
                  <a:xfrm>
                    <a:off x="10532809" y="3588163"/>
                    <a:ext cx="490780" cy="140369"/>
                  </a:xfrm>
                  <a:prstGeom prst="rect">
                    <a:avLst/>
                  </a:prstGeom>
                  <a:noFill/>
                  <a:ln w="12700">
                    <a:solidFill>
                      <a:srgbClr val="00B050"/>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endParaRPr lang="en-US" sz="900" dirty="0"/>
                  </a:p>
                </p:txBody>
              </p:sp>
              <p:sp>
                <p:nvSpPr>
                  <p:cNvPr id="305" name="TextBox 304">
                    <a:extLst>
                      <a:ext uri="{FF2B5EF4-FFF2-40B4-BE49-F238E27FC236}">
                        <a16:creationId xmlns:a16="http://schemas.microsoft.com/office/drawing/2014/main" id="{326EE2E9-8390-4578-8897-790B50EAA56D}"/>
                      </a:ext>
                    </a:extLst>
                  </p:cNvPr>
                  <p:cNvSpPr txBox="1"/>
                  <p:nvPr/>
                </p:nvSpPr>
                <p:spPr bwMode="auto">
                  <a:xfrm>
                    <a:off x="11064208" y="3588162"/>
                    <a:ext cx="490780" cy="140369"/>
                  </a:xfrm>
                  <a:prstGeom prst="rect">
                    <a:avLst/>
                  </a:prstGeom>
                  <a:noFill/>
                  <a:ln w="12700">
                    <a:solidFill>
                      <a:srgbClr val="0033CC"/>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endParaRPr lang="en-US" sz="900" dirty="0"/>
                  </a:p>
                </p:txBody>
              </p:sp>
              <p:sp>
                <p:nvSpPr>
                  <p:cNvPr id="306" name="TextBox 305">
                    <a:extLst>
                      <a:ext uri="{FF2B5EF4-FFF2-40B4-BE49-F238E27FC236}">
                        <a16:creationId xmlns:a16="http://schemas.microsoft.com/office/drawing/2014/main" id="{E6689637-FF2C-4890-BC56-0B27C9AEA025}"/>
                      </a:ext>
                    </a:extLst>
                  </p:cNvPr>
                  <p:cNvSpPr txBox="1"/>
                  <p:nvPr/>
                </p:nvSpPr>
                <p:spPr bwMode="auto">
                  <a:xfrm rot="16200000">
                    <a:off x="-207635" y="4881312"/>
                    <a:ext cx="1726223" cy="180705"/>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HW Equipment Management</a:t>
                    </a:r>
                  </a:p>
                </p:txBody>
              </p:sp>
              <p:cxnSp>
                <p:nvCxnSpPr>
                  <p:cNvPr id="307" name="Straight Connector 306">
                    <a:extLst>
                      <a:ext uri="{FF2B5EF4-FFF2-40B4-BE49-F238E27FC236}">
                        <a16:creationId xmlns:a16="http://schemas.microsoft.com/office/drawing/2014/main" id="{E3E497FD-5865-4305-87B4-F95EB4EED618}"/>
                      </a:ext>
                    </a:extLst>
                  </p:cNvPr>
                  <p:cNvCxnSpPr/>
                  <p:nvPr/>
                </p:nvCxnSpPr>
                <p:spPr bwMode="auto">
                  <a:xfrm>
                    <a:off x="538854" y="4909526"/>
                    <a:ext cx="67826" cy="0"/>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08" name="Straight Connector 307">
                    <a:extLst>
                      <a:ext uri="{FF2B5EF4-FFF2-40B4-BE49-F238E27FC236}">
                        <a16:creationId xmlns:a16="http://schemas.microsoft.com/office/drawing/2014/main" id="{4790A3DD-1253-41C7-8215-1F8CCB8FA229}"/>
                      </a:ext>
                    </a:extLst>
                  </p:cNvPr>
                  <p:cNvCxnSpPr>
                    <a:cxnSpLocks/>
                  </p:cNvCxnSpPr>
                  <p:nvPr/>
                </p:nvCxnSpPr>
                <p:spPr bwMode="auto">
                  <a:xfrm flipH="1" flipV="1">
                    <a:off x="9802662" y="2166330"/>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sp>
                <p:nvSpPr>
                  <p:cNvPr id="309" name="TextBox 308">
                    <a:extLst>
                      <a:ext uri="{FF2B5EF4-FFF2-40B4-BE49-F238E27FC236}">
                        <a16:creationId xmlns:a16="http://schemas.microsoft.com/office/drawing/2014/main" id="{0A3F5D32-F607-4E84-935F-37D19AD62225}"/>
                      </a:ext>
                    </a:extLst>
                  </p:cNvPr>
                  <p:cNvSpPr txBox="1"/>
                  <p:nvPr/>
                </p:nvSpPr>
                <p:spPr bwMode="auto">
                  <a:xfrm>
                    <a:off x="8336474" y="4015253"/>
                    <a:ext cx="1803720" cy="149695"/>
                  </a:xfrm>
                  <a:prstGeom prst="rect">
                    <a:avLst/>
                  </a:prstGeom>
                  <a:noFill/>
                  <a:ln w="12700">
                    <a:solidFill>
                      <a:srgbClr val="00B050"/>
                    </a:solidFill>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dirty="0"/>
                      <a:t>Container &amp; NW Management</a:t>
                    </a:r>
                  </a:p>
                </p:txBody>
              </p:sp>
              <p:sp>
                <p:nvSpPr>
                  <p:cNvPr id="310" name="TextBox 309">
                    <a:extLst>
                      <a:ext uri="{FF2B5EF4-FFF2-40B4-BE49-F238E27FC236}">
                        <a16:creationId xmlns:a16="http://schemas.microsoft.com/office/drawing/2014/main" id="{BB0B239D-DEB0-41CE-A55F-D09CDBF09EF0}"/>
                      </a:ext>
                    </a:extLst>
                  </p:cNvPr>
                  <p:cNvSpPr txBox="1"/>
                  <p:nvPr/>
                </p:nvSpPr>
                <p:spPr bwMode="auto">
                  <a:xfrm>
                    <a:off x="9206026" y="5015197"/>
                    <a:ext cx="490780" cy="173498"/>
                  </a:xfrm>
                  <a:prstGeom prst="rect">
                    <a:avLst/>
                  </a:prstGeom>
                  <a:noFill/>
                  <a:ln w="12700">
                    <a:solidFill>
                      <a:srgbClr val="FF0000"/>
                    </a:solidFill>
                    <a:miter lim="800000"/>
                    <a:headEnd/>
                    <a:tailEnd/>
                  </a:ln>
                </p:spPr>
                <p:txBody>
                  <a:bodyPr vert="horz" wrap="none" lIns="72000" tIns="36000" rIns="73152" bIns="36576" numCol="1" rtlCol="0" anchor="ctr" anchorCtr="0" compatLnSpc="1">
                    <a:prstTxWarp prst="textNoShape">
                      <a:avLst/>
                    </a:prstTxWarp>
                    <a:noAutofit/>
                  </a:bodyPr>
                  <a:lstStyle/>
                  <a:p>
                    <a:pPr>
                      <a:buClr>
                        <a:schemeClr val="tx1"/>
                      </a:buClr>
                    </a:pPr>
                    <a:r>
                      <a:rPr lang="en-US" sz="1000" dirty="0" err="1"/>
                      <a:t>Nf</a:t>
                    </a:r>
                    <a:r>
                      <a:rPr lang="en-US" sz="1000" dirty="0"/>
                      <a:t>-Vi</a:t>
                    </a:r>
                  </a:p>
                </p:txBody>
              </p:sp>
              <p:cxnSp>
                <p:nvCxnSpPr>
                  <p:cNvPr id="311" name="Straight Connector 310">
                    <a:extLst>
                      <a:ext uri="{FF2B5EF4-FFF2-40B4-BE49-F238E27FC236}">
                        <a16:creationId xmlns:a16="http://schemas.microsoft.com/office/drawing/2014/main" id="{9A8F547F-4987-40A1-B633-A20140D670A1}"/>
                      </a:ext>
                    </a:extLst>
                  </p:cNvPr>
                  <p:cNvCxnSpPr>
                    <a:cxnSpLocks/>
                  </p:cNvCxnSpPr>
                  <p:nvPr/>
                </p:nvCxnSpPr>
                <p:spPr bwMode="auto">
                  <a:xfrm flipH="1" flipV="1">
                    <a:off x="9924504" y="4183645"/>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2" name="Straight Connector 311">
                    <a:extLst>
                      <a:ext uri="{FF2B5EF4-FFF2-40B4-BE49-F238E27FC236}">
                        <a16:creationId xmlns:a16="http://schemas.microsoft.com/office/drawing/2014/main" id="{DFE06CC9-0623-44CA-A514-1143104AB62A}"/>
                      </a:ext>
                    </a:extLst>
                  </p:cNvPr>
                  <p:cNvCxnSpPr>
                    <a:cxnSpLocks/>
                  </p:cNvCxnSpPr>
                  <p:nvPr/>
                </p:nvCxnSpPr>
                <p:spPr bwMode="auto">
                  <a:xfrm flipH="1" flipV="1">
                    <a:off x="10909710" y="4637461"/>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3" name="Straight Connector 312">
                    <a:extLst>
                      <a:ext uri="{FF2B5EF4-FFF2-40B4-BE49-F238E27FC236}">
                        <a16:creationId xmlns:a16="http://schemas.microsoft.com/office/drawing/2014/main" id="{1EFB2DEE-AC35-48CA-A0B2-13FC7C3E6F1D}"/>
                      </a:ext>
                    </a:extLst>
                  </p:cNvPr>
                  <p:cNvCxnSpPr>
                    <a:cxnSpLocks/>
                  </p:cNvCxnSpPr>
                  <p:nvPr/>
                </p:nvCxnSpPr>
                <p:spPr bwMode="auto">
                  <a:xfrm flipH="1" flipV="1">
                    <a:off x="9425885" y="4967834"/>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4" name="Straight Connector 313">
                    <a:extLst>
                      <a:ext uri="{FF2B5EF4-FFF2-40B4-BE49-F238E27FC236}">
                        <a16:creationId xmlns:a16="http://schemas.microsoft.com/office/drawing/2014/main" id="{111AED29-5838-463F-B587-02D2D6724074}"/>
                      </a:ext>
                    </a:extLst>
                  </p:cNvPr>
                  <p:cNvCxnSpPr>
                    <a:cxnSpLocks/>
                  </p:cNvCxnSpPr>
                  <p:nvPr/>
                </p:nvCxnSpPr>
                <p:spPr bwMode="auto">
                  <a:xfrm flipH="1" flipV="1">
                    <a:off x="10358050" y="6348634"/>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5" name="Straight Connector 46">
                    <a:extLst>
                      <a:ext uri="{FF2B5EF4-FFF2-40B4-BE49-F238E27FC236}">
                        <a16:creationId xmlns:a16="http://schemas.microsoft.com/office/drawing/2014/main" id="{28F8038D-D854-49A2-ABC8-3D48772AA611}"/>
                      </a:ext>
                    </a:extLst>
                  </p:cNvPr>
                  <p:cNvCxnSpPr>
                    <a:cxnSpLocks/>
                  </p:cNvCxnSpPr>
                  <p:nvPr/>
                </p:nvCxnSpPr>
                <p:spPr bwMode="auto">
                  <a:xfrm>
                    <a:off x="10241447" y="6374336"/>
                    <a:ext cx="267964" cy="1"/>
                  </a:xfrm>
                  <a:prstGeom prst="curvedConnector3">
                    <a:avLst>
                      <a:gd name="adj1" fmla="val 50000"/>
                    </a:avLst>
                  </a:prstGeom>
                  <a:solidFill>
                    <a:schemeClr val="accent1"/>
                  </a:solidFill>
                  <a:ln w="12700" cap="flat" cmpd="sng" algn="ctr">
                    <a:solidFill>
                      <a:schemeClr val="tx1"/>
                    </a:solidFill>
                    <a:prstDash val="solid"/>
                    <a:round/>
                    <a:headEnd type="none" w="med" len="med"/>
                    <a:tailEnd type="none"/>
                  </a:ln>
                  <a:effectLst/>
                </p:spPr>
              </p:cxnSp>
              <p:cxnSp>
                <p:nvCxnSpPr>
                  <p:cNvPr id="316" name="Straight Connector 315">
                    <a:extLst>
                      <a:ext uri="{FF2B5EF4-FFF2-40B4-BE49-F238E27FC236}">
                        <a16:creationId xmlns:a16="http://schemas.microsoft.com/office/drawing/2014/main" id="{AA5F6E29-4534-47D1-AEC8-A19CE9E6DEE7}"/>
                      </a:ext>
                    </a:extLst>
                  </p:cNvPr>
                  <p:cNvCxnSpPr>
                    <a:cxnSpLocks/>
                  </p:cNvCxnSpPr>
                  <p:nvPr/>
                </p:nvCxnSpPr>
                <p:spPr bwMode="auto">
                  <a:xfrm flipH="1" flipV="1">
                    <a:off x="8533013" y="6371835"/>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7" name="Straight Connector 46">
                    <a:extLst>
                      <a:ext uri="{FF2B5EF4-FFF2-40B4-BE49-F238E27FC236}">
                        <a16:creationId xmlns:a16="http://schemas.microsoft.com/office/drawing/2014/main" id="{6DCBAD05-EC74-43A8-B0DF-1D9C12B73033}"/>
                      </a:ext>
                    </a:extLst>
                  </p:cNvPr>
                  <p:cNvCxnSpPr>
                    <a:cxnSpLocks/>
                  </p:cNvCxnSpPr>
                  <p:nvPr/>
                </p:nvCxnSpPr>
                <p:spPr bwMode="auto">
                  <a:xfrm>
                    <a:off x="8416410" y="6397537"/>
                    <a:ext cx="267964" cy="1"/>
                  </a:xfrm>
                  <a:prstGeom prst="curvedConnector3">
                    <a:avLst>
                      <a:gd name="adj1" fmla="val 50000"/>
                    </a:avLst>
                  </a:prstGeom>
                  <a:solidFill>
                    <a:schemeClr val="accent1"/>
                  </a:solidFill>
                  <a:ln w="12700" cap="flat" cmpd="sng" algn="ctr">
                    <a:solidFill>
                      <a:schemeClr val="tx1"/>
                    </a:solidFill>
                    <a:prstDash val="dash"/>
                    <a:round/>
                    <a:headEnd type="none" w="med" len="med"/>
                    <a:tailEnd type="none"/>
                  </a:ln>
                  <a:effectLst/>
                </p:spPr>
              </p:cxnSp>
              <p:sp>
                <p:nvSpPr>
                  <p:cNvPr id="318" name="TextBox 317">
                    <a:extLst>
                      <a:ext uri="{FF2B5EF4-FFF2-40B4-BE49-F238E27FC236}">
                        <a16:creationId xmlns:a16="http://schemas.microsoft.com/office/drawing/2014/main" id="{E54441DD-DFBD-4573-AEF6-9CFF157054B1}"/>
                      </a:ext>
                    </a:extLst>
                  </p:cNvPr>
                  <p:cNvSpPr txBox="1"/>
                  <p:nvPr/>
                </p:nvSpPr>
                <p:spPr bwMode="auto">
                  <a:xfrm>
                    <a:off x="10499449" y="6269050"/>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ETSI NFV reference point</a:t>
                    </a:r>
                  </a:p>
                </p:txBody>
              </p:sp>
              <p:sp>
                <p:nvSpPr>
                  <p:cNvPr id="319" name="TextBox 318">
                    <a:extLst>
                      <a:ext uri="{FF2B5EF4-FFF2-40B4-BE49-F238E27FC236}">
                        <a16:creationId xmlns:a16="http://schemas.microsoft.com/office/drawing/2014/main" id="{A2E82B8B-5DE5-4BCF-87E3-4F9A7D088BF1}"/>
                      </a:ext>
                    </a:extLst>
                  </p:cNvPr>
                  <p:cNvSpPr txBox="1"/>
                  <p:nvPr/>
                </p:nvSpPr>
                <p:spPr bwMode="auto">
                  <a:xfrm>
                    <a:off x="8715514" y="6269050"/>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Other reference point</a:t>
                    </a:r>
                  </a:p>
                </p:txBody>
              </p:sp>
              <p:sp>
                <p:nvSpPr>
                  <p:cNvPr id="320" name="TextBox 319">
                    <a:extLst>
                      <a:ext uri="{FF2B5EF4-FFF2-40B4-BE49-F238E27FC236}">
                        <a16:creationId xmlns:a16="http://schemas.microsoft.com/office/drawing/2014/main" id="{48D71F9E-787B-46CD-BE98-EC0BED37C3D2}"/>
                      </a:ext>
                    </a:extLst>
                  </p:cNvPr>
                  <p:cNvSpPr txBox="1"/>
                  <p:nvPr/>
                </p:nvSpPr>
                <p:spPr bwMode="auto">
                  <a:xfrm>
                    <a:off x="6640665" y="6275616"/>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Execution reference point</a:t>
                    </a:r>
                  </a:p>
                </p:txBody>
              </p:sp>
              <p:sp>
                <p:nvSpPr>
                  <p:cNvPr id="321" name="TextBox 320">
                    <a:extLst>
                      <a:ext uri="{FF2B5EF4-FFF2-40B4-BE49-F238E27FC236}">
                        <a16:creationId xmlns:a16="http://schemas.microsoft.com/office/drawing/2014/main" id="{22D5CA7E-E271-43C8-9107-9E77F3DA0C6C}"/>
                      </a:ext>
                    </a:extLst>
                  </p:cNvPr>
                  <p:cNvSpPr txBox="1"/>
                  <p:nvPr/>
                </p:nvSpPr>
                <p:spPr bwMode="auto">
                  <a:xfrm>
                    <a:off x="1236717" y="6275865"/>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Each colors represents a separate administrative domain</a:t>
                    </a:r>
                  </a:p>
                </p:txBody>
              </p:sp>
              <p:cxnSp>
                <p:nvCxnSpPr>
                  <p:cNvPr id="322" name="Straight Connector 58">
                    <a:extLst>
                      <a:ext uri="{FF2B5EF4-FFF2-40B4-BE49-F238E27FC236}">
                        <a16:creationId xmlns:a16="http://schemas.microsoft.com/office/drawing/2014/main" id="{685F100D-4160-4447-8DE8-EBBC4DA801C1}"/>
                      </a:ext>
                    </a:extLst>
                  </p:cNvPr>
                  <p:cNvCxnSpPr>
                    <a:cxnSpLocks/>
                  </p:cNvCxnSpPr>
                  <p:nvPr/>
                </p:nvCxnSpPr>
                <p:spPr bwMode="auto">
                  <a:xfrm>
                    <a:off x="6292309" y="6407217"/>
                    <a:ext cx="237746" cy="0"/>
                  </a:xfrm>
                  <a:prstGeom prst="straightConnector1">
                    <a:avLst/>
                  </a:prstGeom>
                  <a:solidFill>
                    <a:schemeClr val="accent1"/>
                  </a:solidFill>
                  <a:ln w="28575" cap="flat" cmpd="sng" algn="ctr">
                    <a:solidFill>
                      <a:schemeClr val="tx1"/>
                    </a:solidFill>
                    <a:prstDash val="solid"/>
                    <a:round/>
                    <a:headEnd type="oval" w="med" len="med"/>
                    <a:tailEnd type="oval"/>
                  </a:ln>
                  <a:effectLst/>
                </p:spPr>
              </p:cxnSp>
              <p:sp>
                <p:nvSpPr>
                  <p:cNvPr id="323" name="Rectangle 322">
                    <a:extLst>
                      <a:ext uri="{FF2B5EF4-FFF2-40B4-BE49-F238E27FC236}">
                        <a16:creationId xmlns:a16="http://schemas.microsoft.com/office/drawing/2014/main" id="{35869050-CB76-4622-BF17-53F5E85405CD}"/>
                      </a:ext>
                    </a:extLst>
                  </p:cNvPr>
                  <p:cNvSpPr/>
                  <p:nvPr/>
                </p:nvSpPr>
                <p:spPr bwMode="auto">
                  <a:xfrm>
                    <a:off x="1458412" y="5767383"/>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Compute</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Resource 1</a:t>
                    </a:r>
                  </a:p>
                </p:txBody>
              </p:sp>
              <p:sp>
                <p:nvSpPr>
                  <p:cNvPr id="324" name="Rectangle 323">
                    <a:extLst>
                      <a:ext uri="{FF2B5EF4-FFF2-40B4-BE49-F238E27FC236}">
                        <a16:creationId xmlns:a16="http://schemas.microsoft.com/office/drawing/2014/main" id="{CB49BCA9-B9B3-4634-96F8-7FE9F6AF0904}"/>
                      </a:ext>
                    </a:extLst>
                  </p:cNvPr>
                  <p:cNvSpPr/>
                  <p:nvPr/>
                </p:nvSpPr>
                <p:spPr bwMode="auto">
                  <a:xfrm>
                    <a:off x="2383227" y="5767383"/>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fontAlgn="base">
                      <a:spcBef>
                        <a:spcPts val="300"/>
                      </a:spcBef>
                      <a:spcAft>
                        <a:spcPct val="0"/>
                      </a:spcAft>
                    </a:pPr>
                    <a:r>
                      <a:rPr lang="en-US" sz="1000" dirty="0"/>
                      <a:t>Compute</a:t>
                    </a:r>
                    <a:br>
                      <a:rPr kumimoji="0" lang="en-US" sz="1000" b="0" i="0" u="none" strike="noStrike" cap="none" normalizeH="0" baseline="0" dirty="0">
                        <a:ln>
                          <a:noFill/>
                        </a:ln>
                        <a:effectLst/>
                        <a:latin typeface="+mn-lt"/>
                      </a:rPr>
                    </a:br>
                    <a:r>
                      <a:rPr lang="en-US" sz="1000" dirty="0"/>
                      <a:t>Resource </a:t>
                    </a:r>
                    <a:r>
                      <a:rPr kumimoji="0" lang="en-US" sz="1000" b="0" i="0" u="none" strike="noStrike" cap="none" normalizeH="0" baseline="0" dirty="0">
                        <a:ln>
                          <a:noFill/>
                        </a:ln>
                        <a:effectLst/>
                        <a:latin typeface="+mn-lt"/>
                      </a:rPr>
                      <a:t>m</a:t>
                    </a:r>
                  </a:p>
                </p:txBody>
              </p:sp>
              <p:sp>
                <p:nvSpPr>
                  <p:cNvPr id="325" name="TextBox 324">
                    <a:extLst>
                      <a:ext uri="{FF2B5EF4-FFF2-40B4-BE49-F238E27FC236}">
                        <a16:creationId xmlns:a16="http://schemas.microsoft.com/office/drawing/2014/main" id="{6D9525BF-2116-4376-8AD8-5BF4DBE713F0}"/>
                      </a:ext>
                    </a:extLst>
                  </p:cNvPr>
                  <p:cNvSpPr txBox="1"/>
                  <p:nvPr/>
                </p:nvSpPr>
                <p:spPr bwMode="auto">
                  <a:xfrm>
                    <a:off x="10657026" y="4320420"/>
                    <a:ext cx="438348" cy="309202"/>
                  </a:xfrm>
                  <a:prstGeom prst="rect">
                    <a:avLst/>
                  </a:prstGeom>
                  <a:solidFill>
                    <a:schemeClr val="bg1"/>
                  </a:solidFill>
                  <a:ln w="12700">
                    <a:solidFill>
                      <a:srgbClr val="0033CC"/>
                    </a:solidFill>
                    <a:miter lim="800000"/>
                    <a:headEnd/>
                    <a:tailEnd/>
                  </a:ln>
                </p:spPr>
                <p:txBody>
                  <a:bodyPr vert="horz" wrap="none" lIns="0" tIns="0" rIns="0" bIns="0" numCol="1" rtlCol="0" anchor="ctr" anchorCtr="0" compatLnSpc="1">
                    <a:prstTxWarp prst="textNoShape">
                      <a:avLst/>
                    </a:prstTxWarp>
                    <a:noAutofit/>
                  </a:bodyPr>
                  <a:lstStyle>
                    <a:defPPr>
                      <a:defRPr lang="en-US"/>
                    </a:defPPr>
                    <a:lvl1pPr>
                      <a:buClr>
                        <a:schemeClr val="tx1"/>
                      </a:buClr>
                      <a:defRPr sz="1000"/>
                    </a:lvl1pPr>
                  </a:lstStyle>
                  <a:p>
                    <a:pPr algn="ctr"/>
                    <a:r>
                      <a:rPr lang="en-US" dirty="0"/>
                      <a:t>C&amp;NW</a:t>
                    </a:r>
                    <a:br>
                      <a:rPr lang="en-US" dirty="0"/>
                    </a:br>
                    <a:r>
                      <a:rPr lang="en-US" dirty="0" err="1"/>
                      <a:t>Mgmt</a:t>
                    </a:r>
                    <a:endParaRPr lang="en-US" dirty="0"/>
                  </a:p>
                </p:txBody>
              </p:sp>
              <p:sp>
                <p:nvSpPr>
                  <p:cNvPr id="326" name="Rectangle 325">
                    <a:extLst>
                      <a:ext uri="{FF2B5EF4-FFF2-40B4-BE49-F238E27FC236}">
                        <a16:creationId xmlns:a16="http://schemas.microsoft.com/office/drawing/2014/main" id="{C37001B7-AC5F-480B-9FF6-B114955CD7A0}"/>
                      </a:ext>
                    </a:extLst>
                  </p:cNvPr>
                  <p:cNvSpPr/>
                  <p:nvPr/>
                </p:nvSpPr>
                <p:spPr bwMode="auto">
                  <a:xfrm>
                    <a:off x="7064518" y="4343592"/>
                    <a:ext cx="754984" cy="333334"/>
                  </a:xfrm>
                  <a:prstGeom prst="rect">
                    <a:avLst/>
                  </a:prstGeom>
                  <a:solidFill>
                    <a:schemeClr val="bg1"/>
                  </a:solid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a:ln>
                          <a:noFill/>
                        </a:ln>
                        <a:effectLst/>
                        <a:latin typeface="+mn-lt"/>
                      </a:rPr>
                      <a:t>Virtual Computing</a:t>
                    </a:r>
                  </a:p>
                </p:txBody>
              </p:sp>
              <p:sp>
                <p:nvSpPr>
                  <p:cNvPr id="327" name="Rectangle 326">
                    <a:extLst>
                      <a:ext uri="{FF2B5EF4-FFF2-40B4-BE49-F238E27FC236}">
                        <a16:creationId xmlns:a16="http://schemas.microsoft.com/office/drawing/2014/main" id="{F319B5FC-9DDC-4307-B2E1-0DC55A4AE3D3}"/>
                      </a:ext>
                    </a:extLst>
                  </p:cNvPr>
                  <p:cNvSpPr/>
                  <p:nvPr/>
                </p:nvSpPr>
                <p:spPr bwMode="auto">
                  <a:xfrm>
                    <a:off x="7989333" y="4343592"/>
                    <a:ext cx="754984" cy="333334"/>
                  </a:xfrm>
                  <a:prstGeom prst="rect">
                    <a:avLst/>
                  </a:prstGeom>
                  <a:solidFill>
                    <a:schemeClr val="bg1"/>
                  </a:solid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Storage</a:t>
                    </a:r>
                    <a:endParaRPr kumimoji="0" lang="en-US" sz="1000" b="0" i="0" u="none" strike="noStrike" cap="none" normalizeH="0" baseline="0">
                      <a:ln>
                        <a:noFill/>
                      </a:ln>
                      <a:effectLst/>
                      <a:latin typeface="+mn-lt"/>
                    </a:endParaRPr>
                  </a:p>
                </p:txBody>
              </p:sp>
              <p:sp>
                <p:nvSpPr>
                  <p:cNvPr id="328" name="Rectangle 327">
                    <a:extLst>
                      <a:ext uri="{FF2B5EF4-FFF2-40B4-BE49-F238E27FC236}">
                        <a16:creationId xmlns:a16="http://schemas.microsoft.com/office/drawing/2014/main" id="{6ADADB1E-BA5A-4D48-9D5F-A108D8F383E5}"/>
                      </a:ext>
                    </a:extLst>
                  </p:cNvPr>
                  <p:cNvSpPr/>
                  <p:nvPr/>
                </p:nvSpPr>
                <p:spPr bwMode="auto">
                  <a:xfrm>
                    <a:off x="8914148" y="4343592"/>
                    <a:ext cx="754984" cy="333334"/>
                  </a:xfrm>
                  <a:prstGeom prst="rect">
                    <a:avLst/>
                  </a:prstGeom>
                  <a:solidFill>
                    <a:schemeClr val="bg1"/>
                  </a:solid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Networking</a:t>
                    </a:r>
                    <a:endParaRPr kumimoji="0" lang="en-US" sz="1000" b="0" i="0" u="none" strike="noStrike" cap="none" normalizeH="0" baseline="0">
                      <a:ln>
                        <a:noFill/>
                      </a:ln>
                      <a:effectLst/>
                      <a:latin typeface="+mn-lt"/>
                    </a:endParaRPr>
                  </a:p>
                </p:txBody>
              </p:sp>
              <p:cxnSp>
                <p:nvCxnSpPr>
                  <p:cNvPr id="329" name="Straight Connector 58">
                    <a:extLst>
                      <a:ext uri="{FF2B5EF4-FFF2-40B4-BE49-F238E27FC236}">
                        <a16:creationId xmlns:a16="http://schemas.microsoft.com/office/drawing/2014/main" id="{F643AA15-4099-4410-8E9F-083F6AFDE855}"/>
                      </a:ext>
                    </a:extLst>
                  </p:cNvPr>
                  <p:cNvCxnSpPr>
                    <a:cxnSpLocks/>
                    <a:stCxn id="237" idx="2"/>
                  </p:cNvCxnSpPr>
                  <p:nvPr/>
                </p:nvCxnSpPr>
                <p:spPr bwMode="auto">
                  <a:xfrm>
                    <a:off x="4150249" y="5288834"/>
                    <a:ext cx="0" cy="229371"/>
                  </a:xfrm>
                  <a:prstGeom prst="straightConnector1">
                    <a:avLst/>
                  </a:prstGeom>
                  <a:solidFill>
                    <a:schemeClr val="accent1"/>
                  </a:solidFill>
                  <a:ln w="28575" cap="flat" cmpd="sng" algn="ctr">
                    <a:solidFill>
                      <a:srgbClr val="FF5050"/>
                    </a:solidFill>
                    <a:prstDash val="solid"/>
                    <a:round/>
                    <a:headEnd type="oval" w="med" len="med"/>
                    <a:tailEnd type="oval"/>
                  </a:ln>
                  <a:effectLst/>
                </p:spPr>
              </p:cxnSp>
            </p:grpSp>
            <p:cxnSp>
              <p:nvCxnSpPr>
                <p:cNvPr id="216" name="Straight Connector 58">
                  <a:extLst>
                    <a:ext uri="{FF2B5EF4-FFF2-40B4-BE49-F238E27FC236}">
                      <a16:creationId xmlns:a16="http://schemas.microsoft.com/office/drawing/2014/main" id="{8831B2A1-BF08-4A61-B0B8-FAFEB9A1034E}"/>
                    </a:ext>
                  </a:extLst>
                </p:cNvPr>
                <p:cNvCxnSpPr>
                  <a:cxnSpLocks/>
                </p:cNvCxnSpPr>
                <p:nvPr/>
              </p:nvCxnSpPr>
              <p:spPr bwMode="auto">
                <a:xfrm>
                  <a:off x="7517772" y="4887217"/>
                  <a:ext cx="0" cy="634803"/>
                </a:xfrm>
                <a:prstGeom prst="straightConnector1">
                  <a:avLst/>
                </a:prstGeom>
                <a:solidFill>
                  <a:schemeClr val="accent1"/>
                </a:solidFill>
                <a:ln w="28575" cap="flat" cmpd="sng" algn="ctr">
                  <a:solidFill>
                    <a:srgbClr val="0033CC"/>
                  </a:solidFill>
                  <a:prstDash val="sysDot"/>
                  <a:round/>
                  <a:headEnd type="oval" w="med" len="med"/>
                  <a:tailEnd type="oval"/>
                </a:ln>
                <a:effectLst/>
              </p:spPr>
            </p:cxnSp>
            <p:sp>
              <p:nvSpPr>
                <p:cNvPr id="217" name="TextBox 216">
                  <a:extLst>
                    <a:ext uri="{FF2B5EF4-FFF2-40B4-BE49-F238E27FC236}">
                      <a16:creationId xmlns:a16="http://schemas.microsoft.com/office/drawing/2014/main" id="{9EE5B0D5-789E-4378-A4FC-7731D4F07B83}"/>
                    </a:ext>
                  </a:extLst>
                </p:cNvPr>
                <p:cNvSpPr txBox="1"/>
                <p:nvPr/>
              </p:nvSpPr>
              <p:spPr bwMode="auto">
                <a:xfrm>
                  <a:off x="7533785" y="5228444"/>
                  <a:ext cx="762974" cy="163751"/>
                </a:xfrm>
                <a:prstGeom prst="rect">
                  <a:avLst/>
                </a:prstGeom>
                <a:noFill/>
                <a:ln w="12700">
                  <a:solidFill>
                    <a:srgbClr val="0033CC"/>
                  </a:solidFill>
                  <a:prstDash val="sysDash"/>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dirty="0" err="1"/>
                    <a:t>PacketFlow</a:t>
                  </a:r>
                  <a:endParaRPr lang="en-US" dirty="0"/>
                </a:p>
              </p:txBody>
            </p:sp>
            <p:cxnSp>
              <p:nvCxnSpPr>
                <p:cNvPr id="218" name="Straight Connector 58">
                  <a:extLst>
                    <a:ext uri="{FF2B5EF4-FFF2-40B4-BE49-F238E27FC236}">
                      <a16:creationId xmlns:a16="http://schemas.microsoft.com/office/drawing/2014/main" id="{3107F1CA-E2F7-43E5-82C2-285F39222F0B}"/>
                    </a:ext>
                  </a:extLst>
                </p:cNvPr>
                <p:cNvCxnSpPr>
                  <a:cxnSpLocks/>
                </p:cNvCxnSpPr>
                <p:nvPr/>
              </p:nvCxnSpPr>
              <p:spPr bwMode="auto">
                <a:xfrm>
                  <a:off x="3151109" y="5287584"/>
                  <a:ext cx="0" cy="226684"/>
                </a:xfrm>
                <a:prstGeom prst="straightConnector1">
                  <a:avLst/>
                </a:prstGeom>
                <a:solidFill>
                  <a:schemeClr val="accent1"/>
                </a:solidFill>
                <a:ln w="28575" cap="flat" cmpd="sng" algn="ctr">
                  <a:solidFill>
                    <a:srgbClr val="FF0000"/>
                  </a:solidFill>
                  <a:prstDash val="sysDot"/>
                  <a:round/>
                  <a:headEnd type="oval" w="med" len="med"/>
                  <a:tailEnd type="oval"/>
                </a:ln>
                <a:effectLst/>
              </p:spPr>
            </p:cxnSp>
            <p:sp>
              <p:nvSpPr>
                <p:cNvPr id="219" name="TextBox 218">
                  <a:extLst>
                    <a:ext uri="{FF2B5EF4-FFF2-40B4-BE49-F238E27FC236}">
                      <a16:creationId xmlns:a16="http://schemas.microsoft.com/office/drawing/2014/main" id="{4ECFB3FC-68BE-43E0-99CD-C23E1442682C}"/>
                    </a:ext>
                  </a:extLst>
                </p:cNvPr>
                <p:cNvSpPr txBox="1"/>
                <p:nvPr/>
              </p:nvSpPr>
              <p:spPr bwMode="auto">
                <a:xfrm>
                  <a:off x="3174340" y="5348217"/>
                  <a:ext cx="754981" cy="125379"/>
                </a:xfrm>
                <a:prstGeom prst="rect">
                  <a:avLst/>
                </a:prstGeom>
                <a:noFill/>
                <a:ln w="12700">
                  <a:solidFill>
                    <a:srgbClr val="FF0000"/>
                  </a:solidFill>
                  <a:prstDash val="sysDash"/>
                  <a:miter lim="800000"/>
                  <a:headEnd/>
                  <a:tailEnd/>
                </a:ln>
              </p:spPr>
              <p:txBody>
                <a:bodyPr vert="horz" wrap="none" lIns="72000" tIns="36000" rIns="73152" bIns="36576" numCol="1" rtlCol="0" anchor="ctr" anchorCtr="0" compatLnSpc="1">
                  <a:prstTxWarp prst="textNoShape">
                    <a:avLst/>
                  </a:prstTxWarp>
                  <a:noAutofit/>
                </a:bodyPr>
                <a:lstStyle/>
                <a:p>
                  <a:r>
                    <a:rPr lang="en-US" sz="1000" dirty="0" err="1"/>
                    <a:t>PacketFlow</a:t>
                  </a:r>
                  <a:endParaRPr lang="en-US" sz="1000" dirty="0"/>
                </a:p>
              </p:txBody>
            </p:sp>
            <p:cxnSp>
              <p:nvCxnSpPr>
                <p:cNvPr id="220" name="Straight Connector 58">
                  <a:extLst>
                    <a:ext uri="{FF2B5EF4-FFF2-40B4-BE49-F238E27FC236}">
                      <a16:creationId xmlns:a16="http://schemas.microsoft.com/office/drawing/2014/main" id="{8683B25E-F994-4367-A0D6-DCD569EF205B}"/>
                    </a:ext>
                  </a:extLst>
                </p:cNvPr>
                <p:cNvCxnSpPr>
                  <a:cxnSpLocks/>
                  <a:endCxn id="235" idx="0"/>
                </p:cNvCxnSpPr>
                <p:nvPr/>
              </p:nvCxnSpPr>
              <p:spPr bwMode="auto">
                <a:xfrm rot="16200000" flipH="1">
                  <a:off x="10318141" y="4509674"/>
                  <a:ext cx="475871" cy="1994"/>
                </a:xfrm>
                <a:prstGeom prst="bentConnector3">
                  <a:avLst>
                    <a:gd name="adj1" fmla="val 50000"/>
                  </a:avLst>
                </a:prstGeom>
                <a:solidFill>
                  <a:schemeClr val="accent1"/>
                </a:solidFill>
                <a:ln w="12700" cap="flat" cmpd="sng" algn="ctr">
                  <a:solidFill>
                    <a:srgbClr val="008000"/>
                  </a:solidFill>
                  <a:prstDash val="dash"/>
                  <a:round/>
                  <a:headEnd type="none" w="med" len="med"/>
                  <a:tailEnd type="none"/>
                </a:ln>
                <a:effectLst/>
              </p:spPr>
            </p:cxnSp>
            <p:sp>
              <p:nvSpPr>
                <p:cNvPr id="221" name="TextBox 220">
                  <a:extLst>
                    <a:ext uri="{FF2B5EF4-FFF2-40B4-BE49-F238E27FC236}">
                      <a16:creationId xmlns:a16="http://schemas.microsoft.com/office/drawing/2014/main" id="{FD175AB9-9713-4AD9-81E4-5E63492B6333}"/>
                    </a:ext>
                  </a:extLst>
                </p:cNvPr>
                <p:cNvSpPr txBox="1"/>
                <p:nvPr/>
              </p:nvSpPr>
              <p:spPr bwMode="auto">
                <a:xfrm>
                  <a:off x="6648417" y="6443514"/>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Packet Flow interface</a:t>
                  </a:r>
                </a:p>
              </p:txBody>
            </p:sp>
            <p:cxnSp>
              <p:nvCxnSpPr>
                <p:cNvPr id="222" name="Straight Connector 58">
                  <a:extLst>
                    <a:ext uri="{FF2B5EF4-FFF2-40B4-BE49-F238E27FC236}">
                      <a16:creationId xmlns:a16="http://schemas.microsoft.com/office/drawing/2014/main" id="{EBAB68BF-3FE1-49BD-8BA0-64368E5FFD65}"/>
                    </a:ext>
                  </a:extLst>
                </p:cNvPr>
                <p:cNvCxnSpPr>
                  <a:cxnSpLocks/>
                </p:cNvCxnSpPr>
                <p:nvPr/>
              </p:nvCxnSpPr>
              <p:spPr bwMode="auto">
                <a:xfrm>
                  <a:off x="6300061" y="6575115"/>
                  <a:ext cx="237746" cy="0"/>
                </a:xfrm>
                <a:prstGeom prst="straightConnector1">
                  <a:avLst/>
                </a:prstGeom>
                <a:solidFill>
                  <a:schemeClr val="accent1"/>
                </a:solidFill>
                <a:ln w="28575" cap="flat" cmpd="sng" algn="ctr">
                  <a:solidFill>
                    <a:schemeClr val="tx1"/>
                  </a:solidFill>
                  <a:prstDash val="sysDot"/>
                  <a:round/>
                  <a:headEnd type="oval" w="med" len="med"/>
                  <a:tailEnd type="oval"/>
                </a:ln>
                <a:effectLst/>
              </p:spPr>
            </p:cxnSp>
            <p:sp>
              <p:nvSpPr>
                <p:cNvPr id="223" name="Rectangle 222">
                  <a:extLst>
                    <a:ext uri="{FF2B5EF4-FFF2-40B4-BE49-F238E27FC236}">
                      <a16:creationId xmlns:a16="http://schemas.microsoft.com/office/drawing/2014/main" id="{7E15F29E-BD92-4F4A-9E6C-30B1C79A547A}"/>
                    </a:ext>
                  </a:extLst>
                </p:cNvPr>
                <p:cNvSpPr/>
                <p:nvPr/>
              </p:nvSpPr>
              <p:spPr bwMode="auto">
                <a:xfrm>
                  <a:off x="10149719" y="5515670"/>
                  <a:ext cx="490393" cy="286698"/>
                </a:xfrm>
                <a:prstGeom prst="rect">
                  <a:avLst/>
                </a:prstGeom>
                <a:no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SDNu</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-V1</a:t>
                  </a:r>
                </a:p>
              </p:txBody>
            </p:sp>
            <p:sp>
              <p:nvSpPr>
                <p:cNvPr id="224" name="Rectangle 223">
                  <a:extLst>
                    <a:ext uri="{FF2B5EF4-FFF2-40B4-BE49-F238E27FC236}">
                      <a16:creationId xmlns:a16="http://schemas.microsoft.com/office/drawing/2014/main" id="{85888428-C7FA-40B7-8DCE-16419ED38F87}"/>
                    </a:ext>
                  </a:extLst>
                </p:cNvPr>
                <p:cNvSpPr/>
                <p:nvPr/>
              </p:nvSpPr>
              <p:spPr bwMode="auto">
                <a:xfrm>
                  <a:off x="10656824" y="5515670"/>
                  <a:ext cx="456642" cy="286698"/>
                </a:xfrm>
                <a:prstGeom prst="rect">
                  <a:avLst/>
                </a:prstGeom>
                <a:no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SDNu</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-Cn</a:t>
                  </a:r>
                </a:p>
              </p:txBody>
            </p:sp>
            <p:sp>
              <p:nvSpPr>
                <p:cNvPr id="225" name="Rectangle 224">
                  <a:extLst>
                    <a:ext uri="{FF2B5EF4-FFF2-40B4-BE49-F238E27FC236}">
                      <a16:creationId xmlns:a16="http://schemas.microsoft.com/office/drawing/2014/main" id="{5F0C8E07-74DA-45D3-A0AE-4BAF5440DB40}"/>
                    </a:ext>
                  </a:extLst>
                </p:cNvPr>
                <p:cNvSpPr/>
                <p:nvPr/>
              </p:nvSpPr>
              <p:spPr bwMode="auto">
                <a:xfrm>
                  <a:off x="10124692" y="5519434"/>
                  <a:ext cx="1752176" cy="315342"/>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0" tIns="36000" rIns="36000" bIns="36576" numCol="1" spcCol="0" rtlCol="0" fromWordArt="0" anchor="ctr" anchorCtr="0" forceAA="0" compatLnSpc="1">
                  <a:prstTxWarp prst="textNoShape">
                    <a:avLst/>
                  </a:prstTxWarp>
                  <a:noAutofit/>
                </a:bodyPr>
                <a:lstStyle/>
                <a:p>
                  <a:pPr marR="0" algn="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SDNu</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Provisioning</a:t>
                  </a:r>
                </a:p>
              </p:txBody>
            </p:sp>
            <p:sp>
              <p:nvSpPr>
                <p:cNvPr id="226" name="TextBox 225">
                  <a:extLst>
                    <a:ext uri="{FF2B5EF4-FFF2-40B4-BE49-F238E27FC236}">
                      <a16:creationId xmlns:a16="http://schemas.microsoft.com/office/drawing/2014/main" id="{C829A4B4-2962-4124-9D80-41F72FF94952}"/>
                    </a:ext>
                  </a:extLst>
                </p:cNvPr>
                <p:cNvSpPr txBox="1"/>
                <p:nvPr/>
              </p:nvSpPr>
              <p:spPr bwMode="auto">
                <a:xfrm rot="16200000">
                  <a:off x="11363408" y="3149356"/>
                  <a:ext cx="1009364" cy="206423"/>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Infra </a:t>
                  </a:r>
                  <a:r>
                    <a:rPr lang="en-US" sz="1000" dirty="0" err="1"/>
                    <a:t>Mgmt</a:t>
                  </a:r>
                  <a:endParaRPr lang="en-US" sz="1000" dirty="0"/>
                </a:p>
              </p:txBody>
            </p:sp>
            <p:cxnSp>
              <p:nvCxnSpPr>
                <p:cNvPr id="227" name="Straight Connector 58">
                  <a:extLst>
                    <a:ext uri="{FF2B5EF4-FFF2-40B4-BE49-F238E27FC236}">
                      <a16:creationId xmlns:a16="http://schemas.microsoft.com/office/drawing/2014/main" id="{0AC355D3-177E-407E-8A46-D649FE53E6BB}"/>
                    </a:ext>
                  </a:extLst>
                </p:cNvPr>
                <p:cNvCxnSpPr>
                  <a:cxnSpLocks/>
                </p:cNvCxnSpPr>
                <p:nvPr/>
              </p:nvCxnSpPr>
              <p:spPr bwMode="auto">
                <a:xfrm>
                  <a:off x="11611765" y="2403463"/>
                  <a:ext cx="0" cy="1996186"/>
                </a:xfrm>
                <a:prstGeom prst="straightConnector1">
                  <a:avLst/>
                </a:prstGeom>
                <a:solidFill>
                  <a:schemeClr val="accent1"/>
                </a:solidFill>
                <a:ln w="12700" cap="flat" cmpd="sng" algn="ctr">
                  <a:solidFill>
                    <a:srgbClr val="0033CC"/>
                  </a:solidFill>
                  <a:prstDash val="dash"/>
                  <a:round/>
                  <a:headEnd type="none" w="med" len="med"/>
                  <a:tailEnd type="none"/>
                </a:ln>
                <a:effectLst/>
              </p:spPr>
            </p:cxnSp>
            <p:sp>
              <p:nvSpPr>
                <p:cNvPr id="228" name="TextBox 227">
                  <a:extLst>
                    <a:ext uri="{FF2B5EF4-FFF2-40B4-BE49-F238E27FC236}">
                      <a16:creationId xmlns:a16="http://schemas.microsoft.com/office/drawing/2014/main" id="{9D66806B-50E6-4462-833A-5B218C50DEC8}"/>
                    </a:ext>
                  </a:extLst>
                </p:cNvPr>
                <p:cNvSpPr txBox="1"/>
                <p:nvPr/>
              </p:nvSpPr>
              <p:spPr bwMode="auto">
                <a:xfrm>
                  <a:off x="11400718" y="3961494"/>
                  <a:ext cx="354653" cy="147202"/>
                </a:xfrm>
                <a:prstGeom prst="rect">
                  <a:avLst/>
                </a:prstGeom>
                <a:noFill/>
                <a:ln w="12700">
                  <a:solidFill>
                    <a:srgbClr val="0033CC"/>
                  </a:solidFill>
                  <a:miter lim="800000"/>
                  <a:headEnd/>
                  <a:tailEnd/>
                </a:ln>
              </p:spPr>
              <p:txBody>
                <a:bodyPr vert="horz" wrap="none" lIns="72000" tIns="36000" rIns="73152" bIns="36576" numCol="1" rtlCol="0" anchor="ctr" anchorCtr="0" compatLnSpc="1">
                  <a:prstTxWarp prst="textNoShape">
                    <a:avLst/>
                  </a:prstTxWarp>
                  <a:noAutofit/>
                </a:bodyPr>
                <a:lstStyle/>
                <a:p>
                  <a:pPr>
                    <a:buClr>
                      <a:schemeClr val="tx1"/>
                    </a:buClr>
                  </a:pPr>
                  <a:endParaRPr lang="en-US" sz="900" dirty="0"/>
                </a:p>
              </p:txBody>
            </p:sp>
            <p:sp>
              <p:nvSpPr>
                <p:cNvPr id="229" name="Rectangle 228">
                  <a:extLst>
                    <a:ext uri="{FF2B5EF4-FFF2-40B4-BE49-F238E27FC236}">
                      <a16:creationId xmlns:a16="http://schemas.microsoft.com/office/drawing/2014/main" id="{84EB3275-F2FE-4C5E-819D-0B0AF5623E85}"/>
                    </a:ext>
                  </a:extLst>
                </p:cNvPr>
                <p:cNvSpPr/>
                <p:nvPr/>
              </p:nvSpPr>
              <p:spPr bwMode="auto">
                <a:xfrm>
                  <a:off x="11115589" y="1793670"/>
                  <a:ext cx="924910" cy="613721"/>
                </a:xfrm>
                <a:prstGeom prst="rect">
                  <a:avLst/>
                </a:prstGeom>
                <a:no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Orchestrator</a:t>
                  </a:r>
                </a:p>
                <a:p>
                  <a:pPr marR="0" algn="ctr" defTabSz="914400" rtl="0" eaLnBrk="1" fontAlgn="base" latinLnBrk="0" hangingPunct="1">
                    <a:lnSpc>
                      <a:spcPct val="100000"/>
                    </a:lnSpc>
                    <a:spcBef>
                      <a:spcPts val="300"/>
                    </a:spcBef>
                    <a:spcAft>
                      <a:spcPct val="0"/>
                    </a:spcAft>
                    <a:buClrTx/>
                    <a:buSzTx/>
                    <a:tabLst/>
                  </a:pPr>
                  <a:r>
                    <a:rPr lang="en-US" sz="1050" dirty="0"/>
                    <a:t>n</a:t>
                  </a:r>
                  <a:endParaRPr kumimoji="0" lang="en-US" sz="1050" b="0" i="0" u="none" strike="noStrike" cap="none" normalizeH="0" baseline="0" dirty="0">
                    <a:ln>
                      <a:noFill/>
                    </a:ln>
                    <a:effectLst/>
                    <a:latin typeface="+mn-lt"/>
                  </a:endParaRPr>
                </a:p>
              </p:txBody>
            </p:sp>
            <p:cxnSp>
              <p:nvCxnSpPr>
                <p:cNvPr id="230" name="Straight Connector 58">
                  <a:extLst>
                    <a:ext uri="{FF2B5EF4-FFF2-40B4-BE49-F238E27FC236}">
                      <a16:creationId xmlns:a16="http://schemas.microsoft.com/office/drawing/2014/main" id="{9B85E285-A7ED-4329-8EF0-0B3934215449}"/>
                    </a:ext>
                  </a:extLst>
                </p:cNvPr>
                <p:cNvCxnSpPr>
                  <a:cxnSpLocks/>
                  <a:stCxn id="223" idx="0"/>
                  <a:endCxn id="262" idx="2"/>
                </p:cNvCxnSpPr>
                <p:nvPr/>
              </p:nvCxnSpPr>
              <p:spPr bwMode="auto">
                <a:xfrm rot="16200000" flipV="1">
                  <a:off x="10241532" y="5362286"/>
                  <a:ext cx="228086" cy="78682"/>
                </a:xfrm>
                <a:prstGeom prst="bentConnector3">
                  <a:avLst>
                    <a:gd name="adj1" fmla="val 50000"/>
                  </a:avLst>
                </a:prstGeom>
                <a:solidFill>
                  <a:schemeClr val="accent1"/>
                </a:solidFill>
                <a:ln w="34925" cap="flat" cmpd="dbl" algn="ctr">
                  <a:solidFill>
                    <a:srgbClr val="FF0000"/>
                  </a:solidFill>
                  <a:prstDash val="solid"/>
                  <a:round/>
                  <a:headEnd type="none" w="med" len="med"/>
                  <a:tailEnd type="none"/>
                </a:ln>
                <a:effectLst/>
              </p:spPr>
            </p:cxnSp>
            <p:cxnSp>
              <p:nvCxnSpPr>
                <p:cNvPr id="231" name="Straight Connector 58">
                  <a:extLst>
                    <a:ext uri="{FF2B5EF4-FFF2-40B4-BE49-F238E27FC236}">
                      <a16:creationId xmlns:a16="http://schemas.microsoft.com/office/drawing/2014/main" id="{701FB186-7818-4187-ADD9-AA594E5ABE1B}"/>
                    </a:ext>
                  </a:extLst>
                </p:cNvPr>
                <p:cNvCxnSpPr>
                  <a:cxnSpLocks/>
                  <a:stCxn id="264" idx="2"/>
                  <a:endCxn id="224" idx="0"/>
                </p:cNvCxnSpPr>
                <p:nvPr/>
              </p:nvCxnSpPr>
              <p:spPr bwMode="auto">
                <a:xfrm rot="5400000">
                  <a:off x="10868093" y="4947482"/>
                  <a:ext cx="585240" cy="551136"/>
                </a:xfrm>
                <a:prstGeom prst="bentConnector3">
                  <a:avLst>
                    <a:gd name="adj1" fmla="val 50000"/>
                  </a:avLst>
                </a:prstGeom>
                <a:solidFill>
                  <a:schemeClr val="accent1"/>
                </a:solidFill>
                <a:ln w="34925" cap="flat" cmpd="dbl" algn="ctr">
                  <a:solidFill>
                    <a:srgbClr val="0033CC"/>
                  </a:solidFill>
                  <a:prstDash val="solid"/>
                  <a:round/>
                  <a:headEnd type="none" w="med" len="med"/>
                  <a:tailEnd type="none"/>
                </a:ln>
                <a:effectLst/>
              </p:spPr>
            </p:cxnSp>
            <p:cxnSp>
              <p:nvCxnSpPr>
                <p:cNvPr id="232" name="Straight Connector 231">
                  <a:extLst>
                    <a:ext uri="{FF2B5EF4-FFF2-40B4-BE49-F238E27FC236}">
                      <a16:creationId xmlns:a16="http://schemas.microsoft.com/office/drawing/2014/main" id="{B434FB17-4B87-40E5-984C-C7FBAA0341CE}"/>
                    </a:ext>
                  </a:extLst>
                </p:cNvPr>
                <p:cNvCxnSpPr>
                  <a:cxnSpLocks/>
                </p:cNvCxnSpPr>
                <p:nvPr/>
              </p:nvCxnSpPr>
              <p:spPr bwMode="auto">
                <a:xfrm>
                  <a:off x="11194717" y="5522020"/>
                  <a:ext cx="642396" cy="0"/>
                </a:xfrm>
                <a:prstGeom prst="line">
                  <a:avLst/>
                </a:prstGeom>
                <a:solidFill>
                  <a:schemeClr val="accent1"/>
                </a:solidFill>
                <a:ln w="57150" cap="flat" cmpd="sng" algn="ctr">
                  <a:solidFill>
                    <a:srgbClr val="181818"/>
                  </a:solidFill>
                  <a:prstDash val="solid"/>
                  <a:round/>
                  <a:headEnd type="none" w="med" len="med"/>
                  <a:tailEnd type="none"/>
                </a:ln>
                <a:effectLst/>
              </p:spPr>
            </p:cxnSp>
            <p:sp>
              <p:nvSpPr>
                <p:cNvPr id="233" name="TextBox 232">
                  <a:extLst>
                    <a:ext uri="{FF2B5EF4-FFF2-40B4-BE49-F238E27FC236}">
                      <a16:creationId xmlns:a16="http://schemas.microsoft.com/office/drawing/2014/main" id="{FECEE1E1-C07E-44E2-A480-60737FC04332}"/>
                    </a:ext>
                  </a:extLst>
                </p:cNvPr>
                <p:cNvSpPr txBox="1"/>
                <p:nvPr/>
              </p:nvSpPr>
              <p:spPr bwMode="auto">
                <a:xfrm>
                  <a:off x="6275048" y="4505332"/>
                  <a:ext cx="434051" cy="137633"/>
                </a:xfrm>
                <a:prstGeom prst="rect">
                  <a:avLst/>
                </a:prstGeom>
                <a:noFill/>
                <a:ln w="12700">
                  <a:solidFill>
                    <a:srgbClr val="00B050"/>
                  </a:solidFill>
                  <a:prstDash val="sysDash"/>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dirty="0" err="1"/>
                    <a:t>Vn-Nf</a:t>
                  </a:r>
                  <a:endParaRPr lang="en-US" dirty="0"/>
                </a:p>
              </p:txBody>
            </p:sp>
            <p:cxnSp>
              <p:nvCxnSpPr>
                <p:cNvPr id="234" name="Straight Connector 58">
                  <a:extLst>
                    <a:ext uri="{FF2B5EF4-FFF2-40B4-BE49-F238E27FC236}">
                      <a16:creationId xmlns:a16="http://schemas.microsoft.com/office/drawing/2014/main" id="{7139ACC7-6664-498D-9761-10BC10473BC1}"/>
                    </a:ext>
                  </a:extLst>
                </p:cNvPr>
                <p:cNvCxnSpPr>
                  <a:cxnSpLocks/>
                </p:cNvCxnSpPr>
                <p:nvPr/>
              </p:nvCxnSpPr>
              <p:spPr bwMode="auto">
                <a:xfrm>
                  <a:off x="6226698" y="4475474"/>
                  <a:ext cx="0" cy="399639"/>
                </a:xfrm>
                <a:prstGeom prst="straightConnector1">
                  <a:avLst/>
                </a:prstGeom>
                <a:solidFill>
                  <a:schemeClr val="accent1"/>
                </a:solidFill>
                <a:ln w="28575" cap="flat" cmpd="sng" algn="ctr">
                  <a:solidFill>
                    <a:srgbClr val="00B050"/>
                  </a:solidFill>
                  <a:prstDash val="solid"/>
                  <a:round/>
                  <a:headEnd type="oval" w="med" len="med"/>
                  <a:tailEnd type="oval"/>
                </a:ln>
                <a:effectLst/>
              </p:spPr>
            </p:cxnSp>
            <p:sp>
              <p:nvSpPr>
                <p:cNvPr id="235" name="Rectangle 234">
                  <a:extLst>
                    <a:ext uri="{FF2B5EF4-FFF2-40B4-BE49-F238E27FC236}">
                      <a16:creationId xmlns:a16="http://schemas.microsoft.com/office/drawing/2014/main" id="{6B0A740A-659A-4F7C-B5A3-6B3903D8BDA4}"/>
                    </a:ext>
                  </a:extLst>
                </p:cNvPr>
                <p:cNvSpPr/>
                <p:nvPr/>
              </p:nvSpPr>
              <p:spPr bwMode="auto">
                <a:xfrm>
                  <a:off x="10316910" y="4748607"/>
                  <a:ext cx="480325" cy="299972"/>
                </a:xfrm>
                <a:prstGeom prst="rect">
                  <a:avLst/>
                </a:prstGeom>
                <a:noFill/>
                <a:ln w="12700" cap="flat" cmpd="sng" algn="ctr">
                  <a:solidFill>
                    <a:srgbClr val="008000"/>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SDNu</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-C2</a:t>
                  </a:r>
                </a:p>
              </p:txBody>
            </p:sp>
            <p:sp>
              <p:nvSpPr>
                <p:cNvPr id="236" name="Rectangle 235">
                  <a:extLst>
                    <a:ext uri="{FF2B5EF4-FFF2-40B4-BE49-F238E27FC236}">
                      <a16:creationId xmlns:a16="http://schemas.microsoft.com/office/drawing/2014/main" id="{92C9EE0D-0C2C-4A27-829C-6814EA5FBCC1}"/>
                    </a:ext>
                  </a:extLst>
                </p:cNvPr>
                <p:cNvSpPr/>
                <p:nvPr/>
              </p:nvSpPr>
              <p:spPr bwMode="auto">
                <a:xfrm>
                  <a:off x="9824704" y="4767567"/>
                  <a:ext cx="405118" cy="299972"/>
                </a:xfrm>
                <a:prstGeom prst="rect">
                  <a:avLst/>
                </a:prstGeom>
                <a:no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SDNo</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a:t>
                  </a:r>
                  <a:r>
                    <a:rPr lang="en-US" sz="1000" dirty="0"/>
                    <a:t>V1</a:t>
                  </a:r>
                  <a:endParaRPr kumimoji="0" lang="en-US" sz="1000" b="0" i="0" u="none" strike="noStrike" cap="none" normalizeH="0" baseline="0" dirty="0">
                    <a:ln>
                      <a:noFill/>
                    </a:ln>
                    <a:effectLst/>
                    <a:latin typeface="+mn-lt"/>
                  </a:endParaRPr>
                </a:p>
              </p:txBody>
            </p:sp>
          </p:grpSp>
          <p:sp>
            <p:nvSpPr>
              <p:cNvPr id="210" name="Rectangle 209">
                <a:extLst>
                  <a:ext uri="{FF2B5EF4-FFF2-40B4-BE49-F238E27FC236}">
                    <a16:creationId xmlns:a16="http://schemas.microsoft.com/office/drawing/2014/main" id="{D0240C68-9DC8-40CE-815B-8D86F7734D9F}"/>
                  </a:ext>
                </a:extLst>
              </p:cNvPr>
              <p:cNvSpPr/>
              <p:nvPr/>
            </p:nvSpPr>
            <p:spPr bwMode="auto">
              <a:xfrm>
                <a:off x="11342936" y="4419794"/>
                <a:ext cx="361198" cy="274777"/>
              </a:xfrm>
              <a:prstGeom prst="rect">
                <a:avLst/>
              </a:prstGeom>
              <a:no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CNI</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SDN</a:t>
                </a:r>
              </a:p>
            </p:txBody>
          </p:sp>
        </p:grpSp>
        <p:grpSp>
          <p:nvGrpSpPr>
            <p:cNvPr id="171" name="Group 170">
              <a:extLst>
                <a:ext uri="{FF2B5EF4-FFF2-40B4-BE49-F238E27FC236}">
                  <a16:creationId xmlns:a16="http://schemas.microsoft.com/office/drawing/2014/main" id="{86EA0324-F1BD-4F54-8786-074664E71D70}"/>
                </a:ext>
              </a:extLst>
            </p:cNvPr>
            <p:cNvGrpSpPr/>
            <p:nvPr/>
          </p:nvGrpSpPr>
          <p:grpSpPr>
            <a:xfrm>
              <a:off x="4234864" y="3635863"/>
              <a:ext cx="754984" cy="206543"/>
              <a:chOff x="860293" y="2278074"/>
              <a:chExt cx="754984" cy="206543"/>
            </a:xfrm>
          </p:grpSpPr>
          <p:sp>
            <p:nvSpPr>
              <p:cNvPr id="206" name="Rectangle 205">
                <a:extLst>
                  <a:ext uri="{FF2B5EF4-FFF2-40B4-BE49-F238E27FC236}">
                    <a16:creationId xmlns:a16="http://schemas.microsoft.com/office/drawing/2014/main" id="{6694E47B-9F34-4DDE-8FC6-AECA391115CB}"/>
                  </a:ext>
                </a:extLst>
              </p:cNvPr>
              <p:cNvSpPr/>
              <p:nvPr/>
            </p:nvSpPr>
            <p:spPr bwMode="auto">
              <a:xfrm>
                <a:off x="860293" y="2296835"/>
                <a:ext cx="754984" cy="187782"/>
              </a:xfrm>
              <a:prstGeom prst="rect">
                <a:avLst/>
              </a:prstGeom>
              <a:solidFill>
                <a:schemeClr val="bg1"/>
              </a:solidFill>
              <a:ln w="381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207" name="Rectangle 206">
                <a:extLst>
                  <a:ext uri="{FF2B5EF4-FFF2-40B4-BE49-F238E27FC236}">
                    <a16:creationId xmlns:a16="http://schemas.microsoft.com/office/drawing/2014/main" id="{267096DC-70E9-4049-9852-046E8CF827EF}"/>
                  </a:ext>
                </a:extLst>
              </p:cNvPr>
              <p:cNvSpPr/>
              <p:nvPr/>
            </p:nvSpPr>
            <p:spPr bwMode="auto">
              <a:xfrm>
                <a:off x="867920" y="2278074"/>
                <a:ext cx="737043" cy="187782"/>
              </a:xfrm>
              <a:prstGeom prst="rect">
                <a:avLst/>
              </a:prstGeom>
              <a:solidFill>
                <a:srgbClr val="FFFF0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sp>
          <p:nvSpPr>
            <p:cNvPr id="172" name="TextBox 171">
              <a:extLst>
                <a:ext uri="{FF2B5EF4-FFF2-40B4-BE49-F238E27FC236}">
                  <a16:creationId xmlns:a16="http://schemas.microsoft.com/office/drawing/2014/main" id="{BE5C60FE-5E82-46E8-BB30-7E1BE144D4FB}"/>
                </a:ext>
              </a:extLst>
            </p:cNvPr>
            <p:cNvSpPr txBox="1"/>
            <p:nvPr/>
          </p:nvSpPr>
          <p:spPr bwMode="auto">
            <a:xfrm>
              <a:off x="5165659" y="3376995"/>
              <a:ext cx="737040" cy="192437"/>
            </a:xfrm>
            <a:prstGeom prst="rect">
              <a:avLst/>
            </a:prstGeom>
            <a:noFill/>
            <a:ln w="12700">
              <a:solidFill>
                <a:schemeClr val="accent3">
                  <a:lumMod val="60000"/>
                  <a:lumOff val="40000"/>
                </a:schemeClr>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sp>
          <p:nvSpPr>
            <p:cNvPr id="173" name="TextBox 172">
              <a:extLst>
                <a:ext uri="{FF2B5EF4-FFF2-40B4-BE49-F238E27FC236}">
                  <a16:creationId xmlns:a16="http://schemas.microsoft.com/office/drawing/2014/main" id="{409A8406-1992-4CEF-9D30-02C7CF6C70A9}"/>
                </a:ext>
              </a:extLst>
            </p:cNvPr>
            <p:cNvSpPr txBox="1"/>
            <p:nvPr/>
          </p:nvSpPr>
          <p:spPr bwMode="auto">
            <a:xfrm>
              <a:off x="6096000" y="3372093"/>
              <a:ext cx="737040" cy="192437"/>
            </a:xfrm>
            <a:prstGeom prst="rect">
              <a:avLst/>
            </a:prstGeom>
            <a:noFill/>
            <a:ln w="12700">
              <a:solidFill>
                <a:schemeClr val="accent1">
                  <a:lumMod val="40000"/>
                  <a:lumOff val="60000"/>
                </a:schemeClr>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grpSp>
          <p:nvGrpSpPr>
            <p:cNvPr id="174" name="Group 173">
              <a:extLst>
                <a:ext uri="{FF2B5EF4-FFF2-40B4-BE49-F238E27FC236}">
                  <a16:creationId xmlns:a16="http://schemas.microsoft.com/office/drawing/2014/main" id="{5AA19CA9-3BF8-41F7-B3D1-E9EC39E6597A}"/>
                </a:ext>
              </a:extLst>
            </p:cNvPr>
            <p:cNvGrpSpPr/>
            <p:nvPr/>
          </p:nvGrpSpPr>
          <p:grpSpPr>
            <a:xfrm>
              <a:off x="5159087" y="3630185"/>
              <a:ext cx="754984" cy="206543"/>
              <a:chOff x="860293" y="2278074"/>
              <a:chExt cx="754984" cy="206543"/>
            </a:xfrm>
          </p:grpSpPr>
          <p:sp>
            <p:nvSpPr>
              <p:cNvPr id="204" name="Rectangle 203">
                <a:extLst>
                  <a:ext uri="{FF2B5EF4-FFF2-40B4-BE49-F238E27FC236}">
                    <a16:creationId xmlns:a16="http://schemas.microsoft.com/office/drawing/2014/main" id="{3D891FD9-3F4F-45C0-9CAE-C5F5656B116D}"/>
                  </a:ext>
                </a:extLst>
              </p:cNvPr>
              <p:cNvSpPr/>
              <p:nvPr/>
            </p:nvSpPr>
            <p:spPr bwMode="auto">
              <a:xfrm>
                <a:off x="860293" y="2296835"/>
                <a:ext cx="754984" cy="187782"/>
              </a:xfrm>
              <a:prstGeom prst="rect">
                <a:avLst/>
              </a:prstGeom>
              <a:solidFill>
                <a:schemeClr val="bg1"/>
              </a:solidFill>
              <a:ln w="381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205" name="Rectangle 204">
                <a:extLst>
                  <a:ext uri="{FF2B5EF4-FFF2-40B4-BE49-F238E27FC236}">
                    <a16:creationId xmlns:a16="http://schemas.microsoft.com/office/drawing/2014/main" id="{B0F9D347-8CED-4978-A6D1-3A3F7EE6E064}"/>
                  </a:ext>
                </a:extLst>
              </p:cNvPr>
              <p:cNvSpPr/>
              <p:nvPr/>
            </p:nvSpPr>
            <p:spPr bwMode="auto">
              <a:xfrm>
                <a:off x="867920" y="2278074"/>
                <a:ext cx="737043" cy="187782"/>
              </a:xfrm>
              <a:prstGeom prst="rect">
                <a:avLst/>
              </a:prstGeom>
              <a:solidFill>
                <a:schemeClr val="accent3">
                  <a:lumMod val="60000"/>
                  <a:lumOff val="40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grpSp>
          <p:nvGrpSpPr>
            <p:cNvPr id="175" name="Group 174">
              <a:extLst>
                <a:ext uri="{FF2B5EF4-FFF2-40B4-BE49-F238E27FC236}">
                  <a16:creationId xmlns:a16="http://schemas.microsoft.com/office/drawing/2014/main" id="{1100964B-3538-43CD-9B3D-9A83DC8288DB}"/>
                </a:ext>
              </a:extLst>
            </p:cNvPr>
            <p:cNvGrpSpPr/>
            <p:nvPr/>
          </p:nvGrpSpPr>
          <p:grpSpPr>
            <a:xfrm>
              <a:off x="6088631" y="3623613"/>
              <a:ext cx="754984" cy="206543"/>
              <a:chOff x="860293" y="2278074"/>
              <a:chExt cx="754984" cy="206543"/>
            </a:xfrm>
          </p:grpSpPr>
          <p:sp>
            <p:nvSpPr>
              <p:cNvPr id="202" name="Rectangle 201">
                <a:extLst>
                  <a:ext uri="{FF2B5EF4-FFF2-40B4-BE49-F238E27FC236}">
                    <a16:creationId xmlns:a16="http://schemas.microsoft.com/office/drawing/2014/main" id="{E6941E48-C802-4F33-9004-884BC84C220A}"/>
                  </a:ext>
                </a:extLst>
              </p:cNvPr>
              <p:cNvSpPr/>
              <p:nvPr/>
            </p:nvSpPr>
            <p:spPr bwMode="auto">
              <a:xfrm>
                <a:off x="860293" y="2296835"/>
                <a:ext cx="754984" cy="187782"/>
              </a:xfrm>
              <a:prstGeom prst="rect">
                <a:avLst/>
              </a:prstGeom>
              <a:solidFill>
                <a:schemeClr val="bg1"/>
              </a:solidFill>
              <a:ln w="381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203" name="Rectangle 202">
                <a:extLst>
                  <a:ext uri="{FF2B5EF4-FFF2-40B4-BE49-F238E27FC236}">
                    <a16:creationId xmlns:a16="http://schemas.microsoft.com/office/drawing/2014/main" id="{CDA45F5A-6686-4EE3-9790-EF972FD55AD0}"/>
                  </a:ext>
                </a:extLst>
              </p:cNvPr>
              <p:cNvSpPr/>
              <p:nvPr/>
            </p:nvSpPr>
            <p:spPr bwMode="auto">
              <a:xfrm>
                <a:off x="867920" y="2278074"/>
                <a:ext cx="737043" cy="187782"/>
              </a:xfrm>
              <a:prstGeom prst="rect">
                <a:avLst/>
              </a:prstGeom>
              <a:solidFill>
                <a:schemeClr val="accent1">
                  <a:lumMod val="40000"/>
                  <a:lumOff val="60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sp>
          <p:nvSpPr>
            <p:cNvPr id="176" name="TextBox 175">
              <a:extLst>
                <a:ext uri="{FF2B5EF4-FFF2-40B4-BE49-F238E27FC236}">
                  <a16:creationId xmlns:a16="http://schemas.microsoft.com/office/drawing/2014/main" id="{88DA2B6D-9677-480D-B158-40B71E735E01}"/>
                </a:ext>
              </a:extLst>
            </p:cNvPr>
            <p:cNvSpPr txBox="1"/>
            <p:nvPr/>
          </p:nvSpPr>
          <p:spPr bwMode="auto">
            <a:xfrm>
              <a:off x="8919408" y="3372093"/>
              <a:ext cx="737040" cy="192437"/>
            </a:xfrm>
            <a:prstGeom prst="rect">
              <a:avLst/>
            </a:prstGeom>
            <a:noFill/>
            <a:ln w="12700">
              <a:solidFill>
                <a:schemeClr val="accent1">
                  <a:lumMod val="40000"/>
                  <a:lumOff val="60000"/>
                </a:schemeClr>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grpSp>
          <p:nvGrpSpPr>
            <p:cNvPr id="177" name="Group 176">
              <a:extLst>
                <a:ext uri="{FF2B5EF4-FFF2-40B4-BE49-F238E27FC236}">
                  <a16:creationId xmlns:a16="http://schemas.microsoft.com/office/drawing/2014/main" id="{606E3552-55AF-4127-85FB-5F2E8A5F6507}"/>
                </a:ext>
              </a:extLst>
            </p:cNvPr>
            <p:cNvGrpSpPr/>
            <p:nvPr/>
          </p:nvGrpSpPr>
          <p:grpSpPr>
            <a:xfrm>
              <a:off x="8912039" y="3623613"/>
              <a:ext cx="754984" cy="206543"/>
              <a:chOff x="860293" y="2278074"/>
              <a:chExt cx="754984" cy="206543"/>
            </a:xfrm>
          </p:grpSpPr>
          <p:sp>
            <p:nvSpPr>
              <p:cNvPr id="200" name="Rectangle 199">
                <a:extLst>
                  <a:ext uri="{FF2B5EF4-FFF2-40B4-BE49-F238E27FC236}">
                    <a16:creationId xmlns:a16="http://schemas.microsoft.com/office/drawing/2014/main" id="{CEA38876-E8BC-4618-BB30-B9069AE9AF89}"/>
                  </a:ext>
                </a:extLst>
              </p:cNvPr>
              <p:cNvSpPr/>
              <p:nvPr/>
            </p:nvSpPr>
            <p:spPr bwMode="auto">
              <a:xfrm>
                <a:off x="860293" y="2296835"/>
                <a:ext cx="754984" cy="187782"/>
              </a:xfrm>
              <a:prstGeom prst="rect">
                <a:avLst/>
              </a:prstGeom>
              <a:solidFill>
                <a:schemeClr val="bg1"/>
              </a:solidFill>
              <a:ln w="381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201" name="Rectangle 200">
                <a:extLst>
                  <a:ext uri="{FF2B5EF4-FFF2-40B4-BE49-F238E27FC236}">
                    <a16:creationId xmlns:a16="http://schemas.microsoft.com/office/drawing/2014/main" id="{0F40ACCB-CFF5-46C0-A75A-5B64169895FF}"/>
                  </a:ext>
                </a:extLst>
              </p:cNvPr>
              <p:cNvSpPr/>
              <p:nvPr/>
            </p:nvSpPr>
            <p:spPr bwMode="auto">
              <a:xfrm>
                <a:off x="867920" y="2278074"/>
                <a:ext cx="737043" cy="187782"/>
              </a:xfrm>
              <a:prstGeom prst="rect">
                <a:avLst/>
              </a:prstGeom>
              <a:solidFill>
                <a:schemeClr val="accent1">
                  <a:lumMod val="40000"/>
                  <a:lumOff val="60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sp>
          <p:nvSpPr>
            <p:cNvPr id="178" name="TextBox 177">
              <a:extLst>
                <a:ext uri="{FF2B5EF4-FFF2-40B4-BE49-F238E27FC236}">
                  <a16:creationId xmlns:a16="http://schemas.microsoft.com/office/drawing/2014/main" id="{CCC6AD37-50FA-4DEC-BF53-7A99E1AA1FB9}"/>
                </a:ext>
              </a:extLst>
            </p:cNvPr>
            <p:cNvSpPr txBox="1"/>
            <p:nvPr/>
          </p:nvSpPr>
          <p:spPr bwMode="auto">
            <a:xfrm>
              <a:off x="7992249" y="3372093"/>
              <a:ext cx="737040" cy="192437"/>
            </a:xfrm>
            <a:prstGeom prst="rect">
              <a:avLst/>
            </a:prstGeom>
            <a:noFill/>
            <a:ln w="12700">
              <a:solidFill>
                <a:srgbClr val="FFADAD"/>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grpSp>
          <p:nvGrpSpPr>
            <p:cNvPr id="179" name="Group 178">
              <a:extLst>
                <a:ext uri="{FF2B5EF4-FFF2-40B4-BE49-F238E27FC236}">
                  <a16:creationId xmlns:a16="http://schemas.microsoft.com/office/drawing/2014/main" id="{5FD1455B-5729-4379-A2F2-C573CA08D3A8}"/>
                </a:ext>
              </a:extLst>
            </p:cNvPr>
            <p:cNvGrpSpPr/>
            <p:nvPr/>
          </p:nvGrpSpPr>
          <p:grpSpPr>
            <a:xfrm>
              <a:off x="7984880" y="3623613"/>
              <a:ext cx="754984" cy="206543"/>
              <a:chOff x="860293" y="2278074"/>
              <a:chExt cx="754984" cy="206543"/>
            </a:xfrm>
          </p:grpSpPr>
          <p:sp>
            <p:nvSpPr>
              <p:cNvPr id="198" name="Rectangle 197">
                <a:extLst>
                  <a:ext uri="{FF2B5EF4-FFF2-40B4-BE49-F238E27FC236}">
                    <a16:creationId xmlns:a16="http://schemas.microsoft.com/office/drawing/2014/main" id="{A4442881-1D0C-4A09-830F-45B5D8D21007}"/>
                  </a:ext>
                </a:extLst>
              </p:cNvPr>
              <p:cNvSpPr/>
              <p:nvPr/>
            </p:nvSpPr>
            <p:spPr bwMode="auto">
              <a:xfrm>
                <a:off x="860293" y="2296835"/>
                <a:ext cx="754984" cy="187782"/>
              </a:xfrm>
              <a:prstGeom prst="rect">
                <a:avLst/>
              </a:prstGeom>
              <a:solidFill>
                <a:schemeClr val="bg1"/>
              </a:solidFill>
              <a:ln w="381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9" name="Rectangle 198">
                <a:extLst>
                  <a:ext uri="{FF2B5EF4-FFF2-40B4-BE49-F238E27FC236}">
                    <a16:creationId xmlns:a16="http://schemas.microsoft.com/office/drawing/2014/main" id="{7EC9FA1C-B660-4180-980C-F032BC0FDFAD}"/>
                  </a:ext>
                </a:extLst>
              </p:cNvPr>
              <p:cNvSpPr/>
              <p:nvPr/>
            </p:nvSpPr>
            <p:spPr bwMode="auto">
              <a:xfrm>
                <a:off x="867920" y="2278074"/>
                <a:ext cx="737043" cy="187782"/>
              </a:xfrm>
              <a:prstGeom prst="rect">
                <a:avLst/>
              </a:prstGeom>
              <a:solidFill>
                <a:srgbClr val="FFADAD"/>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sp>
          <p:nvSpPr>
            <p:cNvPr id="180" name="TextBox 179">
              <a:extLst>
                <a:ext uri="{FF2B5EF4-FFF2-40B4-BE49-F238E27FC236}">
                  <a16:creationId xmlns:a16="http://schemas.microsoft.com/office/drawing/2014/main" id="{634402EC-C045-4650-93D7-2A2A57FEC1FC}"/>
                </a:ext>
              </a:extLst>
            </p:cNvPr>
            <p:cNvSpPr txBox="1"/>
            <p:nvPr/>
          </p:nvSpPr>
          <p:spPr bwMode="auto">
            <a:xfrm>
              <a:off x="7073105" y="3370591"/>
              <a:ext cx="737040" cy="192437"/>
            </a:xfrm>
            <a:prstGeom prst="rect">
              <a:avLst/>
            </a:prstGeom>
            <a:noFill/>
            <a:ln w="12700">
              <a:solidFill>
                <a:srgbClr val="FFC000"/>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grpSp>
          <p:nvGrpSpPr>
            <p:cNvPr id="181" name="Group 180">
              <a:extLst>
                <a:ext uri="{FF2B5EF4-FFF2-40B4-BE49-F238E27FC236}">
                  <a16:creationId xmlns:a16="http://schemas.microsoft.com/office/drawing/2014/main" id="{46EF75AE-8529-4D1C-B85B-C2C2792B029C}"/>
                </a:ext>
              </a:extLst>
            </p:cNvPr>
            <p:cNvGrpSpPr/>
            <p:nvPr/>
          </p:nvGrpSpPr>
          <p:grpSpPr>
            <a:xfrm>
              <a:off x="7065736" y="3622111"/>
              <a:ext cx="754984" cy="206543"/>
              <a:chOff x="860293" y="2278074"/>
              <a:chExt cx="754984" cy="206543"/>
            </a:xfrm>
            <a:solidFill>
              <a:srgbClr val="FFC000"/>
            </a:solidFill>
          </p:grpSpPr>
          <p:sp>
            <p:nvSpPr>
              <p:cNvPr id="196" name="Rectangle 195">
                <a:extLst>
                  <a:ext uri="{FF2B5EF4-FFF2-40B4-BE49-F238E27FC236}">
                    <a16:creationId xmlns:a16="http://schemas.microsoft.com/office/drawing/2014/main" id="{25AD112E-94FE-44A5-AE2A-AD0FACB7F395}"/>
                  </a:ext>
                </a:extLst>
              </p:cNvPr>
              <p:cNvSpPr/>
              <p:nvPr/>
            </p:nvSpPr>
            <p:spPr bwMode="auto">
              <a:xfrm>
                <a:off x="860293" y="2296835"/>
                <a:ext cx="754984" cy="187782"/>
              </a:xfrm>
              <a:prstGeom prst="rect">
                <a:avLst/>
              </a:prstGeom>
              <a:grpFill/>
              <a:ln w="381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7" name="Rectangle 196">
                <a:extLst>
                  <a:ext uri="{FF2B5EF4-FFF2-40B4-BE49-F238E27FC236}">
                    <a16:creationId xmlns:a16="http://schemas.microsoft.com/office/drawing/2014/main" id="{046B5C72-62EC-40F0-8A8B-8393C84CAEA2}"/>
                  </a:ext>
                </a:extLst>
              </p:cNvPr>
              <p:cNvSpPr/>
              <p:nvPr/>
            </p:nvSpPr>
            <p:spPr bwMode="auto">
              <a:xfrm>
                <a:off x="867920" y="2278074"/>
                <a:ext cx="737043" cy="187782"/>
              </a:xfrm>
              <a:prstGeom prst="rect">
                <a:avLst/>
              </a:prstGeom>
              <a:grp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grpSp>
          <p:nvGrpSpPr>
            <p:cNvPr id="182" name="Group 181">
              <a:extLst>
                <a:ext uri="{FF2B5EF4-FFF2-40B4-BE49-F238E27FC236}">
                  <a16:creationId xmlns:a16="http://schemas.microsoft.com/office/drawing/2014/main" id="{36715F08-4D4B-44C4-A7E0-32A8FED741CE}"/>
                </a:ext>
              </a:extLst>
            </p:cNvPr>
            <p:cNvGrpSpPr/>
            <p:nvPr/>
          </p:nvGrpSpPr>
          <p:grpSpPr>
            <a:xfrm>
              <a:off x="1464696" y="3629423"/>
              <a:ext cx="754984" cy="206543"/>
              <a:chOff x="860293" y="2278074"/>
              <a:chExt cx="754984" cy="206543"/>
            </a:xfrm>
          </p:grpSpPr>
          <p:sp>
            <p:nvSpPr>
              <p:cNvPr id="194" name="Rectangle 193">
                <a:extLst>
                  <a:ext uri="{FF2B5EF4-FFF2-40B4-BE49-F238E27FC236}">
                    <a16:creationId xmlns:a16="http://schemas.microsoft.com/office/drawing/2014/main" id="{0AC9FCE9-62C9-49EA-93FF-45AD7EF4C8A0}"/>
                  </a:ext>
                </a:extLst>
              </p:cNvPr>
              <p:cNvSpPr/>
              <p:nvPr/>
            </p:nvSpPr>
            <p:spPr bwMode="auto">
              <a:xfrm>
                <a:off x="860293" y="2296835"/>
                <a:ext cx="754984" cy="187782"/>
              </a:xfrm>
              <a:prstGeom prst="rect">
                <a:avLst/>
              </a:prstGeom>
              <a:solidFill>
                <a:schemeClr val="bg1"/>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5" name="Rectangle 194">
                <a:extLst>
                  <a:ext uri="{FF2B5EF4-FFF2-40B4-BE49-F238E27FC236}">
                    <a16:creationId xmlns:a16="http://schemas.microsoft.com/office/drawing/2014/main" id="{43124FD9-894D-43CF-8F80-47BACDBDB693}"/>
                  </a:ext>
                </a:extLst>
              </p:cNvPr>
              <p:cNvSpPr/>
              <p:nvPr/>
            </p:nvSpPr>
            <p:spPr bwMode="auto">
              <a:xfrm>
                <a:off x="867920" y="2278074"/>
                <a:ext cx="737043" cy="187782"/>
              </a:xfrm>
              <a:prstGeom prst="rect">
                <a:avLst/>
              </a:prstGeom>
              <a:solidFill>
                <a:srgbClr val="FFFF0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VM</a:t>
                </a:r>
              </a:p>
            </p:txBody>
          </p:sp>
        </p:grpSp>
        <p:grpSp>
          <p:nvGrpSpPr>
            <p:cNvPr id="183" name="Group 182">
              <a:extLst>
                <a:ext uri="{FF2B5EF4-FFF2-40B4-BE49-F238E27FC236}">
                  <a16:creationId xmlns:a16="http://schemas.microsoft.com/office/drawing/2014/main" id="{0C57F4C5-8AEF-49DD-AECD-BC3B298A6BF9}"/>
                </a:ext>
              </a:extLst>
            </p:cNvPr>
            <p:cNvGrpSpPr/>
            <p:nvPr/>
          </p:nvGrpSpPr>
          <p:grpSpPr>
            <a:xfrm>
              <a:off x="2386842" y="3625201"/>
              <a:ext cx="754984" cy="206543"/>
              <a:chOff x="860293" y="2278074"/>
              <a:chExt cx="754984" cy="206543"/>
            </a:xfrm>
          </p:grpSpPr>
          <p:sp>
            <p:nvSpPr>
              <p:cNvPr id="192" name="Rectangle 191">
                <a:extLst>
                  <a:ext uri="{FF2B5EF4-FFF2-40B4-BE49-F238E27FC236}">
                    <a16:creationId xmlns:a16="http://schemas.microsoft.com/office/drawing/2014/main" id="{C578781F-EA1B-4FA0-9084-6AFFB9DDEF02}"/>
                  </a:ext>
                </a:extLst>
              </p:cNvPr>
              <p:cNvSpPr/>
              <p:nvPr/>
            </p:nvSpPr>
            <p:spPr bwMode="auto">
              <a:xfrm>
                <a:off x="860293" y="2296835"/>
                <a:ext cx="754984" cy="187782"/>
              </a:xfrm>
              <a:prstGeom prst="rect">
                <a:avLst/>
              </a:prstGeom>
              <a:solidFill>
                <a:schemeClr val="bg1"/>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3" name="Rectangle 192">
                <a:extLst>
                  <a:ext uri="{FF2B5EF4-FFF2-40B4-BE49-F238E27FC236}">
                    <a16:creationId xmlns:a16="http://schemas.microsoft.com/office/drawing/2014/main" id="{DDA5926D-D0E6-46E0-ADD9-25C25207032A}"/>
                  </a:ext>
                </a:extLst>
              </p:cNvPr>
              <p:cNvSpPr/>
              <p:nvPr/>
            </p:nvSpPr>
            <p:spPr bwMode="auto">
              <a:xfrm>
                <a:off x="867920" y="2278074"/>
                <a:ext cx="737043" cy="187782"/>
              </a:xfrm>
              <a:prstGeom prst="rect">
                <a:avLst/>
              </a:prstGeom>
              <a:solidFill>
                <a:srgbClr val="FFC00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VM</a:t>
                </a:r>
              </a:p>
            </p:txBody>
          </p:sp>
        </p:grpSp>
        <p:grpSp>
          <p:nvGrpSpPr>
            <p:cNvPr id="184" name="Group 183">
              <a:extLst>
                <a:ext uri="{FF2B5EF4-FFF2-40B4-BE49-F238E27FC236}">
                  <a16:creationId xmlns:a16="http://schemas.microsoft.com/office/drawing/2014/main" id="{4543D976-DEB3-4F75-9FDB-E458BFB7C777}"/>
                </a:ext>
              </a:extLst>
            </p:cNvPr>
            <p:cNvGrpSpPr/>
            <p:nvPr/>
          </p:nvGrpSpPr>
          <p:grpSpPr>
            <a:xfrm>
              <a:off x="3302158" y="3625522"/>
              <a:ext cx="754984" cy="206543"/>
              <a:chOff x="860293" y="2278074"/>
              <a:chExt cx="754984" cy="206543"/>
            </a:xfrm>
          </p:grpSpPr>
          <p:sp>
            <p:nvSpPr>
              <p:cNvPr id="190" name="Rectangle 189">
                <a:extLst>
                  <a:ext uri="{FF2B5EF4-FFF2-40B4-BE49-F238E27FC236}">
                    <a16:creationId xmlns:a16="http://schemas.microsoft.com/office/drawing/2014/main" id="{BF71C3CA-FFA0-488B-ACA7-BEFD9A132529}"/>
                  </a:ext>
                </a:extLst>
              </p:cNvPr>
              <p:cNvSpPr/>
              <p:nvPr/>
            </p:nvSpPr>
            <p:spPr bwMode="auto">
              <a:xfrm>
                <a:off x="860293" y="2296835"/>
                <a:ext cx="754984" cy="187782"/>
              </a:xfrm>
              <a:prstGeom prst="rect">
                <a:avLst/>
              </a:prstGeom>
              <a:solidFill>
                <a:schemeClr val="bg1"/>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1" name="Rectangle 190">
                <a:extLst>
                  <a:ext uri="{FF2B5EF4-FFF2-40B4-BE49-F238E27FC236}">
                    <a16:creationId xmlns:a16="http://schemas.microsoft.com/office/drawing/2014/main" id="{0B9AB154-E7C3-45E6-9DA8-23923567BFAB}"/>
                  </a:ext>
                </a:extLst>
              </p:cNvPr>
              <p:cNvSpPr/>
              <p:nvPr/>
            </p:nvSpPr>
            <p:spPr bwMode="auto">
              <a:xfrm>
                <a:off x="867920" y="2278074"/>
                <a:ext cx="737043" cy="187782"/>
              </a:xfrm>
              <a:prstGeom prst="rect">
                <a:avLst/>
              </a:prstGeom>
              <a:solidFill>
                <a:srgbClr val="FFADAD"/>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VM</a:t>
                </a:r>
              </a:p>
            </p:txBody>
          </p:sp>
        </p:grpSp>
        <p:cxnSp>
          <p:nvCxnSpPr>
            <p:cNvPr id="185" name="Straight Connector 46">
              <a:extLst>
                <a:ext uri="{FF2B5EF4-FFF2-40B4-BE49-F238E27FC236}">
                  <a16:creationId xmlns:a16="http://schemas.microsoft.com/office/drawing/2014/main" id="{5BB197C5-9D08-4B57-B422-8B9E98F8731F}"/>
                </a:ext>
              </a:extLst>
            </p:cNvPr>
            <p:cNvCxnSpPr>
              <a:cxnSpLocks/>
            </p:cNvCxnSpPr>
            <p:nvPr/>
          </p:nvCxnSpPr>
          <p:spPr bwMode="auto">
            <a:xfrm>
              <a:off x="8428486" y="6554649"/>
              <a:ext cx="267964" cy="1"/>
            </a:xfrm>
            <a:prstGeom prst="curvedConnector3">
              <a:avLst>
                <a:gd name="adj1" fmla="val 50000"/>
              </a:avLst>
            </a:prstGeom>
            <a:solidFill>
              <a:schemeClr val="accent1"/>
            </a:solidFill>
            <a:ln w="34925" cap="flat" cmpd="dbl" algn="ctr">
              <a:solidFill>
                <a:schemeClr val="tx1"/>
              </a:solidFill>
              <a:prstDash val="solid"/>
              <a:round/>
              <a:headEnd type="none" w="med" len="med"/>
              <a:tailEnd type="none"/>
            </a:ln>
            <a:effectLst/>
          </p:spPr>
        </p:cxnSp>
        <p:sp>
          <p:nvSpPr>
            <p:cNvPr id="186" name="TextBox 185">
              <a:extLst>
                <a:ext uri="{FF2B5EF4-FFF2-40B4-BE49-F238E27FC236}">
                  <a16:creationId xmlns:a16="http://schemas.microsoft.com/office/drawing/2014/main" id="{A236B13B-8ED3-404A-8D98-D9EADDB74D92}"/>
                </a:ext>
              </a:extLst>
            </p:cNvPr>
            <p:cNvSpPr txBox="1"/>
            <p:nvPr/>
          </p:nvSpPr>
          <p:spPr bwMode="auto">
            <a:xfrm>
              <a:off x="8727590" y="6426162"/>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CNTT reference point</a:t>
              </a:r>
            </a:p>
          </p:txBody>
        </p:sp>
        <p:sp>
          <p:nvSpPr>
            <p:cNvPr id="187" name="TextBox 186">
              <a:extLst>
                <a:ext uri="{FF2B5EF4-FFF2-40B4-BE49-F238E27FC236}">
                  <a16:creationId xmlns:a16="http://schemas.microsoft.com/office/drawing/2014/main" id="{183770D1-3D43-49B8-8039-5417E5D52CD4}"/>
                </a:ext>
              </a:extLst>
            </p:cNvPr>
            <p:cNvSpPr txBox="1"/>
            <p:nvPr/>
          </p:nvSpPr>
          <p:spPr bwMode="auto">
            <a:xfrm>
              <a:off x="8855453" y="5616652"/>
              <a:ext cx="477482" cy="34415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Resource</a:t>
              </a:r>
              <a:br>
                <a:rPr lang="en-US" sz="1000" dirty="0"/>
              </a:br>
              <a:r>
                <a:rPr lang="en-US" sz="1000" dirty="0"/>
                <a:t>Management</a:t>
              </a:r>
            </a:p>
          </p:txBody>
        </p:sp>
        <p:cxnSp>
          <p:nvCxnSpPr>
            <p:cNvPr id="188" name="Straight Connector 58">
              <a:extLst>
                <a:ext uri="{FF2B5EF4-FFF2-40B4-BE49-F238E27FC236}">
                  <a16:creationId xmlns:a16="http://schemas.microsoft.com/office/drawing/2014/main" id="{636AC640-19BC-443E-97A3-6FDD50B67BB1}"/>
                </a:ext>
              </a:extLst>
            </p:cNvPr>
            <p:cNvCxnSpPr>
              <a:cxnSpLocks/>
            </p:cNvCxnSpPr>
            <p:nvPr/>
          </p:nvCxnSpPr>
          <p:spPr bwMode="auto">
            <a:xfrm>
              <a:off x="9583049" y="1916651"/>
              <a:ext cx="1516209" cy="0"/>
            </a:xfrm>
            <a:prstGeom prst="straightConnector1">
              <a:avLst/>
            </a:prstGeom>
            <a:solidFill>
              <a:schemeClr val="accent1"/>
            </a:solidFill>
            <a:ln w="12700" cap="flat" cmpd="sng" algn="ctr">
              <a:solidFill>
                <a:schemeClr val="tx1"/>
              </a:solidFill>
              <a:prstDash val="dash"/>
              <a:round/>
              <a:headEnd type="none" w="med" len="med"/>
              <a:tailEnd type="none"/>
            </a:ln>
            <a:effectLst/>
          </p:spPr>
        </p:cxnSp>
        <p:sp>
          <p:nvSpPr>
            <p:cNvPr id="189" name="TextBox 188">
              <a:extLst>
                <a:ext uri="{FF2B5EF4-FFF2-40B4-BE49-F238E27FC236}">
                  <a16:creationId xmlns:a16="http://schemas.microsoft.com/office/drawing/2014/main" id="{0E3277D1-AC69-49B9-AEC2-D29E9B86B364}"/>
                </a:ext>
              </a:extLst>
            </p:cNvPr>
            <p:cNvSpPr txBox="1"/>
            <p:nvPr/>
          </p:nvSpPr>
          <p:spPr bwMode="auto">
            <a:xfrm rot="16200000">
              <a:off x="11158135" y="3080712"/>
              <a:ext cx="1009364" cy="206423"/>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Virtual Infra </a:t>
              </a:r>
              <a:r>
                <a:rPr lang="en-US" sz="1000" dirty="0" err="1"/>
                <a:t>Mgmt</a:t>
              </a:r>
              <a:endParaRPr lang="en-US" sz="1000" dirty="0"/>
            </a:p>
          </p:txBody>
        </p:sp>
      </p:grpSp>
    </p:spTree>
    <p:extLst>
      <p:ext uri="{BB962C8B-B14F-4D97-AF65-F5344CB8AC3E}">
        <p14:creationId xmlns:p14="http://schemas.microsoft.com/office/powerpoint/2010/main" val="49713578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912FE-CF96-CA40-9707-F6655A0F70BC}"/>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Q&amp;A</a:t>
            </a:r>
          </a:p>
        </p:txBody>
      </p:sp>
      <p:sp>
        <p:nvSpPr>
          <p:cNvPr id="3" name="Date Placeholder 2">
            <a:extLst>
              <a:ext uri="{FF2B5EF4-FFF2-40B4-BE49-F238E27FC236}">
                <a16:creationId xmlns:a16="http://schemas.microsoft.com/office/drawing/2014/main" id="{5AA5EBA6-4E29-B94E-A00B-B10A65B08DCE}"/>
              </a:ext>
            </a:extLst>
          </p:cNvPr>
          <p:cNvSpPr>
            <a:spLocks noGrp="1"/>
          </p:cNvSpPr>
          <p:nvPr>
            <p:ph type="dt" sz="half" idx="4294967295"/>
          </p:nvPr>
        </p:nvSpPr>
        <p:spPr>
          <a:xfrm>
            <a:off x="10990556" y="6583680"/>
            <a:ext cx="824906" cy="274320"/>
          </a:xfrm>
        </p:spPr>
        <p:txBody>
          <a:bodyPr/>
          <a:lstStyle/>
          <a:p>
            <a:fld id="{A832D968-65BA-43C9-AD29-5A3F48D1B46D}" type="datetime1">
              <a:rPr lang="en-US" smtClean="0"/>
              <a:pPr/>
              <a:t>6/24/2020</a:t>
            </a:fld>
            <a:endParaRPr lang="en-US" dirty="0"/>
          </a:p>
        </p:txBody>
      </p:sp>
      <p:sp>
        <p:nvSpPr>
          <p:cNvPr id="4" name="Footer Placeholder 3">
            <a:extLst>
              <a:ext uri="{FF2B5EF4-FFF2-40B4-BE49-F238E27FC236}">
                <a16:creationId xmlns:a16="http://schemas.microsoft.com/office/drawing/2014/main" id="{87E79938-4EC0-6246-964F-C8E4C7638400}"/>
              </a:ext>
            </a:extLst>
          </p:cNvPr>
          <p:cNvSpPr>
            <a:spLocks noGrp="1"/>
          </p:cNvSpPr>
          <p:nvPr>
            <p:ph type="ftr" sz="quarter" idx="4294967295"/>
          </p:nvPr>
        </p:nvSpPr>
        <p:spPr>
          <a:xfrm>
            <a:off x="607382" y="6583680"/>
            <a:ext cx="3368677" cy="274320"/>
          </a:xfrm>
        </p:spPr>
        <p:txBody>
          <a:bodyPr/>
          <a:lstStyle/>
          <a:p>
            <a:r>
              <a:rPr lang="en-US"/>
              <a:t>The Linux Foundation Internal Use Only</a:t>
            </a:r>
            <a:endParaRPr lang="en-US" dirty="0"/>
          </a:p>
        </p:txBody>
      </p:sp>
      <p:sp>
        <p:nvSpPr>
          <p:cNvPr id="5" name="Slide Number Placeholder 4">
            <a:extLst>
              <a:ext uri="{FF2B5EF4-FFF2-40B4-BE49-F238E27FC236}">
                <a16:creationId xmlns:a16="http://schemas.microsoft.com/office/drawing/2014/main" id="{B6D16B2E-68FB-1143-A603-6890B347A71E}"/>
              </a:ext>
            </a:extLst>
          </p:cNvPr>
          <p:cNvSpPr>
            <a:spLocks noGrp="1"/>
          </p:cNvSpPr>
          <p:nvPr>
            <p:ph type="sldNum" sz="quarter" idx="4"/>
          </p:nvPr>
        </p:nvSpPr>
        <p:spPr/>
        <p:txBody>
          <a:bodyPr/>
          <a:lstStyle/>
          <a:p>
            <a:fld id="{AD86CF49-6971-4508-8862-A2909EA0DB5B}" type="slidenum">
              <a:rPr lang="en-US" smtClean="0"/>
              <a:pPr/>
              <a:t>12</a:t>
            </a:fld>
            <a:endParaRPr lang="en-US" dirty="0"/>
          </a:p>
        </p:txBody>
      </p:sp>
    </p:spTree>
    <p:extLst>
      <p:ext uri="{BB962C8B-B14F-4D97-AF65-F5344CB8AC3E}">
        <p14:creationId xmlns:p14="http://schemas.microsoft.com/office/powerpoint/2010/main" val="103714392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140AD-A2CE-413B-9763-D0FB76CC5B1D}"/>
              </a:ext>
            </a:extLst>
          </p:cNvPr>
          <p:cNvSpPr>
            <a:spLocks noGrp="1"/>
          </p:cNvSpPr>
          <p:nvPr>
            <p:ph type="title"/>
          </p:nvPr>
        </p:nvSpPr>
        <p:spPr/>
        <p:txBody>
          <a:bodyPr/>
          <a:lstStyle/>
          <a:p>
            <a:r>
              <a:rPr lang="en-AU"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54CB1CC8-B319-406B-98DE-55D5D81C5579}"/>
              </a:ext>
            </a:extLst>
          </p:cNvPr>
          <p:cNvSpPr>
            <a:spLocks noGrp="1"/>
          </p:cNvSpPr>
          <p:nvPr>
            <p:ph idx="1"/>
          </p:nvPr>
        </p:nvSpPr>
        <p:spPr>
          <a:xfrm>
            <a:off x="432953" y="1300800"/>
            <a:ext cx="6802734" cy="3085838"/>
          </a:xfrm>
        </p:spPr>
        <p:txBody>
          <a:bodyPr>
            <a:noAutofit/>
          </a:bodyPr>
          <a:lstStyle/>
          <a:p>
            <a:pPr lvl="1"/>
            <a:r>
              <a:rPr lang="en-AU" sz="2800" dirty="0">
                <a:latin typeface="Arial" panose="020B0604020202020204" pitchFamily="34" charset="0"/>
                <a:cs typeface="Arial" panose="020B0604020202020204" pitchFamily="34" charset="0"/>
              </a:rPr>
              <a:t>Introduction</a:t>
            </a:r>
          </a:p>
          <a:p>
            <a:pPr lvl="1"/>
            <a:r>
              <a:rPr lang="en-AU" sz="2800" dirty="0">
                <a:latin typeface="Arial" panose="020B0604020202020204" pitchFamily="34" charset="0"/>
                <a:cs typeface="Arial" panose="020B0604020202020204" pitchFamily="34" charset="0"/>
              </a:rPr>
              <a:t>CNTT Reference Model evolution</a:t>
            </a:r>
          </a:p>
          <a:p>
            <a:pPr lvl="1"/>
            <a:r>
              <a:rPr lang="en-AU" sz="2800" dirty="0">
                <a:latin typeface="Arial" panose="020B0604020202020204" pitchFamily="34" charset="0"/>
                <a:cs typeface="Arial" panose="020B0604020202020204" pitchFamily="34" charset="0"/>
              </a:rPr>
              <a:t>CNTT RM Logical Architecture</a:t>
            </a:r>
          </a:p>
          <a:p>
            <a:pPr lvl="1"/>
            <a:r>
              <a:rPr lang="en-AU" sz="2800" dirty="0">
                <a:latin typeface="Arial" panose="020B0604020202020204" pitchFamily="34" charset="0"/>
                <a:cs typeface="Arial" panose="020B0604020202020204" pitchFamily="34" charset="0"/>
              </a:rPr>
              <a:t>HW Infrastructure Manager </a:t>
            </a:r>
          </a:p>
          <a:p>
            <a:pPr lvl="1"/>
            <a:r>
              <a:rPr lang="en-US" sz="2800" dirty="0">
                <a:latin typeface="Arial" panose="020B0604020202020204" pitchFamily="34" charset="0"/>
                <a:cs typeface="Arial" panose="020B0604020202020204" pitchFamily="34" charset="0"/>
              </a:rPr>
              <a:t>CNTT RM deployment example</a:t>
            </a:r>
          </a:p>
          <a:p>
            <a:pPr lvl="1"/>
            <a:r>
              <a:rPr lang="en-US" sz="2800" dirty="0">
                <a:latin typeface="Arial" panose="020B0604020202020204" pitchFamily="34" charset="0"/>
                <a:cs typeface="Arial" panose="020B0604020202020204" pitchFamily="34" charset="0"/>
              </a:rPr>
              <a:t>Q&amp;A</a:t>
            </a:r>
          </a:p>
          <a:p>
            <a:pPr lvl="1"/>
            <a:endParaRPr lang="en-US" sz="28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88DF69D1-A195-44E8-BD7E-46F7FA940C32}"/>
              </a:ext>
            </a:extLst>
          </p:cNvPr>
          <p:cNvSpPr txBox="1"/>
          <p:nvPr/>
        </p:nvSpPr>
        <p:spPr>
          <a:xfrm>
            <a:off x="7470710" y="1591474"/>
            <a:ext cx="4500439" cy="2769989"/>
          </a:xfrm>
          <a:prstGeom prst="rect">
            <a:avLst/>
          </a:prstGeom>
          <a:noFill/>
          <a:ln w="19050">
            <a:solidFill>
              <a:schemeClr val="tx2">
                <a:lumMod val="75000"/>
                <a:lumOff val="25000"/>
              </a:schemeClr>
            </a:solidFill>
          </a:ln>
        </p:spPr>
        <p:txBody>
          <a:bodyPr wrap="square" rtlCol="0">
            <a:spAutoFit/>
          </a:bodyPr>
          <a:lstStyle/>
          <a:p>
            <a:r>
              <a:rPr lang="en-AU" sz="2400" b="1" dirty="0">
                <a:latin typeface="Arial" panose="020B0604020202020204" pitchFamily="34" charset="0"/>
                <a:cs typeface="Arial" panose="020B0604020202020204" pitchFamily="34" charset="0"/>
              </a:rPr>
              <a:t>Walter Kozlowski</a:t>
            </a:r>
          </a:p>
          <a:p>
            <a:r>
              <a:rPr lang="en-AU" b="1" dirty="0">
                <a:latin typeface="Arial" panose="020B0604020202020204" pitchFamily="34" charset="0"/>
                <a:cs typeface="Arial" panose="020B0604020202020204" pitchFamily="34" charset="0"/>
              </a:rPr>
              <a:t>Cloud Infrastructure Architecture Principal, Telstra</a:t>
            </a:r>
          </a:p>
          <a:p>
            <a:r>
              <a:rPr lang="en-AU" b="1" dirty="0">
                <a:latin typeface="Arial" panose="020B0604020202020204" pitchFamily="34" charset="0"/>
                <a:cs typeface="Arial" panose="020B0604020202020204" pitchFamily="34" charset="0"/>
              </a:rPr>
              <a:t>CNTT Reference Model Lead</a:t>
            </a:r>
          </a:p>
          <a:p>
            <a:endParaRPr lang="en-AU" b="1" dirty="0">
              <a:latin typeface="Arial" panose="020B0604020202020204" pitchFamily="34" charset="0"/>
              <a:cs typeface="Arial" panose="020B0604020202020204" pitchFamily="34" charset="0"/>
            </a:endParaRPr>
          </a:p>
          <a:p>
            <a:endParaRPr lang="en-AU" b="1" dirty="0">
              <a:latin typeface="Arial" panose="020B0604020202020204" pitchFamily="34" charset="0"/>
              <a:cs typeface="Arial" panose="020B0604020202020204" pitchFamily="34" charset="0"/>
            </a:endParaRPr>
          </a:p>
          <a:p>
            <a:r>
              <a:rPr lang="en-AU" sz="2400" b="1" dirty="0">
                <a:latin typeface="Arial" panose="020B0604020202020204" pitchFamily="34" charset="0"/>
                <a:cs typeface="Arial" panose="020B0604020202020204" pitchFamily="34" charset="0"/>
              </a:rPr>
              <a:t>Tomas Fredberg</a:t>
            </a:r>
          </a:p>
          <a:p>
            <a:r>
              <a:rPr lang="en-AU" b="1" dirty="0">
                <a:latin typeface="Arial" panose="020B0604020202020204" pitchFamily="34" charset="0"/>
                <a:cs typeface="Arial" panose="020B0604020202020204" pitchFamily="34" charset="0"/>
              </a:rPr>
              <a:t>Senior Expert, IT &amp; Telco </a:t>
            </a:r>
            <a:r>
              <a:rPr lang="en-AU" b="1" dirty="0" err="1">
                <a:latin typeface="Arial" panose="020B0604020202020204" pitchFamily="34" charset="0"/>
                <a:cs typeface="Arial" panose="020B0604020202020204" pitchFamily="34" charset="0"/>
              </a:rPr>
              <a:t>Datacenter</a:t>
            </a:r>
            <a:r>
              <a:rPr lang="en-AU" b="1" dirty="0">
                <a:latin typeface="Arial" panose="020B0604020202020204" pitchFamily="34" charset="0"/>
                <a:cs typeface="Arial" panose="020B0604020202020204" pitchFamily="34" charset="0"/>
              </a:rPr>
              <a:t> Infrastructure Architectures, Ericsson </a:t>
            </a:r>
          </a:p>
        </p:txBody>
      </p:sp>
      <p:sp>
        <p:nvSpPr>
          <p:cNvPr id="5" name="Rectangle 4">
            <a:extLst>
              <a:ext uri="{FF2B5EF4-FFF2-40B4-BE49-F238E27FC236}">
                <a16:creationId xmlns:a16="http://schemas.microsoft.com/office/drawing/2014/main" id="{02249E20-C3B2-434A-908A-CD14D7F55496}"/>
              </a:ext>
            </a:extLst>
          </p:cNvPr>
          <p:cNvSpPr/>
          <p:nvPr/>
        </p:nvSpPr>
        <p:spPr>
          <a:xfrm>
            <a:off x="432953" y="4973713"/>
            <a:ext cx="11682251" cy="830997"/>
          </a:xfrm>
          <a:prstGeom prst="rect">
            <a:avLst/>
          </a:prstGeom>
        </p:spPr>
        <p:txBody>
          <a:bodyPr wrap="square">
            <a:spAutoFit/>
          </a:bodyPr>
          <a:lstStyle/>
          <a:p>
            <a:pPr lvl="1"/>
            <a:r>
              <a:rPr lang="en-US" sz="2400" dirty="0" err="1">
                <a:latin typeface="Arial" panose="020B0604020202020204" pitchFamily="34" charset="0"/>
                <a:cs typeface="Arial" panose="020B0604020202020204" pitchFamily="34" charset="0"/>
              </a:rPr>
              <a:t>Etherpad</a:t>
            </a:r>
            <a:r>
              <a:rPr lang="en-US" sz="2400" dirty="0">
                <a:latin typeface="Arial" panose="020B0604020202020204" pitchFamily="34" charset="0"/>
                <a:cs typeface="Arial" panose="020B0604020202020204" pitchFamily="34" charset="0"/>
              </a:rPr>
              <a:t>: </a:t>
            </a:r>
          </a:p>
          <a:p>
            <a:pPr lvl="1"/>
            <a:r>
              <a:rPr lang="en-AU" sz="2400" dirty="0">
                <a:hlinkClick r:id="rId3"/>
              </a:rPr>
              <a:t>https://etherpad.opnfv.org/p/CNTT_-_Reference_Model_%26_Network_Model</a:t>
            </a:r>
            <a:endParaRPr lang="en-AU" sz="2400" dirty="0"/>
          </a:p>
        </p:txBody>
      </p:sp>
    </p:spTree>
    <p:extLst>
      <p:ext uri="{BB962C8B-B14F-4D97-AF65-F5344CB8AC3E}">
        <p14:creationId xmlns:p14="http://schemas.microsoft.com/office/powerpoint/2010/main" val="251400913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C69F57D-A328-4CDB-BD6F-7A818C3C3B6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643864" y="203696"/>
            <a:ext cx="845092" cy="845092"/>
          </a:xfrm>
          <a:prstGeom prst="rect">
            <a:avLst/>
          </a:prstGeom>
        </p:spPr>
      </p:pic>
      <p:sp>
        <p:nvSpPr>
          <p:cNvPr id="5" name="Rounded Rectangle 10">
            <a:extLst>
              <a:ext uri="{FF2B5EF4-FFF2-40B4-BE49-F238E27FC236}">
                <a16:creationId xmlns:a16="http://schemas.microsoft.com/office/drawing/2014/main" id="{0B76BC11-2887-4968-A9E7-E5D2C37EC7BE}"/>
              </a:ext>
            </a:extLst>
          </p:cNvPr>
          <p:cNvSpPr/>
          <p:nvPr/>
        </p:nvSpPr>
        <p:spPr>
          <a:xfrm>
            <a:off x="1075122" y="4504010"/>
            <a:ext cx="2106742" cy="1629952"/>
          </a:xfrm>
          <a:prstGeom prst="roundRect">
            <a:avLst>
              <a:gd name="adj" fmla="val 4514"/>
            </a:avLst>
          </a:prstGeom>
          <a:solidFill>
            <a:srgbClr val="BA4DFF"/>
          </a:solidFill>
          <a:ln w="6350" cap="flat" cmpd="sng" algn="ctr">
            <a:noFill/>
            <a:prstDash val="solid"/>
            <a:miter lim="800000"/>
          </a:ln>
          <a:effectLst/>
        </p:spPr>
        <p:txBody>
          <a:bodyPr rtlCol="0" anchor="t"/>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rPr>
              <a:t>Reference Conformance</a:t>
            </a:r>
          </a:p>
        </p:txBody>
      </p:sp>
      <p:sp>
        <p:nvSpPr>
          <p:cNvPr id="6" name="Rounded Rectangle 17">
            <a:extLst>
              <a:ext uri="{FF2B5EF4-FFF2-40B4-BE49-F238E27FC236}">
                <a16:creationId xmlns:a16="http://schemas.microsoft.com/office/drawing/2014/main" id="{DBB6E499-B71C-4F4A-82C7-AC45233B8773}"/>
              </a:ext>
            </a:extLst>
          </p:cNvPr>
          <p:cNvSpPr/>
          <p:nvPr/>
        </p:nvSpPr>
        <p:spPr>
          <a:xfrm>
            <a:off x="1075123" y="2772774"/>
            <a:ext cx="2106742" cy="1629952"/>
          </a:xfrm>
          <a:prstGeom prst="roundRect">
            <a:avLst>
              <a:gd name="adj" fmla="val 7317"/>
            </a:avLst>
          </a:prstGeom>
          <a:gradFill rotWithShape="1">
            <a:gsLst>
              <a:gs pos="0">
                <a:srgbClr val="ED7D31">
                  <a:lumMod val="110000"/>
                  <a:satMod val="105000"/>
                  <a:tint val="67000"/>
                </a:srgbClr>
              </a:gs>
              <a:gs pos="50000">
                <a:srgbClr val="ED7D31">
                  <a:lumMod val="105000"/>
                  <a:satMod val="103000"/>
                  <a:tint val="73000"/>
                </a:srgbClr>
              </a:gs>
              <a:gs pos="100000">
                <a:srgbClr val="ED7D31">
                  <a:lumMod val="105000"/>
                  <a:satMod val="109000"/>
                  <a:tint val="81000"/>
                </a:srgbClr>
              </a:gs>
            </a:gsLst>
            <a:lin ang="5400000" scaled="0"/>
          </a:gradFill>
          <a:ln w="6350" cap="flat" cmpd="sng" algn="ctr">
            <a:noFill/>
            <a:prstDash val="solid"/>
            <a:miter lim="800000"/>
          </a:ln>
          <a:effectLst/>
        </p:spPr>
        <p:txBody>
          <a:bodyPr rtlCol="0" anchor="t"/>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Reference Implementation</a:t>
            </a:r>
          </a:p>
        </p:txBody>
      </p:sp>
      <p:cxnSp>
        <p:nvCxnSpPr>
          <p:cNvPr id="7" name="Elbow Connector 34">
            <a:extLst>
              <a:ext uri="{FF2B5EF4-FFF2-40B4-BE49-F238E27FC236}">
                <a16:creationId xmlns:a16="http://schemas.microsoft.com/office/drawing/2014/main" id="{DAEE0C18-1CFC-4B06-85DF-02FD8924A491}"/>
              </a:ext>
            </a:extLst>
          </p:cNvPr>
          <p:cNvCxnSpPr>
            <a:cxnSpLocks/>
            <a:stCxn id="28" idx="2"/>
            <a:endCxn id="6" idx="1"/>
          </p:cNvCxnSpPr>
          <p:nvPr/>
        </p:nvCxnSpPr>
        <p:spPr>
          <a:xfrm rot="10800000" flipV="1">
            <a:off x="1075124" y="2492616"/>
            <a:ext cx="7741" cy="1095134"/>
          </a:xfrm>
          <a:prstGeom prst="bentConnector3">
            <a:avLst>
              <a:gd name="adj1" fmla="val 3053107"/>
            </a:avLst>
          </a:prstGeom>
          <a:ln>
            <a:solidFill>
              <a:schemeClr val="accent6">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 name="Elbow Connector 36">
            <a:extLst>
              <a:ext uri="{FF2B5EF4-FFF2-40B4-BE49-F238E27FC236}">
                <a16:creationId xmlns:a16="http://schemas.microsoft.com/office/drawing/2014/main" id="{32D7C36A-EE8F-42ED-ADBB-3DE917AE545A}"/>
              </a:ext>
            </a:extLst>
          </p:cNvPr>
          <p:cNvCxnSpPr>
            <a:cxnSpLocks/>
            <a:stCxn id="16" idx="2"/>
            <a:endCxn id="5" idx="1"/>
          </p:cNvCxnSpPr>
          <p:nvPr/>
        </p:nvCxnSpPr>
        <p:spPr>
          <a:xfrm rot="10800000" flipV="1">
            <a:off x="1075123" y="1396764"/>
            <a:ext cx="6349" cy="3922221"/>
          </a:xfrm>
          <a:prstGeom prst="bentConnector3">
            <a:avLst>
              <a:gd name="adj1" fmla="val 8811041"/>
            </a:avLst>
          </a:prstGeom>
          <a:ln>
            <a:solidFill>
              <a:schemeClr val="accent6">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 name="Elbow Connector 40">
            <a:extLst>
              <a:ext uri="{FF2B5EF4-FFF2-40B4-BE49-F238E27FC236}">
                <a16:creationId xmlns:a16="http://schemas.microsoft.com/office/drawing/2014/main" id="{F4A85760-F686-4ABF-80D9-C375B98B6DDA}"/>
              </a:ext>
            </a:extLst>
          </p:cNvPr>
          <p:cNvCxnSpPr>
            <a:cxnSpLocks/>
            <a:stCxn id="27" idx="1"/>
            <a:endCxn id="10" idx="2"/>
          </p:cNvCxnSpPr>
          <p:nvPr/>
        </p:nvCxnSpPr>
        <p:spPr>
          <a:xfrm rot="10800000" flipH="1" flipV="1">
            <a:off x="1075122" y="2333382"/>
            <a:ext cx="4214" cy="2593997"/>
          </a:xfrm>
          <a:prstGeom prst="bentConnector3">
            <a:avLst>
              <a:gd name="adj1" fmla="val -9391291"/>
            </a:avLst>
          </a:prstGeom>
          <a:ln>
            <a:solidFill>
              <a:schemeClr val="accent6">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F29BA9B1-33ED-482C-93E5-890F8332C7C9}"/>
              </a:ext>
            </a:extLst>
          </p:cNvPr>
          <p:cNvSpPr/>
          <p:nvPr/>
        </p:nvSpPr>
        <p:spPr>
          <a:xfrm>
            <a:off x="1079336" y="4904520"/>
            <a:ext cx="45719" cy="45719"/>
          </a:xfrm>
          <a:prstGeom prst="ellipse">
            <a:avLst/>
          </a:prstGeom>
          <a:solidFill>
            <a:srgbClr val="BA4DFF"/>
          </a:solidFill>
          <a:ln>
            <a:solidFill>
              <a:srgbClr val="BA4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DA8B1BF-0DED-455B-917B-B95F72D1E6CE}"/>
              </a:ext>
            </a:extLst>
          </p:cNvPr>
          <p:cNvSpPr/>
          <p:nvPr/>
        </p:nvSpPr>
        <p:spPr>
          <a:xfrm>
            <a:off x="1079533" y="3874037"/>
            <a:ext cx="45719" cy="45719"/>
          </a:xfrm>
          <a:prstGeom prst="ellipse">
            <a:avLst/>
          </a:prstGeom>
          <a:solidFill>
            <a:srgbClr val="F6AD90"/>
          </a:solidFill>
          <a:ln>
            <a:solidFill>
              <a:srgbClr val="F6AD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58">
            <a:extLst>
              <a:ext uri="{FF2B5EF4-FFF2-40B4-BE49-F238E27FC236}">
                <a16:creationId xmlns:a16="http://schemas.microsoft.com/office/drawing/2014/main" id="{D56B3A0A-028C-476E-8002-1AD2354D06C8}"/>
              </a:ext>
            </a:extLst>
          </p:cNvPr>
          <p:cNvCxnSpPr>
            <a:cxnSpLocks/>
            <a:stCxn id="15" idx="2"/>
            <a:endCxn id="29" idx="2"/>
          </p:cNvCxnSpPr>
          <p:nvPr/>
        </p:nvCxnSpPr>
        <p:spPr>
          <a:xfrm rot="10800000" flipH="1" flipV="1">
            <a:off x="1076226" y="1746041"/>
            <a:ext cx="6638" cy="394086"/>
          </a:xfrm>
          <a:prstGeom prst="bentConnector3">
            <a:avLst>
              <a:gd name="adj1" fmla="val -3443808"/>
            </a:avLst>
          </a:prstGeom>
          <a:ln>
            <a:solidFill>
              <a:schemeClr val="accent6">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DE9AD933-D440-4A8D-B032-0AA7EC0D1009}"/>
              </a:ext>
            </a:extLst>
          </p:cNvPr>
          <p:cNvGrpSpPr/>
          <p:nvPr/>
        </p:nvGrpSpPr>
        <p:grpSpPr>
          <a:xfrm>
            <a:off x="1075121" y="1221386"/>
            <a:ext cx="2106742" cy="677072"/>
            <a:chOff x="1075122" y="2168936"/>
            <a:chExt cx="2106742" cy="677072"/>
          </a:xfrm>
        </p:grpSpPr>
        <p:sp>
          <p:nvSpPr>
            <p:cNvPr id="14" name="Rounded Rectangle 5">
              <a:extLst>
                <a:ext uri="{FF2B5EF4-FFF2-40B4-BE49-F238E27FC236}">
                  <a16:creationId xmlns:a16="http://schemas.microsoft.com/office/drawing/2014/main" id="{3F2A0517-C9ED-4A23-8A94-5DDE92C140B6}"/>
                </a:ext>
              </a:extLst>
            </p:cNvPr>
            <p:cNvSpPr/>
            <p:nvPr/>
          </p:nvSpPr>
          <p:spPr>
            <a:xfrm>
              <a:off x="1075122" y="2168936"/>
              <a:ext cx="2106742" cy="677072"/>
            </a:xfrm>
            <a:prstGeom prst="roundRect">
              <a:avLst/>
            </a:prstGeom>
            <a:solidFill>
              <a:srgbClr val="5B9BD5"/>
            </a:solidFill>
            <a:ln w="12700" cap="flat" cmpd="sng" algn="ctr">
              <a:noFill/>
              <a:prstDash val="solid"/>
              <a:miter lim="800000"/>
            </a:ln>
            <a:effectLst/>
          </p:spPr>
          <p:txBody>
            <a:bodyPr rtlCol="0" anchor="ctr"/>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white"/>
                  </a:solidFill>
                  <a:effectLst/>
                  <a:uLnTx/>
                  <a:uFillTx/>
                </a:rPr>
                <a:t>Reference Model</a:t>
              </a:r>
            </a:p>
            <a:p>
              <a:pPr marL="0" marR="0" lvl="0" indent="0" algn="ctr" defTabSz="457154"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a:ln>
                  <a:noFill/>
                </a:ln>
                <a:solidFill>
                  <a:prstClr val="white"/>
                </a:solidFill>
                <a:effectLst/>
                <a:uLnTx/>
                <a:uFillTx/>
              </a:endParaRPr>
            </a:p>
          </p:txBody>
        </p:sp>
        <p:sp>
          <p:nvSpPr>
            <p:cNvPr id="15" name="Oval 14">
              <a:extLst>
                <a:ext uri="{FF2B5EF4-FFF2-40B4-BE49-F238E27FC236}">
                  <a16:creationId xmlns:a16="http://schemas.microsoft.com/office/drawing/2014/main" id="{B4EE9420-DD9D-4EF1-9A5B-C5D923F84A98}"/>
                </a:ext>
              </a:extLst>
            </p:cNvPr>
            <p:cNvSpPr/>
            <p:nvPr/>
          </p:nvSpPr>
          <p:spPr>
            <a:xfrm>
              <a:off x="1076227" y="2670731"/>
              <a:ext cx="45719" cy="45719"/>
            </a:xfrm>
            <a:prstGeom prst="ellipse">
              <a:avLst/>
            </a:prstGeom>
            <a:solidFill>
              <a:srgbClr val="5B9CD5"/>
            </a:solidFill>
            <a:ln>
              <a:solidFill>
                <a:srgbClr val="5B9C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95D99D6-877D-4721-9E26-257F85CAD8E9}"/>
                </a:ext>
              </a:extLst>
            </p:cNvPr>
            <p:cNvSpPr/>
            <p:nvPr/>
          </p:nvSpPr>
          <p:spPr>
            <a:xfrm>
              <a:off x="1081472" y="2321455"/>
              <a:ext cx="45719" cy="45719"/>
            </a:xfrm>
            <a:prstGeom prst="ellipse">
              <a:avLst/>
            </a:prstGeom>
            <a:solidFill>
              <a:srgbClr val="5B9CD5"/>
            </a:solidFill>
            <a:ln>
              <a:solidFill>
                <a:srgbClr val="5B9C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3B35DE94-74B7-4332-A349-B2228593A376}"/>
              </a:ext>
            </a:extLst>
          </p:cNvPr>
          <p:cNvGrpSpPr/>
          <p:nvPr/>
        </p:nvGrpSpPr>
        <p:grpSpPr>
          <a:xfrm>
            <a:off x="1132122" y="4849207"/>
            <a:ext cx="1854787" cy="276999"/>
            <a:chOff x="3692841" y="5441895"/>
            <a:chExt cx="1854787" cy="276999"/>
          </a:xfrm>
        </p:grpSpPr>
        <p:pic>
          <p:nvPicPr>
            <p:cNvPr id="18" name="Picture 17" descr="A close up of a computer&#10;&#10;Description automatically generated">
              <a:extLst>
                <a:ext uri="{FF2B5EF4-FFF2-40B4-BE49-F238E27FC236}">
                  <a16:creationId xmlns:a16="http://schemas.microsoft.com/office/drawing/2014/main" id="{6ED55247-E676-4AF2-8B08-4226B25BED7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692841" y="5489838"/>
              <a:ext cx="201793" cy="214531"/>
            </a:xfrm>
            <a:prstGeom prst="rect">
              <a:avLst/>
            </a:prstGeom>
          </p:spPr>
        </p:pic>
        <p:sp>
          <p:nvSpPr>
            <p:cNvPr id="19" name="TextBox 18">
              <a:extLst>
                <a:ext uri="{FF2B5EF4-FFF2-40B4-BE49-F238E27FC236}">
                  <a16:creationId xmlns:a16="http://schemas.microsoft.com/office/drawing/2014/main" id="{16277317-FB62-471F-9226-DD65E5C995F3}"/>
                </a:ext>
              </a:extLst>
            </p:cNvPr>
            <p:cNvSpPr txBox="1"/>
            <p:nvPr/>
          </p:nvSpPr>
          <p:spPr>
            <a:xfrm>
              <a:off x="3842033" y="5441895"/>
              <a:ext cx="1705595" cy="276999"/>
            </a:xfrm>
            <a:prstGeom prst="rect">
              <a:avLst/>
            </a:prstGeom>
            <a:noFill/>
          </p:spPr>
          <p:txBody>
            <a:bodyPr wrap="none" rtlCol="0">
              <a:spAutoFit/>
            </a:bodyPr>
            <a:lstStyle/>
            <a:p>
              <a:r>
                <a:rPr lang="en-US" sz="1200" dirty="0">
                  <a:solidFill>
                    <a:schemeClr val="bg1"/>
                  </a:solidFill>
                </a:rPr>
                <a:t>Framework Requirement</a:t>
              </a:r>
            </a:p>
          </p:txBody>
        </p:sp>
      </p:grpSp>
      <p:grpSp>
        <p:nvGrpSpPr>
          <p:cNvPr id="20" name="Group 19">
            <a:extLst>
              <a:ext uri="{FF2B5EF4-FFF2-40B4-BE49-F238E27FC236}">
                <a16:creationId xmlns:a16="http://schemas.microsoft.com/office/drawing/2014/main" id="{96957917-47F2-488A-A13B-1D6F6F7ABA8C}"/>
              </a:ext>
            </a:extLst>
          </p:cNvPr>
          <p:cNvGrpSpPr/>
          <p:nvPr/>
        </p:nvGrpSpPr>
        <p:grpSpPr>
          <a:xfrm>
            <a:off x="1121945" y="5488803"/>
            <a:ext cx="2061575" cy="553998"/>
            <a:chOff x="3692841" y="5360951"/>
            <a:chExt cx="2061575" cy="553998"/>
          </a:xfrm>
        </p:grpSpPr>
        <p:pic>
          <p:nvPicPr>
            <p:cNvPr id="21" name="Picture 20" descr="A close up of a computer&#10;&#10;Description automatically generated">
              <a:extLst>
                <a:ext uri="{FF2B5EF4-FFF2-40B4-BE49-F238E27FC236}">
                  <a16:creationId xmlns:a16="http://schemas.microsoft.com/office/drawing/2014/main" id="{38363D6E-8E14-4269-B9A3-318EA3CCB02A}"/>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692841" y="5430911"/>
              <a:ext cx="201793" cy="214531"/>
            </a:xfrm>
            <a:prstGeom prst="rect">
              <a:avLst/>
            </a:prstGeom>
          </p:spPr>
        </p:pic>
        <p:sp>
          <p:nvSpPr>
            <p:cNvPr id="22" name="TextBox 21">
              <a:extLst>
                <a:ext uri="{FF2B5EF4-FFF2-40B4-BE49-F238E27FC236}">
                  <a16:creationId xmlns:a16="http://schemas.microsoft.com/office/drawing/2014/main" id="{85486841-7D75-4039-9837-3B50AEB0DAF3}"/>
                </a:ext>
              </a:extLst>
            </p:cNvPr>
            <p:cNvSpPr txBox="1"/>
            <p:nvPr/>
          </p:nvSpPr>
          <p:spPr>
            <a:xfrm>
              <a:off x="3842033" y="5360951"/>
              <a:ext cx="1912383" cy="553998"/>
            </a:xfrm>
            <a:prstGeom prst="rect">
              <a:avLst/>
            </a:prstGeom>
            <a:noFill/>
          </p:spPr>
          <p:txBody>
            <a:bodyPr wrap="none" rtlCol="0">
              <a:spAutoFit/>
            </a:bodyPr>
            <a:lstStyle/>
            <a:p>
              <a:pPr>
                <a:lnSpc>
                  <a:spcPct val="150000"/>
                </a:lnSpc>
              </a:pPr>
              <a:r>
                <a:rPr lang="en-US" sz="1200" dirty="0">
                  <a:solidFill>
                    <a:schemeClr val="bg1"/>
                  </a:solidFill>
                </a:rPr>
                <a:t>TC High Level </a:t>
              </a:r>
              <a:r>
                <a:rPr lang="en-US" sz="1200" b="1" dirty="0">
                  <a:solidFill>
                    <a:schemeClr val="bg1"/>
                  </a:solidFill>
                </a:rPr>
                <a:t>Definitions </a:t>
              </a:r>
              <a:r>
                <a:rPr lang="en-US" sz="1200" dirty="0">
                  <a:solidFill>
                    <a:schemeClr val="bg1"/>
                  </a:solidFill>
                </a:rPr>
                <a:t>&amp;</a:t>
              </a:r>
            </a:p>
            <a:p>
              <a:r>
                <a:rPr lang="en-US" sz="1200" dirty="0">
                  <a:solidFill>
                    <a:schemeClr val="bg1"/>
                  </a:solidFill>
                </a:rPr>
                <a:t>Traceability to Requirements</a:t>
              </a:r>
            </a:p>
          </p:txBody>
        </p:sp>
      </p:grpSp>
      <p:grpSp>
        <p:nvGrpSpPr>
          <p:cNvPr id="23" name="Group 22">
            <a:extLst>
              <a:ext uri="{FF2B5EF4-FFF2-40B4-BE49-F238E27FC236}">
                <a16:creationId xmlns:a16="http://schemas.microsoft.com/office/drawing/2014/main" id="{4A3D4774-62CE-46D2-826C-F7292D77DBFC}"/>
              </a:ext>
            </a:extLst>
          </p:cNvPr>
          <p:cNvGrpSpPr/>
          <p:nvPr/>
        </p:nvGrpSpPr>
        <p:grpSpPr>
          <a:xfrm>
            <a:off x="1137997" y="5248119"/>
            <a:ext cx="889085" cy="276999"/>
            <a:chOff x="1128583" y="5664182"/>
            <a:chExt cx="889085" cy="276999"/>
          </a:xfrm>
        </p:grpSpPr>
        <p:pic>
          <p:nvPicPr>
            <p:cNvPr id="24" name="Picture 23">
              <a:extLst>
                <a:ext uri="{FF2B5EF4-FFF2-40B4-BE49-F238E27FC236}">
                  <a16:creationId xmlns:a16="http://schemas.microsoft.com/office/drawing/2014/main" id="{9B8F4206-0D14-4E49-9A39-DDBC5DC46CA3}"/>
                </a:ext>
              </a:extLst>
            </p:cNvPr>
            <p:cNvPicPr>
              <a:picLocks noChangeAspect="1"/>
            </p:cNvPicPr>
            <p:nvPr/>
          </p:nvPicPr>
          <p:blipFill>
            <a:blip r:embed="rId5"/>
            <a:stretch>
              <a:fillRect/>
            </a:stretch>
          </p:blipFill>
          <p:spPr>
            <a:xfrm>
              <a:off x="1128583" y="5691775"/>
              <a:ext cx="210911" cy="210911"/>
            </a:xfrm>
            <a:prstGeom prst="rect">
              <a:avLst/>
            </a:prstGeom>
          </p:spPr>
        </p:pic>
        <p:sp>
          <p:nvSpPr>
            <p:cNvPr id="25" name="TextBox 24">
              <a:extLst>
                <a:ext uri="{FF2B5EF4-FFF2-40B4-BE49-F238E27FC236}">
                  <a16:creationId xmlns:a16="http://schemas.microsoft.com/office/drawing/2014/main" id="{476D79CE-B492-456D-B659-B0764E829BAC}"/>
                </a:ext>
              </a:extLst>
            </p:cNvPr>
            <p:cNvSpPr txBox="1"/>
            <p:nvPr/>
          </p:nvSpPr>
          <p:spPr>
            <a:xfrm>
              <a:off x="1287083" y="5664182"/>
              <a:ext cx="730585" cy="276999"/>
            </a:xfrm>
            <a:prstGeom prst="rect">
              <a:avLst/>
            </a:prstGeom>
            <a:noFill/>
          </p:spPr>
          <p:txBody>
            <a:bodyPr wrap="none" rtlCol="0">
              <a:spAutoFit/>
            </a:bodyPr>
            <a:lstStyle/>
            <a:p>
              <a:r>
                <a:rPr lang="en-US" sz="1200" dirty="0">
                  <a:solidFill>
                    <a:schemeClr val="bg1"/>
                  </a:solidFill>
                </a:rPr>
                <a:t>Playbook</a:t>
              </a:r>
            </a:p>
          </p:txBody>
        </p:sp>
      </p:grpSp>
      <p:grpSp>
        <p:nvGrpSpPr>
          <p:cNvPr id="26" name="Group 25">
            <a:extLst>
              <a:ext uri="{FF2B5EF4-FFF2-40B4-BE49-F238E27FC236}">
                <a16:creationId xmlns:a16="http://schemas.microsoft.com/office/drawing/2014/main" id="{1FC8E2F8-262B-4982-AECF-F11E81E6AC2C}"/>
              </a:ext>
            </a:extLst>
          </p:cNvPr>
          <p:cNvGrpSpPr/>
          <p:nvPr/>
        </p:nvGrpSpPr>
        <p:grpSpPr>
          <a:xfrm>
            <a:off x="1075122" y="1994847"/>
            <a:ext cx="2106742" cy="677072"/>
            <a:chOff x="1075122" y="2947294"/>
            <a:chExt cx="2106742" cy="677072"/>
          </a:xfrm>
        </p:grpSpPr>
        <p:sp>
          <p:nvSpPr>
            <p:cNvPr id="27" name="Rounded Rectangle 7">
              <a:extLst>
                <a:ext uri="{FF2B5EF4-FFF2-40B4-BE49-F238E27FC236}">
                  <a16:creationId xmlns:a16="http://schemas.microsoft.com/office/drawing/2014/main" id="{A98BE336-A9C3-4B6B-82C6-C67E638B8B4A}"/>
                </a:ext>
              </a:extLst>
            </p:cNvPr>
            <p:cNvSpPr/>
            <p:nvPr/>
          </p:nvSpPr>
          <p:spPr>
            <a:xfrm>
              <a:off x="1075122" y="2947294"/>
              <a:ext cx="2106742" cy="677072"/>
            </a:xfrm>
            <a:prstGeom prst="roundRect">
              <a:avLst/>
            </a:prstGeom>
            <a:gradFill rotWithShape="1">
              <a:gsLst>
                <a:gs pos="0">
                  <a:srgbClr val="70AD47">
                    <a:lumMod val="110000"/>
                    <a:satMod val="105000"/>
                    <a:tint val="67000"/>
                  </a:srgbClr>
                </a:gs>
                <a:gs pos="50000">
                  <a:srgbClr val="70AD47">
                    <a:lumMod val="105000"/>
                    <a:satMod val="103000"/>
                    <a:tint val="73000"/>
                  </a:srgbClr>
                </a:gs>
                <a:gs pos="100000">
                  <a:srgbClr val="70AD47">
                    <a:lumMod val="105000"/>
                    <a:satMod val="109000"/>
                    <a:tint val="81000"/>
                  </a:srgbClr>
                </a:gs>
              </a:gsLst>
              <a:lin ang="5400000" scaled="0"/>
            </a:gradFill>
            <a:ln w="6350" cap="flat" cmpd="sng" algn="ctr">
              <a:noFill/>
              <a:prstDash val="solid"/>
              <a:miter lim="800000"/>
            </a:ln>
            <a:effectLst/>
          </p:spPr>
          <p:txBody>
            <a:bodyPr rtlCol="0" anchor="t"/>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Reference Architecture</a:t>
              </a:r>
            </a:p>
          </p:txBody>
        </p:sp>
        <p:sp>
          <p:nvSpPr>
            <p:cNvPr id="28" name="Oval 27">
              <a:extLst>
                <a:ext uri="{FF2B5EF4-FFF2-40B4-BE49-F238E27FC236}">
                  <a16:creationId xmlns:a16="http://schemas.microsoft.com/office/drawing/2014/main" id="{275681B7-F330-45B4-BA57-1BD9736550B9}"/>
                </a:ext>
              </a:extLst>
            </p:cNvPr>
            <p:cNvSpPr/>
            <p:nvPr/>
          </p:nvSpPr>
          <p:spPr>
            <a:xfrm>
              <a:off x="1082864" y="3422203"/>
              <a:ext cx="45719" cy="45719"/>
            </a:xfrm>
            <a:prstGeom prst="ellipse">
              <a:avLst/>
            </a:prstGeom>
            <a:solidFill>
              <a:srgbClr val="A4CC8F"/>
            </a:solidFill>
            <a:ln>
              <a:solidFill>
                <a:srgbClr val="A4C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EE01EEDC-D65F-431B-BDC2-9396B948AA13}"/>
                </a:ext>
              </a:extLst>
            </p:cNvPr>
            <p:cNvSpPr/>
            <p:nvPr/>
          </p:nvSpPr>
          <p:spPr>
            <a:xfrm>
              <a:off x="1082864" y="3069714"/>
              <a:ext cx="45719" cy="45719"/>
            </a:xfrm>
            <a:prstGeom prst="ellipse">
              <a:avLst/>
            </a:prstGeom>
            <a:solidFill>
              <a:srgbClr val="A4CC8F"/>
            </a:solidFill>
            <a:ln>
              <a:solidFill>
                <a:srgbClr val="A4C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700887B1-F052-40C2-837E-9A8FD34AA8EC}"/>
              </a:ext>
            </a:extLst>
          </p:cNvPr>
          <p:cNvGrpSpPr/>
          <p:nvPr/>
        </p:nvGrpSpPr>
        <p:grpSpPr>
          <a:xfrm>
            <a:off x="1130218" y="3633818"/>
            <a:ext cx="1733024" cy="276999"/>
            <a:chOff x="3692841" y="5441895"/>
            <a:chExt cx="1733024" cy="276999"/>
          </a:xfrm>
        </p:grpSpPr>
        <p:pic>
          <p:nvPicPr>
            <p:cNvPr id="31" name="Picture 30" descr="A close up of a computer&#10;&#10;Description automatically generated">
              <a:extLst>
                <a:ext uri="{FF2B5EF4-FFF2-40B4-BE49-F238E27FC236}">
                  <a16:creationId xmlns:a16="http://schemas.microsoft.com/office/drawing/2014/main" id="{FB531FA9-5098-4346-805F-DD3F8854F6B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692841" y="5489838"/>
              <a:ext cx="201793" cy="214531"/>
            </a:xfrm>
            <a:prstGeom prst="rect">
              <a:avLst/>
            </a:prstGeom>
          </p:spPr>
        </p:pic>
        <p:sp>
          <p:nvSpPr>
            <p:cNvPr id="32" name="TextBox 31">
              <a:extLst>
                <a:ext uri="{FF2B5EF4-FFF2-40B4-BE49-F238E27FC236}">
                  <a16:creationId xmlns:a16="http://schemas.microsoft.com/office/drawing/2014/main" id="{B1642E09-363A-4881-ABD1-403D791B01AF}"/>
                </a:ext>
              </a:extLst>
            </p:cNvPr>
            <p:cNvSpPr txBox="1"/>
            <p:nvPr/>
          </p:nvSpPr>
          <p:spPr>
            <a:xfrm>
              <a:off x="3842033" y="5441895"/>
              <a:ext cx="1583832" cy="276999"/>
            </a:xfrm>
            <a:prstGeom prst="rect">
              <a:avLst/>
            </a:prstGeom>
            <a:noFill/>
          </p:spPr>
          <p:txBody>
            <a:bodyPr wrap="none" rtlCol="0">
              <a:spAutoFit/>
            </a:bodyPr>
            <a:lstStyle/>
            <a:p>
              <a:r>
                <a:rPr lang="en-US" sz="1200" dirty="0">
                  <a:solidFill>
                    <a:schemeClr val="accent6">
                      <a:lumMod val="10000"/>
                    </a:schemeClr>
                  </a:solidFill>
                </a:rPr>
                <a:t>Installers Requirements</a:t>
              </a:r>
            </a:p>
          </p:txBody>
        </p:sp>
      </p:grpSp>
      <p:grpSp>
        <p:nvGrpSpPr>
          <p:cNvPr id="33" name="Group 32">
            <a:extLst>
              <a:ext uri="{FF2B5EF4-FFF2-40B4-BE49-F238E27FC236}">
                <a16:creationId xmlns:a16="http://schemas.microsoft.com/office/drawing/2014/main" id="{4CB2048D-1296-4362-B49C-6D8F7F3C7DF5}"/>
              </a:ext>
            </a:extLst>
          </p:cNvPr>
          <p:cNvGrpSpPr/>
          <p:nvPr/>
        </p:nvGrpSpPr>
        <p:grpSpPr>
          <a:xfrm>
            <a:off x="1144708" y="3024420"/>
            <a:ext cx="1229194" cy="615746"/>
            <a:chOff x="1130378" y="5556232"/>
            <a:chExt cx="1229194" cy="615746"/>
          </a:xfrm>
        </p:grpSpPr>
        <p:pic>
          <p:nvPicPr>
            <p:cNvPr id="34" name="Picture 33">
              <a:extLst>
                <a:ext uri="{FF2B5EF4-FFF2-40B4-BE49-F238E27FC236}">
                  <a16:creationId xmlns:a16="http://schemas.microsoft.com/office/drawing/2014/main" id="{225E9B07-EE30-4546-BD26-942EB17DC648}"/>
                </a:ext>
              </a:extLst>
            </p:cNvPr>
            <p:cNvPicPr>
              <a:picLocks noChangeAspect="1"/>
            </p:cNvPicPr>
            <p:nvPr/>
          </p:nvPicPr>
          <p:blipFill>
            <a:blip r:embed="rId5"/>
            <a:stretch>
              <a:fillRect/>
            </a:stretch>
          </p:blipFill>
          <p:spPr>
            <a:xfrm>
              <a:off x="1130378" y="5914377"/>
              <a:ext cx="210911" cy="210911"/>
            </a:xfrm>
            <a:prstGeom prst="rect">
              <a:avLst/>
            </a:prstGeom>
          </p:spPr>
        </p:pic>
        <p:sp>
          <p:nvSpPr>
            <p:cNvPr id="35" name="TextBox 34">
              <a:extLst>
                <a:ext uri="{FF2B5EF4-FFF2-40B4-BE49-F238E27FC236}">
                  <a16:creationId xmlns:a16="http://schemas.microsoft.com/office/drawing/2014/main" id="{760F02DF-5127-44C1-A100-40D0CFE1AEFC}"/>
                </a:ext>
              </a:extLst>
            </p:cNvPr>
            <p:cNvSpPr txBox="1"/>
            <p:nvPr/>
          </p:nvSpPr>
          <p:spPr>
            <a:xfrm>
              <a:off x="1269781" y="5556232"/>
              <a:ext cx="1089791" cy="615746"/>
            </a:xfrm>
            <a:prstGeom prst="rect">
              <a:avLst/>
            </a:prstGeom>
            <a:noFill/>
          </p:spPr>
          <p:txBody>
            <a:bodyPr wrap="square" rtlCol="0">
              <a:spAutoFit/>
            </a:bodyPr>
            <a:lstStyle/>
            <a:p>
              <a:pPr>
                <a:lnSpc>
                  <a:spcPct val="150000"/>
                </a:lnSpc>
              </a:pPr>
              <a:r>
                <a:rPr lang="en-US" sz="1200" dirty="0">
                  <a:solidFill>
                    <a:schemeClr val="accent6">
                      <a:lumMod val="10000"/>
                    </a:schemeClr>
                  </a:solidFill>
                </a:rPr>
                <a:t>Lab Req &amp; </a:t>
              </a:r>
            </a:p>
            <a:p>
              <a:pPr>
                <a:lnSpc>
                  <a:spcPct val="150000"/>
                </a:lnSpc>
              </a:pPr>
              <a:r>
                <a:rPr lang="en-US" sz="1200" dirty="0">
                  <a:solidFill>
                    <a:schemeClr val="accent6">
                      <a:lumMod val="10000"/>
                    </a:schemeClr>
                  </a:solidFill>
                </a:rPr>
                <a:t>Playbook</a:t>
              </a:r>
            </a:p>
          </p:txBody>
        </p:sp>
      </p:grpSp>
      <p:grpSp>
        <p:nvGrpSpPr>
          <p:cNvPr id="36" name="Group 35">
            <a:extLst>
              <a:ext uri="{FF2B5EF4-FFF2-40B4-BE49-F238E27FC236}">
                <a16:creationId xmlns:a16="http://schemas.microsoft.com/office/drawing/2014/main" id="{DB7BBFFA-8A5F-4709-923D-E00332BE6CEF}"/>
              </a:ext>
            </a:extLst>
          </p:cNvPr>
          <p:cNvGrpSpPr/>
          <p:nvPr/>
        </p:nvGrpSpPr>
        <p:grpSpPr>
          <a:xfrm>
            <a:off x="1142913" y="3989376"/>
            <a:ext cx="1603277" cy="276999"/>
            <a:chOff x="1128583" y="5664182"/>
            <a:chExt cx="1603277" cy="276999"/>
          </a:xfrm>
        </p:grpSpPr>
        <p:pic>
          <p:nvPicPr>
            <p:cNvPr id="37" name="Picture 36">
              <a:extLst>
                <a:ext uri="{FF2B5EF4-FFF2-40B4-BE49-F238E27FC236}">
                  <a16:creationId xmlns:a16="http://schemas.microsoft.com/office/drawing/2014/main" id="{1BDB4217-9685-46FE-B134-6BB6D31BC00B}"/>
                </a:ext>
              </a:extLst>
            </p:cNvPr>
            <p:cNvPicPr>
              <a:picLocks noChangeAspect="1"/>
            </p:cNvPicPr>
            <p:nvPr/>
          </p:nvPicPr>
          <p:blipFill>
            <a:blip r:embed="rId5"/>
            <a:stretch>
              <a:fillRect/>
            </a:stretch>
          </p:blipFill>
          <p:spPr>
            <a:xfrm>
              <a:off x="1128583" y="5691775"/>
              <a:ext cx="210911" cy="210911"/>
            </a:xfrm>
            <a:prstGeom prst="rect">
              <a:avLst/>
            </a:prstGeom>
          </p:spPr>
        </p:pic>
        <p:sp>
          <p:nvSpPr>
            <p:cNvPr id="38" name="TextBox 37">
              <a:extLst>
                <a:ext uri="{FF2B5EF4-FFF2-40B4-BE49-F238E27FC236}">
                  <a16:creationId xmlns:a16="http://schemas.microsoft.com/office/drawing/2014/main" id="{E425BFB6-0AAD-48BC-9E5A-B97019A7245C}"/>
                </a:ext>
              </a:extLst>
            </p:cNvPr>
            <p:cNvSpPr txBox="1"/>
            <p:nvPr/>
          </p:nvSpPr>
          <p:spPr>
            <a:xfrm>
              <a:off x="1326411" y="5664182"/>
              <a:ext cx="1405449" cy="276999"/>
            </a:xfrm>
            <a:prstGeom prst="rect">
              <a:avLst/>
            </a:prstGeom>
            <a:noFill/>
          </p:spPr>
          <p:txBody>
            <a:bodyPr wrap="none" rtlCol="0">
              <a:spAutoFit/>
            </a:bodyPr>
            <a:lstStyle/>
            <a:p>
              <a:r>
                <a:rPr lang="en-US" sz="1200" dirty="0">
                  <a:solidFill>
                    <a:schemeClr val="accent6">
                      <a:lumMod val="10000"/>
                    </a:schemeClr>
                  </a:solidFill>
                </a:rPr>
                <a:t>Installation Playbook</a:t>
              </a:r>
            </a:p>
          </p:txBody>
        </p:sp>
      </p:grpSp>
      <p:pic>
        <p:nvPicPr>
          <p:cNvPr id="39" name="Picture 38" descr="A close up of a computer&#10;&#10;Description automatically generated">
            <a:extLst>
              <a:ext uri="{FF2B5EF4-FFF2-40B4-BE49-F238E27FC236}">
                <a16:creationId xmlns:a16="http://schemas.microsoft.com/office/drawing/2014/main" id="{A98677C4-B5C7-4D42-B6DB-C660B811387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44890" y="3109945"/>
            <a:ext cx="201793" cy="214531"/>
          </a:xfrm>
          <a:prstGeom prst="rect">
            <a:avLst/>
          </a:prstGeom>
        </p:spPr>
      </p:pic>
      <p:pic>
        <p:nvPicPr>
          <p:cNvPr id="40" name="Picture 39" descr="A close up of a logo&#10;&#10;Description automatically generated">
            <a:extLst>
              <a:ext uri="{FF2B5EF4-FFF2-40B4-BE49-F238E27FC236}">
                <a16:creationId xmlns:a16="http://schemas.microsoft.com/office/drawing/2014/main" id="{FB055DE1-BE95-4AA5-B1A7-1C442E7B96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8238" y="5793492"/>
            <a:ext cx="250669" cy="250669"/>
          </a:xfrm>
          <a:prstGeom prst="rect">
            <a:avLst/>
          </a:prstGeom>
        </p:spPr>
      </p:pic>
      <p:pic>
        <p:nvPicPr>
          <p:cNvPr id="41" name="Picture 40" descr="A close up of a computer&#10;&#10;Description automatically generated">
            <a:extLst>
              <a:ext uri="{FF2B5EF4-FFF2-40B4-BE49-F238E27FC236}">
                <a16:creationId xmlns:a16="http://schemas.microsoft.com/office/drawing/2014/main" id="{8D0227CE-51E8-41D5-94FE-CF9E0BD7568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37997" y="2318758"/>
            <a:ext cx="201793" cy="214531"/>
          </a:xfrm>
          <a:prstGeom prst="rect">
            <a:avLst/>
          </a:prstGeom>
        </p:spPr>
      </p:pic>
      <p:sp>
        <p:nvSpPr>
          <p:cNvPr id="42" name="Rectangle 41">
            <a:extLst>
              <a:ext uri="{FF2B5EF4-FFF2-40B4-BE49-F238E27FC236}">
                <a16:creationId xmlns:a16="http://schemas.microsoft.com/office/drawing/2014/main" id="{6A3C1C67-AE37-477C-97B0-DBDC3DC5F406}"/>
              </a:ext>
            </a:extLst>
          </p:cNvPr>
          <p:cNvSpPr/>
          <p:nvPr/>
        </p:nvSpPr>
        <p:spPr>
          <a:xfrm>
            <a:off x="1279410" y="2216875"/>
            <a:ext cx="928588" cy="338747"/>
          </a:xfrm>
          <a:prstGeom prst="rect">
            <a:avLst/>
          </a:prstGeom>
        </p:spPr>
        <p:txBody>
          <a:bodyPr wrap="none">
            <a:spAutoFit/>
          </a:bodyPr>
          <a:lstStyle/>
          <a:p>
            <a:pPr>
              <a:lnSpc>
                <a:spcPct val="150000"/>
              </a:lnSpc>
            </a:pPr>
            <a:r>
              <a:rPr lang="en-US" sz="1200" dirty="0">
                <a:solidFill>
                  <a:schemeClr val="accent6">
                    <a:lumMod val="10000"/>
                  </a:schemeClr>
                </a:solidFill>
              </a:rPr>
              <a:t>Specification</a:t>
            </a:r>
          </a:p>
        </p:txBody>
      </p:sp>
      <p:pic>
        <p:nvPicPr>
          <p:cNvPr id="43" name="Picture 42" descr="A close up of a computer&#10;&#10;Description automatically generated">
            <a:extLst>
              <a:ext uri="{FF2B5EF4-FFF2-40B4-BE49-F238E27FC236}">
                <a16:creationId xmlns:a16="http://schemas.microsoft.com/office/drawing/2014/main" id="{685E29B8-8481-4E7D-BFAF-3CDF96FBF2F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90732" y="1564211"/>
            <a:ext cx="201793" cy="214531"/>
          </a:xfrm>
          <a:prstGeom prst="rect">
            <a:avLst/>
          </a:prstGeom>
        </p:spPr>
      </p:pic>
      <p:sp>
        <p:nvSpPr>
          <p:cNvPr id="44" name="Rectangle 43">
            <a:extLst>
              <a:ext uri="{FF2B5EF4-FFF2-40B4-BE49-F238E27FC236}">
                <a16:creationId xmlns:a16="http://schemas.microsoft.com/office/drawing/2014/main" id="{8FDEB8BF-9894-40CB-AAFC-5E87553E4B01}"/>
              </a:ext>
            </a:extLst>
          </p:cNvPr>
          <p:cNvSpPr/>
          <p:nvPr/>
        </p:nvSpPr>
        <p:spPr>
          <a:xfrm>
            <a:off x="1332145" y="1462328"/>
            <a:ext cx="928588" cy="338747"/>
          </a:xfrm>
          <a:prstGeom prst="rect">
            <a:avLst/>
          </a:prstGeom>
        </p:spPr>
        <p:txBody>
          <a:bodyPr wrap="none">
            <a:spAutoFit/>
          </a:bodyPr>
          <a:lstStyle/>
          <a:p>
            <a:pPr>
              <a:lnSpc>
                <a:spcPct val="150000"/>
              </a:lnSpc>
            </a:pPr>
            <a:r>
              <a:rPr lang="en-US" sz="1200" dirty="0">
                <a:solidFill>
                  <a:schemeClr val="bg1"/>
                </a:solidFill>
              </a:rPr>
              <a:t>Specification</a:t>
            </a:r>
          </a:p>
        </p:txBody>
      </p:sp>
      <p:sp>
        <p:nvSpPr>
          <p:cNvPr id="45" name="Title 1">
            <a:extLst>
              <a:ext uri="{FF2B5EF4-FFF2-40B4-BE49-F238E27FC236}">
                <a16:creationId xmlns:a16="http://schemas.microsoft.com/office/drawing/2014/main" id="{124769DD-4DCD-436A-857C-A69686DF54E6}"/>
              </a:ext>
            </a:extLst>
          </p:cNvPr>
          <p:cNvSpPr>
            <a:spLocks noGrp="1"/>
          </p:cNvSpPr>
          <p:nvPr>
            <p:ph type="title"/>
          </p:nvPr>
        </p:nvSpPr>
        <p:spPr>
          <a:xfrm>
            <a:off x="3341822" y="-24306"/>
            <a:ext cx="8551142" cy="935674"/>
          </a:xfrm>
        </p:spPr>
        <p:txBody>
          <a:bodyPr>
            <a:normAutofit fontScale="90000"/>
          </a:bodyPr>
          <a:lstStyle/>
          <a:p>
            <a:r>
              <a:rPr lang="en-AU" dirty="0">
                <a:latin typeface="Arial" panose="020B0604020202020204" pitchFamily="34" charset="0"/>
                <a:cs typeface="Arial" panose="020B0604020202020204" pitchFamily="34" charset="0"/>
              </a:rPr>
              <a:t>Introduction – role of Reference Model (RM)</a:t>
            </a:r>
            <a:endParaRPr lang="en-US" dirty="0">
              <a:latin typeface="Arial" panose="020B0604020202020204" pitchFamily="34" charset="0"/>
              <a:cs typeface="Arial" panose="020B0604020202020204" pitchFamily="34" charset="0"/>
            </a:endParaRPr>
          </a:p>
        </p:txBody>
      </p:sp>
      <p:sp>
        <p:nvSpPr>
          <p:cNvPr id="47" name="Content Placeholder 2">
            <a:extLst>
              <a:ext uri="{FF2B5EF4-FFF2-40B4-BE49-F238E27FC236}">
                <a16:creationId xmlns:a16="http://schemas.microsoft.com/office/drawing/2014/main" id="{63FB1EF6-5F24-40C3-9618-3BC24E4FA14D}"/>
              </a:ext>
            </a:extLst>
          </p:cNvPr>
          <p:cNvSpPr>
            <a:spLocks noGrp="1"/>
          </p:cNvSpPr>
          <p:nvPr>
            <p:ph idx="1"/>
          </p:nvPr>
        </p:nvSpPr>
        <p:spPr>
          <a:xfrm>
            <a:off x="3549426" y="1104545"/>
            <a:ext cx="8135934" cy="3399465"/>
          </a:xfrm>
        </p:spPr>
        <p:txBody>
          <a:bodyPr>
            <a:noAutofit/>
          </a:bodyPr>
          <a:lstStyle/>
          <a:p>
            <a:r>
              <a:rPr lang="en-AU" sz="2400" dirty="0">
                <a:latin typeface="Arial" panose="020B0604020202020204" pitchFamily="34" charset="0"/>
                <a:cs typeface="Arial" panose="020B0604020202020204" pitchFamily="34" charset="0"/>
              </a:rPr>
              <a:t>RM provides technology agnostic directions for the CNTT Cloud Infrastructure specifications in Reference Architectures (RAs), and consequently in RIs and RCs</a:t>
            </a:r>
          </a:p>
          <a:p>
            <a:endParaRPr lang="en-AU" sz="2400" dirty="0">
              <a:latin typeface="Arial" panose="020B0604020202020204" pitchFamily="34" charset="0"/>
              <a:cs typeface="Arial" panose="020B0604020202020204" pitchFamily="34" charset="0"/>
            </a:endParaRPr>
          </a:p>
          <a:p>
            <a:r>
              <a:rPr lang="en-AU" sz="2400" dirty="0">
                <a:latin typeface="Arial" panose="020B0604020202020204" pitchFamily="34" charset="0"/>
                <a:cs typeface="Arial" panose="020B0604020202020204" pitchFamily="34" charset="0"/>
              </a:rPr>
              <a:t>RM provides technology agnostic CNTT requirements for VNF/CNF vendors to guide them in their design of network applications</a:t>
            </a:r>
          </a:p>
          <a:p>
            <a:endParaRPr lang="en-AU" sz="2400" dirty="0">
              <a:latin typeface="Arial" panose="020B0604020202020204" pitchFamily="34" charset="0"/>
              <a:cs typeface="Arial" panose="020B0604020202020204" pitchFamily="34" charset="0"/>
            </a:endParaRPr>
          </a:p>
          <a:p>
            <a:r>
              <a:rPr lang="en-AU" sz="2400" dirty="0">
                <a:latin typeface="Arial" panose="020B0604020202020204" pitchFamily="34" charset="0"/>
                <a:cs typeface="Arial" panose="020B0604020202020204" pitchFamily="34" charset="0"/>
              </a:rPr>
              <a:t>GSMA is an ultimate owner of CNTT Reference Model, and as such RM is a window into the CNTT work for a wider telco community </a:t>
            </a:r>
          </a:p>
        </p:txBody>
      </p:sp>
    </p:spTree>
    <p:extLst>
      <p:ext uri="{BB962C8B-B14F-4D97-AF65-F5344CB8AC3E}">
        <p14:creationId xmlns:p14="http://schemas.microsoft.com/office/powerpoint/2010/main" val="2282982965"/>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3B707-782C-B84C-983D-B83020A2F60A}"/>
              </a:ext>
            </a:extLst>
          </p:cNvPr>
          <p:cNvSpPr>
            <a:spLocks noGrp="1"/>
          </p:cNvSpPr>
          <p:nvPr>
            <p:ph type="title"/>
          </p:nvPr>
        </p:nvSpPr>
        <p:spPr>
          <a:xfrm>
            <a:off x="966484" y="63201"/>
            <a:ext cx="10933886" cy="935674"/>
          </a:xfrm>
        </p:spPr>
        <p:txBody>
          <a:bodyPr/>
          <a:lstStyle/>
          <a:p>
            <a:r>
              <a:rPr lang="en-AU" dirty="0">
                <a:latin typeface="Arial" panose="020B0604020202020204" pitchFamily="34" charset="0"/>
                <a:cs typeface="Arial" panose="020B0604020202020204" pitchFamily="34" charset="0"/>
              </a:rPr>
              <a:t>Introduction – RM overall goal and approach</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AC77E03B-B0F0-8E4D-88E1-954B8A4442AC}"/>
              </a:ext>
            </a:extLst>
          </p:cNvPr>
          <p:cNvSpPr>
            <a:spLocks noGrp="1"/>
          </p:cNvSpPr>
          <p:nvPr>
            <p:ph idx="1"/>
          </p:nvPr>
        </p:nvSpPr>
        <p:spPr>
          <a:xfrm>
            <a:off x="775565" y="1174314"/>
            <a:ext cx="10933886" cy="4658208"/>
          </a:xfrm>
        </p:spPr>
        <p:txBody>
          <a:bodyPr>
            <a:noAutofit/>
          </a:bodyPr>
          <a:lstStyle/>
          <a:p>
            <a:r>
              <a:rPr lang="en-AU" sz="2400" b="1" dirty="0">
                <a:latin typeface="Arial" panose="020B0604020202020204" pitchFamily="34" charset="0"/>
                <a:cs typeface="Arial" panose="020B0604020202020204" pitchFamily="34" charset="0"/>
              </a:rPr>
              <a:t>Our goal: </a:t>
            </a:r>
            <a:r>
              <a:rPr lang="en-AU" sz="2400" dirty="0">
                <a:latin typeface="Arial" panose="020B0604020202020204" pitchFamily="34" charset="0"/>
                <a:cs typeface="Arial" panose="020B0604020202020204" pitchFamily="34" charset="0"/>
              </a:rPr>
              <a:t>normalization of integration reference points between different layers of the Cloud Infrastructure architecture stack, e.g. packet flow and control flow interfaces between Virtualization level (be it IaaS or CaaS type of virtualisation) and Networking Hardware resources, and related integration into MANO level. </a:t>
            </a:r>
          </a:p>
          <a:p>
            <a:endParaRPr lang="en-AU" sz="2400" dirty="0">
              <a:latin typeface="Arial" panose="020B0604020202020204" pitchFamily="34" charset="0"/>
              <a:cs typeface="Arial" panose="020B0604020202020204" pitchFamily="34" charset="0"/>
            </a:endParaRPr>
          </a:p>
          <a:p>
            <a:r>
              <a:rPr lang="en-AU" sz="2400" b="1" dirty="0">
                <a:latin typeface="Arial" panose="020B0604020202020204" pitchFamily="34" charset="0"/>
                <a:cs typeface="Arial" panose="020B0604020202020204" pitchFamily="34" charset="0"/>
              </a:rPr>
              <a:t>Our approach: </a:t>
            </a:r>
            <a:r>
              <a:rPr lang="en-AU" sz="2400" dirty="0">
                <a:latin typeface="Arial" panose="020B0604020202020204" pitchFamily="34" charset="0"/>
                <a:cs typeface="Arial" panose="020B0604020202020204" pitchFamily="34" charset="0"/>
              </a:rPr>
              <a:t>to ensure the ability for supporting simultaneous usage of different CNTT reference architectures by having multiple CaaS and IaaS layers using shared Hardware Infrastructure layer. </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392953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50C3B-013C-441A-9996-AF28A5BF409D}"/>
              </a:ext>
            </a:extLst>
          </p:cNvPr>
          <p:cNvSpPr>
            <a:spLocks noGrp="1"/>
          </p:cNvSpPr>
          <p:nvPr>
            <p:ph type="title"/>
          </p:nvPr>
        </p:nvSpPr>
        <p:spPr/>
        <p:txBody>
          <a:bodyPr/>
          <a:lstStyle/>
          <a:p>
            <a:r>
              <a:rPr lang="en-AU" dirty="0"/>
              <a:t>CNTT Reference Model “1.0” vs </a:t>
            </a:r>
            <a:r>
              <a:rPr lang="en-AU" dirty="0" err="1"/>
              <a:t>Baraque</a:t>
            </a:r>
            <a:r>
              <a:rPr lang="en-AU" dirty="0"/>
              <a:t> Release needs </a:t>
            </a:r>
          </a:p>
        </p:txBody>
      </p:sp>
      <p:sp>
        <p:nvSpPr>
          <p:cNvPr id="4" name="Rectangle 3">
            <a:extLst>
              <a:ext uri="{FF2B5EF4-FFF2-40B4-BE49-F238E27FC236}">
                <a16:creationId xmlns:a16="http://schemas.microsoft.com/office/drawing/2014/main" id="{A7F729FD-02B0-4CE0-B375-1E77704B0DE1}"/>
              </a:ext>
            </a:extLst>
          </p:cNvPr>
          <p:cNvSpPr/>
          <p:nvPr/>
        </p:nvSpPr>
        <p:spPr>
          <a:xfrm>
            <a:off x="5438430" y="3577259"/>
            <a:ext cx="4546121" cy="19581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dirty="0">
                <a:solidFill>
                  <a:schemeClr val="tx1"/>
                </a:solidFill>
              </a:rPr>
              <a:t>Cloud Infrastructure</a:t>
            </a:r>
            <a:endParaRPr lang="hu-HU" dirty="0">
              <a:solidFill>
                <a:schemeClr val="tx1"/>
              </a:solidFill>
            </a:endParaRPr>
          </a:p>
        </p:txBody>
      </p:sp>
      <p:sp>
        <p:nvSpPr>
          <p:cNvPr id="5" name="Rectangle 4">
            <a:extLst>
              <a:ext uri="{FF2B5EF4-FFF2-40B4-BE49-F238E27FC236}">
                <a16:creationId xmlns:a16="http://schemas.microsoft.com/office/drawing/2014/main" id="{37906A00-3B5C-432C-A5F7-B2426711F8D9}"/>
              </a:ext>
            </a:extLst>
          </p:cNvPr>
          <p:cNvSpPr/>
          <p:nvPr/>
        </p:nvSpPr>
        <p:spPr>
          <a:xfrm>
            <a:off x="5747543" y="4483033"/>
            <a:ext cx="1963947" cy="6556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Physical resources</a:t>
            </a:r>
            <a:endParaRPr lang="hu-HU" dirty="0"/>
          </a:p>
        </p:txBody>
      </p:sp>
      <p:sp>
        <p:nvSpPr>
          <p:cNvPr id="6" name="Rectangle 5">
            <a:extLst>
              <a:ext uri="{FF2B5EF4-FFF2-40B4-BE49-F238E27FC236}">
                <a16:creationId xmlns:a16="http://schemas.microsoft.com/office/drawing/2014/main" id="{3B8B1185-4ECC-4A37-80A5-C677D05853F9}"/>
              </a:ext>
            </a:extLst>
          </p:cNvPr>
          <p:cNvSpPr/>
          <p:nvPr/>
        </p:nvSpPr>
        <p:spPr>
          <a:xfrm>
            <a:off x="5747542" y="3702343"/>
            <a:ext cx="1963947" cy="6556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Virtual resources</a:t>
            </a:r>
            <a:endParaRPr lang="hu-HU" dirty="0"/>
          </a:p>
        </p:txBody>
      </p:sp>
      <p:sp>
        <p:nvSpPr>
          <p:cNvPr id="7" name="Rectangle 6">
            <a:extLst>
              <a:ext uri="{FF2B5EF4-FFF2-40B4-BE49-F238E27FC236}">
                <a16:creationId xmlns:a16="http://schemas.microsoft.com/office/drawing/2014/main" id="{C23DA193-B468-424F-959C-21964C1D8FDD}"/>
              </a:ext>
            </a:extLst>
          </p:cNvPr>
          <p:cNvSpPr/>
          <p:nvPr/>
        </p:nvSpPr>
        <p:spPr>
          <a:xfrm>
            <a:off x="7866046" y="3702342"/>
            <a:ext cx="1963947" cy="143629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Management software</a:t>
            </a:r>
            <a:endParaRPr lang="hu-HU" dirty="0"/>
          </a:p>
        </p:txBody>
      </p:sp>
      <p:sp>
        <p:nvSpPr>
          <p:cNvPr id="8" name="Rectangle 7">
            <a:extLst>
              <a:ext uri="{FF2B5EF4-FFF2-40B4-BE49-F238E27FC236}">
                <a16:creationId xmlns:a16="http://schemas.microsoft.com/office/drawing/2014/main" id="{B38091E5-0A2D-4587-9AE1-3B09B230040B}"/>
              </a:ext>
            </a:extLst>
          </p:cNvPr>
          <p:cNvSpPr/>
          <p:nvPr/>
        </p:nvSpPr>
        <p:spPr>
          <a:xfrm>
            <a:off x="5747541" y="2266046"/>
            <a:ext cx="1963947" cy="6556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VNFs/CNFs</a:t>
            </a:r>
            <a:endParaRPr lang="hu-HU" dirty="0"/>
          </a:p>
        </p:txBody>
      </p:sp>
      <p:sp>
        <p:nvSpPr>
          <p:cNvPr id="9" name="Rectangle 8">
            <a:extLst>
              <a:ext uri="{FF2B5EF4-FFF2-40B4-BE49-F238E27FC236}">
                <a16:creationId xmlns:a16="http://schemas.microsoft.com/office/drawing/2014/main" id="{F093CDD0-E6A4-4FE3-A1CA-109690A881E3}"/>
              </a:ext>
            </a:extLst>
          </p:cNvPr>
          <p:cNvSpPr/>
          <p:nvPr/>
        </p:nvSpPr>
        <p:spPr>
          <a:xfrm>
            <a:off x="7866046" y="2266046"/>
            <a:ext cx="1963947" cy="6556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Management client</a:t>
            </a:r>
            <a:endParaRPr lang="hu-HU" dirty="0"/>
          </a:p>
        </p:txBody>
      </p:sp>
      <p:cxnSp>
        <p:nvCxnSpPr>
          <p:cNvPr id="10" name="Straight Arrow Connector 9">
            <a:extLst>
              <a:ext uri="{FF2B5EF4-FFF2-40B4-BE49-F238E27FC236}">
                <a16:creationId xmlns:a16="http://schemas.microsoft.com/office/drawing/2014/main" id="{7F65B0E2-C77E-45BB-9224-63E361728555}"/>
              </a:ext>
            </a:extLst>
          </p:cNvPr>
          <p:cNvCxnSpPr>
            <a:stCxn id="8" idx="2"/>
            <a:endCxn id="6" idx="0"/>
          </p:cNvCxnSpPr>
          <p:nvPr/>
        </p:nvCxnSpPr>
        <p:spPr>
          <a:xfrm>
            <a:off x="6729515" y="2921653"/>
            <a:ext cx="1" cy="78069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3EF5C05-87E2-404B-B4C9-CCC68E96D870}"/>
              </a:ext>
            </a:extLst>
          </p:cNvPr>
          <p:cNvCxnSpPr>
            <a:stCxn id="9" idx="2"/>
            <a:endCxn id="7" idx="0"/>
          </p:cNvCxnSpPr>
          <p:nvPr/>
        </p:nvCxnSpPr>
        <p:spPr>
          <a:xfrm>
            <a:off x="8848020" y="2921653"/>
            <a:ext cx="0" cy="78068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0161829-CDC9-43C1-9E42-12B47FC314BE}"/>
              </a:ext>
            </a:extLst>
          </p:cNvPr>
          <p:cNvSpPr txBox="1"/>
          <p:nvPr/>
        </p:nvSpPr>
        <p:spPr>
          <a:xfrm>
            <a:off x="6744615" y="2947857"/>
            <a:ext cx="1112805" cy="646331"/>
          </a:xfrm>
          <a:prstGeom prst="rect">
            <a:avLst/>
          </a:prstGeom>
          <a:noFill/>
        </p:spPr>
        <p:txBody>
          <a:bodyPr wrap="square" rtlCol="0">
            <a:spAutoFit/>
          </a:bodyPr>
          <a:lstStyle/>
          <a:p>
            <a:r>
              <a:rPr lang="en-US" sz="1200" dirty="0"/>
              <a:t>Consumes virtual resources</a:t>
            </a:r>
            <a:endParaRPr lang="hu-HU" sz="1200" dirty="0"/>
          </a:p>
        </p:txBody>
      </p:sp>
      <p:sp>
        <p:nvSpPr>
          <p:cNvPr id="13" name="TextBox 12">
            <a:extLst>
              <a:ext uri="{FF2B5EF4-FFF2-40B4-BE49-F238E27FC236}">
                <a16:creationId xmlns:a16="http://schemas.microsoft.com/office/drawing/2014/main" id="{45046A64-85AF-40CA-9C49-4F1B3C425F6D}"/>
              </a:ext>
            </a:extLst>
          </p:cNvPr>
          <p:cNvSpPr txBox="1"/>
          <p:nvPr/>
        </p:nvSpPr>
        <p:spPr>
          <a:xfrm>
            <a:off x="8859883" y="2947857"/>
            <a:ext cx="1112805" cy="646331"/>
          </a:xfrm>
          <a:prstGeom prst="rect">
            <a:avLst/>
          </a:prstGeom>
          <a:noFill/>
        </p:spPr>
        <p:txBody>
          <a:bodyPr wrap="square" rtlCol="0">
            <a:spAutoFit/>
          </a:bodyPr>
          <a:lstStyle/>
          <a:p>
            <a:r>
              <a:rPr lang="en-US" sz="1200" dirty="0"/>
              <a:t>Manages virtual resources</a:t>
            </a:r>
            <a:endParaRPr lang="hu-HU" sz="1200" dirty="0"/>
          </a:p>
        </p:txBody>
      </p:sp>
      <p:sp>
        <p:nvSpPr>
          <p:cNvPr id="14" name="Rounded Rectangle 4">
            <a:extLst>
              <a:ext uri="{FF2B5EF4-FFF2-40B4-BE49-F238E27FC236}">
                <a16:creationId xmlns:a16="http://schemas.microsoft.com/office/drawing/2014/main" id="{D01BC3E3-FEDB-407F-9B84-E9A2A78229E1}"/>
              </a:ext>
            </a:extLst>
          </p:cNvPr>
          <p:cNvSpPr/>
          <p:nvPr/>
        </p:nvSpPr>
        <p:spPr>
          <a:xfrm>
            <a:off x="699135" y="1404287"/>
            <a:ext cx="2849283" cy="457200"/>
          </a:xfrm>
          <a:prstGeom prst="roundRect">
            <a:avLst/>
          </a:prstGeom>
          <a:solidFill>
            <a:srgbClr val="5A9D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latin typeface="Arial" panose="020B0604020202020204" pitchFamily="34" charset="0"/>
                <a:cs typeface="Arial" panose="020B0604020202020204" pitchFamily="34" charset="0"/>
              </a:rPr>
              <a:t>RM </a:t>
            </a:r>
            <a:r>
              <a:rPr lang="en-US" b="1" dirty="0" err="1">
                <a:latin typeface="Arial" panose="020B0604020202020204" pitchFamily="34" charset="0"/>
                <a:cs typeface="Arial" panose="020B0604020202020204" pitchFamily="34" charset="0"/>
              </a:rPr>
              <a:t>Baraque</a:t>
            </a:r>
            <a:r>
              <a:rPr lang="en-US" b="1" dirty="0">
                <a:latin typeface="Arial" panose="020B0604020202020204" pitchFamily="34" charset="0"/>
                <a:cs typeface="Arial" panose="020B0604020202020204" pitchFamily="34" charset="0"/>
              </a:rPr>
              <a:t> Rel focus</a:t>
            </a:r>
          </a:p>
        </p:txBody>
      </p:sp>
      <p:sp>
        <p:nvSpPr>
          <p:cNvPr id="15" name="TextBox 14">
            <a:extLst>
              <a:ext uri="{FF2B5EF4-FFF2-40B4-BE49-F238E27FC236}">
                <a16:creationId xmlns:a16="http://schemas.microsoft.com/office/drawing/2014/main" id="{B2983FBD-FD32-4E41-91D3-416ECD699CAC}"/>
              </a:ext>
            </a:extLst>
          </p:cNvPr>
          <p:cNvSpPr txBox="1"/>
          <p:nvPr/>
        </p:nvSpPr>
        <p:spPr>
          <a:xfrm>
            <a:off x="699134" y="2044005"/>
            <a:ext cx="3767763" cy="1169551"/>
          </a:xfrm>
          <a:prstGeom prst="rect">
            <a:avLst/>
          </a:prstGeom>
          <a:noFill/>
        </p:spPr>
        <p:txBody>
          <a:bodyPr wrap="square" rtlCol="0">
            <a:spAutoFit/>
          </a:bodyPr>
          <a:lstStyle/>
          <a:p>
            <a:pPr marL="171450" indent="-171450">
              <a:buFont typeface="Arial" panose="020B0604020202020204" pitchFamily="34" charset="0"/>
              <a:buChar char="•"/>
            </a:pPr>
            <a:r>
              <a:rPr lang="en-US" sz="1400" b="1" dirty="0">
                <a:solidFill>
                  <a:schemeClr val="accent6">
                    <a:lumMod val="10000"/>
                  </a:schemeClr>
                </a:solidFill>
                <a:latin typeface="Arial" panose="020B0604020202020204" pitchFamily="34" charset="0"/>
                <a:cs typeface="Arial" panose="020B0604020202020204" pitchFamily="34" charset="0"/>
              </a:rPr>
              <a:t>Networking Modelling</a:t>
            </a:r>
          </a:p>
          <a:p>
            <a:pPr marL="171450" indent="-171450">
              <a:buFont typeface="Arial" panose="020B0604020202020204" pitchFamily="34" charset="0"/>
              <a:buChar char="•"/>
            </a:pPr>
            <a:r>
              <a:rPr lang="en-US" sz="1400" b="1" dirty="0">
                <a:solidFill>
                  <a:schemeClr val="accent6">
                    <a:lumMod val="10000"/>
                  </a:schemeClr>
                </a:solidFill>
                <a:latin typeface="Arial" panose="020B0604020202020204" pitchFamily="34" charset="0"/>
                <a:cs typeface="Arial" panose="020B0604020202020204" pitchFamily="34" charset="0"/>
              </a:rPr>
              <a:t>Networking &amp; Storage Characterization</a:t>
            </a:r>
          </a:p>
          <a:p>
            <a:pPr marL="171450" indent="-171450">
              <a:buFont typeface="Arial" panose="020B0604020202020204" pitchFamily="34" charset="0"/>
              <a:buChar char="•"/>
            </a:pPr>
            <a:r>
              <a:rPr lang="en-US" sz="1400" b="1" dirty="0">
                <a:solidFill>
                  <a:schemeClr val="accent6">
                    <a:lumMod val="10000"/>
                  </a:schemeClr>
                </a:solidFill>
                <a:latin typeface="Arial" panose="020B0604020202020204" pitchFamily="34" charset="0"/>
                <a:cs typeface="Arial" panose="020B0604020202020204" pitchFamily="34" charset="0"/>
              </a:rPr>
              <a:t>Full Containerization support</a:t>
            </a:r>
          </a:p>
          <a:p>
            <a:pPr marL="171450" indent="-171450">
              <a:buFont typeface="Arial" panose="020B0604020202020204" pitchFamily="34" charset="0"/>
              <a:buChar char="•"/>
            </a:pPr>
            <a:r>
              <a:rPr lang="en-US" sz="1400" b="1" dirty="0">
                <a:solidFill>
                  <a:schemeClr val="accent6">
                    <a:lumMod val="10000"/>
                  </a:schemeClr>
                </a:solidFill>
                <a:latin typeface="Arial" panose="020B0604020202020204" pitchFamily="34" charset="0"/>
                <a:cs typeface="Arial" panose="020B0604020202020204" pitchFamily="34" charset="0"/>
              </a:rPr>
              <a:t>HW Acceleration support.</a:t>
            </a:r>
          </a:p>
          <a:p>
            <a:pPr marL="171450" indent="-171450">
              <a:buFont typeface="Arial" panose="020B0604020202020204" pitchFamily="34" charset="0"/>
              <a:buChar char="•"/>
            </a:pPr>
            <a:endParaRPr lang="en-US" sz="1400" b="1" dirty="0">
              <a:solidFill>
                <a:schemeClr val="accent6">
                  <a:lumMod val="10000"/>
                </a:schemeClr>
              </a:solidFill>
            </a:endParaRPr>
          </a:p>
        </p:txBody>
      </p:sp>
      <p:sp>
        <p:nvSpPr>
          <p:cNvPr id="3" name="TextBox 2">
            <a:extLst>
              <a:ext uri="{FF2B5EF4-FFF2-40B4-BE49-F238E27FC236}">
                <a16:creationId xmlns:a16="http://schemas.microsoft.com/office/drawing/2014/main" id="{59F8F13A-F99E-4F7B-8980-FD07CFF9667E}"/>
              </a:ext>
            </a:extLst>
          </p:cNvPr>
          <p:cNvSpPr txBox="1"/>
          <p:nvPr/>
        </p:nvSpPr>
        <p:spPr>
          <a:xfrm>
            <a:off x="699134" y="3883511"/>
            <a:ext cx="3845569" cy="1631216"/>
          </a:xfrm>
          <a:prstGeom prst="rect">
            <a:avLst/>
          </a:prstGeom>
          <a:noFill/>
        </p:spPr>
        <p:txBody>
          <a:bodyPr wrap="square" rtlCol="0">
            <a:spAutoFit/>
          </a:bodyPr>
          <a:lstStyle/>
          <a:p>
            <a:r>
              <a:rPr lang="en-AU" sz="2000" b="1" dirty="0">
                <a:solidFill>
                  <a:srgbClr val="FF0000"/>
                </a:solidFill>
                <a:latin typeface="Arial" panose="020B0604020202020204" pitchFamily="34" charset="0"/>
                <a:cs typeface="Arial" panose="020B0604020202020204" pitchFamily="34" charset="0"/>
              </a:rPr>
              <a:t>Reference Model needs to evolve to cater for the features needed for the </a:t>
            </a:r>
            <a:r>
              <a:rPr lang="en-AU" sz="2000" b="1" dirty="0" err="1">
                <a:solidFill>
                  <a:srgbClr val="FF0000"/>
                </a:solidFill>
                <a:latin typeface="Arial" panose="020B0604020202020204" pitchFamily="34" charset="0"/>
                <a:cs typeface="Arial" panose="020B0604020202020204" pitchFamily="34" charset="0"/>
              </a:rPr>
              <a:t>Baraque</a:t>
            </a:r>
            <a:r>
              <a:rPr lang="en-AU" sz="2000" b="1" dirty="0">
                <a:solidFill>
                  <a:srgbClr val="FF0000"/>
                </a:solidFill>
                <a:latin typeface="Arial" panose="020B0604020202020204" pitchFamily="34" charset="0"/>
                <a:cs typeface="Arial" panose="020B0604020202020204" pitchFamily="34" charset="0"/>
              </a:rPr>
              <a:t> Release and beyond…</a:t>
            </a:r>
          </a:p>
        </p:txBody>
      </p:sp>
    </p:spTree>
    <p:extLst>
      <p:ext uri="{BB962C8B-B14F-4D97-AF65-F5344CB8AC3E}">
        <p14:creationId xmlns:p14="http://schemas.microsoft.com/office/powerpoint/2010/main" val="4268015957"/>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67847-8B67-644E-866A-481E980EC2B0}"/>
              </a:ext>
            </a:extLst>
          </p:cNvPr>
          <p:cNvSpPr>
            <a:spLocks noGrp="1"/>
          </p:cNvSpPr>
          <p:nvPr>
            <p:ph type="title"/>
          </p:nvPr>
        </p:nvSpPr>
        <p:spPr>
          <a:xfrm>
            <a:off x="624840" y="135970"/>
            <a:ext cx="10933886" cy="935674"/>
          </a:xfrm>
        </p:spPr>
        <p:txBody>
          <a:bodyPr>
            <a:noAutofit/>
          </a:bodyPr>
          <a:lstStyle/>
          <a:p>
            <a:r>
              <a:rPr lang="en-US" dirty="0">
                <a:latin typeface="Arial" panose="020B0604020202020204" pitchFamily="34" charset="0"/>
                <a:cs typeface="Arial" panose="020B0604020202020204" pitchFamily="34" charset="0"/>
              </a:rPr>
              <a:t>Identified key areas of concern in RM “1.0”</a:t>
            </a:r>
          </a:p>
        </p:txBody>
      </p:sp>
      <p:sp>
        <p:nvSpPr>
          <p:cNvPr id="3" name="Content Placeholder 2">
            <a:extLst>
              <a:ext uri="{FF2B5EF4-FFF2-40B4-BE49-F238E27FC236}">
                <a16:creationId xmlns:a16="http://schemas.microsoft.com/office/drawing/2014/main" id="{4648EB03-C889-7F43-A15A-9D890E3A0DAB}"/>
              </a:ext>
            </a:extLst>
          </p:cNvPr>
          <p:cNvSpPr>
            <a:spLocks noGrp="1"/>
          </p:cNvSpPr>
          <p:nvPr>
            <p:ph idx="1"/>
          </p:nvPr>
        </p:nvSpPr>
        <p:spPr/>
        <p:txBody>
          <a:bodyPr>
            <a:normAutofit fontScale="85000" lnSpcReduction="10000"/>
          </a:bodyPr>
          <a:lstStyle/>
          <a:p>
            <a:r>
              <a:rPr lang="en-AU" dirty="0">
                <a:latin typeface="Arial" panose="020B0604020202020204" pitchFamily="34" charset="0"/>
                <a:cs typeface="Arial" panose="020B0604020202020204" pitchFamily="34" charset="0"/>
              </a:rPr>
              <a:t>Need to recognise separation between management of hardware infrastructure and virtual infrastructure (e.g. containers and VMs)</a:t>
            </a:r>
          </a:p>
          <a:p>
            <a:r>
              <a:rPr lang="en-AU" dirty="0">
                <a:latin typeface="Arial" panose="020B0604020202020204" pitchFamily="34" charset="0"/>
                <a:cs typeface="Arial" panose="020B0604020202020204" pitchFamily="34" charset="0"/>
              </a:rPr>
              <a:t>Need to define in detail reference points between the Virtual Infrastructure Layers and the Hardware Infrastructure Layer </a:t>
            </a:r>
          </a:p>
          <a:p>
            <a:r>
              <a:rPr lang="en-US" dirty="0">
                <a:latin typeface="Arial" panose="020B0604020202020204" pitchFamily="34" charset="0"/>
                <a:cs typeface="Arial" panose="020B0604020202020204" pitchFamily="34" charset="0"/>
              </a:rPr>
              <a:t>Need to abstract hardware resources towards </a:t>
            </a:r>
            <a:r>
              <a:rPr lang="en-AU" dirty="0">
                <a:latin typeface="Arial" panose="020B0604020202020204" pitchFamily="34" charset="0"/>
                <a:cs typeface="Arial" panose="020B0604020202020204" pitchFamily="34" charset="0"/>
              </a:rPr>
              <a:t>Virtual Infrastructure Layers and above (VNFs, CNFs) hiding hardware deployment details. </a:t>
            </a:r>
          </a:p>
          <a:p>
            <a:pPr lvl="1"/>
            <a:r>
              <a:rPr lang="en-AU" i="1" dirty="0">
                <a:latin typeface="Arial" panose="020B0604020202020204" pitchFamily="34" charset="0"/>
                <a:cs typeface="Arial" panose="020B0604020202020204" pitchFamily="34" charset="0"/>
              </a:rPr>
              <a:t>Note: Lack of this definition often causes problems with portability, and impairs standardization of technologies such as acceleration and encapsulation</a:t>
            </a:r>
          </a:p>
          <a:p>
            <a:r>
              <a:rPr lang="en-AU" dirty="0">
                <a:latin typeface="Arial" panose="020B0604020202020204" pitchFamily="34" charset="0"/>
                <a:cs typeface="Arial" panose="020B0604020202020204" pitchFamily="34" charset="0"/>
              </a:rPr>
              <a:t>Need to specify in detail references to SDN in the Cloud Infrastructure context</a:t>
            </a:r>
          </a:p>
          <a:p>
            <a:r>
              <a:rPr lang="en-AU" dirty="0">
                <a:latin typeface="Arial" panose="020B0604020202020204" pitchFamily="34" charset="0"/>
                <a:cs typeface="Arial" panose="020B0604020202020204" pitchFamily="34" charset="0"/>
              </a:rPr>
              <a:t>Need to address how RM/RAs will enable utilization of programmable forwarding planes in HW layer</a:t>
            </a:r>
          </a:p>
          <a:p>
            <a:endParaRPr lang="en-US" dirty="0"/>
          </a:p>
        </p:txBody>
      </p:sp>
    </p:spTree>
    <p:extLst>
      <p:ext uri="{BB962C8B-B14F-4D97-AF65-F5344CB8AC3E}">
        <p14:creationId xmlns:p14="http://schemas.microsoft.com/office/powerpoint/2010/main" val="317241959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8B5FA57-9C1C-4FA7-81A8-64DD3D86DF9A}"/>
              </a:ext>
            </a:extLst>
          </p:cNvPr>
          <p:cNvSpPr/>
          <p:nvPr/>
        </p:nvSpPr>
        <p:spPr>
          <a:xfrm>
            <a:off x="1595152" y="2673142"/>
            <a:ext cx="10180058" cy="398062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6A627F7-FC18-4DCE-B84E-60EFF0BC9692}"/>
              </a:ext>
            </a:extLst>
          </p:cNvPr>
          <p:cNvSpPr/>
          <p:nvPr/>
        </p:nvSpPr>
        <p:spPr>
          <a:xfrm>
            <a:off x="1771418" y="1000153"/>
            <a:ext cx="6211810" cy="8962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Rectangle 5">
            <a:extLst>
              <a:ext uri="{FF2B5EF4-FFF2-40B4-BE49-F238E27FC236}">
                <a16:creationId xmlns:a16="http://schemas.microsoft.com/office/drawing/2014/main" id="{2411BE4F-282F-45E9-ACD0-DB1698387F02}"/>
              </a:ext>
            </a:extLst>
          </p:cNvPr>
          <p:cNvSpPr/>
          <p:nvPr/>
        </p:nvSpPr>
        <p:spPr>
          <a:xfrm>
            <a:off x="8301240" y="1000153"/>
            <a:ext cx="3484605" cy="8962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Management clients</a:t>
            </a:r>
          </a:p>
        </p:txBody>
      </p:sp>
      <p:sp>
        <p:nvSpPr>
          <p:cNvPr id="7" name="Rectangle 6">
            <a:extLst>
              <a:ext uri="{FF2B5EF4-FFF2-40B4-BE49-F238E27FC236}">
                <a16:creationId xmlns:a16="http://schemas.microsoft.com/office/drawing/2014/main" id="{187A9E12-3B7D-46C6-B762-B05F36FC2C7A}"/>
              </a:ext>
            </a:extLst>
          </p:cNvPr>
          <p:cNvSpPr/>
          <p:nvPr/>
        </p:nvSpPr>
        <p:spPr>
          <a:xfrm>
            <a:off x="6043024" y="3883521"/>
            <a:ext cx="2018269" cy="71891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Container Infrastructure Service Instance </a:t>
            </a:r>
          </a:p>
        </p:txBody>
      </p:sp>
      <p:sp>
        <p:nvSpPr>
          <p:cNvPr id="9" name="Rectangle 8">
            <a:extLst>
              <a:ext uri="{FF2B5EF4-FFF2-40B4-BE49-F238E27FC236}">
                <a16:creationId xmlns:a16="http://schemas.microsoft.com/office/drawing/2014/main" id="{2E82EB87-703A-4BE8-BD10-37CA0BAF52B0}"/>
              </a:ext>
            </a:extLst>
          </p:cNvPr>
          <p:cNvSpPr/>
          <p:nvPr/>
        </p:nvSpPr>
        <p:spPr>
          <a:xfrm>
            <a:off x="1912140" y="4344079"/>
            <a:ext cx="3983162" cy="26516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Hypervisor</a:t>
            </a:r>
          </a:p>
        </p:txBody>
      </p:sp>
      <p:sp>
        <p:nvSpPr>
          <p:cNvPr id="10" name="Rectangle 9">
            <a:extLst>
              <a:ext uri="{FF2B5EF4-FFF2-40B4-BE49-F238E27FC236}">
                <a16:creationId xmlns:a16="http://schemas.microsoft.com/office/drawing/2014/main" id="{096EA388-5A78-497B-88EF-9C143AA4F058}"/>
              </a:ext>
            </a:extLst>
          </p:cNvPr>
          <p:cNvSpPr/>
          <p:nvPr/>
        </p:nvSpPr>
        <p:spPr>
          <a:xfrm>
            <a:off x="2290134" y="5125963"/>
            <a:ext cx="1301859" cy="60303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Compute</a:t>
            </a:r>
            <a:br>
              <a:rPr lang="en-US" sz="2000" dirty="0"/>
            </a:br>
            <a:r>
              <a:rPr lang="en-US" sz="2000" dirty="0"/>
              <a:t>Resources</a:t>
            </a:r>
          </a:p>
        </p:txBody>
      </p:sp>
      <p:sp>
        <p:nvSpPr>
          <p:cNvPr id="11" name="Rectangle 10">
            <a:extLst>
              <a:ext uri="{FF2B5EF4-FFF2-40B4-BE49-F238E27FC236}">
                <a16:creationId xmlns:a16="http://schemas.microsoft.com/office/drawing/2014/main" id="{98C542A3-9D59-4F79-8022-D8335DDA613F}"/>
              </a:ext>
            </a:extLst>
          </p:cNvPr>
          <p:cNvSpPr/>
          <p:nvPr/>
        </p:nvSpPr>
        <p:spPr>
          <a:xfrm>
            <a:off x="4276236" y="5113292"/>
            <a:ext cx="1301859" cy="60303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Storage Resources</a:t>
            </a:r>
          </a:p>
        </p:txBody>
      </p:sp>
      <p:sp>
        <p:nvSpPr>
          <p:cNvPr id="12" name="Rectangle 11">
            <a:extLst>
              <a:ext uri="{FF2B5EF4-FFF2-40B4-BE49-F238E27FC236}">
                <a16:creationId xmlns:a16="http://schemas.microsoft.com/office/drawing/2014/main" id="{0010BF36-D06F-4C71-83C8-4628E7187405}"/>
              </a:ext>
            </a:extLst>
          </p:cNvPr>
          <p:cNvSpPr/>
          <p:nvPr/>
        </p:nvSpPr>
        <p:spPr>
          <a:xfrm>
            <a:off x="6292336" y="5137628"/>
            <a:ext cx="1301859" cy="60303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Network Resources</a:t>
            </a:r>
          </a:p>
        </p:txBody>
      </p:sp>
      <p:sp>
        <p:nvSpPr>
          <p:cNvPr id="13" name="Rectangle 12">
            <a:extLst>
              <a:ext uri="{FF2B5EF4-FFF2-40B4-BE49-F238E27FC236}">
                <a16:creationId xmlns:a16="http://schemas.microsoft.com/office/drawing/2014/main" id="{123B8F6F-352A-4BCD-B11D-EA20416F87F6}"/>
              </a:ext>
            </a:extLst>
          </p:cNvPr>
          <p:cNvSpPr/>
          <p:nvPr/>
        </p:nvSpPr>
        <p:spPr>
          <a:xfrm>
            <a:off x="8301241" y="3163086"/>
            <a:ext cx="2810360" cy="62642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t>Container Infrastructure Service Manager</a:t>
            </a:r>
          </a:p>
        </p:txBody>
      </p:sp>
      <p:sp>
        <p:nvSpPr>
          <p:cNvPr id="14" name="Rectangle 13">
            <a:extLst>
              <a:ext uri="{FF2B5EF4-FFF2-40B4-BE49-F238E27FC236}">
                <a16:creationId xmlns:a16="http://schemas.microsoft.com/office/drawing/2014/main" id="{E2075A80-9718-417F-8A23-521CBE7926ED}"/>
              </a:ext>
            </a:extLst>
          </p:cNvPr>
          <p:cNvSpPr/>
          <p:nvPr/>
        </p:nvSpPr>
        <p:spPr>
          <a:xfrm>
            <a:off x="8301241" y="3909462"/>
            <a:ext cx="2810360" cy="62642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t>Virtual Infrastructure</a:t>
            </a:r>
          </a:p>
          <a:p>
            <a:r>
              <a:rPr lang="en-US" sz="2000" dirty="0"/>
              <a:t> Manager</a:t>
            </a:r>
          </a:p>
        </p:txBody>
      </p:sp>
      <p:sp>
        <p:nvSpPr>
          <p:cNvPr id="15" name="Rectangle 14">
            <a:extLst>
              <a:ext uri="{FF2B5EF4-FFF2-40B4-BE49-F238E27FC236}">
                <a16:creationId xmlns:a16="http://schemas.microsoft.com/office/drawing/2014/main" id="{E1316134-61CC-4707-85FF-633E1EEF0349}"/>
              </a:ext>
            </a:extLst>
          </p:cNvPr>
          <p:cNvSpPr/>
          <p:nvPr/>
        </p:nvSpPr>
        <p:spPr>
          <a:xfrm>
            <a:off x="8301240" y="5102705"/>
            <a:ext cx="3299253" cy="62642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Hardware Infrastructure </a:t>
            </a:r>
          </a:p>
          <a:p>
            <a:pPr algn="ctr"/>
            <a:r>
              <a:rPr lang="en-US" sz="2000" dirty="0"/>
              <a:t>Manager</a:t>
            </a:r>
          </a:p>
        </p:txBody>
      </p:sp>
      <p:sp>
        <p:nvSpPr>
          <p:cNvPr id="16" name="TextBox 15">
            <a:extLst>
              <a:ext uri="{FF2B5EF4-FFF2-40B4-BE49-F238E27FC236}">
                <a16:creationId xmlns:a16="http://schemas.microsoft.com/office/drawing/2014/main" id="{59D7E512-4800-4922-99CE-5062250C6E1B}"/>
              </a:ext>
            </a:extLst>
          </p:cNvPr>
          <p:cNvSpPr txBox="1"/>
          <p:nvPr/>
        </p:nvSpPr>
        <p:spPr>
          <a:xfrm>
            <a:off x="11090722" y="5403314"/>
            <a:ext cx="583814" cy="307777"/>
          </a:xfrm>
          <a:prstGeom prst="rect">
            <a:avLst/>
          </a:prstGeom>
          <a:solidFill>
            <a:schemeClr val="bg2"/>
          </a:solidFill>
        </p:spPr>
        <p:txBody>
          <a:bodyPr wrap="none" rtlCol="0">
            <a:spAutoFit/>
          </a:bodyPr>
          <a:lstStyle/>
          <a:p>
            <a:r>
              <a:rPr lang="en-US" sz="1400" dirty="0"/>
              <a:t>SDN3</a:t>
            </a:r>
          </a:p>
        </p:txBody>
      </p:sp>
      <p:sp>
        <p:nvSpPr>
          <p:cNvPr id="17" name="TextBox 16">
            <a:extLst>
              <a:ext uri="{FF2B5EF4-FFF2-40B4-BE49-F238E27FC236}">
                <a16:creationId xmlns:a16="http://schemas.microsoft.com/office/drawing/2014/main" id="{E037173B-D6DC-488C-84A4-7B39CA19B316}"/>
              </a:ext>
            </a:extLst>
          </p:cNvPr>
          <p:cNvSpPr txBox="1"/>
          <p:nvPr/>
        </p:nvSpPr>
        <p:spPr>
          <a:xfrm>
            <a:off x="10453987" y="3445078"/>
            <a:ext cx="634326" cy="307777"/>
          </a:xfrm>
          <a:prstGeom prst="rect">
            <a:avLst/>
          </a:prstGeom>
          <a:solidFill>
            <a:schemeClr val="bg2"/>
          </a:solidFill>
        </p:spPr>
        <p:txBody>
          <a:bodyPr wrap="square" rtlCol="0">
            <a:spAutoFit/>
          </a:bodyPr>
          <a:lstStyle/>
          <a:p>
            <a:r>
              <a:rPr lang="en-US" sz="1400" dirty="0"/>
              <a:t>SDN1</a:t>
            </a:r>
          </a:p>
        </p:txBody>
      </p:sp>
      <p:sp>
        <p:nvSpPr>
          <p:cNvPr id="18" name="TextBox 17">
            <a:extLst>
              <a:ext uri="{FF2B5EF4-FFF2-40B4-BE49-F238E27FC236}">
                <a16:creationId xmlns:a16="http://schemas.microsoft.com/office/drawing/2014/main" id="{0F40E9AA-D4BC-4E8C-81D6-8CA8F584FF39}"/>
              </a:ext>
            </a:extLst>
          </p:cNvPr>
          <p:cNvSpPr txBox="1"/>
          <p:nvPr/>
        </p:nvSpPr>
        <p:spPr>
          <a:xfrm>
            <a:off x="10571846" y="4202440"/>
            <a:ext cx="583814" cy="307777"/>
          </a:xfrm>
          <a:prstGeom prst="rect">
            <a:avLst/>
          </a:prstGeom>
          <a:solidFill>
            <a:schemeClr val="bg2"/>
          </a:solidFill>
        </p:spPr>
        <p:txBody>
          <a:bodyPr wrap="none" rtlCol="0">
            <a:spAutoFit/>
          </a:bodyPr>
          <a:lstStyle/>
          <a:p>
            <a:r>
              <a:rPr lang="en-US" sz="1400" dirty="0"/>
              <a:t>SDN2</a:t>
            </a:r>
          </a:p>
        </p:txBody>
      </p:sp>
      <p:sp>
        <p:nvSpPr>
          <p:cNvPr id="19" name="TextBox 18">
            <a:extLst>
              <a:ext uri="{FF2B5EF4-FFF2-40B4-BE49-F238E27FC236}">
                <a16:creationId xmlns:a16="http://schemas.microsoft.com/office/drawing/2014/main" id="{24F558B7-AF21-4840-90A7-6C56448C2337}"/>
              </a:ext>
            </a:extLst>
          </p:cNvPr>
          <p:cNvSpPr txBox="1"/>
          <p:nvPr/>
        </p:nvSpPr>
        <p:spPr>
          <a:xfrm>
            <a:off x="4201863" y="6300467"/>
            <a:ext cx="2069349" cy="369332"/>
          </a:xfrm>
          <a:prstGeom prst="rect">
            <a:avLst/>
          </a:prstGeom>
          <a:noFill/>
        </p:spPr>
        <p:txBody>
          <a:bodyPr wrap="none" rtlCol="0">
            <a:spAutoFit/>
          </a:bodyPr>
          <a:lstStyle/>
          <a:p>
            <a:r>
              <a:rPr lang="en-US" dirty="0"/>
              <a:t>Cloud Infrastructure</a:t>
            </a:r>
          </a:p>
        </p:txBody>
      </p:sp>
      <p:sp>
        <p:nvSpPr>
          <p:cNvPr id="20" name="Rectangle 19">
            <a:extLst>
              <a:ext uri="{FF2B5EF4-FFF2-40B4-BE49-F238E27FC236}">
                <a16:creationId xmlns:a16="http://schemas.microsoft.com/office/drawing/2014/main" id="{E93FD4F3-F4D9-408E-B177-2ED143775DB6}"/>
              </a:ext>
            </a:extLst>
          </p:cNvPr>
          <p:cNvSpPr/>
          <p:nvPr/>
        </p:nvSpPr>
        <p:spPr>
          <a:xfrm>
            <a:off x="172996" y="4836076"/>
            <a:ext cx="11612848" cy="1005454"/>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2A835D3-334E-4F1D-BC91-7526F45D94EA}"/>
              </a:ext>
            </a:extLst>
          </p:cNvPr>
          <p:cNvSpPr/>
          <p:nvPr/>
        </p:nvSpPr>
        <p:spPr>
          <a:xfrm>
            <a:off x="172995" y="3050150"/>
            <a:ext cx="11612849" cy="1665979"/>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6BCC731D-354B-4283-B2D0-258276E4CA6A}"/>
              </a:ext>
            </a:extLst>
          </p:cNvPr>
          <p:cNvSpPr txBox="1"/>
          <p:nvPr/>
        </p:nvSpPr>
        <p:spPr>
          <a:xfrm>
            <a:off x="226204" y="4800194"/>
            <a:ext cx="1474634" cy="830997"/>
          </a:xfrm>
          <a:prstGeom prst="rect">
            <a:avLst/>
          </a:prstGeom>
          <a:noFill/>
        </p:spPr>
        <p:txBody>
          <a:bodyPr wrap="square" rtlCol="0">
            <a:spAutoFit/>
          </a:bodyPr>
          <a:lstStyle/>
          <a:p>
            <a:r>
              <a:rPr lang="en-US" sz="1600" dirty="0"/>
              <a:t>Hardware</a:t>
            </a:r>
          </a:p>
          <a:p>
            <a:r>
              <a:rPr lang="en-US" sz="1600" dirty="0"/>
              <a:t>Infrastructure</a:t>
            </a:r>
          </a:p>
          <a:p>
            <a:r>
              <a:rPr lang="en-US" sz="1600" dirty="0"/>
              <a:t>Layer</a:t>
            </a:r>
          </a:p>
        </p:txBody>
      </p:sp>
      <p:sp>
        <p:nvSpPr>
          <p:cNvPr id="23" name="TextBox 22">
            <a:extLst>
              <a:ext uri="{FF2B5EF4-FFF2-40B4-BE49-F238E27FC236}">
                <a16:creationId xmlns:a16="http://schemas.microsoft.com/office/drawing/2014/main" id="{8D67890C-E9B4-4965-9363-6AE358BF28AB}"/>
              </a:ext>
            </a:extLst>
          </p:cNvPr>
          <p:cNvSpPr txBox="1"/>
          <p:nvPr/>
        </p:nvSpPr>
        <p:spPr>
          <a:xfrm>
            <a:off x="150426" y="3456923"/>
            <a:ext cx="1331583" cy="861774"/>
          </a:xfrm>
          <a:prstGeom prst="rect">
            <a:avLst/>
          </a:prstGeom>
          <a:noFill/>
        </p:spPr>
        <p:txBody>
          <a:bodyPr wrap="none" rtlCol="0">
            <a:spAutoFit/>
          </a:bodyPr>
          <a:lstStyle/>
          <a:p>
            <a:r>
              <a:rPr lang="en-US" sz="1600" dirty="0"/>
              <a:t>Virtual </a:t>
            </a:r>
          </a:p>
          <a:p>
            <a:r>
              <a:rPr lang="en-US" sz="1600" dirty="0"/>
              <a:t>Infrastructure</a:t>
            </a:r>
          </a:p>
          <a:p>
            <a:r>
              <a:rPr lang="en-US" sz="1600" dirty="0"/>
              <a:t>Layer</a:t>
            </a:r>
          </a:p>
        </p:txBody>
      </p:sp>
      <p:sp>
        <p:nvSpPr>
          <p:cNvPr id="24" name="Rectangle 23">
            <a:extLst>
              <a:ext uri="{FF2B5EF4-FFF2-40B4-BE49-F238E27FC236}">
                <a16:creationId xmlns:a16="http://schemas.microsoft.com/office/drawing/2014/main" id="{4C3D9753-AAB3-4A3E-98A9-5447B1463942}"/>
              </a:ext>
            </a:extLst>
          </p:cNvPr>
          <p:cNvSpPr/>
          <p:nvPr/>
        </p:nvSpPr>
        <p:spPr>
          <a:xfrm>
            <a:off x="8221276" y="2801868"/>
            <a:ext cx="3484605" cy="343525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550725E3-1EB2-475B-9F80-FE93021ADCBA}"/>
              </a:ext>
            </a:extLst>
          </p:cNvPr>
          <p:cNvSpPr txBox="1"/>
          <p:nvPr/>
        </p:nvSpPr>
        <p:spPr>
          <a:xfrm>
            <a:off x="8790131" y="5867785"/>
            <a:ext cx="2321469" cy="369332"/>
          </a:xfrm>
          <a:prstGeom prst="rect">
            <a:avLst/>
          </a:prstGeom>
          <a:noFill/>
        </p:spPr>
        <p:txBody>
          <a:bodyPr wrap="none" rtlCol="0">
            <a:spAutoFit/>
          </a:bodyPr>
          <a:lstStyle/>
          <a:p>
            <a:r>
              <a:rPr lang="en-US" dirty="0"/>
              <a:t>Management software</a:t>
            </a:r>
          </a:p>
        </p:txBody>
      </p:sp>
      <p:sp>
        <p:nvSpPr>
          <p:cNvPr id="26" name="Rectangle 25">
            <a:extLst>
              <a:ext uri="{FF2B5EF4-FFF2-40B4-BE49-F238E27FC236}">
                <a16:creationId xmlns:a16="http://schemas.microsoft.com/office/drawing/2014/main" id="{5C4E7D89-C7F9-489F-87A6-B60213F63725}"/>
              </a:ext>
            </a:extLst>
          </p:cNvPr>
          <p:cNvSpPr/>
          <p:nvPr/>
        </p:nvSpPr>
        <p:spPr>
          <a:xfrm>
            <a:off x="1685751" y="2809894"/>
            <a:ext cx="6430137" cy="342758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C5DD2163-9CCE-42AB-81CA-30A317B750F1}"/>
              </a:ext>
            </a:extLst>
          </p:cNvPr>
          <p:cNvSpPr txBox="1"/>
          <p:nvPr/>
        </p:nvSpPr>
        <p:spPr>
          <a:xfrm>
            <a:off x="4360054" y="5866466"/>
            <a:ext cx="1134221" cy="369332"/>
          </a:xfrm>
          <a:prstGeom prst="rect">
            <a:avLst/>
          </a:prstGeom>
          <a:noFill/>
        </p:spPr>
        <p:txBody>
          <a:bodyPr wrap="none" rtlCol="0">
            <a:spAutoFit/>
          </a:bodyPr>
          <a:lstStyle/>
          <a:p>
            <a:r>
              <a:rPr lang="en-US" dirty="0"/>
              <a:t>Resources</a:t>
            </a:r>
          </a:p>
        </p:txBody>
      </p:sp>
      <p:cxnSp>
        <p:nvCxnSpPr>
          <p:cNvPr id="28" name="Straight Arrow Connector 27">
            <a:extLst>
              <a:ext uri="{FF2B5EF4-FFF2-40B4-BE49-F238E27FC236}">
                <a16:creationId xmlns:a16="http://schemas.microsoft.com/office/drawing/2014/main" id="{8C9356D8-D6AB-45F4-A031-0E8C90CBDDD9}"/>
              </a:ext>
            </a:extLst>
          </p:cNvPr>
          <p:cNvCxnSpPr>
            <a:cxnSpLocks/>
            <a:endCxn id="64" idx="0"/>
          </p:cNvCxnSpPr>
          <p:nvPr/>
        </p:nvCxnSpPr>
        <p:spPr>
          <a:xfrm>
            <a:off x="4908715" y="1826294"/>
            <a:ext cx="5343" cy="120838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7DF3388-36ED-4D8E-98E9-0EFAB3269F49}"/>
              </a:ext>
            </a:extLst>
          </p:cNvPr>
          <p:cNvCxnSpPr/>
          <p:nvPr/>
        </p:nvCxnSpPr>
        <p:spPr>
          <a:xfrm flipH="1">
            <a:off x="8969653" y="1882811"/>
            <a:ext cx="1" cy="82014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58F2BA7-62E7-46AE-9096-BBA37AD69400}"/>
              </a:ext>
            </a:extLst>
          </p:cNvPr>
          <p:cNvSpPr txBox="1"/>
          <p:nvPr/>
        </p:nvSpPr>
        <p:spPr>
          <a:xfrm>
            <a:off x="4919349" y="1892554"/>
            <a:ext cx="889795" cy="738664"/>
          </a:xfrm>
          <a:prstGeom prst="rect">
            <a:avLst/>
          </a:prstGeom>
          <a:noFill/>
        </p:spPr>
        <p:txBody>
          <a:bodyPr wrap="none" rtlCol="0">
            <a:spAutoFit/>
          </a:bodyPr>
          <a:lstStyle/>
          <a:p>
            <a:r>
              <a:rPr lang="en-US" sz="1400" dirty="0"/>
              <a:t>Consume</a:t>
            </a:r>
          </a:p>
          <a:p>
            <a:r>
              <a:rPr lang="en-US" sz="1400" dirty="0"/>
              <a:t>virtual </a:t>
            </a:r>
          </a:p>
          <a:p>
            <a:r>
              <a:rPr lang="en-US" sz="1400" dirty="0"/>
              <a:t>resources</a:t>
            </a:r>
          </a:p>
        </p:txBody>
      </p:sp>
      <p:sp>
        <p:nvSpPr>
          <p:cNvPr id="31" name="TextBox 30">
            <a:extLst>
              <a:ext uri="{FF2B5EF4-FFF2-40B4-BE49-F238E27FC236}">
                <a16:creationId xmlns:a16="http://schemas.microsoft.com/office/drawing/2014/main" id="{31D4ECE2-9531-467F-941E-D84839D0D1E6}"/>
              </a:ext>
            </a:extLst>
          </p:cNvPr>
          <p:cNvSpPr txBox="1"/>
          <p:nvPr/>
        </p:nvSpPr>
        <p:spPr>
          <a:xfrm>
            <a:off x="8969653" y="1901518"/>
            <a:ext cx="889795" cy="738664"/>
          </a:xfrm>
          <a:prstGeom prst="rect">
            <a:avLst/>
          </a:prstGeom>
          <a:noFill/>
        </p:spPr>
        <p:txBody>
          <a:bodyPr wrap="none" rtlCol="0">
            <a:spAutoFit/>
          </a:bodyPr>
          <a:lstStyle/>
          <a:p>
            <a:r>
              <a:rPr lang="en-US" sz="1400" dirty="0"/>
              <a:t>Manage</a:t>
            </a:r>
          </a:p>
          <a:p>
            <a:r>
              <a:rPr lang="en-US" sz="1400" dirty="0"/>
              <a:t>virtual </a:t>
            </a:r>
          </a:p>
          <a:p>
            <a:r>
              <a:rPr lang="en-US" sz="1400" dirty="0"/>
              <a:t>resources</a:t>
            </a:r>
          </a:p>
        </p:txBody>
      </p:sp>
      <p:sp>
        <p:nvSpPr>
          <p:cNvPr id="47" name="TextBox 46">
            <a:extLst>
              <a:ext uri="{FF2B5EF4-FFF2-40B4-BE49-F238E27FC236}">
                <a16:creationId xmlns:a16="http://schemas.microsoft.com/office/drawing/2014/main" id="{BBE74F89-F54B-4E89-833E-DB3492221010}"/>
              </a:ext>
            </a:extLst>
          </p:cNvPr>
          <p:cNvSpPr txBox="1"/>
          <p:nvPr/>
        </p:nvSpPr>
        <p:spPr>
          <a:xfrm>
            <a:off x="4459861" y="3977204"/>
            <a:ext cx="513282" cy="369332"/>
          </a:xfrm>
          <a:prstGeom prst="rect">
            <a:avLst/>
          </a:prstGeom>
          <a:noFill/>
        </p:spPr>
        <p:txBody>
          <a:bodyPr wrap="none" rtlCol="0">
            <a:spAutoFit/>
          </a:bodyPr>
          <a:lstStyle/>
          <a:p>
            <a:r>
              <a:rPr lang="en-US" dirty="0"/>
              <a:t>VM</a:t>
            </a:r>
          </a:p>
        </p:txBody>
      </p:sp>
      <p:sp>
        <p:nvSpPr>
          <p:cNvPr id="8" name="Rectangle 7">
            <a:extLst>
              <a:ext uri="{FF2B5EF4-FFF2-40B4-BE49-F238E27FC236}">
                <a16:creationId xmlns:a16="http://schemas.microsoft.com/office/drawing/2014/main" id="{3E36495D-8750-4069-BCC0-09DE25EA7607}"/>
              </a:ext>
            </a:extLst>
          </p:cNvPr>
          <p:cNvSpPr/>
          <p:nvPr/>
        </p:nvSpPr>
        <p:spPr>
          <a:xfrm>
            <a:off x="1912139" y="3403550"/>
            <a:ext cx="1769237" cy="8945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VM</a:t>
            </a:r>
          </a:p>
        </p:txBody>
      </p:sp>
      <p:sp>
        <p:nvSpPr>
          <p:cNvPr id="40" name="Rectangle 39">
            <a:extLst>
              <a:ext uri="{FF2B5EF4-FFF2-40B4-BE49-F238E27FC236}">
                <a16:creationId xmlns:a16="http://schemas.microsoft.com/office/drawing/2014/main" id="{6B83FF22-E65A-42AE-84E2-B1533C44BA02}"/>
              </a:ext>
            </a:extLst>
          </p:cNvPr>
          <p:cNvSpPr/>
          <p:nvPr/>
        </p:nvSpPr>
        <p:spPr>
          <a:xfrm>
            <a:off x="3757994" y="3423264"/>
            <a:ext cx="2137308" cy="8887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a:solidFill>
                  <a:schemeClr val="tx1"/>
                </a:solidFill>
              </a:rPr>
              <a:t>VM</a:t>
            </a:r>
            <a:endParaRPr lang="en-AU" dirty="0">
              <a:solidFill>
                <a:schemeClr val="tx1"/>
              </a:solidFill>
            </a:endParaRPr>
          </a:p>
        </p:txBody>
      </p:sp>
      <p:sp>
        <p:nvSpPr>
          <p:cNvPr id="36" name="Rectangle 35">
            <a:extLst>
              <a:ext uri="{FF2B5EF4-FFF2-40B4-BE49-F238E27FC236}">
                <a16:creationId xmlns:a16="http://schemas.microsoft.com/office/drawing/2014/main" id="{5B992F10-6376-44CD-81E2-1CAEF079C6EE}"/>
              </a:ext>
            </a:extLst>
          </p:cNvPr>
          <p:cNvSpPr/>
          <p:nvPr/>
        </p:nvSpPr>
        <p:spPr>
          <a:xfrm>
            <a:off x="3804643" y="3644072"/>
            <a:ext cx="2018269" cy="40642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Container Infrastructure Service Instance </a:t>
            </a:r>
          </a:p>
        </p:txBody>
      </p:sp>
      <p:sp>
        <p:nvSpPr>
          <p:cNvPr id="41" name="TextBox 40">
            <a:extLst>
              <a:ext uri="{FF2B5EF4-FFF2-40B4-BE49-F238E27FC236}">
                <a16:creationId xmlns:a16="http://schemas.microsoft.com/office/drawing/2014/main" id="{3918D65D-0B31-4B99-9480-320572C57EDE}"/>
              </a:ext>
            </a:extLst>
          </p:cNvPr>
          <p:cNvSpPr txBox="1"/>
          <p:nvPr/>
        </p:nvSpPr>
        <p:spPr>
          <a:xfrm>
            <a:off x="4519413" y="3991684"/>
            <a:ext cx="513282" cy="369332"/>
          </a:xfrm>
          <a:prstGeom prst="rect">
            <a:avLst/>
          </a:prstGeom>
          <a:noFill/>
        </p:spPr>
        <p:txBody>
          <a:bodyPr wrap="square" rtlCol="0">
            <a:spAutoFit/>
          </a:bodyPr>
          <a:lstStyle/>
          <a:p>
            <a:r>
              <a:rPr lang="en-US" dirty="0"/>
              <a:t>VM</a:t>
            </a:r>
          </a:p>
        </p:txBody>
      </p:sp>
      <p:cxnSp>
        <p:nvCxnSpPr>
          <p:cNvPr id="45" name="Straight Arrow Connector 44">
            <a:extLst>
              <a:ext uri="{FF2B5EF4-FFF2-40B4-BE49-F238E27FC236}">
                <a16:creationId xmlns:a16="http://schemas.microsoft.com/office/drawing/2014/main" id="{A5F28E2A-58D4-4FD9-8706-89418FD0854A}"/>
              </a:ext>
            </a:extLst>
          </p:cNvPr>
          <p:cNvCxnSpPr>
            <a:cxnSpLocks/>
          </p:cNvCxnSpPr>
          <p:nvPr/>
        </p:nvCxnSpPr>
        <p:spPr>
          <a:xfrm>
            <a:off x="2866510" y="1882811"/>
            <a:ext cx="0" cy="148425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E7BA24D-FEB4-45B8-9881-E1C6D77D117D}"/>
              </a:ext>
            </a:extLst>
          </p:cNvPr>
          <p:cNvCxnSpPr>
            <a:cxnSpLocks/>
            <a:endCxn id="63" idx="0"/>
          </p:cNvCxnSpPr>
          <p:nvPr/>
        </p:nvCxnSpPr>
        <p:spPr>
          <a:xfrm>
            <a:off x="7027465" y="1833353"/>
            <a:ext cx="0" cy="144222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17E4A8D6-3572-4805-8286-8272159A3BCB}"/>
              </a:ext>
            </a:extLst>
          </p:cNvPr>
          <p:cNvSpPr txBox="1"/>
          <p:nvPr/>
        </p:nvSpPr>
        <p:spPr>
          <a:xfrm>
            <a:off x="2529208" y="1344770"/>
            <a:ext cx="674604" cy="369332"/>
          </a:xfrm>
          <a:prstGeom prst="rect">
            <a:avLst/>
          </a:prstGeom>
          <a:noFill/>
        </p:spPr>
        <p:txBody>
          <a:bodyPr wrap="square" rtlCol="0">
            <a:spAutoFit/>
          </a:bodyPr>
          <a:lstStyle/>
          <a:p>
            <a:r>
              <a:rPr lang="en-US" dirty="0">
                <a:solidFill>
                  <a:schemeClr val="bg1"/>
                </a:solidFill>
              </a:rPr>
              <a:t>VNFs</a:t>
            </a:r>
          </a:p>
        </p:txBody>
      </p:sp>
      <p:sp>
        <p:nvSpPr>
          <p:cNvPr id="52" name="TextBox 51">
            <a:extLst>
              <a:ext uri="{FF2B5EF4-FFF2-40B4-BE49-F238E27FC236}">
                <a16:creationId xmlns:a16="http://schemas.microsoft.com/office/drawing/2014/main" id="{359A22FD-18B8-4A31-B209-64620B8F5DE7}"/>
              </a:ext>
            </a:extLst>
          </p:cNvPr>
          <p:cNvSpPr txBox="1"/>
          <p:nvPr/>
        </p:nvSpPr>
        <p:spPr>
          <a:xfrm>
            <a:off x="4553344" y="1367094"/>
            <a:ext cx="889794" cy="369332"/>
          </a:xfrm>
          <a:prstGeom prst="rect">
            <a:avLst/>
          </a:prstGeom>
          <a:noFill/>
        </p:spPr>
        <p:txBody>
          <a:bodyPr wrap="square" rtlCol="0">
            <a:spAutoFit/>
          </a:bodyPr>
          <a:lstStyle/>
          <a:p>
            <a:r>
              <a:rPr lang="en-US" dirty="0">
                <a:solidFill>
                  <a:schemeClr val="bg1"/>
                </a:solidFill>
              </a:rPr>
              <a:t>CNFs</a:t>
            </a:r>
          </a:p>
        </p:txBody>
      </p:sp>
      <p:sp>
        <p:nvSpPr>
          <p:cNvPr id="53" name="TextBox 52">
            <a:extLst>
              <a:ext uri="{FF2B5EF4-FFF2-40B4-BE49-F238E27FC236}">
                <a16:creationId xmlns:a16="http://schemas.microsoft.com/office/drawing/2014/main" id="{C725C535-78D5-489F-8160-5E42E65CD35E}"/>
              </a:ext>
            </a:extLst>
          </p:cNvPr>
          <p:cNvSpPr txBox="1"/>
          <p:nvPr/>
        </p:nvSpPr>
        <p:spPr>
          <a:xfrm>
            <a:off x="6665213" y="1388771"/>
            <a:ext cx="882613" cy="369332"/>
          </a:xfrm>
          <a:prstGeom prst="rect">
            <a:avLst/>
          </a:prstGeom>
          <a:noFill/>
        </p:spPr>
        <p:txBody>
          <a:bodyPr wrap="square" rtlCol="0">
            <a:spAutoFit/>
          </a:bodyPr>
          <a:lstStyle/>
          <a:p>
            <a:r>
              <a:rPr lang="en-US" dirty="0">
                <a:solidFill>
                  <a:schemeClr val="bg1"/>
                </a:solidFill>
              </a:rPr>
              <a:t>CNFs</a:t>
            </a:r>
          </a:p>
        </p:txBody>
      </p:sp>
      <p:sp>
        <p:nvSpPr>
          <p:cNvPr id="54" name="TextBox 53">
            <a:extLst>
              <a:ext uri="{FF2B5EF4-FFF2-40B4-BE49-F238E27FC236}">
                <a16:creationId xmlns:a16="http://schemas.microsoft.com/office/drawing/2014/main" id="{40667B5B-47E7-4BE6-8123-82C2740512ED}"/>
              </a:ext>
            </a:extLst>
          </p:cNvPr>
          <p:cNvSpPr txBox="1"/>
          <p:nvPr/>
        </p:nvSpPr>
        <p:spPr>
          <a:xfrm>
            <a:off x="6966548" y="1885120"/>
            <a:ext cx="889795" cy="738664"/>
          </a:xfrm>
          <a:prstGeom prst="rect">
            <a:avLst/>
          </a:prstGeom>
          <a:noFill/>
        </p:spPr>
        <p:txBody>
          <a:bodyPr wrap="none" rtlCol="0">
            <a:spAutoFit/>
          </a:bodyPr>
          <a:lstStyle/>
          <a:p>
            <a:r>
              <a:rPr lang="en-US" sz="1400" dirty="0"/>
              <a:t>Consume</a:t>
            </a:r>
          </a:p>
          <a:p>
            <a:r>
              <a:rPr lang="en-US" sz="1400" dirty="0"/>
              <a:t>virtual </a:t>
            </a:r>
          </a:p>
          <a:p>
            <a:r>
              <a:rPr lang="en-US" sz="1400" dirty="0"/>
              <a:t>resources</a:t>
            </a:r>
          </a:p>
        </p:txBody>
      </p:sp>
      <p:sp>
        <p:nvSpPr>
          <p:cNvPr id="55" name="TextBox 54">
            <a:extLst>
              <a:ext uri="{FF2B5EF4-FFF2-40B4-BE49-F238E27FC236}">
                <a16:creationId xmlns:a16="http://schemas.microsoft.com/office/drawing/2014/main" id="{B1C5CCE3-8DCF-493E-B4A5-014425BFE8F6}"/>
              </a:ext>
            </a:extLst>
          </p:cNvPr>
          <p:cNvSpPr txBox="1"/>
          <p:nvPr/>
        </p:nvSpPr>
        <p:spPr>
          <a:xfrm>
            <a:off x="2839295" y="1871658"/>
            <a:ext cx="889795" cy="738664"/>
          </a:xfrm>
          <a:prstGeom prst="rect">
            <a:avLst/>
          </a:prstGeom>
          <a:noFill/>
        </p:spPr>
        <p:txBody>
          <a:bodyPr wrap="none" rtlCol="0">
            <a:spAutoFit/>
          </a:bodyPr>
          <a:lstStyle/>
          <a:p>
            <a:r>
              <a:rPr lang="en-US" sz="1400" dirty="0"/>
              <a:t>Consume</a:t>
            </a:r>
          </a:p>
          <a:p>
            <a:r>
              <a:rPr lang="en-US" sz="1400" dirty="0"/>
              <a:t>virtual </a:t>
            </a:r>
          </a:p>
          <a:p>
            <a:r>
              <a:rPr lang="en-US" sz="1400" dirty="0"/>
              <a:t>resources</a:t>
            </a:r>
          </a:p>
        </p:txBody>
      </p:sp>
      <p:sp>
        <p:nvSpPr>
          <p:cNvPr id="42" name="Rectangle 41">
            <a:extLst>
              <a:ext uri="{FF2B5EF4-FFF2-40B4-BE49-F238E27FC236}">
                <a16:creationId xmlns:a16="http://schemas.microsoft.com/office/drawing/2014/main" id="{AA9B0A1A-F105-4C3C-9852-F4BDF1C4F106}"/>
              </a:ext>
            </a:extLst>
          </p:cNvPr>
          <p:cNvSpPr/>
          <p:nvPr/>
        </p:nvSpPr>
        <p:spPr>
          <a:xfrm>
            <a:off x="1776341" y="3116206"/>
            <a:ext cx="6246396" cy="1558393"/>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AB421C11-A582-4AF8-A1A8-69774CB52614}"/>
              </a:ext>
            </a:extLst>
          </p:cNvPr>
          <p:cNvSpPr txBox="1"/>
          <p:nvPr/>
        </p:nvSpPr>
        <p:spPr>
          <a:xfrm>
            <a:off x="2931269" y="2742223"/>
            <a:ext cx="1813895" cy="369332"/>
          </a:xfrm>
          <a:prstGeom prst="rect">
            <a:avLst/>
          </a:prstGeom>
          <a:noFill/>
        </p:spPr>
        <p:txBody>
          <a:bodyPr wrap="none" rtlCol="0">
            <a:spAutoFit/>
          </a:bodyPr>
          <a:lstStyle/>
          <a:p>
            <a:r>
              <a:rPr lang="en-US" dirty="0"/>
              <a:t>Virtual Resources</a:t>
            </a:r>
          </a:p>
        </p:txBody>
      </p:sp>
      <p:sp>
        <p:nvSpPr>
          <p:cNvPr id="44" name="TextBox 43">
            <a:extLst>
              <a:ext uri="{FF2B5EF4-FFF2-40B4-BE49-F238E27FC236}">
                <a16:creationId xmlns:a16="http://schemas.microsoft.com/office/drawing/2014/main" id="{809656DC-C613-4593-9F94-722D98B64F42}"/>
              </a:ext>
            </a:extLst>
          </p:cNvPr>
          <p:cNvSpPr txBox="1"/>
          <p:nvPr/>
        </p:nvSpPr>
        <p:spPr>
          <a:xfrm>
            <a:off x="1740820" y="4810646"/>
            <a:ext cx="2127505" cy="369332"/>
          </a:xfrm>
          <a:prstGeom prst="rect">
            <a:avLst/>
          </a:prstGeom>
          <a:noFill/>
        </p:spPr>
        <p:txBody>
          <a:bodyPr wrap="none" rtlCol="0">
            <a:spAutoFit/>
          </a:bodyPr>
          <a:lstStyle/>
          <a:p>
            <a:r>
              <a:rPr lang="en-US" dirty="0"/>
              <a:t>Hardware Resources</a:t>
            </a:r>
          </a:p>
        </p:txBody>
      </p:sp>
      <p:sp>
        <p:nvSpPr>
          <p:cNvPr id="46" name="Rectangle 45">
            <a:extLst>
              <a:ext uri="{FF2B5EF4-FFF2-40B4-BE49-F238E27FC236}">
                <a16:creationId xmlns:a16="http://schemas.microsoft.com/office/drawing/2014/main" id="{9B2B285B-101A-436F-988D-A9EE45F6D6C6}"/>
              </a:ext>
            </a:extLst>
          </p:cNvPr>
          <p:cNvSpPr/>
          <p:nvPr/>
        </p:nvSpPr>
        <p:spPr>
          <a:xfrm>
            <a:off x="1771418" y="4897721"/>
            <a:ext cx="6251319" cy="89273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0F5F4FF3-BA0F-48D0-AAB5-F6CB7C1EBAFB}"/>
              </a:ext>
            </a:extLst>
          </p:cNvPr>
          <p:cNvCxnSpPr>
            <a:cxnSpLocks/>
          </p:cNvCxnSpPr>
          <p:nvPr/>
        </p:nvCxnSpPr>
        <p:spPr>
          <a:xfrm flipH="1">
            <a:off x="11375772" y="1852951"/>
            <a:ext cx="1" cy="3249754"/>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7DE94028-34B7-4FE3-93E2-4FE6E4AA807E}"/>
              </a:ext>
            </a:extLst>
          </p:cNvPr>
          <p:cNvSpPr txBox="1"/>
          <p:nvPr/>
        </p:nvSpPr>
        <p:spPr>
          <a:xfrm>
            <a:off x="10492834" y="1901518"/>
            <a:ext cx="889795" cy="738664"/>
          </a:xfrm>
          <a:prstGeom prst="rect">
            <a:avLst/>
          </a:prstGeom>
          <a:noFill/>
        </p:spPr>
        <p:txBody>
          <a:bodyPr wrap="none" rtlCol="0">
            <a:spAutoFit/>
          </a:bodyPr>
          <a:lstStyle/>
          <a:p>
            <a:r>
              <a:rPr lang="en-US" sz="1400" dirty="0"/>
              <a:t>Manage</a:t>
            </a:r>
          </a:p>
          <a:p>
            <a:r>
              <a:rPr lang="en-US" sz="1400" dirty="0"/>
              <a:t>HW </a:t>
            </a:r>
          </a:p>
          <a:p>
            <a:r>
              <a:rPr lang="en-US" sz="1400" dirty="0"/>
              <a:t>resources</a:t>
            </a:r>
          </a:p>
        </p:txBody>
      </p:sp>
      <p:sp>
        <p:nvSpPr>
          <p:cNvPr id="56" name="TextBox 55">
            <a:extLst>
              <a:ext uri="{FF2B5EF4-FFF2-40B4-BE49-F238E27FC236}">
                <a16:creationId xmlns:a16="http://schemas.microsoft.com/office/drawing/2014/main" id="{99A2F1A5-8E65-4871-97EF-CDCCD8C04425}"/>
              </a:ext>
            </a:extLst>
          </p:cNvPr>
          <p:cNvSpPr txBox="1"/>
          <p:nvPr/>
        </p:nvSpPr>
        <p:spPr>
          <a:xfrm>
            <a:off x="7293960" y="4398746"/>
            <a:ext cx="838833" cy="261610"/>
          </a:xfrm>
          <a:prstGeom prst="rect">
            <a:avLst/>
          </a:prstGeom>
          <a:noFill/>
        </p:spPr>
        <p:txBody>
          <a:bodyPr wrap="square" rtlCol="0">
            <a:spAutoFit/>
          </a:bodyPr>
          <a:lstStyle/>
          <a:p>
            <a:r>
              <a:rPr lang="en-US" sz="1100" dirty="0"/>
              <a:t>Bare metal</a:t>
            </a:r>
          </a:p>
        </p:txBody>
      </p:sp>
      <p:sp>
        <p:nvSpPr>
          <p:cNvPr id="57" name="Rectangle 56">
            <a:extLst>
              <a:ext uri="{FF2B5EF4-FFF2-40B4-BE49-F238E27FC236}">
                <a16:creationId xmlns:a16="http://schemas.microsoft.com/office/drawing/2014/main" id="{11574BF3-CA25-487D-8106-C020ABC9A94D}"/>
              </a:ext>
            </a:extLst>
          </p:cNvPr>
          <p:cNvSpPr/>
          <p:nvPr/>
        </p:nvSpPr>
        <p:spPr>
          <a:xfrm>
            <a:off x="3813087" y="3367063"/>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8" name="Rectangle 57">
            <a:extLst>
              <a:ext uri="{FF2B5EF4-FFF2-40B4-BE49-F238E27FC236}">
                <a16:creationId xmlns:a16="http://schemas.microsoft.com/office/drawing/2014/main" id="{A13E62B9-5157-49D0-8A18-B9ECB495C2A6}"/>
              </a:ext>
            </a:extLst>
          </p:cNvPr>
          <p:cNvSpPr/>
          <p:nvPr/>
        </p:nvSpPr>
        <p:spPr>
          <a:xfrm>
            <a:off x="4603094" y="3367063"/>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9" name="Rectangle 58">
            <a:extLst>
              <a:ext uri="{FF2B5EF4-FFF2-40B4-BE49-F238E27FC236}">
                <a16:creationId xmlns:a16="http://schemas.microsoft.com/office/drawing/2014/main" id="{B4E9F73A-AD34-4A83-A604-3905878E3BDF}"/>
              </a:ext>
            </a:extLst>
          </p:cNvPr>
          <p:cNvSpPr/>
          <p:nvPr/>
        </p:nvSpPr>
        <p:spPr>
          <a:xfrm>
            <a:off x="5275242" y="3367063"/>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0" name="Rectangle 59">
            <a:extLst>
              <a:ext uri="{FF2B5EF4-FFF2-40B4-BE49-F238E27FC236}">
                <a16:creationId xmlns:a16="http://schemas.microsoft.com/office/drawing/2014/main" id="{36D63EC7-6188-4707-A312-0E6C7E333F10}"/>
              </a:ext>
            </a:extLst>
          </p:cNvPr>
          <p:cNvSpPr/>
          <p:nvPr/>
        </p:nvSpPr>
        <p:spPr>
          <a:xfrm>
            <a:off x="6085676" y="3599275"/>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Rectangle 60">
            <a:extLst>
              <a:ext uri="{FF2B5EF4-FFF2-40B4-BE49-F238E27FC236}">
                <a16:creationId xmlns:a16="http://schemas.microsoft.com/office/drawing/2014/main" id="{2A54C010-1300-4534-A18D-037B0C65B354}"/>
              </a:ext>
            </a:extLst>
          </p:cNvPr>
          <p:cNvSpPr/>
          <p:nvPr/>
        </p:nvSpPr>
        <p:spPr>
          <a:xfrm>
            <a:off x="6875683" y="3599275"/>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2" name="Rectangle 61">
            <a:extLst>
              <a:ext uri="{FF2B5EF4-FFF2-40B4-BE49-F238E27FC236}">
                <a16:creationId xmlns:a16="http://schemas.microsoft.com/office/drawing/2014/main" id="{060FD917-3F6B-464C-A41A-24A1101F40B7}"/>
              </a:ext>
            </a:extLst>
          </p:cNvPr>
          <p:cNvSpPr/>
          <p:nvPr/>
        </p:nvSpPr>
        <p:spPr>
          <a:xfrm>
            <a:off x="7547831" y="3599275"/>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3" name="TextBox 62">
            <a:extLst>
              <a:ext uri="{FF2B5EF4-FFF2-40B4-BE49-F238E27FC236}">
                <a16:creationId xmlns:a16="http://schemas.microsoft.com/office/drawing/2014/main" id="{9A1196BC-82AD-4506-8120-99D75BF4F153}"/>
              </a:ext>
            </a:extLst>
          </p:cNvPr>
          <p:cNvSpPr txBox="1"/>
          <p:nvPr/>
        </p:nvSpPr>
        <p:spPr>
          <a:xfrm>
            <a:off x="6432238" y="3275582"/>
            <a:ext cx="1190454" cy="369332"/>
          </a:xfrm>
          <a:prstGeom prst="rect">
            <a:avLst/>
          </a:prstGeom>
          <a:noFill/>
        </p:spPr>
        <p:txBody>
          <a:bodyPr wrap="none" rtlCol="0">
            <a:spAutoFit/>
          </a:bodyPr>
          <a:lstStyle/>
          <a:p>
            <a:r>
              <a:rPr lang="en-US" dirty="0"/>
              <a:t>Containers</a:t>
            </a:r>
          </a:p>
        </p:txBody>
      </p:sp>
      <p:sp>
        <p:nvSpPr>
          <p:cNvPr id="64" name="TextBox 63">
            <a:extLst>
              <a:ext uri="{FF2B5EF4-FFF2-40B4-BE49-F238E27FC236}">
                <a16:creationId xmlns:a16="http://schemas.microsoft.com/office/drawing/2014/main" id="{D69BE1FD-3A0D-48F5-A5F2-510EDA9D12A3}"/>
              </a:ext>
            </a:extLst>
          </p:cNvPr>
          <p:cNvSpPr txBox="1"/>
          <p:nvPr/>
        </p:nvSpPr>
        <p:spPr>
          <a:xfrm>
            <a:off x="4318831" y="3034674"/>
            <a:ext cx="1190454" cy="369332"/>
          </a:xfrm>
          <a:prstGeom prst="rect">
            <a:avLst/>
          </a:prstGeom>
          <a:noFill/>
        </p:spPr>
        <p:txBody>
          <a:bodyPr wrap="none" rtlCol="0">
            <a:spAutoFit/>
          </a:bodyPr>
          <a:lstStyle/>
          <a:p>
            <a:r>
              <a:rPr lang="en-US" dirty="0"/>
              <a:t>Containers</a:t>
            </a:r>
          </a:p>
        </p:txBody>
      </p:sp>
      <p:sp>
        <p:nvSpPr>
          <p:cNvPr id="65" name="Title 1">
            <a:extLst>
              <a:ext uri="{FF2B5EF4-FFF2-40B4-BE49-F238E27FC236}">
                <a16:creationId xmlns:a16="http://schemas.microsoft.com/office/drawing/2014/main" id="{723F93CF-A7B7-4141-A9EC-8500260593F2}"/>
              </a:ext>
            </a:extLst>
          </p:cNvPr>
          <p:cNvSpPr>
            <a:spLocks noGrp="1"/>
          </p:cNvSpPr>
          <p:nvPr>
            <p:ph type="title"/>
          </p:nvPr>
        </p:nvSpPr>
        <p:spPr>
          <a:xfrm>
            <a:off x="629057" y="124165"/>
            <a:ext cx="10933886" cy="765002"/>
          </a:xfrm>
        </p:spPr>
        <p:txBody>
          <a:bodyPr>
            <a:normAutofit fontScale="90000"/>
          </a:bodyPr>
          <a:lstStyle/>
          <a:p>
            <a:r>
              <a:rPr lang="en-US" dirty="0">
                <a:solidFill>
                  <a:srgbClr val="168FDF"/>
                </a:solidFill>
                <a:latin typeface="Arial" panose="020B0604020202020204" pitchFamily="34" charset="0"/>
                <a:cs typeface="Arial" panose="020B0604020202020204" pitchFamily="34" charset="0"/>
              </a:rPr>
              <a:t>CNTT Reference Model “2.0” - across HW / IaaS and CaaS</a:t>
            </a:r>
          </a:p>
        </p:txBody>
      </p:sp>
    </p:spTree>
    <p:extLst>
      <p:ext uri="{BB962C8B-B14F-4D97-AF65-F5344CB8AC3E}">
        <p14:creationId xmlns:p14="http://schemas.microsoft.com/office/powerpoint/2010/main" val="2287017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3B707-782C-B84C-983D-B83020A2F60A}"/>
              </a:ext>
            </a:extLst>
          </p:cNvPr>
          <p:cNvSpPr>
            <a:spLocks noGrp="1"/>
          </p:cNvSpPr>
          <p:nvPr>
            <p:ph type="title"/>
          </p:nvPr>
        </p:nvSpPr>
        <p:spPr>
          <a:xfrm>
            <a:off x="2185168" y="-21519"/>
            <a:ext cx="10933886" cy="935674"/>
          </a:xfrm>
        </p:spPr>
        <p:txBody>
          <a:bodyPr/>
          <a:lstStyle/>
          <a:p>
            <a:r>
              <a:rPr lang="en-US" dirty="0">
                <a:latin typeface="Arial" panose="020B0604020202020204" pitchFamily="34" charset="0"/>
                <a:cs typeface="Arial" panose="020B0604020202020204" pitchFamily="34" charset="0"/>
              </a:rPr>
              <a:t>CNTT RM Logical Architecture</a:t>
            </a:r>
          </a:p>
        </p:txBody>
      </p:sp>
      <p:grpSp>
        <p:nvGrpSpPr>
          <p:cNvPr id="6" name="Group 5">
            <a:extLst>
              <a:ext uri="{FF2B5EF4-FFF2-40B4-BE49-F238E27FC236}">
                <a16:creationId xmlns:a16="http://schemas.microsoft.com/office/drawing/2014/main" id="{A637FDD5-CB37-4943-A0B2-8ACFC3241A97}"/>
              </a:ext>
            </a:extLst>
          </p:cNvPr>
          <p:cNvGrpSpPr/>
          <p:nvPr/>
        </p:nvGrpSpPr>
        <p:grpSpPr>
          <a:xfrm>
            <a:off x="4697443" y="3887268"/>
            <a:ext cx="1364944" cy="151070"/>
            <a:chOff x="860293" y="2265705"/>
            <a:chExt cx="754984" cy="218912"/>
          </a:xfrm>
        </p:grpSpPr>
        <p:sp>
          <p:nvSpPr>
            <p:cNvPr id="7" name="Rectangle 6">
              <a:extLst>
                <a:ext uri="{FF2B5EF4-FFF2-40B4-BE49-F238E27FC236}">
                  <a16:creationId xmlns:a16="http://schemas.microsoft.com/office/drawing/2014/main" id="{5752CC08-733B-4BE4-BDED-1CB461B6C042}"/>
                </a:ext>
              </a:extLst>
            </p:cNvPr>
            <p:cNvSpPr/>
            <p:nvPr/>
          </p:nvSpPr>
          <p:spPr bwMode="auto">
            <a:xfrm>
              <a:off x="860293" y="2296835"/>
              <a:ext cx="754984" cy="18778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endParaRPr lang="en-US" sz="1050" dirty="0"/>
            </a:p>
          </p:txBody>
        </p:sp>
        <p:sp>
          <p:nvSpPr>
            <p:cNvPr id="8" name="Rectangle 7">
              <a:extLst>
                <a:ext uri="{FF2B5EF4-FFF2-40B4-BE49-F238E27FC236}">
                  <a16:creationId xmlns:a16="http://schemas.microsoft.com/office/drawing/2014/main" id="{26DC4BAC-CB8A-4ADC-AD7B-CC316B17FAB0}"/>
                </a:ext>
              </a:extLst>
            </p:cNvPr>
            <p:cNvSpPr/>
            <p:nvPr/>
          </p:nvSpPr>
          <p:spPr bwMode="auto">
            <a:xfrm>
              <a:off x="863705" y="2265705"/>
              <a:ext cx="747405" cy="202507"/>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0" rIns="73152" bIns="0" numCol="1" spcCol="0" rtlCol="0" fromWordArt="0" anchor="t" anchorCtr="0" forceAA="0" compatLnSpc="1">
              <a:prstTxWarp prst="textNoShape">
                <a:avLst/>
              </a:prstTxWarp>
              <a:noAutofit/>
            </a:bodyPr>
            <a:lstStyle/>
            <a:p>
              <a:pPr fontAlgn="base">
                <a:spcBef>
                  <a:spcPts val="300"/>
                </a:spcBef>
                <a:spcAft>
                  <a:spcPct val="0"/>
                </a:spcAft>
              </a:pPr>
              <a:r>
                <a:rPr lang="en-US" sz="1050" dirty="0"/>
                <a:t>     VM</a:t>
              </a:r>
            </a:p>
          </p:txBody>
        </p:sp>
      </p:grpSp>
      <p:grpSp>
        <p:nvGrpSpPr>
          <p:cNvPr id="9" name="Group 8">
            <a:extLst>
              <a:ext uri="{FF2B5EF4-FFF2-40B4-BE49-F238E27FC236}">
                <a16:creationId xmlns:a16="http://schemas.microsoft.com/office/drawing/2014/main" id="{74892686-DAAE-4310-8C6C-A2BD7344AA4D}"/>
              </a:ext>
            </a:extLst>
          </p:cNvPr>
          <p:cNvGrpSpPr/>
          <p:nvPr/>
        </p:nvGrpSpPr>
        <p:grpSpPr>
          <a:xfrm>
            <a:off x="556661" y="998875"/>
            <a:ext cx="9951741" cy="5333272"/>
            <a:chOff x="933589" y="1128215"/>
            <a:chExt cx="9951741" cy="5333272"/>
          </a:xfrm>
        </p:grpSpPr>
        <p:sp>
          <p:nvSpPr>
            <p:cNvPr id="10" name="Rectangle 9">
              <a:extLst>
                <a:ext uri="{FF2B5EF4-FFF2-40B4-BE49-F238E27FC236}">
                  <a16:creationId xmlns:a16="http://schemas.microsoft.com/office/drawing/2014/main" id="{2C665C6F-15EA-4A7C-8765-B40B5CD85E0A}"/>
                </a:ext>
              </a:extLst>
            </p:cNvPr>
            <p:cNvSpPr/>
            <p:nvPr/>
          </p:nvSpPr>
          <p:spPr bwMode="auto">
            <a:xfrm>
              <a:off x="6548871" y="5325766"/>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11" name="Rectangle 10">
              <a:extLst>
                <a:ext uri="{FF2B5EF4-FFF2-40B4-BE49-F238E27FC236}">
                  <a16:creationId xmlns:a16="http://schemas.microsoft.com/office/drawing/2014/main" id="{1CAF9CA8-54AD-45F2-B8DE-B69D526750C8}"/>
                </a:ext>
              </a:extLst>
            </p:cNvPr>
            <p:cNvSpPr/>
            <p:nvPr/>
          </p:nvSpPr>
          <p:spPr bwMode="auto">
            <a:xfrm>
              <a:off x="5519851" y="5312440"/>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12" name="Rectangle 11">
              <a:extLst>
                <a:ext uri="{FF2B5EF4-FFF2-40B4-BE49-F238E27FC236}">
                  <a16:creationId xmlns:a16="http://schemas.microsoft.com/office/drawing/2014/main" id="{47F800DF-F2D7-4020-9ECB-4C9B769135B4}"/>
                </a:ext>
              </a:extLst>
            </p:cNvPr>
            <p:cNvSpPr/>
            <p:nvPr/>
          </p:nvSpPr>
          <p:spPr bwMode="auto">
            <a:xfrm>
              <a:off x="4506257" y="5312440"/>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13" name="Rectangle 12">
              <a:extLst>
                <a:ext uri="{FF2B5EF4-FFF2-40B4-BE49-F238E27FC236}">
                  <a16:creationId xmlns:a16="http://schemas.microsoft.com/office/drawing/2014/main" id="{32672BD8-47EE-4097-A1C9-363188273E05}"/>
                </a:ext>
              </a:extLst>
            </p:cNvPr>
            <p:cNvSpPr/>
            <p:nvPr/>
          </p:nvSpPr>
          <p:spPr bwMode="auto">
            <a:xfrm>
              <a:off x="3584998" y="5305102"/>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14" name="Rectangle 13">
              <a:extLst>
                <a:ext uri="{FF2B5EF4-FFF2-40B4-BE49-F238E27FC236}">
                  <a16:creationId xmlns:a16="http://schemas.microsoft.com/office/drawing/2014/main" id="{A5067514-3C0B-491E-9FBB-1F10AB32DF90}"/>
                </a:ext>
              </a:extLst>
            </p:cNvPr>
            <p:cNvSpPr/>
            <p:nvPr/>
          </p:nvSpPr>
          <p:spPr bwMode="auto">
            <a:xfrm>
              <a:off x="3325413" y="3217549"/>
              <a:ext cx="7290272" cy="2840858"/>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0" forceAA="0" compatLnSpc="1">
              <a:prstTxWarp prst="textNoShape">
                <a:avLst/>
              </a:prstTxWarp>
              <a:noAutofit/>
            </a:bodyPr>
            <a:lstStyle/>
            <a:p>
              <a:pPr marR="0" defTabSz="914400" rtl="0" eaLnBrk="1" fontAlgn="base" latinLnBrk="0" hangingPunct="1">
                <a:lnSpc>
                  <a:spcPct val="100000"/>
                </a:lnSpc>
                <a:spcBef>
                  <a:spcPts val="300"/>
                </a:spcBef>
                <a:spcAft>
                  <a:spcPct val="0"/>
                </a:spcAft>
                <a:buClrTx/>
                <a:buSzTx/>
                <a:tabLst/>
              </a:pPr>
              <a:r>
                <a:rPr lang="en-US" sz="1050" dirty="0"/>
                <a:t>Cloud Infrastructure</a:t>
              </a:r>
              <a:endParaRPr kumimoji="0" lang="en-US" sz="1050" b="0" i="0" u="none" strike="noStrike" cap="none" normalizeH="0" baseline="0" dirty="0">
                <a:ln>
                  <a:noFill/>
                </a:ln>
                <a:effectLst/>
                <a:latin typeface="+mn-lt"/>
              </a:endParaRPr>
            </a:p>
          </p:txBody>
        </p:sp>
        <p:sp>
          <p:nvSpPr>
            <p:cNvPr id="15" name="Rectangle 14">
              <a:extLst>
                <a:ext uri="{FF2B5EF4-FFF2-40B4-BE49-F238E27FC236}">
                  <a16:creationId xmlns:a16="http://schemas.microsoft.com/office/drawing/2014/main" id="{194FB49C-AF8E-4032-80B1-522BC3A8C71B}"/>
                </a:ext>
              </a:extLst>
            </p:cNvPr>
            <p:cNvSpPr/>
            <p:nvPr/>
          </p:nvSpPr>
          <p:spPr bwMode="auto">
            <a:xfrm>
              <a:off x="3572447" y="3491960"/>
              <a:ext cx="1351240" cy="1149926"/>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00" dirty="0"/>
                <a:t>Container Infrastructure</a:t>
              </a:r>
              <a:br>
                <a:rPr lang="en-US" sz="1000" dirty="0"/>
              </a:br>
              <a:r>
                <a:rPr lang="en-US" sz="1000" dirty="0"/>
                <a:t>Service Instance</a:t>
              </a:r>
            </a:p>
            <a:p>
              <a:pPr fontAlgn="base">
                <a:spcBef>
                  <a:spcPts val="300"/>
                </a:spcBef>
                <a:spcAft>
                  <a:spcPct val="0"/>
                </a:spcAft>
              </a:pPr>
              <a:r>
                <a:rPr lang="en-US" sz="1000" dirty="0"/>
                <a:t>(CaaS on Bare Metal)</a:t>
              </a:r>
            </a:p>
          </p:txBody>
        </p:sp>
        <p:sp>
          <p:nvSpPr>
            <p:cNvPr id="16" name="Rectangle 15">
              <a:extLst>
                <a:ext uri="{FF2B5EF4-FFF2-40B4-BE49-F238E27FC236}">
                  <a16:creationId xmlns:a16="http://schemas.microsoft.com/office/drawing/2014/main" id="{A079FBD7-AB4F-4513-AB6C-7A0811592C53}"/>
                </a:ext>
              </a:extLst>
            </p:cNvPr>
            <p:cNvSpPr/>
            <p:nvPr/>
          </p:nvSpPr>
          <p:spPr bwMode="auto">
            <a:xfrm>
              <a:off x="5100864" y="3478987"/>
              <a:ext cx="1299425" cy="461587"/>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800" dirty="0"/>
                <a:t>Container Infrastructure</a:t>
              </a:r>
              <a:br>
                <a:rPr lang="en-US" sz="800" dirty="0"/>
              </a:br>
              <a:r>
                <a:rPr lang="en-US" sz="800" dirty="0"/>
                <a:t>Service Instance</a:t>
              </a:r>
            </a:p>
            <a:p>
              <a:pPr fontAlgn="base">
                <a:spcBef>
                  <a:spcPts val="300"/>
                </a:spcBef>
                <a:spcAft>
                  <a:spcPct val="0"/>
                </a:spcAft>
              </a:pPr>
              <a:r>
                <a:rPr lang="en-US" sz="800" dirty="0"/>
                <a:t>(CaaS on IaaS)</a:t>
              </a:r>
            </a:p>
          </p:txBody>
        </p:sp>
        <p:sp>
          <p:nvSpPr>
            <p:cNvPr id="17" name="Rectangle 16">
              <a:extLst>
                <a:ext uri="{FF2B5EF4-FFF2-40B4-BE49-F238E27FC236}">
                  <a16:creationId xmlns:a16="http://schemas.microsoft.com/office/drawing/2014/main" id="{CCEB49F0-C182-4DB1-88D5-FE9A470B0700}"/>
                </a:ext>
              </a:extLst>
            </p:cNvPr>
            <p:cNvSpPr/>
            <p:nvPr/>
          </p:nvSpPr>
          <p:spPr bwMode="auto">
            <a:xfrm>
              <a:off x="5479479" y="5358407"/>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Storage</a:t>
              </a:r>
              <a:br>
                <a:rPr kumimoji="0" lang="en-US" sz="1000" b="0" i="0" u="none" strike="noStrike" cap="none" normalizeH="0" baseline="0" dirty="0">
                  <a:ln>
                    <a:noFill/>
                  </a:ln>
                  <a:effectLst/>
                  <a:latin typeface="+mn-lt"/>
                </a:rPr>
              </a:br>
              <a:r>
                <a:rPr lang="en-US" sz="1000" dirty="0"/>
                <a:t>Resource</a:t>
              </a:r>
              <a:endParaRPr kumimoji="0" lang="en-US" sz="1000" b="0" i="0" u="none" strike="noStrike" cap="none" normalizeH="0" baseline="0" dirty="0">
                <a:ln>
                  <a:noFill/>
                </a:ln>
                <a:effectLst/>
                <a:latin typeface="+mn-lt"/>
              </a:endParaRPr>
            </a:p>
          </p:txBody>
        </p:sp>
        <p:sp>
          <p:nvSpPr>
            <p:cNvPr id="18" name="Rectangle 17">
              <a:extLst>
                <a:ext uri="{FF2B5EF4-FFF2-40B4-BE49-F238E27FC236}">
                  <a16:creationId xmlns:a16="http://schemas.microsoft.com/office/drawing/2014/main" id="{74D65865-E716-448D-88F3-9337DB3C47C7}"/>
                </a:ext>
              </a:extLst>
            </p:cNvPr>
            <p:cNvSpPr/>
            <p:nvPr/>
          </p:nvSpPr>
          <p:spPr bwMode="auto">
            <a:xfrm>
              <a:off x="6513443" y="5358749"/>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Network</a:t>
              </a:r>
              <a:br>
                <a:rPr kumimoji="0" lang="en-US" sz="1000" b="0" i="0" u="none" strike="noStrike" cap="none" normalizeH="0" baseline="0" dirty="0">
                  <a:ln>
                    <a:noFill/>
                  </a:ln>
                  <a:effectLst/>
                  <a:latin typeface="+mn-lt"/>
                </a:rPr>
              </a:br>
              <a:r>
                <a:rPr lang="en-US" sz="1000" dirty="0"/>
                <a:t>Resource</a:t>
              </a:r>
              <a:endParaRPr kumimoji="0" lang="en-US" sz="1000" b="0" i="0" u="none" strike="noStrike" cap="none" normalizeH="0" baseline="0" dirty="0">
                <a:ln>
                  <a:noFill/>
                </a:ln>
                <a:effectLst/>
                <a:latin typeface="+mn-lt"/>
              </a:endParaRPr>
            </a:p>
          </p:txBody>
        </p:sp>
        <p:sp>
          <p:nvSpPr>
            <p:cNvPr id="19" name="Rectangle 18">
              <a:extLst>
                <a:ext uri="{FF2B5EF4-FFF2-40B4-BE49-F238E27FC236}">
                  <a16:creationId xmlns:a16="http://schemas.microsoft.com/office/drawing/2014/main" id="{66ADE8F3-F0D7-4C08-8C5C-A63FB6B4D63C}"/>
                </a:ext>
              </a:extLst>
            </p:cNvPr>
            <p:cNvSpPr/>
            <p:nvPr/>
          </p:nvSpPr>
          <p:spPr bwMode="auto">
            <a:xfrm>
              <a:off x="5375196" y="2632031"/>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CNF</a:t>
              </a:r>
            </a:p>
          </p:txBody>
        </p:sp>
        <p:sp>
          <p:nvSpPr>
            <p:cNvPr id="20" name="Rectangle 19">
              <a:extLst>
                <a:ext uri="{FF2B5EF4-FFF2-40B4-BE49-F238E27FC236}">
                  <a16:creationId xmlns:a16="http://schemas.microsoft.com/office/drawing/2014/main" id="{97326691-63E1-482C-8325-2C791F335B5D}"/>
                </a:ext>
              </a:extLst>
            </p:cNvPr>
            <p:cNvSpPr/>
            <p:nvPr/>
          </p:nvSpPr>
          <p:spPr bwMode="auto">
            <a:xfrm>
              <a:off x="3874201" y="2630780"/>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CNF</a:t>
              </a:r>
            </a:p>
          </p:txBody>
        </p:sp>
        <p:sp>
          <p:nvSpPr>
            <p:cNvPr id="21" name="Rectangle 20">
              <a:extLst>
                <a:ext uri="{FF2B5EF4-FFF2-40B4-BE49-F238E27FC236}">
                  <a16:creationId xmlns:a16="http://schemas.microsoft.com/office/drawing/2014/main" id="{EC4CA9EE-2157-4FEE-9059-9BA68D6E3F3F}"/>
                </a:ext>
              </a:extLst>
            </p:cNvPr>
            <p:cNvSpPr/>
            <p:nvPr/>
          </p:nvSpPr>
          <p:spPr bwMode="auto">
            <a:xfrm>
              <a:off x="5103813" y="4178992"/>
              <a:ext cx="2435704" cy="462893"/>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Virtual Machine Manager</a:t>
              </a:r>
            </a:p>
            <a:p>
              <a:pPr fontAlgn="base">
                <a:spcBef>
                  <a:spcPts val="300"/>
                </a:spcBef>
                <a:spcAft>
                  <a:spcPct val="0"/>
                </a:spcAft>
              </a:pPr>
              <a:r>
                <a:rPr lang="en-US" sz="1050" dirty="0"/>
                <a:t>(IaaS Hypervisor)</a:t>
              </a:r>
            </a:p>
          </p:txBody>
        </p:sp>
        <p:sp>
          <p:nvSpPr>
            <p:cNvPr id="22" name="Rectangle 21">
              <a:extLst>
                <a:ext uri="{FF2B5EF4-FFF2-40B4-BE49-F238E27FC236}">
                  <a16:creationId xmlns:a16="http://schemas.microsoft.com/office/drawing/2014/main" id="{76A70294-CB75-43F3-83C1-D60887519489}"/>
                </a:ext>
              </a:extLst>
            </p:cNvPr>
            <p:cNvSpPr/>
            <p:nvPr/>
          </p:nvSpPr>
          <p:spPr bwMode="auto">
            <a:xfrm>
              <a:off x="3422504" y="5029981"/>
              <a:ext cx="4117014" cy="695085"/>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R="0" algn="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HW Resource Pool</a:t>
              </a:r>
            </a:p>
          </p:txBody>
        </p:sp>
        <p:sp>
          <p:nvSpPr>
            <p:cNvPr id="23" name="Rectangle 22">
              <a:extLst>
                <a:ext uri="{FF2B5EF4-FFF2-40B4-BE49-F238E27FC236}">
                  <a16:creationId xmlns:a16="http://schemas.microsoft.com/office/drawing/2014/main" id="{C83C7FBF-B39F-496C-8E4F-2DB1D584D754}"/>
                </a:ext>
              </a:extLst>
            </p:cNvPr>
            <p:cNvSpPr/>
            <p:nvPr/>
          </p:nvSpPr>
          <p:spPr bwMode="auto">
            <a:xfrm>
              <a:off x="6570961" y="2632031"/>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VNF</a:t>
              </a:r>
            </a:p>
          </p:txBody>
        </p:sp>
        <p:sp>
          <p:nvSpPr>
            <p:cNvPr id="24" name="Rectangle 23">
              <a:extLst>
                <a:ext uri="{FF2B5EF4-FFF2-40B4-BE49-F238E27FC236}">
                  <a16:creationId xmlns:a16="http://schemas.microsoft.com/office/drawing/2014/main" id="{59DCFB60-82C3-4233-8661-EF4F1888E8C7}"/>
                </a:ext>
              </a:extLst>
            </p:cNvPr>
            <p:cNvSpPr/>
            <p:nvPr/>
          </p:nvSpPr>
          <p:spPr bwMode="auto">
            <a:xfrm>
              <a:off x="8288633" y="4126232"/>
              <a:ext cx="1647481" cy="555718"/>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Virtual</a:t>
              </a:r>
              <a:br>
                <a:rPr lang="en-US" sz="1050" dirty="0"/>
              </a:br>
              <a:r>
                <a:rPr lang="en-US" sz="1050" dirty="0"/>
                <a:t>Infrastructure</a:t>
              </a:r>
              <a:br>
                <a:rPr lang="en-US" sz="1050" dirty="0"/>
              </a:br>
              <a:r>
                <a:rPr lang="en-US" sz="1050" dirty="0"/>
                <a:t>Manager</a:t>
              </a:r>
            </a:p>
          </p:txBody>
        </p:sp>
        <p:sp>
          <p:nvSpPr>
            <p:cNvPr id="25" name="Rectangle 24">
              <a:extLst>
                <a:ext uri="{FF2B5EF4-FFF2-40B4-BE49-F238E27FC236}">
                  <a16:creationId xmlns:a16="http://schemas.microsoft.com/office/drawing/2014/main" id="{1692A167-670F-4A4B-BF33-40C071A56E9F}"/>
                </a:ext>
              </a:extLst>
            </p:cNvPr>
            <p:cNvSpPr/>
            <p:nvPr/>
          </p:nvSpPr>
          <p:spPr bwMode="auto">
            <a:xfrm>
              <a:off x="8300812" y="5073675"/>
              <a:ext cx="1939799" cy="608409"/>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HW Infrastructure</a:t>
              </a:r>
              <a:br>
                <a:rPr kumimoji="0" lang="en-US" sz="1050" b="0" i="0" u="none" strike="noStrike" cap="none" normalizeH="0" baseline="0" dirty="0">
                  <a:ln>
                    <a:noFill/>
                  </a:ln>
                  <a:effectLst/>
                  <a:latin typeface="+mn-lt"/>
                </a:rPr>
              </a:br>
              <a:r>
                <a:rPr kumimoji="0" lang="en-US" sz="1050" b="0" i="0" u="none" strike="noStrike" cap="none" normalizeH="0" baseline="0" dirty="0">
                  <a:ln>
                    <a:noFill/>
                  </a:ln>
                  <a:effectLst/>
                  <a:latin typeface="+mn-lt"/>
                </a:rPr>
                <a:t>Manager</a:t>
              </a:r>
            </a:p>
          </p:txBody>
        </p:sp>
        <p:cxnSp>
          <p:nvCxnSpPr>
            <p:cNvPr id="26" name="Straight Connector 25">
              <a:extLst>
                <a:ext uri="{FF2B5EF4-FFF2-40B4-BE49-F238E27FC236}">
                  <a16:creationId xmlns:a16="http://schemas.microsoft.com/office/drawing/2014/main" id="{AC3D32B5-55BC-455B-AE66-F1963DBBB38E}"/>
                </a:ext>
              </a:extLst>
            </p:cNvPr>
            <p:cNvCxnSpPr>
              <a:cxnSpLocks/>
              <a:stCxn id="22" idx="3"/>
              <a:endCxn id="25" idx="1"/>
            </p:cNvCxnSpPr>
            <p:nvPr/>
          </p:nvCxnSpPr>
          <p:spPr bwMode="auto">
            <a:xfrm>
              <a:off x="7539518" y="5377524"/>
              <a:ext cx="761294" cy="356"/>
            </a:xfrm>
            <a:prstGeom prst="line">
              <a:avLst/>
            </a:prstGeom>
            <a:solidFill>
              <a:schemeClr val="accent1"/>
            </a:solidFill>
            <a:ln w="12700" cap="flat" cmpd="sng" algn="ctr">
              <a:solidFill>
                <a:schemeClr val="tx1"/>
              </a:solidFill>
              <a:prstDash val="sysDot"/>
              <a:round/>
              <a:headEnd type="none" w="med" len="med"/>
              <a:tailEnd type="none"/>
            </a:ln>
            <a:effectLst/>
          </p:spPr>
        </p:cxnSp>
        <p:sp>
          <p:nvSpPr>
            <p:cNvPr id="27" name="Rectangle 26">
              <a:extLst>
                <a:ext uri="{FF2B5EF4-FFF2-40B4-BE49-F238E27FC236}">
                  <a16:creationId xmlns:a16="http://schemas.microsoft.com/office/drawing/2014/main" id="{8CA9CD20-6BA9-40F4-9144-87D2D8A9C8C3}"/>
                </a:ext>
              </a:extLst>
            </p:cNvPr>
            <p:cNvSpPr/>
            <p:nvPr/>
          </p:nvSpPr>
          <p:spPr bwMode="auto">
            <a:xfrm>
              <a:off x="8332573" y="1690469"/>
              <a:ext cx="1887438" cy="332535"/>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Orchestrator(s)</a:t>
              </a:r>
            </a:p>
          </p:txBody>
        </p:sp>
        <p:cxnSp>
          <p:nvCxnSpPr>
            <p:cNvPr id="28" name="Straight Connector 58">
              <a:extLst>
                <a:ext uri="{FF2B5EF4-FFF2-40B4-BE49-F238E27FC236}">
                  <a16:creationId xmlns:a16="http://schemas.microsoft.com/office/drawing/2014/main" id="{33B2FF43-C8E4-4925-BBA6-11EAB6D82308}"/>
                </a:ext>
              </a:extLst>
            </p:cNvPr>
            <p:cNvCxnSpPr>
              <a:cxnSpLocks/>
              <a:endCxn id="39" idx="0"/>
            </p:cNvCxnSpPr>
            <p:nvPr/>
          </p:nvCxnSpPr>
          <p:spPr bwMode="auto">
            <a:xfrm>
              <a:off x="8854178" y="1998471"/>
              <a:ext cx="0" cy="602189"/>
            </a:xfrm>
            <a:prstGeom prst="straightConnector1">
              <a:avLst/>
            </a:prstGeom>
            <a:solidFill>
              <a:schemeClr val="accent1"/>
            </a:solidFill>
            <a:ln w="12700" cap="flat" cmpd="sng" algn="ctr">
              <a:solidFill>
                <a:schemeClr val="tx1"/>
              </a:solidFill>
              <a:prstDash val="solid"/>
              <a:round/>
              <a:headEnd type="none" w="med" len="med"/>
              <a:tailEnd type="none"/>
            </a:ln>
            <a:effectLst/>
          </p:spPr>
        </p:cxnSp>
        <p:cxnSp>
          <p:nvCxnSpPr>
            <p:cNvPr id="29" name="Straight Connector 58">
              <a:extLst>
                <a:ext uri="{FF2B5EF4-FFF2-40B4-BE49-F238E27FC236}">
                  <a16:creationId xmlns:a16="http://schemas.microsoft.com/office/drawing/2014/main" id="{B7DCC61B-306D-4F2E-BFD8-F0993C7B3F02}"/>
                </a:ext>
              </a:extLst>
            </p:cNvPr>
            <p:cNvCxnSpPr>
              <a:cxnSpLocks/>
            </p:cNvCxnSpPr>
            <p:nvPr/>
          </p:nvCxnSpPr>
          <p:spPr bwMode="auto">
            <a:xfrm>
              <a:off x="10012977" y="1998468"/>
              <a:ext cx="0" cy="3087990"/>
            </a:xfrm>
            <a:prstGeom prst="straightConnector1">
              <a:avLst/>
            </a:prstGeom>
            <a:solidFill>
              <a:schemeClr val="accent1"/>
            </a:solidFill>
            <a:ln w="12700" cap="flat" cmpd="sng" algn="ctr">
              <a:solidFill>
                <a:schemeClr val="tx1"/>
              </a:solidFill>
              <a:prstDash val="sysDot"/>
              <a:round/>
              <a:headEnd type="none" w="med" len="med"/>
              <a:tailEnd type="none"/>
            </a:ln>
            <a:effectLst/>
          </p:spPr>
        </p:cxnSp>
        <p:sp>
          <p:nvSpPr>
            <p:cNvPr id="30" name="Rectangle 29">
              <a:extLst>
                <a:ext uri="{FF2B5EF4-FFF2-40B4-BE49-F238E27FC236}">
                  <a16:creationId xmlns:a16="http://schemas.microsoft.com/office/drawing/2014/main" id="{DBADFBA9-C547-4CDE-ADDC-4E083C7072AD}"/>
                </a:ext>
              </a:extLst>
            </p:cNvPr>
            <p:cNvSpPr/>
            <p:nvPr/>
          </p:nvSpPr>
          <p:spPr bwMode="auto">
            <a:xfrm>
              <a:off x="2562096" y="1690468"/>
              <a:ext cx="4977421" cy="332535"/>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a:t>OSS/BSS</a:t>
              </a:r>
            </a:p>
          </p:txBody>
        </p:sp>
        <p:cxnSp>
          <p:nvCxnSpPr>
            <p:cNvPr id="31" name="Straight Connector 93">
              <a:extLst>
                <a:ext uri="{FF2B5EF4-FFF2-40B4-BE49-F238E27FC236}">
                  <a16:creationId xmlns:a16="http://schemas.microsoft.com/office/drawing/2014/main" id="{61C931C1-56E9-48B3-9084-7D57EBBA8AD2}"/>
                </a:ext>
              </a:extLst>
            </p:cNvPr>
            <p:cNvCxnSpPr>
              <a:cxnSpLocks/>
              <a:endCxn id="55" idx="1"/>
            </p:cNvCxnSpPr>
            <p:nvPr/>
          </p:nvCxnSpPr>
          <p:spPr bwMode="auto">
            <a:xfrm rot="16200000" flipH="1">
              <a:off x="1076865" y="3576171"/>
              <a:ext cx="3388356" cy="232951"/>
            </a:xfrm>
            <a:prstGeom prst="bentConnector2">
              <a:avLst/>
            </a:prstGeom>
            <a:solidFill>
              <a:schemeClr val="accent1"/>
            </a:solidFill>
            <a:ln w="12700" cap="flat" cmpd="sng" algn="ctr">
              <a:solidFill>
                <a:schemeClr val="tx1"/>
              </a:solidFill>
              <a:prstDash val="sysDot"/>
              <a:round/>
              <a:headEnd type="none" w="med" len="med"/>
              <a:tailEnd type="none"/>
            </a:ln>
            <a:effectLst/>
          </p:spPr>
        </p:cxnSp>
        <p:cxnSp>
          <p:nvCxnSpPr>
            <p:cNvPr id="32" name="Straight Connector 58">
              <a:extLst>
                <a:ext uri="{FF2B5EF4-FFF2-40B4-BE49-F238E27FC236}">
                  <a16:creationId xmlns:a16="http://schemas.microsoft.com/office/drawing/2014/main" id="{2ECA63BC-6B4E-4619-BFD8-7748553DBC2F}"/>
                </a:ext>
              </a:extLst>
            </p:cNvPr>
            <p:cNvCxnSpPr>
              <a:cxnSpLocks/>
              <a:stCxn id="30" idx="3"/>
              <a:endCxn id="27" idx="1"/>
            </p:cNvCxnSpPr>
            <p:nvPr/>
          </p:nvCxnSpPr>
          <p:spPr bwMode="auto">
            <a:xfrm>
              <a:off x="7539517" y="1856736"/>
              <a:ext cx="793056" cy="1"/>
            </a:xfrm>
            <a:prstGeom prst="straightConnector1">
              <a:avLst/>
            </a:prstGeom>
            <a:solidFill>
              <a:schemeClr val="accent1"/>
            </a:solidFill>
            <a:ln w="12700" cap="flat" cmpd="sng" algn="ctr">
              <a:solidFill>
                <a:schemeClr val="tx1"/>
              </a:solidFill>
              <a:prstDash val="sysDot"/>
              <a:round/>
              <a:headEnd type="none" w="med" len="med"/>
              <a:tailEnd type="none"/>
            </a:ln>
            <a:effectLst/>
          </p:spPr>
        </p:cxnSp>
        <p:sp>
          <p:nvSpPr>
            <p:cNvPr id="33" name="TextBox 32">
              <a:extLst>
                <a:ext uri="{FF2B5EF4-FFF2-40B4-BE49-F238E27FC236}">
                  <a16:creationId xmlns:a16="http://schemas.microsoft.com/office/drawing/2014/main" id="{04C9874C-7FD3-4CC8-9EB9-1BFF1E9E85C0}"/>
                </a:ext>
              </a:extLst>
            </p:cNvPr>
            <p:cNvSpPr txBox="1"/>
            <p:nvPr/>
          </p:nvSpPr>
          <p:spPr bwMode="auto">
            <a:xfrm>
              <a:off x="6282562" y="4751798"/>
              <a:ext cx="490780" cy="156998"/>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err="1"/>
                <a:t>Vl</a:t>
              </a:r>
              <a:r>
                <a:rPr lang="en-US" dirty="0"/>
                <a:t>-Ha</a:t>
              </a:r>
            </a:p>
          </p:txBody>
        </p:sp>
        <p:cxnSp>
          <p:nvCxnSpPr>
            <p:cNvPr id="34" name="Straight Connector 58">
              <a:extLst>
                <a:ext uri="{FF2B5EF4-FFF2-40B4-BE49-F238E27FC236}">
                  <a16:creationId xmlns:a16="http://schemas.microsoft.com/office/drawing/2014/main" id="{6DFA7265-E8FD-436B-A3EA-52D20F93754F}"/>
                </a:ext>
              </a:extLst>
            </p:cNvPr>
            <p:cNvCxnSpPr>
              <a:cxnSpLocks/>
              <a:stCxn id="20" idx="2"/>
              <a:endCxn id="15" idx="0"/>
            </p:cNvCxnSpPr>
            <p:nvPr/>
          </p:nvCxnSpPr>
          <p:spPr bwMode="auto">
            <a:xfrm flipH="1">
              <a:off x="4248067" y="2964114"/>
              <a:ext cx="3626" cy="527846"/>
            </a:xfrm>
            <a:prstGeom prst="straightConnector1">
              <a:avLst/>
            </a:prstGeom>
            <a:solidFill>
              <a:schemeClr val="accent1"/>
            </a:solidFill>
            <a:ln w="34925" cap="flat" cmpd="dbl" algn="ctr">
              <a:solidFill>
                <a:schemeClr val="tx1"/>
              </a:solidFill>
              <a:prstDash val="solid"/>
              <a:round/>
              <a:headEnd type="none" w="med" len="med"/>
              <a:tailEnd type="none"/>
            </a:ln>
            <a:effectLst/>
          </p:spPr>
        </p:cxnSp>
        <p:cxnSp>
          <p:nvCxnSpPr>
            <p:cNvPr id="35" name="Straight Connector 58">
              <a:extLst>
                <a:ext uri="{FF2B5EF4-FFF2-40B4-BE49-F238E27FC236}">
                  <a16:creationId xmlns:a16="http://schemas.microsoft.com/office/drawing/2014/main" id="{15749299-5688-4F01-96A7-CC387C0EC488}"/>
                </a:ext>
              </a:extLst>
            </p:cNvPr>
            <p:cNvCxnSpPr>
              <a:cxnSpLocks/>
              <a:stCxn id="23" idx="2"/>
            </p:cNvCxnSpPr>
            <p:nvPr/>
          </p:nvCxnSpPr>
          <p:spPr bwMode="auto">
            <a:xfrm>
              <a:off x="6948453" y="2965365"/>
              <a:ext cx="9740" cy="1213627"/>
            </a:xfrm>
            <a:prstGeom prst="straightConnector1">
              <a:avLst/>
            </a:prstGeom>
            <a:solidFill>
              <a:schemeClr val="accent1"/>
            </a:solidFill>
            <a:ln w="12700" cap="flat" cmpd="sng" algn="ctr">
              <a:solidFill>
                <a:schemeClr val="tx1"/>
              </a:solidFill>
              <a:prstDash val="solid"/>
              <a:round/>
              <a:headEnd type="none" w="med" len="med"/>
              <a:tailEnd type="none"/>
            </a:ln>
            <a:effectLst/>
          </p:spPr>
        </p:cxnSp>
        <p:cxnSp>
          <p:nvCxnSpPr>
            <p:cNvPr id="36" name="Straight Connector 58">
              <a:extLst>
                <a:ext uri="{FF2B5EF4-FFF2-40B4-BE49-F238E27FC236}">
                  <a16:creationId xmlns:a16="http://schemas.microsoft.com/office/drawing/2014/main" id="{D1313D8A-F862-4AEB-86BF-3D5329BE326F}"/>
                </a:ext>
              </a:extLst>
            </p:cNvPr>
            <p:cNvCxnSpPr>
              <a:cxnSpLocks/>
              <a:stCxn id="19" idx="2"/>
              <a:endCxn id="16" idx="0"/>
            </p:cNvCxnSpPr>
            <p:nvPr/>
          </p:nvCxnSpPr>
          <p:spPr bwMode="auto">
            <a:xfrm flipH="1">
              <a:off x="5750577" y="2965365"/>
              <a:ext cx="2111" cy="513622"/>
            </a:xfrm>
            <a:prstGeom prst="straightConnector1">
              <a:avLst/>
            </a:prstGeom>
            <a:solidFill>
              <a:schemeClr val="accent1"/>
            </a:solidFill>
            <a:ln w="34925" cap="flat" cmpd="dbl" algn="ctr">
              <a:solidFill>
                <a:schemeClr val="tx1"/>
              </a:solidFill>
              <a:prstDash val="solid"/>
              <a:round/>
              <a:headEnd type="none" w="med" len="med"/>
              <a:tailEnd type="none"/>
            </a:ln>
            <a:effectLst/>
          </p:spPr>
        </p:cxnSp>
        <p:sp>
          <p:nvSpPr>
            <p:cNvPr id="37" name="TextBox 36">
              <a:extLst>
                <a:ext uri="{FF2B5EF4-FFF2-40B4-BE49-F238E27FC236}">
                  <a16:creationId xmlns:a16="http://schemas.microsoft.com/office/drawing/2014/main" id="{5DD6B688-5C49-4A53-86BE-ECEA0A59E094}"/>
                </a:ext>
              </a:extLst>
            </p:cNvPr>
            <p:cNvSpPr txBox="1"/>
            <p:nvPr/>
          </p:nvSpPr>
          <p:spPr bwMode="auto">
            <a:xfrm>
              <a:off x="6955610" y="2973971"/>
              <a:ext cx="477482" cy="18781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err="1"/>
                <a:t>Vn-Nf</a:t>
              </a:r>
              <a:endParaRPr lang="en-US" sz="1000" dirty="0"/>
            </a:p>
          </p:txBody>
        </p:sp>
        <p:sp>
          <p:nvSpPr>
            <p:cNvPr id="38" name="TextBox 37">
              <a:extLst>
                <a:ext uri="{FF2B5EF4-FFF2-40B4-BE49-F238E27FC236}">
                  <a16:creationId xmlns:a16="http://schemas.microsoft.com/office/drawing/2014/main" id="{0E8A6741-A003-42A3-B54B-FF20D8387D69}"/>
                </a:ext>
              </a:extLst>
            </p:cNvPr>
            <p:cNvSpPr txBox="1"/>
            <p:nvPr/>
          </p:nvSpPr>
          <p:spPr bwMode="auto">
            <a:xfrm>
              <a:off x="4207523" y="4755639"/>
              <a:ext cx="490780" cy="140369"/>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err="1"/>
                <a:t>Vl</a:t>
              </a:r>
              <a:r>
                <a:rPr lang="en-US" dirty="0"/>
                <a:t>-Ha</a:t>
              </a:r>
            </a:p>
          </p:txBody>
        </p:sp>
        <p:sp>
          <p:nvSpPr>
            <p:cNvPr id="39" name="Rectangle 38">
              <a:extLst>
                <a:ext uri="{FF2B5EF4-FFF2-40B4-BE49-F238E27FC236}">
                  <a16:creationId xmlns:a16="http://schemas.microsoft.com/office/drawing/2014/main" id="{31E09B9E-E45D-4185-A1BC-D3E642C699B7}"/>
                </a:ext>
              </a:extLst>
            </p:cNvPr>
            <p:cNvSpPr/>
            <p:nvPr/>
          </p:nvSpPr>
          <p:spPr bwMode="auto">
            <a:xfrm>
              <a:off x="8307489" y="2600660"/>
              <a:ext cx="1093377" cy="359699"/>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VNF </a:t>
              </a:r>
              <a:br>
                <a:rPr lang="en-US" sz="1050" dirty="0"/>
              </a:br>
              <a:r>
                <a:rPr lang="en-US" sz="1050" dirty="0"/>
                <a:t>Manager</a:t>
              </a:r>
            </a:p>
          </p:txBody>
        </p:sp>
        <p:sp>
          <p:nvSpPr>
            <p:cNvPr id="40" name="TextBox 39">
              <a:extLst>
                <a:ext uri="{FF2B5EF4-FFF2-40B4-BE49-F238E27FC236}">
                  <a16:creationId xmlns:a16="http://schemas.microsoft.com/office/drawing/2014/main" id="{18BF1CB7-73A9-4B98-9445-B5660448992A}"/>
                </a:ext>
              </a:extLst>
            </p:cNvPr>
            <p:cNvSpPr txBox="1"/>
            <p:nvPr/>
          </p:nvSpPr>
          <p:spPr bwMode="auto">
            <a:xfrm rot="16200000">
              <a:off x="2139347" y="2625656"/>
              <a:ext cx="1009364" cy="374800"/>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Equipment</a:t>
              </a:r>
            </a:p>
            <a:p>
              <a:pPr algn="l">
                <a:buClr>
                  <a:schemeClr val="tx1"/>
                </a:buClr>
              </a:pPr>
              <a:r>
                <a:rPr lang="en-US" sz="1000" dirty="0"/>
                <a:t> Management</a:t>
              </a:r>
            </a:p>
          </p:txBody>
        </p:sp>
        <p:sp>
          <p:nvSpPr>
            <p:cNvPr id="41" name="TextBox 40">
              <a:extLst>
                <a:ext uri="{FF2B5EF4-FFF2-40B4-BE49-F238E27FC236}">
                  <a16:creationId xmlns:a16="http://schemas.microsoft.com/office/drawing/2014/main" id="{EC14E189-040B-43B6-9718-ED661CBE3090}"/>
                </a:ext>
              </a:extLst>
            </p:cNvPr>
            <p:cNvSpPr txBox="1"/>
            <p:nvPr/>
          </p:nvSpPr>
          <p:spPr bwMode="auto">
            <a:xfrm>
              <a:off x="7641123" y="4198116"/>
              <a:ext cx="490780" cy="173498"/>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err="1"/>
                <a:t>Nf</a:t>
              </a:r>
              <a:r>
                <a:rPr lang="en-US" dirty="0"/>
                <a:t>-Vi</a:t>
              </a:r>
            </a:p>
          </p:txBody>
        </p:sp>
        <p:cxnSp>
          <p:nvCxnSpPr>
            <p:cNvPr id="42" name="Straight Connector 46">
              <a:extLst>
                <a:ext uri="{FF2B5EF4-FFF2-40B4-BE49-F238E27FC236}">
                  <a16:creationId xmlns:a16="http://schemas.microsoft.com/office/drawing/2014/main" id="{682A3FEF-1774-48F6-B0AA-25FFAB2272DF}"/>
                </a:ext>
              </a:extLst>
            </p:cNvPr>
            <p:cNvCxnSpPr>
              <a:cxnSpLocks/>
            </p:cNvCxnSpPr>
            <p:nvPr/>
          </p:nvCxnSpPr>
          <p:spPr bwMode="auto">
            <a:xfrm>
              <a:off x="9096464" y="6373210"/>
              <a:ext cx="267964" cy="1"/>
            </a:xfrm>
            <a:prstGeom prst="curvedConnector3">
              <a:avLst>
                <a:gd name="adj1" fmla="val 50000"/>
              </a:avLst>
            </a:prstGeom>
            <a:solidFill>
              <a:schemeClr val="accent1"/>
            </a:solidFill>
            <a:ln w="12700" cap="flat" cmpd="sng" algn="ctr">
              <a:solidFill>
                <a:schemeClr val="tx1"/>
              </a:solidFill>
              <a:prstDash val="solid"/>
              <a:round/>
              <a:headEnd type="none" w="med" len="med"/>
              <a:tailEnd type="none"/>
            </a:ln>
            <a:effectLst/>
          </p:spPr>
        </p:cxnSp>
        <p:cxnSp>
          <p:nvCxnSpPr>
            <p:cNvPr id="43" name="Straight Connector 46">
              <a:extLst>
                <a:ext uri="{FF2B5EF4-FFF2-40B4-BE49-F238E27FC236}">
                  <a16:creationId xmlns:a16="http://schemas.microsoft.com/office/drawing/2014/main" id="{C1A1E9BE-8DD5-4775-9EB8-EFFEB82CC5A9}"/>
                </a:ext>
              </a:extLst>
            </p:cNvPr>
            <p:cNvCxnSpPr>
              <a:cxnSpLocks/>
            </p:cNvCxnSpPr>
            <p:nvPr/>
          </p:nvCxnSpPr>
          <p:spPr bwMode="auto">
            <a:xfrm>
              <a:off x="7152609" y="6397537"/>
              <a:ext cx="267964" cy="1"/>
            </a:xfrm>
            <a:prstGeom prst="curvedConnector3">
              <a:avLst>
                <a:gd name="adj1" fmla="val 50000"/>
              </a:avLst>
            </a:prstGeom>
            <a:solidFill>
              <a:schemeClr val="accent1"/>
            </a:solidFill>
            <a:ln w="12700" cap="flat" cmpd="sng" algn="ctr">
              <a:solidFill>
                <a:schemeClr val="tx1"/>
              </a:solidFill>
              <a:prstDash val="sysDot"/>
              <a:round/>
              <a:headEnd type="none" w="med" len="med"/>
              <a:tailEnd type="none"/>
            </a:ln>
            <a:effectLst/>
          </p:spPr>
        </p:cxnSp>
        <p:sp>
          <p:nvSpPr>
            <p:cNvPr id="44" name="TextBox 43">
              <a:extLst>
                <a:ext uri="{FF2B5EF4-FFF2-40B4-BE49-F238E27FC236}">
                  <a16:creationId xmlns:a16="http://schemas.microsoft.com/office/drawing/2014/main" id="{9B18DF95-17C8-4CD1-8117-4A807A4848BC}"/>
                </a:ext>
              </a:extLst>
            </p:cNvPr>
            <p:cNvSpPr txBox="1"/>
            <p:nvPr/>
          </p:nvSpPr>
          <p:spPr bwMode="auto">
            <a:xfrm>
              <a:off x="9354466" y="6269050"/>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ETSI NFV reference point</a:t>
              </a:r>
            </a:p>
          </p:txBody>
        </p:sp>
        <p:sp>
          <p:nvSpPr>
            <p:cNvPr id="45" name="TextBox 44">
              <a:extLst>
                <a:ext uri="{FF2B5EF4-FFF2-40B4-BE49-F238E27FC236}">
                  <a16:creationId xmlns:a16="http://schemas.microsoft.com/office/drawing/2014/main" id="{467EC03D-F210-4F5E-9352-916E4AF4C207}"/>
                </a:ext>
              </a:extLst>
            </p:cNvPr>
            <p:cNvSpPr txBox="1"/>
            <p:nvPr/>
          </p:nvSpPr>
          <p:spPr bwMode="auto">
            <a:xfrm>
              <a:off x="7451713" y="6269050"/>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Non-CNTT reference point</a:t>
              </a:r>
            </a:p>
          </p:txBody>
        </p:sp>
        <p:sp>
          <p:nvSpPr>
            <p:cNvPr id="46" name="Rectangle 45">
              <a:extLst>
                <a:ext uri="{FF2B5EF4-FFF2-40B4-BE49-F238E27FC236}">
                  <a16:creationId xmlns:a16="http://schemas.microsoft.com/office/drawing/2014/main" id="{99E779C1-F905-4E07-AD70-E4F932C900F3}"/>
                </a:ext>
              </a:extLst>
            </p:cNvPr>
            <p:cNvSpPr/>
            <p:nvPr/>
          </p:nvSpPr>
          <p:spPr bwMode="auto">
            <a:xfrm>
              <a:off x="3541084" y="5364508"/>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Compute</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Resource 1</a:t>
              </a:r>
            </a:p>
          </p:txBody>
        </p:sp>
        <p:sp>
          <p:nvSpPr>
            <p:cNvPr id="47" name="Rectangle 46">
              <a:extLst>
                <a:ext uri="{FF2B5EF4-FFF2-40B4-BE49-F238E27FC236}">
                  <a16:creationId xmlns:a16="http://schemas.microsoft.com/office/drawing/2014/main" id="{FC775648-6B42-40A1-9D8B-259F6AFA0AD1}"/>
                </a:ext>
              </a:extLst>
            </p:cNvPr>
            <p:cNvSpPr/>
            <p:nvPr/>
          </p:nvSpPr>
          <p:spPr bwMode="auto">
            <a:xfrm>
              <a:off x="4465899" y="5364508"/>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fontAlgn="base">
                <a:spcBef>
                  <a:spcPts val="300"/>
                </a:spcBef>
                <a:spcAft>
                  <a:spcPct val="0"/>
                </a:spcAft>
              </a:pPr>
              <a:r>
                <a:rPr lang="en-US" sz="1000" dirty="0"/>
                <a:t>Compute</a:t>
              </a:r>
              <a:br>
                <a:rPr kumimoji="0" lang="en-US" sz="1000" b="0" i="0" u="none" strike="noStrike" cap="none" normalizeH="0" baseline="0" dirty="0">
                  <a:ln>
                    <a:noFill/>
                  </a:ln>
                  <a:effectLst/>
                  <a:latin typeface="+mn-lt"/>
                </a:rPr>
              </a:br>
              <a:r>
                <a:rPr lang="en-US" sz="1000" dirty="0"/>
                <a:t>Resource </a:t>
              </a:r>
              <a:r>
                <a:rPr kumimoji="0" lang="en-US" sz="1000" b="0" i="0" u="none" strike="noStrike" cap="none" normalizeH="0" baseline="0" dirty="0">
                  <a:ln>
                    <a:noFill/>
                  </a:ln>
                  <a:effectLst/>
                  <a:latin typeface="+mn-lt"/>
                </a:rPr>
                <a:t>m</a:t>
              </a:r>
            </a:p>
          </p:txBody>
        </p:sp>
        <p:sp>
          <p:nvSpPr>
            <p:cNvPr id="48" name="Rectangle 47">
              <a:extLst>
                <a:ext uri="{FF2B5EF4-FFF2-40B4-BE49-F238E27FC236}">
                  <a16:creationId xmlns:a16="http://schemas.microsoft.com/office/drawing/2014/main" id="{3673D94A-524C-4BAA-9675-1476B17210DF}"/>
                </a:ext>
              </a:extLst>
            </p:cNvPr>
            <p:cNvSpPr/>
            <p:nvPr/>
          </p:nvSpPr>
          <p:spPr bwMode="auto">
            <a:xfrm>
              <a:off x="8208761" y="1128215"/>
              <a:ext cx="2156240" cy="4630797"/>
            </a:xfrm>
            <a:prstGeom prst="rect">
              <a:avLst/>
            </a:prstGeom>
            <a:noFill/>
            <a:ln w="12700" cap="flat" cmpd="sng" algn="ctr">
              <a:solidFill>
                <a:schemeClr val="tx1"/>
              </a:solidFill>
              <a:prstDash val="lgDash"/>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indent="0" algn="ctr" defTabSz="914400" rtl="0" eaLnBrk="1" fontAlgn="base" latinLnBrk="0" hangingPunct="1">
                <a:lnSpc>
                  <a:spcPct val="100000"/>
                </a:lnSpc>
                <a:spcBef>
                  <a:spcPts val="300"/>
                </a:spcBef>
                <a:spcAft>
                  <a:spcPct val="0"/>
                </a:spcAft>
                <a:buClrTx/>
                <a:buSzTx/>
                <a:buNone/>
                <a:tabLst/>
              </a:pPr>
              <a:r>
                <a:rPr kumimoji="0" lang="en-US" sz="1400" b="0" i="0" u="none" strike="noStrike" cap="none" normalizeH="0" baseline="0" dirty="0">
                  <a:ln>
                    <a:noFill/>
                  </a:ln>
                  <a:effectLst/>
                  <a:latin typeface="+mn-lt"/>
                </a:rPr>
                <a:t>Management and Orchestration</a:t>
              </a:r>
            </a:p>
          </p:txBody>
        </p:sp>
        <p:cxnSp>
          <p:nvCxnSpPr>
            <p:cNvPr id="49" name="Straight Connector 48">
              <a:extLst>
                <a:ext uri="{FF2B5EF4-FFF2-40B4-BE49-F238E27FC236}">
                  <a16:creationId xmlns:a16="http://schemas.microsoft.com/office/drawing/2014/main" id="{1F964702-0586-46D3-B36E-050011BE9057}"/>
                </a:ext>
              </a:extLst>
            </p:cNvPr>
            <p:cNvCxnSpPr>
              <a:cxnSpLocks/>
              <a:stCxn id="21" idx="3"/>
              <a:endCxn id="24" idx="1"/>
            </p:cNvCxnSpPr>
            <p:nvPr/>
          </p:nvCxnSpPr>
          <p:spPr bwMode="auto">
            <a:xfrm flipV="1">
              <a:off x="7539517" y="4404091"/>
              <a:ext cx="749116" cy="6348"/>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50" name="Straight Connector 58">
              <a:extLst>
                <a:ext uri="{FF2B5EF4-FFF2-40B4-BE49-F238E27FC236}">
                  <a16:creationId xmlns:a16="http://schemas.microsoft.com/office/drawing/2014/main" id="{523B43BA-C6C1-4B39-9B56-400B338EB8AB}"/>
                </a:ext>
              </a:extLst>
            </p:cNvPr>
            <p:cNvCxnSpPr>
              <a:cxnSpLocks/>
              <a:stCxn id="39" idx="2"/>
            </p:cNvCxnSpPr>
            <p:nvPr/>
          </p:nvCxnSpPr>
          <p:spPr bwMode="auto">
            <a:xfrm flipH="1">
              <a:off x="8846706" y="2960359"/>
              <a:ext cx="7472" cy="468641"/>
            </a:xfrm>
            <a:prstGeom prst="straightConnector1">
              <a:avLst/>
            </a:prstGeom>
            <a:solidFill>
              <a:schemeClr val="accent1"/>
            </a:solidFill>
            <a:ln w="12700" cap="flat" cmpd="sng" algn="ctr">
              <a:solidFill>
                <a:schemeClr val="tx1"/>
              </a:solidFill>
              <a:prstDash val="solid"/>
              <a:round/>
              <a:headEnd type="none" w="med" len="med"/>
              <a:tailEnd type="none"/>
            </a:ln>
            <a:effectLst/>
          </p:spPr>
        </p:cxnSp>
        <p:sp>
          <p:nvSpPr>
            <p:cNvPr id="51" name="Rectangle 50">
              <a:extLst>
                <a:ext uri="{FF2B5EF4-FFF2-40B4-BE49-F238E27FC236}">
                  <a16:creationId xmlns:a16="http://schemas.microsoft.com/office/drawing/2014/main" id="{0F284386-BC3F-4EC1-A2B5-414378F6F45D}"/>
                </a:ext>
              </a:extLst>
            </p:cNvPr>
            <p:cNvSpPr/>
            <p:nvPr/>
          </p:nvSpPr>
          <p:spPr bwMode="auto">
            <a:xfrm>
              <a:off x="8293875" y="3481682"/>
              <a:ext cx="1415627" cy="555468"/>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Container</a:t>
              </a:r>
              <a:br>
                <a:rPr lang="en-US" sz="1050" dirty="0"/>
              </a:br>
              <a:r>
                <a:rPr lang="en-US" sz="1050" dirty="0"/>
                <a:t>Infrastructure</a:t>
              </a:r>
              <a:br>
                <a:rPr lang="en-US" sz="1050" dirty="0"/>
              </a:br>
              <a:r>
                <a:rPr lang="en-US" sz="1050" dirty="0"/>
                <a:t>Service Manager</a:t>
              </a:r>
            </a:p>
          </p:txBody>
        </p:sp>
        <p:cxnSp>
          <p:nvCxnSpPr>
            <p:cNvPr id="52" name="Straight Connector 51">
              <a:extLst>
                <a:ext uri="{FF2B5EF4-FFF2-40B4-BE49-F238E27FC236}">
                  <a16:creationId xmlns:a16="http://schemas.microsoft.com/office/drawing/2014/main" id="{60B0E478-B810-468E-A65D-B137B56FD82D}"/>
                </a:ext>
              </a:extLst>
            </p:cNvPr>
            <p:cNvCxnSpPr>
              <a:cxnSpLocks/>
            </p:cNvCxnSpPr>
            <p:nvPr/>
          </p:nvCxnSpPr>
          <p:spPr bwMode="auto">
            <a:xfrm flipV="1">
              <a:off x="6398695" y="3698961"/>
              <a:ext cx="1898948" cy="10821"/>
            </a:xfrm>
            <a:prstGeom prst="line">
              <a:avLst/>
            </a:prstGeom>
            <a:solidFill>
              <a:schemeClr val="accent1"/>
            </a:solidFill>
            <a:ln w="34925" cap="flat" cmpd="dbl" algn="ctr">
              <a:solidFill>
                <a:schemeClr val="tx1"/>
              </a:solidFill>
              <a:prstDash val="solid"/>
              <a:round/>
              <a:headEnd type="none" w="med" len="med"/>
              <a:tailEnd type="none"/>
            </a:ln>
            <a:effectLst/>
          </p:spPr>
        </p:cxnSp>
        <p:sp>
          <p:nvSpPr>
            <p:cNvPr id="53" name="Left Brace 52">
              <a:extLst>
                <a:ext uri="{FF2B5EF4-FFF2-40B4-BE49-F238E27FC236}">
                  <a16:creationId xmlns:a16="http://schemas.microsoft.com/office/drawing/2014/main" id="{755CB481-264F-4417-8B03-A61648F12144}"/>
                </a:ext>
              </a:extLst>
            </p:cNvPr>
            <p:cNvSpPr/>
            <p:nvPr/>
          </p:nvSpPr>
          <p:spPr bwMode="auto">
            <a:xfrm>
              <a:off x="2215332" y="4976550"/>
              <a:ext cx="351852" cy="820549"/>
            </a:xfrm>
            <a:prstGeom prst="leftBrace">
              <a:avLst>
                <a:gd name="adj1" fmla="val 8333"/>
                <a:gd name="adj2" fmla="val 50394"/>
              </a:avLst>
            </a:prstGeom>
            <a:noFill/>
            <a:ln w="12700" cap="flat" cmpd="sng" algn="ctr">
              <a:solidFill>
                <a:schemeClr val="tx1"/>
              </a:solidFill>
              <a:prstDash val="solid"/>
              <a:round/>
              <a:headEnd type="none" w="med" len="med"/>
              <a:tailEnd type="none"/>
            </a:ln>
            <a:effectLst/>
          </p:spPr>
          <p:txBody>
            <a:bodyPr rtlCol="0" anchor="ctr"/>
            <a:lstStyle/>
            <a:p>
              <a:pPr algn="ctr"/>
              <a:endParaRPr lang="en-US"/>
            </a:p>
          </p:txBody>
        </p:sp>
        <p:sp>
          <p:nvSpPr>
            <p:cNvPr id="54" name="TextBox 53">
              <a:extLst>
                <a:ext uri="{FF2B5EF4-FFF2-40B4-BE49-F238E27FC236}">
                  <a16:creationId xmlns:a16="http://schemas.microsoft.com/office/drawing/2014/main" id="{DA5BE4D4-4275-453B-A68E-71158B3A9B29}"/>
                </a:ext>
              </a:extLst>
            </p:cNvPr>
            <p:cNvSpPr txBox="1"/>
            <p:nvPr/>
          </p:nvSpPr>
          <p:spPr bwMode="auto">
            <a:xfrm>
              <a:off x="933589" y="5018257"/>
              <a:ext cx="1554858" cy="62751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buClr>
                  <a:schemeClr val="tx1"/>
                </a:buClr>
              </a:pPr>
              <a:r>
                <a:rPr lang="en-US" sz="1400" dirty="0"/>
                <a:t>Hardware</a:t>
              </a:r>
              <a:br>
                <a:rPr lang="en-US" sz="1400" dirty="0"/>
              </a:br>
              <a:r>
                <a:rPr lang="en-US" sz="1400" dirty="0"/>
                <a:t>Infrastructure </a:t>
              </a:r>
              <a:br>
                <a:rPr lang="en-US" sz="1400" dirty="0"/>
              </a:br>
              <a:r>
                <a:rPr lang="en-US" sz="1400" dirty="0"/>
                <a:t>Layer</a:t>
              </a:r>
            </a:p>
          </p:txBody>
        </p:sp>
        <p:sp>
          <p:nvSpPr>
            <p:cNvPr id="55" name="Rectangle 54">
              <a:extLst>
                <a:ext uri="{FF2B5EF4-FFF2-40B4-BE49-F238E27FC236}">
                  <a16:creationId xmlns:a16="http://schemas.microsoft.com/office/drawing/2014/main" id="{71E985DE-F4D2-472B-8290-D6CD85AD5116}"/>
                </a:ext>
              </a:extLst>
            </p:cNvPr>
            <p:cNvSpPr/>
            <p:nvPr/>
          </p:nvSpPr>
          <p:spPr bwMode="auto">
            <a:xfrm>
              <a:off x="2887519" y="4976551"/>
              <a:ext cx="7994269" cy="820548"/>
            </a:xfrm>
            <a:prstGeom prst="rect">
              <a:avLst/>
            </a:prstGeom>
            <a:noFill/>
            <a:ln w="12700" cap="flat" cmpd="sng" algn="ctr">
              <a:solidFill>
                <a:schemeClr val="tx1"/>
              </a:solidFill>
              <a:prstDash val="dash"/>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fontAlgn="base">
                <a:spcBef>
                  <a:spcPts val="300"/>
                </a:spcBef>
                <a:spcAft>
                  <a:spcPct val="0"/>
                </a:spcAft>
              </a:pPr>
              <a:endParaRPr lang="en-US" sz="1050" dirty="0"/>
            </a:p>
          </p:txBody>
        </p:sp>
        <p:sp>
          <p:nvSpPr>
            <p:cNvPr id="56" name="Rectangle 55">
              <a:extLst>
                <a:ext uri="{FF2B5EF4-FFF2-40B4-BE49-F238E27FC236}">
                  <a16:creationId xmlns:a16="http://schemas.microsoft.com/office/drawing/2014/main" id="{BE511655-4716-44E5-B040-CEF73BA980CD}"/>
                </a:ext>
              </a:extLst>
            </p:cNvPr>
            <p:cNvSpPr/>
            <p:nvPr/>
          </p:nvSpPr>
          <p:spPr bwMode="auto">
            <a:xfrm>
              <a:off x="2891061" y="3419322"/>
              <a:ext cx="7994269" cy="1350149"/>
            </a:xfrm>
            <a:prstGeom prst="rect">
              <a:avLst/>
            </a:prstGeom>
            <a:noFill/>
            <a:ln w="12700" cap="flat" cmpd="sng" algn="ctr">
              <a:solidFill>
                <a:schemeClr val="tx1"/>
              </a:solidFill>
              <a:prstDash val="dash"/>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R="0"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p:txBody>
        </p:sp>
        <p:sp>
          <p:nvSpPr>
            <p:cNvPr id="57" name="Left Brace 56">
              <a:extLst>
                <a:ext uri="{FF2B5EF4-FFF2-40B4-BE49-F238E27FC236}">
                  <a16:creationId xmlns:a16="http://schemas.microsoft.com/office/drawing/2014/main" id="{54FAC341-8FE9-49F6-B346-B0B640EE27BA}"/>
                </a:ext>
              </a:extLst>
            </p:cNvPr>
            <p:cNvSpPr/>
            <p:nvPr/>
          </p:nvSpPr>
          <p:spPr bwMode="auto">
            <a:xfrm>
              <a:off x="2215332" y="3419322"/>
              <a:ext cx="351852" cy="1285851"/>
            </a:xfrm>
            <a:prstGeom prst="leftBrace">
              <a:avLst>
                <a:gd name="adj1" fmla="val 8333"/>
                <a:gd name="adj2" fmla="val 50394"/>
              </a:avLst>
            </a:prstGeom>
            <a:noFill/>
            <a:ln w="12700" cap="flat" cmpd="sng" algn="ctr">
              <a:solidFill>
                <a:schemeClr val="tx1"/>
              </a:solidFill>
              <a:prstDash val="solid"/>
              <a:round/>
              <a:headEnd type="none" w="med" len="med"/>
              <a:tailEnd type="none"/>
            </a:ln>
            <a:effectLst/>
          </p:spPr>
          <p:txBody>
            <a:bodyPr rtlCol="0" anchor="ctr"/>
            <a:lstStyle/>
            <a:p>
              <a:pPr algn="ctr"/>
              <a:endParaRPr lang="en-US"/>
            </a:p>
          </p:txBody>
        </p:sp>
        <p:sp>
          <p:nvSpPr>
            <p:cNvPr id="58" name="TextBox 57">
              <a:extLst>
                <a:ext uri="{FF2B5EF4-FFF2-40B4-BE49-F238E27FC236}">
                  <a16:creationId xmlns:a16="http://schemas.microsoft.com/office/drawing/2014/main" id="{CCB5713B-4BBE-492E-9DA2-5110C106898C}"/>
                </a:ext>
              </a:extLst>
            </p:cNvPr>
            <p:cNvSpPr txBox="1"/>
            <p:nvPr/>
          </p:nvSpPr>
          <p:spPr bwMode="auto">
            <a:xfrm>
              <a:off x="933589" y="3723911"/>
              <a:ext cx="1554858" cy="62751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400" dirty="0"/>
                <a:t>Virtual </a:t>
              </a:r>
              <a:br>
                <a:rPr lang="en-US" sz="1400" dirty="0"/>
              </a:br>
              <a:r>
                <a:rPr lang="en-US" sz="1400" dirty="0"/>
                <a:t>Infrastructure </a:t>
              </a:r>
              <a:br>
                <a:rPr lang="en-US" sz="1400" dirty="0"/>
              </a:br>
              <a:r>
                <a:rPr lang="en-US" sz="1400" dirty="0"/>
                <a:t>Layer</a:t>
              </a:r>
            </a:p>
          </p:txBody>
        </p:sp>
        <p:cxnSp>
          <p:nvCxnSpPr>
            <p:cNvPr id="59" name="Straight Connector 58">
              <a:extLst>
                <a:ext uri="{FF2B5EF4-FFF2-40B4-BE49-F238E27FC236}">
                  <a16:creationId xmlns:a16="http://schemas.microsoft.com/office/drawing/2014/main" id="{B1E4069F-BF02-4090-83FB-FB06988C44A2}"/>
                </a:ext>
              </a:extLst>
            </p:cNvPr>
            <p:cNvCxnSpPr>
              <a:cxnSpLocks/>
            </p:cNvCxnSpPr>
            <p:nvPr/>
          </p:nvCxnSpPr>
          <p:spPr bwMode="auto">
            <a:xfrm>
              <a:off x="9728051" y="2023003"/>
              <a:ext cx="0" cy="1396319"/>
            </a:xfrm>
            <a:prstGeom prst="straightConnector1">
              <a:avLst/>
            </a:prstGeom>
            <a:solidFill>
              <a:schemeClr val="accent1"/>
            </a:solidFill>
            <a:ln w="12700" cap="flat" cmpd="sng" algn="ctr">
              <a:solidFill>
                <a:schemeClr val="tx1"/>
              </a:solidFill>
              <a:prstDash val="sysDot"/>
              <a:round/>
              <a:headEnd type="none" w="med" len="med"/>
              <a:tailEnd type="none"/>
            </a:ln>
            <a:effectLst/>
          </p:spPr>
        </p:cxnSp>
        <p:cxnSp>
          <p:nvCxnSpPr>
            <p:cNvPr id="60" name="Straight Connector 58">
              <a:extLst>
                <a:ext uri="{FF2B5EF4-FFF2-40B4-BE49-F238E27FC236}">
                  <a16:creationId xmlns:a16="http://schemas.microsoft.com/office/drawing/2014/main" id="{ABC02D82-73BF-47D7-9ED5-01792A36E7C4}"/>
                </a:ext>
              </a:extLst>
            </p:cNvPr>
            <p:cNvCxnSpPr>
              <a:cxnSpLocks/>
              <a:stCxn id="21" idx="2"/>
            </p:cNvCxnSpPr>
            <p:nvPr/>
          </p:nvCxnSpPr>
          <p:spPr bwMode="auto">
            <a:xfrm>
              <a:off x="6321665" y="4641885"/>
              <a:ext cx="4849" cy="388096"/>
            </a:xfrm>
            <a:prstGeom prst="straightConnector1">
              <a:avLst/>
            </a:prstGeom>
            <a:solidFill>
              <a:schemeClr val="accent1"/>
            </a:solidFill>
            <a:ln w="12700" cap="flat" cmpd="sng" algn="ctr">
              <a:solidFill>
                <a:schemeClr val="tx1"/>
              </a:solidFill>
              <a:prstDash val="solid"/>
              <a:round/>
              <a:headEnd type="none" w="med" len="med"/>
              <a:tailEnd type="none"/>
            </a:ln>
            <a:effectLst/>
          </p:spPr>
        </p:cxnSp>
        <p:cxnSp>
          <p:nvCxnSpPr>
            <p:cNvPr id="61" name="Straight Connector 58">
              <a:extLst>
                <a:ext uri="{FF2B5EF4-FFF2-40B4-BE49-F238E27FC236}">
                  <a16:creationId xmlns:a16="http://schemas.microsoft.com/office/drawing/2014/main" id="{D3696EAF-D17E-492A-A620-D45E239F3173}"/>
                </a:ext>
              </a:extLst>
            </p:cNvPr>
            <p:cNvCxnSpPr>
              <a:cxnSpLocks/>
              <a:stCxn id="15" idx="2"/>
            </p:cNvCxnSpPr>
            <p:nvPr/>
          </p:nvCxnSpPr>
          <p:spPr bwMode="auto">
            <a:xfrm flipH="1">
              <a:off x="4244093" y="4641886"/>
              <a:ext cx="3974" cy="388095"/>
            </a:xfrm>
            <a:prstGeom prst="straightConnector1">
              <a:avLst/>
            </a:prstGeom>
            <a:solidFill>
              <a:schemeClr val="accent1"/>
            </a:solidFill>
            <a:ln w="12700" cap="flat" cmpd="sng" algn="ctr">
              <a:solidFill>
                <a:schemeClr val="tx1"/>
              </a:solidFill>
              <a:prstDash val="solid"/>
              <a:round/>
              <a:headEnd type="none" w="med" len="med"/>
              <a:tailEnd type="none"/>
            </a:ln>
            <a:effectLst/>
          </p:spPr>
        </p:cxnSp>
        <p:sp>
          <p:nvSpPr>
            <p:cNvPr id="62" name="TextBox 61">
              <a:extLst>
                <a:ext uri="{FF2B5EF4-FFF2-40B4-BE49-F238E27FC236}">
                  <a16:creationId xmlns:a16="http://schemas.microsoft.com/office/drawing/2014/main" id="{507622C0-C7A0-4B3E-AC25-82F19F779EF6}"/>
                </a:ext>
              </a:extLst>
            </p:cNvPr>
            <p:cNvSpPr txBox="1"/>
            <p:nvPr/>
          </p:nvSpPr>
          <p:spPr bwMode="auto">
            <a:xfrm rot="16200000">
              <a:off x="9495520" y="2410156"/>
              <a:ext cx="1009364" cy="374800"/>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ctr">
                <a:buClr>
                  <a:schemeClr val="tx1"/>
                </a:buClr>
              </a:pPr>
              <a:r>
                <a:rPr lang="en-US" sz="1000" dirty="0"/>
                <a:t>HW Infrastructure</a:t>
              </a:r>
            </a:p>
            <a:p>
              <a:pPr algn="ctr">
                <a:buClr>
                  <a:schemeClr val="tx1"/>
                </a:buClr>
              </a:pPr>
              <a:r>
                <a:rPr lang="en-US" sz="1000" dirty="0"/>
                <a:t> Management</a:t>
              </a:r>
            </a:p>
          </p:txBody>
        </p:sp>
        <p:cxnSp>
          <p:nvCxnSpPr>
            <p:cNvPr id="63" name="Straight Connector 58">
              <a:extLst>
                <a:ext uri="{FF2B5EF4-FFF2-40B4-BE49-F238E27FC236}">
                  <a16:creationId xmlns:a16="http://schemas.microsoft.com/office/drawing/2014/main" id="{6CA40C17-B277-4660-968C-096111DB72AB}"/>
                </a:ext>
              </a:extLst>
            </p:cNvPr>
            <p:cNvCxnSpPr>
              <a:cxnSpLocks/>
            </p:cNvCxnSpPr>
            <p:nvPr/>
          </p:nvCxnSpPr>
          <p:spPr bwMode="auto">
            <a:xfrm>
              <a:off x="9027663" y="4755361"/>
              <a:ext cx="0" cy="318314"/>
            </a:xfrm>
            <a:prstGeom prst="straightConnector1">
              <a:avLst/>
            </a:prstGeom>
            <a:solidFill>
              <a:schemeClr val="accent1"/>
            </a:solidFill>
            <a:ln w="34925" cap="flat" cmpd="dbl" algn="ctr">
              <a:solidFill>
                <a:schemeClr val="tx1"/>
              </a:solidFill>
              <a:prstDash val="solid"/>
              <a:round/>
              <a:headEnd type="none" w="med" len="med"/>
              <a:tailEnd type="none"/>
            </a:ln>
            <a:effectLst/>
          </p:spPr>
        </p:cxnSp>
        <p:cxnSp>
          <p:nvCxnSpPr>
            <p:cNvPr id="64" name="Straight Connector 58">
              <a:extLst>
                <a:ext uri="{FF2B5EF4-FFF2-40B4-BE49-F238E27FC236}">
                  <a16:creationId xmlns:a16="http://schemas.microsoft.com/office/drawing/2014/main" id="{15AFBDD7-3C28-46BF-B07F-145116D24205}"/>
                </a:ext>
              </a:extLst>
            </p:cNvPr>
            <p:cNvCxnSpPr>
              <a:cxnSpLocks/>
              <a:stCxn id="16" idx="2"/>
            </p:cNvCxnSpPr>
            <p:nvPr/>
          </p:nvCxnSpPr>
          <p:spPr bwMode="auto">
            <a:xfrm flipH="1">
              <a:off x="5749669" y="3940574"/>
              <a:ext cx="908" cy="241601"/>
            </a:xfrm>
            <a:prstGeom prst="straightConnector1">
              <a:avLst/>
            </a:prstGeom>
            <a:solidFill>
              <a:schemeClr val="accent1"/>
            </a:solidFill>
            <a:ln w="12700" cap="flat" cmpd="sng" algn="ctr">
              <a:solidFill>
                <a:schemeClr val="tx1"/>
              </a:solidFill>
              <a:prstDash val="solid"/>
              <a:round/>
              <a:headEnd type="none" w="med" len="med"/>
              <a:tailEnd type="none"/>
            </a:ln>
            <a:effectLst/>
          </p:spPr>
        </p:cxnSp>
        <p:sp>
          <p:nvSpPr>
            <p:cNvPr id="65" name="TextBox 64">
              <a:extLst>
                <a:ext uri="{FF2B5EF4-FFF2-40B4-BE49-F238E27FC236}">
                  <a16:creationId xmlns:a16="http://schemas.microsoft.com/office/drawing/2014/main" id="{4F03F040-4D73-4153-B19B-B9B5E2041568}"/>
                </a:ext>
              </a:extLst>
            </p:cNvPr>
            <p:cNvSpPr txBox="1"/>
            <p:nvPr/>
          </p:nvSpPr>
          <p:spPr bwMode="auto">
            <a:xfrm>
              <a:off x="5720076" y="3902615"/>
              <a:ext cx="477482" cy="18781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err="1"/>
                <a:t>Vn-Nf</a:t>
              </a:r>
              <a:endParaRPr lang="en-US" sz="1000" dirty="0"/>
            </a:p>
          </p:txBody>
        </p:sp>
      </p:grpSp>
      <p:sp>
        <p:nvSpPr>
          <p:cNvPr id="66" name="Rectangle: Rounded Corners 65">
            <a:extLst>
              <a:ext uri="{FF2B5EF4-FFF2-40B4-BE49-F238E27FC236}">
                <a16:creationId xmlns:a16="http://schemas.microsoft.com/office/drawing/2014/main" id="{9666BE31-4326-42D6-9657-320561BCB35B}"/>
              </a:ext>
            </a:extLst>
          </p:cNvPr>
          <p:cNvSpPr/>
          <p:nvPr/>
        </p:nvSpPr>
        <p:spPr bwMode="auto">
          <a:xfrm>
            <a:off x="9095082" y="4021329"/>
            <a:ext cx="440879" cy="189912"/>
          </a:xfrm>
          <a:prstGeom prst="round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36000" bIns="36576" numCol="1" spcCol="0" rtlCol="0" fromWordArt="0" anchor="ctr" anchorCtr="0" forceAA="0" compatLnSpc="1">
            <a:prstTxWarp prst="textNoShape">
              <a:avLst/>
            </a:prstTxWarp>
            <a:noAutofit/>
          </a:bodyPr>
          <a:lstStyle/>
          <a:p>
            <a:pPr lvl="0" algn="ctr" fontAlgn="base">
              <a:spcBef>
                <a:spcPts val="300"/>
              </a:spcBef>
              <a:spcAft>
                <a:spcPct val="0"/>
              </a:spcAft>
            </a:pPr>
            <a:r>
              <a:rPr lang="en-US" sz="1050" dirty="0" err="1">
                <a:solidFill>
                  <a:srgbClr val="181818"/>
                </a:solidFill>
              </a:rPr>
              <a:t>SDNu</a:t>
            </a:r>
            <a:endParaRPr lang="en-US" sz="1050" dirty="0">
              <a:solidFill>
                <a:srgbClr val="181818"/>
              </a:solidFill>
            </a:endParaRPr>
          </a:p>
        </p:txBody>
      </p:sp>
      <p:sp>
        <p:nvSpPr>
          <p:cNvPr id="67" name="Rectangle: Rounded Corners 66">
            <a:extLst>
              <a:ext uri="{FF2B5EF4-FFF2-40B4-BE49-F238E27FC236}">
                <a16:creationId xmlns:a16="http://schemas.microsoft.com/office/drawing/2014/main" id="{59E46CC5-D77D-4C36-8B32-8189AEAF4CED}"/>
              </a:ext>
            </a:extLst>
          </p:cNvPr>
          <p:cNvSpPr/>
          <p:nvPr/>
        </p:nvSpPr>
        <p:spPr bwMode="auto">
          <a:xfrm>
            <a:off x="9388950" y="4993188"/>
            <a:ext cx="440879" cy="189912"/>
          </a:xfrm>
          <a:prstGeom prst="round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36000" bIns="36576" numCol="1" spcCol="0" rtlCol="0" fromWordArt="0" anchor="ctr" anchorCtr="0" forceAA="0" compatLnSpc="1">
            <a:prstTxWarp prst="textNoShape">
              <a:avLst/>
            </a:prstTxWarp>
            <a:noAutofit/>
          </a:bodyPr>
          <a:lstStyle/>
          <a:p>
            <a:pPr lvl="0" algn="ctr" fontAlgn="base">
              <a:spcBef>
                <a:spcPts val="300"/>
              </a:spcBef>
              <a:spcAft>
                <a:spcPct val="0"/>
              </a:spcAft>
            </a:pPr>
            <a:r>
              <a:rPr lang="en-US" sz="1050" dirty="0" err="1">
                <a:solidFill>
                  <a:srgbClr val="181818"/>
                </a:solidFill>
              </a:rPr>
              <a:t>SDNu</a:t>
            </a:r>
            <a:endParaRPr lang="en-US" sz="1050" dirty="0">
              <a:solidFill>
                <a:srgbClr val="181818"/>
              </a:solidFill>
            </a:endParaRPr>
          </a:p>
        </p:txBody>
      </p:sp>
      <p:sp>
        <p:nvSpPr>
          <p:cNvPr id="68" name="Rectangle: Rounded Corners 67">
            <a:extLst>
              <a:ext uri="{FF2B5EF4-FFF2-40B4-BE49-F238E27FC236}">
                <a16:creationId xmlns:a16="http://schemas.microsoft.com/office/drawing/2014/main" id="{6D4D6D33-5AB3-43C9-A93F-E4ACF16873D4}"/>
              </a:ext>
            </a:extLst>
          </p:cNvPr>
          <p:cNvSpPr/>
          <p:nvPr/>
        </p:nvSpPr>
        <p:spPr bwMode="auto">
          <a:xfrm>
            <a:off x="8624760" y="4022302"/>
            <a:ext cx="440879" cy="189912"/>
          </a:xfrm>
          <a:prstGeom prst="round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36000" bIns="36576" numCol="1" spcCol="0" rtlCol="0" fromWordArt="0" anchor="ctr" anchorCtr="0" forceAA="0" compatLnSpc="1">
            <a:prstTxWarp prst="textNoShape">
              <a:avLst/>
            </a:prstTxWarp>
            <a:noAutofit/>
          </a:bodyPr>
          <a:lstStyle/>
          <a:p>
            <a:pPr lvl="0" algn="ctr" fontAlgn="base">
              <a:spcBef>
                <a:spcPts val="300"/>
              </a:spcBef>
              <a:spcAft>
                <a:spcPct val="0"/>
              </a:spcAft>
            </a:pPr>
            <a:r>
              <a:rPr lang="en-US" sz="1050" dirty="0" err="1">
                <a:solidFill>
                  <a:srgbClr val="181818"/>
                </a:solidFill>
              </a:rPr>
              <a:t>SDNo</a:t>
            </a:r>
            <a:endParaRPr lang="en-US" sz="1050" dirty="0">
              <a:solidFill>
                <a:srgbClr val="181818"/>
              </a:solidFill>
            </a:endParaRPr>
          </a:p>
        </p:txBody>
      </p:sp>
      <p:sp>
        <p:nvSpPr>
          <p:cNvPr id="69" name="Rectangle: Rounded Corners 68">
            <a:extLst>
              <a:ext uri="{FF2B5EF4-FFF2-40B4-BE49-F238E27FC236}">
                <a16:creationId xmlns:a16="http://schemas.microsoft.com/office/drawing/2014/main" id="{73A17C4D-85D2-4028-8433-AA9509C2AC5B}"/>
              </a:ext>
            </a:extLst>
          </p:cNvPr>
          <p:cNvSpPr/>
          <p:nvPr/>
        </p:nvSpPr>
        <p:spPr bwMode="auto">
          <a:xfrm>
            <a:off x="8864822" y="3374171"/>
            <a:ext cx="440879" cy="189912"/>
          </a:xfrm>
          <a:prstGeom prst="round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36000" bIns="36576" numCol="1" spcCol="0" rtlCol="0" fromWordArt="0" anchor="ctr" anchorCtr="0" forceAA="0" compatLnSpc="1">
            <a:prstTxWarp prst="textNoShape">
              <a:avLst/>
            </a:prstTxWarp>
            <a:noAutofit/>
          </a:bodyPr>
          <a:lstStyle/>
          <a:p>
            <a:pPr lvl="0" algn="ctr" fontAlgn="base">
              <a:spcBef>
                <a:spcPts val="300"/>
              </a:spcBef>
              <a:spcAft>
                <a:spcPct val="0"/>
              </a:spcAft>
            </a:pPr>
            <a:r>
              <a:rPr lang="en-US" sz="1050" dirty="0" err="1">
                <a:solidFill>
                  <a:srgbClr val="181818"/>
                </a:solidFill>
              </a:rPr>
              <a:t>SDNo</a:t>
            </a:r>
            <a:endParaRPr lang="en-US" sz="1050" dirty="0">
              <a:solidFill>
                <a:srgbClr val="181818"/>
              </a:solidFill>
            </a:endParaRPr>
          </a:p>
        </p:txBody>
      </p:sp>
      <p:sp>
        <p:nvSpPr>
          <p:cNvPr id="70" name="TextBox 69">
            <a:extLst>
              <a:ext uri="{FF2B5EF4-FFF2-40B4-BE49-F238E27FC236}">
                <a16:creationId xmlns:a16="http://schemas.microsoft.com/office/drawing/2014/main" id="{1A191AEB-1702-494E-85B9-033DCB286304}"/>
              </a:ext>
            </a:extLst>
          </p:cNvPr>
          <p:cNvSpPr txBox="1"/>
          <p:nvPr/>
        </p:nvSpPr>
        <p:spPr bwMode="auto">
          <a:xfrm>
            <a:off x="3076431" y="2820009"/>
            <a:ext cx="477482" cy="18781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err="1"/>
              <a:t>ContainerRT</a:t>
            </a:r>
            <a:r>
              <a:rPr lang="en-US" sz="1000" dirty="0"/>
              <a:t>  +</a:t>
            </a:r>
            <a:r>
              <a:rPr lang="en-US" sz="1000" dirty="0" err="1"/>
              <a:t>SecNW</a:t>
            </a:r>
            <a:endParaRPr lang="en-US" sz="1000" dirty="0"/>
          </a:p>
        </p:txBody>
      </p:sp>
      <p:sp>
        <p:nvSpPr>
          <p:cNvPr id="71" name="TextBox 70">
            <a:extLst>
              <a:ext uri="{FF2B5EF4-FFF2-40B4-BE49-F238E27FC236}">
                <a16:creationId xmlns:a16="http://schemas.microsoft.com/office/drawing/2014/main" id="{FC6BB32D-3F3F-4661-8B06-2B8E96155DE2}"/>
              </a:ext>
            </a:extLst>
          </p:cNvPr>
          <p:cNvSpPr txBox="1"/>
          <p:nvPr/>
        </p:nvSpPr>
        <p:spPr bwMode="auto">
          <a:xfrm>
            <a:off x="5957823" y="3376891"/>
            <a:ext cx="477482" cy="34415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Container  Management</a:t>
            </a:r>
          </a:p>
        </p:txBody>
      </p:sp>
      <p:grpSp>
        <p:nvGrpSpPr>
          <p:cNvPr id="72" name="Group 71">
            <a:extLst>
              <a:ext uri="{FF2B5EF4-FFF2-40B4-BE49-F238E27FC236}">
                <a16:creationId xmlns:a16="http://schemas.microsoft.com/office/drawing/2014/main" id="{648DDCBD-4A41-4A22-8755-DD6E4092FE9C}"/>
              </a:ext>
            </a:extLst>
          </p:cNvPr>
          <p:cNvGrpSpPr/>
          <p:nvPr/>
        </p:nvGrpSpPr>
        <p:grpSpPr>
          <a:xfrm>
            <a:off x="5001490" y="3056506"/>
            <a:ext cx="754984" cy="195427"/>
            <a:chOff x="860293" y="2289190"/>
            <a:chExt cx="754984" cy="195427"/>
          </a:xfrm>
        </p:grpSpPr>
        <p:sp>
          <p:nvSpPr>
            <p:cNvPr id="73" name="Rectangle 72">
              <a:extLst>
                <a:ext uri="{FF2B5EF4-FFF2-40B4-BE49-F238E27FC236}">
                  <a16:creationId xmlns:a16="http://schemas.microsoft.com/office/drawing/2014/main" id="{663419B3-B8B7-421A-B5C8-D891D622AEF3}"/>
                </a:ext>
              </a:extLst>
            </p:cNvPr>
            <p:cNvSpPr/>
            <p:nvPr/>
          </p:nvSpPr>
          <p:spPr bwMode="auto">
            <a:xfrm>
              <a:off x="860293" y="2296835"/>
              <a:ext cx="754984" cy="18778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endParaRPr lang="en-US" sz="1050" dirty="0"/>
            </a:p>
          </p:txBody>
        </p:sp>
        <p:sp>
          <p:nvSpPr>
            <p:cNvPr id="74" name="Rectangle 73">
              <a:extLst>
                <a:ext uri="{FF2B5EF4-FFF2-40B4-BE49-F238E27FC236}">
                  <a16:creationId xmlns:a16="http://schemas.microsoft.com/office/drawing/2014/main" id="{5D8AFB85-7E66-403E-AF88-105C36C1EE81}"/>
                </a:ext>
              </a:extLst>
            </p:cNvPr>
            <p:cNvSpPr/>
            <p:nvPr/>
          </p:nvSpPr>
          <p:spPr bwMode="auto">
            <a:xfrm>
              <a:off x="867920" y="2289190"/>
              <a:ext cx="737043" cy="187782"/>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grpSp>
        <p:nvGrpSpPr>
          <p:cNvPr id="75" name="Group 74">
            <a:extLst>
              <a:ext uri="{FF2B5EF4-FFF2-40B4-BE49-F238E27FC236}">
                <a16:creationId xmlns:a16="http://schemas.microsoft.com/office/drawing/2014/main" id="{7DA737FD-38BE-4206-BE0A-B3DD4D87C787}"/>
              </a:ext>
            </a:extLst>
          </p:cNvPr>
          <p:cNvGrpSpPr/>
          <p:nvPr/>
        </p:nvGrpSpPr>
        <p:grpSpPr>
          <a:xfrm>
            <a:off x="3484117" y="3057835"/>
            <a:ext cx="754984" cy="195427"/>
            <a:chOff x="860293" y="2289190"/>
            <a:chExt cx="754984" cy="195427"/>
          </a:xfrm>
        </p:grpSpPr>
        <p:sp>
          <p:nvSpPr>
            <p:cNvPr id="76" name="Rectangle 75">
              <a:extLst>
                <a:ext uri="{FF2B5EF4-FFF2-40B4-BE49-F238E27FC236}">
                  <a16:creationId xmlns:a16="http://schemas.microsoft.com/office/drawing/2014/main" id="{78A91B12-B69F-4F7D-98B6-64647740E5F9}"/>
                </a:ext>
              </a:extLst>
            </p:cNvPr>
            <p:cNvSpPr/>
            <p:nvPr/>
          </p:nvSpPr>
          <p:spPr bwMode="auto">
            <a:xfrm>
              <a:off x="860293" y="2296835"/>
              <a:ext cx="754984" cy="18778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77" name="Rectangle 76">
              <a:extLst>
                <a:ext uri="{FF2B5EF4-FFF2-40B4-BE49-F238E27FC236}">
                  <a16:creationId xmlns:a16="http://schemas.microsoft.com/office/drawing/2014/main" id="{B9FACF25-8CBA-4206-A077-4C93BB73BD03}"/>
                </a:ext>
              </a:extLst>
            </p:cNvPr>
            <p:cNvSpPr/>
            <p:nvPr/>
          </p:nvSpPr>
          <p:spPr bwMode="auto">
            <a:xfrm>
              <a:off x="867920" y="2289190"/>
              <a:ext cx="737043" cy="187782"/>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grpSp>
        <p:nvGrpSpPr>
          <p:cNvPr id="78" name="Group 77">
            <a:extLst>
              <a:ext uri="{FF2B5EF4-FFF2-40B4-BE49-F238E27FC236}">
                <a16:creationId xmlns:a16="http://schemas.microsoft.com/office/drawing/2014/main" id="{2B8C94D5-9246-4A6F-A2B7-FD7BAF06B3BC}"/>
              </a:ext>
            </a:extLst>
          </p:cNvPr>
          <p:cNvGrpSpPr/>
          <p:nvPr/>
        </p:nvGrpSpPr>
        <p:grpSpPr>
          <a:xfrm>
            <a:off x="6196839" y="3059162"/>
            <a:ext cx="754984" cy="195427"/>
            <a:chOff x="860293" y="2289190"/>
            <a:chExt cx="754984" cy="195427"/>
          </a:xfrm>
        </p:grpSpPr>
        <p:sp>
          <p:nvSpPr>
            <p:cNvPr id="79" name="Rectangle 78">
              <a:extLst>
                <a:ext uri="{FF2B5EF4-FFF2-40B4-BE49-F238E27FC236}">
                  <a16:creationId xmlns:a16="http://schemas.microsoft.com/office/drawing/2014/main" id="{7E2D9B4B-306A-49CD-8F95-1F1389EF200E}"/>
                </a:ext>
              </a:extLst>
            </p:cNvPr>
            <p:cNvSpPr/>
            <p:nvPr/>
          </p:nvSpPr>
          <p:spPr bwMode="auto">
            <a:xfrm>
              <a:off x="860293" y="2296835"/>
              <a:ext cx="754984" cy="18778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endParaRPr lang="en-US" sz="1050" dirty="0"/>
            </a:p>
          </p:txBody>
        </p:sp>
        <p:sp>
          <p:nvSpPr>
            <p:cNvPr id="80" name="Rectangle 79">
              <a:extLst>
                <a:ext uri="{FF2B5EF4-FFF2-40B4-BE49-F238E27FC236}">
                  <a16:creationId xmlns:a16="http://schemas.microsoft.com/office/drawing/2014/main" id="{D0821C93-BAAA-4420-9546-859079E8A411}"/>
                </a:ext>
              </a:extLst>
            </p:cNvPr>
            <p:cNvSpPr/>
            <p:nvPr/>
          </p:nvSpPr>
          <p:spPr bwMode="auto">
            <a:xfrm>
              <a:off x="867920" y="2289190"/>
              <a:ext cx="737043" cy="187782"/>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VM</a:t>
              </a:r>
            </a:p>
          </p:txBody>
        </p:sp>
      </p:grpSp>
      <p:cxnSp>
        <p:nvCxnSpPr>
          <p:cNvPr id="81" name="Straight Connector 46">
            <a:extLst>
              <a:ext uri="{FF2B5EF4-FFF2-40B4-BE49-F238E27FC236}">
                <a16:creationId xmlns:a16="http://schemas.microsoft.com/office/drawing/2014/main" id="{E2616CEC-6DDB-4218-97E0-6BDBF3D4DA1A}"/>
              </a:ext>
            </a:extLst>
          </p:cNvPr>
          <p:cNvCxnSpPr>
            <a:cxnSpLocks/>
          </p:cNvCxnSpPr>
          <p:nvPr/>
        </p:nvCxnSpPr>
        <p:spPr bwMode="auto">
          <a:xfrm>
            <a:off x="4994176" y="6269473"/>
            <a:ext cx="267964" cy="1"/>
          </a:xfrm>
          <a:prstGeom prst="curvedConnector3">
            <a:avLst>
              <a:gd name="adj1" fmla="val 50000"/>
            </a:avLst>
          </a:prstGeom>
          <a:solidFill>
            <a:schemeClr val="accent1"/>
          </a:solidFill>
          <a:ln w="34925" cap="flat" cmpd="dbl" algn="ctr">
            <a:solidFill>
              <a:schemeClr val="tx1"/>
            </a:solidFill>
            <a:prstDash val="solid"/>
            <a:round/>
            <a:headEnd type="none" w="med" len="med"/>
            <a:tailEnd type="none"/>
          </a:ln>
          <a:effectLst/>
        </p:spPr>
      </p:cxnSp>
      <p:sp>
        <p:nvSpPr>
          <p:cNvPr id="82" name="TextBox 81">
            <a:extLst>
              <a:ext uri="{FF2B5EF4-FFF2-40B4-BE49-F238E27FC236}">
                <a16:creationId xmlns:a16="http://schemas.microsoft.com/office/drawing/2014/main" id="{5A64CD05-BF85-4508-B3FE-08B29293737F}"/>
              </a:ext>
            </a:extLst>
          </p:cNvPr>
          <p:cNvSpPr txBox="1"/>
          <p:nvPr/>
        </p:nvSpPr>
        <p:spPr bwMode="auto">
          <a:xfrm>
            <a:off x="5293280" y="6140986"/>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CNTT reference point</a:t>
            </a:r>
          </a:p>
        </p:txBody>
      </p:sp>
      <p:sp>
        <p:nvSpPr>
          <p:cNvPr id="83" name="TextBox 82">
            <a:extLst>
              <a:ext uri="{FF2B5EF4-FFF2-40B4-BE49-F238E27FC236}">
                <a16:creationId xmlns:a16="http://schemas.microsoft.com/office/drawing/2014/main" id="{754164C3-BDC6-4BC6-B83F-1DBF09A6E1B2}"/>
              </a:ext>
            </a:extLst>
          </p:cNvPr>
          <p:cNvSpPr txBox="1"/>
          <p:nvPr/>
        </p:nvSpPr>
        <p:spPr bwMode="auto">
          <a:xfrm>
            <a:off x="8445925" y="2880391"/>
            <a:ext cx="490780" cy="140369"/>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a:t>Vi-</a:t>
            </a:r>
            <a:r>
              <a:rPr lang="en-US" dirty="0" err="1"/>
              <a:t>Vnfm</a:t>
            </a:r>
            <a:endParaRPr lang="en-US" dirty="0"/>
          </a:p>
        </p:txBody>
      </p:sp>
      <p:sp>
        <p:nvSpPr>
          <p:cNvPr id="84" name="TextBox 83">
            <a:extLst>
              <a:ext uri="{FF2B5EF4-FFF2-40B4-BE49-F238E27FC236}">
                <a16:creationId xmlns:a16="http://schemas.microsoft.com/office/drawing/2014/main" id="{2C10EAB9-9E5C-479C-8A10-79B52BAD5404}"/>
              </a:ext>
            </a:extLst>
          </p:cNvPr>
          <p:cNvSpPr txBox="1"/>
          <p:nvPr/>
        </p:nvSpPr>
        <p:spPr bwMode="auto">
          <a:xfrm>
            <a:off x="8463251" y="2153332"/>
            <a:ext cx="490780" cy="140369"/>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a:t>Or-</a:t>
            </a:r>
            <a:r>
              <a:rPr lang="en-US" dirty="0" err="1"/>
              <a:t>Vnfm</a:t>
            </a:r>
            <a:endParaRPr lang="en-US" dirty="0"/>
          </a:p>
        </p:txBody>
      </p:sp>
      <p:sp>
        <p:nvSpPr>
          <p:cNvPr id="85" name="TextBox 84">
            <a:extLst>
              <a:ext uri="{FF2B5EF4-FFF2-40B4-BE49-F238E27FC236}">
                <a16:creationId xmlns:a16="http://schemas.microsoft.com/office/drawing/2014/main" id="{E2C27920-2AC1-48D0-8297-10F29AD3EB80}"/>
              </a:ext>
            </a:extLst>
          </p:cNvPr>
          <p:cNvSpPr txBox="1"/>
          <p:nvPr/>
        </p:nvSpPr>
        <p:spPr bwMode="auto">
          <a:xfrm rot="16200000">
            <a:off x="8835269" y="2451627"/>
            <a:ext cx="1009364" cy="374800"/>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ctr">
              <a:buClr>
                <a:schemeClr val="tx1"/>
              </a:buClr>
            </a:pPr>
            <a:r>
              <a:rPr lang="en-US" sz="1000" dirty="0"/>
              <a:t>Virtual Infrastructure</a:t>
            </a:r>
          </a:p>
          <a:p>
            <a:pPr algn="ctr">
              <a:buClr>
                <a:schemeClr val="tx1"/>
              </a:buClr>
            </a:pPr>
            <a:r>
              <a:rPr lang="en-US" sz="1000" dirty="0"/>
              <a:t> Management</a:t>
            </a:r>
          </a:p>
        </p:txBody>
      </p:sp>
      <p:sp>
        <p:nvSpPr>
          <p:cNvPr id="86" name="TextBox 85">
            <a:extLst>
              <a:ext uri="{FF2B5EF4-FFF2-40B4-BE49-F238E27FC236}">
                <a16:creationId xmlns:a16="http://schemas.microsoft.com/office/drawing/2014/main" id="{74FFC808-56FE-409F-B099-859B79971AD3}"/>
              </a:ext>
            </a:extLst>
          </p:cNvPr>
          <p:cNvSpPr txBox="1"/>
          <p:nvPr/>
        </p:nvSpPr>
        <p:spPr bwMode="auto">
          <a:xfrm>
            <a:off x="7112437" y="5057625"/>
            <a:ext cx="477482" cy="34415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Resource</a:t>
            </a:r>
            <a:br>
              <a:rPr lang="en-US" sz="1000" dirty="0"/>
            </a:br>
            <a:r>
              <a:rPr lang="en-US" sz="1000" dirty="0"/>
              <a:t>Management</a:t>
            </a:r>
          </a:p>
        </p:txBody>
      </p:sp>
      <p:sp>
        <p:nvSpPr>
          <p:cNvPr id="87" name="TextBox 86">
            <a:extLst>
              <a:ext uri="{FF2B5EF4-FFF2-40B4-BE49-F238E27FC236}">
                <a16:creationId xmlns:a16="http://schemas.microsoft.com/office/drawing/2014/main" id="{BBAF9BC6-B7F6-4F74-A1BE-360CC367B432}"/>
              </a:ext>
            </a:extLst>
          </p:cNvPr>
          <p:cNvSpPr txBox="1"/>
          <p:nvPr/>
        </p:nvSpPr>
        <p:spPr bwMode="auto">
          <a:xfrm>
            <a:off x="7903556" y="4643662"/>
            <a:ext cx="477482" cy="34415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Status/Provisioning/Fulfillment</a:t>
            </a:r>
          </a:p>
        </p:txBody>
      </p:sp>
    </p:spTree>
    <p:extLst>
      <p:ext uri="{BB962C8B-B14F-4D97-AF65-F5344CB8AC3E}">
        <p14:creationId xmlns:p14="http://schemas.microsoft.com/office/powerpoint/2010/main" val="2668000940"/>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653AE-ABBA-4EED-BAAB-CDF4CA781F4C}"/>
              </a:ext>
            </a:extLst>
          </p:cNvPr>
          <p:cNvSpPr>
            <a:spLocks noGrp="1"/>
          </p:cNvSpPr>
          <p:nvPr>
            <p:ph type="title"/>
          </p:nvPr>
        </p:nvSpPr>
        <p:spPr/>
        <p:txBody>
          <a:bodyPr/>
          <a:lstStyle/>
          <a:p>
            <a:r>
              <a:rPr lang="en-AU" dirty="0">
                <a:latin typeface="Arial" panose="020B0604020202020204" pitchFamily="34" charset="0"/>
                <a:cs typeface="Arial" panose="020B0604020202020204" pitchFamily="34" charset="0"/>
              </a:rPr>
              <a:t>HW Infrastructure Manager characteristics</a:t>
            </a:r>
          </a:p>
        </p:txBody>
      </p:sp>
      <p:sp>
        <p:nvSpPr>
          <p:cNvPr id="5" name="Content Placeholder 4">
            <a:extLst>
              <a:ext uri="{FF2B5EF4-FFF2-40B4-BE49-F238E27FC236}">
                <a16:creationId xmlns:a16="http://schemas.microsoft.com/office/drawing/2014/main" id="{C0C73128-93C1-4C8F-BB4C-DFC50E2FC1B1}"/>
              </a:ext>
            </a:extLst>
          </p:cNvPr>
          <p:cNvSpPr>
            <a:spLocks noGrp="1"/>
          </p:cNvSpPr>
          <p:nvPr>
            <p:ph idx="1"/>
          </p:nvPr>
        </p:nvSpPr>
        <p:spPr/>
        <p:txBody>
          <a:bodyPr>
            <a:normAutofit/>
          </a:bodyPr>
          <a:lstStyle/>
          <a:p>
            <a:r>
              <a:rPr lang="en-US" dirty="0">
                <a:latin typeface="Arial" panose="020B0604020202020204" pitchFamily="34" charset="0"/>
                <a:cs typeface="Arial" panose="020B0604020202020204" pitchFamily="34" charset="0"/>
              </a:rPr>
              <a:t>HW Infrastructure Manager is a logical block of functionality</a:t>
            </a:r>
          </a:p>
          <a:p>
            <a:pPr lvl="1"/>
            <a:r>
              <a:rPr lang="en-US" dirty="0">
                <a:latin typeface="Arial" panose="020B0604020202020204" pitchFamily="34" charset="0"/>
                <a:cs typeface="Arial" panose="020B0604020202020204" pitchFamily="34" charset="0"/>
              </a:rPr>
              <a:t>Is the provisioning manager for abstracted HW Resources </a:t>
            </a:r>
          </a:p>
          <a:p>
            <a:pPr lvl="2"/>
            <a:r>
              <a:rPr lang="en-US" dirty="0">
                <a:latin typeface="Arial" panose="020B0604020202020204" pitchFamily="34" charset="0"/>
                <a:cs typeface="Arial" panose="020B0604020202020204" pitchFamily="34" charset="0"/>
              </a:rPr>
              <a:t>Compute, Storage &amp; Network</a:t>
            </a:r>
          </a:p>
          <a:p>
            <a:pPr lvl="1"/>
            <a:r>
              <a:rPr lang="en-US" dirty="0">
                <a:latin typeface="Arial" panose="020B0604020202020204" pitchFamily="34" charset="0"/>
                <a:cs typeface="Arial" panose="020B0604020202020204" pitchFamily="34" charset="0"/>
              </a:rPr>
              <a:t>Is the authoritative manager for the physical HW resources</a:t>
            </a:r>
          </a:p>
          <a:p>
            <a:pPr lvl="1"/>
            <a:r>
              <a:rPr lang="en-US" dirty="0">
                <a:latin typeface="Arial" panose="020B0604020202020204" pitchFamily="34" charset="0"/>
                <a:cs typeface="Arial" panose="020B0604020202020204" pitchFamily="34" charset="0"/>
              </a:rPr>
              <a:t>It can be accessed by multiple different authorized actors</a:t>
            </a:r>
          </a:p>
          <a:p>
            <a:pPr lvl="1"/>
            <a:r>
              <a:rPr lang="en-US" dirty="0">
                <a:latin typeface="Arial" panose="020B0604020202020204" pitchFamily="34" charset="0"/>
                <a:cs typeface="Arial" panose="020B0604020202020204" pitchFamily="34" charset="0"/>
              </a:rPr>
              <a:t>Functions can be implement centralized and distributed </a:t>
            </a:r>
          </a:p>
          <a:p>
            <a:pPr lvl="2"/>
            <a:r>
              <a:rPr lang="en-US" dirty="0">
                <a:latin typeface="Arial" panose="020B0604020202020204" pitchFamily="34" charset="0"/>
                <a:cs typeface="Arial" panose="020B0604020202020204" pitchFamily="34" charset="0"/>
              </a:rPr>
              <a:t>e.g. on the managed equipment</a:t>
            </a:r>
          </a:p>
          <a:p>
            <a:pPr lvl="1"/>
            <a:r>
              <a:rPr lang="en-US" dirty="0">
                <a:latin typeface="Arial" panose="020B0604020202020204" pitchFamily="34" charset="0"/>
                <a:cs typeface="Arial" panose="020B0604020202020204" pitchFamily="34" charset="0"/>
              </a:rPr>
              <a:t>Is shielded from Composed Server Host software direct involvement</a:t>
            </a:r>
          </a:p>
          <a:p>
            <a:endParaRPr lang="en-SE"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0117964"/>
      </p:ext>
    </p:extLst>
  </p:cSld>
  <p:clrMapOvr>
    <a:masterClrMapping/>
  </p:clrMapOvr>
  <p:transition>
    <p:wipe dir="r"/>
  </p:transition>
</p:sld>
</file>

<file path=ppt/theme/theme1.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The Linux Foundation">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3C4267862CB3344A34164FD49A4811F" ma:contentTypeVersion="12" ma:contentTypeDescription="Create a new document." ma:contentTypeScope="" ma:versionID="1e30dc0a70a0bfee7c5313f472d080ab">
  <xsd:schema xmlns:xsd="http://www.w3.org/2001/XMLSchema" xmlns:xs="http://www.w3.org/2001/XMLSchema" xmlns:p="http://schemas.microsoft.com/office/2006/metadata/properties" xmlns:ns3="095a9be8-05d5-4110-897f-247055f6ebbd" xmlns:ns4="5994a205-d67b-4913-a9ee-f76144777908" targetNamespace="http://schemas.microsoft.com/office/2006/metadata/properties" ma:root="true" ma:fieldsID="e8c699c39618554c190f2ce18fcb2df9" ns3:_="" ns4:_="">
    <xsd:import namespace="095a9be8-05d5-4110-897f-247055f6ebbd"/>
    <xsd:import namespace="5994a205-d67b-4913-a9ee-f7614477790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5a9be8-05d5-4110-897f-247055f6ebb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94a205-d67b-4913-a9ee-f7614477790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AC1E617-D8A3-442E-BDB0-819FE0B590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5a9be8-05d5-4110-897f-247055f6ebbd"/>
    <ds:schemaRef ds:uri="5994a205-d67b-4913-a9ee-f761447779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8704B9-77CE-400E-AFD3-2F94C01917E5}">
  <ds:schemaRefs>
    <ds:schemaRef ds:uri="http://schemas.microsoft.com/office/infopath/2007/PartnerControls"/>
    <ds:schemaRef ds:uri="http://schemas.microsoft.com/office/2006/documentManagement/types"/>
    <ds:schemaRef ds:uri="5994a205-d67b-4913-a9ee-f76144777908"/>
    <ds:schemaRef ds:uri="http://purl.org/dc/terms/"/>
    <ds:schemaRef ds:uri="http://purl.org/dc/elements/1.1/"/>
    <ds:schemaRef ds:uri="http://purl.org/dc/dcmitype/"/>
    <ds:schemaRef ds:uri="http://schemas.microsoft.com/office/2006/metadata/properties"/>
    <ds:schemaRef ds:uri="http://schemas.openxmlformats.org/package/2006/metadata/core-properties"/>
    <ds:schemaRef ds:uri="095a9be8-05d5-4110-897f-247055f6ebbd"/>
    <ds:schemaRef ds:uri="http://www.w3.org/XML/1998/namespace"/>
  </ds:schemaRefs>
</ds:datastoreItem>
</file>

<file path=customXml/itemProps3.xml><?xml version="1.0" encoding="utf-8"?>
<ds:datastoreItem xmlns:ds="http://schemas.openxmlformats.org/officeDocument/2006/customXml" ds:itemID="{23D2AFA1-0840-4A7C-87A3-8289F9F9023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21250</TotalTime>
  <Words>991</Words>
  <Application>Microsoft Office PowerPoint</Application>
  <PresentationFormat>Widescreen</PresentationFormat>
  <Paragraphs>299</Paragraphs>
  <Slides>12</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Gill Sans</vt:lpstr>
      <vt:lpstr>Gill Sans Light</vt:lpstr>
      <vt:lpstr>Helvetica Neue</vt:lpstr>
      <vt:lpstr>HelveticaNeueLT Pro 25 UltLt</vt:lpstr>
      <vt:lpstr>HelveticaNeueLT Pro 35 Th</vt:lpstr>
      <vt:lpstr>Office Theme</vt:lpstr>
      <vt:lpstr>Cloud iNfrastructure Telco Taskforce   Reference Model – Network Model Evolution  Wednesday 24th June, 2020  </vt:lpstr>
      <vt:lpstr>Agenda</vt:lpstr>
      <vt:lpstr>Introduction – role of Reference Model (RM)</vt:lpstr>
      <vt:lpstr>Introduction – RM overall goal and approach</vt:lpstr>
      <vt:lpstr>CNTT Reference Model “1.0” vs Baraque Release needs </vt:lpstr>
      <vt:lpstr>Identified key areas of concern in RM “1.0”</vt:lpstr>
      <vt:lpstr>CNTT Reference Model “2.0” - across HW / IaaS and CaaS</vt:lpstr>
      <vt:lpstr>CNTT RM Logical Architecture</vt:lpstr>
      <vt:lpstr>HW Infrastructure Manager characteristics</vt:lpstr>
      <vt:lpstr>HW Infrastructure Manager key functions</vt:lpstr>
      <vt:lpstr>CNTT RM deployment example</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dc:creator>
  <cp:lastModifiedBy>Kozlowski, Walter</cp:lastModifiedBy>
  <cp:revision>795</cp:revision>
  <dcterms:created xsi:type="dcterms:W3CDTF">2017-07-27T01:24:04Z</dcterms:created>
  <dcterms:modified xsi:type="dcterms:W3CDTF">2020-06-24T13:09:23Z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0x01010083C4267862CB3344A34164FD49A4811F</vt:lpwstr>
  </property>
</Properties>
</file>