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67" r:id="rId3"/>
    <p:sldId id="275" r:id="rId4"/>
    <p:sldId id="273" r:id="rId5"/>
    <p:sldId id="265" r:id="rId6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86" autoAdjust="0"/>
    <p:restoredTop sz="95819" autoAdjust="0"/>
  </p:normalViewPr>
  <p:slideViewPr>
    <p:cSldViewPr snapToGrid="0" snapToObjects="1">
      <p:cViewPr>
        <p:scale>
          <a:sx n="75" d="100"/>
          <a:sy n="75" d="100"/>
        </p:scale>
        <p:origin x="-480" y="1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3/25/2018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Multiple+Cloud+Regions+On-boarding+and+Decommission+in+ONAP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66522" y="2051823"/>
            <a:ext cx="11332718" cy="310003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ONAP Casablanca Requirement: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800" dirty="0" smtClean="0"/>
              <a:t>Consistent representation identification of a cloud </a:t>
            </a:r>
            <a:r>
              <a:rPr lang="en-US" sz="4800" smtClean="0"/>
              <a:t>region in ONAP</a:t>
            </a:r>
            <a:endParaRPr lang="en-US" sz="48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606608" y="5282314"/>
            <a:ext cx="7631395" cy="534185"/>
          </a:xfrm>
        </p:spPr>
        <p:txBody>
          <a:bodyPr>
            <a:normAutofit fontScale="77500" lnSpcReduction="20000"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 smtClean="0"/>
              <a:t>Bin Yang (Wind </a:t>
            </a:r>
            <a:r>
              <a:rPr lang="en-US" dirty="0"/>
              <a:t>River</a:t>
            </a:r>
            <a:r>
              <a:rPr lang="en-US" dirty="0" smtClean="0"/>
              <a:t>)</a:t>
            </a:r>
          </a:p>
          <a:p>
            <a:pPr algn="ctr"/>
            <a:r>
              <a:rPr lang="en-US" dirty="0" smtClean="0"/>
              <a:t>ONS LA, March 26,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Status quo: </a:t>
            </a:r>
            <a:r>
              <a:rPr lang="en-US" dirty="0"/>
              <a:t>m</a:t>
            </a:r>
            <a:r>
              <a:rPr lang="en-US" dirty="0" smtClean="0"/>
              <a:t>ultiple representation </a:t>
            </a:r>
            <a:r>
              <a:rPr lang="en-US" dirty="0"/>
              <a:t>a Cloud Region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6" y="1138238"/>
            <a:ext cx="5883274" cy="497808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The </a:t>
            </a:r>
            <a:r>
              <a:rPr lang="en-US" dirty="0" smtClean="0"/>
              <a:t>facts in ONAP A (and B) releases:</a:t>
            </a:r>
            <a:endParaRPr lang="en-US" dirty="0"/>
          </a:p>
          <a:p>
            <a:pPr lvl="1"/>
            <a:r>
              <a:rPr lang="en-US" sz="2100" dirty="0" smtClean="0"/>
              <a:t>3 representations for a single cloud region</a:t>
            </a:r>
          </a:p>
          <a:p>
            <a:pPr lvl="2"/>
            <a:r>
              <a:rPr lang="en-US" sz="1700" dirty="0" smtClean="0"/>
              <a:t>Cloud region in AAI</a:t>
            </a:r>
          </a:p>
          <a:p>
            <a:pPr lvl="2"/>
            <a:r>
              <a:rPr lang="en-US" sz="1700" dirty="0" smtClean="0"/>
              <a:t>Cloud-sites in SO</a:t>
            </a:r>
          </a:p>
          <a:p>
            <a:pPr lvl="2"/>
            <a:r>
              <a:rPr lang="en-US" sz="1700" dirty="0" err="1" smtClean="0"/>
              <a:t>Vm_propertise</a:t>
            </a:r>
            <a:r>
              <a:rPr lang="en-US" sz="1700" dirty="0" smtClean="0"/>
              <a:t> in Robot VM</a:t>
            </a:r>
          </a:p>
          <a:p>
            <a:pPr lvl="1"/>
            <a:r>
              <a:rPr lang="en-US" sz="2100" dirty="0" smtClean="0"/>
              <a:t>Inconsistent identification of a single cloud region</a:t>
            </a:r>
          </a:p>
          <a:p>
            <a:pPr lvl="2"/>
            <a:r>
              <a:rPr lang="en-US" sz="1600" b="1" dirty="0" smtClean="0"/>
              <a:t>‘</a:t>
            </a:r>
            <a:r>
              <a:rPr lang="en-US" sz="1600" b="1" dirty="0"/>
              <a:t>cloud-region-id’ </a:t>
            </a:r>
            <a:r>
              <a:rPr lang="en-US" sz="1600" dirty="0" smtClean="0"/>
              <a:t>used in VID/SO/SDNC</a:t>
            </a:r>
          </a:p>
          <a:p>
            <a:pPr lvl="2"/>
            <a:r>
              <a:rPr lang="en-US" sz="1600" b="1" dirty="0" smtClean="0"/>
              <a:t>‘cloud-owner’ + ’cloud-region-id’ </a:t>
            </a:r>
            <a:r>
              <a:rPr lang="en-US" sz="1600" dirty="0" smtClean="0"/>
              <a:t>used by AAI and its consumers</a:t>
            </a:r>
          </a:p>
          <a:p>
            <a:pPr lvl="2"/>
            <a:r>
              <a:rPr lang="en-US" sz="1600" b="1" dirty="0" smtClean="0"/>
              <a:t>‘vim-id’ = {‘cloud-owner’}_{‘cloud-region-id’</a:t>
            </a:r>
            <a:r>
              <a:rPr lang="en-US" sz="1600" dirty="0" smtClean="0"/>
              <a:t>} used by </a:t>
            </a:r>
            <a:r>
              <a:rPr lang="en-US" sz="1600" dirty="0" err="1" smtClean="0"/>
              <a:t>MultiCloud</a:t>
            </a:r>
            <a:r>
              <a:rPr lang="en-US" sz="1600" dirty="0" smtClean="0"/>
              <a:t> and its consumers</a:t>
            </a:r>
          </a:p>
          <a:p>
            <a:endParaRPr lang="en-US" dirty="0" smtClean="0"/>
          </a:p>
          <a:p>
            <a:r>
              <a:rPr lang="en-US" dirty="0" smtClean="0"/>
              <a:t>Make it is complicated/tricky to </a:t>
            </a:r>
            <a:endParaRPr lang="en-US" sz="2000" dirty="0"/>
          </a:p>
          <a:p>
            <a:pPr lvl="1"/>
            <a:r>
              <a:rPr lang="en-US" sz="2100" dirty="0" smtClean="0"/>
              <a:t>on-board </a:t>
            </a:r>
            <a:r>
              <a:rPr lang="en-US" sz="2100" dirty="0"/>
              <a:t>a new Cloud Region for </a:t>
            </a:r>
            <a:r>
              <a:rPr lang="en-US" sz="2100" dirty="0" smtClean="0"/>
              <a:t>ONAP</a:t>
            </a:r>
            <a:endParaRPr lang="en-US" sz="2100" dirty="0"/>
          </a:p>
          <a:p>
            <a:pPr lvl="2"/>
            <a:r>
              <a:rPr lang="en-US" sz="1500" dirty="0"/>
              <a:t>Add a Cloud Region Object into AAI</a:t>
            </a:r>
          </a:p>
          <a:p>
            <a:pPr lvl="2"/>
            <a:r>
              <a:rPr lang="en-US" sz="1500" dirty="0"/>
              <a:t>Add a cloud-site in SO</a:t>
            </a:r>
          </a:p>
          <a:p>
            <a:pPr lvl="2"/>
            <a:r>
              <a:rPr lang="en-US" sz="1500" dirty="0"/>
              <a:t>Launch another Robot VM to represent new cloud </a:t>
            </a:r>
            <a:r>
              <a:rPr lang="en-US" sz="1500" dirty="0" smtClean="0"/>
              <a:t>region</a:t>
            </a:r>
          </a:p>
          <a:p>
            <a:pPr lvl="1"/>
            <a:r>
              <a:rPr lang="en-US" sz="2100" dirty="0" smtClean="0"/>
              <a:t>impose unnecessary constraint to cloud regions</a:t>
            </a:r>
          </a:p>
          <a:p>
            <a:pPr lvl="2"/>
            <a:r>
              <a:rPr lang="en-US" sz="1500" dirty="0" smtClean="0"/>
              <a:t>No more than 1 cloud region with the same cloud region id can be on-boarded into ONAP</a:t>
            </a:r>
            <a:endParaRPr lang="en-US" sz="1500" dirty="0"/>
          </a:p>
        </p:txBody>
      </p:sp>
      <p:grpSp>
        <p:nvGrpSpPr>
          <p:cNvPr id="43" name="Group 42"/>
          <p:cNvGrpSpPr/>
          <p:nvPr/>
        </p:nvGrpSpPr>
        <p:grpSpPr>
          <a:xfrm>
            <a:off x="6451980" y="1351981"/>
            <a:ext cx="5465700" cy="4521534"/>
            <a:chOff x="5862700" y="1351981"/>
            <a:chExt cx="5465700" cy="4521534"/>
          </a:xfrm>
        </p:grpSpPr>
        <p:sp>
          <p:nvSpPr>
            <p:cNvPr id="5" name="矩形 54"/>
            <p:cNvSpPr/>
            <p:nvPr/>
          </p:nvSpPr>
          <p:spPr bwMode="auto">
            <a:xfrm>
              <a:off x="5862700" y="1351981"/>
              <a:ext cx="5465700" cy="4002339"/>
            </a:xfrm>
            <a:prstGeom prst="rect">
              <a:avLst/>
            </a:prstGeom>
            <a:solidFill>
              <a:srgbClr val="00647F">
                <a:alpha val="10000"/>
              </a:srgbClr>
            </a:solidFill>
            <a:ln w="19050" cap="flat" cmpd="sng" algn="ctr">
              <a:solidFill>
                <a:srgbClr val="1C2754"/>
              </a:solidFill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1828800" indent="-222250">
                <a:buClr>
                  <a:srgbClr val="CC9900"/>
                </a:buClr>
                <a:defRPr/>
              </a:pPr>
              <a:r>
                <a:rPr lang="en-US" altLang="zh-CN" sz="1700" b="1" u="sng" dirty="0" smtClean="0">
                  <a:solidFill>
                    <a:srgbClr val="1C2754"/>
                  </a:solidFill>
                  <a:latin typeface="Calibri"/>
                  <a:ea typeface="微软雅黑" panose="020B0503020204020204" pitchFamily="34" charset="-122"/>
                </a:rPr>
                <a:t>Representation of a Cloud Region</a:t>
              </a:r>
              <a:endParaRPr lang="en-US" altLang="zh-CN" sz="1700" b="1" u="sng" dirty="0">
                <a:solidFill>
                  <a:srgbClr val="1C2754"/>
                </a:solidFill>
                <a:latin typeface="Calibri"/>
                <a:ea typeface="微软雅黑" panose="020B0503020204020204" pitchFamily="34" charset="-122"/>
              </a:endParaRPr>
            </a:p>
          </p:txBody>
        </p:sp>
        <p:sp>
          <p:nvSpPr>
            <p:cNvPr id="6" name="圆角矩形 30"/>
            <p:cNvSpPr/>
            <p:nvPr/>
          </p:nvSpPr>
          <p:spPr>
            <a:xfrm>
              <a:off x="9602332" y="1674844"/>
              <a:ext cx="1532593" cy="309127"/>
            </a:xfrm>
            <a:prstGeom prst="roundRect">
              <a:avLst>
                <a:gd name="adj" fmla="val 9045"/>
              </a:avLst>
            </a:prstGeom>
            <a:solidFill>
              <a:srgbClr val="D0CECE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 anchorCtr="0">
              <a:noAutofit/>
            </a:bodyPr>
            <a:lstStyle/>
            <a:p>
              <a:pPr algn="ctr" defTabSz="457200" hangingPunct="0"/>
              <a:r>
                <a:rPr lang="en-US" altLang="zh-CN" sz="1400" b="1" dirty="0">
                  <a:solidFill>
                    <a:srgbClr val="44546A"/>
                  </a:solidFill>
                </a:rPr>
                <a:t>VID</a:t>
              </a:r>
            </a:p>
          </p:txBody>
        </p:sp>
        <p:sp>
          <p:nvSpPr>
            <p:cNvPr id="7" name="圆角矩形 31"/>
            <p:cNvSpPr/>
            <p:nvPr/>
          </p:nvSpPr>
          <p:spPr>
            <a:xfrm>
              <a:off x="5932295" y="2795017"/>
              <a:ext cx="3057994" cy="932165"/>
            </a:xfrm>
            <a:prstGeom prst="roundRect">
              <a:avLst/>
            </a:prstGeom>
            <a:solidFill>
              <a:srgbClr val="D0CECE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b" anchorCtr="0">
              <a:noAutofit/>
            </a:bodyPr>
            <a:lstStyle/>
            <a:p>
              <a:pPr algn="ctr" defTabSz="457200" hangingPunct="0"/>
              <a:r>
                <a:rPr lang="en-US" sz="1400" b="1" dirty="0">
                  <a:solidFill>
                    <a:srgbClr val="44546A"/>
                  </a:solidFill>
                  <a:sym typeface="Calibri"/>
                </a:rPr>
                <a:t> A&amp;AI</a:t>
              </a:r>
            </a:p>
          </p:txBody>
        </p:sp>
        <p:sp>
          <p:nvSpPr>
            <p:cNvPr id="13" name="圆角矩形 31"/>
            <p:cNvSpPr/>
            <p:nvPr/>
          </p:nvSpPr>
          <p:spPr>
            <a:xfrm>
              <a:off x="9602333" y="3327013"/>
              <a:ext cx="1532593" cy="294459"/>
            </a:xfrm>
            <a:prstGeom prst="roundRect">
              <a:avLst/>
            </a:prstGeom>
            <a:solidFill>
              <a:srgbClr val="D0CECE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 anchorCtr="0">
              <a:noAutofit/>
            </a:bodyPr>
            <a:lstStyle/>
            <a:p>
              <a:pPr algn="ctr" defTabSz="457200" hangingPunct="0"/>
              <a:r>
                <a:rPr lang="en-US" sz="1400" b="1" dirty="0">
                  <a:solidFill>
                    <a:srgbClr val="44546A"/>
                  </a:solidFill>
                  <a:sym typeface="Calibri"/>
                </a:rPr>
                <a:t>DCAE</a:t>
              </a:r>
            </a:p>
          </p:txBody>
        </p:sp>
        <p:sp>
          <p:nvSpPr>
            <p:cNvPr id="16" name="圆角矩形 32"/>
            <p:cNvSpPr/>
            <p:nvPr/>
          </p:nvSpPr>
          <p:spPr>
            <a:xfrm>
              <a:off x="9602330" y="2131714"/>
              <a:ext cx="1532593" cy="313569"/>
            </a:xfrm>
            <a:prstGeom prst="roundRect">
              <a:avLst/>
            </a:prstGeom>
            <a:solidFill>
              <a:srgbClr val="D0CECE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 anchorCtr="0">
              <a:noAutofit/>
            </a:bodyPr>
            <a:lstStyle/>
            <a:p>
              <a:pPr algn="ctr" defTabSz="457200" hangingPunct="0"/>
              <a:r>
                <a:rPr lang="en-US" sz="1400" b="1" dirty="0" smtClean="0">
                  <a:solidFill>
                    <a:srgbClr val="44546A"/>
                  </a:solidFill>
                  <a:sym typeface="Calibri"/>
                </a:rPr>
                <a:t>SDN-C</a:t>
              </a:r>
              <a:endParaRPr lang="en-US" sz="1400" b="1" dirty="0">
                <a:solidFill>
                  <a:srgbClr val="44546A"/>
                </a:solidFill>
                <a:sym typeface="Calibri"/>
              </a:endParaRPr>
            </a:p>
          </p:txBody>
        </p:sp>
        <p:sp>
          <p:nvSpPr>
            <p:cNvPr id="17" name="圆角矩形 32"/>
            <p:cNvSpPr/>
            <p:nvPr/>
          </p:nvSpPr>
          <p:spPr>
            <a:xfrm>
              <a:off x="9602333" y="4713347"/>
              <a:ext cx="1532593" cy="337700"/>
            </a:xfrm>
            <a:prstGeom prst="roundRect">
              <a:avLst/>
            </a:prstGeom>
            <a:solidFill>
              <a:srgbClr val="D0CECE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 anchorCtr="0">
              <a:noAutofit/>
            </a:bodyPr>
            <a:lstStyle/>
            <a:p>
              <a:pPr algn="ctr" defTabSz="457200" hangingPunct="0"/>
              <a:r>
                <a:rPr lang="en-US" sz="1400" b="1" dirty="0" smtClean="0">
                  <a:solidFill>
                    <a:srgbClr val="44546A"/>
                  </a:solidFill>
                  <a:ea typeface="微软雅黑" panose="020B0503020204020204" pitchFamily="34" charset="-122"/>
                </a:rPr>
                <a:t>Multi-VIM/Cloud</a:t>
              </a:r>
              <a:endParaRPr lang="en-US" sz="1400" b="1" dirty="0">
                <a:solidFill>
                  <a:srgbClr val="44546A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9" name="圆角矩形 31"/>
            <p:cNvSpPr/>
            <p:nvPr/>
          </p:nvSpPr>
          <p:spPr>
            <a:xfrm>
              <a:off x="5932295" y="1732968"/>
              <a:ext cx="3057994" cy="880733"/>
            </a:xfrm>
            <a:prstGeom prst="roundRect">
              <a:avLst/>
            </a:prstGeom>
            <a:solidFill>
              <a:srgbClr val="D0CECE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b" anchorCtr="0">
              <a:noAutofit/>
            </a:bodyPr>
            <a:lstStyle/>
            <a:p>
              <a:pPr algn="ctr" defTabSz="457200" hangingPunct="0"/>
              <a:r>
                <a:rPr lang="en-US" altLang="zh-CN" sz="1400" b="1" dirty="0" smtClean="0">
                  <a:solidFill>
                    <a:srgbClr val="44546A"/>
                  </a:solidFill>
                </a:rPr>
                <a:t>Service Orchestrator</a:t>
              </a:r>
              <a:endParaRPr lang="en-US" altLang="zh-CN" sz="1400" b="1" dirty="0">
                <a:solidFill>
                  <a:srgbClr val="44546A"/>
                </a:solidFill>
              </a:endParaRPr>
            </a:p>
          </p:txBody>
        </p:sp>
        <p:sp>
          <p:nvSpPr>
            <p:cNvPr id="20" name="圆角矩形 32"/>
            <p:cNvSpPr/>
            <p:nvPr/>
          </p:nvSpPr>
          <p:spPr>
            <a:xfrm>
              <a:off x="9602329" y="2869685"/>
              <a:ext cx="1532593" cy="322427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 anchorCtr="0">
              <a:noAutofit/>
            </a:bodyPr>
            <a:lstStyle/>
            <a:p>
              <a:pPr algn="ctr" defTabSz="457200" hangingPunct="0"/>
              <a:r>
                <a:rPr lang="en-US" sz="1400" b="1" dirty="0" smtClean="0">
                  <a:solidFill>
                    <a:srgbClr val="44546A"/>
                  </a:solidFill>
                  <a:sym typeface="Calibri"/>
                </a:rPr>
                <a:t>APPC</a:t>
              </a:r>
              <a:endParaRPr lang="en-US" sz="1600" b="1" dirty="0">
                <a:solidFill>
                  <a:srgbClr val="44546A"/>
                </a:solidFill>
                <a:sym typeface="Calibri"/>
              </a:endParaRPr>
            </a:p>
          </p:txBody>
        </p:sp>
        <p:sp>
          <p:nvSpPr>
            <p:cNvPr id="21" name="圆角矩形 32"/>
            <p:cNvSpPr/>
            <p:nvPr/>
          </p:nvSpPr>
          <p:spPr>
            <a:xfrm>
              <a:off x="9602333" y="3727182"/>
              <a:ext cx="1532593" cy="319177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 anchorCtr="0">
              <a:noAutofit/>
            </a:bodyPr>
            <a:lstStyle/>
            <a:p>
              <a:pPr algn="ctr" defTabSz="457200" hangingPunct="0"/>
              <a:r>
                <a:rPr lang="en-US" sz="1400" b="1" dirty="0" smtClean="0">
                  <a:solidFill>
                    <a:srgbClr val="44546A"/>
                  </a:solidFill>
                  <a:sym typeface="Calibri"/>
                </a:rPr>
                <a:t>VFC</a:t>
              </a:r>
              <a:endParaRPr lang="en-US" sz="1400" b="1" dirty="0">
                <a:solidFill>
                  <a:srgbClr val="44546A"/>
                </a:solidFill>
                <a:sym typeface="Calibri"/>
              </a:endParaRPr>
            </a:p>
          </p:txBody>
        </p:sp>
        <p:sp>
          <p:nvSpPr>
            <p:cNvPr id="24" name="圆角矩形 31"/>
            <p:cNvSpPr/>
            <p:nvPr/>
          </p:nvSpPr>
          <p:spPr>
            <a:xfrm>
              <a:off x="5932295" y="4130307"/>
              <a:ext cx="3057994" cy="1132573"/>
            </a:xfrm>
            <a:prstGeom prst="roundRect">
              <a:avLst/>
            </a:prstGeom>
            <a:solidFill>
              <a:srgbClr val="D0CECE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b" anchorCtr="0">
              <a:noAutofit/>
            </a:bodyPr>
            <a:lstStyle/>
            <a:p>
              <a:pPr algn="ctr" defTabSz="457200" hangingPunct="0"/>
              <a:r>
                <a:rPr lang="en-US" altLang="zh-CN" sz="1400" b="1" dirty="0">
                  <a:solidFill>
                    <a:srgbClr val="44546A"/>
                  </a:solidFill>
                </a:rPr>
                <a:t>Robot</a:t>
              </a:r>
            </a:p>
          </p:txBody>
        </p:sp>
        <p:sp>
          <p:nvSpPr>
            <p:cNvPr id="25" name="圆角矩形 30"/>
            <p:cNvSpPr/>
            <p:nvPr/>
          </p:nvSpPr>
          <p:spPr>
            <a:xfrm>
              <a:off x="9602331" y="4145553"/>
              <a:ext cx="1532593" cy="325697"/>
            </a:xfrm>
            <a:prstGeom prst="roundRect">
              <a:avLst>
                <a:gd name="adj" fmla="val 9045"/>
              </a:avLst>
            </a:prstGeom>
            <a:solidFill>
              <a:srgbClr val="D0CECE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 anchorCtr="0">
              <a:noAutofit/>
            </a:bodyPr>
            <a:lstStyle/>
            <a:p>
              <a:pPr algn="ctr" defTabSz="457200" hangingPunct="0"/>
              <a:r>
                <a:rPr lang="en-US" altLang="zh-CN" sz="1400" b="1" dirty="0">
                  <a:solidFill>
                    <a:srgbClr val="44546A"/>
                  </a:solidFill>
                </a:rPr>
                <a:t>ESR</a:t>
              </a:r>
            </a:p>
          </p:txBody>
        </p:sp>
        <p:sp>
          <p:nvSpPr>
            <p:cNvPr id="26" name="圆角矩形 31"/>
            <p:cNvSpPr/>
            <p:nvPr/>
          </p:nvSpPr>
          <p:spPr>
            <a:xfrm>
              <a:off x="6041417" y="5452711"/>
              <a:ext cx="1694947" cy="420804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 anchorCtr="0">
              <a:noAutofit/>
            </a:bodyPr>
            <a:lstStyle/>
            <a:p>
              <a:pPr algn="ctr" defTabSz="457200" hangingPunct="0"/>
              <a:r>
                <a:rPr lang="en-US" altLang="zh-CN" sz="1400" b="1" dirty="0" smtClean="0">
                  <a:solidFill>
                    <a:srgbClr val="FF0000"/>
                  </a:solidFill>
                </a:rPr>
                <a:t>VIM/Cloud Instance 1</a:t>
              </a:r>
              <a:endParaRPr lang="en-US" altLang="zh-CN" sz="1400" b="1" dirty="0">
                <a:solidFill>
                  <a:srgbClr val="FF0000"/>
                </a:solidFill>
              </a:endParaRPr>
            </a:p>
          </p:txBody>
        </p:sp>
        <p:pic>
          <p:nvPicPr>
            <p:cNvPr id="1026" name="Picture 2" descr="C:\Users\byang2\AppData\Local\Microsoft\Windows\Temporary Internet Files\Content.IE5\5C1EY6G6\Gramota[1]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5705" y="1789429"/>
              <a:ext cx="362002" cy="6174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6465219" y="1732968"/>
              <a:ext cx="19373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rgbClr val="FF0000"/>
                  </a:solidFill>
                </a:rPr>
                <a:t>/</a:t>
              </a:r>
              <a:r>
                <a:rPr lang="en-US" sz="900" dirty="0" err="1" smtClean="0">
                  <a:solidFill>
                    <a:srgbClr val="FF0000"/>
                  </a:solidFill>
                </a:rPr>
                <a:t>etc</a:t>
              </a:r>
              <a:r>
                <a:rPr lang="en-US" sz="900" dirty="0" smtClean="0">
                  <a:solidFill>
                    <a:srgbClr val="FF0000"/>
                  </a:solidFill>
                </a:rPr>
                <a:t>/</a:t>
              </a:r>
              <a:r>
                <a:rPr lang="en-US" sz="900" dirty="0" err="1" smtClean="0">
                  <a:solidFill>
                    <a:srgbClr val="FF0000"/>
                  </a:solidFill>
                </a:rPr>
                <a:t>mso</a:t>
              </a:r>
              <a:r>
                <a:rPr lang="en-US" sz="900" dirty="0" smtClean="0">
                  <a:solidFill>
                    <a:srgbClr val="FF0000"/>
                  </a:solidFill>
                </a:rPr>
                <a:t>/</a:t>
              </a:r>
              <a:r>
                <a:rPr lang="en-US" sz="900" dirty="0" err="1" smtClean="0">
                  <a:solidFill>
                    <a:srgbClr val="FF0000"/>
                  </a:solidFill>
                </a:rPr>
                <a:t>config.d</a:t>
              </a:r>
              <a:r>
                <a:rPr lang="en-US" sz="900" dirty="0" smtClean="0">
                  <a:solidFill>
                    <a:srgbClr val="FF0000"/>
                  </a:solidFill>
                </a:rPr>
                <a:t>/</a:t>
              </a:r>
              <a:r>
                <a:rPr lang="en-US" sz="900" dirty="0" err="1" smtClean="0">
                  <a:solidFill>
                    <a:srgbClr val="FF0000"/>
                  </a:solidFill>
                </a:rPr>
                <a:t>cloud_config.json</a:t>
              </a:r>
              <a:r>
                <a:rPr lang="en-US" sz="900" dirty="0" smtClean="0">
                  <a:solidFill>
                    <a:srgbClr val="FF0000"/>
                  </a:solidFill>
                </a:rPr>
                <a:t>:</a:t>
              </a:r>
            </a:p>
            <a:p>
              <a:r>
                <a:rPr lang="en-US" sz="900" dirty="0">
                  <a:solidFill>
                    <a:srgbClr val="00B0F0"/>
                  </a:solidFill>
                </a:rPr>
                <a:t> </a:t>
              </a:r>
              <a:r>
                <a:rPr lang="en-US" sz="900" dirty="0" smtClean="0">
                  <a:solidFill>
                    <a:srgbClr val="00B0F0"/>
                  </a:solidFill>
                </a:rPr>
                <a:t>               cloud-sites</a:t>
              </a:r>
            </a:p>
            <a:p>
              <a:r>
                <a:rPr lang="en-US" sz="900" dirty="0">
                  <a:solidFill>
                    <a:srgbClr val="00B0F0"/>
                  </a:solidFill>
                </a:rPr>
                <a:t> </a:t>
              </a:r>
              <a:r>
                <a:rPr lang="en-US" sz="900" dirty="0" smtClean="0">
                  <a:solidFill>
                    <a:srgbClr val="00B0F0"/>
                  </a:solidFill>
                </a:rPr>
                <a:t>                     id=</a:t>
              </a:r>
              <a:r>
                <a:rPr lang="en-US" sz="900" dirty="0" err="1" smtClean="0">
                  <a:solidFill>
                    <a:srgbClr val="00B0F0"/>
                  </a:solidFill>
                </a:rPr>
                <a:t>RegionOne</a:t>
              </a:r>
              <a:endParaRPr lang="en-US" sz="900" dirty="0" smtClean="0">
                <a:solidFill>
                  <a:srgbClr val="00B0F0"/>
                </a:solidFill>
              </a:endParaRPr>
            </a:p>
            <a:p>
              <a:r>
                <a:rPr lang="en-US" sz="900" dirty="0" smtClean="0">
                  <a:solidFill>
                    <a:srgbClr val="00B0F0"/>
                  </a:solidFill>
                </a:rPr>
                <a:t>                      …</a:t>
              </a:r>
              <a:endParaRPr lang="en-US" sz="900" dirty="0">
                <a:solidFill>
                  <a:srgbClr val="00B0F0"/>
                </a:solidFill>
              </a:endParaRPr>
            </a:p>
          </p:txBody>
        </p:sp>
        <p:pic>
          <p:nvPicPr>
            <p:cNvPr id="29" name="Picture 2" descr="C:\Users\byang2\AppData\Local\Microsoft\Windows\Temporary Internet Files\Content.IE5\5C1EY6G6\Gramota[1]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0777" y="4372193"/>
              <a:ext cx="338620" cy="6174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6502416" y="4130307"/>
              <a:ext cx="248787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rgbClr val="FF0000"/>
                  </a:solidFill>
                </a:rPr>
                <a:t>/share/</a:t>
              </a:r>
              <a:r>
                <a:rPr lang="en-US" sz="900" dirty="0" err="1">
                  <a:solidFill>
                    <a:srgbClr val="FF0000"/>
                  </a:solidFill>
                </a:rPr>
                <a:t>config</a:t>
              </a:r>
              <a:r>
                <a:rPr lang="en-US" sz="900" dirty="0">
                  <a:solidFill>
                    <a:srgbClr val="FF0000"/>
                  </a:solidFill>
                </a:rPr>
                <a:t>/vm_properties.py</a:t>
              </a:r>
              <a:r>
                <a:rPr lang="en-US" sz="900" dirty="0" smtClean="0">
                  <a:solidFill>
                    <a:srgbClr val="FF0000"/>
                  </a:solidFill>
                </a:rPr>
                <a:t>:</a:t>
              </a:r>
            </a:p>
            <a:p>
              <a:r>
                <a:rPr lang="en-US" sz="900" dirty="0">
                  <a:solidFill>
                    <a:srgbClr val="00B0F0"/>
                  </a:solidFill>
                </a:rPr>
                <a:t> </a:t>
              </a:r>
              <a:r>
                <a:rPr lang="en-US" sz="900" dirty="0" smtClean="0">
                  <a:solidFill>
                    <a:srgbClr val="00B0F0"/>
                  </a:solidFill>
                </a:rPr>
                <a:t>               GLOBAL_INJECTED_REGION: </a:t>
              </a:r>
              <a:r>
                <a:rPr lang="en-US" sz="900" dirty="0" err="1" smtClean="0">
                  <a:solidFill>
                    <a:srgbClr val="00B0F0"/>
                  </a:solidFill>
                </a:rPr>
                <a:t>RegionOne</a:t>
              </a:r>
              <a:endParaRPr lang="en-US" sz="900" dirty="0" smtClean="0">
                <a:solidFill>
                  <a:srgbClr val="00B0F0"/>
                </a:solidFill>
              </a:endParaRPr>
            </a:p>
            <a:p>
              <a:r>
                <a:rPr lang="en-US" sz="900" dirty="0">
                  <a:solidFill>
                    <a:srgbClr val="FF0000"/>
                  </a:solidFill>
                </a:rPr>
                <a:t>/</a:t>
              </a:r>
              <a:r>
                <a:rPr lang="en-US" sz="900" dirty="0" err="1" smtClean="0">
                  <a:solidFill>
                    <a:srgbClr val="FF0000"/>
                  </a:solidFill>
                </a:rPr>
                <a:t>var</a:t>
              </a:r>
              <a:r>
                <a:rPr lang="en-US" sz="900" dirty="0" smtClean="0">
                  <a:solidFill>
                    <a:srgbClr val="FF0000"/>
                  </a:solidFill>
                </a:rPr>
                <a:t>/opt/</a:t>
              </a:r>
              <a:r>
                <a:rPr lang="en-US" sz="900" dirty="0" err="1" smtClean="0">
                  <a:solidFill>
                    <a:srgbClr val="FF0000"/>
                  </a:solidFill>
                </a:rPr>
                <a:t>OpenECOMP_ETE</a:t>
              </a:r>
              <a:r>
                <a:rPr lang="en-US" sz="900" dirty="0" smtClean="0">
                  <a:solidFill>
                    <a:srgbClr val="FF0000"/>
                  </a:solidFill>
                </a:rPr>
                <a:t>/robot/resources/</a:t>
              </a:r>
              <a:r>
                <a:rPr lang="en-US" sz="900" dirty="0" err="1" smtClean="0">
                  <a:solidFill>
                    <a:srgbClr val="FF0000"/>
                  </a:solidFill>
                </a:rPr>
                <a:t>global_properties.robot</a:t>
              </a:r>
              <a:r>
                <a:rPr lang="en-US" sz="900" dirty="0">
                  <a:solidFill>
                    <a:srgbClr val="FF0000"/>
                  </a:solidFill>
                </a:rPr>
                <a:t>:</a:t>
              </a:r>
            </a:p>
            <a:p>
              <a:r>
                <a:rPr lang="en-US" sz="900" dirty="0">
                  <a:solidFill>
                    <a:srgbClr val="00B0F0"/>
                  </a:solidFill>
                </a:rPr>
                <a:t> </a:t>
              </a:r>
              <a:r>
                <a:rPr lang="en-US" sz="900" dirty="0" smtClean="0">
                  <a:solidFill>
                    <a:srgbClr val="00B0F0"/>
                  </a:solidFill>
                </a:rPr>
                <a:t>             {</a:t>
              </a:r>
              <a:r>
                <a:rPr lang="en-US" sz="900" dirty="0">
                  <a:solidFill>
                    <a:srgbClr val="00B0F0"/>
                  </a:solidFill>
                </a:rPr>
                <a:t>GLOBAL_AAI_CLOUD_OWNER}: </a:t>
              </a:r>
              <a:r>
                <a:rPr lang="en-US" sz="900" dirty="0" err="1">
                  <a:solidFill>
                    <a:srgbClr val="00B0F0"/>
                  </a:solidFill>
                </a:rPr>
                <a:t>CloudOwner</a:t>
              </a:r>
              <a:endParaRPr lang="en-US" sz="900" dirty="0">
                <a:solidFill>
                  <a:srgbClr val="00B0F0"/>
                </a:solidFill>
              </a:endParaRPr>
            </a:p>
          </p:txBody>
        </p:sp>
        <p:sp>
          <p:nvSpPr>
            <p:cNvPr id="31" name="圆角矩形 31"/>
            <p:cNvSpPr/>
            <p:nvPr/>
          </p:nvSpPr>
          <p:spPr>
            <a:xfrm>
              <a:off x="9104808" y="5446544"/>
              <a:ext cx="1694947" cy="420804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 anchorCtr="0">
              <a:noAutofit/>
            </a:bodyPr>
            <a:lstStyle/>
            <a:p>
              <a:pPr algn="ctr" defTabSz="457200" hangingPunct="0"/>
              <a:r>
                <a:rPr lang="en-US" altLang="zh-CN" sz="1400" b="1" dirty="0" smtClean="0">
                  <a:solidFill>
                    <a:srgbClr val="FF0000"/>
                  </a:solidFill>
                </a:rPr>
                <a:t>VIM/Cloud Instance N</a:t>
              </a:r>
              <a:endParaRPr lang="en-US" altLang="zh-CN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971014" y="5446544"/>
              <a:ext cx="6839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……</a:t>
              </a:r>
              <a:endParaRPr lang="en-US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279176" y="2842856"/>
              <a:ext cx="27111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rgbClr val="FF0000"/>
                  </a:solidFill>
                </a:rPr>
                <a:t>/</a:t>
              </a:r>
              <a:r>
                <a:rPr lang="en-US" sz="900" dirty="0" smtClean="0">
                  <a:solidFill>
                    <a:srgbClr val="FF0000"/>
                  </a:solidFill>
                </a:rPr>
                <a:t>cloud-infrastructure/cloud-regions:</a:t>
              </a:r>
              <a:endParaRPr lang="en-US" sz="900" dirty="0">
                <a:solidFill>
                  <a:srgbClr val="FF0000"/>
                </a:solidFill>
              </a:endParaRPr>
            </a:p>
            <a:p>
              <a:r>
                <a:rPr lang="en-US" sz="900" dirty="0" smtClean="0">
                  <a:solidFill>
                    <a:srgbClr val="00B0F0"/>
                  </a:solidFill>
                </a:rPr>
                <a:t>      cloud-owner, cloud-region-id :  </a:t>
              </a:r>
              <a:r>
                <a:rPr lang="en-US" sz="900" dirty="0" err="1" smtClean="0">
                  <a:solidFill>
                    <a:srgbClr val="00B0F0"/>
                  </a:solidFill>
                </a:rPr>
                <a:t>CloudOwner</a:t>
              </a:r>
              <a:r>
                <a:rPr lang="en-US" sz="900" dirty="0" smtClean="0">
                  <a:solidFill>
                    <a:srgbClr val="00B0F0"/>
                  </a:solidFill>
                </a:rPr>
                <a:t>, </a:t>
              </a:r>
              <a:r>
                <a:rPr lang="en-US" sz="900" dirty="0" err="1" smtClean="0">
                  <a:solidFill>
                    <a:srgbClr val="00B0F0"/>
                  </a:solidFill>
                </a:rPr>
                <a:t>RegionOne</a:t>
              </a:r>
              <a:endParaRPr lang="en-US" sz="900" dirty="0" smtClean="0">
                <a:solidFill>
                  <a:srgbClr val="00B0F0"/>
                </a:solidFill>
              </a:endParaRPr>
            </a:p>
            <a:p>
              <a:r>
                <a:rPr lang="en-US" sz="900" dirty="0" smtClean="0">
                  <a:solidFill>
                    <a:srgbClr val="00B0F0"/>
                  </a:solidFill>
                </a:rPr>
                <a:t>                 …</a:t>
              </a:r>
              <a:endParaRPr lang="en-US" sz="900" dirty="0">
                <a:solidFill>
                  <a:srgbClr val="00B0F0"/>
                </a:solidFill>
              </a:endParaRPr>
            </a:p>
          </p:txBody>
        </p:sp>
        <p:pic>
          <p:nvPicPr>
            <p:cNvPr id="1027" name="Picture 3" descr="C:\Users\byang2\AppData\Local\Microsoft\Windows\Temporary Internet Files\Content.IE5\ZKA0VZCJ\1375966995[1]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7395" y="3007234"/>
              <a:ext cx="338621" cy="6142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4" name="Straight Arrow Connector 33"/>
            <p:cNvCxnSpPr>
              <a:stCxn id="6" idx="1"/>
            </p:cNvCxnSpPr>
            <p:nvPr/>
          </p:nvCxnSpPr>
          <p:spPr>
            <a:xfrm flipH="1">
              <a:off x="8990289" y="1829408"/>
              <a:ext cx="612043" cy="154563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stCxn id="6" idx="1"/>
            </p:cNvCxnSpPr>
            <p:nvPr/>
          </p:nvCxnSpPr>
          <p:spPr>
            <a:xfrm flipH="1">
              <a:off x="8849360" y="1829408"/>
              <a:ext cx="752972" cy="1040277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16" idx="1"/>
              <a:endCxn id="19" idx="3"/>
            </p:cNvCxnSpPr>
            <p:nvPr/>
          </p:nvCxnSpPr>
          <p:spPr>
            <a:xfrm flipH="1" flipV="1">
              <a:off x="8990289" y="2173335"/>
              <a:ext cx="612041" cy="115164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>
              <a:stCxn id="20" idx="1"/>
            </p:cNvCxnSpPr>
            <p:nvPr/>
          </p:nvCxnSpPr>
          <p:spPr>
            <a:xfrm flipH="1">
              <a:off x="8990290" y="3030899"/>
              <a:ext cx="612039" cy="23020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>
              <a:stCxn id="13" idx="1"/>
            </p:cNvCxnSpPr>
            <p:nvPr/>
          </p:nvCxnSpPr>
          <p:spPr>
            <a:xfrm flipH="1" flipV="1">
              <a:off x="8990290" y="3474242"/>
              <a:ext cx="612043" cy="1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>
              <a:stCxn id="21" idx="1"/>
            </p:cNvCxnSpPr>
            <p:nvPr/>
          </p:nvCxnSpPr>
          <p:spPr>
            <a:xfrm flipH="1" flipV="1">
              <a:off x="8990290" y="3621472"/>
              <a:ext cx="612043" cy="265299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>
              <a:stCxn id="25" idx="1"/>
            </p:cNvCxnSpPr>
            <p:nvPr/>
          </p:nvCxnSpPr>
          <p:spPr>
            <a:xfrm flipH="1" flipV="1">
              <a:off x="8849361" y="3717450"/>
              <a:ext cx="752970" cy="590952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>
              <a:stCxn id="17" idx="1"/>
            </p:cNvCxnSpPr>
            <p:nvPr/>
          </p:nvCxnSpPr>
          <p:spPr>
            <a:xfrm flipH="1" flipV="1">
              <a:off x="8655009" y="3727183"/>
              <a:ext cx="947324" cy="1155014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>
              <a:stCxn id="30" idx="0"/>
            </p:cNvCxnSpPr>
            <p:nvPr/>
          </p:nvCxnSpPr>
          <p:spPr>
            <a:xfrm flipH="1" flipV="1">
              <a:off x="7662307" y="3727183"/>
              <a:ext cx="84046" cy="403124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圆角矩形 32"/>
            <p:cNvSpPr/>
            <p:nvPr/>
          </p:nvSpPr>
          <p:spPr>
            <a:xfrm>
              <a:off x="9602329" y="2488991"/>
              <a:ext cx="1532593" cy="322427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 anchorCtr="0">
              <a:noAutofit/>
            </a:bodyPr>
            <a:lstStyle/>
            <a:p>
              <a:pPr algn="ctr" defTabSz="457200" hangingPunct="0"/>
              <a:r>
                <a:rPr lang="en-US" sz="1400" b="1" dirty="0" smtClean="0">
                  <a:solidFill>
                    <a:srgbClr val="44546A"/>
                  </a:solidFill>
                  <a:sym typeface="Calibri"/>
                </a:rPr>
                <a:t>OOF</a:t>
              </a:r>
              <a:endParaRPr lang="en-US" sz="1600" b="1" dirty="0">
                <a:solidFill>
                  <a:srgbClr val="44546A"/>
                </a:solidFill>
                <a:sym typeface="Calibri"/>
              </a:endParaRPr>
            </a:p>
          </p:txBody>
        </p:sp>
        <p:cxnSp>
          <p:nvCxnSpPr>
            <p:cNvPr id="39" name="Straight Arrow Connector 38"/>
            <p:cNvCxnSpPr>
              <a:stCxn id="37" idx="1"/>
            </p:cNvCxnSpPr>
            <p:nvPr/>
          </p:nvCxnSpPr>
          <p:spPr>
            <a:xfrm flipH="1">
              <a:off x="8990290" y="2650205"/>
              <a:ext cx="612039" cy="380694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stCxn id="37" idx="1"/>
            </p:cNvCxnSpPr>
            <p:nvPr/>
          </p:nvCxnSpPr>
          <p:spPr>
            <a:xfrm flipH="1" flipV="1">
              <a:off x="8990289" y="2379299"/>
              <a:ext cx="612040" cy="270906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9547166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Proposed solution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6401435" cy="517048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Single/Centralized representation of a cloud region</a:t>
            </a:r>
          </a:p>
          <a:p>
            <a:pPr lvl="1"/>
            <a:r>
              <a:rPr lang="en-US" dirty="0" smtClean="0"/>
              <a:t>All ONAP modules leverage cloud region representation in AAI</a:t>
            </a:r>
          </a:p>
          <a:p>
            <a:pPr lvl="1"/>
            <a:r>
              <a:rPr lang="en-US" dirty="0" smtClean="0"/>
              <a:t>Depreciate all other representations in other ONAP modules, e.g. cloud-sites in SO, </a:t>
            </a:r>
            <a:r>
              <a:rPr lang="en-US" dirty="0" err="1" smtClean="0"/>
              <a:t>vm_properties</a:t>
            </a:r>
            <a:r>
              <a:rPr lang="en-US" dirty="0" smtClean="0"/>
              <a:t> in Robot</a:t>
            </a:r>
          </a:p>
          <a:p>
            <a:endParaRPr lang="en-US" dirty="0" smtClean="0"/>
          </a:p>
          <a:p>
            <a:r>
              <a:rPr lang="en-US" dirty="0" smtClean="0"/>
              <a:t>Consistent Identification of a cloud region</a:t>
            </a:r>
          </a:p>
          <a:p>
            <a:pPr lvl="1"/>
            <a:r>
              <a:rPr lang="en-US" dirty="0" smtClean="0"/>
              <a:t>Use composed keys: {cloud-owner} + {cloud-region-id} to identify a cloud region</a:t>
            </a:r>
          </a:p>
          <a:p>
            <a:pPr lvl="1"/>
            <a:r>
              <a:rPr lang="en-US" dirty="0" smtClean="0"/>
              <a:t>Depreciate the usage of the {cloud-region-id} only</a:t>
            </a:r>
          </a:p>
          <a:p>
            <a:pPr lvl="1"/>
            <a:r>
              <a:rPr lang="en-US" dirty="0" smtClean="0"/>
              <a:t>Depreciate the usage of {vim-id}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Impacted projects</a:t>
            </a:r>
          </a:p>
          <a:p>
            <a:pPr lvl="1"/>
            <a:r>
              <a:rPr lang="en-US" dirty="0" smtClean="0"/>
              <a:t>Multiple ONAP projects are involved</a:t>
            </a:r>
          </a:p>
          <a:p>
            <a:pPr lvl="2"/>
            <a:r>
              <a:rPr lang="en-US" dirty="0" smtClean="0"/>
              <a:t>VID, SO, SDNC, OOF, VFC, </a:t>
            </a:r>
            <a:r>
              <a:rPr lang="en-US" dirty="0" err="1" smtClean="0"/>
              <a:t>MultiCloud</a:t>
            </a:r>
            <a:r>
              <a:rPr lang="en-US" dirty="0" smtClean="0"/>
              <a:t>, Integration, ESR, UUI</a:t>
            </a:r>
          </a:p>
          <a:p>
            <a:pPr lvl="1"/>
            <a:r>
              <a:rPr lang="en-US" dirty="0" smtClean="0"/>
              <a:t>Some consumers of </a:t>
            </a:r>
            <a:r>
              <a:rPr lang="en-US" dirty="0" err="1" smtClean="0"/>
              <a:t>MultiCloud</a:t>
            </a:r>
            <a:r>
              <a:rPr lang="en-US" dirty="0" smtClean="0"/>
              <a:t> need to be scrutinized</a:t>
            </a:r>
          </a:p>
          <a:p>
            <a:pPr lvl="2"/>
            <a:r>
              <a:rPr lang="en-US" dirty="0" smtClean="0"/>
              <a:t>APPC, DCAEgen2, etc.</a:t>
            </a:r>
          </a:p>
          <a:p>
            <a:pPr lvl="2"/>
            <a:r>
              <a:rPr lang="en-US" dirty="0" smtClean="0"/>
              <a:t>They are using the “vim-id” but in an transparent way: fetch it from AAI and pass it to </a:t>
            </a:r>
            <a:r>
              <a:rPr lang="en-US" dirty="0" err="1" smtClean="0"/>
              <a:t>MultiCloud</a:t>
            </a:r>
            <a:endParaRPr lang="en-US" dirty="0" smtClean="0"/>
          </a:p>
        </p:txBody>
      </p:sp>
      <p:grpSp>
        <p:nvGrpSpPr>
          <p:cNvPr id="5" name="Group 4"/>
          <p:cNvGrpSpPr/>
          <p:nvPr/>
        </p:nvGrpSpPr>
        <p:grpSpPr>
          <a:xfrm>
            <a:off x="6715760" y="1351981"/>
            <a:ext cx="5201920" cy="4521534"/>
            <a:chOff x="6126480" y="1351981"/>
            <a:chExt cx="5201920" cy="4521534"/>
          </a:xfrm>
        </p:grpSpPr>
        <p:sp>
          <p:nvSpPr>
            <p:cNvPr id="6" name="矩形 54"/>
            <p:cNvSpPr/>
            <p:nvPr/>
          </p:nvSpPr>
          <p:spPr bwMode="auto">
            <a:xfrm>
              <a:off x="6126480" y="1351981"/>
              <a:ext cx="5201920" cy="4002339"/>
            </a:xfrm>
            <a:prstGeom prst="rect">
              <a:avLst/>
            </a:prstGeom>
            <a:solidFill>
              <a:srgbClr val="00647F">
                <a:alpha val="10000"/>
              </a:srgbClr>
            </a:solidFill>
            <a:ln w="19050" cap="flat" cmpd="sng" algn="ctr">
              <a:solidFill>
                <a:srgbClr val="1C2754"/>
              </a:solidFill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1828800" indent="-222250">
                <a:buClr>
                  <a:srgbClr val="CC9900"/>
                </a:buClr>
                <a:defRPr/>
              </a:pPr>
              <a:r>
                <a:rPr lang="en-US" altLang="zh-CN" sz="1700" b="1" u="sng" dirty="0" smtClean="0">
                  <a:solidFill>
                    <a:srgbClr val="1C2754"/>
                  </a:solidFill>
                  <a:latin typeface="Calibri"/>
                  <a:ea typeface="微软雅黑" panose="020B0503020204020204" pitchFamily="34" charset="-122"/>
                </a:rPr>
                <a:t>Representation of a Cloud Region</a:t>
              </a:r>
              <a:endParaRPr lang="en-US" altLang="zh-CN" sz="1700" b="1" u="sng" dirty="0">
                <a:solidFill>
                  <a:srgbClr val="1C2754"/>
                </a:solidFill>
                <a:latin typeface="Calibri"/>
                <a:ea typeface="微软雅黑" panose="020B0503020204020204" pitchFamily="34" charset="-122"/>
              </a:endParaRPr>
            </a:p>
          </p:txBody>
        </p:sp>
        <p:sp>
          <p:nvSpPr>
            <p:cNvPr id="7" name="圆角矩形 30"/>
            <p:cNvSpPr/>
            <p:nvPr/>
          </p:nvSpPr>
          <p:spPr>
            <a:xfrm>
              <a:off x="9602332" y="1674844"/>
              <a:ext cx="1532593" cy="309127"/>
            </a:xfrm>
            <a:prstGeom prst="roundRect">
              <a:avLst>
                <a:gd name="adj" fmla="val 9045"/>
              </a:avLst>
            </a:prstGeom>
            <a:solidFill>
              <a:srgbClr val="D0CECE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 anchorCtr="0">
              <a:noAutofit/>
            </a:bodyPr>
            <a:lstStyle/>
            <a:p>
              <a:pPr algn="ctr" defTabSz="457200" hangingPunct="0"/>
              <a:r>
                <a:rPr lang="en-US" altLang="zh-CN" sz="1400" b="1" dirty="0">
                  <a:solidFill>
                    <a:srgbClr val="44546A"/>
                  </a:solidFill>
                </a:rPr>
                <a:t>VID</a:t>
              </a:r>
            </a:p>
          </p:txBody>
        </p:sp>
        <p:sp>
          <p:nvSpPr>
            <p:cNvPr id="8" name="圆角矩形 31"/>
            <p:cNvSpPr/>
            <p:nvPr/>
          </p:nvSpPr>
          <p:spPr>
            <a:xfrm>
              <a:off x="6219449" y="2795017"/>
              <a:ext cx="2770839" cy="1676233"/>
            </a:xfrm>
            <a:prstGeom prst="roundRect">
              <a:avLst/>
            </a:prstGeom>
            <a:solidFill>
              <a:srgbClr val="D0CECE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b" anchorCtr="0">
              <a:noAutofit/>
            </a:bodyPr>
            <a:lstStyle/>
            <a:p>
              <a:pPr algn="ctr" defTabSz="457200" hangingPunct="0"/>
              <a:r>
                <a:rPr lang="en-US" sz="1400" b="1" dirty="0">
                  <a:solidFill>
                    <a:srgbClr val="44546A"/>
                  </a:solidFill>
                  <a:sym typeface="Calibri"/>
                </a:rPr>
                <a:t> A&amp;AI</a:t>
              </a:r>
            </a:p>
          </p:txBody>
        </p:sp>
        <p:sp>
          <p:nvSpPr>
            <p:cNvPr id="9" name="圆角矩形 31"/>
            <p:cNvSpPr/>
            <p:nvPr/>
          </p:nvSpPr>
          <p:spPr>
            <a:xfrm>
              <a:off x="9602333" y="3327013"/>
              <a:ext cx="1532593" cy="294459"/>
            </a:xfrm>
            <a:prstGeom prst="roundRect">
              <a:avLst/>
            </a:prstGeom>
            <a:solidFill>
              <a:srgbClr val="D0CECE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 anchorCtr="0">
              <a:noAutofit/>
            </a:bodyPr>
            <a:lstStyle/>
            <a:p>
              <a:pPr algn="ctr" defTabSz="457200" hangingPunct="0"/>
              <a:r>
                <a:rPr lang="en-US" sz="1400" b="1" dirty="0">
                  <a:solidFill>
                    <a:srgbClr val="44546A"/>
                  </a:solidFill>
                  <a:sym typeface="Calibri"/>
                </a:rPr>
                <a:t>DCAE</a:t>
              </a:r>
            </a:p>
          </p:txBody>
        </p:sp>
        <p:sp>
          <p:nvSpPr>
            <p:cNvPr id="10" name="圆角矩形 32"/>
            <p:cNvSpPr/>
            <p:nvPr/>
          </p:nvSpPr>
          <p:spPr>
            <a:xfrm>
              <a:off x="9602330" y="2131714"/>
              <a:ext cx="1532593" cy="313569"/>
            </a:xfrm>
            <a:prstGeom prst="roundRect">
              <a:avLst/>
            </a:prstGeom>
            <a:solidFill>
              <a:srgbClr val="D0CECE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 anchorCtr="0">
              <a:noAutofit/>
            </a:bodyPr>
            <a:lstStyle/>
            <a:p>
              <a:pPr algn="ctr" defTabSz="457200" hangingPunct="0"/>
              <a:r>
                <a:rPr lang="en-US" sz="1400" b="1" dirty="0" smtClean="0">
                  <a:solidFill>
                    <a:srgbClr val="44546A"/>
                  </a:solidFill>
                  <a:sym typeface="Calibri"/>
                </a:rPr>
                <a:t>SDN-C</a:t>
              </a:r>
              <a:endParaRPr lang="en-US" sz="1400" b="1" dirty="0">
                <a:solidFill>
                  <a:srgbClr val="44546A"/>
                </a:solidFill>
                <a:sym typeface="Calibri"/>
              </a:endParaRPr>
            </a:p>
          </p:txBody>
        </p:sp>
        <p:sp>
          <p:nvSpPr>
            <p:cNvPr id="11" name="圆角矩形 32"/>
            <p:cNvSpPr/>
            <p:nvPr/>
          </p:nvSpPr>
          <p:spPr>
            <a:xfrm>
              <a:off x="9602333" y="4713347"/>
              <a:ext cx="1532593" cy="337700"/>
            </a:xfrm>
            <a:prstGeom prst="roundRect">
              <a:avLst/>
            </a:prstGeom>
            <a:solidFill>
              <a:srgbClr val="D0CECE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 anchorCtr="0">
              <a:noAutofit/>
            </a:bodyPr>
            <a:lstStyle/>
            <a:p>
              <a:pPr algn="ctr" defTabSz="457200" hangingPunct="0"/>
              <a:r>
                <a:rPr lang="en-US" sz="1400" b="1" dirty="0" smtClean="0">
                  <a:solidFill>
                    <a:srgbClr val="44546A"/>
                  </a:solidFill>
                  <a:ea typeface="微软雅黑" panose="020B0503020204020204" pitchFamily="34" charset="-122"/>
                </a:rPr>
                <a:t>Multi-VIM/Cloud</a:t>
              </a:r>
              <a:endParaRPr lang="en-US" sz="1400" b="1" dirty="0">
                <a:solidFill>
                  <a:srgbClr val="44546A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2" name="圆角矩形 31"/>
            <p:cNvSpPr/>
            <p:nvPr/>
          </p:nvSpPr>
          <p:spPr>
            <a:xfrm>
              <a:off x="6219449" y="1732969"/>
              <a:ext cx="2770840" cy="440366"/>
            </a:xfrm>
            <a:prstGeom prst="roundRect">
              <a:avLst/>
            </a:prstGeom>
            <a:solidFill>
              <a:srgbClr val="D0CECE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b" anchorCtr="0">
              <a:noAutofit/>
            </a:bodyPr>
            <a:lstStyle/>
            <a:p>
              <a:pPr algn="ctr" defTabSz="457200" hangingPunct="0"/>
              <a:r>
                <a:rPr lang="en-US" altLang="zh-CN" sz="1400" b="1" dirty="0" smtClean="0">
                  <a:solidFill>
                    <a:srgbClr val="44546A"/>
                  </a:solidFill>
                </a:rPr>
                <a:t>Service Orchestrator</a:t>
              </a:r>
              <a:endParaRPr lang="en-US" altLang="zh-CN" sz="1400" b="1" dirty="0">
                <a:solidFill>
                  <a:srgbClr val="44546A"/>
                </a:solidFill>
              </a:endParaRPr>
            </a:p>
          </p:txBody>
        </p:sp>
        <p:sp>
          <p:nvSpPr>
            <p:cNvPr id="13" name="圆角矩形 32"/>
            <p:cNvSpPr/>
            <p:nvPr/>
          </p:nvSpPr>
          <p:spPr>
            <a:xfrm>
              <a:off x="9602329" y="2869685"/>
              <a:ext cx="1532593" cy="322427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 anchorCtr="0">
              <a:noAutofit/>
            </a:bodyPr>
            <a:lstStyle/>
            <a:p>
              <a:pPr algn="ctr" defTabSz="457200" hangingPunct="0"/>
              <a:r>
                <a:rPr lang="en-US" sz="1400" b="1" dirty="0" smtClean="0">
                  <a:solidFill>
                    <a:srgbClr val="44546A"/>
                  </a:solidFill>
                  <a:sym typeface="Calibri"/>
                </a:rPr>
                <a:t>APPC</a:t>
              </a:r>
              <a:endParaRPr lang="en-US" sz="1600" b="1" dirty="0">
                <a:solidFill>
                  <a:srgbClr val="44546A"/>
                </a:solidFill>
                <a:sym typeface="Calibri"/>
              </a:endParaRPr>
            </a:p>
          </p:txBody>
        </p:sp>
        <p:sp>
          <p:nvSpPr>
            <p:cNvPr id="14" name="圆角矩形 32"/>
            <p:cNvSpPr/>
            <p:nvPr/>
          </p:nvSpPr>
          <p:spPr>
            <a:xfrm>
              <a:off x="9602333" y="3727182"/>
              <a:ext cx="1532593" cy="319177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 anchorCtr="0">
              <a:noAutofit/>
            </a:bodyPr>
            <a:lstStyle/>
            <a:p>
              <a:pPr algn="ctr" defTabSz="457200" hangingPunct="0"/>
              <a:r>
                <a:rPr lang="en-US" sz="1400" b="1" dirty="0" smtClean="0">
                  <a:solidFill>
                    <a:srgbClr val="44546A"/>
                  </a:solidFill>
                  <a:sym typeface="Calibri"/>
                </a:rPr>
                <a:t>VFC</a:t>
              </a:r>
              <a:endParaRPr lang="en-US" sz="1400" b="1" dirty="0">
                <a:solidFill>
                  <a:srgbClr val="44546A"/>
                </a:solidFill>
                <a:sym typeface="Calibri"/>
              </a:endParaRPr>
            </a:p>
          </p:txBody>
        </p:sp>
        <p:sp>
          <p:nvSpPr>
            <p:cNvPr id="15" name="圆角矩形 31"/>
            <p:cNvSpPr/>
            <p:nvPr/>
          </p:nvSpPr>
          <p:spPr>
            <a:xfrm>
              <a:off x="6219449" y="4882197"/>
              <a:ext cx="2770840" cy="380683"/>
            </a:xfrm>
            <a:prstGeom prst="roundRect">
              <a:avLst/>
            </a:prstGeom>
            <a:solidFill>
              <a:srgbClr val="D0CECE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b" anchorCtr="0">
              <a:noAutofit/>
            </a:bodyPr>
            <a:lstStyle/>
            <a:p>
              <a:pPr algn="ctr" defTabSz="457200" hangingPunct="0"/>
              <a:r>
                <a:rPr lang="en-US" altLang="zh-CN" sz="1400" b="1" dirty="0">
                  <a:solidFill>
                    <a:srgbClr val="44546A"/>
                  </a:solidFill>
                </a:rPr>
                <a:t>Robot</a:t>
              </a:r>
            </a:p>
          </p:txBody>
        </p:sp>
        <p:sp>
          <p:nvSpPr>
            <p:cNvPr id="16" name="圆角矩形 30"/>
            <p:cNvSpPr/>
            <p:nvPr/>
          </p:nvSpPr>
          <p:spPr>
            <a:xfrm>
              <a:off x="9602331" y="4145553"/>
              <a:ext cx="1532593" cy="325697"/>
            </a:xfrm>
            <a:prstGeom prst="roundRect">
              <a:avLst>
                <a:gd name="adj" fmla="val 9045"/>
              </a:avLst>
            </a:prstGeom>
            <a:solidFill>
              <a:srgbClr val="D0CECE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 anchorCtr="0">
              <a:noAutofit/>
            </a:bodyPr>
            <a:lstStyle/>
            <a:p>
              <a:pPr algn="ctr" defTabSz="457200" hangingPunct="0"/>
              <a:r>
                <a:rPr lang="en-US" altLang="zh-CN" sz="1400" b="1" dirty="0">
                  <a:solidFill>
                    <a:srgbClr val="44546A"/>
                  </a:solidFill>
                </a:rPr>
                <a:t>ESR</a:t>
              </a:r>
            </a:p>
          </p:txBody>
        </p:sp>
        <p:sp>
          <p:nvSpPr>
            <p:cNvPr id="17" name="圆角矩形 31"/>
            <p:cNvSpPr/>
            <p:nvPr/>
          </p:nvSpPr>
          <p:spPr>
            <a:xfrm>
              <a:off x="6388760" y="5452711"/>
              <a:ext cx="1694947" cy="420804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 anchorCtr="0">
              <a:noAutofit/>
            </a:bodyPr>
            <a:lstStyle/>
            <a:p>
              <a:pPr algn="ctr" defTabSz="457200" hangingPunct="0"/>
              <a:r>
                <a:rPr lang="en-US" altLang="zh-CN" sz="1400" b="1" dirty="0" smtClean="0">
                  <a:solidFill>
                    <a:srgbClr val="FF0000"/>
                  </a:solidFill>
                </a:rPr>
                <a:t>VIM/Cloud Instance 1</a:t>
              </a:r>
              <a:endParaRPr lang="en-US" altLang="zh-CN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22" name="圆角矩形 31"/>
            <p:cNvSpPr/>
            <p:nvPr/>
          </p:nvSpPr>
          <p:spPr>
            <a:xfrm>
              <a:off x="9104808" y="5446544"/>
              <a:ext cx="1694947" cy="420804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 anchorCtr="0">
              <a:noAutofit/>
            </a:bodyPr>
            <a:lstStyle/>
            <a:p>
              <a:pPr algn="ctr" defTabSz="457200" hangingPunct="0"/>
              <a:r>
                <a:rPr lang="en-US" altLang="zh-CN" sz="1400" b="1" dirty="0" smtClean="0">
                  <a:solidFill>
                    <a:srgbClr val="FF0000"/>
                  </a:solidFill>
                </a:rPr>
                <a:t>VIM/Cloud Instance N</a:t>
              </a:r>
              <a:endParaRPr lang="en-US" altLang="zh-CN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225014" y="5446544"/>
              <a:ext cx="6839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……</a:t>
              </a:r>
              <a:endParaRPr lang="en-US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811686" y="3023957"/>
              <a:ext cx="1915754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rgbClr val="FF0000"/>
                  </a:solidFill>
                </a:rPr>
                <a:t>/</a:t>
              </a:r>
              <a:r>
                <a:rPr lang="en-US" sz="1100" dirty="0" smtClean="0">
                  <a:solidFill>
                    <a:srgbClr val="FF0000"/>
                  </a:solidFill>
                </a:rPr>
                <a:t>cloud-infrastructure/cloud-regions:</a:t>
              </a:r>
              <a:endParaRPr lang="en-US" sz="1100" dirty="0">
                <a:solidFill>
                  <a:srgbClr val="FF0000"/>
                </a:solidFill>
              </a:endParaRPr>
            </a:p>
            <a:p>
              <a:r>
                <a:rPr lang="en-US" sz="1100" dirty="0" smtClean="0">
                  <a:solidFill>
                    <a:srgbClr val="00B0F0"/>
                  </a:solidFill>
                </a:rPr>
                <a:t>      cloud-owner, cloud-region-id :  </a:t>
              </a:r>
              <a:r>
                <a:rPr lang="en-US" sz="1100" dirty="0" err="1" smtClean="0">
                  <a:solidFill>
                    <a:srgbClr val="00B0F0"/>
                  </a:solidFill>
                </a:rPr>
                <a:t>CloudOwner</a:t>
              </a:r>
              <a:r>
                <a:rPr lang="en-US" sz="1100" dirty="0" smtClean="0">
                  <a:solidFill>
                    <a:srgbClr val="00B0F0"/>
                  </a:solidFill>
                </a:rPr>
                <a:t>, </a:t>
              </a:r>
              <a:r>
                <a:rPr lang="en-US" sz="1100" dirty="0" err="1" smtClean="0">
                  <a:solidFill>
                    <a:srgbClr val="00B0F0"/>
                  </a:solidFill>
                </a:rPr>
                <a:t>RegionOne</a:t>
              </a:r>
              <a:endParaRPr lang="en-US" sz="1100" dirty="0" smtClean="0">
                <a:solidFill>
                  <a:srgbClr val="00B0F0"/>
                </a:solidFill>
              </a:endParaRPr>
            </a:p>
            <a:p>
              <a:r>
                <a:rPr lang="en-US" sz="1100" dirty="0" smtClean="0">
                  <a:solidFill>
                    <a:srgbClr val="00B0F0"/>
                  </a:solidFill>
                </a:rPr>
                <a:t>                 …</a:t>
              </a:r>
              <a:endParaRPr lang="en-US" sz="1100" dirty="0">
                <a:solidFill>
                  <a:srgbClr val="00B0F0"/>
                </a:solidFill>
              </a:endParaRPr>
            </a:p>
          </p:txBody>
        </p:sp>
        <p:pic>
          <p:nvPicPr>
            <p:cNvPr id="25" name="Picture 3" descr="C:\Users\byang2\AppData\Local\Microsoft\Windows\Temporary Internet Files\Content.IE5\ZKA0VZCJ\1375966995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8760" y="3470015"/>
              <a:ext cx="338621" cy="6142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7" name="Straight Arrow Connector 26"/>
            <p:cNvCxnSpPr>
              <a:stCxn id="7" idx="1"/>
            </p:cNvCxnSpPr>
            <p:nvPr/>
          </p:nvCxnSpPr>
          <p:spPr>
            <a:xfrm flipH="1">
              <a:off x="8849360" y="1829408"/>
              <a:ext cx="752972" cy="1040277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stCxn id="10" idx="1"/>
            </p:cNvCxnSpPr>
            <p:nvPr/>
          </p:nvCxnSpPr>
          <p:spPr>
            <a:xfrm flipH="1">
              <a:off x="8990288" y="2288499"/>
              <a:ext cx="612042" cy="742399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stCxn id="13" idx="1"/>
            </p:cNvCxnSpPr>
            <p:nvPr/>
          </p:nvCxnSpPr>
          <p:spPr>
            <a:xfrm flipH="1">
              <a:off x="8990290" y="3030899"/>
              <a:ext cx="612039" cy="23020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stCxn id="9" idx="1"/>
            </p:cNvCxnSpPr>
            <p:nvPr/>
          </p:nvCxnSpPr>
          <p:spPr>
            <a:xfrm flipH="1" flipV="1">
              <a:off x="8990290" y="3474242"/>
              <a:ext cx="612043" cy="1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stCxn id="14" idx="1"/>
            </p:cNvCxnSpPr>
            <p:nvPr/>
          </p:nvCxnSpPr>
          <p:spPr>
            <a:xfrm flipH="1" flipV="1">
              <a:off x="8990290" y="3621472"/>
              <a:ext cx="612043" cy="265299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stCxn id="16" idx="1"/>
            </p:cNvCxnSpPr>
            <p:nvPr/>
          </p:nvCxnSpPr>
          <p:spPr>
            <a:xfrm flipH="1" flipV="1">
              <a:off x="8990290" y="4046359"/>
              <a:ext cx="612041" cy="262043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>
              <a:stCxn id="11" idx="1"/>
            </p:cNvCxnSpPr>
            <p:nvPr/>
          </p:nvCxnSpPr>
          <p:spPr>
            <a:xfrm flipH="1" flipV="1">
              <a:off x="8849360" y="4308401"/>
              <a:ext cx="752973" cy="573796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H="1" flipV="1">
              <a:off x="7662307" y="4511785"/>
              <a:ext cx="84046" cy="403124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圆角矩形 32"/>
            <p:cNvSpPr/>
            <p:nvPr/>
          </p:nvSpPr>
          <p:spPr>
            <a:xfrm>
              <a:off x="9602329" y="2488991"/>
              <a:ext cx="1532593" cy="322427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 anchorCtr="0">
              <a:noAutofit/>
            </a:bodyPr>
            <a:lstStyle/>
            <a:p>
              <a:pPr algn="ctr" defTabSz="457200" hangingPunct="0"/>
              <a:r>
                <a:rPr lang="en-US" sz="1400" b="1" dirty="0" smtClean="0">
                  <a:solidFill>
                    <a:srgbClr val="44546A"/>
                  </a:solidFill>
                  <a:sym typeface="Calibri"/>
                </a:rPr>
                <a:t>OOF</a:t>
              </a:r>
              <a:endParaRPr lang="en-US" sz="1600" b="1" dirty="0">
                <a:solidFill>
                  <a:srgbClr val="44546A"/>
                </a:solidFill>
                <a:sym typeface="Calibri"/>
              </a:endParaRPr>
            </a:p>
          </p:txBody>
        </p:sp>
        <p:cxnSp>
          <p:nvCxnSpPr>
            <p:cNvPr id="36" name="Straight Arrow Connector 35"/>
            <p:cNvCxnSpPr>
              <a:stCxn id="35" idx="1"/>
            </p:cNvCxnSpPr>
            <p:nvPr/>
          </p:nvCxnSpPr>
          <p:spPr>
            <a:xfrm flipH="1">
              <a:off x="8990290" y="2650205"/>
              <a:ext cx="612039" cy="380694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>
              <a:stCxn id="12" idx="2"/>
              <a:endCxn id="8" idx="0"/>
            </p:cNvCxnSpPr>
            <p:nvPr/>
          </p:nvCxnSpPr>
          <p:spPr>
            <a:xfrm>
              <a:off x="7604869" y="2173335"/>
              <a:ext cx="0" cy="621682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1898879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Suggested action plan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dirty="0" smtClean="0"/>
              <a:t>ARC subcommittee</a:t>
            </a:r>
          </a:p>
          <a:p>
            <a:pPr lvl="1"/>
            <a:r>
              <a:rPr lang="en-US" dirty="0" smtClean="0"/>
              <a:t>In C Release, finalize the architecture design to consistently represent and identify a cloud region</a:t>
            </a:r>
          </a:p>
          <a:p>
            <a:pPr lvl="1"/>
            <a:endParaRPr lang="en-US" dirty="0" smtClean="0"/>
          </a:p>
          <a:p>
            <a:r>
              <a:rPr lang="en-US" b="1" dirty="0" err="1" smtClean="0"/>
              <a:t>UseCase</a:t>
            </a:r>
            <a:r>
              <a:rPr lang="en-US" b="1" dirty="0" smtClean="0"/>
              <a:t> subcommittee</a:t>
            </a:r>
          </a:p>
          <a:p>
            <a:pPr lvl="1"/>
            <a:r>
              <a:rPr lang="en-US" dirty="0" smtClean="0"/>
              <a:t>In C Release, drive the implementation of the design above through a specific use case, </a:t>
            </a:r>
          </a:p>
          <a:p>
            <a:pPr lvl="1"/>
            <a:r>
              <a:rPr lang="en-US" dirty="0" smtClean="0"/>
              <a:t>either stick to a existing use case </a:t>
            </a:r>
          </a:p>
          <a:p>
            <a:pPr lvl="1"/>
            <a:r>
              <a:rPr lang="en-US" dirty="0" smtClean="0"/>
              <a:t>or a </a:t>
            </a:r>
            <a:r>
              <a:rPr lang="en-US" dirty="0"/>
              <a:t>standalone one: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wiki.onap.org/display/DW/Multiple+Cloud+Regions+On-boarding+and+Decommission+in+ONAP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b="1" dirty="0" smtClean="0"/>
              <a:t>VID/SO/SDNC</a:t>
            </a:r>
          </a:p>
          <a:p>
            <a:pPr lvl="1"/>
            <a:r>
              <a:rPr lang="en-US" sz="2500" dirty="0" smtClean="0"/>
              <a:t>In C </a:t>
            </a:r>
            <a:r>
              <a:rPr lang="en-US" sz="2500" dirty="0"/>
              <a:t>Release, </a:t>
            </a:r>
            <a:r>
              <a:rPr lang="en-US" sz="2500" dirty="0" smtClean="0"/>
              <a:t>design the APIs between each other, to use composed keys {cloud-owner} + {cloud-region-id} </a:t>
            </a:r>
            <a:r>
              <a:rPr lang="en-US" sz="2500" dirty="0"/>
              <a:t>instead of </a:t>
            </a:r>
            <a:r>
              <a:rPr lang="en-US" sz="2500" dirty="0" smtClean="0"/>
              <a:t>just {cloud-region-id} to specify a cloud region</a:t>
            </a:r>
          </a:p>
          <a:p>
            <a:pPr lvl="1"/>
            <a:r>
              <a:rPr lang="en-US" sz="2500" dirty="0" smtClean="0"/>
              <a:t>In C Release, SO leverage AAI for representation of a cloud region, hence depreciate the internal one (cloud-</a:t>
            </a:r>
            <a:r>
              <a:rPr lang="en-US" sz="2500" dirty="0" err="1" smtClean="0"/>
              <a:t>config.json</a:t>
            </a:r>
            <a:r>
              <a:rPr lang="en-US" sz="2500" dirty="0" smtClean="0"/>
              <a:t>)</a:t>
            </a:r>
            <a:endParaRPr lang="en-US" sz="2500" dirty="0"/>
          </a:p>
          <a:p>
            <a:pPr marL="457200" lvl="1" indent="0">
              <a:buNone/>
            </a:pPr>
            <a:endParaRPr lang="en-US" b="1" dirty="0" smtClean="0"/>
          </a:p>
          <a:p>
            <a:r>
              <a:rPr lang="en-US" b="1" dirty="0" err="1" smtClean="0"/>
              <a:t>MultiCloud</a:t>
            </a:r>
            <a:r>
              <a:rPr lang="en-US" b="1" dirty="0" smtClean="0"/>
              <a:t> and its consumers (</a:t>
            </a:r>
            <a:r>
              <a:rPr lang="en-US" dirty="0"/>
              <a:t>OOF, </a:t>
            </a:r>
            <a:r>
              <a:rPr lang="en-US" dirty="0" smtClean="0"/>
              <a:t>VFC,UUI,ESR)</a:t>
            </a:r>
            <a:endParaRPr lang="en-US" b="1" dirty="0"/>
          </a:p>
          <a:p>
            <a:pPr lvl="1"/>
            <a:r>
              <a:rPr lang="en-US" dirty="0" smtClean="0"/>
              <a:t>In </a:t>
            </a:r>
            <a:r>
              <a:rPr lang="en-US" dirty="0"/>
              <a:t>C Release, design the APIs between each other </a:t>
            </a:r>
            <a:r>
              <a:rPr lang="en-US" dirty="0" smtClean="0"/>
              <a:t>to use </a:t>
            </a:r>
            <a:r>
              <a:rPr lang="en-US" dirty="0"/>
              <a:t>composed keys {cloud-owner} + {cloud-region-id} instead of </a:t>
            </a:r>
            <a:r>
              <a:rPr lang="en-US" dirty="0" smtClean="0"/>
              <a:t> {vim-id</a:t>
            </a:r>
            <a:r>
              <a:rPr lang="en-US" dirty="0"/>
              <a:t>} to specify a cloud </a:t>
            </a:r>
            <a:r>
              <a:rPr lang="en-US" dirty="0" smtClean="0"/>
              <a:t>region</a:t>
            </a:r>
          </a:p>
          <a:p>
            <a:pPr marL="457200" lvl="1" indent="0">
              <a:buNone/>
            </a:pPr>
            <a:endParaRPr lang="en-US" b="1" dirty="0" smtClean="0"/>
          </a:p>
          <a:p>
            <a:r>
              <a:rPr lang="en-US" b="1" dirty="0" smtClean="0"/>
              <a:t>Robot</a:t>
            </a:r>
          </a:p>
          <a:p>
            <a:pPr lvl="1"/>
            <a:r>
              <a:rPr lang="en-US" dirty="0" smtClean="0"/>
              <a:t>In C Release, allow users to specify composed keys {cloud-owner} + {cloud-region-id} whenever executing scripts</a:t>
            </a:r>
          </a:p>
          <a:p>
            <a:pPr lvl="1"/>
            <a:r>
              <a:rPr lang="en-US" dirty="0" smtClean="0"/>
              <a:t>In C Release, leverages A&amp;AI for representation of a cloud region, hence depreciate the usage of internal representation of a cloud region (vm_properties.py)</a:t>
            </a:r>
          </a:p>
        </p:txBody>
      </p:sp>
    </p:spTree>
    <p:extLst>
      <p:ext uri="{BB962C8B-B14F-4D97-AF65-F5344CB8AC3E}">
        <p14:creationId xmlns:p14="http://schemas.microsoft.com/office/powerpoint/2010/main" val="157594430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idx="4294967295"/>
          </p:nvPr>
        </p:nvSpPr>
        <p:spPr>
          <a:xfrm>
            <a:off x="0" y="3446463"/>
            <a:ext cx="6297613" cy="574675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/>
              <a:t>谢谢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24971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2929</TotalTime>
  <Words>587</Words>
  <Application>Microsoft Office PowerPoint</Application>
  <PresentationFormat>Custom</PresentationFormat>
  <Paragraphs>104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ONAP Casablanca Requirement:  Consistent representation identification of a cloud region in ONAP</vt:lpstr>
      <vt:lpstr>Status quo: multiple representation a Cloud Region</vt:lpstr>
      <vt:lpstr>Proposed solution</vt:lpstr>
      <vt:lpstr>Suggested action plan </vt:lpstr>
      <vt:lpstr>谢谢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Yang, Bin</cp:lastModifiedBy>
  <cp:revision>670</cp:revision>
  <cp:lastPrinted>2017-10-04T22:28:23Z</cp:lastPrinted>
  <dcterms:created xsi:type="dcterms:W3CDTF">2017-02-27T16:23:08Z</dcterms:created>
  <dcterms:modified xsi:type="dcterms:W3CDTF">2018-03-26T01:29:09Z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1507324511</vt:lpwstr>
  </property>
</Properties>
</file>