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839" r:id="rId4"/>
  </p:sldMasterIdLst>
  <p:notesMasterIdLst>
    <p:notesMasterId r:id="rId14"/>
  </p:notesMasterIdLst>
  <p:handoutMasterIdLst>
    <p:handoutMasterId r:id="rId15"/>
  </p:handoutMasterIdLst>
  <p:sldIdLst>
    <p:sldId id="1730" r:id="rId5"/>
    <p:sldId id="1744" r:id="rId6"/>
    <p:sldId id="1737" r:id="rId7"/>
    <p:sldId id="1743" r:id="rId8"/>
    <p:sldId id="1741" r:id="rId9"/>
    <p:sldId id="1742" r:id="rId10"/>
    <p:sldId id="1739" r:id="rId11"/>
    <p:sldId id="1740" r:id="rId12"/>
    <p:sldId id="1745" r:id="rId13"/>
  </p:sldIdLst>
  <p:sldSz cx="12192000" cy="6858000"/>
  <p:notesSz cx="6858000" cy="9144000"/>
  <p:embeddedFontLst>
    <p:embeddedFont>
      <p:font typeface="ATT Aleck Sans" panose="020B0503020203020204" pitchFamily="34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Gill Sans MT" panose="020B0502020104020203" pitchFamily="3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TRAN, JONATHAN" initials="BJ" lastIdx="4" clrIdx="6">
    <p:extLst>
      <p:ext uri="{19B8F6BF-5375-455C-9EA6-DF929625EA0E}">
        <p15:presenceInfo xmlns:p15="http://schemas.microsoft.com/office/powerpoint/2012/main" userId="S-1-5-21-2057499049-1289676208-1959431660-9019098" providerId="AD"/>
      </p:ext>
    </p:extLst>
  </p:cmAuthor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8" name="TENNANT, RICK" initials="TR" lastIdx="13" clrIdx="7">
    <p:extLst>
      <p:ext uri="{19B8F6BF-5375-455C-9EA6-DF929625EA0E}">
        <p15:presenceInfo xmlns:p15="http://schemas.microsoft.com/office/powerpoint/2012/main" userId="S-1-5-21-2057499049-1289676208-1959431660-6035214" providerId="AD"/>
      </p:ext>
    </p:extLst>
  </p:cmAuthor>
  <p:cmAuthor id="2" name="Lisa Caywood" initials="" lastIdx="3" clrIdx="1"/>
  <p:cmAuthor id="9" name="COTTRELL, MARK" initials="CM" lastIdx="15" clrIdx="8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Rabi, Abdel, Vodafone Group" initials="RAVG [2]" lastIdx="11" clrIdx="5">
    <p:extLst>
      <p:ext uri="{19B8F6BF-5375-455C-9EA6-DF929625EA0E}">
        <p15:presenceInfo xmlns:p15="http://schemas.microsoft.com/office/powerpoint/2012/main" userId="S::abdel.rabi@vodafone.com::004305ab-5d28-4345-84dd-83f5658ac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4DFE"/>
    <a:srgbClr val="E7A585"/>
    <a:srgbClr val="E8A586"/>
    <a:srgbClr val="A0CB8D"/>
    <a:srgbClr val="5A9DD6"/>
    <a:srgbClr val="198FE1"/>
    <a:srgbClr val="84C7FE"/>
    <a:srgbClr val="5C9DD5"/>
    <a:srgbClr val="A1CA8C"/>
    <a:srgbClr val="BA4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371" autoAdjust="0"/>
    <p:restoredTop sz="91398" autoAdjust="0"/>
  </p:normalViewPr>
  <p:slideViewPr>
    <p:cSldViewPr snapToGrid="0">
      <p:cViewPr varScale="1">
        <p:scale>
          <a:sx n="79" d="100"/>
          <a:sy n="79" d="100"/>
        </p:scale>
        <p:origin x="2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customXml" Target="../customXml/item3.xml"/><Relationship Id="rId21" Type="http://schemas.openxmlformats.org/officeDocument/2006/relationships/font" Target="fonts/font6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9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ARDEN, BRIAN O" userId="1284407a-d98a-46c5-a426-ec05e3874208" providerId="ADAL" clId="{0FB5B355-B6AA-45AB-8077-DC7617CAEE0E}"/>
    <pc:docChg chg="custSel modSld sldOrd">
      <pc:chgData name="BEARDEN, BRIAN O" userId="1284407a-d98a-46c5-a426-ec05e3874208" providerId="ADAL" clId="{0FB5B355-B6AA-45AB-8077-DC7617CAEE0E}" dt="2020-02-03T17:52:48.412" v="91" actId="20577"/>
      <pc:docMkLst>
        <pc:docMk/>
      </pc:docMkLst>
      <pc:sldChg chg="modSp">
        <pc:chgData name="BEARDEN, BRIAN O" userId="1284407a-d98a-46c5-a426-ec05e3874208" providerId="ADAL" clId="{0FB5B355-B6AA-45AB-8077-DC7617CAEE0E}" dt="2020-02-03T17:49:27.034" v="10" actId="20577"/>
        <pc:sldMkLst>
          <pc:docMk/>
          <pc:sldMk cId="1448297077" sldId="1740"/>
        </pc:sldMkLst>
        <pc:spChg chg="mod">
          <ac:chgData name="BEARDEN, BRIAN O" userId="1284407a-d98a-46c5-a426-ec05e3874208" providerId="ADAL" clId="{0FB5B355-B6AA-45AB-8077-DC7617CAEE0E}" dt="2020-02-03T17:49:27.034" v="10" actId="20577"/>
          <ac:spMkLst>
            <pc:docMk/>
            <pc:sldMk cId="1448297077" sldId="1740"/>
            <ac:spMk id="9" creationId="{1FCE4DE1-0B09-4742-9402-640B64F31C87}"/>
          </ac:spMkLst>
        </pc:spChg>
      </pc:sldChg>
      <pc:sldChg chg="modSp ord">
        <pc:chgData name="BEARDEN, BRIAN O" userId="1284407a-d98a-46c5-a426-ec05e3874208" providerId="ADAL" clId="{0FB5B355-B6AA-45AB-8077-DC7617CAEE0E}" dt="2020-02-03T17:52:48.412" v="91" actId="20577"/>
        <pc:sldMkLst>
          <pc:docMk/>
          <pc:sldMk cId="2726424647" sldId="1741"/>
        </pc:sldMkLst>
        <pc:spChg chg="mod">
          <ac:chgData name="BEARDEN, BRIAN O" userId="1284407a-d98a-46c5-a426-ec05e3874208" providerId="ADAL" clId="{0FB5B355-B6AA-45AB-8077-DC7617CAEE0E}" dt="2020-02-03T17:52:48.412" v="91" actId="20577"/>
          <ac:spMkLst>
            <pc:docMk/>
            <pc:sldMk cId="2726424647" sldId="1741"/>
            <ac:spMk id="28" creationId="{5C73B51D-1E87-844A-A3BE-3C67149AE5AA}"/>
          </ac:spMkLst>
        </pc:spChg>
        <pc:spChg chg="mod">
          <ac:chgData name="BEARDEN, BRIAN O" userId="1284407a-d98a-46c5-a426-ec05e3874208" providerId="ADAL" clId="{0FB5B355-B6AA-45AB-8077-DC7617CAEE0E}" dt="2020-02-03T17:52:32.754" v="73" actId="20577"/>
          <ac:spMkLst>
            <pc:docMk/>
            <pc:sldMk cId="2726424647" sldId="1741"/>
            <ac:spMk id="47" creationId="{C7359D66-A895-6A4F-89FB-3294C687892F}"/>
          </ac:spMkLst>
        </pc:spChg>
      </pc:sldChg>
      <pc:sldChg chg="modSp">
        <pc:chgData name="BEARDEN, BRIAN O" userId="1284407a-d98a-46c5-a426-ec05e3874208" providerId="ADAL" clId="{0FB5B355-B6AA-45AB-8077-DC7617CAEE0E}" dt="2020-02-03T17:45:06.957" v="1" actId="27636"/>
        <pc:sldMkLst>
          <pc:docMk/>
          <pc:sldMk cId="516645182" sldId="1742"/>
        </pc:sldMkLst>
        <pc:spChg chg="mod">
          <ac:chgData name="BEARDEN, BRIAN O" userId="1284407a-d98a-46c5-a426-ec05e3874208" providerId="ADAL" clId="{0FB5B355-B6AA-45AB-8077-DC7617CAEE0E}" dt="2020-02-03T17:45:06.957" v="1" actId="27636"/>
          <ac:spMkLst>
            <pc:docMk/>
            <pc:sldMk cId="516645182" sldId="1742"/>
            <ac:spMk id="9" creationId="{1FCE4DE1-0B09-4742-9402-640B64F31C8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2/3/2020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2/3/2020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13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0775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5960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5827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6282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02550"/>
      </p:ext>
    </p:extLst>
  </p:cSld>
  <p:clrMapOvr>
    <a:masterClrMapping/>
  </p:clrMapOvr>
  <p:transition>
    <p:wipe dir="r"/>
  </p:transition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9CFCA6-CFBD-B141-AD51-819E452F0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11F546-87F4-7C46-95B1-28D715FA4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71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FD2EFA-7F6B-184C-A540-406CC8E16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A6D171-C685-874E-8922-9533C4F04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829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25364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1899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272379-2C5F-E74A-9D2A-AC16D092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4F064C-24B3-A043-B575-1806B2F09BE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9E234FA-FAD0-B44B-9AB8-CB3D30646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500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32059"/>
      </p:ext>
    </p:extLst>
  </p:cSld>
  <p:clrMapOvr>
    <a:masterClrMapping/>
  </p:clrMapOvr>
  <p:transition>
    <p:wipe dir="r"/>
  </p:transition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34998"/>
      </p:ext>
    </p:extLst>
  </p:cSld>
  <p:clrMapOvr>
    <a:masterClrMapping/>
  </p:clrMapOvr>
  <p:transition>
    <p:fade thruBlk="1"/>
  </p:transition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721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8926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B7C9C6-5CCC-8A4E-A90A-EB22EC12F4ED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000C7AD-14D7-2C49-A927-58E1D5A9B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A591B-1575-344C-9B00-3E8E8C0664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2441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886F16-98B6-3E4A-86AC-CBB0B93EC7C4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6786EBA-17D3-DF46-9FAD-9313E8F22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B13D85-2D8A-0A4E-99D5-B28CECD404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31183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913EAA-D820-D545-A927-A9593515823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2EA11DD-7F9A-8148-9DA6-62E9ED9FC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A318F-C12F-B14F-9CD9-B25ED37AD2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9416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9FF99-98ED-B24C-B150-F7E101A13477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D077D31-D315-1049-9ED3-34C851923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755BC2-6D3B-B04E-AFD2-A8AFAC72C7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91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8621E1-7184-5B4E-AE3F-77A07C94DFD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742B916-E1DF-3743-96E7-ADE2C3DDCC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14E574-16F6-A142-B062-CB9B62705E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183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5EC5E-4E01-9840-8684-1BF49CFF1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A02CEE-C1BB-9243-B1CC-CA92BDABA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3563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223571-6D43-3049-946A-04B87C4C318E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5177D8B-BDB4-894D-A65F-BB812AB81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1B7D44-17B5-FC49-8694-6D2D249634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1340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5D4988-10E2-6B4C-975A-728EFEED2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1B7615-F9E4-1F48-9E31-E95F8135D4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480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37" r:id="rId17"/>
    <p:sldLayoutId id="2147483838" r:id="rId18"/>
    <p:sldLayoutId id="2147483671" r:id="rId19"/>
    <p:sldLayoutId id="2147483672" r:id="rId20"/>
    <p:sldLayoutId id="2147483673" r:id="rId21"/>
    <p:sldLayoutId id="2147483661" r:id="rId22"/>
    <p:sldLayoutId id="2147483660" r:id="rId23"/>
    <p:sldLayoutId id="2147483664" r:id="rId24"/>
    <p:sldLayoutId id="2147483666" r:id="rId25"/>
    <p:sldLayoutId id="2147483662" r:id="rId26"/>
    <p:sldLayoutId id="2147483655" r:id="rId27"/>
    <p:sldLayoutId id="2147483667" r:id="rId28"/>
    <p:sldLayoutId id="2147483670" r:id="rId29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f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Restructuring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February 2020</a:t>
            </a:r>
          </a:p>
        </p:txBody>
      </p:sp>
    </p:spTree>
    <p:extLst>
      <p:ext uri="{BB962C8B-B14F-4D97-AF65-F5344CB8AC3E}">
        <p14:creationId xmlns:p14="http://schemas.microsoft.com/office/powerpoint/2010/main" val="72644939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D0E749B-962B-1144-B606-23F56C358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US" dirty="0"/>
              <a:t>Rationale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F22F9F1-E75F-4C4E-98DA-B3DE9EA12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7"/>
            <a:ext cx="10933886" cy="376934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Scale CNTT to accommodate large number of Contributions. </a:t>
            </a:r>
          </a:p>
          <a:p>
            <a:pPr>
              <a:lnSpc>
                <a:spcPct val="150000"/>
              </a:lnSpc>
            </a:pPr>
            <a:r>
              <a:rPr lang="en-US" dirty="0"/>
              <a:t>Share Ownership, Credit, Success, and Accountability. </a:t>
            </a:r>
          </a:p>
          <a:p>
            <a:pPr>
              <a:lnSpc>
                <a:spcPct val="150000"/>
              </a:lnSpc>
            </a:pPr>
            <a:r>
              <a:rPr lang="en-US" dirty="0"/>
              <a:t>Drive Efficiency by reducing number of Scattered Workstreams.</a:t>
            </a:r>
          </a:p>
          <a:p>
            <a:pPr>
              <a:lnSpc>
                <a:spcPct val="150000"/>
              </a:lnSpc>
            </a:pPr>
            <a:r>
              <a:rPr lang="en-US" dirty="0"/>
              <a:t>Drive Focus by having clear purposed meetings.</a:t>
            </a:r>
          </a:p>
          <a:p>
            <a:pPr>
              <a:lnSpc>
                <a:spcPct val="150000"/>
              </a:lnSpc>
            </a:pPr>
            <a:r>
              <a:rPr lang="en-US" dirty="0"/>
              <a:t>Get the best of the Skillset Available.</a:t>
            </a:r>
          </a:p>
        </p:txBody>
      </p:sp>
    </p:spTree>
    <p:extLst>
      <p:ext uri="{BB962C8B-B14F-4D97-AF65-F5344CB8AC3E}">
        <p14:creationId xmlns:p14="http://schemas.microsoft.com/office/powerpoint/2010/main" val="337169966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Current Structure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98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1FCE4DE1-0B09-4742-9402-640B64F31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Proposed Pivot to New Structure</a:t>
            </a:r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11B673-D939-4382-A73F-729DFFB695B1}"/>
              </a:ext>
            </a:extLst>
          </p:cNvPr>
          <p:cNvSpPr/>
          <p:nvPr/>
        </p:nvSpPr>
        <p:spPr>
          <a:xfrm>
            <a:off x="529777" y="2505969"/>
            <a:ext cx="1330729" cy="613251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Governance</a:t>
            </a:r>
          </a:p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Steering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78D305A-610B-4690-9650-B1788ECEB1EE}"/>
              </a:ext>
            </a:extLst>
          </p:cNvPr>
          <p:cNvSpPr/>
          <p:nvPr/>
        </p:nvSpPr>
        <p:spPr>
          <a:xfrm>
            <a:off x="2372183" y="3557511"/>
            <a:ext cx="2228661" cy="308957"/>
          </a:xfrm>
          <a:prstGeom prst="rect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b="1" dirty="0">
                <a:solidFill>
                  <a:srgbClr val="FFFFFF"/>
                </a:solidFill>
                <a:latin typeface="Gill Sans MT" panose="020B0502020104020203" pitchFamily="34" charset="0"/>
              </a:rPr>
              <a:t>Technical F2F Workshops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D15ACEB-3C84-4A5C-9D5A-F388D41D1857}"/>
              </a:ext>
            </a:extLst>
          </p:cNvPr>
          <p:cNvSpPr/>
          <p:nvPr/>
        </p:nvSpPr>
        <p:spPr>
          <a:xfrm>
            <a:off x="2372185" y="3191740"/>
            <a:ext cx="2228661" cy="308957"/>
          </a:xfrm>
          <a:prstGeom prst="rect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b="1" dirty="0">
                <a:solidFill>
                  <a:srgbClr val="FFFFFF"/>
                </a:solidFill>
                <a:latin typeface="Gill Sans MT" panose="020B0502020104020203" pitchFamily="34" charset="0"/>
              </a:rPr>
              <a:t>Business | Technical Metrics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18A1CFA-9FD9-4834-AAED-5DFBF8408CFB}"/>
              </a:ext>
            </a:extLst>
          </p:cNvPr>
          <p:cNvSpPr/>
          <p:nvPr/>
        </p:nvSpPr>
        <p:spPr>
          <a:xfrm>
            <a:off x="2372189" y="1728664"/>
            <a:ext cx="2228661" cy="308957"/>
          </a:xfrm>
          <a:prstGeom prst="rect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b="1" dirty="0">
                <a:solidFill>
                  <a:srgbClr val="FFFFFF"/>
                </a:solidFill>
                <a:latin typeface="Gill Sans MT" panose="020B0502020104020203" pitchFamily="34" charset="0"/>
              </a:rPr>
              <a:t>Community Strategy &amp; Oversight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4C2BADD-2E74-42C9-87B1-1AEA69A6BDCD}"/>
              </a:ext>
            </a:extLst>
          </p:cNvPr>
          <p:cNvSpPr/>
          <p:nvPr/>
        </p:nvSpPr>
        <p:spPr>
          <a:xfrm>
            <a:off x="2372184" y="2094433"/>
            <a:ext cx="2228661" cy="308957"/>
          </a:xfrm>
          <a:prstGeom prst="rect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b="1" dirty="0">
                <a:solidFill>
                  <a:srgbClr val="FFFFFF"/>
                </a:solidFill>
                <a:latin typeface="Gill Sans MT" panose="020B0502020104020203" pitchFamily="34" charset="0"/>
              </a:rPr>
              <a:t>Release &amp; Lifecycle Management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1C4F7F3B-1BA3-46F1-9D29-2C0320D75870}"/>
              </a:ext>
            </a:extLst>
          </p:cNvPr>
          <p:cNvSpPr/>
          <p:nvPr/>
        </p:nvSpPr>
        <p:spPr>
          <a:xfrm>
            <a:off x="2372187" y="2460202"/>
            <a:ext cx="2228661" cy="308957"/>
          </a:xfrm>
          <a:prstGeom prst="rect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en-US" sz="1100" b="1" dirty="0">
                <a:solidFill>
                  <a:srgbClr val="FFFFFF"/>
                </a:solidFill>
                <a:latin typeface="Gill Sans MT" panose="020B0502020104020203" pitchFamily="34" charset="0"/>
              </a:rPr>
              <a:t>Recruiting, Engagement, &amp; Adoption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E88D40A-C7BF-41A3-8D2C-05C142DF247A}"/>
              </a:ext>
            </a:extLst>
          </p:cNvPr>
          <p:cNvSpPr/>
          <p:nvPr/>
        </p:nvSpPr>
        <p:spPr>
          <a:xfrm>
            <a:off x="2372186" y="2825971"/>
            <a:ext cx="2228661" cy="308957"/>
          </a:xfrm>
          <a:prstGeom prst="rect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100" b="1" dirty="0">
                <a:solidFill>
                  <a:srgbClr val="FFFFFF"/>
                </a:solidFill>
                <a:latin typeface="Gill Sans MT" panose="020B0502020104020203" pitchFamily="34" charset="0"/>
              </a:rPr>
              <a:t>Marketing &amp; Communications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5D4D0C-EEEC-44A8-A52B-EDC446188D6E}"/>
              </a:ext>
            </a:extLst>
          </p:cNvPr>
          <p:cNvSpPr/>
          <p:nvPr/>
        </p:nvSpPr>
        <p:spPr>
          <a:xfrm>
            <a:off x="488220" y="1101599"/>
            <a:ext cx="22911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68FDF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Existing Structure</a:t>
            </a:r>
            <a:endParaRPr lang="en-US" b="1" dirty="0">
              <a:solidFill>
                <a:srgbClr val="168FDF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745CC65-7CE7-4971-82B3-48488184FF59}"/>
              </a:ext>
            </a:extLst>
          </p:cNvPr>
          <p:cNvSpPr/>
          <p:nvPr/>
        </p:nvSpPr>
        <p:spPr>
          <a:xfrm>
            <a:off x="3101474" y="1236097"/>
            <a:ext cx="11773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Individual 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Workstreams</a:t>
            </a:r>
            <a:endParaRPr lang="en-US" sz="1400" dirty="0"/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049E8B36-D8A2-4BDC-A1AE-E5C2E11B03B6}"/>
              </a:ext>
            </a:extLst>
          </p:cNvPr>
          <p:cNvCxnSpPr>
            <a:cxnSpLocks/>
            <a:stCxn id="2" idx="3"/>
            <a:endCxn id="49" idx="1"/>
          </p:cNvCxnSpPr>
          <p:nvPr/>
        </p:nvCxnSpPr>
        <p:spPr>
          <a:xfrm flipV="1">
            <a:off x="1860506" y="1883143"/>
            <a:ext cx="511683" cy="929452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D9BE5C36-EC76-4B62-9606-90CF374C5685}"/>
              </a:ext>
            </a:extLst>
          </p:cNvPr>
          <p:cNvCxnSpPr>
            <a:cxnSpLocks/>
            <a:stCxn id="2" idx="3"/>
            <a:endCxn id="50" idx="1"/>
          </p:cNvCxnSpPr>
          <p:nvPr/>
        </p:nvCxnSpPr>
        <p:spPr>
          <a:xfrm flipV="1">
            <a:off x="1860506" y="2248912"/>
            <a:ext cx="511678" cy="56368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E8D1104D-4DBC-46E0-A882-92ACF9D2266A}"/>
              </a:ext>
            </a:extLst>
          </p:cNvPr>
          <p:cNvCxnSpPr>
            <a:cxnSpLocks/>
            <a:stCxn id="2" idx="3"/>
            <a:endCxn id="51" idx="1"/>
          </p:cNvCxnSpPr>
          <p:nvPr/>
        </p:nvCxnSpPr>
        <p:spPr>
          <a:xfrm flipV="1">
            <a:off x="1860506" y="2614681"/>
            <a:ext cx="511681" cy="19791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D413F2FE-A387-4DDA-967A-7C7B18B7839F}"/>
              </a:ext>
            </a:extLst>
          </p:cNvPr>
          <p:cNvCxnSpPr>
            <a:cxnSpLocks/>
            <a:stCxn id="2" idx="3"/>
            <a:endCxn id="52" idx="1"/>
          </p:cNvCxnSpPr>
          <p:nvPr/>
        </p:nvCxnSpPr>
        <p:spPr>
          <a:xfrm>
            <a:off x="1860506" y="2812595"/>
            <a:ext cx="511680" cy="167855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Elbow 62">
            <a:extLst>
              <a:ext uri="{FF2B5EF4-FFF2-40B4-BE49-F238E27FC236}">
                <a16:creationId xmlns:a16="http://schemas.microsoft.com/office/drawing/2014/main" id="{DAA26310-9D4A-48FE-BA96-B6617F725809}"/>
              </a:ext>
            </a:extLst>
          </p:cNvPr>
          <p:cNvCxnSpPr>
            <a:cxnSpLocks/>
            <a:stCxn id="2" idx="3"/>
            <a:endCxn id="47" idx="1"/>
          </p:cNvCxnSpPr>
          <p:nvPr/>
        </p:nvCxnSpPr>
        <p:spPr>
          <a:xfrm>
            <a:off x="1860506" y="2812595"/>
            <a:ext cx="511679" cy="53362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C5E5D207-388A-429D-9DD0-E0DFB5272254}"/>
              </a:ext>
            </a:extLst>
          </p:cNvPr>
          <p:cNvCxnSpPr>
            <a:cxnSpLocks/>
            <a:stCxn id="2" idx="3"/>
            <a:endCxn id="46" idx="1"/>
          </p:cNvCxnSpPr>
          <p:nvPr/>
        </p:nvCxnSpPr>
        <p:spPr>
          <a:xfrm>
            <a:off x="1860506" y="2812595"/>
            <a:ext cx="511677" cy="899395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644827D6-207E-4347-8D65-C096B1BC8D65}"/>
              </a:ext>
            </a:extLst>
          </p:cNvPr>
          <p:cNvSpPr/>
          <p:nvPr/>
        </p:nvSpPr>
        <p:spPr>
          <a:xfrm>
            <a:off x="9582635" y="1694245"/>
            <a:ext cx="2355365" cy="613251"/>
          </a:xfrm>
          <a:prstGeom prst="rect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97280" rtlCol="0" anchor="ctr"/>
          <a:lstStyle/>
          <a:p>
            <a:pPr lvl="0"/>
            <a:r>
              <a:rPr lang="en-US" sz="1100" b="1" dirty="0">
                <a:solidFill>
                  <a:srgbClr val="FFFFFF"/>
                </a:solidFill>
                <a:latin typeface="Gill Sans MT" panose="020B0502020104020203" pitchFamily="34" charset="0"/>
              </a:rPr>
              <a:t>Governance  Steering Committee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29A2C8B9-70EE-4E1F-87B1-6FE0FB9E6E3A}"/>
              </a:ext>
            </a:extLst>
          </p:cNvPr>
          <p:cNvSpPr/>
          <p:nvPr/>
        </p:nvSpPr>
        <p:spPr>
          <a:xfrm>
            <a:off x="9582625" y="2807306"/>
            <a:ext cx="2355365" cy="613251"/>
          </a:xfrm>
          <a:prstGeom prst="rect">
            <a:avLst/>
          </a:prstGeom>
          <a:solidFill>
            <a:srgbClr val="168F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1097280" rtlCol="0" anchor="ctr"/>
          <a:lstStyle/>
          <a:p>
            <a:pPr lvl="0"/>
            <a:r>
              <a:rPr lang="en-US" sz="1100" b="1" dirty="0">
                <a:solidFill>
                  <a:srgbClr val="FFFFFF"/>
                </a:solidFill>
                <a:latin typeface="Gill Sans MT" panose="020B0502020104020203" pitchFamily="34" charset="0"/>
              </a:rPr>
              <a:t>Marketing, Trials,  Adoption, &amp; Business Metrics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AE35A68-98F3-4982-B5E1-AFA66CE1A1E9}"/>
              </a:ext>
            </a:extLst>
          </p:cNvPr>
          <p:cNvSpPr/>
          <p:nvPr/>
        </p:nvSpPr>
        <p:spPr>
          <a:xfrm>
            <a:off x="6188658" y="1693494"/>
            <a:ext cx="2642596" cy="1735506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Governance Steering</a:t>
            </a:r>
          </a:p>
          <a:p>
            <a:pPr algn="ctr"/>
            <a:endParaRPr lang="en-US" sz="500" b="1" dirty="0">
              <a:latin typeface="Gill Sans MT" panose="020B0502020104020203" pitchFamily="34" charset="0"/>
            </a:endParaRPr>
          </a:p>
          <a:p>
            <a:r>
              <a:rPr lang="en-GB" sz="1600" b="1" u="sng" dirty="0"/>
              <a:t>Officers:</a:t>
            </a:r>
          </a:p>
          <a:p>
            <a:r>
              <a:rPr lang="en-GB" sz="1200" dirty="0"/>
              <a:t>F2F Workshop.</a:t>
            </a:r>
          </a:p>
          <a:p>
            <a:r>
              <a:rPr lang="en-GB" sz="1200" dirty="0"/>
              <a:t>Marketing.</a:t>
            </a:r>
          </a:p>
          <a:p>
            <a:r>
              <a:rPr lang="en-GB" sz="1200" dirty="0"/>
              <a:t>Adoption.</a:t>
            </a:r>
          </a:p>
          <a:p>
            <a:r>
              <a:rPr lang="en-GB" sz="1200" dirty="0"/>
              <a:t>Business Metrics.</a:t>
            </a:r>
          </a:p>
          <a:p>
            <a:r>
              <a:rPr lang="en-GB" sz="1200" dirty="0"/>
              <a:t>Cross-Community Coordinator.</a:t>
            </a:r>
          </a:p>
          <a:p>
            <a:r>
              <a:rPr lang="en-GB" sz="1200" dirty="0"/>
              <a:t>Recruitment.</a:t>
            </a:r>
          </a:p>
          <a:p>
            <a:endParaRPr lang="en-US" sz="1400" b="1" dirty="0">
              <a:latin typeface="Gill Sans MT" panose="020B0502020104020203" pitchFamily="34" charset="0"/>
            </a:endParaRPr>
          </a:p>
        </p:txBody>
      </p: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137B7081-72A0-4A9B-9855-95FCBBB5573D}"/>
              </a:ext>
            </a:extLst>
          </p:cNvPr>
          <p:cNvCxnSpPr>
            <a:cxnSpLocks/>
            <a:stCxn id="82" idx="3"/>
            <a:endCxn id="80" idx="1"/>
          </p:cNvCxnSpPr>
          <p:nvPr/>
        </p:nvCxnSpPr>
        <p:spPr>
          <a:xfrm>
            <a:off x="8831254" y="2561247"/>
            <a:ext cx="751371" cy="552685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B101E7D1-BAE0-4FEA-8DF5-1B4B70BBBF26}"/>
              </a:ext>
            </a:extLst>
          </p:cNvPr>
          <p:cNvCxnSpPr>
            <a:cxnSpLocks/>
            <a:stCxn id="82" idx="3"/>
            <a:endCxn id="79" idx="1"/>
          </p:cNvCxnSpPr>
          <p:nvPr/>
        </p:nvCxnSpPr>
        <p:spPr>
          <a:xfrm flipV="1">
            <a:off x="8831254" y="2000871"/>
            <a:ext cx="751381" cy="560376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155024E0-F5B0-4223-BECC-532ACE4F01F5}"/>
              </a:ext>
            </a:extLst>
          </p:cNvPr>
          <p:cNvSpPr/>
          <p:nvPr/>
        </p:nvSpPr>
        <p:spPr>
          <a:xfrm>
            <a:off x="6422315" y="1157848"/>
            <a:ext cx="2029145" cy="3284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b="1" dirty="0">
                <a:solidFill>
                  <a:srgbClr val="168FDF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Proposed Structure</a:t>
            </a:r>
            <a:endParaRPr lang="en-US" b="1" dirty="0">
              <a:solidFill>
                <a:srgbClr val="168FDF"/>
              </a:solidFill>
            </a:endParaRPr>
          </a:p>
        </p:txBody>
      </p:sp>
      <p:sp>
        <p:nvSpPr>
          <p:cNvPr id="186" name="Rectangle 185">
            <a:extLst>
              <a:ext uri="{FF2B5EF4-FFF2-40B4-BE49-F238E27FC236}">
                <a16:creationId xmlns:a16="http://schemas.microsoft.com/office/drawing/2014/main" id="{58C84823-E92F-46C9-96F7-48BFEFC286FE}"/>
              </a:ext>
            </a:extLst>
          </p:cNvPr>
          <p:cNvSpPr/>
          <p:nvPr/>
        </p:nvSpPr>
        <p:spPr>
          <a:xfrm>
            <a:off x="9986204" y="1085052"/>
            <a:ext cx="11773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Consolidated</a:t>
            </a:r>
          </a:p>
          <a:p>
            <a:pPr algn="ctr"/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Workstreams</a:t>
            </a:r>
            <a:endParaRPr lang="en-US" sz="1400" dirty="0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BA3A951-2969-4A6E-9118-E7325D8EBA3E}"/>
              </a:ext>
            </a:extLst>
          </p:cNvPr>
          <p:cNvSpPr/>
          <p:nvPr/>
        </p:nvSpPr>
        <p:spPr>
          <a:xfrm>
            <a:off x="529760" y="4608141"/>
            <a:ext cx="1330729" cy="613251"/>
          </a:xfrm>
          <a:prstGeom prst="rect">
            <a:avLst/>
          </a:prstGeom>
          <a:solidFill>
            <a:srgbClr val="FF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Technical</a:t>
            </a:r>
          </a:p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Steering</a:t>
            </a:r>
          </a:p>
        </p:txBody>
      </p:sp>
      <p:cxnSp>
        <p:nvCxnSpPr>
          <p:cNvPr id="163" name="Connector: Elbow 162">
            <a:extLst>
              <a:ext uri="{FF2B5EF4-FFF2-40B4-BE49-F238E27FC236}">
                <a16:creationId xmlns:a16="http://schemas.microsoft.com/office/drawing/2014/main" id="{F38DB0C5-2249-43E3-AD71-D60B61B7F77E}"/>
              </a:ext>
            </a:extLst>
          </p:cNvPr>
          <p:cNvCxnSpPr>
            <a:cxnSpLocks/>
            <a:stCxn id="156" idx="3"/>
            <a:endCxn id="48" idx="1"/>
          </p:cNvCxnSpPr>
          <p:nvPr/>
        </p:nvCxnSpPr>
        <p:spPr>
          <a:xfrm flipV="1">
            <a:off x="1860489" y="4159673"/>
            <a:ext cx="511695" cy="755094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Connector: Elbow 163">
            <a:extLst>
              <a:ext uri="{FF2B5EF4-FFF2-40B4-BE49-F238E27FC236}">
                <a16:creationId xmlns:a16="http://schemas.microsoft.com/office/drawing/2014/main" id="{BCE077AF-BD38-4E8D-A5E9-3AE6A1A9771D}"/>
              </a:ext>
            </a:extLst>
          </p:cNvPr>
          <p:cNvCxnSpPr>
            <a:cxnSpLocks/>
            <a:stCxn id="156" idx="3"/>
            <a:endCxn id="61" idx="1"/>
          </p:cNvCxnSpPr>
          <p:nvPr/>
        </p:nvCxnSpPr>
        <p:spPr>
          <a:xfrm flipV="1">
            <a:off x="1860489" y="4540015"/>
            <a:ext cx="511690" cy="374752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ctor: Elbow 167">
            <a:extLst>
              <a:ext uri="{FF2B5EF4-FFF2-40B4-BE49-F238E27FC236}">
                <a16:creationId xmlns:a16="http://schemas.microsoft.com/office/drawing/2014/main" id="{87C884AC-9F7F-4D2F-B764-E012553C5E99}"/>
              </a:ext>
            </a:extLst>
          </p:cNvPr>
          <p:cNvCxnSpPr>
            <a:cxnSpLocks/>
            <a:stCxn id="156" idx="3"/>
            <a:endCxn id="65" idx="1"/>
          </p:cNvCxnSpPr>
          <p:nvPr/>
        </p:nvCxnSpPr>
        <p:spPr>
          <a:xfrm flipV="1">
            <a:off x="1860489" y="4912745"/>
            <a:ext cx="511690" cy="2022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nector: Elbow 174">
            <a:extLst>
              <a:ext uri="{FF2B5EF4-FFF2-40B4-BE49-F238E27FC236}">
                <a16:creationId xmlns:a16="http://schemas.microsoft.com/office/drawing/2014/main" id="{C36D1C8F-CCF2-4765-8D02-9FA0C4C9E641}"/>
              </a:ext>
            </a:extLst>
          </p:cNvPr>
          <p:cNvCxnSpPr>
            <a:cxnSpLocks/>
            <a:stCxn id="156" idx="3"/>
            <a:endCxn id="70" idx="1"/>
          </p:cNvCxnSpPr>
          <p:nvPr/>
        </p:nvCxnSpPr>
        <p:spPr>
          <a:xfrm>
            <a:off x="1860489" y="4914767"/>
            <a:ext cx="511690" cy="372442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nector: Elbow 176">
            <a:extLst>
              <a:ext uri="{FF2B5EF4-FFF2-40B4-BE49-F238E27FC236}">
                <a16:creationId xmlns:a16="http://schemas.microsoft.com/office/drawing/2014/main" id="{5D025C9C-2321-4DE0-A6AC-61EA0E83D325}"/>
              </a:ext>
            </a:extLst>
          </p:cNvPr>
          <p:cNvCxnSpPr>
            <a:cxnSpLocks/>
            <a:stCxn id="156" idx="3"/>
            <a:endCxn id="73" idx="1"/>
          </p:cNvCxnSpPr>
          <p:nvPr/>
        </p:nvCxnSpPr>
        <p:spPr>
          <a:xfrm>
            <a:off x="1860489" y="4914767"/>
            <a:ext cx="511690" cy="738014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B5AB149-59ED-1F42-BA56-F008078F3E12}"/>
              </a:ext>
            </a:extLst>
          </p:cNvPr>
          <p:cNvSpPr/>
          <p:nvPr/>
        </p:nvSpPr>
        <p:spPr>
          <a:xfrm>
            <a:off x="2372184" y="4005194"/>
            <a:ext cx="729289" cy="30895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/>
              <a:t>RM Core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BC3F91B6-6F81-C943-9B3E-08303F4DA1E7}"/>
              </a:ext>
            </a:extLst>
          </p:cNvPr>
          <p:cNvSpPr/>
          <p:nvPr/>
        </p:nvSpPr>
        <p:spPr>
          <a:xfrm>
            <a:off x="3121872" y="4006136"/>
            <a:ext cx="729289" cy="30895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/>
              <a:t>RM Ops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77BD6578-D150-DC45-AE34-7656281B7728}"/>
              </a:ext>
            </a:extLst>
          </p:cNvPr>
          <p:cNvSpPr/>
          <p:nvPr/>
        </p:nvSpPr>
        <p:spPr>
          <a:xfrm>
            <a:off x="3871560" y="4003460"/>
            <a:ext cx="729289" cy="30895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/>
              <a:t>RM Com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1D0026D3-4141-2341-AA3C-282861718EDE}"/>
              </a:ext>
            </a:extLst>
          </p:cNvPr>
          <p:cNvSpPr/>
          <p:nvPr/>
        </p:nvSpPr>
        <p:spPr>
          <a:xfrm>
            <a:off x="2372179" y="4385536"/>
            <a:ext cx="729289" cy="308957"/>
          </a:xfrm>
          <a:prstGeom prst="roundRect">
            <a:avLst/>
          </a:prstGeom>
          <a:solidFill>
            <a:srgbClr val="A0C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/>
              <a:t>RA1 Core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4B5F8902-4B4C-5348-B21B-1415E0D8EB12}"/>
              </a:ext>
            </a:extLst>
          </p:cNvPr>
          <p:cNvSpPr/>
          <p:nvPr/>
        </p:nvSpPr>
        <p:spPr>
          <a:xfrm>
            <a:off x="3121867" y="4386478"/>
            <a:ext cx="729289" cy="308957"/>
          </a:xfrm>
          <a:prstGeom prst="roundRect">
            <a:avLst/>
          </a:prstGeom>
          <a:solidFill>
            <a:srgbClr val="A0C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/>
              <a:t>RA1 </a:t>
            </a:r>
            <a:r>
              <a:rPr lang="en-US" sz="1000" b="1" dirty="0"/>
              <a:t>Ops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F757F803-8C02-DE48-B4C0-105BED89E0A4}"/>
              </a:ext>
            </a:extLst>
          </p:cNvPr>
          <p:cNvSpPr/>
          <p:nvPr/>
        </p:nvSpPr>
        <p:spPr>
          <a:xfrm>
            <a:off x="3871555" y="4383802"/>
            <a:ext cx="729289" cy="308957"/>
          </a:xfrm>
          <a:prstGeom prst="roundRect">
            <a:avLst/>
          </a:prstGeom>
          <a:solidFill>
            <a:srgbClr val="A0C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/>
              <a:t>RA1 Dev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950D8C5C-94D3-604E-B8FB-17AFA483219D}"/>
              </a:ext>
            </a:extLst>
          </p:cNvPr>
          <p:cNvSpPr/>
          <p:nvPr/>
        </p:nvSpPr>
        <p:spPr>
          <a:xfrm>
            <a:off x="2372179" y="4758266"/>
            <a:ext cx="729289" cy="308957"/>
          </a:xfrm>
          <a:prstGeom prst="roundRect">
            <a:avLst/>
          </a:prstGeom>
          <a:solidFill>
            <a:srgbClr val="E8A5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/>
              <a:t>R11 Core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B3F2BEDC-6AF5-7244-BF71-50F5A02227D9}"/>
              </a:ext>
            </a:extLst>
          </p:cNvPr>
          <p:cNvSpPr/>
          <p:nvPr/>
        </p:nvSpPr>
        <p:spPr>
          <a:xfrm>
            <a:off x="3121867" y="4759208"/>
            <a:ext cx="729289" cy="308957"/>
          </a:xfrm>
          <a:prstGeom prst="roundRect">
            <a:avLst/>
          </a:prstGeom>
          <a:solidFill>
            <a:srgbClr val="E8A5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/>
              <a:t>R11 Labs</a:t>
            </a:r>
            <a:endParaRPr lang="en-US" sz="1000" b="1" dirty="0"/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98E3C0B5-0FAA-F341-BC1C-2256ADF1C2A9}"/>
              </a:ext>
            </a:extLst>
          </p:cNvPr>
          <p:cNvSpPr/>
          <p:nvPr/>
        </p:nvSpPr>
        <p:spPr>
          <a:xfrm>
            <a:off x="3871555" y="4756532"/>
            <a:ext cx="729289" cy="308957"/>
          </a:xfrm>
          <a:prstGeom prst="roundRect">
            <a:avLst/>
          </a:prstGeom>
          <a:solidFill>
            <a:srgbClr val="E8A5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/>
              <a:t>RI1 Dev</a:t>
            </a: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D02A645C-A545-C243-BA9E-377A32A4DF79}"/>
              </a:ext>
            </a:extLst>
          </p:cNvPr>
          <p:cNvSpPr/>
          <p:nvPr/>
        </p:nvSpPr>
        <p:spPr>
          <a:xfrm>
            <a:off x="2372179" y="5132730"/>
            <a:ext cx="729289" cy="308957"/>
          </a:xfrm>
          <a:prstGeom prst="roundRect">
            <a:avLst/>
          </a:prstGeom>
          <a:solidFill>
            <a:srgbClr val="BA4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/>
              <a:t>RC1 NFVI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3ACFFE73-11E3-BA4F-AD61-8DAC0EF2D70A}"/>
              </a:ext>
            </a:extLst>
          </p:cNvPr>
          <p:cNvSpPr/>
          <p:nvPr/>
        </p:nvSpPr>
        <p:spPr>
          <a:xfrm>
            <a:off x="3121867" y="5133672"/>
            <a:ext cx="729289" cy="308957"/>
          </a:xfrm>
          <a:prstGeom prst="roundRect">
            <a:avLst/>
          </a:prstGeom>
          <a:solidFill>
            <a:srgbClr val="BA4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/>
              <a:t>RC1 VNF</a:t>
            </a:r>
            <a:endParaRPr lang="en-US" sz="1000" b="1" dirty="0"/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4AA64741-A9D5-B246-91CC-0E6434D9CB7F}"/>
              </a:ext>
            </a:extLst>
          </p:cNvPr>
          <p:cNvSpPr/>
          <p:nvPr/>
        </p:nvSpPr>
        <p:spPr>
          <a:xfrm>
            <a:off x="3871555" y="5130996"/>
            <a:ext cx="729289" cy="308957"/>
          </a:xfrm>
          <a:prstGeom prst="roundRect">
            <a:avLst/>
          </a:prstGeom>
          <a:solidFill>
            <a:srgbClr val="BA4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/>
              <a:t>RA1 Dev</a:t>
            </a:r>
            <a:endParaRPr lang="en-US" sz="1000" b="1" dirty="0"/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ABA89491-696D-A74C-A62F-6A69B5BAD018}"/>
              </a:ext>
            </a:extLst>
          </p:cNvPr>
          <p:cNvSpPr/>
          <p:nvPr/>
        </p:nvSpPr>
        <p:spPr>
          <a:xfrm>
            <a:off x="2372179" y="5498302"/>
            <a:ext cx="729289" cy="308957"/>
          </a:xfrm>
          <a:prstGeom prst="roundRect">
            <a:avLst/>
          </a:prstGeom>
          <a:solidFill>
            <a:srgbClr val="A0C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/>
              <a:t>RA2 Core</a:t>
            </a: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838E8360-A153-6248-A469-65D045CF8F88}"/>
              </a:ext>
            </a:extLst>
          </p:cNvPr>
          <p:cNvSpPr/>
          <p:nvPr/>
        </p:nvSpPr>
        <p:spPr>
          <a:xfrm>
            <a:off x="3121867" y="5499244"/>
            <a:ext cx="729289" cy="308957"/>
          </a:xfrm>
          <a:prstGeom prst="roundRect">
            <a:avLst/>
          </a:prstGeom>
          <a:solidFill>
            <a:srgbClr val="A0C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/>
              <a:t>RA2 Ops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E97C3AD2-2D2C-D04A-807B-52EE404F7BE6}"/>
              </a:ext>
            </a:extLst>
          </p:cNvPr>
          <p:cNvSpPr/>
          <p:nvPr/>
        </p:nvSpPr>
        <p:spPr>
          <a:xfrm>
            <a:off x="3871555" y="5496568"/>
            <a:ext cx="729289" cy="308957"/>
          </a:xfrm>
          <a:prstGeom prst="roundRect">
            <a:avLst/>
          </a:prstGeom>
          <a:solidFill>
            <a:srgbClr val="A0C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b="1" dirty="0"/>
              <a:t>RA2 Dev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D904E0FA-8D99-4048-BEC4-61ABCD0B1EAA}"/>
              </a:ext>
            </a:extLst>
          </p:cNvPr>
          <p:cNvSpPr/>
          <p:nvPr/>
        </p:nvSpPr>
        <p:spPr>
          <a:xfrm>
            <a:off x="6205927" y="3674308"/>
            <a:ext cx="2736813" cy="2202601"/>
          </a:xfrm>
          <a:prstGeom prst="rect">
            <a:avLst/>
          </a:prstGeom>
          <a:solidFill>
            <a:srgbClr val="FF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Technical Steering</a:t>
            </a:r>
          </a:p>
          <a:p>
            <a:pPr algn="ctr"/>
            <a:endParaRPr lang="en-US" sz="900" b="1" dirty="0">
              <a:latin typeface="Gill Sans MT" panose="020B0502020104020203" pitchFamily="34" charset="0"/>
            </a:endParaRPr>
          </a:p>
          <a:p>
            <a:r>
              <a:rPr lang="en-GB" sz="1600" b="1" u="sng" dirty="0"/>
              <a:t>Officers:</a:t>
            </a:r>
          </a:p>
          <a:p>
            <a:r>
              <a:rPr lang="en-GB" sz="1200" dirty="0"/>
              <a:t>Chief Technical Editor.</a:t>
            </a:r>
          </a:p>
          <a:p>
            <a:r>
              <a:rPr lang="en-GB" sz="1200" dirty="0"/>
              <a:t>Technical Release Manager.</a:t>
            </a:r>
          </a:p>
          <a:p>
            <a:r>
              <a:rPr lang="en-GB" sz="1200" dirty="0"/>
              <a:t>Tooling and automation.</a:t>
            </a:r>
          </a:p>
          <a:p>
            <a:r>
              <a:rPr lang="en-GB" sz="1200" dirty="0"/>
              <a:t>ONAP Technical Coordinator.</a:t>
            </a:r>
          </a:p>
          <a:p>
            <a:r>
              <a:rPr lang="en-GB" sz="1200" dirty="0"/>
              <a:t>OPNFV Technical Coordinator.</a:t>
            </a:r>
          </a:p>
          <a:p>
            <a:r>
              <a:rPr lang="en-GB" sz="1200" dirty="0"/>
              <a:t>CNCF Technical Coordinator.</a:t>
            </a:r>
          </a:p>
          <a:p>
            <a:r>
              <a:rPr lang="en-GB" sz="1200" dirty="0"/>
              <a:t>CVC Technical Coordinator.</a:t>
            </a:r>
          </a:p>
          <a:p>
            <a:r>
              <a:rPr lang="en-GB" sz="1200" dirty="0"/>
              <a:t>Open Networking Foundation.</a:t>
            </a:r>
          </a:p>
          <a:p>
            <a:endParaRPr lang="en-US" sz="1400" b="1" dirty="0">
              <a:latin typeface="Gill Sans MT" panose="020B0502020104020203" pitchFamily="34" charset="0"/>
            </a:endParaRPr>
          </a:p>
        </p:txBody>
      </p:sp>
      <p:cxnSp>
        <p:nvCxnSpPr>
          <p:cNvPr id="99" name="Connector: Elbow 176">
            <a:extLst>
              <a:ext uri="{FF2B5EF4-FFF2-40B4-BE49-F238E27FC236}">
                <a16:creationId xmlns:a16="http://schemas.microsoft.com/office/drawing/2014/main" id="{0B58FD93-FF24-0A4B-BB14-0A31526EB186}"/>
              </a:ext>
            </a:extLst>
          </p:cNvPr>
          <p:cNvCxnSpPr>
            <a:cxnSpLocks/>
            <a:stCxn id="94" idx="3"/>
            <a:endCxn id="116" idx="1"/>
          </p:cNvCxnSpPr>
          <p:nvPr/>
        </p:nvCxnSpPr>
        <p:spPr>
          <a:xfrm flipV="1">
            <a:off x="8942740" y="3828787"/>
            <a:ext cx="639891" cy="946822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B6636AAA-7CD6-444C-BA04-B263D9CAC536}"/>
              </a:ext>
            </a:extLst>
          </p:cNvPr>
          <p:cNvSpPr/>
          <p:nvPr/>
        </p:nvSpPr>
        <p:spPr>
          <a:xfrm>
            <a:off x="9582637" y="4074845"/>
            <a:ext cx="2355359" cy="30895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/>
              <a:t>Reference Model (RM)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3A0C7519-C698-CD47-A3D7-E71385B96108}"/>
              </a:ext>
            </a:extLst>
          </p:cNvPr>
          <p:cNvSpPr/>
          <p:nvPr/>
        </p:nvSpPr>
        <p:spPr>
          <a:xfrm>
            <a:off x="9582632" y="4455187"/>
            <a:ext cx="2355359" cy="308957"/>
          </a:xfrm>
          <a:prstGeom prst="roundRect">
            <a:avLst/>
          </a:prstGeom>
          <a:solidFill>
            <a:srgbClr val="A0C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/>
              <a:t>Reference Architecture 1 (RA1)</a:t>
            </a:r>
          </a:p>
        </p:txBody>
      </p: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4A410252-C4A8-6F48-A114-6CD2CF8211F2}"/>
              </a:ext>
            </a:extLst>
          </p:cNvPr>
          <p:cNvSpPr/>
          <p:nvPr/>
        </p:nvSpPr>
        <p:spPr>
          <a:xfrm>
            <a:off x="9582632" y="4827917"/>
            <a:ext cx="2355359" cy="308957"/>
          </a:xfrm>
          <a:prstGeom prst="roundRect">
            <a:avLst/>
          </a:prstGeom>
          <a:solidFill>
            <a:srgbClr val="E8A5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/>
              <a:t>Reference Implementation 1 (RI1)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0EBDABD0-02C6-4A4E-9A9D-3744FFB9B395}"/>
              </a:ext>
            </a:extLst>
          </p:cNvPr>
          <p:cNvSpPr/>
          <p:nvPr/>
        </p:nvSpPr>
        <p:spPr>
          <a:xfrm>
            <a:off x="9582632" y="5202381"/>
            <a:ext cx="2355359" cy="308957"/>
          </a:xfrm>
          <a:prstGeom prst="roundRect">
            <a:avLst/>
          </a:prstGeom>
          <a:solidFill>
            <a:srgbClr val="BA4D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/>
              <a:t>Reference Conformance 1 (RC1)</a:t>
            </a: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79B1149A-E29D-D143-808F-174DEB5049BE}"/>
              </a:ext>
            </a:extLst>
          </p:cNvPr>
          <p:cNvSpPr/>
          <p:nvPr/>
        </p:nvSpPr>
        <p:spPr>
          <a:xfrm>
            <a:off x="9582632" y="5567953"/>
            <a:ext cx="2355359" cy="308957"/>
          </a:xfrm>
          <a:prstGeom prst="roundRect">
            <a:avLst/>
          </a:prstGeom>
          <a:solidFill>
            <a:srgbClr val="A0C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/>
              <a:t>Reference Architecture 2 (RA2)</a:t>
            </a:r>
          </a:p>
        </p:txBody>
      </p: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347E830A-4007-8C48-AC10-74F556546D8D}"/>
              </a:ext>
            </a:extLst>
          </p:cNvPr>
          <p:cNvSpPr/>
          <p:nvPr/>
        </p:nvSpPr>
        <p:spPr>
          <a:xfrm>
            <a:off x="9582631" y="3674308"/>
            <a:ext cx="2355359" cy="308957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/>
              <a:t>Technical Steering Committee</a:t>
            </a:r>
          </a:p>
        </p:txBody>
      </p:sp>
      <p:cxnSp>
        <p:nvCxnSpPr>
          <p:cNvPr id="117" name="Connector: Elbow 176">
            <a:extLst>
              <a:ext uri="{FF2B5EF4-FFF2-40B4-BE49-F238E27FC236}">
                <a16:creationId xmlns:a16="http://schemas.microsoft.com/office/drawing/2014/main" id="{5858F9FF-71EB-D644-A368-21CE4D6631C6}"/>
              </a:ext>
            </a:extLst>
          </p:cNvPr>
          <p:cNvCxnSpPr>
            <a:cxnSpLocks/>
            <a:stCxn id="94" idx="3"/>
            <a:endCxn id="100" idx="1"/>
          </p:cNvCxnSpPr>
          <p:nvPr/>
        </p:nvCxnSpPr>
        <p:spPr>
          <a:xfrm flipV="1">
            <a:off x="8942740" y="4229324"/>
            <a:ext cx="639897" cy="546285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or: Elbow 176">
            <a:extLst>
              <a:ext uri="{FF2B5EF4-FFF2-40B4-BE49-F238E27FC236}">
                <a16:creationId xmlns:a16="http://schemas.microsoft.com/office/drawing/2014/main" id="{9B1332A3-DB87-CB4D-9F7F-1AAB8C938B6E}"/>
              </a:ext>
            </a:extLst>
          </p:cNvPr>
          <p:cNvCxnSpPr>
            <a:cxnSpLocks/>
            <a:stCxn id="94" idx="3"/>
            <a:endCxn id="103" idx="1"/>
          </p:cNvCxnSpPr>
          <p:nvPr/>
        </p:nvCxnSpPr>
        <p:spPr>
          <a:xfrm flipV="1">
            <a:off x="8942740" y="4609666"/>
            <a:ext cx="639892" cy="16594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or: Elbow 176">
            <a:extLst>
              <a:ext uri="{FF2B5EF4-FFF2-40B4-BE49-F238E27FC236}">
                <a16:creationId xmlns:a16="http://schemas.microsoft.com/office/drawing/2014/main" id="{3EAEAD67-1D8B-0A41-9A00-7210AC1267A3}"/>
              </a:ext>
            </a:extLst>
          </p:cNvPr>
          <p:cNvCxnSpPr>
            <a:cxnSpLocks/>
            <a:stCxn id="94" idx="3"/>
            <a:endCxn id="106" idx="1"/>
          </p:cNvCxnSpPr>
          <p:nvPr/>
        </p:nvCxnSpPr>
        <p:spPr>
          <a:xfrm>
            <a:off x="8942740" y="4775609"/>
            <a:ext cx="639892" cy="206787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or: Elbow 176">
            <a:extLst>
              <a:ext uri="{FF2B5EF4-FFF2-40B4-BE49-F238E27FC236}">
                <a16:creationId xmlns:a16="http://schemas.microsoft.com/office/drawing/2014/main" id="{7DD088F3-3874-9C4D-993B-1B3FC9954103}"/>
              </a:ext>
            </a:extLst>
          </p:cNvPr>
          <p:cNvCxnSpPr>
            <a:cxnSpLocks/>
            <a:stCxn id="94" idx="3"/>
            <a:endCxn id="109" idx="1"/>
          </p:cNvCxnSpPr>
          <p:nvPr/>
        </p:nvCxnSpPr>
        <p:spPr>
          <a:xfrm>
            <a:off x="8942740" y="4775609"/>
            <a:ext cx="639892" cy="581251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or: Elbow 176">
            <a:extLst>
              <a:ext uri="{FF2B5EF4-FFF2-40B4-BE49-F238E27FC236}">
                <a16:creationId xmlns:a16="http://schemas.microsoft.com/office/drawing/2014/main" id="{C93364CF-90C9-DF42-8DA7-CC282706FB68}"/>
              </a:ext>
            </a:extLst>
          </p:cNvPr>
          <p:cNvCxnSpPr>
            <a:cxnSpLocks/>
            <a:stCxn id="94" idx="3"/>
            <a:endCxn id="112" idx="1"/>
          </p:cNvCxnSpPr>
          <p:nvPr/>
        </p:nvCxnSpPr>
        <p:spPr>
          <a:xfrm>
            <a:off x="8942740" y="4775609"/>
            <a:ext cx="639892" cy="94682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ight Arrow Callout 44">
            <a:extLst>
              <a:ext uri="{FF2B5EF4-FFF2-40B4-BE49-F238E27FC236}">
                <a16:creationId xmlns:a16="http://schemas.microsoft.com/office/drawing/2014/main" id="{7D01C548-0EE4-CE43-859B-021718031C8C}"/>
              </a:ext>
            </a:extLst>
          </p:cNvPr>
          <p:cNvSpPr/>
          <p:nvPr/>
        </p:nvSpPr>
        <p:spPr>
          <a:xfrm>
            <a:off x="4949827" y="2321218"/>
            <a:ext cx="1039198" cy="2420343"/>
          </a:xfrm>
          <a:prstGeom prst="rightArrowCallout">
            <a:avLst>
              <a:gd name="adj1" fmla="val 25000"/>
              <a:gd name="adj2" fmla="val 345085"/>
              <a:gd name="adj3" fmla="val 96972"/>
              <a:gd name="adj4" fmla="val 64977"/>
            </a:avLst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1508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roup 65">
            <a:extLst>
              <a:ext uri="{FF2B5EF4-FFF2-40B4-BE49-F238E27FC236}">
                <a16:creationId xmlns:a16="http://schemas.microsoft.com/office/drawing/2014/main" id="{F6036D72-2AB7-BA4D-A9FB-42964AAB7850}"/>
              </a:ext>
            </a:extLst>
          </p:cNvPr>
          <p:cNvGrpSpPr/>
          <p:nvPr/>
        </p:nvGrpSpPr>
        <p:grpSpPr>
          <a:xfrm>
            <a:off x="7612068" y="3986906"/>
            <a:ext cx="3284306" cy="630849"/>
            <a:chOff x="7612063" y="3626665"/>
            <a:chExt cx="3788258" cy="309328"/>
          </a:xfrm>
        </p:grpSpPr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955F2689-9D1B-8A47-8880-9196F3F741F4}"/>
                </a:ext>
              </a:extLst>
            </p:cNvPr>
            <p:cNvSpPr/>
            <p:nvPr/>
          </p:nvSpPr>
          <p:spPr>
            <a:xfrm>
              <a:off x="7612063" y="3626666"/>
              <a:ext cx="946378" cy="308957"/>
            </a:xfrm>
            <a:prstGeom prst="roundRect">
              <a:avLst>
                <a:gd name="adj" fmla="val 0"/>
              </a:avLst>
            </a:prstGeom>
            <a:solidFill>
              <a:srgbClr val="5A9D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200" b="1" dirty="0"/>
            </a:p>
          </p:txBody>
        </p: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26C63B40-8998-C74D-B61E-87AC703A69EC}"/>
                </a:ext>
              </a:extLst>
            </p:cNvPr>
            <p:cNvSpPr/>
            <p:nvPr/>
          </p:nvSpPr>
          <p:spPr>
            <a:xfrm>
              <a:off x="8558441" y="3626667"/>
              <a:ext cx="949124" cy="308957"/>
            </a:xfrm>
            <a:prstGeom prst="roundRect">
              <a:avLst>
                <a:gd name="adj" fmla="val 0"/>
              </a:avLst>
            </a:prstGeom>
            <a:solidFill>
              <a:srgbClr val="A0CB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200" b="1" dirty="0"/>
            </a:p>
          </p:txBody>
        </p:sp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76B3D31C-DC09-704B-BD17-1D5C96BF901C}"/>
                </a:ext>
              </a:extLst>
            </p:cNvPr>
            <p:cNvSpPr/>
            <p:nvPr/>
          </p:nvSpPr>
          <p:spPr>
            <a:xfrm>
              <a:off x="9504819" y="3627036"/>
              <a:ext cx="949124" cy="308957"/>
            </a:xfrm>
            <a:prstGeom prst="roundRect">
              <a:avLst>
                <a:gd name="adj" fmla="val 0"/>
              </a:avLst>
            </a:prstGeom>
            <a:solidFill>
              <a:srgbClr val="E7A5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200" b="1" dirty="0"/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09A08108-FB8F-964F-BA00-2B06EAD38DB5}"/>
                </a:ext>
              </a:extLst>
            </p:cNvPr>
            <p:cNvSpPr/>
            <p:nvPr/>
          </p:nvSpPr>
          <p:spPr>
            <a:xfrm>
              <a:off x="10451197" y="3626665"/>
              <a:ext cx="949124" cy="308957"/>
            </a:xfrm>
            <a:prstGeom prst="roundRect">
              <a:avLst>
                <a:gd name="adj" fmla="val 0"/>
              </a:avLst>
            </a:prstGeom>
            <a:solidFill>
              <a:srgbClr val="BA4D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200" b="1" dirty="0"/>
            </a:p>
          </p:txBody>
        </p:sp>
      </p:grpSp>
      <p:sp>
        <p:nvSpPr>
          <p:cNvPr id="4" name="Title 5">
            <a:extLst>
              <a:ext uri="{FF2B5EF4-FFF2-40B4-BE49-F238E27FC236}">
                <a16:creationId xmlns:a16="http://schemas.microsoft.com/office/drawing/2014/main" id="{E371E8EA-2F28-DB44-B792-C92FD1224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Meetings – Option B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74BFD9-BDBB-B54F-9C7A-F0182ED6EE9E}"/>
              </a:ext>
            </a:extLst>
          </p:cNvPr>
          <p:cNvSpPr txBox="1"/>
          <p:nvPr/>
        </p:nvSpPr>
        <p:spPr>
          <a:xfrm>
            <a:off x="2290881" y="1024304"/>
            <a:ext cx="1905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Governance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5D78E9-DC3D-A94E-B36A-387A8AFB0F05}"/>
              </a:ext>
            </a:extLst>
          </p:cNvPr>
          <p:cNvSpPr txBox="1"/>
          <p:nvPr/>
        </p:nvSpPr>
        <p:spPr>
          <a:xfrm>
            <a:off x="8254678" y="1024304"/>
            <a:ext cx="1458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Technical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E7665CF-EEAA-EF4C-BF2A-6C32A07E05B4}"/>
              </a:ext>
            </a:extLst>
          </p:cNvPr>
          <p:cNvCxnSpPr/>
          <p:nvPr/>
        </p:nvCxnSpPr>
        <p:spPr>
          <a:xfrm>
            <a:off x="6248400" y="1547524"/>
            <a:ext cx="0" cy="4434176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AE655CD-41D1-9A4F-BD77-186427213B0C}"/>
              </a:ext>
            </a:extLst>
          </p:cNvPr>
          <p:cNvGrpSpPr/>
          <p:nvPr/>
        </p:nvGrpSpPr>
        <p:grpSpPr>
          <a:xfrm>
            <a:off x="614934" y="1934603"/>
            <a:ext cx="5328667" cy="634025"/>
            <a:chOff x="614934" y="1934603"/>
            <a:chExt cx="5328667" cy="634025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50BD9E5D-A379-1047-AA96-BE767A07A4D9}"/>
                </a:ext>
              </a:extLst>
            </p:cNvPr>
            <p:cNvSpPr/>
            <p:nvPr/>
          </p:nvSpPr>
          <p:spPr>
            <a:xfrm>
              <a:off x="1670379" y="1934603"/>
              <a:ext cx="3287729" cy="634025"/>
            </a:xfrm>
            <a:prstGeom prst="round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Gill Sans MT" panose="020B0502020104020203" pitchFamily="34" charset="0"/>
                </a:rPr>
                <a:t>Governance Steering Master Meeting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BAB79C-421D-CF48-A8BC-7818AFA50169}"/>
                </a:ext>
              </a:extLst>
            </p:cNvPr>
            <p:cNvSpPr/>
            <p:nvPr/>
          </p:nvSpPr>
          <p:spPr>
            <a:xfrm>
              <a:off x="614934" y="2019915"/>
              <a:ext cx="1181097" cy="463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10000"/>
                    </a:schemeClr>
                  </a:solidFill>
                </a:rPr>
                <a:t>Weekly Thursdays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CAFA48C-1366-0D43-BC6B-36C3E52F5D5D}"/>
                </a:ext>
              </a:extLst>
            </p:cNvPr>
            <p:cNvSpPr/>
            <p:nvPr/>
          </p:nvSpPr>
          <p:spPr>
            <a:xfrm>
              <a:off x="4762504" y="2019914"/>
              <a:ext cx="1181097" cy="463399"/>
            </a:xfrm>
            <a:prstGeom prst="rect">
              <a:avLst/>
            </a:prstGeom>
            <a:solidFill>
              <a:srgbClr val="A1CA8C"/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>
                  <a:solidFill>
                    <a:schemeClr val="accent6">
                      <a:lumMod val="10000"/>
                    </a:schemeClr>
                  </a:solidFill>
                </a:rPr>
                <a:t>Open</a:t>
              </a:r>
              <a:endParaRPr lang="en-US" sz="14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A1FB434-DE31-1144-8FC0-31FC7D77BB30}"/>
              </a:ext>
            </a:extLst>
          </p:cNvPr>
          <p:cNvGrpSpPr/>
          <p:nvPr/>
        </p:nvGrpSpPr>
        <p:grpSpPr>
          <a:xfrm>
            <a:off x="614934" y="2794975"/>
            <a:ext cx="5328667" cy="634025"/>
            <a:chOff x="614934" y="2794975"/>
            <a:chExt cx="5328667" cy="634025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869F99B4-73B0-0C4C-ACD2-25D5A40F6E25}"/>
                </a:ext>
              </a:extLst>
            </p:cNvPr>
            <p:cNvSpPr/>
            <p:nvPr/>
          </p:nvSpPr>
          <p:spPr>
            <a:xfrm>
              <a:off x="1670379" y="2794975"/>
              <a:ext cx="3287729" cy="634025"/>
            </a:xfrm>
            <a:prstGeom prst="round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Gill Sans MT" panose="020B0502020104020203" pitchFamily="34" charset="0"/>
                </a:rPr>
                <a:t>Governance Steering Committee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7370044-D74D-F54C-93E3-3348289949E0}"/>
                </a:ext>
              </a:extLst>
            </p:cNvPr>
            <p:cNvSpPr/>
            <p:nvPr/>
          </p:nvSpPr>
          <p:spPr>
            <a:xfrm>
              <a:off x="614934" y="2880287"/>
              <a:ext cx="1181097" cy="463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10000"/>
                    </a:schemeClr>
                  </a:solidFill>
                </a:rPr>
                <a:t>Organized by GSL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C73B51D-1E87-844A-A3BE-3C67149AE5AA}"/>
                </a:ext>
              </a:extLst>
            </p:cNvPr>
            <p:cNvSpPr/>
            <p:nvPr/>
          </p:nvSpPr>
          <p:spPr>
            <a:xfrm>
              <a:off x="4762504" y="2880286"/>
              <a:ext cx="1181097" cy="4633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>
                  <a:solidFill>
                    <a:schemeClr val="accent6">
                      <a:lumMod val="10000"/>
                    </a:schemeClr>
                  </a:solidFill>
                </a:rPr>
                <a:t>Leads </a:t>
              </a:r>
              <a:r>
                <a:rPr lang="en-US" sz="1400" b="1" dirty="0">
                  <a:solidFill>
                    <a:schemeClr val="accent6">
                      <a:lumMod val="10000"/>
                    </a:schemeClr>
                  </a:solidFill>
                </a:rPr>
                <a:t>&amp; Officers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7CFFC7E-2DFB-594E-AA32-D15B273E9346}"/>
              </a:ext>
            </a:extLst>
          </p:cNvPr>
          <p:cNvGrpSpPr/>
          <p:nvPr/>
        </p:nvGrpSpPr>
        <p:grpSpPr>
          <a:xfrm>
            <a:off x="614934" y="3986904"/>
            <a:ext cx="5328667" cy="634025"/>
            <a:chOff x="614934" y="3986904"/>
            <a:chExt cx="5328667" cy="634025"/>
          </a:xfrm>
        </p:grpSpPr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AA6A4237-870D-1546-95A3-B01E3ED253D1}"/>
                </a:ext>
              </a:extLst>
            </p:cNvPr>
            <p:cNvSpPr/>
            <p:nvPr/>
          </p:nvSpPr>
          <p:spPr>
            <a:xfrm>
              <a:off x="1670379" y="3986904"/>
              <a:ext cx="3287729" cy="634025"/>
            </a:xfrm>
            <a:prstGeom prst="roundRect">
              <a:avLst/>
            </a:prstGeom>
            <a:solidFill>
              <a:srgbClr val="198FE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Gill Sans MT" panose="020B0502020104020203" pitchFamily="34" charset="0"/>
                </a:rPr>
                <a:t>WS Specific Meetings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2456ABC-27E9-1D4C-9B14-A5F8E9DD8790}"/>
                </a:ext>
              </a:extLst>
            </p:cNvPr>
            <p:cNvSpPr/>
            <p:nvPr/>
          </p:nvSpPr>
          <p:spPr>
            <a:xfrm>
              <a:off x="614934" y="4072216"/>
              <a:ext cx="1181097" cy="463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10000"/>
                    </a:schemeClr>
                  </a:solidFill>
                </a:rPr>
                <a:t>Organized by WSL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4E4D6B5-6BAD-2149-BC72-88E389A07AB0}"/>
                </a:ext>
              </a:extLst>
            </p:cNvPr>
            <p:cNvSpPr/>
            <p:nvPr/>
          </p:nvSpPr>
          <p:spPr>
            <a:xfrm>
              <a:off x="4762504" y="4072215"/>
              <a:ext cx="1181097" cy="463399"/>
            </a:xfrm>
            <a:prstGeom prst="rect">
              <a:avLst/>
            </a:prstGeom>
            <a:solidFill>
              <a:srgbClr val="A1CA8C"/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>
                  <a:solidFill>
                    <a:schemeClr val="accent6">
                      <a:lumMod val="10000"/>
                    </a:schemeClr>
                  </a:solidFill>
                </a:rPr>
                <a:t>Open</a:t>
              </a:r>
              <a:endParaRPr lang="en-US" sz="14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E0914C2-7F38-0D42-876C-D20C586B9224}"/>
              </a:ext>
            </a:extLst>
          </p:cNvPr>
          <p:cNvGrpSpPr/>
          <p:nvPr/>
        </p:nvGrpSpPr>
        <p:grpSpPr>
          <a:xfrm>
            <a:off x="614934" y="5032446"/>
            <a:ext cx="5328667" cy="634025"/>
            <a:chOff x="614934" y="3986904"/>
            <a:chExt cx="5328667" cy="634025"/>
          </a:xfrm>
        </p:grpSpPr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BC738080-B23D-8D47-917F-1D81A418D73C}"/>
                </a:ext>
              </a:extLst>
            </p:cNvPr>
            <p:cNvSpPr/>
            <p:nvPr/>
          </p:nvSpPr>
          <p:spPr>
            <a:xfrm>
              <a:off x="1670379" y="3986904"/>
              <a:ext cx="3287729" cy="634025"/>
            </a:xfrm>
            <a:prstGeom prst="roundRect">
              <a:avLst/>
            </a:prstGeom>
            <a:solidFill>
              <a:schemeClr val="accent6">
                <a:lumMod val="1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Gill Sans MT" panose="020B0502020104020203" pitchFamily="34" charset="0"/>
                </a:rPr>
                <a:t>Ad-Hoc Meetings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BF2F165-767D-4D44-B082-ABC359E7917C}"/>
                </a:ext>
              </a:extLst>
            </p:cNvPr>
            <p:cNvSpPr/>
            <p:nvPr/>
          </p:nvSpPr>
          <p:spPr>
            <a:xfrm>
              <a:off x="614934" y="4072216"/>
              <a:ext cx="1181097" cy="463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10000"/>
                    </a:schemeClr>
                  </a:solidFill>
                </a:rPr>
                <a:t>Organized by Officers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0FC55C3-742D-DF41-813D-8F50839F38DB}"/>
                </a:ext>
              </a:extLst>
            </p:cNvPr>
            <p:cNvSpPr/>
            <p:nvPr/>
          </p:nvSpPr>
          <p:spPr>
            <a:xfrm>
              <a:off x="4762504" y="4072215"/>
              <a:ext cx="1181097" cy="463399"/>
            </a:xfrm>
            <a:prstGeom prst="rect">
              <a:avLst/>
            </a:prstGeom>
            <a:solidFill>
              <a:srgbClr val="84C7FE"/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10000"/>
                    </a:schemeClr>
                  </a:solidFill>
                </a:rPr>
                <a:t>As per Invitation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808454B-F5FA-3248-BFFF-76BAD1EA97C8}"/>
              </a:ext>
            </a:extLst>
          </p:cNvPr>
          <p:cNvGrpSpPr/>
          <p:nvPr/>
        </p:nvGrpSpPr>
        <p:grpSpPr>
          <a:xfrm>
            <a:off x="6553200" y="1934603"/>
            <a:ext cx="5328667" cy="634025"/>
            <a:chOff x="614934" y="1934603"/>
            <a:chExt cx="5328667" cy="634025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0BA2CDB6-DF16-ED4A-8217-4D2B301CDB13}"/>
                </a:ext>
              </a:extLst>
            </p:cNvPr>
            <p:cNvSpPr/>
            <p:nvPr/>
          </p:nvSpPr>
          <p:spPr>
            <a:xfrm>
              <a:off x="1670379" y="1934603"/>
              <a:ext cx="3287729" cy="634025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Gill Sans MT" panose="020B0502020104020203" pitchFamily="34" charset="0"/>
                </a:rPr>
                <a:t>Technical Steering Master Meeting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28C6650-C26B-6B4A-B080-E69285694BD9}"/>
                </a:ext>
              </a:extLst>
            </p:cNvPr>
            <p:cNvSpPr/>
            <p:nvPr/>
          </p:nvSpPr>
          <p:spPr>
            <a:xfrm>
              <a:off x="614934" y="2019915"/>
              <a:ext cx="1181097" cy="463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10000"/>
                    </a:schemeClr>
                  </a:solidFill>
                </a:rPr>
                <a:t>Weekly Wednesdays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EDE0FB1-1213-9F42-978B-019937055AC3}"/>
                </a:ext>
              </a:extLst>
            </p:cNvPr>
            <p:cNvSpPr/>
            <p:nvPr/>
          </p:nvSpPr>
          <p:spPr>
            <a:xfrm>
              <a:off x="4762504" y="2019914"/>
              <a:ext cx="1181097" cy="463399"/>
            </a:xfrm>
            <a:prstGeom prst="rect">
              <a:avLst/>
            </a:prstGeom>
            <a:solidFill>
              <a:srgbClr val="A1CA8C"/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>
                  <a:solidFill>
                    <a:schemeClr val="accent6">
                      <a:lumMod val="10000"/>
                    </a:schemeClr>
                  </a:solidFill>
                </a:rPr>
                <a:t>Open</a:t>
              </a:r>
              <a:endParaRPr lang="en-US" sz="14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C57ECDE-BC3A-BE47-84EB-92ACC249B131}"/>
              </a:ext>
            </a:extLst>
          </p:cNvPr>
          <p:cNvGrpSpPr/>
          <p:nvPr/>
        </p:nvGrpSpPr>
        <p:grpSpPr>
          <a:xfrm>
            <a:off x="6553200" y="2794975"/>
            <a:ext cx="5328667" cy="634025"/>
            <a:chOff x="614934" y="2794975"/>
            <a:chExt cx="5328667" cy="634025"/>
          </a:xfrm>
        </p:grpSpPr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D351B105-C2F0-D641-B86A-C16A7402A82B}"/>
                </a:ext>
              </a:extLst>
            </p:cNvPr>
            <p:cNvSpPr/>
            <p:nvPr/>
          </p:nvSpPr>
          <p:spPr>
            <a:xfrm>
              <a:off x="1670379" y="2794975"/>
              <a:ext cx="3287729" cy="634025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Gill Sans MT" panose="020B0502020104020203" pitchFamily="34" charset="0"/>
                </a:rPr>
                <a:t>Technical Steering Committee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E0C92C8-B950-E640-9539-4D6E9AA25AA3}"/>
                </a:ext>
              </a:extLst>
            </p:cNvPr>
            <p:cNvSpPr/>
            <p:nvPr/>
          </p:nvSpPr>
          <p:spPr>
            <a:xfrm>
              <a:off x="614934" y="2880287"/>
              <a:ext cx="1181097" cy="463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10000"/>
                    </a:schemeClr>
                  </a:solidFill>
                </a:rPr>
                <a:t>Organized by TSL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7359D66-A895-6A4F-89FB-3294C687892F}"/>
                </a:ext>
              </a:extLst>
            </p:cNvPr>
            <p:cNvSpPr/>
            <p:nvPr/>
          </p:nvSpPr>
          <p:spPr>
            <a:xfrm>
              <a:off x="4762504" y="2880286"/>
              <a:ext cx="1181097" cy="463399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10000"/>
                    </a:schemeClr>
                  </a:solidFill>
                </a:rPr>
                <a:t>Leads &amp; Officers</a:t>
              </a: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750258A3-BE7C-E34E-8163-FD7EABC40A7F}"/>
              </a:ext>
            </a:extLst>
          </p:cNvPr>
          <p:cNvSpPr/>
          <p:nvPr/>
        </p:nvSpPr>
        <p:spPr>
          <a:xfrm>
            <a:off x="6553200" y="4072216"/>
            <a:ext cx="1181097" cy="463399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10000"/>
                  </a:schemeClr>
                </a:solidFill>
              </a:rPr>
              <a:t>Organized by WSL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8BDD356-1509-2541-A5C2-564BC017985A}"/>
              </a:ext>
            </a:extLst>
          </p:cNvPr>
          <p:cNvSpPr/>
          <p:nvPr/>
        </p:nvSpPr>
        <p:spPr>
          <a:xfrm>
            <a:off x="10700770" y="4072215"/>
            <a:ext cx="1181097" cy="463399"/>
          </a:xfrm>
          <a:prstGeom prst="rect">
            <a:avLst/>
          </a:prstGeom>
          <a:solidFill>
            <a:srgbClr val="A1CA8C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>
                <a:solidFill>
                  <a:schemeClr val="accent6">
                    <a:lumMod val="10000"/>
                  </a:schemeClr>
                </a:solidFill>
              </a:rPr>
              <a:t>Open</a:t>
            </a:r>
            <a:endParaRPr lang="en-US" sz="14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4D47D9E-736C-6B4D-BA4B-B387BB618514}"/>
              </a:ext>
            </a:extLst>
          </p:cNvPr>
          <p:cNvGrpSpPr/>
          <p:nvPr/>
        </p:nvGrpSpPr>
        <p:grpSpPr>
          <a:xfrm>
            <a:off x="6553200" y="5032446"/>
            <a:ext cx="5328667" cy="634025"/>
            <a:chOff x="614934" y="3986904"/>
            <a:chExt cx="5328667" cy="634025"/>
          </a:xfrm>
        </p:grpSpPr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686BFEF8-7C99-5341-A13B-8BB331896D04}"/>
                </a:ext>
              </a:extLst>
            </p:cNvPr>
            <p:cNvSpPr/>
            <p:nvPr/>
          </p:nvSpPr>
          <p:spPr>
            <a:xfrm>
              <a:off x="1670379" y="3986904"/>
              <a:ext cx="3287729" cy="634025"/>
            </a:xfrm>
            <a:prstGeom prst="roundRect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atin typeface="Gill Sans MT" panose="020B0502020104020203" pitchFamily="34" charset="0"/>
                </a:rPr>
                <a:t>Ad-Hoc Meetings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659AE648-67D9-0640-9C88-6C90150949E0}"/>
                </a:ext>
              </a:extLst>
            </p:cNvPr>
            <p:cNvSpPr/>
            <p:nvPr/>
          </p:nvSpPr>
          <p:spPr>
            <a:xfrm>
              <a:off x="614934" y="4072216"/>
              <a:ext cx="1181097" cy="4633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10000"/>
                    </a:schemeClr>
                  </a:solidFill>
                </a:rPr>
                <a:t>Organized by Officers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1EDAC8A-E35D-5D4B-8935-601FC9A8A184}"/>
                </a:ext>
              </a:extLst>
            </p:cNvPr>
            <p:cNvSpPr/>
            <p:nvPr/>
          </p:nvSpPr>
          <p:spPr>
            <a:xfrm>
              <a:off x="4762504" y="4072215"/>
              <a:ext cx="1181097" cy="463399"/>
            </a:xfrm>
            <a:prstGeom prst="rect">
              <a:avLst/>
            </a:prstGeom>
            <a:solidFill>
              <a:srgbClr val="84C7FE"/>
            </a:solidFill>
            <a:ln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b="1" dirty="0">
                  <a:solidFill>
                    <a:schemeClr val="accent6">
                      <a:lumMod val="10000"/>
                    </a:schemeClr>
                  </a:solidFill>
                </a:rPr>
                <a:t>As per Invitation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2F582257-F2BF-194B-9A41-5B13255A0D5E}"/>
              </a:ext>
            </a:extLst>
          </p:cNvPr>
          <p:cNvSpPr txBox="1"/>
          <p:nvPr/>
        </p:nvSpPr>
        <p:spPr>
          <a:xfrm>
            <a:off x="8153114" y="4117282"/>
            <a:ext cx="2199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WS Specific Meetings</a:t>
            </a:r>
          </a:p>
        </p:txBody>
      </p:sp>
    </p:spTree>
    <p:extLst>
      <p:ext uri="{BB962C8B-B14F-4D97-AF65-F5344CB8AC3E}">
        <p14:creationId xmlns:p14="http://schemas.microsoft.com/office/powerpoint/2010/main" val="2726424647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1FCE4DE1-0B09-4742-9402-640B64F31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Governance Workstreams New Structure</a:t>
            </a:r>
            <a:endParaRPr lang="en-US" b="1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AE35A68-98F3-4982-B5E1-AFA66CE1A1E9}"/>
              </a:ext>
            </a:extLst>
          </p:cNvPr>
          <p:cNvSpPr/>
          <p:nvPr/>
        </p:nvSpPr>
        <p:spPr>
          <a:xfrm>
            <a:off x="656496" y="1473200"/>
            <a:ext cx="5077918" cy="4140200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>
                <a:latin typeface="Gill Sans MT" panose="020B0502020104020203" pitchFamily="34" charset="0"/>
              </a:rPr>
              <a:t>Governance Steering</a:t>
            </a:r>
          </a:p>
          <a:p>
            <a:pPr algn="ctr"/>
            <a:endParaRPr lang="en-US" sz="500" b="1" dirty="0">
              <a:latin typeface="Gill Sans MT" panose="020B0502020104020203" pitchFamily="34" charset="0"/>
            </a:endParaRPr>
          </a:p>
          <a:p>
            <a:endParaRPr lang="en-GB" sz="1600" b="1" u="sng" dirty="0"/>
          </a:p>
          <a:p>
            <a:pPr>
              <a:lnSpc>
                <a:spcPct val="150000"/>
              </a:lnSpc>
            </a:pPr>
            <a:r>
              <a:rPr lang="en-GB" sz="1400" b="1" dirty="0"/>
              <a:t>Lead:</a:t>
            </a:r>
            <a:r>
              <a:rPr lang="en-GB" sz="1400" dirty="0"/>
              <a:t> 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Brian Bearden (AT&amp;T)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Co-Leads:</a:t>
            </a:r>
            <a:r>
              <a:rPr lang="en-GB" sz="1400" dirty="0"/>
              <a:t> 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Rabi Abdel (Vodafone), Phil Robb (Ericsson),  Fu </a:t>
            </a:r>
            <a:r>
              <a:rPr lang="en-GB" sz="1400" dirty="0" err="1"/>
              <a:t>Qiao</a:t>
            </a:r>
            <a:r>
              <a:rPr lang="en-GB" sz="1400" dirty="0"/>
              <a:t> (China Mobile)</a:t>
            </a:r>
          </a:p>
          <a:p>
            <a:endParaRPr lang="en-GB" sz="1400" u="sng" dirty="0"/>
          </a:p>
          <a:p>
            <a:r>
              <a:rPr lang="en-GB" sz="1400" b="1" dirty="0"/>
              <a:t>Governance Officers: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F2F Workshop: Rick Tennant (AT&amp;T), Jim Baker (LFN)</a:t>
            </a:r>
            <a:endParaRPr lang="en-GB" sz="1300" dirty="0">
              <a:solidFill>
                <a:srgbClr val="FFFF00"/>
              </a:solidFill>
              <a:highlight>
                <a:srgbClr val="00000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Marketing: Nick Chase (</a:t>
            </a:r>
            <a:r>
              <a:rPr lang="en-GB" sz="1300" dirty="0" err="1"/>
              <a:t>Mirantis</a:t>
            </a:r>
            <a:r>
              <a:rPr lang="en-GB" sz="1300" dirty="0"/>
              <a:t>), Bob Monkman (Intel)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Adoption:  Rabi Abdel (Vodafone), Beth Cohen (Verizon), Brian Bearden (AT&amp;T)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Business Metrics: Jonathan Beltran (AT&amp;T), </a:t>
            </a:r>
            <a:r>
              <a:rPr lang="en-GB" sz="1300" dirty="0" err="1"/>
              <a:t>Jonne</a:t>
            </a:r>
            <a:r>
              <a:rPr lang="en-GB" sz="1300" dirty="0"/>
              <a:t> </a:t>
            </a:r>
            <a:r>
              <a:rPr lang="en-GB" sz="1300" dirty="0" err="1"/>
              <a:t>Soininen</a:t>
            </a:r>
            <a:r>
              <a:rPr lang="en-GB" sz="1300" dirty="0"/>
              <a:t> (Nokia), Joanna Newman (VF),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Cross-Community Coordinator. Phil Robb (Ericsson), Jim Baker (LFN)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Recruitment:   Jonathan Beltran (AT&amp;T), </a:t>
            </a:r>
            <a:r>
              <a:rPr lang="en-GB" sz="1300" dirty="0" err="1"/>
              <a:t>Toshi</a:t>
            </a:r>
            <a:r>
              <a:rPr lang="en-GB" sz="1300" dirty="0"/>
              <a:t> Wakayama (KDDI)</a:t>
            </a:r>
          </a:p>
          <a:p>
            <a:endParaRPr lang="en-US" sz="1400" b="1" dirty="0">
              <a:latin typeface="Gill Sans MT" panose="020B0502020104020203" pitchFamily="34" charset="0"/>
            </a:endParaRPr>
          </a:p>
        </p:txBody>
      </p: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137B7081-72A0-4A9B-9855-95FCBBB5573D}"/>
              </a:ext>
            </a:extLst>
          </p:cNvPr>
          <p:cNvCxnSpPr>
            <a:cxnSpLocks/>
            <a:stCxn id="82" idx="3"/>
            <a:endCxn id="90" idx="1"/>
          </p:cNvCxnSpPr>
          <p:nvPr/>
        </p:nvCxnSpPr>
        <p:spPr>
          <a:xfrm>
            <a:off x="5734414" y="3543300"/>
            <a:ext cx="723174" cy="1085669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B101E7D1-BAE0-4FEA-8DF5-1B4B70BBBF26}"/>
              </a:ext>
            </a:extLst>
          </p:cNvPr>
          <p:cNvCxnSpPr>
            <a:cxnSpLocks/>
            <a:stCxn id="82" idx="3"/>
          </p:cNvCxnSpPr>
          <p:nvPr/>
        </p:nvCxnSpPr>
        <p:spPr>
          <a:xfrm flipV="1">
            <a:off x="5734414" y="2357478"/>
            <a:ext cx="723184" cy="1185822"/>
          </a:xfrm>
          <a:prstGeom prst="bentConnector3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7FC83984-F9C9-6F4E-9D8E-5535F0B44813}"/>
              </a:ext>
            </a:extLst>
          </p:cNvPr>
          <p:cNvSpPr/>
          <p:nvPr/>
        </p:nvSpPr>
        <p:spPr>
          <a:xfrm>
            <a:off x="6457588" y="1473200"/>
            <a:ext cx="5077918" cy="1955800"/>
          </a:xfrm>
          <a:prstGeom prst="rect">
            <a:avLst/>
          </a:prstGeom>
          <a:solidFill>
            <a:srgbClr val="158F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Governance Steering Committee</a:t>
            </a:r>
            <a:endParaRPr lang="en-US" sz="1400" b="1" dirty="0"/>
          </a:p>
          <a:p>
            <a:endParaRPr lang="en-US" sz="1400" b="1" dirty="0"/>
          </a:p>
          <a:p>
            <a:r>
              <a:rPr lang="en-US" sz="1400" b="1" dirty="0"/>
              <a:t>Lead: </a:t>
            </a:r>
          </a:p>
          <a:p>
            <a:r>
              <a:rPr lang="en-US" sz="1400" dirty="0"/>
              <a:t>GS Lead</a:t>
            </a:r>
          </a:p>
          <a:p>
            <a:r>
              <a:rPr lang="en-US" sz="1400" b="1" dirty="0"/>
              <a:t>Co-Leads: </a:t>
            </a:r>
          </a:p>
          <a:p>
            <a:r>
              <a:rPr lang="en-GB" sz="1400" dirty="0"/>
              <a:t>GS Co-Leads</a:t>
            </a:r>
          </a:p>
          <a:p>
            <a:r>
              <a:rPr lang="en-GB" sz="1400" b="1" dirty="0"/>
              <a:t>Members:  </a:t>
            </a:r>
          </a:p>
          <a:p>
            <a:r>
              <a:rPr lang="en-GB" sz="1400" dirty="0"/>
              <a:t>All Gov WSL+ ALL Gov WS-Co-Leads + All Gov Officers + TBD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58B68FA2-20E3-5146-8486-29392BAC4AA3}"/>
              </a:ext>
            </a:extLst>
          </p:cNvPr>
          <p:cNvSpPr/>
          <p:nvPr/>
        </p:nvSpPr>
        <p:spPr>
          <a:xfrm>
            <a:off x="6457588" y="3644537"/>
            <a:ext cx="5077918" cy="1968864"/>
          </a:xfrm>
          <a:prstGeom prst="rect">
            <a:avLst/>
          </a:prstGeom>
          <a:solidFill>
            <a:srgbClr val="158F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Marketing, Trials,  Adoption, &amp; Business Metrics</a:t>
            </a:r>
          </a:p>
          <a:p>
            <a:endParaRPr lang="en-US" sz="800" b="1" dirty="0"/>
          </a:p>
          <a:p>
            <a:r>
              <a:rPr lang="en-US" sz="1400" b="1" dirty="0"/>
              <a:t>Lead: </a:t>
            </a:r>
          </a:p>
          <a:p>
            <a:r>
              <a:rPr lang="en-US" sz="1400" dirty="0">
                <a:solidFill>
                  <a:srgbClr val="FFFF00"/>
                </a:solidFill>
                <a:highlight>
                  <a:srgbClr val="000000"/>
                </a:highlight>
              </a:rPr>
              <a:t>TBD</a:t>
            </a:r>
          </a:p>
          <a:p>
            <a:r>
              <a:rPr lang="en-US" sz="1400" b="1" dirty="0"/>
              <a:t>Co-Leads: </a:t>
            </a:r>
          </a:p>
          <a:p>
            <a:r>
              <a:rPr lang="en-US" sz="1400" dirty="0"/>
              <a:t>Jonathan Beltran (AT&amp;T), </a:t>
            </a:r>
            <a:r>
              <a:rPr lang="en-US" sz="1400" dirty="0" err="1"/>
              <a:t>Toshi</a:t>
            </a:r>
            <a:r>
              <a:rPr lang="en-US" sz="1400" dirty="0"/>
              <a:t> Wakayama (KDDI), Rabi Abdel (VF), Beth Cohen (Verizon), Nick Chase (</a:t>
            </a:r>
            <a:r>
              <a:rPr lang="en-US" sz="1400" dirty="0" err="1"/>
              <a:t>Mirantis</a:t>
            </a:r>
            <a:r>
              <a:rPr lang="en-US" sz="1400" dirty="0"/>
              <a:t>), Bob Monkman (Intel), Rick Tennant (AT&amp;T).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4541E3E-9359-AC4A-B82B-E3DC94F10E71}"/>
              </a:ext>
            </a:extLst>
          </p:cNvPr>
          <p:cNvSpPr txBox="1"/>
          <p:nvPr/>
        </p:nvSpPr>
        <p:spPr>
          <a:xfrm rot="19846397">
            <a:off x="10595418" y="5345788"/>
            <a:ext cx="1423788" cy="369332"/>
          </a:xfrm>
          <a:prstGeom prst="rect">
            <a:avLst/>
          </a:prstGeom>
          <a:solidFill>
            <a:schemeClr val="accent6">
              <a:lumMod val="1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Consolidated!</a:t>
            </a:r>
          </a:p>
        </p:txBody>
      </p:sp>
    </p:spTree>
    <p:extLst>
      <p:ext uri="{BB962C8B-B14F-4D97-AF65-F5344CB8AC3E}">
        <p14:creationId xmlns:p14="http://schemas.microsoft.com/office/powerpoint/2010/main" val="51664518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1FCE4DE1-0B09-4742-9402-640B64F31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Technical Workstreams New Structure.</a:t>
            </a:r>
            <a:endParaRPr lang="en-US" b="1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FAE35A68-98F3-4982-B5E1-AFA66CE1A1E9}"/>
              </a:ext>
            </a:extLst>
          </p:cNvPr>
          <p:cNvSpPr/>
          <p:nvPr/>
        </p:nvSpPr>
        <p:spPr>
          <a:xfrm>
            <a:off x="656496" y="1473200"/>
            <a:ext cx="5077918" cy="4140200"/>
          </a:xfrm>
          <a:prstGeom prst="rect">
            <a:avLst/>
          </a:prstGeom>
          <a:solidFill>
            <a:srgbClr val="FF0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>
                <a:latin typeface="Gill Sans MT" panose="020B0502020104020203" pitchFamily="34" charset="0"/>
              </a:rPr>
              <a:t>Technical Steering</a:t>
            </a:r>
          </a:p>
          <a:p>
            <a:pPr algn="ctr"/>
            <a:endParaRPr lang="en-US" sz="500" b="1" dirty="0">
              <a:latin typeface="Gill Sans MT" panose="020B0502020104020203" pitchFamily="34" charset="0"/>
            </a:endParaRPr>
          </a:p>
          <a:p>
            <a:endParaRPr lang="en-GB" sz="600" b="1" u="sng" dirty="0"/>
          </a:p>
          <a:p>
            <a:pPr>
              <a:lnSpc>
                <a:spcPct val="150000"/>
              </a:lnSpc>
            </a:pPr>
            <a:r>
              <a:rPr lang="en-GB" sz="1400" b="1" dirty="0"/>
              <a:t>Lead:</a:t>
            </a:r>
            <a:r>
              <a:rPr lang="en-GB" sz="1400" dirty="0"/>
              <a:t> </a:t>
            </a:r>
          </a:p>
          <a:p>
            <a:pPr>
              <a:lnSpc>
                <a:spcPct val="150000"/>
              </a:lnSpc>
            </a:pPr>
            <a:r>
              <a:rPr lang="en-GB" sz="1400" dirty="0"/>
              <a:t>Rabi Abdel (Vodafone)</a:t>
            </a:r>
          </a:p>
          <a:p>
            <a:pPr>
              <a:lnSpc>
                <a:spcPct val="150000"/>
              </a:lnSpc>
            </a:pPr>
            <a:r>
              <a:rPr lang="en-GB" sz="1400" b="1" dirty="0"/>
              <a:t>Co-Leads:</a:t>
            </a:r>
            <a:r>
              <a:rPr lang="en-GB" sz="1400" dirty="0"/>
              <a:t> Walter Kozlowski (Telstra), Vincent </a:t>
            </a:r>
            <a:r>
              <a:rPr lang="en-GB" sz="1400" dirty="0" err="1"/>
              <a:t>Seet</a:t>
            </a:r>
            <a:r>
              <a:rPr lang="en-GB" sz="1400" dirty="0"/>
              <a:t> (Globe Telecom), </a:t>
            </a:r>
            <a:r>
              <a:rPr lang="en-GB" sz="1400" dirty="0" err="1"/>
              <a:t>Lingli</a:t>
            </a:r>
            <a:r>
              <a:rPr lang="en-GB" sz="1400" dirty="0"/>
              <a:t> Deng (China Mobile), Ulrich Kleber (Huawei)</a:t>
            </a:r>
            <a:endParaRPr lang="en-GB" sz="1400" b="1" dirty="0"/>
          </a:p>
          <a:p>
            <a:pPr>
              <a:lnSpc>
                <a:spcPct val="150000"/>
              </a:lnSpc>
            </a:pPr>
            <a:endParaRPr lang="en-GB" sz="800" b="1" dirty="0"/>
          </a:p>
          <a:p>
            <a:pPr>
              <a:lnSpc>
                <a:spcPct val="150000"/>
              </a:lnSpc>
            </a:pPr>
            <a:r>
              <a:rPr lang="en-GB" sz="1400" b="1" dirty="0"/>
              <a:t>Technical Officers: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Chief Technical Editor: Beth Cohen (Verizon)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Technical Release Manager. Cedric </a:t>
            </a:r>
            <a:r>
              <a:rPr lang="en-GB" sz="1400" dirty="0" err="1"/>
              <a:t>Ollivier</a:t>
            </a:r>
            <a:r>
              <a:rPr lang="en-GB" sz="1400" dirty="0"/>
              <a:t> (Orange)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Tooling and automation: Scott Steinbrueck (AT&amp;T), Cedric, Gerg0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ONAP Technical Coordinator.   </a:t>
            </a:r>
            <a:r>
              <a:rPr lang="en-GB" sz="1400" dirty="0">
                <a:solidFill>
                  <a:srgbClr val="FFFF00"/>
                </a:solidFill>
                <a:highlight>
                  <a:srgbClr val="000000"/>
                </a:highlight>
              </a:rPr>
              <a:t>TBD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OPNFV Technical Coordinator. </a:t>
            </a:r>
            <a:r>
              <a:rPr lang="en-US" sz="1400" dirty="0"/>
              <a:t>Fu </a:t>
            </a:r>
            <a:r>
              <a:rPr lang="en-US" sz="1400" dirty="0" err="1"/>
              <a:t>Qiao</a:t>
            </a:r>
            <a:r>
              <a:rPr lang="en-US" sz="1400" dirty="0"/>
              <a:t> (China Mobile), Mike F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CNCF Technical Coordinator. Gergely </a:t>
            </a:r>
            <a:r>
              <a:rPr lang="en-GB" sz="1400" dirty="0" err="1"/>
              <a:t>Csatari</a:t>
            </a:r>
            <a:r>
              <a:rPr lang="en-GB" sz="1400" dirty="0"/>
              <a:t> (Nokia)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CVC Technical Coordinator. Rabi Abdel (Vodafone)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Open Networking Foundation: Walter Kozlowski (Telstra)</a:t>
            </a:r>
          </a:p>
        </p:txBody>
      </p: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137B7081-72A0-4A9B-9855-95FCBBB5573D}"/>
              </a:ext>
            </a:extLst>
          </p:cNvPr>
          <p:cNvCxnSpPr>
            <a:cxnSpLocks/>
            <a:stCxn id="82" idx="3"/>
          </p:cNvCxnSpPr>
          <p:nvPr/>
        </p:nvCxnSpPr>
        <p:spPr>
          <a:xfrm>
            <a:off x="5734414" y="3543300"/>
            <a:ext cx="723174" cy="1185823"/>
          </a:xfrm>
          <a:prstGeom prst="bentConnector3">
            <a:avLst>
              <a:gd name="adj1" fmla="val 50000"/>
            </a:avLst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B101E7D1-BAE0-4FEA-8DF5-1B4B70BBBF26}"/>
              </a:ext>
            </a:extLst>
          </p:cNvPr>
          <p:cNvCxnSpPr>
            <a:cxnSpLocks/>
            <a:stCxn id="82" idx="3"/>
          </p:cNvCxnSpPr>
          <p:nvPr/>
        </p:nvCxnSpPr>
        <p:spPr>
          <a:xfrm flipV="1">
            <a:off x="5734414" y="2357478"/>
            <a:ext cx="723184" cy="1185822"/>
          </a:xfrm>
          <a:prstGeom prst="bentConnector3">
            <a:avLst/>
          </a:prstGeom>
          <a:ln w="285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7729776-E3C7-3340-B603-8DDF487D48FC}"/>
              </a:ext>
            </a:extLst>
          </p:cNvPr>
          <p:cNvSpPr/>
          <p:nvPr/>
        </p:nvSpPr>
        <p:spPr>
          <a:xfrm>
            <a:off x="6457588" y="1473200"/>
            <a:ext cx="5077918" cy="1768555"/>
          </a:xfrm>
          <a:prstGeom prst="rect">
            <a:avLst/>
          </a:prstGeom>
          <a:solidFill>
            <a:srgbClr val="6C6C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Technical Steering Committee</a:t>
            </a:r>
            <a:endParaRPr lang="en-US" sz="1400" b="1" dirty="0"/>
          </a:p>
          <a:p>
            <a:r>
              <a:rPr lang="en-US" sz="1400" b="1" dirty="0"/>
              <a:t>Lead: </a:t>
            </a:r>
          </a:p>
          <a:p>
            <a:r>
              <a:rPr lang="en-US" sz="1400" dirty="0"/>
              <a:t>TS Lead</a:t>
            </a:r>
          </a:p>
          <a:p>
            <a:r>
              <a:rPr lang="en-US" sz="1400" b="1" dirty="0"/>
              <a:t>Co-Leads: </a:t>
            </a:r>
          </a:p>
          <a:p>
            <a:r>
              <a:rPr lang="en-GB" sz="1400" dirty="0"/>
              <a:t>TS Co-Leads</a:t>
            </a:r>
          </a:p>
          <a:p>
            <a:r>
              <a:rPr lang="en-GB" sz="1400" b="1" dirty="0"/>
              <a:t>Members:  </a:t>
            </a:r>
          </a:p>
          <a:p>
            <a:r>
              <a:rPr lang="en-GB" sz="1400" dirty="0"/>
              <a:t>All Tech WSL+ ALL Tech WS-Co-Leads + All Tech Officers + TBD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0A0495-8E85-504D-94BE-891C2EB14FD7}"/>
              </a:ext>
            </a:extLst>
          </p:cNvPr>
          <p:cNvSpPr/>
          <p:nvPr/>
        </p:nvSpPr>
        <p:spPr>
          <a:xfrm>
            <a:off x="6457588" y="3844845"/>
            <a:ext cx="5077918" cy="1768555"/>
          </a:xfrm>
          <a:prstGeom prst="rect">
            <a:avLst/>
          </a:prstGeom>
          <a:solidFill>
            <a:srgbClr val="5C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Reference Model (RM)</a:t>
            </a:r>
          </a:p>
          <a:p>
            <a:endParaRPr lang="en-US" sz="800" b="1" dirty="0"/>
          </a:p>
          <a:p>
            <a:r>
              <a:rPr lang="en-US" sz="1400" b="1" dirty="0"/>
              <a:t>Lead: </a:t>
            </a:r>
          </a:p>
          <a:p>
            <a:r>
              <a:rPr lang="en-US" sz="1400" dirty="0">
                <a:solidFill>
                  <a:srgbClr val="FFFF00"/>
                </a:solidFill>
                <a:highlight>
                  <a:srgbClr val="000000"/>
                </a:highlight>
              </a:rPr>
              <a:t>TBD</a:t>
            </a:r>
          </a:p>
          <a:p>
            <a:r>
              <a:rPr lang="en-US" sz="1400" b="1" dirty="0"/>
              <a:t>Co-Leads: </a:t>
            </a:r>
          </a:p>
          <a:p>
            <a:r>
              <a:rPr lang="en-US" sz="1400" dirty="0"/>
              <a:t>Kelvin </a:t>
            </a:r>
            <a:r>
              <a:rPr lang="en-US" sz="1400" dirty="0" err="1"/>
              <a:t>Edmison</a:t>
            </a:r>
            <a:r>
              <a:rPr lang="en-US" sz="1400" dirty="0"/>
              <a:t> (Nokia), Ulrich Kleber (Huawei), Ahmed </a:t>
            </a:r>
            <a:r>
              <a:rPr lang="en-US" sz="1400" dirty="0" err="1"/>
              <a:t>ElSawaf</a:t>
            </a:r>
            <a:r>
              <a:rPr lang="en-US" sz="1400" dirty="0"/>
              <a:t> (STC), Beth Cohen (Verizon), Victor Gao (Huawei), Yan Yang (China Mobile), 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4541E3E-9359-AC4A-B82B-E3DC94F10E71}"/>
              </a:ext>
            </a:extLst>
          </p:cNvPr>
          <p:cNvSpPr txBox="1"/>
          <p:nvPr/>
        </p:nvSpPr>
        <p:spPr>
          <a:xfrm rot="19846397">
            <a:off x="10595418" y="5345788"/>
            <a:ext cx="1423788" cy="369332"/>
          </a:xfrm>
          <a:prstGeom prst="rect">
            <a:avLst/>
          </a:prstGeom>
          <a:solidFill>
            <a:schemeClr val="accent6">
              <a:lumMod val="1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Consolidated!</a:t>
            </a:r>
          </a:p>
        </p:txBody>
      </p:sp>
    </p:spTree>
    <p:extLst>
      <p:ext uri="{BB962C8B-B14F-4D97-AF65-F5344CB8AC3E}">
        <p14:creationId xmlns:p14="http://schemas.microsoft.com/office/powerpoint/2010/main" val="231968678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1FCE4DE1-0B09-4742-9402-640B64F31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Technical Workstreams New Structure</a:t>
            </a:r>
            <a:endParaRPr lang="en-US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729776-E3C7-3340-B603-8DDF487D48FC}"/>
              </a:ext>
            </a:extLst>
          </p:cNvPr>
          <p:cNvSpPr/>
          <p:nvPr/>
        </p:nvSpPr>
        <p:spPr>
          <a:xfrm>
            <a:off x="6457588" y="1473200"/>
            <a:ext cx="5077918" cy="1768555"/>
          </a:xfrm>
          <a:prstGeom prst="rect">
            <a:avLst/>
          </a:prstGeom>
          <a:solidFill>
            <a:srgbClr val="E7A5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Reference Implementation 1</a:t>
            </a:r>
            <a:endParaRPr lang="en-US" sz="1400" b="1" dirty="0"/>
          </a:p>
          <a:p>
            <a:r>
              <a:rPr lang="en-US" sz="1400" b="1" dirty="0"/>
              <a:t>Lead: </a:t>
            </a:r>
          </a:p>
          <a:p>
            <a:r>
              <a:rPr lang="en-US" sz="1400" dirty="0">
                <a:solidFill>
                  <a:srgbClr val="FFFF00"/>
                </a:solidFill>
                <a:highlight>
                  <a:srgbClr val="000000"/>
                </a:highlight>
              </a:rPr>
              <a:t>TBD</a:t>
            </a:r>
          </a:p>
          <a:p>
            <a:r>
              <a:rPr lang="en-US" sz="1400" b="1" dirty="0"/>
              <a:t>Co-Leads: </a:t>
            </a:r>
          </a:p>
          <a:p>
            <a:r>
              <a:rPr lang="en-GB" sz="1400" dirty="0"/>
              <a:t>Fu </a:t>
            </a:r>
            <a:r>
              <a:rPr lang="en-GB" sz="1400" dirty="0" err="1"/>
              <a:t>Qiao</a:t>
            </a:r>
            <a:r>
              <a:rPr lang="en-GB" sz="1400" dirty="0"/>
              <a:t> (China Mobile), Rajesh </a:t>
            </a:r>
            <a:r>
              <a:rPr lang="en-GB" sz="1400" dirty="0" err="1"/>
              <a:t>Rajamani</a:t>
            </a:r>
            <a:r>
              <a:rPr lang="en-GB" sz="1400" dirty="0"/>
              <a:t> (Spirent),  Cedric </a:t>
            </a:r>
            <a:r>
              <a:rPr lang="en-GB" sz="1400" dirty="0" err="1"/>
              <a:t>Ollivier</a:t>
            </a:r>
            <a:r>
              <a:rPr lang="en-GB" sz="1400" dirty="0"/>
              <a:t>(Orange), Rex Lee (Huawei), Lei Huang (China Mobile)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0A0495-8E85-504D-94BE-891C2EB14FD7}"/>
              </a:ext>
            </a:extLst>
          </p:cNvPr>
          <p:cNvSpPr/>
          <p:nvPr/>
        </p:nvSpPr>
        <p:spPr>
          <a:xfrm>
            <a:off x="6457588" y="3844845"/>
            <a:ext cx="5077918" cy="1768555"/>
          </a:xfrm>
          <a:prstGeom prst="rect">
            <a:avLst/>
          </a:prstGeom>
          <a:solidFill>
            <a:srgbClr val="A1C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Reference Architecture 2</a:t>
            </a:r>
            <a:endParaRPr lang="en-US" sz="800" b="1" dirty="0"/>
          </a:p>
          <a:p>
            <a:r>
              <a:rPr lang="en-US" sz="1400" b="1" dirty="0"/>
              <a:t>Lead: </a:t>
            </a:r>
          </a:p>
          <a:p>
            <a:r>
              <a:rPr lang="en-US" sz="1400" dirty="0">
                <a:solidFill>
                  <a:srgbClr val="FFFF00"/>
                </a:solidFill>
                <a:highlight>
                  <a:srgbClr val="000000"/>
                </a:highlight>
              </a:rPr>
              <a:t>TBD</a:t>
            </a:r>
          </a:p>
          <a:p>
            <a:r>
              <a:rPr lang="en-US" sz="1400" b="1" dirty="0"/>
              <a:t>Co-Leads: </a:t>
            </a:r>
          </a:p>
          <a:p>
            <a:r>
              <a:rPr lang="en-US" sz="1300" dirty="0"/>
              <a:t>Tom </a:t>
            </a:r>
            <a:r>
              <a:rPr lang="en-US" sz="1300" dirty="0" err="1"/>
              <a:t>Kivlin</a:t>
            </a:r>
            <a:r>
              <a:rPr lang="en-US" sz="1300" dirty="0"/>
              <a:t> (Vodafone), Gergely </a:t>
            </a:r>
            <a:r>
              <a:rPr lang="en-US" sz="1300" dirty="0" err="1"/>
              <a:t>Csatari</a:t>
            </a:r>
            <a:r>
              <a:rPr lang="en-US" sz="1300" dirty="0"/>
              <a:t> (Nokia), Tamas </a:t>
            </a:r>
            <a:r>
              <a:rPr lang="en-US" sz="1300" dirty="0" err="1"/>
              <a:t>Zsiros</a:t>
            </a:r>
            <a:r>
              <a:rPr lang="en-US" sz="1300" dirty="0"/>
              <a:t> (Ericsson), Xu Yang (Huawei), Mike </a:t>
            </a:r>
            <a:r>
              <a:rPr lang="en-US" sz="1300" dirty="0" err="1"/>
              <a:t>Bustamente</a:t>
            </a:r>
            <a:r>
              <a:rPr lang="en-US" sz="1300" dirty="0"/>
              <a:t> (AT&amp;T), Walter Kozlowski (Telstra), Rabi Abdel (VF), Pankaj Goyal (AT&amp;T), Sukhdev </a:t>
            </a:r>
            <a:r>
              <a:rPr lang="en-US" sz="1300" dirty="0" err="1"/>
              <a:t>Kapur</a:t>
            </a:r>
            <a:r>
              <a:rPr lang="en-US" sz="1300" dirty="0"/>
              <a:t> (Juniper Networks)</a:t>
            </a:r>
          </a:p>
          <a:p>
            <a:br>
              <a:rPr lang="en-US" sz="1400" dirty="0"/>
            </a:b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4541E3E-9359-AC4A-B82B-E3DC94F10E71}"/>
              </a:ext>
            </a:extLst>
          </p:cNvPr>
          <p:cNvSpPr txBox="1"/>
          <p:nvPr/>
        </p:nvSpPr>
        <p:spPr>
          <a:xfrm rot="19846397">
            <a:off x="10595418" y="5345788"/>
            <a:ext cx="1423788" cy="369332"/>
          </a:xfrm>
          <a:prstGeom prst="rect">
            <a:avLst/>
          </a:prstGeom>
          <a:solidFill>
            <a:schemeClr val="accent6">
              <a:lumMod val="1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Consolidated!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7D49F6-A6CB-5A4B-A7DF-17A8DFBB9F04}"/>
              </a:ext>
            </a:extLst>
          </p:cNvPr>
          <p:cNvSpPr/>
          <p:nvPr/>
        </p:nvSpPr>
        <p:spPr>
          <a:xfrm>
            <a:off x="656486" y="1473200"/>
            <a:ext cx="5077918" cy="1768555"/>
          </a:xfrm>
          <a:prstGeom prst="rect">
            <a:avLst/>
          </a:prstGeom>
          <a:solidFill>
            <a:srgbClr val="A1CA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Reference Architecture 1</a:t>
            </a:r>
            <a:endParaRPr lang="en-US" sz="1400" b="1" dirty="0"/>
          </a:p>
          <a:p>
            <a:r>
              <a:rPr lang="en-US" sz="1400" b="1" dirty="0"/>
              <a:t>Lead: </a:t>
            </a:r>
          </a:p>
          <a:p>
            <a:r>
              <a:rPr lang="en-US" sz="1400" dirty="0">
                <a:solidFill>
                  <a:srgbClr val="FFFF00"/>
                </a:solidFill>
                <a:highlight>
                  <a:srgbClr val="000000"/>
                </a:highlight>
              </a:rPr>
              <a:t>TBD</a:t>
            </a:r>
          </a:p>
          <a:p>
            <a:r>
              <a:rPr lang="en-US" sz="1400" b="1" dirty="0"/>
              <a:t>Co-Leads: </a:t>
            </a:r>
          </a:p>
          <a:p>
            <a:r>
              <a:rPr lang="en-GB" sz="1400" dirty="0"/>
              <a:t>Pankaj Goyal (AT&amp;T), Ian Gardner (Vodafone), </a:t>
            </a:r>
            <a:r>
              <a:rPr lang="en-GB" sz="1400" dirty="0" err="1"/>
              <a:t>Karine</a:t>
            </a:r>
            <a:r>
              <a:rPr lang="en-GB" sz="1400" dirty="0"/>
              <a:t> Sevilla (Orange), Sukhdev </a:t>
            </a:r>
            <a:r>
              <a:rPr lang="en-GB" sz="1400" dirty="0" err="1"/>
              <a:t>Kapur</a:t>
            </a:r>
            <a:r>
              <a:rPr lang="en-GB" sz="1400" dirty="0"/>
              <a:t> (Juniper Networks)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FA123D-2120-124A-B2CA-173007C0BB5E}"/>
              </a:ext>
            </a:extLst>
          </p:cNvPr>
          <p:cNvSpPr/>
          <p:nvPr/>
        </p:nvSpPr>
        <p:spPr>
          <a:xfrm>
            <a:off x="656486" y="3844845"/>
            <a:ext cx="5077918" cy="1768555"/>
          </a:xfrm>
          <a:prstGeom prst="rect">
            <a:avLst/>
          </a:prstGeom>
          <a:solidFill>
            <a:srgbClr val="BA4D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Reference Conformance 1</a:t>
            </a:r>
          </a:p>
          <a:p>
            <a:endParaRPr lang="en-US" sz="800" b="1" dirty="0"/>
          </a:p>
          <a:p>
            <a:r>
              <a:rPr lang="en-US" sz="1400" b="1" dirty="0"/>
              <a:t>Lead: </a:t>
            </a:r>
          </a:p>
          <a:p>
            <a:r>
              <a:rPr lang="en-US" sz="1400" dirty="0">
                <a:solidFill>
                  <a:srgbClr val="FFFF00"/>
                </a:solidFill>
                <a:highlight>
                  <a:srgbClr val="000000"/>
                </a:highlight>
              </a:rPr>
              <a:t>TBD</a:t>
            </a:r>
          </a:p>
          <a:p>
            <a:r>
              <a:rPr lang="en-US" sz="1400" b="1" dirty="0"/>
              <a:t>Co-Leads: </a:t>
            </a:r>
          </a:p>
          <a:p>
            <a:r>
              <a:rPr lang="en-US" sz="1400" dirty="0"/>
              <a:t>Mike Fix (AT&amp;T), Rajesh </a:t>
            </a:r>
            <a:r>
              <a:rPr lang="en-US" sz="1400" dirty="0" err="1"/>
              <a:t>Rajamani</a:t>
            </a:r>
            <a:r>
              <a:rPr lang="en-US" sz="1400" dirty="0"/>
              <a:t> (Spirent), Dan Xu (Huawei),  </a:t>
            </a:r>
            <a:r>
              <a:rPr lang="en-US" sz="1400" dirty="0" err="1"/>
              <a:t>Kanagaraj</a:t>
            </a:r>
            <a:r>
              <a:rPr lang="en-US" sz="1400" dirty="0"/>
              <a:t> Manickam (Huawei), Yan Yang (China Mobile),  Cedric </a:t>
            </a:r>
            <a:r>
              <a:rPr lang="en-US" sz="1400" dirty="0" err="1"/>
              <a:t>Ollivier</a:t>
            </a:r>
            <a:r>
              <a:rPr lang="en-US" sz="1400" dirty="0"/>
              <a:t>(Orange)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A44061-668A-6241-88B2-75422C6A9D83}"/>
              </a:ext>
            </a:extLst>
          </p:cNvPr>
          <p:cNvSpPr txBox="1"/>
          <p:nvPr/>
        </p:nvSpPr>
        <p:spPr>
          <a:xfrm rot="19846397">
            <a:off x="10595416" y="2994604"/>
            <a:ext cx="1423788" cy="369332"/>
          </a:xfrm>
          <a:prstGeom prst="rect">
            <a:avLst/>
          </a:prstGeom>
          <a:solidFill>
            <a:schemeClr val="accent6">
              <a:lumMod val="1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Consolidated!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000F44-C186-FC44-8FE1-872FBDF118AF}"/>
              </a:ext>
            </a:extLst>
          </p:cNvPr>
          <p:cNvSpPr txBox="1"/>
          <p:nvPr/>
        </p:nvSpPr>
        <p:spPr>
          <a:xfrm rot="19846397">
            <a:off x="4765031" y="5345789"/>
            <a:ext cx="1423788" cy="369332"/>
          </a:xfrm>
          <a:prstGeom prst="rect">
            <a:avLst/>
          </a:prstGeom>
          <a:solidFill>
            <a:schemeClr val="accent6">
              <a:lumMod val="1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Consolidated!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96EDE0-4E36-3145-834F-A36913A2387E}"/>
              </a:ext>
            </a:extLst>
          </p:cNvPr>
          <p:cNvSpPr txBox="1"/>
          <p:nvPr/>
        </p:nvSpPr>
        <p:spPr>
          <a:xfrm rot="19846397">
            <a:off x="4765030" y="2994604"/>
            <a:ext cx="1423788" cy="369332"/>
          </a:xfrm>
          <a:prstGeom prst="rect">
            <a:avLst/>
          </a:prstGeom>
          <a:solidFill>
            <a:schemeClr val="accent6">
              <a:lumMod val="1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Consolidated!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516E2A4-8EE6-B347-ACCD-60193FCE48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2088" y="4001834"/>
            <a:ext cx="324046" cy="29911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DDC7B42-5767-BA4B-9331-909672C2F2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38651" y="3916421"/>
            <a:ext cx="385632" cy="38121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D3EF91F-CC61-194A-A464-FCB79335AA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6539" y="1611326"/>
            <a:ext cx="783543" cy="18641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2723112-15AF-684D-BF55-BEADE2B0936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74022" y="1592380"/>
            <a:ext cx="302486" cy="320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97077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969963"/>
            <a:ext cx="6748849" cy="2387600"/>
          </a:xfrm>
        </p:spPr>
        <p:txBody>
          <a:bodyPr>
            <a:normAutofit/>
          </a:bodyPr>
          <a:lstStyle/>
          <a:p>
            <a:r>
              <a:rPr lang="en-US" b="1" dirty="0"/>
              <a:t>End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97567210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Reference Model Rel 2.0 scope v1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5FCAA3B0E74D418E7D3A3C5BFDE791" ma:contentTypeVersion="13" ma:contentTypeDescription="Create a new document." ma:contentTypeScope="" ma:versionID="509bd5830656cfe233c47182fa2503dc">
  <xsd:schema xmlns:xsd="http://www.w3.org/2001/XMLSchema" xmlns:xs="http://www.w3.org/2001/XMLSchema" xmlns:p="http://schemas.microsoft.com/office/2006/metadata/properties" xmlns:ns3="bec8ca27-c582-4a76-8360-e1a220285c4c" xmlns:ns4="42a3978e-8e97-422d-acf9-e106fd59eba2" targetNamespace="http://schemas.microsoft.com/office/2006/metadata/properties" ma:root="true" ma:fieldsID="0f51e60e64358241af3fdf60c0437cd3" ns3:_="" ns4:_="">
    <xsd:import namespace="bec8ca27-c582-4a76-8360-e1a220285c4c"/>
    <xsd:import namespace="42a3978e-8e97-422d-acf9-e106fd59eba2"/>
    <xsd:element name="properties">
      <xsd:complexType>
        <xsd:sequence>
          <xsd:element name="documentManagement">
            <xsd:complexType>
              <xsd:all>
                <xsd:element ref="ns3:SharedWithDetails" minOccurs="0"/>
                <xsd:element ref="ns3:SharedWithUser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c8ca27-c582-4a76-8360-e1a220285c4c" elementFormDefault="qualified">
    <xsd:import namespace="http://schemas.microsoft.com/office/2006/documentManagement/types"/>
    <xsd:import namespace="http://schemas.microsoft.com/office/infopath/2007/PartnerControls"/>
    <xsd:element name="SharedWithDetails" ma:index="8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a3978e-8e97-422d-acf9-e106fd59eb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300A26A-534C-4030-8772-D9C7FFC5B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c8ca27-c582-4a76-8360-e1a220285c4c"/>
    <ds:schemaRef ds:uri="42a3978e-8e97-422d-acf9-e106fd59eb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2765BC7-45F6-4CCA-A956-02C9115518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471371-B797-4EBE-A041-D776F155DE9B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Reference Model Rel 2.0 scope v1</Template>
  <TotalTime>15982</TotalTime>
  <Words>951</Words>
  <Application>Microsoft Office PowerPoint</Application>
  <PresentationFormat>Widescreen</PresentationFormat>
  <Paragraphs>218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Helvetica Neue</vt:lpstr>
      <vt:lpstr>Gill Sans Light</vt:lpstr>
      <vt:lpstr>ATT Aleck Sans</vt:lpstr>
      <vt:lpstr>HelveticaNeueLT Pro 35 Th</vt:lpstr>
      <vt:lpstr>HelveticaNeueLT Pro 25 UltLt</vt:lpstr>
      <vt:lpstr>Gill Sans</vt:lpstr>
      <vt:lpstr>Calibri</vt:lpstr>
      <vt:lpstr>Arial</vt:lpstr>
      <vt:lpstr>Gill Sans MT</vt:lpstr>
      <vt:lpstr>Reference Model Rel 2.0 scope v1</vt:lpstr>
      <vt:lpstr>Common NFVI Telco Taskforce     CNTT Restructuring</vt:lpstr>
      <vt:lpstr>Rationale</vt:lpstr>
      <vt:lpstr>CNTT Current Structure</vt:lpstr>
      <vt:lpstr>CNTT | Proposed Pivot to New Structure</vt:lpstr>
      <vt:lpstr>CNTT | Meetings – Option B</vt:lpstr>
      <vt:lpstr>CNTT | Governance Workstreams New Structure</vt:lpstr>
      <vt:lpstr>CNTT | Technical Workstreams New Structure.</vt:lpstr>
      <vt:lpstr>CNTT | Technical Workstreams New Structure</vt:lpstr>
      <vt:lpstr>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NFVI Telco Taskforce    Paris Face-To-Face Sessions  Overview &amp; Level Setting  Mark Cottrell,  AT&amp;T Rabi Abdel, Vodafone Group</dc:title>
  <dc:creator>Rabi, Abdel, Vodafone Group</dc:creator>
  <cp:lastModifiedBy>BEARDEN, BRIAN O</cp:lastModifiedBy>
  <cp:revision>2173</cp:revision>
  <cp:lastPrinted>2019-10-01T13:19:48Z</cp:lastPrinted>
  <dcterms:created xsi:type="dcterms:W3CDTF">2019-07-18T19:43:28Z</dcterms:created>
  <dcterms:modified xsi:type="dcterms:W3CDTF">2020-02-03T17:52:52Z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0x010100A95FCAA3B0E74D418E7D3A3C5BFDE791</vt:lpwstr>
  </property>
</Properties>
</file>