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839" r:id="rId1"/>
  </p:sldMasterIdLst>
  <p:notesMasterIdLst>
    <p:notesMasterId r:id="rId14"/>
  </p:notesMasterIdLst>
  <p:handoutMasterIdLst>
    <p:handoutMasterId r:id="rId15"/>
  </p:handoutMasterIdLst>
  <p:sldIdLst>
    <p:sldId id="1751" r:id="rId2"/>
    <p:sldId id="1642" r:id="rId3"/>
    <p:sldId id="1712" r:id="rId4"/>
    <p:sldId id="1713" r:id="rId5"/>
    <p:sldId id="1750" r:id="rId6"/>
    <p:sldId id="1091" r:id="rId7"/>
    <p:sldId id="1092" r:id="rId8"/>
    <p:sldId id="1736" r:id="rId9"/>
    <p:sldId id="1707" r:id="rId10"/>
    <p:sldId id="1666" r:id="rId11"/>
    <p:sldId id="1721" r:id="rId12"/>
    <p:sldId id="1581" r:id="rId13"/>
  </p:sldIdLst>
  <p:sldSz cx="12192000" cy="6858000"/>
  <p:notesSz cx="6858000" cy="9144000"/>
  <p:embeddedFontLst>
    <p:embeddedFont>
      <p:font typeface="Calibri" panose="020F0502020204030204" pitchFamily="34" charset="0"/>
      <p:regular r:id="rId16"/>
      <p:bold r:id="rId17"/>
      <p:italic r:id="rId18"/>
      <p:boldItalic r:id="rId1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BELTRAN, JONATHAN" initials="BJ" lastIdx="4" clrIdx="6">
    <p:extLst>
      <p:ext uri="{19B8F6BF-5375-455C-9EA6-DF929625EA0E}">
        <p15:presenceInfo xmlns:p15="http://schemas.microsoft.com/office/powerpoint/2012/main" userId="S-1-5-21-2057499049-1289676208-1959431660-9019098" providerId="AD"/>
      </p:ext>
    </p:extLst>
  </p:cmAuthor>
  <p:cmAuthor id="1" name="Ray Paik" initials="RP" lastIdx="1" clrIdx="0">
    <p:extLst>
      <p:ext uri="{19B8F6BF-5375-455C-9EA6-DF929625EA0E}">
        <p15:presenceInfo xmlns:p15="http://schemas.microsoft.com/office/powerpoint/2012/main" userId="Ray Paik" providerId="None"/>
      </p:ext>
    </p:extLst>
  </p:cmAuthor>
  <p:cmAuthor id="8" name="TENNANT, RICK" initials="TR" lastIdx="13" clrIdx="7">
    <p:extLst>
      <p:ext uri="{19B8F6BF-5375-455C-9EA6-DF929625EA0E}">
        <p15:presenceInfo xmlns:p15="http://schemas.microsoft.com/office/powerpoint/2012/main" userId="S-1-5-21-2057499049-1289676208-1959431660-6035214" providerId="AD"/>
      </p:ext>
    </p:extLst>
  </p:cmAuthor>
  <p:cmAuthor id="2" name="Lisa Caywood" initials="" lastIdx="3" clrIdx="1"/>
  <p:cmAuthor id="9" name="COTTRELL, MARK" initials="CM" lastIdx="15" clrIdx="8">
    <p:extLst>
      <p:ext uri="{19B8F6BF-5375-455C-9EA6-DF929625EA0E}">
        <p15:presenceInfo xmlns:p15="http://schemas.microsoft.com/office/powerpoint/2012/main" userId="S::mc2472@att.com::277df84e-cb6f-4b54-9925-96f7b61c834e" providerId="AD"/>
      </p:ext>
    </p:extLst>
  </p:cmAuthor>
  <p:cmAuthor id="3" name="Dave Neary" initials="" lastIdx="3" clrIdx="2"/>
  <p:cmAuthor id="4" name="Rabi, Abdel, Vodafone Group" initials="RAVG" lastIdx="4" clrIdx="3">
    <p:extLst>
      <p:ext uri="{19B8F6BF-5375-455C-9EA6-DF929625EA0E}">
        <p15:presenceInfo xmlns:p15="http://schemas.microsoft.com/office/powerpoint/2012/main" userId="S-1-5-21-329068152-1383384898-682003330-11820213" providerId="AD"/>
      </p:ext>
    </p:extLst>
  </p:cmAuthor>
  <p:cmAuthor id="5" name="Al Blackburn" initials="AB" lastIdx="2" clrIdx="4">
    <p:extLst>
      <p:ext uri="{19B8F6BF-5375-455C-9EA6-DF929625EA0E}">
        <p15:presenceInfo xmlns:p15="http://schemas.microsoft.com/office/powerpoint/2012/main" userId="8bb2501cd7ece6f0" providerId="Windows Live"/>
      </p:ext>
    </p:extLst>
  </p:cmAuthor>
  <p:cmAuthor id="6" name="Rabi, Abdel, Vodafone Group" initials="RAVG [2]" lastIdx="12" clrIdx="5">
    <p:extLst>
      <p:ext uri="{19B8F6BF-5375-455C-9EA6-DF929625EA0E}">
        <p15:presenceInfo xmlns:p15="http://schemas.microsoft.com/office/powerpoint/2012/main" userId="S::abdel.rabi@vodafone.com::004305ab-5d28-4345-84dd-83f5658ac31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A4DFE"/>
    <a:srgbClr val="E7A585"/>
    <a:srgbClr val="E8A586"/>
    <a:srgbClr val="A0CB8D"/>
    <a:srgbClr val="5A9DD6"/>
    <a:srgbClr val="198FE1"/>
    <a:srgbClr val="84C7FE"/>
    <a:srgbClr val="5C9DD5"/>
    <a:srgbClr val="A1CA8C"/>
    <a:srgbClr val="BA4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72" autoAdjust="0"/>
    <p:restoredTop sz="94881" autoAdjust="0"/>
  </p:normalViewPr>
  <p:slideViewPr>
    <p:cSldViewPr snapToGrid="0">
      <p:cViewPr varScale="1">
        <p:scale>
          <a:sx n="120" d="100"/>
          <a:sy n="120" d="100"/>
        </p:scale>
        <p:origin x="216" y="4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0" d="100"/>
          <a:sy n="50" d="100"/>
        </p:scale>
        <p:origin x="2710" y="1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0B3B98B-670F-4CAC-8AE4-86E6A4BEC32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142D9C-CA2F-43A8-BD17-82801BB6F39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5BD138-B943-41D0-AA25-3E31E4B54343}" type="datetimeFigureOut">
              <a:rPr lang="en-US" smtClean="0"/>
              <a:t>2/11/20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F5B32F-DDC7-4894-A21D-2FFA09EAE9A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135E36-587A-4348-B8FA-1F84CEB34B5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0122B8-1506-4F66-A1F8-3CD461C110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0884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A98FF-CEE4-BE40-BBB8-249814B584D6}" type="datetimeFigureOut">
              <a:rPr lang="en-US" smtClean="0"/>
              <a:t>2/11/20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7F527C-4AEA-214A-BB9D-D3E8570550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19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6527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41530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18590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672875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7020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3717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52503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79582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96674-6DBF-4AF4-BB2A-9C6C49834C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969963"/>
            <a:ext cx="5867400" cy="2387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4400">
                <a:solidFill>
                  <a:schemeClr val="bg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E8F870-2598-49CF-82D4-46AF75F343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buNone/>
              <a:defRPr sz="2800">
                <a:solidFill>
                  <a:schemeClr val="bg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11" name="Picture 10" descr="A picture containing thing&#10;&#10;Description generated with high confidence">
            <a:extLst>
              <a:ext uri="{FF2B5EF4-FFF2-40B4-BE49-F238E27FC236}">
                <a16:creationId xmlns:a16="http://schemas.microsoft.com/office/drawing/2014/main" id="{5D3F5315-6012-4210-B944-244AD4C6BBA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1459" y="5285512"/>
            <a:ext cx="5029200" cy="300175"/>
          </a:xfrm>
          <a:prstGeom prst="rect">
            <a:avLst/>
          </a:prstGeom>
        </p:spPr>
      </p:pic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8D44FD3F-725E-41D2-B2C0-B6BBF6D830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2/11/20</a:t>
            </a:fld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99A11101-3C84-4A94-936F-7D1E02B8F9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The Linux Foundation, not for distribution beyond Governing Board Members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2979794E-4104-483D-989F-A11921D5D7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0" y="4926539"/>
            <a:ext cx="1048603" cy="101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202550"/>
      </p:ext>
    </p:extLst>
  </p:cSld>
  <p:clrMapOvr>
    <a:masterClrMapping/>
  </p:clrMapOvr>
  <p:transition>
    <p:wipe dir="r"/>
  </p:transition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Center Title Dark Background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280" y="923925"/>
            <a:ext cx="109728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9280" y="2279968"/>
            <a:ext cx="10972800" cy="310515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  <a:lvl2pPr algn="ctr"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65F3B7FB-3488-4F2A-8DA7-810B47FFF8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12207" y="5989255"/>
            <a:ext cx="749873" cy="7315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F5BF56C-CBDE-425C-AB0B-A5E3ED65EA1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F9CFCA6-CFBD-B141-AD51-819E452F00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12207" y="5989255"/>
            <a:ext cx="749873" cy="73158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611F546-87F4-7C46-95B1-28D715FA48E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537169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ansition Dark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447925"/>
            <a:ext cx="109728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F5BF56C-CBDE-425C-AB0B-A5E3ED65EA1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9425D245-ABCE-45B3-B4AF-42A535753E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527" y="5916226"/>
            <a:ext cx="749873" cy="73158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2FD2EFA-7F6B-184C-A540-406CC8E161E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BA6D171-C685-874E-8922-9533C4F0419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527" y="5916226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778295"/>
      </p:ext>
    </p:extLst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10E5AEC2-ADE2-4324-BC00-198D5390D9F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08900" y="0"/>
            <a:ext cx="4483100" cy="6858000"/>
          </a:xfrm>
          <a:solidFill>
            <a:srgbClr val="00183C">
              <a:alpha val="95000"/>
            </a:srgbClr>
          </a:solidFill>
        </p:spPr>
        <p:txBody>
          <a:bodyPr lIns="457200" tIns="457200" rIns="2286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C18DD7BF-D766-4A16-AEEE-F854D9B079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4253646"/>
      </p:ext>
    </p:extLst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F916C25-C328-4AF9-B5FE-F3389D1B816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0"/>
            <a:ext cx="4483100" cy="6858000"/>
          </a:xfrm>
          <a:solidFill>
            <a:srgbClr val="00183C">
              <a:alpha val="95000"/>
            </a:srgbClr>
          </a:solidFill>
        </p:spPr>
        <p:txBody>
          <a:bodyPr lIns="457200" tIns="457200" rIns="2286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185600B7-288B-4689-A425-8D3B467D82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718991"/>
      </p:ext>
    </p:extLst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Full Width Dark Background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B745F8A-2E84-4D07-B488-45D6A41342E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" y="6295331"/>
            <a:ext cx="2693086" cy="1607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6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2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E1838B0F-697B-4A6E-97BA-24CC950EB8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8272379-2C5F-E74A-9D2A-AC16D0921E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" y="6295331"/>
            <a:ext cx="2693086" cy="160741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04F064C-24B3-A043-B575-1806B2F09BE6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A9E234FA-FAD0-B44B-9AB8-CB3D30646B4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035001"/>
      </p:ext>
    </p:extLst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ext Full Width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624840" y="365125"/>
            <a:ext cx="10934000" cy="9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  <a:defRPr sz="3600" b="0" i="0" u="none" strike="noStrike" cap="none">
                <a:solidFill>
                  <a:srgbClr val="168FD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2pPr>
            <a:lvl3pPr lvl="2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3pPr>
            <a:lvl4pPr lvl="3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4pPr>
            <a:lvl5pPr lvl="4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5pPr>
            <a:lvl6pPr lvl="5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6pPr>
            <a:lvl7pPr lvl="6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7pPr>
            <a:lvl8pPr lvl="7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8pPr>
            <a:lvl9pPr lvl="8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9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624840" y="1335088"/>
            <a:ext cx="109340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609585" marR="0" lvl="0" indent="-482588" algn="l" rtl="0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168FDF"/>
              </a:buClr>
              <a:buSzPts val="2100"/>
              <a:buFont typeface="Helvetica Neue"/>
              <a:buChar char="›"/>
              <a:defRPr sz="28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sz="26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828754" marR="0" lvl="2" indent="-4571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800"/>
              <a:buFont typeface="Helvetica Neue"/>
              <a:buChar char="›"/>
              <a:defRPr sz="24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2438339" marR="0" lvl="3" indent="-448722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700"/>
              <a:buFont typeface="Helvetica Neue"/>
              <a:buChar char="›"/>
              <a:defRPr sz="22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3047924" marR="0" lvl="4" indent="-4317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cxnSp>
        <p:nvCxnSpPr>
          <p:cNvPr id="27" name="Shape 27"/>
          <p:cNvCxnSpPr/>
          <p:nvPr/>
        </p:nvCxnSpPr>
        <p:spPr>
          <a:xfrm>
            <a:off x="411480" y="365125"/>
            <a:ext cx="0" cy="6108800"/>
          </a:xfrm>
          <a:prstGeom prst="straightConnector1">
            <a:avLst/>
          </a:prstGeom>
          <a:noFill/>
          <a:ln w="9525" cap="flat" cmpd="sng">
            <a:solidFill>
              <a:srgbClr val="168FDF"/>
            </a:solidFill>
            <a:prstDash val="solid"/>
            <a:miter lim="800000"/>
            <a:headEnd type="none" w="med" len="med"/>
            <a:tailEnd type="none" w="med" len="med"/>
          </a:ln>
        </p:spPr>
      </p:cxnSp>
      <p:pic>
        <p:nvPicPr>
          <p:cNvPr id="28" name="Shape 28"/>
          <p:cNvPicPr preferRelativeResize="0"/>
          <p:nvPr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084" y="6312024"/>
            <a:ext cx="2710843" cy="161801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Shape 29"/>
          <p:cNvSpPr txBox="1">
            <a:spLocks noGrp="1"/>
          </p:cNvSpPr>
          <p:nvPr>
            <p:ph type="dt" idx="10"/>
          </p:nvPr>
        </p:nvSpPr>
        <p:spPr>
          <a:xfrm>
            <a:off x="10990556" y="6583680"/>
            <a:ext cx="824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457189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914377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371566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1828754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285943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2743131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20032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3657509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fld id="{A832D968-65BA-43C9-AD29-5A3F48D1B46D}" type="datetime1">
              <a:rPr lang="en-US" smtClean="0"/>
              <a:pPr/>
              <a:t>2/11/20</a:t>
            </a:fld>
            <a:endParaRPr lang="en-US" dirty="0"/>
          </a:p>
        </p:txBody>
      </p:sp>
      <p:sp>
        <p:nvSpPr>
          <p:cNvPr id="30" name="Shape 30"/>
          <p:cNvSpPr txBox="1">
            <a:spLocks noGrp="1"/>
          </p:cNvSpPr>
          <p:nvPr>
            <p:ph type="ftr" idx="11"/>
          </p:nvPr>
        </p:nvSpPr>
        <p:spPr>
          <a:xfrm>
            <a:off x="607381" y="6583680"/>
            <a:ext cx="3368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457189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914377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371566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1828754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285943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2743131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20032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3657509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r>
              <a:rPr lang="en-US"/>
              <a:t>The Linux Foundation, not for distribution beyond Governing Board Members</a:t>
            </a:r>
            <a:endParaRPr lang="en-US" dirty="0"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824339" y="6583680"/>
            <a:ext cx="3676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532059"/>
      </p:ext>
    </p:extLst>
  </p:cSld>
  <p:clrMapOvr>
    <a:masterClrMapping/>
  </p:clrMapOvr>
  <p:transition>
    <p:wipe dir="r"/>
  </p:transition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Two Column">
  <p:cSld name="1_Text Two Column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624840" y="365125"/>
            <a:ext cx="10934000" cy="9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  <a:defRPr sz="3600" b="0" i="0" u="none" strike="noStrike" cap="none">
                <a:solidFill>
                  <a:srgbClr val="168FD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9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24840" y="1335088"/>
            <a:ext cx="53320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9585" marR="0" lvl="0" indent="-482588" algn="l" rtl="0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168FDF"/>
              </a:buClr>
              <a:buSzPts val="2100"/>
              <a:buFont typeface="Helvetica Neue"/>
              <a:buChar char="›"/>
              <a:defRPr sz="28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sz="26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828754" marR="0" lvl="2" indent="-4571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800"/>
              <a:buFont typeface="Helvetica Neue"/>
              <a:buChar char="›"/>
              <a:defRPr sz="24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2438339" marR="0" lvl="3" indent="-448722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700"/>
              <a:buFont typeface="Helvetica Neue"/>
              <a:buChar char="›"/>
              <a:defRPr sz="22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3047924" marR="0" lvl="4" indent="-4317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cxnSp>
        <p:nvCxnSpPr>
          <p:cNvPr id="68" name="Shape 68"/>
          <p:cNvCxnSpPr/>
          <p:nvPr/>
        </p:nvCxnSpPr>
        <p:spPr>
          <a:xfrm>
            <a:off x="411480" y="365125"/>
            <a:ext cx="0" cy="6108800"/>
          </a:xfrm>
          <a:prstGeom prst="straightConnector1">
            <a:avLst/>
          </a:prstGeom>
          <a:noFill/>
          <a:ln w="9525" cap="flat" cmpd="sng">
            <a:solidFill>
              <a:srgbClr val="168FDF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9" name="Shape 69"/>
          <p:cNvSpPr txBox="1">
            <a:spLocks noGrp="1"/>
          </p:cNvSpPr>
          <p:nvPr>
            <p:ph type="body" idx="2"/>
          </p:nvPr>
        </p:nvSpPr>
        <p:spPr>
          <a:xfrm>
            <a:off x="6226649" y="1335088"/>
            <a:ext cx="53320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9585" marR="0" lvl="0" indent="-482588" algn="l" rtl="0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168FDF"/>
              </a:buClr>
              <a:buSzPts val="2100"/>
              <a:buFont typeface="Helvetica Neue"/>
              <a:buChar char="›"/>
              <a:defRPr sz="28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sz="26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828754" marR="0" lvl="2" indent="-4571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800"/>
              <a:buFont typeface="Helvetica Neue"/>
              <a:buChar char="›"/>
              <a:defRPr sz="24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2438339" marR="0" lvl="3" indent="-448722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700"/>
              <a:buFont typeface="Helvetica Neue"/>
              <a:buChar char="›"/>
              <a:defRPr sz="22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3047924" marR="0" lvl="4" indent="-4317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70" name="Shape 70"/>
          <p:cNvPicPr preferRelativeResize="0"/>
          <p:nvPr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084" y="6312024"/>
            <a:ext cx="2710843" cy="161801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10990556" y="6583680"/>
            <a:ext cx="824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1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fld id="{A832D968-65BA-43C9-AD29-5A3F48D1B46D}" type="datetime1">
              <a:rPr lang="en-US" smtClean="0"/>
              <a:pPr/>
              <a:t>2/11/20</a:t>
            </a:fld>
            <a:endParaRPr lang="en-US" dirty="0"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607381" y="6583680"/>
            <a:ext cx="3368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1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r>
              <a:rPr lang="en-US"/>
              <a:t>The Linux Foundation, not for distribution beyond Governing Board Members</a:t>
            </a:r>
            <a:endParaRPr lang="en-US" dirty="0"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11824339" y="6583680"/>
            <a:ext cx="3676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734998"/>
      </p:ext>
    </p:extLst>
  </p:cSld>
  <p:clrMapOvr>
    <a:masterClrMapping/>
  </p:clrMapOvr>
  <p:transition>
    <p:fade thruBlk="1"/>
  </p:transition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Full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5825" y="6027416"/>
            <a:ext cx="752901" cy="731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657213"/>
      </p:ext>
    </p:extLst>
  </p:cSld>
  <p:clrMapOvr>
    <a:masterClrMapping/>
  </p:clrMapOvr>
  <p:transition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ransition Dark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447925"/>
            <a:ext cx="109728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F5BF56C-CBDE-425C-AB0B-A5E3ED65EA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9425D245-ABCE-45B3-B4AF-42A535753E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527" y="5916226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218926"/>
      </p:ext>
    </p:extLst>
  </p:cSld>
  <p:clrMapOvr>
    <a:masterClrMapping/>
  </p:clrMapOvr>
  <p:transition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8853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744553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Full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5825" y="6027416"/>
            <a:ext cx="752901" cy="731014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9B7C9C6-5CCC-8A4E-A90A-EB22EC12F4ED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C000C7AD-14D7-2C49-A927-58E1D5A9BE6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E9A591B-1575-344C-9B00-3E8E8C0664A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5825" y="6027416"/>
            <a:ext cx="752901" cy="731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524412"/>
      </p:ext>
    </p:extLst>
  </p:cSld>
  <p:clrMapOvr>
    <a:masterClrMapping/>
  </p:clrMapOvr>
  <p:transition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ultiple 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F55ED77-8D53-4E38-A672-3DF5FDBA37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37549" y="1471218"/>
            <a:ext cx="4670385" cy="4670385"/>
          </a:xfrm>
          <a:prstGeom prst="ellipse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sp>
        <p:nvSpPr>
          <p:cNvPr id="10" name="Picture Placeholder 3">
            <a:extLst>
              <a:ext uri="{FF2B5EF4-FFF2-40B4-BE49-F238E27FC236}">
                <a16:creationId xmlns:a16="http://schemas.microsoft.com/office/drawing/2014/main" id="{52E8274E-3370-488B-B9A6-CF68656B23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32624" y="1471218"/>
            <a:ext cx="4670385" cy="4670385"/>
          </a:xfrm>
          <a:prstGeom prst="ellipse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389490"/>
      </p:ext>
    </p:extLst>
  </p:cSld>
  <p:clrMapOvr>
    <a:masterClrMapping/>
  </p:clrMapOvr>
  <p:transition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ultiple Squa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6470416-62E5-45BD-8366-97241BEF0F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4841" y="1410656"/>
            <a:ext cx="5463444" cy="48228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sp>
        <p:nvSpPr>
          <p:cNvPr id="16" name="Picture Placeholder 4">
            <a:extLst>
              <a:ext uri="{FF2B5EF4-FFF2-40B4-BE49-F238E27FC236}">
                <a16:creationId xmlns:a16="http://schemas.microsoft.com/office/drawing/2014/main" id="{568EDEDE-0A95-48EC-9FEC-512C723F8C4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5282" y="1406573"/>
            <a:ext cx="5463444" cy="48228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244710"/>
      </p:ext>
    </p:extLst>
  </p:cSld>
  <p:clrMapOvr>
    <a:masterClrMapping/>
  </p:clrMapOvr>
  <p:transition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Half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728960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267960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06A11248-6DB6-4BE9-ABB6-1F15DF1C9E3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23F15E98-590D-4DCD-8C24-1F6E320D04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325114"/>
      </p:ext>
    </p:extLst>
  </p:cSld>
  <p:clrMapOvr>
    <a:masterClrMapping/>
  </p:clrMapOvr>
  <p:transition>
    <p:wipe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Center Title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82F4EE1-5CFE-4CF6-AAAC-50973154BD5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6312021"/>
            <a:ext cx="2710842" cy="161801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CFB59FDB-CA63-4866-A385-8705E71738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69369"/>
      </p:ext>
    </p:extLst>
  </p:cSld>
  <p:clrMapOvr>
    <a:masterClrMapping/>
  </p:clrMapOvr>
  <p:transition>
    <p:wipe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  <a:latin typeface="HelveticaNeueLT Pro 25 UltLt" panose="020B0303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332077" cy="4351338"/>
          </a:xfrm>
        </p:spPr>
        <p:txBody>
          <a:bodyPr>
            <a:normAutofit/>
          </a:bodyPr>
          <a:lstStyle>
            <a:lvl1pPr>
              <a:defRPr sz="2800">
                <a:latin typeface="HelveticaNeueLT Pro 25 UltLt" panose="020B0303020202020204" pitchFamily="34" charset="0"/>
              </a:defRPr>
            </a:lvl1pPr>
            <a:lvl2pPr>
              <a:defRPr sz="2600">
                <a:latin typeface="HelveticaNeueLT Pro 25 UltLt" panose="020B0303020202020204" pitchFamily="34" charset="0"/>
              </a:defRPr>
            </a:lvl2pPr>
            <a:lvl3pPr>
              <a:defRPr sz="2400">
                <a:latin typeface="HelveticaNeueLT Pro 25 UltLt" panose="020B0303020202020204" pitchFamily="34" charset="0"/>
              </a:defRPr>
            </a:lvl3pPr>
            <a:lvl4pPr>
              <a:defRPr sz="2200">
                <a:latin typeface="HelveticaNeueLT Pro 25 UltLt" panose="020B0303020202020204" pitchFamily="34" charset="0"/>
              </a:defRPr>
            </a:lvl4pPr>
            <a:lvl5pPr>
              <a:defRPr sz="2000">
                <a:latin typeface="HelveticaNeueLT Pro 25 UltLt" panose="020B0303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1904ADA-A77E-4757-8BD5-FDB885138D4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26649" y="1335088"/>
            <a:ext cx="5332077" cy="4351338"/>
          </a:xfrm>
        </p:spPr>
        <p:txBody>
          <a:bodyPr>
            <a:normAutofit/>
          </a:bodyPr>
          <a:lstStyle>
            <a:lvl1pPr>
              <a:defRPr sz="2800">
                <a:latin typeface="HelveticaNeueLT Pro 25 UltLt" panose="020B0303020202020204" pitchFamily="34" charset="0"/>
              </a:defRPr>
            </a:lvl1pPr>
            <a:lvl2pPr>
              <a:defRPr sz="2600">
                <a:latin typeface="HelveticaNeueLT Pro 25 UltLt" panose="020B0303020202020204" pitchFamily="34" charset="0"/>
              </a:defRPr>
            </a:lvl2pPr>
            <a:lvl3pPr>
              <a:defRPr sz="2400">
                <a:latin typeface="HelveticaNeueLT Pro 25 UltLt" panose="020B0303020202020204" pitchFamily="34" charset="0"/>
              </a:defRPr>
            </a:lvl3pPr>
            <a:lvl4pPr>
              <a:defRPr sz="2200">
                <a:latin typeface="HelveticaNeueLT Pro 25 UltLt" panose="020B0303020202020204" pitchFamily="34" charset="0"/>
              </a:defRPr>
            </a:lvl4pPr>
            <a:lvl5pPr>
              <a:defRPr sz="2000">
                <a:latin typeface="HelveticaNeueLT Pro 25 UltLt" panose="020B0303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57975DD-137C-44EE-877A-F4D51DCC675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355B86E5-3A61-4604-BF22-43B19213C7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195D8B75-5272-4566-AEB6-660BEE8804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863588"/>
      </p:ext>
    </p:extLst>
  </p:cSld>
  <p:clrMapOvr>
    <a:masterClrMapping/>
  </p:clrMapOvr>
  <p:transition>
    <p:wipe dir="r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Center Title Imag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121CAE9-8A36-489B-8DE8-E575C81FB6B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-8238"/>
            <a:ext cx="12192000" cy="686623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287E3C7-0570-4693-B974-564C9FB438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78" y="6312021"/>
            <a:ext cx="2710842" cy="161801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433D9FC6-B62D-4DCF-BE8A-B10486C8E1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272738"/>
      </p:ext>
    </p:extLst>
  </p:cSld>
  <p:clrMapOvr>
    <a:masterClrMapping/>
  </p:clrMapOvr>
  <p:transition>
    <p:wipe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Center Title Dark Background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280" y="923925"/>
            <a:ext cx="109728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9280" y="2279968"/>
            <a:ext cx="10972800" cy="310515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  <a:lvl2pPr algn="ctr"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65F3B7FB-3488-4F2A-8DA7-810B47FFF8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12207" y="5989255"/>
            <a:ext cx="749873" cy="7315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F5BF56C-CBDE-425C-AB0B-A5E3ED65EA1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533435"/>
      </p:ext>
    </p:extLst>
  </p:cSld>
  <p:clrMapOvr>
    <a:masterClrMapping/>
  </p:clrMapOvr>
  <p:transition>
    <p:wipe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10E5AEC2-ADE2-4324-BC00-198D5390D9F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08900" y="0"/>
            <a:ext cx="4483100" cy="6858000"/>
          </a:xfrm>
          <a:solidFill>
            <a:srgbClr val="00183C">
              <a:alpha val="95000"/>
            </a:srgbClr>
          </a:solidFill>
        </p:spPr>
        <p:txBody>
          <a:bodyPr lIns="457200" tIns="457200" rIns="2286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C18DD7BF-D766-4A16-AEEE-F854D9B079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436454"/>
      </p:ext>
    </p:extLst>
  </p:cSld>
  <p:clrMapOvr>
    <a:masterClrMapping/>
  </p:clrMapOvr>
  <p:transition>
    <p:wipe dir="r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F916C25-C328-4AF9-B5FE-F3389D1B816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0"/>
            <a:ext cx="4483100" cy="6858000"/>
          </a:xfrm>
          <a:solidFill>
            <a:srgbClr val="00183C">
              <a:alpha val="95000"/>
            </a:srgbClr>
          </a:solidFill>
        </p:spPr>
        <p:txBody>
          <a:bodyPr lIns="457200" tIns="457200" rIns="2286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185600B7-288B-4689-A425-8D3B467D82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090714"/>
      </p:ext>
    </p:extLst>
  </p:cSld>
  <p:clrMapOvr>
    <a:masterClrMapping/>
  </p:clrMapOvr>
  <p:transition>
    <p:wipe dir="r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Full Width Dark Background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B745F8A-2E84-4D07-B488-45D6A41342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" y="6295331"/>
            <a:ext cx="2693086" cy="1607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6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2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E1838B0F-697B-4A6E-97BA-24CC950EB8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727139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8853" y="6027131"/>
            <a:ext cx="749873" cy="731583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D886F16-98B6-3E4A-86AC-CBB0B93EC7C4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E6786EBA-17D3-DF46-9FAD-9313E8F222C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3B13D85-2D8A-0A4E-99D5-B28CECD4045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8853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031183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ultiple 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F55ED77-8D53-4E38-A672-3DF5FDBA37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37549" y="1471218"/>
            <a:ext cx="4670385" cy="4670385"/>
          </a:xfrm>
          <a:prstGeom prst="ellipse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n-GB"/>
              <a:t>Click icon to add picture</a:t>
            </a:r>
            <a:endParaRPr lang="en-CA"/>
          </a:p>
        </p:txBody>
      </p:sp>
      <p:sp>
        <p:nvSpPr>
          <p:cNvPr id="10" name="Picture Placeholder 3">
            <a:extLst>
              <a:ext uri="{FF2B5EF4-FFF2-40B4-BE49-F238E27FC236}">
                <a16:creationId xmlns:a16="http://schemas.microsoft.com/office/drawing/2014/main" id="{52E8274E-3370-488B-B9A6-CF68656B23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32624" y="1471218"/>
            <a:ext cx="4670385" cy="4670385"/>
          </a:xfrm>
          <a:prstGeom prst="ellipse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n-GB"/>
              <a:t>Click icon to add picture</a:t>
            </a:r>
            <a:endParaRPr lang="en-CA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2913EAA-D820-D545-A927-A95935158236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12EA11DD-7F9A-8148-9DA6-62E9ED9FC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CEA318F-C12F-B14F-9CD9-B25ED37AD28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349416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ultiple Squa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6470416-62E5-45BD-8366-97241BEF0F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4841" y="1410656"/>
            <a:ext cx="5463444" cy="48228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n-GB"/>
              <a:t>Click icon to add picture</a:t>
            </a:r>
            <a:endParaRPr lang="en-CA"/>
          </a:p>
        </p:txBody>
      </p:sp>
      <p:sp>
        <p:nvSpPr>
          <p:cNvPr id="16" name="Picture Placeholder 4">
            <a:extLst>
              <a:ext uri="{FF2B5EF4-FFF2-40B4-BE49-F238E27FC236}">
                <a16:creationId xmlns:a16="http://schemas.microsoft.com/office/drawing/2014/main" id="{568EDEDE-0A95-48EC-9FEC-512C723F8C4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5282" y="1406573"/>
            <a:ext cx="5463444" cy="48228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n-GB"/>
              <a:t>Click icon to add picture</a:t>
            </a:r>
            <a:endParaRPr lang="en-CA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CF9FF99-98ED-B24C-B150-F7E101A13477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6D077D31-D315-1049-9ED3-34C8519233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D755BC2-6D3B-B04E-AFD2-A8AFAC72C7E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39107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Half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728960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267960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06A11248-6DB6-4BE9-ABB6-1F15DF1C9E3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23F15E98-590D-4DCD-8C24-1F6E320D04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08621E1-7184-5B4E-AE3F-77A07C94DFD6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5742B916-E1DF-3743-96E7-ADE2C3DDCC8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114E574-16F6-A142-B062-CB9B62705E5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518386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Center Title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82F4EE1-5CFE-4CF6-AAAC-50973154BD5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6312021"/>
            <a:ext cx="2710842" cy="161801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CFB59FDB-CA63-4866-A385-8705E71738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F35EC5E-4E01-9840-8684-1BF49CFF163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6312021"/>
            <a:ext cx="2710842" cy="16180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2A02CEE-C1BB-9243-B1CC-CA92BDABA9B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235639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  <a:latin typeface="HelveticaNeueLT Pro 25 UltLt" panose="020B0303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332077" cy="4351338"/>
          </a:xfrm>
        </p:spPr>
        <p:txBody>
          <a:bodyPr>
            <a:normAutofit/>
          </a:bodyPr>
          <a:lstStyle>
            <a:lvl1pPr>
              <a:defRPr sz="2800">
                <a:latin typeface="HelveticaNeueLT Pro 25 UltLt" panose="020B0303020202020204" pitchFamily="34" charset="0"/>
              </a:defRPr>
            </a:lvl1pPr>
            <a:lvl2pPr>
              <a:defRPr sz="2600">
                <a:latin typeface="HelveticaNeueLT Pro 25 UltLt" panose="020B0303020202020204" pitchFamily="34" charset="0"/>
              </a:defRPr>
            </a:lvl2pPr>
            <a:lvl3pPr>
              <a:defRPr sz="2400">
                <a:latin typeface="HelveticaNeueLT Pro 25 UltLt" panose="020B0303020202020204" pitchFamily="34" charset="0"/>
              </a:defRPr>
            </a:lvl3pPr>
            <a:lvl4pPr>
              <a:defRPr sz="2200">
                <a:latin typeface="HelveticaNeueLT Pro 25 UltLt" panose="020B0303020202020204" pitchFamily="34" charset="0"/>
              </a:defRPr>
            </a:lvl4pPr>
            <a:lvl5pPr>
              <a:defRPr sz="2000">
                <a:latin typeface="HelveticaNeueLT Pro 25 UltLt" panose="020B0303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1904ADA-A77E-4757-8BD5-FDB885138D4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26649" y="1335088"/>
            <a:ext cx="5332077" cy="4351338"/>
          </a:xfrm>
        </p:spPr>
        <p:txBody>
          <a:bodyPr>
            <a:normAutofit/>
          </a:bodyPr>
          <a:lstStyle>
            <a:lvl1pPr>
              <a:defRPr sz="2800">
                <a:latin typeface="HelveticaNeueLT Pro 25 UltLt" panose="020B0303020202020204" pitchFamily="34" charset="0"/>
              </a:defRPr>
            </a:lvl1pPr>
            <a:lvl2pPr>
              <a:defRPr sz="2600">
                <a:latin typeface="HelveticaNeueLT Pro 25 UltLt" panose="020B0303020202020204" pitchFamily="34" charset="0"/>
              </a:defRPr>
            </a:lvl2pPr>
            <a:lvl3pPr>
              <a:defRPr sz="2400">
                <a:latin typeface="HelveticaNeueLT Pro 25 UltLt" panose="020B0303020202020204" pitchFamily="34" charset="0"/>
              </a:defRPr>
            </a:lvl3pPr>
            <a:lvl4pPr>
              <a:defRPr sz="2200">
                <a:latin typeface="HelveticaNeueLT Pro 25 UltLt" panose="020B0303020202020204" pitchFamily="34" charset="0"/>
              </a:defRPr>
            </a:lvl4pPr>
            <a:lvl5pPr>
              <a:defRPr sz="2000">
                <a:latin typeface="HelveticaNeueLT Pro 25 UltLt" panose="020B0303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57975DD-137C-44EE-877A-F4D51DCC675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355B86E5-3A61-4604-BF22-43B19213C7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195D8B75-5272-4566-AEB6-660BEE8804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5223571-6D43-3049-946A-04B87C4C318E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75177D8B-BDB4-894D-A65F-BB812AB81F5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01B7D44-17B5-FC49-8694-6D2D2496349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613403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Center Title Imag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121CAE9-8A36-489B-8DE8-E575C81FB6B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-8238"/>
            <a:ext cx="12192000" cy="686623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287E3C7-0570-4693-B974-564C9FB438C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78" y="6312021"/>
            <a:ext cx="2710842" cy="161801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433D9FC6-B62D-4DCF-BE8A-B10486C8E1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C5D4988-10E2-6B4C-975A-728EFEED2B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78" y="6312021"/>
            <a:ext cx="2710842" cy="16180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71B7615-F9E4-1F48-9E31-E95F8135D42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548076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35F453-0DFB-4895-B2B9-7E9FDCDA27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B52D12-92A3-455B-8B6C-609320473E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C18035-DCC1-4EB6-9369-A37CF18BE3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2/11/20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404E95-1710-4923-9FE5-D54F8120DF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45517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The Linux Foundation, not for distribution beyond Governing Board Members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40CA78-0B11-4982-98BE-01AD812263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837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  <p:sldLayoutId id="2147483851" r:id="rId12"/>
    <p:sldLayoutId id="2147483852" r:id="rId13"/>
    <p:sldLayoutId id="2147483853" r:id="rId14"/>
    <p:sldLayoutId id="2147483854" r:id="rId15"/>
    <p:sldLayoutId id="2147483855" r:id="rId16"/>
    <p:sldLayoutId id="2147483837" r:id="rId17"/>
    <p:sldLayoutId id="2147483838" r:id="rId18"/>
    <p:sldLayoutId id="2147483671" r:id="rId19"/>
    <p:sldLayoutId id="2147483672" r:id="rId20"/>
    <p:sldLayoutId id="2147483673" r:id="rId21"/>
    <p:sldLayoutId id="2147483661" r:id="rId22"/>
    <p:sldLayoutId id="2147483660" r:id="rId23"/>
    <p:sldLayoutId id="2147483664" r:id="rId24"/>
    <p:sldLayoutId id="2147483666" r:id="rId25"/>
    <p:sldLayoutId id="2147483662" r:id="rId26"/>
    <p:sldLayoutId id="2147483655" r:id="rId27"/>
    <p:sldLayoutId id="2147483667" r:id="rId28"/>
    <p:sldLayoutId id="2147483670" r:id="rId29"/>
  </p:sldLayoutIdLst>
  <p:transition>
    <p:wipe dir="r"/>
  </p:transition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rgbClr val="168FDF"/>
        </a:buClr>
        <a:buFont typeface="HelveticaNeueLT Pro 35 Th" panose="020B0403020202020204" pitchFamily="34" charset="0"/>
        <a:buChar char="›"/>
        <a:defRPr sz="28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6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4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2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0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2.png"/><Relationship Id="rId7" Type="http://schemas.openxmlformats.org/officeDocument/2006/relationships/image" Target="../media/image34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tiff"/><Relationship Id="rId5" Type="http://schemas.openxmlformats.org/officeDocument/2006/relationships/image" Target="../media/image33.png"/><Relationship Id="rId4" Type="http://schemas.openxmlformats.org/officeDocument/2006/relationships/hyperlink" Target="http://openclipart.org/detail/169839/map-pin-by-netalloy" TargetMode="External"/><Relationship Id="rId9" Type="http://schemas.openxmlformats.org/officeDocument/2006/relationships/image" Target="../media/image36.tif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tiff"/><Relationship Id="rId3" Type="http://schemas.openxmlformats.org/officeDocument/2006/relationships/image" Target="../media/image13.tiff"/><Relationship Id="rId7" Type="http://schemas.openxmlformats.org/officeDocument/2006/relationships/image" Target="../media/image20.tif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tiff"/><Relationship Id="rId5" Type="http://schemas.openxmlformats.org/officeDocument/2006/relationships/image" Target="../media/image15.tiff"/><Relationship Id="rId4" Type="http://schemas.openxmlformats.org/officeDocument/2006/relationships/image" Target="../media/image14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tiff"/><Relationship Id="rId5" Type="http://schemas.openxmlformats.org/officeDocument/2006/relationships/image" Target="../media/image11.png"/><Relationship Id="rId4" Type="http://schemas.openxmlformats.org/officeDocument/2006/relationships/image" Target="../media/image10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tiff"/><Relationship Id="rId4" Type="http://schemas.openxmlformats.org/officeDocument/2006/relationships/image" Target="../media/image15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7" Type="http://schemas.openxmlformats.org/officeDocument/2006/relationships/image" Target="../media/image18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tiff"/><Relationship Id="rId5" Type="http://schemas.openxmlformats.org/officeDocument/2006/relationships/image" Target="../media/image16.tiff"/><Relationship Id="rId4" Type="http://schemas.openxmlformats.org/officeDocument/2006/relationships/image" Target="../media/image9.tif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tiff"/><Relationship Id="rId3" Type="http://schemas.openxmlformats.org/officeDocument/2006/relationships/image" Target="../media/image13.tiff"/><Relationship Id="rId7" Type="http://schemas.openxmlformats.org/officeDocument/2006/relationships/image" Target="../media/image20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tiff"/><Relationship Id="rId5" Type="http://schemas.openxmlformats.org/officeDocument/2006/relationships/image" Target="../media/image15.tiff"/><Relationship Id="rId4" Type="http://schemas.openxmlformats.org/officeDocument/2006/relationships/image" Target="../media/image14.tif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tiff"/><Relationship Id="rId3" Type="http://schemas.openxmlformats.org/officeDocument/2006/relationships/image" Target="../media/image22.tiff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tiff"/><Relationship Id="rId11" Type="http://schemas.openxmlformats.org/officeDocument/2006/relationships/image" Target="../media/image28.png"/><Relationship Id="rId5" Type="http://schemas.openxmlformats.org/officeDocument/2006/relationships/image" Target="../media/image24.png"/><Relationship Id="rId10" Type="http://schemas.openxmlformats.org/officeDocument/2006/relationships/image" Target="../media/image27.png"/><Relationship Id="rId4" Type="http://schemas.openxmlformats.org/officeDocument/2006/relationships/image" Target="../media/image23.png"/><Relationship Id="rId9" Type="http://schemas.openxmlformats.org/officeDocument/2006/relationships/image" Target="../media/image9.tif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6.png"/><Relationship Id="rId7" Type="http://schemas.openxmlformats.org/officeDocument/2006/relationships/image" Target="../media/image29.tif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9.tiff"/><Relationship Id="rId10" Type="http://schemas.openxmlformats.org/officeDocument/2006/relationships/image" Target="../media/image22.tiff"/><Relationship Id="rId4" Type="http://schemas.openxmlformats.org/officeDocument/2006/relationships/image" Target="../media/image15.tiff"/><Relationship Id="rId9" Type="http://schemas.openxmlformats.org/officeDocument/2006/relationships/image" Target="../media/image16.tif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15.tiff"/><Relationship Id="rId7" Type="http://schemas.openxmlformats.org/officeDocument/2006/relationships/image" Target="../media/image30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tiff"/><Relationship Id="rId5" Type="http://schemas.openxmlformats.org/officeDocument/2006/relationships/image" Target="../media/image16.tiff"/><Relationship Id="rId4" Type="http://schemas.openxmlformats.org/officeDocument/2006/relationships/image" Target="../media/image9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tiff"/><Relationship Id="rId5" Type="http://schemas.openxmlformats.org/officeDocument/2006/relationships/image" Target="../media/image17.tiff"/><Relationship Id="rId4" Type="http://schemas.openxmlformats.org/officeDocument/2006/relationships/image" Target="../media/image16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577116-45C6-E847-81EB-104A28AB6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Common NFVI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</a:rPr>
              <a:t>CNTT CVC Alignment</a:t>
            </a:r>
            <a:endParaRPr lang="en-US" i="1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188E9C2-A81B-474F-AF72-535A19212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Rabi Abdel</a:t>
            </a:r>
          </a:p>
        </p:txBody>
      </p:sp>
    </p:spTree>
    <p:extLst>
      <p:ext uri="{BB962C8B-B14F-4D97-AF65-F5344CB8AC3E}">
        <p14:creationId xmlns:p14="http://schemas.microsoft.com/office/powerpoint/2010/main" val="3770475204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6EC79FD8-37F6-2A48-8AB0-B119ED78AD3D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Roadmap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2CDA3BA-5421-7C43-ADD8-BB7FCC208DE5}"/>
              </a:ext>
            </a:extLst>
          </p:cNvPr>
          <p:cNvSpPr/>
          <p:nvPr/>
        </p:nvSpPr>
        <p:spPr>
          <a:xfrm>
            <a:off x="625554" y="5249244"/>
            <a:ext cx="10932454" cy="349809"/>
          </a:xfrm>
          <a:prstGeom prst="rect">
            <a:avLst/>
          </a:prstGeom>
          <a:solidFill>
            <a:schemeClr val="accent6">
              <a:lumMod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1991" tIns="71991" rIns="71991" bIns="71991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457154">
              <a:spcAft>
                <a:spcPts val="300"/>
              </a:spcAft>
              <a:buSzPct val="100000"/>
              <a:defRPr/>
            </a:pPr>
            <a:endParaRPr lang="hu-HU" sz="2000" kern="0" dirty="0">
              <a:solidFill>
                <a:srgbClr val="FFFFFF"/>
              </a:solidFill>
              <a:latin typeface="Nokia Pure Text Light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DAA4105-80D5-874B-B4E2-00E1B125BBA7}"/>
              </a:ext>
            </a:extLst>
          </p:cNvPr>
          <p:cNvCxnSpPr/>
          <p:nvPr/>
        </p:nvCxnSpPr>
        <p:spPr>
          <a:xfrm>
            <a:off x="2680113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45C0E2F-75C6-784F-BF99-A98D5D281541}"/>
              </a:ext>
            </a:extLst>
          </p:cNvPr>
          <p:cNvCxnSpPr/>
          <p:nvPr/>
        </p:nvCxnSpPr>
        <p:spPr>
          <a:xfrm>
            <a:off x="3388732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0F49DF52-920D-C247-A691-C8A37FA40389}"/>
              </a:ext>
            </a:extLst>
          </p:cNvPr>
          <p:cNvCxnSpPr/>
          <p:nvPr/>
        </p:nvCxnSpPr>
        <p:spPr>
          <a:xfrm>
            <a:off x="4097351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EEE6B104-94CC-514E-A65C-ED90FE938D89}"/>
              </a:ext>
            </a:extLst>
          </p:cNvPr>
          <p:cNvCxnSpPr/>
          <p:nvPr/>
        </p:nvCxnSpPr>
        <p:spPr>
          <a:xfrm>
            <a:off x="4805970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A1A3F408-6BEF-4842-80DA-E72DACA94256}"/>
              </a:ext>
            </a:extLst>
          </p:cNvPr>
          <p:cNvCxnSpPr/>
          <p:nvPr/>
        </p:nvCxnSpPr>
        <p:spPr>
          <a:xfrm>
            <a:off x="5514589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9816FB7B-B14A-D345-9A73-6E3A4C2207FD}"/>
              </a:ext>
            </a:extLst>
          </p:cNvPr>
          <p:cNvCxnSpPr/>
          <p:nvPr/>
        </p:nvCxnSpPr>
        <p:spPr>
          <a:xfrm>
            <a:off x="3375834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15DA3DE-6DB5-364F-B6FE-D07B52011A3E}"/>
              </a:ext>
            </a:extLst>
          </p:cNvPr>
          <p:cNvCxnSpPr/>
          <p:nvPr/>
        </p:nvCxnSpPr>
        <p:spPr>
          <a:xfrm>
            <a:off x="6931827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C59E2621-CFAE-CC40-AC81-DA223265CCCE}"/>
              </a:ext>
            </a:extLst>
          </p:cNvPr>
          <p:cNvCxnSpPr/>
          <p:nvPr/>
        </p:nvCxnSpPr>
        <p:spPr>
          <a:xfrm>
            <a:off x="7640446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023CFDD0-FEFD-6A4F-9DE6-0B2E243CC170}"/>
              </a:ext>
            </a:extLst>
          </p:cNvPr>
          <p:cNvCxnSpPr/>
          <p:nvPr/>
        </p:nvCxnSpPr>
        <p:spPr>
          <a:xfrm>
            <a:off x="8349065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FA1A920A-E44B-FD46-B67B-681E5CBFC541}"/>
              </a:ext>
            </a:extLst>
          </p:cNvPr>
          <p:cNvCxnSpPr/>
          <p:nvPr/>
        </p:nvCxnSpPr>
        <p:spPr>
          <a:xfrm>
            <a:off x="9057683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BEA6491-D295-C74A-97F5-5D8D493C8008}"/>
              </a:ext>
            </a:extLst>
          </p:cNvPr>
          <p:cNvCxnSpPr/>
          <p:nvPr/>
        </p:nvCxnSpPr>
        <p:spPr>
          <a:xfrm>
            <a:off x="9766303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D171E9D-68AE-E54F-A273-E61367941CE5}"/>
              </a:ext>
            </a:extLst>
          </p:cNvPr>
          <p:cNvCxnSpPr/>
          <p:nvPr/>
        </p:nvCxnSpPr>
        <p:spPr>
          <a:xfrm>
            <a:off x="10474928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4C74FD3F-2821-2C4C-AC00-D02480B0B895}"/>
              </a:ext>
            </a:extLst>
          </p:cNvPr>
          <p:cNvSpPr txBox="1"/>
          <p:nvPr/>
        </p:nvSpPr>
        <p:spPr>
          <a:xfrm>
            <a:off x="532932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Sep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636A3FA-1B61-0B43-895A-E3D09CC7E549}"/>
              </a:ext>
            </a:extLst>
          </p:cNvPr>
          <p:cNvSpPr txBox="1"/>
          <p:nvPr/>
        </p:nvSpPr>
        <p:spPr>
          <a:xfrm>
            <a:off x="1238029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Oct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EB18A70-067C-4942-A68F-FCD8B5B9BA2E}"/>
              </a:ext>
            </a:extLst>
          </p:cNvPr>
          <p:cNvSpPr txBox="1"/>
          <p:nvPr/>
        </p:nvSpPr>
        <p:spPr>
          <a:xfrm>
            <a:off x="1945169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Nov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BA1B849-CF26-D24F-BBB9-C9BF28C9EEFF}"/>
              </a:ext>
            </a:extLst>
          </p:cNvPr>
          <p:cNvSpPr txBox="1"/>
          <p:nvPr/>
        </p:nvSpPr>
        <p:spPr>
          <a:xfrm>
            <a:off x="2649887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Dec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D13A40C-F0ED-7C49-9110-FC521750AB99}"/>
              </a:ext>
            </a:extLst>
          </p:cNvPr>
          <p:cNvSpPr txBox="1"/>
          <p:nvPr/>
        </p:nvSpPr>
        <p:spPr>
          <a:xfrm>
            <a:off x="3161842" y="5540856"/>
            <a:ext cx="1058718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           Jan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C7065ED-2015-1B44-9382-FE508C4DB451}"/>
              </a:ext>
            </a:extLst>
          </p:cNvPr>
          <p:cNvSpPr txBox="1"/>
          <p:nvPr/>
        </p:nvSpPr>
        <p:spPr>
          <a:xfrm>
            <a:off x="4087004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Feb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8BE1C12-7FFD-5B4E-BB4F-7E1970C56D5D}"/>
              </a:ext>
            </a:extLst>
          </p:cNvPr>
          <p:cNvSpPr txBox="1"/>
          <p:nvPr/>
        </p:nvSpPr>
        <p:spPr>
          <a:xfrm>
            <a:off x="4800244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Mar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D290E1F-F540-D644-802F-DABEC79A06CE}"/>
              </a:ext>
            </a:extLst>
          </p:cNvPr>
          <p:cNvSpPr txBox="1"/>
          <p:nvPr/>
        </p:nvSpPr>
        <p:spPr>
          <a:xfrm>
            <a:off x="5489256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Apr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BB7AC1E-3A22-F349-BF68-7E7933E476B8}"/>
              </a:ext>
            </a:extLst>
          </p:cNvPr>
          <p:cNvSpPr txBox="1"/>
          <p:nvPr/>
        </p:nvSpPr>
        <p:spPr>
          <a:xfrm>
            <a:off x="6172680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May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29F0D33-5BE3-EF4D-A67B-7640A4B9C3B2}"/>
              </a:ext>
            </a:extLst>
          </p:cNvPr>
          <p:cNvSpPr txBox="1"/>
          <p:nvPr/>
        </p:nvSpPr>
        <p:spPr>
          <a:xfrm>
            <a:off x="6921770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Jun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0EF0908-35A7-C94F-B394-863385919363}"/>
              </a:ext>
            </a:extLst>
          </p:cNvPr>
          <p:cNvSpPr txBox="1"/>
          <p:nvPr/>
        </p:nvSpPr>
        <p:spPr>
          <a:xfrm>
            <a:off x="7668044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Jul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DB8A0546-DAFE-644F-A365-1BB80643AB9E}"/>
              </a:ext>
            </a:extLst>
          </p:cNvPr>
          <p:cNvCxnSpPr>
            <a:cxnSpLocks/>
          </p:cNvCxnSpPr>
          <p:nvPr/>
        </p:nvCxnSpPr>
        <p:spPr>
          <a:xfrm>
            <a:off x="3375834" y="5246805"/>
            <a:ext cx="0" cy="769261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F87674DD-2A69-6343-8604-511800FA22AF}"/>
              </a:ext>
            </a:extLst>
          </p:cNvPr>
          <p:cNvCxnSpPr/>
          <p:nvPr/>
        </p:nvCxnSpPr>
        <p:spPr>
          <a:xfrm>
            <a:off x="1266368" y="5249244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61FCA4FD-2E3D-C640-B3E0-51AD827FEAAF}"/>
              </a:ext>
            </a:extLst>
          </p:cNvPr>
          <p:cNvCxnSpPr/>
          <p:nvPr/>
        </p:nvCxnSpPr>
        <p:spPr>
          <a:xfrm>
            <a:off x="1974987" y="5249244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sp>
        <p:nvSpPr>
          <p:cNvPr id="61" name="Rounded Rectangle 60">
            <a:extLst>
              <a:ext uri="{FF2B5EF4-FFF2-40B4-BE49-F238E27FC236}">
                <a16:creationId xmlns:a16="http://schemas.microsoft.com/office/drawing/2014/main" id="{A339C8A8-6023-3C43-A342-EB617AB07EE4}"/>
              </a:ext>
            </a:extLst>
          </p:cNvPr>
          <p:cNvSpPr/>
          <p:nvPr/>
        </p:nvSpPr>
        <p:spPr>
          <a:xfrm>
            <a:off x="699835" y="1552570"/>
            <a:ext cx="1428746" cy="530322"/>
          </a:xfrm>
          <a:prstGeom prst="roundRect">
            <a:avLst/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Model</a:t>
            </a:r>
          </a:p>
        </p:txBody>
      </p:sp>
      <p:sp>
        <p:nvSpPr>
          <p:cNvPr id="62" name="Rounded Rectangle 61">
            <a:extLst>
              <a:ext uri="{FF2B5EF4-FFF2-40B4-BE49-F238E27FC236}">
                <a16:creationId xmlns:a16="http://schemas.microsoft.com/office/drawing/2014/main" id="{7F8F7E6F-F884-CB48-973E-1B81BAF319A7}"/>
              </a:ext>
            </a:extLst>
          </p:cNvPr>
          <p:cNvSpPr/>
          <p:nvPr/>
        </p:nvSpPr>
        <p:spPr>
          <a:xfrm>
            <a:off x="699835" y="2133151"/>
            <a:ext cx="1428747" cy="530322"/>
          </a:xfrm>
          <a:prstGeom prst="roundRect">
            <a:avLst/>
          </a:prstGeom>
          <a:solidFill>
            <a:srgbClr val="A6CD9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Architecture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4556FCD-1087-3447-82A1-AD00BD0B9767}"/>
              </a:ext>
            </a:extLst>
          </p:cNvPr>
          <p:cNvSpPr txBox="1"/>
          <p:nvPr/>
        </p:nvSpPr>
        <p:spPr>
          <a:xfrm>
            <a:off x="625552" y="5825882"/>
            <a:ext cx="646247" cy="3692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2019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83DF485-7726-0E4A-8667-D9340C9B995C}"/>
              </a:ext>
            </a:extLst>
          </p:cNvPr>
          <p:cNvSpPr txBox="1"/>
          <p:nvPr/>
        </p:nvSpPr>
        <p:spPr>
          <a:xfrm>
            <a:off x="6784837" y="5825882"/>
            <a:ext cx="646247" cy="3692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2020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3E324939-7AE0-0A48-9611-19B271EFD388}"/>
              </a:ext>
            </a:extLst>
          </p:cNvPr>
          <p:cNvCxnSpPr/>
          <p:nvPr/>
        </p:nvCxnSpPr>
        <p:spPr>
          <a:xfrm>
            <a:off x="11179972" y="5258715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8D8EDCC8-6755-5C44-B737-71B92D50502D}"/>
              </a:ext>
            </a:extLst>
          </p:cNvPr>
          <p:cNvSpPr txBox="1"/>
          <p:nvPr/>
        </p:nvSpPr>
        <p:spPr>
          <a:xfrm>
            <a:off x="8338088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Aug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41F415F6-A17A-8B40-A298-36624F0FD219}"/>
              </a:ext>
            </a:extLst>
          </p:cNvPr>
          <p:cNvSpPr/>
          <p:nvPr/>
        </p:nvSpPr>
        <p:spPr>
          <a:xfrm>
            <a:off x="699835" y="2713733"/>
            <a:ext cx="1428748" cy="530322"/>
          </a:xfrm>
          <a:prstGeom prst="roundRect">
            <a:avLst/>
          </a:prstGeom>
          <a:solidFill>
            <a:srgbClr val="E8A48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Implementation</a:t>
            </a:r>
          </a:p>
        </p:txBody>
      </p:sp>
      <p:sp>
        <p:nvSpPr>
          <p:cNvPr id="82" name="Round Diagonal Corner of Rectangle 81">
            <a:extLst>
              <a:ext uri="{FF2B5EF4-FFF2-40B4-BE49-F238E27FC236}">
                <a16:creationId xmlns:a16="http://schemas.microsoft.com/office/drawing/2014/main" id="{8AD7CA8E-C37B-1E4F-8F93-896102ED9951}"/>
              </a:ext>
            </a:extLst>
          </p:cNvPr>
          <p:cNvSpPr/>
          <p:nvPr/>
        </p:nvSpPr>
        <p:spPr>
          <a:xfrm>
            <a:off x="587875" y="5002057"/>
            <a:ext cx="787120" cy="283427"/>
          </a:xfrm>
          <a:prstGeom prst="round2DiagRect">
            <a:avLst/>
          </a:prstGeom>
          <a:solidFill>
            <a:schemeClr val="accent6">
              <a:lumMod val="1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srgbClr val="FFFF00"/>
                </a:solidFill>
              </a:rPr>
              <a:t>Botrange</a:t>
            </a:r>
            <a:endParaRPr lang="en-US" sz="1200" dirty="0">
              <a:solidFill>
                <a:srgbClr val="FFFF00"/>
              </a:solidFill>
            </a:endParaRPr>
          </a:p>
        </p:txBody>
      </p:sp>
      <p:sp>
        <p:nvSpPr>
          <p:cNvPr id="84" name="Rounded Rectangle 83">
            <a:extLst>
              <a:ext uri="{FF2B5EF4-FFF2-40B4-BE49-F238E27FC236}">
                <a16:creationId xmlns:a16="http://schemas.microsoft.com/office/drawing/2014/main" id="{DF0157C3-E4B5-094E-9914-5B5AB75DB95E}"/>
              </a:ext>
            </a:extLst>
          </p:cNvPr>
          <p:cNvSpPr/>
          <p:nvPr/>
        </p:nvSpPr>
        <p:spPr>
          <a:xfrm>
            <a:off x="3439557" y="4437920"/>
            <a:ext cx="787120" cy="530322"/>
          </a:xfrm>
          <a:prstGeom prst="roundRect">
            <a:avLst/>
          </a:prstGeom>
          <a:solidFill>
            <a:srgbClr val="5B9BD5"/>
          </a:solidFill>
          <a:ln w="19050" cap="flat" cmpd="sng" algn="ctr">
            <a:solidFill>
              <a:schemeClr val="accent6">
                <a:lumMod val="10000"/>
              </a:schemeClr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</a:p>
          <a:p>
            <a:pPr algn="ctr" defTabSz="457154">
              <a:defRPr/>
            </a:pPr>
            <a:r>
              <a:rPr lang="en-GB" sz="1000" kern="0" dirty="0">
                <a:solidFill>
                  <a:srgbClr val="FFFF00"/>
                </a:solidFill>
                <a:latin typeface="Calibri" panose="020F0502020204030204"/>
              </a:rPr>
              <a:t>v3.0-alpha</a:t>
            </a:r>
          </a:p>
        </p:txBody>
      </p:sp>
      <p:sp>
        <p:nvSpPr>
          <p:cNvPr id="91" name="Round Diagonal Corner of Rectangle 90">
            <a:extLst>
              <a:ext uri="{FF2B5EF4-FFF2-40B4-BE49-F238E27FC236}">
                <a16:creationId xmlns:a16="http://schemas.microsoft.com/office/drawing/2014/main" id="{AAA85EFE-87E4-DF41-A6BB-385E4E91D829}"/>
              </a:ext>
            </a:extLst>
          </p:cNvPr>
          <p:cNvSpPr/>
          <p:nvPr/>
        </p:nvSpPr>
        <p:spPr>
          <a:xfrm>
            <a:off x="3435115" y="5002057"/>
            <a:ext cx="787120" cy="283427"/>
          </a:xfrm>
          <a:prstGeom prst="round2DiagRect">
            <a:avLst/>
          </a:prstGeom>
          <a:solidFill>
            <a:schemeClr val="accent6">
              <a:lumMod val="1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srgbClr val="FFFF00"/>
                </a:solidFill>
              </a:rPr>
              <a:t>Snezka</a:t>
            </a:r>
            <a:endParaRPr lang="en-US" sz="1200" dirty="0">
              <a:solidFill>
                <a:srgbClr val="FFFF00"/>
              </a:solidFill>
            </a:endParaRPr>
          </a:p>
        </p:txBody>
      </p:sp>
      <p:sp>
        <p:nvSpPr>
          <p:cNvPr id="92" name="Round Diagonal Corner of Rectangle 91">
            <a:extLst>
              <a:ext uri="{FF2B5EF4-FFF2-40B4-BE49-F238E27FC236}">
                <a16:creationId xmlns:a16="http://schemas.microsoft.com/office/drawing/2014/main" id="{AA344106-CEE3-3143-9F92-4EC04263AB77}"/>
              </a:ext>
            </a:extLst>
          </p:cNvPr>
          <p:cNvSpPr/>
          <p:nvPr/>
        </p:nvSpPr>
        <p:spPr>
          <a:xfrm>
            <a:off x="5357952" y="5002057"/>
            <a:ext cx="787120" cy="283427"/>
          </a:xfrm>
          <a:prstGeom prst="round2DiagRect">
            <a:avLst/>
          </a:prstGeom>
          <a:solidFill>
            <a:schemeClr val="accent6">
              <a:lumMod val="1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FF00"/>
                </a:solidFill>
              </a:rPr>
              <a:t>Baldy</a:t>
            </a:r>
          </a:p>
        </p:txBody>
      </p:sp>
      <p:sp>
        <p:nvSpPr>
          <p:cNvPr id="93" name="Round Diagonal Corner of Rectangle 92">
            <a:extLst>
              <a:ext uri="{FF2B5EF4-FFF2-40B4-BE49-F238E27FC236}">
                <a16:creationId xmlns:a16="http://schemas.microsoft.com/office/drawing/2014/main" id="{16DDCD47-3C13-1046-A2F6-F974E73B5E47}"/>
              </a:ext>
            </a:extLst>
          </p:cNvPr>
          <p:cNvSpPr/>
          <p:nvPr/>
        </p:nvSpPr>
        <p:spPr>
          <a:xfrm>
            <a:off x="7225400" y="5005237"/>
            <a:ext cx="787120" cy="283427"/>
          </a:xfrm>
          <a:prstGeom prst="round2DiagRect">
            <a:avLst/>
          </a:prstGeom>
          <a:solidFill>
            <a:schemeClr val="accent6">
              <a:lumMod val="1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FF00"/>
                </a:solidFill>
              </a:rPr>
              <a:t>TBD</a:t>
            </a:r>
          </a:p>
        </p:txBody>
      </p:sp>
      <p:pic>
        <p:nvPicPr>
          <p:cNvPr id="100" name="Picture 99" descr="map pin by netalloy - map mark">
            <a:extLst>
              <a:ext uri="{FF2B5EF4-FFF2-40B4-BE49-F238E27FC236}">
                <a16:creationId xmlns:a16="http://schemas.microsoft.com/office/drawing/2014/main" id="{FDFD4EC1-6566-3741-AC92-7AA57668F4C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3534287" y="1298924"/>
            <a:ext cx="609521" cy="609521"/>
          </a:xfrm>
          <a:prstGeom prst="rect">
            <a:avLst/>
          </a:prstGeom>
        </p:spPr>
      </p:pic>
      <p:sp>
        <p:nvSpPr>
          <p:cNvPr id="101" name="TextBox 100">
            <a:extLst>
              <a:ext uri="{FF2B5EF4-FFF2-40B4-BE49-F238E27FC236}">
                <a16:creationId xmlns:a16="http://schemas.microsoft.com/office/drawing/2014/main" id="{8BC4F069-DC61-B647-925F-20DFC561ED47}"/>
              </a:ext>
            </a:extLst>
          </p:cNvPr>
          <p:cNvSpPr txBox="1"/>
          <p:nvPr/>
        </p:nvSpPr>
        <p:spPr>
          <a:xfrm>
            <a:off x="3936624" y="1421888"/>
            <a:ext cx="1032521" cy="3692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Released!</a:t>
            </a: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6E06865E-4419-DB4F-A6F7-4B3FEFC17A47}"/>
              </a:ext>
            </a:extLst>
          </p:cNvPr>
          <p:cNvGrpSpPr/>
          <p:nvPr/>
        </p:nvGrpSpPr>
        <p:grpSpPr>
          <a:xfrm>
            <a:off x="3440180" y="1851064"/>
            <a:ext cx="781003" cy="713746"/>
            <a:chOff x="6253606" y="2820165"/>
            <a:chExt cx="781105" cy="713839"/>
          </a:xfrm>
        </p:grpSpPr>
        <p:sp>
          <p:nvSpPr>
            <p:cNvPr id="103" name="Rounded Rectangle 102">
              <a:extLst>
                <a:ext uri="{FF2B5EF4-FFF2-40B4-BE49-F238E27FC236}">
                  <a16:creationId xmlns:a16="http://schemas.microsoft.com/office/drawing/2014/main" id="{7D33A5CE-B9E9-3F48-9A94-DE58828674E9}"/>
                </a:ext>
              </a:extLst>
            </p:cNvPr>
            <p:cNvSpPr/>
            <p:nvPr/>
          </p:nvSpPr>
          <p:spPr>
            <a:xfrm>
              <a:off x="6253606" y="2820165"/>
              <a:ext cx="781105" cy="713839"/>
            </a:xfrm>
            <a:prstGeom prst="roundRect">
              <a:avLst/>
            </a:prstGeom>
            <a:solidFill>
              <a:srgbClr val="E8A487"/>
            </a:solidFill>
            <a:ln w="19050" cap="flat" cmpd="sng" algn="ctr">
              <a:solidFill>
                <a:schemeClr val="tx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RI1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v1.0-alpha</a:t>
              </a:r>
            </a:p>
          </p:txBody>
        </p:sp>
        <p:pic>
          <p:nvPicPr>
            <p:cNvPr id="104" name="Picture 2" descr="OPNFV">
              <a:extLst>
                <a:ext uri="{FF2B5EF4-FFF2-40B4-BE49-F238E27FC236}">
                  <a16:creationId xmlns:a16="http://schemas.microsoft.com/office/drawing/2014/main" id="{EBC60593-F52B-9F45-8EB2-6D3F405D980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071" y="3349623"/>
              <a:ext cx="484742" cy="1111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2" name="Rounded Rectangle 111">
            <a:extLst>
              <a:ext uri="{FF2B5EF4-FFF2-40B4-BE49-F238E27FC236}">
                <a16:creationId xmlns:a16="http://schemas.microsoft.com/office/drawing/2014/main" id="{9FA666CD-0875-174C-AC61-7DBB963637F9}"/>
              </a:ext>
            </a:extLst>
          </p:cNvPr>
          <p:cNvSpPr/>
          <p:nvPr/>
        </p:nvSpPr>
        <p:spPr>
          <a:xfrm>
            <a:off x="708335" y="3299355"/>
            <a:ext cx="1436878" cy="524225"/>
          </a:xfrm>
          <a:prstGeom prst="roundRect">
            <a:avLst/>
          </a:prstGeom>
          <a:solidFill>
            <a:srgbClr val="BA4DFF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schemeClr val="bg1"/>
                </a:solidFill>
                <a:latin typeface="Calibri" panose="020F0502020204030204"/>
              </a:rPr>
              <a:t>Reference Certification</a:t>
            </a:r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9A20BBD0-381A-7A47-80AD-64816D9FD15A}"/>
              </a:ext>
            </a:extLst>
          </p:cNvPr>
          <p:cNvGrpSpPr/>
          <p:nvPr/>
        </p:nvGrpSpPr>
        <p:grpSpPr>
          <a:xfrm>
            <a:off x="3452099" y="2605887"/>
            <a:ext cx="787120" cy="877340"/>
            <a:chOff x="8187438" y="1042573"/>
            <a:chExt cx="787120" cy="877340"/>
          </a:xfrm>
        </p:grpSpPr>
        <p:sp>
          <p:nvSpPr>
            <p:cNvPr id="117" name="Rounded Rectangle 116">
              <a:extLst>
                <a:ext uri="{FF2B5EF4-FFF2-40B4-BE49-F238E27FC236}">
                  <a16:creationId xmlns:a16="http://schemas.microsoft.com/office/drawing/2014/main" id="{80FA4227-71DA-274C-915D-E7F9F781857E}"/>
                </a:ext>
              </a:extLst>
            </p:cNvPr>
            <p:cNvSpPr/>
            <p:nvPr/>
          </p:nvSpPr>
          <p:spPr>
            <a:xfrm>
              <a:off x="8187438" y="1042573"/>
              <a:ext cx="787120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solidFill>
                <a:schemeClr val="accent6">
                  <a:lumMod val="1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RA2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v1.0-alpha</a:t>
              </a:r>
            </a:p>
          </p:txBody>
        </p:sp>
        <p:pic>
          <p:nvPicPr>
            <p:cNvPr id="118" name="Picture 117">
              <a:extLst>
                <a:ext uri="{FF2B5EF4-FFF2-40B4-BE49-F238E27FC236}">
                  <a16:creationId xmlns:a16="http://schemas.microsoft.com/office/drawing/2014/main" id="{9A3423FB-7DB1-6D46-BFF3-010074FAF32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40713" y="1551002"/>
              <a:ext cx="329908" cy="320391"/>
            </a:xfrm>
            <a:prstGeom prst="rect">
              <a:avLst/>
            </a:prstGeom>
          </p:spPr>
        </p:pic>
      </p:grpSp>
      <p:sp>
        <p:nvSpPr>
          <p:cNvPr id="98" name="TextBox 97">
            <a:extLst>
              <a:ext uri="{FF2B5EF4-FFF2-40B4-BE49-F238E27FC236}">
                <a16:creationId xmlns:a16="http://schemas.microsoft.com/office/drawing/2014/main" id="{1C58D47B-5ABA-1F49-A24A-00C6C1C91F0F}"/>
              </a:ext>
            </a:extLst>
          </p:cNvPr>
          <p:cNvSpPr txBox="1"/>
          <p:nvPr/>
        </p:nvSpPr>
        <p:spPr>
          <a:xfrm>
            <a:off x="6202581" y="4583053"/>
            <a:ext cx="547771" cy="276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Stable</a:t>
            </a:r>
          </a:p>
        </p:txBody>
      </p: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C0198A29-4104-BB46-9A1C-DAC372946C80}"/>
              </a:ext>
            </a:extLst>
          </p:cNvPr>
          <p:cNvCxnSpPr/>
          <p:nvPr/>
        </p:nvCxnSpPr>
        <p:spPr>
          <a:xfrm>
            <a:off x="6303595" y="5251547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sp>
        <p:nvSpPr>
          <p:cNvPr id="123" name="Round Diagonal Corner of Rectangle 122">
            <a:extLst>
              <a:ext uri="{FF2B5EF4-FFF2-40B4-BE49-F238E27FC236}">
                <a16:creationId xmlns:a16="http://schemas.microsoft.com/office/drawing/2014/main" id="{FAAD63A3-7775-7947-AA45-3D6B7F62C080}"/>
              </a:ext>
            </a:extLst>
          </p:cNvPr>
          <p:cNvSpPr/>
          <p:nvPr/>
        </p:nvSpPr>
        <p:spPr>
          <a:xfrm>
            <a:off x="9003069" y="5002056"/>
            <a:ext cx="787120" cy="283427"/>
          </a:xfrm>
          <a:prstGeom prst="round2DiagRect">
            <a:avLst/>
          </a:prstGeom>
          <a:solidFill>
            <a:schemeClr val="accent6">
              <a:lumMod val="1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FF00"/>
                </a:solidFill>
              </a:rPr>
              <a:t>TBD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E31CCCE3-2FED-7744-823D-DF726FC79F29}"/>
              </a:ext>
            </a:extLst>
          </p:cNvPr>
          <p:cNvSpPr txBox="1"/>
          <p:nvPr/>
        </p:nvSpPr>
        <p:spPr>
          <a:xfrm>
            <a:off x="8919246" y="554356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Sep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AF555875-8AC0-3B43-A0F7-0AE6FD836205}"/>
              </a:ext>
            </a:extLst>
          </p:cNvPr>
          <p:cNvSpPr txBox="1"/>
          <p:nvPr/>
        </p:nvSpPr>
        <p:spPr>
          <a:xfrm>
            <a:off x="9638374" y="5555350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Oct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CA6426D9-6198-E849-A967-D889694B1DB5}"/>
              </a:ext>
            </a:extLst>
          </p:cNvPr>
          <p:cNvSpPr txBox="1"/>
          <p:nvPr/>
        </p:nvSpPr>
        <p:spPr>
          <a:xfrm>
            <a:off x="10290110" y="5555350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Nov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D51359C4-8F14-9A44-BBB0-AB0BCF96A19B}"/>
              </a:ext>
            </a:extLst>
          </p:cNvPr>
          <p:cNvSpPr txBox="1"/>
          <p:nvPr/>
        </p:nvSpPr>
        <p:spPr>
          <a:xfrm>
            <a:off x="11010933" y="5555350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Dec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129" name="Rounded Rectangle 128">
            <a:extLst>
              <a:ext uri="{FF2B5EF4-FFF2-40B4-BE49-F238E27FC236}">
                <a16:creationId xmlns:a16="http://schemas.microsoft.com/office/drawing/2014/main" id="{01BB2B65-5EA3-3845-AED4-B001F8AEA678}"/>
              </a:ext>
            </a:extLst>
          </p:cNvPr>
          <p:cNvSpPr/>
          <p:nvPr/>
        </p:nvSpPr>
        <p:spPr>
          <a:xfrm>
            <a:off x="5364727" y="1103540"/>
            <a:ext cx="795691" cy="713746"/>
          </a:xfrm>
          <a:prstGeom prst="roundRect">
            <a:avLst/>
          </a:prstGeom>
          <a:solidFill>
            <a:srgbClr val="BA4DFF"/>
          </a:solidFill>
          <a:ln w="19050" cap="flat" cmpd="sng" algn="ctr">
            <a:solidFill>
              <a:srgbClr val="FF0000"/>
            </a:solidFill>
            <a:prstDash val="sysDash"/>
            <a:miter lim="800000"/>
          </a:ln>
          <a:effectLst/>
        </p:spPr>
        <p:txBody>
          <a:bodyPr rtlCol="0" anchor="t"/>
          <a:lstStyle/>
          <a:p>
            <a:pPr algn="ctr" defTabSz="457154"/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RC1</a:t>
            </a:r>
          </a:p>
          <a:p>
            <a:pPr algn="ctr" defTabSz="457154"/>
            <a:r>
              <a:rPr lang="en-GB" sz="900" kern="0" dirty="0">
                <a:solidFill>
                  <a:srgbClr val="FFFF00"/>
                </a:solidFill>
                <a:latin typeface="Calibri" panose="020F0502020204030204"/>
              </a:rPr>
              <a:t>v1.0-pre-alpha</a:t>
            </a:r>
          </a:p>
        </p:txBody>
      </p:sp>
      <p:sp>
        <p:nvSpPr>
          <p:cNvPr id="149" name="Rounded Rectangle 148">
            <a:extLst>
              <a:ext uri="{FF2B5EF4-FFF2-40B4-BE49-F238E27FC236}">
                <a16:creationId xmlns:a16="http://schemas.microsoft.com/office/drawing/2014/main" id="{E8A9F643-EF25-2C4A-B6EF-65AAE42239A9}"/>
              </a:ext>
            </a:extLst>
          </p:cNvPr>
          <p:cNvSpPr/>
          <p:nvPr/>
        </p:nvSpPr>
        <p:spPr>
          <a:xfrm>
            <a:off x="5369013" y="4441240"/>
            <a:ext cx="787120" cy="530322"/>
          </a:xfrm>
          <a:prstGeom prst="roundRect">
            <a:avLst/>
          </a:prstGeom>
          <a:solidFill>
            <a:srgbClr val="5B9BD5"/>
          </a:solidFill>
          <a:ln w="19050" cap="flat" cmpd="sng" algn="ctr">
            <a:noFill/>
            <a:prstDash val="sysDash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</a:p>
          <a:p>
            <a:pPr algn="ctr" defTabSz="457154">
              <a:defRPr/>
            </a:pPr>
            <a:r>
              <a:rPr lang="en-GB" sz="1000" kern="0" dirty="0">
                <a:solidFill>
                  <a:srgbClr val="FFFF00"/>
                </a:solidFill>
                <a:latin typeface="Calibri" panose="020F0502020204030204"/>
              </a:rPr>
              <a:t>v3.0</a:t>
            </a:r>
          </a:p>
        </p:txBody>
      </p: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89D8B16F-EFE8-634F-9379-BBED793973AA}"/>
              </a:ext>
            </a:extLst>
          </p:cNvPr>
          <p:cNvGrpSpPr/>
          <p:nvPr/>
        </p:nvGrpSpPr>
        <p:grpSpPr>
          <a:xfrm>
            <a:off x="5378210" y="1869267"/>
            <a:ext cx="781003" cy="713746"/>
            <a:chOff x="6253606" y="2820165"/>
            <a:chExt cx="781105" cy="713839"/>
          </a:xfrm>
        </p:grpSpPr>
        <p:sp>
          <p:nvSpPr>
            <p:cNvPr id="154" name="Rounded Rectangle 153">
              <a:extLst>
                <a:ext uri="{FF2B5EF4-FFF2-40B4-BE49-F238E27FC236}">
                  <a16:creationId xmlns:a16="http://schemas.microsoft.com/office/drawing/2014/main" id="{DCF35853-1055-9B4A-AF7D-D6E2AA99AF55}"/>
                </a:ext>
              </a:extLst>
            </p:cNvPr>
            <p:cNvSpPr/>
            <p:nvPr/>
          </p:nvSpPr>
          <p:spPr>
            <a:xfrm>
              <a:off x="6253606" y="2820165"/>
              <a:ext cx="781105" cy="713839"/>
            </a:xfrm>
            <a:prstGeom prst="roundRect">
              <a:avLst/>
            </a:prstGeom>
            <a:solidFill>
              <a:srgbClr val="E8A487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RI1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v1.0</a:t>
              </a:r>
            </a:p>
          </p:txBody>
        </p:sp>
        <p:pic>
          <p:nvPicPr>
            <p:cNvPr id="155" name="Picture 2" descr="OPNFV">
              <a:extLst>
                <a:ext uri="{FF2B5EF4-FFF2-40B4-BE49-F238E27FC236}">
                  <a16:creationId xmlns:a16="http://schemas.microsoft.com/office/drawing/2014/main" id="{91C0E034-C8DF-2547-A992-39FC4E18F0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071" y="3349623"/>
              <a:ext cx="484742" cy="1111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960F7B74-9061-9E4B-9E91-EB5890503B1C}"/>
              </a:ext>
            </a:extLst>
          </p:cNvPr>
          <p:cNvGrpSpPr/>
          <p:nvPr/>
        </p:nvGrpSpPr>
        <p:grpSpPr>
          <a:xfrm>
            <a:off x="5372091" y="2614142"/>
            <a:ext cx="787120" cy="877340"/>
            <a:chOff x="8187438" y="1042573"/>
            <a:chExt cx="787120" cy="877340"/>
          </a:xfrm>
        </p:grpSpPr>
        <p:sp>
          <p:nvSpPr>
            <p:cNvPr id="157" name="Rounded Rectangle 156">
              <a:extLst>
                <a:ext uri="{FF2B5EF4-FFF2-40B4-BE49-F238E27FC236}">
                  <a16:creationId xmlns:a16="http://schemas.microsoft.com/office/drawing/2014/main" id="{1253791C-E972-614F-9F73-5B6A060D09B2}"/>
                </a:ext>
              </a:extLst>
            </p:cNvPr>
            <p:cNvSpPr/>
            <p:nvPr/>
          </p:nvSpPr>
          <p:spPr>
            <a:xfrm>
              <a:off x="8187438" y="1042573"/>
              <a:ext cx="787120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RA2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v1.0</a:t>
              </a:r>
            </a:p>
          </p:txBody>
        </p:sp>
        <p:pic>
          <p:nvPicPr>
            <p:cNvPr id="158" name="Picture 157">
              <a:extLst>
                <a:ext uri="{FF2B5EF4-FFF2-40B4-BE49-F238E27FC236}">
                  <a16:creationId xmlns:a16="http://schemas.microsoft.com/office/drawing/2014/main" id="{4B94E086-21EA-7247-888A-6BF79182E19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40713" y="1551002"/>
              <a:ext cx="329908" cy="320391"/>
            </a:xfrm>
            <a:prstGeom prst="rect">
              <a:avLst/>
            </a:prstGeom>
          </p:spPr>
        </p:pic>
      </p:grpSp>
      <p:sp>
        <p:nvSpPr>
          <p:cNvPr id="111" name="Oval 110">
            <a:extLst>
              <a:ext uri="{FF2B5EF4-FFF2-40B4-BE49-F238E27FC236}">
                <a16:creationId xmlns:a16="http://schemas.microsoft.com/office/drawing/2014/main" id="{E1228737-F7E7-2942-BB0C-DFABF960F121}"/>
              </a:ext>
            </a:extLst>
          </p:cNvPr>
          <p:cNvSpPr/>
          <p:nvPr/>
        </p:nvSpPr>
        <p:spPr>
          <a:xfrm>
            <a:off x="6038511" y="4615473"/>
            <a:ext cx="213121" cy="20449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ounded Rectangle 158">
            <a:extLst>
              <a:ext uri="{FF2B5EF4-FFF2-40B4-BE49-F238E27FC236}">
                <a16:creationId xmlns:a16="http://schemas.microsoft.com/office/drawing/2014/main" id="{81755B8D-2A85-2C46-AA26-B2C24B9BD04F}"/>
              </a:ext>
            </a:extLst>
          </p:cNvPr>
          <p:cNvSpPr/>
          <p:nvPr/>
        </p:nvSpPr>
        <p:spPr>
          <a:xfrm>
            <a:off x="7227669" y="4440611"/>
            <a:ext cx="787120" cy="530322"/>
          </a:xfrm>
          <a:prstGeom prst="roundRect">
            <a:avLst/>
          </a:prstGeom>
          <a:solidFill>
            <a:srgbClr val="5B9BD5"/>
          </a:solidFill>
          <a:ln w="19050" cap="flat" cmpd="sng" algn="ctr">
            <a:noFill/>
            <a:prstDash val="sysDash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</a:p>
          <a:p>
            <a:pPr algn="ctr" defTabSz="457154">
              <a:defRPr/>
            </a:pPr>
            <a:r>
              <a:rPr lang="en-GB" sz="1000" kern="0" dirty="0">
                <a:solidFill>
                  <a:srgbClr val="FFFF00"/>
                </a:solidFill>
                <a:latin typeface="Calibri" panose="020F0502020204030204"/>
              </a:rPr>
              <a:t>v3.x</a:t>
            </a:r>
          </a:p>
        </p:txBody>
      </p: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69757378-A22D-8E43-813C-4954E2130FFC}"/>
              </a:ext>
            </a:extLst>
          </p:cNvPr>
          <p:cNvGrpSpPr/>
          <p:nvPr/>
        </p:nvGrpSpPr>
        <p:grpSpPr>
          <a:xfrm>
            <a:off x="7236866" y="1868638"/>
            <a:ext cx="781003" cy="713746"/>
            <a:chOff x="6253606" y="2820165"/>
            <a:chExt cx="781105" cy="713839"/>
          </a:xfrm>
        </p:grpSpPr>
        <p:sp>
          <p:nvSpPr>
            <p:cNvPr id="164" name="Rounded Rectangle 163">
              <a:extLst>
                <a:ext uri="{FF2B5EF4-FFF2-40B4-BE49-F238E27FC236}">
                  <a16:creationId xmlns:a16="http://schemas.microsoft.com/office/drawing/2014/main" id="{D4EE9226-48AF-3049-B271-832AC921B424}"/>
                </a:ext>
              </a:extLst>
            </p:cNvPr>
            <p:cNvSpPr/>
            <p:nvPr/>
          </p:nvSpPr>
          <p:spPr>
            <a:xfrm>
              <a:off x="6253606" y="2820165"/>
              <a:ext cx="781105" cy="713839"/>
            </a:xfrm>
            <a:prstGeom prst="roundRect">
              <a:avLst/>
            </a:prstGeom>
            <a:solidFill>
              <a:srgbClr val="E8A487"/>
            </a:solidFill>
            <a:ln w="19050" cap="flat" cmpd="sng" algn="ctr">
              <a:solidFill>
                <a:schemeClr val="tx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RI1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v2.0-alpha</a:t>
              </a:r>
            </a:p>
          </p:txBody>
        </p:sp>
        <p:pic>
          <p:nvPicPr>
            <p:cNvPr id="165" name="Picture 2" descr="OPNFV">
              <a:extLst>
                <a:ext uri="{FF2B5EF4-FFF2-40B4-BE49-F238E27FC236}">
                  <a16:creationId xmlns:a16="http://schemas.microsoft.com/office/drawing/2014/main" id="{E7F7FD0F-44B5-AE4D-96CE-696AE36CD99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071" y="3349623"/>
              <a:ext cx="484742" cy="1111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01041129-CE58-3644-AC1A-A08482CACF2A}"/>
              </a:ext>
            </a:extLst>
          </p:cNvPr>
          <p:cNvGrpSpPr/>
          <p:nvPr/>
        </p:nvGrpSpPr>
        <p:grpSpPr>
          <a:xfrm>
            <a:off x="7230747" y="2613513"/>
            <a:ext cx="787120" cy="877340"/>
            <a:chOff x="8187438" y="1042573"/>
            <a:chExt cx="787120" cy="877340"/>
          </a:xfrm>
        </p:grpSpPr>
        <p:sp>
          <p:nvSpPr>
            <p:cNvPr id="167" name="Rounded Rectangle 166">
              <a:extLst>
                <a:ext uri="{FF2B5EF4-FFF2-40B4-BE49-F238E27FC236}">
                  <a16:creationId xmlns:a16="http://schemas.microsoft.com/office/drawing/2014/main" id="{2EE88F51-25A0-C24A-8A1B-F8604340EC5C}"/>
                </a:ext>
              </a:extLst>
            </p:cNvPr>
            <p:cNvSpPr/>
            <p:nvPr/>
          </p:nvSpPr>
          <p:spPr>
            <a:xfrm>
              <a:off x="8187438" y="1042573"/>
              <a:ext cx="787120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solidFill>
                <a:schemeClr val="accent6">
                  <a:lumMod val="1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RA2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v2.0-alpha</a:t>
              </a:r>
            </a:p>
          </p:txBody>
        </p:sp>
        <p:pic>
          <p:nvPicPr>
            <p:cNvPr id="168" name="Picture 167">
              <a:extLst>
                <a:ext uri="{FF2B5EF4-FFF2-40B4-BE49-F238E27FC236}">
                  <a16:creationId xmlns:a16="http://schemas.microsoft.com/office/drawing/2014/main" id="{9AA511BB-0ED3-1740-91AC-5F5E73DCD2D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40713" y="1551002"/>
              <a:ext cx="329908" cy="320391"/>
            </a:xfrm>
            <a:prstGeom prst="rect">
              <a:avLst/>
            </a:prstGeom>
          </p:spPr>
        </p:pic>
      </p:grpSp>
      <p:grpSp>
        <p:nvGrpSpPr>
          <p:cNvPr id="170" name="Group 169">
            <a:extLst>
              <a:ext uri="{FF2B5EF4-FFF2-40B4-BE49-F238E27FC236}">
                <a16:creationId xmlns:a16="http://schemas.microsoft.com/office/drawing/2014/main" id="{8E2C1D0E-7749-6D49-AB72-2B0C4780ABAC}"/>
              </a:ext>
            </a:extLst>
          </p:cNvPr>
          <p:cNvGrpSpPr/>
          <p:nvPr/>
        </p:nvGrpSpPr>
        <p:grpSpPr>
          <a:xfrm>
            <a:off x="9020383" y="1103263"/>
            <a:ext cx="795691" cy="714023"/>
            <a:chOff x="7061050" y="905186"/>
            <a:chExt cx="795691" cy="714023"/>
          </a:xfrm>
        </p:grpSpPr>
        <p:sp>
          <p:nvSpPr>
            <p:cNvPr id="172" name="Rounded Rectangle 171">
              <a:extLst>
                <a:ext uri="{FF2B5EF4-FFF2-40B4-BE49-F238E27FC236}">
                  <a16:creationId xmlns:a16="http://schemas.microsoft.com/office/drawing/2014/main" id="{8FF0E597-D251-CA44-A05C-3BAC6B2A73F8}"/>
                </a:ext>
              </a:extLst>
            </p:cNvPr>
            <p:cNvSpPr/>
            <p:nvPr/>
          </p:nvSpPr>
          <p:spPr>
            <a:xfrm>
              <a:off x="7061050" y="905186"/>
              <a:ext cx="795691" cy="714023"/>
            </a:xfrm>
            <a:prstGeom prst="roundRect">
              <a:avLst/>
            </a:prstGeom>
            <a:solidFill>
              <a:srgbClr val="BA4DFF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RC1</a:t>
              </a:r>
            </a:p>
            <a:p>
              <a:pPr algn="ctr" defTabSz="457154"/>
              <a:r>
                <a:rPr lang="en-GB" sz="900" kern="0" dirty="0">
                  <a:solidFill>
                    <a:srgbClr val="FFFF00"/>
                  </a:solidFill>
                  <a:latin typeface="Calibri" panose="020F0502020204030204"/>
                </a:rPr>
                <a:t>v1.0</a:t>
              </a:r>
            </a:p>
          </p:txBody>
        </p:sp>
        <p:pic>
          <p:nvPicPr>
            <p:cNvPr id="173" name="Picture 172">
              <a:extLst>
                <a:ext uri="{FF2B5EF4-FFF2-40B4-BE49-F238E27FC236}">
                  <a16:creationId xmlns:a16="http://schemas.microsoft.com/office/drawing/2014/main" id="{FF8FA481-4F38-704F-B7D0-467E7797278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52113" y="1335731"/>
              <a:ext cx="262659" cy="259894"/>
            </a:xfrm>
            <a:prstGeom prst="rect">
              <a:avLst/>
            </a:prstGeom>
          </p:spPr>
        </p:pic>
      </p:grpSp>
      <p:sp>
        <p:nvSpPr>
          <p:cNvPr id="174" name="Rounded Rectangle 173">
            <a:extLst>
              <a:ext uri="{FF2B5EF4-FFF2-40B4-BE49-F238E27FC236}">
                <a16:creationId xmlns:a16="http://schemas.microsoft.com/office/drawing/2014/main" id="{7416FAF0-35C0-5348-955C-AA373E3C45C0}"/>
              </a:ext>
            </a:extLst>
          </p:cNvPr>
          <p:cNvSpPr/>
          <p:nvPr/>
        </p:nvSpPr>
        <p:spPr>
          <a:xfrm>
            <a:off x="9004896" y="4440611"/>
            <a:ext cx="787120" cy="530322"/>
          </a:xfrm>
          <a:prstGeom prst="roundRect">
            <a:avLst/>
          </a:prstGeom>
          <a:solidFill>
            <a:srgbClr val="5B9BD5"/>
          </a:solidFill>
          <a:ln w="19050" cap="flat" cmpd="sng" algn="ctr">
            <a:noFill/>
            <a:prstDash val="sysDash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</a:p>
          <a:p>
            <a:pPr algn="ctr" defTabSz="457154">
              <a:defRPr/>
            </a:pPr>
            <a:r>
              <a:rPr lang="en-GB" sz="1000" kern="0" dirty="0">
                <a:solidFill>
                  <a:srgbClr val="FFFF00"/>
                </a:solidFill>
                <a:latin typeface="Calibri" panose="020F0502020204030204"/>
              </a:rPr>
              <a:t>v3.x</a:t>
            </a:r>
          </a:p>
        </p:txBody>
      </p:sp>
      <p:grpSp>
        <p:nvGrpSpPr>
          <p:cNvPr id="178" name="Group 177">
            <a:extLst>
              <a:ext uri="{FF2B5EF4-FFF2-40B4-BE49-F238E27FC236}">
                <a16:creationId xmlns:a16="http://schemas.microsoft.com/office/drawing/2014/main" id="{C554DAD4-8793-CC49-B875-512C3ABF1311}"/>
              </a:ext>
            </a:extLst>
          </p:cNvPr>
          <p:cNvGrpSpPr/>
          <p:nvPr/>
        </p:nvGrpSpPr>
        <p:grpSpPr>
          <a:xfrm>
            <a:off x="9014093" y="1868638"/>
            <a:ext cx="781003" cy="713746"/>
            <a:chOff x="6253606" y="2820165"/>
            <a:chExt cx="781105" cy="713839"/>
          </a:xfrm>
        </p:grpSpPr>
        <p:sp>
          <p:nvSpPr>
            <p:cNvPr id="179" name="Rounded Rectangle 178">
              <a:extLst>
                <a:ext uri="{FF2B5EF4-FFF2-40B4-BE49-F238E27FC236}">
                  <a16:creationId xmlns:a16="http://schemas.microsoft.com/office/drawing/2014/main" id="{C49F68E2-2049-7F4C-95DC-FF3618D42E3D}"/>
                </a:ext>
              </a:extLst>
            </p:cNvPr>
            <p:cNvSpPr/>
            <p:nvPr/>
          </p:nvSpPr>
          <p:spPr>
            <a:xfrm>
              <a:off x="6253606" y="2820165"/>
              <a:ext cx="781105" cy="713839"/>
            </a:xfrm>
            <a:prstGeom prst="roundRect">
              <a:avLst/>
            </a:prstGeom>
            <a:solidFill>
              <a:srgbClr val="E8A487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RI1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</a:t>
              </a:r>
            </a:p>
          </p:txBody>
        </p:sp>
        <p:pic>
          <p:nvPicPr>
            <p:cNvPr id="180" name="Picture 2" descr="OPNFV">
              <a:extLst>
                <a:ext uri="{FF2B5EF4-FFF2-40B4-BE49-F238E27FC236}">
                  <a16:creationId xmlns:a16="http://schemas.microsoft.com/office/drawing/2014/main" id="{FB7F70B3-C61F-294C-AC7B-D5F0B29A7C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071" y="3349623"/>
              <a:ext cx="484742" cy="1111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EF7BA92A-3162-5B49-92D3-765912C89C26}"/>
              </a:ext>
            </a:extLst>
          </p:cNvPr>
          <p:cNvGrpSpPr/>
          <p:nvPr/>
        </p:nvGrpSpPr>
        <p:grpSpPr>
          <a:xfrm>
            <a:off x="9007974" y="2613513"/>
            <a:ext cx="787120" cy="877340"/>
            <a:chOff x="8187438" y="1042573"/>
            <a:chExt cx="787120" cy="877340"/>
          </a:xfrm>
        </p:grpSpPr>
        <p:sp>
          <p:nvSpPr>
            <p:cNvPr id="182" name="Rounded Rectangle 181">
              <a:extLst>
                <a:ext uri="{FF2B5EF4-FFF2-40B4-BE49-F238E27FC236}">
                  <a16:creationId xmlns:a16="http://schemas.microsoft.com/office/drawing/2014/main" id="{C6198069-AC3B-C442-A00A-198DFBC033C0}"/>
                </a:ext>
              </a:extLst>
            </p:cNvPr>
            <p:cNvSpPr/>
            <p:nvPr/>
          </p:nvSpPr>
          <p:spPr>
            <a:xfrm>
              <a:off x="8187438" y="1042573"/>
              <a:ext cx="787120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RA2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</a:t>
              </a:r>
            </a:p>
          </p:txBody>
        </p:sp>
        <p:pic>
          <p:nvPicPr>
            <p:cNvPr id="183" name="Picture 182">
              <a:extLst>
                <a:ext uri="{FF2B5EF4-FFF2-40B4-BE49-F238E27FC236}">
                  <a16:creationId xmlns:a16="http://schemas.microsoft.com/office/drawing/2014/main" id="{D8781ECA-FABE-4F41-B96B-CC2FC2D9558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40713" y="1551002"/>
              <a:ext cx="329908" cy="320391"/>
            </a:xfrm>
            <a:prstGeom prst="rect">
              <a:avLst/>
            </a:prstGeom>
          </p:spPr>
        </p:pic>
      </p:grpSp>
      <p:sp>
        <p:nvSpPr>
          <p:cNvPr id="184" name="TextBox 183">
            <a:extLst>
              <a:ext uri="{FF2B5EF4-FFF2-40B4-BE49-F238E27FC236}">
                <a16:creationId xmlns:a16="http://schemas.microsoft.com/office/drawing/2014/main" id="{43167C36-9378-3141-BEDD-77BD196486B6}"/>
              </a:ext>
            </a:extLst>
          </p:cNvPr>
          <p:cNvSpPr txBox="1"/>
          <p:nvPr/>
        </p:nvSpPr>
        <p:spPr>
          <a:xfrm>
            <a:off x="9847698" y="3813332"/>
            <a:ext cx="547771" cy="276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Stable</a:t>
            </a:r>
          </a:p>
        </p:txBody>
      </p:sp>
      <p:sp>
        <p:nvSpPr>
          <p:cNvPr id="186" name="Rounded Rectangle 185">
            <a:extLst>
              <a:ext uri="{FF2B5EF4-FFF2-40B4-BE49-F238E27FC236}">
                <a16:creationId xmlns:a16="http://schemas.microsoft.com/office/drawing/2014/main" id="{B991BA60-0166-0044-ADC6-47CC091F9D61}"/>
              </a:ext>
            </a:extLst>
          </p:cNvPr>
          <p:cNvSpPr/>
          <p:nvPr/>
        </p:nvSpPr>
        <p:spPr>
          <a:xfrm>
            <a:off x="10229930" y="814687"/>
            <a:ext cx="781003" cy="288576"/>
          </a:xfrm>
          <a:prstGeom prst="roundRect">
            <a:avLst/>
          </a:prstGeom>
          <a:noFill/>
          <a:ln w="19050" cap="flat" cmpd="sng" algn="ctr">
            <a:solidFill>
              <a:schemeClr val="tx1">
                <a:lumMod val="50000"/>
              </a:schemeClr>
            </a:solidFill>
            <a:prstDash val="sysDash"/>
            <a:miter lim="800000"/>
          </a:ln>
          <a:effectLst/>
        </p:spPr>
        <p:txBody>
          <a:bodyPr rtlCol="0" anchor="t"/>
          <a:lstStyle/>
          <a:p>
            <a:pPr algn="ctr" defTabSz="457154"/>
            <a:endParaRPr lang="en-GB" sz="1400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2BAC7C-C0E9-344E-AD1F-E78620BF9F1C}"/>
              </a:ext>
            </a:extLst>
          </p:cNvPr>
          <p:cNvSpPr txBox="1"/>
          <p:nvPr/>
        </p:nvSpPr>
        <p:spPr>
          <a:xfrm>
            <a:off x="11010933" y="813511"/>
            <a:ext cx="10182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alpha releases</a:t>
            </a:r>
          </a:p>
        </p:txBody>
      </p:sp>
      <p:pic>
        <p:nvPicPr>
          <p:cNvPr id="187" name="Picture 186">
            <a:extLst>
              <a:ext uri="{FF2B5EF4-FFF2-40B4-BE49-F238E27FC236}">
                <a16:creationId xmlns:a16="http://schemas.microsoft.com/office/drawing/2014/main" id="{803D99FA-5920-7543-B799-56933262D45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9137" y="5888362"/>
            <a:ext cx="1200917" cy="577364"/>
          </a:xfrm>
          <a:prstGeom prst="rect">
            <a:avLst/>
          </a:prstGeom>
        </p:spPr>
      </p:pic>
      <p:pic>
        <p:nvPicPr>
          <p:cNvPr id="188" name="Picture 187">
            <a:extLst>
              <a:ext uri="{FF2B5EF4-FFF2-40B4-BE49-F238E27FC236}">
                <a16:creationId xmlns:a16="http://schemas.microsoft.com/office/drawing/2014/main" id="{8497FF3E-9CF7-C040-8364-5AA24F36F79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44567" y="5915111"/>
            <a:ext cx="1200917" cy="577364"/>
          </a:xfrm>
          <a:prstGeom prst="rect">
            <a:avLst/>
          </a:prstGeom>
        </p:spPr>
      </p:pic>
      <p:sp>
        <p:nvSpPr>
          <p:cNvPr id="108" name="Rounded Rectangle 107">
            <a:extLst>
              <a:ext uri="{FF2B5EF4-FFF2-40B4-BE49-F238E27FC236}">
                <a16:creationId xmlns:a16="http://schemas.microsoft.com/office/drawing/2014/main" id="{1684AA82-F7E4-7240-83F3-1DCDF84FF158}"/>
              </a:ext>
            </a:extLst>
          </p:cNvPr>
          <p:cNvSpPr/>
          <p:nvPr/>
        </p:nvSpPr>
        <p:spPr>
          <a:xfrm>
            <a:off x="7236864" y="1103263"/>
            <a:ext cx="795691" cy="713746"/>
          </a:xfrm>
          <a:prstGeom prst="roundRect">
            <a:avLst/>
          </a:prstGeom>
          <a:solidFill>
            <a:srgbClr val="BA4DFF"/>
          </a:solidFill>
          <a:ln w="19050" cap="flat" cmpd="sng" algn="ctr">
            <a:solidFill>
              <a:schemeClr val="accent6">
                <a:lumMod val="10000"/>
              </a:schemeClr>
            </a:solidFill>
            <a:prstDash val="sysDash"/>
            <a:miter lim="800000"/>
          </a:ln>
          <a:effectLst/>
        </p:spPr>
        <p:txBody>
          <a:bodyPr rtlCol="0" anchor="t"/>
          <a:lstStyle/>
          <a:p>
            <a:pPr algn="ctr" defTabSz="457154"/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RC1</a:t>
            </a:r>
          </a:p>
          <a:p>
            <a:pPr algn="ctr" defTabSz="457154"/>
            <a:r>
              <a:rPr lang="en-GB" sz="900" kern="0" dirty="0">
                <a:solidFill>
                  <a:srgbClr val="FFFF00"/>
                </a:solidFill>
                <a:latin typeface="Calibri" panose="020F0502020204030204"/>
              </a:rPr>
              <a:t>v1.0-alpha</a:t>
            </a:r>
          </a:p>
        </p:txBody>
      </p:sp>
      <p:sp>
        <p:nvSpPr>
          <p:cNvPr id="109" name="Rounded Rectangle 108">
            <a:extLst>
              <a:ext uri="{FF2B5EF4-FFF2-40B4-BE49-F238E27FC236}">
                <a16:creationId xmlns:a16="http://schemas.microsoft.com/office/drawing/2014/main" id="{17C768D7-4C95-9245-9ED8-8A38A0355C57}"/>
              </a:ext>
            </a:extLst>
          </p:cNvPr>
          <p:cNvSpPr/>
          <p:nvPr/>
        </p:nvSpPr>
        <p:spPr>
          <a:xfrm>
            <a:off x="10229930" y="400753"/>
            <a:ext cx="781003" cy="288576"/>
          </a:xfrm>
          <a:prstGeom prst="roundRect">
            <a:avLst/>
          </a:prstGeom>
          <a:noFill/>
          <a:ln w="19050" cap="flat" cmpd="sng" algn="ctr">
            <a:solidFill>
              <a:srgbClr val="FF0000"/>
            </a:solidFill>
            <a:prstDash val="sysDash"/>
            <a:miter lim="800000"/>
          </a:ln>
          <a:effectLst/>
        </p:spPr>
        <p:txBody>
          <a:bodyPr rtlCol="0" anchor="t"/>
          <a:lstStyle/>
          <a:p>
            <a:pPr algn="ctr" defTabSz="457154"/>
            <a:endParaRPr lang="en-GB" sz="1400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E0189CEA-AEF7-684A-A470-2DA13E506680}"/>
              </a:ext>
            </a:extLst>
          </p:cNvPr>
          <p:cNvSpPr txBox="1"/>
          <p:nvPr/>
        </p:nvSpPr>
        <p:spPr>
          <a:xfrm>
            <a:off x="11010933" y="399577"/>
            <a:ext cx="12698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Pre-alpha releases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9451775-65E1-D040-8B03-AD91402B2C92}"/>
              </a:ext>
            </a:extLst>
          </p:cNvPr>
          <p:cNvGrpSpPr/>
          <p:nvPr/>
        </p:nvGrpSpPr>
        <p:grpSpPr>
          <a:xfrm>
            <a:off x="3458216" y="3519503"/>
            <a:ext cx="781003" cy="877340"/>
            <a:chOff x="3458216" y="3519503"/>
            <a:chExt cx="781003" cy="877340"/>
          </a:xfrm>
        </p:grpSpPr>
        <p:sp>
          <p:nvSpPr>
            <p:cNvPr id="85" name="Rounded Rectangle 84">
              <a:extLst>
                <a:ext uri="{FF2B5EF4-FFF2-40B4-BE49-F238E27FC236}">
                  <a16:creationId xmlns:a16="http://schemas.microsoft.com/office/drawing/2014/main" id="{7CE95EED-2CC0-9F40-AD7F-801E42131345}"/>
                </a:ext>
              </a:extLst>
            </p:cNvPr>
            <p:cNvSpPr/>
            <p:nvPr/>
          </p:nvSpPr>
          <p:spPr>
            <a:xfrm>
              <a:off x="3458216" y="3519503"/>
              <a:ext cx="781003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solidFill>
                <a:schemeClr val="accent6">
                  <a:lumMod val="1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v2.0-alpha</a:t>
              </a:r>
            </a:p>
          </p:txBody>
        </p:sp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CB9FD82C-1D3E-7D4B-B905-AA9C9001DFB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20466" y="4090295"/>
              <a:ext cx="250385" cy="215434"/>
            </a:xfrm>
            <a:prstGeom prst="rect">
              <a:avLst/>
            </a:prstGeom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72216ABC-2DC5-5C49-BC51-1B48F1F5D458}"/>
              </a:ext>
            </a:extLst>
          </p:cNvPr>
          <p:cNvGrpSpPr/>
          <p:nvPr/>
        </p:nvGrpSpPr>
        <p:grpSpPr>
          <a:xfrm>
            <a:off x="5378208" y="3527758"/>
            <a:ext cx="781003" cy="877340"/>
            <a:chOff x="5378208" y="3527758"/>
            <a:chExt cx="781003" cy="877340"/>
          </a:xfrm>
        </p:grpSpPr>
        <p:sp>
          <p:nvSpPr>
            <p:cNvPr id="151" name="Rounded Rectangle 150">
              <a:extLst>
                <a:ext uri="{FF2B5EF4-FFF2-40B4-BE49-F238E27FC236}">
                  <a16:creationId xmlns:a16="http://schemas.microsoft.com/office/drawing/2014/main" id="{54BFEA21-E681-7043-9727-D6CF273A73F0}"/>
                </a:ext>
              </a:extLst>
            </p:cNvPr>
            <p:cNvSpPr/>
            <p:nvPr/>
          </p:nvSpPr>
          <p:spPr>
            <a:xfrm>
              <a:off x="5378208" y="3527758"/>
              <a:ext cx="781003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</a:t>
              </a:r>
            </a:p>
          </p:txBody>
        </p:sp>
        <p:pic>
          <p:nvPicPr>
            <p:cNvPr id="107" name="Picture 106">
              <a:extLst>
                <a:ext uri="{FF2B5EF4-FFF2-40B4-BE49-F238E27FC236}">
                  <a16:creationId xmlns:a16="http://schemas.microsoft.com/office/drawing/2014/main" id="{A7807A3F-E4FD-C944-B4EF-1844F131358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64402" y="4090295"/>
              <a:ext cx="250385" cy="215434"/>
            </a:xfrm>
            <a:prstGeom prst="rect">
              <a:avLst/>
            </a:prstGeom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4EFA12D-FE07-704C-9665-7E0781D3A29A}"/>
              </a:ext>
            </a:extLst>
          </p:cNvPr>
          <p:cNvGrpSpPr/>
          <p:nvPr/>
        </p:nvGrpSpPr>
        <p:grpSpPr>
          <a:xfrm>
            <a:off x="7236864" y="3527129"/>
            <a:ext cx="781003" cy="877340"/>
            <a:chOff x="7236864" y="3527129"/>
            <a:chExt cx="781003" cy="877340"/>
          </a:xfrm>
        </p:grpSpPr>
        <p:sp>
          <p:nvSpPr>
            <p:cNvPr id="161" name="Rounded Rectangle 160">
              <a:extLst>
                <a:ext uri="{FF2B5EF4-FFF2-40B4-BE49-F238E27FC236}">
                  <a16:creationId xmlns:a16="http://schemas.microsoft.com/office/drawing/2014/main" id="{2D6C04FE-05DA-054C-B756-D9693669B8B5}"/>
                </a:ext>
              </a:extLst>
            </p:cNvPr>
            <p:cNvSpPr/>
            <p:nvPr/>
          </p:nvSpPr>
          <p:spPr>
            <a:xfrm>
              <a:off x="7236864" y="3527129"/>
              <a:ext cx="781003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solidFill>
                <a:schemeClr val="accent6">
                  <a:lumMod val="1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v3.0-alpha</a:t>
              </a:r>
            </a:p>
          </p:txBody>
        </p:sp>
        <p:pic>
          <p:nvPicPr>
            <p:cNvPr id="113" name="Picture 112">
              <a:extLst>
                <a:ext uri="{FF2B5EF4-FFF2-40B4-BE49-F238E27FC236}">
                  <a16:creationId xmlns:a16="http://schemas.microsoft.com/office/drawing/2014/main" id="{F360F17F-F36C-C94B-83C0-DCD802AD567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23783" y="4084676"/>
              <a:ext cx="250385" cy="215434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1D80A1F9-9A9C-7741-8924-546D61136DC9}"/>
              </a:ext>
            </a:extLst>
          </p:cNvPr>
          <p:cNvGrpSpPr/>
          <p:nvPr/>
        </p:nvGrpSpPr>
        <p:grpSpPr>
          <a:xfrm>
            <a:off x="9014091" y="3527129"/>
            <a:ext cx="781003" cy="877340"/>
            <a:chOff x="9014091" y="3527129"/>
            <a:chExt cx="781003" cy="877340"/>
          </a:xfrm>
        </p:grpSpPr>
        <p:sp>
          <p:nvSpPr>
            <p:cNvPr id="176" name="Rounded Rectangle 175">
              <a:extLst>
                <a:ext uri="{FF2B5EF4-FFF2-40B4-BE49-F238E27FC236}">
                  <a16:creationId xmlns:a16="http://schemas.microsoft.com/office/drawing/2014/main" id="{10205C59-6A43-0D41-98B6-8D071002F0AB}"/>
                </a:ext>
              </a:extLst>
            </p:cNvPr>
            <p:cNvSpPr/>
            <p:nvPr/>
          </p:nvSpPr>
          <p:spPr>
            <a:xfrm>
              <a:off x="9014091" y="3527129"/>
              <a:ext cx="781003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v3.0</a:t>
              </a:r>
            </a:p>
          </p:txBody>
        </p:sp>
        <p:pic>
          <p:nvPicPr>
            <p:cNvPr id="114" name="Picture 113">
              <a:extLst>
                <a:ext uri="{FF2B5EF4-FFF2-40B4-BE49-F238E27FC236}">
                  <a16:creationId xmlns:a16="http://schemas.microsoft.com/office/drawing/2014/main" id="{7D7CB36D-A35D-244D-A1CC-B3019358ABA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17582" y="4086054"/>
              <a:ext cx="250385" cy="215434"/>
            </a:xfrm>
            <a:prstGeom prst="rect">
              <a:avLst/>
            </a:prstGeom>
          </p:spPr>
        </p:pic>
      </p:grpSp>
      <p:sp>
        <p:nvSpPr>
          <p:cNvPr id="185" name="Oval 184">
            <a:extLst>
              <a:ext uri="{FF2B5EF4-FFF2-40B4-BE49-F238E27FC236}">
                <a16:creationId xmlns:a16="http://schemas.microsoft.com/office/drawing/2014/main" id="{80C58F21-9192-AE42-BE17-CE67ED655808}"/>
              </a:ext>
            </a:extLst>
          </p:cNvPr>
          <p:cNvSpPr/>
          <p:nvPr/>
        </p:nvSpPr>
        <p:spPr>
          <a:xfrm>
            <a:off x="9683628" y="3845752"/>
            <a:ext cx="213121" cy="20449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887905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60A16F45-9097-E144-8711-B8F6D9C2FDE1}"/>
              </a:ext>
            </a:extLst>
          </p:cNvPr>
          <p:cNvCxnSpPr>
            <a:cxnSpLocks/>
          </p:cNvCxnSpPr>
          <p:nvPr/>
        </p:nvCxnSpPr>
        <p:spPr>
          <a:xfrm>
            <a:off x="8705066" y="1104852"/>
            <a:ext cx="37316" cy="4815635"/>
          </a:xfrm>
          <a:prstGeom prst="line">
            <a:avLst/>
          </a:prstGeom>
          <a:ln w="50800">
            <a:solidFill>
              <a:srgbClr val="B84BF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itle 1">
            <a:extLst>
              <a:ext uri="{FF2B5EF4-FFF2-40B4-BE49-F238E27FC236}">
                <a16:creationId xmlns:a16="http://schemas.microsoft.com/office/drawing/2014/main" id="{8091B8E0-3B54-594F-83DC-297BA9C1A7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RI &amp; RC – Baldy Plan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54305932-0F6B-1A45-9CAA-429875985ABA}"/>
              </a:ext>
            </a:extLst>
          </p:cNvPr>
          <p:cNvSpPr/>
          <p:nvPr/>
        </p:nvSpPr>
        <p:spPr>
          <a:xfrm>
            <a:off x="422881" y="2320206"/>
            <a:ext cx="128684" cy="12698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C6664E6C-0491-ED42-B832-75D3FC325970}"/>
              </a:ext>
            </a:extLst>
          </p:cNvPr>
          <p:cNvSpPr/>
          <p:nvPr/>
        </p:nvSpPr>
        <p:spPr>
          <a:xfrm>
            <a:off x="644831" y="2690928"/>
            <a:ext cx="3990920" cy="307777"/>
          </a:xfrm>
          <a:prstGeom prst="roundRect">
            <a:avLst>
              <a:gd name="adj" fmla="val 0"/>
            </a:avLst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RI1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1DB92DB0-45FE-514C-9FF0-4E8C017004D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1232" y="4045240"/>
            <a:ext cx="1483190" cy="896094"/>
          </a:xfrm>
          <a:prstGeom prst="rect">
            <a:avLst/>
          </a:prstGeom>
        </p:spPr>
      </p:pic>
      <p:sp>
        <p:nvSpPr>
          <p:cNvPr id="33" name="Oval 32">
            <a:extLst>
              <a:ext uri="{FF2B5EF4-FFF2-40B4-BE49-F238E27FC236}">
                <a16:creationId xmlns:a16="http://schemas.microsoft.com/office/drawing/2014/main" id="{8BEAC816-411D-5E45-AF3D-46ADF093DE02}"/>
              </a:ext>
            </a:extLst>
          </p:cNvPr>
          <p:cNvSpPr/>
          <p:nvPr/>
        </p:nvSpPr>
        <p:spPr>
          <a:xfrm>
            <a:off x="3895003" y="3947032"/>
            <a:ext cx="728332" cy="339355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/>
                </a:solidFill>
              </a:rPr>
              <a:t>LaaS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70259C87-94C8-FB48-8B56-058126A85651}"/>
              </a:ext>
            </a:extLst>
          </p:cNvPr>
          <p:cNvSpPr/>
          <p:nvPr/>
        </p:nvSpPr>
        <p:spPr>
          <a:xfrm>
            <a:off x="2789749" y="3996357"/>
            <a:ext cx="692884" cy="307777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/>
                </a:solidFill>
              </a:rPr>
              <a:t>Self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701ECDD-61B1-1845-A27B-336D6496F4D8}"/>
              </a:ext>
            </a:extLst>
          </p:cNvPr>
          <p:cNvGrpSpPr/>
          <p:nvPr/>
        </p:nvGrpSpPr>
        <p:grpSpPr>
          <a:xfrm>
            <a:off x="3136191" y="4840940"/>
            <a:ext cx="1222745" cy="520995"/>
            <a:chOff x="9647970" y="3917971"/>
            <a:chExt cx="1222745" cy="520995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F21C65A-FADB-4941-AA68-84CAF584FC5C}"/>
                </a:ext>
              </a:extLst>
            </p:cNvPr>
            <p:cNvSpPr/>
            <p:nvPr/>
          </p:nvSpPr>
          <p:spPr>
            <a:xfrm>
              <a:off x="9647970" y="3917971"/>
              <a:ext cx="1222745" cy="520995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</a:rPr>
                <a:t>Community</a:t>
              </a:r>
            </a:p>
            <a:p>
              <a:pPr algn="ctr"/>
              <a:r>
                <a:rPr lang="en-US" sz="1100" dirty="0">
                  <a:solidFill>
                    <a:schemeClr val="bg1"/>
                  </a:solidFill>
                </a:rPr>
                <a:t>           Labs</a:t>
              </a:r>
            </a:p>
          </p:txBody>
        </p:sp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0DC99103-01AD-5241-9F1A-C0B4ED75F31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853569" y="4218164"/>
              <a:ext cx="490637" cy="116727"/>
            </a:xfrm>
            <a:prstGeom prst="rect">
              <a:avLst/>
            </a:prstGeom>
          </p:spPr>
        </p:pic>
      </p:grpSp>
      <p:cxnSp>
        <p:nvCxnSpPr>
          <p:cNvPr id="52" name="Elbow Connector 51">
            <a:extLst>
              <a:ext uri="{FF2B5EF4-FFF2-40B4-BE49-F238E27FC236}">
                <a16:creationId xmlns:a16="http://schemas.microsoft.com/office/drawing/2014/main" id="{4D6D0105-3BE3-994A-A793-C443BBFFB55B}"/>
              </a:ext>
            </a:extLst>
          </p:cNvPr>
          <p:cNvCxnSpPr>
            <a:cxnSpLocks/>
          </p:cNvCxnSpPr>
          <p:nvPr/>
        </p:nvCxnSpPr>
        <p:spPr>
          <a:xfrm rot="16200000" flipH="1">
            <a:off x="3191793" y="3476454"/>
            <a:ext cx="955498" cy="2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" name="Group 70">
            <a:extLst>
              <a:ext uri="{FF2B5EF4-FFF2-40B4-BE49-F238E27FC236}">
                <a16:creationId xmlns:a16="http://schemas.microsoft.com/office/drawing/2014/main" id="{61B12838-3352-B841-BE97-8DAA5ACD2394}"/>
              </a:ext>
            </a:extLst>
          </p:cNvPr>
          <p:cNvGrpSpPr/>
          <p:nvPr/>
        </p:nvGrpSpPr>
        <p:grpSpPr>
          <a:xfrm>
            <a:off x="644831" y="3419702"/>
            <a:ext cx="1148731" cy="1834750"/>
            <a:chOff x="4726860" y="4025276"/>
            <a:chExt cx="1148731" cy="1834750"/>
          </a:xfrm>
        </p:grpSpPr>
        <p:sp>
          <p:nvSpPr>
            <p:cNvPr id="59" name="Rounded Rectangle 58">
              <a:extLst>
                <a:ext uri="{FF2B5EF4-FFF2-40B4-BE49-F238E27FC236}">
                  <a16:creationId xmlns:a16="http://schemas.microsoft.com/office/drawing/2014/main" id="{16CA2C89-DDC6-C541-8075-59953EF34B2B}"/>
                </a:ext>
              </a:extLst>
            </p:cNvPr>
            <p:cNvSpPr/>
            <p:nvPr/>
          </p:nvSpPr>
          <p:spPr>
            <a:xfrm>
              <a:off x="4726860" y="4025276"/>
              <a:ext cx="1148731" cy="1834750"/>
            </a:xfrm>
            <a:prstGeom prst="roundRect">
              <a:avLst>
                <a:gd name="adj" fmla="val 10676"/>
              </a:avLst>
            </a:prstGeom>
            <a:solidFill>
              <a:srgbClr val="92D05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schemeClr val="bg1"/>
                  </a:solidFill>
                  <a:latin typeface="Calibri" panose="020F0502020204030204"/>
                </a:rPr>
                <a:t>Community Installers</a:t>
              </a:r>
            </a:p>
          </p:txBody>
        </p:sp>
        <p:pic>
          <p:nvPicPr>
            <p:cNvPr id="58" name="Picture 57">
              <a:extLst>
                <a:ext uri="{FF2B5EF4-FFF2-40B4-BE49-F238E27FC236}">
                  <a16:creationId xmlns:a16="http://schemas.microsoft.com/office/drawing/2014/main" id="{DAA2CB76-E35E-8E4E-858B-B1D72E171CC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551754"/>
              <a:ext cx="916456" cy="198121"/>
            </a:xfrm>
            <a:prstGeom prst="rect">
              <a:avLst/>
            </a:prstGeom>
          </p:spPr>
        </p:pic>
        <p:sp>
          <p:nvSpPr>
            <p:cNvPr id="62" name="Rounded Rectangle 61">
              <a:extLst>
                <a:ext uri="{FF2B5EF4-FFF2-40B4-BE49-F238E27FC236}">
                  <a16:creationId xmlns:a16="http://schemas.microsoft.com/office/drawing/2014/main" id="{02A75601-CB39-F243-A627-9A69BCB6C810}"/>
                </a:ext>
              </a:extLst>
            </p:cNvPr>
            <p:cNvSpPr/>
            <p:nvPr/>
          </p:nvSpPr>
          <p:spPr>
            <a:xfrm>
              <a:off x="4878988" y="4878800"/>
              <a:ext cx="850188" cy="347104"/>
            </a:xfrm>
            <a:prstGeom prst="roundRect">
              <a:avLst>
                <a:gd name="adj" fmla="val 8108"/>
              </a:avLst>
            </a:prstGeom>
            <a:solidFill>
              <a:schemeClr val="bg1"/>
            </a:solidFill>
            <a:ln w="12700" cap="flat" cmpd="sng" algn="ctr">
              <a:solidFill>
                <a:schemeClr val="accent6">
                  <a:lumMod val="10000"/>
                </a:schemeClr>
              </a:solidFill>
              <a:prstDash val="dashDot"/>
              <a:miter lim="800000"/>
            </a:ln>
            <a:effectLst/>
          </p:spPr>
          <p:txBody>
            <a:bodyPr rtlCol="0" anchor="ctr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Airship</a:t>
              </a:r>
            </a:p>
          </p:txBody>
        </p:sp>
        <p:sp>
          <p:nvSpPr>
            <p:cNvPr id="66" name="Rounded Rectangle 65">
              <a:extLst>
                <a:ext uri="{FF2B5EF4-FFF2-40B4-BE49-F238E27FC236}">
                  <a16:creationId xmlns:a16="http://schemas.microsoft.com/office/drawing/2014/main" id="{D73AC156-5057-6647-BD2B-7144926A1EF3}"/>
                </a:ext>
              </a:extLst>
            </p:cNvPr>
            <p:cNvSpPr/>
            <p:nvPr/>
          </p:nvSpPr>
          <p:spPr>
            <a:xfrm>
              <a:off x="4878988" y="5383996"/>
              <a:ext cx="850188" cy="347104"/>
            </a:xfrm>
            <a:prstGeom prst="roundRect">
              <a:avLst>
                <a:gd name="adj" fmla="val 8108"/>
              </a:avLst>
            </a:prstGeom>
            <a:solidFill>
              <a:schemeClr val="bg1"/>
            </a:solidFill>
            <a:ln w="12700" cap="flat" cmpd="sng" algn="ctr">
              <a:solidFill>
                <a:schemeClr val="accent6">
                  <a:lumMod val="10000"/>
                </a:schemeClr>
              </a:solidFill>
              <a:prstDash val="dashDot"/>
              <a:miter lim="800000"/>
            </a:ln>
            <a:effectLst/>
          </p:spPr>
          <p:txBody>
            <a:bodyPr rtlCol="0" anchor="ctr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Installer</a:t>
              </a:r>
            </a:p>
          </p:txBody>
        </p:sp>
      </p:grpSp>
      <p:cxnSp>
        <p:nvCxnSpPr>
          <p:cNvPr id="67" name="Elbow Connector 66">
            <a:extLst>
              <a:ext uri="{FF2B5EF4-FFF2-40B4-BE49-F238E27FC236}">
                <a16:creationId xmlns:a16="http://schemas.microsoft.com/office/drawing/2014/main" id="{D7AF9119-C360-D942-AE80-004448713E52}"/>
              </a:ext>
            </a:extLst>
          </p:cNvPr>
          <p:cNvCxnSpPr>
            <a:cxnSpLocks/>
            <a:endCxn id="59" idx="0"/>
          </p:cNvCxnSpPr>
          <p:nvPr/>
        </p:nvCxnSpPr>
        <p:spPr>
          <a:xfrm rot="16200000" flipH="1">
            <a:off x="1008697" y="3209201"/>
            <a:ext cx="420997" cy="4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Oval 89">
            <a:extLst>
              <a:ext uri="{FF2B5EF4-FFF2-40B4-BE49-F238E27FC236}">
                <a16:creationId xmlns:a16="http://schemas.microsoft.com/office/drawing/2014/main" id="{59E8687A-52C1-084B-B719-564295F110AB}"/>
              </a:ext>
            </a:extLst>
          </p:cNvPr>
          <p:cNvSpPr/>
          <p:nvPr/>
        </p:nvSpPr>
        <p:spPr>
          <a:xfrm>
            <a:off x="1464249" y="2847883"/>
            <a:ext cx="45719" cy="45719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1D87165B-F54C-A040-B273-FAED9784D52A}"/>
              </a:ext>
            </a:extLst>
          </p:cNvPr>
          <p:cNvSpPr/>
          <p:nvPr/>
        </p:nvSpPr>
        <p:spPr>
          <a:xfrm>
            <a:off x="2228349" y="2852030"/>
            <a:ext cx="45719" cy="45719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8" name="Elbow Connector 97">
            <a:extLst>
              <a:ext uri="{FF2B5EF4-FFF2-40B4-BE49-F238E27FC236}">
                <a16:creationId xmlns:a16="http://schemas.microsoft.com/office/drawing/2014/main" id="{C617FBB2-3FC9-8446-B619-DF38D4C58763}"/>
              </a:ext>
            </a:extLst>
          </p:cNvPr>
          <p:cNvCxnSpPr>
            <a:cxnSpLocks/>
          </p:cNvCxnSpPr>
          <p:nvPr/>
        </p:nvCxnSpPr>
        <p:spPr>
          <a:xfrm flipV="1">
            <a:off x="1793562" y="4528486"/>
            <a:ext cx="1103924" cy="1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0F30483B-9336-E84C-B86B-5145307FF1C3}"/>
              </a:ext>
            </a:extLst>
          </p:cNvPr>
          <p:cNvSpPr/>
          <p:nvPr/>
        </p:nvSpPr>
        <p:spPr>
          <a:xfrm>
            <a:off x="645319" y="1708917"/>
            <a:ext cx="1148731" cy="490437"/>
          </a:xfrm>
          <a:prstGeom prst="roundRect">
            <a:avLst>
              <a:gd name="adj" fmla="val 0"/>
            </a:avLst>
          </a:prstGeom>
          <a:solidFill>
            <a:srgbClr val="92D050"/>
          </a:solidFill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Ch03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: Target State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5C87E99B-5E24-1E4C-B295-2FA9E410C038}"/>
              </a:ext>
            </a:extLst>
          </p:cNvPr>
          <p:cNvSpPr/>
          <p:nvPr/>
        </p:nvSpPr>
        <p:spPr>
          <a:xfrm>
            <a:off x="644831" y="2199354"/>
            <a:ext cx="1148731" cy="490437"/>
          </a:xfrm>
          <a:prstGeom prst="roundRect">
            <a:avLst>
              <a:gd name="adj" fmla="val 0"/>
            </a:avLst>
          </a:prstGeom>
          <a:solidFill>
            <a:srgbClr val="92D050"/>
          </a:solidFill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Ch05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: Installer Req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524B9BC2-5A7A-FB40-AE25-3ACE4222A1D8}"/>
              </a:ext>
            </a:extLst>
          </p:cNvPr>
          <p:cNvSpPr/>
          <p:nvPr/>
        </p:nvSpPr>
        <p:spPr>
          <a:xfrm>
            <a:off x="3487019" y="1715004"/>
            <a:ext cx="1148731" cy="490437"/>
          </a:xfrm>
          <a:prstGeom prst="roundRect">
            <a:avLst>
              <a:gd name="adj" fmla="val 0"/>
            </a:avLst>
          </a:prstGeom>
          <a:solidFill>
            <a:srgbClr val="92D050"/>
          </a:solidFill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Ch04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: </a:t>
            </a:r>
          </a:p>
          <a:p>
            <a:pPr algn="ctr" defTabSz="457154"/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Labs Req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1FB142D3-1594-4D45-9174-8BCFCC4425A8}"/>
              </a:ext>
            </a:extLst>
          </p:cNvPr>
          <p:cNvSpPr/>
          <p:nvPr/>
        </p:nvSpPr>
        <p:spPr>
          <a:xfrm>
            <a:off x="3487020" y="2194404"/>
            <a:ext cx="1148731" cy="490437"/>
          </a:xfrm>
          <a:prstGeom prst="roundRect">
            <a:avLst>
              <a:gd name="adj" fmla="val 0"/>
            </a:avLst>
          </a:prstGeom>
          <a:solidFill>
            <a:srgbClr val="92D050"/>
          </a:solidFill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Ch06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: </a:t>
            </a:r>
          </a:p>
          <a:p>
            <a:pPr algn="ctr" defTabSz="457154"/>
            <a:r>
              <a:rPr lang="en-US" sz="1100" kern="0" dirty="0">
                <a:solidFill>
                  <a:schemeClr val="bg1"/>
                </a:solidFill>
                <a:latin typeface="Calibri" panose="020F0502020204030204"/>
              </a:rPr>
              <a:t>Ops (Cookbook)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BC18D26-9618-C041-AFF1-E03F3589D46C}"/>
              </a:ext>
            </a:extLst>
          </p:cNvPr>
          <p:cNvSpPr/>
          <p:nvPr/>
        </p:nvSpPr>
        <p:spPr>
          <a:xfrm>
            <a:off x="2064286" y="1970449"/>
            <a:ext cx="1148732" cy="718108"/>
          </a:xfrm>
          <a:prstGeom prst="roundRect">
            <a:avLst>
              <a:gd name="adj" fmla="val 0"/>
            </a:avLst>
          </a:prstGeom>
          <a:solidFill>
            <a:srgbClr val="92D050"/>
          </a:solidFill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Ch07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: Integration (Cookbook)</a:t>
            </a:r>
          </a:p>
        </p:txBody>
      </p:sp>
      <p:sp>
        <p:nvSpPr>
          <p:cNvPr id="3" name="Right Arrow 2">
            <a:extLst>
              <a:ext uri="{FF2B5EF4-FFF2-40B4-BE49-F238E27FC236}">
                <a16:creationId xmlns:a16="http://schemas.microsoft.com/office/drawing/2014/main" id="{01760282-CDB7-5A4F-A3A8-DFC2CA903CE3}"/>
              </a:ext>
            </a:extLst>
          </p:cNvPr>
          <p:cNvSpPr/>
          <p:nvPr/>
        </p:nvSpPr>
        <p:spPr>
          <a:xfrm>
            <a:off x="4838624" y="2602664"/>
            <a:ext cx="500743" cy="490437"/>
          </a:xfrm>
          <a:prstGeom prst="rightArrow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920DDC3E-69ED-FF4E-81E2-F8691402CB27}"/>
              </a:ext>
            </a:extLst>
          </p:cNvPr>
          <p:cNvSpPr/>
          <p:nvPr/>
        </p:nvSpPr>
        <p:spPr>
          <a:xfrm>
            <a:off x="5534047" y="2187670"/>
            <a:ext cx="1382756" cy="490437"/>
          </a:xfrm>
          <a:prstGeom prst="roundRect">
            <a:avLst>
              <a:gd name="adj" fmla="val 0"/>
            </a:avLst>
          </a:prstGeom>
          <a:solidFill>
            <a:srgbClr val="92D050"/>
          </a:solidFill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Ch02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: Framework Req</a:t>
            </a:r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2269FE1D-48F8-E443-A224-A5D658D8A6BB}"/>
              </a:ext>
            </a:extLst>
          </p:cNvPr>
          <p:cNvSpPr/>
          <p:nvPr/>
        </p:nvSpPr>
        <p:spPr>
          <a:xfrm>
            <a:off x="5534046" y="1697233"/>
            <a:ext cx="1382756" cy="490437"/>
          </a:xfrm>
          <a:prstGeom prst="roundRect">
            <a:avLst>
              <a:gd name="adj" fmla="val 0"/>
            </a:avLst>
          </a:prstGeom>
          <a:solidFill>
            <a:srgbClr val="92D050"/>
          </a:solidFill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Ch03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: </a:t>
            </a:r>
          </a:p>
          <a:p>
            <a:pPr algn="ctr" defTabSz="457154"/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TC Req</a:t>
            </a:r>
          </a:p>
        </p:txBody>
      </p:sp>
      <p:sp>
        <p:nvSpPr>
          <p:cNvPr id="68" name="Rounded Rectangle 67">
            <a:extLst>
              <a:ext uri="{FF2B5EF4-FFF2-40B4-BE49-F238E27FC236}">
                <a16:creationId xmlns:a16="http://schemas.microsoft.com/office/drawing/2014/main" id="{F6AE75E5-F408-3C40-8536-0FCA025AA453}"/>
              </a:ext>
            </a:extLst>
          </p:cNvPr>
          <p:cNvSpPr/>
          <p:nvPr/>
        </p:nvSpPr>
        <p:spPr>
          <a:xfrm>
            <a:off x="6953014" y="2186952"/>
            <a:ext cx="1382756" cy="491155"/>
          </a:xfrm>
          <a:prstGeom prst="roundRect">
            <a:avLst>
              <a:gd name="adj" fmla="val 0"/>
            </a:avLst>
          </a:prstGeom>
          <a:solidFill>
            <a:srgbClr val="92D050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Ch04: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 </a:t>
            </a:r>
            <a:r>
              <a:rPr lang="en-US" sz="1200" kern="0" dirty="0">
                <a:solidFill>
                  <a:schemeClr val="bg1"/>
                </a:solidFill>
                <a:latin typeface="Calibri" panose="020F0502020204030204"/>
              </a:rPr>
              <a:t>Integration Cookbook </a:t>
            </a:r>
            <a:endParaRPr lang="en-US" sz="1400" kern="0" dirty="0">
              <a:solidFill>
                <a:schemeClr val="bg1"/>
              </a:solidFill>
              <a:latin typeface="Calibri" panose="020F0502020204030204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6B2A15E8-7ED6-014F-8ABE-E3008A457513}"/>
              </a:ext>
            </a:extLst>
          </p:cNvPr>
          <p:cNvGrpSpPr/>
          <p:nvPr/>
        </p:nvGrpSpPr>
        <p:grpSpPr>
          <a:xfrm>
            <a:off x="6953013" y="1118111"/>
            <a:ext cx="1382756" cy="1068482"/>
            <a:chOff x="5263791" y="2079698"/>
            <a:chExt cx="1382756" cy="1068482"/>
          </a:xfrm>
          <a:solidFill>
            <a:srgbClr val="92D050"/>
          </a:solidFill>
        </p:grpSpPr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92FF6485-C493-7044-9845-1E6DA5C540BC}"/>
                </a:ext>
              </a:extLst>
            </p:cNvPr>
            <p:cNvSpPr/>
            <p:nvPr/>
          </p:nvSpPr>
          <p:spPr>
            <a:xfrm>
              <a:off x="5501712" y="2324486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3" name="Rounded Rectangle 72">
              <a:extLst>
                <a:ext uri="{FF2B5EF4-FFF2-40B4-BE49-F238E27FC236}">
                  <a16:creationId xmlns:a16="http://schemas.microsoft.com/office/drawing/2014/main" id="{45F5D18D-286C-624B-A2DB-4DA47D9CFB35}"/>
                </a:ext>
              </a:extLst>
            </p:cNvPr>
            <p:cNvSpPr/>
            <p:nvPr/>
          </p:nvSpPr>
          <p:spPr>
            <a:xfrm>
              <a:off x="5263791" y="2079698"/>
              <a:ext cx="1382756" cy="1068482"/>
            </a:xfrm>
            <a:prstGeom prst="roundRect">
              <a:avLst>
                <a:gd name="adj" fmla="val 0"/>
              </a:avLst>
            </a:prstGeom>
            <a:grpFill/>
            <a:ln w="635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b="1" kern="0" dirty="0">
                  <a:solidFill>
                    <a:schemeClr val="bg1"/>
                  </a:solidFill>
                  <a:latin typeface="Calibri" panose="020F0502020204030204"/>
                </a:rPr>
                <a:t>Ch05</a:t>
              </a:r>
              <a:r>
                <a:rPr lang="en-US" sz="1400" kern="0" dirty="0">
                  <a:solidFill>
                    <a:schemeClr val="bg1"/>
                  </a:solidFill>
                  <a:latin typeface="Calibri" panose="020F0502020204030204"/>
                </a:rPr>
                <a:t>: </a:t>
              </a:r>
              <a:r>
                <a:rPr lang="en-US" sz="1200" kern="0" dirty="0">
                  <a:solidFill>
                    <a:schemeClr val="bg1"/>
                  </a:solidFill>
                  <a:latin typeface="Calibri" panose="020F0502020204030204"/>
                </a:rPr>
                <a:t>Test Cases &amp; Traceability</a:t>
              </a:r>
            </a:p>
          </p:txBody>
        </p:sp>
        <p:pic>
          <p:nvPicPr>
            <p:cNvPr id="74" name="Picture 73">
              <a:extLst>
                <a:ext uri="{FF2B5EF4-FFF2-40B4-BE49-F238E27FC236}">
                  <a16:creationId xmlns:a16="http://schemas.microsoft.com/office/drawing/2014/main" id="{3E2500DB-1658-4D45-AD47-2B0286894DB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32504" y="2536320"/>
              <a:ext cx="445330" cy="571984"/>
            </a:xfrm>
            <a:prstGeom prst="rect">
              <a:avLst/>
            </a:prstGeom>
            <a:grpFill/>
          </p:spPr>
        </p:pic>
      </p:grpSp>
      <p:sp>
        <p:nvSpPr>
          <p:cNvPr id="75" name="TextBox 74">
            <a:extLst>
              <a:ext uri="{FF2B5EF4-FFF2-40B4-BE49-F238E27FC236}">
                <a16:creationId xmlns:a16="http://schemas.microsoft.com/office/drawing/2014/main" id="{E7D784D9-0CCA-664E-B39C-413B7861FF9C}"/>
              </a:ext>
            </a:extLst>
          </p:cNvPr>
          <p:cNvSpPr txBox="1"/>
          <p:nvPr/>
        </p:nvSpPr>
        <p:spPr>
          <a:xfrm>
            <a:off x="7776478" y="2973536"/>
            <a:ext cx="928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B84BF9"/>
                </a:solidFill>
              </a:rPr>
              <a:t>NFVI Testing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571DB76A-AB5B-A040-B909-61236A498A6E}"/>
              </a:ext>
            </a:extLst>
          </p:cNvPr>
          <p:cNvSpPr txBox="1"/>
          <p:nvPr/>
        </p:nvSpPr>
        <p:spPr>
          <a:xfrm>
            <a:off x="8779699" y="2973536"/>
            <a:ext cx="8965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B84BF9"/>
                </a:solidFill>
              </a:rPr>
              <a:t>VNF Testing</a:t>
            </a:r>
          </a:p>
        </p:txBody>
      </p:sp>
      <p:sp>
        <p:nvSpPr>
          <p:cNvPr id="85" name="Rounded Rectangle 84">
            <a:extLst>
              <a:ext uri="{FF2B5EF4-FFF2-40B4-BE49-F238E27FC236}">
                <a16:creationId xmlns:a16="http://schemas.microsoft.com/office/drawing/2014/main" id="{AE4F1D87-DC03-624F-9B72-35C5B6D5DED4}"/>
              </a:ext>
            </a:extLst>
          </p:cNvPr>
          <p:cNvSpPr/>
          <p:nvPr/>
        </p:nvSpPr>
        <p:spPr>
          <a:xfrm>
            <a:off x="9059994" y="2174411"/>
            <a:ext cx="1382756" cy="490437"/>
          </a:xfrm>
          <a:prstGeom prst="roundRect">
            <a:avLst>
              <a:gd name="adj" fmla="val 0"/>
            </a:avLst>
          </a:prstGeom>
          <a:solidFill>
            <a:schemeClr val="accent6">
              <a:lumMod val="10000"/>
            </a:schemeClr>
          </a:solidFill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Ch02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: Framework Req</a:t>
            </a:r>
          </a:p>
        </p:txBody>
      </p: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id="{80402394-ADAB-674B-BC8B-B5FA383D2DCA}"/>
              </a:ext>
            </a:extLst>
          </p:cNvPr>
          <p:cNvSpPr/>
          <p:nvPr/>
        </p:nvSpPr>
        <p:spPr>
          <a:xfrm>
            <a:off x="9059993" y="1683974"/>
            <a:ext cx="1382756" cy="490437"/>
          </a:xfrm>
          <a:prstGeom prst="roundRect">
            <a:avLst>
              <a:gd name="adj" fmla="val 0"/>
            </a:avLst>
          </a:prstGeom>
          <a:solidFill>
            <a:schemeClr val="accent6">
              <a:lumMod val="10000"/>
            </a:schemeClr>
          </a:solidFill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Ch03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: </a:t>
            </a:r>
          </a:p>
          <a:p>
            <a:pPr algn="ctr" defTabSz="457154"/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TC Req</a:t>
            </a:r>
          </a:p>
        </p:txBody>
      </p:sp>
      <p:sp>
        <p:nvSpPr>
          <p:cNvPr id="87" name="Rounded Rectangle 86">
            <a:extLst>
              <a:ext uri="{FF2B5EF4-FFF2-40B4-BE49-F238E27FC236}">
                <a16:creationId xmlns:a16="http://schemas.microsoft.com/office/drawing/2014/main" id="{08049749-8C52-394C-81CD-B35C52C2EC2F}"/>
              </a:ext>
            </a:extLst>
          </p:cNvPr>
          <p:cNvSpPr/>
          <p:nvPr/>
        </p:nvSpPr>
        <p:spPr>
          <a:xfrm>
            <a:off x="10478961" y="2173693"/>
            <a:ext cx="1382756" cy="491155"/>
          </a:xfrm>
          <a:prstGeom prst="roundRect">
            <a:avLst>
              <a:gd name="adj" fmla="val 0"/>
            </a:avLst>
          </a:prstGeom>
          <a:solidFill>
            <a:schemeClr val="accent6">
              <a:lumMod val="10000"/>
            </a:schemeClr>
          </a:solidFill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Ch04: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 </a:t>
            </a:r>
            <a:r>
              <a:rPr lang="en-US" sz="1200" kern="0" dirty="0">
                <a:solidFill>
                  <a:schemeClr val="bg1"/>
                </a:solidFill>
                <a:latin typeface="Calibri" panose="020F0502020204030204"/>
              </a:rPr>
              <a:t>Integration Cookbook </a:t>
            </a:r>
            <a:endParaRPr lang="en-US" sz="1400" kern="0" dirty="0">
              <a:solidFill>
                <a:schemeClr val="bg1"/>
              </a:solidFill>
              <a:latin typeface="Calibri" panose="020F0502020204030204"/>
            </a:endParaRP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95A2CBF1-2BDE-2A4B-ADF3-947CB7C47B50}"/>
              </a:ext>
            </a:extLst>
          </p:cNvPr>
          <p:cNvGrpSpPr/>
          <p:nvPr/>
        </p:nvGrpSpPr>
        <p:grpSpPr>
          <a:xfrm>
            <a:off x="10478960" y="1104852"/>
            <a:ext cx="1382756" cy="1068482"/>
            <a:chOff x="5263791" y="2079698"/>
            <a:chExt cx="1382756" cy="1068482"/>
          </a:xfrm>
        </p:grpSpPr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C929C842-77D8-BE4E-9B43-B2EEBA4E9D0A}"/>
                </a:ext>
              </a:extLst>
            </p:cNvPr>
            <p:cNvSpPr/>
            <p:nvPr/>
          </p:nvSpPr>
          <p:spPr>
            <a:xfrm>
              <a:off x="5501712" y="2324486"/>
              <a:ext cx="45719" cy="45719"/>
            </a:xfrm>
            <a:prstGeom prst="ellipse">
              <a:avLst/>
            </a:prstGeom>
            <a:solidFill>
              <a:srgbClr val="BB4D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2" name="Rounded Rectangle 91">
              <a:extLst>
                <a:ext uri="{FF2B5EF4-FFF2-40B4-BE49-F238E27FC236}">
                  <a16:creationId xmlns:a16="http://schemas.microsoft.com/office/drawing/2014/main" id="{CA993203-E586-B641-A56F-7DFD757DB6F3}"/>
                </a:ext>
              </a:extLst>
            </p:cNvPr>
            <p:cNvSpPr/>
            <p:nvPr/>
          </p:nvSpPr>
          <p:spPr>
            <a:xfrm>
              <a:off x="5263791" y="2079698"/>
              <a:ext cx="1382756" cy="1068482"/>
            </a:xfrm>
            <a:prstGeom prst="roundRect">
              <a:avLst>
                <a:gd name="adj" fmla="val 0"/>
              </a:avLst>
            </a:prstGeom>
            <a:solidFill>
              <a:schemeClr val="accent6">
                <a:lumMod val="10000"/>
              </a:schemeClr>
            </a:solidFill>
            <a:ln w="635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b="1" kern="0" dirty="0">
                  <a:solidFill>
                    <a:schemeClr val="bg1"/>
                  </a:solidFill>
                  <a:latin typeface="Calibri" panose="020F0502020204030204"/>
                </a:rPr>
                <a:t>Ch05</a:t>
              </a:r>
              <a:r>
                <a:rPr lang="en-US" sz="1400" kern="0" dirty="0">
                  <a:solidFill>
                    <a:schemeClr val="bg1"/>
                  </a:solidFill>
                  <a:latin typeface="Calibri" panose="020F0502020204030204"/>
                </a:rPr>
                <a:t>: </a:t>
              </a:r>
              <a:r>
                <a:rPr lang="en-US" sz="1200" kern="0" dirty="0">
                  <a:solidFill>
                    <a:schemeClr val="bg1"/>
                  </a:solidFill>
                  <a:latin typeface="Calibri" panose="020F0502020204030204"/>
                </a:rPr>
                <a:t>Test Cases &amp; Traceability</a:t>
              </a:r>
            </a:p>
          </p:txBody>
        </p:sp>
        <p:pic>
          <p:nvPicPr>
            <p:cNvPr id="93" name="Picture 92">
              <a:extLst>
                <a:ext uri="{FF2B5EF4-FFF2-40B4-BE49-F238E27FC236}">
                  <a16:creationId xmlns:a16="http://schemas.microsoft.com/office/drawing/2014/main" id="{4F245AA8-43E4-244B-BB3B-AABCD050D28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32504" y="2536320"/>
              <a:ext cx="445330" cy="571984"/>
            </a:xfrm>
            <a:prstGeom prst="rect">
              <a:avLst/>
            </a:prstGeom>
          </p:spPr>
        </p:pic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5A6359BC-06D0-2E41-8E54-56541E73E9BB}"/>
              </a:ext>
            </a:extLst>
          </p:cNvPr>
          <p:cNvGrpSpPr/>
          <p:nvPr/>
        </p:nvGrpSpPr>
        <p:grpSpPr>
          <a:xfrm>
            <a:off x="5528146" y="3241350"/>
            <a:ext cx="6327670" cy="377706"/>
            <a:chOff x="928823" y="3636675"/>
            <a:chExt cx="6327670" cy="377706"/>
          </a:xfrm>
        </p:grpSpPr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0E493879-048B-6F4B-A90F-F0F3DA680267}"/>
                </a:ext>
              </a:extLst>
            </p:cNvPr>
            <p:cNvGrpSpPr/>
            <p:nvPr/>
          </p:nvGrpSpPr>
          <p:grpSpPr>
            <a:xfrm>
              <a:off x="928823" y="3636675"/>
              <a:ext cx="6327670" cy="377706"/>
              <a:chOff x="978313" y="4270041"/>
              <a:chExt cx="6327670" cy="377706"/>
            </a:xfrm>
          </p:grpSpPr>
          <p:sp>
            <p:nvSpPr>
              <p:cNvPr id="97" name="Rounded Rectangle 96">
                <a:extLst>
                  <a:ext uri="{FF2B5EF4-FFF2-40B4-BE49-F238E27FC236}">
                    <a16:creationId xmlns:a16="http://schemas.microsoft.com/office/drawing/2014/main" id="{7C43CD21-4619-AB48-A3E4-2DD67AE52A86}"/>
                  </a:ext>
                </a:extLst>
              </p:cNvPr>
              <p:cNvSpPr/>
              <p:nvPr/>
            </p:nvSpPr>
            <p:spPr>
              <a:xfrm>
                <a:off x="978313" y="4270041"/>
                <a:ext cx="6327670" cy="377706"/>
              </a:xfrm>
              <a:prstGeom prst="roundRect">
                <a:avLst>
                  <a:gd name="adj" fmla="val 10676"/>
                </a:avLst>
              </a:prstGeom>
              <a:solidFill>
                <a:srgbClr val="92D05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t"/>
              <a:lstStyle/>
              <a:p>
                <a:pPr algn="ctr" defTabSz="457154"/>
                <a:r>
                  <a:rPr lang="en-US" b="1" i="1" kern="0" dirty="0" err="1">
                    <a:solidFill>
                      <a:prstClr val="black"/>
                    </a:solidFill>
                    <a:latin typeface="Calibri" panose="020F0502020204030204"/>
                  </a:rPr>
                  <a:t>Xtesting</a:t>
                </a:r>
                <a:endParaRPr lang="en-US" b="1" i="1" kern="0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pic>
            <p:nvPicPr>
              <p:cNvPr id="99" name="Picture 98">
                <a:extLst>
                  <a:ext uri="{FF2B5EF4-FFF2-40B4-BE49-F238E27FC236}">
                    <a16:creationId xmlns:a16="http://schemas.microsoft.com/office/drawing/2014/main" id="{CCBB7C7A-2688-9A46-98BB-86579B5B1F3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82449" y="4381237"/>
                <a:ext cx="916456" cy="198121"/>
              </a:xfrm>
              <a:prstGeom prst="rect">
                <a:avLst/>
              </a:prstGeom>
            </p:spPr>
          </p:pic>
        </p:grpSp>
        <p:pic>
          <p:nvPicPr>
            <p:cNvPr id="96" name="Picture 95">
              <a:extLst>
                <a:ext uri="{FF2B5EF4-FFF2-40B4-BE49-F238E27FC236}">
                  <a16:creationId xmlns:a16="http://schemas.microsoft.com/office/drawing/2014/main" id="{5147F87A-8869-FA45-A7AD-F4BD388A229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84181" y="3747871"/>
              <a:ext cx="916456" cy="198121"/>
            </a:xfrm>
            <a:prstGeom prst="rect">
              <a:avLst/>
            </a:prstGeom>
          </p:spPr>
        </p:pic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E8E13C65-B96A-3346-BEE7-823DCC7DE3CF}"/>
              </a:ext>
            </a:extLst>
          </p:cNvPr>
          <p:cNvGrpSpPr/>
          <p:nvPr/>
        </p:nvGrpSpPr>
        <p:grpSpPr>
          <a:xfrm>
            <a:off x="7401991" y="3757755"/>
            <a:ext cx="1187722" cy="618632"/>
            <a:chOff x="4687870" y="4025277"/>
            <a:chExt cx="1187722" cy="618632"/>
          </a:xfrm>
        </p:grpSpPr>
        <p:sp>
          <p:nvSpPr>
            <p:cNvPr id="101" name="Rounded Rectangle 100">
              <a:extLst>
                <a:ext uri="{FF2B5EF4-FFF2-40B4-BE49-F238E27FC236}">
                  <a16:creationId xmlns:a16="http://schemas.microsoft.com/office/drawing/2014/main" id="{9DB792B0-52E9-FC4B-AA72-7B4BEC9F80D1}"/>
                </a:ext>
              </a:extLst>
            </p:cNvPr>
            <p:cNvSpPr/>
            <p:nvPr/>
          </p:nvSpPr>
          <p:spPr>
            <a:xfrm>
              <a:off x="4687870" y="4025277"/>
              <a:ext cx="1187722" cy="618632"/>
            </a:xfrm>
            <a:prstGeom prst="roundRect">
              <a:avLst>
                <a:gd name="adj" fmla="val 10676"/>
              </a:avLst>
            </a:prstGeom>
            <a:solidFill>
              <a:schemeClr val="accent6">
                <a:lumMod val="1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schemeClr val="bg1"/>
                  </a:solidFill>
                  <a:latin typeface="Calibri" panose="020F0502020204030204"/>
                </a:rPr>
                <a:t>Performance</a:t>
              </a:r>
            </a:p>
          </p:txBody>
        </p:sp>
        <p:pic>
          <p:nvPicPr>
            <p:cNvPr id="102" name="Picture 101">
              <a:extLst>
                <a:ext uri="{FF2B5EF4-FFF2-40B4-BE49-F238E27FC236}">
                  <a16:creationId xmlns:a16="http://schemas.microsoft.com/office/drawing/2014/main" id="{FE60B927-4CCB-5C42-8C48-3164B60DFC4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365367"/>
              <a:ext cx="916456" cy="198121"/>
            </a:xfrm>
            <a:prstGeom prst="rect">
              <a:avLst/>
            </a:prstGeom>
          </p:spPr>
        </p:pic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41BABB0C-4D19-394E-A48C-6229394244F8}"/>
              </a:ext>
            </a:extLst>
          </p:cNvPr>
          <p:cNvGrpSpPr/>
          <p:nvPr/>
        </p:nvGrpSpPr>
        <p:grpSpPr>
          <a:xfrm>
            <a:off x="10679674" y="3764512"/>
            <a:ext cx="1176140" cy="618632"/>
            <a:chOff x="4699452" y="4025277"/>
            <a:chExt cx="1176140" cy="618632"/>
          </a:xfrm>
        </p:grpSpPr>
        <p:sp>
          <p:nvSpPr>
            <p:cNvPr id="104" name="Rounded Rectangle 103">
              <a:extLst>
                <a:ext uri="{FF2B5EF4-FFF2-40B4-BE49-F238E27FC236}">
                  <a16:creationId xmlns:a16="http://schemas.microsoft.com/office/drawing/2014/main" id="{06702D8B-C279-034C-B401-9959BE56225E}"/>
                </a:ext>
              </a:extLst>
            </p:cNvPr>
            <p:cNvSpPr/>
            <p:nvPr/>
          </p:nvSpPr>
          <p:spPr>
            <a:xfrm>
              <a:off x="4699452" y="4025277"/>
              <a:ext cx="1176140" cy="618632"/>
            </a:xfrm>
            <a:prstGeom prst="roundRect">
              <a:avLst>
                <a:gd name="adj" fmla="val 10676"/>
              </a:avLst>
            </a:prstGeom>
            <a:solidFill>
              <a:schemeClr val="accent6">
                <a:lumMod val="1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schemeClr val="bg1"/>
                  </a:solidFill>
                  <a:latin typeface="Calibri" panose="020F0502020204030204"/>
                </a:rPr>
                <a:t>Performance</a:t>
              </a:r>
            </a:p>
          </p:txBody>
        </p:sp>
        <p:pic>
          <p:nvPicPr>
            <p:cNvPr id="105" name="Picture 104">
              <a:extLst>
                <a:ext uri="{FF2B5EF4-FFF2-40B4-BE49-F238E27FC236}">
                  <a16:creationId xmlns:a16="http://schemas.microsoft.com/office/drawing/2014/main" id="{1CBDC640-EFDC-6740-A1D7-82BF0BCE1D9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365367"/>
              <a:ext cx="916456" cy="198121"/>
            </a:xfrm>
            <a:prstGeom prst="rect">
              <a:avLst/>
            </a:prstGeom>
          </p:spPr>
        </p:pic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CA99DC2F-DE8B-FF48-AAF5-D0B6B83C19EF}"/>
              </a:ext>
            </a:extLst>
          </p:cNvPr>
          <p:cNvGrpSpPr/>
          <p:nvPr/>
        </p:nvGrpSpPr>
        <p:grpSpPr>
          <a:xfrm>
            <a:off x="8895052" y="3754856"/>
            <a:ext cx="1148731" cy="618632"/>
            <a:chOff x="4726860" y="4025277"/>
            <a:chExt cx="1148731" cy="618632"/>
          </a:xfrm>
        </p:grpSpPr>
        <p:sp>
          <p:nvSpPr>
            <p:cNvPr id="107" name="Rounded Rectangle 106">
              <a:extLst>
                <a:ext uri="{FF2B5EF4-FFF2-40B4-BE49-F238E27FC236}">
                  <a16:creationId xmlns:a16="http://schemas.microsoft.com/office/drawing/2014/main" id="{2351A00E-0996-D847-9F8C-49C8B53DB293}"/>
                </a:ext>
              </a:extLst>
            </p:cNvPr>
            <p:cNvSpPr/>
            <p:nvPr/>
          </p:nvSpPr>
          <p:spPr>
            <a:xfrm>
              <a:off x="4726860" y="4025277"/>
              <a:ext cx="1148731" cy="618632"/>
            </a:xfrm>
            <a:prstGeom prst="roundRect">
              <a:avLst>
                <a:gd name="adj" fmla="val 10676"/>
              </a:avLst>
            </a:prstGeom>
            <a:solidFill>
              <a:schemeClr val="accent6">
                <a:lumMod val="1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schemeClr val="bg1"/>
                  </a:solidFill>
                  <a:latin typeface="Calibri" panose="020F0502020204030204"/>
                </a:rPr>
                <a:t>Functional</a:t>
              </a:r>
            </a:p>
          </p:txBody>
        </p:sp>
        <p:pic>
          <p:nvPicPr>
            <p:cNvPr id="108" name="Picture 107">
              <a:extLst>
                <a:ext uri="{FF2B5EF4-FFF2-40B4-BE49-F238E27FC236}">
                  <a16:creationId xmlns:a16="http://schemas.microsoft.com/office/drawing/2014/main" id="{598DBC2D-7E26-194C-8A37-B7715D11F0C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365367"/>
              <a:ext cx="916456" cy="198121"/>
            </a:xfrm>
            <a:prstGeom prst="rect">
              <a:avLst/>
            </a:prstGeom>
          </p:spPr>
        </p:pic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3A4DFE9C-0263-2145-B1C7-41BD6F28B2CE}"/>
              </a:ext>
            </a:extLst>
          </p:cNvPr>
          <p:cNvGrpSpPr/>
          <p:nvPr/>
        </p:nvGrpSpPr>
        <p:grpSpPr>
          <a:xfrm>
            <a:off x="5533372" y="3754856"/>
            <a:ext cx="1752478" cy="618632"/>
            <a:chOff x="4150519" y="4025277"/>
            <a:chExt cx="1752478" cy="618632"/>
          </a:xfrm>
        </p:grpSpPr>
        <p:sp>
          <p:nvSpPr>
            <p:cNvPr id="110" name="Rounded Rectangle 109">
              <a:extLst>
                <a:ext uri="{FF2B5EF4-FFF2-40B4-BE49-F238E27FC236}">
                  <a16:creationId xmlns:a16="http://schemas.microsoft.com/office/drawing/2014/main" id="{C64DACD7-11BF-5243-A9A8-B2344EA8B737}"/>
                </a:ext>
              </a:extLst>
            </p:cNvPr>
            <p:cNvSpPr/>
            <p:nvPr/>
          </p:nvSpPr>
          <p:spPr>
            <a:xfrm>
              <a:off x="4150519" y="4025277"/>
              <a:ext cx="1752478" cy="618632"/>
            </a:xfrm>
            <a:prstGeom prst="roundRect">
              <a:avLst>
                <a:gd name="adj" fmla="val 3957"/>
              </a:avLst>
            </a:prstGeom>
            <a:solidFill>
              <a:srgbClr val="92D05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 err="1">
                  <a:solidFill>
                    <a:prstClr val="black"/>
                  </a:solidFill>
                  <a:latin typeface="Calibri" panose="020F0502020204030204"/>
                </a:rPr>
                <a:t>Functest</a:t>
              </a:r>
              <a:endParaRPr lang="en-US" sz="1400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pic>
          <p:nvPicPr>
            <p:cNvPr id="111" name="Picture 110">
              <a:extLst>
                <a:ext uri="{FF2B5EF4-FFF2-40B4-BE49-F238E27FC236}">
                  <a16:creationId xmlns:a16="http://schemas.microsoft.com/office/drawing/2014/main" id="{0955AD17-1146-9E49-9130-223F34F803D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51259" y="4365367"/>
              <a:ext cx="916456" cy="198121"/>
            </a:xfrm>
            <a:prstGeom prst="rect">
              <a:avLst/>
            </a:prstGeom>
          </p:spPr>
        </p:pic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43B2D6D8-8179-3E4F-ABA5-A2094767ADCA}"/>
              </a:ext>
            </a:extLst>
          </p:cNvPr>
          <p:cNvGrpSpPr/>
          <p:nvPr/>
        </p:nvGrpSpPr>
        <p:grpSpPr>
          <a:xfrm>
            <a:off x="5528145" y="4782661"/>
            <a:ext cx="6327669" cy="377706"/>
            <a:chOff x="5411082" y="4270041"/>
            <a:chExt cx="6327669" cy="377706"/>
          </a:xfrm>
        </p:grpSpPr>
        <p:sp>
          <p:nvSpPr>
            <p:cNvPr id="117" name="Rounded Rectangle 116">
              <a:extLst>
                <a:ext uri="{FF2B5EF4-FFF2-40B4-BE49-F238E27FC236}">
                  <a16:creationId xmlns:a16="http://schemas.microsoft.com/office/drawing/2014/main" id="{474B91A9-7A8E-3F42-A5A3-EB7AA2F87707}"/>
                </a:ext>
              </a:extLst>
            </p:cNvPr>
            <p:cNvSpPr/>
            <p:nvPr/>
          </p:nvSpPr>
          <p:spPr>
            <a:xfrm>
              <a:off x="5411082" y="4270041"/>
              <a:ext cx="6327669" cy="377706"/>
            </a:xfrm>
            <a:prstGeom prst="roundRect">
              <a:avLst>
                <a:gd name="adj" fmla="val 10676"/>
              </a:avLst>
            </a:prstGeom>
            <a:solidFill>
              <a:schemeClr val="accent6">
                <a:lumMod val="1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b="1" i="1" kern="0" dirty="0">
                  <a:solidFill>
                    <a:schemeClr val="bg1"/>
                  </a:solidFill>
                  <a:latin typeface="Calibri" panose="020F0502020204030204"/>
                </a:rPr>
                <a:t>Dovetail (WWW Portal)</a:t>
              </a:r>
            </a:p>
          </p:txBody>
        </p:sp>
        <p:pic>
          <p:nvPicPr>
            <p:cNvPr id="118" name="Picture 117">
              <a:extLst>
                <a:ext uri="{FF2B5EF4-FFF2-40B4-BE49-F238E27FC236}">
                  <a16:creationId xmlns:a16="http://schemas.microsoft.com/office/drawing/2014/main" id="{805ED980-4118-7D4E-BC1A-876CB0A9DF0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21867" y="4364447"/>
              <a:ext cx="916456" cy="198121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19" name="Rounded Rectangle 118">
            <a:extLst>
              <a:ext uri="{FF2B5EF4-FFF2-40B4-BE49-F238E27FC236}">
                <a16:creationId xmlns:a16="http://schemas.microsoft.com/office/drawing/2014/main" id="{4E38E166-DFA2-3E43-ADF0-30CFD05C23D9}"/>
              </a:ext>
            </a:extLst>
          </p:cNvPr>
          <p:cNvSpPr/>
          <p:nvPr/>
        </p:nvSpPr>
        <p:spPr>
          <a:xfrm>
            <a:off x="5528145" y="4388137"/>
            <a:ext cx="864195" cy="270084"/>
          </a:xfrm>
          <a:prstGeom prst="roundRect">
            <a:avLst>
              <a:gd name="adj" fmla="val 10676"/>
            </a:avLst>
          </a:prstGeom>
          <a:solidFill>
            <a:srgbClr val="92D050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t"/>
          <a:lstStyle/>
          <a:p>
            <a:pPr algn="ctr" defTabSz="457154"/>
            <a:r>
              <a:rPr lang="en-US" sz="1100" kern="0" dirty="0">
                <a:solidFill>
                  <a:prstClr val="black"/>
                </a:solidFill>
                <a:latin typeface="Calibri" panose="020F0502020204030204"/>
              </a:rPr>
              <a:t>API ++</a:t>
            </a:r>
          </a:p>
        </p:txBody>
      </p:sp>
      <p:sp>
        <p:nvSpPr>
          <p:cNvPr id="120" name="Rounded Rectangle 119">
            <a:extLst>
              <a:ext uri="{FF2B5EF4-FFF2-40B4-BE49-F238E27FC236}">
                <a16:creationId xmlns:a16="http://schemas.microsoft.com/office/drawing/2014/main" id="{6F3E1F0B-7CC0-F74E-A4CC-490C43C3EF1B}"/>
              </a:ext>
            </a:extLst>
          </p:cNvPr>
          <p:cNvSpPr/>
          <p:nvPr/>
        </p:nvSpPr>
        <p:spPr>
          <a:xfrm>
            <a:off x="6429656" y="4388137"/>
            <a:ext cx="864195" cy="270084"/>
          </a:xfrm>
          <a:prstGeom prst="roundRect">
            <a:avLst>
              <a:gd name="adj" fmla="val 10676"/>
            </a:avLst>
          </a:prstGeom>
          <a:solidFill>
            <a:schemeClr val="accent6">
              <a:lumMod val="10000"/>
            </a:scheme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t"/>
          <a:lstStyle/>
          <a:p>
            <a:pPr algn="ctr" defTabSz="457154"/>
            <a:r>
              <a:rPr lang="en-US" sz="1100" kern="0" dirty="0">
                <a:solidFill>
                  <a:schemeClr val="bg1"/>
                </a:solidFill>
                <a:latin typeface="Calibri" panose="020F0502020204030204"/>
              </a:rPr>
              <a:t>CNTT Specs</a:t>
            </a:r>
          </a:p>
        </p:txBody>
      </p:sp>
      <p:pic>
        <p:nvPicPr>
          <p:cNvPr id="121" name="Picture 120">
            <a:extLst>
              <a:ext uri="{FF2B5EF4-FFF2-40B4-BE49-F238E27FC236}">
                <a16:creationId xmlns:a16="http://schemas.microsoft.com/office/drawing/2014/main" id="{6BB032F1-DF21-F34C-A686-0F8B40FEFF5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01784" y="4877067"/>
            <a:ext cx="916456" cy="198121"/>
          </a:xfrm>
          <a:prstGeom prst="rect">
            <a:avLst/>
          </a:prstGeom>
          <a:ln>
            <a:noFill/>
          </a:ln>
        </p:spPr>
      </p:pic>
      <p:pic>
        <p:nvPicPr>
          <p:cNvPr id="122" name="Picture 121">
            <a:extLst>
              <a:ext uri="{FF2B5EF4-FFF2-40B4-BE49-F238E27FC236}">
                <a16:creationId xmlns:a16="http://schemas.microsoft.com/office/drawing/2014/main" id="{5FDBCDA2-5136-6B4A-B882-909227EE1CC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06190" y="5151017"/>
            <a:ext cx="511506" cy="575126"/>
          </a:xfrm>
          <a:prstGeom prst="rect">
            <a:avLst/>
          </a:prstGeom>
        </p:spPr>
      </p:pic>
      <p:pic>
        <p:nvPicPr>
          <p:cNvPr id="123" name="Picture 122">
            <a:extLst>
              <a:ext uri="{FF2B5EF4-FFF2-40B4-BE49-F238E27FC236}">
                <a16:creationId xmlns:a16="http://schemas.microsoft.com/office/drawing/2014/main" id="{A7C28B00-5822-3249-9B73-1317FD7ED20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6176" y="5158119"/>
            <a:ext cx="505241" cy="586738"/>
          </a:xfrm>
          <a:prstGeom prst="rect">
            <a:avLst/>
          </a:prstGeom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93D424BA-FB00-6F40-8813-4849331C1020}"/>
              </a:ext>
            </a:extLst>
          </p:cNvPr>
          <p:cNvSpPr/>
          <p:nvPr/>
        </p:nvSpPr>
        <p:spPr>
          <a:xfrm>
            <a:off x="3764155" y="6068914"/>
            <a:ext cx="667290" cy="177407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0D363A9-7025-0B42-A473-7926D899D66A}"/>
              </a:ext>
            </a:extLst>
          </p:cNvPr>
          <p:cNvSpPr txBox="1"/>
          <p:nvPr/>
        </p:nvSpPr>
        <p:spPr>
          <a:xfrm>
            <a:off x="4412568" y="5982464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Does not exist</a:t>
            </a:r>
          </a:p>
          <a:p>
            <a:r>
              <a:rPr lang="en-US" sz="900" dirty="0"/>
              <a:t>Not specified</a:t>
            </a: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D1F338CB-36F0-2E47-A84A-FBA18003DF23}"/>
              </a:ext>
            </a:extLst>
          </p:cNvPr>
          <p:cNvSpPr/>
          <p:nvPr/>
        </p:nvSpPr>
        <p:spPr>
          <a:xfrm>
            <a:off x="3764155" y="6397655"/>
            <a:ext cx="667290" cy="177407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D4540B7-3047-1943-BFD5-9588E9D38B3D}"/>
              </a:ext>
            </a:extLst>
          </p:cNvPr>
          <p:cNvSpPr txBox="1"/>
          <p:nvPr/>
        </p:nvSpPr>
        <p:spPr>
          <a:xfrm>
            <a:off x="4412568" y="6367488"/>
            <a:ext cx="10038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Poor Quality</a:t>
            </a:r>
          </a:p>
        </p:txBody>
      </p:sp>
      <p:sp>
        <p:nvSpPr>
          <p:cNvPr id="80" name="Rounded Rectangle 79">
            <a:extLst>
              <a:ext uri="{FF2B5EF4-FFF2-40B4-BE49-F238E27FC236}">
                <a16:creationId xmlns:a16="http://schemas.microsoft.com/office/drawing/2014/main" id="{E45A0BDF-FFDA-F440-91B7-B5E32A445E26}"/>
              </a:ext>
            </a:extLst>
          </p:cNvPr>
          <p:cNvSpPr/>
          <p:nvPr/>
        </p:nvSpPr>
        <p:spPr>
          <a:xfrm>
            <a:off x="5339367" y="6073158"/>
            <a:ext cx="667290" cy="177407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15F76739-6F61-D04D-925A-80AD7FD484A6}"/>
              </a:ext>
            </a:extLst>
          </p:cNvPr>
          <p:cNvSpPr txBox="1"/>
          <p:nvPr/>
        </p:nvSpPr>
        <p:spPr>
          <a:xfrm>
            <a:off x="5987780" y="5972951"/>
            <a:ext cx="1051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Needs Cleaning up</a:t>
            </a:r>
          </a:p>
          <a:p>
            <a:r>
              <a:rPr lang="en-US" sz="900" dirty="0"/>
              <a:t>Requires Attention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65BB73E9-6B27-0A42-AE4C-90B2B7408D40}"/>
              </a:ext>
            </a:extLst>
          </p:cNvPr>
          <p:cNvSpPr txBox="1"/>
          <p:nvPr/>
        </p:nvSpPr>
        <p:spPr>
          <a:xfrm>
            <a:off x="5987780" y="6367488"/>
            <a:ext cx="10038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Good Shape</a:t>
            </a:r>
          </a:p>
        </p:txBody>
      </p:sp>
      <p:sp>
        <p:nvSpPr>
          <p:cNvPr id="113" name="Rounded Rectangle 112">
            <a:extLst>
              <a:ext uri="{FF2B5EF4-FFF2-40B4-BE49-F238E27FC236}">
                <a16:creationId xmlns:a16="http://schemas.microsoft.com/office/drawing/2014/main" id="{539E074C-CBAD-C941-A786-C355A149C94B}"/>
              </a:ext>
            </a:extLst>
          </p:cNvPr>
          <p:cNvSpPr/>
          <p:nvPr/>
        </p:nvSpPr>
        <p:spPr>
          <a:xfrm>
            <a:off x="5339367" y="6394200"/>
            <a:ext cx="667290" cy="177407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ounded Rectangle 81">
            <a:extLst>
              <a:ext uri="{FF2B5EF4-FFF2-40B4-BE49-F238E27FC236}">
                <a16:creationId xmlns:a16="http://schemas.microsoft.com/office/drawing/2014/main" id="{63BFF24D-CFDF-3A40-A449-8E98983C0D09}"/>
              </a:ext>
            </a:extLst>
          </p:cNvPr>
          <p:cNvSpPr/>
          <p:nvPr/>
        </p:nvSpPr>
        <p:spPr>
          <a:xfrm>
            <a:off x="6903008" y="6390914"/>
            <a:ext cx="667290" cy="177407"/>
          </a:xfrm>
          <a:prstGeom prst="roundRect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14515D0E-C65C-8B4E-9336-C1414AA072DD}"/>
              </a:ext>
            </a:extLst>
          </p:cNvPr>
          <p:cNvSpPr txBox="1"/>
          <p:nvPr/>
        </p:nvSpPr>
        <p:spPr>
          <a:xfrm>
            <a:off x="7513445" y="6364201"/>
            <a:ext cx="10038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Excluded</a:t>
            </a:r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F86B1EF4-A547-1F4B-8508-0B572BCF7971}"/>
              </a:ext>
            </a:extLst>
          </p:cNvPr>
          <p:cNvSpPr/>
          <p:nvPr/>
        </p:nvSpPr>
        <p:spPr>
          <a:xfrm>
            <a:off x="5534046" y="2684841"/>
            <a:ext cx="6327671" cy="307777"/>
          </a:xfrm>
          <a:prstGeom prst="roundRect">
            <a:avLst>
              <a:gd name="adj" fmla="val 0"/>
            </a:avLst>
          </a:prstGeom>
          <a:solidFill>
            <a:srgbClr val="BB4DFF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RC1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8E88A0E8-6CC6-7040-9895-EE066E953DB6}"/>
              </a:ext>
            </a:extLst>
          </p:cNvPr>
          <p:cNvSpPr/>
          <p:nvPr/>
        </p:nvSpPr>
        <p:spPr>
          <a:xfrm>
            <a:off x="6916802" y="5151018"/>
            <a:ext cx="504615" cy="593840"/>
          </a:xfrm>
          <a:prstGeom prst="roundRect">
            <a:avLst/>
          </a:prstGeom>
          <a:solidFill>
            <a:schemeClr val="accent6">
              <a:lumMod val="10000"/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ounded Rectangle 111">
            <a:extLst>
              <a:ext uri="{FF2B5EF4-FFF2-40B4-BE49-F238E27FC236}">
                <a16:creationId xmlns:a16="http://schemas.microsoft.com/office/drawing/2014/main" id="{26DED633-39B1-B844-B38B-128D9C2008C4}"/>
              </a:ext>
            </a:extLst>
          </p:cNvPr>
          <p:cNvSpPr/>
          <p:nvPr/>
        </p:nvSpPr>
        <p:spPr>
          <a:xfrm>
            <a:off x="10110423" y="5141660"/>
            <a:ext cx="504615" cy="593840"/>
          </a:xfrm>
          <a:prstGeom prst="roundRect">
            <a:avLst/>
          </a:prstGeom>
          <a:solidFill>
            <a:schemeClr val="accent6">
              <a:lumMod val="10000"/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299306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6FB629-B7DD-E345-A1B7-D66703702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969963"/>
            <a:ext cx="6748849" cy="2387600"/>
          </a:xfrm>
        </p:spPr>
        <p:txBody>
          <a:bodyPr>
            <a:normAutofit/>
          </a:bodyPr>
          <a:lstStyle/>
          <a:p>
            <a:r>
              <a:rPr lang="en-US" b="1" dirty="0"/>
              <a:t>Backup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938229034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30F44A9-AC48-DA43-95BE-24AB3DECE98A}"/>
              </a:ext>
            </a:extLst>
          </p:cNvPr>
          <p:cNvSpPr/>
          <p:nvPr/>
        </p:nvSpPr>
        <p:spPr>
          <a:xfrm>
            <a:off x="3108645" y="3090464"/>
            <a:ext cx="1510472" cy="677072"/>
          </a:xfrm>
          <a:prstGeom prst="roundRect">
            <a:avLst/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Model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  <a:endParaRPr lang="en-GB" b="1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1F03112-583D-8941-B49B-FA3A9069A066}"/>
              </a:ext>
            </a:extLst>
          </p:cNvPr>
          <p:cNvGrpSpPr/>
          <p:nvPr/>
        </p:nvGrpSpPr>
        <p:grpSpPr>
          <a:xfrm>
            <a:off x="3363593" y="1826426"/>
            <a:ext cx="1000576" cy="615458"/>
            <a:chOff x="1591979" y="1048574"/>
            <a:chExt cx="1000576" cy="615458"/>
          </a:xfrm>
        </p:grpSpPr>
        <p:sp>
          <p:nvSpPr>
            <p:cNvPr id="8" name="Rounded Rectangle 14">
              <a:extLst>
                <a:ext uri="{FF2B5EF4-FFF2-40B4-BE49-F238E27FC236}">
                  <a16:creationId xmlns:a16="http://schemas.microsoft.com/office/drawing/2014/main" id="{1A8546F2-D474-EF42-BC4B-9BF5C6A5FD5F}"/>
                </a:ext>
              </a:extLst>
            </p:cNvPr>
            <p:cNvSpPr/>
            <p:nvPr/>
          </p:nvSpPr>
          <p:spPr>
            <a:xfrm>
              <a:off x="1591979" y="1048574"/>
              <a:ext cx="1000576" cy="615458"/>
            </a:xfrm>
            <a:prstGeom prst="roundRect">
              <a:avLst>
                <a:gd name="adj" fmla="val 2750"/>
              </a:avLst>
            </a:prstGeom>
            <a:solidFill>
              <a:srgbClr val="FFDA00">
                <a:lumMod val="20000"/>
                <a:lumOff val="80000"/>
              </a:srgbClr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lIns="68573" tIns="34289" rIns="68573" bIns="34289" rtlCol="0" anchor="t" anchorCtr="0"/>
            <a:lstStyle/>
            <a:p>
              <a:pPr algn="ctr" defTabSz="514289"/>
              <a:r>
                <a:rPr lang="en-US" sz="1000" kern="0" dirty="0">
                  <a:solidFill>
                    <a:prstClr val="black"/>
                  </a:solidFill>
                  <a:latin typeface="Intel Clear Light"/>
                  <a:cs typeface="Arial"/>
                </a:rPr>
                <a:t>VNF/CNF</a:t>
              </a:r>
            </a:p>
          </p:txBody>
        </p:sp>
        <p:sp>
          <p:nvSpPr>
            <p:cNvPr id="9" name="椭圆 14">
              <a:extLst>
                <a:ext uri="{FF2B5EF4-FFF2-40B4-BE49-F238E27FC236}">
                  <a16:creationId xmlns:a16="http://schemas.microsoft.com/office/drawing/2014/main" id="{C33F5AD8-FC01-F54C-AFAA-36DD9ADF16C6}"/>
                </a:ext>
              </a:extLst>
            </p:cNvPr>
            <p:cNvSpPr/>
            <p:nvPr/>
          </p:nvSpPr>
          <p:spPr bwMode="auto">
            <a:xfrm>
              <a:off x="1644289" y="1250640"/>
              <a:ext cx="901556" cy="30051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</a:ln>
            <a:effectLst/>
          </p:spPr>
          <p:txBody>
            <a:bodyPr lIns="68573" tIns="34289" rIns="68573" bIns="34289" rtlCol="0" anchor="ctr"/>
            <a:lstStyle/>
            <a:p>
              <a:pPr algn="ctr" defTabSz="514289"/>
              <a:r>
                <a:rPr lang="en-US" altLang="zh-CN" sz="1100" kern="0" dirty="0">
                  <a:solidFill>
                    <a:prstClr val="white"/>
                  </a:solidFill>
                  <a:latin typeface="Intel Clear Light"/>
                  <a:cs typeface="Arial"/>
                </a:rPr>
                <a:t>app</a:t>
              </a:r>
              <a:endParaRPr lang="zh-CN" altLang="en-US" sz="1100" kern="0" dirty="0">
                <a:solidFill>
                  <a:prstClr val="white"/>
                </a:solidFill>
                <a:latin typeface="Intel Clear Light"/>
                <a:cs typeface="Arial"/>
              </a:endParaRPr>
            </a:p>
          </p:txBody>
        </p:sp>
      </p:grp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DF8CC25-0564-5E4D-B29E-FD4F5BB72DA1}"/>
              </a:ext>
            </a:extLst>
          </p:cNvPr>
          <p:cNvCxnSpPr>
            <a:cxnSpLocks/>
          </p:cNvCxnSpPr>
          <p:nvPr/>
        </p:nvCxnSpPr>
        <p:spPr>
          <a:xfrm>
            <a:off x="3863881" y="2452123"/>
            <a:ext cx="0" cy="637920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725293E1-7C37-FF4F-8075-615535734747}"/>
              </a:ext>
            </a:extLst>
          </p:cNvPr>
          <p:cNvSpPr/>
          <p:nvPr/>
        </p:nvSpPr>
        <p:spPr>
          <a:xfrm>
            <a:off x="3108645" y="3803676"/>
            <a:ext cx="1510472" cy="523104"/>
          </a:xfrm>
          <a:prstGeom prst="roundRect">
            <a:avLst/>
          </a:prstGeom>
          <a:solidFill>
            <a:srgbClr val="5B9BD5">
              <a:alpha val="5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200" b="1" kern="0" dirty="0">
                <a:solidFill>
                  <a:prstClr val="white"/>
                </a:solidFill>
                <a:latin typeface="Calibri" panose="020F0502020204030204"/>
              </a:rPr>
              <a:t>RM – </a:t>
            </a:r>
            <a:r>
              <a:rPr lang="en-GB" sz="1200" b="1" kern="0" dirty="0">
                <a:solidFill>
                  <a:srgbClr val="FF0000"/>
                </a:solidFill>
                <a:latin typeface="Calibri" panose="020F0502020204030204"/>
              </a:rPr>
              <a:t>Appendix</a:t>
            </a:r>
          </a:p>
          <a:p>
            <a:pPr algn="ctr" defTabSz="457154">
              <a:defRPr/>
            </a:pPr>
            <a:r>
              <a:rPr lang="en-GB" sz="1200" kern="0" dirty="0">
                <a:solidFill>
                  <a:schemeClr val="accent6">
                    <a:lumMod val="10000"/>
                  </a:schemeClr>
                </a:solidFill>
                <a:latin typeface="Calibri" panose="020F0502020204030204"/>
              </a:rPr>
              <a:t>Exceptions</a:t>
            </a:r>
            <a:endParaRPr lang="en-GB" sz="1600" kern="0" dirty="0">
              <a:solidFill>
                <a:schemeClr val="accent6">
                  <a:lumMod val="10000"/>
                </a:schemeClr>
              </a:solidFill>
              <a:latin typeface="Calibri" panose="020F0502020204030204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6DF63AE-DD6C-A14E-B198-520A4D7D8218}"/>
              </a:ext>
            </a:extLst>
          </p:cNvPr>
          <p:cNvGrpSpPr/>
          <p:nvPr/>
        </p:nvGrpSpPr>
        <p:grpSpPr>
          <a:xfrm>
            <a:off x="6123549" y="2198265"/>
            <a:ext cx="1946504" cy="677072"/>
            <a:chOff x="3639744" y="2103348"/>
            <a:chExt cx="1946504" cy="677072"/>
          </a:xfrm>
        </p:grpSpPr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7CDB2242-CAAF-DE47-A9AC-4DE434DFA43C}"/>
                </a:ext>
              </a:extLst>
            </p:cNvPr>
            <p:cNvSpPr/>
            <p:nvPr/>
          </p:nvSpPr>
          <p:spPr>
            <a:xfrm>
              <a:off x="3639744" y="2103348"/>
              <a:ext cx="1946504" cy="677072"/>
            </a:xfrm>
            <a:prstGeom prst="round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prstClr val="black"/>
                  </a:solidFill>
                  <a:latin typeface="Calibri" panose="020F0502020204030204"/>
                </a:rPr>
                <a:t>Reference Architecture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RA 1</a:t>
              </a:r>
              <a:endParaRPr lang="en-GB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75C13566-335B-4E41-B607-0AA357E85C8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37786" y="2402579"/>
              <a:ext cx="347878" cy="299318"/>
            </a:xfrm>
            <a:prstGeom prst="rect">
              <a:avLst/>
            </a:prstGeom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0955B6B-50BE-0541-9095-1A2E822434B9}"/>
              </a:ext>
            </a:extLst>
          </p:cNvPr>
          <p:cNvGrpSpPr/>
          <p:nvPr/>
        </p:nvGrpSpPr>
        <p:grpSpPr>
          <a:xfrm>
            <a:off x="6123548" y="4643792"/>
            <a:ext cx="1946504" cy="677072"/>
            <a:chOff x="3639744" y="3244432"/>
            <a:chExt cx="1946504" cy="677072"/>
          </a:xfrm>
        </p:grpSpPr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4DBFCBF5-EC20-754E-9275-A0BECB28326B}"/>
                </a:ext>
              </a:extLst>
            </p:cNvPr>
            <p:cNvSpPr/>
            <p:nvPr/>
          </p:nvSpPr>
          <p:spPr>
            <a:xfrm>
              <a:off x="3639744" y="3244432"/>
              <a:ext cx="1946504" cy="677072"/>
            </a:xfrm>
            <a:prstGeom prst="round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prstClr val="black"/>
                  </a:solidFill>
                  <a:latin typeface="Calibri" panose="020F0502020204030204"/>
                </a:rPr>
                <a:t>Reference Architecture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RA 2</a:t>
              </a:r>
              <a:endParaRPr lang="en-GB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FF908D62-9B87-5C4E-B75C-59F23FF8DCC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46771" y="3544704"/>
              <a:ext cx="329908" cy="320391"/>
            </a:xfrm>
            <a:prstGeom prst="rect">
              <a:avLst/>
            </a:prstGeom>
          </p:spPr>
        </p:pic>
      </p:grpSp>
      <p:cxnSp>
        <p:nvCxnSpPr>
          <p:cNvPr id="21" name="Elbow Connector 20">
            <a:extLst>
              <a:ext uri="{FF2B5EF4-FFF2-40B4-BE49-F238E27FC236}">
                <a16:creationId xmlns:a16="http://schemas.microsoft.com/office/drawing/2014/main" id="{DF36B062-548A-8646-8B12-601889C6CC1C}"/>
              </a:ext>
            </a:extLst>
          </p:cNvPr>
          <p:cNvCxnSpPr>
            <a:cxnSpLocks/>
            <a:stCxn id="6" idx="3"/>
            <a:endCxn id="12" idx="1"/>
          </p:cNvCxnSpPr>
          <p:nvPr/>
        </p:nvCxnSpPr>
        <p:spPr>
          <a:xfrm flipV="1">
            <a:off x="4619117" y="2536801"/>
            <a:ext cx="1504432" cy="892199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>
            <a:extLst>
              <a:ext uri="{FF2B5EF4-FFF2-40B4-BE49-F238E27FC236}">
                <a16:creationId xmlns:a16="http://schemas.microsoft.com/office/drawing/2014/main" id="{3AA994D6-CC2C-9347-8B75-084C555B01D7}"/>
              </a:ext>
            </a:extLst>
          </p:cNvPr>
          <p:cNvCxnSpPr>
            <a:cxnSpLocks/>
            <a:stCxn id="6" idx="3"/>
            <a:endCxn id="16" idx="1"/>
          </p:cNvCxnSpPr>
          <p:nvPr/>
        </p:nvCxnSpPr>
        <p:spPr>
          <a:xfrm>
            <a:off x="4619117" y="3429000"/>
            <a:ext cx="1504431" cy="1553328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A9DD3088-09B4-B84E-B58D-C3F2316C2E52}"/>
              </a:ext>
            </a:extLst>
          </p:cNvPr>
          <p:cNvSpPr/>
          <p:nvPr/>
        </p:nvSpPr>
        <p:spPr>
          <a:xfrm>
            <a:off x="6341564" y="2873798"/>
            <a:ext cx="1510472" cy="523104"/>
          </a:xfrm>
          <a:prstGeom prst="roundRect">
            <a:avLst/>
          </a:prstGeom>
          <a:solidFill>
            <a:srgbClr val="A3CC8F">
              <a:alpha val="5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200" b="1" kern="0" dirty="0">
                <a:solidFill>
                  <a:schemeClr val="accent6">
                    <a:lumMod val="10000"/>
                  </a:schemeClr>
                </a:solidFill>
                <a:latin typeface="Calibri" panose="020F0502020204030204"/>
              </a:rPr>
              <a:t>RA –</a:t>
            </a:r>
            <a:r>
              <a:rPr lang="en-GB" sz="1200" b="1" kern="0" dirty="0">
                <a:solidFill>
                  <a:prstClr val="white"/>
                </a:solidFill>
                <a:latin typeface="Calibri" panose="020F0502020204030204"/>
              </a:rPr>
              <a:t> </a:t>
            </a:r>
            <a:r>
              <a:rPr lang="en-GB" sz="1200" b="1" kern="0" dirty="0">
                <a:solidFill>
                  <a:srgbClr val="FF0000"/>
                </a:solidFill>
                <a:latin typeface="Calibri" panose="020F0502020204030204"/>
              </a:rPr>
              <a:t>Appendix</a:t>
            </a:r>
          </a:p>
          <a:p>
            <a:pPr algn="ctr" defTabSz="457154">
              <a:defRPr/>
            </a:pPr>
            <a:r>
              <a:rPr lang="en-GB" sz="1200" kern="0" dirty="0">
                <a:solidFill>
                  <a:schemeClr val="accent6">
                    <a:lumMod val="10000"/>
                  </a:schemeClr>
                </a:solidFill>
                <a:latin typeface="Calibri" panose="020F0502020204030204"/>
              </a:rPr>
              <a:t>Exceptions</a:t>
            </a:r>
            <a:endParaRPr lang="en-GB" sz="1600" kern="0" dirty="0">
              <a:solidFill>
                <a:schemeClr val="accent6">
                  <a:lumMod val="10000"/>
                </a:schemeClr>
              </a:solidFill>
              <a:latin typeface="Calibri" panose="020F0502020204030204"/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4AB6FCA-DE7F-D947-804C-59C0110AED1D}"/>
              </a:ext>
            </a:extLst>
          </p:cNvPr>
          <p:cNvSpPr/>
          <p:nvPr/>
        </p:nvSpPr>
        <p:spPr>
          <a:xfrm>
            <a:off x="6341564" y="4120688"/>
            <a:ext cx="1510472" cy="523104"/>
          </a:xfrm>
          <a:prstGeom prst="roundRect">
            <a:avLst/>
          </a:prstGeom>
          <a:solidFill>
            <a:srgbClr val="A3CC8F">
              <a:alpha val="5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200" b="1" kern="0" dirty="0">
                <a:solidFill>
                  <a:schemeClr val="accent6">
                    <a:lumMod val="10000"/>
                  </a:schemeClr>
                </a:solidFill>
                <a:latin typeface="Calibri" panose="020F0502020204030204"/>
              </a:rPr>
              <a:t>RA – </a:t>
            </a:r>
            <a:r>
              <a:rPr lang="en-GB" sz="1200" b="1" kern="0" dirty="0">
                <a:solidFill>
                  <a:srgbClr val="FF0000"/>
                </a:solidFill>
                <a:latin typeface="Calibri" panose="020F0502020204030204"/>
              </a:rPr>
              <a:t>Appendix</a:t>
            </a:r>
          </a:p>
          <a:p>
            <a:pPr algn="ctr" defTabSz="457154">
              <a:defRPr/>
            </a:pPr>
            <a:r>
              <a:rPr lang="en-GB" sz="1200" kern="0" dirty="0">
                <a:solidFill>
                  <a:schemeClr val="accent6">
                    <a:lumMod val="10000"/>
                  </a:schemeClr>
                </a:solidFill>
                <a:latin typeface="Calibri" panose="020F0502020204030204"/>
              </a:rPr>
              <a:t>Exceptions</a:t>
            </a:r>
            <a:endParaRPr lang="en-GB" sz="1600" kern="0" dirty="0">
              <a:solidFill>
                <a:schemeClr val="accent6">
                  <a:lumMod val="10000"/>
                </a:schemeClr>
              </a:solidFill>
              <a:latin typeface="Calibri" panose="020F0502020204030204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375AE873-A7C5-9A45-9714-7B532843E2BD}"/>
              </a:ext>
            </a:extLst>
          </p:cNvPr>
          <p:cNvCxnSpPr>
            <a:cxnSpLocks/>
          </p:cNvCxnSpPr>
          <p:nvPr/>
        </p:nvCxnSpPr>
        <p:spPr>
          <a:xfrm>
            <a:off x="5630689" y="1300800"/>
            <a:ext cx="0" cy="5045301"/>
          </a:xfrm>
          <a:prstGeom prst="line">
            <a:avLst/>
          </a:prstGeom>
          <a:ln>
            <a:solidFill>
              <a:schemeClr val="accent6">
                <a:lumMod val="1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BF2B0AB2-2672-CD43-A810-EFEA1DC9F96E}"/>
              </a:ext>
            </a:extLst>
          </p:cNvPr>
          <p:cNvSpPr txBox="1"/>
          <p:nvPr/>
        </p:nvSpPr>
        <p:spPr>
          <a:xfrm>
            <a:off x="612439" y="2606422"/>
            <a:ext cx="19902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Infrastructure Abstraction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501571E-4B96-5C4D-8188-853A8870108D}"/>
              </a:ext>
            </a:extLst>
          </p:cNvPr>
          <p:cNvSpPr txBox="1"/>
          <p:nvPr/>
        </p:nvSpPr>
        <p:spPr>
          <a:xfrm>
            <a:off x="612438" y="3429000"/>
            <a:ext cx="2042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Interfaces &amp; LCM, Security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1385C78-4D81-4647-9619-F8B46E7D0D2F}"/>
              </a:ext>
            </a:extLst>
          </p:cNvPr>
          <p:cNvSpPr txBox="1"/>
          <p:nvPr/>
        </p:nvSpPr>
        <p:spPr>
          <a:xfrm>
            <a:off x="612438" y="4258350"/>
            <a:ext cx="2092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Verification &amp; Certification </a:t>
            </a:r>
          </a:p>
          <a:p>
            <a:r>
              <a:rPr lang="en-US" sz="1400" dirty="0"/>
              <a:t>Requirements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9428279F-B4A3-994B-AEA9-473DA65E2F38}"/>
              </a:ext>
            </a:extLst>
          </p:cNvPr>
          <p:cNvSpPr/>
          <p:nvPr/>
        </p:nvSpPr>
        <p:spPr>
          <a:xfrm>
            <a:off x="8594842" y="1370064"/>
            <a:ext cx="1977825" cy="307777"/>
          </a:xfrm>
          <a:prstGeom prst="roundRect">
            <a:avLst/>
          </a:prstGeom>
          <a:solidFill>
            <a:srgbClr val="A0CB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/>
              <a:t>RA1 </a:t>
            </a:r>
            <a:r>
              <a:rPr lang="en-US" sz="1400" b="1" dirty="0"/>
              <a:t>Core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1781C7E7-9E64-AA4B-8862-8C8E6312B43C}"/>
              </a:ext>
            </a:extLst>
          </p:cNvPr>
          <p:cNvSpPr/>
          <p:nvPr/>
        </p:nvSpPr>
        <p:spPr>
          <a:xfrm>
            <a:off x="8579182" y="2100074"/>
            <a:ext cx="1977825" cy="307777"/>
          </a:xfrm>
          <a:prstGeom prst="roundRect">
            <a:avLst/>
          </a:prstGeom>
          <a:solidFill>
            <a:srgbClr val="A0CB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/>
              <a:t>RA1 Ops</a:t>
            </a:r>
            <a:endParaRPr lang="en-US" sz="1400" b="1" dirty="0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DCF19DE6-1DD9-4044-B2CD-A3D67D2222C2}"/>
              </a:ext>
            </a:extLst>
          </p:cNvPr>
          <p:cNvSpPr/>
          <p:nvPr/>
        </p:nvSpPr>
        <p:spPr>
          <a:xfrm>
            <a:off x="8594840" y="2823878"/>
            <a:ext cx="1977825" cy="305584"/>
          </a:xfrm>
          <a:prstGeom prst="roundRect">
            <a:avLst/>
          </a:prstGeom>
          <a:solidFill>
            <a:srgbClr val="A0CB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/>
              <a:t>RA1 Dev</a:t>
            </a:r>
            <a:endParaRPr lang="en-US" sz="1400" b="1" dirty="0"/>
          </a:p>
        </p:txBody>
      </p: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5D3B3095-E5C9-F249-863A-E637A464397B}"/>
              </a:ext>
            </a:extLst>
          </p:cNvPr>
          <p:cNvSpPr/>
          <p:nvPr/>
        </p:nvSpPr>
        <p:spPr>
          <a:xfrm>
            <a:off x="648194" y="2300074"/>
            <a:ext cx="1977825" cy="307777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Core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86BB8BB5-9EB3-F54F-975A-425785C3DA8E}"/>
              </a:ext>
            </a:extLst>
          </p:cNvPr>
          <p:cNvSpPr/>
          <p:nvPr/>
        </p:nvSpPr>
        <p:spPr>
          <a:xfrm>
            <a:off x="624839" y="3141094"/>
            <a:ext cx="1977825" cy="307777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Ops</a:t>
            </a:r>
          </a:p>
        </p:txBody>
      </p: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9765A2C0-1E2B-7246-9A83-20BDB8D9B822}"/>
              </a:ext>
            </a:extLst>
          </p:cNvPr>
          <p:cNvSpPr/>
          <p:nvPr/>
        </p:nvSpPr>
        <p:spPr>
          <a:xfrm>
            <a:off x="612438" y="3963672"/>
            <a:ext cx="1977825" cy="305584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Compliance</a:t>
            </a:r>
          </a:p>
        </p:txBody>
      </p:sp>
      <p:sp>
        <p:nvSpPr>
          <p:cNvPr id="56" name="Rounded Rectangle 55">
            <a:extLst>
              <a:ext uri="{FF2B5EF4-FFF2-40B4-BE49-F238E27FC236}">
                <a16:creationId xmlns:a16="http://schemas.microsoft.com/office/drawing/2014/main" id="{AF8DDF5F-25BB-D047-AA86-06967E7FC82A}"/>
              </a:ext>
            </a:extLst>
          </p:cNvPr>
          <p:cNvSpPr/>
          <p:nvPr/>
        </p:nvSpPr>
        <p:spPr>
          <a:xfrm>
            <a:off x="8619487" y="4128602"/>
            <a:ext cx="1977825" cy="307777"/>
          </a:xfrm>
          <a:prstGeom prst="roundRect">
            <a:avLst/>
          </a:prstGeom>
          <a:solidFill>
            <a:srgbClr val="A0CB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RA2 Core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C8BE8A19-4B78-1741-A9F9-7E973A1661A0}"/>
              </a:ext>
            </a:extLst>
          </p:cNvPr>
          <p:cNvSpPr/>
          <p:nvPr/>
        </p:nvSpPr>
        <p:spPr>
          <a:xfrm>
            <a:off x="8603827" y="4858612"/>
            <a:ext cx="1977825" cy="307777"/>
          </a:xfrm>
          <a:prstGeom prst="roundRect">
            <a:avLst/>
          </a:prstGeom>
          <a:solidFill>
            <a:srgbClr val="A0CB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RA2 Ops</a:t>
            </a: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A3847E63-B796-B64E-9EFF-E05DD6863839}"/>
              </a:ext>
            </a:extLst>
          </p:cNvPr>
          <p:cNvSpPr/>
          <p:nvPr/>
        </p:nvSpPr>
        <p:spPr>
          <a:xfrm>
            <a:off x="8619485" y="5582416"/>
            <a:ext cx="1977825" cy="305584"/>
          </a:xfrm>
          <a:prstGeom prst="roundRect">
            <a:avLst/>
          </a:prstGeom>
          <a:solidFill>
            <a:srgbClr val="A0CB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RA2 Dev</a:t>
            </a:r>
          </a:p>
        </p:txBody>
      </p:sp>
      <p:sp>
        <p:nvSpPr>
          <p:cNvPr id="63" name="Title 1">
            <a:extLst>
              <a:ext uri="{FF2B5EF4-FFF2-40B4-BE49-F238E27FC236}">
                <a16:creationId xmlns:a16="http://schemas.microsoft.com/office/drawing/2014/main" id="{7D5D2639-AA8F-E145-904E-D7F1DD3F2E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Workstreams Details – RM &amp; RI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750DE39-F1B5-9849-83E8-0C71EC31F73E}"/>
              </a:ext>
            </a:extLst>
          </p:cNvPr>
          <p:cNvSpPr txBox="1"/>
          <p:nvPr/>
        </p:nvSpPr>
        <p:spPr>
          <a:xfrm>
            <a:off x="8579182" y="1663469"/>
            <a:ext cx="15432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Target Architecture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B53A324-FA86-5247-8281-78477621655F}"/>
              </a:ext>
            </a:extLst>
          </p:cNvPr>
          <p:cNvSpPr txBox="1"/>
          <p:nvPr/>
        </p:nvSpPr>
        <p:spPr>
          <a:xfrm>
            <a:off x="8578456" y="2388629"/>
            <a:ext cx="18996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Interfaces, LCM, Security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F4E5AC0-D060-0240-89AC-5327141953C3}"/>
              </a:ext>
            </a:extLst>
          </p:cNvPr>
          <p:cNvSpPr txBox="1"/>
          <p:nvPr/>
        </p:nvSpPr>
        <p:spPr>
          <a:xfrm>
            <a:off x="8578456" y="3136186"/>
            <a:ext cx="17913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Gaps &amp; Development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4A4B115-1D92-6D4B-BFE2-6867E54E0694}"/>
              </a:ext>
            </a:extLst>
          </p:cNvPr>
          <p:cNvSpPr txBox="1"/>
          <p:nvPr/>
        </p:nvSpPr>
        <p:spPr>
          <a:xfrm>
            <a:off x="8601862" y="4430094"/>
            <a:ext cx="15432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Target Architecture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D0C7725-95B0-1D43-837B-D747EA2DB0F9}"/>
              </a:ext>
            </a:extLst>
          </p:cNvPr>
          <p:cNvSpPr txBox="1"/>
          <p:nvPr/>
        </p:nvSpPr>
        <p:spPr>
          <a:xfrm>
            <a:off x="8601136" y="5902811"/>
            <a:ext cx="17913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Gaps &amp; Development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50549A0-1CAC-AC4F-B045-78B5C4084321}"/>
              </a:ext>
            </a:extLst>
          </p:cNvPr>
          <p:cNvSpPr txBox="1"/>
          <p:nvPr/>
        </p:nvSpPr>
        <p:spPr>
          <a:xfrm>
            <a:off x="8619485" y="5175228"/>
            <a:ext cx="18996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Interfaces, LCM, Security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565D28F9-FED3-1B43-B944-FC27A0A61912}"/>
              </a:ext>
            </a:extLst>
          </p:cNvPr>
          <p:cNvGrpSpPr/>
          <p:nvPr/>
        </p:nvGrpSpPr>
        <p:grpSpPr>
          <a:xfrm>
            <a:off x="6284153" y="5597560"/>
            <a:ext cx="1625600" cy="775994"/>
            <a:chOff x="4876800" y="5762262"/>
            <a:chExt cx="1625600" cy="775994"/>
          </a:xfrm>
        </p:grpSpPr>
        <p:sp>
          <p:nvSpPr>
            <p:cNvPr id="65" name="Rounded Rectangle 64">
              <a:extLst>
                <a:ext uri="{FF2B5EF4-FFF2-40B4-BE49-F238E27FC236}">
                  <a16:creationId xmlns:a16="http://schemas.microsoft.com/office/drawing/2014/main" id="{B42E1711-C273-AB48-AA05-D80CCBF32020}"/>
                </a:ext>
              </a:extLst>
            </p:cNvPr>
            <p:cNvSpPr/>
            <p:nvPr/>
          </p:nvSpPr>
          <p:spPr>
            <a:xfrm>
              <a:off x="4876800" y="5762262"/>
              <a:ext cx="1625600" cy="730212"/>
            </a:xfrm>
            <a:prstGeom prst="roundRect">
              <a:avLst/>
            </a:prstGeom>
            <a:noFill/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F668B885-1977-AB4A-BA04-4D95AF654660}"/>
                </a:ext>
              </a:extLst>
            </p:cNvPr>
            <p:cNvGrpSpPr/>
            <p:nvPr/>
          </p:nvGrpSpPr>
          <p:grpSpPr>
            <a:xfrm>
              <a:off x="5135162" y="5817244"/>
              <a:ext cx="1091879" cy="721012"/>
              <a:chOff x="968451" y="5500661"/>
              <a:chExt cx="1091879" cy="721012"/>
            </a:xfrm>
          </p:grpSpPr>
          <p:grpSp>
            <p:nvGrpSpPr>
              <p:cNvPr id="67" name="Group 66">
                <a:extLst>
                  <a:ext uri="{FF2B5EF4-FFF2-40B4-BE49-F238E27FC236}">
                    <a16:creationId xmlns:a16="http://schemas.microsoft.com/office/drawing/2014/main" id="{9C897146-6B8E-4640-8764-85F5B73BF57F}"/>
                  </a:ext>
                </a:extLst>
              </p:cNvPr>
              <p:cNvGrpSpPr/>
              <p:nvPr/>
            </p:nvGrpSpPr>
            <p:grpSpPr>
              <a:xfrm>
                <a:off x="968451" y="5500661"/>
                <a:ext cx="1091879" cy="535716"/>
                <a:chOff x="4604520" y="4524052"/>
                <a:chExt cx="1091879" cy="535716"/>
              </a:xfrm>
            </p:grpSpPr>
            <p:pic>
              <p:nvPicPr>
                <p:cNvPr id="69" name="Picture 68">
                  <a:extLst>
                    <a:ext uri="{FF2B5EF4-FFF2-40B4-BE49-F238E27FC236}">
                      <a16:creationId xmlns:a16="http://schemas.microsoft.com/office/drawing/2014/main" id="{18CD6D0F-264C-A444-AB95-1658333BC70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604520" y="4644867"/>
                  <a:ext cx="1068750" cy="414901"/>
                </a:xfrm>
                <a:prstGeom prst="rect">
                  <a:avLst/>
                </a:prstGeom>
              </p:spPr>
            </p:pic>
            <p:pic>
              <p:nvPicPr>
                <p:cNvPr id="72" name="Picture 71">
                  <a:extLst>
                    <a:ext uri="{FF2B5EF4-FFF2-40B4-BE49-F238E27FC236}">
                      <a16:creationId xmlns:a16="http://schemas.microsoft.com/office/drawing/2014/main" id="{EDE821FA-E62F-5B4B-8B04-5ABB95D353A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366491" y="4524052"/>
                  <a:ext cx="329908" cy="320391"/>
                </a:xfrm>
                <a:prstGeom prst="rect">
                  <a:avLst/>
                </a:prstGeom>
              </p:spPr>
            </p:pic>
          </p:grp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BBE3E3E4-59B7-A846-AA7C-E652A1894071}"/>
                  </a:ext>
                </a:extLst>
              </p:cNvPr>
              <p:cNvSpPr txBox="1"/>
              <p:nvPr/>
            </p:nvSpPr>
            <p:spPr>
              <a:xfrm>
                <a:off x="1282066" y="5913896"/>
                <a:ext cx="54534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/>
                  <a:t>NFVI</a:t>
                </a:r>
              </a:p>
            </p:txBody>
          </p:sp>
        </p:grpSp>
      </p:grp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365D763E-54BD-2243-B056-CE2E23F693DA}"/>
              </a:ext>
            </a:extLst>
          </p:cNvPr>
          <p:cNvCxnSpPr>
            <a:cxnSpLocks/>
            <a:stCxn id="65" idx="0"/>
            <a:endCxn id="16" idx="2"/>
          </p:cNvCxnSpPr>
          <p:nvPr/>
        </p:nvCxnSpPr>
        <p:spPr>
          <a:xfrm flipH="1" flipV="1">
            <a:off x="7096800" y="5320864"/>
            <a:ext cx="153" cy="276696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5" name="Group 74">
            <a:extLst>
              <a:ext uri="{FF2B5EF4-FFF2-40B4-BE49-F238E27FC236}">
                <a16:creationId xmlns:a16="http://schemas.microsoft.com/office/drawing/2014/main" id="{6F80AF59-1AB5-2545-84ED-C7AE12D279E2}"/>
              </a:ext>
            </a:extLst>
          </p:cNvPr>
          <p:cNvGrpSpPr/>
          <p:nvPr/>
        </p:nvGrpSpPr>
        <p:grpSpPr>
          <a:xfrm>
            <a:off x="6281672" y="1215382"/>
            <a:ext cx="1625600" cy="768117"/>
            <a:chOff x="4876800" y="5762262"/>
            <a:chExt cx="1625600" cy="768117"/>
          </a:xfrm>
        </p:grpSpPr>
        <p:sp>
          <p:nvSpPr>
            <p:cNvPr id="76" name="Rounded Rectangle 75">
              <a:extLst>
                <a:ext uri="{FF2B5EF4-FFF2-40B4-BE49-F238E27FC236}">
                  <a16:creationId xmlns:a16="http://schemas.microsoft.com/office/drawing/2014/main" id="{823573D3-BC79-4143-A6C2-B609619F1118}"/>
                </a:ext>
              </a:extLst>
            </p:cNvPr>
            <p:cNvSpPr/>
            <p:nvPr/>
          </p:nvSpPr>
          <p:spPr>
            <a:xfrm>
              <a:off x="4876800" y="5762262"/>
              <a:ext cx="1625600" cy="730212"/>
            </a:xfrm>
            <a:prstGeom prst="roundRect">
              <a:avLst/>
            </a:prstGeom>
            <a:noFill/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B01D8FFF-5005-E64F-A8B3-B166CB7C2D2D}"/>
                </a:ext>
              </a:extLst>
            </p:cNvPr>
            <p:cNvGrpSpPr/>
            <p:nvPr/>
          </p:nvGrpSpPr>
          <p:grpSpPr>
            <a:xfrm>
              <a:off x="5135162" y="5938059"/>
              <a:ext cx="1068750" cy="592320"/>
              <a:chOff x="968451" y="5621476"/>
              <a:chExt cx="1068750" cy="592320"/>
            </a:xfrm>
          </p:grpSpPr>
          <p:pic>
            <p:nvPicPr>
              <p:cNvPr id="80" name="Picture 79">
                <a:extLst>
                  <a:ext uri="{FF2B5EF4-FFF2-40B4-BE49-F238E27FC236}">
                    <a16:creationId xmlns:a16="http://schemas.microsoft.com/office/drawing/2014/main" id="{4185574C-E238-3C45-96FD-0E8D3815CB0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68451" y="5621476"/>
                <a:ext cx="1068750" cy="414901"/>
              </a:xfrm>
              <a:prstGeom prst="rect">
                <a:avLst/>
              </a:prstGeom>
            </p:spPr>
          </p:pic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0067DE08-01D8-F54F-BBBD-4DE5B9E007CD}"/>
                  </a:ext>
                </a:extLst>
              </p:cNvPr>
              <p:cNvSpPr txBox="1"/>
              <p:nvPr/>
            </p:nvSpPr>
            <p:spPr>
              <a:xfrm>
                <a:off x="1291726" y="5906019"/>
                <a:ext cx="54534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/>
                  <a:t>NFVI</a:t>
                </a:r>
              </a:p>
            </p:txBody>
          </p:sp>
        </p:grpSp>
      </p:grpSp>
      <p:pic>
        <p:nvPicPr>
          <p:cNvPr id="82" name="Picture 81">
            <a:extLst>
              <a:ext uri="{FF2B5EF4-FFF2-40B4-BE49-F238E27FC236}">
                <a16:creationId xmlns:a16="http://schemas.microsoft.com/office/drawing/2014/main" id="{96D5D470-0752-9746-B96B-4CC60544570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5137" y="1304978"/>
            <a:ext cx="355438" cy="305823"/>
          </a:xfrm>
          <a:prstGeom prst="rect">
            <a:avLst/>
          </a:prstGeom>
        </p:spPr>
      </p:pic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49BC49AB-418B-DD49-B4DD-8490686182D7}"/>
              </a:ext>
            </a:extLst>
          </p:cNvPr>
          <p:cNvCxnSpPr>
            <a:cxnSpLocks/>
            <a:stCxn id="76" idx="2"/>
            <a:endCxn id="12" idx="0"/>
          </p:cNvCxnSpPr>
          <p:nvPr/>
        </p:nvCxnSpPr>
        <p:spPr>
          <a:xfrm>
            <a:off x="7094472" y="1945594"/>
            <a:ext cx="2329" cy="252671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7650820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54305932-0F6B-1A45-9CAA-429875985ABA}"/>
              </a:ext>
            </a:extLst>
          </p:cNvPr>
          <p:cNvSpPr/>
          <p:nvPr/>
        </p:nvSpPr>
        <p:spPr>
          <a:xfrm>
            <a:off x="3851514" y="1776516"/>
            <a:ext cx="128684" cy="12698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itle 1">
            <a:extLst>
              <a:ext uri="{FF2B5EF4-FFF2-40B4-BE49-F238E27FC236}">
                <a16:creationId xmlns:a16="http://schemas.microsoft.com/office/drawing/2014/main" id="{8091B8E0-3B54-594F-83DC-297BA9C1A7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Workstreams Details – RI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C6664E6C-0491-ED42-B832-75D3FC325970}"/>
              </a:ext>
            </a:extLst>
          </p:cNvPr>
          <p:cNvSpPr/>
          <p:nvPr/>
        </p:nvSpPr>
        <p:spPr>
          <a:xfrm>
            <a:off x="4229241" y="2424529"/>
            <a:ext cx="3446750" cy="307777"/>
          </a:xfrm>
          <a:prstGeom prst="roundRect">
            <a:avLst>
              <a:gd name="adj" fmla="val 0"/>
            </a:avLst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Requirements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DD152F7C-9C0E-6D4D-A979-9A5B939DA3E9}"/>
              </a:ext>
            </a:extLst>
          </p:cNvPr>
          <p:cNvSpPr/>
          <p:nvPr/>
        </p:nvSpPr>
        <p:spPr>
          <a:xfrm>
            <a:off x="4229240" y="2732306"/>
            <a:ext cx="1148732" cy="490437"/>
          </a:xfrm>
          <a:prstGeom prst="roundRect">
            <a:avLst>
              <a:gd name="adj" fmla="val 0"/>
            </a:avLst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prstClr val="black"/>
                </a:solidFill>
                <a:latin typeface="Calibri" panose="020F0502020204030204"/>
              </a:rPr>
              <a:t>Ch02</a:t>
            </a: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: Overall Req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292FAF77-EED4-874C-A0DE-907F7395EC9E}"/>
              </a:ext>
            </a:extLst>
          </p:cNvPr>
          <p:cNvSpPr/>
          <p:nvPr/>
        </p:nvSpPr>
        <p:spPr>
          <a:xfrm>
            <a:off x="5380447" y="2732305"/>
            <a:ext cx="1148731" cy="490437"/>
          </a:xfrm>
          <a:prstGeom prst="roundRect">
            <a:avLst>
              <a:gd name="adj" fmla="val 0"/>
            </a:avLst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prstClr val="black"/>
                </a:solidFill>
                <a:latin typeface="Calibri" panose="020F0502020204030204"/>
              </a:rPr>
              <a:t>Ch03</a:t>
            </a: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: Target State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2BA852AE-7306-5D4E-B7FA-9B797A70E539}"/>
              </a:ext>
            </a:extLst>
          </p:cNvPr>
          <p:cNvSpPr/>
          <p:nvPr/>
        </p:nvSpPr>
        <p:spPr>
          <a:xfrm>
            <a:off x="6527259" y="2732305"/>
            <a:ext cx="1148731" cy="490437"/>
          </a:xfrm>
          <a:prstGeom prst="roundRect">
            <a:avLst>
              <a:gd name="adj" fmla="val 0"/>
            </a:avLst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prstClr val="black"/>
                </a:solidFill>
                <a:latin typeface="Calibri" panose="020F0502020204030204"/>
              </a:rPr>
              <a:t>Ch06</a:t>
            </a: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: Installer Req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92C1C6EE-5EA3-DB49-A2E3-EA2459929F39}"/>
              </a:ext>
            </a:extLst>
          </p:cNvPr>
          <p:cNvSpPr/>
          <p:nvPr/>
        </p:nvSpPr>
        <p:spPr>
          <a:xfrm>
            <a:off x="8095160" y="2737855"/>
            <a:ext cx="914296" cy="490437"/>
          </a:xfrm>
          <a:prstGeom prst="roundRect">
            <a:avLst>
              <a:gd name="adj" fmla="val 0"/>
            </a:avLst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prstClr val="black"/>
                </a:solidFill>
                <a:latin typeface="Calibri" panose="020F0502020204030204"/>
              </a:rPr>
              <a:t>Ch04</a:t>
            </a: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: </a:t>
            </a:r>
          </a:p>
          <a:p>
            <a:pPr algn="ctr" defTabSz="457154"/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Labs Req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1DB92DB0-45FE-514C-9FF0-4E8C017004D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7507" y="4384820"/>
            <a:ext cx="1483190" cy="896094"/>
          </a:xfrm>
          <a:prstGeom prst="rect">
            <a:avLst/>
          </a:prstGeom>
        </p:spPr>
      </p:pic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B75BCA1D-7D31-1645-AFD3-927990CF6623}"/>
              </a:ext>
            </a:extLst>
          </p:cNvPr>
          <p:cNvSpPr/>
          <p:nvPr/>
        </p:nvSpPr>
        <p:spPr>
          <a:xfrm>
            <a:off x="8095160" y="2428294"/>
            <a:ext cx="3209150" cy="307777"/>
          </a:xfrm>
          <a:prstGeom prst="roundRect">
            <a:avLst>
              <a:gd name="adj" fmla="val 0"/>
            </a:avLst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Operations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BEAC816-411D-5E45-AF3D-46ADF093DE02}"/>
              </a:ext>
            </a:extLst>
          </p:cNvPr>
          <p:cNvSpPr/>
          <p:nvPr/>
        </p:nvSpPr>
        <p:spPr>
          <a:xfrm>
            <a:off x="11095775" y="3008858"/>
            <a:ext cx="728332" cy="339355"/>
          </a:xfrm>
          <a:prstGeom prst="ellipse">
            <a:avLst/>
          </a:prstGeom>
          <a:solidFill>
            <a:srgbClr val="F4AF94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6">
                    <a:lumMod val="10000"/>
                  </a:schemeClr>
                </a:solidFill>
              </a:rPr>
              <a:t>LaaS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70259C87-94C8-FB48-8B56-058126A85651}"/>
              </a:ext>
            </a:extLst>
          </p:cNvPr>
          <p:cNvSpPr/>
          <p:nvPr/>
        </p:nvSpPr>
        <p:spPr>
          <a:xfrm>
            <a:off x="11113401" y="2765638"/>
            <a:ext cx="692884" cy="307777"/>
          </a:xfrm>
          <a:prstGeom prst="ellipse">
            <a:avLst/>
          </a:prstGeom>
          <a:solidFill>
            <a:srgbClr val="F4AF94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6">
                    <a:lumMod val="10000"/>
                  </a:schemeClr>
                </a:solidFill>
              </a:rPr>
              <a:t>Self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6C2FE66E-3005-F24C-9032-905C7647D233}"/>
              </a:ext>
            </a:extLst>
          </p:cNvPr>
          <p:cNvSpPr/>
          <p:nvPr/>
        </p:nvSpPr>
        <p:spPr>
          <a:xfrm>
            <a:off x="10155579" y="2738942"/>
            <a:ext cx="1148731" cy="490437"/>
          </a:xfrm>
          <a:prstGeom prst="roundRect">
            <a:avLst>
              <a:gd name="adj" fmla="val 0"/>
            </a:avLst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prstClr val="black"/>
                </a:solidFill>
                <a:latin typeface="Calibri" panose="020F0502020204030204"/>
              </a:rPr>
              <a:t>Ch07</a:t>
            </a: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: </a:t>
            </a:r>
          </a:p>
          <a:p>
            <a:pPr algn="ctr" defTabSz="457154"/>
            <a:r>
              <a:rPr lang="en-US" sz="1100" kern="0" dirty="0">
                <a:solidFill>
                  <a:prstClr val="black"/>
                </a:solidFill>
                <a:latin typeface="Calibri" panose="020F0502020204030204"/>
              </a:rPr>
              <a:t>Ops (Cookbook)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701ECDD-61B1-1845-A27B-336D6496F4D8}"/>
              </a:ext>
            </a:extLst>
          </p:cNvPr>
          <p:cNvGrpSpPr/>
          <p:nvPr/>
        </p:nvGrpSpPr>
        <p:grpSpPr>
          <a:xfrm>
            <a:off x="10242341" y="3158036"/>
            <a:ext cx="1222745" cy="520995"/>
            <a:chOff x="9647970" y="3917971"/>
            <a:chExt cx="1222745" cy="520995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F21C65A-FADB-4941-AA68-84CAF584FC5C}"/>
                </a:ext>
              </a:extLst>
            </p:cNvPr>
            <p:cNvSpPr/>
            <p:nvPr/>
          </p:nvSpPr>
          <p:spPr>
            <a:xfrm>
              <a:off x="9647970" y="3917971"/>
              <a:ext cx="1222745" cy="520995"/>
            </a:xfrm>
            <a:prstGeom prst="ellipse">
              <a:avLst/>
            </a:prstGeom>
            <a:solidFill>
              <a:srgbClr val="F4AF94">
                <a:alpha val="3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accent6">
                      <a:lumMod val="10000"/>
                    </a:schemeClr>
                  </a:solidFill>
                </a:rPr>
                <a:t>Community</a:t>
              </a:r>
            </a:p>
            <a:p>
              <a:pPr algn="ctr"/>
              <a:r>
                <a:rPr lang="en-US" sz="1100" dirty="0">
                  <a:solidFill>
                    <a:schemeClr val="accent6">
                      <a:lumMod val="10000"/>
                    </a:schemeClr>
                  </a:solidFill>
                </a:rPr>
                <a:t>           Labs</a:t>
              </a:r>
            </a:p>
          </p:txBody>
        </p:sp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0DC99103-01AD-5241-9F1A-C0B4ED75F31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853569" y="4218164"/>
              <a:ext cx="490637" cy="116727"/>
            </a:xfrm>
            <a:prstGeom prst="rect">
              <a:avLst/>
            </a:prstGeom>
          </p:spPr>
        </p:pic>
      </p:grpSp>
      <p:cxnSp>
        <p:nvCxnSpPr>
          <p:cNvPr id="52" name="Elbow Connector 51">
            <a:extLst>
              <a:ext uri="{FF2B5EF4-FFF2-40B4-BE49-F238E27FC236}">
                <a16:creationId xmlns:a16="http://schemas.microsoft.com/office/drawing/2014/main" id="{4D6D0105-3BE3-994A-A793-C443BBFFB55B}"/>
              </a:ext>
            </a:extLst>
          </p:cNvPr>
          <p:cNvCxnSpPr>
            <a:cxnSpLocks/>
            <a:stCxn id="17" idx="2"/>
          </p:cNvCxnSpPr>
          <p:nvPr/>
        </p:nvCxnSpPr>
        <p:spPr>
          <a:xfrm rot="16200000" flipH="1">
            <a:off x="8341953" y="3438646"/>
            <a:ext cx="1233812" cy="813103"/>
          </a:xfrm>
          <a:prstGeom prst="bentConnector3">
            <a:avLst>
              <a:gd name="adj1" fmla="val 33230"/>
            </a:avLst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ounded Rectangle 59">
            <a:extLst>
              <a:ext uri="{FF2B5EF4-FFF2-40B4-BE49-F238E27FC236}">
                <a16:creationId xmlns:a16="http://schemas.microsoft.com/office/drawing/2014/main" id="{F7E11FAF-A34F-344C-B14A-BF53B5DC8BF0}"/>
              </a:ext>
            </a:extLst>
          </p:cNvPr>
          <p:cNvSpPr/>
          <p:nvPr/>
        </p:nvSpPr>
        <p:spPr>
          <a:xfrm>
            <a:off x="6632807" y="3737503"/>
            <a:ext cx="1148731" cy="1095364"/>
          </a:xfrm>
          <a:prstGeom prst="roundRect">
            <a:avLst>
              <a:gd name="adj" fmla="val 8108"/>
            </a:avLst>
          </a:prstGeom>
          <a:solidFill>
            <a:schemeClr val="bg1"/>
          </a:solidFill>
          <a:ln w="38100" cap="flat" cmpd="sng" algn="ctr">
            <a:solidFill>
              <a:schemeClr val="accent6">
                <a:lumMod val="1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Vendors/ Third Party Installers</a:t>
            </a:r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61B12838-3352-B841-BE97-8DAA5ACD2394}"/>
              </a:ext>
            </a:extLst>
          </p:cNvPr>
          <p:cNvGrpSpPr/>
          <p:nvPr/>
        </p:nvGrpSpPr>
        <p:grpSpPr>
          <a:xfrm>
            <a:off x="5367345" y="3737503"/>
            <a:ext cx="1148731" cy="1834750"/>
            <a:chOff x="4726860" y="4025276"/>
            <a:chExt cx="1148731" cy="1834750"/>
          </a:xfrm>
        </p:grpSpPr>
        <p:sp>
          <p:nvSpPr>
            <p:cNvPr id="59" name="Rounded Rectangle 58">
              <a:extLst>
                <a:ext uri="{FF2B5EF4-FFF2-40B4-BE49-F238E27FC236}">
                  <a16:creationId xmlns:a16="http://schemas.microsoft.com/office/drawing/2014/main" id="{16CA2C89-DDC6-C541-8075-59953EF34B2B}"/>
                </a:ext>
              </a:extLst>
            </p:cNvPr>
            <p:cNvSpPr/>
            <p:nvPr/>
          </p:nvSpPr>
          <p:spPr>
            <a:xfrm>
              <a:off x="4726860" y="4025276"/>
              <a:ext cx="1148731" cy="1834750"/>
            </a:xfrm>
            <a:prstGeom prst="roundRect">
              <a:avLst>
                <a:gd name="adj" fmla="val 10676"/>
              </a:avLst>
            </a:prstGeom>
            <a:solidFill>
              <a:srgbClr val="ADD7C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Installers</a:t>
              </a:r>
            </a:p>
          </p:txBody>
        </p:sp>
        <p:pic>
          <p:nvPicPr>
            <p:cNvPr id="58" name="Picture 57">
              <a:extLst>
                <a:ext uri="{FF2B5EF4-FFF2-40B4-BE49-F238E27FC236}">
                  <a16:creationId xmlns:a16="http://schemas.microsoft.com/office/drawing/2014/main" id="{DAA2CB76-E35E-8E4E-858B-B1D72E171CC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551754"/>
              <a:ext cx="916456" cy="198121"/>
            </a:xfrm>
            <a:prstGeom prst="rect">
              <a:avLst/>
            </a:prstGeom>
          </p:spPr>
        </p:pic>
        <p:sp>
          <p:nvSpPr>
            <p:cNvPr id="62" name="Rounded Rectangle 61">
              <a:extLst>
                <a:ext uri="{FF2B5EF4-FFF2-40B4-BE49-F238E27FC236}">
                  <a16:creationId xmlns:a16="http://schemas.microsoft.com/office/drawing/2014/main" id="{02A75601-CB39-F243-A627-9A69BCB6C810}"/>
                </a:ext>
              </a:extLst>
            </p:cNvPr>
            <p:cNvSpPr/>
            <p:nvPr/>
          </p:nvSpPr>
          <p:spPr>
            <a:xfrm>
              <a:off x="4878988" y="4878800"/>
              <a:ext cx="850188" cy="347104"/>
            </a:xfrm>
            <a:prstGeom prst="roundRect">
              <a:avLst>
                <a:gd name="adj" fmla="val 8108"/>
              </a:avLst>
            </a:prstGeom>
            <a:solidFill>
              <a:schemeClr val="bg1"/>
            </a:solidFill>
            <a:ln w="12700" cap="flat" cmpd="sng" algn="ctr">
              <a:solidFill>
                <a:schemeClr val="accent6">
                  <a:lumMod val="10000"/>
                </a:schemeClr>
              </a:solidFill>
              <a:prstDash val="dashDot"/>
              <a:miter lim="800000"/>
            </a:ln>
            <a:effectLst/>
          </p:spPr>
          <p:txBody>
            <a:bodyPr rtlCol="0" anchor="ctr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Airship</a:t>
              </a:r>
            </a:p>
          </p:txBody>
        </p:sp>
        <p:sp>
          <p:nvSpPr>
            <p:cNvPr id="66" name="Rounded Rectangle 65">
              <a:extLst>
                <a:ext uri="{FF2B5EF4-FFF2-40B4-BE49-F238E27FC236}">
                  <a16:creationId xmlns:a16="http://schemas.microsoft.com/office/drawing/2014/main" id="{D73AC156-5057-6647-BD2B-7144926A1EF3}"/>
                </a:ext>
              </a:extLst>
            </p:cNvPr>
            <p:cNvSpPr/>
            <p:nvPr/>
          </p:nvSpPr>
          <p:spPr>
            <a:xfrm>
              <a:off x="4878988" y="5383996"/>
              <a:ext cx="850188" cy="347104"/>
            </a:xfrm>
            <a:prstGeom prst="roundRect">
              <a:avLst>
                <a:gd name="adj" fmla="val 8108"/>
              </a:avLst>
            </a:prstGeom>
            <a:solidFill>
              <a:schemeClr val="bg1"/>
            </a:solidFill>
            <a:ln w="12700" cap="flat" cmpd="sng" algn="ctr">
              <a:solidFill>
                <a:schemeClr val="accent6">
                  <a:lumMod val="10000"/>
                </a:schemeClr>
              </a:solidFill>
              <a:prstDash val="dashDot"/>
              <a:miter lim="800000"/>
            </a:ln>
            <a:effectLst/>
          </p:spPr>
          <p:txBody>
            <a:bodyPr rtlCol="0" anchor="ctr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Installer</a:t>
              </a:r>
            </a:p>
          </p:txBody>
        </p:sp>
      </p:grpSp>
      <p:cxnSp>
        <p:nvCxnSpPr>
          <p:cNvPr id="67" name="Elbow Connector 66">
            <a:extLst>
              <a:ext uri="{FF2B5EF4-FFF2-40B4-BE49-F238E27FC236}">
                <a16:creationId xmlns:a16="http://schemas.microsoft.com/office/drawing/2014/main" id="{D7AF9119-C360-D942-AE80-004448713E52}"/>
              </a:ext>
            </a:extLst>
          </p:cNvPr>
          <p:cNvCxnSpPr>
            <a:cxnSpLocks/>
          </p:cNvCxnSpPr>
          <p:nvPr/>
        </p:nvCxnSpPr>
        <p:spPr>
          <a:xfrm rot="16200000" flipH="1">
            <a:off x="5388762" y="3476959"/>
            <a:ext cx="520995" cy="90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Elbow Connector 67">
            <a:extLst>
              <a:ext uri="{FF2B5EF4-FFF2-40B4-BE49-F238E27FC236}">
                <a16:creationId xmlns:a16="http://schemas.microsoft.com/office/drawing/2014/main" id="{9391ED8B-3045-A940-841F-FB0BFA2290E9}"/>
              </a:ext>
            </a:extLst>
          </p:cNvPr>
          <p:cNvCxnSpPr>
            <a:cxnSpLocks/>
          </p:cNvCxnSpPr>
          <p:nvPr/>
        </p:nvCxnSpPr>
        <p:spPr>
          <a:xfrm rot="5400000">
            <a:off x="7197701" y="3476960"/>
            <a:ext cx="520997" cy="90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Elbow Connector 71">
            <a:extLst>
              <a:ext uri="{FF2B5EF4-FFF2-40B4-BE49-F238E27FC236}">
                <a16:creationId xmlns:a16="http://schemas.microsoft.com/office/drawing/2014/main" id="{7005B12B-B137-4E46-BB8D-790207FE1735}"/>
              </a:ext>
            </a:extLst>
          </p:cNvPr>
          <p:cNvCxnSpPr>
            <a:cxnSpLocks/>
            <a:stCxn id="90" idx="4"/>
            <a:endCxn id="60" idx="0"/>
          </p:cNvCxnSpPr>
          <p:nvPr/>
        </p:nvCxnSpPr>
        <p:spPr>
          <a:xfrm rot="16200000" flipH="1">
            <a:off x="6445348" y="2975678"/>
            <a:ext cx="526100" cy="997550"/>
          </a:xfrm>
          <a:prstGeom prst="bentConnector3">
            <a:avLst>
              <a:gd name="adj1" fmla="val 66898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Elbow Connector 84">
            <a:extLst>
              <a:ext uri="{FF2B5EF4-FFF2-40B4-BE49-F238E27FC236}">
                <a16:creationId xmlns:a16="http://schemas.microsoft.com/office/drawing/2014/main" id="{B1F86A1C-DC94-2A4D-9D69-C00B56B74E22}"/>
              </a:ext>
            </a:extLst>
          </p:cNvPr>
          <p:cNvCxnSpPr>
            <a:cxnSpLocks/>
            <a:stCxn id="91" idx="4"/>
            <a:endCxn id="59" idx="0"/>
          </p:cNvCxnSpPr>
          <p:nvPr/>
        </p:nvCxnSpPr>
        <p:spPr>
          <a:xfrm rot="5400000">
            <a:off x="6196741" y="2960520"/>
            <a:ext cx="521953" cy="1032012"/>
          </a:xfrm>
          <a:prstGeom prst="bentConnector3">
            <a:avLst>
              <a:gd name="adj1" fmla="val 34792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Oval 89">
            <a:extLst>
              <a:ext uri="{FF2B5EF4-FFF2-40B4-BE49-F238E27FC236}">
                <a16:creationId xmlns:a16="http://schemas.microsoft.com/office/drawing/2014/main" id="{59E8687A-52C1-084B-B719-564295F110AB}"/>
              </a:ext>
            </a:extLst>
          </p:cNvPr>
          <p:cNvSpPr/>
          <p:nvPr/>
        </p:nvSpPr>
        <p:spPr>
          <a:xfrm>
            <a:off x="6186763" y="3165684"/>
            <a:ext cx="45719" cy="45719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1D87165B-F54C-A040-B273-FAED9784D52A}"/>
              </a:ext>
            </a:extLst>
          </p:cNvPr>
          <p:cNvSpPr/>
          <p:nvPr/>
        </p:nvSpPr>
        <p:spPr>
          <a:xfrm>
            <a:off x="6950863" y="3169831"/>
            <a:ext cx="45719" cy="45719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8" name="Elbow Connector 97">
            <a:extLst>
              <a:ext uri="{FF2B5EF4-FFF2-40B4-BE49-F238E27FC236}">
                <a16:creationId xmlns:a16="http://schemas.microsoft.com/office/drawing/2014/main" id="{C617FBB2-3FC9-8446-B619-DF38D4C58763}"/>
              </a:ext>
            </a:extLst>
          </p:cNvPr>
          <p:cNvCxnSpPr>
            <a:cxnSpLocks/>
          </p:cNvCxnSpPr>
          <p:nvPr/>
        </p:nvCxnSpPr>
        <p:spPr>
          <a:xfrm flipV="1">
            <a:off x="6533679" y="4944780"/>
            <a:ext cx="2357690" cy="319691"/>
          </a:xfrm>
          <a:prstGeom prst="bentConnector3">
            <a:avLst>
              <a:gd name="adj1" fmla="val 77117"/>
            </a:avLst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Elbow Connector 104">
            <a:extLst>
              <a:ext uri="{FF2B5EF4-FFF2-40B4-BE49-F238E27FC236}">
                <a16:creationId xmlns:a16="http://schemas.microsoft.com/office/drawing/2014/main" id="{F691325B-7CCB-1546-8FB6-F13B0F521BF4}"/>
              </a:ext>
            </a:extLst>
          </p:cNvPr>
          <p:cNvCxnSpPr>
            <a:cxnSpLocks/>
            <a:stCxn id="60" idx="3"/>
          </p:cNvCxnSpPr>
          <p:nvPr/>
        </p:nvCxnSpPr>
        <p:spPr>
          <a:xfrm>
            <a:off x="7781538" y="4285185"/>
            <a:ext cx="1109831" cy="262132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Rounded Rectangle 109">
            <a:extLst>
              <a:ext uri="{FF2B5EF4-FFF2-40B4-BE49-F238E27FC236}">
                <a16:creationId xmlns:a16="http://schemas.microsoft.com/office/drawing/2014/main" id="{8AB8B864-1737-D141-B471-E23A62ADD070}"/>
              </a:ext>
            </a:extLst>
          </p:cNvPr>
          <p:cNvSpPr/>
          <p:nvPr/>
        </p:nvSpPr>
        <p:spPr>
          <a:xfrm>
            <a:off x="2091028" y="3977069"/>
            <a:ext cx="2388574" cy="323738"/>
          </a:xfrm>
          <a:prstGeom prst="roundRect">
            <a:avLst>
              <a:gd name="adj" fmla="val 0"/>
            </a:avLst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Gaps &amp; Development</a:t>
            </a:r>
          </a:p>
        </p:txBody>
      </p:sp>
      <p:sp>
        <p:nvSpPr>
          <p:cNvPr id="111" name="Rounded Rectangle 110">
            <a:extLst>
              <a:ext uri="{FF2B5EF4-FFF2-40B4-BE49-F238E27FC236}">
                <a16:creationId xmlns:a16="http://schemas.microsoft.com/office/drawing/2014/main" id="{886BE98E-1084-D840-9A0D-570E32714C88}"/>
              </a:ext>
            </a:extLst>
          </p:cNvPr>
          <p:cNvSpPr/>
          <p:nvPr/>
        </p:nvSpPr>
        <p:spPr>
          <a:xfrm>
            <a:off x="3239502" y="4300807"/>
            <a:ext cx="1240100" cy="718108"/>
          </a:xfrm>
          <a:prstGeom prst="roundRect">
            <a:avLst>
              <a:gd name="adj" fmla="val 0"/>
            </a:avLst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prstClr val="black"/>
                </a:solidFill>
                <a:latin typeface="Calibri" panose="020F0502020204030204"/>
              </a:rPr>
              <a:t>Ch09</a:t>
            </a: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: </a:t>
            </a:r>
          </a:p>
          <a:p>
            <a:pPr algn="ctr" defTabSz="457154"/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Gaps &amp; Development</a:t>
            </a:r>
          </a:p>
        </p:txBody>
      </p:sp>
      <p:sp>
        <p:nvSpPr>
          <p:cNvPr id="112" name="Rounded Rectangle 111">
            <a:extLst>
              <a:ext uri="{FF2B5EF4-FFF2-40B4-BE49-F238E27FC236}">
                <a16:creationId xmlns:a16="http://schemas.microsoft.com/office/drawing/2014/main" id="{C30D8AC7-419E-A544-9EC1-433D9797A356}"/>
              </a:ext>
            </a:extLst>
          </p:cNvPr>
          <p:cNvSpPr/>
          <p:nvPr/>
        </p:nvSpPr>
        <p:spPr>
          <a:xfrm>
            <a:off x="2088848" y="4300807"/>
            <a:ext cx="1148732" cy="718108"/>
          </a:xfrm>
          <a:prstGeom prst="roundRect">
            <a:avLst>
              <a:gd name="adj" fmla="val 0"/>
            </a:avLst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prstClr val="black"/>
                </a:solidFill>
                <a:latin typeface="Calibri" panose="020F0502020204030204"/>
              </a:rPr>
              <a:t>Ch08</a:t>
            </a: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: Integration (Cookbook)</a:t>
            </a:r>
          </a:p>
        </p:txBody>
      </p:sp>
      <p:cxnSp>
        <p:nvCxnSpPr>
          <p:cNvPr id="113" name="Elbow Connector 112">
            <a:extLst>
              <a:ext uri="{FF2B5EF4-FFF2-40B4-BE49-F238E27FC236}">
                <a16:creationId xmlns:a16="http://schemas.microsoft.com/office/drawing/2014/main" id="{32E82690-FD54-DB49-9738-22660E6411E8}"/>
              </a:ext>
            </a:extLst>
          </p:cNvPr>
          <p:cNvCxnSpPr>
            <a:cxnSpLocks/>
            <a:stCxn id="112" idx="2"/>
          </p:cNvCxnSpPr>
          <p:nvPr/>
        </p:nvCxnSpPr>
        <p:spPr>
          <a:xfrm rot="16200000" flipH="1">
            <a:off x="3894202" y="3787927"/>
            <a:ext cx="250751" cy="2712726"/>
          </a:xfrm>
          <a:prstGeom prst="bentConnector2">
            <a:avLst/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Elbow Connector 115">
            <a:extLst>
              <a:ext uri="{FF2B5EF4-FFF2-40B4-BE49-F238E27FC236}">
                <a16:creationId xmlns:a16="http://schemas.microsoft.com/office/drawing/2014/main" id="{44A78879-C4E7-4849-BF57-D1AB3F437892}"/>
              </a:ext>
            </a:extLst>
          </p:cNvPr>
          <p:cNvCxnSpPr>
            <a:cxnSpLocks/>
            <a:stCxn id="111" idx="3"/>
            <a:endCxn id="59" idx="1"/>
          </p:cNvCxnSpPr>
          <p:nvPr/>
        </p:nvCxnSpPr>
        <p:spPr>
          <a:xfrm flipV="1">
            <a:off x="4479602" y="4654878"/>
            <a:ext cx="887743" cy="4983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TextBox 118">
            <a:extLst>
              <a:ext uri="{FF2B5EF4-FFF2-40B4-BE49-F238E27FC236}">
                <a16:creationId xmlns:a16="http://schemas.microsoft.com/office/drawing/2014/main" id="{EABAFCEE-A227-2144-8D0B-1694E8857007}"/>
              </a:ext>
            </a:extLst>
          </p:cNvPr>
          <p:cNvSpPr txBox="1"/>
          <p:nvPr/>
        </p:nvSpPr>
        <p:spPr>
          <a:xfrm>
            <a:off x="9365409" y="5079805"/>
            <a:ext cx="59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/>
              <a:t>Labs</a:t>
            </a:r>
          </a:p>
        </p:txBody>
      </p:sp>
      <p:cxnSp>
        <p:nvCxnSpPr>
          <p:cNvPr id="121" name="Elbow Connector 120">
            <a:extLst>
              <a:ext uri="{FF2B5EF4-FFF2-40B4-BE49-F238E27FC236}">
                <a16:creationId xmlns:a16="http://schemas.microsoft.com/office/drawing/2014/main" id="{9043C494-DF1D-3D43-8CA7-D13B8610FB12}"/>
              </a:ext>
            </a:extLst>
          </p:cNvPr>
          <p:cNvCxnSpPr>
            <a:cxnSpLocks/>
          </p:cNvCxnSpPr>
          <p:nvPr/>
        </p:nvCxnSpPr>
        <p:spPr>
          <a:xfrm rot="5400000">
            <a:off x="9592221" y="3648841"/>
            <a:ext cx="1317938" cy="479014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>
            <a:extLst>
              <a:ext uri="{FF2B5EF4-FFF2-40B4-BE49-F238E27FC236}">
                <a16:creationId xmlns:a16="http://schemas.microsoft.com/office/drawing/2014/main" id="{1B120AD9-DD42-2B4B-867A-3806532AEB43}"/>
              </a:ext>
            </a:extLst>
          </p:cNvPr>
          <p:cNvCxnSpPr>
            <a:cxnSpLocks/>
            <a:stCxn id="4" idx="6"/>
            <a:endCxn id="30" idx="0"/>
          </p:cNvCxnSpPr>
          <p:nvPr/>
        </p:nvCxnSpPr>
        <p:spPr>
          <a:xfrm>
            <a:off x="3980198" y="1840009"/>
            <a:ext cx="5719537" cy="588285"/>
          </a:xfrm>
          <a:prstGeom prst="bentConnector2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52">
            <a:extLst>
              <a:ext uri="{FF2B5EF4-FFF2-40B4-BE49-F238E27FC236}">
                <a16:creationId xmlns:a16="http://schemas.microsoft.com/office/drawing/2014/main" id="{3FC94039-C857-C94D-9EDB-4C651010A78A}"/>
              </a:ext>
            </a:extLst>
          </p:cNvPr>
          <p:cNvCxnSpPr>
            <a:cxnSpLocks/>
            <a:stCxn id="4" idx="6"/>
            <a:endCxn id="6" idx="0"/>
          </p:cNvCxnSpPr>
          <p:nvPr/>
        </p:nvCxnSpPr>
        <p:spPr>
          <a:xfrm>
            <a:off x="3980198" y="1840009"/>
            <a:ext cx="1972418" cy="584520"/>
          </a:xfrm>
          <a:prstGeom prst="bentConnector2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8D059E9A-6735-E640-A3E6-6ED3D2199FD3}"/>
              </a:ext>
            </a:extLst>
          </p:cNvPr>
          <p:cNvGrpSpPr/>
          <p:nvPr/>
        </p:nvGrpSpPr>
        <p:grpSpPr>
          <a:xfrm>
            <a:off x="2105079" y="1837289"/>
            <a:ext cx="1946504" cy="565009"/>
            <a:chOff x="654930" y="2556448"/>
            <a:chExt cx="1946504" cy="565009"/>
          </a:xfrm>
        </p:grpSpPr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DD749FE7-1DD5-3745-BF20-98DA3C5EC65C}"/>
                </a:ext>
              </a:extLst>
            </p:cNvPr>
            <p:cNvSpPr/>
            <p:nvPr/>
          </p:nvSpPr>
          <p:spPr>
            <a:xfrm>
              <a:off x="654930" y="2556448"/>
              <a:ext cx="1946504" cy="565009"/>
            </a:xfrm>
            <a:prstGeom prst="round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prstClr val="black"/>
                  </a:solidFill>
                  <a:latin typeface="Calibri" panose="020F0502020204030204"/>
                </a:rPr>
                <a:t>Reference Architecture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RA 1</a:t>
              </a:r>
              <a:endParaRPr lang="en-GB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54384A0-2931-1D47-BEB5-658BD5ACCBD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72372" y="2785909"/>
              <a:ext cx="347878" cy="299318"/>
            </a:xfrm>
            <a:prstGeom prst="rect">
              <a:avLst/>
            </a:prstGeom>
          </p:spPr>
        </p:pic>
      </p:grp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E9242670-730F-A94C-97F1-82581BDA96D7}"/>
              </a:ext>
            </a:extLst>
          </p:cNvPr>
          <p:cNvSpPr/>
          <p:nvPr/>
        </p:nvSpPr>
        <p:spPr>
          <a:xfrm>
            <a:off x="2113513" y="1264769"/>
            <a:ext cx="1946504" cy="562768"/>
          </a:xfrm>
          <a:prstGeom prst="roundRect">
            <a:avLst/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Model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  <a:endParaRPr lang="en-GB" b="1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087D5576-165B-DC42-8565-D937FEC3026C}"/>
              </a:ext>
            </a:extLst>
          </p:cNvPr>
          <p:cNvSpPr/>
          <p:nvPr/>
        </p:nvSpPr>
        <p:spPr>
          <a:xfrm>
            <a:off x="5367344" y="3712492"/>
            <a:ext cx="3463003" cy="1982914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F5AA9ABE-FC09-CA4C-9EB7-D4E690E0A0EB}"/>
              </a:ext>
            </a:extLst>
          </p:cNvPr>
          <p:cNvSpPr/>
          <p:nvPr/>
        </p:nvSpPr>
        <p:spPr>
          <a:xfrm>
            <a:off x="8830347" y="4511080"/>
            <a:ext cx="1660351" cy="93224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D17AA5C3-7F6A-0443-AF25-BA462488CDF8}"/>
              </a:ext>
            </a:extLst>
          </p:cNvPr>
          <p:cNvSpPr/>
          <p:nvPr/>
        </p:nvSpPr>
        <p:spPr>
          <a:xfrm>
            <a:off x="2059738" y="1264769"/>
            <a:ext cx="2000279" cy="1166245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3813D6C4-2CC5-574C-81CC-010D7B1FB45E}"/>
              </a:ext>
            </a:extLst>
          </p:cNvPr>
          <p:cNvSpPr/>
          <p:nvPr/>
        </p:nvSpPr>
        <p:spPr>
          <a:xfrm>
            <a:off x="9007507" y="2738942"/>
            <a:ext cx="1150032" cy="490437"/>
          </a:xfrm>
          <a:prstGeom prst="roundRect">
            <a:avLst>
              <a:gd name="adj" fmla="val 0"/>
            </a:avLst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prstClr val="black"/>
                </a:solidFill>
                <a:latin typeface="Calibri" panose="020F0502020204030204"/>
              </a:rPr>
              <a:t>Ch05</a:t>
            </a: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: </a:t>
            </a:r>
          </a:p>
          <a:p>
            <a:pPr algn="ctr" defTabSz="457154"/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HW Delivery</a:t>
            </a:r>
          </a:p>
        </p:txBody>
      </p:sp>
    </p:spTree>
    <p:extLst>
      <p:ext uri="{BB962C8B-B14F-4D97-AF65-F5344CB8AC3E}">
        <p14:creationId xmlns:p14="http://schemas.microsoft.com/office/powerpoint/2010/main" val="2689144936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5BA84EE2-C68B-9445-B937-D6B81F7A0021}"/>
              </a:ext>
            </a:extLst>
          </p:cNvPr>
          <p:cNvSpPr/>
          <p:nvPr/>
        </p:nvSpPr>
        <p:spPr>
          <a:xfrm>
            <a:off x="2652186" y="1568674"/>
            <a:ext cx="2531381" cy="307777"/>
          </a:xfrm>
          <a:prstGeom prst="roundRect">
            <a:avLst>
              <a:gd name="adj" fmla="val 0"/>
            </a:avLst>
          </a:prstGeom>
          <a:solidFill>
            <a:srgbClr val="BB4DFF"/>
          </a:solidFill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(Requirements)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C177FA99-331E-7F4C-8F42-0A3D6174351A}"/>
              </a:ext>
            </a:extLst>
          </p:cNvPr>
          <p:cNvSpPr/>
          <p:nvPr/>
        </p:nvSpPr>
        <p:spPr>
          <a:xfrm>
            <a:off x="2652185" y="5337311"/>
            <a:ext cx="7788517" cy="307777"/>
          </a:xfrm>
          <a:prstGeom prst="roundRect">
            <a:avLst>
              <a:gd name="adj" fmla="val 0"/>
            </a:avLst>
          </a:prstGeom>
          <a:solidFill>
            <a:srgbClr val="BB4DFF"/>
          </a:solidFill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(Cookbooks, Gaps, &amp; Development)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D6159C53-7BE2-D649-8531-D9B13AEBE449}"/>
              </a:ext>
            </a:extLst>
          </p:cNvPr>
          <p:cNvSpPr/>
          <p:nvPr/>
        </p:nvSpPr>
        <p:spPr>
          <a:xfrm>
            <a:off x="2652186" y="1871346"/>
            <a:ext cx="1382756" cy="490437"/>
          </a:xfrm>
          <a:prstGeom prst="roundRect">
            <a:avLst>
              <a:gd name="adj" fmla="val 0"/>
            </a:avLst>
          </a:prstGeom>
          <a:solidFill>
            <a:srgbClr val="BB4DFF"/>
          </a:solidFill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Ch02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: Framework Req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37FB9E36-1689-9042-B3C8-06B7E2B6658F}"/>
              </a:ext>
            </a:extLst>
          </p:cNvPr>
          <p:cNvSpPr/>
          <p:nvPr/>
        </p:nvSpPr>
        <p:spPr>
          <a:xfrm>
            <a:off x="4034887" y="1870336"/>
            <a:ext cx="1148731" cy="490437"/>
          </a:xfrm>
          <a:prstGeom prst="roundRect">
            <a:avLst>
              <a:gd name="adj" fmla="val 0"/>
            </a:avLst>
          </a:prstGeom>
          <a:solidFill>
            <a:srgbClr val="BB4DFF"/>
          </a:solidFill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Ch03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: </a:t>
            </a:r>
          </a:p>
          <a:p>
            <a:pPr algn="ctr" defTabSz="457154"/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TC Req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1787D0DA-5126-DF4F-AC50-9F680DB2E99C}"/>
              </a:ext>
            </a:extLst>
          </p:cNvPr>
          <p:cNvSpPr/>
          <p:nvPr/>
        </p:nvSpPr>
        <p:spPr>
          <a:xfrm>
            <a:off x="7913612" y="1575908"/>
            <a:ext cx="2527095" cy="307777"/>
          </a:xfrm>
          <a:prstGeom prst="roundRect">
            <a:avLst>
              <a:gd name="adj" fmla="val 0"/>
            </a:avLst>
          </a:prstGeom>
          <a:solidFill>
            <a:srgbClr val="BB4DFF"/>
          </a:solidFill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(Requirements)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3D6571DD-BFB1-A245-BB97-37AE67105ED1}"/>
              </a:ext>
            </a:extLst>
          </p:cNvPr>
          <p:cNvSpPr/>
          <p:nvPr/>
        </p:nvSpPr>
        <p:spPr>
          <a:xfrm>
            <a:off x="7913612" y="1885485"/>
            <a:ext cx="1373983" cy="490437"/>
          </a:xfrm>
          <a:prstGeom prst="roundRect">
            <a:avLst>
              <a:gd name="adj" fmla="val 0"/>
            </a:avLst>
          </a:prstGeom>
          <a:solidFill>
            <a:srgbClr val="BB4DFF"/>
          </a:solidFill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Ch06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: Framework Req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9FA3B147-F2AE-754A-86CC-DF44405EFC72}"/>
              </a:ext>
            </a:extLst>
          </p:cNvPr>
          <p:cNvSpPr/>
          <p:nvPr/>
        </p:nvSpPr>
        <p:spPr>
          <a:xfrm>
            <a:off x="9291980" y="1885099"/>
            <a:ext cx="1148731" cy="490437"/>
          </a:xfrm>
          <a:prstGeom prst="roundRect">
            <a:avLst>
              <a:gd name="adj" fmla="val 0"/>
            </a:avLst>
          </a:prstGeom>
          <a:solidFill>
            <a:srgbClr val="BB4DFF"/>
          </a:solidFill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Ch07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: </a:t>
            </a:r>
          </a:p>
          <a:p>
            <a:pPr algn="ctr" defTabSz="457154"/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TC Req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FE9A5DCA-0745-8E4A-B654-74B373BF9C20}"/>
              </a:ext>
            </a:extLst>
          </p:cNvPr>
          <p:cNvGrpSpPr/>
          <p:nvPr/>
        </p:nvGrpSpPr>
        <p:grpSpPr>
          <a:xfrm>
            <a:off x="2658264" y="3447047"/>
            <a:ext cx="1098167" cy="1044225"/>
            <a:chOff x="4726860" y="4025276"/>
            <a:chExt cx="1098167" cy="1044225"/>
          </a:xfrm>
        </p:grpSpPr>
        <p:sp>
          <p:nvSpPr>
            <p:cNvPr id="56" name="Rounded Rectangle 55">
              <a:extLst>
                <a:ext uri="{FF2B5EF4-FFF2-40B4-BE49-F238E27FC236}">
                  <a16:creationId xmlns:a16="http://schemas.microsoft.com/office/drawing/2014/main" id="{995108D4-A12B-AF42-AD65-9FD1BB04DC1C}"/>
                </a:ext>
              </a:extLst>
            </p:cNvPr>
            <p:cNvSpPr/>
            <p:nvPr/>
          </p:nvSpPr>
          <p:spPr>
            <a:xfrm>
              <a:off x="4726860" y="4025276"/>
              <a:ext cx="1098167" cy="1044225"/>
            </a:xfrm>
            <a:prstGeom prst="roundRect">
              <a:avLst>
                <a:gd name="adj" fmla="val 10676"/>
              </a:avLst>
            </a:prstGeom>
            <a:solidFill>
              <a:srgbClr val="ADD7C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Tools</a:t>
              </a:r>
            </a:p>
          </p:txBody>
        </p:sp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8B62FD47-4E4B-D04A-BD30-34C17812F17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660871"/>
              <a:ext cx="916456" cy="198121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5D8A5CB3-CAB1-5A41-B7BB-71CDCD90DF4B}"/>
              </a:ext>
            </a:extLst>
          </p:cNvPr>
          <p:cNvGrpSpPr/>
          <p:nvPr/>
        </p:nvGrpSpPr>
        <p:grpSpPr>
          <a:xfrm>
            <a:off x="9295705" y="3441436"/>
            <a:ext cx="1148731" cy="1044225"/>
            <a:chOff x="4726860" y="4025276"/>
            <a:chExt cx="1148731" cy="1044225"/>
          </a:xfrm>
        </p:grpSpPr>
        <p:sp>
          <p:nvSpPr>
            <p:cNvPr id="61" name="Rounded Rectangle 60">
              <a:extLst>
                <a:ext uri="{FF2B5EF4-FFF2-40B4-BE49-F238E27FC236}">
                  <a16:creationId xmlns:a16="http://schemas.microsoft.com/office/drawing/2014/main" id="{CC6BC416-A644-1C4E-8E6D-50D328D55CB0}"/>
                </a:ext>
              </a:extLst>
            </p:cNvPr>
            <p:cNvSpPr/>
            <p:nvPr/>
          </p:nvSpPr>
          <p:spPr>
            <a:xfrm>
              <a:off x="4726860" y="4025276"/>
              <a:ext cx="1148731" cy="1044225"/>
            </a:xfrm>
            <a:prstGeom prst="roundRect">
              <a:avLst>
                <a:gd name="adj" fmla="val 10676"/>
              </a:avLst>
            </a:prstGeom>
            <a:solidFill>
              <a:srgbClr val="ADD7C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Tools</a:t>
              </a:r>
            </a:p>
          </p:txBody>
        </p:sp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C311F9DA-91E9-EB4F-9685-20911AAA445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660871"/>
              <a:ext cx="916456" cy="198121"/>
            </a:xfrm>
            <a:prstGeom prst="rect">
              <a:avLst/>
            </a:prstGeom>
          </p:spPr>
        </p:pic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BEA66DD7-8A12-234A-819C-581061DCC5E2}"/>
              </a:ext>
            </a:extLst>
          </p:cNvPr>
          <p:cNvGrpSpPr/>
          <p:nvPr/>
        </p:nvGrpSpPr>
        <p:grpSpPr>
          <a:xfrm>
            <a:off x="4036210" y="3453587"/>
            <a:ext cx="1148731" cy="1044225"/>
            <a:chOff x="4726860" y="4025276"/>
            <a:chExt cx="1148731" cy="1044225"/>
          </a:xfrm>
        </p:grpSpPr>
        <p:sp>
          <p:nvSpPr>
            <p:cNvPr id="64" name="Rounded Rectangle 63">
              <a:extLst>
                <a:ext uri="{FF2B5EF4-FFF2-40B4-BE49-F238E27FC236}">
                  <a16:creationId xmlns:a16="http://schemas.microsoft.com/office/drawing/2014/main" id="{C42F8165-53F5-2741-B7AB-8A538BC857FE}"/>
                </a:ext>
              </a:extLst>
            </p:cNvPr>
            <p:cNvSpPr/>
            <p:nvPr/>
          </p:nvSpPr>
          <p:spPr>
            <a:xfrm>
              <a:off x="4726860" y="4025276"/>
              <a:ext cx="1148731" cy="1044225"/>
            </a:xfrm>
            <a:prstGeom prst="roundRect">
              <a:avLst>
                <a:gd name="adj" fmla="val 10676"/>
              </a:avLst>
            </a:prstGeom>
            <a:solidFill>
              <a:srgbClr val="62CAD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Test Project</a:t>
              </a:r>
            </a:p>
          </p:txBody>
        </p:sp>
        <p:pic>
          <p:nvPicPr>
            <p:cNvPr id="65" name="Picture 64">
              <a:extLst>
                <a:ext uri="{FF2B5EF4-FFF2-40B4-BE49-F238E27FC236}">
                  <a16:creationId xmlns:a16="http://schemas.microsoft.com/office/drawing/2014/main" id="{8083EF7A-D035-3845-91A1-611D195FF55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660871"/>
              <a:ext cx="916456" cy="198121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C531F092-F762-7E4E-A044-51271464351A}"/>
              </a:ext>
            </a:extLst>
          </p:cNvPr>
          <p:cNvGrpSpPr/>
          <p:nvPr/>
        </p:nvGrpSpPr>
        <p:grpSpPr>
          <a:xfrm>
            <a:off x="7917389" y="3447046"/>
            <a:ext cx="1148731" cy="1044225"/>
            <a:chOff x="4726860" y="4025276"/>
            <a:chExt cx="1148731" cy="1044225"/>
          </a:xfrm>
        </p:grpSpPr>
        <p:sp>
          <p:nvSpPr>
            <p:cNvPr id="67" name="Rounded Rectangle 66">
              <a:extLst>
                <a:ext uri="{FF2B5EF4-FFF2-40B4-BE49-F238E27FC236}">
                  <a16:creationId xmlns:a16="http://schemas.microsoft.com/office/drawing/2014/main" id="{1EF0CAF7-AE51-7F48-817A-1ED3F533E2EE}"/>
                </a:ext>
              </a:extLst>
            </p:cNvPr>
            <p:cNvSpPr/>
            <p:nvPr/>
          </p:nvSpPr>
          <p:spPr>
            <a:xfrm>
              <a:off x="4726860" y="4025276"/>
              <a:ext cx="1148731" cy="1044225"/>
            </a:xfrm>
            <a:prstGeom prst="roundRect">
              <a:avLst>
                <a:gd name="adj" fmla="val 10676"/>
              </a:avLst>
            </a:prstGeom>
            <a:solidFill>
              <a:srgbClr val="62CAD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Test Project</a:t>
              </a:r>
            </a:p>
          </p:txBody>
        </p:sp>
        <p:pic>
          <p:nvPicPr>
            <p:cNvPr id="68" name="Picture 67">
              <a:extLst>
                <a:ext uri="{FF2B5EF4-FFF2-40B4-BE49-F238E27FC236}">
                  <a16:creationId xmlns:a16="http://schemas.microsoft.com/office/drawing/2014/main" id="{FDDF5B26-0D88-644D-BE08-2B521BCE4C2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660871"/>
              <a:ext cx="916456" cy="198121"/>
            </a:xfrm>
            <a:prstGeom prst="rect">
              <a:avLst/>
            </a:prstGeom>
          </p:spPr>
        </p:pic>
      </p:grpSp>
      <p:cxnSp>
        <p:nvCxnSpPr>
          <p:cNvPr id="70" name="Elbow Connector 69">
            <a:extLst>
              <a:ext uri="{FF2B5EF4-FFF2-40B4-BE49-F238E27FC236}">
                <a16:creationId xmlns:a16="http://schemas.microsoft.com/office/drawing/2014/main" id="{FC3337C9-1CE1-7942-8CCF-5825A4037317}"/>
              </a:ext>
            </a:extLst>
          </p:cNvPr>
          <p:cNvCxnSpPr>
            <a:cxnSpLocks/>
            <a:stCxn id="83" idx="3"/>
            <a:endCxn id="38" idx="0"/>
          </p:cNvCxnSpPr>
          <p:nvPr/>
        </p:nvCxnSpPr>
        <p:spPr>
          <a:xfrm>
            <a:off x="7819325" y="686424"/>
            <a:ext cx="1357835" cy="889484"/>
          </a:xfrm>
          <a:prstGeom prst="bentConnector2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>
            <a:extLst>
              <a:ext uri="{FF2B5EF4-FFF2-40B4-BE49-F238E27FC236}">
                <a16:creationId xmlns:a16="http://schemas.microsoft.com/office/drawing/2014/main" id="{E3B6365C-95FB-E848-A76D-8590AF02198C}"/>
              </a:ext>
            </a:extLst>
          </p:cNvPr>
          <p:cNvCxnSpPr>
            <a:cxnSpLocks/>
            <a:endCxn id="15" idx="0"/>
          </p:cNvCxnSpPr>
          <p:nvPr/>
        </p:nvCxnSpPr>
        <p:spPr>
          <a:xfrm rot="10800000" flipV="1">
            <a:off x="3917877" y="721608"/>
            <a:ext cx="1606696" cy="847066"/>
          </a:xfrm>
          <a:prstGeom prst="bentConnector2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Group 89">
            <a:extLst>
              <a:ext uri="{FF2B5EF4-FFF2-40B4-BE49-F238E27FC236}">
                <a16:creationId xmlns:a16="http://schemas.microsoft.com/office/drawing/2014/main" id="{BBBDE3F1-39E4-2E40-BFDA-A17A2BAC6258}"/>
              </a:ext>
            </a:extLst>
          </p:cNvPr>
          <p:cNvGrpSpPr/>
          <p:nvPr/>
        </p:nvGrpSpPr>
        <p:grpSpPr>
          <a:xfrm>
            <a:off x="5501712" y="361963"/>
            <a:ext cx="2317614" cy="719753"/>
            <a:chOff x="9579634" y="1040852"/>
            <a:chExt cx="2317614" cy="719753"/>
          </a:xfrm>
        </p:grpSpPr>
        <p:sp>
          <p:nvSpPr>
            <p:cNvPr id="73" name="Rounded Rectangle 72">
              <a:extLst>
                <a:ext uri="{FF2B5EF4-FFF2-40B4-BE49-F238E27FC236}">
                  <a16:creationId xmlns:a16="http://schemas.microsoft.com/office/drawing/2014/main" id="{3A608C28-E48A-E24F-AE01-0E9D7589D333}"/>
                </a:ext>
              </a:extLst>
            </p:cNvPr>
            <p:cNvSpPr/>
            <p:nvPr/>
          </p:nvSpPr>
          <p:spPr>
            <a:xfrm>
              <a:off x="9579634" y="1400498"/>
              <a:ext cx="2317614" cy="360107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154">
                <a:defRPr/>
              </a:pPr>
              <a:r>
                <a:rPr lang="en-GB" sz="1400" kern="0" dirty="0">
                  <a:solidFill>
                    <a:prstClr val="black"/>
                  </a:solidFill>
                  <a:latin typeface="Calibri" panose="020F0502020204030204"/>
                </a:rPr>
                <a:t>Reference Architecture</a:t>
              </a:r>
            </a:p>
          </p:txBody>
        </p:sp>
        <p:pic>
          <p:nvPicPr>
            <p:cNvPr id="74" name="Picture 73">
              <a:extLst>
                <a:ext uri="{FF2B5EF4-FFF2-40B4-BE49-F238E27FC236}">
                  <a16:creationId xmlns:a16="http://schemas.microsoft.com/office/drawing/2014/main" id="{D4944CEC-3AF2-4B4D-A771-7854C5938C1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458150" y="1425784"/>
              <a:ext cx="347878" cy="299318"/>
            </a:xfrm>
            <a:prstGeom prst="rect">
              <a:avLst/>
            </a:prstGeom>
          </p:spPr>
        </p:pic>
        <p:sp>
          <p:nvSpPr>
            <p:cNvPr id="75" name="Rounded Rectangle 74">
              <a:extLst>
                <a:ext uri="{FF2B5EF4-FFF2-40B4-BE49-F238E27FC236}">
                  <a16:creationId xmlns:a16="http://schemas.microsoft.com/office/drawing/2014/main" id="{750FD50B-C9B3-FF4B-9A62-BADB908E83C1}"/>
                </a:ext>
              </a:extLst>
            </p:cNvPr>
            <p:cNvSpPr/>
            <p:nvPr/>
          </p:nvSpPr>
          <p:spPr>
            <a:xfrm>
              <a:off x="9581280" y="1040852"/>
              <a:ext cx="2315968" cy="360109"/>
            </a:xfrm>
            <a:prstGeom prst="roundRect">
              <a:avLst>
                <a:gd name="adj" fmla="val 0"/>
              </a:avLst>
            </a:prstGeom>
            <a:solidFill>
              <a:srgbClr val="5B9B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154">
                <a:defRPr/>
              </a:pPr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Reference Model</a:t>
              </a:r>
              <a:endParaRPr lang="en-GB" b="1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pic>
        <p:nvPicPr>
          <p:cNvPr id="86" name="Picture 85">
            <a:extLst>
              <a:ext uri="{FF2B5EF4-FFF2-40B4-BE49-F238E27FC236}">
                <a16:creationId xmlns:a16="http://schemas.microsoft.com/office/drawing/2014/main" id="{1BFDAC95-01BA-6545-B7FA-88E7FC3BF858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29298" y="3443627"/>
            <a:ext cx="924815" cy="1039842"/>
          </a:xfrm>
          <a:prstGeom prst="rect">
            <a:avLst/>
          </a:prstGeom>
        </p:spPr>
      </p:pic>
      <p:pic>
        <p:nvPicPr>
          <p:cNvPr id="87" name="Picture 86">
            <a:extLst>
              <a:ext uri="{FF2B5EF4-FFF2-40B4-BE49-F238E27FC236}">
                <a16:creationId xmlns:a16="http://schemas.microsoft.com/office/drawing/2014/main" id="{CADD0EF2-2363-6A48-9472-8C02E607743A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8727" y="3443657"/>
            <a:ext cx="906497" cy="1052718"/>
          </a:xfrm>
          <a:prstGeom prst="rect">
            <a:avLst/>
          </a:prstGeom>
        </p:spPr>
      </p:pic>
      <p:cxnSp>
        <p:nvCxnSpPr>
          <p:cNvPr id="88" name="Elbow Connector 87">
            <a:extLst>
              <a:ext uri="{FF2B5EF4-FFF2-40B4-BE49-F238E27FC236}">
                <a16:creationId xmlns:a16="http://schemas.microsoft.com/office/drawing/2014/main" id="{0A6F1481-A9C0-3B4E-9CA7-55421D5B6747}"/>
              </a:ext>
            </a:extLst>
          </p:cNvPr>
          <p:cNvCxnSpPr>
            <a:cxnSpLocks/>
            <a:stCxn id="56" idx="1"/>
            <a:endCxn id="87" idx="3"/>
          </p:cNvCxnSpPr>
          <p:nvPr/>
        </p:nvCxnSpPr>
        <p:spPr>
          <a:xfrm rot="10800000" flipV="1">
            <a:off x="2365224" y="3969160"/>
            <a:ext cx="293040" cy="856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Elbow Connector 93">
            <a:extLst>
              <a:ext uri="{FF2B5EF4-FFF2-40B4-BE49-F238E27FC236}">
                <a16:creationId xmlns:a16="http://schemas.microsoft.com/office/drawing/2014/main" id="{3B2277A6-A0FE-804F-B357-160F56862646}"/>
              </a:ext>
            </a:extLst>
          </p:cNvPr>
          <p:cNvCxnSpPr>
            <a:cxnSpLocks/>
            <a:stCxn id="61" idx="3"/>
            <a:endCxn id="86" idx="1"/>
          </p:cNvCxnSpPr>
          <p:nvPr/>
        </p:nvCxnSpPr>
        <p:spPr>
          <a:xfrm flipV="1">
            <a:off x="10444436" y="3963548"/>
            <a:ext cx="284862" cy="1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1EC78AF7-E9FD-1343-93BC-69B3C95433BE}"/>
              </a:ext>
            </a:extLst>
          </p:cNvPr>
          <p:cNvCxnSpPr>
            <a:cxnSpLocks/>
            <a:stCxn id="64" idx="1"/>
            <a:endCxn id="56" idx="3"/>
          </p:cNvCxnSpPr>
          <p:nvPr/>
        </p:nvCxnSpPr>
        <p:spPr>
          <a:xfrm flipH="1" flipV="1">
            <a:off x="3756431" y="3969160"/>
            <a:ext cx="279779" cy="6540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FD0F3ED9-0EEF-8449-BDB4-D5F230F0EFC9}"/>
              </a:ext>
            </a:extLst>
          </p:cNvPr>
          <p:cNvCxnSpPr>
            <a:cxnSpLocks/>
            <a:stCxn id="67" idx="3"/>
            <a:endCxn id="61" idx="1"/>
          </p:cNvCxnSpPr>
          <p:nvPr/>
        </p:nvCxnSpPr>
        <p:spPr>
          <a:xfrm flipV="1">
            <a:off x="9066120" y="3963549"/>
            <a:ext cx="229585" cy="5610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Elbow Connector 101">
            <a:extLst>
              <a:ext uri="{FF2B5EF4-FFF2-40B4-BE49-F238E27FC236}">
                <a16:creationId xmlns:a16="http://schemas.microsoft.com/office/drawing/2014/main" id="{8CD1921E-2492-094D-A98F-AF1F271A6A1B}"/>
              </a:ext>
            </a:extLst>
          </p:cNvPr>
          <p:cNvCxnSpPr>
            <a:cxnSpLocks/>
            <a:endCxn id="56" idx="0"/>
          </p:cNvCxnSpPr>
          <p:nvPr/>
        </p:nvCxnSpPr>
        <p:spPr>
          <a:xfrm rot="16200000" flipH="1">
            <a:off x="2667859" y="2907557"/>
            <a:ext cx="1078977" cy="1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Elbow Connector 104">
            <a:extLst>
              <a:ext uri="{FF2B5EF4-FFF2-40B4-BE49-F238E27FC236}">
                <a16:creationId xmlns:a16="http://schemas.microsoft.com/office/drawing/2014/main" id="{9E369BC1-5C24-834B-8C76-F65191FFACF5}"/>
              </a:ext>
            </a:extLst>
          </p:cNvPr>
          <p:cNvCxnSpPr>
            <a:cxnSpLocks/>
            <a:endCxn id="67" idx="0"/>
          </p:cNvCxnSpPr>
          <p:nvPr/>
        </p:nvCxnSpPr>
        <p:spPr>
          <a:xfrm rot="16200000" flipH="1">
            <a:off x="7952266" y="2907556"/>
            <a:ext cx="1078977" cy="1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Elbow Connector 107">
            <a:extLst>
              <a:ext uri="{FF2B5EF4-FFF2-40B4-BE49-F238E27FC236}">
                <a16:creationId xmlns:a16="http://schemas.microsoft.com/office/drawing/2014/main" id="{F732CD96-FA49-8746-B2DD-178E2DF620E7}"/>
              </a:ext>
            </a:extLst>
          </p:cNvPr>
          <p:cNvCxnSpPr>
            <a:cxnSpLocks/>
            <a:stCxn id="40" idx="2"/>
            <a:endCxn id="61" idx="0"/>
          </p:cNvCxnSpPr>
          <p:nvPr/>
        </p:nvCxnSpPr>
        <p:spPr>
          <a:xfrm rot="16200000" flipH="1">
            <a:off x="9335258" y="2906623"/>
            <a:ext cx="1065900" cy="3725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Elbow Connector 113">
            <a:extLst>
              <a:ext uri="{FF2B5EF4-FFF2-40B4-BE49-F238E27FC236}">
                <a16:creationId xmlns:a16="http://schemas.microsoft.com/office/drawing/2014/main" id="{6A0D4994-29CB-2546-A059-38859EC765F5}"/>
              </a:ext>
            </a:extLst>
          </p:cNvPr>
          <p:cNvCxnSpPr>
            <a:cxnSpLocks/>
            <a:stCxn id="20" idx="2"/>
            <a:endCxn id="64" idx="0"/>
          </p:cNvCxnSpPr>
          <p:nvPr/>
        </p:nvCxnSpPr>
        <p:spPr>
          <a:xfrm rot="16200000" flipH="1">
            <a:off x="4063507" y="2906518"/>
            <a:ext cx="1092814" cy="1323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Rounded Rectangle 155">
            <a:extLst>
              <a:ext uri="{FF2B5EF4-FFF2-40B4-BE49-F238E27FC236}">
                <a16:creationId xmlns:a16="http://schemas.microsoft.com/office/drawing/2014/main" id="{F437071A-E6AC-4D4B-9EC5-0F6C45939D95}"/>
              </a:ext>
            </a:extLst>
          </p:cNvPr>
          <p:cNvSpPr/>
          <p:nvPr/>
        </p:nvSpPr>
        <p:spPr>
          <a:xfrm>
            <a:off x="2650086" y="4870441"/>
            <a:ext cx="2563075" cy="466395"/>
          </a:xfrm>
          <a:prstGeom prst="roundRect">
            <a:avLst>
              <a:gd name="adj" fmla="val 0"/>
            </a:avLst>
          </a:prstGeom>
          <a:solidFill>
            <a:srgbClr val="BB4DFF"/>
          </a:solidFill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Ch04: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 Integration Cookbook </a:t>
            </a:r>
          </a:p>
        </p:txBody>
      </p:sp>
      <p:sp>
        <p:nvSpPr>
          <p:cNvPr id="158" name="Rounded Rectangle 157">
            <a:extLst>
              <a:ext uri="{FF2B5EF4-FFF2-40B4-BE49-F238E27FC236}">
                <a16:creationId xmlns:a16="http://schemas.microsoft.com/office/drawing/2014/main" id="{844E829B-7BFF-0443-A5EE-768155F89E05}"/>
              </a:ext>
            </a:extLst>
          </p:cNvPr>
          <p:cNvSpPr/>
          <p:nvPr/>
        </p:nvSpPr>
        <p:spPr>
          <a:xfrm>
            <a:off x="5213160" y="4871754"/>
            <a:ext cx="2657431" cy="466395"/>
          </a:xfrm>
          <a:prstGeom prst="roundRect">
            <a:avLst>
              <a:gd name="adj" fmla="val 0"/>
            </a:avLst>
          </a:prstGeom>
          <a:solidFill>
            <a:srgbClr val="BB4DFF"/>
          </a:solidFill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Ch10: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 Gaps &amp; Development </a:t>
            </a:r>
          </a:p>
        </p:txBody>
      </p:sp>
      <p:cxnSp>
        <p:nvCxnSpPr>
          <p:cNvPr id="164" name="Elbow Connector 163">
            <a:extLst>
              <a:ext uri="{FF2B5EF4-FFF2-40B4-BE49-F238E27FC236}">
                <a16:creationId xmlns:a16="http://schemas.microsoft.com/office/drawing/2014/main" id="{E283DB20-E5C5-3B42-81CB-0253DFB4035C}"/>
              </a:ext>
            </a:extLst>
          </p:cNvPr>
          <p:cNvCxnSpPr>
            <a:cxnSpLocks/>
            <a:stCxn id="156" idx="0"/>
            <a:endCxn id="56" idx="2"/>
          </p:cNvCxnSpPr>
          <p:nvPr/>
        </p:nvCxnSpPr>
        <p:spPr>
          <a:xfrm rot="16200000" flipV="1">
            <a:off x="3379902" y="4318719"/>
            <a:ext cx="379169" cy="724276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Elbow Connector 166">
            <a:extLst>
              <a:ext uri="{FF2B5EF4-FFF2-40B4-BE49-F238E27FC236}">
                <a16:creationId xmlns:a16="http://schemas.microsoft.com/office/drawing/2014/main" id="{D648F5DD-B0B2-0840-8258-DF184DD6160C}"/>
              </a:ext>
            </a:extLst>
          </p:cNvPr>
          <p:cNvCxnSpPr>
            <a:cxnSpLocks/>
            <a:stCxn id="156" idx="0"/>
            <a:endCxn id="61" idx="2"/>
          </p:cNvCxnSpPr>
          <p:nvPr/>
        </p:nvCxnSpPr>
        <p:spPr>
          <a:xfrm rot="5400000" flipH="1" flipV="1">
            <a:off x="6708457" y="1708828"/>
            <a:ext cx="384780" cy="5938447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Arrow Connector 177">
            <a:extLst>
              <a:ext uri="{FF2B5EF4-FFF2-40B4-BE49-F238E27FC236}">
                <a16:creationId xmlns:a16="http://schemas.microsoft.com/office/drawing/2014/main" id="{A9E7ADCA-C035-4C42-AEF8-791A77273C97}"/>
              </a:ext>
            </a:extLst>
          </p:cNvPr>
          <p:cNvCxnSpPr>
            <a:cxnSpLocks/>
          </p:cNvCxnSpPr>
          <p:nvPr/>
        </p:nvCxnSpPr>
        <p:spPr>
          <a:xfrm flipH="1" flipV="1">
            <a:off x="4628691" y="4497562"/>
            <a:ext cx="22" cy="202386"/>
          </a:xfrm>
          <a:prstGeom prst="straightConnector1">
            <a:avLst/>
          </a:prstGeom>
          <a:ln w="19050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Arrow Connector 180">
            <a:extLst>
              <a:ext uri="{FF2B5EF4-FFF2-40B4-BE49-F238E27FC236}">
                <a16:creationId xmlns:a16="http://schemas.microsoft.com/office/drawing/2014/main" id="{250A6A5B-9E26-5C47-9482-0B73233E354B}"/>
              </a:ext>
            </a:extLst>
          </p:cNvPr>
          <p:cNvCxnSpPr>
            <a:cxnSpLocks/>
          </p:cNvCxnSpPr>
          <p:nvPr/>
        </p:nvCxnSpPr>
        <p:spPr>
          <a:xfrm flipH="1" flipV="1">
            <a:off x="8521578" y="4491272"/>
            <a:ext cx="22" cy="202386"/>
          </a:xfrm>
          <a:prstGeom prst="straightConnector1">
            <a:avLst/>
          </a:prstGeom>
          <a:ln w="19050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4CF6BB0C-88A0-2643-A8D2-EFEDD5286F2F}"/>
              </a:ext>
            </a:extLst>
          </p:cNvPr>
          <p:cNvSpPr txBox="1"/>
          <p:nvPr/>
        </p:nvSpPr>
        <p:spPr>
          <a:xfrm>
            <a:off x="5603132" y="1250993"/>
            <a:ext cx="928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B84BF9"/>
                </a:solidFill>
              </a:rPr>
              <a:t>NFVI Testing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8C234AAC-5A58-834E-AB26-A1076F73EBD4}"/>
              </a:ext>
            </a:extLst>
          </p:cNvPr>
          <p:cNvSpPr txBox="1"/>
          <p:nvPr/>
        </p:nvSpPr>
        <p:spPr>
          <a:xfrm>
            <a:off x="6627517" y="1250154"/>
            <a:ext cx="8965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B84BF9"/>
                </a:solidFill>
              </a:rPr>
              <a:t>VNF Testing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E739ABC-0926-CB43-B4FC-604FF3C3A3B3}"/>
              </a:ext>
            </a:extLst>
          </p:cNvPr>
          <p:cNvSpPr/>
          <p:nvPr/>
        </p:nvSpPr>
        <p:spPr>
          <a:xfrm>
            <a:off x="1377388" y="3438247"/>
            <a:ext cx="10351010" cy="1058634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98DA4DC6-74F4-B741-B47B-8D015B2A3A14}"/>
              </a:ext>
            </a:extLst>
          </p:cNvPr>
          <p:cNvCxnSpPr>
            <a:cxnSpLocks/>
          </p:cNvCxnSpPr>
          <p:nvPr/>
        </p:nvCxnSpPr>
        <p:spPr>
          <a:xfrm>
            <a:off x="6577379" y="1232547"/>
            <a:ext cx="0" cy="3260882"/>
          </a:xfrm>
          <a:prstGeom prst="line">
            <a:avLst/>
          </a:prstGeom>
          <a:ln w="50800">
            <a:solidFill>
              <a:srgbClr val="B84BF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Rectangle 82">
            <a:extLst>
              <a:ext uri="{FF2B5EF4-FFF2-40B4-BE49-F238E27FC236}">
                <a16:creationId xmlns:a16="http://schemas.microsoft.com/office/drawing/2014/main" id="{CF87D131-4344-014F-B87F-BD618F927EE2}"/>
              </a:ext>
            </a:extLst>
          </p:cNvPr>
          <p:cNvSpPr/>
          <p:nvPr/>
        </p:nvSpPr>
        <p:spPr>
          <a:xfrm>
            <a:off x="5501710" y="210048"/>
            <a:ext cx="2317615" cy="95275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EA42CD55-FFE0-0E4B-8559-745823F60605}"/>
              </a:ext>
            </a:extLst>
          </p:cNvPr>
          <p:cNvCxnSpPr>
            <a:cxnSpLocks/>
          </p:cNvCxnSpPr>
          <p:nvPr/>
        </p:nvCxnSpPr>
        <p:spPr>
          <a:xfrm>
            <a:off x="9123623" y="4692603"/>
            <a:ext cx="0" cy="181013"/>
          </a:xfrm>
          <a:prstGeom prst="straightConnector1">
            <a:avLst/>
          </a:prstGeom>
          <a:ln w="19050">
            <a:solidFill>
              <a:schemeClr val="accent6">
                <a:lumMod val="10000"/>
              </a:schemeClr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84BD8C97-4F49-2847-8A52-AFA0041B6387}"/>
              </a:ext>
            </a:extLst>
          </p:cNvPr>
          <p:cNvCxnSpPr>
            <a:cxnSpLocks/>
          </p:cNvCxnSpPr>
          <p:nvPr/>
        </p:nvCxnSpPr>
        <p:spPr>
          <a:xfrm>
            <a:off x="6576297" y="4699948"/>
            <a:ext cx="0" cy="181013"/>
          </a:xfrm>
          <a:prstGeom prst="straightConnector1">
            <a:avLst/>
          </a:prstGeom>
          <a:ln w="19050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ED2A7309-0293-C441-975D-1A993D81DBDC}"/>
              </a:ext>
            </a:extLst>
          </p:cNvPr>
          <p:cNvGrpSpPr/>
          <p:nvPr/>
        </p:nvGrpSpPr>
        <p:grpSpPr>
          <a:xfrm>
            <a:off x="5213227" y="1878951"/>
            <a:ext cx="1068507" cy="2613134"/>
            <a:chOff x="5263791" y="1870335"/>
            <a:chExt cx="1068507" cy="2613134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99C7EA56-F518-F04F-81EC-2E055E743BCC}"/>
                </a:ext>
              </a:extLst>
            </p:cNvPr>
            <p:cNvSpPr/>
            <p:nvPr/>
          </p:nvSpPr>
          <p:spPr>
            <a:xfrm>
              <a:off x="5501712" y="2324486"/>
              <a:ext cx="45719" cy="45719"/>
            </a:xfrm>
            <a:prstGeom prst="ellipse">
              <a:avLst/>
            </a:prstGeom>
            <a:solidFill>
              <a:srgbClr val="BB4D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1" name="Rounded Rectangle 20">
              <a:extLst>
                <a:ext uri="{FF2B5EF4-FFF2-40B4-BE49-F238E27FC236}">
                  <a16:creationId xmlns:a16="http://schemas.microsoft.com/office/drawing/2014/main" id="{82FFB61D-326D-214B-BAE4-4FDAEBC65F57}"/>
                </a:ext>
              </a:extLst>
            </p:cNvPr>
            <p:cNvSpPr/>
            <p:nvPr/>
          </p:nvSpPr>
          <p:spPr>
            <a:xfrm>
              <a:off x="5263791" y="1870335"/>
              <a:ext cx="1068507" cy="2613134"/>
            </a:xfrm>
            <a:prstGeom prst="roundRect">
              <a:avLst>
                <a:gd name="adj" fmla="val 0"/>
              </a:avLst>
            </a:prstGeom>
            <a:solidFill>
              <a:srgbClr val="BB4DFF"/>
            </a:solidFill>
            <a:ln w="635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b="1" kern="0" dirty="0">
                  <a:solidFill>
                    <a:schemeClr val="bg1"/>
                  </a:solidFill>
                  <a:latin typeface="Calibri" panose="020F0502020204030204"/>
                </a:rPr>
                <a:t>Ch05</a:t>
              </a:r>
              <a:r>
                <a:rPr lang="en-US" sz="1400" kern="0" dirty="0">
                  <a:solidFill>
                    <a:schemeClr val="bg1"/>
                  </a:solidFill>
                  <a:latin typeface="Calibri" panose="020F0502020204030204"/>
                </a:rPr>
                <a:t>: </a:t>
              </a:r>
            </a:p>
            <a:p>
              <a:pPr algn="ctr" defTabSz="457154"/>
              <a:r>
                <a:rPr lang="en-US" sz="1400" kern="0" dirty="0">
                  <a:solidFill>
                    <a:schemeClr val="bg1"/>
                  </a:solidFill>
                  <a:latin typeface="Calibri" panose="020F0502020204030204"/>
                </a:rPr>
                <a:t>Test Cases &amp; Traceability</a:t>
              </a:r>
            </a:p>
          </p:txBody>
        </p:sp>
        <p:pic>
          <p:nvPicPr>
            <p:cNvPr id="127" name="Picture 126">
              <a:extLst>
                <a:ext uri="{FF2B5EF4-FFF2-40B4-BE49-F238E27FC236}">
                  <a16:creationId xmlns:a16="http://schemas.microsoft.com/office/drawing/2014/main" id="{29C95CD0-0590-9B4B-B8D9-3B7C3CC3BD6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52429" y="2962116"/>
              <a:ext cx="685397" cy="880327"/>
            </a:xfrm>
            <a:prstGeom prst="rect">
              <a:avLst/>
            </a:prstGeom>
          </p:spPr>
        </p:pic>
      </p:grpSp>
      <p:sp>
        <p:nvSpPr>
          <p:cNvPr id="69" name="Rounded Rectangle 68">
            <a:extLst>
              <a:ext uri="{FF2B5EF4-FFF2-40B4-BE49-F238E27FC236}">
                <a16:creationId xmlns:a16="http://schemas.microsoft.com/office/drawing/2014/main" id="{BEF84C27-BF55-FF4C-8566-1FA11987C5FC}"/>
              </a:ext>
            </a:extLst>
          </p:cNvPr>
          <p:cNvSpPr/>
          <p:nvPr/>
        </p:nvSpPr>
        <p:spPr>
          <a:xfrm>
            <a:off x="5213227" y="1571174"/>
            <a:ext cx="1068507" cy="307777"/>
          </a:xfrm>
          <a:prstGeom prst="roundRect">
            <a:avLst>
              <a:gd name="adj" fmla="val 0"/>
            </a:avLst>
          </a:prstGeom>
          <a:solidFill>
            <a:srgbClr val="BB4DFF"/>
          </a:solidFill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Traceability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8BE3E37-3966-0C4D-A726-DE4BAB67758C}"/>
              </a:ext>
            </a:extLst>
          </p:cNvPr>
          <p:cNvGrpSpPr/>
          <p:nvPr/>
        </p:nvGrpSpPr>
        <p:grpSpPr>
          <a:xfrm>
            <a:off x="6832813" y="1886377"/>
            <a:ext cx="1055203" cy="2597092"/>
            <a:chOff x="6760496" y="1886377"/>
            <a:chExt cx="1055203" cy="2597092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662B6D5F-C5A1-2F43-9262-2B31F536A9AD}"/>
                </a:ext>
              </a:extLst>
            </p:cNvPr>
            <p:cNvSpPr/>
            <p:nvPr/>
          </p:nvSpPr>
          <p:spPr>
            <a:xfrm>
              <a:off x="7078641" y="2326688"/>
              <a:ext cx="45719" cy="45719"/>
            </a:xfrm>
            <a:prstGeom prst="ellipse">
              <a:avLst/>
            </a:prstGeom>
            <a:solidFill>
              <a:srgbClr val="BB4D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1" name="Rounded Rectangle 40">
              <a:extLst>
                <a:ext uri="{FF2B5EF4-FFF2-40B4-BE49-F238E27FC236}">
                  <a16:creationId xmlns:a16="http://schemas.microsoft.com/office/drawing/2014/main" id="{A3B2AE44-EDE7-6A41-9409-7858E87D4992}"/>
                </a:ext>
              </a:extLst>
            </p:cNvPr>
            <p:cNvSpPr/>
            <p:nvPr/>
          </p:nvSpPr>
          <p:spPr>
            <a:xfrm>
              <a:off x="6760496" y="1886377"/>
              <a:ext cx="1055203" cy="2597092"/>
            </a:xfrm>
            <a:prstGeom prst="roundRect">
              <a:avLst>
                <a:gd name="adj" fmla="val 0"/>
              </a:avLst>
            </a:prstGeom>
            <a:solidFill>
              <a:srgbClr val="BB4DFF"/>
            </a:solidFill>
            <a:ln w="635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b="1" kern="0" dirty="0">
                  <a:solidFill>
                    <a:schemeClr val="bg1"/>
                  </a:solidFill>
                  <a:latin typeface="Calibri" panose="020F0502020204030204"/>
                </a:rPr>
                <a:t>Ch09</a:t>
              </a:r>
              <a:r>
                <a:rPr lang="en-US" sz="1400" kern="0" dirty="0">
                  <a:solidFill>
                    <a:schemeClr val="bg1"/>
                  </a:solidFill>
                  <a:latin typeface="Calibri" panose="020F0502020204030204"/>
                </a:rPr>
                <a:t>: </a:t>
              </a:r>
            </a:p>
            <a:p>
              <a:pPr algn="ctr" defTabSz="457154"/>
              <a:r>
                <a:rPr lang="en-US" sz="1400" kern="0" dirty="0">
                  <a:solidFill>
                    <a:schemeClr val="bg1"/>
                  </a:solidFill>
                  <a:latin typeface="Calibri" panose="020F0502020204030204"/>
                </a:rPr>
                <a:t>Test Cases &amp; Traceability</a:t>
              </a:r>
            </a:p>
          </p:txBody>
        </p:sp>
        <p:pic>
          <p:nvPicPr>
            <p:cNvPr id="137" name="Picture 136">
              <a:extLst>
                <a:ext uri="{FF2B5EF4-FFF2-40B4-BE49-F238E27FC236}">
                  <a16:creationId xmlns:a16="http://schemas.microsoft.com/office/drawing/2014/main" id="{25AB78F7-7729-314E-BD0E-27ADA836C38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97848" y="2986281"/>
              <a:ext cx="657941" cy="845063"/>
            </a:xfrm>
            <a:prstGeom prst="rect">
              <a:avLst/>
            </a:prstGeom>
          </p:spPr>
        </p:pic>
      </p:grpSp>
      <p:sp>
        <p:nvSpPr>
          <p:cNvPr id="72" name="Rounded Rectangle 71">
            <a:extLst>
              <a:ext uri="{FF2B5EF4-FFF2-40B4-BE49-F238E27FC236}">
                <a16:creationId xmlns:a16="http://schemas.microsoft.com/office/drawing/2014/main" id="{4A5F378E-313D-EE4A-8D54-8B2CD350BD98}"/>
              </a:ext>
            </a:extLst>
          </p:cNvPr>
          <p:cNvSpPr/>
          <p:nvPr/>
        </p:nvSpPr>
        <p:spPr>
          <a:xfrm>
            <a:off x="6834592" y="1575908"/>
            <a:ext cx="1053424" cy="307777"/>
          </a:xfrm>
          <a:prstGeom prst="roundRect">
            <a:avLst>
              <a:gd name="adj" fmla="val 0"/>
            </a:avLst>
          </a:prstGeom>
          <a:solidFill>
            <a:srgbClr val="BB4DFF"/>
          </a:solidFill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Traceability</a:t>
            </a:r>
          </a:p>
        </p:txBody>
      </p:sp>
      <p:sp>
        <p:nvSpPr>
          <p:cNvPr id="85" name="Rounded Rectangle 84">
            <a:extLst>
              <a:ext uri="{FF2B5EF4-FFF2-40B4-BE49-F238E27FC236}">
                <a16:creationId xmlns:a16="http://schemas.microsoft.com/office/drawing/2014/main" id="{18EDD06A-6018-454C-987B-F8F2729BAC8D}"/>
              </a:ext>
            </a:extLst>
          </p:cNvPr>
          <p:cNvSpPr/>
          <p:nvPr/>
        </p:nvSpPr>
        <p:spPr>
          <a:xfrm>
            <a:off x="7874109" y="4870497"/>
            <a:ext cx="2563075" cy="466395"/>
          </a:xfrm>
          <a:prstGeom prst="roundRect">
            <a:avLst>
              <a:gd name="adj" fmla="val 0"/>
            </a:avLst>
          </a:prstGeom>
          <a:solidFill>
            <a:srgbClr val="BB4DFF"/>
          </a:solidFill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Ch08: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 Integration Cookbook </a:t>
            </a:r>
          </a:p>
        </p:txBody>
      </p:sp>
    </p:spTree>
    <p:extLst>
      <p:ext uri="{BB962C8B-B14F-4D97-AF65-F5344CB8AC3E}">
        <p14:creationId xmlns:p14="http://schemas.microsoft.com/office/powerpoint/2010/main" val="3942921783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8F2D2E6-B692-EB4D-9FEE-CDD659C49864}"/>
              </a:ext>
            </a:extLst>
          </p:cNvPr>
          <p:cNvGrpSpPr/>
          <p:nvPr/>
        </p:nvGrpSpPr>
        <p:grpSpPr>
          <a:xfrm>
            <a:off x="422881" y="1708917"/>
            <a:ext cx="4258587" cy="3545535"/>
            <a:chOff x="624840" y="2236381"/>
            <a:chExt cx="4258587" cy="3545535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54305932-0F6B-1A45-9CAA-429875985ABA}"/>
                </a:ext>
              </a:extLst>
            </p:cNvPr>
            <p:cNvSpPr/>
            <p:nvPr/>
          </p:nvSpPr>
          <p:spPr>
            <a:xfrm>
              <a:off x="624840" y="2847670"/>
              <a:ext cx="128684" cy="12698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6C3C28DD-1CA9-7A4F-9EA4-81D6C1A78CDB}"/>
                </a:ext>
              </a:extLst>
            </p:cNvPr>
            <p:cNvGrpSpPr/>
            <p:nvPr/>
          </p:nvGrpSpPr>
          <p:grpSpPr>
            <a:xfrm>
              <a:off x="846790" y="3218392"/>
              <a:ext cx="4036637" cy="2563524"/>
              <a:chOff x="5367345" y="3008729"/>
              <a:chExt cx="4036637" cy="2563524"/>
            </a:xfrm>
          </p:grpSpPr>
          <p:sp>
            <p:nvSpPr>
              <p:cNvPr id="6" name="Rounded Rectangle 5">
                <a:extLst>
                  <a:ext uri="{FF2B5EF4-FFF2-40B4-BE49-F238E27FC236}">
                    <a16:creationId xmlns:a16="http://schemas.microsoft.com/office/drawing/2014/main" id="{C6664E6C-0491-ED42-B832-75D3FC325970}"/>
                  </a:ext>
                </a:extLst>
              </p:cNvPr>
              <p:cNvSpPr/>
              <p:nvPr/>
            </p:nvSpPr>
            <p:spPr>
              <a:xfrm>
                <a:off x="5367345" y="3008729"/>
                <a:ext cx="3990920" cy="307777"/>
              </a:xfrm>
              <a:prstGeom prst="roundRect">
                <a:avLst>
                  <a:gd name="adj" fmla="val 0"/>
                </a:avLst>
              </a:prstGeom>
              <a:gradFill rotWithShape="1">
                <a:gsLst>
                  <a:gs pos="0">
                    <a:srgbClr val="ED7D31">
                      <a:lumMod val="110000"/>
                      <a:satMod val="105000"/>
                      <a:tint val="67000"/>
                    </a:srgbClr>
                  </a:gs>
                  <a:gs pos="50000">
                    <a:srgbClr val="ED7D31">
                      <a:lumMod val="105000"/>
                      <a:satMod val="103000"/>
                      <a:tint val="73000"/>
                    </a:srgbClr>
                  </a:gs>
                  <a:gs pos="100000">
                    <a:srgbClr val="ED7D31">
                      <a:lumMod val="105000"/>
                      <a:satMod val="109000"/>
                      <a:tint val="81000"/>
                    </a:srgbClr>
                  </a:gs>
                </a:gsLst>
                <a:lin ang="5400000" scaled="0"/>
              </a:gradFill>
              <a:ln w="635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154"/>
                <a:r>
                  <a:rPr lang="en-US" sz="1400" kern="0" dirty="0">
                    <a:solidFill>
                      <a:prstClr val="black"/>
                    </a:solidFill>
                    <a:latin typeface="Calibri" panose="020F0502020204030204"/>
                  </a:rPr>
                  <a:t>RI1</a:t>
                </a:r>
              </a:p>
            </p:txBody>
          </p:sp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1DB92DB0-45FE-514C-9FF0-4E8C017004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823746" y="4363041"/>
                <a:ext cx="1483190" cy="896094"/>
              </a:xfrm>
              <a:prstGeom prst="rect">
                <a:avLst/>
              </a:prstGeom>
            </p:spPr>
          </p:pic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8BEAC816-411D-5E45-AF3D-46ADF093DE02}"/>
                  </a:ext>
                </a:extLst>
              </p:cNvPr>
              <p:cNvSpPr/>
              <p:nvPr/>
            </p:nvSpPr>
            <p:spPr>
              <a:xfrm>
                <a:off x="8675650" y="4180970"/>
                <a:ext cx="728332" cy="339355"/>
              </a:xfrm>
              <a:prstGeom prst="ellipse">
                <a:avLst/>
              </a:prstGeom>
              <a:solidFill>
                <a:srgbClr val="F4AF94">
                  <a:alpha val="3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>
                    <a:solidFill>
                      <a:schemeClr val="accent6">
                        <a:lumMod val="10000"/>
                      </a:schemeClr>
                    </a:solidFill>
                  </a:rPr>
                  <a:t>LaaS</a:t>
                </a:r>
              </a:p>
            </p:txBody>
          </p: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70259C87-94C8-FB48-8B56-058126A85651}"/>
                  </a:ext>
                </a:extLst>
              </p:cNvPr>
              <p:cNvSpPr/>
              <p:nvPr/>
            </p:nvSpPr>
            <p:spPr>
              <a:xfrm>
                <a:off x="7361166" y="4196758"/>
                <a:ext cx="692884" cy="307777"/>
              </a:xfrm>
              <a:prstGeom prst="ellipse">
                <a:avLst/>
              </a:prstGeom>
              <a:solidFill>
                <a:srgbClr val="F4AF94">
                  <a:alpha val="3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>
                    <a:solidFill>
                      <a:schemeClr val="accent6">
                        <a:lumMod val="10000"/>
                      </a:schemeClr>
                    </a:solidFill>
                  </a:rPr>
                  <a:t>Self</a:t>
                </a:r>
              </a:p>
            </p:txBody>
          </p: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8701ECDD-61B1-1845-A27B-336D6496F4D8}"/>
                  </a:ext>
                </a:extLst>
              </p:cNvPr>
              <p:cNvGrpSpPr/>
              <p:nvPr/>
            </p:nvGrpSpPr>
            <p:grpSpPr>
              <a:xfrm>
                <a:off x="7888597" y="5037863"/>
                <a:ext cx="1222745" cy="520995"/>
                <a:chOff x="9647970" y="3917971"/>
                <a:chExt cx="1222745" cy="520995"/>
              </a:xfrm>
            </p:grpSpPr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id="{FF21C65A-FADB-4941-AA68-84CAF584FC5C}"/>
                    </a:ext>
                  </a:extLst>
                </p:cNvPr>
                <p:cNvSpPr/>
                <p:nvPr/>
              </p:nvSpPr>
              <p:spPr>
                <a:xfrm>
                  <a:off x="9647970" y="3917971"/>
                  <a:ext cx="1222745" cy="520995"/>
                </a:xfrm>
                <a:prstGeom prst="ellipse">
                  <a:avLst/>
                </a:prstGeom>
                <a:solidFill>
                  <a:srgbClr val="F4AF94">
                    <a:alpha val="38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100" dirty="0">
                      <a:solidFill>
                        <a:schemeClr val="accent6">
                          <a:lumMod val="10000"/>
                        </a:schemeClr>
                      </a:solidFill>
                    </a:rPr>
                    <a:t>Community</a:t>
                  </a:r>
                </a:p>
                <a:p>
                  <a:pPr algn="ctr"/>
                  <a:r>
                    <a:rPr lang="en-US" sz="1100" dirty="0">
                      <a:solidFill>
                        <a:schemeClr val="accent6">
                          <a:lumMod val="10000"/>
                        </a:schemeClr>
                      </a:solidFill>
                    </a:rPr>
                    <a:t>           Labs</a:t>
                  </a:r>
                </a:p>
              </p:txBody>
            </p:sp>
            <p:pic>
              <p:nvPicPr>
                <p:cNvPr id="51" name="Picture 50">
                  <a:extLst>
                    <a:ext uri="{FF2B5EF4-FFF2-40B4-BE49-F238E27FC236}">
                      <a16:creationId xmlns:a16="http://schemas.microsoft.com/office/drawing/2014/main" id="{0DC99103-01AD-5241-9F1A-C0B4ED75F31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853569" y="4218164"/>
                  <a:ext cx="490637" cy="116727"/>
                </a:xfrm>
                <a:prstGeom prst="rect">
                  <a:avLst/>
                </a:prstGeom>
              </p:spPr>
            </p:pic>
          </p:grpSp>
          <p:cxnSp>
            <p:nvCxnSpPr>
              <p:cNvPr id="52" name="Elbow Connector 51">
                <a:extLst>
                  <a:ext uri="{FF2B5EF4-FFF2-40B4-BE49-F238E27FC236}">
                    <a16:creationId xmlns:a16="http://schemas.microsoft.com/office/drawing/2014/main" id="{4D6D0105-3BE3-994A-A793-C443BBFFB55B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914307" y="3794255"/>
                <a:ext cx="955498" cy="2"/>
              </a:xfrm>
              <a:prstGeom prst="bentConnector3">
                <a:avLst>
                  <a:gd name="adj1" fmla="val 50000"/>
                </a:avLst>
              </a:prstGeom>
              <a:ln w="28575">
                <a:solidFill>
                  <a:schemeClr val="accent6">
                    <a:lumMod val="10000"/>
                  </a:schemeClr>
                </a:solidFill>
                <a:prstDash val="soli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61B12838-3352-B841-BE97-8DAA5ACD2394}"/>
                  </a:ext>
                </a:extLst>
              </p:cNvPr>
              <p:cNvGrpSpPr/>
              <p:nvPr/>
            </p:nvGrpSpPr>
            <p:grpSpPr>
              <a:xfrm>
                <a:off x="5367345" y="3737503"/>
                <a:ext cx="1148731" cy="1834750"/>
                <a:chOff x="4726860" y="4025276"/>
                <a:chExt cx="1148731" cy="1834750"/>
              </a:xfrm>
            </p:grpSpPr>
            <p:sp>
              <p:nvSpPr>
                <p:cNvPr id="59" name="Rounded Rectangle 58">
                  <a:extLst>
                    <a:ext uri="{FF2B5EF4-FFF2-40B4-BE49-F238E27FC236}">
                      <a16:creationId xmlns:a16="http://schemas.microsoft.com/office/drawing/2014/main" id="{16CA2C89-DDC6-C541-8075-59953EF34B2B}"/>
                    </a:ext>
                  </a:extLst>
                </p:cNvPr>
                <p:cNvSpPr/>
                <p:nvPr/>
              </p:nvSpPr>
              <p:spPr>
                <a:xfrm>
                  <a:off x="4726860" y="4025276"/>
                  <a:ext cx="1148731" cy="1834750"/>
                </a:xfrm>
                <a:prstGeom prst="roundRect">
                  <a:avLst>
                    <a:gd name="adj" fmla="val 10676"/>
                  </a:avLst>
                </a:prstGeom>
                <a:solidFill>
                  <a:srgbClr val="ADD7CD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t"/>
                <a:lstStyle/>
                <a:p>
                  <a:pPr algn="ctr" defTabSz="457154"/>
                  <a:r>
                    <a:rPr lang="en-US" sz="1400" kern="0" dirty="0">
                      <a:solidFill>
                        <a:prstClr val="black"/>
                      </a:solidFill>
                      <a:latin typeface="Calibri" panose="020F0502020204030204"/>
                    </a:rPr>
                    <a:t>Community Installers</a:t>
                  </a:r>
                </a:p>
              </p:txBody>
            </p:sp>
            <p:pic>
              <p:nvPicPr>
                <p:cNvPr id="58" name="Picture 57">
                  <a:extLst>
                    <a:ext uri="{FF2B5EF4-FFF2-40B4-BE49-F238E27FC236}">
                      <a16:creationId xmlns:a16="http://schemas.microsoft.com/office/drawing/2014/main" id="{DAA2CB76-E35E-8E4E-858B-B1D72E171CC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842997" y="4551754"/>
                  <a:ext cx="916456" cy="198121"/>
                </a:xfrm>
                <a:prstGeom prst="rect">
                  <a:avLst/>
                </a:prstGeom>
              </p:spPr>
            </p:pic>
            <p:sp>
              <p:nvSpPr>
                <p:cNvPr id="62" name="Rounded Rectangle 61">
                  <a:extLst>
                    <a:ext uri="{FF2B5EF4-FFF2-40B4-BE49-F238E27FC236}">
                      <a16:creationId xmlns:a16="http://schemas.microsoft.com/office/drawing/2014/main" id="{02A75601-CB39-F243-A627-9A69BCB6C810}"/>
                    </a:ext>
                  </a:extLst>
                </p:cNvPr>
                <p:cNvSpPr/>
                <p:nvPr/>
              </p:nvSpPr>
              <p:spPr>
                <a:xfrm>
                  <a:off x="4878988" y="4878800"/>
                  <a:ext cx="850188" cy="347104"/>
                </a:xfrm>
                <a:prstGeom prst="roundRect">
                  <a:avLst>
                    <a:gd name="adj" fmla="val 8108"/>
                  </a:avLst>
                </a:prstGeom>
                <a:solidFill>
                  <a:schemeClr val="bg1"/>
                </a:solidFill>
                <a:ln w="12700" cap="flat" cmpd="sng" algn="ctr">
                  <a:solidFill>
                    <a:schemeClr val="accent6">
                      <a:lumMod val="10000"/>
                    </a:schemeClr>
                  </a:solidFill>
                  <a:prstDash val="dashDot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457154"/>
                  <a:r>
                    <a:rPr lang="en-US" sz="1400" kern="0" dirty="0">
                      <a:solidFill>
                        <a:prstClr val="black"/>
                      </a:solidFill>
                      <a:latin typeface="Calibri" panose="020F0502020204030204"/>
                    </a:rPr>
                    <a:t>Airship</a:t>
                  </a:r>
                </a:p>
              </p:txBody>
            </p:sp>
            <p:sp>
              <p:nvSpPr>
                <p:cNvPr id="66" name="Rounded Rectangle 65">
                  <a:extLst>
                    <a:ext uri="{FF2B5EF4-FFF2-40B4-BE49-F238E27FC236}">
                      <a16:creationId xmlns:a16="http://schemas.microsoft.com/office/drawing/2014/main" id="{D73AC156-5057-6647-BD2B-7144926A1EF3}"/>
                    </a:ext>
                  </a:extLst>
                </p:cNvPr>
                <p:cNvSpPr/>
                <p:nvPr/>
              </p:nvSpPr>
              <p:spPr>
                <a:xfrm>
                  <a:off x="4878988" y="5383996"/>
                  <a:ext cx="850188" cy="347104"/>
                </a:xfrm>
                <a:prstGeom prst="roundRect">
                  <a:avLst>
                    <a:gd name="adj" fmla="val 8108"/>
                  </a:avLst>
                </a:prstGeom>
                <a:solidFill>
                  <a:schemeClr val="bg1"/>
                </a:solidFill>
                <a:ln w="12700" cap="flat" cmpd="sng" algn="ctr">
                  <a:solidFill>
                    <a:schemeClr val="accent6">
                      <a:lumMod val="10000"/>
                    </a:schemeClr>
                  </a:solidFill>
                  <a:prstDash val="dashDot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457154"/>
                  <a:r>
                    <a:rPr lang="en-US" sz="1400" kern="0" dirty="0">
                      <a:solidFill>
                        <a:prstClr val="black"/>
                      </a:solidFill>
                      <a:latin typeface="Calibri" panose="020F0502020204030204"/>
                    </a:rPr>
                    <a:t>Installer</a:t>
                  </a:r>
                </a:p>
              </p:txBody>
            </p:sp>
          </p:grpSp>
          <p:cxnSp>
            <p:nvCxnSpPr>
              <p:cNvPr id="67" name="Elbow Connector 66">
                <a:extLst>
                  <a:ext uri="{FF2B5EF4-FFF2-40B4-BE49-F238E27FC236}">
                    <a16:creationId xmlns:a16="http://schemas.microsoft.com/office/drawing/2014/main" id="{D7AF9119-C360-D942-AE80-004448713E52}"/>
                  </a:ext>
                </a:extLst>
              </p:cNvPr>
              <p:cNvCxnSpPr>
                <a:cxnSpLocks/>
                <a:endCxn id="59" idx="0"/>
              </p:cNvCxnSpPr>
              <p:nvPr/>
            </p:nvCxnSpPr>
            <p:spPr>
              <a:xfrm rot="16200000" flipH="1">
                <a:off x="5731211" y="3527002"/>
                <a:ext cx="420997" cy="4"/>
              </a:xfrm>
              <a:prstGeom prst="bentConnector3">
                <a:avLst>
                  <a:gd name="adj1" fmla="val 50000"/>
                </a:avLst>
              </a:prstGeom>
              <a:ln w="28575">
                <a:solidFill>
                  <a:schemeClr val="accent6">
                    <a:lumMod val="1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59E8687A-52C1-084B-B719-564295F110AB}"/>
                  </a:ext>
                </a:extLst>
              </p:cNvPr>
              <p:cNvSpPr/>
              <p:nvPr/>
            </p:nvSpPr>
            <p:spPr>
              <a:xfrm>
                <a:off x="6186763" y="3165684"/>
                <a:ext cx="45719" cy="45719"/>
              </a:xfrm>
              <a:prstGeom prst="ellips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Oval 90">
                <a:extLst>
                  <a:ext uri="{FF2B5EF4-FFF2-40B4-BE49-F238E27FC236}">
                    <a16:creationId xmlns:a16="http://schemas.microsoft.com/office/drawing/2014/main" id="{1D87165B-F54C-A040-B273-FAED9784D52A}"/>
                  </a:ext>
                </a:extLst>
              </p:cNvPr>
              <p:cNvSpPr/>
              <p:nvPr/>
            </p:nvSpPr>
            <p:spPr>
              <a:xfrm>
                <a:off x="6950863" y="3169831"/>
                <a:ext cx="45719" cy="45719"/>
              </a:xfrm>
              <a:prstGeom prst="ellips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8" name="Elbow Connector 97">
                <a:extLst>
                  <a:ext uri="{FF2B5EF4-FFF2-40B4-BE49-F238E27FC236}">
                    <a16:creationId xmlns:a16="http://schemas.microsoft.com/office/drawing/2014/main" id="{C617FBB2-3FC9-8446-B619-DF38D4C5876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16076" y="4846287"/>
                <a:ext cx="1103924" cy="1"/>
              </a:xfrm>
              <a:prstGeom prst="bentConnector3">
                <a:avLst>
                  <a:gd name="adj1" fmla="val 50000"/>
                </a:avLst>
              </a:prstGeom>
              <a:ln w="28575">
                <a:solidFill>
                  <a:schemeClr val="accent6">
                    <a:lumMod val="10000"/>
                  </a:schemeClr>
                </a:solidFill>
                <a:prstDash val="sys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" name="Rounded Rectangle 21">
              <a:extLst>
                <a:ext uri="{FF2B5EF4-FFF2-40B4-BE49-F238E27FC236}">
                  <a16:creationId xmlns:a16="http://schemas.microsoft.com/office/drawing/2014/main" id="{0F30483B-9336-E84C-B86B-5145307FF1C3}"/>
                </a:ext>
              </a:extLst>
            </p:cNvPr>
            <p:cNvSpPr/>
            <p:nvPr/>
          </p:nvSpPr>
          <p:spPr>
            <a:xfrm>
              <a:off x="847278" y="2236381"/>
              <a:ext cx="1148731" cy="490437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rgbClr val="ED7D31">
                    <a:lumMod val="110000"/>
                    <a:satMod val="105000"/>
                    <a:tint val="67000"/>
                  </a:srgbClr>
                </a:gs>
                <a:gs pos="50000">
                  <a:srgbClr val="ED7D31">
                    <a:lumMod val="105000"/>
                    <a:satMod val="103000"/>
                    <a:tint val="73000"/>
                  </a:srgbClr>
                </a:gs>
                <a:gs pos="100000">
                  <a:srgbClr val="ED7D31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/>
              <a:r>
                <a:rPr lang="en-US" sz="1400" b="1" kern="0" dirty="0">
                  <a:solidFill>
                    <a:prstClr val="black"/>
                  </a:solidFill>
                  <a:latin typeface="Calibri" panose="020F0502020204030204"/>
                </a:rPr>
                <a:t>Ch03</a:t>
              </a:r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: Target State</a:t>
              </a:r>
            </a:p>
          </p:txBody>
        </p:sp>
        <p:sp>
          <p:nvSpPr>
            <p:cNvPr id="23" name="Rounded Rectangle 22">
              <a:extLst>
                <a:ext uri="{FF2B5EF4-FFF2-40B4-BE49-F238E27FC236}">
                  <a16:creationId xmlns:a16="http://schemas.microsoft.com/office/drawing/2014/main" id="{5C87E99B-5E24-1E4C-B295-2FA9E410C038}"/>
                </a:ext>
              </a:extLst>
            </p:cNvPr>
            <p:cNvSpPr/>
            <p:nvPr/>
          </p:nvSpPr>
          <p:spPr>
            <a:xfrm>
              <a:off x="846790" y="2726818"/>
              <a:ext cx="1148731" cy="490437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rgbClr val="ED7D31">
                    <a:lumMod val="110000"/>
                    <a:satMod val="105000"/>
                    <a:tint val="67000"/>
                  </a:srgbClr>
                </a:gs>
                <a:gs pos="50000">
                  <a:srgbClr val="ED7D31">
                    <a:lumMod val="105000"/>
                    <a:satMod val="103000"/>
                    <a:tint val="73000"/>
                  </a:srgbClr>
                </a:gs>
                <a:gs pos="100000">
                  <a:srgbClr val="ED7D31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/>
              <a:r>
                <a:rPr lang="en-US" sz="1400" b="1" kern="0" dirty="0">
                  <a:solidFill>
                    <a:prstClr val="black"/>
                  </a:solidFill>
                  <a:latin typeface="Calibri" panose="020F0502020204030204"/>
                </a:rPr>
                <a:t>Ch05</a:t>
              </a:r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: Installer Req</a:t>
              </a:r>
            </a:p>
          </p:txBody>
        </p:sp>
        <p:sp>
          <p:nvSpPr>
            <p:cNvPr id="25" name="Rounded Rectangle 24">
              <a:extLst>
                <a:ext uri="{FF2B5EF4-FFF2-40B4-BE49-F238E27FC236}">
                  <a16:creationId xmlns:a16="http://schemas.microsoft.com/office/drawing/2014/main" id="{524B9BC2-5A7A-FB40-AE25-3ACE4222A1D8}"/>
                </a:ext>
              </a:extLst>
            </p:cNvPr>
            <p:cNvSpPr/>
            <p:nvPr/>
          </p:nvSpPr>
          <p:spPr>
            <a:xfrm>
              <a:off x="3688978" y="2242468"/>
              <a:ext cx="1148731" cy="490437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rgbClr val="ED7D31">
                    <a:lumMod val="110000"/>
                    <a:satMod val="105000"/>
                    <a:tint val="67000"/>
                  </a:srgbClr>
                </a:gs>
                <a:gs pos="50000">
                  <a:srgbClr val="ED7D31">
                    <a:lumMod val="105000"/>
                    <a:satMod val="103000"/>
                    <a:tint val="73000"/>
                  </a:srgbClr>
                </a:gs>
                <a:gs pos="100000">
                  <a:srgbClr val="ED7D31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/>
              <a:r>
                <a:rPr lang="en-US" sz="1400" b="1" kern="0" dirty="0">
                  <a:solidFill>
                    <a:prstClr val="black"/>
                  </a:solidFill>
                  <a:latin typeface="Calibri" panose="020F0502020204030204"/>
                </a:rPr>
                <a:t>Ch04</a:t>
              </a:r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: </a:t>
              </a:r>
            </a:p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Labs Req</a:t>
              </a:r>
            </a:p>
          </p:txBody>
        </p:sp>
        <p:sp>
          <p:nvSpPr>
            <p:cNvPr id="26" name="Rounded Rectangle 25">
              <a:extLst>
                <a:ext uri="{FF2B5EF4-FFF2-40B4-BE49-F238E27FC236}">
                  <a16:creationId xmlns:a16="http://schemas.microsoft.com/office/drawing/2014/main" id="{1FB142D3-1594-4D45-9174-8BCFCC4425A8}"/>
                </a:ext>
              </a:extLst>
            </p:cNvPr>
            <p:cNvSpPr/>
            <p:nvPr/>
          </p:nvSpPr>
          <p:spPr>
            <a:xfrm>
              <a:off x="3688979" y="2721868"/>
              <a:ext cx="1148731" cy="490437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rgbClr val="ED7D31">
                    <a:lumMod val="110000"/>
                    <a:satMod val="105000"/>
                    <a:tint val="67000"/>
                  </a:srgbClr>
                </a:gs>
                <a:gs pos="50000">
                  <a:srgbClr val="ED7D31">
                    <a:lumMod val="105000"/>
                    <a:satMod val="103000"/>
                    <a:tint val="73000"/>
                  </a:srgbClr>
                </a:gs>
                <a:gs pos="100000">
                  <a:srgbClr val="ED7D31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/>
              <a:r>
                <a:rPr lang="en-US" sz="1400" b="1" kern="0" dirty="0">
                  <a:solidFill>
                    <a:prstClr val="black"/>
                  </a:solidFill>
                  <a:latin typeface="Calibri" panose="020F0502020204030204"/>
                </a:rPr>
                <a:t>Ch06</a:t>
              </a:r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: </a:t>
              </a:r>
            </a:p>
            <a:p>
              <a:pPr algn="ctr" defTabSz="457154"/>
              <a:r>
                <a:rPr lang="en-US" sz="1100" kern="0" dirty="0">
                  <a:solidFill>
                    <a:prstClr val="black"/>
                  </a:solidFill>
                  <a:latin typeface="Calibri" panose="020F0502020204030204"/>
                </a:rPr>
                <a:t>Ops (Cookbook)</a:t>
              </a:r>
            </a:p>
          </p:txBody>
        </p:sp>
        <p:sp>
          <p:nvSpPr>
            <p:cNvPr id="28" name="Rounded Rectangle 27">
              <a:extLst>
                <a:ext uri="{FF2B5EF4-FFF2-40B4-BE49-F238E27FC236}">
                  <a16:creationId xmlns:a16="http://schemas.microsoft.com/office/drawing/2014/main" id="{DBC18D26-9618-C041-AFF1-E03F3589D46C}"/>
                </a:ext>
              </a:extLst>
            </p:cNvPr>
            <p:cNvSpPr/>
            <p:nvPr/>
          </p:nvSpPr>
          <p:spPr>
            <a:xfrm>
              <a:off x="2266245" y="2497913"/>
              <a:ext cx="1148732" cy="718108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rgbClr val="ED7D31">
                    <a:lumMod val="110000"/>
                    <a:satMod val="105000"/>
                    <a:tint val="67000"/>
                  </a:srgbClr>
                </a:gs>
                <a:gs pos="50000">
                  <a:srgbClr val="ED7D31">
                    <a:lumMod val="105000"/>
                    <a:satMod val="103000"/>
                    <a:tint val="73000"/>
                  </a:srgbClr>
                </a:gs>
                <a:gs pos="100000">
                  <a:srgbClr val="ED7D31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/>
              <a:r>
                <a:rPr lang="en-US" sz="1400" b="1" kern="0" dirty="0">
                  <a:solidFill>
                    <a:prstClr val="black"/>
                  </a:solidFill>
                  <a:latin typeface="Calibri" panose="020F0502020204030204"/>
                </a:rPr>
                <a:t>Ch07</a:t>
              </a:r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: Integration (Cookbook)</a:t>
              </a:r>
            </a:p>
          </p:txBody>
        </p:sp>
      </p:grp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F86B1EF4-A547-1F4B-8508-0B572BCF7971}"/>
              </a:ext>
            </a:extLst>
          </p:cNvPr>
          <p:cNvSpPr/>
          <p:nvPr/>
        </p:nvSpPr>
        <p:spPr>
          <a:xfrm>
            <a:off x="5534046" y="2684841"/>
            <a:ext cx="6327671" cy="307777"/>
          </a:xfrm>
          <a:prstGeom prst="roundRect">
            <a:avLst>
              <a:gd name="adj" fmla="val 0"/>
            </a:avLst>
          </a:prstGeom>
          <a:solidFill>
            <a:srgbClr val="BB4DFF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RC1</a:t>
            </a:r>
          </a:p>
        </p:txBody>
      </p:sp>
      <p:sp>
        <p:nvSpPr>
          <p:cNvPr id="3" name="Right Arrow 2">
            <a:extLst>
              <a:ext uri="{FF2B5EF4-FFF2-40B4-BE49-F238E27FC236}">
                <a16:creationId xmlns:a16="http://schemas.microsoft.com/office/drawing/2014/main" id="{01760282-CDB7-5A4F-A3A8-DFC2CA903CE3}"/>
              </a:ext>
            </a:extLst>
          </p:cNvPr>
          <p:cNvSpPr/>
          <p:nvPr/>
        </p:nvSpPr>
        <p:spPr>
          <a:xfrm>
            <a:off x="4838624" y="2602664"/>
            <a:ext cx="500743" cy="490437"/>
          </a:xfrm>
          <a:prstGeom prst="rightArrow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920DDC3E-69ED-FF4E-81E2-F8691402CB27}"/>
              </a:ext>
            </a:extLst>
          </p:cNvPr>
          <p:cNvSpPr/>
          <p:nvPr/>
        </p:nvSpPr>
        <p:spPr>
          <a:xfrm>
            <a:off x="5534047" y="2187670"/>
            <a:ext cx="1382756" cy="490437"/>
          </a:xfrm>
          <a:prstGeom prst="roundRect">
            <a:avLst>
              <a:gd name="adj" fmla="val 0"/>
            </a:avLst>
          </a:prstGeom>
          <a:solidFill>
            <a:srgbClr val="BB4DFF"/>
          </a:solidFill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Ch02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: Framework Req</a:t>
            </a:r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2269FE1D-48F8-E443-A224-A5D658D8A6BB}"/>
              </a:ext>
            </a:extLst>
          </p:cNvPr>
          <p:cNvSpPr/>
          <p:nvPr/>
        </p:nvSpPr>
        <p:spPr>
          <a:xfrm>
            <a:off x="5534046" y="1697233"/>
            <a:ext cx="1382756" cy="490437"/>
          </a:xfrm>
          <a:prstGeom prst="roundRect">
            <a:avLst>
              <a:gd name="adj" fmla="val 0"/>
            </a:avLst>
          </a:prstGeom>
          <a:solidFill>
            <a:srgbClr val="BB4DFF"/>
          </a:solidFill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Ch03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: </a:t>
            </a:r>
          </a:p>
          <a:p>
            <a:pPr algn="ctr" defTabSz="457154"/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TC Req</a:t>
            </a:r>
          </a:p>
        </p:txBody>
      </p:sp>
      <p:sp>
        <p:nvSpPr>
          <p:cNvPr id="68" name="Rounded Rectangle 67">
            <a:extLst>
              <a:ext uri="{FF2B5EF4-FFF2-40B4-BE49-F238E27FC236}">
                <a16:creationId xmlns:a16="http://schemas.microsoft.com/office/drawing/2014/main" id="{F6AE75E5-F408-3C40-8536-0FCA025AA453}"/>
              </a:ext>
            </a:extLst>
          </p:cNvPr>
          <p:cNvSpPr/>
          <p:nvPr/>
        </p:nvSpPr>
        <p:spPr>
          <a:xfrm>
            <a:off x="6953014" y="2186952"/>
            <a:ext cx="1382756" cy="491155"/>
          </a:xfrm>
          <a:prstGeom prst="roundRect">
            <a:avLst>
              <a:gd name="adj" fmla="val 0"/>
            </a:avLst>
          </a:prstGeom>
          <a:solidFill>
            <a:srgbClr val="BB4DFF"/>
          </a:solidFill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Ch04: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 </a:t>
            </a:r>
            <a:r>
              <a:rPr lang="en-US" sz="1200" kern="0" dirty="0">
                <a:solidFill>
                  <a:schemeClr val="bg1"/>
                </a:solidFill>
                <a:latin typeface="Calibri" panose="020F0502020204030204"/>
              </a:rPr>
              <a:t>Integration Cookbook </a:t>
            </a:r>
            <a:endParaRPr lang="en-US" sz="1400" kern="0" dirty="0">
              <a:solidFill>
                <a:schemeClr val="bg1"/>
              </a:solidFill>
              <a:latin typeface="Calibri" panose="020F0502020204030204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6B2A15E8-7ED6-014F-8ABE-E3008A457513}"/>
              </a:ext>
            </a:extLst>
          </p:cNvPr>
          <p:cNvGrpSpPr/>
          <p:nvPr/>
        </p:nvGrpSpPr>
        <p:grpSpPr>
          <a:xfrm>
            <a:off x="6953013" y="1118111"/>
            <a:ext cx="1382756" cy="1068482"/>
            <a:chOff x="5263791" y="2079698"/>
            <a:chExt cx="1382756" cy="1068482"/>
          </a:xfrm>
        </p:grpSpPr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92FF6485-C493-7044-9845-1E6DA5C540BC}"/>
                </a:ext>
              </a:extLst>
            </p:cNvPr>
            <p:cNvSpPr/>
            <p:nvPr/>
          </p:nvSpPr>
          <p:spPr>
            <a:xfrm>
              <a:off x="5501712" y="2324486"/>
              <a:ext cx="45719" cy="45719"/>
            </a:xfrm>
            <a:prstGeom prst="ellipse">
              <a:avLst/>
            </a:prstGeom>
            <a:solidFill>
              <a:srgbClr val="BB4D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3" name="Rounded Rectangle 72">
              <a:extLst>
                <a:ext uri="{FF2B5EF4-FFF2-40B4-BE49-F238E27FC236}">
                  <a16:creationId xmlns:a16="http://schemas.microsoft.com/office/drawing/2014/main" id="{45F5D18D-286C-624B-A2DB-4DA47D9CFB35}"/>
                </a:ext>
              </a:extLst>
            </p:cNvPr>
            <p:cNvSpPr/>
            <p:nvPr/>
          </p:nvSpPr>
          <p:spPr>
            <a:xfrm>
              <a:off x="5263791" y="2079698"/>
              <a:ext cx="1382756" cy="1068482"/>
            </a:xfrm>
            <a:prstGeom prst="roundRect">
              <a:avLst>
                <a:gd name="adj" fmla="val 0"/>
              </a:avLst>
            </a:prstGeom>
            <a:solidFill>
              <a:srgbClr val="BB4DFF"/>
            </a:solidFill>
            <a:ln w="635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b="1" kern="0" dirty="0">
                  <a:solidFill>
                    <a:schemeClr val="bg1"/>
                  </a:solidFill>
                  <a:latin typeface="Calibri" panose="020F0502020204030204"/>
                </a:rPr>
                <a:t>Ch05</a:t>
              </a:r>
              <a:r>
                <a:rPr lang="en-US" sz="1400" kern="0" dirty="0">
                  <a:solidFill>
                    <a:schemeClr val="bg1"/>
                  </a:solidFill>
                  <a:latin typeface="Calibri" panose="020F0502020204030204"/>
                </a:rPr>
                <a:t>: </a:t>
              </a:r>
              <a:r>
                <a:rPr lang="en-US" sz="1200" kern="0" dirty="0">
                  <a:solidFill>
                    <a:schemeClr val="bg1"/>
                  </a:solidFill>
                  <a:latin typeface="Calibri" panose="020F0502020204030204"/>
                </a:rPr>
                <a:t>Test Cases &amp; Traceability</a:t>
              </a:r>
            </a:p>
          </p:txBody>
        </p:sp>
        <p:pic>
          <p:nvPicPr>
            <p:cNvPr id="74" name="Picture 73">
              <a:extLst>
                <a:ext uri="{FF2B5EF4-FFF2-40B4-BE49-F238E27FC236}">
                  <a16:creationId xmlns:a16="http://schemas.microsoft.com/office/drawing/2014/main" id="{3E2500DB-1658-4D45-AD47-2B0286894DB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32504" y="2536320"/>
              <a:ext cx="445330" cy="571984"/>
            </a:xfrm>
            <a:prstGeom prst="rect">
              <a:avLst/>
            </a:prstGeom>
          </p:spPr>
        </p:pic>
      </p:grpSp>
      <p:sp>
        <p:nvSpPr>
          <p:cNvPr id="75" name="TextBox 74">
            <a:extLst>
              <a:ext uri="{FF2B5EF4-FFF2-40B4-BE49-F238E27FC236}">
                <a16:creationId xmlns:a16="http://schemas.microsoft.com/office/drawing/2014/main" id="{E7D784D9-0CCA-664E-B39C-413B7861FF9C}"/>
              </a:ext>
            </a:extLst>
          </p:cNvPr>
          <p:cNvSpPr txBox="1"/>
          <p:nvPr/>
        </p:nvSpPr>
        <p:spPr>
          <a:xfrm>
            <a:off x="7776478" y="2973536"/>
            <a:ext cx="928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B84BF9"/>
                </a:solidFill>
              </a:rPr>
              <a:t>NFVI Testing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571DB76A-AB5B-A040-B909-61236A498A6E}"/>
              </a:ext>
            </a:extLst>
          </p:cNvPr>
          <p:cNvSpPr txBox="1"/>
          <p:nvPr/>
        </p:nvSpPr>
        <p:spPr>
          <a:xfrm>
            <a:off x="8779699" y="2973536"/>
            <a:ext cx="8965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B84BF9"/>
                </a:solidFill>
              </a:rPr>
              <a:t>VNF Testing</a:t>
            </a: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60A16F45-9097-E144-8711-B8F6D9C2FDE1}"/>
              </a:ext>
            </a:extLst>
          </p:cNvPr>
          <p:cNvCxnSpPr>
            <a:cxnSpLocks/>
          </p:cNvCxnSpPr>
          <p:nvPr/>
        </p:nvCxnSpPr>
        <p:spPr>
          <a:xfrm>
            <a:off x="8742382" y="2999352"/>
            <a:ext cx="0" cy="2921135"/>
          </a:xfrm>
          <a:prstGeom prst="line">
            <a:avLst/>
          </a:prstGeom>
          <a:ln w="50800">
            <a:solidFill>
              <a:srgbClr val="B84BF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ounded Rectangle 84">
            <a:extLst>
              <a:ext uri="{FF2B5EF4-FFF2-40B4-BE49-F238E27FC236}">
                <a16:creationId xmlns:a16="http://schemas.microsoft.com/office/drawing/2014/main" id="{AE4F1D87-DC03-624F-9B72-35C5B6D5DED4}"/>
              </a:ext>
            </a:extLst>
          </p:cNvPr>
          <p:cNvSpPr/>
          <p:nvPr/>
        </p:nvSpPr>
        <p:spPr>
          <a:xfrm>
            <a:off x="9059994" y="2174411"/>
            <a:ext cx="1382756" cy="490437"/>
          </a:xfrm>
          <a:prstGeom prst="roundRect">
            <a:avLst>
              <a:gd name="adj" fmla="val 0"/>
            </a:avLst>
          </a:prstGeom>
          <a:solidFill>
            <a:srgbClr val="BB4DFF"/>
          </a:solidFill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Ch02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: Framework Req</a:t>
            </a:r>
          </a:p>
        </p:txBody>
      </p: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id="{80402394-ADAB-674B-BC8B-B5FA383D2DCA}"/>
              </a:ext>
            </a:extLst>
          </p:cNvPr>
          <p:cNvSpPr/>
          <p:nvPr/>
        </p:nvSpPr>
        <p:spPr>
          <a:xfrm>
            <a:off x="9059993" y="1683974"/>
            <a:ext cx="1382756" cy="490437"/>
          </a:xfrm>
          <a:prstGeom prst="roundRect">
            <a:avLst>
              <a:gd name="adj" fmla="val 0"/>
            </a:avLst>
          </a:prstGeom>
          <a:solidFill>
            <a:srgbClr val="BB4DFF"/>
          </a:solidFill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Ch03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: </a:t>
            </a:r>
          </a:p>
          <a:p>
            <a:pPr algn="ctr" defTabSz="457154"/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TC Req</a:t>
            </a:r>
          </a:p>
        </p:txBody>
      </p:sp>
      <p:sp>
        <p:nvSpPr>
          <p:cNvPr id="87" name="Rounded Rectangle 86">
            <a:extLst>
              <a:ext uri="{FF2B5EF4-FFF2-40B4-BE49-F238E27FC236}">
                <a16:creationId xmlns:a16="http://schemas.microsoft.com/office/drawing/2014/main" id="{08049749-8C52-394C-81CD-B35C52C2EC2F}"/>
              </a:ext>
            </a:extLst>
          </p:cNvPr>
          <p:cNvSpPr/>
          <p:nvPr/>
        </p:nvSpPr>
        <p:spPr>
          <a:xfrm>
            <a:off x="10478961" y="2173693"/>
            <a:ext cx="1382756" cy="491155"/>
          </a:xfrm>
          <a:prstGeom prst="roundRect">
            <a:avLst>
              <a:gd name="adj" fmla="val 0"/>
            </a:avLst>
          </a:prstGeom>
          <a:solidFill>
            <a:srgbClr val="BB4DFF"/>
          </a:solidFill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Ch04: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 </a:t>
            </a:r>
            <a:r>
              <a:rPr lang="en-US" sz="1200" kern="0" dirty="0">
                <a:solidFill>
                  <a:schemeClr val="bg1"/>
                </a:solidFill>
                <a:latin typeface="Calibri" panose="020F0502020204030204"/>
              </a:rPr>
              <a:t>Integration Cookbook </a:t>
            </a:r>
            <a:endParaRPr lang="en-US" sz="1400" kern="0" dirty="0">
              <a:solidFill>
                <a:schemeClr val="bg1"/>
              </a:solidFill>
              <a:latin typeface="Calibri" panose="020F0502020204030204"/>
            </a:endParaRP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95A2CBF1-2BDE-2A4B-ADF3-947CB7C47B50}"/>
              </a:ext>
            </a:extLst>
          </p:cNvPr>
          <p:cNvGrpSpPr/>
          <p:nvPr/>
        </p:nvGrpSpPr>
        <p:grpSpPr>
          <a:xfrm>
            <a:off x="10478960" y="1104852"/>
            <a:ext cx="1382756" cy="1068482"/>
            <a:chOff x="5263791" y="2079698"/>
            <a:chExt cx="1382756" cy="1068482"/>
          </a:xfrm>
        </p:grpSpPr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C929C842-77D8-BE4E-9B43-B2EEBA4E9D0A}"/>
                </a:ext>
              </a:extLst>
            </p:cNvPr>
            <p:cNvSpPr/>
            <p:nvPr/>
          </p:nvSpPr>
          <p:spPr>
            <a:xfrm>
              <a:off x="5501712" y="2324486"/>
              <a:ext cx="45719" cy="45719"/>
            </a:xfrm>
            <a:prstGeom prst="ellipse">
              <a:avLst/>
            </a:prstGeom>
            <a:solidFill>
              <a:srgbClr val="BB4D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2" name="Rounded Rectangle 91">
              <a:extLst>
                <a:ext uri="{FF2B5EF4-FFF2-40B4-BE49-F238E27FC236}">
                  <a16:creationId xmlns:a16="http://schemas.microsoft.com/office/drawing/2014/main" id="{CA993203-E586-B641-A56F-7DFD757DB6F3}"/>
                </a:ext>
              </a:extLst>
            </p:cNvPr>
            <p:cNvSpPr/>
            <p:nvPr/>
          </p:nvSpPr>
          <p:spPr>
            <a:xfrm>
              <a:off x="5263791" y="2079698"/>
              <a:ext cx="1382756" cy="1068482"/>
            </a:xfrm>
            <a:prstGeom prst="roundRect">
              <a:avLst>
                <a:gd name="adj" fmla="val 0"/>
              </a:avLst>
            </a:prstGeom>
            <a:solidFill>
              <a:srgbClr val="BB4DFF"/>
            </a:solidFill>
            <a:ln w="635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b="1" kern="0" dirty="0">
                  <a:solidFill>
                    <a:schemeClr val="bg1"/>
                  </a:solidFill>
                  <a:latin typeface="Calibri" panose="020F0502020204030204"/>
                </a:rPr>
                <a:t>Ch05</a:t>
              </a:r>
              <a:r>
                <a:rPr lang="en-US" sz="1400" kern="0" dirty="0">
                  <a:solidFill>
                    <a:schemeClr val="bg1"/>
                  </a:solidFill>
                  <a:latin typeface="Calibri" panose="020F0502020204030204"/>
                </a:rPr>
                <a:t>: </a:t>
              </a:r>
              <a:r>
                <a:rPr lang="en-US" sz="1200" kern="0" dirty="0">
                  <a:solidFill>
                    <a:schemeClr val="bg1"/>
                  </a:solidFill>
                  <a:latin typeface="Calibri" panose="020F0502020204030204"/>
                </a:rPr>
                <a:t>Test Cases &amp; Traceability</a:t>
              </a:r>
            </a:p>
          </p:txBody>
        </p:sp>
        <p:pic>
          <p:nvPicPr>
            <p:cNvPr id="93" name="Picture 92">
              <a:extLst>
                <a:ext uri="{FF2B5EF4-FFF2-40B4-BE49-F238E27FC236}">
                  <a16:creationId xmlns:a16="http://schemas.microsoft.com/office/drawing/2014/main" id="{4F245AA8-43E4-244B-BB3B-AABCD050D28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32504" y="2536320"/>
              <a:ext cx="445330" cy="571984"/>
            </a:xfrm>
            <a:prstGeom prst="rect">
              <a:avLst/>
            </a:prstGeom>
          </p:spPr>
        </p:pic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5A6359BC-06D0-2E41-8E54-56541E73E9BB}"/>
              </a:ext>
            </a:extLst>
          </p:cNvPr>
          <p:cNvGrpSpPr/>
          <p:nvPr/>
        </p:nvGrpSpPr>
        <p:grpSpPr>
          <a:xfrm>
            <a:off x="5528146" y="3241350"/>
            <a:ext cx="6327670" cy="377706"/>
            <a:chOff x="928823" y="3636675"/>
            <a:chExt cx="6327670" cy="377706"/>
          </a:xfrm>
        </p:grpSpPr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0E493879-048B-6F4B-A90F-F0F3DA680267}"/>
                </a:ext>
              </a:extLst>
            </p:cNvPr>
            <p:cNvGrpSpPr/>
            <p:nvPr/>
          </p:nvGrpSpPr>
          <p:grpSpPr>
            <a:xfrm>
              <a:off x="928823" y="3636675"/>
              <a:ext cx="6327670" cy="377706"/>
              <a:chOff x="978313" y="4270041"/>
              <a:chExt cx="6327670" cy="377706"/>
            </a:xfrm>
          </p:grpSpPr>
          <p:sp>
            <p:nvSpPr>
              <p:cNvPr id="97" name="Rounded Rectangle 96">
                <a:extLst>
                  <a:ext uri="{FF2B5EF4-FFF2-40B4-BE49-F238E27FC236}">
                    <a16:creationId xmlns:a16="http://schemas.microsoft.com/office/drawing/2014/main" id="{7C43CD21-4619-AB48-A3E4-2DD67AE52A86}"/>
                  </a:ext>
                </a:extLst>
              </p:cNvPr>
              <p:cNvSpPr/>
              <p:nvPr/>
            </p:nvSpPr>
            <p:spPr>
              <a:xfrm>
                <a:off x="978313" y="4270041"/>
                <a:ext cx="6327670" cy="377706"/>
              </a:xfrm>
              <a:prstGeom prst="roundRect">
                <a:avLst>
                  <a:gd name="adj" fmla="val 10676"/>
                </a:avLst>
              </a:prstGeom>
              <a:solidFill>
                <a:srgbClr val="ADD7CD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t"/>
              <a:lstStyle/>
              <a:p>
                <a:pPr algn="ctr" defTabSz="457154"/>
                <a:r>
                  <a:rPr lang="en-US" b="1" i="1" kern="0" dirty="0" err="1">
                    <a:solidFill>
                      <a:prstClr val="black"/>
                    </a:solidFill>
                    <a:latin typeface="Calibri" panose="020F0502020204030204"/>
                  </a:rPr>
                  <a:t>Xtesting</a:t>
                </a:r>
                <a:endParaRPr lang="en-US" b="1" i="1" kern="0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pic>
            <p:nvPicPr>
              <p:cNvPr id="99" name="Picture 98">
                <a:extLst>
                  <a:ext uri="{FF2B5EF4-FFF2-40B4-BE49-F238E27FC236}">
                    <a16:creationId xmlns:a16="http://schemas.microsoft.com/office/drawing/2014/main" id="{CCBB7C7A-2688-9A46-98BB-86579B5B1F3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82449" y="4381237"/>
                <a:ext cx="916456" cy="198121"/>
              </a:xfrm>
              <a:prstGeom prst="rect">
                <a:avLst/>
              </a:prstGeom>
            </p:spPr>
          </p:pic>
        </p:grpSp>
        <p:pic>
          <p:nvPicPr>
            <p:cNvPr id="96" name="Picture 95">
              <a:extLst>
                <a:ext uri="{FF2B5EF4-FFF2-40B4-BE49-F238E27FC236}">
                  <a16:creationId xmlns:a16="http://schemas.microsoft.com/office/drawing/2014/main" id="{5147F87A-8869-FA45-A7AD-F4BD388A229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84181" y="3747871"/>
              <a:ext cx="916456" cy="198121"/>
            </a:xfrm>
            <a:prstGeom prst="rect">
              <a:avLst/>
            </a:prstGeom>
          </p:spPr>
        </p:pic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E8E13C65-B96A-3346-BEE7-823DCC7DE3CF}"/>
              </a:ext>
            </a:extLst>
          </p:cNvPr>
          <p:cNvGrpSpPr/>
          <p:nvPr/>
        </p:nvGrpSpPr>
        <p:grpSpPr>
          <a:xfrm>
            <a:off x="7401991" y="3757755"/>
            <a:ext cx="1187722" cy="618632"/>
            <a:chOff x="4687870" y="4025277"/>
            <a:chExt cx="1187722" cy="618632"/>
          </a:xfrm>
        </p:grpSpPr>
        <p:sp>
          <p:nvSpPr>
            <p:cNvPr id="101" name="Rounded Rectangle 100">
              <a:extLst>
                <a:ext uri="{FF2B5EF4-FFF2-40B4-BE49-F238E27FC236}">
                  <a16:creationId xmlns:a16="http://schemas.microsoft.com/office/drawing/2014/main" id="{9DB792B0-52E9-FC4B-AA72-7B4BEC9F80D1}"/>
                </a:ext>
              </a:extLst>
            </p:cNvPr>
            <p:cNvSpPr/>
            <p:nvPr/>
          </p:nvSpPr>
          <p:spPr>
            <a:xfrm>
              <a:off x="4687870" y="4025277"/>
              <a:ext cx="1187722" cy="618632"/>
            </a:xfrm>
            <a:prstGeom prst="roundRect">
              <a:avLst>
                <a:gd name="adj" fmla="val 10676"/>
              </a:avLst>
            </a:prstGeom>
            <a:solidFill>
              <a:srgbClr val="62CAD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Performance</a:t>
              </a:r>
            </a:p>
          </p:txBody>
        </p:sp>
        <p:pic>
          <p:nvPicPr>
            <p:cNvPr id="102" name="Picture 101">
              <a:extLst>
                <a:ext uri="{FF2B5EF4-FFF2-40B4-BE49-F238E27FC236}">
                  <a16:creationId xmlns:a16="http://schemas.microsoft.com/office/drawing/2014/main" id="{FE60B927-4CCB-5C42-8C48-3164B60DFC4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365367"/>
              <a:ext cx="916456" cy="198121"/>
            </a:xfrm>
            <a:prstGeom prst="rect">
              <a:avLst/>
            </a:prstGeom>
          </p:spPr>
        </p:pic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41BABB0C-4D19-394E-A48C-6229394244F8}"/>
              </a:ext>
            </a:extLst>
          </p:cNvPr>
          <p:cNvGrpSpPr/>
          <p:nvPr/>
        </p:nvGrpSpPr>
        <p:grpSpPr>
          <a:xfrm>
            <a:off x="10679674" y="3764512"/>
            <a:ext cx="1176140" cy="618632"/>
            <a:chOff x="4699452" y="4025277"/>
            <a:chExt cx="1176140" cy="618632"/>
          </a:xfrm>
        </p:grpSpPr>
        <p:sp>
          <p:nvSpPr>
            <p:cNvPr id="104" name="Rounded Rectangle 103">
              <a:extLst>
                <a:ext uri="{FF2B5EF4-FFF2-40B4-BE49-F238E27FC236}">
                  <a16:creationId xmlns:a16="http://schemas.microsoft.com/office/drawing/2014/main" id="{06702D8B-C279-034C-B401-9959BE56225E}"/>
                </a:ext>
              </a:extLst>
            </p:cNvPr>
            <p:cNvSpPr/>
            <p:nvPr/>
          </p:nvSpPr>
          <p:spPr>
            <a:xfrm>
              <a:off x="4699452" y="4025277"/>
              <a:ext cx="1176140" cy="618632"/>
            </a:xfrm>
            <a:prstGeom prst="roundRect">
              <a:avLst>
                <a:gd name="adj" fmla="val 10676"/>
              </a:avLst>
            </a:prstGeom>
            <a:solidFill>
              <a:srgbClr val="62CAD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Performance</a:t>
              </a:r>
            </a:p>
          </p:txBody>
        </p:sp>
        <p:pic>
          <p:nvPicPr>
            <p:cNvPr id="105" name="Picture 104">
              <a:extLst>
                <a:ext uri="{FF2B5EF4-FFF2-40B4-BE49-F238E27FC236}">
                  <a16:creationId xmlns:a16="http://schemas.microsoft.com/office/drawing/2014/main" id="{1CBDC640-EFDC-6740-A1D7-82BF0BCE1D9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365367"/>
              <a:ext cx="916456" cy="198121"/>
            </a:xfrm>
            <a:prstGeom prst="rect">
              <a:avLst/>
            </a:prstGeom>
          </p:spPr>
        </p:pic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CA99DC2F-DE8B-FF48-AAF5-D0B6B83C19EF}"/>
              </a:ext>
            </a:extLst>
          </p:cNvPr>
          <p:cNvGrpSpPr/>
          <p:nvPr/>
        </p:nvGrpSpPr>
        <p:grpSpPr>
          <a:xfrm>
            <a:off x="8895052" y="3754856"/>
            <a:ext cx="1148731" cy="618632"/>
            <a:chOff x="4726860" y="4025277"/>
            <a:chExt cx="1148731" cy="618632"/>
          </a:xfrm>
        </p:grpSpPr>
        <p:sp>
          <p:nvSpPr>
            <p:cNvPr id="107" name="Rounded Rectangle 106">
              <a:extLst>
                <a:ext uri="{FF2B5EF4-FFF2-40B4-BE49-F238E27FC236}">
                  <a16:creationId xmlns:a16="http://schemas.microsoft.com/office/drawing/2014/main" id="{2351A00E-0996-D847-9F8C-49C8B53DB293}"/>
                </a:ext>
              </a:extLst>
            </p:cNvPr>
            <p:cNvSpPr/>
            <p:nvPr/>
          </p:nvSpPr>
          <p:spPr>
            <a:xfrm>
              <a:off x="4726860" y="4025277"/>
              <a:ext cx="1148731" cy="618632"/>
            </a:xfrm>
            <a:prstGeom prst="roundRect">
              <a:avLst>
                <a:gd name="adj" fmla="val 10676"/>
              </a:avLst>
            </a:prstGeom>
            <a:solidFill>
              <a:srgbClr val="62CAD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Functional</a:t>
              </a:r>
            </a:p>
          </p:txBody>
        </p:sp>
        <p:pic>
          <p:nvPicPr>
            <p:cNvPr id="108" name="Picture 107">
              <a:extLst>
                <a:ext uri="{FF2B5EF4-FFF2-40B4-BE49-F238E27FC236}">
                  <a16:creationId xmlns:a16="http://schemas.microsoft.com/office/drawing/2014/main" id="{598DBC2D-7E26-194C-8A37-B7715D11F0C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365367"/>
              <a:ext cx="916456" cy="198121"/>
            </a:xfrm>
            <a:prstGeom prst="rect">
              <a:avLst/>
            </a:prstGeom>
          </p:spPr>
        </p:pic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3A4DFE9C-0263-2145-B1C7-41BD6F28B2CE}"/>
              </a:ext>
            </a:extLst>
          </p:cNvPr>
          <p:cNvGrpSpPr/>
          <p:nvPr/>
        </p:nvGrpSpPr>
        <p:grpSpPr>
          <a:xfrm>
            <a:off x="5533372" y="3754856"/>
            <a:ext cx="1752478" cy="618632"/>
            <a:chOff x="4150519" y="4025277"/>
            <a:chExt cx="1752478" cy="618632"/>
          </a:xfrm>
        </p:grpSpPr>
        <p:sp>
          <p:nvSpPr>
            <p:cNvPr id="110" name="Rounded Rectangle 109">
              <a:extLst>
                <a:ext uri="{FF2B5EF4-FFF2-40B4-BE49-F238E27FC236}">
                  <a16:creationId xmlns:a16="http://schemas.microsoft.com/office/drawing/2014/main" id="{C64DACD7-11BF-5243-A9A8-B2344EA8B737}"/>
                </a:ext>
              </a:extLst>
            </p:cNvPr>
            <p:cNvSpPr/>
            <p:nvPr/>
          </p:nvSpPr>
          <p:spPr>
            <a:xfrm>
              <a:off x="4150519" y="4025277"/>
              <a:ext cx="1752478" cy="618632"/>
            </a:xfrm>
            <a:prstGeom prst="roundRect">
              <a:avLst>
                <a:gd name="adj" fmla="val 3957"/>
              </a:avLst>
            </a:prstGeom>
            <a:solidFill>
              <a:srgbClr val="62CAD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 err="1">
                  <a:solidFill>
                    <a:prstClr val="black"/>
                  </a:solidFill>
                  <a:latin typeface="Calibri" panose="020F0502020204030204"/>
                </a:rPr>
                <a:t>Functest</a:t>
              </a:r>
              <a:endParaRPr lang="en-US" sz="1400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pic>
          <p:nvPicPr>
            <p:cNvPr id="111" name="Picture 110">
              <a:extLst>
                <a:ext uri="{FF2B5EF4-FFF2-40B4-BE49-F238E27FC236}">
                  <a16:creationId xmlns:a16="http://schemas.microsoft.com/office/drawing/2014/main" id="{0955AD17-1146-9E49-9130-223F34F803D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51259" y="4365367"/>
              <a:ext cx="916456" cy="198121"/>
            </a:xfrm>
            <a:prstGeom prst="rect">
              <a:avLst/>
            </a:prstGeom>
          </p:spPr>
        </p:pic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43B2D6D8-8179-3E4F-ABA5-A2094767ADCA}"/>
              </a:ext>
            </a:extLst>
          </p:cNvPr>
          <p:cNvGrpSpPr/>
          <p:nvPr/>
        </p:nvGrpSpPr>
        <p:grpSpPr>
          <a:xfrm>
            <a:off x="5528145" y="4782661"/>
            <a:ext cx="6327669" cy="377706"/>
            <a:chOff x="5411082" y="4270041"/>
            <a:chExt cx="6327669" cy="377706"/>
          </a:xfrm>
        </p:grpSpPr>
        <p:sp>
          <p:nvSpPr>
            <p:cNvPr id="117" name="Rounded Rectangle 116">
              <a:extLst>
                <a:ext uri="{FF2B5EF4-FFF2-40B4-BE49-F238E27FC236}">
                  <a16:creationId xmlns:a16="http://schemas.microsoft.com/office/drawing/2014/main" id="{474B91A9-7A8E-3F42-A5A3-EB7AA2F87707}"/>
                </a:ext>
              </a:extLst>
            </p:cNvPr>
            <p:cNvSpPr/>
            <p:nvPr/>
          </p:nvSpPr>
          <p:spPr>
            <a:xfrm>
              <a:off x="5411082" y="4270041"/>
              <a:ext cx="6327669" cy="377706"/>
            </a:xfrm>
            <a:prstGeom prst="roundRect">
              <a:avLst>
                <a:gd name="adj" fmla="val 10676"/>
              </a:avLst>
            </a:prstGeom>
            <a:solidFill>
              <a:srgbClr val="ADD7C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b="1" i="1" kern="0" dirty="0">
                  <a:solidFill>
                    <a:prstClr val="black"/>
                  </a:solidFill>
                  <a:latin typeface="Calibri" panose="020F0502020204030204"/>
                </a:rPr>
                <a:t>Dovetail (WWW Portal)</a:t>
              </a:r>
            </a:p>
          </p:txBody>
        </p:sp>
        <p:pic>
          <p:nvPicPr>
            <p:cNvPr id="118" name="Picture 117">
              <a:extLst>
                <a:ext uri="{FF2B5EF4-FFF2-40B4-BE49-F238E27FC236}">
                  <a16:creationId xmlns:a16="http://schemas.microsoft.com/office/drawing/2014/main" id="{805ED980-4118-7D4E-BC1A-876CB0A9DF0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21867" y="4364447"/>
              <a:ext cx="916456" cy="198121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19" name="Rounded Rectangle 118">
            <a:extLst>
              <a:ext uri="{FF2B5EF4-FFF2-40B4-BE49-F238E27FC236}">
                <a16:creationId xmlns:a16="http://schemas.microsoft.com/office/drawing/2014/main" id="{4E38E166-DFA2-3E43-ADF0-30CFD05C23D9}"/>
              </a:ext>
            </a:extLst>
          </p:cNvPr>
          <p:cNvSpPr/>
          <p:nvPr/>
        </p:nvSpPr>
        <p:spPr>
          <a:xfrm>
            <a:off x="5528145" y="4388137"/>
            <a:ext cx="864195" cy="270084"/>
          </a:xfrm>
          <a:prstGeom prst="roundRect">
            <a:avLst>
              <a:gd name="adj" fmla="val 10676"/>
            </a:avLst>
          </a:prstGeom>
          <a:solidFill>
            <a:srgbClr val="62CAD0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t"/>
          <a:lstStyle/>
          <a:p>
            <a:pPr algn="ctr" defTabSz="457154"/>
            <a:r>
              <a:rPr lang="en-US" sz="1100" kern="0" dirty="0">
                <a:solidFill>
                  <a:prstClr val="black"/>
                </a:solidFill>
                <a:latin typeface="Calibri" panose="020F0502020204030204"/>
              </a:rPr>
              <a:t>API ++</a:t>
            </a:r>
          </a:p>
        </p:txBody>
      </p:sp>
      <p:sp>
        <p:nvSpPr>
          <p:cNvPr id="120" name="Rounded Rectangle 119">
            <a:extLst>
              <a:ext uri="{FF2B5EF4-FFF2-40B4-BE49-F238E27FC236}">
                <a16:creationId xmlns:a16="http://schemas.microsoft.com/office/drawing/2014/main" id="{6F3E1F0B-7CC0-F74E-A4CC-490C43C3EF1B}"/>
              </a:ext>
            </a:extLst>
          </p:cNvPr>
          <p:cNvSpPr/>
          <p:nvPr/>
        </p:nvSpPr>
        <p:spPr>
          <a:xfrm>
            <a:off x="6429656" y="4388137"/>
            <a:ext cx="864195" cy="270084"/>
          </a:xfrm>
          <a:prstGeom prst="roundRect">
            <a:avLst>
              <a:gd name="adj" fmla="val 10676"/>
            </a:avLst>
          </a:prstGeom>
          <a:solidFill>
            <a:srgbClr val="62CAD0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t"/>
          <a:lstStyle/>
          <a:p>
            <a:pPr algn="ctr" defTabSz="457154"/>
            <a:r>
              <a:rPr lang="en-US" sz="1100" kern="0" dirty="0">
                <a:solidFill>
                  <a:prstClr val="black"/>
                </a:solidFill>
                <a:latin typeface="Calibri" panose="020F0502020204030204"/>
              </a:rPr>
              <a:t>CNTT Specs</a:t>
            </a:r>
          </a:p>
        </p:txBody>
      </p:sp>
      <p:pic>
        <p:nvPicPr>
          <p:cNvPr id="121" name="Picture 120">
            <a:extLst>
              <a:ext uri="{FF2B5EF4-FFF2-40B4-BE49-F238E27FC236}">
                <a16:creationId xmlns:a16="http://schemas.microsoft.com/office/drawing/2014/main" id="{6BB032F1-DF21-F34C-A686-0F8B40FEFF5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01784" y="4877067"/>
            <a:ext cx="916456" cy="198121"/>
          </a:xfrm>
          <a:prstGeom prst="rect">
            <a:avLst/>
          </a:prstGeom>
          <a:ln>
            <a:noFill/>
          </a:ln>
        </p:spPr>
      </p:pic>
      <p:pic>
        <p:nvPicPr>
          <p:cNvPr id="122" name="Picture 121">
            <a:extLst>
              <a:ext uri="{FF2B5EF4-FFF2-40B4-BE49-F238E27FC236}">
                <a16:creationId xmlns:a16="http://schemas.microsoft.com/office/drawing/2014/main" id="{5FDBCDA2-5136-6B4A-B882-909227EE1CC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06190" y="5151017"/>
            <a:ext cx="511506" cy="575126"/>
          </a:xfrm>
          <a:prstGeom prst="rect">
            <a:avLst/>
          </a:prstGeom>
        </p:spPr>
      </p:pic>
      <p:pic>
        <p:nvPicPr>
          <p:cNvPr id="123" name="Picture 122">
            <a:extLst>
              <a:ext uri="{FF2B5EF4-FFF2-40B4-BE49-F238E27FC236}">
                <a16:creationId xmlns:a16="http://schemas.microsoft.com/office/drawing/2014/main" id="{A7C28B00-5822-3249-9B73-1317FD7ED20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6176" y="5158119"/>
            <a:ext cx="505241" cy="586738"/>
          </a:xfrm>
          <a:prstGeom prst="rect">
            <a:avLst/>
          </a:prstGeom>
        </p:spPr>
      </p:pic>
      <p:sp>
        <p:nvSpPr>
          <p:cNvPr id="78" name="Title 1">
            <a:extLst>
              <a:ext uri="{FF2B5EF4-FFF2-40B4-BE49-F238E27FC236}">
                <a16:creationId xmlns:a16="http://schemas.microsoft.com/office/drawing/2014/main" id="{C47BAB5D-368E-1445-B04C-61F55F4A8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Workstreams Scope Details – RI &amp; RC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58716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D7B677C-94A4-7D4E-B06C-398315C6E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</a:rPr>
              <a:t>NFVI Testing and Certification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E08C3CFE-43A5-1C4E-B5A8-C2A6AAB7C710}"/>
              </a:ext>
            </a:extLst>
          </p:cNvPr>
          <p:cNvGrpSpPr/>
          <p:nvPr/>
        </p:nvGrpSpPr>
        <p:grpSpPr>
          <a:xfrm>
            <a:off x="4397372" y="2721478"/>
            <a:ext cx="1185623" cy="868917"/>
            <a:chOff x="3247883" y="3036342"/>
            <a:chExt cx="1185623" cy="868917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F4336118-7F42-B745-94B9-1444F2D666C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47883" y="3036342"/>
              <a:ext cx="1185623" cy="716314"/>
            </a:xfrm>
            <a:prstGeom prst="rect">
              <a:avLst/>
            </a:prstGeom>
          </p:spPr>
        </p:pic>
        <p:sp>
          <p:nvSpPr>
            <p:cNvPr id="29" name="Rounded Rectangle 28">
              <a:extLst>
                <a:ext uri="{FF2B5EF4-FFF2-40B4-BE49-F238E27FC236}">
                  <a16:creationId xmlns:a16="http://schemas.microsoft.com/office/drawing/2014/main" id="{D2BDEBE1-6E6E-394A-B466-09CF0D1C6B64}"/>
                </a:ext>
              </a:extLst>
            </p:cNvPr>
            <p:cNvSpPr/>
            <p:nvPr/>
          </p:nvSpPr>
          <p:spPr>
            <a:xfrm>
              <a:off x="3304014" y="3691531"/>
              <a:ext cx="1093757" cy="213728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Labs</a:t>
              </a:r>
            </a:p>
          </p:txBody>
        </p:sp>
      </p:grp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A6896C66-CDD0-DF4B-BFBB-D382BE664A70}"/>
              </a:ext>
            </a:extLst>
          </p:cNvPr>
          <p:cNvCxnSpPr>
            <a:cxnSpLocks/>
            <a:stCxn id="31" idx="0"/>
            <a:endCxn id="29" idx="2"/>
          </p:cNvCxnSpPr>
          <p:nvPr/>
        </p:nvCxnSpPr>
        <p:spPr>
          <a:xfrm flipH="1" flipV="1">
            <a:off x="5000382" y="3590395"/>
            <a:ext cx="3315" cy="651282"/>
          </a:xfrm>
          <a:prstGeom prst="straightConnector1">
            <a:avLst/>
          </a:prstGeom>
          <a:ln w="38100">
            <a:solidFill>
              <a:srgbClr val="F8AE8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Elbow Connector 35">
            <a:extLst>
              <a:ext uri="{FF2B5EF4-FFF2-40B4-BE49-F238E27FC236}">
                <a16:creationId xmlns:a16="http://schemas.microsoft.com/office/drawing/2014/main" id="{F5D91C9C-AABE-B14A-88F7-65F257DA2893}"/>
              </a:ext>
            </a:extLst>
          </p:cNvPr>
          <p:cNvCxnSpPr>
            <a:cxnSpLocks/>
            <a:stCxn id="61" idx="3"/>
            <a:endCxn id="29" idx="1"/>
          </p:cNvCxnSpPr>
          <p:nvPr/>
        </p:nvCxnSpPr>
        <p:spPr>
          <a:xfrm flipV="1">
            <a:off x="3103970" y="3483531"/>
            <a:ext cx="1349533" cy="3631"/>
          </a:xfrm>
          <a:prstGeom prst="bentConnector3">
            <a:avLst/>
          </a:prstGeom>
          <a:ln w="38100">
            <a:solidFill>
              <a:srgbClr val="ADD8CD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735F27B-4504-8941-8B4C-425315E9D35F}"/>
              </a:ext>
            </a:extLst>
          </p:cNvPr>
          <p:cNvGrpSpPr/>
          <p:nvPr/>
        </p:nvGrpSpPr>
        <p:grpSpPr>
          <a:xfrm>
            <a:off x="4325978" y="1541794"/>
            <a:ext cx="888692" cy="708884"/>
            <a:chOff x="852970" y="1962672"/>
            <a:chExt cx="1526000" cy="1110084"/>
          </a:xfrm>
        </p:grpSpPr>
        <p:pic>
          <p:nvPicPr>
            <p:cNvPr id="47" name="Picture 2" descr="Image result for businessman clipart">
              <a:extLst>
                <a:ext uri="{FF2B5EF4-FFF2-40B4-BE49-F238E27FC236}">
                  <a16:creationId xmlns:a16="http://schemas.microsoft.com/office/drawing/2014/main" id="{E20F76C0-F52D-F04D-8820-CFAFF227BD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7679" y="1962672"/>
              <a:ext cx="771291" cy="7712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DE9305F3-6742-5349-BB47-92E28DAAE723}"/>
                </a:ext>
              </a:extLst>
            </p:cNvPr>
            <p:cNvSpPr txBox="1"/>
            <p:nvPr/>
          </p:nvSpPr>
          <p:spPr>
            <a:xfrm>
              <a:off x="852970" y="2349810"/>
              <a:ext cx="1082775" cy="722946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  <a:sym typeface="Calibri" panose="020F0502020204030204"/>
                </a:rPr>
                <a:t>NFVI</a:t>
              </a:r>
            </a:p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  <a:sym typeface="Calibri" panose="020F0502020204030204"/>
                </a:rPr>
                <a:t>Vendor</a:t>
              </a:r>
            </a:p>
          </p:txBody>
        </p:sp>
      </p:grp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C7CD5B36-0390-2740-BDDC-7544EB869671}"/>
              </a:ext>
            </a:extLst>
          </p:cNvPr>
          <p:cNvSpPr/>
          <p:nvPr/>
        </p:nvSpPr>
        <p:spPr>
          <a:xfrm>
            <a:off x="5891451" y="3284502"/>
            <a:ext cx="2963629" cy="39760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NFVI</a:t>
            </a:r>
          </a:p>
        </p:txBody>
      </p:sp>
      <p:cxnSp>
        <p:nvCxnSpPr>
          <p:cNvPr id="63" name="Elbow Connector 62">
            <a:extLst>
              <a:ext uri="{FF2B5EF4-FFF2-40B4-BE49-F238E27FC236}">
                <a16:creationId xmlns:a16="http://schemas.microsoft.com/office/drawing/2014/main" id="{E359DB7B-29E2-6C44-8F7F-1C0F3901043B}"/>
              </a:ext>
            </a:extLst>
          </p:cNvPr>
          <p:cNvCxnSpPr>
            <a:cxnSpLocks/>
            <a:stCxn id="29" idx="3"/>
            <a:endCxn id="49" idx="1"/>
          </p:cNvCxnSpPr>
          <p:nvPr/>
        </p:nvCxnSpPr>
        <p:spPr>
          <a:xfrm flipV="1">
            <a:off x="5547260" y="3483306"/>
            <a:ext cx="344191" cy="225"/>
          </a:xfrm>
          <a:prstGeom prst="bentConnector3">
            <a:avLst>
              <a:gd name="adj1" fmla="val 50000"/>
            </a:avLst>
          </a:prstGeom>
          <a:ln w="38100">
            <a:solidFill>
              <a:srgbClr val="7F7E7E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>
            <a:extLst>
              <a:ext uri="{FF2B5EF4-FFF2-40B4-BE49-F238E27FC236}">
                <a16:creationId xmlns:a16="http://schemas.microsoft.com/office/drawing/2014/main" id="{2C0D26AD-F714-004E-A373-ECB93FB20662}"/>
              </a:ext>
            </a:extLst>
          </p:cNvPr>
          <p:cNvGrpSpPr/>
          <p:nvPr/>
        </p:nvGrpSpPr>
        <p:grpSpPr>
          <a:xfrm>
            <a:off x="6867846" y="2466707"/>
            <a:ext cx="941234" cy="647339"/>
            <a:chOff x="554953" y="2265795"/>
            <a:chExt cx="941234" cy="647339"/>
          </a:xfrm>
        </p:grpSpPr>
        <p:sp>
          <p:nvSpPr>
            <p:cNvPr id="76" name="Rounded Rectangle 75">
              <a:extLst>
                <a:ext uri="{FF2B5EF4-FFF2-40B4-BE49-F238E27FC236}">
                  <a16:creationId xmlns:a16="http://schemas.microsoft.com/office/drawing/2014/main" id="{1E098E0F-54AB-6348-AC73-B70C3D016957}"/>
                </a:ext>
              </a:extLst>
            </p:cNvPr>
            <p:cNvSpPr/>
            <p:nvPr/>
          </p:nvSpPr>
          <p:spPr>
            <a:xfrm>
              <a:off x="554953" y="2265795"/>
              <a:ext cx="941234" cy="647339"/>
            </a:xfrm>
            <a:prstGeom prst="roundRect">
              <a:avLst/>
            </a:prstGeom>
            <a:solidFill>
              <a:srgbClr val="E1EFD3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F2F2F2">
                      <a:lumMod val="10000"/>
                    </a:srgbClr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Golden/Ref VNF</a:t>
              </a:r>
            </a:p>
          </p:txBody>
        </p:sp>
        <p:pic>
          <p:nvPicPr>
            <p:cNvPr id="75" name="Picture 2" descr="OPNFV">
              <a:extLst>
                <a:ext uri="{FF2B5EF4-FFF2-40B4-BE49-F238E27FC236}">
                  <a16:creationId xmlns:a16="http://schemas.microsoft.com/office/drawing/2014/main" id="{DF8362EC-D5EE-4840-8A7A-5248982D54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0655" y="2338840"/>
              <a:ext cx="656749" cy="1505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01398416-92B8-7E45-A2E1-F9B3098D05A9}"/>
              </a:ext>
            </a:extLst>
          </p:cNvPr>
          <p:cNvCxnSpPr/>
          <p:nvPr/>
        </p:nvCxnSpPr>
        <p:spPr>
          <a:xfrm>
            <a:off x="7133596" y="3114046"/>
            <a:ext cx="0" cy="160382"/>
          </a:xfrm>
          <a:prstGeom prst="line">
            <a:avLst/>
          </a:prstGeom>
          <a:ln>
            <a:solidFill>
              <a:schemeClr val="accent6">
                <a:lumMod val="10000"/>
              </a:schemeClr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91FAC2BB-1732-AB47-B935-B89DC469BA43}"/>
              </a:ext>
            </a:extLst>
          </p:cNvPr>
          <p:cNvCxnSpPr/>
          <p:nvPr/>
        </p:nvCxnSpPr>
        <p:spPr>
          <a:xfrm>
            <a:off x="7274913" y="3114046"/>
            <a:ext cx="0" cy="160382"/>
          </a:xfrm>
          <a:prstGeom prst="line">
            <a:avLst/>
          </a:prstGeom>
          <a:ln>
            <a:solidFill>
              <a:schemeClr val="accent6">
                <a:lumMod val="10000"/>
              </a:schemeClr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B7F59946-8B72-F74C-9DE6-FCE577D8A89A}"/>
              </a:ext>
            </a:extLst>
          </p:cNvPr>
          <p:cNvCxnSpPr/>
          <p:nvPr/>
        </p:nvCxnSpPr>
        <p:spPr>
          <a:xfrm>
            <a:off x="7424016" y="3114046"/>
            <a:ext cx="0" cy="160382"/>
          </a:xfrm>
          <a:prstGeom prst="line">
            <a:avLst/>
          </a:prstGeom>
          <a:ln>
            <a:solidFill>
              <a:schemeClr val="accent6">
                <a:lumMod val="10000"/>
              </a:schemeClr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8B1DBDEA-B3B1-D544-9F2C-683E0A071889}"/>
              </a:ext>
            </a:extLst>
          </p:cNvPr>
          <p:cNvCxnSpPr/>
          <p:nvPr/>
        </p:nvCxnSpPr>
        <p:spPr>
          <a:xfrm>
            <a:off x="7540920" y="3114046"/>
            <a:ext cx="0" cy="160382"/>
          </a:xfrm>
          <a:prstGeom prst="line">
            <a:avLst/>
          </a:prstGeom>
          <a:ln>
            <a:solidFill>
              <a:schemeClr val="accent6">
                <a:lumMod val="10000"/>
              </a:schemeClr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D624444B-E0CD-B943-8FD2-7943E271DACD}"/>
              </a:ext>
            </a:extLst>
          </p:cNvPr>
          <p:cNvCxnSpPr>
            <a:cxnSpLocks/>
            <a:stCxn id="89" idx="3"/>
          </p:cNvCxnSpPr>
          <p:nvPr/>
        </p:nvCxnSpPr>
        <p:spPr>
          <a:xfrm flipV="1">
            <a:off x="8855080" y="4757636"/>
            <a:ext cx="2162524" cy="1"/>
          </a:xfrm>
          <a:prstGeom prst="straightConnector1">
            <a:avLst/>
          </a:prstGeom>
          <a:ln w="38100">
            <a:solidFill>
              <a:srgbClr val="ADD8C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Rounded Rectangle 106">
            <a:extLst>
              <a:ext uri="{FF2B5EF4-FFF2-40B4-BE49-F238E27FC236}">
                <a16:creationId xmlns:a16="http://schemas.microsoft.com/office/drawing/2014/main" id="{377AB985-7274-4C4D-82F0-E17561226AE2}"/>
              </a:ext>
            </a:extLst>
          </p:cNvPr>
          <p:cNvSpPr/>
          <p:nvPr/>
        </p:nvSpPr>
        <p:spPr>
          <a:xfrm rot="16200000">
            <a:off x="9427576" y="3077266"/>
            <a:ext cx="3793375" cy="611590"/>
          </a:xfrm>
          <a:prstGeom prst="roundRect">
            <a:avLst/>
          </a:prstGeom>
          <a:ln w="38100">
            <a:solidFill>
              <a:srgbClr val="0A39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OVP Portal</a:t>
            </a:r>
          </a:p>
        </p:txBody>
      </p:sp>
      <p:cxnSp>
        <p:nvCxnSpPr>
          <p:cNvPr id="126" name="Elbow Connector 125">
            <a:extLst>
              <a:ext uri="{FF2B5EF4-FFF2-40B4-BE49-F238E27FC236}">
                <a16:creationId xmlns:a16="http://schemas.microsoft.com/office/drawing/2014/main" id="{FB3330F6-C8F0-0042-865E-1F510C319EE0}"/>
              </a:ext>
            </a:extLst>
          </p:cNvPr>
          <p:cNvCxnSpPr>
            <a:cxnSpLocks/>
            <a:stCxn id="110" idx="1"/>
            <a:endCxn id="70" idx="3"/>
          </p:cNvCxnSpPr>
          <p:nvPr/>
        </p:nvCxnSpPr>
        <p:spPr>
          <a:xfrm rot="10800000">
            <a:off x="7741837" y="1789253"/>
            <a:ext cx="1293239" cy="998"/>
          </a:xfrm>
          <a:prstGeom prst="bentConnector3">
            <a:avLst>
              <a:gd name="adj1" fmla="val 50000"/>
            </a:avLst>
          </a:prstGeom>
          <a:ln w="38100">
            <a:solidFill>
              <a:srgbClr val="F8AE8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>
            <a:extLst>
              <a:ext uri="{FF2B5EF4-FFF2-40B4-BE49-F238E27FC236}">
                <a16:creationId xmlns:a16="http://schemas.microsoft.com/office/drawing/2014/main" id="{AA70C476-B173-0644-A1E9-220C358C02DC}"/>
              </a:ext>
            </a:extLst>
          </p:cNvPr>
          <p:cNvSpPr txBox="1"/>
          <p:nvPr/>
        </p:nvSpPr>
        <p:spPr>
          <a:xfrm>
            <a:off x="9168632" y="4449859"/>
            <a:ext cx="12186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Submit Results</a:t>
            </a:r>
          </a:p>
        </p:txBody>
      </p:sp>
      <p:cxnSp>
        <p:nvCxnSpPr>
          <p:cNvPr id="86" name="Elbow Connector 85">
            <a:extLst>
              <a:ext uri="{FF2B5EF4-FFF2-40B4-BE49-F238E27FC236}">
                <a16:creationId xmlns:a16="http://schemas.microsoft.com/office/drawing/2014/main" id="{0A1B47BC-BC5C-8343-8D49-19735C94A53A}"/>
              </a:ext>
            </a:extLst>
          </p:cNvPr>
          <p:cNvCxnSpPr>
            <a:cxnSpLocks/>
            <a:stCxn id="79" idx="2"/>
            <a:endCxn id="61" idx="0"/>
          </p:cNvCxnSpPr>
          <p:nvPr/>
        </p:nvCxnSpPr>
        <p:spPr>
          <a:xfrm rot="5400000">
            <a:off x="2308998" y="2349068"/>
            <a:ext cx="441327" cy="111"/>
          </a:xfrm>
          <a:prstGeom prst="bentConnector3">
            <a:avLst>
              <a:gd name="adj1" fmla="val 50000"/>
            </a:avLst>
          </a:prstGeom>
          <a:ln w="38100">
            <a:solidFill>
              <a:srgbClr val="F8AE8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0" name="Picture 69">
            <a:extLst>
              <a:ext uri="{FF2B5EF4-FFF2-40B4-BE49-F238E27FC236}">
                <a16:creationId xmlns:a16="http://schemas.microsoft.com/office/drawing/2014/main" id="{D2ED9364-E776-9046-A7B0-35F12720543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4809" y="1272181"/>
            <a:ext cx="887027" cy="1034144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28696150-1371-044B-9DDB-22971FD27D9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38950" y="4697103"/>
            <a:ext cx="370625" cy="342113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id="{4B7A7E74-6336-704E-9471-A52318414DD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62169" y="1693363"/>
            <a:ext cx="370625" cy="342113"/>
          </a:xfrm>
          <a:prstGeom prst="rect">
            <a:avLst/>
          </a:prstGeom>
        </p:spPr>
      </p:pic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83353C35-7BCD-3E4D-A057-DA313A87A7D7}"/>
              </a:ext>
            </a:extLst>
          </p:cNvPr>
          <p:cNvCxnSpPr>
            <a:cxnSpLocks/>
            <a:endCxn id="110" idx="3"/>
          </p:cNvCxnSpPr>
          <p:nvPr/>
        </p:nvCxnSpPr>
        <p:spPr>
          <a:xfrm flipH="1">
            <a:off x="10128832" y="1790251"/>
            <a:ext cx="888772" cy="0"/>
          </a:xfrm>
          <a:prstGeom prst="straightConnector1">
            <a:avLst/>
          </a:prstGeom>
          <a:ln w="38100">
            <a:solidFill>
              <a:srgbClr val="0C39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>
            <a:extLst>
              <a:ext uri="{FF2B5EF4-FFF2-40B4-BE49-F238E27FC236}">
                <a16:creationId xmlns:a16="http://schemas.microsoft.com/office/drawing/2014/main" id="{A8A4B84B-B116-7346-A7E7-D1BB54FD4C25}"/>
              </a:ext>
            </a:extLst>
          </p:cNvPr>
          <p:cNvGrpSpPr/>
          <p:nvPr/>
        </p:nvGrpSpPr>
        <p:grpSpPr>
          <a:xfrm>
            <a:off x="1955239" y="2569787"/>
            <a:ext cx="1148731" cy="1834750"/>
            <a:chOff x="4726860" y="4025276"/>
            <a:chExt cx="1148731" cy="1834750"/>
          </a:xfrm>
        </p:grpSpPr>
        <p:sp>
          <p:nvSpPr>
            <p:cNvPr id="61" name="Rounded Rectangle 60">
              <a:extLst>
                <a:ext uri="{FF2B5EF4-FFF2-40B4-BE49-F238E27FC236}">
                  <a16:creationId xmlns:a16="http://schemas.microsoft.com/office/drawing/2014/main" id="{C7094BFD-BE99-374F-B075-8C7D2F5D756C}"/>
                </a:ext>
              </a:extLst>
            </p:cNvPr>
            <p:cNvSpPr/>
            <p:nvPr/>
          </p:nvSpPr>
          <p:spPr>
            <a:xfrm>
              <a:off x="4726860" y="4025276"/>
              <a:ext cx="1148731" cy="1834750"/>
            </a:xfrm>
            <a:prstGeom prst="roundRect">
              <a:avLst>
                <a:gd name="adj" fmla="val 10676"/>
              </a:avLst>
            </a:prstGeom>
            <a:solidFill>
              <a:srgbClr val="ADD7C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Installers</a:t>
              </a:r>
            </a:p>
          </p:txBody>
        </p:sp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1BF1B0CF-27DE-DD44-8DD7-CAE379D63F6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551754"/>
              <a:ext cx="916456" cy="198121"/>
            </a:xfrm>
            <a:prstGeom prst="rect">
              <a:avLst/>
            </a:prstGeom>
          </p:spPr>
        </p:pic>
        <p:sp>
          <p:nvSpPr>
            <p:cNvPr id="64" name="Rounded Rectangle 63">
              <a:extLst>
                <a:ext uri="{FF2B5EF4-FFF2-40B4-BE49-F238E27FC236}">
                  <a16:creationId xmlns:a16="http://schemas.microsoft.com/office/drawing/2014/main" id="{F2BEC6C5-C86C-724C-B8DB-41DF3F905127}"/>
                </a:ext>
              </a:extLst>
            </p:cNvPr>
            <p:cNvSpPr/>
            <p:nvPr/>
          </p:nvSpPr>
          <p:spPr>
            <a:xfrm>
              <a:off x="4878988" y="4878800"/>
              <a:ext cx="850188" cy="347104"/>
            </a:xfrm>
            <a:prstGeom prst="roundRect">
              <a:avLst>
                <a:gd name="adj" fmla="val 8108"/>
              </a:avLst>
            </a:prstGeom>
            <a:solidFill>
              <a:schemeClr val="bg1"/>
            </a:solidFill>
            <a:ln w="12700" cap="flat" cmpd="sng" algn="ctr">
              <a:solidFill>
                <a:schemeClr val="accent6">
                  <a:lumMod val="10000"/>
                </a:schemeClr>
              </a:solidFill>
              <a:prstDash val="dashDot"/>
              <a:miter lim="800000"/>
            </a:ln>
            <a:effectLst/>
          </p:spPr>
          <p:txBody>
            <a:bodyPr rtlCol="0" anchor="ctr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Airship</a:t>
              </a:r>
            </a:p>
          </p:txBody>
        </p:sp>
        <p:sp>
          <p:nvSpPr>
            <p:cNvPr id="65" name="Rounded Rectangle 64">
              <a:extLst>
                <a:ext uri="{FF2B5EF4-FFF2-40B4-BE49-F238E27FC236}">
                  <a16:creationId xmlns:a16="http://schemas.microsoft.com/office/drawing/2014/main" id="{CF6DFB9D-AB4A-1C46-8178-BF90E7712445}"/>
                </a:ext>
              </a:extLst>
            </p:cNvPr>
            <p:cNvSpPr/>
            <p:nvPr/>
          </p:nvSpPr>
          <p:spPr>
            <a:xfrm>
              <a:off x="4878988" y="5383996"/>
              <a:ext cx="850188" cy="347104"/>
            </a:xfrm>
            <a:prstGeom prst="roundRect">
              <a:avLst>
                <a:gd name="adj" fmla="val 8108"/>
              </a:avLst>
            </a:prstGeom>
            <a:solidFill>
              <a:schemeClr val="bg1"/>
            </a:solidFill>
            <a:ln w="12700" cap="flat" cmpd="sng" algn="ctr">
              <a:solidFill>
                <a:schemeClr val="accent6">
                  <a:lumMod val="10000"/>
                </a:schemeClr>
              </a:solidFill>
              <a:prstDash val="dashDot"/>
              <a:miter lim="800000"/>
            </a:ln>
            <a:effectLst/>
          </p:spPr>
          <p:txBody>
            <a:bodyPr rtlCol="0" anchor="ctr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Triple-O</a:t>
              </a: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DB8F8B2A-186F-5C45-8528-C0253D82EA38}"/>
              </a:ext>
            </a:extLst>
          </p:cNvPr>
          <p:cNvGrpSpPr/>
          <p:nvPr/>
        </p:nvGrpSpPr>
        <p:grpSpPr>
          <a:xfrm>
            <a:off x="1413880" y="1451387"/>
            <a:ext cx="2231671" cy="677073"/>
            <a:chOff x="4297909" y="1501066"/>
            <a:chExt cx="2231671" cy="677073"/>
          </a:xfrm>
        </p:grpSpPr>
        <p:sp>
          <p:nvSpPr>
            <p:cNvPr id="79" name="Rounded Rectangle 78">
              <a:extLst>
                <a:ext uri="{FF2B5EF4-FFF2-40B4-BE49-F238E27FC236}">
                  <a16:creationId xmlns:a16="http://schemas.microsoft.com/office/drawing/2014/main" id="{6EAB2DBE-3CCA-4141-99E6-9267384718B8}"/>
                </a:ext>
              </a:extLst>
            </p:cNvPr>
            <p:cNvSpPr/>
            <p:nvPr/>
          </p:nvSpPr>
          <p:spPr>
            <a:xfrm>
              <a:off x="4297909" y="1501066"/>
              <a:ext cx="2231671" cy="677073"/>
            </a:xfrm>
            <a:prstGeom prst="roundRect">
              <a:avLst/>
            </a:prstGeom>
            <a:gradFill rotWithShape="1">
              <a:gsLst>
                <a:gs pos="0">
                  <a:srgbClr val="ED7D31">
                    <a:lumMod val="110000"/>
                    <a:satMod val="105000"/>
                    <a:tint val="67000"/>
                  </a:srgbClr>
                </a:gs>
                <a:gs pos="50000">
                  <a:srgbClr val="ED7D31">
                    <a:lumMod val="105000"/>
                    <a:satMod val="103000"/>
                    <a:tint val="73000"/>
                  </a:srgbClr>
                </a:gs>
                <a:gs pos="100000">
                  <a:srgbClr val="ED7D31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prstClr val="black"/>
                  </a:solidFill>
                  <a:latin typeface="Calibri" panose="020F0502020204030204"/>
                </a:rPr>
                <a:t>Reference Implementation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 RI 1</a:t>
              </a:r>
              <a:endParaRPr lang="en-GB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pic>
          <p:nvPicPr>
            <p:cNvPr id="85" name="Picture 84">
              <a:extLst>
                <a:ext uri="{FF2B5EF4-FFF2-40B4-BE49-F238E27FC236}">
                  <a16:creationId xmlns:a16="http://schemas.microsoft.com/office/drawing/2014/main" id="{D66ACA5F-580E-534F-828F-13BE9071460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68634" y="1800299"/>
              <a:ext cx="347878" cy="299318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390F640A-2778-C946-B55D-4E25D8DCD6F1}"/>
              </a:ext>
            </a:extLst>
          </p:cNvPr>
          <p:cNvGrpSpPr/>
          <p:nvPr/>
        </p:nvGrpSpPr>
        <p:grpSpPr>
          <a:xfrm>
            <a:off x="7706349" y="4235524"/>
            <a:ext cx="1148731" cy="1044225"/>
            <a:chOff x="4726860" y="4025276"/>
            <a:chExt cx="1148731" cy="1044225"/>
          </a:xfrm>
        </p:grpSpPr>
        <p:sp>
          <p:nvSpPr>
            <p:cNvPr id="89" name="Rounded Rectangle 88">
              <a:extLst>
                <a:ext uri="{FF2B5EF4-FFF2-40B4-BE49-F238E27FC236}">
                  <a16:creationId xmlns:a16="http://schemas.microsoft.com/office/drawing/2014/main" id="{7165D033-D90D-5440-A737-DD58DFCF801C}"/>
                </a:ext>
              </a:extLst>
            </p:cNvPr>
            <p:cNvSpPr/>
            <p:nvPr/>
          </p:nvSpPr>
          <p:spPr>
            <a:xfrm>
              <a:off x="4726860" y="4025276"/>
              <a:ext cx="1148731" cy="1044225"/>
            </a:xfrm>
            <a:prstGeom prst="roundRect">
              <a:avLst>
                <a:gd name="adj" fmla="val 10676"/>
              </a:avLst>
            </a:prstGeom>
            <a:solidFill>
              <a:srgbClr val="ADD7C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Tools</a:t>
              </a:r>
            </a:p>
          </p:txBody>
        </p:sp>
        <p:pic>
          <p:nvPicPr>
            <p:cNvPr id="90" name="Picture 89">
              <a:extLst>
                <a:ext uri="{FF2B5EF4-FFF2-40B4-BE49-F238E27FC236}">
                  <a16:creationId xmlns:a16="http://schemas.microsoft.com/office/drawing/2014/main" id="{981880B2-A23D-B246-BA02-29A713B33D8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660871"/>
              <a:ext cx="916456" cy="198121"/>
            </a:xfrm>
            <a:prstGeom prst="rect">
              <a:avLst/>
            </a:prstGeom>
          </p:spPr>
        </p:pic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C84F3907-687D-D247-989F-5ECF38ED2755}"/>
              </a:ext>
            </a:extLst>
          </p:cNvPr>
          <p:cNvGrpSpPr/>
          <p:nvPr/>
        </p:nvGrpSpPr>
        <p:grpSpPr>
          <a:xfrm>
            <a:off x="5891451" y="4235525"/>
            <a:ext cx="1148731" cy="1044225"/>
            <a:chOff x="4726860" y="4025276"/>
            <a:chExt cx="1148731" cy="1044225"/>
          </a:xfrm>
        </p:grpSpPr>
        <p:sp>
          <p:nvSpPr>
            <p:cNvPr id="95" name="Rounded Rectangle 94">
              <a:extLst>
                <a:ext uri="{FF2B5EF4-FFF2-40B4-BE49-F238E27FC236}">
                  <a16:creationId xmlns:a16="http://schemas.microsoft.com/office/drawing/2014/main" id="{D71B6A51-477C-5D4E-B456-AEBFCACAF438}"/>
                </a:ext>
              </a:extLst>
            </p:cNvPr>
            <p:cNvSpPr/>
            <p:nvPr/>
          </p:nvSpPr>
          <p:spPr>
            <a:xfrm>
              <a:off x="4726860" y="4025276"/>
              <a:ext cx="1148731" cy="1044225"/>
            </a:xfrm>
            <a:prstGeom prst="roundRect">
              <a:avLst>
                <a:gd name="adj" fmla="val 10676"/>
              </a:avLst>
            </a:prstGeom>
            <a:solidFill>
              <a:srgbClr val="62CAD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Test Project</a:t>
              </a:r>
            </a:p>
          </p:txBody>
        </p:sp>
        <p:pic>
          <p:nvPicPr>
            <p:cNvPr id="97" name="Picture 96">
              <a:extLst>
                <a:ext uri="{FF2B5EF4-FFF2-40B4-BE49-F238E27FC236}">
                  <a16:creationId xmlns:a16="http://schemas.microsoft.com/office/drawing/2014/main" id="{D38F3476-B7A2-F447-9578-A8DA4D15246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660871"/>
              <a:ext cx="916456" cy="198121"/>
            </a:xfrm>
            <a:prstGeom prst="rect">
              <a:avLst/>
            </a:prstGeom>
          </p:spPr>
        </p:pic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BEBD3F16-CA48-204A-96E4-33F8C7277189}"/>
              </a:ext>
            </a:extLst>
          </p:cNvPr>
          <p:cNvGrpSpPr/>
          <p:nvPr/>
        </p:nvGrpSpPr>
        <p:grpSpPr>
          <a:xfrm>
            <a:off x="1413768" y="5231912"/>
            <a:ext cx="2231671" cy="681779"/>
            <a:chOff x="4690781" y="1496360"/>
            <a:chExt cx="2231671" cy="681779"/>
          </a:xfrm>
          <a:solidFill>
            <a:srgbClr val="BA4DFF"/>
          </a:solidFill>
        </p:grpSpPr>
        <p:sp>
          <p:nvSpPr>
            <p:cNvPr id="99" name="Rounded Rectangle 98">
              <a:extLst>
                <a:ext uri="{FF2B5EF4-FFF2-40B4-BE49-F238E27FC236}">
                  <a16:creationId xmlns:a16="http://schemas.microsoft.com/office/drawing/2014/main" id="{B85A7AD5-BAD1-EA4C-AC62-54DD96A49BA4}"/>
                </a:ext>
              </a:extLst>
            </p:cNvPr>
            <p:cNvSpPr/>
            <p:nvPr/>
          </p:nvSpPr>
          <p:spPr>
            <a:xfrm>
              <a:off x="4690781" y="1496360"/>
              <a:ext cx="2231671" cy="681779"/>
            </a:xfrm>
            <a:prstGeom prst="roundRect">
              <a:avLst/>
            </a:prstGeom>
            <a:grpFill/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schemeClr val="bg1"/>
                  </a:solidFill>
                  <a:latin typeface="Calibri" panose="020F0502020204030204"/>
                </a:rPr>
                <a:t>Reference Certification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 </a:t>
              </a:r>
              <a:r>
                <a:rPr lang="en-GB" sz="2000" b="1" kern="0" dirty="0">
                  <a:solidFill>
                    <a:schemeClr val="bg1"/>
                  </a:solidFill>
                  <a:latin typeface="Calibri" panose="020F0502020204030204"/>
                </a:rPr>
                <a:t>RC 1</a:t>
              </a:r>
              <a:endParaRPr lang="en-GB" b="1" kern="0" dirty="0">
                <a:solidFill>
                  <a:schemeClr val="bg1"/>
                </a:solidFill>
                <a:latin typeface="Calibri" panose="020F0502020204030204"/>
              </a:endParaRPr>
            </a:p>
          </p:txBody>
        </p:sp>
        <p:pic>
          <p:nvPicPr>
            <p:cNvPr id="100" name="Picture 99">
              <a:extLst>
                <a:ext uri="{FF2B5EF4-FFF2-40B4-BE49-F238E27FC236}">
                  <a16:creationId xmlns:a16="http://schemas.microsoft.com/office/drawing/2014/main" id="{41973075-725F-054F-A105-3967605718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52068" y="1797345"/>
              <a:ext cx="331051" cy="305584"/>
            </a:xfrm>
            <a:prstGeom prst="rect">
              <a:avLst/>
            </a:prstGeom>
            <a:grpFill/>
            <a:ln>
              <a:noFill/>
            </a:ln>
          </p:spPr>
        </p:pic>
      </p:grpSp>
      <p:cxnSp>
        <p:nvCxnSpPr>
          <p:cNvPr id="101" name="Elbow Connector 100">
            <a:extLst>
              <a:ext uri="{FF2B5EF4-FFF2-40B4-BE49-F238E27FC236}">
                <a16:creationId xmlns:a16="http://schemas.microsoft.com/office/drawing/2014/main" id="{94A9A566-8E6A-0041-970F-D50C8A4CEB05}"/>
              </a:ext>
            </a:extLst>
          </p:cNvPr>
          <p:cNvCxnSpPr>
            <a:cxnSpLocks/>
            <a:stCxn id="95" idx="0"/>
          </p:cNvCxnSpPr>
          <p:nvPr/>
        </p:nvCxnSpPr>
        <p:spPr>
          <a:xfrm rot="5400000" flipH="1" flipV="1">
            <a:off x="6189110" y="3958816"/>
            <a:ext cx="553416" cy="2"/>
          </a:xfrm>
          <a:prstGeom prst="bentConnector3">
            <a:avLst>
              <a:gd name="adj1" fmla="val 50000"/>
            </a:avLst>
          </a:prstGeom>
          <a:ln w="38100">
            <a:solidFill>
              <a:srgbClr val="61CBD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Elbow Connector 101">
            <a:extLst>
              <a:ext uri="{FF2B5EF4-FFF2-40B4-BE49-F238E27FC236}">
                <a16:creationId xmlns:a16="http://schemas.microsoft.com/office/drawing/2014/main" id="{9C1FC9C4-081C-4B46-BC57-39C36D8D6DF2}"/>
              </a:ext>
            </a:extLst>
          </p:cNvPr>
          <p:cNvCxnSpPr>
            <a:cxnSpLocks/>
            <a:stCxn id="89" idx="0"/>
          </p:cNvCxnSpPr>
          <p:nvPr/>
        </p:nvCxnSpPr>
        <p:spPr>
          <a:xfrm rot="5400000" flipH="1" flipV="1">
            <a:off x="8004008" y="3958817"/>
            <a:ext cx="553415" cy="1"/>
          </a:xfrm>
          <a:prstGeom prst="bentConnector3">
            <a:avLst>
              <a:gd name="adj1" fmla="val 50000"/>
            </a:avLst>
          </a:prstGeom>
          <a:ln w="38100">
            <a:solidFill>
              <a:srgbClr val="ADD7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Elbow Connector 102">
            <a:extLst>
              <a:ext uri="{FF2B5EF4-FFF2-40B4-BE49-F238E27FC236}">
                <a16:creationId xmlns:a16="http://schemas.microsoft.com/office/drawing/2014/main" id="{52DA74CA-8070-B346-92CF-2CF9F9D7E371}"/>
              </a:ext>
            </a:extLst>
          </p:cNvPr>
          <p:cNvCxnSpPr>
            <a:cxnSpLocks/>
            <a:stCxn id="99" idx="3"/>
            <a:endCxn id="95" idx="2"/>
          </p:cNvCxnSpPr>
          <p:nvPr/>
        </p:nvCxnSpPr>
        <p:spPr>
          <a:xfrm flipV="1">
            <a:off x="3645439" y="5279750"/>
            <a:ext cx="2820378" cy="293052"/>
          </a:xfrm>
          <a:prstGeom prst="bentConnector2">
            <a:avLst/>
          </a:prstGeom>
          <a:ln w="38100">
            <a:solidFill>
              <a:srgbClr val="BA4D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Elbow Connector 103">
            <a:extLst>
              <a:ext uri="{FF2B5EF4-FFF2-40B4-BE49-F238E27FC236}">
                <a16:creationId xmlns:a16="http://schemas.microsoft.com/office/drawing/2014/main" id="{4DAFABBE-E707-6F4B-95F0-FDBEC98E8DB6}"/>
              </a:ext>
            </a:extLst>
          </p:cNvPr>
          <p:cNvCxnSpPr>
            <a:cxnSpLocks/>
            <a:stCxn id="99" idx="3"/>
            <a:endCxn id="89" idx="2"/>
          </p:cNvCxnSpPr>
          <p:nvPr/>
        </p:nvCxnSpPr>
        <p:spPr>
          <a:xfrm flipV="1">
            <a:off x="3645439" y="5279749"/>
            <a:ext cx="4635276" cy="293053"/>
          </a:xfrm>
          <a:prstGeom prst="bentConnector2">
            <a:avLst/>
          </a:prstGeom>
          <a:ln w="38100">
            <a:solidFill>
              <a:srgbClr val="BA4D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E0F4E95-6363-C346-B576-CB45BD854ADD}"/>
              </a:ext>
            </a:extLst>
          </p:cNvPr>
          <p:cNvGrpSpPr/>
          <p:nvPr/>
        </p:nvGrpSpPr>
        <p:grpSpPr>
          <a:xfrm>
            <a:off x="4456818" y="4241677"/>
            <a:ext cx="1093757" cy="1037519"/>
            <a:chOff x="4443306" y="4241677"/>
            <a:chExt cx="1093757" cy="1037519"/>
          </a:xfrm>
        </p:grpSpPr>
        <p:sp>
          <p:nvSpPr>
            <p:cNvPr id="31" name="Rounded Rectangle 30">
              <a:extLst>
                <a:ext uri="{FF2B5EF4-FFF2-40B4-BE49-F238E27FC236}">
                  <a16:creationId xmlns:a16="http://schemas.microsoft.com/office/drawing/2014/main" id="{D83A1A2B-E30C-8E49-A336-48F96F1980CD}"/>
                </a:ext>
              </a:extLst>
            </p:cNvPr>
            <p:cNvSpPr/>
            <p:nvPr/>
          </p:nvSpPr>
          <p:spPr>
            <a:xfrm>
              <a:off x="4443306" y="4241677"/>
              <a:ext cx="1093757" cy="1037519"/>
            </a:xfrm>
            <a:prstGeom prst="roundRect">
              <a:avLst/>
            </a:prstGeom>
            <a:solidFill>
              <a:srgbClr val="F7AD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CVC</a:t>
              </a:r>
            </a:p>
          </p:txBody>
        </p:sp>
        <p:pic>
          <p:nvPicPr>
            <p:cNvPr id="108" name="Picture 107">
              <a:extLst>
                <a:ext uri="{FF2B5EF4-FFF2-40B4-BE49-F238E27FC236}">
                  <a16:creationId xmlns:a16="http://schemas.microsoft.com/office/drawing/2014/main" id="{36958A09-7168-234B-BE62-79C08B625E0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46917" y="4666727"/>
              <a:ext cx="543932" cy="502088"/>
            </a:xfrm>
            <a:prstGeom prst="rect">
              <a:avLst/>
            </a:prstGeom>
          </p:spPr>
        </p:pic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E08AC0AB-5619-504D-B4B0-DD1F76DE1F2B}"/>
              </a:ext>
            </a:extLst>
          </p:cNvPr>
          <p:cNvGrpSpPr/>
          <p:nvPr/>
        </p:nvGrpSpPr>
        <p:grpSpPr>
          <a:xfrm>
            <a:off x="9035075" y="1271491"/>
            <a:ext cx="1093757" cy="1037519"/>
            <a:chOff x="4443306" y="4241677"/>
            <a:chExt cx="1093757" cy="1037519"/>
          </a:xfrm>
        </p:grpSpPr>
        <p:sp>
          <p:nvSpPr>
            <p:cNvPr id="110" name="Rounded Rectangle 109">
              <a:extLst>
                <a:ext uri="{FF2B5EF4-FFF2-40B4-BE49-F238E27FC236}">
                  <a16:creationId xmlns:a16="http://schemas.microsoft.com/office/drawing/2014/main" id="{88D534E4-6647-7343-9491-EC671FC8642C}"/>
                </a:ext>
              </a:extLst>
            </p:cNvPr>
            <p:cNvSpPr/>
            <p:nvPr/>
          </p:nvSpPr>
          <p:spPr>
            <a:xfrm>
              <a:off x="4443306" y="4241677"/>
              <a:ext cx="1093757" cy="1037519"/>
            </a:xfrm>
            <a:prstGeom prst="roundRect">
              <a:avLst/>
            </a:prstGeom>
            <a:solidFill>
              <a:srgbClr val="F7AD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CVC</a:t>
              </a:r>
            </a:p>
          </p:txBody>
        </p:sp>
        <p:pic>
          <p:nvPicPr>
            <p:cNvPr id="112" name="Picture 111">
              <a:extLst>
                <a:ext uri="{FF2B5EF4-FFF2-40B4-BE49-F238E27FC236}">
                  <a16:creationId xmlns:a16="http://schemas.microsoft.com/office/drawing/2014/main" id="{3992F1E7-6076-A547-B081-80A1062D59D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46917" y="4666727"/>
              <a:ext cx="543932" cy="502088"/>
            </a:xfrm>
            <a:prstGeom prst="rect">
              <a:avLst/>
            </a:prstGeom>
          </p:spPr>
        </p:pic>
      </p:grpSp>
      <p:cxnSp>
        <p:nvCxnSpPr>
          <p:cNvPr id="113" name="Elbow Connector 112">
            <a:extLst>
              <a:ext uri="{FF2B5EF4-FFF2-40B4-BE49-F238E27FC236}">
                <a16:creationId xmlns:a16="http://schemas.microsoft.com/office/drawing/2014/main" id="{24213263-4B5C-6949-B06B-7002961235DE}"/>
              </a:ext>
            </a:extLst>
          </p:cNvPr>
          <p:cNvCxnSpPr>
            <a:cxnSpLocks/>
            <a:stCxn id="79" idx="3"/>
            <a:endCxn id="47" idx="1"/>
          </p:cNvCxnSpPr>
          <p:nvPr/>
        </p:nvCxnSpPr>
        <p:spPr>
          <a:xfrm flipV="1">
            <a:off x="3645551" y="1788062"/>
            <a:ext cx="1119945" cy="1862"/>
          </a:xfrm>
          <a:prstGeom prst="bentConnector3">
            <a:avLst>
              <a:gd name="adj1" fmla="val 50000"/>
            </a:avLst>
          </a:prstGeom>
          <a:ln w="38100">
            <a:solidFill>
              <a:srgbClr val="F8AE8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Elbow Connector 114">
            <a:extLst>
              <a:ext uri="{FF2B5EF4-FFF2-40B4-BE49-F238E27FC236}">
                <a16:creationId xmlns:a16="http://schemas.microsoft.com/office/drawing/2014/main" id="{678B1F7E-C24E-9140-88AE-826EBE61AD50}"/>
              </a:ext>
            </a:extLst>
          </p:cNvPr>
          <p:cNvCxnSpPr>
            <a:cxnSpLocks/>
            <a:stCxn id="47" idx="2"/>
            <a:endCxn id="20" idx="0"/>
          </p:cNvCxnSpPr>
          <p:nvPr/>
        </p:nvCxnSpPr>
        <p:spPr>
          <a:xfrm rot="16200000" flipH="1">
            <a:off x="4646559" y="2377853"/>
            <a:ext cx="687148" cy="101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Elbow Connector 118">
            <a:extLst>
              <a:ext uri="{FF2B5EF4-FFF2-40B4-BE49-F238E27FC236}">
                <a16:creationId xmlns:a16="http://schemas.microsoft.com/office/drawing/2014/main" id="{AE1F4ABB-5207-C449-AA20-AACD462EF3B1}"/>
              </a:ext>
            </a:extLst>
          </p:cNvPr>
          <p:cNvCxnSpPr>
            <a:cxnSpLocks/>
            <a:stCxn id="70" idx="1"/>
            <a:endCxn id="47" idx="3"/>
          </p:cNvCxnSpPr>
          <p:nvPr/>
        </p:nvCxnSpPr>
        <p:spPr>
          <a:xfrm rot="10800000">
            <a:off x="5214671" y="1788063"/>
            <a:ext cx="1640139" cy="1191"/>
          </a:xfrm>
          <a:prstGeom prst="bentConnector3">
            <a:avLst>
              <a:gd name="adj1" fmla="val 50000"/>
            </a:avLst>
          </a:prstGeom>
          <a:ln w="38100">
            <a:solidFill>
              <a:srgbClr val="00ADB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>
            <a:extLst>
              <a:ext uri="{FF2B5EF4-FFF2-40B4-BE49-F238E27FC236}">
                <a16:creationId xmlns:a16="http://schemas.microsoft.com/office/drawing/2014/main" id="{3D45C829-A2E5-DE4B-98FD-E0D940594327}"/>
              </a:ext>
            </a:extLst>
          </p:cNvPr>
          <p:cNvSpPr txBox="1"/>
          <p:nvPr/>
        </p:nvSpPr>
        <p:spPr>
          <a:xfrm rot="16200000">
            <a:off x="4678786" y="2305491"/>
            <a:ext cx="9829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Install NFVI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0D5B5BAC-AEFB-5241-9721-0960EC24CFA2}"/>
              </a:ext>
            </a:extLst>
          </p:cNvPr>
          <p:cNvSpPr txBox="1"/>
          <p:nvPr/>
        </p:nvSpPr>
        <p:spPr>
          <a:xfrm>
            <a:off x="5300728" y="1530407"/>
            <a:ext cx="6555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Award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4F428-E6CA-184A-9586-3F0D026EC9FF}"/>
              </a:ext>
            </a:extLst>
          </p:cNvPr>
          <p:cNvSpPr/>
          <p:nvPr/>
        </p:nvSpPr>
        <p:spPr>
          <a:xfrm>
            <a:off x="1869622" y="2126599"/>
            <a:ext cx="2569078" cy="232326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802677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4ACAD2C0-FF81-4B4A-AF63-77B7271A7511}"/>
              </a:ext>
            </a:extLst>
          </p:cNvPr>
          <p:cNvCxnSpPr>
            <a:cxnSpLocks/>
          </p:cNvCxnSpPr>
          <p:nvPr/>
        </p:nvCxnSpPr>
        <p:spPr>
          <a:xfrm flipV="1">
            <a:off x="6026883" y="3558702"/>
            <a:ext cx="0" cy="208766"/>
          </a:xfrm>
          <a:prstGeom prst="straightConnector1">
            <a:avLst/>
          </a:prstGeom>
          <a:ln w="38100">
            <a:solidFill>
              <a:srgbClr val="ACD9C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1">
            <a:extLst>
              <a:ext uri="{FF2B5EF4-FFF2-40B4-BE49-F238E27FC236}">
                <a16:creationId xmlns:a16="http://schemas.microsoft.com/office/drawing/2014/main" id="{BD7B677C-94A4-7D4E-B06C-398315C6E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</a:rPr>
              <a:t>VNF Testing and Certification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735F27B-4504-8941-8B4C-425315E9D35F}"/>
              </a:ext>
            </a:extLst>
          </p:cNvPr>
          <p:cNvGrpSpPr/>
          <p:nvPr/>
        </p:nvGrpSpPr>
        <p:grpSpPr>
          <a:xfrm>
            <a:off x="10670236" y="1558055"/>
            <a:ext cx="518198" cy="860682"/>
            <a:chOff x="1548417" y="1962672"/>
            <a:chExt cx="889813" cy="1347793"/>
          </a:xfrm>
        </p:grpSpPr>
        <p:pic>
          <p:nvPicPr>
            <p:cNvPr id="47" name="Picture 2" descr="Image result for businessman clipart">
              <a:extLst>
                <a:ext uri="{FF2B5EF4-FFF2-40B4-BE49-F238E27FC236}">
                  <a16:creationId xmlns:a16="http://schemas.microsoft.com/office/drawing/2014/main" id="{E20F76C0-F52D-F04D-8820-CFAFF227BD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7679" y="1962672"/>
              <a:ext cx="771291" cy="7712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DE9305F3-6742-5349-BB47-92E28DAAE723}"/>
                </a:ext>
              </a:extLst>
            </p:cNvPr>
            <p:cNvSpPr txBox="1"/>
            <p:nvPr/>
          </p:nvSpPr>
          <p:spPr>
            <a:xfrm>
              <a:off x="1548417" y="2732109"/>
              <a:ext cx="889813" cy="578356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  <a:sym typeface="Calibri" panose="020F0502020204030204"/>
                </a:rPr>
                <a:t>VNF</a:t>
              </a:r>
            </a:p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  <a:sym typeface="Calibri" panose="020F0502020204030204"/>
                </a:rPr>
                <a:t>Vendor</a:t>
              </a:r>
            </a:p>
          </p:txBody>
        </p:sp>
      </p:grp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C7CD5B36-0390-2740-BDDC-7544EB869671}"/>
              </a:ext>
            </a:extLst>
          </p:cNvPr>
          <p:cNvSpPr/>
          <p:nvPr/>
        </p:nvSpPr>
        <p:spPr>
          <a:xfrm>
            <a:off x="4253481" y="3169773"/>
            <a:ext cx="2347761" cy="39760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NFVI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A3A2338-121E-ED4C-8A68-4CCC22EA77AD}"/>
              </a:ext>
            </a:extLst>
          </p:cNvPr>
          <p:cNvGrpSpPr/>
          <p:nvPr/>
        </p:nvGrpSpPr>
        <p:grpSpPr>
          <a:xfrm>
            <a:off x="4662926" y="2092171"/>
            <a:ext cx="1479178" cy="1077602"/>
            <a:chOff x="3761688" y="2092171"/>
            <a:chExt cx="1479178" cy="1077602"/>
          </a:xfrm>
        </p:grpSpPr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982124A3-68ED-8B49-8FAF-74AADFAF9E3D}"/>
                </a:ext>
              </a:extLst>
            </p:cNvPr>
            <p:cNvGrpSpPr/>
            <p:nvPr/>
          </p:nvGrpSpPr>
          <p:grpSpPr>
            <a:xfrm>
              <a:off x="3761688" y="2092171"/>
              <a:ext cx="1479178" cy="913111"/>
              <a:chOff x="1630521" y="1048574"/>
              <a:chExt cx="940028" cy="480984"/>
            </a:xfrm>
          </p:grpSpPr>
          <p:sp>
            <p:nvSpPr>
              <p:cNvPr id="132" name="Rounded Rectangle 14">
                <a:extLst>
                  <a:ext uri="{FF2B5EF4-FFF2-40B4-BE49-F238E27FC236}">
                    <a16:creationId xmlns:a16="http://schemas.microsoft.com/office/drawing/2014/main" id="{2D335970-4B12-4046-A82D-83AEF7A617D4}"/>
                  </a:ext>
                </a:extLst>
              </p:cNvPr>
              <p:cNvSpPr/>
              <p:nvPr/>
            </p:nvSpPr>
            <p:spPr>
              <a:xfrm>
                <a:off x="1630521" y="1048574"/>
                <a:ext cx="940028" cy="480984"/>
              </a:xfrm>
              <a:prstGeom prst="roundRect">
                <a:avLst>
                  <a:gd name="adj" fmla="val 2750"/>
                </a:avLst>
              </a:prstGeom>
              <a:solidFill>
                <a:srgbClr val="FFDA00">
                  <a:lumMod val="20000"/>
                  <a:lumOff val="80000"/>
                </a:srgbClr>
              </a:solidFill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lIns="68573" tIns="34289" rIns="68573" bIns="34289" rtlCol="0" anchor="t" anchorCtr="0"/>
              <a:lstStyle/>
              <a:p>
                <a:pPr algn="ctr" defTabSz="514289"/>
                <a:r>
                  <a:rPr lang="en-US" kern="0" dirty="0">
                    <a:solidFill>
                      <a:prstClr val="black"/>
                    </a:solidFill>
                    <a:latin typeface="Intel Clear Light"/>
                    <a:cs typeface="Arial"/>
                  </a:rPr>
                  <a:t>VNF</a:t>
                </a:r>
              </a:p>
            </p:txBody>
          </p:sp>
          <p:sp>
            <p:nvSpPr>
              <p:cNvPr id="136" name="椭圆 14">
                <a:extLst>
                  <a:ext uri="{FF2B5EF4-FFF2-40B4-BE49-F238E27FC236}">
                    <a16:creationId xmlns:a16="http://schemas.microsoft.com/office/drawing/2014/main" id="{617B2FE0-0FFB-2745-B927-FFD6CA53583B}"/>
                  </a:ext>
                </a:extLst>
              </p:cNvPr>
              <p:cNvSpPr/>
              <p:nvPr/>
            </p:nvSpPr>
            <p:spPr bwMode="auto">
              <a:xfrm>
                <a:off x="1651167" y="1206854"/>
                <a:ext cx="901556" cy="300513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lIns="68573" tIns="34289" rIns="68573" bIns="34289" rtlCol="0" anchor="ctr"/>
              <a:lstStyle/>
              <a:p>
                <a:pPr algn="ctr" defTabSz="514289"/>
                <a:r>
                  <a:rPr lang="en-US" altLang="zh-CN" sz="2000" kern="0" dirty="0">
                    <a:solidFill>
                      <a:prstClr val="white"/>
                    </a:solidFill>
                    <a:latin typeface="Intel Clear Light"/>
                    <a:cs typeface="Arial"/>
                  </a:rPr>
                  <a:t>app</a:t>
                </a:r>
                <a:endParaRPr lang="zh-CN" altLang="en-US" sz="2000" kern="0" dirty="0">
                  <a:solidFill>
                    <a:prstClr val="white"/>
                  </a:solidFill>
                  <a:latin typeface="Intel Clear Light"/>
                  <a:cs typeface="Arial"/>
                </a:endParaRPr>
              </a:p>
            </p:txBody>
          </p:sp>
        </p:grp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01398416-92B8-7E45-A2E1-F9B3098D05A9}"/>
                </a:ext>
              </a:extLst>
            </p:cNvPr>
            <p:cNvCxnSpPr/>
            <p:nvPr/>
          </p:nvCxnSpPr>
          <p:spPr>
            <a:xfrm>
              <a:off x="4282547" y="3009391"/>
              <a:ext cx="0" cy="160382"/>
            </a:xfrm>
            <a:prstGeom prst="line">
              <a:avLst/>
            </a:prstGeom>
            <a:ln>
              <a:solidFill>
                <a:schemeClr val="accent6">
                  <a:lumMod val="10000"/>
                </a:schemeClr>
              </a:solidFill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91FAC2BB-1732-AB47-B935-B89DC469BA43}"/>
                </a:ext>
              </a:extLst>
            </p:cNvPr>
            <p:cNvCxnSpPr/>
            <p:nvPr/>
          </p:nvCxnSpPr>
          <p:spPr>
            <a:xfrm>
              <a:off x="4423864" y="3009391"/>
              <a:ext cx="0" cy="160382"/>
            </a:xfrm>
            <a:prstGeom prst="line">
              <a:avLst/>
            </a:prstGeom>
            <a:ln>
              <a:solidFill>
                <a:schemeClr val="accent6">
                  <a:lumMod val="10000"/>
                </a:schemeClr>
              </a:solidFill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B7F59946-8B72-F74C-9DE6-FCE577D8A89A}"/>
                </a:ext>
              </a:extLst>
            </p:cNvPr>
            <p:cNvCxnSpPr/>
            <p:nvPr/>
          </p:nvCxnSpPr>
          <p:spPr>
            <a:xfrm>
              <a:off x="4572967" y="3009391"/>
              <a:ext cx="0" cy="160382"/>
            </a:xfrm>
            <a:prstGeom prst="line">
              <a:avLst/>
            </a:prstGeom>
            <a:ln>
              <a:solidFill>
                <a:schemeClr val="accent6">
                  <a:lumMod val="10000"/>
                </a:schemeClr>
              </a:solidFill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B1DBDEA-B3B1-D544-9F2C-683E0A071889}"/>
                </a:ext>
              </a:extLst>
            </p:cNvPr>
            <p:cNvCxnSpPr/>
            <p:nvPr/>
          </p:nvCxnSpPr>
          <p:spPr>
            <a:xfrm>
              <a:off x="4689871" y="3009391"/>
              <a:ext cx="0" cy="160382"/>
            </a:xfrm>
            <a:prstGeom prst="line">
              <a:avLst/>
            </a:prstGeom>
            <a:ln>
              <a:solidFill>
                <a:schemeClr val="accent6">
                  <a:lumMod val="10000"/>
                </a:schemeClr>
              </a:solidFill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89F11ECC-F870-054A-AE07-BE0059CD8CE6}"/>
              </a:ext>
            </a:extLst>
          </p:cNvPr>
          <p:cNvCxnSpPr>
            <a:cxnSpLocks/>
          </p:cNvCxnSpPr>
          <p:nvPr/>
        </p:nvCxnSpPr>
        <p:spPr>
          <a:xfrm flipV="1">
            <a:off x="4831414" y="3567380"/>
            <a:ext cx="0" cy="208766"/>
          </a:xfrm>
          <a:prstGeom prst="straightConnector1">
            <a:avLst/>
          </a:prstGeom>
          <a:ln w="38100">
            <a:solidFill>
              <a:srgbClr val="61CBD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47CFD9BA-0365-8B42-A341-129EEC8A6FC9}"/>
              </a:ext>
            </a:extLst>
          </p:cNvPr>
          <p:cNvCxnSpPr>
            <a:cxnSpLocks/>
            <a:endCxn id="104" idx="2"/>
          </p:cNvCxnSpPr>
          <p:nvPr/>
        </p:nvCxnSpPr>
        <p:spPr>
          <a:xfrm flipV="1">
            <a:off x="7969205" y="3498121"/>
            <a:ext cx="1" cy="415500"/>
          </a:xfrm>
          <a:prstGeom prst="straightConnector1">
            <a:avLst/>
          </a:prstGeom>
          <a:ln w="38100">
            <a:solidFill>
              <a:srgbClr val="063A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Elbow Connector 125">
            <a:extLst>
              <a:ext uri="{FF2B5EF4-FFF2-40B4-BE49-F238E27FC236}">
                <a16:creationId xmlns:a16="http://schemas.microsoft.com/office/drawing/2014/main" id="{FB3330F6-C8F0-0042-865E-1F510C319EE0}"/>
              </a:ext>
            </a:extLst>
          </p:cNvPr>
          <p:cNvCxnSpPr>
            <a:cxnSpLocks/>
            <a:stCxn id="104" idx="0"/>
            <a:endCxn id="106" idx="1"/>
          </p:cNvCxnSpPr>
          <p:nvPr/>
        </p:nvCxnSpPr>
        <p:spPr>
          <a:xfrm rot="5400000" flipH="1" flipV="1">
            <a:off x="8153326" y="1840632"/>
            <a:ext cx="435850" cy="804090"/>
          </a:xfrm>
          <a:prstGeom prst="bentConnector2">
            <a:avLst/>
          </a:prstGeom>
          <a:ln w="38100">
            <a:solidFill>
              <a:srgbClr val="F8AE8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>
            <a:extLst>
              <a:ext uri="{FF2B5EF4-FFF2-40B4-BE49-F238E27FC236}">
                <a16:creationId xmlns:a16="http://schemas.microsoft.com/office/drawing/2014/main" id="{AA70C476-B173-0644-A1E9-220C358C02DC}"/>
              </a:ext>
            </a:extLst>
          </p:cNvPr>
          <p:cNvSpPr txBox="1"/>
          <p:nvPr/>
        </p:nvSpPr>
        <p:spPr>
          <a:xfrm>
            <a:off x="6615968" y="3972639"/>
            <a:ext cx="7457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Submit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DD718F30-1166-5F43-A625-EE3CC85D791D}"/>
              </a:ext>
            </a:extLst>
          </p:cNvPr>
          <p:cNvSpPr txBox="1"/>
          <p:nvPr/>
        </p:nvSpPr>
        <p:spPr>
          <a:xfrm>
            <a:off x="9796307" y="1726913"/>
            <a:ext cx="7239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Award</a:t>
            </a:r>
          </a:p>
        </p:txBody>
      </p:sp>
      <p:cxnSp>
        <p:nvCxnSpPr>
          <p:cNvPr id="23" name="Elbow Connector 22">
            <a:extLst>
              <a:ext uri="{FF2B5EF4-FFF2-40B4-BE49-F238E27FC236}">
                <a16:creationId xmlns:a16="http://schemas.microsoft.com/office/drawing/2014/main" id="{0CF7DBB7-76A5-7E42-BF26-A743288AD886}"/>
              </a:ext>
            </a:extLst>
          </p:cNvPr>
          <p:cNvCxnSpPr>
            <a:cxnSpLocks/>
            <a:stCxn id="48" idx="2"/>
            <a:endCxn id="128" idx="0"/>
          </p:cNvCxnSpPr>
          <p:nvPr/>
        </p:nvCxnSpPr>
        <p:spPr>
          <a:xfrm rot="16200000" flipH="1">
            <a:off x="10730975" y="2617096"/>
            <a:ext cx="397983" cy="1263"/>
          </a:xfrm>
          <a:prstGeom prst="bentConnector3">
            <a:avLst>
              <a:gd name="adj1" fmla="val 50000"/>
            </a:avLst>
          </a:prstGeom>
          <a:ln w="28575">
            <a:solidFill>
              <a:srgbClr val="00000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90EFB5B3-569E-C849-B66F-A2DD218E2E98}"/>
              </a:ext>
            </a:extLst>
          </p:cNvPr>
          <p:cNvCxnSpPr>
            <a:cxnSpLocks/>
            <a:stCxn id="86" idx="1"/>
            <a:endCxn id="107" idx="3"/>
          </p:cNvCxnSpPr>
          <p:nvPr/>
        </p:nvCxnSpPr>
        <p:spPr>
          <a:xfrm flipH="1">
            <a:off x="9401083" y="4255112"/>
            <a:ext cx="725604" cy="7217"/>
          </a:xfrm>
          <a:prstGeom prst="straightConnector1">
            <a:avLst/>
          </a:prstGeom>
          <a:ln w="38100">
            <a:solidFill>
              <a:srgbClr val="5EBDB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TextBox 132">
            <a:extLst>
              <a:ext uri="{FF2B5EF4-FFF2-40B4-BE49-F238E27FC236}">
                <a16:creationId xmlns:a16="http://schemas.microsoft.com/office/drawing/2014/main" id="{36697CAB-E72C-AD4F-8621-1FF9FB127331}"/>
              </a:ext>
            </a:extLst>
          </p:cNvPr>
          <p:cNvSpPr txBox="1"/>
          <p:nvPr/>
        </p:nvSpPr>
        <p:spPr>
          <a:xfrm>
            <a:off x="9408992" y="3946521"/>
            <a:ext cx="7457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Submit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F87E93E-E098-434F-BEAE-1DBF10C62A42}"/>
              </a:ext>
            </a:extLst>
          </p:cNvPr>
          <p:cNvGrpSpPr/>
          <p:nvPr/>
        </p:nvGrpSpPr>
        <p:grpSpPr>
          <a:xfrm>
            <a:off x="7429160" y="3956534"/>
            <a:ext cx="1971923" cy="611590"/>
            <a:chOff x="4759888" y="2891395"/>
            <a:chExt cx="1971923" cy="611590"/>
          </a:xfrm>
        </p:grpSpPr>
        <p:sp>
          <p:nvSpPr>
            <p:cNvPr id="107" name="Rounded Rectangle 106">
              <a:extLst>
                <a:ext uri="{FF2B5EF4-FFF2-40B4-BE49-F238E27FC236}">
                  <a16:creationId xmlns:a16="http://schemas.microsoft.com/office/drawing/2014/main" id="{377AB985-7274-4C4D-82F0-E17561226AE2}"/>
                </a:ext>
              </a:extLst>
            </p:cNvPr>
            <p:cNvSpPr/>
            <p:nvPr/>
          </p:nvSpPr>
          <p:spPr>
            <a:xfrm>
              <a:off x="4759888" y="2891395"/>
              <a:ext cx="1971923" cy="611590"/>
            </a:xfrm>
            <a:prstGeom prst="roundRect">
              <a:avLst/>
            </a:prstGeom>
            <a:ln w="38100">
              <a:solidFill>
                <a:srgbClr val="0A39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OVP Portal</a:t>
              </a:r>
            </a:p>
          </p:txBody>
        </p:sp>
        <p:pic>
          <p:nvPicPr>
            <p:cNvPr id="109" name="Picture 108">
              <a:extLst>
                <a:ext uri="{FF2B5EF4-FFF2-40B4-BE49-F238E27FC236}">
                  <a16:creationId xmlns:a16="http://schemas.microsoft.com/office/drawing/2014/main" id="{AB335EA3-A50E-2149-8096-0E09813CA42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322608" y="3026133"/>
              <a:ext cx="370625" cy="342113"/>
            </a:xfrm>
            <a:prstGeom prst="rect">
              <a:avLst/>
            </a:prstGeom>
          </p:spPr>
        </p:pic>
      </p:grpSp>
      <p:pic>
        <p:nvPicPr>
          <p:cNvPr id="144" name="Picture 143">
            <a:extLst>
              <a:ext uri="{FF2B5EF4-FFF2-40B4-BE49-F238E27FC236}">
                <a16:creationId xmlns:a16="http://schemas.microsoft.com/office/drawing/2014/main" id="{8436E87B-7E82-8F44-BF8F-460324C9E84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03751" y="4091272"/>
            <a:ext cx="370625" cy="342113"/>
          </a:xfrm>
          <a:prstGeom prst="rect">
            <a:avLst/>
          </a:prstGeom>
        </p:spPr>
      </p:pic>
      <p:cxnSp>
        <p:nvCxnSpPr>
          <p:cNvPr id="150" name="Straight Arrow Connector 149">
            <a:extLst>
              <a:ext uri="{FF2B5EF4-FFF2-40B4-BE49-F238E27FC236}">
                <a16:creationId xmlns:a16="http://schemas.microsoft.com/office/drawing/2014/main" id="{511D03AE-F10A-094E-ADB4-CC88EE3FDF41}"/>
              </a:ext>
            </a:extLst>
          </p:cNvPr>
          <p:cNvCxnSpPr>
            <a:cxnSpLocks/>
          </p:cNvCxnSpPr>
          <p:nvPr/>
        </p:nvCxnSpPr>
        <p:spPr>
          <a:xfrm flipH="1">
            <a:off x="10930597" y="3729831"/>
            <a:ext cx="1" cy="272674"/>
          </a:xfrm>
          <a:prstGeom prst="straightConnector1">
            <a:avLst/>
          </a:prstGeom>
          <a:ln w="38100">
            <a:solidFill>
              <a:srgbClr val="82828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Arrow Connector 150">
            <a:extLst>
              <a:ext uri="{FF2B5EF4-FFF2-40B4-BE49-F238E27FC236}">
                <a16:creationId xmlns:a16="http://schemas.microsoft.com/office/drawing/2014/main" id="{E596F58F-2F8D-BD43-958E-CEAC2F2C48F6}"/>
              </a:ext>
            </a:extLst>
          </p:cNvPr>
          <p:cNvCxnSpPr>
            <a:cxnSpLocks/>
            <a:stCxn id="106" idx="3"/>
          </p:cNvCxnSpPr>
          <p:nvPr/>
        </p:nvCxnSpPr>
        <p:spPr>
          <a:xfrm flipV="1">
            <a:off x="9796307" y="2023531"/>
            <a:ext cx="804090" cy="1221"/>
          </a:xfrm>
          <a:prstGeom prst="straightConnector1">
            <a:avLst/>
          </a:prstGeom>
          <a:ln w="38100">
            <a:solidFill>
              <a:srgbClr val="652C8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Freeform 63">
            <a:extLst>
              <a:ext uri="{FF2B5EF4-FFF2-40B4-BE49-F238E27FC236}">
                <a16:creationId xmlns:a16="http://schemas.microsoft.com/office/drawing/2014/main" id="{23A63225-E6A1-BB4B-BFDE-DF88FDE5D81C}"/>
              </a:ext>
            </a:extLst>
          </p:cNvPr>
          <p:cNvSpPr/>
          <p:nvPr/>
        </p:nvSpPr>
        <p:spPr>
          <a:xfrm rot="21067567">
            <a:off x="6650118" y="4390339"/>
            <a:ext cx="4276807" cy="928875"/>
          </a:xfrm>
          <a:custGeom>
            <a:avLst/>
            <a:gdLst>
              <a:gd name="connsiteX0" fmla="*/ 3435179 w 3435179"/>
              <a:gd name="connsiteY0" fmla="*/ 49427 h 700367"/>
              <a:gd name="connsiteX1" fmla="*/ 1186249 w 3435179"/>
              <a:gd name="connsiteY1" fmla="*/ 700216 h 700367"/>
              <a:gd name="connsiteX2" fmla="*/ 0 w 3435179"/>
              <a:gd name="connsiteY2" fmla="*/ 0 h 700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35179" h="700367">
                <a:moveTo>
                  <a:pt x="3435179" y="49427"/>
                </a:moveTo>
                <a:cubicBezTo>
                  <a:pt x="2596979" y="378940"/>
                  <a:pt x="1758779" y="708454"/>
                  <a:pt x="1186249" y="700216"/>
                </a:cubicBezTo>
                <a:cubicBezTo>
                  <a:pt x="613719" y="691978"/>
                  <a:pt x="306859" y="345989"/>
                  <a:pt x="0" y="0"/>
                </a:cubicBezTo>
              </a:path>
            </a:pathLst>
          </a:custGeom>
          <a:noFill/>
          <a:ln w="38100">
            <a:prstDash val="sysDash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Light"/>
              <a:ea typeface="+mn-ea"/>
              <a:cs typeface="+mn-cs"/>
            </a:endParaRPr>
          </a:p>
        </p:txBody>
      </p:sp>
      <p:cxnSp>
        <p:nvCxnSpPr>
          <p:cNvPr id="152" name="Straight Arrow Connector 151">
            <a:extLst>
              <a:ext uri="{FF2B5EF4-FFF2-40B4-BE49-F238E27FC236}">
                <a16:creationId xmlns:a16="http://schemas.microsoft.com/office/drawing/2014/main" id="{026A0CE0-AE96-C045-BF30-49E21E2748CE}"/>
              </a:ext>
            </a:extLst>
          </p:cNvPr>
          <p:cNvCxnSpPr>
            <a:cxnSpLocks/>
            <a:stCxn id="67" idx="3"/>
          </p:cNvCxnSpPr>
          <p:nvPr/>
        </p:nvCxnSpPr>
        <p:spPr>
          <a:xfrm>
            <a:off x="2318792" y="3380877"/>
            <a:ext cx="377976" cy="683"/>
          </a:xfrm>
          <a:prstGeom prst="straightConnector1">
            <a:avLst/>
          </a:prstGeom>
          <a:ln w="38100">
            <a:solidFill>
              <a:srgbClr val="AED8CD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Elbow Connector 64">
            <a:extLst>
              <a:ext uri="{FF2B5EF4-FFF2-40B4-BE49-F238E27FC236}">
                <a16:creationId xmlns:a16="http://schemas.microsoft.com/office/drawing/2014/main" id="{37F0B60E-77B3-C045-88B2-0B9781D2D1FC}"/>
              </a:ext>
            </a:extLst>
          </p:cNvPr>
          <p:cNvCxnSpPr>
            <a:cxnSpLocks/>
            <a:stCxn id="75" idx="2"/>
            <a:endCxn id="67" idx="0"/>
          </p:cNvCxnSpPr>
          <p:nvPr/>
        </p:nvCxnSpPr>
        <p:spPr>
          <a:xfrm rot="5400000">
            <a:off x="1583454" y="2302417"/>
            <a:ext cx="322059" cy="111"/>
          </a:xfrm>
          <a:prstGeom prst="bentConnector3">
            <a:avLst>
              <a:gd name="adj1" fmla="val 50000"/>
            </a:avLst>
          </a:prstGeom>
          <a:ln w="38100">
            <a:solidFill>
              <a:srgbClr val="F7A988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6" name="Group 65">
            <a:extLst>
              <a:ext uri="{FF2B5EF4-FFF2-40B4-BE49-F238E27FC236}">
                <a16:creationId xmlns:a16="http://schemas.microsoft.com/office/drawing/2014/main" id="{B71FF6BF-FB3A-8A4C-93EE-44841E381CE7}"/>
              </a:ext>
            </a:extLst>
          </p:cNvPr>
          <p:cNvGrpSpPr/>
          <p:nvPr/>
        </p:nvGrpSpPr>
        <p:grpSpPr>
          <a:xfrm>
            <a:off x="1170061" y="2463502"/>
            <a:ext cx="1148731" cy="1834750"/>
            <a:chOff x="4726860" y="4025276"/>
            <a:chExt cx="1148731" cy="1834750"/>
          </a:xfrm>
        </p:grpSpPr>
        <p:sp>
          <p:nvSpPr>
            <p:cNvPr id="67" name="Rounded Rectangle 66">
              <a:extLst>
                <a:ext uri="{FF2B5EF4-FFF2-40B4-BE49-F238E27FC236}">
                  <a16:creationId xmlns:a16="http://schemas.microsoft.com/office/drawing/2014/main" id="{D64FFE34-6919-2A45-8AC5-B20E028FD41E}"/>
                </a:ext>
              </a:extLst>
            </p:cNvPr>
            <p:cNvSpPr/>
            <p:nvPr/>
          </p:nvSpPr>
          <p:spPr>
            <a:xfrm>
              <a:off x="4726860" y="4025276"/>
              <a:ext cx="1148731" cy="1834750"/>
            </a:xfrm>
            <a:prstGeom prst="roundRect">
              <a:avLst>
                <a:gd name="adj" fmla="val 10676"/>
              </a:avLst>
            </a:prstGeom>
            <a:solidFill>
              <a:srgbClr val="ADD7C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Installers</a:t>
              </a:r>
            </a:p>
          </p:txBody>
        </p:sp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D8E3267D-44C6-9540-98BD-D33809E0BF5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551754"/>
              <a:ext cx="916456" cy="198121"/>
            </a:xfrm>
            <a:prstGeom prst="rect">
              <a:avLst/>
            </a:prstGeom>
          </p:spPr>
        </p:pic>
        <p:sp>
          <p:nvSpPr>
            <p:cNvPr id="70" name="Rounded Rectangle 69">
              <a:extLst>
                <a:ext uri="{FF2B5EF4-FFF2-40B4-BE49-F238E27FC236}">
                  <a16:creationId xmlns:a16="http://schemas.microsoft.com/office/drawing/2014/main" id="{E2F7E878-1565-3F46-A5C9-24DA8B7FCD9A}"/>
                </a:ext>
              </a:extLst>
            </p:cNvPr>
            <p:cNvSpPr/>
            <p:nvPr/>
          </p:nvSpPr>
          <p:spPr>
            <a:xfrm>
              <a:off x="4878988" y="4878800"/>
              <a:ext cx="850188" cy="347104"/>
            </a:xfrm>
            <a:prstGeom prst="roundRect">
              <a:avLst>
                <a:gd name="adj" fmla="val 8108"/>
              </a:avLst>
            </a:prstGeom>
            <a:solidFill>
              <a:schemeClr val="bg1"/>
            </a:solidFill>
            <a:ln w="12700" cap="flat" cmpd="sng" algn="ctr">
              <a:solidFill>
                <a:schemeClr val="accent6">
                  <a:lumMod val="10000"/>
                </a:schemeClr>
              </a:solidFill>
              <a:prstDash val="dashDot"/>
              <a:miter lim="800000"/>
            </a:ln>
            <a:effectLst/>
          </p:spPr>
          <p:txBody>
            <a:bodyPr rtlCol="0" anchor="ctr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Airship</a:t>
              </a:r>
            </a:p>
          </p:txBody>
        </p:sp>
        <p:sp>
          <p:nvSpPr>
            <p:cNvPr id="71" name="Rounded Rectangle 70">
              <a:extLst>
                <a:ext uri="{FF2B5EF4-FFF2-40B4-BE49-F238E27FC236}">
                  <a16:creationId xmlns:a16="http://schemas.microsoft.com/office/drawing/2014/main" id="{CE8548B7-A834-AC4B-9B90-14F9A4765048}"/>
                </a:ext>
              </a:extLst>
            </p:cNvPr>
            <p:cNvSpPr/>
            <p:nvPr/>
          </p:nvSpPr>
          <p:spPr>
            <a:xfrm>
              <a:off x="4878988" y="5383996"/>
              <a:ext cx="850188" cy="347104"/>
            </a:xfrm>
            <a:prstGeom prst="roundRect">
              <a:avLst>
                <a:gd name="adj" fmla="val 8108"/>
              </a:avLst>
            </a:prstGeom>
            <a:solidFill>
              <a:schemeClr val="bg1"/>
            </a:solidFill>
            <a:ln w="12700" cap="flat" cmpd="sng" algn="ctr">
              <a:solidFill>
                <a:schemeClr val="accent6">
                  <a:lumMod val="10000"/>
                </a:schemeClr>
              </a:solidFill>
              <a:prstDash val="dashDot"/>
              <a:miter lim="800000"/>
            </a:ln>
            <a:effectLst/>
          </p:spPr>
          <p:txBody>
            <a:bodyPr rtlCol="0" anchor="ctr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Triple-O</a:t>
              </a: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78AA796D-929A-6D4A-90AD-2F69632118C6}"/>
              </a:ext>
            </a:extLst>
          </p:cNvPr>
          <p:cNvGrpSpPr/>
          <p:nvPr/>
        </p:nvGrpSpPr>
        <p:grpSpPr>
          <a:xfrm>
            <a:off x="628702" y="1464370"/>
            <a:ext cx="2231671" cy="677073"/>
            <a:chOff x="4297909" y="1501066"/>
            <a:chExt cx="2231671" cy="677073"/>
          </a:xfrm>
        </p:grpSpPr>
        <p:sp>
          <p:nvSpPr>
            <p:cNvPr id="75" name="Rounded Rectangle 74">
              <a:extLst>
                <a:ext uri="{FF2B5EF4-FFF2-40B4-BE49-F238E27FC236}">
                  <a16:creationId xmlns:a16="http://schemas.microsoft.com/office/drawing/2014/main" id="{4324A364-4FCD-ED4C-AE77-3DE1B4C6B7FD}"/>
                </a:ext>
              </a:extLst>
            </p:cNvPr>
            <p:cNvSpPr/>
            <p:nvPr/>
          </p:nvSpPr>
          <p:spPr>
            <a:xfrm>
              <a:off x="4297909" y="1501066"/>
              <a:ext cx="2231671" cy="677073"/>
            </a:xfrm>
            <a:prstGeom prst="roundRect">
              <a:avLst/>
            </a:prstGeom>
            <a:gradFill rotWithShape="1">
              <a:gsLst>
                <a:gs pos="0">
                  <a:srgbClr val="ED7D31">
                    <a:lumMod val="110000"/>
                    <a:satMod val="105000"/>
                    <a:tint val="67000"/>
                  </a:srgbClr>
                </a:gs>
                <a:gs pos="50000">
                  <a:srgbClr val="ED7D31">
                    <a:lumMod val="105000"/>
                    <a:satMod val="103000"/>
                    <a:tint val="73000"/>
                  </a:srgbClr>
                </a:gs>
                <a:gs pos="100000">
                  <a:srgbClr val="ED7D31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prstClr val="black"/>
                  </a:solidFill>
                  <a:latin typeface="Calibri" panose="020F0502020204030204"/>
                </a:rPr>
                <a:t>Reference Implementation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 RI 1</a:t>
              </a:r>
              <a:endParaRPr lang="en-GB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pic>
          <p:nvPicPr>
            <p:cNvPr id="78" name="Picture 77">
              <a:extLst>
                <a:ext uri="{FF2B5EF4-FFF2-40B4-BE49-F238E27FC236}">
                  <a16:creationId xmlns:a16="http://schemas.microsoft.com/office/drawing/2014/main" id="{149D398F-941A-0B49-9743-68738CB762A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68634" y="1800299"/>
              <a:ext cx="347878" cy="299318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6AD1008A-BC24-DD46-A305-959F85BE8E9D}"/>
              </a:ext>
            </a:extLst>
          </p:cNvPr>
          <p:cNvGrpSpPr/>
          <p:nvPr/>
        </p:nvGrpSpPr>
        <p:grpSpPr>
          <a:xfrm>
            <a:off x="1195437" y="5164800"/>
            <a:ext cx="2231671" cy="681779"/>
            <a:chOff x="4690781" y="1496360"/>
            <a:chExt cx="2231671" cy="681779"/>
          </a:xfrm>
          <a:solidFill>
            <a:srgbClr val="BA4DFF"/>
          </a:solidFill>
        </p:grpSpPr>
        <p:sp>
          <p:nvSpPr>
            <p:cNvPr id="85" name="Rounded Rectangle 84">
              <a:extLst>
                <a:ext uri="{FF2B5EF4-FFF2-40B4-BE49-F238E27FC236}">
                  <a16:creationId xmlns:a16="http://schemas.microsoft.com/office/drawing/2014/main" id="{0C876EC7-8C9C-C74E-ADED-31E2753B8934}"/>
                </a:ext>
              </a:extLst>
            </p:cNvPr>
            <p:cNvSpPr/>
            <p:nvPr/>
          </p:nvSpPr>
          <p:spPr>
            <a:xfrm>
              <a:off x="4690781" y="1496360"/>
              <a:ext cx="2231671" cy="681779"/>
            </a:xfrm>
            <a:prstGeom prst="roundRect">
              <a:avLst/>
            </a:prstGeom>
            <a:grpFill/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schemeClr val="bg1"/>
                  </a:solidFill>
                  <a:latin typeface="Calibri" panose="020F0502020204030204"/>
                </a:rPr>
                <a:t>Reference Certification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 </a:t>
              </a:r>
              <a:r>
                <a:rPr lang="en-GB" sz="2000" b="1" kern="0" dirty="0">
                  <a:solidFill>
                    <a:schemeClr val="bg1"/>
                  </a:solidFill>
                  <a:latin typeface="Calibri" panose="020F0502020204030204"/>
                </a:rPr>
                <a:t>RC 1</a:t>
              </a:r>
              <a:endParaRPr lang="en-GB" b="1" kern="0" dirty="0">
                <a:solidFill>
                  <a:schemeClr val="bg1"/>
                </a:solidFill>
                <a:latin typeface="Calibri" panose="020F0502020204030204"/>
              </a:endParaRPr>
            </a:p>
          </p:txBody>
        </p:sp>
        <p:pic>
          <p:nvPicPr>
            <p:cNvPr id="87" name="Picture 86">
              <a:extLst>
                <a:ext uri="{FF2B5EF4-FFF2-40B4-BE49-F238E27FC236}">
                  <a16:creationId xmlns:a16="http://schemas.microsoft.com/office/drawing/2014/main" id="{828A7D62-8688-2941-A10B-FE0EC2E8DE7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52068" y="1797345"/>
              <a:ext cx="331051" cy="305584"/>
            </a:xfrm>
            <a:prstGeom prst="rect">
              <a:avLst/>
            </a:prstGeom>
            <a:grpFill/>
            <a:ln>
              <a:noFill/>
            </a:ln>
          </p:spPr>
        </p:pic>
      </p:grpSp>
      <p:cxnSp>
        <p:nvCxnSpPr>
          <p:cNvPr id="88" name="Elbow Connector 87">
            <a:extLst>
              <a:ext uri="{FF2B5EF4-FFF2-40B4-BE49-F238E27FC236}">
                <a16:creationId xmlns:a16="http://schemas.microsoft.com/office/drawing/2014/main" id="{7E924350-B862-2941-BDD7-73744E0CEB83}"/>
              </a:ext>
            </a:extLst>
          </p:cNvPr>
          <p:cNvCxnSpPr>
            <a:cxnSpLocks/>
            <a:stCxn id="85" idx="3"/>
            <a:endCxn id="96" idx="2"/>
          </p:cNvCxnSpPr>
          <p:nvPr/>
        </p:nvCxnSpPr>
        <p:spPr>
          <a:xfrm flipV="1">
            <a:off x="3427108" y="4776096"/>
            <a:ext cx="1404307" cy="729594"/>
          </a:xfrm>
          <a:prstGeom prst="bentConnector2">
            <a:avLst/>
          </a:prstGeom>
          <a:ln w="38100">
            <a:solidFill>
              <a:srgbClr val="BA4D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Elbow Connector 89">
            <a:extLst>
              <a:ext uri="{FF2B5EF4-FFF2-40B4-BE49-F238E27FC236}">
                <a16:creationId xmlns:a16="http://schemas.microsoft.com/office/drawing/2014/main" id="{6C768D28-BD4A-0A45-BF12-59E1C99C86FB}"/>
              </a:ext>
            </a:extLst>
          </p:cNvPr>
          <p:cNvCxnSpPr>
            <a:cxnSpLocks/>
            <a:stCxn id="85" idx="3"/>
            <a:endCxn id="92" idx="2"/>
          </p:cNvCxnSpPr>
          <p:nvPr/>
        </p:nvCxnSpPr>
        <p:spPr>
          <a:xfrm flipV="1">
            <a:off x="3427108" y="4786738"/>
            <a:ext cx="2599776" cy="718952"/>
          </a:xfrm>
          <a:prstGeom prst="bentConnector2">
            <a:avLst/>
          </a:prstGeom>
          <a:ln w="38100">
            <a:solidFill>
              <a:srgbClr val="BA4D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1" name="Group 90">
            <a:extLst>
              <a:ext uri="{FF2B5EF4-FFF2-40B4-BE49-F238E27FC236}">
                <a16:creationId xmlns:a16="http://schemas.microsoft.com/office/drawing/2014/main" id="{ADA3DB61-FD17-6244-88DA-CFB84BB3FD1A}"/>
              </a:ext>
            </a:extLst>
          </p:cNvPr>
          <p:cNvGrpSpPr/>
          <p:nvPr/>
        </p:nvGrpSpPr>
        <p:grpSpPr>
          <a:xfrm>
            <a:off x="5452518" y="3742513"/>
            <a:ext cx="1148731" cy="1044225"/>
            <a:chOff x="4726860" y="4025276"/>
            <a:chExt cx="1148731" cy="1044225"/>
          </a:xfrm>
        </p:grpSpPr>
        <p:sp>
          <p:nvSpPr>
            <p:cNvPr id="92" name="Rounded Rectangle 91">
              <a:extLst>
                <a:ext uri="{FF2B5EF4-FFF2-40B4-BE49-F238E27FC236}">
                  <a16:creationId xmlns:a16="http://schemas.microsoft.com/office/drawing/2014/main" id="{A2B79F07-02CF-AE4B-9541-28D42D615E58}"/>
                </a:ext>
              </a:extLst>
            </p:cNvPr>
            <p:cNvSpPr/>
            <p:nvPr/>
          </p:nvSpPr>
          <p:spPr>
            <a:xfrm>
              <a:off x="4726860" y="4025276"/>
              <a:ext cx="1148731" cy="1044225"/>
            </a:xfrm>
            <a:prstGeom prst="roundRect">
              <a:avLst>
                <a:gd name="adj" fmla="val 10676"/>
              </a:avLst>
            </a:prstGeom>
            <a:solidFill>
              <a:srgbClr val="ADD7C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Tools</a:t>
              </a:r>
            </a:p>
          </p:txBody>
        </p:sp>
        <p:pic>
          <p:nvPicPr>
            <p:cNvPr id="93" name="Picture 92">
              <a:extLst>
                <a:ext uri="{FF2B5EF4-FFF2-40B4-BE49-F238E27FC236}">
                  <a16:creationId xmlns:a16="http://schemas.microsoft.com/office/drawing/2014/main" id="{30DBF55A-FD89-C141-8BEA-BC10FF0B407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660871"/>
              <a:ext cx="916456" cy="198121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5BC98CBA-67FF-EE4C-94BA-0163E87154EB}"/>
              </a:ext>
            </a:extLst>
          </p:cNvPr>
          <p:cNvGrpSpPr/>
          <p:nvPr/>
        </p:nvGrpSpPr>
        <p:grpSpPr>
          <a:xfrm>
            <a:off x="4257049" y="3738577"/>
            <a:ext cx="1148731" cy="1037519"/>
            <a:chOff x="4726860" y="4031982"/>
            <a:chExt cx="1148731" cy="1037519"/>
          </a:xfrm>
        </p:grpSpPr>
        <p:sp>
          <p:nvSpPr>
            <p:cNvPr id="96" name="Rounded Rectangle 95">
              <a:extLst>
                <a:ext uri="{FF2B5EF4-FFF2-40B4-BE49-F238E27FC236}">
                  <a16:creationId xmlns:a16="http://schemas.microsoft.com/office/drawing/2014/main" id="{971D27EC-7519-DE40-B5DD-97847E91BC25}"/>
                </a:ext>
              </a:extLst>
            </p:cNvPr>
            <p:cNvSpPr/>
            <p:nvPr/>
          </p:nvSpPr>
          <p:spPr>
            <a:xfrm>
              <a:off x="4726860" y="4031982"/>
              <a:ext cx="1148731" cy="1037519"/>
            </a:xfrm>
            <a:prstGeom prst="roundRect">
              <a:avLst>
                <a:gd name="adj" fmla="val 10676"/>
              </a:avLst>
            </a:prstGeom>
            <a:solidFill>
              <a:srgbClr val="62CAD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Test Project</a:t>
              </a:r>
            </a:p>
          </p:txBody>
        </p:sp>
        <p:pic>
          <p:nvPicPr>
            <p:cNvPr id="98" name="Picture 97">
              <a:extLst>
                <a:ext uri="{FF2B5EF4-FFF2-40B4-BE49-F238E27FC236}">
                  <a16:creationId xmlns:a16="http://schemas.microsoft.com/office/drawing/2014/main" id="{CC1627CB-D643-E648-9014-12FE29DE25D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660871"/>
              <a:ext cx="916456" cy="198121"/>
            </a:xfrm>
            <a:prstGeom prst="rect">
              <a:avLst/>
            </a:prstGeom>
          </p:spPr>
        </p:pic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587CA6EC-C8E9-EA48-9106-F6A0AABB2B2F}"/>
              </a:ext>
            </a:extLst>
          </p:cNvPr>
          <p:cNvGrpSpPr/>
          <p:nvPr/>
        </p:nvGrpSpPr>
        <p:grpSpPr>
          <a:xfrm>
            <a:off x="10126687" y="3966930"/>
            <a:ext cx="1607823" cy="540789"/>
            <a:chOff x="6000235" y="3697026"/>
            <a:chExt cx="1311270" cy="540789"/>
          </a:xfrm>
        </p:grpSpPr>
        <p:sp>
          <p:nvSpPr>
            <p:cNvPr id="86" name="Rounded Rectangle 85">
              <a:extLst>
                <a:ext uri="{FF2B5EF4-FFF2-40B4-BE49-F238E27FC236}">
                  <a16:creationId xmlns:a16="http://schemas.microsoft.com/office/drawing/2014/main" id="{C703AB71-B2E2-2947-8224-84DEE43082EB}"/>
                </a:ext>
              </a:extLst>
            </p:cNvPr>
            <p:cNvSpPr/>
            <p:nvPr/>
          </p:nvSpPr>
          <p:spPr>
            <a:xfrm>
              <a:off x="6000235" y="3732601"/>
              <a:ext cx="1311270" cy="505214"/>
            </a:xfrm>
            <a:prstGeom prst="roundRect">
              <a:avLst/>
            </a:prstGeom>
            <a:solidFill>
              <a:srgbClr val="5EBDBB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VNF Testing Tool(s)</a:t>
              </a:r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974586D4-831B-0543-97E4-06FFD5A4D99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22168" y="3697026"/>
              <a:ext cx="997805" cy="382681"/>
            </a:xfrm>
            <a:prstGeom prst="rect">
              <a:avLst/>
            </a:prstGeom>
          </p:spPr>
        </p:pic>
      </p:grpSp>
      <p:cxnSp>
        <p:nvCxnSpPr>
          <p:cNvPr id="102" name="Elbow Connector 101">
            <a:extLst>
              <a:ext uri="{FF2B5EF4-FFF2-40B4-BE49-F238E27FC236}">
                <a16:creationId xmlns:a16="http://schemas.microsoft.com/office/drawing/2014/main" id="{668C66FC-38FE-6D45-8B37-413F7D4C923A}"/>
              </a:ext>
            </a:extLst>
          </p:cNvPr>
          <p:cNvCxnSpPr>
            <a:cxnSpLocks/>
            <a:stCxn id="92" idx="3"/>
            <a:endCxn id="107" idx="1"/>
          </p:cNvCxnSpPr>
          <p:nvPr/>
        </p:nvCxnSpPr>
        <p:spPr>
          <a:xfrm flipV="1">
            <a:off x="6601249" y="4262329"/>
            <a:ext cx="827911" cy="2297"/>
          </a:xfrm>
          <a:prstGeom prst="bentConnector3">
            <a:avLst>
              <a:gd name="adj1" fmla="val 50000"/>
            </a:avLst>
          </a:prstGeom>
          <a:ln w="38100">
            <a:solidFill>
              <a:srgbClr val="ADD7C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3F5D261F-DDEF-0045-B9B2-48EDE252DE26}"/>
              </a:ext>
            </a:extLst>
          </p:cNvPr>
          <p:cNvGrpSpPr/>
          <p:nvPr/>
        </p:nvGrpSpPr>
        <p:grpSpPr>
          <a:xfrm>
            <a:off x="7422327" y="2460602"/>
            <a:ext cx="1093757" cy="1037519"/>
            <a:chOff x="4443306" y="4241677"/>
            <a:chExt cx="1093757" cy="1037519"/>
          </a:xfrm>
        </p:grpSpPr>
        <p:sp>
          <p:nvSpPr>
            <p:cNvPr id="104" name="Rounded Rectangle 103">
              <a:extLst>
                <a:ext uri="{FF2B5EF4-FFF2-40B4-BE49-F238E27FC236}">
                  <a16:creationId xmlns:a16="http://schemas.microsoft.com/office/drawing/2014/main" id="{33F163DB-8581-7F43-A4CF-06EBF6071A1D}"/>
                </a:ext>
              </a:extLst>
            </p:cNvPr>
            <p:cNvSpPr/>
            <p:nvPr/>
          </p:nvSpPr>
          <p:spPr>
            <a:xfrm>
              <a:off x="4443306" y="4241677"/>
              <a:ext cx="1093757" cy="1037519"/>
            </a:xfrm>
            <a:prstGeom prst="roundRect">
              <a:avLst/>
            </a:prstGeom>
            <a:solidFill>
              <a:srgbClr val="F7AD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CVC</a:t>
              </a:r>
            </a:p>
          </p:txBody>
        </p:sp>
        <p:pic>
          <p:nvPicPr>
            <p:cNvPr id="105" name="Picture 104">
              <a:extLst>
                <a:ext uri="{FF2B5EF4-FFF2-40B4-BE49-F238E27FC236}">
                  <a16:creationId xmlns:a16="http://schemas.microsoft.com/office/drawing/2014/main" id="{8588CA52-452E-EB4D-B011-7A24250BB4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46917" y="4666727"/>
              <a:ext cx="543932" cy="502088"/>
            </a:xfrm>
            <a:prstGeom prst="rect">
              <a:avLst/>
            </a:prstGeom>
          </p:spPr>
        </p:pic>
      </p:grpSp>
      <p:pic>
        <p:nvPicPr>
          <p:cNvPr id="106" name="Picture 105">
            <a:extLst>
              <a:ext uri="{FF2B5EF4-FFF2-40B4-BE49-F238E27FC236}">
                <a16:creationId xmlns:a16="http://schemas.microsoft.com/office/drawing/2014/main" id="{CE93BDB0-C6C2-B044-8C32-BB9E6F1377EA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3296" y="1449626"/>
            <a:ext cx="1023011" cy="1150252"/>
          </a:xfrm>
          <a:prstGeom prst="rect">
            <a:avLst/>
          </a:prstGeom>
        </p:spPr>
      </p:pic>
      <p:grpSp>
        <p:nvGrpSpPr>
          <p:cNvPr id="125" name="Group 124">
            <a:extLst>
              <a:ext uri="{FF2B5EF4-FFF2-40B4-BE49-F238E27FC236}">
                <a16:creationId xmlns:a16="http://schemas.microsoft.com/office/drawing/2014/main" id="{32AA7AB9-7AF1-5C46-97F0-81942FBC8E4E}"/>
              </a:ext>
            </a:extLst>
          </p:cNvPr>
          <p:cNvGrpSpPr/>
          <p:nvPr/>
        </p:nvGrpSpPr>
        <p:grpSpPr>
          <a:xfrm>
            <a:off x="10143371" y="2816720"/>
            <a:ext cx="1574453" cy="913111"/>
            <a:chOff x="1591979" y="1048574"/>
            <a:chExt cx="1000576" cy="480984"/>
          </a:xfrm>
        </p:grpSpPr>
        <p:sp>
          <p:nvSpPr>
            <p:cNvPr id="128" name="Rounded Rectangle 14">
              <a:extLst>
                <a:ext uri="{FF2B5EF4-FFF2-40B4-BE49-F238E27FC236}">
                  <a16:creationId xmlns:a16="http://schemas.microsoft.com/office/drawing/2014/main" id="{599834D7-AFFF-9A4F-AF87-EB2DC551A18B}"/>
                </a:ext>
              </a:extLst>
            </p:cNvPr>
            <p:cNvSpPr/>
            <p:nvPr/>
          </p:nvSpPr>
          <p:spPr>
            <a:xfrm>
              <a:off x="1591979" y="1048574"/>
              <a:ext cx="1000576" cy="480984"/>
            </a:xfrm>
            <a:prstGeom prst="roundRect">
              <a:avLst>
                <a:gd name="adj" fmla="val 2750"/>
              </a:avLst>
            </a:prstGeom>
            <a:solidFill>
              <a:srgbClr val="FFDA00">
                <a:lumMod val="20000"/>
                <a:lumOff val="80000"/>
              </a:srgbClr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lIns="68573" tIns="34289" rIns="68573" bIns="34289" rtlCol="0" anchor="t" anchorCtr="0"/>
            <a:lstStyle/>
            <a:p>
              <a:pPr algn="ctr" defTabSz="514289"/>
              <a:r>
                <a:rPr lang="en-US" kern="0" dirty="0">
                  <a:solidFill>
                    <a:prstClr val="black"/>
                  </a:solidFill>
                  <a:latin typeface="Intel Clear Light"/>
                  <a:cs typeface="Arial"/>
                </a:rPr>
                <a:t>VNF</a:t>
              </a:r>
            </a:p>
          </p:txBody>
        </p:sp>
        <p:sp>
          <p:nvSpPr>
            <p:cNvPr id="129" name="椭圆 14">
              <a:extLst>
                <a:ext uri="{FF2B5EF4-FFF2-40B4-BE49-F238E27FC236}">
                  <a16:creationId xmlns:a16="http://schemas.microsoft.com/office/drawing/2014/main" id="{7B21A47D-742F-3A49-8F82-C881B71D0798}"/>
                </a:ext>
              </a:extLst>
            </p:cNvPr>
            <p:cNvSpPr/>
            <p:nvPr/>
          </p:nvSpPr>
          <p:spPr bwMode="auto">
            <a:xfrm>
              <a:off x="1644289" y="1206854"/>
              <a:ext cx="901556" cy="30051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</a:ln>
            <a:effectLst/>
          </p:spPr>
          <p:txBody>
            <a:bodyPr lIns="68573" tIns="34289" rIns="68573" bIns="34289" rtlCol="0" anchor="ctr"/>
            <a:lstStyle/>
            <a:p>
              <a:pPr algn="ctr" defTabSz="514289"/>
              <a:r>
                <a:rPr lang="en-US" altLang="zh-CN" sz="2000" kern="0" dirty="0">
                  <a:solidFill>
                    <a:prstClr val="white"/>
                  </a:solidFill>
                  <a:latin typeface="Intel Clear Light"/>
                  <a:cs typeface="Arial"/>
                </a:rPr>
                <a:t>app</a:t>
              </a:r>
              <a:endParaRPr lang="zh-CN" altLang="en-US" sz="2000" kern="0" dirty="0">
                <a:solidFill>
                  <a:prstClr val="white"/>
                </a:solidFill>
                <a:latin typeface="Intel Clear Light"/>
                <a:cs typeface="Arial"/>
              </a:endParaRPr>
            </a:p>
          </p:txBody>
        </p: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54548312-A905-AE4E-9B38-FDF328B3B1D8}"/>
              </a:ext>
            </a:extLst>
          </p:cNvPr>
          <p:cNvGrpSpPr/>
          <p:nvPr/>
        </p:nvGrpSpPr>
        <p:grpSpPr>
          <a:xfrm>
            <a:off x="2637856" y="2609497"/>
            <a:ext cx="1185623" cy="868917"/>
            <a:chOff x="3247883" y="3036342"/>
            <a:chExt cx="1185623" cy="868917"/>
          </a:xfrm>
        </p:grpSpPr>
        <p:pic>
          <p:nvPicPr>
            <p:cNvPr id="140" name="Picture 139">
              <a:extLst>
                <a:ext uri="{FF2B5EF4-FFF2-40B4-BE49-F238E27FC236}">
                  <a16:creationId xmlns:a16="http://schemas.microsoft.com/office/drawing/2014/main" id="{8642A173-B7E2-5148-BE9C-02015D9D7F6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47883" y="3036342"/>
              <a:ext cx="1185623" cy="716314"/>
            </a:xfrm>
            <a:prstGeom prst="rect">
              <a:avLst/>
            </a:prstGeom>
          </p:spPr>
        </p:pic>
        <p:sp>
          <p:nvSpPr>
            <p:cNvPr id="141" name="Rounded Rectangle 140">
              <a:extLst>
                <a:ext uri="{FF2B5EF4-FFF2-40B4-BE49-F238E27FC236}">
                  <a16:creationId xmlns:a16="http://schemas.microsoft.com/office/drawing/2014/main" id="{CD47C6A9-969E-EC4F-9889-0CE8F6B616F5}"/>
                </a:ext>
              </a:extLst>
            </p:cNvPr>
            <p:cNvSpPr/>
            <p:nvPr/>
          </p:nvSpPr>
          <p:spPr>
            <a:xfrm>
              <a:off x="3304014" y="3691531"/>
              <a:ext cx="1093757" cy="213728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Labs</a:t>
              </a:r>
            </a:p>
          </p:txBody>
        </p:sp>
      </p:grpSp>
      <p:cxnSp>
        <p:nvCxnSpPr>
          <p:cNvPr id="145" name="Straight Arrow Connector 144">
            <a:extLst>
              <a:ext uri="{FF2B5EF4-FFF2-40B4-BE49-F238E27FC236}">
                <a16:creationId xmlns:a16="http://schemas.microsoft.com/office/drawing/2014/main" id="{7070F655-F23C-5840-B415-BAE52B5A37CC}"/>
              </a:ext>
            </a:extLst>
          </p:cNvPr>
          <p:cNvCxnSpPr>
            <a:cxnSpLocks/>
            <a:endCxn id="49" idx="1"/>
          </p:cNvCxnSpPr>
          <p:nvPr/>
        </p:nvCxnSpPr>
        <p:spPr>
          <a:xfrm>
            <a:off x="3799664" y="3368234"/>
            <a:ext cx="453817" cy="343"/>
          </a:xfrm>
          <a:prstGeom prst="straightConnector1">
            <a:avLst/>
          </a:prstGeom>
          <a:ln w="38100">
            <a:solidFill>
              <a:srgbClr val="7E7F8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>
            <a:extLst>
              <a:ext uri="{FF2B5EF4-FFF2-40B4-BE49-F238E27FC236}">
                <a16:creationId xmlns:a16="http://schemas.microsoft.com/office/drawing/2014/main" id="{6A737637-D664-F043-BE55-84E2EE0FB165}"/>
              </a:ext>
            </a:extLst>
          </p:cNvPr>
          <p:cNvCxnSpPr>
            <a:cxnSpLocks/>
            <a:stCxn id="160" idx="0"/>
            <a:endCxn id="141" idx="2"/>
          </p:cNvCxnSpPr>
          <p:nvPr/>
        </p:nvCxnSpPr>
        <p:spPr>
          <a:xfrm flipH="1" flipV="1">
            <a:off x="3240866" y="3478414"/>
            <a:ext cx="3032" cy="317667"/>
          </a:xfrm>
          <a:prstGeom prst="straightConnector1">
            <a:avLst/>
          </a:prstGeom>
          <a:ln w="38100">
            <a:solidFill>
              <a:srgbClr val="F8AE8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1DE24C11-90A3-8240-8C4A-98C9FD46D68A}"/>
              </a:ext>
            </a:extLst>
          </p:cNvPr>
          <p:cNvGrpSpPr/>
          <p:nvPr/>
        </p:nvGrpSpPr>
        <p:grpSpPr>
          <a:xfrm>
            <a:off x="2697019" y="3796081"/>
            <a:ext cx="1093757" cy="1037519"/>
            <a:chOff x="4443306" y="4241677"/>
            <a:chExt cx="1093757" cy="1037519"/>
          </a:xfrm>
        </p:grpSpPr>
        <p:sp>
          <p:nvSpPr>
            <p:cNvPr id="160" name="Rounded Rectangle 159">
              <a:extLst>
                <a:ext uri="{FF2B5EF4-FFF2-40B4-BE49-F238E27FC236}">
                  <a16:creationId xmlns:a16="http://schemas.microsoft.com/office/drawing/2014/main" id="{3385B1E5-7A78-8445-85F9-45E37440A2FA}"/>
                </a:ext>
              </a:extLst>
            </p:cNvPr>
            <p:cNvSpPr/>
            <p:nvPr/>
          </p:nvSpPr>
          <p:spPr>
            <a:xfrm>
              <a:off x="4443306" y="4241677"/>
              <a:ext cx="1093757" cy="1037519"/>
            </a:xfrm>
            <a:prstGeom prst="roundRect">
              <a:avLst/>
            </a:prstGeom>
            <a:solidFill>
              <a:srgbClr val="F7AD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CVC</a:t>
              </a:r>
            </a:p>
          </p:txBody>
        </p:sp>
        <p:pic>
          <p:nvPicPr>
            <p:cNvPr id="161" name="Picture 160">
              <a:extLst>
                <a:ext uri="{FF2B5EF4-FFF2-40B4-BE49-F238E27FC236}">
                  <a16:creationId xmlns:a16="http://schemas.microsoft.com/office/drawing/2014/main" id="{5962E2C6-D921-8E4F-8124-D2902FA524A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46917" y="4666727"/>
              <a:ext cx="543932" cy="5020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64184229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 54">
            <a:extLst>
              <a:ext uri="{FF2B5EF4-FFF2-40B4-BE49-F238E27FC236}">
                <a16:creationId xmlns:a16="http://schemas.microsoft.com/office/drawing/2014/main" id="{FE9A5DCA-0745-8E4A-B654-74B373BF9C20}"/>
              </a:ext>
            </a:extLst>
          </p:cNvPr>
          <p:cNvGrpSpPr/>
          <p:nvPr/>
        </p:nvGrpSpPr>
        <p:grpSpPr>
          <a:xfrm>
            <a:off x="3664104" y="3730992"/>
            <a:ext cx="1098167" cy="1044225"/>
            <a:chOff x="4726860" y="4025276"/>
            <a:chExt cx="1098167" cy="1044225"/>
          </a:xfrm>
        </p:grpSpPr>
        <p:sp>
          <p:nvSpPr>
            <p:cNvPr id="56" name="Rounded Rectangle 55">
              <a:extLst>
                <a:ext uri="{FF2B5EF4-FFF2-40B4-BE49-F238E27FC236}">
                  <a16:creationId xmlns:a16="http://schemas.microsoft.com/office/drawing/2014/main" id="{995108D4-A12B-AF42-AD65-9FD1BB04DC1C}"/>
                </a:ext>
              </a:extLst>
            </p:cNvPr>
            <p:cNvSpPr/>
            <p:nvPr/>
          </p:nvSpPr>
          <p:spPr>
            <a:xfrm>
              <a:off x="4726860" y="4025276"/>
              <a:ext cx="1098167" cy="1044225"/>
            </a:xfrm>
            <a:prstGeom prst="roundRect">
              <a:avLst>
                <a:gd name="adj" fmla="val 10676"/>
              </a:avLst>
            </a:prstGeom>
            <a:solidFill>
              <a:srgbClr val="ADD7C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Tools</a:t>
              </a:r>
            </a:p>
          </p:txBody>
        </p:sp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8B62FD47-4E4B-D04A-BD30-34C17812F17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660871"/>
              <a:ext cx="916456" cy="198121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5D8A5CB3-CAB1-5A41-B7BB-71CDCD90DF4B}"/>
              </a:ext>
            </a:extLst>
          </p:cNvPr>
          <p:cNvGrpSpPr/>
          <p:nvPr/>
        </p:nvGrpSpPr>
        <p:grpSpPr>
          <a:xfrm>
            <a:off x="8300025" y="3725381"/>
            <a:ext cx="1148731" cy="1044225"/>
            <a:chOff x="4726860" y="4025276"/>
            <a:chExt cx="1148731" cy="1044225"/>
          </a:xfrm>
        </p:grpSpPr>
        <p:sp>
          <p:nvSpPr>
            <p:cNvPr id="61" name="Rounded Rectangle 60">
              <a:extLst>
                <a:ext uri="{FF2B5EF4-FFF2-40B4-BE49-F238E27FC236}">
                  <a16:creationId xmlns:a16="http://schemas.microsoft.com/office/drawing/2014/main" id="{CC6BC416-A644-1C4E-8E6D-50D328D55CB0}"/>
                </a:ext>
              </a:extLst>
            </p:cNvPr>
            <p:cNvSpPr/>
            <p:nvPr/>
          </p:nvSpPr>
          <p:spPr>
            <a:xfrm>
              <a:off x="4726860" y="4025276"/>
              <a:ext cx="1148731" cy="1044225"/>
            </a:xfrm>
            <a:prstGeom prst="roundRect">
              <a:avLst>
                <a:gd name="adj" fmla="val 10676"/>
              </a:avLst>
            </a:prstGeom>
            <a:solidFill>
              <a:srgbClr val="ADD7C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Tools</a:t>
              </a:r>
            </a:p>
          </p:txBody>
        </p:sp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C311F9DA-91E9-EB4F-9685-20911AAA445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660871"/>
              <a:ext cx="916456" cy="198121"/>
            </a:xfrm>
            <a:prstGeom prst="rect">
              <a:avLst/>
            </a:prstGeom>
          </p:spPr>
        </p:pic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BEA66DD7-8A12-234A-819C-581061DCC5E2}"/>
              </a:ext>
            </a:extLst>
          </p:cNvPr>
          <p:cNvGrpSpPr/>
          <p:nvPr/>
        </p:nvGrpSpPr>
        <p:grpSpPr>
          <a:xfrm>
            <a:off x="5042050" y="3737532"/>
            <a:ext cx="1148731" cy="1044225"/>
            <a:chOff x="4726860" y="4025276"/>
            <a:chExt cx="1148731" cy="1044225"/>
          </a:xfrm>
        </p:grpSpPr>
        <p:sp>
          <p:nvSpPr>
            <p:cNvPr id="64" name="Rounded Rectangle 63">
              <a:extLst>
                <a:ext uri="{FF2B5EF4-FFF2-40B4-BE49-F238E27FC236}">
                  <a16:creationId xmlns:a16="http://schemas.microsoft.com/office/drawing/2014/main" id="{C42F8165-53F5-2741-B7AB-8A538BC857FE}"/>
                </a:ext>
              </a:extLst>
            </p:cNvPr>
            <p:cNvSpPr/>
            <p:nvPr/>
          </p:nvSpPr>
          <p:spPr>
            <a:xfrm>
              <a:off x="4726860" y="4025276"/>
              <a:ext cx="1148731" cy="1044225"/>
            </a:xfrm>
            <a:prstGeom prst="roundRect">
              <a:avLst>
                <a:gd name="adj" fmla="val 10676"/>
              </a:avLst>
            </a:prstGeom>
            <a:solidFill>
              <a:srgbClr val="62CAD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Test Project</a:t>
              </a:r>
            </a:p>
          </p:txBody>
        </p:sp>
        <p:pic>
          <p:nvPicPr>
            <p:cNvPr id="65" name="Picture 64">
              <a:extLst>
                <a:ext uri="{FF2B5EF4-FFF2-40B4-BE49-F238E27FC236}">
                  <a16:creationId xmlns:a16="http://schemas.microsoft.com/office/drawing/2014/main" id="{8083EF7A-D035-3845-91A1-611D195FF55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660871"/>
              <a:ext cx="916456" cy="198121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C531F092-F762-7E4E-A044-51271464351A}"/>
              </a:ext>
            </a:extLst>
          </p:cNvPr>
          <p:cNvGrpSpPr/>
          <p:nvPr/>
        </p:nvGrpSpPr>
        <p:grpSpPr>
          <a:xfrm>
            <a:off x="6921709" y="3730991"/>
            <a:ext cx="1148731" cy="1044225"/>
            <a:chOff x="4726860" y="4025276"/>
            <a:chExt cx="1148731" cy="1044225"/>
          </a:xfrm>
        </p:grpSpPr>
        <p:sp>
          <p:nvSpPr>
            <p:cNvPr id="67" name="Rounded Rectangle 66">
              <a:extLst>
                <a:ext uri="{FF2B5EF4-FFF2-40B4-BE49-F238E27FC236}">
                  <a16:creationId xmlns:a16="http://schemas.microsoft.com/office/drawing/2014/main" id="{1EF0CAF7-AE51-7F48-817A-1ED3F533E2EE}"/>
                </a:ext>
              </a:extLst>
            </p:cNvPr>
            <p:cNvSpPr/>
            <p:nvPr/>
          </p:nvSpPr>
          <p:spPr>
            <a:xfrm>
              <a:off x="4726860" y="4025276"/>
              <a:ext cx="1148731" cy="1044225"/>
            </a:xfrm>
            <a:prstGeom prst="roundRect">
              <a:avLst>
                <a:gd name="adj" fmla="val 10676"/>
              </a:avLst>
            </a:prstGeom>
            <a:solidFill>
              <a:srgbClr val="62CAD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Test Project</a:t>
              </a:r>
            </a:p>
          </p:txBody>
        </p:sp>
        <p:pic>
          <p:nvPicPr>
            <p:cNvPr id="68" name="Picture 67">
              <a:extLst>
                <a:ext uri="{FF2B5EF4-FFF2-40B4-BE49-F238E27FC236}">
                  <a16:creationId xmlns:a16="http://schemas.microsoft.com/office/drawing/2014/main" id="{FDDF5B26-0D88-644D-BE08-2B521BCE4C2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660871"/>
              <a:ext cx="916456" cy="198121"/>
            </a:xfrm>
            <a:prstGeom prst="rect">
              <a:avLst/>
            </a:prstGeom>
          </p:spPr>
        </p:pic>
      </p:grpSp>
      <p:cxnSp>
        <p:nvCxnSpPr>
          <p:cNvPr id="70" name="Elbow Connector 69">
            <a:extLst>
              <a:ext uri="{FF2B5EF4-FFF2-40B4-BE49-F238E27FC236}">
                <a16:creationId xmlns:a16="http://schemas.microsoft.com/office/drawing/2014/main" id="{FC3337C9-1CE1-7942-8CCF-5825A4037317}"/>
              </a:ext>
            </a:extLst>
          </p:cNvPr>
          <p:cNvCxnSpPr>
            <a:cxnSpLocks/>
            <a:stCxn id="83" idx="3"/>
            <a:endCxn id="5" idx="0"/>
          </p:cNvCxnSpPr>
          <p:nvPr/>
        </p:nvCxnSpPr>
        <p:spPr>
          <a:xfrm>
            <a:off x="7819325" y="1572252"/>
            <a:ext cx="628650" cy="885425"/>
          </a:xfrm>
          <a:prstGeom prst="bentConnector2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>
            <a:extLst>
              <a:ext uri="{FF2B5EF4-FFF2-40B4-BE49-F238E27FC236}">
                <a16:creationId xmlns:a16="http://schemas.microsoft.com/office/drawing/2014/main" id="{E3B6365C-95FB-E848-A76D-8590AF02198C}"/>
              </a:ext>
            </a:extLst>
          </p:cNvPr>
          <p:cNvCxnSpPr>
            <a:cxnSpLocks/>
            <a:endCxn id="76" idx="0"/>
          </p:cNvCxnSpPr>
          <p:nvPr/>
        </p:nvCxnSpPr>
        <p:spPr>
          <a:xfrm rot="10800000" flipV="1">
            <a:off x="4659231" y="1607436"/>
            <a:ext cx="865342" cy="856002"/>
          </a:xfrm>
          <a:prstGeom prst="bentConnector2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Group 89">
            <a:extLst>
              <a:ext uri="{FF2B5EF4-FFF2-40B4-BE49-F238E27FC236}">
                <a16:creationId xmlns:a16="http://schemas.microsoft.com/office/drawing/2014/main" id="{BBBDE3F1-39E4-2E40-BFDA-A17A2BAC6258}"/>
              </a:ext>
            </a:extLst>
          </p:cNvPr>
          <p:cNvGrpSpPr/>
          <p:nvPr/>
        </p:nvGrpSpPr>
        <p:grpSpPr>
          <a:xfrm>
            <a:off x="5501712" y="1247791"/>
            <a:ext cx="2317614" cy="719753"/>
            <a:chOff x="9579634" y="1040852"/>
            <a:chExt cx="2317614" cy="719753"/>
          </a:xfrm>
        </p:grpSpPr>
        <p:sp>
          <p:nvSpPr>
            <p:cNvPr id="73" name="Rounded Rectangle 72">
              <a:extLst>
                <a:ext uri="{FF2B5EF4-FFF2-40B4-BE49-F238E27FC236}">
                  <a16:creationId xmlns:a16="http://schemas.microsoft.com/office/drawing/2014/main" id="{3A608C28-E48A-E24F-AE01-0E9D7589D333}"/>
                </a:ext>
              </a:extLst>
            </p:cNvPr>
            <p:cNvSpPr/>
            <p:nvPr/>
          </p:nvSpPr>
          <p:spPr>
            <a:xfrm>
              <a:off x="9579634" y="1400498"/>
              <a:ext cx="2317614" cy="360107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154">
                <a:defRPr/>
              </a:pPr>
              <a:r>
                <a:rPr lang="en-GB" sz="1400" kern="0" dirty="0">
                  <a:solidFill>
                    <a:prstClr val="black"/>
                  </a:solidFill>
                  <a:latin typeface="Calibri" panose="020F0502020204030204"/>
                </a:rPr>
                <a:t>Reference Architecture</a:t>
              </a:r>
            </a:p>
          </p:txBody>
        </p:sp>
        <p:pic>
          <p:nvPicPr>
            <p:cNvPr id="74" name="Picture 73">
              <a:extLst>
                <a:ext uri="{FF2B5EF4-FFF2-40B4-BE49-F238E27FC236}">
                  <a16:creationId xmlns:a16="http://schemas.microsoft.com/office/drawing/2014/main" id="{D4944CEC-3AF2-4B4D-A771-7854C5938C1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458150" y="1425784"/>
              <a:ext cx="347878" cy="299318"/>
            </a:xfrm>
            <a:prstGeom prst="rect">
              <a:avLst/>
            </a:prstGeom>
          </p:spPr>
        </p:pic>
        <p:sp>
          <p:nvSpPr>
            <p:cNvPr id="75" name="Rounded Rectangle 74">
              <a:extLst>
                <a:ext uri="{FF2B5EF4-FFF2-40B4-BE49-F238E27FC236}">
                  <a16:creationId xmlns:a16="http://schemas.microsoft.com/office/drawing/2014/main" id="{750FD50B-C9B3-FF4B-9A62-BADB908E83C1}"/>
                </a:ext>
              </a:extLst>
            </p:cNvPr>
            <p:cNvSpPr/>
            <p:nvPr/>
          </p:nvSpPr>
          <p:spPr>
            <a:xfrm>
              <a:off x="9581280" y="1040852"/>
              <a:ext cx="2315968" cy="360109"/>
            </a:xfrm>
            <a:prstGeom prst="roundRect">
              <a:avLst>
                <a:gd name="adj" fmla="val 0"/>
              </a:avLst>
            </a:prstGeom>
            <a:solidFill>
              <a:srgbClr val="5B9B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154">
                <a:defRPr/>
              </a:pPr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Reference Model</a:t>
              </a:r>
              <a:endParaRPr lang="en-GB" b="1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pic>
        <p:nvPicPr>
          <p:cNvPr id="86" name="Picture 85">
            <a:extLst>
              <a:ext uri="{FF2B5EF4-FFF2-40B4-BE49-F238E27FC236}">
                <a16:creationId xmlns:a16="http://schemas.microsoft.com/office/drawing/2014/main" id="{1BFDAC95-01BA-6545-B7FA-88E7FC3BF858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33618" y="3727572"/>
            <a:ext cx="924815" cy="1039842"/>
          </a:xfrm>
          <a:prstGeom prst="rect">
            <a:avLst/>
          </a:prstGeom>
        </p:spPr>
      </p:pic>
      <p:pic>
        <p:nvPicPr>
          <p:cNvPr id="87" name="Picture 86">
            <a:extLst>
              <a:ext uri="{FF2B5EF4-FFF2-40B4-BE49-F238E27FC236}">
                <a16:creationId xmlns:a16="http://schemas.microsoft.com/office/drawing/2014/main" id="{CADD0EF2-2363-6A48-9472-8C02E607743A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4567" y="3727602"/>
            <a:ext cx="906497" cy="1052718"/>
          </a:xfrm>
          <a:prstGeom prst="rect">
            <a:avLst/>
          </a:prstGeom>
        </p:spPr>
      </p:pic>
      <p:cxnSp>
        <p:nvCxnSpPr>
          <p:cNvPr id="88" name="Elbow Connector 87">
            <a:extLst>
              <a:ext uri="{FF2B5EF4-FFF2-40B4-BE49-F238E27FC236}">
                <a16:creationId xmlns:a16="http://schemas.microsoft.com/office/drawing/2014/main" id="{0A6F1481-A9C0-3B4E-9CA7-55421D5B6747}"/>
              </a:ext>
            </a:extLst>
          </p:cNvPr>
          <p:cNvCxnSpPr>
            <a:cxnSpLocks/>
            <a:stCxn id="56" idx="1"/>
            <a:endCxn id="87" idx="3"/>
          </p:cNvCxnSpPr>
          <p:nvPr/>
        </p:nvCxnSpPr>
        <p:spPr>
          <a:xfrm rot="10800000" flipV="1">
            <a:off x="3371064" y="4253105"/>
            <a:ext cx="293040" cy="856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Elbow Connector 93">
            <a:extLst>
              <a:ext uri="{FF2B5EF4-FFF2-40B4-BE49-F238E27FC236}">
                <a16:creationId xmlns:a16="http://schemas.microsoft.com/office/drawing/2014/main" id="{3B2277A6-A0FE-804F-B357-160F56862646}"/>
              </a:ext>
            </a:extLst>
          </p:cNvPr>
          <p:cNvCxnSpPr>
            <a:cxnSpLocks/>
            <a:stCxn id="61" idx="3"/>
            <a:endCxn id="86" idx="1"/>
          </p:cNvCxnSpPr>
          <p:nvPr/>
        </p:nvCxnSpPr>
        <p:spPr>
          <a:xfrm flipV="1">
            <a:off x="9448756" y="4247493"/>
            <a:ext cx="284862" cy="1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1EC78AF7-E9FD-1343-93BC-69B3C95433BE}"/>
              </a:ext>
            </a:extLst>
          </p:cNvPr>
          <p:cNvCxnSpPr>
            <a:cxnSpLocks/>
            <a:stCxn id="64" idx="1"/>
            <a:endCxn id="56" idx="3"/>
          </p:cNvCxnSpPr>
          <p:nvPr/>
        </p:nvCxnSpPr>
        <p:spPr>
          <a:xfrm flipH="1" flipV="1">
            <a:off x="4762271" y="4253105"/>
            <a:ext cx="279779" cy="6540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FD0F3ED9-0EEF-8449-BDB4-D5F230F0EFC9}"/>
              </a:ext>
            </a:extLst>
          </p:cNvPr>
          <p:cNvCxnSpPr>
            <a:cxnSpLocks/>
            <a:stCxn id="67" idx="3"/>
            <a:endCxn id="61" idx="1"/>
          </p:cNvCxnSpPr>
          <p:nvPr/>
        </p:nvCxnSpPr>
        <p:spPr>
          <a:xfrm flipV="1">
            <a:off x="8070440" y="4247494"/>
            <a:ext cx="229585" cy="5610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Elbow Connector 101">
            <a:extLst>
              <a:ext uri="{FF2B5EF4-FFF2-40B4-BE49-F238E27FC236}">
                <a16:creationId xmlns:a16="http://schemas.microsoft.com/office/drawing/2014/main" id="{8CD1921E-2492-094D-A98F-AF1F271A6A1B}"/>
              </a:ext>
            </a:extLst>
          </p:cNvPr>
          <p:cNvCxnSpPr>
            <a:cxnSpLocks/>
            <a:endCxn id="56" idx="0"/>
          </p:cNvCxnSpPr>
          <p:nvPr/>
        </p:nvCxnSpPr>
        <p:spPr>
          <a:xfrm rot="16200000" flipH="1">
            <a:off x="3673699" y="3191502"/>
            <a:ext cx="1078977" cy="1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Elbow Connector 104">
            <a:extLst>
              <a:ext uri="{FF2B5EF4-FFF2-40B4-BE49-F238E27FC236}">
                <a16:creationId xmlns:a16="http://schemas.microsoft.com/office/drawing/2014/main" id="{9E369BC1-5C24-834B-8C76-F65191FFACF5}"/>
              </a:ext>
            </a:extLst>
          </p:cNvPr>
          <p:cNvCxnSpPr>
            <a:cxnSpLocks/>
            <a:endCxn id="67" idx="0"/>
          </p:cNvCxnSpPr>
          <p:nvPr/>
        </p:nvCxnSpPr>
        <p:spPr>
          <a:xfrm rot="16200000" flipH="1">
            <a:off x="6956586" y="3191501"/>
            <a:ext cx="1078977" cy="1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Elbow Connector 107">
            <a:extLst>
              <a:ext uri="{FF2B5EF4-FFF2-40B4-BE49-F238E27FC236}">
                <a16:creationId xmlns:a16="http://schemas.microsoft.com/office/drawing/2014/main" id="{F732CD96-FA49-8746-B2DD-178E2DF620E7}"/>
              </a:ext>
            </a:extLst>
          </p:cNvPr>
          <p:cNvCxnSpPr>
            <a:cxnSpLocks/>
            <a:endCxn id="61" idx="0"/>
          </p:cNvCxnSpPr>
          <p:nvPr/>
        </p:nvCxnSpPr>
        <p:spPr>
          <a:xfrm rot="16200000" flipH="1">
            <a:off x="8339578" y="3190568"/>
            <a:ext cx="1065900" cy="3725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Elbow Connector 113">
            <a:extLst>
              <a:ext uri="{FF2B5EF4-FFF2-40B4-BE49-F238E27FC236}">
                <a16:creationId xmlns:a16="http://schemas.microsoft.com/office/drawing/2014/main" id="{6A0D4994-29CB-2546-A059-38859EC765F5}"/>
              </a:ext>
            </a:extLst>
          </p:cNvPr>
          <p:cNvCxnSpPr>
            <a:cxnSpLocks/>
            <a:endCxn id="64" idx="0"/>
          </p:cNvCxnSpPr>
          <p:nvPr/>
        </p:nvCxnSpPr>
        <p:spPr>
          <a:xfrm rot="16200000" flipH="1">
            <a:off x="5069347" y="3190463"/>
            <a:ext cx="1092814" cy="1323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4CF6BB0C-88A0-2643-A8D2-EFEDD5286F2F}"/>
              </a:ext>
            </a:extLst>
          </p:cNvPr>
          <p:cNvSpPr txBox="1"/>
          <p:nvPr/>
        </p:nvSpPr>
        <p:spPr>
          <a:xfrm>
            <a:off x="5603132" y="2136821"/>
            <a:ext cx="928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B84BF9"/>
                </a:solidFill>
              </a:rPr>
              <a:t>NFVI Testing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8C234AAC-5A58-834E-AB26-A1076F73EBD4}"/>
              </a:ext>
            </a:extLst>
          </p:cNvPr>
          <p:cNvSpPr txBox="1"/>
          <p:nvPr/>
        </p:nvSpPr>
        <p:spPr>
          <a:xfrm>
            <a:off x="6627517" y="2135982"/>
            <a:ext cx="8965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B84BF9"/>
                </a:solidFill>
              </a:rPr>
              <a:t>VNF Testing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98DA4DC6-74F4-B741-B47B-8D015B2A3A14}"/>
              </a:ext>
            </a:extLst>
          </p:cNvPr>
          <p:cNvCxnSpPr>
            <a:cxnSpLocks/>
          </p:cNvCxnSpPr>
          <p:nvPr/>
        </p:nvCxnSpPr>
        <p:spPr>
          <a:xfrm>
            <a:off x="6577379" y="2118375"/>
            <a:ext cx="0" cy="1242139"/>
          </a:xfrm>
          <a:prstGeom prst="line">
            <a:avLst/>
          </a:prstGeom>
          <a:ln w="50800">
            <a:solidFill>
              <a:srgbClr val="B84BF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Rectangle 82">
            <a:extLst>
              <a:ext uri="{FF2B5EF4-FFF2-40B4-BE49-F238E27FC236}">
                <a16:creationId xmlns:a16="http://schemas.microsoft.com/office/drawing/2014/main" id="{CF87D131-4344-014F-B87F-BD618F927EE2}"/>
              </a:ext>
            </a:extLst>
          </p:cNvPr>
          <p:cNvSpPr/>
          <p:nvPr/>
        </p:nvSpPr>
        <p:spPr>
          <a:xfrm>
            <a:off x="5501710" y="1095876"/>
            <a:ext cx="2317615" cy="95275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5BA84EE2-C68B-9445-B937-D6B81F7A0021}"/>
              </a:ext>
            </a:extLst>
          </p:cNvPr>
          <p:cNvSpPr/>
          <p:nvPr/>
        </p:nvSpPr>
        <p:spPr>
          <a:xfrm>
            <a:off x="3600649" y="2454502"/>
            <a:ext cx="5949748" cy="660027"/>
          </a:xfrm>
          <a:prstGeom prst="roundRect">
            <a:avLst>
              <a:gd name="adj" fmla="val 0"/>
            </a:avLst>
          </a:prstGeom>
          <a:solidFill>
            <a:srgbClr val="BB4DFF"/>
          </a:solidFill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CNTT (RC1)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A4A4BE4-D515-3A40-8D2B-9928F6875512}"/>
              </a:ext>
            </a:extLst>
          </p:cNvPr>
          <p:cNvSpPr/>
          <p:nvPr/>
        </p:nvSpPr>
        <p:spPr>
          <a:xfrm>
            <a:off x="8419586" y="2457677"/>
            <a:ext cx="56778" cy="63304"/>
          </a:xfrm>
          <a:prstGeom prst="ellipse">
            <a:avLst/>
          </a:prstGeom>
          <a:solidFill>
            <a:srgbClr val="BB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5A131045-0249-7648-A20B-E198A0E49003}"/>
              </a:ext>
            </a:extLst>
          </p:cNvPr>
          <p:cNvSpPr/>
          <p:nvPr/>
        </p:nvSpPr>
        <p:spPr>
          <a:xfrm>
            <a:off x="4630842" y="2463438"/>
            <a:ext cx="56778" cy="63304"/>
          </a:xfrm>
          <a:prstGeom prst="ellipse">
            <a:avLst/>
          </a:prstGeom>
          <a:solidFill>
            <a:srgbClr val="BB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04DFBE05-2859-694E-A7C9-CE7D5C1F039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18179" y="2554286"/>
            <a:ext cx="535161" cy="460458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id="{DA5BEFB3-CCC2-054C-81D9-EF57BA215F9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3850" y="2554286"/>
            <a:ext cx="492730" cy="492730"/>
          </a:xfrm>
          <a:prstGeom prst="rect">
            <a:avLst/>
          </a:prstGeom>
        </p:spPr>
      </p:pic>
      <p:sp>
        <p:nvSpPr>
          <p:cNvPr id="79" name="Rounded Rectangle 78">
            <a:extLst>
              <a:ext uri="{FF2B5EF4-FFF2-40B4-BE49-F238E27FC236}">
                <a16:creationId xmlns:a16="http://schemas.microsoft.com/office/drawing/2014/main" id="{16E3568E-EA0F-AD4A-A2C3-A0D97F49007E}"/>
              </a:ext>
            </a:extLst>
          </p:cNvPr>
          <p:cNvSpPr/>
          <p:nvPr/>
        </p:nvSpPr>
        <p:spPr>
          <a:xfrm>
            <a:off x="3600649" y="3462773"/>
            <a:ext cx="5949751" cy="1682404"/>
          </a:xfrm>
          <a:prstGeom prst="roundRect">
            <a:avLst>
              <a:gd name="adj" fmla="val 2125"/>
            </a:avLst>
          </a:prstGeom>
          <a:noFill/>
          <a:ln w="19050">
            <a:solidFill>
              <a:srgbClr val="17787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" name="Picture 80">
            <a:extLst>
              <a:ext uri="{FF2B5EF4-FFF2-40B4-BE49-F238E27FC236}">
                <a16:creationId xmlns:a16="http://schemas.microsoft.com/office/drawing/2014/main" id="{58633A32-ABAA-234E-A6CA-3F4966D0377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7295" y="4884016"/>
            <a:ext cx="916456" cy="198121"/>
          </a:xfrm>
          <a:prstGeom prst="rect">
            <a:avLst/>
          </a:prstGeom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id="{DD3AC53E-E4FD-A843-93AF-F8A98772E08C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32502" y="4884016"/>
            <a:ext cx="370625" cy="342113"/>
          </a:xfrm>
          <a:prstGeom prst="rect">
            <a:avLst/>
          </a:prstGeom>
        </p:spPr>
      </p:pic>
      <p:pic>
        <p:nvPicPr>
          <p:cNvPr id="92" name="Picture 91">
            <a:extLst>
              <a:ext uri="{FF2B5EF4-FFF2-40B4-BE49-F238E27FC236}">
                <a16:creationId xmlns:a16="http://schemas.microsoft.com/office/drawing/2014/main" id="{7A3163BF-9FE8-FB4A-B67E-ECB0301E5427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10712" y="4884015"/>
            <a:ext cx="370625" cy="342113"/>
          </a:xfrm>
          <a:prstGeom prst="rect">
            <a:avLst/>
          </a:prstGeom>
        </p:spPr>
      </p:pic>
      <p:sp>
        <p:nvSpPr>
          <p:cNvPr id="43" name="Title 1">
            <a:extLst>
              <a:ext uri="{FF2B5EF4-FFF2-40B4-BE49-F238E27FC236}">
                <a16:creationId xmlns:a16="http://schemas.microsoft.com/office/drawing/2014/main" id="{0442820E-1346-AD4B-A491-A7169A636C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RC and OVP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8763233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8" name="Straight Arrow Connector 187">
            <a:extLst>
              <a:ext uri="{FF2B5EF4-FFF2-40B4-BE49-F238E27FC236}">
                <a16:creationId xmlns:a16="http://schemas.microsoft.com/office/drawing/2014/main" id="{3EB22579-8D29-2E4D-AFF1-688968F79508}"/>
              </a:ext>
            </a:extLst>
          </p:cNvPr>
          <p:cNvCxnSpPr>
            <a:cxnSpLocks/>
          </p:cNvCxnSpPr>
          <p:nvPr/>
        </p:nvCxnSpPr>
        <p:spPr>
          <a:xfrm flipH="1">
            <a:off x="6212430" y="3959495"/>
            <a:ext cx="1303464" cy="0"/>
          </a:xfrm>
          <a:prstGeom prst="straightConnector1">
            <a:avLst/>
          </a:prstGeom>
          <a:ln w="25400" cmpd="tri">
            <a:solidFill>
              <a:srgbClr val="FFC000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">
            <a:extLst>
              <a:ext uri="{FF2B5EF4-FFF2-40B4-BE49-F238E27FC236}">
                <a16:creationId xmlns:a16="http://schemas.microsoft.com/office/drawing/2014/main" id="{2D471205-C4EA-B84A-9828-BE8F0EC8B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OVP Framework Proposed Stack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BEA66DD7-8A12-234A-819C-581061DCC5E2}"/>
              </a:ext>
            </a:extLst>
          </p:cNvPr>
          <p:cNvGrpSpPr/>
          <p:nvPr/>
        </p:nvGrpSpPr>
        <p:grpSpPr>
          <a:xfrm>
            <a:off x="2254410" y="4521248"/>
            <a:ext cx="1187722" cy="618632"/>
            <a:chOff x="4687870" y="4025277"/>
            <a:chExt cx="1187722" cy="618632"/>
          </a:xfrm>
        </p:grpSpPr>
        <p:sp>
          <p:nvSpPr>
            <p:cNvPr id="64" name="Rounded Rectangle 63">
              <a:extLst>
                <a:ext uri="{FF2B5EF4-FFF2-40B4-BE49-F238E27FC236}">
                  <a16:creationId xmlns:a16="http://schemas.microsoft.com/office/drawing/2014/main" id="{C42F8165-53F5-2741-B7AB-8A538BC857FE}"/>
                </a:ext>
              </a:extLst>
            </p:cNvPr>
            <p:cNvSpPr/>
            <p:nvPr/>
          </p:nvSpPr>
          <p:spPr>
            <a:xfrm>
              <a:off x="4687870" y="4025277"/>
              <a:ext cx="1187722" cy="618632"/>
            </a:xfrm>
            <a:prstGeom prst="roundRect">
              <a:avLst>
                <a:gd name="adj" fmla="val 10676"/>
              </a:avLst>
            </a:prstGeom>
            <a:solidFill>
              <a:srgbClr val="62CAD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Performance</a:t>
              </a:r>
            </a:p>
          </p:txBody>
        </p:sp>
        <p:pic>
          <p:nvPicPr>
            <p:cNvPr id="65" name="Picture 64">
              <a:extLst>
                <a:ext uri="{FF2B5EF4-FFF2-40B4-BE49-F238E27FC236}">
                  <a16:creationId xmlns:a16="http://schemas.microsoft.com/office/drawing/2014/main" id="{8083EF7A-D035-3845-91A1-611D195FF55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365367"/>
              <a:ext cx="916456" cy="198121"/>
            </a:xfrm>
            <a:prstGeom prst="rect">
              <a:avLst/>
            </a:prstGeom>
          </p:spPr>
        </p:pic>
      </p:grpSp>
      <p:pic>
        <p:nvPicPr>
          <p:cNvPr id="86" name="Picture 85">
            <a:extLst>
              <a:ext uri="{FF2B5EF4-FFF2-40B4-BE49-F238E27FC236}">
                <a16:creationId xmlns:a16="http://schemas.microsoft.com/office/drawing/2014/main" id="{1BFDAC95-01BA-6545-B7FA-88E7FC3BF85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6694" y="1180067"/>
            <a:ext cx="805711" cy="905925"/>
          </a:xfrm>
          <a:prstGeom prst="rect">
            <a:avLst/>
          </a:prstGeom>
        </p:spPr>
      </p:pic>
      <p:pic>
        <p:nvPicPr>
          <p:cNvPr id="87" name="Picture 86">
            <a:extLst>
              <a:ext uri="{FF2B5EF4-FFF2-40B4-BE49-F238E27FC236}">
                <a16:creationId xmlns:a16="http://schemas.microsoft.com/office/drawing/2014/main" id="{CADD0EF2-2363-6A48-9472-8C02E607743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665" y="1165193"/>
            <a:ext cx="805711" cy="935675"/>
          </a:xfrm>
          <a:prstGeom prst="rect">
            <a:avLst/>
          </a:prstGeom>
        </p:spPr>
      </p:pic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98DA4DC6-74F4-B741-B47B-8D015B2A3A14}"/>
              </a:ext>
            </a:extLst>
          </p:cNvPr>
          <p:cNvCxnSpPr>
            <a:cxnSpLocks/>
          </p:cNvCxnSpPr>
          <p:nvPr/>
        </p:nvCxnSpPr>
        <p:spPr>
          <a:xfrm>
            <a:off x="3616317" y="1161530"/>
            <a:ext cx="0" cy="4531316"/>
          </a:xfrm>
          <a:prstGeom prst="line">
            <a:avLst/>
          </a:prstGeom>
          <a:ln w="50800">
            <a:solidFill>
              <a:srgbClr val="093A6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4CF6BB0C-88A0-2643-A8D2-EFEDD5286F2F}"/>
              </a:ext>
            </a:extLst>
          </p:cNvPr>
          <p:cNvSpPr txBox="1"/>
          <p:nvPr/>
        </p:nvSpPr>
        <p:spPr>
          <a:xfrm>
            <a:off x="842029" y="3306013"/>
            <a:ext cx="2758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NFVI Testing </a:t>
            </a:r>
            <a:r>
              <a:rPr lang="en-US" sz="1200" dirty="0">
                <a:solidFill>
                  <a:schemeClr val="accent6">
                    <a:lumMod val="10000"/>
                  </a:schemeClr>
                </a:solidFill>
              </a:rPr>
              <a:t>(Functional and Performance)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8C234AAC-5A58-834E-AB26-A1076F73EBD4}"/>
              </a:ext>
            </a:extLst>
          </p:cNvPr>
          <p:cNvSpPr txBox="1"/>
          <p:nvPr/>
        </p:nvSpPr>
        <p:spPr>
          <a:xfrm>
            <a:off x="3704355" y="3313382"/>
            <a:ext cx="260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VNF Testing </a:t>
            </a:r>
            <a:r>
              <a:rPr lang="en-US" sz="1200" dirty="0">
                <a:solidFill>
                  <a:schemeClr val="accent6">
                    <a:lumMod val="10000"/>
                  </a:schemeClr>
                </a:solidFill>
              </a:rPr>
              <a:t>(Functional &amp; Performance)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1213840-06CE-9249-A5B4-C5EF8DD6D155}"/>
              </a:ext>
            </a:extLst>
          </p:cNvPr>
          <p:cNvGrpSpPr/>
          <p:nvPr/>
        </p:nvGrpSpPr>
        <p:grpSpPr>
          <a:xfrm>
            <a:off x="934723" y="3636675"/>
            <a:ext cx="5277707" cy="377706"/>
            <a:chOff x="934723" y="3636675"/>
            <a:chExt cx="5277707" cy="377706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FE9A5DCA-0745-8E4A-B654-74B373BF9C20}"/>
                </a:ext>
              </a:extLst>
            </p:cNvPr>
            <p:cNvGrpSpPr/>
            <p:nvPr/>
          </p:nvGrpSpPr>
          <p:grpSpPr>
            <a:xfrm>
              <a:off x="934723" y="3636675"/>
              <a:ext cx="5277707" cy="377706"/>
              <a:chOff x="984213" y="4270041"/>
              <a:chExt cx="5277707" cy="377706"/>
            </a:xfrm>
          </p:grpSpPr>
          <p:sp>
            <p:nvSpPr>
              <p:cNvPr id="56" name="Rounded Rectangle 55">
                <a:extLst>
                  <a:ext uri="{FF2B5EF4-FFF2-40B4-BE49-F238E27FC236}">
                    <a16:creationId xmlns:a16="http://schemas.microsoft.com/office/drawing/2014/main" id="{995108D4-A12B-AF42-AD65-9FD1BB04DC1C}"/>
                  </a:ext>
                </a:extLst>
              </p:cNvPr>
              <p:cNvSpPr/>
              <p:nvPr/>
            </p:nvSpPr>
            <p:spPr>
              <a:xfrm>
                <a:off x="984213" y="4270041"/>
                <a:ext cx="5277707" cy="377706"/>
              </a:xfrm>
              <a:prstGeom prst="roundRect">
                <a:avLst>
                  <a:gd name="adj" fmla="val 10676"/>
                </a:avLst>
              </a:prstGeom>
              <a:solidFill>
                <a:srgbClr val="ADD7CD"/>
              </a:solidFill>
              <a:ln w="6350" cap="flat" cmpd="sng" algn="ctr">
                <a:solidFill>
                  <a:srgbClr val="00B050"/>
                </a:solidFill>
                <a:prstDash val="solid"/>
                <a:miter lim="800000"/>
              </a:ln>
              <a:effectLst/>
            </p:spPr>
            <p:txBody>
              <a:bodyPr rtlCol="0" anchor="t"/>
              <a:lstStyle/>
              <a:p>
                <a:pPr algn="ctr" defTabSz="457154"/>
                <a:r>
                  <a:rPr lang="en-US" b="1" i="1" kern="0" dirty="0" err="1">
                    <a:solidFill>
                      <a:prstClr val="black"/>
                    </a:solidFill>
                    <a:latin typeface="Calibri" panose="020F0502020204030204"/>
                  </a:rPr>
                  <a:t>Xtesting</a:t>
                </a:r>
                <a:endParaRPr lang="en-US" b="1" i="1" kern="0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pic>
            <p:nvPicPr>
              <p:cNvPr id="57" name="Picture 56">
                <a:extLst>
                  <a:ext uri="{FF2B5EF4-FFF2-40B4-BE49-F238E27FC236}">
                    <a16:creationId xmlns:a16="http://schemas.microsoft.com/office/drawing/2014/main" id="{8B62FD47-4E4B-D04A-BD30-34C17812F17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82449" y="4381237"/>
                <a:ext cx="916456" cy="198121"/>
              </a:xfrm>
              <a:prstGeom prst="rect">
                <a:avLst/>
              </a:prstGeom>
            </p:spPr>
          </p:pic>
        </p:grpSp>
        <p:pic>
          <p:nvPicPr>
            <p:cNvPr id="72" name="Picture 71">
              <a:extLst>
                <a:ext uri="{FF2B5EF4-FFF2-40B4-BE49-F238E27FC236}">
                  <a16:creationId xmlns:a16="http://schemas.microsoft.com/office/drawing/2014/main" id="{4AE7F384-D7C6-1344-B0D1-91D92A5CCF7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08514" y="3761374"/>
              <a:ext cx="916456" cy="198121"/>
            </a:xfrm>
            <a:prstGeom prst="rect">
              <a:avLst/>
            </a:prstGeom>
          </p:spPr>
        </p:pic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EC552CBE-52D2-3F4C-8C80-72A9C0F5B956}"/>
              </a:ext>
            </a:extLst>
          </p:cNvPr>
          <p:cNvGrpSpPr/>
          <p:nvPr/>
        </p:nvGrpSpPr>
        <p:grpSpPr>
          <a:xfrm>
            <a:off x="5036291" y="4526371"/>
            <a:ext cx="1176140" cy="618632"/>
            <a:chOff x="4699452" y="4025277"/>
            <a:chExt cx="1176140" cy="618632"/>
          </a:xfrm>
        </p:grpSpPr>
        <p:sp>
          <p:nvSpPr>
            <p:cNvPr id="77" name="Rounded Rectangle 76">
              <a:extLst>
                <a:ext uri="{FF2B5EF4-FFF2-40B4-BE49-F238E27FC236}">
                  <a16:creationId xmlns:a16="http://schemas.microsoft.com/office/drawing/2014/main" id="{18F91C54-2181-EB4C-BA52-5A9562E58F16}"/>
                </a:ext>
              </a:extLst>
            </p:cNvPr>
            <p:cNvSpPr/>
            <p:nvPr/>
          </p:nvSpPr>
          <p:spPr>
            <a:xfrm>
              <a:off x="4699452" y="4025277"/>
              <a:ext cx="1176140" cy="618632"/>
            </a:xfrm>
            <a:prstGeom prst="roundRect">
              <a:avLst>
                <a:gd name="adj" fmla="val 10676"/>
              </a:avLst>
            </a:prstGeom>
            <a:solidFill>
              <a:srgbClr val="62CAD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Performance</a:t>
              </a:r>
            </a:p>
          </p:txBody>
        </p:sp>
        <p:pic>
          <p:nvPicPr>
            <p:cNvPr id="78" name="Picture 77">
              <a:extLst>
                <a:ext uri="{FF2B5EF4-FFF2-40B4-BE49-F238E27FC236}">
                  <a16:creationId xmlns:a16="http://schemas.microsoft.com/office/drawing/2014/main" id="{AC96E467-2C8C-4045-B060-CBBBA289FCA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365367"/>
              <a:ext cx="916456" cy="198121"/>
            </a:xfrm>
            <a:prstGeom prst="rect">
              <a:avLst/>
            </a:prstGeom>
          </p:spPr>
        </p:pic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4FB6484E-B450-C249-A0E5-DE612CF3B196}"/>
              </a:ext>
            </a:extLst>
          </p:cNvPr>
          <p:cNvGrpSpPr/>
          <p:nvPr/>
        </p:nvGrpSpPr>
        <p:grpSpPr>
          <a:xfrm>
            <a:off x="3745148" y="4518349"/>
            <a:ext cx="1148731" cy="618632"/>
            <a:chOff x="4726860" y="4025277"/>
            <a:chExt cx="1148731" cy="618632"/>
          </a:xfrm>
        </p:grpSpPr>
        <p:sp>
          <p:nvSpPr>
            <p:cNvPr id="84" name="Rounded Rectangle 83">
              <a:extLst>
                <a:ext uri="{FF2B5EF4-FFF2-40B4-BE49-F238E27FC236}">
                  <a16:creationId xmlns:a16="http://schemas.microsoft.com/office/drawing/2014/main" id="{FC1415DD-DDC4-D942-BC58-F08CCC015C9D}"/>
                </a:ext>
              </a:extLst>
            </p:cNvPr>
            <p:cNvSpPr/>
            <p:nvPr/>
          </p:nvSpPr>
          <p:spPr>
            <a:xfrm>
              <a:off x="4726860" y="4025277"/>
              <a:ext cx="1148731" cy="618632"/>
            </a:xfrm>
            <a:prstGeom prst="roundRect">
              <a:avLst>
                <a:gd name="adj" fmla="val 10676"/>
              </a:avLst>
            </a:prstGeom>
            <a:solidFill>
              <a:srgbClr val="62CAD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Functional</a:t>
              </a:r>
            </a:p>
          </p:txBody>
        </p:sp>
        <p:pic>
          <p:nvPicPr>
            <p:cNvPr id="85" name="Picture 84">
              <a:extLst>
                <a:ext uri="{FF2B5EF4-FFF2-40B4-BE49-F238E27FC236}">
                  <a16:creationId xmlns:a16="http://schemas.microsoft.com/office/drawing/2014/main" id="{76A0C0F2-D00A-A544-A14C-F9AD1018C8B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365367"/>
              <a:ext cx="916456" cy="198121"/>
            </a:xfrm>
            <a:prstGeom prst="rect">
              <a:avLst/>
            </a:prstGeom>
          </p:spPr>
        </p:pic>
      </p:grp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5E1C7642-B3D8-824F-868F-47E795D40BFA}"/>
              </a:ext>
            </a:extLst>
          </p:cNvPr>
          <p:cNvCxnSpPr>
            <a:cxnSpLocks/>
          </p:cNvCxnSpPr>
          <p:nvPr/>
        </p:nvCxnSpPr>
        <p:spPr>
          <a:xfrm>
            <a:off x="9434938" y="3025712"/>
            <a:ext cx="0" cy="662714"/>
          </a:xfrm>
          <a:prstGeom prst="line">
            <a:avLst/>
          </a:prstGeom>
          <a:ln w="50800">
            <a:solidFill>
              <a:schemeClr val="accent6">
                <a:lumMod val="1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>
            <a:extLst>
              <a:ext uri="{FF2B5EF4-FFF2-40B4-BE49-F238E27FC236}">
                <a16:creationId xmlns:a16="http://schemas.microsoft.com/office/drawing/2014/main" id="{21C12F7F-3DEE-FB4A-A1DD-4CED2EB62184}"/>
              </a:ext>
            </a:extLst>
          </p:cNvPr>
          <p:cNvSpPr txBox="1"/>
          <p:nvPr/>
        </p:nvSpPr>
        <p:spPr>
          <a:xfrm>
            <a:off x="8073702" y="3019682"/>
            <a:ext cx="1226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10000"/>
                  </a:schemeClr>
                </a:solidFill>
              </a:rPr>
              <a:t>VNF Compliance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DDC98681-FC7D-C94B-B5D7-76EE442711BE}"/>
              </a:ext>
            </a:extLst>
          </p:cNvPr>
          <p:cNvSpPr txBox="1"/>
          <p:nvPr/>
        </p:nvSpPr>
        <p:spPr>
          <a:xfrm>
            <a:off x="9494013" y="3019682"/>
            <a:ext cx="15115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10000"/>
                  </a:schemeClr>
                </a:solidFill>
              </a:rPr>
              <a:t>VNF Validation (LCM)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23DD6F7-8249-E443-A618-6E676599A194}"/>
              </a:ext>
            </a:extLst>
          </p:cNvPr>
          <p:cNvGrpSpPr/>
          <p:nvPr/>
        </p:nvGrpSpPr>
        <p:grpSpPr>
          <a:xfrm>
            <a:off x="7515906" y="3639018"/>
            <a:ext cx="3882082" cy="386981"/>
            <a:chOff x="6739472" y="3631700"/>
            <a:chExt cx="3882082" cy="386981"/>
          </a:xfrm>
        </p:grpSpPr>
        <p:sp>
          <p:nvSpPr>
            <p:cNvPr id="97" name="Rounded Rectangle 96">
              <a:extLst>
                <a:ext uri="{FF2B5EF4-FFF2-40B4-BE49-F238E27FC236}">
                  <a16:creationId xmlns:a16="http://schemas.microsoft.com/office/drawing/2014/main" id="{44575447-536B-4647-B517-D43A0F66A164}"/>
                </a:ext>
              </a:extLst>
            </p:cNvPr>
            <p:cNvSpPr/>
            <p:nvPr/>
          </p:nvSpPr>
          <p:spPr>
            <a:xfrm>
              <a:off x="6739472" y="3636675"/>
              <a:ext cx="3882082" cy="377706"/>
            </a:xfrm>
            <a:prstGeom prst="roundRect">
              <a:avLst>
                <a:gd name="adj" fmla="val 10676"/>
              </a:avLst>
            </a:prstGeom>
            <a:solidFill>
              <a:srgbClr val="ADD7CD"/>
            </a:solidFill>
            <a:ln w="6350" cap="flat" cmpd="sng" algn="ctr">
              <a:solidFill>
                <a:srgbClr val="00B050"/>
              </a:solidFill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b="1" i="1" kern="0" dirty="0">
                  <a:solidFill>
                    <a:prstClr val="black"/>
                  </a:solidFill>
                  <a:latin typeface="Calibri" panose="020F0502020204030204"/>
                </a:rPr>
                <a:t>VTP &amp; VVP</a:t>
              </a:r>
            </a:p>
          </p:txBody>
        </p:sp>
        <p:pic>
          <p:nvPicPr>
            <p:cNvPr id="106" name="Picture 105">
              <a:extLst>
                <a:ext uri="{FF2B5EF4-FFF2-40B4-BE49-F238E27FC236}">
                  <a16:creationId xmlns:a16="http://schemas.microsoft.com/office/drawing/2014/main" id="{E51BFE79-85A2-F24A-B6D4-9A8D164F623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82777" y="3636000"/>
              <a:ext cx="1223466" cy="382681"/>
            </a:xfrm>
            <a:prstGeom prst="rect">
              <a:avLst/>
            </a:prstGeom>
          </p:spPr>
        </p:pic>
        <p:pic>
          <p:nvPicPr>
            <p:cNvPr id="107" name="Picture 106">
              <a:extLst>
                <a:ext uri="{FF2B5EF4-FFF2-40B4-BE49-F238E27FC236}">
                  <a16:creationId xmlns:a16="http://schemas.microsoft.com/office/drawing/2014/main" id="{78B7C91C-6F46-D047-A9CC-775A7C15FC0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03235" y="3631700"/>
              <a:ext cx="1223466" cy="382681"/>
            </a:xfrm>
            <a:prstGeom prst="rect">
              <a:avLst/>
            </a:prstGeom>
          </p:spPr>
        </p:pic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49149F8F-272B-2042-9B76-5069630F610E}"/>
              </a:ext>
            </a:extLst>
          </p:cNvPr>
          <p:cNvGrpSpPr/>
          <p:nvPr/>
        </p:nvGrpSpPr>
        <p:grpSpPr>
          <a:xfrm>
            <a:off x="934724" y="4518349"/>
            <a:ext cx="1176140" cy="618632"/>
            <a:chOff x="4699452" y="4025277"/>
            <a:chExt cx="1176140" cy="618632"/>
          </a:xfrm>
        </p:grpSpPr>
        <p:sp>
          <p:nvSpPr>
            <p:cNvPr id="110" name="Rounded Rectangle 109">
              <a:extLst>
                <a:ext uri="{FF2B5EF4-FFF2-40B4-BE49-F238E27FC236}">
                  <a16:creationId xmlns:a16="http://schemas.microsoft.com/office/drawing/2014/main" id="{D35689B0-4B0D-CC42-9D87-37EA16344BDC}"/>
                </a:ext>
              </a:extLst>
            </p:cNvPr>
            <p:cNvSpPr/>
            <p:nvPr/>
          </p:nvSpPr>
          <p:spPr>
            <a:xfrm>
              <a:off x="4699452" y="4025277"/>
              <a:ext cx="1176140" cy="618632"/>
            </a:xfrm>
            <a:prstGeom prst="roundRect">
              <a:avLst>
                <a:gd name="adj" fmla="val 10676"/>
              </a:avLst>
            </a:prstGeom>
            <a:solidFill>
              <a:srgbClr val="62CAD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 err="1">
                  <a:solidFill>
                    <a:prstClr val="black"/>
                  </a:solidFill>
                  <a:latin typeface="Calibri" panose="020F0502020204030204"/>
                </a:rPr>
                <a:t>Functest</a:t>
              </a:r>
              <a:endParaRPr lang="en-US" sz="1400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pic>
          <p:nvPicPr>
            <p:cNvPr id="111" name="Picture 110">
              <a:extLst>
                <a:ext uri="{FF2B5EF4-FFF2-40B4-BE49-F238E27FC236}">
                  <a16:creationId xmlns:a16="http://schemas.microsoft.com/office/drawing/2014/main" id="{06D73493-AFA2-694A-A751-700F51D667D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365367"/>
              <a:ext cx="916456" cy="198121"/>
            </a:xfrm>
            <a:prstGeom prst="rect">
              <a:avLst/>
            </a:prstGeom>
          </p:spPr>
        </p:pic>
      </p:grpSp>
      <p:sp>
        <p:nvSpPr>
          <p:cNvPr id="117" name="TextBox 116">
            <a:extLst>
              <a:ext uri="{FF2B5EF4-FFF2-40B4-BE49-F238E27FC236}">
                <a16:creationId xmlns:a16="http://schemas.microsoft.com/office/drawing/2014/main" id="{DA4384C6-C18C-D348-B8A0-DEDA7025D060}"/>
              </a:ext>
            </a:extLst>
          </p:cNvPr>
          <p:cNvSpPr txBox="1"/>
          <p:nvPr/>
        </p:nvSpPr>
        <p:spPr>
          <a:xfrm>
            <a:off x="8971200" y="2744854"/>
            <a:ext cx="9861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Onboarding*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E418044-076A-4C47-A93D-C3005C3FAA98}"/>
              </a:ext>
            </a:extLst>
          </p:cNvPr>
          <p:cNvGrpSpPr/>
          <p:nvPr/>
        </p:nvGrpSpPr>
        <p:grpSpPr>
          <a:xfrm>
            <a:off x="8633784" y="4835613"/>
            <a:ext cx="1431473" cy="603888"/>
            <a:chOff x="8633784" y="4783729"/>
            <a:chExt cx="1431473" cy="603888"/>
          </a:xfrm>
        </p:grpSpPr>
        <p:sp>
          <p:nvSpPr>
            <p:cNvPr id="113" name="Rounded Rectangle 112">
              <a:extLst>
                <a:ext uri="{FF2B5EF4-FFF2-40B4-BE49-F238E27FC236}">
                  <a16:creationId xmlns:a16="http://schemas.microsoft.com/office/drawing/2014/main" id="{BB3AE137-26C3-6341-B49B-3AF476A3E137}"/>
                </a:ext>
              </a:extLst>
            </p:cNvPr>
            <p:cNvSpPr/>
            <p:nvPr/>
          </p:nvSpPr>
          <p:spPr>
            <a:xfrm>
              <a:off x="8633784" y="4783729"/>
              <a:ext cx="1431473" cy="571543"/>
            </a:xfrm>
            <a:prstGeom prst="roundRect">
              <a:avLst>
                <a:gd name="adj" fmla="val 10676"/>
              </a:avLst>
            </a:prstGeom>
            <a:solidFill>
              <a:srgbClr val="62CAD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VNFRQTS</a:t>
              </a:r>
            </a:p>
          </p:txBody>
        </p:sp>
        <p:pic>
          <p:nvPicPr>
            <p:cNvPr id="118" name="Picture 117">
              <a:extLst>
                <a:ext uri="{FF2B5EF4-FFF2-40B4-BE49-F238E27FC236}">
                  <a16:creationId xmlns:a16="http://schemas.microsoft.com/office/drawing/2014/main" id="{71C54C7F-421B-8A45-A744-1F9372904F1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752365" y="5004936"/>
              <a:ext cx="1223466" cy="382681"/>
            </a:xfrm>
            <a:prstGeom prst="rect">
              <a:avLst/>
            </a:prstGeom>
          </p:spPr>
        </p:pic>
      </p:grpSp>
      <p:cxnSp>
        <p:nvCxnSpPr>
          <p:cNvPr id="119" name="Elbow Connector 118">
            <a:extLst>
              <a:ext uri="{FF2B5EF4-FFF2-40B4-BE49-F238E27FC236}">
                <a16:creationId xmlns:a16="http://schemas.microsoft.com/office/drawing/2014/main" id="{FD0985FA-F478-7D4B-B533-45DED70A36F9}"/>
              </a:ext>
            </a:extLst>
          </p:cNvPr>
          <p:cNvCxnSpPr>
            <a:cxnSpLocks/>
            <a:endCxn id="56" idx="1"/>
          </p:cNvCxnSpPr>
          <p:nvPr/>
        </p:nvCxnSpPr>
        <p:spPr>
          <a:xfrm rot="5400000" flipH="1" flipV="1">
            <a:off x="-109313" y="4648811"/>
            <a:ext cx="1867319" cy="220754"/>
          </a:xfrm>
          <a:prstGeom prst="bentConnector2">
            <a:avLst/>
          </a:prstGeom>
          <a:ln w="12700">
            <a:solidFill>
              <a:srgbClr val="B84BF9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75782CD-F0B9-2A44-8DD1-9BCE9931A248}"/>
              </a:ext>
            </a:extLst>
          </p:cNvPr>
          <p:cNvCxnSpPr>
            <a:cxnSpLocks/>
            <a:endCxn id="110" idx="2"/>
          </p:cNvCxnSpPr>
          <p:nvPr/>
        </p:nvCxnSpPr>
        <p:spPr>
          <a:xfrm flipV="1">
            <a:off x="1522794" y="5136981"/>
            <a:ext cx="0" cy="555865"/>
          </a:xfrm>
          <a:prstGeom prst="straightConnector1">
            <a:avLst/>
          </a:prstGeom>
          <a:ln w="12700">
            <a:solidFill>
              <a:srgbClr val="B84BF9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AD25DF67-CF8B-3443-98D0-CABC2FA76C1C}"/>
              </a:ext>
            </a:extLst>
          </p:cNvPr>
          <p:cNvCxnSpPr>
            <a:cxnSpLocks/>
            <a:endCxn id="64" idx="2"/>
          </p:cNvCxnSpPr>
          <p:nvPr/>
        </p:nvCxnSpPr>
        <p:spPr>
          <a:xfrm flipV="1">
            <a:off x="2842479" y="5139880"/>
            <a:ext cx="5792" cy="555865"/>
          </a:xfrm>
          <a:prstGeom prst="straightConnector1">
            <a:avLst/>
          </a:prstGeom>
          <a:ln w="12700">
            <a:solidFill>
              <a:srgbClr val="B84BF9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D4EF8F75-1FA1-F34A-B563-E0E075D55B85}"/>
              </a:ext>
            </a:extLst>
          </p:cNvPr>
          <p:cNvCxnSpPr>
            <a:cxnSpLocks/>
            <a:endCxn id="84" idx="2"/>
          </p:cNvCxnSpPr>
          <p:nvPr/>
        </p:nvCxnSpPr>
        <p:spPr>
          <a:xfrm flipV="1">
            <a:off x="4319513" y="5136981"/>
            <a:ext cx="1" cy="534768"/>
          </a:xfrm>
          <a:prstGeom prst="straightConnector1">
            <a:avLst/>
          </a:prstGeom>
          <a:ln w="12700">
            <a:solidFill>
              <a:srgbClr val="B84BF9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F460F437-B309-6B4C-A9AE-1A5A17B618C1}"/>
              </a:ext>
            </a:extLst>
          </p:cNvPr>
          <p:cNvCxnSpPr>
            <a:cxnSpLocks/>
            <a:endCxn id="77" idx="2"/>
          </p:cNvCxnSpPr>
          <p:nvPr/>
        </p:nvCxnSpPr>
        <p:spPr>
          <a:xfrm flipV="1">
            <a:off x="5623224" y="5145003"/>
            <a:ext cx="1137" cy="547843"/>
          </a:xfrm>
          <a:prstGeom prst="straightConnector1">
            <a:avLst/>
          </a:prstGeom>
          <a:ln w="12700">
            <a:solidFill>
              <a:srgbClr val="B84BF9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Arrow Connector 122">
            <a:extLst>
              <a:ext uri="{FF2B5EF4-FFF2-40B4-BE49-F238E27FC236}">
                <a16:creationId xmlns:a16="http://schemas.microsoft.com/office/drawing/2014/main" id="{E10B480E-B302-4D48-9195-C262426198D9}"/>
              </a:ext>
            </a:extLst>
          </p:cNvPr>
          <p:cNvCxnSpPr>
            <a:cxnSpLocks/>
            <a:endCxn id="118" idx="2"/>
          </p:cNvCxnSpPr>
          <p:nvPr/>
        </p:nvCxnSpPr>
        <p:spPr>
          <a:xfrm flipV="1">
            <a:off x="9364098" y="5439501"/>
            <a:ext cx="0" cy="245628"/>
          </a:xfrm>
          <a:prstGeom prst="straightConnector1">
            <a:avLst/>
          </a:prstGeom>
          <a:ln w="12700">
            <a:solidFill>
              <a:srgbClr val="B84BF9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Rounded Rectangle 129">
            <a:extLst>
              <a:ext uri="{FF2B5EF4-FFF2-40B4-BE49-F238E27FC236}">
                <a16:creationId xmlns:a16="http://schemas.microsoft.com/office/drawing/2014/main" id="{5320AE9F-0E31-504E-9F7B-DF84F92E4CA6}"/>
              </a:ext>
            </a:extLst>
          </p:cNvPr>
          <p:cNvSpPr/>
          <p:nvPr/>
        </p:nvSpPr>
        <p:spPr>
          <a:xfrm>
            <a:off x="7515894" y="4222413"/>
            <a:ext cx="3882082" cy="360509"/>
          </a:xfrm>
          <a:prstGeom prst="roundRect">
            <a:avLst>
              <a:gd name="adj" fmla="val 10676"/>
            </a:avLst>
          </a:prstGeom>
          <a:solidFill>
            <a:srgbClr val="62CAD0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t"/>
          <a:lstStyle/>
          <a:p>
            <a:pPr algn="ctr" defTabSz="457154"/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VNFSDK &amp; VVP Test Cases</a:t>
            </a:r>
          </a:p>
        </p:txBody>
      </p:sp>
      <p:cxnSp>
        <p:nvCxnSpPr>
          <p:cNvPr id="132" name="Straight Arrow Connector 131">
            <a:extLst>
              <a:ext uri="{FF2B5EF4-FFF2-40B4-BE49-F238E27FC236}">
                <a16:creationId xmlns:a16="http://schemas.microsoft.com/office/drawing/2014/main" id="{FDB0A39B-5CC7-F543-AED9-8D17B6E89F99}"/>
              </a:ext>
            </a:extLst>
          </p:cNvPr>
          <p:cNvCxnSpPr>
            <a:cxnSpLocks/>
            <a:stCxn id="113" idx="0"/>
          </p:cNvCxnSpPr>
          <p:nvPr/>
        </p:nvCxnSpPr>
        <p:spPr>
          <a:xfrm flipV="1">
            <a:off x="9349521" y="4587735"/>
            <a:ext cx="0" cy="247878"/>
          </a:xfrm>
          <a:prstGeom prst="straightConnector1">
            <a:avLst/>
          </a:prstGeom>
          <a:ln w="12700">
            <a:solidFill>
              <a:srgbClr val="61CBD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Arrow Connector 141">
            <a:extLst>
              <a:ext uri="{FF2B5EF4-FFF2-40B4-BE49-F238E27FC236}">
                <a16:creationId xmlns:a16="http://schemas.microsoft.com/office/drawing/2014/main" id="{CF9C3C75-D7C5-CA42-8EE1-45F703AC51F2}"/>
              </a:ext>
            </a:extLst>
          </p:cNvPr>
          <p:cNvCxnSpPr>
            <a:cxnSpLocks/>
          </p:cNvCxnSpPr>
          <p:nvPr/>
        </p:nvCxnSpPr>
        <p:spPr>
          <a:xfrm flipV="1">
            <a:off x="9349521" y="4021699"/>
            <a:ext cx="0" cy="247878"/>
          </a:xfrm>
          <a:prstGeom prst="straightConnector1">
            <a:avLst/>
          </a:prstGeom>
          <a:ln w="12700">
            <a:solidFill>
              <a:srgbClr val="61CBD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EB4F7576-FC93-D74E-9BA3-DC959B4B79C9}"/>
              </a:ext>
            </a:extLst>
          </p:cNvPr>
          <p:cNvGrpSpPr/>
          <p:nvPr/>
        </p:nvGrpSpPr>
        <p:grpSpPr>
          <a:xfrm>
            <a:off x="934723" y="2300922"/>
            <a:ext cx="10463252" cy="377706"/>
            <a:chOff x="1281396" y="4270041"/>
            <a:chExt cx="10463252" cy="377706"/>
          </a:xfrm>
        </p:grpSpPr>
        <p:sp>
          <p:nvSpPr>
            <p:cNvPr id="146" name="Rounded Rectangle 145">
              <a:extLst>
                <a:ext uri="{FF2B5EF4-FFF2-40B4-BE49-F238E27FC236}">
                  <a16:creationId xmlns:a16="http://schemas.microsoft.com/office/drawing/2014/main" id="{724E8A47-B883-C24B-B5D5-DDE505233486}"/>
                </a:ext>
              </a:extLst>
            </p:cNvPr>
            <p:cNvSpPr/>
            <p:nvPr/>
          </p:nvSpPr>
          <p:spPr>
            <a:xfrm>
              <a:off x="1281396" y="4270041"/>
              <a:ext cx="10463252" cy="377706"/>
            </a:xfrm>
            <a:prstGeom prst="roundRect">
              <a:avLst>
                <a:gd name="adj" fmla="val 10676"/>
              </a:avLst>
            </a:prstGeom>
            <a:solidFill>
              <a:srgbClr val="ADD7CD"/>
            </a:solidFill>
            <a:ln w="6350" cap="flat" cmpd="sng" algn="ctr">
              <a:solidFill>
                <a:srgbClr val="00B050"/>
              </a:solidFill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b="1" i="1" kern="0" dirty="0">
                  <a:solidFill>
                    <a:prstClr val="black"/>
                  </a:solidFill>
                  <a:latin typeface="Calibri" panose="020F0502020204030204"/>
                </a:rPr>
                <a:t>Dovetail (WWW Portal)</a:t>
              </a:r>
            </a:p>
          </p:txBody>
        </p:sp>
        <p:pic>
          <p:nvPicPr>
            <p:cNvPr id="147" name="Picture 146">
              <a:extLst>
                <a:ext uri="{FF2B5EF4-FFF2-40B4-BE49-F238E27FC236}">
                  <a16:creationId xmlns:a16="http://schemas.microsoft.com/office/drawing/2014/main" id="{28B532F0-374B-3E4F-B6EA-759B54275F1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24942" y="4367012"/>
              <a:ext cx="916456" cy="198121"/>
            </a:xfrm>
            <a:prstGeom prst="rect">
              <a:avLst/>
            </a:prstGeom>
          </p:spPr>
        </p:pic>
      </p:grpSp>
      <p:pic>
        <p:nvPicPr>
          <p:cNvPr id="145" name="Picture 144">
            <a:extLst>
              <a:ext uri="{FF2B5EF4-FFF2-40B4-BE49-F238E27FC236}">
                <a16:creationId xmlns:a16="http://schemas.microsoft.com/office/drawing/2014/main" id="{064BE482-5A0A-1648-B917-42AD2683BF0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2424" y="2426031"/>
            <a:ext cx="916456" cy="198121"/>
          </a:xfrm>
          <a:prstGeom prst="rect">
            <a:avLst/>
          </a:prstGeom>
        </p:spPr>
      </p:pic>
      <p:sp>
        <p:nvSpPr>
          <p:cNvPr id="148" name="TextBox 147">
            <a:extLst>
              <a:ext uri="{FF2B5EF4-FFF2-40B4-BE49-F238E27FC236}">
                <a16:creationId xmlns:a16="http://schemas.microsoft.com/office/drawing/2014/main" id="{05376F50-F715-1F46-B8C8-B79F357D50DA}"/>
              </a:ext>
            </a:extLst>
          </p:cNvPr>
          <p:cNvSpPr txBox="1"/>
          <p:nvPr/>
        </p:nvSpPr>
        <p:spPr>
          <a:xfrm>
            <a:off x="5844642" y="6021720"/>
            <a:ext cx="1007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CNTT World</a:t>
            </a:r>
          </a:p>
        </p:txBody>
      </p: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CF578E80-6803-BA4B-89C6-BBEF8F7E3E77}"/>
              </a:ext>
            </a:extLst>
          </p:cNvPr>
          <p:cNvGrpSpPr/>
          <p:nvPr/>
        </p:nvGrpSpPr>
        <p:grpSpPr>
          <a:xfrm>
            <a:off x="2110864" y="1446064"/>
            <a:ext cx="4647571" cy="377706"/>
            <a:chOff x="3986213" y="1724608"/>
            <a:chExt cx="4647571" cy="377706"/>
          </a:xfrm>
        </p:grpSpPr>
        <p:sp>
          <p:nvSpPr>
            <p:cNvPr id="152" name="Rounded Rectangle 151">
              <a:extLst>
                <a:ext uri="{FF2B5EF4-FFF2-40B4-BE49-F238E27FC236}">
                  <a16:creationId xmlns:a16="http://schemas.microsoft.com/office/drawing/2014/main" id="{589C5DB0-2816-0540-9686-8A8516FA0D74}"/>
                </a:ext>
              </a:extLst>
            </p:cNvPr>
            <p:cNvSpPr/>
            <p:nvPr/>
          </p:nvSpPr>
          <p:spPr>
            <a:xfrm>
              <a:off x="3986213" y="1724608"/>
              <a:ext cx="4647571" cy="377706"/>
            </a:xfrm>
            <a:prstGeom prst="roundRect">
              <a:avLst>
                <a:gd name="adj" fmla="val 10676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solidFill>
                <a:srgbClr val="093A61"/>
              </a:solidFill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b="1" kern="0" dirty="0">
                  <a:solidFill>
                    <a:prstClr val="black"/>
                  </a:solidFill>
                  <a:latin typeface="Calibri" panose="020F0502020204030204"/>
                </a:rPr>
                <a:t>CVC</a:t>
              </a:r>
            </a:p>
          </p:txBody>
        </p:sp>
        <p:pic>
          <p:nvPicPr>
            <p:cNvPr id="157" name="Picture 156">
              <a:extLst>
                <a:ext uri="{FF2B5EF4-FFF2-40B4-BE49-F238E27FC236}">
                  <a16:creationId xmlns:a16="http://schemas.microsoft.com/office/drawing/2014/main" id="{9E61C80E-4B76-BC44-898D-AB49D99BB99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191402" y="1765190"/>
              <a:ext cx="335222" cy="309434"/>
            </a:xfrm>
            <a:prstGeom prst="rect">
              <a:avLst/>
            </a:prstGeom>
          </p:spPr>
        </p:pic>
        <p:pic>
          <p:nvPicPr>
            <p:cNvPr id="159" name="Picture 158">
              <a:extLst>
                <a:ext uri="{FF2B5EF4-FFF2-40B4-BE49-F238E27FC236}">
                  <a16:creationId xmlns:a16="http://schemas.microsoft.com/office/drawing/2014/main" id="{33916B8B-6B3C-5F47-BC65-E012C5CD33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212284" y="1767522"/>
              <a:ext cx="335222" cy="309434"/>
            </a:xfrm>
            <a:prstGeom prst="rect">
              <a:avLst/>
            </a:prstGeom>
          </p:spPr>
        </p:pic>
      </p:grpSp>
      <p:cxnSp>
        <p:nvCxnSpPr>
          <p:cNvPr id="160" name="Straight Arrow Connector 159">
            <a:extLst>
              <a:ext uri="{FF2B5EF4-FFF2-40B4-BE49-F238E27FC236}">
                <a16:creationId xmlns:a16="http://schemas.microsoft.com/office/drawing/2014/main" id="{6FB91C7B-033E-814B-8075-0B568434E880}"/>
              </a:ext>
            </a:extLst>
          </p:cNvPr>
          <p:cNvCxnSpPr>
            <a:cxnSpLocks/>
            <a:stCxn id="152" idx="1"/>
            <a:endCxn id="87" idx="3"/>
          </p:cNvCxnSpPr>
          <p:nvPr/>
        </p:nvCxnSpPr>
        <p:spPr>
          <a:xfrm flipH="1" flipV="1">
            <a:off x="1757376" y="1633031"/>
            <a:ext cx="353488" cy="1886"/>
          </a:xfrm>
          <a:prstGeom prst="straightConnector1">
            <a:avLst/>
          </a:prstGeom>
          <a:ln w="12700">
            <a:solidFill>
              <a:srgbClr val="093A6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>
            <a:extLst>
              <a:ext uri="{FF2B5EF4-FFF2-40B4-BE49-F238E27FC236}">
                <a16:creationId xmlns:a16="http://schemas.microsoft.com/office/drawing/2014/main" id="{6DB89D3F-FAB6-C54B-BFA9-F1F83219117F}"/>
              </a:ext>
            </a:extLst>
          </p:cNvPr>
          <p:cNvCxnSpPr>
            <a:cxnSpLocks/>
          </p:cNvCxnSpPr>
          <p:nvPr/>
        </p:nvCxnSpPr>
        <p:spPr>
          <a:xfrm>
            <a:off x="6877677" y="2678628"/>
            <a:ext cx="0" cy="3722172"/>
          </a:xfrm>
          <a:prstGeom prst="line">
            <a:avLst/>
          </a:prstGeom>
          <a:ln w="50800">
            <a:solidFill>
              <a:schemeClr val="accent6">
                <a:lumMod val="1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C177FA99-331E-7F4C-8F42-0A3D6174351A}"/>
              </a:ext>
            </a:extLst>
          </p:cNvPr>
          <p:cNvSpPr/>
          <p:nvPr/>
        </p:nvSpPr>
        <p:spPr>
          <a:xfrm>
            <a:off x="637540" y="5692846"/>
            <a:ext cx="10760441" cy="307777"/>
          </a:xfrm>
          <a:prstGeom prst="roundRect">
            <a:avLst>
              <a:gd name="adj" fmla="val 0"/>
            </a:avLst>
          </a:prstGeom>
          <a:solidFill>
            <a:srgbClr val="BB4DFF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RC1 (Framework &amp; TC Requirements)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E30025DE-DC82-D04D-8650-A20C607D4222}"/>
              </a:ext>
            </a:extLst>
          </p:cNvPr>
          <p:cNvSpPr txBox="1"/>
          <p:nvPr/>
        </p:nvSpPr>
        <p:spPr>
          <a:xfrm>
            <a:off x="6897163" y="6008340"/>
            <a:ext cx="10767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MANO World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92996816-27C4-B94E-97BD-23303E0AD88D}"/>
              </a:ext>
            </a:extLst>
          </p:cNvPr>
          <p:cNvSpPr txBox="1"/>
          <p:nvPr/>
        </p:nvSpPr>
        <p:spPr>
          <a:xfrm>
            <a:off x="2944339" y="2746057"/>
            <a:ext cx="156966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NFVI (+VNF on NFVI)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EC5EA4A0-7B88-184D-82AE-2167CC7DD0AC}"/>
              </a:ext>
            </a:extLst>
          </p:cNvPr>
          <p:cNvSpPr txBox="1"/>
          <p:nvPr/>
        </p:nvSpPr>
        <p:spPr>
          <a:xfrm>
            <a:off x="2620669" y="1148398"/>
            <a:ext cx="9989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093A61"/>
                </a:solidFill>
              </a:rPr>
              <a:t>NFVI Badging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4EBCEC6A-89A0-8D45-B749-34C59C0B4EAC}"/>
              </a:ext>
            </a:extLst>
          </p:cNvPr>
          <p:cNvSpPr txBox="1"/>
          <p:nvPr/>
        </p:nvSpPr>
        <p:spPr>
          <a:xfrm>
            <a:off x="3592422" y="1152256"/>
            <a:ext cx="9669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093A61"/>
                </a:solidFill>
              </a:rPr>
              <a:t>VNF Badging</a:t>
            </a:r>
          </a:p>
        </p:txBody>
      </p:sp>
      <p:cxnSp>
        <p:nvCxnSpPr>
          <p:cNvPr id="174" name="Straight Arrow Connector 173">
            <a:extLst>
              <a:ext uri="{FF2B5EF4-FFF2-40B4-BE49-F238E27FC236}">
                <a16:creationId xmlns:a16="http://schemas.microsoft.com/office/drawing/2014/main" id="{5E7FB863-0B9E-A34E-9AA6-3BE3B25C8DAC}"/>
              </a:ext>
            </a:extLst>
          </p:cNvPr>
          <p:cNvCxnSpPr>
            <a:cxnSpLocks/>
            <a:stCxn id="152" idx="3"/>
            <a:endCxn id="86" idx="1"/>
          </p:cNvCxnSpPr>
          <p:nvPr/>
        </p:nvCxnSpPr>
        <p:spPr>
          <a:xfrm flipV="1">
            <a:off x="6758435" y="1633030"/>
            <a:ext cx="328259" cy="1887"/>
          </a:xfrm>
          <a:prstGeom prst="straightConnector1">
            <a:avLst/>
          </a:prstGeom>
          <a:ln w="12700">
            <a:solidFill>
              <a:srgbClr val="093A6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Elbow Connector 175">
            <a:extLst>
              <a:ext uri="{FF2B5EF4-FFF2-40B4-BE49-F238E27FC236}">
                <a16:creationId xmlns:a16="http://schemas.microsoft.com/office/drawing/2014/main" id="{C3FB4B81-3029-5F4B-B9EF-6D1E2F58C67A}"/>
              </a:ext>
            </a:extLst>
          </p:cNvPr>
          <p:cNvCxnSpPr>
            <a:stCxn id="56" idx="3"/>
          </p:cNvCxnSpPr>
          <p:nvPr/>
        </p:nvCxnSpPr>
        <p:spPr>
          <a:xfrm flipV="1">
            <a:off x="6212430" y="2678628"/>
            <a:ext cx="271234" cy="1146900"/>
          </a:xfrm>
          <a:prstGeom prst="bentConnector2">
            <a:avLst/>
          </a:prstGeom>
          <a:ln w="25400" cmpd="dbl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Elbow Connector 179">
            <a:extLst>
              <a:ext uri="{FF2B5EF4-FFF2-40B4-BE49-F238E27FC236}">
                <a16:creationId xmlns:a16="http://schemas.microsoft.com/office/drawing/2014/main" id="{A950E8CE-9900-9F46-ABD6-A7CD2B2BB29E}"/>
              </a:ext>
            </a:extLst>
          </p:cNvPr>
          <p:cNvCxnSpPr>
            <a:cxnSpLocks/>
            <a:stCxn id="97" idx="1"/>
          </p:cNvCxnSpPr>
          <p:nvPr/>
        </p:nvCxnSpPr>
        <p:spPr>
          <a:xfrm rot="10800000">
            <a:off x="7181498" y="2678628"/>
            <a:ext cx="334408" cy="1154218"/>
          </a:xfrm>
          <a:prstGeom prst="bentConnector2">
            <a:avLst/>
          </a:prstGeom>
          <a:ln w="25400" cmpd="dbl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Arrow Connector 182">
            <a:extLst>
              <a:ext uri="{FF2B5EF4-FFF2-40B4-BE49-F238E27FC236}">
                <a16:creationId xmlns:a16="http://schemas.microsoft.com/office/drawing/2014/main" id="{B82330E7-DF48-CA40-BF71-BD4A79131F21}"/>
              </a:ext>
            </a:extLst>
          </p:cNvPr>
          <p:cNvCxnSpPr>
            <a:cxnSpLocks/>
            <a:stCxn id="110" idx="0"/>
          </p:cNvCxnSpPr>
          <p:nvPr/>
        </p:nvCxnSpPr>
        <p:spPr>
          <a:xfrm flipV="1">
            <a:off x="1522794" y="4014381"/>
            <a:ext cx="0" cy="503968"/>
          </a:xfrm>
          <a:prstGeom prst="straightConnector1">
            <a:avLst/>
          </a:prstGeom>
          <a:ln w="25400" cmpd="tri">
            <a:solidFill>
              <a:srgbClr val="FFC000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Arrow Connector 184">
            <a:extLst>
              <a:ext uri="{FF2B5EF4-FFF2-40B4-BE49-F238E27FC236}">
                <a16:creationId xmlns:a16="http://schemas.microsoft.com/office/drawing/2014/main" id="{A3B663CA-0718-EF49-984E-9A8CB990DFF0}"/>
              </a:ext>
            </a:extLst>
          </p:cNvPr>
          <p:cNvCxnSpPr>
            <a:cxnSpLocks/>
          </p:cNvCxnSpPr>
          <p:nvPr/>
        </p:nvCxnSpPr>
        <p:spPr>
          <a:xfrm flipV="1">
            <a:off x="2867765" y="4014381"/>
            <a:ext cx="0" cy="503968"/>
          </a:xfrm>
          <a:prstGeom prst="straightConnector1">
            <a:avLst/>
          </a:prstGeom>
          <a:ln w="25400" cmpd="tri">
            <a:solidFill>
              <a:srgbClr val="FFC000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Arrow Connector 185">
            <a:extLst>
              <a:ext uri="{FF2B5EF4-FFF2-40B4-BE49-F238E27FC236}">
                <a16:creationId xmlns:a16="http://schemas.microsoft.com/office/drawing/2014/main" id="{876CC1B4-50F1-194B-9C75-8C87FD3C91DE}"/>
              </a:ext>
            </a:extLst>
          </p:cNvPr>
          <p:cNvCxnSpPr>
            <a:cxnSpLocks/>
          </p:cNvCxnSpPr>
          <p:nvPr/>
        </p:nvCxnSpPr>
        <p:spPr>
          <a:xfrm flipV="1">
            <a:off x="4319513" y="4014381"/>
            <a:ext cx="0" cy="503968"/>
          </a:xfrm>
          <a:prstGeom prst="straightConnector1">
            <a:avLst/>
          </a:prstGeom>
          <a:ln w="25400" cmpd="tri">
            <a:solidFill>
              <a:srgbClr val="FFC000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Arrow Connector 186">
            <a:extLst>
              <a:ext uri="{FF2B5EF4-FFF2-40B4-BE49-F238E27FC236}">
                <a16:creationId xmlns:a16="http://schemas.microsoft.com/office/drawing/2014/main" id="{DA752BEC-F416-9A4B-BCA4-90C6D05185D1}"/>
              </a:ext>
            </a:extLst>
          </p:cNvPr>
          <p:cNvCxnSpPr>
            <a:cxnSpLocks/>
          </p:cNvCxnSpPr>
          <p:nvPr/>
        </p:nvCxnSpPr>
        <p:spPr>
          <a:xfrm flipV="1">
            <a:off x="5626794" y="4020172"/>
            <a:ext cx="0" cy="503968"/>
          </a:xfrm>
          <a:prstGeom prst="straightConnector1">
            <a:avLst/>
          </a:prstGeom>
          <a:ln w="25400" cmpd="tri">
            <a:solidFill>
              <a:srgbClr val="FFC000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Arrow Connector 189">
            <a:extLst>
              <a:ext uri="{FF2B5EF4-FFF2-40B4-BE49-F238E27FC236}">
                <a16:creationId xmlns:a16="http://schemas.microsoft.com/office/drawing/2014/main" id="{D4275ADC-2CD3-E240-B150-E55D8D908BBD}"/>
              </a:ext>
            </a:extLst>
          </p:cNvPr>
          <p:cNvCxnSpPr>
            <a:cxnSpLocks/>
          </p:cNvCxnSpPr>
          <p:nvPr/>
        </p:nvCxnSpPr>
        <p:spPr>
          <a:xfrm flipH="1">
            <a:off x="8190549" y="1617424"/>
            <a:ext cx="612586" cy="0"/>
          </a:xfrm>
          <a:prstGeom prst="straightConnector1">
            <a:avLst/>
          </a:prstGeom>
          <a:ln w="25400" cmpd="tri">
            <a:solidFill>
              <a:srgbClr val="FFC000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2" name="TextBox 191">
            <a:extLst>
              <a:ext uri="{FF2B5EF4-FFF2-40B4-BE49-F238E27FC236}">
                <a16:creationId xmlns:a16="http://schemas.microsoft.com/office/drawing/2014/main" id="{FE6C0074-535E-B343-B8AF-3C4F7E4F24C4}"/>
              </a:ext>
            </a:extLst>
          </p:cNvPr>
          <p:cNvSpPr txBox="1"/>
          <p:nvPr/>
        </p:nvSpPr>
        <p:spPr>
          <a:xfrm>
            <a:off x="8794229" y="1489330"/>
            <a:ext cx="218200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Standard Test Tool Format (</a:t>
            </a:r>
            <a:r>
              <a:rPr lang="en-US" sz="1050" i="1" dirty="0" err="1"/>
              <a:t>Xtesting</a:t>
            </a:r>
            <a:r>
              <a:rPr lang="en-US" sz="1050" dirty="0"/>
              <a:t>)</a:t>
            </a: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2BC592C4-015A-B14A-B0D4-5CEA4309530F}"/>
              </a:ext>
            </a:extLst>
          </p:cNvPr>
          <p:cNvSpPr txBox="1"/>
          <p:nvPr/>
        </p:nvSpPr>
        <p:spPr>
          <a:xfrm>
            <a:off x="8803135" y="1704313"/>
            <a:ext cx="24801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Standard Result Packaging Format (</a:t>
            </a:r>
            <a:r>
              <a:rPr lang="en-US" sz="1050" i="1" dirty="0"/>
              <a:t>Dovetail</a:t>
            </a:r>
            <a:r>
              <a:rPr lang="en-US" sz="1050" dirty="0"/>
              <a:t>)</a:t>
            </a:r>
          </a:p>
        </p:txBody>
      </p:sp>
      <p:cxnSp>
        <p:nvCxnSpPr>
          <p:cNvPr id="195" name="Elbow Connector 194">
            <a:extLst>
              <a:ext uri="{FF2B5EF4-FFF2-40B4-BE49-F238E27FC236}">
                <a16:creationId xmlns:a16="http://schemas.microsoft.com/office/drawing/2014/main" id="{5E0B1AF5-FC13-834A-B7A3-637DA8268481}"/>
              </a:ext>
            </a:extLst>
          </p:cNvPr>
          <p:cNvCxnSpPr>
            <a:cxnSpLocks/>
          </p:cNvCxnSpPr>
          <p:nvPr/>
        </p:nvCxnSpPr>
        <p:spPr>
          <a:xfrm flipV="1">
            <a:off x="8220664" y="1851595"/>
            <a:ext cx="582471" cy="33634"/>
          </a:xfrm>
          <a:prstGeom prst="bentConnector3">
            <a:avLst>
              <a:gd name="adj1" fmla="val 50000"/>
            </a:avLst>
          </a:prstGeom>
          <a:ln w="25400" cmpd="dbl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Arrow Connector 198">
            <a:extLst>
              <a:ext uri="{FF2B5EF4-FFF2-40B4-BE49-F238E27FC236}">
                <a16:creationId xmlns:a16="http://schemas.microsoft.com/office/drawing/2014/main" id="{F1BC3F9E-4414-A245-9FFE-DE69F56EB521}"/>
              </a:ext>
            </a:extLst>
          </p:cNvPr>
          <p:cNvCxnSpPr>
            <a:cxnSpLocks/>
          </p:cNvCxnSpPr>
          <p:nvPr/>
        </p:nvCxnSpPr>
        <p:spPr>
          <a:xfrm>
            <a:off x="8220664" y="1378726"/>
            <a:ext cx="573565" cy="0"/>
          </a:xfrm>
          <a:prstGeom prst="straightConnector1">
            <a:avLst/>
          </a:prstGeom>
          <a:ln w="12700">
            <a:solidFill>
              <a:srgbClr val="B84BF9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3" name="TextBox 202">
            <a:extLst>
              <a:ext uri="{FF2B5EF4-FFF2-40B4-BE49-F238E27FC236}">
                <a16:creationId xmlns:a16="http://schemas.microsoft.com/office/drawing/2014/main" id="{99E209D5-A77A-F444-8A70-A9B195335001}"/>
              </a:ext>
            </a:extLst>
          </p:cNvPr>
          <p:cNvSpPr txBox="1"/>
          <p:nvPr/>
        </p:nvSpPr>
        <p:spPr>
          <a:xfrm>
            <a:off x="8803135" y="1254997"/>
            <a:ext cx="164500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CNTT Requirements (</a:t>
            </a:r>
            <a:r>
              <a:rPr lang="en-US" sz="1050" i="1" dirty="0"/>
              <a:t>RC1</a:t>
            </a:r>
            <a:r>
              <a:rPr lang="en-US" sz="105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004328815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Reference Model Rel 2.0 scope v1">
  <a:themeElements>
    <a:clrScheme name="The Linux Foundation">
      <a:dk1>
        <a:srgbClr val="3F3F3F"/>
      </a:dk1>
      <a:lt1>
        <a:srgbClr val="FFFFFF"/>
      </a:lt1>
      <a:dk2>
        <a:srgbClr val="00183C"/>
      </a:dk2>
      <a:lt2>
        <a:srgbClr val="FFFFFF"/>
      </a:lt2>
      <a:accent1>
        <a:srgbClr val="32A2FE"/>
      </a:accent1>
      <a:accent2>
        <a:srgbClr val="7F7F7F"/>
      </a:accent2>
      <a:accent3>
        <a:srgbClr val="A5A5A5"/>
      </a:accent3>
      <a:accent4>
        <a:srgbClr val="BFBFBF"/>
      </a:accent4>
      <a:accent5>
        <a:srgbClr val="D8D8D8"/>
      </a:accent5>
      <a:accent6>
        <a:srgbClr val="F2F2F2"/>
      </a:accent6>
      <a:hlink>
        <a:srgbClr val="168FDF"/>
      </a:hlink>
      <a:folHlink>
        <a:srgbClr val="168FDF"/>
      </a:folHlink>
    </a:clrScheme>
    <a:fontScheme name="The Linux Foundation">
      <a:majorFont>
        <a:latin typeface="Gill Sans Light"/>
        <a:ea typeface=""/>
        <a:cs typeface=""/>
      </a:majorFont>
      <a:minorFont>
        <a:latin typeface="Gill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Reference Model Rel 2.0 scope v1</Template>
  <TotalTime>16893</TotalTime>
  <Words>750</Words>
  <Application>Microsoft Macintosh PowerPoint</Application>
  <PresentationFormat>Widescreen</PresentationFormat>
  <Paragraphs>335</Paragraphs>
  <Slides>12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2" baseType="lpstr">
      <vt:lpstr>Calibri</vt:lpstr>
      <vt:lpstr>Gill Sans</vt:lpstr>
      <vt:lpstr>Gill Sans Light</vt:lpstr>
      <vt:lpstr>Arial</vt:lpstr>
      <vt:lpstr>HelveticaNeueLT Pro 35 Th</vt:lpstr>
      <vt:lpstr>Nokia Pure Text Light</vt:lpstr>
      <vt:lpstr>Intel Clear Light</vt:lpstr>
      <vt:lpstr>Helvetica Neue</vt:lpstr>
      <vt:lpstr>HelveticaNeueLT Pro 25 UltLt</vt:lpstr>
      <vt:lpstr>Reference Model Rel 2.0 scope v1</vt:lpstr>
      <vt:lpstr>Common NFVI Telco Taskforce     CNTT CVC Alignment</vt:lpstr>
      <vt:lpstr>CNTT | Workstreams Details – RM &amp; RI</vt:lpstr>
      <vt:lpstr>CNTT | Workstreams Details – RI</vt:lpstr>
      <vt:lpstr>PowerPoint Presentation</vt:lpstr>
      <vt:lpstr>CNTT | Workstreams Scope Details – RI &amp; RC</vt:lpstr>
      <vt:lpstr>CNTT | NFVI Testing and Certification</vt:lpstr>
      <vt:lpstr>CNTT | VNF Testing and Certification</vt:lpstr>
      <vt:lpstr>CNTT | RC and OVP</vt:lpstr>
      <vt:lpstr>CNTT | OVP Framework Proposed Stack</vt:lpstr>
      <vt:lpstr>PowerPoint Presentation</vt:lpstr>
      <vt:lpstr>CNTT | RI &amp; RC – Baldy Plan</vt:lpstr>
      <vt:lpstr>Backup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Common NFVI Telco Taskforce    Paris Face-To-Face Sessions  Overview &amp; Level Setting  Mark Cottrell,  AT&amp;T Rabi Abdel, Vodafone Group</dc:title>
  <dc:creator>Rabi, Abdel, Vodafone Group</dc:creator>
  <cp:lastModifiedBy>Rabi, Abdel, Vodafone Group</cp:lastModifiedBy>
  <cp:revision>2212</cp:revision>
  <cp:lastPrinted>2019-10-01T13:19:48Z</cp:lastPrinted>
  <dcterms:created xsi:type="dcterms:W3CDTF">2019-07-18T19:43:28Z</dcterms:created>
  <dcterms:modified xsi:type="dcterms:W3CDTF">2020-02-11T14:05:27Z</dcterms:modified>
</cp:coreProperties>
</file>