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0" r:id="rId2"/>
  </p:sldMasterIdLst>
  <p:notesMasterIdLst>
    <p:notesMasterId r:id="rId34"/>
  </p:notesMasterIdLst>
  <p:handoutMasterIdLst>
    <p:handoutMasterId r:id="rId35"/>
  </p:handoutMasterIdLst>
  <p:sldIdLst>
    <p:sldId id="610" r:id="rId3"/>
    <p:sldId id="655" r:id="rId4"/>
    <p:sldId id="718" r:id="rId5"/>
    <p:sldId id="719" r:id="rId6"/>
    <p:sldId id="653" r:id="rId7"/>
    <p:sldId id="710" r:id="rId8"/>
    <p:sldId id="720" r:id="rId9"/>
    <p:sldId id="716" r:id="rId10"/>
    <p:sldId id="722" r:id="rId11"/>
    <p:sldId id="703" r:id="rId12"/>
    <p:sldId id="662" r:id="rId13"/>
    <p:sldId id="663" r:id="rId14"/>
    <p:sldId id="666" r:id="rId15"/>
    <p:sldId id="723" r:id="rId16"/>
    <p:sldId id="706" r:id="rId17"/>
    <p:sldId id="707" r:id="rId18"/>
    <p:sldId id="708" r:id="rId19"/>
    <p:sldId id="724" r:id="rId20"/>
    <p:sldId id="665" r:id="rId21"/>
    <p:sldId id="650" r:id="rId22"/>
    <p:sldId id="709" r:id="rId23"/>
    <p:sldId id="661" r:id="rId24"/>
    <p:sldId id="695" r:id="rId25"/>
    <p:sldId id="696" r:id="rId26"/>
    <p:sldId id="697" r:id="rId27"/>
    <p:sldId id="698" r:id="rId28"/>
    <p:sldId id="705" r:id="rId29"/>
    <p:sldId id="711" r:id="rId30"/>
    <p:sldId id="713" r:id="rId31"/>
    <p:sldId id="714" r:id="rId32"/>
    <p:sldId id="71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2" name="Lisa Caywood" initials="" lastIdx="3" clrIdx="1"/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COTTRELL, MARK" initials="CM" lastIdx="3" clrIdx="5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8FDF"/>
    <a:srgbClr val="009FDB"/>
    <a:srgbClr val="FF9900"/>
    <a:srgbClr val="929000"/>
    <a:srgbClr val="0A7D39"/>
    <a:srgbClr val="FFD579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9" autoAdjust="0"/>
    <p:restoredTop sz="84944" autoAdjust="0"/>
  </p:normalViewPr>
  <p:slideViewPr>
    <p:cSldViewPr snapToGrid="0">
      <p:cViewPr varScale="1">
        <p:scale>
          <a:sx n="90" d="100"/>
          <a:sy n="90" d="100"/>
        </p:scale>
        <p:origin x="10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971653-21F2-4531-8BE6-2973E89ECEA4}" type="doc">
      <dgm:prSet loTypeId="urn:microsoft.com/office/officeart/2011/layout/CircleProcess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IN"/>
        </a:p>
      </dgm:t>
    </dgm:pt>
    <dgm:pt modelId="{C6747447-9DE6-46EA-BE29-6AE4D8997972}">
      <dgm:prSet phldrT="[Text]"/>
      <dgm:spPr/>
      <dgm:t>
        <a:bodyPr/>
        <a:lstStyle/>
        <a:p>
          <a:r>
            <a:rPr lang="en-IN" b="1" dirty="0">
              <a:latin typeface="Gill Sans"/>
            </a:rPr>
            <a:t>Provision Control Nodes</a:t>
          </a:r>
        </a:p>
      </dgm:t>
    </dgm:pt>
    <dgm:pt modelId="{AD328C63-2A08-45F0-B79F-F7839322E451}" type="parTrans" cxnId="{0F453D76-2861-43A5-904B-C3A32C01BBC5}">
      <dgm:prSet/>
      <dgm:spPr/>
      <dgm:t>
        <a:bodyPr/>
        <a:lstStyle/>
        <a:p>
          <a:endParaRPr lang="en-IN"/>
        </a:p>
      </dgm:t>
    </dgm:pt>
    <dgm:pt modelId="{F4843628-C249-46F2-8398-D2B6C9C52941}" type="sibTrans" cxnId="{0F453D76-2861-43A5-904B-C3A32C01BBC5}">
      <dgm:prSet/>
      <dgm:spPr/>
      <dgm:t>
        <a:bodyPr/>
        <a:lstStyle/>
        <a:p>
          <a:endParaRPr lang="en-IN"/>
        </a:p>
      </dgm:t>
    </dgm:pt>
    <dgm:pt modelId="{941A573E-DE43-41DB-A43A-70DE4F64D1D4}">
      <dgm:prSet phldrT="[Text]"/>
      <dgm:spPr/>
      <dgm:t>
        <a:bodyPr/>
        <a:lstStyle/>
        <a:p>
          <a:r>
            <a:rPr lang="en-IN" b="1" dirty="0">
              <a:latin typeface="Gill Sans"/>
            </a:rPr>
            <a:t>Provision Compute Nodes</a:t>
          </a:r>
        </a:p>
      </dgm:t>
    </dgm:pt>
    <dgm:pt modelId="{DE715C95-40AB-4EEA-B0BE-52EC97ACDFE3}" type="parTrans" cxnId="{A41FAADD-13EE-44E9-8560-7DC3196A293F}">
      <dgm:prSet/>
      <dgm:spPr/>
      <dgm:t>
        <a:bodyPr/>
        <a:lstStyle/>
        <a:p>
          <a:endParaRPr lang="en-IN"/>
        </a:p>
      </dgm:t>
    </dgm:pt>
    <dgm:pt modelId="{5D820957-21FC-4F94-B5A0-C3025A629B1C}" type="sibTrans" cxnId="{A41FAADD-13EE-44E9-8560-7DC3196A293F}">
      <dgm:prSet/>
      <dgm:spPr/>
      <dgm:t>
        <a:bodyPr/>
        <a:lstStyle/>
        <a:p>
          <a:endParaRPr lang="en-IN"/>
        </a:p>
      </dgm:t>
    </dgm:pt>
    <dgm:pt modelId="{D8216309-5B35-46DD-8E94-634BBEAD3367}">
      <dgm:prSet phldrT="[Text]"/>
      <dgm:spPr/>
      <dgm:t>
        <a:bodyPr/>
        <a:lstStyle/>
        <a:p>
          <a:r>
            <a:rPr lang="en-IN" b="1" dirty="0">
              <a:latin typeface="Gill Sans"/>
            </a:rPr>
            <a:t>Install and Configure Software Components</a:t>
          </a:r>
        </a:p>
      </dgm:t>
    </dgm:pt>
    <dgm:pt modelId="{162BC4D6-A806-4B18-82E3-32573D638B10}" type="parTrans" cxnId="{1EB5070F-55AA-484C-91A3-9AB7F75D59E5}">
      <dgm:prSet/>
      <dgm:spPr/>
      <dgm:t>
        <a:bodyPr/>
        <a:lstStyle/>
        <a:p>
          <a:endParaRPr lang="en-IN"/>
        </a:p>
      </dgm:t>
    </dgm:pt>
    <dgm:pt modelId="{8AF46365-A712-47DB-8578-F21C48C8FD07}" type="sibTrans" cxnId="{1EB5070F-55AA-484C-91A3-9AB7F75D59E5}">
      <dgm:prSet/>
      <dgm:spPr/>
      <dgm:t>
        <a:bodyPr/>
        <a:lstStyle/>
        <a:p>
          <a:endParaRPr lang="en-IN"/>
        </a:p>
      </dgm:t>
    </dgm:pt>
    <dgm:pt modelId="{998E76D5-1BED-485D-955A-54285D26798C}">
      <dgm:prSet phldrT="[Text]"/>
      <dgm:spPr/>
      <dgm:t>
        <a:bodyPr/>
        <a:lstStyle/>
        <a:p>
          <a:r>
            <a:rPr lang="en-IN" b="1" dirty="0">
              <a:latin typeface="Gill Sans"/>
            </a:rPr>
            <a:t>Single-Node K8S cluster on  Genesis </a:t>
          </a:r>
        </a:p>
      </dgm:t>
    </dgm:pt>
    <dgm:pt modelId="{6F60D658-6EDE-4DDD-98B8-7AB48375A877}" type="parTrans" cxnId="{4F89D10A-8524-4086-9532-5A5DBCCF2C6D}">
      <dgm:prSet/>
      <dgm:spPr/>
      <dgm:t>
        <a:bodyPr/>
        <a:lstStyle/>
        <a:p>
          <a:endParaRPr lang="en-IN"/>
        </a:p>
      </dgm:t>
    </dgm:pt>
    <dgm:pt modelId="{DE23F6DC-AED0-456F-BEBD-B3E58670D15C}" type="sibTrans" cxnId="{4F89D10A-8524-4086-9532-5A5DBCCF2C6D}">
      <dgm:prSet/>
      <dgm:spPr/>
      <dgm:t>
        <a:bodyPr/>
        <a:lstStyle/>
        <a:p>
          <a:endParaRPr lang="en-IN"/>
        </a:p>
      </dgm:t>
    </dgm:pt>
    <dgm:pt modelId="{8504D0D8-043E-48DA-997C-145A6CDB353C}" type="pres">
      <dgm:prSet presAssocID="{3B971653-21F2-4531-8BE6-2973E89ECEA4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69E7496B-A511-4B05-94A5-9F807D409AFA}" type="pres">
      <dgm:prSet presAssocID="{D8216309-5B35-46DD-8E94-634BBEAD3367}" presName="Accent4" presStyleCnt="0"/>
      <dgm:spPr/>
    </dgm:pt>
    <dgm:pt modelId="{4B52142E-FC36-4A35-B843-6A8BFE922D5A}" type="pres">
      <dgm:prSet presAssocID="{D8216309-5B35-46DD-8E94-634BBEAD3367}" presName="Accent" presStyleLbl="node1" presStyleIdx="0" presStyleCnt="4"/>
      <dgm:spPr/>
    </dgm:pt>
    <dgm:pt modelId="{7AE3C79B-F282-44F6-893A-55E4D465985A}" type="pres">
      <dgm:prSet presAssocID="{D8216309-5B35-46DD-8E94-634BBEAD3367}" presName="ParentBackground4" presStyleCnt="0"/>
      <dgm:spPr/>
    </dgm:pt>
    <dgm:pt modelId="{2008B1C7-F13A-4B89-8A7F-81CD4188EDFA}" type="pres">
      <dgm:prSet presAssocID="{D8216309-5B35-46DD-8E94-634BBEAD3367}" presName="ParentBackground" presStyleLbl="fgAcc1" presStyleIdx="0" presStyleCnt="4"/>
      <dgm:spPr/>
    </dgm:pt>
    <dgm:pt modelId="{1AB392CA-240C-41D0-895B-6C01E1072913}" type="pres">
      <dgm:prSet presAssocID="{D8216309-5B35-46DD-8E94-634BBEAD336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06D8A430-D9B7-4B39-9C20-E85F006E2124}" type="pres">
      <dgm:prSet presAssocID="{941A573E-DE43-41DB-A43A-70DE4F64D1D4}" presName="Accent3" presStyleCnt="0"/>
      <dgm:spPr/>
    </dgm:pt>
    <dgm:pt modelId="{4B4F2BE3-DDF5-48CD-B4F1-3411639C8842}" type="pres">
      <dgm:prSet presAssocID="{941A573E-DE43-41DB-A43A-70DE4F64D1D4}" presName="Accent" presStyleLbl="node1" presStyleIdx="1" presStyleCnt="4"/>
      <dgm:spPr/>
    </dgm:pt>
    <dgm:pt modelId="{63276707-6A6C-42A8-9D60-2846DE49534F}" type="pres">
      <dgm:prSet presAssocID="{941A573E-DE43-41DB-A43A-70DE4F64D1D4}" presName="ParentBackground3" presStyleCnt="0"/>
      <dgm:spPr/>
    </dgm:pt>
    <dgm:pt modelId="{99A8356C-D2C0-40CE-BB16-CD801522FEBD}" type="pres">
      <dgm:prSet presAssocID="{941A573E-DE43-41DB-A43A-70DE4F64D1D4}" presName="ParentBackground" presStyleLbl="fgAcc1" presStyleIdx="1" presStyleCnt="4"/>
      <dgm:spPr/>
    </dgm:pt>
    <dgm:pt modelId="{1EEE42F5-E0C2-4C1A-9EDB-D656BECFC20B}" type="pres">
      <dgm:prSet presAssocID="{941A573E-DE43-41DB-A43A-70DE4F64D1D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A9833508-321B-4EF5-9765-FC6708506C0A}" type="pres">
      <dgm:prSet presAssocID="{C6747447-9DE6-46EA-BE29-6AE4D8997972}" presName="Accent2" presStyleCnt="0"/>
      <dgm:spPr/>
    </dgm:pt>
    <dgm:pt modelId="{1875EE17-1B4A-422E-97E5-03D45BAFDD38}" type="pres">
      <dgm:prSet presAssocID="{C6747447-9DE6-46EA-BE29-6AE4D8997972}" presName="Accent" presStyleLbl="node1" presStyleIdx="2" presStyleCnt="4"/>
      <dgm:spPr/>
    </dgm:pt>
    <dgm:pt modelId="{12FF6092-5A3E-4DBB-B917-16F6185E637E}" type="pres">
      <dgm:prSet presAssocID="{C6747447-9DE6-46EA-BE29-6AE4D8997972}" presName="ParentBackground2" presStyleCnt="0"/>
      <dgm:spPr/>
    </dgm:pt>
    <dgm:pt modelId="{C92E8086-F024-4EC5-8D7D-129234197F10}" type="pres">
      <dgm:prSet presAssocID="{C6747447-9DE6-46EA-BE29-6AE4D8997972}" presName="ParentBackground" presStyleLbl="fgAcc1" presStyleIdx="2" presStyleCnt="4"/>
      <dgm:spPr/>
    </dgm:pt>
    <dgm:pt modelId="{6AFBFAEC-2F43-4F98-9D07-0869A6732662}" type="pres">
      <dgm:prSet presAssocID="{C6747447-9DE6-46EA-BE29-6AE4D8997972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82E0828-3AA5-45BF-AA70-2137E72A0A6D}" type="pres">
      <dgm:prSet presAssocID="{998E76D5-1BED-485D-955A-54285D26798C}" presName="Accent1" presStyleCnt="0"/>
      <dgm:spPr/>
    </dgm:pt>
    <dgm:pt modelId="{15CB62FD-184F-4F19-BE63-C5AF223251A6}" type="pres">
      <dgm:prSet presAssocID="{998E76D5-1BED-485D-955A-54285D26798C}" presName="Accent" presStyleLbl="node1" presStyleIdx="3" presStyleCnt="4"/>
      <dgm:spPr/>
    </dgm:pt>
    <dgm:pt modelId="{D08DD016-0E71-440B-9DF4-AAB91D41D26D}" type="pres">
      <dgm:prSet presAssocID="{998E76D5-1BED-485D-955A-54285D26798C}" presName="ParentBackground1" presStyleCnt="0"/>
      <dgm:spPr/>
    </dgm:pt>
    <dgm:pt modelId="{1FBFCD30-7066-482E-8BE5-5F8BA43AB94C}" type="pres">
      <dgm:prSet presAssocID="{998E76D5-1BED-485D-955A-54285D26798C}" presName="ParentBackground" presStyleLbl="fgAcc1" presStyleIdx="3" presStyleCnt="4"/>
      <dgm:spPr/>
    </dgm:pt>
    <dgm:pt modelId="{E1CBE965-D375-411B-9E65-6916CF272479}" type="pres">
      <dgm:prSet presAssocID="{998E76D5-1BED-485D-955A-54285D26798C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4F89D10A-8524-4086-9532-5A5DBCCF2C6D}" srcId="{3B971653-21F2-4531-8BE6-2973E89ECEA4}" destId="{998E76D5-1BED-485D-955A-54285D26798C}" srcOrd="0" destOrd="0" parTransId="{6F60D658-6EDE-4DDD-98B8-7AB48375A877}" sibTransId="{DE23F6DC-AED0-456F-BEBD-B3E58670D15C}"/>
    <dgm:cxn modelId="{1EB5070F-55AA-484C-91A3-9AB7F75D59E5}" srcId="{3B971653-21F2-4531-8BE6-2973E89ECEA4}" destId="{D8216309-5B35-46DD-8E94-634BBEAD3367}" srcOrd="3" destOrd="0" parTransId="{162BC4D6-A806-4B18-82E3-32573D638B10}" sibTransId="{8AF46365-A712-47DB-8578-F21C48C8FD07}"/>
    <dgm:cxn modelId="{6D117240-5B1D-4547-9092-450E395AA3B5}" type="presOf" srcId="{941A573E-DE43-41DB-A43A-70DE4F64D1D4}" destId="{99A8356C-D2C0-40CE-BB16-CD801522FEBD}" srcOrd="0" destOrd="0" presId="urn:microsoft.com/office/officeart/2011/layout/CircleProcess"/>
    <dgm:cxn modelId="{C9852245-C9DA-4096-AA9B-C8644F941EFC}" type="presOf" srcId="{C6747447-9DE6-46EA-BE29-6AE4D8997972}" destId="{6AFBFAEC-2F43-4F98-9D07-0869A6732662}" srcOrd="1" destOrd="0" presId="urn:microsoft.com/office/officeart/2011/layout/CircleProcess"/>
    <dgm:cxn modelId="{0F453D76-2861-43A5-904B-C3A32C01BBC5}" srcId="{3B971653-21F2-4531-8BE6-2973E89ECEA4}" destId="{C6747447-9DE6-46EA-BE29-6AE4D8997972}" srcOrd="1" destOrd="0" parTransId="{AD328C63-2A08-45F0-B79F-F7839322E451}" sibTransId="{F4843628-C249-46F2-8398-D2B6C9C52941}"/>
    <dgm:cxn modelId="{F2DA4189-83CA-400D-B2B3-B6F203AF4EEF}" type="presOf" srcId="{D8216309-5B35-46DD-8E94-634BBEAD3367}" destId="{2008B1C7-F13A-4B89-8A7F-81CD4188EDFA}" srcOrd="0" destOrd="0" presId="urn:microsoft.com/office/officeart/2011/layout/CircleProcess"/>
    <dgm:cxn modelId="{48536C8F-7209-46FB-A8AC-E09842F5E876}" type="presOf" srcId="{3B971653-21F2-4531-8BE6-2973E89ECEA4}" destId="{8504D0D8-043E-48DA-997C-145A6CDB353C}" srcOrd="0" destOrd="0" presId="urn:microsoft.com/office/officeart/2011/layout/CircleProcess"/>
    <dgm:cxn modelId="{74B35C90-30DB-4C92-B5F0-F09E84F71798}" type="presOf" srcId="{941A573E-DE43-41DB-A43A-70DE4F64D1D4}" destId="{1EEE42F5-E0C2-4C1A-9EDB-D656BECFC20B}" srcOrd="1" destOrd="0" presId="urn:microsoft.com/office/officeart/2011/layout/CircleProcess"/>
    <dgm:cxn modelId="{EE722FA2-49D7-483A-8429-0A4CC569C63E}" type="presOf" srcId="{998E76D5-1BED-485D-955A-54285D26798C}" destId="{1FBFCD30-7066-482E-8BE5-5F8BA43AB94C}" srcOrd="0" destOrd="0" presId="urn:microsoft.com/office/officeart/2011/layout/CircleProcess"/>
    <dgm:cxn modelId="{0C8BA1AD-51CA-4458-8B8A-1AD5992393D8}" type="presOf" srcId="{D8216309-5B35-46DD-8E94-634BBEAD3367}" destId="{1AB392CA-240C-41D0-895B-6C01E1072913}" srcOrd="1" destOrd="0" presId="urn:microsoft.com/office/officeart/2011/layout/CircleProcess"/>
    <dgm:cxn modelId="{CA2BB5D8-4638-4EB8-A8B0-ED7B80D140FD}" type="presOf" srcId="{C6747447-9DE6-46EA-BE29-6AE4D8997972}" destId="{C92E8086-F024-4EC5-8D7D-129234197F10}" srcOrd="0" destOrd="0" presId="urn:microsoft.com/office/officeart/2011/layout/CircleProcess"/>
    <dgm:cxn modelId="{A41FAADD-13EE-44E9-8560-7DC3196A293F}" srcId="{3B971653-21F2-4531-8BE6-2973E89ECEA4}" destId="{941A573E-DE43-41DB-A43A-70DE4F64D1D4}" srcOrd="2" destOrd="0" parTransId="{DE715C95-40AB-4EEA-B0BE-52EC97ACDFE3}" sibTransId="{5D820957-21FC-4F94-B5A0-C3025A629B1C}"/>
    <dgm:cxn modelId="{AF0458E2-4C0D-4628-92A1-501E10793D2E}" type="presOf" srcId="{998E76D5-1BED-485D-955A-54285D26798C}" destId="{E1CBE965-D375-411B-9E65-6916CF272479}" srcOrd="1" destOrd="0" presId="urn:microsoft.com/office/officeart/2011/layout/CircleProcess"/>
    <dgm:cxn modelId="{353177DA-2FF8-49FF-A3DA-F472CE47ECC8}" type="presParOf" srcId="{8504D0D8-043E-48DA-997C-145A6CDB353C}" destId="{69E7496B-A511-4B05-94A5-9F807D409AFA}" srcOrd="0" destOrd="0" presId="urn:microsoft.com/office/officeart/2011/layout/CircleProcess"/>
    <dgm:cxn modelId="{DD897C6E-697A-4293-A931-58DE22908A9F}" type="presParOf" srcId="{69E7496B-A511-4B05-94A5-9F807D409AFA}" destId="{4B52142E-FC36-4A35-B843-6A8BFE922D5A}" srcOrd="0" destOrd="0" presId="urn:microsoft.com/office/officeart/2011/layout/CircleProcess"/>
    <dgm:cxn modelId="{CDD2AE0A-D550-4F21-8A2E-C6F6F0F6B5D7}" type="presParOf" srcId="{8504D0D8-043E-48DA-997C-145A6CDB353C}" destId="{7AE3C79B-F282-44F6-893A-55E4D465985A}" srcOrd="1" destOrd="0" presId="urn:microsoft.com/office/officeart/2011/layout/CircleProcess"/>
    <dgm:cxn modelId="{FACAE9E6-4009-466F-8BBE-C69D15C9B55C}" type="presParOf" srcId="{7AE3C79B-F282-44F6-893A-55E4D465985A}" destId="{2008B1C7-F13A-4B89-8A7F-81CD4188EDFA}" srcOrd="0" destOrd="0" presId="urn:microsoft.com/office/officeart/2011/layout/CircleProcess"/>
    <dgm:cxn modelId="{76B181F7-24E8-4722-BB03-2F8E3F8BD070}" type="presParOf" srcId="{8504D0D8-043E-48DA-997C-145A6CDB353C}" destId="{1AB392CA-240C-41D0-895B-6C01E1072913}" srcOrd="2" destOrd="0" presId="urn:microsoft.com/office/officeart/2011/layout/CircleProcess"/>
    <dgm:cxn modelId="{3E7D4561-1AC9-417D-983C-AFDC5B8A9071}" type="presParOf" srcId="{8504D0D8-043E-48DA-997C-145A6CDB353C}" destId="{06D8A430-D9B7-4B39-9C20-E85F006E2124}" srcOrd="3" destOrd="0" presId="urn:microsoft.com/office/officeart/2011/layout/CircleProcess"/>
    <dgm:cxn modelId="{022C2E9C-5323-4808-B7DB-9CFC198231AC}" type="presParOf" srcId="{06D8A430-D9B7-4B39-9C20-E85F006E2124}" destId="{4B4F2BE3-DDF5-48CD-B4F1-3411639C8842}" srcOrd="0" destOrd="0" presId="urn:microsoft.com/office/officeart/2011/layout/CircleProcess"/>
    <dgm:cxn modelId="{4388DDEC-80A4-49EE-9F08-CFDE229CEE63}" type="presParOf" srcId="{8504D0D8-043E-48DA-997C-145A6CDB353C}" destId="{63276707-6A6C-42A8-9D60-2846DE49534F}" srcOrd="4" destOrd="0" presId="urn:microsoft.com/office/officeart/2011/layout/CircleProcess"/>
    <dgm:cxn modelId="{57D33F11-D02F-4A8C-B427-63A26E90BAE9}" type="presParOf" srcId="{63276707-6A6C-42A8-9D60-2846DE49534F}" destId="{99A8356C-D2C0-40CE-BB16-CD801522FEBD}" srcOrd="0" destOrd="0" presId="urn:microsoft.com/office/officeart/2011/layout/CircleProcess"/>
    <dgm:cxn modelId="{EFDE4671-F9EA-473A-A883-0DA039CE3B1A}" type="presParOf" srcId="{8504D0D8-043E-48DA-997C-145A6CDB353C}" destId="{1EEE42F5-E0C2-4C1A-9EDB-D656BECFC20B}" srcOrd="5" destOrd="0" presId="urn:microsoft.com/office/officeart/2011/layout/CircleProcess"/>
    <dgm:cxn modelId="{AA1BDABD-5D5E-4018-8852-046D9335A635}" type="presParOf" srcId="{8504D0D8-043E-48DA-997C-145A6CDB353C}" destId="{A9833508-321B-4EF5-9765-FC6708506C0A}" srcOrd="6" destOrd="0" presId="urn:microsoft.com/office/officeart/2011/layout/CircleProcess"/>
    <dgm:cxn modelId="{E79E337C-7925-4028-9104-D4A316AE4110}" type="presParOf" srcId="{A9833508-321B-4EF5-9765-FC6708506C0A}" destId="{1875EE17-1B4A-422E-97E5-03D45BAFDD38}" srcOrd="0" destOrd="0" presId="urn:microsoft.com/office/officeart/2011/layout/CircleProcess"/>
    <dgm:cxn modelId="{261EAEDD-4ED3-4AF8-815B-E98B43DDA493}" type="presParOf" srcId="{8504D0D8-043E-48DA-997C-145A6CDB353C}" destId="{12FF6092-5A3E-4DBB-B917-16F6185E637E}" srcOrd="7" destOrd="0" presId="urn:microsoft.com/office/officeart/2011/layout/CircleProcess"/>
    <dgm:cxn modelId="{BE8113A6-97C0-4E08-96ED-60261B828555}" type="presParOf" srcId="{12FF6092-5A3E-4DBB-B917-16F6185E637E}" destId="{C92E8086-F024-4EC5-8D7D-129234197F10}" srcOrd="0" destOrd="0" presId="urn:microsoft.com/office/officeart/2011/layout/CircleProcess"/>
    <dgm:cxn modelId="{D7F1BCD3-94AB-40B5-85C5-54AAB3AC649D}" type="presParOf" srcId="{8504D0D8-043E-48DA-997C-145A6CDB353C}" destId="{6AFBFAEC-2F43-4F98-9D07-0869A6732662}" srcOrd="8" destOrd="0" presId="urn:microsoft.com/office/officeart/2011/layout/CircleProcess"/>
    <dgm:cxn modelId="{9D3A6EA7-0321-4926-9979-4DD76ED3BA5E}" type="presParOf" srcId="{8504D0D8-043E-48DA-997C-145A6CDB353C}" destId="{582E0828-3AA5-45BF-AA70-2137E72A0A6D}" srcOrd="9" destOrd="0" presId="urn:microsoft.com/office/officeart/2011/layout/CircleProcess"/>
    <dgm:cxn modelId="{92576F1A-0E13-47CA-A003-9E5C69CF1CB2}" type="presParOf" srcId="{582E0828-3AA5-45BF-AA70-2137E72A0A6D}" destId="{15CB62FD-184F-4F19-BE63-C5AF223251A6}" srcOrd="0" destOrd="0" presId="urn:microsoft.com/office/officeart/2011/layout/CircleProcess"/>
    <dgm:cxn modelId="{23172DA8-686E-4510-B04E-897F926D0C25}" type="presParOf" srcId="{8504D0D8-043E-48DA-997C-145A6CDB353C}" destId="{D08DD016-0E71-440B-9DF4-AAB91D41D26D}" srcOrd="10" destOrd="0" presId="urn:microsoft.com/office/officeart/2011/layout/CircleProcess"/>
    <dgm:cxn modelId="{EF0C4E92-3A45-433C-A54D-A4682D452A8F}" type="presParOf" srcId="{D08DD016-0E71-440B-9DF4-AAB91D41D26D}" destId="{1FBFCD30-7066-482E-8BE5-5F8BA43AB94C}" srcOrd="0" destOrd="0" presId="urn:microsoft.com/office/officeart/2011/layout/CircleProcess"/>
    <dgm:cxn modelId="{3F37A8A8-EED3-4A23-AC5D-8CE613CA9A56}" type="presParOf" srcId="{8504D0D8-043E-48DA-997C-145A6CDB353C}" destId="{E1CBE965-D375-411B-9E65-6916CF272479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64161F-20D0-4A86-B232-B902CBFB00DE}" type="doc">
      <dgm:prSet loTypeId="urn:microsoft.com/office/officeart/2011/layout/CircleProcess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IN"/>
        </a:p>
      </dgm:t>
    </dgm:pt>
    <dgm:pt modelId="{A1CB7769-F251-44C4-9827-5F5957200F2E}">
      <dgm:prSet phldrT="[Text]"/>
      <dgm:spPr/>
      <dgm:t>
        <a:bodyPr/>
        <a:lstStyle/>
        <a:p>
          <a:r>
            <a:rPr lang="en-IN" b="1" dirty="0">
              <a:latin typeface="Gill Sans"/>
            </a:rPr>
            <a:t>Kube-system</a:t>
          </a:r>
        </a:p>
      </dgm:t>
    </dgm:pt>
    <dgm:pt modelId="{4A65DECA-449D-4677-9F77-A65C12CAA08E}" type="parTrans" cxnId="{0CA3F558-DE16-4280-96E6-88A5FF790693}">
      <dgm:prSet/>
      <dgm:spPr/>
      <dgm:t>
        <a:bodyPr/>
        <a:lstStyle/>
        <a:p>
          <a:endParaRPr lang="en-IN"/>
        </a:p>
      </dgm:t>
    </dgm:pt>
    <dgm:pt modelId="{9E18254D-815F-4C10-B046-383C6AA2905D}" type="sibTrans" cxnId="{0CA3F558-DE16-4280-96E6-88A5FF790693}">
      <dgm:prSet/>
      <dgm:spPr/>
      <dgm:t>
        <a:bodyPr/>
        <a:lstStyle/>
        <a:p>
          <a:endParaRPr lang="en-IN"/>
        </a:p>
      </dgm:t>
    </dgm:pt>
    <dgm:pt modelId="{42DA2CA6-C3DE-461F-A862-9EABD64752A4}">
      <dgm:prSet/>
      <dgm:spPr/>
      <dgm:t>
        <a:bodyPr/>
        <a:lstStyle/>
        <a:p>
          <a:r>
            <a:rPr lang="en-IN" b="1" dirty="0">
              <a:latin typeface="Gill Sans"/>
            </a:rPr>
            <a:t>Ceph</a:t>
          </a:r>
        </a:p>
      </dgm:t>
    </dgm:pt>
    <dgm:pt modelId="{13083F05-EB96-4E4C-9E6F-6E5E51BD41E7}" type="parTrans" cxnId="{03E21386-F8D7-4225-B6A9-590BAB09844E}">
      <dgm:prSet/>
      <dgm:spPr/>
      <dgm:t>
        <a:bodyPr/>
        <a:lstStyle/>
        <a:p>
          <a:endParaRPr lang="en-IN"/>
        </a:p>
      </dgm:t>
    </dgm:pt>
    <dgm:pt modelId="{AF7F9334-D797-4677-BE2D-CC7E67DA2431}" type="sibTrans" cxnId="{03E21386-F8D7-4225-B6A9-590BAB09844E}">
      <dgm:prSet/>
      <dgm:spPr/>
      <dgm:t>
        <a:bodyPr/>
        <a:lstStyle/>
        <a:p>
          <a:endParaRPr lang="en-IN"/>
        </a:p>
      </dgm:t>
    </dgm:pt>
    <dgm:pt modelId="{DEF95BF7-F11E-4227-AB40-12F4DDDC5CE6}">
      <dgm:prSet/>
      <dgm:spPr/>
      <dgm:t>
        <a:bodyPr/>
        <a:lstStyle/>
        <a:p>
          <a:r>
            <a:rPr lang="en-IN" b="1">
              <a:latin typeface="Gill Sans"/>
            </a:rPr>
            <a:t>ucp</a:t>
          </a:r>
          <a:endParaRPr lang="en-IN" b="1" dirty="0">
            <a:latin typeface="Gill Sans"/>
          </a:endParaRPr>
        </a:p>
      </dgm:t>
    </dgm:pt>
    <dgm:pt modelId="{E290A8E2-2A70-436E-B9BB-489F2F5934F8}" type="parTrans" cxnId="{202053D0-EE51-4B69-B1B9-CC8B7AFBF7A9}">
      <dgm:prSet/>
      <dgm:spPr/>
      <dgm:t>
        <a:bodyPr/>
        <a:lstStyle/>
        <a:p>
          <a:endParaRPr lang="en-IN"/>
        </a:p>
      </dgm:t>
    </dgm:pt>
    <dgm:pt modelId="{8ED9DDBC-9ADD-4D65-873F-C1BBCB449A5A}" type="sibTrans" cxnId="{202053D0-EE51-4B69-B1B9-CC8B7AFBF7A9}">
      <dgm:prSet/>
      <dgm:spPr/>
      <dgm:t>
        <a:bodyPr/>
        <a:lstStyle/>
        <a:p>
          <a:endParaRPr lang="en-IN"/>
        </a:p>
      </dgm:t>
    </dgm:pt>
    <dgm:pt modelId="{E70AEB5B-54C0-4039-B50F-B73D3EB182BD}">
      <dgm:prSet/>
      <dgm:spPr/>
      <dgm:t>
        <a:bodyPr/>
        <a:lstStyle/>
        <a:p>
          <a:r>
            <a:rPr lang="en-IN" b="1">
              <a:latin typeface="Gill Sans"/>
            </a:rPr>
            <a:t>osh-infra</a:t>
          </a:r>
          <a:endParaRPr lang="en-IN" b="1" dirty="0">
            <a:latin typeface="Gill Sans"/>
          </a:endParaRPr>
        </a:p>
      </dgm:t>
    </dgm:pt>
    <dgm:pt modelId="{E8FFCF80-CC64-4957-A7B6-77EAB63A0B02}" type="parTrans" cxnId="{31FE0AF6-EE7C-47F3-B330-07E0E04DA2DD}">
      <dgm:prSet/>
      <dgm:spPr/>
      <dgm:t>
        <a:bodyPr/>
        <a:lstStyle/>
        <a:p>
          <a:endParaRPr lang="en-IN"/>
        </a:p>
      </dgm:t>
    </dgm:pt>
    <dgm:pt modelId="{AF95EF94-85A1-4763-BFC6-FB5FBAFAB381}" type="sibTrans" cxnId="{31FE0AF6-EE7C-47F3-B330-07E0E04DA2DD}">
      <dgm:prSet/>
      <dgm:spPr/>
      <dgm:t>
        <a:bodyPr/>
        <a:lstStyle/>
        <a:p>
          <a:endParaRPr lang="en-IN"/>
        </a:p>
      </dgm:t>
    </dgm:pt>
    <dgm:pt modelId="{43B3E911-7771-41B7-B5DF-6F350FEBA09D}">
      <dgm:prSet/>
      <dgm:spPr/>
      <dgm:t>
        <a:bodyPr/>
        <a:lstStyle/>
        <a:p>
          <a:r>
            <a:rPr lang="en-IN" b="1" dirty="0">
              <a:latin typeface="Gill Sans"/>
            </a:rPr>
            <a:t>Tenant-</a:t>
          </a:r>
          <a:r>
            <a:rPr lang="en-IN" b="1" dirty="0" err="1">
              <a:latin typeface="Gill Sans"/>
            </a:rPr>
            <a:t>Ceph</a:t>
          </a:r>
          <a:endParaRPr lang="en-IN" b="1" dirty="0">
            <a:latin typeface="Gill Sans"/>
          </a:endParaRPr>
        </a:p>
      </dgm:t>
    </dgm:pt>
    <dgm:pt modelId="{5BFDEF77-26D6-4EAB-A927-39DEA26B90EF}" type="parTrans" cxnId="{EFF5D9B6-E9A7-43D1-A8F4-D40F893B52F3}">
      <dgm:prSet/>
      <dgm:spPr/>
      <dgm:t>
        <a:bodyPr/>
        <a:lstStyle/>
        <a:p>
          <a:endParaRPr lang="en-IN"/>
        </a:p>
      </dgm:t>
    </dgm:pt>
    <dgm:pt modelId="{6C1383ED-E660-40F1-878A-C27779A38548}" type="sibTrans" cxnId="{EFF5D9B6-E9A7-43D1-A8F4-D40F893B52F3}">
      <dgm:prSet/>
      <dgm:spPr/>
      <dgm:t>
        <a:bodyPr/>
        <a:lstStyle/>
        <a:p>
          <a:endParaRPr lang="en-IN"/>
        </a:p>
      </dgm:t>
    </dgm:pt>
    <dgm:pt modelId="{27412CED-8814-44F7-ABE3-2481E914698C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IN" b="1" dirty="0">
              <a:latin typeface="Gill Sans"/>
            </a:rPr>
            <a:t>OpenStack</a:t>
          </a:r>
        </a:p>
      </dgm:t>
    </dgm:pt>
    <dgm:pt modelId="{4EF293C1-6A2B-4C87-B218-716838420825}" type="parTrans" cxnId="{BD5E8DB3-1553-420B-9AB9-747300388317}">
      <dgm:prSet/>
      <dgm:spPr/>
      <dgm:t>
        <a:bodyPr/>
        <a:lstStyle/>
        <a:p>
          <a:endParaRPr lang="en-IN"/>
        </a:p>
      </dgm:t>
    </dgm:pt>
    <dgm:pt modelId="{6C6812DA-C4F8-4F80-A1B4-E8FE52A99C57}" type="sibTrans" cxnId="{BD5E8DB3-1553-420B-9AB9-747300388317}">
      <dgm:prSet/>
      <dgm:spPr/>
      <dgm:t>
        <a:bodyPr/>
        <a:lstStyle/>
        <a:p>
          <a:endParaRPr lang="en-IN"/>
        </a:p>
      </dgm:t>
    </dgm:pt>
    <dgm:pt modelId="{06F49B51-9DBE-4FB8-8234-69D4B2FF4564}" type="pres">
      <dgm:prSet presAssocID="{CB64161F-20D0-4A86-B232-B902CBFB00DE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8377E10E-B3B3-4496-B258-B15C88B231D9}" type="pres">
      <dgm:prSet presAssocID="{27412CED-8814-44F7-ABE3-2481E914698C}" presName="Accent6" presStyleCnt="0"/>
      <dgm:spPr/>
    </dgm:pt>
    <dgm:pt modelId="{6F4F371C-245F-4A4F-9F8F-6B231230E6B1}" type="pres">
      <dgm:prSet presAssocID="{27412CED-8814-44F7-ABE3-2481E914698C}" presName="Accent" presStyleLbl="node1" presStyleIdx="0" presStyleCnt="6"/>
      <dgm:spPr/>
    </dgm:pt>
    <dgm:pt modelId="{9B89E665-EA9B-4928-B69A-A66BBFA9EF94}" type="pres">
      <dgm:prSet presAssocID="{27412CED-8814-44F7-ABE3-2481E914698C}" presName="ParentBackground6" presStyleCnt="0"/>
      <dgm:spPr/>
    </dgm:pt>
    <dgm:pt modelId="{7E21711C-FC9E-4CD4-A546-B90E12A6666C}" type="pres">
      <dgm:prSet presAssocID="{27412CED-8814-44F7-ABE3-2481E914698C}" presName="ParentBackground" presStyleLbl="fgAcc1" presStyleIdx="0" presStyleCnt="6"/>
      <dgm:spPr/>
    </dgm:pt>
    <dgm:pt modelId="{33A98E47-44D0-49D0-9456-7A6EADCADD7C}" type="pres">
      <dgm:prSet presAssocID="{27412CED-8814-44F7-ABE3-2481E914698C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E332D9D8-8911-4C63-9031-9AD6C9688A7F}" type="pres">
      <dgm:prSet presAssocID="{43B3E911-7771-41B7-B5DF-6F350FEBA09D}" presName="Accent5" presStyleCnt="0"/>
      <dgm:spPr/>
    </dgm:pt>
    <dgm:pt modelId="{2741EA8F-8D2C-4047-8412-45428A0F197C}" type="pres">
      <dgm:prSet presAssocID="{43B3E911-7771-41B7-B5DF-6F350FEBA09D}" presName="Accent" presStyleLbl="node1" presStyleIdx="1" presStyleCnt="6"/>
      <dgm:spPr>
        <a:solidFill>
          <a:schemeClr val="tx2">
            <a:lumMod val="10000"/>
            <a:lumOff val="90000"/>
          </a:schemeClr>
        </a:solidFill>
      </dgm:spPr>
    </dgm:pt>
    <dgm:pt modelId="{DF691CEF-1CBB-462E-B858-F6CA21952937}" type="pres">
      <dgm:prSet presAssocID="{43B3E911-7771-41B7-B5DF-6F350FEBA09D}" presName="ParentBackground5" presStyleCnt="0"/>
      <dgm:spPr/>
    </dgm:pt>
    <dgm:pt modelId="{075EA957-199F-4957-8693-2E67E478A2A8}" type="pres">
      <dgm:prSet presAssocID="{43B3E911-7771-41B7-B5DF-6F350FEBA09D}" presName="ParentBackground" presStyleLbl="fgAcc1" presStyleIdx="1" presStyleCnt="6"/>
      <dgm:spPr/>
    </dgm:pt>
    <dgm:pt modelId="{A59D3D53-9A1B-4A87-894B-A9CFD5EF2710}" type="pres">
      <dgm:prSet presAssocID="{43B3E911-7771-41B7-B5DF-6F350FEBA09D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E2517E71-71E2-4273-934C-5F530C384EA2}" type="pres">
      <dgm:prSet presAssocID="{E70AEB5B-54C0-4039-B50F-B73D3EB182BD}" presName="Accent4" presStyleCnt="0"/>
      <dgm:spPr/>
    </dgm:pt>
    <dgm:pt modelId="{926D4EDA-31E3-4C4E-87B4-30CE5E1A86B9}" type="pres">
      <dgm:prSet presAssocID="{E70AEB5B-54C0-4039-B50F-B73D3EB182BD}" presName="Accent" presStyleLbl="node1" presStyleIdx="2" presStyleCnt="6"/>
      <dgm:spPr>
        <a:solidFill>
          <a:schemeClr val="tx2">
            <a:lumMod val="10000"/>
            <a:lumOff val="90000"/>
          </a:schemeClr>
        </a:solidFill>
      </dgm:spPr>
    </dgm:pt>
    <dgm:pt modelId="{740B7D10-7280-4D6C-A3B0-B2D298243F0C}" type="pres">
      <dgm:prSet presAssocID="{E70AEB5B-54C0-4039-B50F-B73D3EB182BD}" presName="ParentBackground4" presStyleCnt="0"/>
      <dgm:spPr/>
    </dgm:pt>
    <dgm:pt modelId="{34B1C854-EFC8-4043-A60A-26DCABDBC80E}" type="pres">
      <dgm:prSet presAssocID="{E70AEB5B-54C0-4039-B50F-B73D3EB182BD}" presName="ParentBackground" presStyleLbl="fgAcc1" presStyleIdx="2" presStyleCnt="6"/>
      <dgm:spPr/>
    </dgm:pt>
    <dgm:pt modelId="{6AB7A5C5-1964-4DD9-9F0E-5258A32DBD6C}" type="pres">
      <dgm:prSet presAssocID="{E70AEB5B-54C0-4039-B50F-B73D3EB182BD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6FAD47A-C34C-42DC-A1B6-63D2D8A60D94}" type="pres">
      <dgm:prSet presAssocID="{DEF95BF7-F11E-4227-AB40-12F4DDDC5CE6}" presName="Accent3" presStyleCnt="0"/>
      <dgm:spPr/>
    </dgm:pt>
    <dgm:pt modelId="{16EACC53-41C2-4BE8-A01A-BDA682F23ED9}" type="pres">
      <dgm:prSet presAssocID="{DEF95BF7-F11E-4227-AB40-12F4DDDC5CE6}" presName="Accent" presStyleLbl="node1" presStyleIdx="3" presStyleCnt="6"/>
      <dgm:spPr>
        <a:solidFill>
          <a:schemeClr val="tx2">
            <a:lumMod val="10000"/>
            <a:lumOff val="90000"/>
          </a:schemeClr>
        </a:solidFill>
      </dgm:spPr>
    </dgm:pt>
    <dgm:pt modelId="{A2B53FA2-5389-40A6-A7A1-7029E261FCD4}" type="pres">
      <dgm:prSet presAssocID="{DEF95BF7-F11E-4227-AB40-12F4DDDC5CE6}" presName="ParentBackground3" presStyleCnt="0"/>
      <dgm:spPr/>
    </dgm:pt>
    <dgm:pt modelId="{8D74BAD9-7E2B-4B26-BBFC-E342B1C45963}" type="pres">
      <dgm:prSet presAssocID="{DEF95BF7-F11E-4227-AB40-12F4DDDC5CE6}" presName="ParentBackground" presStyleLbl="fgAcc1" presStyleIdx="3" presStyleCnt="6"/>
      <dgm:spPr/>
    </dgm:pt>
    <dgm:pt modelId="{BA8E8435-8DD4-4179-B2A9-B3CF022769DA}" type="pres">
      <dgm:prSet presAssocID="{DEF95BF7-F11E-4227-AB40-12F4DDDC5CE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EA6D1DA-D8D0-4DE8-B14B-7FBB619B1221}" type="pres">
      <dgm:prSet presAssocID="{42DA2CA6-C3DE-461F-A862-9EABD64752A4}" presName="Accent2" presStyleCnt="0"/>
      <dgm:spPr/>
    </dgm:pt>
    <dgm:pt modelId="{D4109DF0-EB27-4AE7-A712-F105B0B045E0}" type="pres">
      <dgm:prSet presAssocID="{42DA2CA6-C3DE-461F-A862-9EABD64752A4}" presName="Accent" presStyleLbl="node1" presStyleIdx="4" presStyleCnt="6"/>
      <dgm:spPr>
        <a:solidFill>
          <a:schemeClr val="tx2">
            <a:lumMod val="10000"/>
            <a:lumOff val="90000"/>
          </a:schemeClr>
        </a:solidFill>
      </dgm:spPr>
    </dgm:pt>
    <dgm:pt modelId="{EEFEB111-88F1-4CA7-B467-471861D97F5C}" type="pres">
      <dgm:prSet presAssocID="{42DA2CA6-C3DE-461F-A862-9EABD64752A4}" presName="ParentBackground2" presStyleCnt="0"/>
      <dgm:spPr/>
    </dgm:pt>
    <dgm:pt modelId="{E4A3386B-F677-45E8-BF1B-AAE1712AAEF7}" type="pres">
      <dgm:prSet presAssocID="{42DA2CA6-C3DE-461F-A862-9EABD64752A4}" presName="ParentBackground" presStyleLbl="fgAcc1" presStyleIdx="4" presStyleCnt="6"/>
      <dgm:spPr/>
    </dgm:pt>
    <dgm:pt modelId="{634C0E0C-E99A-456E-9EA9-4426BBAB631F}" type="pres">
      <dgm:prSet presAssocID="{42DA2CA6-C3DE-461F-A862-9EABD64752A4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61F988F9-CDFF-4A29-BFF1-AFB6E61C8092}" type="pres">
      <dgm:prSet presAssocID="{A1CB7769-F251-44C4-9827-5F5957200F2E}" presName="Accent1" presStyleCnt="0"/>
      <dgm:spPr/>
    </dgm:pt>
    <dgm:pt modelId="{200F2FA6-5DB7-4BFC-BC65-13804DC7C62B}" type="pres">
      <dgm:prSet presAssocID="{A1CB7769-F251-44C4-9827-5F5957200F2E}" presName="Accent" presStyleLbl="node1" presStyleIdx="5" presStyleCnt="6"/>
      <dgm:spPr>
        <a:solidFill>
          <a:schemeClr val="tx2">
            <a:lumMod val="10000"/>
            <a:lumOff val="90000"/>
          </a:schemeClr>
        </a:solidFill>
      </dgm:spPr>
    </dgm:pt>
    <dgm:pt modelId="{A46B0EAB-94CF-4F3A-BE9A-BBE4732C49E0}" type="pres">
      <dgm:prSet presAssocID="{A1CB7769-F251-44C4-9827-5F5957200F2E}" presName="ParentBackground1" presStyleCnt="0"/>
      <dgm:spPr/>
    </dgm:pt>
    <dgm:pt modelId="{41191AF1-FD6D-4DEF-8C53-B115CDB7CA32}" type="pres">
      <dgm:prSet presAssocID="{A1CB7769-F251-44C4-9827-5F5957200F2E}" presName="ParentBackground" presStyleLbl="fgAcc1" presStyleIdx="5" presStyleCnt="6"/>
      <dgm:spPr/>
    </dgm:pt>
    <dgm:pt modelId="{37241527-A4D8-49FE-B49B-158CCFE8E926}" type="pres">
      <dgm:prSet presAssocID="{A1CB7769-F251-44C4-9827-5F5957200F2E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EA692F05-7C4A-4E77-9D93-202D23443EE0}" type="presOf" srcId="{DEF95BF7-F11E-4227-AB40-12F4DDDC5CE6}" destId="{BA8E8435-8DD4-4179-B2A9-B3CF022769DA}" srcOrd="1" destOrd="0" presId="urn:microsoft.com/office/officeart/2011/layout/CircleProcess"/>
    <dgm:cxn modelId="{77AECF0A-93D4-4656-8F65-6305EAAD4BEC}" type="presOf" srcId="{27412CED-8814-44F7-ABE3-2481E914698C}" destId="{7E21711C-FC9E-4CD4-A546-B90E12A6666C}" srcOrd="0" destOrd="0" presId="urn:microsoft.com/office/officeart/2011/layout/CircleProcess"/>
    <dgm:cxn modelId="{DE7BF40C-07CA-4A90-853B-4E2906080498}" type="presOf" srcId="{43B3E911-7771-41B7-B5DF-6F350FEBA09D}" destId="{A59D3D53-9A1B-4A87-894B-A9CFD5EF2710}" srcOrd="1" destOrd="0" presId="urn:microsoft.com/office/officeart/2011/layout/CircleProcess"/>
    <dgm:cxn modelId="{C104105B-9690-468F-9118-E852F0DB5221}" type="presOf" srcId="{CB64161F-20D0-4A86-B232-B902CBFB00DE}" destId="{06F49B51-9DBE-4FB8-8234-69D4B2FF4564}" srcOrd="0" destOrd="0" presId="urn:microsoft.com/office/officeart/2011/layout/CircleProcess"/>
    <dgm:cxn modelId="{4D1CB560-B0F4-47D4-A073-AEFE6A0B4B93}" type="presOf" srcId="{27412CED-8814-44F7-ABE3-2481E914698C}" destId="{33A98E47-44D0-49D0-9456-7A6EADCADD7C}" srcOrd="1" destOrd="0" presId="urn:microsoft.com/office/officeart/2011/layout/CircleProcess"/>
    <dgm:cxn modelId="{CA983C6B-EA0D-482A-BC94-4C3F0E222000}" type="presOf" srcId="{43B3E911-7771-41B7-B5DF-6F350FEBA09D}" destId="{075EA957-199F-4957-8693-2E67E478A2A8}" srcOrd="0" destOrd="0" presId="urn:microsoft.com/office/officeart/2011/layout/CircleProcess"/>
    <dgm:cxn modelId="{0CA3F558-DE16-4280-96E6-88A5FF790693}" srcId="{CB64161F-20D0-4A86-B232-B902CBFB00DE}" destId="{A1CB7769-F251-44C4-9827-5F5957200F2E}" srcOrd="0" destOrd="0" parTransId="{4A65DECA-449D-4677-9F77-A65C12CAA08E}" sibTransId="{9E18254D-815F-4C10-B046-383C6AA2905D}"/>
    <dgm:cxn modelId="{03E21386-F8D7-4225-B6A9-590BAB09844E}" srcId="{CB64161F-20D0-4A86-B232-B902CBFB00DE}" destId="{42DA2CA6-C3DE-461F-A862-9EABD64752A4}" srcOrd="1" destOrd="0" parTransId="{13083F05-EB96-4E4C-9E6F-6E5E51BD41E7}" sibTransId="{AF7F9334-D797-4677-BE2D-CC7E67DA2431}"/>
    <dgm:cxn modelId="{8B489E8E-D85B-4B3D-A99C-0C19F5EE9FF4}" type="presOf" srcId="{A1CB7769-F251-44C4-9827-5F5957200F2E}" destId="{41191AF1-FD6D-4DEF-8C53-B115CDB7CA32}" srcOrd="0" destOrd="0" presId="urn:microsoft.com/office/officeart/2011/layout/CircleProcess"/>
    <dgm:cxn modelId="{F99D8990-429B-4D55-802F-A62A5D47DA6A}" type="presOf" srcId="{DEF95BF7-F11E-4227-AB40-12F4DDDC5CE6}" destId="{8D74BAD9-7E2B-4B26-BBFC-E342B1C45963}" srcOrd="0" destOrd="0" presId="urn:microsoft.com/office/officeart/2011/layout/CircleProcess"/>
    <dgm:cxn modelId="{530733A3-C2B1-4FC2-A6B6-F183B5A47755}" type="presOf" srcId="{42DA2CA6-C3DE-461F-A862-9EABD64752A4}" destId="{634C0E0C-E99A-456E-9EA9-4426BBAB631F}" srcOrd="1" destOrd="0" presId="urn:microsoft.com/office/officeart/2011/layout/CircleProcess"/>
    <dgm:cxn modelId="{BD5E8DB3-1553-420B-9AB9-747300388317}" srcId="{CB64161F-20D0-4A86-B232-B902CBFB00DE}" destId="{27412CED-8814-44F7-ABE3-2481E914698C}" srcOrd="5" destOrd="0" parTransId="{4EF293C1-6A2B-4C87-B218-716838420825}" sibTransId="{6C6812DA-C4F8-4F80-A1B4-E8FE52A99C57}"/>
    <dgm:cxn modelId="{116714B4-8CD5-4E29-AEA5-6937B9061BAB}" type="presOf" srcId="{42DA2CA6-C3DE-461F-A862-9EABD64752A4}" destId="{E4A3386B-F677-45E8-BF1B-AAE1712AAEF7}" srcOrd="0" destOrd="0" presId="urn:microsoft.com/office/officeart/2011/layout/CircleProcess"/>
    <dgm:cxn modelId="{EFF5D9B6-E9A7-43D1-A8F4-D40F893B52F3}" srcId="{CB64161F-20D0-4A86-B232-B902CBFB00DE}" destId="{43B3E911-7771-41B7-B5DF-6F350FEBA09D}" srcOrd="4" destOrd="0" parTransId="{5BFDEF77-26D6-4EAB-A927-39DEA26B90EF}" sibTransId="{6C1383ED-E660-40F1-878A-C27779A38548}"/>
    <dgm:cxn modelId="{595F51CF-E0FF-434F-ACE1-DE03B7423CB3}" type="presOf" srcId="{E70AEB5B-54C0-4039-B50F-B73D3EB182BD}" destId="{34B1C854-EFC8-4043-A60A-26DCABDBC80E}" srcOrd="0" destOrd="0" presId="urn:microsoft.com/office/officeart/2011/layout/CircleProcess"/>
    <dgm:cxn modelId="{202053D0-EE51-4B69-B1B9-CC8B7AFBF7A9}" srcId="{CB64161F-20D0-4A86-B232-B902CBFB00DE}" destId="{DEF95BF7-F11E-4227-AB40-12F4DDDC5CE6}" srcOrd="2" destOrd="0" parTransId="{E290A8E2-2A70-436E-B9BB-489F2F5934F8}" sibTransId="{8ED9DDBC-9ADD-4D65-873F-C1BBCB449A5A}"/>
    <dgm:cxn modelId="{6BCAD1EF-D2C6-436F-AF63-3B19EC47F6B1}" type="presOf" srcId="{E70AEB5B-54C0-4039-B50F-B73D3EB182BD}" destId="{6AB7A5C5-1964-4DD9-9F0E-5258A32DBD6C}" srcOrd="1" destOrd="0" presId="urn:microsoft.com/office/officeart/2011/layout/CircleProcess"/>
    <dgm:cxn modelId="{EBA5F1EF-C227-4ECD-9D4D-A61045D86ED6}" type="presOf" srcId="{A1CB7769-F251-44C4-9827-5F5957200F2E}" destId="{37241527-A4D8-49FE-B49B-158CCFE8E926}" srcOrd="1" destOrd="0" presId="urn:microsoft.com/office/officeart/2011/layout/CircleProcess"/>
    <dgm:cxn modelId="{31FE0AF6-EE7C-47F3-B330-07E0E04DA2DD}" srcId="{CB64161F-20D0-4A86-B232-B902CBFB00DE}" destId="{E70AEB5B-54C0-4039-B50F-B73D3EB182BD}" srcOrd="3" destOrd="0" parTransId="{E8FFCF80-CC64-4957-A7B6-77EAB63A0B02}" sibTransId="{AF95EF94-85A1-4763-BFC6-FB5FBAFAB381}"/>
    <dgm:cxn modelId="{F45F0C6B-511F-45EF-9616-4034D61E4A82}" type="presParOf" srcId="{06F49B51-9DBE-4FB8-8234-69D4B2FF4564}" destId="{8377E10E-B3B3-4496-B258-B15C88B231D9}" srcOrd="0" destOrd="0" presId="urn:microsoft.com/office/officeart/2011/layout/CircleProcess"/>
    <dgm:cxn modelId="{A6DE5039-A831-48AC-85A6-67AFF6EB55EE}" type="presParOf" srcId="{8377E10E-B3B3-4496-B258-B15C88B231D9}" destId="{6F4F371C-245F-4A4F-9F8F-6B231230E6B1}" srcOrd="0" destOrd="0" presId="urn:microsoft.com/office/officeart/2011/layout/CircleProcess"/>
    <dgm:cxn modelId="{D57F52D9-881F-4934-A746-6C9533BE071E}" type="presParOf" srcId="{06F49B51-9DBE-4FB8-8234-69D4B2FF4564}" destId="{9B89E665-EA9B-4928-B69A-A66BBFA9EF94}" srcOrd="1" destOrd="0" presId="urn:microsoft.com/office/officeart/2011/layout/CircleProcess"/>
    <dgm:cxn modelId="{E318EFDD-EA1A-494B-A8F9-D747D8689D80}" type="presParOf" srcId="{9B89E665-EA9B-4928-B69A-A66BBFA9EF94}" destId="{7E21711C-FC9E-4CD4-A546-B90E12A6666C}" srcOrd="0" destOrd="0" presId="urn:microsoft.com/office/officeart/2011/layout/CircleProcess"/>
    <dgm:cxn modelId="{9F8703B5-3AE2-4390-995D-EF4C8F7A343C}" type="presParOf" srcId="{06F49B51-9DBE-4FB8-8234-69D4B2FF4564}" destId="{33A98E47-44D0-49D0-9456-7A6EADCADD7C}" srcOrd="2" destOrd="0" presId="urn:microsoft.com/office/officeart/2011/layout/CircleProcess"/>
    <dgm:cxn modelId="{771AE498-0710-4876-A294-8934216DFA88}" type="presParOf" srcId="{06F49B51-9DBE-4FB8-8234-69D4B2FF4564}" destId="{E332D9D8-8911-4C63-9031-9AD6C9688A7F}" srcOrd="3" destOrd="0" presId="urn:microsoft.com/office/officeart/2011/layout/CircleProcess"/>
    <dgm:cxn modelId="{AB5C4801-A7E3-4AD4-8B3C-03640F825022}" type="presParOf" srcId="{E332D9D8-8911-4C63-9031-9AD6C9688A7F}" destId="{2741EA8F-8D2C-4047-8412-45428A0F197C}" srcOrd="0" destOrd="0" presId="urn:microsoft.com/office/officeart/2011/layout/CircleProcess"/>
    <dgm:cxn modelId="{D6472DA1-B670-45FF-85E7-DE179DEAA511}" type="presParOf" srcId="{06F49B51-9DBE-4FB8-8234-69D4B2FF4564}" destId="{DF691CEF-1CBB-462E-B858-F6CA21952937}" srcOrd="4" destOrd="0" presId="urn:microsoft.com/office/officeart/2011/layout/CircleProcess"/>
    <dgm:cxn modelId="{D859BC99-2501-4A1D-BAEA-01A034998314}" type="presParOf" srcId="{DF691CEF-1CBB-462E-B858-F6CA21952937}" destId="{075EA957-199F-4957-8693-2E67E478A2A8}" srcOrd="0" destOrd="0" presId="urn:microsoft.com/office/officeart/2011/layout/CircleProcess"/>
    <dgm:cxn modelId="{3EE7C1ED-18E9-4646-85E0-FB3931A2F4E5}" type="presParOf" srcId="{06F49B51-9DBE-4FB8-8234-69D4B2FF4564}" destId="{A59D3D53-9A1B-4A87-894B-A9CFD5EF2710}" srcOrd="5" destOrd="0" presId="urn:microsoft.com/office/officeart/2011/layout/CircleProcess"/>
    <dgm:cxn modelId="{B189593F-D4CC-4B9D-B95F-A01CE1EBC40F}" type="presParOf" srcId="{06F49B51-9DBE-4FB8-8234-69D4B2FF4564}" destId="{E2517E71-71E2-4273-934C-5F530C384EA2}" srcOrd="6" destOrd="0" presId="urn:microsoft.com/office/officeart/2011/layout/CircleProcess"/>
    <dgm:cxn modelId="{F983D02A-32B0-4E56-8623-5EBB6DC92947}" type="presParOf" srcId="{E2517E71-71E2-4273-934C-5F530C384EA2}" destId="{926D4EDA-31E3-4C4E-87B4-30CE5E1A86B9}" srcOrd="0" destOrd="0" presId="urn:microsoft.com/office/officeart/2011/layout/CircleProcess"/>
    <dgm:cxn modelId="{1DBCAC52-98A6-40D7-A16F-B7A294035F5C}" type="presParOf" srcId="{06F49B51-9DBE-4FB8-8234-69D4B2FF4564}" destId="{740B7D10-7280-4D6C-A3B0-B2D298243F0C}" srcOrd="7" destOrd="0" presId="urn:microsoft.com/office/officeart/2011/layout/CircleProcess"/>
    <dgm:cxn modelId="{1718DC82-6DFE-48F6-81FD-E15A6381B2B9}" type="presParOf" srcId="{740B7D10-7280-4D6C-A3B0-B2D298243F0C}" destId="{34B1C854-EFC8-4043-A60A-26DCABDBC80E}" srcOrd="0" destOrd="0" presId="urn:microsoft.com/office/officeart/2011/layout/CircleProcess"/>
    <dgm:cxn modelId="{C69EDA4D-E9BD-4FCC-898F-4090C7A8B1A7}" type="presParOf" srcId="{06F49B51-9DBE-4FB8-8234-69D4B2FF4564}" destId="{6AB7A5C5-1964-4DD9-9F0E-5258A32DBD6C}" srcOrd="8" destOrd="0" presId="urn:microsoft.com/office/officeart/2011/layout/CircleProcess"/>
    <dgm:cxn modelId="{5458BCA1-321E-4D8B-9D34-51358F766633}" type="presParOf" srcId="{06F49B51-9DBE-4FB8-8234-69D4B2FF4564}" destId="{56FAD47A-C34C-42DC-A1B6-63D2D8A60D94}" srcOrd="9" destOrd="0" presId="urn:microsoft.com/office/officeart/2011/layout/CircleProcess"/>
    <dgm:cxn modelId="{983AD148-D23C-445D-8851-1F80ECFA9709}" type="presParOf" srcId="{56FAD47A-C34C-42DC-A1B6-63D2D8A60D94}" destId="{16EACC53-41C2-4BE8-A01A-BDA682F23ED9}" srcOrd="0" destOrd="0" presId="urn:microsoft.com/office/officeart/2011/layout/CircleProcess"/>
    <dgm:cxn modelId="{8012BD52-0671-43C1-BCCF-47D01657284D}" type="presParOf" srcId="{06F49B51-9DBE-4FB8-8234-69D4B2FF4564}" destId="{A2B53FA2-5389-40A6-A7A1-7029E261FCD4}" srcOrd="10" destOrd="0" presId="urn:microsoft.com/office/officeart/2011/layout/CircleProcess"/>
    <dgm:cxn modelId="{6BA6C413-A8CB-424D-AF35-3E41EFC505DA}" type="presParOf" srcId="{A2B53FA2-5389-40A6-A7A1-7029E261FCD4}" destId="{8D74BAD9-7E2B-4B26-BBFC-E342B1C45963}" srcOrd="0" destOrd="0" presId="urn:microsoft.com/office/officeart/2011/layout/CircleProcess"/>
    <dgm:cxn modelId="{BBBAA5A8-FAE8-4DDD-B4C7-6B8245DB4FE3}" type="presParOf" srcId="{06F49B51-9DBE-4FB8-8234-69D4B2FF4564}" destId="{BA8E8435-8DD4-4179-B2A9-B3CF022769DA}" srcOrd="11" destOrd="0" presId="urn:microsoft.com/office/officeart/2011/layout/CircleProcess"/>
    <dgm:cxn modelId="{18E009E1-C57C-4C73-B15E-7825F73934EE}" type="presParOf" srcId="{06F49B51-9DBE-4FB8-8234-69D4B2FF4564}" destId="{8EA6D1DA-D8D0-4DE8-B14B-7FBB619B1221}" srcOrd="12" destOrd="0" presId="urn:microsoft.com/office/officeart/2011/layout/CircleProcess"/>
    <dgm:cxn modelId="{3BF86339-E032-42B2-828B-208539E81AD1}" type="presParOf" srcId="{8EA6D1DA-D8D0-4DE8-B14B-7FBB619B1221}" destId="{D4109DF0-EB27-4AE7-A712-F105B0B045E0}" srcOrd="0" destOrd="0" presId="urn:microsoft.com/office/officeart/2011/layout/CircleProcess"/>
    <dgm:cxn modelId="{2D8545FA-6FAC-4874-9652-A77D4096F222}" type="presParOf" srcId="{06F49B51-9DBE-4FB8-8234-69D4B2FF4564}" destId="{EEFEB111-88F1-4CA7-B467-471861D97F5C}" srcOrd="13" destOrd="0" presId="urn:microsoft.com/office/officeart/2011/layout/CircleProcess"/>
    <dgm:cxn modelId="{89D01ADC-131E-4923-87F5-224AD2F2214A}" type="presParOf" srcId="{EEFEB111-88F1-4CA7-B467-471861D97F5C}" destId="{E4A3386B-F677-45E8-BF1B-AAE1712AAEF7}" srcOrd="0" destOrd="0" presId="urn:microsoft.com/office/officeart/2011/layout/CircleProcess"/>
    <dgm:cxn modelId="{CCF89FAB-D057-462B-928D-DA3356F330B6}" type="presParOf" srcId="{06F49B51-9DBE-4FB8-8234-69D4B2FF4564}" destId="{634C0E0C-E99A-456E-9EA9-4426BBAB631F}" srcOrd="14" destOrd="0" presId="urn:microsoft.com/office/officeart/2011/layout/CircleProcess"/>
    <dgm:cxn modelId="{095E7E13-5965-4FA9-BA7D-AECF4AC47000}" type="presParOf" srcId="{06F49B51-9DBE-4FB8-8234-69D4B2FF4564}" destId="{61F988F9-CDFF-4A29-BFF1-AFB6E61C8092}" srcOrd="15" destOrd="0" presId="urn:microsoft.com/office/officeart/2011/layout/CircleProcess"/>
    <dgm:cxn modelId="{1A9F0D43-1244-4B82-B715-E349BB826D04}" type="presParOf" srcId="{61F988F9-CDFF-4A29-BFF1-AFB6E61C8092}" destId="{200F2FA6-5DB7-4BFC-BC65-13804DC7C62B}" srcOrd="0" destOrd="0" presId="urn:microsoft.com/office/officeart/2011/layout/CircleProcess"/>
    <dgm:cxn modelId="{C04A420A-DDA9-46A4-9461-B1B43307EEC1}" type="presParOf" srcId="{06F49B51-9DBE-4FB8-8234-69D4B2FF4564}" destId="{A46B0EAB-94CF-4F3A-BE9A-BBE4732C49E0}" srcOrd="16" destOrd="0" presId="urn:microsoft.com/office/officeart/2011/layout/CircleProcess"/>
    <dgm:cxn modelId="{9A69AC41-CCE0-47F4-991D-F13A60C97767}" type="presParOf" srcId="{A46B0EAB-94CF-4F3A-BE9A-BBE4732C49E0}" destId="{41191AF1-FD6D-4DEF-8C53-B115CDB7CA32}" srcOrd="0" destOrd="0" presId="urn:microsoft.com/office/officeart/2011/layout/CircleProcess"/>
    <dgm:cxn modelId="{3129658B-F060-4716-BE9B-69FB99A5504C}" type="presParOf" srcId="{06F49B51-9DBE-4FB8-8234-69D4B2FF4564}" destId="{37241527-A4D8-49FE-B49B-158CCFE8E926}" srcOrd="17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1F866E-C1C5-426A-A900-3E59CD2B7F0F}" type="doc">
      <dgm:prSet loTypeId="urn:microsoft.com/office/officeart/2011/layout/Circle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IN"/>
        </a:p>
      </dgm:t>
    </dgm:pt>
    <dgm:pt modelId="{13FF32DB-A180-4DE7-BD95-FFFE09D48807}">
      <dgm:prSet phldrT="[Text]"/>
      <dgm:spPr/>
      <dgm:t>
        <a:bodyPr/>
        <a:lstStyle/>
        <a:p>
          <a:r>
            <a:rPr lang="en-IN" b="1" dirty="0">
              <a:latin typeface="Gill Sans"/>
            </a:rPr>
            <a:t>Prepare Manifests</a:t>
          </a:r>
        </a:p>
      </dgm:t>
    </dgm:pt>
    <dgm:pt modelId="{799F8BB2-9A59-4AC5-BC11-652DDE132166}" type="parTrans" cxnId="{C0BB67CA-780E-4220-826B-AEA9AE03BA91}">
      <dgm:prSet/>
      <dgm:spPr/>
      <dgm:t>
        <a:bodyPr/>
        <a:lstStyle/>
        <a:p>
          <a:endParaRPr lang="en-IN"/>
        </a:p>
      </dgm:t>
    </dgm:pt>
    <dgm:pt modelId="{24CC59E1-C859-4A4B-9391-EC86CDF4ABCA}" type="sibTrans" cxnId="{C0BB67CA-780E-4220-826B-AEA9AE03BA91}">
      <dgm:prSet/>
      <dgm:spPr/>
      <dgm:t>
        <a:bodyPr/>
        <a:lstStyle/>
        <a:p>
          <a:endParaRPr lang="en-IN"/>
        </a:p>
      </dgm:t>
    </dgm:pt>
    <dgm:pt modelId="{A9C2B13A-7D67-45EA-9C75-E885F3230630}">
      <dgm:prSet phldrT="[Text]"/>
      <dgm:spPr/>
      <dgm:t>
        <a:bodyPr/>
        <a:lstStyle/>
        <a:p>
          <a:r>
            <a:rPr lang="en-IN" b="1" dirty="0">
              <a:latin typeface="Gill Sans"/>
            </a:rPr>
            <a:t>Setup Genesis</a:t>
          </a:r>
        </a:p>
      </dgm:t>
    </dgm:pt>
    <dgm:pt modelId="{93755B0E-5F79-4E4A-81DF-9FE0155E51EF}" type="parTrans" cxnId="{C9B0D12E-A329-45C4-99C2-1BCB41B152BA}">
      <dgm:prSet/>
      <dgm:spPr/>
      <dgm:t>
        <a:bodyPr/>
        <a:lstStyle/>
        <a:p>
          <a:endParaRPr lang="en-IN"/>
        </a:p>
      </dgm:t>
    </dgm:pt>
    <dgm:pt modelId="{4E828E6F-42B9-425A-A812-D1ED66509F85}" type="sibTrans" cxnId="{C9B0D12E-A329-45C4-99C2-1BCB41B152BA}">
      <dgm:prSet/>
      <dgm:spPr/>
      <dgm:t>
        <a:bodyPr/>
        <a:lstStyle/>
        <a:p>
          <a:endParaRPr lang="en-IN"/>
        </a:p>
      </dgm:t>
    </dgm:pt>
    <dgm:pt modelId="{A90A6678-D71E-4505-8A9E-08FD12706EBE}">
      <dgm:prSet phldrT="[Text]"/>
      <dgm:spPr/>
      <dgm:t>
        <a:bodyPr/>
        <a:lstStyle/>
        <a:p>
          <a:r>
            <a:rPr lang="en-IN" b="1" dirty="0">
              <a:latin typeface="Gill Sans"/>
            </a:rPr>
            <a:t>Run Deploy</a:t>
          </a:r>
        </a:p>
      </dgm:t>
    </dgm:pt>
    <dgm:pt modelId="{9C45DA1C-CE8E-4EEF-B81C-5F0322A9C2E0}" type="parTrans" cxnId="{D2873F3F-0FBA-428F-8020-99018FED9FF1}">
      <dgm:prSet/>
      <dgm:spPr/>
      <dgm:t>
        <a:bodyPr/>
        <a:lstStyle/>
        <a:p>
          <a:endParaRPr lang="en-IN"/>
        </a:p>
      </dgm:t>
    </dgm:pt>
    <dgm:pt modelId="{AB7744C2-9976-4687-BDA7-718B8A6121F0}" type="sibTrans" cxnId="{D2873F3F-0FBA-428F-8020-99018FED9FF1}">
      <dgm:prSet/>
      <dgm:spPr/>
      <dgm:t>
        <a:bodyPr/>
        <a:lstStyle/>
        <a:p>
          <a:endParaRPr lang="en-IN"/>
        </a:p>
      </dgm:t>
    </dgm:pt>
    <dgm:pt modelId="{0AB35E5A-263F-48BD-BE0A-AF33204D0137}" type="pres">
      <dgm:prSet presAssocID="{901F866E-C1C5-426A-A900-3E59CD2B7F0F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A7B0397D-C40E-416C-9CB4-FE2C3BE2BB0E}" type="pres">
      <dgm:prSet presAssocID="{A90A6678-D71E-4505-8A9E-08FD12706EBE}" presName="Accent3" presStyleCnt="0"/>
      <dgm:spPr/>
    </dgm:pt>
    <dgm:pt modelId="{6B766141-BE37-4B87-A8C5-89F7F6A9420A}" type="pres">
      <dgm:prSet presAssocID="{A90A6678-D71E-4505-8A9E-08FD12706EBE}" presName="Accent" presStyleLbl="node1" presStyleIdx="0" presStyleCnt="3"/>
      <dgm:spPr/>
    </dgm:pt>
    <dgm:pt modelId="{8C8F7755-D6DE-443F-B139-650F0699F11C}" type="pres">
      <dgm:prSet presAssocID="{A90A6678-D71E-4505-8A9E-08FD12706EBE}" presName="ParentBackground3" presStyleCnt="0"/>
      <dgm:spPr/>
    </dgm:pt>
    <dgm:pt modelId="{10A42306-EF52-42AF-A79E-192DFE42E2A0}" type="pres">
      <dgm:prSet presAssocID="{A90A6678-D71E-4505-8A9E-08FD12706EBE}" presName="ParentBackground" presStyleLbl="fgAcc1" presStyleIdx="0" presStyleCnt="3"/>
      <dgm:spPr/>
    </dgm:pt>
    <dgm:pt modelId="{49190D6E-F986-411E-B947-920E5477331D}" type="pres">
      <dgm:prSet presAssocID="{A90A6678-D71E-4505-8A9E-08FD12706EBE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310A108-24CA-4EF5-8D5B-984E5C9FAD96}" type="pres">
      <dgm:prSet presAssocID="{A9C2B13A-7D67-45EA-9C75-E885F3230630}" presName="Accent2" presStyleCnt="0"/>
      <dgm:spPr/>
    </dgm:pt>
    <dgm:pt modelId="{36398C3F-4E6F-4AF4-A929-F214C7F9BA1A}" type="pres">
      <dgm:prSet presAssocID="{A9C2B13A-7D67-45EA-9C75-E885F3230630}" presName="Accent" presStyleLbl="node1" presStyleIdx="1" presStyleCnt="3"/>
      <dgm:spPr/>
    </dgm:pt>
    <dgm:pt modelId="{79D666A4-4A46-4613-8C74-906FC26D6619}" type="pres">
      <dgm:prSet presAssocID="{A9C2B13A-7D67-45EA-9C75-E885F3230630}" presName="ParentBackground2" presStyleCnt="0"/>
      <dgm:spPr/>
    </dgm:pt>
    <dgm:pt modelId="{017B7648-58E7-4A32-8F8A-6ADD9D704518}" type="pres">
      <dgm:prSet presAssocID="{A9C2B13A-7D67-45EA-9C75-E885F3230630}" presName="ParentBackground" presStyleLbl="fgAcc1" presStyleIdx="1" presStyleCnt="3"/>
      <dgm:spPr/>
    </dgm:pt>
    <dgm:pt modelId="{68ED37F9-2226-4960-B1B1-809F9E2EA259}" type="pres">
      <dgm:prSet presAssocID="{A9C2B13A-7D67-45EA-9C75-E885F323063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7D663DE-B12D-427E-86BD-35B6FA4435BD}" type="pres">
      <dgm:prSet presAssocID="{13FF32DB-A180-4DE7-BD95-FFFE09D48807}" presName="Accent1" presStyleCnt="0"/>
      <dgm:spPr/>
    </dgm:pt>
    <dgm:pt modelId="{7A10AD74-89F6-4A7E-8247-BB0BCFC66865}" type="pres">
      <dgm:prSet presAssocID="{13FF32DB-A180-4DE7-BD95-FFFE09D48807}" presName="Accent" presStyleLbl="node1" presStyleIdx="2" presStyleCnt="3"/>
      <dgm:spPr/>
    </dgm:pt>
    <dgm:pt modelId="{40D66F43-4B23-4C61-B94A-AB0BCF596173}" type="pres">
      <dgm:prSet presAssocID="{13FF32DB-A180-4DE7-BD95-FFFE09D48807}" presName="ParentBackground1" presStyleCnt="0"/>
      <dgm:spPr/>
    </dgm:pt>
    <dgm:pt modelId="{C39A56CB-86F2-436B-8BA3-BD2C34168D63}" type="pres">
      <dgm:prSet presAssocID="{13FF32DB-A180-4DE7-BD95-FFFE09D48807}" presName="ParentBackground" presStyleLbl="fgAcc1" presStyleIdx="2" presStyleCnt="3"/>
      <dgm:spPr/>
    </dgm:pt>
    <dgm:pt modelId="{B3885718-5934-40B1-9BA6-3915C0192806}" type="pres">
      <dgm:prSet presAssocID="{13FF32DB-A180-4DE7-BD95-FFFE09D48807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9B0D12E-A329-45C4-99C2-1BCB41B152BA}" srcId="{901F866E-C1C5-426A-A900-3E59CD2B7F0F}" destId="{A9C2B13A-7D67-45EA-9C75-E885F3230630}" srcOrd="1" destOrd="0" parTransId="{93755B0E-5F79-4E4A-81DF-9FE0155E51EF}" sibTransId="{4E828E6F-42B9-425A-A812-D1ED66509F85}"/>
    <dgm:cxn modelId="{1CCB223F-BFF1-402A-86C6-4DFF90316220}" type="presOf" srcId="{A9C2B13A-7D67-45EA-9C75-E885F3230630}" destId="{68ED37F9-2226-4960-B1B1-809F9E2EA259}" srcOrd="1" destOrd="0" presId="urn:microsoft.com/office/officeart/2011/layout/CircleProcess"/>
    <dgm:cxn modelId="{D2873F3F-0FBA-428F-8020-99018FED9FF1}" srcId="{901F866E-C1C5-426A-A900-3E59CD2B7F0F}" destId="{A90A6678-D71E-4505-8A9E-08FD12706EBE}" srcOrd="2" destOrd="0" parTransId="{9C45DA1C-CE8E-4EEF-B81C-5F0322A9C2E0}" sibTransId="{AB7744C2-9976-4687-BDA7-718B8A6121F0}"/>
    <dgm:cxn modelId="{9836C778-4C2B-492B-BA8A-001241EAA203}" type="presOf" srcId="{A90A6678-D71E-4505-8A9E-08FD12706EBE}" destId="{49190D6E-F986-411E-B947-920E5477331D}" srcOrd="1" destOrd="0" presId="urn:microsoft.com/office/officeart/2011/layout/CircleProcess"/>
    <dgm:cxn modelId="{E055078A-8FB6-4D03-8A08-5BAFA31A83BF}" type="presOf" srcId="{13FF32DB-A180-4DE7-BD95-FFFE09D48807}" destId="{B3885718-5934-40B1-9BA6-3915C0192806}" srcOrd="1" destOrd="0" presId="urn:microsoft.com/office/officeart/2011/layout/CircleProcess"/>
    <dgm:cxn modelId="{1C9261A6-D4D9-4E63-A9B5-9EE472C00F37}" type="presOf" srcId="{A9C2B13A-7D67-45EA-9C75-E885F3230630}" destId="{017B7648-58E7-4A32-8F8A-6ADD9D704518}" srcOrd="0" destOrd="0" presId="urn:microsoft.com/office/officeart/2011/layout/CircleProcess"/>
    <dgm:cxn modelId="{A95653C7-77D6-4E00-A375-E8F7F2A0874E}" type="presOf" srcId="{13FF32DB-A180-4DE7-BD95-FFFE09D48807}" destId="{C39A56CB-86F2-436B-8BA3-BD2C34168D63}" srcOrd="0" destOrd="0" presId="urn:microsoft.com/office/officeart/2011/layout/CircleProcess"/>
    <dgm:cxn modelId="{C0BB67CA-780E-4220-826B-AEA9AE03BA91}" srcId="{901F866E-C1C5-426A-A900-3E59CD2B7F0F}" destId="{13FF32DB-A180-4DE7-BD95-FFFE09D48807}" srcOrd="0" destOrd="0" parTransId="{799F8BB2-9A59-4AC5-BC11-652DDE132166}" sibTransId="{24CC59E1-C859-4A4B-9391-EC86CDF4ABCA}"/>
    <dgm:cxn modelId="{2DEB45D0-13F7-4039-84DD-D78B56CCE8FB}" type="presOf" srcId="{A90A6678-D71E-4505-8A9E-08FD12706EBE}" destId="{10A42306-EF52-42AF-A79E-192DFE42E2A0}" srcOrd="0" destOrd="0" presId="urn:microsoft.com/office/officeart/2011/layout/CircleProcess"/>
    <dgm:cxn modelId="{4654FCDB-FAAB-4D9C-9BFB-B9B5249AD6B7}" type="presOf" srcId="{901F866E-C1C5-426A-A900-3E59CD2B7F0F}" destId="{0AB35E5A-263F-48BD-BE0A-AF33204D0137}" srcOrd="0" destOrd="0" presId="urn:microsoft.com/office/officeart/2011/layout/CircleProcess"/>
    <dgm:cxn modelId="{16C93542-48D1-4E02-87AB-CA41F6F4123D}" type="presParOf" srcId="{0AB35E5A-263F-48BD-BE0A-AF33204D0137}" destId="{A7B0397D-C40E-416C-9CB4-FE2C3BE2BB0E}" srcOrd="0" destOrd="0" presId="urn:microsoft.com/office/officeart/2011/layout/CircleProcess"/>
    <dgm:cxn modelId="{FB10BAF0-9065-4F23-A95A-FC35CDF0451D}" type="presParOf" srcId="{A7B0397D-C40E-416C-9CB4-FE2C3BE2BB0E}" destId="{6B766141-BE37-4B87-A8C5-89F7F6A9420A}" srcOrd="0" destOrd="0" presId="urn:microsoft.com/office/officeart/2011/layout/CircleProcess"/>
    <dgm:cxn modelId="{F3180EDA-7FA9-4541-9D97-EDF444A7E12B}" type="presParOf" srcId="{0AB35E5A-263F-48BD-BE0A-AF33204D0137}" destId="{8C8F7755-D6DE-443F-B139-650F0699F11C}" srcOrd="1" destOrd="0" presId="urn:microsoft.com/office/officeart/2011/layout/CircleProcess"/>
    <dgm:cxn modelId="{83F9696E-16C4-41E7-8E87-42985FD50B45}" type="presParOf" srcId="{8C8F7755-D6DE-443F-B139-650F0699F11C}" destId="{10A42306-EF52-42AF-A79E-192DFE42E2A0}" srcOrd="0" destOrd="0" presId="urn:microsoft.com/office/officeart/2011/layout/CircleProcess"/>
    <dgm:cxn modelId="{9C71DFCB-E02C-4077-909B-CDED8BCA52E8}" type="presParOf" srcId="{0AB35E5A-263F-48BD-BE0A-AF33204D0137}" destId="{49190D6E-F986-411E-B947-920E5477331D}" srcOrd="2" destOrd="0" presId="urn:microsoft.com/office/officeart/2011/layout/CircleProcess"/>
    <dgm:cxn modelId="{C72618A5-2834-4BF8-B7AF-1A13C457140B}" type="presParOf" srcId="{0AB35E5A-263F-48BD-BE0A-AF33204D0137}" destId="{5310A108-24CA-4EF5-8D5B-984E5C9FAD96}" srcOrd="3" destOrd="0" presId="urn:microsoft.com/office/officeart/2011/layout/CircleProcess"/>
    <dgm:cxn modelId="{98AA6A40-CECA-47C2-B6BC-A9122E33CC1D}" type="presParOf" srcId="{5310A108-24CA-4EF5-8D5B-984E5C9FAD96}" destId="{36398C3F-4E6F-4AF4-A929-F214C7F9BA1A}" srcOrd="0" destOrd="0" presId="urn:microsoft.com/office/officeart/2011/layout/CircleProcess"/>
    <dgm:cxn modelId="{4354420D-FEE5-440E-8313-DBD71D15207B}" type="presParOf" srcId="{0AB35E5A-263F-48BD-BE0A-AF33204D0137}" destId="{79D666A4-4A46-4613-8C74-906FC26D6619}" srcOrd="4" destOrd="0" presId="urn:microsoft.com/office/officeart/2011/layout/CircleProcess"/>
    <dgm:cxn modelId="{BFF61AA0-BCD6-4016-9380-FCC8811AEE21}" type="presParOf" srcId="{79D666A4-4A46-4613-8C74-906FC26D6619}" destId="{017B7648-58E7-4A32-8F8A-6ADD9D704518}" srcOrd="0" destOrd="0" presId="urn:microsoft.com/office/officeart/2011/layout/CircleProcess"/>
    <dgm:cxn modelId="{836CD6F8-6EC9-4B83-B15B-24884E30BE62}" type="presParOf" srcId="{0AB35E5A-263F-48BD-BE0A-AF33204D0137}" destId="{68ED37F9-2226-4960-B1B1-809F9E2EA259}" srcOrd="5" destOrd="0" presId="urn:microsoft.com/office/officeart/2011/layout/CircleProcess"/>
    <dgm:cxn modelId="{DAE29CB8-27D5-44EE-9908-A130457930ED}" type="presParOf" srcId="{0AB35E5A-263F-48BD-BE0A-AF33204D0137}" destId="{F7D663DE-B12D-427E-86BD-35B6FA4435BD}" srcOrd="6" destOrd="0" presId="urn:microsoft.com/office/officeart/2011/layout/CircleProcess"/>
    <dgm:cxn modelId="{AB3A8DB8-45BD-4818-9C90-7666D1BF4BE8}" type="presParOf" srcId="{F7D663DE-B12D-427E-86BD-35B6FA4435BD}" destId="{7A10AD74-89F6-4A7E-8247-BB0BCFC66865}" srcOrd="0" destOrd="0" presId="urn:microsoft.com/office/officeart/2011/layout/CircleProcess"/>
    <dgm:cxn modelId="{3571C81A-A817-448A-AA20-C381A5C89DFB}" type="presParOf" srcId="{0AB35E5A-263F-48BD-BE0A-AF33204D0137}" destId="{40D66F43-4B23-4C61-B94A-AB0BCF596173}" srcOrd="7" destOrd="0" presId="urn:microsoft.com/office/officeart/2011/layout/CircleProcess"/>
    <dgm:cxn modelId="{FE516289-9530-43F4-8F27-5E6A96ED9F30}" type="presParOf" srcId="{40D66F43-4B23-4C61-B94A-AB0BCF596173}" destId="{C39A56CB-86F2-436B-8BA3-BD2C34168D63}" srcOrd="0" destOrd="0" presId="urn:microsoft.com/office/officeart/2011/layout/CircleProcess"/>
    <dgm:cxn modelId="{357DB3D7-5D57-4D6A-B0FA-1E211C8C87D6}" type="presParOf" srcId="{0AB35E5A-263F-48BD-BE0A-AF33204D0137}" destId="{B3885718-5934-40B1-9BA6-3915C0192806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2142E-FC36-4A35-B843-6A8BFE922D5A}">
      <dsp:nvSpPr>
        <dsp:cNvPr id="0" name=""/>
        <dsp:cNvSpPr/>
      </dsp:nvSpPr>
      <dsp:spPr>
        <a:xfrm>
          <a:off x="4707952" y="1562914"/>
          <a:ext cx="1408986" cy="14090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08B1C7-F13A-4B89-8A7F-81CD4188EDFA}">
      <dsp:nvSpPr>
        <dsp:cNvPr id="0" name=""/>
        <dsp:cNvSpPr/>
      </dsp:nvSpPr>
      <dsp:spPr>
        <a:xfrm>
          <a:off x="4755080" y="1609891"/>
          <a:ext cx="1315335" cy="1315104"/>
        </a:xfrm>
        <a:prstGeom prst="ellipse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kern="1200" dirty="0">
              <a:latin typeface="Gill Sans"/>
            </a:rPr>
            <a:t>Install and Configure Software Components</a:t>
          </a:r>
        </a:p>
      </dsp:txBody>
      <dsp:txXfrm>
        <a:off x="4942985" y="1797799"/>
        <a:ext cx="939525" cy="939289"/>
      </dsp:txXfrm>
    </dsp:sp>
    <dsp:sp modelId="{4B4F2BE3-DDF5-48CD-B4F1-3411639C8842}">
      <dsp:nvSpPr>
        <dsp:cNvPr id="0" name=""/>
        <dsp:cNvSpPr/>
      </dsp:nvSpPr>
      <dsp:spPr>
        <a:xfrm rot="2700000">
          <a:off x="3245785" y="1562815"/>
          <a:ext cx="1409009" cy="140900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A8356C-D2C0-40CE-BB16-CD801522FEBD}">
      <dsp:nvSpPr>
        <dsp:cNvPr id="0" name=""/>
        <dsp:cNvSpPr/>
      </dsp:nvSpPr>
      <dsp:spPr>
        <a:xfrm>
          <a:off x="3298966" y="1609891"/>
          <a:ext cx="1315335" cy="1315104"/>
        </a:xfrm>
        <a:prstGeom prst="ellipse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kern="1200" dirty="0">
              <a:latin typeface="Gill Sans"/>
            </a:rPr>
            <a:t>Provision Compute Nodes</a:t>
          </a:r>
        </a:p>
      </dsp:txBody>
      <dsp:txXfrm>
        <a:off x="3486871" y="1797799"/>
        <a:ext cx="939525" cy="939289"/>
      </dsp:txXfrm>
    </dsp:sp>
    <dsp:sp modelId="{1875EE17-1B4A-422E-97E5-03D45BAFDD38}">
      <dsp:nvSpPr>
        <dsp:cNvPr id="0" name=""/>
        <dsp:cNvSpPr/>
      </dsp:nvSpPr>
      <dsp:spPr>
        <a:xfrm rot="2700000">
          <a:off x="1795713" y="1562815"/>
          <a:ext cx="1409009" cy="140900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2E8086-F024-4EC5-8D7D-129234197F10}">
      <dsp:nvSpPr>
        <dsp:cNvPr id="0" name=""/>
        <dsp:cNvSpPr/>
      </dsp:nvSpPr>
      <dsp:spPr>
        <a:xfrm>
          <a:off x="1842852" y="1609891"/>
          <a:ext cx="1315335" cy="1315104"/>
        </a:xfrm>
        <a:prstGeom prst="ellipse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kern="1200" dirty="0">
              <a:latin typeface="Gill Sans"/>
            </a:rPr>
            <a:t>Provision Control Nodes</a:t>
          </a:r>
        </a:p>
      </dsp:txBody>
      <dsp:txXfrm>
        <a:off x="2030757" y="1797799"/>
        <a:ext cx="939525" cy="939289"/>
      </dsp:txXfrm>
    </dsp:sp>
    <dsp:sp modelId="{15CB62FD-184F-4F19-BE63-C5AF223251A6}">
      <dsp:nvSpPr>
        <dsp:cNvPr id="0" name=""/>
        <dsp:cNvSpPr/>
      </dsp:nvSpPr>
      <dsp:spPr>
        <a:xfrm rot="2700000">
          <a:off x="339600" y="1562815"/>
          <a:ext cx="1409009" cy="1409009"/>
        </a:xfrm>
        <a:prstGeom prst="teardrop">
          <a:avLst>
            <a:gd name="adj" fmla="val 1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FCD30-7066-482E-8BE5-5F8BA43AB94C}">
      <dsp:nvSpPr>
        <dsp:cNvPr id="0" name=""/>
        <dsp:cNvSpPr/>
      </dsp:nvSpPr>
      <dsp:spPr>
        <a:xfrm>
          <a:off x="386739" y="1609891"/>
          <a:ext cx="1315335" cy="1315104"/>
        </a:xfrm>
        <a:prstGeom prst="ellipse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300" b="1" kern="1200" dirty="0">
              <a:latin typeface="Gill Sans"/>
            </a:rPr>
            <a:t>Single-Node K8S cluster on  Genesis </a:t>
          </a:r>
        </a:p>
      </dsp:txBody>
      <dsp:txXfrm>
        <a:off x="574644" y="1797799"/>
        <a:ext cx="939525" cy="939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F371C-245F-4A4F-9F8F-6B231230E6B1}">
      <dsp:nvSpPr>
        <dsp:cNvPr id="0" name=""/>
        <dsp:cNvSpPr/>
      </dsp:nvSpPr>
      <dsp:spPr>
        <a:xfrm>
          <a:off x="8049641" y="1771242"/>
          <a:ext cx="1483869" cy="1483587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21711C-FC9E-4CD4-A546-B90E12A6666C}">
      <dsp:nvSpPr>
        <dsp:cNvPr id="0" name=""/>
        <dsp:cNvSpPr/>
      </dsp:nvSpPr>
      <dsp:spPr>
        <a:xfrm>
          <a:off x="8099606" y="1820704"/>
          <a:ext cx="1384881" cy="1384664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>
              <a:latin typeface="Gill Sans"/>
            </a:rPr>
            <a:t>OpenStack</a:t>
          </a:r>
        </a:p>
      </dsp:txBody>
      <dsp:txXfrm>
        <a:off x="8297581" y="2018550"/>
        <a:ext cx="988932" cy="988971"/>
      </dsp:txXfrm>
    </dsp:sp>
    <dsp:sp modelId="{2741EA8F-8D2C-4047-8412-45428A0F197C}">
      <dsp:nvSpPr>
        <dsp:cNvPr id="0" name=""/>
        <dsp:cNvSpPr/>
      </dsp:nvSpPr>
      <dsp:spPr>
        <a:xfrm rot="2700000">
          <a:off x="6516853" y="1771076"/>
          <a:ext cx="1483660" cy="1483660"/>
        </a:xfrm>
        <a:prstGeom prst="teardrop">
          <a:avLst>
            <a:gd name="adj" fmla="val 100000"/>
          </a:avLst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5EA957-199F-4957-8693-2E67E478A2A8}">
      <dsp:nvSpPr>
        <dsp:cNvPr id="0" name=""/>
        <dsp:cNvSpPr/>
      </dsp:nvSpPr>
      <dsp:spPr>
        <a:xfrm>
          <a:off x="6566714" y="1820704"/>
          <a:ext cx="1384881" cy="138466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84491"/>
              <a:satOff val="9755"/>
              <a:lumOff val="140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>
              <a:latin typeface="Gill Sans"/>
            </a:rPr>
            <a:t>Tenant-</a:t>
          </a:r>
          <a:r>
            <a:rPr lang="en-IN" sz="1600" b="1" kern="1200" dirty="0" err="1">
              <a:latin typeface="Gill Sans"/>
            </a:rPr>
            <a:t>Ceph</a:t>
          </a:r>
          <a:endParaRPr lang="en-IN" sz="1600" b="1" kern="1200" dirty="0">
            <a:latin typeface="Gill Sans"/>
          </a:endParaRPr>
        </a:p>
      </dsp:txBody>
      <dsp:txXfrm>
        <a:off x="6764689" y="2018550"/>
        <a:ext cx="988932" cy="988971"/>
      </dsp:txXfrm>
    </dsp:sp>
    <dsp:sp modelId="{926D4EDA-31E3-4C4E-87B4-30CE5E1A86B9}">
      <dsp:nvSpPr>
        <dsp:cNvPr id="0" name=""/>
        <dsp:cNvSpPr/>
      </dsp:nvSpPr>
      <dsp:spPr>
        <a:xfrm rot="2700000">
          <a:off x="4983961" y="1771076"/>
          <a:ext cx="1483660" cy="1483660"/>
        </a:xfrm>
        <a:prstGeom prst="teardrop">
          <a:avLst>
            <a:gd name="adj" fmla="val 100000"/>
          </a:avLst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B1C854-EFC8-4043-A60A-26DCABDBC80E}">
      <dsp:nvSpPr>
        <dsp:cNvPr id="0" name=""/>
        <dsp:cNvSpPr/>
      </dsp:nvSpPr>
      <dsp:spPr>
        <a:xfrm>
          <a:off x="5033822" y="1820704"/>
          <a:ext cx="1384881" cy="138466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68982"/>
              <a:satOff val="19510"/>
              <a:lumOff val="28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>
              <a:latin typeface="Gill Sans"/>
            </a:rPr>
            <a:t>osh-infra</a:t>
          </a:r>
          <a:endParaRPr lang="en-IN" sz="1600" b="1" kern="1200" dirty="0">
            <a:latin typeface="Gill Sans"/>
          </a:endParaRPr>
        </a:p>
      </dsp:txBody>
      <dsp:txXfrm>
        <a:off x="5231797" y="2018550"/>
        <a:ext cx="988932" cy="988971"/>
      </dsp:txXfrm>
    </dsp:sp>
    <dsp:sp modelId="{16EACC53-41C2-4BE8-A01A-BDA682F23ED9}">
      <dsp:nvSpPr>
        <dsp:cNvPr id="0" name=""/>
        <dsp:cNvSpPr/>
      </dsp:nvSpPr>
      <dsp:spPr>
        <a:xfrm rot="2700000">
          <a:off x="3451070" y="1771076"/>
          <a:ext cx="1483660" cy="1483660"/>
        </a:xfrm>
        <a:prstGeom prst="teardrop">
          <a:avLst>
            <a:gd name="adj" fmla="val 100000"/>
          </a:avLst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4BAD9-7E2B-4B26-BBFC-E342B1C45963}">
      <dsp:nvSpPr>
        <dsp:cNvPr id="0" name=""/>
        <dsp:cNvSpPr/>
      </dsp:nvSpPr>
      <dsp:spPr>
        <a:xfrm>
          <a:off x="3500930" y="1820704"/>
          <a:ext cx="1384881" cy="138466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553473"/>
              <a:satOff val="29265"/>
              <a:lumOff val="42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>
              <a:latin typeface="Gill Sans"/>
            </a:rPr>
            <a:t>ucp</a:t>
          </a:r>
          <a:endParaRPr lang="en-IN" sz="1600" b="1" kern="1200" dirty="0">
            <a:latin typeface="Gill Sans"/>
          </a:endParaRPr>
        </a:p>
      </dsp:txBody>
      <dsp:txXfrm>
        <a:off x="3697962" y="2018550"/>
        <a:ext cx="988932" cy="988971"/>
      </dsp:txXfrm>
    </dsp:sp>
    <dsp:sp modelId="{D4109DF0-EB27-4AE7-A712-F105B0B045E0}">
      <dsp:nvSpPr>
        <dsp:cNvPr id="0" name=""/>
        <dsp:cNvSpPr/>
      </dsp:nvSpPr>
      <dsp:spPr>
        <a:xfrm rot="2700000">
          <a:off x="1918178" y="1771076"/>
          <a:ext cx="1483660" cy="1483660"/>
        </a:xfrm>
        <a:prstGeom prst="teardrop">
          <a:avLst>
            <a:gd name="adj" fmla="val 100000"/>
          </a:avLst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A3386B-F677-45E8-BF1B-AAE1712AAEF7}">
      <dsp:nvSpPr>
        <dsp:cNvPr id="0" name=""/>
        <dsp:cNvSpPr/>
      </dsp:nvSpPr>
      <dsp:spPr>
        <a:xfrm>
          <a:off x="1968038" y="1820704"/>
          <a:ext cx="1384881" cy="138466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68982"/>
              <a:satOff val="19510"/>
              <a:lumOff val="28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>
              <a:latin typeface="Gill Sans"/>
            </a:rPr>
            <a:t>Ceph</a:t>
          </a:r>
        </a:p>
      </dsp:txBody>
      <dsp:txXfrm>
        <a:off x="2165071" y="2018550"/>
        <a:ext cx="988932" cy="988971"/>
      </dsp:txXfrm>
    </dsp:sp>
    <dsp:sp modelId="{200F2FA6-5DB7-4BFC-BC65-13804DC7C62B}">
      <dsp:nvSpPr>
        <dsp:cNvPr id="0" name=""/>
        <dsp:cNvSpPr/>
      </dsp:nvSpPr>
      <dsp:spPr>
        <a:xfrm rot="2700000">
          <a:off x="385286" y="1771076"/>
          <a:ext cx="1483660" cy="1483660"/>
        </a:xfrm>
        <a:prstGeom prst="teardrop">
          <a:avLst>
            <a:gd name="adj" fmla="val 100000"/>
          </a:avLst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91AF1-FD6D-4DEF-8C53-B115CDB7CA32}">
      <dsp:nvSpPr>
        <dsp:cNvPr id="0" name=""/>
        <dsp:cNvSpPr/>
      </dsp:nvSpPr>
      <dsp:spPr>
        <a:xfrm>
          <a:off x="434204" y="1820704"/>
          <a:ext cx="1384881" cy="1384664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84491"/>
              <a:satOff val="9755"/>
              <a:lumOff val="140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600" b="1" kern="1200" dirty="0">
              <a:latin typeface="Gill Sans"/>
            </a:rPr>
            <a:t>Kube-system</a:t>
          </a:r>
        </a:p>
      </dsp:txBody>
      <dsp:txXfrm>
        <a:off x="632179" y="2018550"/>
        <a:ext cx="988932" cy="9889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766141-BE37-4B87-A8C5-89F7F6A9420A}">
      <dsp:nvSpPr>
        <dsp:cNvPr id="0" name=""/>
        <dsp:cNvSpPr/>
      </dsp:nvSpPr>
      <dsp:spPr>
        <a:xfrm>
          <a:off x="3812877" y="691414"/>
          <a:ext cx="1663244" cy="16635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A42306-EF52-42AF-A79E-192DFE42E2A0}">
      <dsp:nvSpPr>
        <dsp:cNvPr id="0" name=""/>
        <dsp:cNvSpPr/>
      </dsp:nvSpPr>
      <dsp:spPr>
        <a:xfrm>
          <a:off x="3868102" y="746876"/>
          <a:ext cx="1552794" cy="155262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latin typeface="Gill Sans"/>
            </a:rPr>
            <a:t>Run Deploy</a:t>
          </a:r>
        </a:p>
      </dsp:txBody>
      <dsp:txXfrm>
        <a:off x="4090085" y="968722"/>
        <a:ext cx="1108829" cy="1108937"/>
      </dsp:txXfrm>
    </dsp:sp>
    <dsp:sp modelId="{36398C3F-4E6F-4AF4-A929-F214C7F9BA1A}">
      <dsp:nvSpPr>
        <dsp:cNvPr id="0" name=""/>
        <dsp:cNvSpPr/>
      </dsp:nvSpPr>
      <dsp:spPr>
        <a:xfrm rot="2700000">
          <a:off x="2095870" y="693425"/>
          <a:ext cx="1659238" cy="1659238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B7648-58E7-4A32-8F8A-6ADD9D704518}">
      <dsp:nvSpPr>
        <dsp:cNvPr id="0" name=""/>
        <dsp:cNvSpPr/>
      </dsp:nvSpPr>
      <dsp:spPr>
        <a:xfrm>
          <a:off x="2149091" y="746876"/>
          <a:ext cx="1552794" cy="155262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49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latin typeface="Gill Sans"/>
            </a:rPr>
            <a:t>Setup Genesis</a:t>
          </a:r>
        </a:p>
      </dsp:txBody>
      <dsp:txXfrm>
        <a:off x="2371074" y="968722"/>
        <a:ext cx="1108829" cy="1108937"/>
      </dsp:txXfrm>
    </dsp:sp>
    <dsp:sp modelId="{7A10AD74-89F6-4A7E-8247-BB0BCFC66865}">
      <dsp:nvSpPr>
        <dsp:cNvPr id="0" name=""/>
        <dsp:cNvSpPr/>
      </dsp:nvSpPr>
      <dsp:spPr>
        <a:xfrm rot="2700000">
          <a:off x="376859" y="693425"/>
          <a:ext cx="1659238" cy="1659238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A56CB-86F2-436B-8BA3-BD2C34168D63}">
      <dsp:nvSpPr>
        <dsp:cNvPr id="0" name=""/>
        <dsp:cNvSpPr/>
      </dsp:nvSpPr>
      <dsp:spPr>
        <a:xfrm>
          <a:off x="430081" y="746876"/>
          <a:ext cx="1552794" cy="155262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>
              <a:latin typeface="Gill Sans"/>
            </a:rPr>
            <a:t>Prepare Manifests</a:t>
          </a:r>
        </a:p>
      </dsp:txBody>
      <dsp:txXfrm>
        <a:off x="652063" y="968722"/>
        <a:ext cx="1108829" cy="1108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1/14/2020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25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956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Gill Sans"/>
                <a:ea typeface="Times New Roman" panose="02020603050405020304" pitchFamily="18" charset="0"/>
              </a:rPr>
              <a:t>Initial NFVI Installation</a:t>
            </a:r>
            <a:r>
              <a:rPr lang="en-US" dirty="0">
                <a:latin typeface="Gill Sans"/>
                <a:ea typeface="Times New Roman" panose="02020603050405020304" pitchFamily="18" charset="0"/>
              </a:rPr>
              <a:t> using Airship, challenges, lesson’s learned, and results - explanation of what installation utility was used for deployment, and the current state / Issues</a:t>
            </a:r>
            <a:endParaRPr lang="en-US" dirty="0">
              <a:latin typeface="Gill Sans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152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Gill Sans"/>
                <a:ea typeface="Times New Roman" panose="02020603050405020304" pitchFamily="18" charset="0"/>
              </a:rPr>
              <a:t>Initial NFVI Installation</a:t>
            </a:r>
            <a:r>
              <a:rPr lang="en-US" dirty="0">
                <a:latin typeface="Gill Sans"/>
                <a:ea typeface="Times New Roman" panose="02020603050405020304" pitchFamily="18" charset="0"/>
              </a:rPr>
              <a:t> using Airship, challenges, lesson’s learned, and results - explanation of what installation utility was used for deployment, and the current state / Issues</a:t>
            </a:r>
            <a:endParaRPr lang="en-US" dirty="0">
              <a:latin typeface="Gill Sans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988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Gill Sans"/>
                <a:ea typeface="Times New Roman" panose="02020603050405020304" pitchFamily="18" charset="0"/>
              </a:rPr>
              <a:t>Initial NFVI Installation</a:t>
            </a:r>
            <a:r>
              <a:rPr lang="en-US" dirty="0">
                <a:latin typeface="Gill Sans"/>
                <a:ea typeface="Times New Roman" panose="02020603050405020304" pitchFamily="18" charset="0"/>
              </a:rPr>
              <a:t> using Airship, challenges, lesson’s learned, and results - explanation of what installation utility was used for deployment, and the current state / Issues</a:t>
            </a:r>
            <a:endParaRPr lang="en-US" dirty="0">
              <a:latin typeface="Gill Sans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40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2701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 3</a:t>
            </a:r>
          </a:p>
          <a:p>
            <a:pPr marL="171450" indent="-171450">
              <a:buFontTx/>
              <a:buChar char="-"/>
            </a:pPr>
            <a:r>
              <a:rPr lang="en-US" dirty="0"/>
              <a:t>Finish Cookbook</a:t>
            </a:r>
          </a:p>
          <a:p>
            <a:pPr marL="171450" indent="-171450">
              <a:buFontTx/>
              <a:buChar char="-"/>
            </a:pPr>
            <a:r>
              <a:rPr lang="en-US" dirty="0"/>
              <a:t>Enable automatic deployment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Perform Manifest and </a:t>
            </a:r>
            <a:r>
              <a:rPr lang="en-US"/>
              <a:t>Perf Validations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469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Gill Sans"/>
                <a:ea typeface="Times New Roman" panose="02020603050405020304" pitchFamily="18" charset="0"/>
              </a:rPr>
              <a:t>Initial NFVI Installation</a:t>
            </a:r>
            <a:r>
              <a:rPr lang="en-US" dirty="0">
                <a:latin typeface="Gill Sans"/>
                <a:ea typeface="Times New Roman" panose="02020603050405020304" pitchFamily="18" charset="0"/>
              </a:rPr>
              <a:t> using Airship, challenges, lesson’s learned, and results - explanation of what installation utility was used for deployment, and the current state / Issues</a:t>
            </a:r>
            <a:endParaRPr lang="en-US" dirty="0">
              <a:latin typeface="Gill Sans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502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00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774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668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776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847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3534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56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0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8026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6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7086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3656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897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09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1/14/2020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‹#›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581D3-55A5-4DE6-9215-9D99CF82FD88}" type="datetimeFigureOut">
              <a:rPr lang="zh-CN" altLang="en-US" smtClean="0"/>
              <a:t>2020/1/14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EC302-F382-4205-AD63-ED02968573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132818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ABA62-51EF-424C-971A-7276C56AB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79336C-03D9-47B0-BC34-C84E9566E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78244-A69F-493D-9C2A-9D0209DD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A7104-1BB6-4A44-B2E0-50D9D0BC4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5281F-A8B4-4BE6-A56E-9D4CF2AF2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66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EC80C-09E5-479B-B4E1-DE635F79D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A38E7-4B93-4BCD-A0D6-246FB8D65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729C4-86F3-4FBF-BD04-81CE77802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96DF5-2140-4BA8-8C5E-496EAFCA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8B95E-0C05-48D5-AA23-5F0E4BF64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30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0202B-C9CE-4A1C-AAE8-93DB007B4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9A75C-CAC9-441C-83E6-3A5A81F18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786B2-3E6E-4001-A9DD-326C782BB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649DF-5EA2-4FC1-9812-679DB02CB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60C18-B6BF-400A-A92C-AB6D35455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86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AC2F3-C6C9-400C-A8DF-BBA0492EF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CB7A9-C26C-4A2C-82B9-F5F430C35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A5262-96B9-4F54-B36F-A14BF9052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6D331E-CA49-4885-8CCE-4AF650307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D0B0EC-CCED-4EC2-BB6F-B8E5F438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A3220C-80BB-495A-BAA6-0204686A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6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56BAF-5A32-4A10-AEB0-2E8222D02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3CCFEE-D453-4B68-9AF7-ADA2D957B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83E419-5EFB-4DC1-9B56-2F7FE2BCC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992033-D280-48B2-BF05-0514BD803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BEA7A3-3FB0-43A0-A1C1-BC9EDE6A9C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FB341A-1792-4BAE-9A34-B22619294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FF57A2-3A79-422B-904F-2DA31FA31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7EE3D6-D512-4D44-8E1D-CC2E320D9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597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FE1AC-72AD-4D61-9914-E3C4DD780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C19926-9104-4C01-BBCD-1729CF229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9B765-C47C-4969-8D96-93127EE75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F149FE-A5FD-48C4-A268-CEAB6ED3F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999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E9B160-77FA-4DA4-910D-2272D5870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DDEB82-A9A6-469B-92C8-46252B116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74331-0FE5-41BC-AC91-5A4FF9B0A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727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375BF-DC21-4FE2-86B9-8FE5CDE37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6761A-FAAF-45F9-A521-C6A9C2E1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4DAEA4-F7EA-4F83-8385-4735760738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069F5-9447-4B3A-978F-F88613370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BD3701-BA22-4A6B-B081-DEB8AE283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E516CC-4F04-4E37-A078-69D007D46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26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806B8-E26E-419A-8CA8-EE55759C2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DE5B6-FFC5-4031-8CE3-D7B0BEBA13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F602E4-3DB2-41D9-B5E8-B26F7DD14A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B64DE-B048-497B-9693-00E00F57B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04C45A-6134-4953-A437-9BB95CEBC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32B2B3-6BB2-454D-A423-1C13FEBF0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351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84F22-EAAC-486A-B132-E4B92520B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EBDEE4-5564-470F-8A65-8295396287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B5F6D-638B-4FFB-AC02-A31B3D524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F1C3C-134E-456A-8CA1-AB0223D5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FA762-2413-4284-85AC-37C5E7ACE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1319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2ECFD1-6496-4F08-8D45-27E9CA04B1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E33164-5D05-45B5-BE5D-057AAC5F8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3CD65C-56ED-4C13-BCEB-376F3201B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F51D0-FBBD-4632-BC51-4A74BF6C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2BBA4-83A6-4A7D-8A96-19978BECD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329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9822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55" r:id="rId12"/>
    <p:sldLayoutId id="2147483667" r:id="rId13"/>
    <p:sldLayoutId id="2147483670" r:id="rId14"/>
    <p:sldLayoutId id="2147483675" r:id="rId15"/>
    <p:sldLayoutId id="2147483678" r:id="rId16"/>
    <p:sldLayoutId id="2147483679" r:id="rId17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D8D8D9-BFAC-4F7D-B8F5-3FB8B99B2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E6277-B535-4C4F-B94A-3D99FAE46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6E3EC-2EE6-474A-B452-ED11A6023F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6EB07-247D-41F6-B7B3-62A0A3F11995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2B93B-499F-467E-B4C4-9D5B3040B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3FA10-5845-4582-BCCB-9522587DAE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9A84B-9A9B-4377-BE44-86DA0A553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ntt-n/CNTT/blob/master/doc/ref_impl/cntt-ri/chapters/chapter05.md" TargetMode="Externa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cntt-n.github.io/CNTT/doc/ref_impl/cntt-ri/chapters/chapter03.html#3.3" TargetMode="External"/><Relationship Id="rId3" Type="http://schemas.openxmlformats.org/officeDocument/2006/relationships/hyperlink" Target="https://github.com/cntt-n/CNTT/blob/master/doc/ref_model/chapters/chapter05.md" TargetMode="External"/><Relationship Id="rId7" Type="http://schemas.openxmlformats.org/officeDocument/2006/relationships/hyperlink" Target="https://cntt-n.github.io/CNTT/doc/ref_impl/cntt-ri/chapters/chapter03.html#3.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cntt-n.github.io/CNTT/doc/ref_impl/cntt-ri/chapters/chapter03.html" TargetMode="External"/><Relationship Id="rId5" Type="http://schemas.openxmlformats.org/officeDocument/2006/relationships/hyperlink" Target="https://github.com/cntt-n/CNTT/blob/master/doc/ref_arch/chapters/chapter05.md" TargetMode="External"/><Relationship Id="rId4" Type="http://schemas.openxmlformats.org/officeDocument/2006/relationships/hyperlink" Target="https://github.com/cntt-n/CNTT/blob/master/doc/ref_arch/openstack/chapters/chapter02.md" TargetMode="External"/><Relationship Id="rId9" Type="http://schemas.openxmlformats.org/officeDocument/2006/relationships/hyperlink" Target="https://cntt-n.github.io/CNTT/doc/ref_impl/cntt-ri/chapters/chapter03.html#3.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ntt-n/CNTT/blob/master/doc/ref_impl/cntt-ri/chapters/chapter07.m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pnfv.org/display/pharos/Intel+POD1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opnfv/airship/tree/master/site/intel-pod15" TargetMode="External"/><Relationship Id="rId5" Type="http://schemas.openxmlformats.org/officeDocument/2006/relationships/hyperlink" Target="https://github.com/opnfv/airship/tree/master/site/intel-pod10" TargetMode="External"/><Relationship Id="rId4" Type="http://schemas.openxmlformats.org/officeDocument/2006/relationships/hyperlink" Target="https://wiki.opnfv.org/display/pharos/Intel+POD1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pnfv.org/display/AIR/Airship+Manifest+Creation+For+New+Sit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pnfv.org/display/pharos/Intel+POD10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opnfv/airship/tree/master/site/intel-pod15" TargetMode="External"/><Relationship Id="rId5" Type="http://schemas.openxmlformats.org/officeDocument/2006/relationships/hyperlink" Target="https://github.com/opnfv/airship/tree/master/site/intel-pod10" TargetMode="External"/><Relationship Id="rId4" Type="http://schemas.openxmlformats.org/officeDocument/2006/relationships/hyperlink" Target="https://wiki.opnfv.org/display/pharos/Intel+POD15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nfv/airship/tree/master/site/intel-pod10" TargetMode="External"/><Relationship Id="rId2" Type="http://schemas.openxmlformats.org/officeDocument/2006/relationships/hyperlink" Target="https://github.com/airshipit/treasuremap/blob/v1.6/global/software/config/versions.ya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pnfv.org/display/SWREL/Iruya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nfv/airship/tree/master/site/intel-pod15" TargetMode="External"/><Relationship Id="rId2" Type="http://schemas.openxmlformats.org/officeDocument/2006/relationships/hyperlink" Target="https://github.com/airshipit/treasuremap/blob/v1.6/global/software/config/versions.ya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pnfv.org/display/SWREL/Iruya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ntt-n/CNTT/blob/master/doc/ref_impl/cntt-ri/chapters/chapter07.m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ntt-n/CNTT/tree/master/doc/ref_impl/cntt-r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5" y="446596"/>
            <a:ext cx="10898081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b="1" dirty="0">
                <a:latin typeface="Open Sans"/>
              </a:rPr>
              <a:t>Common NFVI Telco Taskforce</a:t>
            </a:r>
            <a:br>
              <a:rPr lang="en-US" b="1" dirty="0">
                <a:latin typeface="Open Sans"/>
              </a:rPr>
            </a:br>
            <a:r>
              <a:rPr lang="en-US" sz="2200" b="1" dirty="0">
                <a:latin typeface="Open Sans"/>
              </a:rPr>
              <a:t>Technical F2F Work Shop – January 13-16, 2020</a:t>
            </a:r>
            <a:br>
              <a:rPr lang="en-US" sz="3600" b="1" dirty="0">
                <a:latin typeface="Open Sans"/>
              </a:rPr>
            </a:br>
            <a:endParaRPr lang="en-US" dirty="0">
              <a:latin typeface="Open San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4" y="3579426"/>
            <a:ext cx="10898081" cy="1855433"/>
          </a:xfrm>
        </p:spPr>
        <p:txBody>
          <a:bodyPr>
            <a:normAutofit/>
          </a:bodyPr>
          <a:lstStyle/>
          <a:p>
            <a:r>
              <a:rPr lang="en-US" b="1" dirty="0">
                <a:latin typeface="Open Sans"/>
              </a:rPr>
              <a:t>Facilitator</a:t>
            </a:r>
            <a:r>
              <a:rPr lang="en-US" dirty="0">
                <a:latin typeface="Open Sans"/>
              </a:rPr>
              <a:t>: Mike </a:t>
            </a:r>
            <a:r>
              <a:rPr lang="en-US" dirty="0" err="1">
                <a:latin typeface="Open Sans"/>
              </a:rPr>
              <a:t>Fix,</a:t>
            </a:r>
            <a:r>
              <a:rPr lang="en-US" dirty="0">
                <a:latin typeface="Open Sans"/>
              </a:rPr>
              <a:t> Rajesh Rajamani, Sridhar Rao, Cedric Ollivier</a:t>
            </a:r>
          </a:p>
          <a:p>
            <a:endParaRPr lang="en-US" dirty="0"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6A974-5D56-4F2C-8CD6-5086D516A967}"/>
              </a:ext>
            </a:extLst>
          </p:cNvPr>
          <p:cNvSpPr/>
          <p:nvPr/>
        </p:nvSpPr>
        <p:spPr>
          <a:xfrm>
            <a:off x="838196" y="2617562"/>
            <a:ext cx="10898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Open Sans"/>
              </a:rPr>
              <a:t>RI Workstream: Key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493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 txBox="1">
            <a:spLocks/>
          </p:cNvSpPr>
          <p:nvPr/>
        </p:nvSpPr>
        <p:spPr>
          <a:xfrm>
            <a:off x="473475" y="0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>
                <a:solidFill>
                  <a:srgbClr val="168FDF"/>
                </a:solidFill>
                <a:latin typeface="Gill Sans"/>
              </a:rPr>
              <a:t>Progress: Installer Requirements (Continued)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BFF55FE-065D-45B3-B9C4-5C8857871B0A}"/>
              </a:ext>
            </a:extLst>
          </p:cNvPr>
          <p:cNvSpPr/>
          <p:nvPr/>
        </p:nvSpPr>
        <p:spPr>
          <a:xfrm>
            <a:off x="361643" y="6519446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</a:t>
            </a:r>
            <a:endParaRPr lang="zh-CN" altLang="en-US" sz="16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E599F8-CFF7-4581-8865-6800FFC1EFCA}"/>
              </a:ext>
            </a:extLst>
          </p:cNvPr>
          <p:cNvSpPr txBox="1">
            <a:spLocks/>
          </p:cNvSpPr>
          <p:nvPr/>
        </p:nvSpPr>
        <p:spPr>
          <a:xfrm>
            <a:off x="473475" y="824329"/>
            <a:ext cx="10515600" cy="6531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z="2800" b="1" dirty="0">
                <a:latin typeface="Gill Sans"/>
              </a:rPr>
              <a:t>Next Steps: New Content Need to Add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29BC1F-A41D-4163-B229-D066C99BB1E6}"/>
              </a:ext>
            </a:extLst>
          </p:cNvPr>
          <p:cNvSpPr txBox="1">
            <a:spLocks/>
          </p:cNvSpPr>
          <p:nvPr/>
        </p:nvSpPr>
        <p:spPr>
          <a:xfrm>
            <a:off x="473475" y="1554687"/>
            <a:ext cx="10515600" cy="1339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1800" b="1" dirty="0">
                <a:latin typeface="Gill Sans"/>
              </a:rPr>
              <a:t>Content to be added as a prerequisite in a new commitment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Gill Sans"/>
              </a:rPr>
              <a:t>Hardware validation requirements(BIOS, RAID, CPU, Memory, IPMI, NIC)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Gill Sans"/>
              </a:rPr>
              <a:t>Network configuration on switch and router.(i.e.: vlan design and set for network plane for BMC and/or public access vlan)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C3EF2F-FBC3-448D-9CEB-5D066DE9A340}"/>
              </a:ext>
            </a:extLst>
          </p:cNvPr>
          <p:cNvSpPr/>
          <p:nvPr/>
        </p:nvSpPr>
        <p:spPr>
          <a:xfrm>
            <a:off x="158318" y="5416671"/>
            <a:ext cx="11875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168FDF"/>
              </a:buClr>
            </a:pPr>
            <a:r>
              <a:rPr lang="en-US" b="1" i="1" dirty="0">
                <a:solidFill>
                  <a:srgbClr val="3F3F3F">
                    <a:lumMod val="75000"/>
                  </a:srgbClr>
                </a:solidFill>
                <a:latin typeface="Gill Sans"/>
              </a:rPr>
              <a:t>See GitHub for additional details:  </a:t>
            </a:r>
            <a:r>
              <a:rPr lang="en-US" altLang="zh-CN" dirty="0">
                <a:solidFill>
                  <a:srgbClr val="3F3F3F">
                    <a:lumMod val="75000"/>
                  </a:srgbClr>
                </a:solidFill>
                <a:latin typeface="Gill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https://github.com/cntt-n/CNTT/blob/master/doc/ref_impl/cntt-ri/chapters/chapter05.md</a:t>
            </a:r>
            <a:r>
              <a:rPr lang="en-US" altLang="zh-CN" dirty="0">
                <a:solidFill>
                  <a:srgbClr val="3F3F3F">
                    <a:lumMod val="75000"/>
                  </a:srgbClr>
                </a:solidFill>
                <a:latin typeface="Gill Sans"/>
              </a:rPr>
              <a:t>	</a:t>
            </a:r>
            <a:endParaRPr lang="en-US" dirty="0">
              <a:solidFill>
                <a:srgbClr val="3F3F3F">
                  <a:lumMod val="75000"/>
                </a:srgbClr>
              </a:solidFill>
              <a:latin typeface="Gill San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900D21-CCD5-4474-B977-12C07F72209B}"/>
              </a:ext>
            </a:extLst>
          </p:cNvPr>
          <p:cNvSpPr/>
          <p:nvPr/>
        </p:nvSpPr>
        <p:spPr>
          <a:xfrm>
            <a:off x="473475" y="3110867"/>
            <a:ext cx="10765655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28600">
              <a:spcAft>
                <a:spcPts val="600"/>
              </a:spcAft>
            </a:pPr>
            <a:r>
              <a:rPr lang="en-US" b="1" dirty="0">
                <a:solidFill>
                  <a:srgbClr val="3F3F3F"/>
                </a:solidFill>
                <a:latin typeface="Gill Sans"/>
              </a:rPr>
              <a:t>Complementary information to add: </a:t>
            </a:r>
          </a:p>
          <a:p>
            <a:pPr marL="685800" lvl="1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sym typeface="+mn-ea"/>
              </a:rPr>
              <a:t>Metadata (Lab Owner, Location, Purpose), </a:t>
            </a:r>
            <a:endParaRPr lang="en-US" dirty="0">
              <a:solidFill>
                <a:srgbClr val="3F3F3F"/>
              </a:solidFill>
              <a:latin typeface="Gill Sans"/>
            </a:endParaRPr>
          </a:p>
          <a:p>
            <a:pPr marL="685800" lvl="1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sym typeface="+mn-ea"/>
              </a:rPr>
              <a:t>Components (SDN-C, NFV features), </a:t>
            </a:r>
            <a:endParaRPr lang="en-US" dirty="0">
              <a:solidFill>
                <a:srgbClr val="3F3F3F"/>
              </a:solidFill>
              <a:latin typeface="Gill Sans"/>
            </a:endParaRPr>
          </a:p>
          <a:p>
            <a:pPr marL="685800" lvl="1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sym typeface="+mn-ea"/>
              </a:rPr>
              <a:t>Common Network Info (IP range, Subnets),Deployment Tools (installers) and Hardware Prerequisites (SRIOV, DPDK).  ( network information: in range or static? need to further discussion) </a:t>
            </a:r>
            <a:endParaRPr lang="en-US" dirty="0">
              <a:solidFill>
                <a:srgbClr val="3F3F3F"/>
              </a:solidFill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44788432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238844" y="383191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 panose="020F0502020204030204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09AF110-B9E5-431F-B6CD-2CF37D7DB15A}"/>
              </a:ext>
            </a:extLst>
          </p:cNvPr>
          <p:cNvSpPr/>
          <p:nvPr/>
        </p:nvSpPr>
        <p:spPr>
          <a:xfrm>
            <a:off x="0" y="6502458"/>
            <a:ext cx="836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Mike Fix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97047C-0555-4EF1-8877-6A20FE87E463}"/>
              </a:ext>
            </a:extLst>
          </p:cNvPr>
          <p:cNvSpPr txBox="1"/>
          <p:nvPr/>
        </p:nvSpPr>
        <p:spPr>
          <a:xfrm>
            <a:off x="540616" y="743991"/>
            <a:ext cx="11110768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Objective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Provide traceability to RM/RA requirements for RI realization &amp; Manifest Validations, and validated for Compliance.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Requirements Sources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RM Ch 5: 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hlinkClick r:id="rId3"/>
              </a:rPr>
              <a:t>https://github.com/cntt-n/CNTT/blob/master/doc/ref_model/chapters/chapter05.md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RA Ch 2 Infra: 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hlinkClick r:id="rId4"/>
              </a:rPr>
              <a:t>https://github.com/cntt-n/CNTT/blob/master/doc/ref_arch/openstack/chapters/chapter02.md</a:t>
            </a:r>
            <a:endParaRPr kumimoji="0" lang="en-US" sz="17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RA Ch 5 NFVI API: 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hlinkClick r:id="rId5"/>
              </a:rPr>
              <a:t>https://github.com/cntt-n/CNTT/blob/master/doc/ref_arch/chapters/chapter05.md</a:t>
            </a:r>
            <a:endParaRPr kumimoji="0" lang="en-US" sz="17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RI Traceability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  <a:hlinkClick r:id="rId6"/>
              </a:rPr>
              <a:t>Chp03:NFVI + VNF Target State &amp; Specification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 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documents required state of NFVI, as mapped to RM/RA requirements,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yielding the “readiness” of the NFVI: 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  <a:hlinkClick r:id="rId7"/>
              </a:rPr>
              <a:t>Sec 3.2 VNF profile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 – 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describes what every 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workload must declare</a:t>
            </a:r>
            <a:endParaRPr kumimoji="0" lang="en-US" altLang="zh-CN" sz="1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"/>
              <a:ea typeface="等线" panose="02010600030101010101" pitchFamily="2" charset="-122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instance type (B/N/C), flavor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network options, persistent storage and acceleration extensions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  <a:hlinkClick r:id="rId8"/>
              </a:rPr>
              <a:t>Sec 3.3 NFVI SW profile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 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– list of 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features defining the NFVI software layer</a:t>
            </a:r>
            <a:endParaRPr kumimoji="0" lang="en-US" altLang="zh-CN" sz="1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ll Sans"/>
              <a:ea typeface="等线" panose="02010600030101010101" pitchFamily="2" charset="-122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virtual compute (e.g., CPU allocation ratio, huge page </a:t>
            </a:r>
            <a:r>
              <a:rPr kumimoji="0" lang="en-US" altLang="zh-CN" sz="1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etc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),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storage (e.g., IOPS criteria and replication factor </a:t>
            </a:r>
            <a:r>
              <a:rPr kumimoji="0" lang="en-US" altLang="zh-CN" sz="1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etc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) 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network optimization and acceleration options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  <a:hlinkClick r:id="rId9"/>
              </a:rPr>
              <a:t>Sec 3.4 NFVI required status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 - </a:t>
            </a:r>
            <a:r>
              <a:rPr kumimoji="0" lang="en-US" altLang="zh-CN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等线" panose="02010600030101010101" pitchFamily="2" charset="-122"/>
              </a:rPr>
              <a:t>architect requirements for VIM, API, tenants, LCM, security, &amp; expected versions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4909845E-A593-43D4-8C48-B3F5A4F76045}"/>
              </a:ext>
            </a:extLst>
          </p:cNvPr>
          <p:cNvSpPr txBox="1">
            <a:spLocks/>
          </p:cNvSpPr>
          <p:nvPr/>
        </p:nvSpPr>
        <p:spPr>
          <a:xfrm>
            <a:off x="540616" y="4660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>
                <a:latin typeface="Gill Sans"/>
              </a:rPr>
              <a:t>NFVI Required State</a:t>
            </a:r>
          </a:p>
        </p:txBody>
      </p:sp>
    </p:spTree>
    <p:extLst>
      <p:ext uri="{BB962C8B-B14F-4D97-AF65-F5344CB8AC3E}">
        <p14:creationId xmlns:p14="http://schemas.microsoft.com/office/powerpoint/2010/main" val="1929681821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12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  <a:latin typeface="Gill Sans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16988"/>
            <a:ext cx="10933886" cy="935674"/>
          </a:xfrm>
        </p:spPr>
        <p:txBody>
          <a:bodyPr>
            <a:normAutofit/>
          </a:bodyPr>
          <a:lstStyle/>
          <a:p>
            <a:r>
              <a:rPr lang="en-US" dirty="0">
                <a:latin typeface="Gill Sans"/>
              </a:rPr>
              <a:t>Progress: Reference Implementation Cookbook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A569CF-5B46-4F8E-8F37-2D0C29050266}"/>
              </a:ext>
            </a:extLst>
          </p:cNvPr>
          <p:cNvSpPr/>
          <p:nvPr/>
        </p:nvSpPr>
        <p:spPr>
          <a:xfrm>
            <a:off x="629057" y="823709"/>
            <a:ext cx="32515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Cookbook Outline | Progress</a:t>
            </a:r>
            <a:endParaRPr lang="en-US" sz="2000" b="1" dirty="0">
              <a:latin typeface="Gill San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752ACA0-CBDD-40B0-B8CC-18E2F14BCB7E}"/>
              </a:ext>
            </a:extLst>
          </p:cNvPr>
          <p:cNvSpPr/>
          <p:nvPr/>
        </p:nvSpPr>
        <p:spPr>
          <a:xfrm>
            <a:off x="0" y="6502458"/>
            <a:ext cx="1436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 | Cedric</a:t>
            </a:r>
            <a:endParaRPr lang="zh-CN" altLang="en-US" sz="16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874D5F-7202-479C-85CF-6ACA79C200B5}"/>
              </a:ext>
            </a:extLst>
          </p:cNvPr>
          <p:cNvSpPr/>
          <p:nvPr/>
        </p:nvSpPr>
        <p:spPr>
          <a:xfrm>
            <a:off x="629057" y="2546343"/>
            <a:ext cx="53244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Gill Sans"/>
                <a:ea typeface="Times New Roman" panose="02020603050405020304" pitchFamily="18" charset="0"/>
              </a:rPr>
              <a:t>Chapters Created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  <a:ea typeface="Times New Roman" panose="02020603050405020304" pitchFamily="18" charset="0"/>
              </a:rPr>
              <a:t>Requirements Gathering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  <a:ea typeface="Times New Roman" panose="02020603050405020304" pitchFamily="18" charset="0"/>
              </a:rPr>
              <a:t>Access and Connectivity (Lab)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  <a:ea typeface="Times New Roman" panose="02020603050405020304" pitchFamily="18" charset="0"/>
              </a:rPr>
              <a:t>Available Installers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  <a:ea typeface="Times New Roman" panose="02020603050405020304" pitchFamily="18" charset="0"/>
              </a:rPr>
              <a:t>Airship (as RI alpha installer)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  <a:ea typeface="Times New Roman" panose="02020603050405020304" pitchFamily="18" charset="0"/>
              </a:rPr>
              <a:t>Descriptor File Preparations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  <a:ea typeface="Times New Roman" panose="02020603050405020304" pitchFamily="18" charset="0"/>
              </a:rPr>
              <a:t>Deployment Installer &amp; Install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  <a:ea typeface="Times New Roman" panose="02020603050405020304" pitchFamily="18" charset="0"/>
              </a:rPr>
              <a:t>Deployment Validations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30C8EAB-3CAE-4CDA-8A1B-9802914EA740}"/>
              </a:ext>
            </a:extLst>
          </p:cNvPr>
          <p:cNvSpPr/>
          <p:nvPr/>
        </p:nvSpPr>
        <p:spPr>
          <a:xfrm>
            <a:off x="7914851" y="2689998"/>
            <a:ext cx="21066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latin typeface="Gill Sans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Gill Sans"/>
                <a:ea typeface="Times New Roman" panose="02020603050405020304" pitchFamily="18" charset="0"/>
              </a:rPr>
              <a:t>Next Release Plans</a:t>
            </a:r>
            <a:endParaRPr lang="en-US" dirty="0">
              <a:latin typeface="Gill Sans"/>
              <a:ea typeface="Calibri" panose="020F0502020204030204" pitchFamily="34" charset="0"/>
            </a:endParaRPr>
          </a:p>
          <a:p>
            <a:pPr lvl="1"/>
            <a:endParaRPr lang="en-US" dirty="0">
              <a:latin typeface="Gill Sans"/>
              <a:ea typeface="Calibri" panose="020F0502020204030204" pitchFamily="34" charset="0"/>
            </a:endParaRPr>
          </a:p>
        </p:txBody>
      </p:sp>
      <p:sp>
        <p:nvSpPr>
          <p:cNvPr id="13" name="矩形 3">
            <a:extLst>
              <a:ext uri="{FF2B5EF4-FFF2-40B4-BE49-F238E27FC236}">
                <a16:creationId xmlns:a16="http://schemas.microsoft.com/office/drawing/2014/main" id="{694FF9BA-0DCB-4DE2-89A9-118F34BB06E5}"/>
              </a:ext>
            </a:extLst>
          </p:cNvPr>
          <p:cNvSpPr/>
          <p:nvPr/>
        </p:nvSpPr>
        <p:spPr>
          <a:xfrm>
            <a:off x="7343693" y="5132856"/>
            <a:ext cx="3248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Gill Sans"/>
                <a:hlinkClick r:id="rId3"/>
              </a:rPr>
              <a:t>Link to Additional Information</a:t>
            </a:r>
            <a:endParaRPr lang="zh-CN" altLang="en-US" dirty="0">
              <a:latin typeface="Gill San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7D5F6F-AF6B-4C5B-BF1D-BF35D183C7D3}"/>
              </a:ext>
            </a:extLst>
          </p:cNvPr>
          <p:cNvSpPr/>
          <p:nvPr/>
        </p:nvSpPr>
        <p:spPr>
          <a:xfrm>
            <a:off x="629057" y="1235300"/>
            <a:ext cx="11071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Goal </a:t>
            </a:r>
          </a:p>
          <a:p>
            <a:pPr marL="0" lvl="1"/>
            <a:r>
              <a:rPr lang="en-US" i="1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Utilize Lab, Install, and Validation Experience with RI POC Lab for initial offering to create content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A403CD-646E-47CC-AAA7-EAC0FCA8E6BB}"/>
              </a:ext>
            </a:extLst>
          </p:cNvPr>
          <p:cNvSpPr/>
          <p:nvPr/>
        </p:nvSpPr>
        <p:spPr>
          <a:xfrm>
            <a:off x="639104" y="1837475"/>
            <a:ext cx="10033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Purpose</a:t>
            </a:r>
            <a:r>
              <a:rPr lang="en-US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  </a:t>
            </a:r>
          </a:p>
          <a:p>
            <a:pPr lvl="0"/>
            <a:r>
              <a:rPr lang="en-US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Accelerate, NFVI+VNF Certifications through standardized lab setup &amp; validations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39EBE1-EA5A-47D1-8550-A1079FBCF478}"/>
              </a:ext>
            </a:extLst>
          </p:cNvPr>
          <p:cNvSpPr/>
          <p:nvPr/>
        </p:nvSpPr>
        <p:spPr>
          <a:xfrm>
            <a:off x="629057" y="4823473"/>
            <a:ext cx="58149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Progress to Date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CICD Toolchain in place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Initial Draft Complete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Inclusive of Descriptor Files, Install Manifests (AirShip), &amp; Deployment Validations (</a:t>
            </a:r>
            <a:r>
              <a:rPr lang="en-US" dirty="0" err="1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Functest</a:t>
            </a:r>
            <a:r>
              <a:rPr lang="en-US" dirty="0">
                <a:solidFill>
                  <a:srgbClr val="3F3F3F"/>
                </a:solidFill>
                <a:latin typeface="Gill Sans"/>
                <a:ea typeface="Times New Roman" panose="02020603050405020304" pitchFamily="18" charset="0"/>
              </a:rPr>
              <a:t>)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531039-A42C-4F49-877E-7C4777485DFE}"/>
              </a:ext>
            </a:extLst>
          </p:cNvPr>
          <p:cNvSpPr/>
          <p:nvPr/>
        </p:nvSpPr>
        <p:spPr>
          <a:xfrm>
            <a:off x="6164913" y="3335199"/>
            <a:ext cx="50453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Calibri" panose="020F0502020204030204" pitchFamily="34" charset="0"/>
              </a:rPr>
              <a:t>Update Documentation: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Calibri" panose="020F0502020204030204" pitchFamily="34" charset="0"/>
              </a:rPr>
              <a:t>CICD Toolchain (process &amp; scripts)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Calibri" panose="020F0502020204030204" pitchFamily="34" charset="0"/>
              </a:rPr>
              <a:t>Jenkins Setup &amp; Job Creation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Calibri" panose="020F0502020204030204" pitchFamily="34" charset="0"/>
              </a:rPr>
              <a:t>Compliance Validation (steps, process)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/>
                </a:solidFill>
                <a:latin typeface="Gill Sans"/>
                <a:ea typeface="Calibri" panose="020F0502020204030204" pitchFamily="34" charset="0"/>
              </a:rPr>
              <a:t>Perform Validation &amp; Optimize Accordingly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5A04F2-D932-454B-9BB5-B04CF218EE67}"/>
              </a:ext>
            </a:extLst>
          </p:cNvPr>
          <p:cNvSpPr/>
          <p:nvPr/>
        </p:nvSpPr>
        <p:spPr>
          <a:xfrm>
            <a:off x="6481625" y="2799708"/>
            <a:ext cx="4973118" cy="28229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46630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13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E401F42-A5C8-4DAF-AF95-411C1A43B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Reference Implementation Achievements | Targets for Alpha</a:t>
            </a:r>
          </a:p>
        </p:txBody>
      </p:sp>
    </p:spTree>
    <p:extLst>
      <p:ext uri="{BB962C8B-B14F-4D97-AF65-F5344CB8AC3E}">
        <p14:creationId xmlns:p14="http://schemas.microsoft.com/office/powerpoint/2010/main" val="113557743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104" y="0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latin typeface="Gill Sans"/>
              </a:rPr>
              <a:t>POD10 | POD15: Install State &amp; Availability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A8E6F7BE-117B-4075-A345-DF10BB716F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502672"/>
              </p:ext>
            </p:extLst>
          </p:nvPr>
        </p:nvGraphicFramePr>
        <p:xfrm>
          <a:off x="239698" y="863102"/>
          <a:ext cx="11878321" cy="5102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4901">
                  <a:extLst>
                    <a:ext uri="{9D8B030D-6E8A-4147-A177-3AD203B41FA5}">
                      <a16:colId xmlns:a16="http://schemas.microsoft.com/office/drawing/2014/main" val="3809697433"/>
                    </a:ext>
                  </a:extLst>
                </a:gridCol>
                <a:gridCol w="4764989">
                  <a:extLst>
                    <a:ext uri="{9D8B030D-6E8A-4147-A177-3AD203B41FA5}">
                      <a16:colId xmlns:a16="http://schemas.microsoft.com/office/drawing/2014/main" val="2713623767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71217777"/>
                    </a:ext>
                  </a:extLst>
                </a:gridCol>
              </a:tblGrid>
              <a:tr h="337700">
                <a:tc>
                  <a:txBody>
                    <a:bodyPr/>
                    <a:lstStyle/>
                    <a:p>
                      <a:pPr algn="ctr"/>
                      <a:endParaRPr lang="en-IN" sz="1400" b="1" dirty="0"/>
                    </a:p>
                  </a:txBody>
                  <a:tcP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dirty="0">
                          <a:latin typeface="Gill Sans"/>
                        </a:rPr>
                        <a:t>Pod-10</a:t>
                      </a:r>
                    </a:p>
                  </a:txBody>
                  <a:tcP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b="1" dirty="0">
                          <a:latin typeface="Gill Sans"/>
                        </a:rPr>
                        <a:t>Pod-15</a:t>
                      </a:r>
                    </a:p>
                  </a:txBody>
                  <a:tcPr>
                    <a:solidFill>
                      <a:srgbClr val="168F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980490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Owner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Trevor Cooper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Mike Fix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2220133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Purpose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CNTT testing PoC </a:t>
                      </a:r>
                      <a:endParaRPr lang="en-IN" sz="1400" dirty="0">
                        <a:latin typeface="Gill San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CNTT CIRV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2054506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Pod-Topology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  <a:hlinkClick r:id="rId3"/>
                        </a:rPr>
                        <a:t>https://wiki.opnfv.org/display/pharos/Intel+POD10</a:t>
                      </a:r>
                      <a:endParaRPr lang="en-IN" sz="1400" dirty="0">
                        <a:latin typeface="Gill San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  <a:hlinkClick r:id="rId4"/>
                        </a:rPr>
                        <a:t>https://wiki.opnfv.org/display/pharos/Intel+POD15</a:t>
                      </a:r>
                      <a:r>
                        <a:rPr lang="en-IN" sz="1400" dirty="0">
                          <a:latin typeface="Gill Sans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5796459"/>
                  </a:ext>
                </a:extLst>
              </a:tr>
              <a:tr h="574091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Ready to Use. All dashboards up and running.</a:t>
                      </a:r>
                    </a:p>
                    <a:p>
                      <a:r>
                        <a:rPr lang="en-IN" sz="1400" dirty="0">
                          <a:latin typeface="Gill Sans"/>
                        </a:rPr>
                        <a:t>Test Tools deployment in progress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Manifests are ready. </a:t>
                      </a:r>
                    </a:p>
                    <a:p>
                      <a:r>
                        <a:rPr lang="en-IN" sz="1400" dirty="0">
                          <a:latin typeface="Gill Sans"/>
                        </a:rPr>
                        <a:t>Infra Issue is being addressed by Team-Intel.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3430019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Installer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Airship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Airship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76119"/>
                  </a:ext>
                </a:extLst>
              </a:tr>
              <a:tr h="476198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Infrastructure Definition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  <a:hlinkClick r:id="rId5"/>
                        </a:rPr>
                        <a:t>https://github.com/opnfv/airship/tree/master/site/intel-pod10</a:t>
                      </a:r>
                      <a:endParaRPr lang="en-IN" sz="1400" dirty="0">
                        <a:latin typeface="Gill San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  <a:hlinkClick r:id="rId6"/>
                        </a:rPr>
                        <a:t>https://github.com/opnfv/airship/tree/master/site/intel-pod15</a:t>
                      </a:r>
                      <a:endParaRPr lang="en-IN" sz="1400" dirty="0">
                        <a:latin typeface="Gill San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2386471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OpenStack Installation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OOK: OpenStack on Kubernetes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OOK: OpenStack on Kubernetes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9824452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Networking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Openvswitch and SRIOV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dirty="0">
                          <a:latin typeface="Gill Sans"/>
                        </a:rPr>
                        <a:t>Openvswitch and SRIOV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7126831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Functest Compatibility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~90%-95%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2979196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Performance Benchmarking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In-Progress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1095349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Usecases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NI – SRIOV. Compute Intensive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NI – SRIOV. Compute Intensive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1174021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GAPS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Low on Storage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No SSD for data disk.</a:t>
                      </a:r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524085"/>
                  </a:ext>
                </a:extLst>
              </a:tr>
              <a:tr h="337700">
                <a:tc>
                  <a:txBody>
                    <a:bodyPr/>
                    <a:lstStyle/>
                    <a:p>
                      <a:r>
                        <a:rPr lang="en-IN" sz="1400" b="1" dirty="0">
                          <a:latin typeface="Gill Sans"/>
                        </a:rPr>
                        <a:t>Deployed and Maintained By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Sridhar@OPNFV-Airship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latin typeface="Gill Sans"/>
                        </a:rPr>
                        <a:t>Sridhar@OPNFV-Airship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2637229"/>
                  </a:ext>
                </a:extLst>
              </a:tr>
            </a:tbl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id="{0F2BD422-EF8C-4939-8F37-20B4E65891F3}"/>
              </a:ext>
            </a:extLst>
          </p:cNvPr>
          <p:cNvSpPr/>
          <p:nvPr/>
        </p:nvSpPr>
        <p:spPr>
          <a:xfrm>
            <a:off x="0" y="6502458"/>
            <a:ext cx="14161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 | Rajesh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51678177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15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16988"/>
            <a:ext cx="10933886" cy="935674"/>
          </a:xfrm>
        </p:spPr>
        <p:txBody>
          <a:bodyPr/>
          <a:lstStyle/>
          <a:p>
            <a:r>
              <a:rPr lang="en-US" b="1" dirty="0"/>
              <a:t>Initial NFVI Installation – The Installer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39104" y="889843"/>
            <a:ext cx="11552896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Gill Sans"/>
              </a:rPr>
              <a:t>Infrastructure defined using Airship Manifests, and deployed using Airship Installer.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How to create manifests: </a:t>
            </a:r>
            <a:r>
              <a:rPr lang="en-IN" dirty="0">
                <a:solidFill>
                  <a:srgbClr val="168FD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https://wiki.opnfv.org/display/AIR/Airship+Manifest+Creation+For+New+Sites</a:t>
            </a:r>
            <a:endParaRPr lang="en-US" dirty="0">
              <a:solidFill>
                <a:srgbClr val="168FDF"/>
              </a:solidFill>
              <a:latin typeface="Gill Sans"/>
            </a:endParaRPr>
          </a:p>
          <a:p>
            <a:pPr>
              <a:spcBef>
                <a:spcPts val="600"/>
              </a:spcBef>
            </a:pPr>
            <a:r>
              <a:rPr lang="en-US" b="1" dirty="0">
                <a:latin typeface="Gill Sans"/>
              </a:rPr>
              <a:t>Why Airship?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Opensource, Declarative, </a:t>
            </a:r>
            <a:r>
              <a:rPr lang="en-US" dirty="0" err="1">
                <a:latin typeface="Gill Sans"/>
              </a:rPr>
              <a:t>Flexibile</a:t>
            </a:r>
            <a:r>
              <a:rPr lang="en-US" dirty="0">
                <a:latin typeface="Gill Sans"/>
              </a:rPr>
              <a:t> and Consistent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OPNFV-Airship has simplified manifest creation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OPNFV-Airship has also simplified IP planning (Internal)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Airship has captured all aspects of deployment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Strategy, definition, networking (networks, NetworkLinks and NIC-Mapping), profiling, security, software, </a:t>
            </a:r>
            <a:r>
              <a:rPr lang="en-US" dirty="0" err="1">
                <a:latin typeface="Gill Sans"/>
              </a:rPr>
              <a:t>bootactions</a:t>
            </a:r>
            <a:r>
              <a:rPr lang="en-US" dirty="0">
                <a:latin typeface="Gill Sans"/>
              </a:rPr>
              <a:t>, </a:t>
            </a:r>
            <a:r>
              <a:rPr lang="en-US" dirty="0" err="1">
                <a:latin typeface="Gill Sans"/>
              </a:rPr>
              <a:t>baremetal</a:t>
            </a:r>
            <a:r>
              <a:rPr lang="en-US" dirty="0">
                <a:latin typeface="Gill Sans"/>
              </a:rPr>
              <a:t>-provisioning, LMA </a:t>
            </a:r>
            <a:r>
              <a:rPr lang="en-US" dirty="0" err="1">
                <a:latin typeface="Gill Sans"/>
              </a:rPr>
              <a:t>serverside</a:t>
            </a:r>
            <a:r>
              <a:rPr lang="en-US" dirty="0">
                <a:latin typeface="Gill Sans"/>
              </a:rPr>
              <a:t> (even RHOSP-13 Director does not support any </a:t>
            </a:r>
            <a:r>
              <a:rPr lang="en-US" dirty="0" err="1">
                <a:latin typeface="Gill Sans"/>
              </a:rPr>
              <a:t>serverside</a:t>
            </a:r>
            <a:r>
              <a:rPr lang="en-US" dirty="0">
                <a:latin typeface="Gill Sans"/>
              </a:rPr>
              <a:t> monitoring)</a:t>
            </a:r>
          </a:p>
          <a:p>
            <a:pPr>
              <a:spcBef>
                <a:spcPts val="600"/>
              </a:spcBef>
            </a:pPr>
            <a:r>
              <a:rPr lang="en-US" b="1" dirty="0">
                <a:latin typeface="Gill Sans"/>
              </a:rPr>
              <a:t>1.0 Gaps?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Ubuntu Only, as </a:t>
            </a:r>
            <a:r>
              <a:rPr lang="en-US" dirty="0" err="1">
                <a:latin typeface="Gill Sans"/>
              </a:rPr>
              <a:t>MaaS</a:t>
            </a:r>
            <a:r>
              <a:rPr lang="en-US" dirty="0">
                <a:latin typeface="Gill Sans"/>
              </a:rPr>
              <a:t> is used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SDN controller deployment is not supported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MANO (VNFM/NFVO) deployment is not supported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Airship 2.0 may fix these issues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b="1" dirty="0">
                <a:latin typeface="Gill Sans"/>
              </a:rPr>
              <a:t>Contacts with other, related, installer has proved to be unsuccessful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Gill Sans"/>
              </a:rPr>
              <a:t>Kayobe</a:t>
            </a:r>
            <a:r>
              <a:rPr lang="en-US" dirty="0">
                <a:latin typeface="Gill Sans"/>
              </a:rPr>
              <a:t> (similar to Airship – OOK) </a:t>
            </a:r>
          </a:p>
          <a:p>
            <a:endParaRPr lang="en-US" dirty="0">
              <a:latin typeface="Gill San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9071F78-9CF8-4F2B-9689-EED0FCCDF1A2}"/>
              </a:ext>
            </a:extLst>
          </p:cNvPr>
          <p:cNvSpPr/>
          <p:nvPr/>
        </p:nvSpPr>
        <p:spPr>
          <a:xfrm>
            <a:off x="0" y="6502458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92209268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686E238-BBAE-43D4-B584-71B2FE9BAD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5977149"/>
              </p:ext>
            </p:extLst>
          </p:nvPr>
        </p:nvGraphicFramePr>
        <p:xfrm>
          <a:off x="5863406" y="1229778"/>
          <a:ext cx="6164724" cy="4534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70A4CE8-6F0D-42E0-9ED8-6B898108E4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4588156"/>
              </p:ext>
            </p:extLst>
          </p:nvPr>
        </p:nvGraphicFramePr>
        <p:xfrm>
          <a:off x="1057726" y="2724724"/>
          <a:ext cx="9611360" cy="5025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16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104" y="8209"/>
            <a:ext cx="10933886" cy="935674"/>
          </a:xfrm>
        </p:spPr>
        <p:txBody>
          <a:bodyPr/>
          <a:lstStyle/>
          <a:p>
            <a:r>
              <a:rPr lang="en-US" dirty="0">
                <a:latin typeface="Gill Sans"/>
              </a:rPr>
              <a:t>Initial NFVI Installation – The Process, Summarized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B65DB39-2E38-4491-9033-032245C85C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4025787"/>
              </p:ext>
            </p:extLst>
          </p:nvPr>
        </p:nvGraphicFramePr>
        <p:xfrm>
          <a:off x="163870" y="483692"/>
          <a:ext cx="5509342" cy="3046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7" name="Arrow: Bent-Up 6">
            <a:extLst>
              <a:ext uri="{FF2B5EF4-FFF2-40B4-BE49-F238E27FC236}">
                <a16:creationId xmlns:a16="http://schemas.microsoft.com/office/drawing/2014/main" id="{F867A6AB-C7ED-4252-9265-71EF2A38DB79}"/>
              </a:ext>
            </a:extLst>
          </p:cNvPr>
          <p:cNvSpPr/>
          <p:nvPr/>
        </p:nvSpPr>
        <p:spPr>
          <a:xfrm rot="5400000">
            <a:off x="5011843" y="2536443"/>
            <a:ext cx="690634" cy="1477680"/>
          </a:xfrm>
          <a:prstGeom prst="bentUpArrow">
            <a:avLst>
              <a:gd name="adj1" fmla="val 27207"/>
              <a:gd name="adj2" fmla="val 25000"/>
              <a:gd name="adj3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/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0BA13C6E-2FD5-4898-9C0D-2ADFC4DDFA82}"/>
              </a:ext>
            </a:extLst>
          </p:cNvPr>
          <p:cNvSpPr/>
          <p:nvPr/>
        </p:nvSpPr>
        <p:spPr>
          <a:xfrm rot="5400000">
            <a:off x="5838445" y="1475748"/>
            <a:ext cx="442452" cy="921883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34F0435-7A5D-4A45-8C35-B5745F449703}"/>
              </a:ext>
            </a:extLst>
          </p:cNvPr>
          <p:cNvSpPr/>
          <p:nvPr/>
        </p:nvSpPr>
        <p:spPr>
          <a:xfrm>
            <a:off x="0" y="6502458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</a:t>
            </a:r>
            <a:endParaRPr lang="zh-CN" altLang="en-US" sz="16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2C971E-247A-4627-805B-0FACF6DA010A}"/>
              </a:ext>
            </a:extLst>
          </p:cNvPr>
          <p:cNvSpPr txBox="1"/>
          <p:nvPr/>
        </p:nvSpPr>
        <p:spPr>
          <a:xfrm>
            <a:off x="3808425" y="6374308"/>
            <a:ext cx="4862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The Software Components ( Namespaces w.r.t K8s)</a:t>
            </a:r>
          </a:p>
        </p:txBody>
      </p:sp>
    </p:spTree>
    <p:extLst>
      <p:ext uri="{BB962C8B-B14F-4D97-AF65-F5344CB8AC3E}">
        <p14:creationId xmlns:p14="http://schemas.microsoft.com/office/powerpoint/2010/main" val="179913583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17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104" y="16988"/>
            <a:ext cx="10933886" cy="935674"/>
          </a:xfrm>
        </p:spPr>
        <p:txBody>
          <a:bodyPr/>
          <a:lstStyle/>
          <a:p>
            <a:r>
              <a:rPr lang="en-US" dirty="0">
                <a:latin typeface="Gill Sans"/>
              </a:rPr>
              <a:t>Initial NFVI Installation - Learnings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374461" y="793365"/>
            <a:ext cx="1183013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Gill Sans"/>
              </a:rPr>
              <a:t>Physical-networking (connectivity and configuration), and Internet-Access Issues can cause delays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"/>
              </a:rPr>
              <a:t>Pings and LLDP tools can help in former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"/>
              </a:rPr>
              <a:t>At times the access to repos can be slow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Gill Sans"/>
              </a:rPr>
              <a:t>Offline repository, possibly in jumphost, would be helpful</a:t>
            </a:r>
            <a:endParaRPr lang="en-US" sz="2000" dirty="0">
              <a:latin typeface="Gill Sans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b="1" dirty="0">
                <a:latin typeface="Gill Sans"/>
              </a:rPr>
              <a:t>Getting Ceph right is very important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"/>
              </a:rPr>
              <a:t>It would help to have SSDs for data disks and preferably separate journal disks (NVMes)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Gill Sans"/>
              </a:rPr>
              <a:t>In Intel-Pods, this is not the case</a:t>
            </a:r>
            <a:endParaRPr lang="en-US" sz="2000" dirty="0">
              <a:latin typeface="Gill Sans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b="1" dirty="0">
                <a:latin typeface="Gill Sans"/>
              </a:rPr>
              <a:t>Open IT tickets early and follow it up – provide as much details as possible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Gill Sans"/>
              </a:rPr>
              <a:t>Different time zones (Deployment and IT/Admin) will not help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dirty="0">
                <a:latin typeface="Gill Sans"/>
              </a:rPr>
              <a:t>Though, with its well-defined process, flow and detailed logs, troubleshooting any deployment failures is relatively easier, </a:t>
            </a:r>
            <a:r>
              <a:rPr lang="en-US" sz="2000" b="1" dirty="0">
                <a:latin typeface="Gill Sans"/>
              </a:rPr>
              <a:t>OPNFV-Airship should come-up with Troubleshooting Guide</a:t>
            </a:r>
            <a:endParaRPr lang="en-US" sz="2000" dirty="0">
              <a:latin typeface="Gill San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"/>
              </a:rPr>
              <a:t>Some simple ‘inspection’ and ‘validation’ tools would be very helpful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b="1" dirty="0">
                <a:latin typeface="Gill Sans"/>
              </a:rPr>
              <a:t>OPNFV PDF is not used for manifest creation (yet)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"/>
              </a:rPr>
              <a:t>Shortcomings = Automation Challenges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"/>
              </a:rPr>
              <a:t>Enhancement to PDF/IDF/SDF is under consideration. Once done, auto manifest creation can be achieved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82866AE1-E16F-4829-BBB1-E2FFA390751B}"/>
              </a:ext>
            </a:extLst>
          </p:cNvPr>
          <p:cNvSpPr/>
          <p:nvPr/>
        </p:nvSpPr>
        <p:spPr>
          <a:xfrm>
            <a:off x="0" y="6502458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60142457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16988"/>
            <a:ext cx="10933886" cy="935674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Gill Sans"/>
              </a:rPr>
              <a:t>Release Notes | Issues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14702"/>
            <a:ext cx="1072431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Labs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Intel POD10 and POD15, Pharos Compliance Labs utilized for Alpha release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Installation performed manually using AirShip manifests.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Target next release for consumption of detailed machine readable description files.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Software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RI based on OpenStack Ocata vs. RA requirements for PIKE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 manifests (i.e. OpenStack Helm (OSH)) supports Pike and Stein (today).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All core services/capabilities installed, except Live Migration and Resize Services per OSH.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Validations</a:t>
            </a:r>
            <a:endParaRPr kumimoji="0" lang="en-US" sz="18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Confirmed RA1 Ch 5 (API) feature capability is exposed per OSH Ocata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Successfully audited installation and recommended next release changes: (1) increase Neutron Workers, (2) automatic removal of :80 reference in API end-points, and (3) use Nova 2.1 vs 2.0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36041F4-CB9C-43F4-B8C5-BD02E2D5C634}"/>
              </a:ext>
            </a:extLst>
          </p:cNvPr>
          <p:cNvSpPr/>
          <p:nvPr/>
        </p:nvSpPr>
        <p:spPr>
          <a:xfrm>
            <a:off x="0" y="6502458"/>
            <a:ext cx="19381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Mike, Rajesh, Sridhar</a:t>
            </a:r>
            <a:endParaRPr kumimoji="0" lang="zh-CN" altLang="en-US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F2ACC0-BEB7-4ED2-8A06-3DD4CE76DA85}"/>
              </a:ext>
            </a:extLst>
          </p:cNvPr>
          <p:cNvSpPr/>
          <p:nvPr/>
        </p:nvSpPr>
        <p:spPr>
          <a:xfrm>
            <a:off x="629057" y="921070"/>
            <a:ext cx="2752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</a:rPr>
              <a:t>Release Notes, &amp; Issues</a:t>
            </a:r>
            <a:r>
              <a:rPr lang="en-US" sz="20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6139354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670"/>
            <a:ext cx="10933886" cy="935674"/>
          </a:xfrm>
        </p:spPr>
        <p:txBody>
          <a:bodyPr/>
          <a:lstStyle/>
          <a:p>
            <a:r>
              <a:rPr lang="en-US" dirty="0">
                <a:latin typeface="Gill Sans"/>
              </a:rPr>
              <a:t>Next Steps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C95162B-8055-491A-9060-757D0F755644}"/>
              </a:ext>
            </a:extLst>
          </p:cNvPr>
          <p:cNvSpPr/>
          <p:nvPr/>
        </p:nvSpPr>
        <p:spPr>
          <a:xfrm>
            <a:off x="260511" y="214206"/>
            <a:ext cx="463119" cy="64190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Arrow: Right 120">
            <a:extLst>
              <a:ext uri="{FF2B5EF4-FFF2-40B4-BE49-F238E27FC236}">
                <a16:creationId xmlns:a16="http://schemas.microsoft.com/office/drawing/2014/main" id="{4E2FD5FA-F849-4367-885A-55C8F7BB897C}"/>
              </a:ext>
            </a:extLst>
          </p:cNvPr>
          <p:cNvSpPr/>
          <p:nvPr/>
        </p:nvSpPr>
        <p:spPr>
          <a:xfrm>
            <a:off x="5255986" y="2229751"/>
            <a:ext cx="2031454" cy="856363"/>
          </a:xfrm>
          <a:prstGeom prst="rightArrow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 typeface="ATT Aleck Sans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129" name="Isosceles Triangle 128">
            <a:extLst>
              <a:ext uri="{FF2B5EF4-FFF2-40B4-BE49-F238E27FC236}">
                <a16:creationId xmlns:a16="http://schemas.microsoft.com/office/drawing/2014/main" id="{336D9C42-D944-4D0D-BA64-722597F1D23B}"/>
              </a:ext>
            </a:extLst>
          </p:cNvPr>
          <p:cNvSpPr/>
          <p:nvPr/>
        </p:nvSpPr>
        <p:spPr>
          <a:xfrm>
            <a:off x="4749331" y="4102025"/>
            <a:ext cx="126846" cy="132443"/>
          </a:xfrm>
          <a:prstGeom prst="triangle">
            <a:avLst/>
          </a:prstGeom>
          <a:solidFill>
            <a:srgbClr val="009FDB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457200">
              <a:defRPr/>
            </a:pPr>
            <a:endParaRPr lang="en-US" kern="0">
              <a:solidFill>
                <a:prstClr val="white"/>
              </a:solidFill>
              <a:latin typeface="Gill Sans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9EB1DB92-B2E1-45DE-BEDB-5AEBA4307E75}"/>
              </a:ext>
            </a:extLst>
          </p:cNvPr>
          <p:cNvSpPr/>
          <p:nvPr/>
        </p:nvSpPr>
        <p:spPr>
          <a:xfrm>
            <a:off x="944646" y="1059626"/>
            <a:ext cx="1795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defRPr/>
            </a:pPr>
            <a:r>
              <a:rPr lang="en-US" b="1" kern="0" dirty="0">
                <a:solidFill>
                  <a:srgbClr val="000000"/>
                </a:solidFill>
                <a:latin typeface="Gill Sans"/>
              </a:rPr>
              <a:t>Current Status</a:t>
            </a:r>
            <a:endParaRPr lang="en-US" b="1" kern="0" dirty="0">
              <a:solidFill>
                <a:srgbClr val="009FDB"/>
              </a:solidFill>
              <a:latin typeface="Gill Sans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A65B829-595D-441B-8682-D86373416D91}"/>
              </a:ext>
            </a:extLst>
          </p:cNvPr>
          <p:cNvCxnSpPr>
            <a:cxnSpLocks/>
          </p:cNvCxnSpPr>
          <p:nvPr/>
        </p:nvCxnSpPr>
        <p:spPr>
          <a:xfrm flipV="1">
            <a:off x="3563928" y="1139726"/>
            <a:ext cx="28571" cy="5529939"/>
          </a:xfrm>
          <a:prstGeom prst="line">
            <a:avLst/>
          </a:prstGeom>
          <a:noFill/>
          <a:ln w="28575" cap="flat" cmpd="sng" algn="ctr">
            <a:solidFill>
              <a:srgbClr val="5A5A5A"/>
            </a:solidFill>
            <a:prstDash val="soli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0523D962-0741-41CA-ADEB-96F9D7D12B34}"/>
              </a:ext>
            </a:extLst>
          </p:cNvPr>
          <p:cNvCxnSpPr>
            <a:cxnSpLocks/>
          </p:cNvCxnSpPr>
          <p:nvPr/>
        </p:nvCxnSpPr>
        <p:spPr>
          <a:xfrm>
            <a:off x="270464" y="4493424"/>
            <a:ext cx="11589896" cy="0"/>
          </a:xfrm>
          <a:prstGeom prst="line">
            <a:avLst/>
          </a:prstGeom>
          <a:noFill/>
          <a:ln w="28575" cap="flat" cmpd="sng" algn="ctr">
            <a:solidFill>
              <a:srgbClr val="5A5A5A"/>
            </a:solidFill>
            <a:prstDash val="solid"/>
          </a:ln>
          <a:effectLst/>
        </p:spPr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D6DB6C21-5408-4AB0-B75C-5520897C1D83}"/>
              </a:ext>
            </a:extLst>
          </p:cNvPr>
          <p:cNvSpPr/>
          <p:nvPr/>
        </p:nvSpPr>
        <p:spPr>
          <a:xfrm rot="16200000">
            <a:off x="2505068" y="3015473"/>
            <a:ext cx="2183611" cy="307777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Gill Sans"/>
              </a:rPr>
              <a:t>Reference Implementation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F6D101FD-4954-4094-A2AC-290779A1A26A}"/>
              </a:ext>
            </a:extLst>
          </p:cNvPr>
          <p:cNvSpPr/>
          <p:nvPr/>
        </p:nvSpPr>
        <p:spPr>
          <a:xfrm>
            <a:off x="4377713" y="3331007"/>
            <a:ext cx="88678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RI v 1.0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(Alpha)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Delivered</a:t>
            </a:r>
            <a:endParaRPr lang="en-US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0583372D-2BD7-4306-99E5-4977AC43B44C}"/>
              </a:ext>
            </a:extLst>
          </p:cNvPr>
          <p:cNvSpPr/>
          <p:nvPr/>
        </p:nvSpPr>
        <p:spPr>
          <a:xfrm>
            <a:off x="7326675" y="4348869"/>
            <a:ext cx="1993429" cy="235117"/>
          </a:xfrm>
          <a:prstGeom prst="rect">
            <a:avLst/>
          </a:prstGeom>
          <a:solidFill>
            <a:srgbClr val="009FDB"/>
          </a:solidFill>
          <a:ln w="12700">
            <a:solidFill>
              <a:srgbClr val="FFFFFF">
                <a:lumMod val="5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 typeface="ATT Aleck Sans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cs typeface="ATT Aleck Sans" panose="020B0503020203020204" pitchFamily="34" charset="0"/>
              </a:rPr>
              <a:t>Friendly Trial</a:t>
            </a:r>
          </a:p>
        </p:txBody>
      </p:sp>
      <p:sp>
        <p:nvSpPr>
          <p:cNvPr id="137" name="Arrow: Pentagon 136">
            <a:extLst>
              <a:ext uri="{FF2B5EF4-FFF2-40B4-BE49-F238E27FC236}">
                <a16:creationId xmlns:a16="http://schemas.microsoft.com/office/drawing/2014/main" id="{18FD1925-E0BA-446C-BCDA-E6E09CE14DB6}"/>
              </a:ext>
            </a:extLst>
          </p:cNvPr>
          <p:cNvSpPr/>
          <p:nvPr/>
        </p:nvSpPr>
        <p:spPr>
          <a:xfrm>
            <a:off x="9320104" y="4348868"/>
            <a:ext cx="2766807" cy="235117"/>
          </a:xfrm>
          <a:prstGeom prst="homePlate">
            <a:avLst/>
          </a:prstGeom>
          <a:solidFill>
            <a:srgbClr val="FFFFFF">
              <a:lumMod val="50000"/>
            </a:srgbClr>
          </a:solidFill>
          <a:ln w="12700">
            <a:solidFill>
              <a:srgbClr val="FFFFFF">
                <a:lumMod val="5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 typeface="ATT Aleck Sans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cs typeface="ATT Aleck Sans" panose="020B0503020203020204" pitchFamily="34" charset="0"/>
              </a:rPr>
              <a:t>Controlled Introduction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7627D96-AE69-4FEC-8876-80E09DDD0757}"/>
              </a:ext>
            </a:extLst>
          </p:cNvPr>
          <p:cNvSpPr/>
          <p:nvPr/>
        </p:nvSpPr>
        <p:spPr>
          <a:xfrm>
            <a:off x="3845696" y="4348869"/>
            <a:ext cx="3480979" cy="235117"/>
          </a:xfrm>
          <a:prstGeom prst="rect">
            <a:avLst/>
          </a:prstGeom>
          <a:solidFill>
            <a:srgbClr val="FFB000"/>
          </a:solidFill>
          <a:ln w="12700">
            <a:solidFill>
              <a:srgbClr val="FFFFFF">
                <a:lumMod val="5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91440" rIns="91440" bIns="9144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cs typeface="ATT Aleck Sans" panose="020B0503020203020204" pitchFamily="34" charset="0"/>
              </a:rPr>
              <a:t> Lab Setup, Test Automation &amp; Validation</a:t>
            </a:r>
          </a:p>
        </p:txBody>
      </p:sp>
      <p:sp>
        <p:nvSpPr>
          <p:cNvPr id="139" name="Isosceles Triangle 138">
            <a:extLst>
              <a:ext uri="{FF2B5EF4-FFF2-40B4-BE49-F238E27FC236}">
                <a16:creationId xmlns:a16="http://schemas.microsoft.com/office/drawing/2014/main" id="{0BC34F58-FB96-4DD1-9A1C-AA3366E6048D}"/>
              </a:ext>
            </a:extLst>
          </p:cNvPr>
          <p:cNvSpPr/>
          <p:nvPr/>
        </p:nvSpPr>
        <p:spPr>
          <a:xfrm>
            <a:off x="7866909" y="4102025"/>
            <a:ext cx="126846" cy="132443"/>
          </a:xfrm>
          <a:prstGeom prst="triangle">
            <a:avLst/>
          </a:prstGeom>
          <a:solidFill>
            <a:srgbClr val="009FDB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457200">
              <a:defRPr/>
            </a:pPr>
            <a:endParaRPr lang="en-US" kern="0">
              <a:solidFill>
                <a:prstClr val="white"/>
              </a:solidFill>
              <a:latin typeface="Gill Sans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AE7B6CD6-31D2-44D6-A1AE-2C86B2FFB6A8}"/>
              </a:ext>
            </a:extLst>
          </p:cNvPr>
          <p:cNvSpPr/>
          <p:nvPr/>
        </p:nvSpPr>
        <p:spPr>
          <a:xfrm>
            <a:off x="7486941" y="3553861"/>
            <a:ext cx="886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RI v 1.0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Delivered</a:t>
            </a:r>
            <a:endParaRPr lang="en-US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14AFAC48-B85E-489E-8757-105311AF290C}"/>
              </a:ext>
            </a:extLst>
          </p:cNvPr>
          <p:cNvSpPr/>
          <p:nvPr/>
        </p:nvSpPr>
        <p:spPr>
          <a:xfrm>
            <a:off x="5581301" y="1757962"/>
            <a:ext cx="4596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000000"/>
                </a:solidFill>
                <a:latin typeface="Gill Sans"/>
              </a:rPr>
              <a:t>Note: All events &amp; dates are pending community alignment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302F0D4C-D8AE-4B9B-93EA-FE9DEF38D9C5}"/>
              </a:ext>
            </a:extLst>
          </p:cNvPr>
          <p:cNvSpPr/>
          <p:nvPr/>
        </p:nvSpPr>
        <p:spPr>
          <a:xfrm>
            <a:off x="4311029" y="2160611"/>
            <a:ext cx="9172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Cookbook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v 0.1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Delivered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1795BB0C-B947-459D-9545-F265A98DC0D2}"/>
              </a:ext>
            </a:extLst>
          </p:cNvPr>
          <p:cNvSpPr/>
          <p:nvPr/>
        </p:nvSpPr>
        <p:spPr>
          <a:xfrm>
            <a:off x="4761070" y="2876539"/>
            <a:ext cx="126846" cy="132443"/>
          </a:xfrm>
          <a:prstGeom prst="ellipse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D8884D52-1E64-4603-AADB-045FB72CC10E}"/>
              </a:ext>
            </a:extLst>
          </p:cNvPr>
          <p:cNvSpPr/>
          <p:nvPr/>
        </p:nvSpPr>
        <p:spPr>
          <a:xfrm>
            <a:off x="7334989" y="2133708"/>
            <a:ext cx="9172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Cookbook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V 1.0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Delivered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9BE638B-94F1-4AAB-BB3F-6963C1BF6981}"/>
              </a:ext>
            </a:extLst>
          </p:cNvPr>
          <p:cNvSpPr/>
          <p:nvPr/>
        </p:nvSpPr>
        <p:spPr>
          <a:xfrm>
            <a:off x="7823803" y="2876539"/>
            <a:ext cx="126846" cy="132443"/>
          </a:xfrm>
          <a:prstGeom prst="ellipse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46" name="Isosceles Triangle 145">
            <a:extLst>
              <a:ext uri="{FF2B5EF4-FFF2-40B4-BE49-F238E27FC236}">
                <a16:creationId xmlns:a16="http://schemas.microsoft.com/office/drawing/2014/main" id="{459A3B31-4C08-456C-B62E-01B695FDE962}"/>
              </a:ext>
            </a:extLst>
          </p:cNvPr>
          <p:cNvSpPr/>
          <p:nvPr/>
        </p:nvSpPr>
        <p:spPr>
          <a:xfrm>
            <a:off x="10949088" y="4102024"/>
            <a:ext cx="126846" cy="132443"/>
          </a:xfrm>
          <a:prstGeom prst="triangle">
            <a:avLst/>
          </a:prstGeom>
          <a:solidFill>
            <a:srgbClr val="009FDB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457200">
              <a:defRPr/>
            </a:pPr>
            <a:endParaRPr lang="en-US" kern="0">
              <a:solidFill>
                <a:prstClr val="white"/>
              </a:solidFill>
              <a:latin typeface="Gill Sans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6B147FC3-DE7B-4969-88DE-9E56EC50F91D}"/>
              </a:ext>
            </a:extLst>
          </p:cNvPr>
          <p:cNvSpPr/>
          <p:nvPr/>
        </p:nvSpPr>
        <p:spPr>
          <a:xfrm>
            <a:off x="10505698" y="3553861"/>
            <a:ext cx="886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RI v 2.0</a:t>
            </a:r>
          </a:p>
          <a:p>
            <a:pPr algn="ctr" defTabSz="457200"/>
            <a:r>
              <a:rPr lang="en-US" sz="1400" kern="0" dirty="0">
                <a:solidFill>
                  <a:srgbClr val="000000"/>
                </a:solidFill>
                <a:latin typeface="Gill Sans"/>
              </a:rPr>
              <a:t>Delivered</a:t>
            </a:r>
            <a:endParaRPr lang="en-US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0EA5CA52-D0C9-48B0-8C12-BA8BE06CFE64}"/>
              </a:ext>
            </a:extLst>
          </p:cNvPr>
          <p:cNvSpPr/>
          <p:nvPr/>
        </p:nvSpPr>
        <p:spPr>
          <a:xfrm>
            <a:off x="5804" y="1380159"/>
            <a:ext cx="12202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b="1" kern="0" dirty="0">
                <a:solidFill>
                  <a:srgbClr val="000000"/>
                </a:solidFill>
                <a:latin typeface="Gill Sans"/>
              </a:rPr>
              <a:t>Completed: 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CE39120C-0C29-4BCB-BED7-E63697B6D2C4}"/>
              </a:ext>
            </a:extLst>
          </p:cNvPr>
          <p:cNvSpPr/>
          <p:nvPr/>
        </p:nvSpPr>
        <p:spPr>
          <a:xfrm>
            <a:off x="112059" y="1659238"/>
            <a:ext cx="348044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RM | RA | RI Requirements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Lab Requirements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Initial Lab Secured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S/W Deployed | Config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Smoke Test | Sanity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Continuous Deployment (with errors)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endParaRPr lang="en-US" sz="1600" kern="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1BADA075-8075-47D2-96FB-0CB5F32CA272}"/>
              </a:ext>
            </a:extLst>
          </p:cNvPr>
          <p:cNvSpPr/>
          <p:nvPr/>
        </p:nvSpPr>
        <p:spPr>
          <a:xfrm>
            <a:off x="-5265" y="3384584"/>
            <a:ext cx="11432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b="1" kern="0" dirty="0">
                <a:solidFill>
                  <a:srgbClr val="000000"/>
                </a:solidFill>
                <a:latin typeface="Gill Sans"/>
              </a:rPr>
              <a:t>In-Progress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95A74446-AADA-476B-8A52-43AECEAF682B}"/>
              </a:ext>
            </a:extLst>
          </p:cNvPr>
          <p:cNvSpPr/>
          <p:nvPr/>
        </p:nvSpPr>
        <p:spPr>
          <a:xfrm>
            <a:off x="112059" y="3676044"/>
            <a:ext cx="2955252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Manifest &gt; PDF &amp; IDF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Complete Lab PoC &amp; Deliver Lab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Create Cookbook &amp; RI Topology artifact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rgbClr val="000000"/>
                </a:solidFill>
                <a:latin typeface="Gill Sans"/>
              </a:rPr>
              <a:t>Implement PoC Key Learnings</a:t>
            </a:r>
          </a:p>
          <a:p>
            <a:pPr defTabSz="457200"/>
            <a:endParaRPr lang="en-US" sz="1600" kern="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4BF49C9A-387F-400B-A34A-A77E2CB1D96E}"/>
              </a:ext>
            </a:extLst>
          </p:cNvPr>
          <p:cNvSpPr/>
          <p:nvPr/>
        </p:nvSpPr>
        <p:spPr>
          <a:xfrm>
            <a:off x="5146672" y="2493816"/>
            <a:ext cx="21038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kern="0" dirty="0">
                <a:solidFill>
                  <a:srgbClr val="FFFFFF"/>
                </a:solidFill>
                <a:latin typeface="Gill Sans"/>
              </a:rPr>
              <a:t>Cookbook Validation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D0A5BF6C-44F0-4747-B256-D25FF11527D8}"/>
              </a:ext>
            </a:extLst>
          </p:cNvPr>
          <p:cNvSpPr/>
          <p:nvPr/>
        </p:nvSpPr>
        <p:spPr>
          <a:xfrm>
            <a:off x="0" y="6502458"/>
            <a:ext cx="836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Mike Fix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3834527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E401F42-A5C8-4DAF-AF95-411C1A43B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Content &amp; MVP Targets</a:t>
            </a:r>
          </a:p>
        </p:txBody>
      </p:sp>
    </p:spTree>
    <p:extLst>
      <p:ext uri="{BB962C8B-B14F-4D97-AF65-F5344CB8AC3E}">
        <p14:creationId xmlns:p14="http://schemas.microsoft.com/office/powerpoint/2010/main" val="555130264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62038"/>
            <a:ext cx="9481457" cy="2387600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US" sz="3600" b="1" dirty="0">
                <a:latin typeface="Open Sans"/>
              </a:rPr>
              <a:t>Appendix</a:t>
            </a:r>
            <a:endParaRPr lang="en-US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955230625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21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/>
          <a:lstStyle/>
          <a:p>
            <a:r>
              <a:rPr lang="en-US" b="1" dirty="0"/>
              <a:t>Initial NFVI Installation – Access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B6C6B7FA-89B2-496E-92EC-DF21912AC150}"/>
              </a:ext>
            </a:extLst>
          </p:cNvPr>
          <p:cNvGraphicFramePr>
            <a:graphicFrameLocks noGrp="1"/>
          </p:cNvGraphicFramePr>
          <p:nvPr/>
        </p:nvGraphicFramePr>
        <p:xfrm>
          <a:off x="786137" y="1507564"/>
          <a:ext cx="10933887" cy="2384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120">
                  <a:extLst>
                    <a:ext uri="{9D8B030D-6E8A-4147-A177-3AD203B41FA5}">
                      <a16:colId xmlns:a16="http://schemas.microsoft.com/office/drawing/2014/main" val="2411406859"/>
                    </a:ext>
                  </a:extLst>
                </a:gridCol>
                <a:gridCol w="4735823">
                  <a:extLst>
                    <a:ext uri="{9D8B030D-6E8A-4147-A177-3AD203B41FA5}">
                      <a16:colId xmlns:a16="http://schemas.microsoft.com/office/drawing/2014/main" val="3266121450"/>
                    </a:ext>
                  </a:extLst>
                </a:gridCol>
                <a:gridCol w="4602944">
                  <a:extLst>
                    <a:ext uri="{9D8B030D-6E8A-4147-A177-3AD203B41FA5}">
                      <a16:colId xmlns:a16="http://schemas.microsoft.com/office/drawing/2014/main" val="10543793"/>
                    </a:ext>
                  </a:extLst>
                </a:gridCol>
              </a:tblGrid>
              <a:tr h="476802">
                <a:tc>
                  <a:txBody>
                    <a:bodyPr/>
                    <a:lstStyle/>
                    <a:p>
                      <a:r>
                        <a:rPr lang="en-IN" dirty="0"/>
                        <a:t>Dashboards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URL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Credentials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718960"/>
                  </a:ext>
                </a:extLst>
              </a:tr>
              <a:tr h="476802">
                <a:tc>
                  <a:txBody>
                    <a:bodyPr/>
                    <a:lstStyle/>
                    <a:p>
                      <a:r>
                        <a:rPr lang="en-IN" dirty="0"/>
                        <a:t>Horizon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dashboard-airship.intel-pod10.opnfv.org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/>
                        <a:t>admin/password123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106246"/>
                  </a:ext>
                </a:extLst>
              </a:tr>
              <a:tr h="476802">
                <a:tc>
                  <a:txBody>
                    <a:bodyPr/>
                    <a:lstStyle/>
                    <a:p>
                      <a:r>
                        <a:rPr lang="en-IN" dirty="0"/>
                        <a:t>Grafana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grafana-airship.intel-pod10.opnfv.org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err="1"/>
                        <a:t>grafana</a:t>
                      </a:r>
                      <a:r>
                        <a:rPr lang="en-IN" dirty="0"/>
                        <a:t>/password123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365223"/>
                  </a:ext>
                </a:extLst>
              </a:tr>
              <a:tr h="476802">
                <a:tc>
                  <a:txBody>
                    <a:bodyPr/>
                    <a:lstStyle/>
                    <a:p>
                      <a:r>
                        <a:rPr lang="en-IN" dirty="0"/>
                        <a:t>Kibana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kibana-airship.intel-pod10.opnfv.org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err="1"/>
                        <a:t>elasticsearch</a:t>
                      </a:r>
                      <a:r>
                        <a:rPr lang="en-IN" dirty="0"/>
                        <a:t>/password123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773512"/>
                  </a:ext>
                </a:extLst>
              </a:tr>
              <a:tr h="476802">
                <a:tc>
                  <a:txBody>
                    <a:bodyPr/>
                    <a:lstStyle/>
                    <a:p>
                      <a:r>
                        <a:rPr lang="en-IN" dirty="0"/>
                        <a:t>Nagios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nagios-airship.intel-pod10.opnfv.org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err="1"/>
                        <a:t>nagios</a:t>
                      </a:r>
                      <a:r>
                        <a:rPr lang="en-IN" dirty="0"/>
                        <a:t>/password123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372874"/>
                  </a:ext>
                </a:extLst>
              </a:tr>
            </a:tbl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id="{6C5DDED6-4C2B-4348-BAE4-D6E47B2C1CA7}"/>
              </a:ext>
            </a:extLst>
          </p:cNvPr>
          <p:cNvSpPr/>
          <p:nvPr/>
        </p:nvSpPr>
        <p:spPr>
          <a:xfrm>
            <a:off x="0" y="6502458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378806517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116295" y="383191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/>
          <a:lstStyle/>
          <a:p>
            <a:r>
              <a:rPr lang="en-US" b="1" dirty="0"/>
              <a:t>Progress: Installer Requirements(1/4)</a:t>
            </a:r>
          </a:p>
        </p:txBody>
      </p:sp>
      <p:graphicFrame>
        <p:nvGraphicFramePr>
          <p:cNvPr id="12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923293"/>
              </p:ext>
            </p:extLst>
          </p:nvPr>
        </p:nvGraphicFramePr>
        <p:xfrm>
          <a:off x="998456" y="1149879"/>
          <a:ext cx="10637520" cy="4544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5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17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sub-category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req.gen.ins.01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Installer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Installer **must** accept a descriptor file to finish deployment.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req.gen.ins.02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Installer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Installer implementation **must** validate the descriptor file with schema.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req.gen.ins.03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Installer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Any existing installer implementation **may** need adaption for the descriptor file.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req.gen.ins.04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Installer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Installer **may** support reporting the deployment progress status.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849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req.gen.des.01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Descriptor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Descriptor file **must** include hardware resource configuration, software configuration.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req.gen.des.02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Descriptor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Descriptor file **may** include additional extending configuration.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2E32E0D3-FFCA-4BB6-AEC3-7BA85CB0B8F2}"/>
              </a:ext>
            </a:extLst>
          </p:cNvPr>
          <p:cNvSpPr/>
          <p:nvPr/>
        </p:nvSpPr>
        <p:spPr>
          <a:xfrm>
            <a:off x="0" y="6502458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err="1"/>
              <a:t>Srihdar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83659026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3BC072-E271-43D1-ABFE-FBDAA71CEF76}"/>
              </a:ext>
            </a:extLst>
          </p:cNvPr>
          <p:cNvSpPr/>
          <p:nvPr/>
        </p:nvSpPr>
        <p:spPr>
          <a:xfrm>
            <a:off x="69259" y="219468"/>
            <a:ext cx="463119" cy="64190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23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182" y="95133"/>
            <a:ext cx="10933886" cy="935674"/>
          </a:xfrm>
        </p:spPr>
        <p:txBody>
          <a:bodyPr/>
          <a:lstStyle/>
          <a:p>
            <a:r>
              <a:rPr lang="en-US" b="1" dirty="0"/>
              <a:t>Reference Implementation</a:t>
            </a:r>
          </a:p>
        </p:txBody>
      </p:sp>
      <p:sp>
        <p:nvSpPr>
          <p:cNvPr id="5" name="Callout: Bent Line with Border and Accent Bar 4">
            <a:extLst>
              <a:ext uri="{FF2B5EF4-FFF2-40B4-BE49-F238E27FC236}">
                <a16:creationId xmlns:a16="http://schemas.microsoft.com/office/drawing/2014/main" id="{FC452160-C6FB-44CC-838D-F7E5BD5F8EA4}"/>
              </a:ext>
            </a:extLst>
          </p:cNvPr>
          <p:cNvSpPr/>
          <p:nvPr/>
        </p:nvSpPr>
        <p:spPr>
          <a:xfrm>
            <a:off x="195309" y="892237"/>
            <a:ext cx="5095782" cy="830997"/>
          </a:xfrm>
          <a:prstGeom prst="accentBorderCallout2">
            <a:avLst>
              <a:gd name="adj1" fmla="val 48991"/>
              <a:gd name="adj2" fmla="val 101252"/>
              <a:gd name="adj3" fmla="val 48598"/>
              <a:gd name="adj4" fmla="val 114878"/>
              <a:gd name="adj5" fmla="val 88103"/>
              <a:gd name="adj6" fmla="val 144435"/>
            </a:avLst>
          </a:prstGeom>
          <a:ln w="12700">
            <a:solidFill>
              <a:srgbClr val="FFFFFF">
                <a:lumMod val="50000"/>
              </a:srgbClr>
            </a:solidFill>
          </a:ln>
        </p:spPr>
        <p:txBody>
          <a:bodyPr wrap="square" lIns="91440" rIns="9144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cs typeface="ATT Aleck Sans" panose="020B0503020203020204" pitchFamily="34" charset="0"/>
              </a:rPr>
              <a:t>Objective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ATT Aleck Sans" panose="020B0503020203020204" pitchFamily="34" charset="0"/>
              </a:rPr>
            </a:b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cs typeface="ATT Aleck Sans" panose="020B0503020203020204" pitchFamily="34" charset="0"/>
              </a:rPr>
              <a:t>Implement &amp; deploy based on the design &amp; configurations of each Reference Architecture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7133BCA-D9D9-4C1F-AE4A-DB188CD82999}"/>
              </a:ext>
            </a:extLst>
          </p:cNvPr>
          <p:cNvSpPr/>
          <p:nvPr/>
        </p:nvSpPr>
        <p:spPr>
          <a:xfrm>
            <a:off x="5557421" y="5656222"/>
            <a:ext cx="6347533" cy="300488"/>
          </a:xfrm>
          <a:prstGeom prst="roundRect">
            <a:avLst/>
          </a:prstGeom>
          <a:solidFill>
            <a:srgbClr val="FFFFFF">
              <a:lumMod val="85000"/>
            </a:srgbClr>
          </a:solidFill>
          <a:ln w="12700">
            <a:solidFill>
              <a:srgbClr val="FFFFFF"/>
            </a:solidFill>
          </a:ln>
          <a:effectLst>
            <a:softEdge rad="127000"/>
          </a:effectLst>
        </p:spPr>
        <p:txBody>
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 typeface="ATT Aleck Sans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881D58-E0B9-45AA-AD2F-3E99CDF75A30}"/>
              </a:ext>
            </a:extLst>
          </p:cNvPr>
          <p:cNvSpPr/>
          <p:nvPr/>
        </p:nvSpPr>
        <p:spPr>
          <a:xfrm>
            <a:off x="191251" y="1842146"/>
            <a:ext cx="5291091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spcAft>
                <a:spcPts val="600"/>
              </a:spcAft>
              <a:defRPr/>
            </a:pPr>
            <a:r>
              <a:rPr lang="en-US" sz="1600" b="1" dirty="0">
                <a:solidFill>
                  <a:srgbClr val="168FDF"/>
                </a:solidFill>
                <a:latin typeface="Gill Sans"/>
                <a:cs typeface="ATT Aleck Sans" panose="020B0503020203020204" pitchFamily="34" charset="0"/>
              </a:rPr>
              <a:t>Goals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Provide CNTT verification labs with standard hardware/software for cloud platform &amp; VNF certification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Providing Reference Implementation leveraging Reference VNFs (“Golden VNFs”) for interoperability testing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Collaborate with OPNFV on approach &amp; tools, aligning with CNTT community requirements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Establish hardware | software manifests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C0D64D-2932-4151-8D95-87F54FF6F4E1}"/>
              </a:ext>
            </a:extLst>
          </p:cNvPr>
          <p:cNvSpPr/>
          <p:nvPr/>
        </p:nvSpPr>
        <p:spPr>
          <a:xfrm>
            <a:off x="191251" y="4633234"/>
            <a:ext cx="581487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spcAft>
                <a:spcPts val="600"/>
              </a:spcAft>
              <a:defRPr/>
            </a:pPr>
            <a:r>
              <a:rPr lang="en-US" sz="1600" b="1" dirty="0">
                <a:solidFill>
                  <a:srgbClr val="168FDF"/>
                </a:solidFill>
                <a:latin typeface="Gill Sans"/>
                <a:cs typeface="ATT Aleck Sans" panose="020B0503020203020204" pitchFamily="34" charset="0"/>
              </a:rPr>
              <a:t>Target Delivery</a:t>
            </a:r>
          </a:p>
          <a:p>
            <a:pPr defTabSz="457200"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January 2020 (v 1.0- Alpha)</a:t>
            </a:r>
          </a:p>
          <a:p>
            <a:pPr defTabSz="457200"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Aligns with Reference Architecture # 1 (OpenStack)</a:t>
            </a:r>
            <a:endParaRPr lang="en-US" sz="1600" dirty="0">
              <a:solidFill>
                <a:srgbClr val="000000"/>
              </a:solidFill>
              <a:latin typeface="Gill Sans"/>
            </a:endParaRPr>
          </a:p>
          <a:p>
            <a:pPr defTabSz="457200">
              <a:defRPr/>
            </a:pP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A0A867-F06D-4881-9987-B4FE57937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343" y="1624810"/>
            <a:ext cx="6709657" cy="3841036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8B9ADAD-2800-470D-A97A-AAF0C9EDA977}"/>
              </a:ext>
            </a:extLst>
          </p:cNvPr>
          <p:cNvSpPr/>
          <p:nvPr/>
        </p:nvSpPr>
        <p:spPr>
          <a:xfrm>
            <a:off x="5557421" y="5656222"/>
            <a:ext cx="6347533" cy="300488"/>
          </a:xfrm>
          <a:prstGeom prst="roundRect">
            <a:avLst/>
          </a:prstGeom>
          <a:solidFill>
            <a:srgbClr val="FFFFFF">
              <a:lumMod val="85000"/>
            </a:srgbClr>
          </a:solidFill>
          <a:ln w="12700">
            <a:solidFill>
              <a:srgbClr val="FFFFFF"/>
            </a:solidFill>
          </a:ln>
          <a:effectLst>
            <a:softEdge rad="127000"/>
          </a:effectLst>
        </p:spPr>
        <p:txBody>
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 typeface="ATT Aleck Sans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40544E8-E48B-478D-8A4A-1CD1D88B7B88}"/>
              </a:ext>
            </a:extLst>
          </p:cNvPr>
          <p:cNvSpPr/>
          <p:nvPr/>
        </p:nvSpPr>
        <p:spPr>
          <a:xfrm>
            <a:off x="7630739" y="1618719"/>
            <a:ext cx="2157274" cy="1722072"/>
          </a:xfrm>
          <a:prstGeom prst="roundRect">
            <a:avLst/>
          </a:prstGeom>
          <a:noFill/>
          <a:ln w="28575">
            <a:solidFill>
              <a:srgbClr val="FFB000"/>
            </a:solidFill>
            <a:prstDash val="dash"/>
          </a:ln>
          <a:effectLst/>
        </p:spPr>
        <p:txBody>
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 typeface="ATT Aleck Sans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cs typeface="ATT Aleck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665987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3BC072-E271-43D1-ABFE-FBDAA71CEF76}"/>
              </a:ext>
            </a:extLst>
          </p:cNvPr>
          <p:cNvSpPr/>
          <p:nvPr/>
        </p:nvSpPr>
        <p:spPr>
          <a:xfrm>
            <a:off x="69259" y="219468"/>
            <a:ext cx="463119" cy="64190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24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378" y="-11668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/>
              <a:t>Reference Implementation Approach | Outcome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E4625D-6DA9-48D8-9C41-439B641B0392}"/>
              </a:ext>
            </a:extLst>
          </p:cNvPr>
          <p:cNvSpPr/>
          <p:nvPr/>
        </p:nvSpPr>
        <p:spPr>
          <a:xfrm>
            <a:off x="702583" y="1095604"/>
            <a:ext cx="4695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Generate eco-system requirements for Reference Implementation, including: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7335B24-B1E8-4EB2-933A-356287B4A32B}"/>
              </a:ext>
            </a:extLst>
          </p:cNvPr>
          <p:cNvSpPr/>
          <p:nvPr/>
        </p:nvSpPr>
        <p:spPr>
          <a:xfrm>
            <a:off x="785472" y="1623741"/>
            <a:ext cx="12399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Labs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Tooling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B255E8-5BE0-4216-BE27-7C0B25F9E3AD}"/>
              </a:ext>
            </a:extLst>
          </p:cNvPr>
          <p:cNvSpPr/>
          <p:nvPr/>
        </p:nvSpPr>
        <p:spPr>
          <a:xfrm>
            <a:off x="2317307" y="1623741"/>
            <a:ext cx="32729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Installers, Releases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Automation Requirements </a:t>
            </a: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A459EE-A963-409B-8972-2A2D5C5D4BFE}"/>
              </a:ext>
            </a:extLst>
          </p:cNvPr>
          <p:cNvSpPr/>
          <p:nvPr/>
        </p:nvSpPr>
        <p:spPr>
          <a:xfrm>
            <a:off x="699173" y="2303356"/>
            <a:ext cx="43437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Create detailed description file definitions for installers, VNF features, etc..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0E37A2-D741-4B60-ABB2-E7B943354A0A}"/>
              </a:ext>
            </a:extLst>
          </p:cNvPr>
          <p:cNvSpPr/>
          <p:nvPr/>
        </p:nvSpPr>
        <p:spPr>
          <a:xfrm>
            <a:off x="696370" y="3050975"/>
            <a:ext cx="43437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Create detailed Lab criteria &amp; operations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FBF99C-8074-4D68-9F90-72AE6B3F6154}"/>
              </a:ext>
            </a:extLst>
          </p:cNvPr>
          <p:cNvSpPr/>
          <p:nvPr/>
        </p:nvSpPr>
        <p:spPr>
          <a:xfrm>
            <a:off x="703831" y="3506513"/>
            <a:ext cx="5392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Create a cookbook for the first RI, which includes detailed steps for the deployment and configuration</a:t>
            </a:r>
            <a:endParaRPr lang="en-US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C2154AC-BB99-49B7-9865-41D41BAF55FD}"/>
              </a:ext>
            </a:extLst>
          </p:cNvPr>
          <p:cNvSpPr/>
          <p:nvPr/>
        </p:nvSpPr>
        <p:spPr>
          <a:xfrm>
            <a:off x="699173" y="4225719"/>
            <a:ext cx="5248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Create a detailed design for automation for deployment &amp; testing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4B4CC5B-F0AA-4EDE-8A87-5C3F23E8F32B}"/>
              </a:ext>
            </a:extLst>
          </p:cNvPr>
          <p:cNvSpPr/>
          <p:nvPr/>
        </p:nvSpPr>
        <p:spPr>
          <a:xfrm>
            <a:off x="696370" y="4884945"/>
            <a:ext cx="53921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Create continuous integration &amp; delivery pipeline for Reference Implementation</a:t>
            </a:r>
            <a:endParaRPr lang="en-US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0A1F793-4FD6-4BE9-9A16-969FEDFEAF3C}"/>
              </a:ext>
            </a:extLst>
          </p:cNvPr>
          <p:cNvSpPr/>
          <p:nvPr/>
        </p:nvSpPr>
        <p:spPr>
          <a:xfrm>
            <a:off x="699172" y="5532682"/>
            <a:ext cx="5657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Perform gap analysis to determine required actions for existing eco-system within LFN/OPNFV community projects</a:t>
            </a:r>
            <a:endParaRPr lang="en-US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120E50-FA09-45F3-9319-67525E9AAA3E}"/>
              </a:ext>
            </a:extLst>
          </p:cNvPr>
          <p:cNvSpPr/>
          <p:nvPr/>
        </p:nvSpPr>
        <p:spPr>
          <a:xfrm>
            <a:off x="1760419" y="691367"/>
            <a:ext cx="1931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Aft>
                <a:spcPts val="600"/>
              </a:spcAft>
              <a:defRPr/>
            </a:pPr>
            <a:r>
              <a:rPr lang="en-US" b="1" dirty="0">
                <a:solidFill>
                  <a:srgbClr val="168FDF"/>
                </a:solidFill>
                <a:latin typeface="Gill Sans"/>
                <a:cs typeface="ATT Aleck Sans" panose="020B0503020203020204" pitchFamily="34" charset="0"/>
              </a:rPr>
              <a:t>Actions Underway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2C2C354-5526-46EB-8D04-03AD1B673FF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2" y="1181912"/>
            <a:ext cx="398572" cy="3985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D4AC431-695E-464D-9B0A-4ED25849F49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64" y="5632943"/>
            <a:ext cx="369332" cy="36933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5CD93C5-7A36-4D9E-82E1-0BCF89886C1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08" y="3040731"/>
            <a:ext cx="391758" cy="39175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8EA1AD2-FC09-4957-92C3-697FDF1FFA8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2" y="4971994"/>
            <a:ext cx="399820" cy="39928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0C63FD-3AE8-4C40-B81F-5E380F83957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2" y="2373994"/>
            <a:ext cx="428459" cy="42845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77C44DA-F65D-42F9-97DC-54BDF65A03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503" y="3606095"/>
            <a:ext cx="411370" cy="41137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CDB8A3A-732A-4E8B-AB71-E0BCE489BEB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60" y="4324987"/>
            <a:ext cx="382741" cy="382741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DB92956E-23D3-4979-930E-55FCF0F38F12}"/>
              </a:ext>
            </a:extLst>
          </p:cNvPr>
          <p:cNvSpPr/>
          <p:nvPr/>
        </p:nvSpPr>
        <p:spPr>
          <a:xfrm>
            <a:off x="7142144" y="3519392"/>
            <a:ext cx="4697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User follows the steps or procedures to achieve an RI identical to the lab utilized by CNTT</a:t>
            </a: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7210ED0-417B-4544-A429-C978A8141F9D}"/>
              </a:ext>
            </a:extLst>
          </p:cNvPr>
          <p:cNvSpPr/>
          <p:nvPr/>
        </p:nvSpPr>
        <p:spPr>
          <a:xfrm>
            <a:off x="9000976" y="691367"/>
            <a:ext cx="1153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Aft>
                <a:spcPts val="600"/>
              </a:spcAft>
              <a:defRPr/>
            </a:pPr>
            <a:r>
              <a:rPr lang="en-US" b="1" dirty="0">
                <a:solidFill>
                  <a:srgbClr val="168FDF"/>
                </a:solidFill>
                <a:latin typeface="Gill Sans"/>
                <a:cs typeface="ATT Aleck Sans" panose="020B0503020203020204" pitchFamily="34" charset="0"/>
              </a:rPr>
              <a:t>Outcomes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06D9F1C-F838-49BC-9123-2950D344FF3A}"/>
              </a:ext>
            </a:extLst>
          </p:cNvPr>
          <p:cNvCxnSpPr>
            <a:cxnSpLocks/>
          </p:cNvCxnSpPr>
          <p:nvPr/>
        </p:nvCxnSpPr>
        <p:spPr>
          <a:xfrm>
            <a:off x="831685" y="2262315"/>
            <a:ext cx="11360315" cy="0"/>
          </a:xfrm>
          <a:prstGeom prst="line">
            <a:avLst/>
          </a:prstGeom>
          <a:noFill/>
          <a:ln w="12700" cap="sq" cmpd="sng" algn="ctr">
            <a:solidFill>
              <a:srgbClr val="009FDB"/>
            </a:solidFill>
            <a:prstDash val="dash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7E2B0AF-8868-4120-838A-7B1D5E0584D9}"/>
              </a:ext>
            </a:extLst>
          </p:cNvPr>
          <p:cNvCxnSpPr>
            <a:cxnSpLocks/>
          </p:cNvCxnSpPr>
          <p:nvPr/>
        </p:nvCxnSpPr>
        <p:spPr>
          <a:xfrm>
            <a:off x="831685" y="2954296"/>
            <a:ext cx="11360315" cy="0"/>
          </a:xfrm>
          <a:prstGeom prst="line">
            <a:avLst/>
          </a:prstGeom>
          <a:noFill/>
          <a:ln w="12700" cap="sq" cmpd="sng" algn="ctr">
            <a:solidFill>
              <a:srgbClr val="009FDB"/>
            </a:solidFill>
            <a:prstDash val="dash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DD0C3B2-9E85-401B-89AA-66C5D44C9003}"/>
              </a:ext>
            </a:extLst>
          </p:cNvPr>
          <p:cNvCxnSpPr>
            <a:cxnSpLocks/>
          </p:cNvCxnSpPr>
          <p:nvPr/>
        </p:nvCxnSpPr>
        <p:spPr>
          <a:xfrm>
            <a:off x="796423" y="3484518"/>
            <a:ext cx="11360315" cy="0"/>
          </a:xfrm>
          <a:prstGeom prst="line">
            <a:avLst/>
          </a:prstGeom>
          <a:noFill/>
          <a:ln w="12700" cap="sq" cmpd="sng" algn="ctr">
            <a:solidFill>
              <a:srgbClr val="009FDB"/>
            </a:solidFill>
            <a:prstDash val="dash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BC6D316-86A6-41A3-8470-08C4C43ED921}"/>
              </a:ext>
            </a:extLst>
          </p:cNvPr>
          <p:cNvCxnSpPr>
            <a:cxnSpLocks/>
          </p:cNvCxnSpPr>
          <p:nvPr/>
        </p:nvCxnSpPr>
        <p:spPr>
          <a:xfrm>
            <a:off x="831685" y="4178744"/>
            <a:ext cx="11360315" cy="0"/>
          </a:xfrm>
          <a:prstGeom prst="line">
            <a:avLst/>
          </a:prstGeom>
          <a:noFill/>
          <a:ln w="12700" cap="sq" cmpd="sng" algn="ctr">
            <a:solidFill>
              <a:srgbClr val="009FDB"/>
            </a:solidFill>
            <a:prstDash val="dash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746D245-C32B-4302-8752-4DFBEB0732D8}"/>
              </a:ext>
            </a:extLst>
          </p:cNvPr>
          <p:cNvCxnSpPr>
            <a:cxnSpLocks/>
          </p:cNvCxnSpPr>
          <p:nvPr/>
        </p:nvCxnSpPr>
        <p:spPr>
          <a:xfrm>
            <a:off x="831685" y="4884945"/>
            <a:ext cx="11360315" cy="0"/>
          </a:xfrm>
          <a:prstGeom prst="line">
            <a:avLst/>
          </a:prstGeom>
          <a:noFill/>
          <a:ln w="12700" cap="sq" cmpd="sng" algn="ctr">
            <a:solidFill>
              <a:srgbClr val="009FDB"/>
            </a:solidFill>
            <a:prstDash val="dash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0D08A5E-B4CB-4DEB-B220-E5718324C691}"/>
              </a:ext>
            </a:extLst>
          </p:cNvPr>
          <p:cNvCxnSpPr>
            <a:cxnSpLocks/>
          </p:cNvCxnSpPr>
          <p:nvPr/>
        </p:nvCxnSpPr>
        <p:spPr>
          <a:xfrm>
            <a:off x="831685" y="5532682"/>
            <a:ext cx="11360315" cy="0"/>
          </a:xfrm>
          <a:prstGeom prst="line">
            <a:avLst/>
          </a:prstGeom>
          <a:noFill/>
          <a:ln w="12700" cap="sq" cmpd="sng" algn="ctr">
            <a:solidFill>
              <a:srgbClr val="009FDB"/>
            </a:solidFill>
            <a:prstDash val="dash"/>
          </a:ln>
          <a:effectLst/>
        </p:spPr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D702C8F6-3CFA-4C81-BC9A-57B144C2841A}"/>
              </a:ext>
            </a:extLst>
          </p:cNvPr>
          <p:cNvSpPr/>
          <p:nvPr/>
        </p:nvSpPr>
        <p:spPr>
          <a:xfrm>
            <a:off x="7142141" y="1402051"/>
            <a:ext cx="4697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Efficient and effective quality approach while aligning with CNTT objectives. </a:t>
            </a: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33F73FF-E676-4911-9C64-22E7038162DF}"/>
              </a:ext>
            </a:extLst>
          </p:cNvPr>
          <p:cNvSpPr/>
          <p:nvPr/>
        </p:nvSpPr>
        <p:spPr>
          <a:xfrm>
            <a:off x="7142142" y="2934618"/>
            <a:ext cx="4697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Optimized approach and aligned with CVC lab setup, operations, &amp; support</a:t>
            </a: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EDAE2CA-E5BF-414E-8117-31071C359C4D}"/>
              </a:ext>
            </a:extLst>
          </p:cNvPr>
          <p:cNvSpPr/>
          <p:nvPr/>
        </p:nvSpPr>
        <p:spPr>
          <a:xfrm>
            <a:off x="7142141" y="2311768"/>
            <a:ext cx="4697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User follows the steps or procedures to achieve an RI identical to the lab utilized by CNTT</a:t>
            </a: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3C5CA0C-309E-43B1-81B2-A643CC85D4D9}"/>
              </a:ext>
            </a:extLst>
          </p:cNvPr>
          <p:cNvSpPr/>
          <p:nvPr/>
        </p:nvSpPr>
        <p:spPr>
          <a:xfrm>
            <a:off x="7142144" y="5597793"/>
            <a:ext cx="504985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en-US" sz="1600" dirty="0">
                <a:solidFill>
                  <a:srgbClr val="3F3F3F"/>
                </a:solidFill>
                <a:latin typeface="Gill Sans"/>
              </a:rPr>
              <a:t>Required test cases &amp; test frameworks are identified &amp; created in collaboration with upstream communities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2491A75-6BDE-4E5A-A3BC-739ADABCD659}"/>
              </a:ext>
            </a:extLst>
          </p:cNvPr>
          <p:cNvSpPr/>
          <p:nvPr/>
        </p:nvSpPr>
        <p:spPr>
          <a:xfrm>
            <a:off x="7139852" y="4256863"/>
            <a:ext cx="504985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en-US" sz="1600" dirty="0">
                <a:solidFill>
                  <a:srgbClr val="3F3F3F"/>
                </a:solidFill>
                <a:latin typeface="Gill Sans"/>
              </a:rPr>
              <a:t>Reference Implementation is integrated with CVC ecosystem, including test cases &amp; framework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42A5C18-629F-46FD-B082-1DCA1DB0E5C0}"/>
              </a:ext>
            </a:extLst>
          </p:cNvPr>
          <p:cNvSpPr/>
          <p:nvPr/>
        </p:nvSpPr>
        <p:spPr>
          <a:xfrm>
            <a:off x="7142141" y="4952050"/>
            <a:ext cx="504985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en-US" sz="1600" dirty="0">
                <a:solidFill>
                  <a:srgbClr val="3F3F3F"/>
                </a:solidFill>
                <a:latin typeface="Gill Sans"/>
              </a:rPr>
              <a:t>Alignment with OPNFV CI to generate CNTT Reference Implementation in a continuous manner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762260C-E4BE-42B1-BAD7-3B1EAC3C9493}"/>
              </a:ext>
            </a:extLst>
          </p:cNvPr>
          <p:cNvCxnSpPr>
            <a:cxnSpLocks/>
          </p:cNvCxnSpPr>
          <p:nvPr/>
        </p:nvCxnSpPr>
        <p:spPr>
          <a:xfrm flipV="1">
            <a:off x="0" y="1056414"/>
            <a:ext cx="12192000" cy="1018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253064826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3BC072-E271-43D1-ABFE-FBDAA71CEF76}"/>
              </a:ext>
            </a:extLst>
          </p:cNvPr>
          <p:cNvSpPr/>
          <p:nvPr/>
        </p:nvSpPr>
        <p:spPr>
          <a:xfrm>
            <a:off x="69259" y="219468"/>
            <a:ext cx="463119" cy="64190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378" y="-11668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/>
              <a:t>Reference Implementation: Lab Strategy &amp; Plan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FDFB932-3431-4CF5-B4F6-7D32CF1B60AE}"/>
              </a:ext>
            </a:extLst>
          </p:cNvPr>
          <p:cNvSpPr/>
          <p:nvPr/>
        </p:nvSpPr>
        <p:spPr>
          <a:xfrm>
            <a:off x="221007" y="794138"/>
            <a:ext cx="1017354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cs typeface="ATT Aleck Sans Medium" panose="020B0503020203020204" pitchFamily="34" charset="0"/>
              </a:rPr>
              <a:t>Goal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E65972F-A5EC-4BA1-A73D-DA724C3F6B66}"/>
              </a:ext>
            </a:extLst>
          </p:cNvPr>
          <p:cNvSpPr txBox="1"/>
          <p:nvPr/>
        </p:nvSpPr>
        <p:spPr>
          <a:xfrm>
            <a:off x="352517" y="1165736"/>
            <a:ext cx="6866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</a:rPr>
              <a:t>Select a secure, stable, and configurable lab, enabling automated reference implementation (RI) validations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4BB0BA-ADD0-430C-9F9F-5FEAAA772AF6}"/>
              </a:ext>
            </a:extLst>
          </p:cNvPr>
          <p:cNvSpPr/>
          <p:nvPr/>
        </p:nvSpPr>
        <p:spPr>
          <a:xfrm>
            <a:off x="221006" y="3956364"/>
            <a:ext cx="5036956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cs typeface="ATT Aleck Sans Medium" panose="020B0503020203020204" pitchFamily="34" charset="0"/>
              </a:rPr>
              <a:t>Qualifications – Must be Satisfied for Lab Selection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ED259AD-378B-4005-9BB6-1FA17FC02615}"/>
              </a:ext>
            </a:extLst>
          </p:cNvPr>
          <p:cNvSpPr/>
          <p:nvPr/>
        </p:nvSpPr>
        <p:spPr>
          <a:xfrm>
            <a:off x="221007" y="1789820"/>
            <a:ext cx="2738250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cs typeface="ATT Aleck Sans Medium" panose="020B0503020203020204" pitchFamily="34" charset="0"/>
              </a:rPr>
              <a:t>Vision &amp; Recommendation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7A1EA-188E-454D-B4A0-3A410CC978E2}"/>
              </a:ext>
            </a:extLst>
          </p:cNvPr>
          <p:cNvSpPr txBox="1"/>
          <p:nvPr/>
        </p:nvSpPr>
        <p:spPr>
          <a:xfrm>
            <a:off x="352518" y="2167803"/>
            <a:ext cx="1069318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Wingdings" panose="05000000000000000000" pitchFamily="2" charset="2"/>
              <a:buChar char="ü"/>
              <a:defRPr/>
            </a:pPr>
            <a:r>
              <a:rPr lang="en-US" sz="1600" b="1" dirty="0">
                <a:solidFill>
                  <a:srgbClr val="000000"/>
                </a:solidFill>
                <a:latin typeface="Gill Sans"/>
              </a:rPr>
              <a:t>Establish at least 2 community labs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 (leverage testing &amp; HW expertise)</a:t>
            </a:r>
          </a:p>
          <a:p>
            <a:pPr marL="742950" lvl="1" indent="-285750" defTabSz="457200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</a:rPr>
              <a:t>Supports multiple RI validations in parallel</a:t>
            </a:r>
          </a:p>
          <a:p>
            <a:pPr marL="742950" lvl="1" indent="-285750" defTabSz="457200"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</a:rPr>
              <a:t>Readily available supplier test apparatus &amp; expertise</a:t>
            </a:r>
          </a:p>
          <a:p>
            <a:pPr marL="742950" lvl="1" indent="-285750" defTabSz="457200"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</a:rPr>
              <a:t>Leverage geo diversity</a:t>
            </a: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en-US" sz="1600" b="1" dirty="0">
                <a:solidFill>
                  <a:srgbClr val="000000"/>
                </a:solidFill>
                <a:latin typeface="Gill Sans"/>
              </a:rPr>
              <a:t>Leverage Lab as a Service (UNH-IOL) labs</a:t>
            </a:r>
          </a:p>
          <a:p>
            <a:pPr marL="285750" indent="-285750" defTabSz="457200">
              <a:buFont typeface="Wingdings" panose="05000000000000000000" pitchFamily="2" charset="2"/>
              <a:buChar char="ü"/>
              <a:defRPr/>
            </a:pPr>
            <a:r>
              <a:rPr lang="en-US" sz="1600" b="1" dirty="0">
                <a:solidFill>
                  <a:srgbClr val="000000"/>
                </a:solidFill>
                <a:latin typeface="Gill Sans"/>
              </a:rPr>
              <a:t>Promote 3</a:t>
            </a:r>
            <a:r>
              <a:rPr lang="en-US" sz="1600" b="1" baseline="30000" dirty="0">
                <a:solidFill>
                  <a:srgbClr val="000000"/>
                </a:solidFill>
                <a:latin typeface="Gill Sans"/>
              </a:rPr>
              <a:t>rd</a:t>
            </a:r>
            <a:r>
              <a:rPr lang="en-US" sz="1600" b="1" dirty="0">
                <a:solidFill>
                  <a:srgbClr val="000000"/>
                </a:solidFill>
                <a:latin typeface="Gill Sans"/>
              </a:rPr>
              <a:t> Party Vendor Labs for Scalability</a:t>
            </a:r>
          </a:p>
          <a:p>
            <a:pPr defTabSz="457200">
              <a:defRPr/>
            </a:pPr>
            <a:endParaRPr lang="en-US" sz="1600" b="1" dirty="0">
              <a:solidFill>
                <a:srgbClr val="000000"/>
              </a:solidFill>
              <a:latin typeface="Gill Sans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5ED276B2-4F46-409E-B001-FAEE3AE1EA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0032" y="623664"/>
            <a:ext cx="3870760" cy="2342306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6A852AA3-2FC4-496A-A401-59991D50FF2C}"/>
              </a:ext>
            </a:extLst>
          </p:cNvPr>
          <p:cNvSpPr txBox="1"/>
          <p:nvPr/>
        </p:nvSpPr>
        <p:spPr>
          <a:xfrm>
            <a:off x="6784166" y="3581342"/>
            <a:ext cx="52416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</a:rPr>
              <a:t>Intel POD10 PoC &amp; POD15 Target State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3 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 Controller Nodes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10 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 Compute Nodes (4 general + 2 per B/N/C)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1 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 Jump Host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1 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 Spine Switch and 2 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 Leaf Switch in 1 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Gill Sans"/>
                <a:ea typeface="Times New Roman" panose="02020603050405020304" pitchFamily="18" charset="0"/>
              </a:rPr>
              <a:t> 48u Rack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0710AE7-782A-47F5-90F3-25356980BAA4}"/>
              </a:ext>
            </a:extLst>
          </p:cNvPr>
          <p:cNvSpPr txBox="1"/>
          <p:nvPr/>
        </p:nvSpPr>
        <p:spPr>
          <a:xfrm>
            <a:off x="352517" y="4325893"/>
            <a:ext cx="671723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Gill Sans"/>
              </a:rPr>
              <a:t>Available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 with Outage Contingency (4-nine uptime)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Gill Sans"/>
              </a:rPr>
              <a:t>Current &amp; Stable 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(current patch sets)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  <a:latin typeface="Gill Sans"/>
              </a:rPr>
              <a:t>Demonstrated</a:t>
            </a:r>
            <a:r>
              <a:rPr lang="en-US" sz="1600" b="1" dirty="0">
                <a:solidFill>
                  <a:srgbClr val="000000"/>
                </a:solidFill>
                <a:latin typeface="Gill Sans"/>
              </a:rPr>
              <a:t> Integration with the OVP Ecosystem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latin typeface="Gill Sans"/>
              </a:rPr>
              <a:t>Secure</a:t>
            </a:r>
            <a:r>
              <a:rPr lang="en-US" sz="1600" dirty="0">
                <a:solidFill>
                  <a:srgbClr val="000000"/>
                </a:solidFill>
                <a:latin typeface="Gill Sans"/>
              </a:rPr>
              <a:t> (physical, and logical)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3F3F3F"/>
                </a:solidFill>
                <a:latin typeface="Gill Sans"/>
              </a:rPr>
              <a:t>Configurable with minimal downtime</a:t>
            </a:r>
          </a:p>
          <a:p>
            <a:pPr marL="285750" indent="-285750" defTabSz="4572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srgbClr val="3F3F3F"/>
                </a:solidFill>
                <a:latin typeface="Gill Sans"/>
              </a:rPr>
              <a:t>Effortless onboarding process </a:t>
            </a:r>
            <a:endParaRPr lang="en-US" sz="1600" dirty="0">
              <a:solidFill>
                <a:srgbClr val="3F3F3F"/>
              </a:solidFill>
              <a:latin typeface="Gill Sans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02B5CF7D-6DA6-4134-838E-BD4E77F66599}"/>
              </a:ext>
            </a:extLst>
          </p:cNvPr>
          <p:cNvSpPr/>
          <p:nvPr/>
        </p:nvSpPr>
        <p:spPr>
          <a:xfrm>
            <a:off x="6619440" y="3152688"/>
            <a:ext cx="5471946" cy="2277547"/>
          </a:xfrm>
          <a:prstGeom prst="roundRect">
            <a:avLst/>
          </a:prstGeom>
          <a:noFill/>
          <a:ln w="12700">
            <a:solidFill>
              <a:srgbClr val="FFFFFF">
                <a:lumMod val="50000"/>
              </a:srgb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91440" rIns="91440" bIns="9144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FFFFFF"/>
              </a:buClr>
              <a:buSzTx/>
              <a:buFont typeface="ATT Aleck Sans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AAE34BA-6190-4305-9EEF-2B1CA554EEAC}"/>
              </a:ext>
            </a:extLst>
          </p:cNvPr>
          <p:cNvSpPr/>
          <p:nvPr/>
        </p:nvSpPr>
        <p:spPr>
          <a:xfrm>
            <a:off x="7862251" y="2968022"/>
            <a:ext cx="2986323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cs typeface="ATT Aleck Sans Medium" panose="020B0503020203020204" pitchFamily="34" charset="0"/>
              </a:rPr>
              <a:t>RI-1 Lab Chosen (Alpha)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146033332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3BC072-E271-43D1-ABFE-FBDAA71CEF76}"/>
              </a:ext>
            </a:extLst>
          </p:cNvPr>
          <p:cNvSpPr/>
          <p:nvPr/>
        </p:nvSpPr>
        <p:spPr>
          <a:xfrm>
            <a:off x="69259" y="219468"/>
            <a:ext cx="463119" cy="64190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26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378" y="-11668"/>
            <a:ext cx="10933886" cy="935674"/>
          </a:xfrm>
        </p:spPr>
        <p:txBody>
          <a:bodyPr/>
          <a:lstStyle/>
          <a:p>
            <a:r>
              <a:rPr lang="en-US" b="1" dirty="0"/>
              <a:t>Reference Implementation Challenges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F13D62-E598-4361-8309-007C20CD5B57}"/>
              </a:ext>
            </a:extLst>
          </p:cNvPr>
          <p:cNvSpPr/>
          <p:nvPr/>
        </p:nvSpPr>
        <p:spPr>
          <a:xfrm>
            <a:off x="1000217" y="5199555"/>
            <a:ext cx="10191565" cy="707886"/>
          </a:xfrm>
          <a:prstGeom prst="rect">
            <a:avLst/>
          </a:prstGeom>
          <a:ln w="28575">
            <a:solidFill>
              <a:srgbClr val="FFB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/>
              </a:rPr>
              <a:t>CNTT will maintain ownership of the Reference Implementation until a satisfactory level of support, stability, &amp; maturity is attained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E9F284-3E2C-4122-9118-C09F1597D134}"/>
              </a:ext>
            </a:extLst>
          </p:cNvPr>
          <p:cNvSpPr/>
          <p:nvPr/>
        </p:nvSpPr>
        <p:spPr>
          <a:xfrm>
            <a:off x="526740" y="950559"/>
            <a:ext cx="11665259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Community resources (engagement &amp; contributions)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OPNFV capabilities &amp; alignment with CNTT objectives</a:t>
            </a:r>
          </a:p>
          <a:p>
            <a:pPr marL="742950" lvl="1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  <a:cs typeface="ATT Aleck Sans" panose="020B0503020203020204" pitchFamily="34" charset="0"/>
              </a:rPr>
              <a:t>Ability to scale to demand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</a:rPr>
              <a:t>Alignment with other communities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</a:rPr>
              <a:t>Limited support structure for defects | issues (best-effort community Triage)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</a:rPr>
              <a:t>Agreement &amp; Support to build a normalized POD/Infrastructure Descriptor File for installers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</a:rPr>
              <a:t>Closure on target location and quantity of code repos needed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</a:rPr>
              <a:t>Consensus to create a long-term delivery Work Group (WG) for LCM</a:t>
            </a:r>
          </a:p>
          <a:p>
            <a:pPr marL="285750" indent="-285750" defTabSz="4572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Gill Sans"/>
              </a:rPr>
              <a:t>Need automated BareMetal validations </a:t>
            </a:r>
          </a:p>
        </p:txBody>
      </p:sp>
      <p:pic>
        <p:nvPicPr>
          <p:cNvPr id="17" name="Graphic 16" descr="Playbook">
            <a:extLst>
              <a:ext uri="{FF2B5EF4-FFF2-40B4-BE49-F238E27FC236}">
                <a16:creationId xmlns:a16="http://schemas.microsoft.com/office/drawing/2014/main" id="{CDAC0BB6-E3A3-48FD-820B-D769EB3237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06518" y="807246"/>
            <a:ext cx="1959746" cy="195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21968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/>
              <a:t>POD10 | POD15: Install State &amp; Availability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A8E6F7BE-117B-4075-A345-DF10BB716F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616875"/>
              </p:ext>
            </p:extLst>
          </p:nvPr>
        </p:nvGraphicFramePr>
        <p:xfrm>
          <a:off x="433362" y="863103"/>
          <a:ext cx="11606239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345">
                  <a:extLst>
                    <a:ext uri="{9D8B030D-6E8A-4147-A177-3AD203B41FA5}">
                      <a16:colId xmlns:a16="http://schemas.microsoft.com/office/drawing/2014/main" val="3809697433"/>
                    </a:ext>
                  </a:extLst>
                </a:gridCol>
                <a:gridCol w="4774695">
                  <a:extLst>
                    <a:ext uri="{9D8B030D-6E8A-4147-A177-3AD203B41FA5}">
                      <a16:colId xmlns:a16="http://schemas.microsoft.com/office/drawing/2014/main" val="2713623767"/>
                    </a:ext>
                  </a:extLst>
                </a:gridCol>
                <a:gridCol w="4316199">
                  <a:extLst>
                    <a:ext uri="{9D8B030D-6E8A-4147-A177-3AD203B41FA5}">
                      <a16:colId xmlns:a16="http://schemas.microsoft.com/office/drawing/2014/main" val="4271217777"/>
                    </a:ext>
                  </a:extLst>
                </a:gridCol>
              </a:tblGrid>
              <a:tr h="252826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Pod-10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Pod-15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980490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Owner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Trevor Cooper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220133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CNTT testing PoC 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CNTT 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054506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Pod-Topology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hlinkClick r:id="rId3"/>
                        </a:rPr>
                        <a:t>https://wiki.opnfv.org/display/pharos/Intel+POD10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hlinkClick r:id="rId4"/>
                        </a:rPr>
                        <a:t>https://wiki.opnfv.org/display/pharos/Intel+POD15</a:t>
                      </a:r>
                      <a:r>
                        <a:rPr lang="en-IN" sz="14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796459"/>
                  </a:ext>
                </a:extLst>
              </a:tr>
              <a:tr h="429805">
                <a:tc>
                  <a:txBody>
                    <a:bodyPr/>
                    <a:lstStyle/>
                    <a:p>
                      <a:r>
                        <a:rPr lang="en-IN" sz="14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Ready to Use. All dashboards up and running.</a:t>
                      </a:r>
                    </a:p>
                    <a:p>
                      <a:r>
                        <a:rPr lang="en-IN" sz="1400" dirty="0"/>
                        <a:t>Test Tools deployment 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Manifests are Ready. </a:t>
                      </a:r>
                    </a:p>
                    <a:p>
                      <a:r>
                        <a:rPr lang="en-IN" sz="1400" dirty="0"/>
                        <a:t>Infra Issue is being addressed by Team-Intel.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430019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Installer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Airship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Airship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76119"/>
                  </a:ext>
                </a:extLst>
              </a:tr>
              <a:tr h="429805">
                <a:tc>
                  <a:txBody>
                    <a:bodyPr/>
                    <a:lstStyle/>
                    <a:p>
                      <a:r>
                        <a:rPr lang="en-IN" sz="1400" dirty="0"/>
                        <a:t>Infrastructure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hlinkClick r:id="rId5"/>
                        </a:rPr>
                        <a:t>https://github.com/opnfv/airship/tree/master/site/intel-pod10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>
                          <a:hlinkClick r:id="rId6"/>
                        </a:rPr>
                        <a:t>https://github.com/opnfv/airship/tree/master/site/intel-pod15</a:t>
                      </a:r>
                      <a:r>
                        <a:rPr lang="en-IN" sz="1400" dirty="0"/>
                        <a:t> [Coming Soon]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386471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 err="1"/>
                        <a:t>Openstack</a:t>
                      </a:r>
                      <a:r>
                        <a:rPr lang="en-IN" sz="1400" dirty="0"/>
                        <a:t> Installation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OOK: </a:t>
                      </a:r>
                      <a:r>
                        <a:rPr lang="en-IN" sz="1400" dirty="0" err="1"/>
                        <a:t>Openstack</a:t>
                      </a:r>
                      <a:r>
                        <a:rPr lang="en-IN" sz="1400" dirty="0"/>
                        <a:t> on Kubernetes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OOK: </a:t>
                      </a:r>
                      <a:r>
                        <a:rPr lang="en-IN" sz="1400" dirty="0" err="1"/>
                        <a:t>Openstack</a:t>
                      </a:r>
                      <a:r>
                        <a:rPr lang="en-IN" sz="1400" dirty="0"/>
                        <a:t> on Kubernetes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824452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Networking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Openvswitch and SRIOV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dirty="0"/>
                        <a:t>Openvswitch and SRIOV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126831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Functest Compatibility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~90%-95%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Yet to be performed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979196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Performance Benchmarking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In-Progress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Yet to be performed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095349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CNTT RA/RM Compatibility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Yet to Assess. Lack to requirement 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836605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Usecases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NI – SRIOV. Compute Intensive.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NI-SRIOV. Compute Intensive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174021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GAPS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Low on Storage. Yet to assess CNTT RM/RA compatibility due to lack of manifest validation specification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No SSD for </a:t>
                      </a:r>
                      <a:r>
                        <a:rPr lang="en-IN" sz="1400" dirty="0" err="1"/>
                        <a:t>datadisk</a:t>
                      </a:r>
                      <a:r>
                        <a:rPr lang="en-IN" sz="1400" dirty="0"/>
                        <a:t>.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524085"/>
                  </a:ext>
                </a:extLst>
              </a:tr>
              <a:tr h="252826">
                <a:tc>
                  <a:txBody>
                    <a:bodyPr/>
                    <a:lstStyle/>
                    <a:p>
                      <a:r>
                        <a:rPr lang="en-IN" sz="1400" dirty="0"/>
                        <a:t>Deployed and Maintained 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 err="1"/>
                        <a:t>Sridhar@OPNFV-Airship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 err="1"/>
                        <a:t>Sridhar@OPNFV-Airship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637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6595349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E5CE31-5E6C-4948-A2CA-31388FD46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>
                <a:solidFill>
                  <a:srgbClr val="2F5496"/>
                </a:solidFill>
                <a:latin typeface="Calibri Light" panose="020F03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POD 10 Configuration Details</a:t>
            </a:r>
            <a:endParaRPr lang="zh-CN" altLang="en-US" dirty="0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198E3CBA-7AE7-45BA-8BD2-58E10972FB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9668378"/>
              </p:ext>
            </p:extLst>
          </p:nvPr>
        </p:nvGraphicFramePr>
        <p:xfrm>
          <a:off x="4782873" y="4480560"/>
          <a:ext cx="5937250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7450">
                  <a:extLst>
                    <a:ext uri="{9D8B030D-6E8A-4147-A177-3AD203B41FA5}">
                      <a16:colId xmlns:a16="http://schemas.microsoft.com/office/drawing/2014/main" val="1315842823"/>
                    </a:ext>
                  </a:extLst>
                </a:gridCol>
                <a:gridCol w="1666875">
                  <a:extLst>
                    <a:ext uri="{9D8B030D-6E8A-4147-A177-3AD203B41FA5}">
                      <a16:colId xmlns:a16="http://schemas.microsoft.com/office/drawing/2014/main" val="701139133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4053202083"/>
                    </a:ext>
                  </a:extLst>
                </a:gridCol>
                <a:gridCol w="1597025">
                  <a:extLst>
                    <a:ext uri="{9D8B030D-6E8A-4147-A177-3AD203B41FA5}">
                      <a16:colId xmlns:a16="http://schemas.microsoft.com/office/drawing/2014/main" val="10749188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Node description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Compute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Memory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Storage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8669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pod10-jump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74704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pod10-node1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3TB (</a:t>
                      </a:r>
                      <a:r>
                        <a:rPr lang="en-US" sz="1200" dirty="0" err="1">
                          <a:effectLst/>
                        </a:rPr>
                        <a:t>Sata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180 (SSD)</a:t>
                      </a:r>
                      <a:endParaRPr lang="zh-CN" sz="12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17883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pod10-node2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2xE5-2699</a:t>
                      </a:r>
                      <a:endParaRPr lang="zh-CN" sz="12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97155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pod10-node3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51671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pod10-node4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7689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pod10-node5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3TB (</a:t>
                      </a:r>
                      <a:r>
                        <a:rPr lang="en-US" sz="1200" dirty="0" err="1">
                          <a:effectLst/>
                        </a:rPr>
                        <a:t>Sata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180 (SSD)</a:t>
                      </a:r>
                      <a:endParaRPr lang="zh-CN" sz="12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477679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14127006-5BAB-4B6A-A69F-8BA2854B9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274" y="1210489"/>
            <a:ext cx="6918993" cy="362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25392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Installer: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Airship version v1.0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Airship </a:t>
            </a:r>
            <a:r>
              <a:rPr kumimoji="0" lang="en-US" altLang="zh-CN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TreasureMap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version v1.6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Openstack</a:t>
            </a: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Openstack version: Ocata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Installation type: </a:t>
            </a:r>
            <a:r>
              <a:rPr kumimoji="0" lang="en-US" altLang="zh-CN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Openstack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on Kubernetes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Other software versions &amp; locations: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  <a:hlinkClick r:id="rId2"/>
              </a:rPr>
              <a:t>https://github.com/airshipit/treasuremap/blob/v1.6/global/software/config/versions.yaml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Infrastructure definition / descriptor files: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  <a:hlinkClick r:id="rId3"/>
              </a:rPr>
              <a:t>https://github.com/opnfv/airship/tree/master/site/intel-pod10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Hardware details: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7B2A967-F3A2-4BE6-99DD-42C92C6FA42B}"/>
              </a:ext>
            </a:extLst>
          </p:cNvPr>
          <p:cNvSpPr/>
          <p:nvPr/>
        </p:nvSpPr>
        <p:spPr>
          <a:xfrm>
            <a:off x="7560701" y="113404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u="sng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Test Tooling:</a:t>
            </a:r>
            <a:endParaRPr lang="zh-CN" altLang="zh-CN" dirty="0"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OPNFV </a:t>
            </a:r>
            <a:r>
              <a:rPr lang="en-US" altLang="zh-CN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Iruya</a:t>
            </a: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Release</a:t>
            </a:r>
            <a:endParaRPr lang="zh-CN" altLang="zh-CN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altLang="zh-CN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https://wiki.opnfv.org/display/SWREL/Iruya</a:t>
            </a:r>
            <a:endParaRPr lang="zh-CN" altLang="zh-CN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altLang="zh-CN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OPNFV projects used for testing</a:t>
            </a:r>
            <a:endParaRPr lang="zh-CN" altLang="zh-CN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Yardstick</a:t>
            </a:r>
            <a:endParaRPr lang="zh-CN" altLang="zh-CN" dirty="0"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zh-CN" dirty="0" err="1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Functest</a:t>
            </a:r>
            <a:endParaRPr lang="zh-CN" altLang="zh-CN" dirty="0"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1143000" lvl="2" indent="-2286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Rally</a:t>
            </a:r>
            <a:endParaRPr lang="zh-CN" altLang="zh-CN" dirty="0"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1143000" lvl="2" indent="-2286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Tempest</a:t>
            </a:r>
            <a:endParaRPr lang="zh-CN" altLang="zh-CN" dirty="0"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Dovetail</a:t>
            </a:r>
            <a:endParaRPr lang="zh-CN" altLang="zh-CN" dirty="0"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914400">
              <a:spcAft>
                <a:spcPts val="0"/>
              </a:spcAft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effectLst/>
              <a:latin typeface="Calibri" panose="020F050202020403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138445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850795-6579-4BCF-878C-AFCB102AD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POD 10 Topology</a:t>
            </a:r>
            <a:endParaRPr lang="zh-CN" altLang="en-US" dirty="0"/>
          </a:p>
        </p:txBody>
      </p:sp>
      <p:pic>
        <p:nvPicPr>
          <p:cNvPr id="4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14A6E8C8-1004-46C9-A672-1FAD50DCCF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573847"/>
            <a:ext cx="5943600" cy="371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12891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右箭头 7"/>
          <p:cNvSpPr/>
          <p:nvPr/>
        </p:nvSpPr>
        <p:spPr>
          <a:xfrm>
            <a:off x="2143868" y="4836454"/>
            <a:ext cx="435204" cy="183826"/>
          </a:xfrm>
          <a:prstGeom prst="rightArrow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5741" y="0"/>
            <a:ext cx="10933886" cy="935674"/>
          </a:xfrm>
        </p:spPr>
        <p:txBody>
          <a:bodyPr/>
          <a:lstStyle/>
          <a:p>
            <a:r>
              <a:rPr lang="en-US" altLang="zh-CN" dirty="0">
                <a:latin typeface="Gill Sans"/>
              </a:rPr>
              <a:t>WS Goals</a:t>
            </a:r>
            <a:endParaRPr lang="zh-CN" altLang="en-US" dirty="0">
              <a:latin typeface="Gill San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2541" y="4609492"/>
            <a:ext cx="1319753" cy="556181"/>
          </a:xfrm>
          <a:prstGeom prst="rect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RM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37498" y="4609491"/>
            <a:ext cx="1319753" cy="556181"/>
          </a:xfrm>
          <a:prstGeom prst="rect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RA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09308" y="4609489"/>
            <a:ext cx="1319753" cy="556181"/>
          </a:xfrm>
          <a:prstGeom prst="rect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RI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81015" y="4609490"/>
            <a:ext cx="1319753" cy="556181"/>
          </a:xfrm>
          <a:prstGeom prst="rect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RC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9" name="上弧形箭头 8"/>
          <p:cNvSpPr/>
          <p:nvPr/>
        </p:nvSpPr>
        <p:spPr>
          <a:xfrm>
            <a:off x="3392468" y="3998866"/>
            <a:ext cx="1828800" cy="517545"/>
          </a:xfrm>
          <a:prstGeom prst="curvedDownArrow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485285" y="3262244"/>
            <a:ext cx="2639506" cy="72146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platfor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m that can perform compliance verification against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485285" y="4900588"/>
            <a:ext cx="2639506" cy="75938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Automation toolchain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to enable compliance verification in a CI/CD manner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6506696" y="5754813"/>
            <a:ext cx="2639506" cy="85152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Lab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experiences for community compliance verification lab establishment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29" name="圆角矩形 9">
            <a:extLst>
              <a:ext uri="{FF2B5EF4-FFF2-40B4-BE49-F238E27FC236}">
                <a16:creationId xmlns:a16="http://schemas.microsoft.com/office/drawing/2014/main" id="{AA510012-C06F-47CF-B0EE-3CD09FE05FA3}"/>
              </a:ext>
            </a:extLst>
          </p:cNvPr>
          <p:cNvSpPr/>
          <p:nvPr/>
        </p:nvSpPr>
        <p:spPr>
          <a:xfrm>
            <a:off x="6485285" y="4084289"/>
            <a:ext cx="2639506" cy="721461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Verified 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test case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for future compliance purpose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2B734E09-9A53-4D58-881A-4F82703317B9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 flipV="1">
            <a:off x="5829061" y="3622975"/>
            <a:ext cx="656224" cy="1264605"/>
          </a:xfrm>
          <a:prstGeom prst="bentConnector3">
            <a:avLst/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419DE578-EE13-4467-AAE2-F7FDD3D68CD3}"/>
              </a:ext>
            </a:extLst>
          </p:cNvPr>
          <p:cNvCxnSpPr>
            <a:cxnSpLocks/>
            <a:stCxn id="6" idx="3"/>
            <a:endCxn id="29" idx="1"/>
          </p:cNvCxnSpPr>
          <p:nvPr/>
        </p:nvCxnSpPr>
        <p:spPr>
          <a:xfrm flipV="1">
            <a:off x="5829061" y="4445020"/>
            <a:ext cx="656224" cy="442560"/>
          </a:xfrm>
          <a:prstGeom prst="bentConnector3">
            <a:avLst>
              <a:gd name="adj1" fmla="val 50000"/>
            </a:avLst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968D50C1-262A-40EE-AEFC-203AF1C5065D}"/>
              </a:ext>
            </a:extLst>
          </p:cNvPr>
          <p:cNvCxnSpPr>
            <a:cxnSpLocks/>
            <a:stCxn id="6" idx="3"/>
            <a:endCxn id="33" idx="1"/>
          </p:cNvCxnSpPr>
          <p:nvPr/>
        </p:nvCxnSpPr>
        <p:spPr>
          <a:xfrm>
            <a:off x="5829061" y="4887580"/>
            <a:ext cx="656224" cy="392702"/>
          </a:xfrm>
          <a:prstGeom prst="bentConnector3">
            <a:avLst>
              <a:gd name="adj1" fmla="val 50000"/>
            </a:avLst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870B83AF-7F43-499E-83DA-9C1137F57648}"/>
              </a:ext>
            </a:extLst>
          </p:cNvPr>
          <p:cNvCxnSpPr>
            <a:cxnSpLocks/>
            <a:stCxn id="6" idx="3"/>
            <a:endCxn id="41" idx="1"/>
          </p:cNvCxnSpPr>
          <p:nvPr/>
        </p:nvCxnSpPr>
        <p:spPr>
          <a:xfrm>
            <a:off x="5829061" y="4887580"/>
            <a:ext cx="677635" cy="1292994"/>
          </a:xfrm>
          <a:prstGeom prst="bentConnector3">
            <a:avLst>
              <a:gd name="adj1" fmla="val 48313"/>
            </a:avLst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34B4C2BA-A684-4F75-B7C5-33DFAED55E8A}"/>
              </a:ext>
            </a:extLst>
          </p:cNvPr>
          <p:cNvCxnSpPr>
            <a:cxnSpLocks/>
            <a:stCxn id="7" idx="1"/>
            <a:endCxn id="10" idx="3"/>
          </p:cNvCxnSpPr>
          <p:nvPr/>
        </p:nvCxnSpPr>
        <p:spPr>
          <a:xfrm rot="10800000">
            <a:off x="9124791" y="3622975"/>
            <a:ext cx="656224" cy="1264606"/>
          </a:xfrm>
          <a:prstGeom prst="bentConnector3">
            <a:avLst>
              <a:gd name="adj1" fmla="val 50000"/>
            </a:avLst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C449E09-1F81-4D69-8A07-C7F5BD8304BE}"/>
              </a:ext>
            </a:extLst>
          </p:cNvPr>
          <p:cNvCxnSpPr>
            <a:cxnSpLocks/>
            <a:stCxn id="7" idx="1"/>
            <a:endCxn id="33" idx="3"/>
          </p:cNvCxnSpPr>
          <p:nvPr/>
        </p:nvCxnSpPr>
        <p:spPr>
          <a:xfrm rot="10800000" flipV="1">
            <a:off x="9124791" y="4887580"/>
            <a:ext cx="656224" cy="392701"/>
          </a:xfrm>
          <a:prstGeom prst="bentConnector3">
            <a:avLst>
              <a:gd name="adj1" fmla="val 50000"/>
            </a:avLst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D8179F1C-9BFB-4C6A-A3AE-C6F8BC9644FE}"/>
              </a:ext>
            </a:extLst>
          </p:cNvPr>
          <p:cNvCxnSpPr>
            <a:cxnSpLocks/>
            <a:stCxn id="7" idx="1"/>
            <a:endCxn id="41" idx="3"/>
          </p:cNvCxnSpPr>
          <p:nvPr/>
        </p:nvCxnSpPr>
        <p:spPr>
          <a:xfrm rot="10800000" flipV="1">
            <a:off x="9146203" y="4887580"/>
            <a:ext cx="634813" cy="1292993"/>
          </a:xfrm>
          <a:prstGeom prst="bentConnector3">
            <a:avLst>
              <a:gd name="adj1" fmla="val 52401"/>
            </a:avLst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33773A2C-FD5E-453F-9B9A-E2F7E5A04661}"/>
              </a:ext>
            </a:extLst>
          </p:cNvPr>
          <p:cNvCxnSpPr>
            <a:cxnSpLocks/>
            <a:stCxn id="7" idx="1"/>
            <a:endCxn id="29" idx="3"/>
          </p:cNvCxnSpPr>
          <p:nvPr/>
        </p:nvCxnSpPr>
        <p:spPr>
          <a:xfrm rot="10800000">
            <a:off x="9124791" y="4445021"/>
            <a:ext cx="656224" cy="442561"/>
          </a:xfrm>
          <a:prstGeom prst="bentConnector3">
            <a:avLst>
              <a:gd name="adj1" fmla="val 50000"/>
            </a:avLst>
          </a:prstGeom>
          <a:ln w="19050"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6DB9A98-FE1D-43F3-8D3C-E5A3106B96BB}"/>
              </a:ext>
            </a:extLst>
          </p:cNvPr>
          <p:cNvSpPr/>
          <p:nvPr/>
        </p:nvSpPr>
        <p:spPr>
          <a:xfrm>
            <a:off x="646448" y="938486"/>
            <a:ext cx="2781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From Document to Code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>
                  <a:lumMod val="75000"/>
                </a:srgbClr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24" name="矩形 45">
            <a:extLst>
              <a:ext uri="{FF2B5EF4-FFF2-40B4-BE49-F238E27FC236}">
                <a16:creationId xmlns:a16="http://schemas.microsoft.com/office/drawing/2014/main" id="{2A9B9AA9-9240-4146-8ACF-9B13EA1305D2}"/>
              </a:ext>
            </a:extLst>
          </p:cNvPr>
          <p:cNvSpPr/>
          <p:nvPr/>
        </p:nvSpPr>
        <p:spPr>
          <a:xfrm>
            <a:off x="646448" y="1526007"/>
            <a:ext cx="105070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Infrastructure Realization: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first WS to translate documents into real code, RI is responsible to provide RC, and even further to the telco industry, with real deployable tools for compliance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testing/POC/Lab setup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Snezka RI-Alpha Deliverables: 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Initial Content, Establish Lab, Install Software, Draft Cookbook</a:t>
            </a:r>
          </a:p>
        </p:txBody>
      </p:sp>
      <p:sp>
        <p:nvSpPr>
          <p:cNvPr id="23" name="矩形 15">
            <a:extLst>
              <a:ext uri="{FF2B5EF4-FFF2-40B4-BE49-F238E27FC236}">
                <a16:creationId xmlns:a16="http://schemas.microsoft.com/office/drawing/2014/main" id="{D24C079F-00E5-40E3-BDA1-9893CD434FEB}"/>
              </a:ext>
            </a:extLst>
          </p:cNvPr>
          <p:cNvSpPr/>
          <p:nvPr/>
        </p:nvSpPr>
        <p:spPr>
          <a:xfrm>
            <a:off x="0" y="6502458"/>
            <a:ext cx="836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Mike Fix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34764666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AD50A9-C941-475D-929A-2CAE84F2F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118627"/>
            <a:ext cx="10933886" cy="935674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rgbClr val="2F5496"/>
                </a:solidFill>
                <a:latin typeface="Calibri Light" panose="020F0302020204030204" pitchFamily="34" charset="0"/>
                <a:ea typeface="等线 Light" panose="02010600030101010101" pitchFamily="2" charset="-122"/>
                <a:cs typeface="Times New Roman" panose="02020603050405020304" pitchFamily="18" charset="0"/>
              </a:rPr>
              <a:t>POD 15 Configuration Details</a:t>
            </a:r>
            <a:endParaRPr lang="zh-CN" altLang="en-US" dirty="0"/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1B64B1B0-6D40-47E5-ABB9-E9CB1AD513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025689"/>
              </p:ext>
            </p:extLst>
          </p:nvPr>
        </p:nvGraphicFramePr>
        <p:xfrm>
          <a:off x="4410340" y="4354601"/>
          <a:ext cx="5937250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7450">
                  <a:extLst>
                    <a:ext uri="{9D8B030D-6E8A-4147-A177-3AD203B41FA5}">
                      <a16:colId xmlns:a16="http://schemas.microsoft.com/office/drawing/2014/main" val="3767604211"/>
                    </a:ext>
                  </a:extLst>
                </a:gridCol>
                <a:gridCol w="1666875">
                  <a:extLst>
                    <a:ext uri="{9D8B030D-6E8A-4147-A177-3AD203B41FA5}">
                      <a16:colId xmlns:a16="http://schemas.microsoft.com/office/drawing/2014/main" val="1630531394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488360837"/>
                    </a:ext>
                  </a:extLst>
                </a:gridCol>
                <a:gridCol w="1597025">
                  <a:extLst>
                    <a:ext uri="{9D8B030D-6E8A-4147-A177-3AD203B41FA5}">
                      <a16:colId xmlns:a16="http://schemas.microsoft.com/office/drawing/2014/main" val="14832349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Node description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Compute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Memory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Storage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53369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pod15-jump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088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pod15-node1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26762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pod15-node2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2xE5-2699</a:t>
                      </a:r>
                      <a:endParaRPr lang="zh-CN" sz="12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012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pod15-node3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035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pod15-node4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3TB (Sata)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180 (SSD)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1975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pod15-node5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2xE5-2699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64GB</a:t>
                      </a:r>
                      <a:endParaRPr lang="zh-CN" sz="12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3TB (</a:t>
                      </a:r>
                      <a:r>
                        <a:rPr lang="en-US" sz="1200" dirty="0" err="1">
                          <a:effectLst/>
                        </a:rPr>
                        <a:t>Sata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180 (SSD)</a:t>
                      </a:r>
                      <a:endParaRPr lang="zh-CN" sz="12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33791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088E22A0-8947-4059-A8D4-C354435C8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36" y="875888"/>
            <a:ext cx="6948429" cy="39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25392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Installer: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Airship version v1.0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Airship </a:t>
            </a:r>
            <a:r>
              <a:rPr kumimoji="0" lang="en-US" altLang="zh-CN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TreasureMap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version v1.6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Openstack</a:t>
            </a: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Openstack version: Ocata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Installation type: </a:t>
            </a:r>
            <a:r>
              <a:rPr kumimoji="0" lang="en-US" altLang="zh-CN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Openstack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on Kubernetes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Other software versions &amp; locations: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  <a:hlinkClick r:id="rId2"/>
              </a:rPr>
              <a:t>https://github.com/airshipit/treasuremap/blob/v1.6/global/software/config/versions.yaml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Infrastructure definition / descriptor files: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1">
              <a:buFontTx/>
              <a:buChar char="•"/>
            </a:pP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  <a:hlinkClick r:id="rId3"/>
              </a:rPr>
              <a:t>https://github.com/opnfv/airship/tree/master/site/intel-pod15</a:t>
            </a:r>
            <a:r>
              <a:rPr kumimoji="0" lang="en-US" altLang="zh-CN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[Coming Soon]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Hardware details:</a:t>
            </a: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D6B49B4-8CD0-44D4-9BC0-14899EFE8915}"/>
              </a:ext>
            </a:extLst>
          </p:cNvPr>
          <p:cNvSpPr/>
          <p:nvPr/>
        </p:nvSpPr>
        <p:spPr>
          <a:xfrm>
            <a:off x="7573269" y="1054301"/>
            <a:ext cx="461873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u="sng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Test Tooling:</a:t>
            </a:r>
            <a:endParaRPr lang="en-US" altLang="zh-CN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OPNFV </a:t>
            </a:r>
            <a:r>
              <a:rPr lang="en-US" altLang="zh-CN" dirty="0" err="1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Iruya</a:t>
            </a: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Release</a:t>
            </a:r>
            <a:endParaRPr lang="en-US" altLang="zh-CN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  <a:hlinkClick r:id="rId4"/>
              </a:rPr>
              <a:t>https://wiki.opnfv.org/display/SWREL/Iruya</a:t>
            </a:r>
            <a:endParaRPr lang="en-US" altLang="zh-CN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OPNFV projects used for testing</a:t>
            </a:r>
            <a:endParaRPr lang="en-US" altLang="zh-CN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Yardstick</a:t>
            </a:r>
            <a:endParaRPr lang="en-US" altLang="zh-CN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altLang="zh-CN" dirty="0" err="1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Functest</a:t>
            </a:r>
            <a:endParaRPr lang="en-US" altLang="zh-CN" dirty="0"/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Rally</a:t>
            </a:r>
            <a:endParaRPr lang="en-US" altLang="zh-CN" dirty="0"/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Tempest</a:t>
            </a:r>
            <a:endParaRPr lang="en-US" altLang="zh-CN" dirty="0"/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altLang="zh-CN" dirty="0">
                <a:latin typeface="Calibri" panose="020F050202020403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Dovetail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03464068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9DB78B-9798-4835-954C-98BEC5A43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POD 15 Topology</a:t>
            </a:r>
            <a:endParaRPr lang="zh-CN" altLang="en-US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C1FA33E7-81D3-47AA-9E24-6BE61E7F3C5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577022"/>
            <a:ext cx="5943600" cy="370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4948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EFEF17F0-BE12-4FE0-A979-2C6A2B76C88E}"/>
              </a:ext>
            </a:extLst>
          </p:cNvPr>
          <p:cNvSpPr/>
          <p:nvPr/>
        </p:nvSpPr>
        <p:spPr>
          <a:xfrm>
            <a:off x="267141" y="863353"/>
            <a:ext cx="11657717" cy="51312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87487" y="1026028"/>
            <a:ext cx="4485588" cy="357889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53376" y="1154608"/>
            <a:ext cx="5426371" cy="435133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1600" dirty="0">
                <a:latin typeface="Gill Sans"/>
              </a:rPr>
              <a:t>Provide generic requirement for the reference implementation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1600" dirty="0">
                <a:latin typeface="Gill Sans"/>
              </a:rPr>
              <a:t>Provide practical machine readable code to reveal and enable these generic requirements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1600" dirty="0">
                <a:latin typeface="Gill Sans"/>
              </a:rPr>
              <a:t>Provide deployable integration packet for implementation in accordance to RM and RA 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1600" dirty="0">
                <a:latin typeface="Gill Sans"/>
              </a:rPr>
              <a:t>Provide gating test for the implementation to make sure it meets RM &amp; RA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1600" dirty="0">
                <a:latin typeface="Gill Sans"/>
              </a:rPr>
              <a:t>Provide CI/CD capability for the implementation so as to benefit future release evolvement and compliance testing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1600" dirty="0">
                <a:latin typeface="Gill Sans"/>
              </a:rPr>
              <a:t>Conclude in a playbook for all the necessary operations of the above capabilities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zh-CN" sz="1600" dirty="0">
                <a:latin typeface="Gill Sans"/>
              </a:rPr>
              <a:t>Establish lab environment to demonstrate the above capabilities &amp; provide further guidance to compliance labs</a:t>
            </a:r>
          </a:p>
          <a:p>
            <a:endParaRPr lang="zh-CN" altLang="en-US" sz="1600" dirty="0">
              <a:latin typeface="Gill San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6804" y="1026028"/>
            <a:ext cx="755992" cy="477609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Lab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87488" y="5348070"/>
            <a:ext cx="4485587" cy="4540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Generic Requirement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87487" y="4700027"/>
            <a:ext cx="4485588" cy="45405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Machine Readable Code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3227835" y="5172938"/>
            <a:ext cx="245097" cy="165705"/>
          </a:xfrm>
          <a:prstGeom prst="upArrow">
            <a:avLst/>
          </a:prstGeom>
          <a:solidFill>
            <a:srgbClr val="32A2FE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63760" y="1578919"/>
            <a:ext cx="1338967" cy="292712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Deployable Integration Packet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74642" y="1578919"/>
            <a:ext cx="1386328" cy="292712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Gating Test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455618" y="1578919"/>
            <a:ext cx="1243256" cy="292712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CI/CD Capability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63760" y="1133197"/>
            <a:ext cx="4335114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Playbook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id="{467581A3-126C-4929-BBE1-027DD73C3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12908"/>
            <a:ext cx="10933886" cy="935674"/>
          </a:xfrm>
        </p:spPr>
        <p:txBody>
          <a:bodyPr/>
          <a:lstStyle/>
          <a:p>
            <a:r>
              <a:rPr lang="en-US" altLang="zh-CN" dirty="0">
                <a:latin typeface="Gill Sans"/>
              </a:rPr>
              <a:t>Approach</a:t>
            </a:r>
            <a:endParaRPr lang="zh-CN" altLang="en-US" dirty="0">
              <a:latin typeface="Gill San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6AB9D80-4F40-4B42-A723-561330B2541A}"/>
              </a:ext>
            </a:extLst>
          </p:cNvPr>
          <p:cNvSpPr/>
          <p:nvPr/>
        </p:nvSpPr>
        <p:spPr>
          <a:xfrm>
            <a:off x="2067788" y="5448536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F74ED24-C499-44BE-8952-91F6D92FAC76}"/>
              </a:ext>
            </a:extLst>
          </p:cNvPr>
          <p:cNvSpPr/>
          <p:nvPr/>
        </p:nvSpPr>
        <p:spPr>
          <a:xfrm>
            <a:off x="2067788" y="4800493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0364745-07A8-412D-9BF3-09FD936E0629}"/>
              </a:ext>
            </a:extLst>
          </p:cNvPr>
          <p:cNvSpPr/>
          <p:nvPr/>
        </p:nvSpPr>
        <p:spPr>
          <a:xfrm>
            <a:off x="1900716" y="2283326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5A84303-42B5-4C36-BE77-41061B44788E}"/>
              </a:ext>
            </a:extLst>
          </p:cNvPr>
          <p:cNvSpPr/>
          <p:nvPr/>
        </p:nvSpPr>
        <p:spPr>
          <a:xfrm>
            <a:off x="3340405" y="2283326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2360621-E69A-428A-AAA0-6CA0A4A1AC1F}"/>
              </a:ext>
            </a:extLst>
          </p:cNvPr>
          <p:cNvSpPr/>
          <p:nvPr/>
        </p:nvSpPr>
        <p:spPr>
          <a:xfrm>
            <a:off x="4944719" y="2283325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5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6728354-2C97-4353-9E96-1FD2EE48C7A3}"/>
              </a:ext>
            </a:extLst>
          </p:cNvPr>
          <p:cNvSpPr/>
          <p:nvPr/>
        </p:nvSpPr>
        <p:spPr>
          <a:xfrm>
            <a:off x="662273" y="2853872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ED198A7-99B3-4851-B1D0-340CDE0A3095}"/>
              </a:ext>
            </a:extLst>
          </p:cNvPr>
          <p:cNvSpPr/>
          <p:nvPr/>
        </p:nvSpPr>
        <p:spPr>
          <a:xfrm>
            <a:off x="2067788" y="1180015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6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D8B4C7E-6B63-4335-A148-D8337969D2F5}"/>
              </a:ext>
            </a:extLst>
          </p:cNvPr>
          <p:cNvSpPr/>
          <p:nvPr/>
        </p:nvSpPr>
        <p:spPr>
          <a:xfrm>
            <a:off x="6212049" y="1180015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1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AEE929B-DF68-4B4B-BC34-E8F2D0785C84}"/>
              </a:ext>
            </a:extLst>
          </p:cNvPr>
          <p:cNvSpPr/>
          <p:nvPr/>
        </p:nvSpPr>
        <p:spPr>
          <a:xfrm>
            <a:off x="6212049" y="1798194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2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66DF478-40D7-493B-8BB3-D1096DC9B63B}"/>
              </a:ext>
            </a:extLst>
          </p:cNvPr>
          <p:cNvSpPr/>
          <p:nvPr/>
        </p:nvSpPr>
        <p:spPr>
          <a:xfrm>
            <a:off x="6212049" y="2508035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3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2F0C1AC-C7D3-4064-83D3-32EDD6116B4D}"/>
              </a:ext>
            </a:extLst>
          </p:cNvPr>
          <p:cNvSpPr/>
          <p:nvPr/>
        </p:nvSpPr>
        <p:spPr>
          <a:xfrm>
            <a:off x="6212049" y="3217876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4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BEC8A16-C7D0-4C8B-918B-1436346B788C}"/>
              </a:ext>
            </a:extLst>
          </p:cNvPr>
          <p:cNvSpPr/>
          <p:nvPr/>
        </p:nvSpPr>
        <p:spPr>
          <a:xfrm>
            <a:off x="6212049" y="3940415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5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11A5551-607F-4EAB-919D-0DFC0ACF8525}"/>
              </a:ext>
            </a:extLst>
          </p:cNvPr>
          <p:cNvSpPr/>
          <p:nvPr/>
        </p:nvSpPr>
        <p:spPr>
          <a:xfrm>
            <a:off x="6212049" y="5353977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9BF4D49-2D1C-4F6C-87BF-9774CCDAB034}"/>
              </a:ext>
            </a:extLst>
          </p:cNvPr>
          <p:cNvSpPr/>
          <p:nvPr/>
        </p:nvSpPr>
        <p:spPr>
          <a:xfrm>
            <a:off x="6212049" y="4662954"/>
            <a:ext cx="265054" cy="253123"/>
          </a:xfrm>
          <a:prstGeom prst="ellipse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6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EB4CC9-B0F5-4896-92AF-995D6FF9009E}"/>
              </a:ext>
            </a:extLst>
          </p:cNvPr>
          <p:cNvCxnSpPr>
            <a:cxnSpLocks/>
          </p:cNvCxnSpPr>
          <p:nvPr/>
        </p:nvCxnSpPr>
        <p:spPr>
          <a:xfrm>
            <a:off x="5948285" y="1026027"/>
            <a:ext cx="18295" cy="477609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15">
            <a:extLst>
              <a:ext uri="{FF2B5EF4-FFF2-40B4-BE49-F238E27FC236}">
                <a16:creationId xmlns:a16="http://schemas.microsoft.com/office/drawing/2014/main" id="{BCB4719B-BFCF-47C3-B395-645EB0A8D11C}"/>
              </a:ext>
            </a:extLst>
          </p:cNvPr>
          <p:cNvSpPr/>
          <p:nvPr/>
        </p:nvSpPr>
        <p:spPr>
          <a:xfrm>
            <a:off x="0" y="6502458"/>
            <a:ext cx="836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Mike Fix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3620714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0" y="16988"/>
            <a:ext cx="10933886" cy="935674"/>
          </a:xfrm>
        </p:spPr>
        <p:txBody>
          <a:bodyPr/>
          <a:lstStyle/>
          <a:p>
            <a:r>
              <a:rPr lang="en-US" dirty="0">
                <a:latin typeface="Gill Sans"/>
              </a:rPr>
              <a:t>Progress to Date | Key Accomplishments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B3E4625D-6DA9-48D8-9C41-439B641B0392}"/>
              </a:ext>
            </a:extLst>
          </p:cNvPr>
          <p:cNvSpPr/>
          <p:nvPr/>
        </p:nvSpPr>
        <p:spPr>
          <a:xfrm>
            <a:off x="836704" y="1352772"/>
            <a:ext cx="46950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rgbClr val="373737"/>
                </a:solidFill>
                <a:latin typeface="Gill Sans"/>
              </a:rPr>
              <a:t>Initial content of requirements for Reference Implementation, including: </a:t>
            </a: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97335B24-B1E8-4EB2-933A-356287B4A32B}"/>
              </a:ext>
            </a:extLst>
          </p:cNvPr>
          <p:cNvSpPr/>
          <p:nvPr/>
        </p:nvSpPr>
        <p:spPr>
          <a:xfrm>
            <a:off x="1018928" y="1937547"/>
            <a:ext cx="12399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Labs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Tooling</a:t>
            </a:r>
          </a:p>
        </p:txBody>
      </p:sp>
      <p:sp>
        <p:nvSpPr>
          <p:cNvPr id="9" name="Rectangle 15">
            <a:extLst>
              <a:ext uri="{FF2B5EF4-FFF2-40B4-BE49-F238E27FC236}">
                <a16:creationId xmlns:a16="http://schemas.microsoft.com/office/drawing/2014/main" id="{81B255E8-5BE0-4216-BE27-7C0B25F9E3AD}"/>
              </a:ext>
            </a:extLst>
          </p:cNvPr>
          <p:cNvSpPr/>
          <p:nvPr/>
        </p:nvSpPr>
        <p:spPr>
          <a:xfrm>
            <a:off x="2407526" y="1937547"/>
            <a:ext cx="32729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Installers, Releases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73737"/>
                </a:solidFill>
                <a:latin typeface="Gill Sans"/>
              </a:rPr>
              <a:t>Automation Requirements </a:t>
            </a:r>
            <a:endParaRPr lang="en-US" sz="1600" dirty="0">
              <a:solidFill>
                <a:srgbClr val="000000"/>
              </a:solidFill>
              <a:latin typeface="Gill San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4337" y="963773"/>
            <a:ext cx="17427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168FDF"/>
                </a:solidFill>
                <a:latin typeface="Gill Sans"/>
              </a:rPr>
              <a:t>Requirements</a:t>
            </a:r>
            <a:endParaRPr lang="zh-CN" altLang="en-US" sz="2000" b="1" dirty="0">
              <a:solidFill>
                <a:srgbClr val="168FDF"/>
              </a:solidFill>
              <a:latin typeface="Gill San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58079" y="956970"/>
            <a:ext cx="659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168FDF"/>
                </a:solidFill>
                <a:latin typeface="Gill Sans"/>
              </a:rPr>
              <a:t>Labs</a:t>
            </a:r>
            <a:endParaRPr lang="zh-CN" altLang="en-US" sz="2000" b="1" dirty="0">
              <a:solidFill>
                <a:srgbClr val="168FDF"/>
              </a:solidFill>
              <a:latin typeface="Gill San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28117" y="3421682"/>
            <a:ext cx="12570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168FDF"/>
                </a:solidFill>
                <a:latin typeface="Gill Sans"/>
              </a:rPr>
              <a:t>Cookbook</a:t>
            </a:r>
            <a:endParaRPr lang="zh-CN" altLang="en-US" sz="2000" b="1" dirty="0">
              <a:solidFill>
                <a:srgbClr val="168FDF"/>
              </a:solidFill>
              <a:latin typeface="Gill San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603903" y="3421682"/>
            <a:ext cx="23678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168FDF"/>
                </a:solidFill>
                <a:latin typeface="Gill Sans"/>
              </a:rPr>
              <a:t>Pod Implementation</a:t>
            </a:r>
            <a:endParaRPr lang="zh-CN" altLang="en-US" sz="2000" b="1" dirty="0">
              <a:solidFill>
                <a:srgbClr val="168FDF"/>
              </a:solidFill>
              <a:latin typeface="Gill Sans"/>
            </a:endParaRP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9B91B42F-9986-492B-A01D-827ED0B2EB8B}"/>
              </a:ext>
            </a:extLst>
          </p:cNvPr>
          <p:cNvSpPr/>
          <p:nvPr/>
        </p:nvSpPr>
        <p:spPr>
          <a:xfrm>
            <a:off x="6591216" y="3821792"/>
            <a:ext cx="540547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373737"/>
                </a:solidFill>
                <a:latin typeface="Gill Sans"/>
              </a:rPr>
              <a:t>Intel POD 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Airship 1.0 &amp; OpenStack Ocata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OPNFV </a:t>
            </a:r>
            <a:r>
              <a:rPr lang="en-US" altLang="zh-CN" sz="1600" dirty="0" err="1">
                <a:solidFill>
                  <a:srgbClr val="373737"/>
                </a:solidFill>
                <a:latin typeface="Gill Sans"/>
              </a:rPr>
              <a:t>Iruya</a:t>
            </a: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 Release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Performance benchmarking with </a:t>
            </a:r>
            <a:r>
              <a:rPr lang="en-US" altLang="zh-CN" sz="1600" dirty="0" err="1">
                <a:solidFill>
                  <a:srgbClr val="373737"/>
                </a:solidFill>
                <a:latin typeface="Gill Sans"/>
              </a:rPr>
              <a:t>Funtest</a:t>
            </a:r>
            <a:endParaRPr lang="en-US" altLang="zh-CN" sz="1600" dirty="0">
              <a:solidFill>
                <a:srgbClr val="373737"/>
              </a:solidFill>
              <a:latin typeface="Gill San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1 jump host, 3 Controllers &amp; 2 compute</a:t>
            </a:r>
          </a:p>
          <a:p>
            <a:r>
              <a:rPr lang="en-US" altLang="zh-CN" sz="1600" b="1" dirty="0">
                <a:solidFill>
                  <a:srgbClr val="373737"/>
                </a:solidFill>
                <a:latin typeface="Gill Sans"/>
              </a:rPr>
              <a:t>POD 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Same configuration as POD 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Currently facing infrastructure issue and being fixed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5363692C-612E-4559-8E1A-32E261D27D51}"/>
              </a:ext>
            </a:extLst>
          </p:cNvPr>
          <p:cNvSpPr/>
          <p:nvPr/>
        </p:nvSpPr>
        <p:spPr>
          <a:xfrm>
            <a:off x="6591216" y="1352772"/>
            <a:ext cx="52545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373737"/>
                </a:solidFill>
                <a:latin typeface="Gill Sans"/>
              </a:rPr>
              <a:t>RI Lab requirements specifies: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Required support for various NFVI profiles defined by 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Capabilities required for Compute, Storage, ToR and Controller nodes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Lab Topology &amp; Power/cooling requirements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8152833-A43B-4A2D-A1F6-85BF1D826641}"/>
              </a:ext>
            </a:extLst>
          </p:cNvPr>
          <p:cNvSpPr/>
          <p:nvPr/>
        </p:nvSpPr>
        <p:spPr>
          <a:xfrm>
            <a:off x="0" y="6502458"/>
            <a:ext cx="8367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Mike Fix</a:t>
            </a:r>
            <a:endParaRPr lang="zh-CN" altLang="en-US" sz="1600" b="1" dirty="0"/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13FF4A61-5746-484F-B8AD-9CD50B66F12C}"/>
              </a:ext>
            </a:extLst>
          </p:cNvPr>
          <p:cNvSpPr/>
          <p:nvPr/>
        </p:nvSpPr>
        <p:spPr>
          <a:xfrm>
            <a:off x="887630" y="3807967"/>
            <a:ext cx="584818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1600" b="1" dirty="0">
                <a:solidFill>
                  <a:srgbClr val="373737"/>
                </a:solidFill>
                <a:latin typeface="Gill Sans"/>
              </a:rPr>
              <a:t>Initial operational guide (“Cookbook”)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Lab Access/Connectivity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Integration of installers &amp; components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73737"/>
                </a:solidFill>
                <a:latin typeface="Gill Sans"/>
              </a:rPr>
              <a:t>Deployment validations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b="1" dirty="0">
                <a:solidFill>
                  <a:srgbClr val="373737"/>
                </a:solidFill>
                <a:latin typeface="Gill Sans"/>
              </a:rPr>
              <a:t>RI Dev Chapter 7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Gill Sans"/>
                <a:hlinkClick r:id="rId3"/>
              </a:rPr>
              <a:t>Link to Chapter 7</a:t>
            </a:r>
            <a:endParaRPr lang="en-US" altLang="zh-CN" sz="1600" dirty="0">
              <a:solidFill>
                <a:srgbClr val="373737"/>
              </a:solidFill>
              <a:latin typeface="Gill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latin typeface="Gill 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solidFill>
                <a:srgbClr val="373737"/>
              </a:solidFill>
              <a:latin typeface="Gill San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E9E131-E558-4766-8AE2-1D02D3003BD2}"/>
              </a:ext>
            </a:extLst>
          </p:cNvPr>
          <p:cNvCxnSpPr>
            <a:cxnSpLocks/>
          </p:cNvCxnSpPr>
          <p:nvPr/>
        </p:nvCxnSpPr>
        <p:spPr>
          <a:xfrm>
            <a:off x="5988911" y="1326552"/>
            <a:ext cx="0" cy="4509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DF8E6E9-2027-4751-BEE4-08764EECAD85}"/>
              </a:ext>
            </a:extLst>
          </p:cNvPr>
          <p:cNvCxnSpPr>
            <a:cxnSpLocks/>
          </p:cNvCxnSpPr>
          <p:nvPr/>
        </p:nvCxnSpPr>
        <p:spPr>
          <a:xfrm flipV="1">
            <a:off x="836704" y="3313156"/>
            <a:ext cx="10864065" cy="4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95775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6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E401F42-A5C8-4DAF-AF95-411C1A43B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RI Requirement Updates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270901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BBB97E0-732B-4509-8701-999E517CEF64}"/>
              </a:ext>
            </a:extLst>
          </p:cNvPr>
          <p:cNvSpPr/>
          <p:nvPr/>
        </p:nvSpPr>
        <p:spPr>
          <a:xfrm>
            <a:off x="639103" y="1889455"/>
            <a:ext cx="11203709" cy="407884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0"/>
            <a:ext cx="10933886" cy="935674"/>
          </a:xfrm>
          <a:ln>
            <a:noFill/>
          </a:ln>
        </p:spPr>
        <p:txBody>
          <a:bodyPr/>
          <a:lstStyle/>
          <a:p>
            <a:r>
              <a:rPr lang="en-US" dirty="0">
                <a:latin typeface="Gill Sans"/>
              </a:rPr>
              <a:t>Progress: Initial Content Creation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A569CF-5B46-4F8E-8F37-2D0C29050266}"/>
              </a:ext>
            </a:extLst>
          </p:cNvPr>
          <p:cNvSpPr/>
          <p:nvPr/>
        </p:nvSpPr>
        <p:spPr>
          <a:xfrm>
            <a:off x="629057" y="881073"/>
            <a:ext cx="17701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Initial Content: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1247775" y="2032986"/>
          <a:ext cx="10305122" cy="3557380"/>
        </p:xfrm>
        <a:graphic>
          <a:graphicData uri="http://schemas.openxmlformats.org/drawingml/2006/table">
            <a:tbl>
              <a:tblPr/>
              <a:tblGrid>
                <a:gridCol w="5704649">
                  <a:extLst>
                    <a:ext uri="{9D8B030D-6E8A-4147-A177-3AD203B41FA5}">
                      <a16:colId xmlns:a16="http://schemas.microsoft.com/office/drawing/2014/main" val="3601744093"/>
                    </a:ext>
                  </a:extLst>
                </a:gridCol>
                <a:gridCol w="4600473">
                  <a:extLst>
                    <a:ext uri="{9D8B030D-6E8A-4147-A177-3AD203B41FA5}">
                      <a16:colId xmlns:a16="http://schemas.microsoft.com/office/drawing/2014/main" val="2640628872"/>
                    </a:ext>
                  </a:extLst>
                </a:gridCol>
              </a:tblGrid>
              <a:tr h="417887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875807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01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Overview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Gill Sans"/>
                        </a:rPr>
                        <a:t>Complete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790610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02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Reference Implementation Requirements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Gill Sans"/>
                        </a:rPr>
                        <a:t>Complete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555440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03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NFVI + VNF Target State and Specification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Gill Sans"/>
                        </a:rPr>
                        <a:t>Still</a:t>
                      </a:r>
                      <a:r>
                        <a:rPr lang="en-US" sz="1800" baseline="0" dirty="0">
                          <a:effectLst/>
                          <a:latin typeface="Gill Sans"/>
                        </a:rPr>
                        <a:t> Developing Contents</a:t>
                      </a:r>
                      <a:endParaRPr lang="en-US" sz="1800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232663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04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Lab Requirements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Gill Sans"/>
                        </a:rPr>
                        <a:t>Still Developing</a:t>
                      </a:r>
                      <a:r>
                        <a:rPr lang="en-US" sz="1800" baseline="0" dirty="0">
                          <a:effectLst/>
                          <a:latin typeface="Gill Sans"/>
                        </a:rPr>
                        <a:t> Contents</a:t>
                      </a:r>
                      <a:endParaRPr lang="en-US" sz="1800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059010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05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Installer Requirements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effectLst/>
                          <a:latin typeface="Gill Sans"/>
                        </a:rPr>
                        <a:t>Still Developing</a:t>
                      </a:r>
                      <a:r>
                        <a:rPr lang="en-US" altLang="zh-CN" sz="1800" baseline="0" dirty="0">
                          <a:effectLst/>
                          <a:latin typeface="Gill Sans"/>
                        </a:rPr>
                        <a:t> Contents</a:t>
                      </a:r>
                      <a:endParaRPr lang="en-US" altLang="zh-CN" sz="1800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980867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06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Lab Operations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effectLst/>
                          <a:latin typeface="Gill Sans"/>
                        </a:rPr>
                        <a:t>Still Developing</a:t>
                      </a:r>
                      <a:r>
                        <a:rPr lang="en-US" altLang="zh-CN" sz="1800" baseline="0" dirty="0">
                          <a:effectLst/>
                          <a:latin typeface="Gill Sans"/>
                        </a:rPr>
                        <a:t> Contents</a:t>
                      </a:r>
                      <a:endParaRPr lang="en-US" altLang="zh-CN" sz="1800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990097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07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Integration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effectLst/>
                          <a:latin typeface="Gill Sans"/>
                        </a:rPr>
                        <a:t>Still Developing</a:t>
                      </a:r>
                      <a:r>
                        <a:rPr lang="en-US" altLang="zh-CN" sz="1800" baseline="0" dirty="0">
                          <a:effectLst/>
                          <a:latin typeface="Gill Sans"/>
                        </a:rPr>
                        <a:t> Contents</a:t>
                      </a:r>
                      <a:endParaRPr lang="en-US" altLang="zh-CN" sz="1800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07863"/>
                  </a:ext>
                </a:extLst>
              </a:tr>
              <a:tr h="39031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Gill Sans"/>
                        </a:rPr>
                        <a:t>Chapter 08 </a:t>
                      </a:r>
                      <a:r>
                        <a:rPr lang="en-US" sz="1800" dirty="0">
                          <a:effectLst/>
                          <a:latin typeface="Gill Sans"/>
                        </a:rPr>
                        <a:t>- Gap analysis &amp; Development</a:t>
                      </a: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effectLst/>
                          <a:latin typeface="Gill Sans"/>
                        </a:rPr>
                        <a:t>Still Developing</a:t>
                      </a:r>
                      <a:r>
                        <a:rPr lang="en-US" altLang="zh-CN" sz="1800" baseline="0" dirty="0">
                          <a:effectLst/>
                          <a:latin typeface="Gill Sans"/>
                        </a:rPr>
                        <a:t> Contents</a:t>
                      </a:r>
                      <a:endParaRPr lang="en-US" altLang="zh-CN" sz="1800" dirty="0">
                        <a:effectLst/>
                        <a:latin typeface="Gill Sans"/>
                      </a:endParaRPr>
                    </a:p>
                  </a:txBody>
                  <a:tcPr marL="74825" marR="74825" marT="34534" marB="34534" anchor="ctr">
                    <a:lnL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055737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379789" y="88969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  <a:hlinkClick r:id="rId3"/>
              </a:rPr>
              <a:t>https://github.com/cntt-n/CNTT/tree/master/doc/ref_impl/cntt-ri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27DF806-B307-498E-81B3-6829FCB3970B}"/>
              </a:ext>
            </a:extLst>
          </p:cNvPr>
          <p:cNvSpPr/>
          <p:nvPr/>
        </p:nvSpPr>
        <p:spPr>
          <a:xfrm>
            <a:off x="2825096" y="1634066"/>
            <a:ext cx="1604860" cy="510778"/>
          </a:xfrm>
          <a:prstGeom prst="roundRect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Chapter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9A4470F-3A8F-4C61-AB34-36BE7DEDB90F}"/>
              </a:ext>
            </a:extLst>
          </p:cNvPr>
          <p:cNvSpPr/>
          <p:nvPr/>
        </p:nvSpPr>
        <p:spPr>
          <a:xfrm>
            <a:off x="8537933" y="1634066"/>
            <a:ext cx="1325885" cy="510778"/>
          </a:xfrm>
          <a:prstGeom prst="roundRect">
            <a:avLst/>
          </a:prstGeom>
          <a:solidFill>
            <a:srgbClr val="168FD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Status</a:t>
            </a:r>
          </a:p>
        </p:txBody>
      </p:sp>
      <p:sp>
        <p:nvSpPr>
          <p:cNvPr id="11" name="矩形 15">
            <a:extLst>
              <a:ext uri="{FF2B5EF4-FFF2-40B4-BE49-F238E27FC236}">
                <a16:creationId xmlns:a16="http://schemas.microsoft.com/office/drawing/2014/main" id="{863E00EF-A6F5-4901-8E92-C9F54C619D81}"/>
              </a:ext>
            </a:extLst>
          </p:cNvPr>
          <p:cNvSpPr/>
          <p:nvPr/>
        </p:nvSpPr>
        <p:spPr>
          <a:xfrm>
            <a:off x="0" y="6502458"/>
            <a:ext cx="6932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Rajesh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91578449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104" y="8892"/>
            <a:ext cx="10933886" cy="935674"/>
          </a:xfrm>
        </p:spPr>
        <p:txBody>
          <a:bodyPr/>
          <a:lstStyle/>
          <a:p>
            <a:r>
              <a:rPr lang="en-US" dirty="0">
                <a:latin typeface="Gill Sans"/>
              </a:rPr>
              <a:t>Progress: Lab Requirements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960991" y="1098703"/>
            <a:ext cx="12004729" cy="2023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Must provide capabilities to support the NFVI Profiles specified by CNTT RM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Must withstand component failures, provide for network path redundancy &amp; Controller HA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Must provide Jump Host, Compute &amp; Storage hosts, Controllers &amp; ToR with adequate compute, memory, storage, acceleration &amp; network bandwidth capabilities (minimum 6 hosts, recommended 12 hosts in lab)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Rack space requirement - at least 19U, sufficient for 10-16 servers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Power requirement - ~ 10KWatts needed for max 16 hosts &amp; 2 ToR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A569CF-5B46-4F8E-8F37-2D0C29050266}"/>
              </a:ext>
            </a:extLst>
          </p:cNvPr>
          <p:cNvSpPr/>
          <p:nvPr/>
        </p:nvSpPr>
        <p:spPr>
          <a:xfrm>
            <a:off x="639104" y="746074"/>
            <a:ext cx="21072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Lab Requirements</a:t>
            </a:r>
            <a:endParaRPr lang="en-US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1890E4-89D7-194B-869A-EC55C7D23DCF}"/>
              </a:ext>
            </a:extLst>
          </p:cNvPr>
          <p:cNvSpPr txBox="1"/>
          <p:nvPr/>
        </p:nvSpPr>
        <p:spPr>
          <a:xfrm>
            <a:off x="492070" y="4745998"/>
            <a:ext cx="1674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Gill Sans"/>
              </a:rPr>
              <a:t>Recommended </a:t>
            </a:r>
          </a:p>
          <a:p>
            <a:pPr algn="ctr"/>
            <a:r>
              <a:rPr lang="en-US" b="1" dirty="0">
                <a:latin typeface="Gill Sans"/>
              </a:rPr>
              <a:t>Lab topology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A59E759-DFEE-4BE0-9EA5-BCF1F7C5445C}"/>
              </a:ext>
            </a:extLst>
          </p:cNvPr>
          <p:cNvSpPr/>
          <p:nvPr/>
        </p:nvSpPr>
        <p:spPr>
          <a:xfrm>
            <a:off x="0" y="6502458"/>
            <a:ext cx="6932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Rajesh</a:t>
            </a:r>
            <a:endParaRPr lang="zh-CN" altLang="en-US" sz="16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19574C-810C-4E30-9AF8-CE208F06B8C5}"/>
              </a:ext>
            </a:extLst>
          </p:cNvPr>
          <p:cNvSpPr/>
          <p:nvPr/>
        </p:nvSpPr>
        <p:spPr>
          <a:xfrm flipV="1">
            <a:off x="492070" y="6052958"/>
            <a:ext cx="3156651" cy="514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E956F1-45B8-4A26-8660-72E531FE0816}"/>
              </a:ext>
            </a:extLst>
          </p:cNvPr>
          <p:cNvSpPr/>
          <p:nvPr/>
        </p:nvSpPr>
        <p:spPr>
          <a:xfrm flipV="1">
            <a:off x="10724225" y="5928385"/>
            <a:ext cx="975707" cy="912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close up of a device&#10;&#10;Description automatically generated">
            <a:extLst>
              <a:ext uri="{FF2B5EF4-FFF2-40B4-BE49-F238E27FC236}">
                <a16:creationId xmlns:a16="http://schemas.microsoft.com/office/drawing/2014/main" id="{464ACE13-DB11-644B-9258-B0F9F6D7880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817" y="3316693"/>
            <a:ext cx="9735313" cy="350494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A40FF6-C371-4189-9F68-49AC93D39E7B}"/>
              </a:ext>
            </a:extLst>
          </p:cNvPr>
          <p:cNvCxnSpPr>
            <a:cxnSpLocks/>
          </p:cNvCxnSpPr>
          <p:nvPr/>
        </p:nvCxnSpPr>
        <p:spPr>
          <a:xfrm flipV="1">
            <a:off x="786137" y="3207813"/>
            <a:ext cx="10864065" cy="44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53502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387BB3BB-627F-4E3B-B656-26DE2A62F6D4}"/>
              </a:ext>
            </a:extLst>
          </p:cNvPr>
          <p:cNvSpPr/>
          <p:nvPr/>
        </p:nvSpPr>
        <p:spPr>
          <a:xfrm>
            <a:off x="6273895" y="2075371"/>
            <a:ext cx="4911882" cy="2675577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116295" y="383191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616" y="4660"/>
            <a:ext cx="10933886" cy="935674"/>
          </a:xfrm>
        </p:spPr>
        <p:txBody>
          <a:bodyPr/>
          <a:lstStyle/>
          <a:p>
            <a:r>
              <a:rPr lang="en-US" dirty="0">
                <a:latin typeface="Gill Sans"/>
              </a:rPr>
              <a:t>Progress: Installer Requirements</a:t>
            </a: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8ACBD375-CC5E-4CAB-83F0-8FE254149F5F}"/>
              </a:ext>
            </a:extLst>
          </p:cNvPr>
          <p:cNvSpPr/>
          <p:nvPr/>
        </p:nvSpPr>
        <p:spPr>
          <a:xfrm>
            <a:off x="7046055" y="2275718"/>
            <a:ext cx="2872740" cy="840105"/>
          </a:xfrm>
          <a:prstGeom prst="flowChartAlternateProcess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installers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E3EB9F29-91D9-411C-9319-0A888DF72928}"/>
              </a:ext>
            </a:extLst>
          </p:cNvPr>
          <p:cNvSpPr/>
          <p:nvPr/>
        </p:nvSpPr>
        <p:spPr>
          <a:xfrm>
            <a:off x="7173055" y="2402718"/>
            <a:ext cx="2872740" cy="840105"/>
          </a:xfrm>
          <a:prstGeom prst="flowChartAlternateProcess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installers</a:t>
            </a:r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2EB4E957-2D5C-4872-B755-6A4CC4FD3625}"/>
              </a:ext>
            </a:extLst>
          </p:cNvPr>
          <p:cNvSpPr/>
          <p:nvPr/>
        </p:nvSpPr>
        <p:spPr>
          <a:xfrm>
            <a:off x="7295215" y="2529718"/>
            <a:ext cx="2872740" cy="840105"/>
          </a:xfrm>
          <a:prstGeom prst="flowChartAlternateProcess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3" name="Folded Corner 6">
            <a:extLst>
              <a:ext uri="{FF2B5EF4-FFF2-40B4-BE49-F238E27FC236}">
                <a16:creationId xmlns:a16="http://schemas.microsoft.com/office/drawing/2014/main" id="{A114DDF4-4E47-4259-91CC-67D607861887}"/>
              </a:ext>
            </a:extLst>
          </p:cNvPr>
          <p:cNvSpPr/>
          <p:nvPr/>
        </p:nvSpPr>
        <p:spPr>
          <a:xfrm>
            <a:off x="1574900" y="2457218"/>
            <a:ext cx="2697480" cy="971550"/>
          </a:xfrm>
          <a:prstGeom prst="foldedCorner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CNTT: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Descriptor File</a:t>
            </a:r>
          </a:p>
        </p:txBody>
      </p:sp>
      <p:sp>
        <p:nvSpPr>
          <p:cNvPr id="14" name="Folded Corner 7">
            <a:extLst>
              <a:ext uri="{FF2B5EF4-FFF2-40B4-BE49-F238E27FC236}">
                <a16:creationId xmlns:a16="http://schemas.microsoft.com/office/drawing/2014/main" id="{4DE9D1C9-A7B1-4438-BB84-781BA1661388}"/>
              </a:ext>
            </a:extLst>
          </p:cNvPr>
          <p:cNvSpPr/>
          <p:nvPr/>
        </p:nvSpPr>
        <p:spPr>
          <a:xfrm>
            <a:off x="7234807" y="5099193"/>
            <a:ext cx="2990057" cy="972918"/>
          </a:xfrm>
          <a:prstGeom prst="foldedCorner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Installers’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Own Configuration</a:t>
            </a:r>
          </a:p>
        </p:txBody>
      </p:sp>
      <p:cxnSp>
        <p:nvCxnSpPr>
          <p:cNvPr id="15" name="Elbow Connector 8">
            <a:extLst>
              <a:ext uri="{FF2B5EF4-FFF2-40B4-BE49-F238E27FC236}">
                <a16:creationId xmlns:a16="http://schemas.microsoft.com/office/drawing/2014/main" id="{5F7ACA6F-496C-4402-AAD2-CF027F48DFB1}"/>
              </a:ext>
            </a:extLst>
          </p:cNvPr>
          <p:cNvCxnSpPr>
            <a:cxnSpLocks/>
            <a:stCxn id="13" idx="3"/>
            <a:endCxn id="11" idx="1"/>
          </p:cNvCxnSpPr>
          <p:nvPr/>
        </p:nvCxnSpPr>
        <p:spPr>
          <a:xfrm>
            <a:off x="4272380" y="2942993"/>
            <a:ext cx="3022835" cy="6778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miter lim="800000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9">
            <a:extLst>
              <a:ext uri="{FF2B5EF4-FFF2-40B4-BE49-F238E27FC236}">
                <a16:creationId xmlns:a16="http://schemas.microsoft.com/office/drawing/2014/main" id="{7AA87455-7C26-44F3-9DCA-EBB2EF328F22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rot="5400000">
            <a:off x="7866026" y="4233634"/>
            <a:ext cx="1729370" cy="1749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miter lim="800000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0">
            <a:extLst>
              <a:ext uri="{FF2B5EF4-FFF2-40B4-BE49-F238E27FC236}">
                <a16:creationId xmlns:a16="http://schemas.microsoft.com/office/drawing/2014/main" id="{7AB47E24-5AE9-4CBB-A31B-28B8FBA264B5}"/>
              </a:ext>
            </a:extLst>
          </p:cNvPr>
          <p:cNvCxnSpPr>
            <a:cxnSpLocks/>
            <a:stCxn id="14" idx="3"/>
            <a:endCxn id="11" idx="3"/>
          </p:cNvCxnSpPr>
          <p:nvPr/>
        </p:nvCxnSpPr>
        <p:spPr>
          <a:xfrm flipH="1" flipV="1">
            <a:off x="10167955" y="2949771"/>
            <a:ext cx="56909" cy="2635881"/>
          </a:xfrm>
          <a:prstGeom prst="bentConnector3">
            <a:avLst>
              <a:gd name="adj1" fmla="val -1097963"/>
            </a:avLst>
          </a:prstGeom>
          <a:ln w="28575">
            <a:solidFill>
              <a:schemeClr val="tx1"/>
            </a:solidFill>
            <a:miter lim="800000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 Diagonal Corner Rectangle 12">
            <a:extLst>
              <a:ext uri="{FF2B5EF4-FFF2-40B4-BE49-F238E27FC236}">
                <a16:creationId xmlns:a16="http://schemas.microsoft.com/office/drawing/2014/main" id="{54C96E2C-D601-400A-84ED-63258864D76E}"/>
              </a:ext>
            </a:extLst>
          </p:cNvPr>
          <p:cNvSpPr/>
          <p:nvPr/>
        </p:nvSpPr>
        <p:spPr>
          <a:xfrm>
            <a:off x="8855170" y="3845853"/>
            <a:ext cx="1694683" cy="688340"/>
          </a:xfrm>
          <a:prstGeom prst="round2Diag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+ Installer Specific Attribute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FF1080B-1BBB-4694-A424-A88197EF47FC}"/>
              </a:ext>
            </a:extLst>
          </p:cNvPr>
          <p:cNvSpPr/>
          <p:nvPr/>
        </p:nvSpPr>
        <p:spPr>
          <a:xfrm>
            <a:off x="6337090" y="1382632"/>
            <a:ext cx="47854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 accepts the CNTT format descriptor file as input content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8EC55D0-23BD-44A2-A891-9C8CF974FE5F}"/>
              </a:ext>
            </a:extLst>
          </p:cNvPr>
          <p:cNvSpPr/>
          <p:nvPr/>
        </p:nvSpPr>
        <p:spPr>
          <a:xfrm>
            <a:off x="656308" y="3621731"/>
            <a:ext cx="27189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Descriptor File Benefits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537B680-45B8-44FF-B3E0-5982297412F1}"/>
              </a:ext>
            </a:extLst>
          </p:cNvPr>
          <p:cNvSpPr/>
          <p:nvPr/>
        </p:nvSpPr>
        <p:spPr>
          <a:xfrm>
            <a:off x="777355" y="3991063"/>
            <a:ext cx="561243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68FD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Alignment with existing OPNFV Standards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68FD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Easily maintained &amp; edited with Templates | YAML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68FD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OPNFV installers can consume it, enhancements are needed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68FD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CI/CD pipelines built to consume descriptor files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168FD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Provides Test Developers a detailed reference for Test Framework Design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548AAFE-9845-414E-AD7C-2B3A71116753}"/>
              </a:ext>
            </a:extLst>
          </p:cNvPr>
          <p:cNvSpPr/>
          <p:nvPr/>
        </p:nvSpPr>
        <p:spPr>
          <a:xfrm>
            <a:off x="7066002" y="6158568"/>
            <a:ext cx="3327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168FDF"/>
              </a:buClr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Installer translates content to own configuration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C3EC5D7-1C33-457A-A196-435897A78158}"/>
              </a:ext>
            </a:extLst>
          </p:cNvPr>
          <p:cNvSpPr/>
          <p:nvPr/>
        </p:nvSpPr>
        <p:spPr>
          <a:xfrm>
            <a:off x="656308" y="707269"/>
            <a:ext cx="5318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Descriptor File Contents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(Under Consideration)</a:t>
            </a:r>
            <a:endParaRPr kumimoji="0" lang="en-US" sz="1800" b="1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974BEE2-E5D1-4B29-93F7-476CFB5AC53C}"/>
              </a:ext>
            </a:extLst>
          </p:cNvPr>
          <p:cNvSpPr/>
          <p:nvPr/>
        </p:nvSpPr>
        <p:spPr>
          <a:xfrm>
            <a:off x="777356" y="1051363"/>
            <a:ext cx="257679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Hardware Configuration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Server Template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Server Instances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Software Configuration (VM)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098E2CE-9DF0-4007-A15A-BED231351518}"/>
              </a:ext>
            </a:extLst>
          </p:cNvPr>
          <p:cNvSpPr/>
          <p:nvPr/>
        </p:nvSpPr>
        <p:spPr>
          <a:xfrm>
            <a:off x="3375215" y="1051363"/>
            <a:ext cx="208666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Network Configuration</a:t>
            </a:r>
          </a:p>
          <a:p>
            <a:pPr marL="2286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(VLAN settings, IP)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Storage Configuration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NTP, Proxy Server, etc.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7A6E94-4DAC-464A-9010-852F70B5877D}"/>
              </a:ext>
            </a:extLst>
          </p:cNvPr>
          <p:cNvSpPr/>
          <p:nvPr/>
        </p:nvSpPr>
        <p:spPr>
          <a:xfrm>
            <a:off x="3913733" y="6533858"/>
            <a:ext cx="22969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</a:srgbClr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* Currently under discussion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23" name="矩形 9">
            <a:extLst>
              <a:ext uri="{FF2B5EF4-FFF2-40B4-BE49-F238E27FC236}">
                <a16:creationId xmlns:a16="http://schemas.microsoft.com/office/drawing/2014/main" id="{1A9173B0-E49C-4C94-90E3-D44A7FB7926A}"/>
              </a:ext>
            </a:extLst>
          </p:cNvPr>
          <p:cNvSpPr/>
          <p:nvPr/>
        </p:nvSpPr>
        <p:spPr>
          <a:xfrm>
            <a:off x="0" y="6502458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/>
              <a:t>Sridhar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0502888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24116</TotalTime>
  <Words>3516</Words>
  <Application>Microsoft Office PowerPoint</Application>
  <PresentationFormat>Widescreen</PresentationFormat>
  <Paragraphs>648</Paragraphs>
  <Slides>31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Arial</vt:lpstr>
      <vt:lpstr>ATT Aleck Sans</vt:lpstr>
      <vt:lpstr>Calibri</vt:lpstr>
      <vt:lpstr>Calibri Light</vt:lpstr>
      <vt:lpstr>Courier New</vt:lpstr>
      <vt:lpstr>Gill Sans</vt:lpstr>
      <vt:lpstr>Gill Sans Light</vt:lpstr>
      <vt:lpstr>Helvetica Neue</vt:lpstr>
      <vt:lpstr>HelveticaNeueLT Pro 25 UltLt</vt:lpstr>
      <vt:lpstr>HelveticaNeueLT Pro 35 Th</vt:lpstr>
      <vt:lpstr>Open Sans</vt:lpstr>
      <vt:lpstr>Wingdings</vt:lpstr>
      <vt:lpstr>Office Theme</vt:lpstr>
      <vt:lpstr>1_Office Theme</vt:lpstr>
      <vt:lpstr>Common NFVI Telco Taskforce Technical F2F Work Shop – January 13-16, 2020 </vt:lpstr>
      <vt:lpstr>Content &amp; MVP Targets</vt:lpstr>
      <vt:lpstr>WS Goals</vt:lpstr>
      <vt:lpstr>Approach</vt:lpstr>
      <vt:lpstr>Progress to Date | Key Accomplishments</vt:lpstr>
      <vt:lpstr>RI Requirement Updates</vt:lpstr>
      <vt:lpstr>Progress: Initial Content Creation </vt:lpstr>
      <vt:lpstr>Progress: Lab Requirements</vt:lpstr>
      <vt:lpstr>Progress: Installer Requirements</vt:lpstr>
      <vt:lpstr>PowerPoint Presentation</vt:lpstr>
      <vt:lpstr>PowerPoint Presentation</vt:lpstr>
      <vt:lpstr>Progress: Reference Implementation Cookbook</vt:lpstr>
      <vt:lpstr>Reference Implementation Achievements | Targets for Alpha</vt:lpstr>
      <vt:lpstr>POD10 | POD15: Install State &amp; Availability</vt:lpstr>
      <vt:lpstr>Initial NFVI Installation – The Installer</vt:lpstr>
      <vt:lpstr>Initial NFVI Installation – The Process, Summarized</vt:lpstr>
      <vt:lpstr>Initial NFVI Installation - Learnings</vt:lpstr>
      <vt:lpstr>Release Notes | Issues</vt:lpstr>
      <vt:lpstr>Next Steps</vt:lpstr>
      <vt:lpstr>Appendix</vt:lpstr>
      <vt:lpstr>Initial NFVI Installation – Access</vt:lpstr>
      <vt:lpstr>Progress: Installer Requirements(1/4)</vt:lpstr>
      <vt:lpstr>Reference Implementation</vt:lpstr>
      <vt:lpstr>Reference Implementation Approach | Outcome</vt:lpstr>
      <vt:lpstr>Reference Implementation: Lab Strategy &amp; Plan</vt:lpstr>
      <vt:lpstr>Reference Implementation Challenges</vt:lpstr>
      <vt:lpstr>POD10 | POD15: Install State &amp; Availability</vt:lpstr>
      <vt:lpstr>POD 10 Configuration Details</vt:lpstr>
      <vt:lpstr>POD 10 Topology</vt:lpstr>
      <vt:lpstr>POD 15 Configuration Details</vt:lpstr>
      <vt:lpstr>POD 15 Topology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lastModifiedBy>FIX, MICHAEL A</cp:lastModifiedBy>
  <cp:revision>918</cp:revision>
  <dcterms:created xsi:type="dcterms:W3CDTF">2017-07-27T01:24:04Z</dcterms:created>
  <dcterms:modified xsi:type="dcterms:W3CDTF">2020-01-13T23:28:34Z</dcterms:modified>
</cp:coreProperties>
</file>