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610" r:id="rId2"/>
    <p:sldId id="655" r:id="rId3"/>
    <p:sldId id="653" r:id="rId4"/>
    <p:sldId id="658" r:id="rId5"/>
    <p:sldId id="659" r:id="rId6"/>
    <p:sldId id="694" r:id="rId7"/>
    <p:sldId id="702" r:id="rId8"/>
    <p:sldId id="699" r:id="rId9"/>
    <p:sldId id="660" r:id="rId10"/>
    <p:sldId id="666" r:id="rId11"/>
    <p:sldId id="695" r:id="rId12"/>
    <p:sldId id="967" r:id="rId13"/>
    <p:sldId id="979" r:id="rId14"/>
    <p:sldId id="980" r:id="rId15"/>
    <p:sldId id="698" r:id="rId16"/>
    <p:sldId id="665" r:id="rId17"/>
    <p:sldId id="701" r:id="rId18"/>
    <p:sldId id="650" r:id="rId19"/>
    <p:sldId id="700" r:id="rId20"/>
    <p:sldId id="956" r:id="rId21"/>
    <p:sldId id="920" r:id="rId22"/>
    <p:sldId id="896" r:id="rId23"/>
    <p:sldId id="973" r:id="rId24"/>
    <p:sldId id="97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y Paik" initials="RP" lastIdx="1" clrIdx="0">
    <p:extLst>
      <p:ext uri="{19B8F6BF-5375-455C-9EA6-DF929625EA0E}">
        <p15:presenceInfo xmlns:p15="http://schemas.microsoft.com/office/powerpoint/2012/main" userId="Ray Paik" providerId="None"/>
      </p:ext>
    </p:extLst>
  </p:cmAuthor>
  <p:cmAuthor id="2" name="Lisa Caywood" initials="" lastIdx="3" clrIdx="1"/>
  <p:cmAuthor id="3" name="Dave Neary" initials="" lastIdx="3" clrIdx="2"/>
  <p:cmAuthor id="4" name="Rabi, Abdel, Vodafone Group" initials="RAVG" lastIdx="4" clrIdx="3">
    <p:extLst>
      <p:ext uri="{19B8F6BF-5375-455C-9EA6-DF929625EA0E}">
        <p15:presenceInfo xmlns:p15="http://schemas.microsoft.com/office/powerpoint/2012/main" userId="S-1-5-21-329068152-1383384898-682003330-11820213" providerId="AD"/>
      </p:ext>
    </p:extLst>
  </p:cmAuthor>
  <p:cmAuthor id="5" name="Al Blackburn" initials="AB" lastIdx="2" clrIdx="4">
    <p:extLst>
      <p:ext uri="{19B8F6BF-5375-455C-9EA6-DF929625EA0E}">
        <p15:presenceInfo xmlns:p15="http://schemas.microsoft.com/office/powerpoint/2012/main" userId="8bb2501cd7ece6f0" providerId="Windows Live"/>
      </p:ext>
    </p:extLst>
  </p:cmAuthor>
  <p:cmAuthor id="6" name="COTTRELL, MARK" initials="CM" lastIdx="3" clrIdx="5">
    <p:extLst>
      <p:ext uri="{19B8F6BF-5375-455C-9EA6-DF929625EA0E}">
        <p15:presenceInfo xmlns:p15="http://schemas.microsoft.com/office/powerpoint/2012/main" userId="S::mc2472@att.com::277df84e-cb6f-4b54-9925-96f7b61c834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8FDF"/>
    <a:srgbClr val="009FDB"/>
    <a:srgbClr val="0A7D39"/>
    <a:srgbClr val="00183C"/>
    <a:srgbClr val="FFFFFF"/>
    <a:srgbClr val="FF9900"/>
    <a:srgbClr val="929000"/>
    <a:srgbClr val="FFD5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32" autoAdjust="0"/>
    <p:restoredTop sz="96517" autoAdjust="0"/>
  </p:normalViewPr>
  <p:slideViewPr>
    <p:cSldViewPr snapToGrid="0">
      <p:cViewPr varScale="1">
        <p:scale>
          <a:sx n="111" d="100"/>
          <a:sy n="111" d="100"/>
        </p:scale>
        <p:origin x="132" y="28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0" d="100"/>
          <a:sy n="50" d="100"/>
        </p:scale>
        <p:origin x="2710" y="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B3B98B-670F-4CAC-8AE4-86E6A4BEC3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8142D9C-CA2F-43A8-BD17-82801BB6F3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85BD138-B943-41D0-AA25-3E31E4B54343}" type="datetimeFigureOut">
              <a:rPr lang="en-US" smtClean="0"/>
              <a:t>1/11/2020</a:t>
            </a:fld>
            <a:endParaRPr lang="en-US" dirty="0"/>
          </a:p>
        </p:txBody>
      </p:sp>
      <p:sp>
        <p:nvSpPr>
          <p:cNvPr id="4" name="Footer Placeholder 3">
            <a:extLst>
              <a:ext uri="{FF2B5EF4-FFF2-40B4-BE49-F238E27FC236}">
                <a16:creationId xmlns:a16="http://schemas.microsoft.com/office/drawing/2014/main" id="{6BF5B32F-DDC7-4894-A21D-2FFA09EAE9A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C135E36-587A-4348-B8FA-1F84CEB34B5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0122B8-1506-4F66-A1F8-3CD461C110C2}" type="slidenum">
              <a:rPr lang="en-US" smtClean="0"/>
              <a:t>‹#›</a:t>
            </a:fld>
            <a:endParaRPr lang="en-US" dirty="0"/>
          </a:p>
        </p:txBody>
      </p:sp>
    </p:spTree>
    <p:extLst>
      <p:ext uri="{BB962C8B-B14F-4D97-AF65-F5344CB8AC3E}">
        <p14:creationId xmlns:p14="http://schemas.microsoft.com/office/powerpoint/2010/main" val="1446088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3A98FF-CEE4-BE40-BBB8-249814B584D6}" type="datetimeFigureOut">
              <a:rPr lang="en-US" smtClean="0"/>
              <a:t>1/11/2020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F527C-4AEA-214A-BB9D-D3E857055009}" type="slidenum">
              <a:rPr lang="en-US" smtClean="0"/>
              <a:t>‹#›</a:t>
            </a:fld>
            <a:endParaRPr lang="en-US" dirty="0"/>
          </a:p>
        </p:txBody>
      </p:sp>
    </p:spTree>
    <p:extLst>
      <p:ext uri="{BB962C8B-B14F-4D97-AF65-F5344CB8AC3E}">
        <p14:creationId xmlns:p14="http://schemas.microsoft.com/office/powerpoint/2010/main" val="9441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s://build.opnfv.org/ci/view/cntt/" TargetMode="External"/><Relationship Id="rId3" Type="http://schemas.openxmlformats.org/officeDocument/2006/relationships/hyperlink" Target="https://www.scality.com/topics/what-is-s3-compatible-storage/" TargetMode="External"/><Relationship Id="rId7" Type="http://schemas.openxmlformats.org/officeDocument/2006/relationships/hyperlink" Target="https://git.opnfv.org/functest-xtesting/tree/docker/testcases.yaml"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pypi.org/project/xtesting/" TargetMode="External"/><Relationship Id="rId5" Type="http://schemas.openxmlformats.org/officeDocument/2006/relationships/hyperlink" Target="https://www.docker.com/" TargetMode="External"/><Relationship Id="rId10" Type="http://schemas.openxmlformats.org/officeDocument/2006/relationships/hyperlink" Target="http://artifacts.opnfv.org/" TargetMode="External"/><Relationship Id="rId4" Type="http://schemas.openxmlformats.org/officeDocument/2006/relationships/hyperlink" Target="https://www.opnfv.org/" TargetMode="External"/><Relationship Id="rId9" Type="http://schemas.openxmlformats.org/officeDocument/2006/relationships/hyperlink" Target="https://docs.opnfv.org/en/stable-hunter/_images/OPNFV_testing_working_group.png"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github.com/cntt-n/CNTT/blob/master/doc/ref_model/chapters/chapter07.md"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iki.opnfv.org/pages/viewpage.action?pageId=32015004"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github.com/cntt-n/CNTT/blob/master/doc/ref_model/chapters/chapter04.md"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2</a:t>
            </a:fld>
            <a:endParaRPr lang="en-US" dirty="0">
              <a:solidFill>
                <a:prstClr val="black"/>
              </a:solidFill>
            </a:endParaRPr>
          </a:p>
        </p:txBody>
      </p:sp>
    </p:spTree>
    <p:extLst>
      <p:ext uri="{BB962C8B-B14F-4D97-AF65-F5344CB8AC3E}">
        <p14:creationId xmlns:p14="http://schemas.microsoft.com/office/powerpoint/2010/main" val="3889825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11</a:t>
            </a:fld>
            <a:endParaRPr lang="en-US" dirty="0">
              <a:solidFill>
                <a:prstClr val="black"/>
              </a:solidFill>
            </a:endParaRPr>
          </a:p>
        </p:txBody>
      </p:sp>
    </p:spTree>
    <p:extLst>
      <p:ext uri="{BB962C8B-B14F-4D97-AF65-F5344CB8AC3E}">
        <p14:creationId xmlns:p14="http://schemas.microsoft.com/office/powerpoint/2010/main" val="3640681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S3 compatible storage services</a:t>
            </a:r>
          </a:p>
          <a:p>
            <a:endParaRPr lang="en-US" dirty="0"/>
          </a:p>
          <a:p>
            <a:r>
              <a:rPr lang="en-US" dirty="0"/>
              <a:t>e.g. </a:t>
            </a:r>
            <a:r>
              <a:rPr lang="en-US" dirty="0">
                <a:hlinkClick r:id="rId3"/>
              </a:rPr>
              <a:t>https://www.scality.com/topics/what-is-s3-compatible-storage/</a:t>
            </a:r>
            <a:endParaRPr lang="en-US" dirty="0"/>
          </a:p>
          <a:p>
            <a:endParaRPr lang="en-US" dirty="0"/>
          </a:p>
          <a:p>
            <a:pPr fontAlgn="base"/>
            <a:r>
              <a:rPr lang="en-US" dirty="0"/>
              <a:t>Amazon Web Service (</a:t>
            </a:r>
            <a:r>
              <a:rPr lang="en-US" sz="1200" b="0" i="0" kern="1200" dirty="0">
                <a:solidFill>
                  <a:schemeClr val="tx1"/>
                </a:solidFill>
                <a:effectLst/>
                <a:latin typeface="+mn-lt"/>
                <a:ea typeface="+mn-ea"/>
                <a:cs typeface="+mn-cs"/>
              </a:rPr>
              <a:t>AWS) S3 (Simple Storage Service) has grown to become the largest and most popular public cloud storage service. As a result, it has been embraced by developers of custom and ISV applications as the de-facto standard object storage API for storing unstructured data in the cloud.  Unlike traditional file system interfaces, it (S3) provides application developers a means to control data through a rich API set.</a:t>
            </a:r>
          </a:p>
          <a:p>
            <a:pPr fontAlgn="base"/>
            <a:r>
              <a:rPr lang="en-US" sz="1200" b="0" i="0" kern="1200" dirty="0">
                <a:solidFill>
                  <a:schemeClr val="tx1"/>
                </a:solidFill>
                <a:effectLst/>
                <a:latin typeface="+mn-lt"/>
                <a:ea typeface="+mn-ea"/>
                <a:cs typeface="+mn-cs"/>
              </a:rPr>
              <a:t>S3 Compatible Storage is a storage solution that allows access to and management of the data it stores over an S3 compliant interface.</a:t>
            </a:r>
          </a:p>
          <a:p>
            <a:endParaRPr lang="en-US" dirty="0"/>
          </a:p>
          <a:p>
            <a:pPr lvl="0" eaLnBrk="0" fontAlgn="base" hangingPunct="0">
              <a:spcBef>
                <a:spcPct val="0"/>
              </a:spcBef>
              <a:spcAft>
                <a:spcPct val="0"/>
              </a:spcAft>
            </a:pPr>
            <a:r>
              <a:rPr lang="en-US" altLang="en-US" sz="1600" b="1" dirty="0">
                <a:solidFill>
                  <a:srgbClr val="00183C"/>
                </a:solidFill>
                <a:latin typeface="Gill Sans"/>
                <a:cs typeface="Arial" panose="020B0604020202020204" pitchFamily="34" charset="0"/>
                <a:hlinkClick r:id="rId4">
                  <a:extLst>
                    <a:ext uri="{A12FA001-AC4F-418D-AE19-62706E023703}">
                      <ahyp:hlinkClr xmlns:ahyp="http://schemas.microsoft.com/office/drawing/2018/hyperlinkcolor" val="tx"/>
                    </a:ext>
                  </a:extLst>
                </a:hlinkClick>
              </a:rPr>
              <a:t>Principles</a:t>
            </a:r>
          </a:p>
          <a:p>
            <a:pPr lvl="0" eaLnBrk="0" fontAlgn="base" hangingPunct="0">
              <a:spcBef>
                <a:spcPct val="0"/>
              </a:spcBef>
              <a:spcAft>
                <a:spcPct val="0"/>
              </a:spcAft>
            </a:pPr>
            <a:endParaRPr lang="en-US" altLang="en-US" sz="1400" dirty="0">
              <a:solidFill>
                <a:srgbClr val="00183C"/>
              </a:solidFill>
              <a:latin typeface="Gill Sans"/>
              <a:cs typeface="Arial" panose="020B0604020202020204" pitchFamily="34" charset="0"/>
              <a:hlinkClick r:id="rId4">
                <a:extLst>
                  <a:ext uri="{A12FA001-AC4F-418D-AE19-62706E023703}">
                    <ahyp:hlinkClr xmlns:ahyp="http://schemas.microsoft.com/office/drawing/2018/hyperlinkcolor" val="tx"/>
                  </a:ext>
                </a:extLst>
              </a:hlinkClick>
            </a:endParaRPr>
          </a:p>
          <a:p>
            <a:r>
              <a:rPr lang="en-US" sz="1400" dirty="0">
                <a:solidFill>
                  <a:srgbClr val="00183C"/>
                </a:solidFill>
                <a:latin typeface="Gill Sans"/>
                <a:cs typeface="Arial" panose="020B0604020202020204" pitchFamily="34" charset="0"/>
              </a:rPr>
              <a:t>NFVI+VNF verifications performed against well defined instance types/profiles.</a:t>
            </a:r>
            <a:endParaRPr lang="en-US" altLang="en-US" sz="1400" dirty="0">
              <a:solidFill>
                <a:srgbClr val="00183C"/>
              </a:solidFill>
              <a:latin typeface="Gill Sans"/>
              <a:cs typeface="Arial" panose="020B0604020202020204" pitchFamily="34" charset="0"/>
              <a:hlinkClick r:id="rId4">
                <a:extLst>
                  <a:ext uri="{A12FA001-AC4F-418D-AE19-62706E023703}">
                    <ahyp:hlinkClr xmlns:ahyp="http://schemas.microsoft.com/office/drawing/2018/hyperlinkcolor" val="tx"/>
                  </a:ext>
                </a:extLst>
              </a:hlinkClick>
            </a:endParaRPr>
          </a:p>
          <a:p>
            <a:pPr lvl="0" eaLnBrk="0" fontAlgn="base" hangingPunct="0">
              <a:spcBef>
                <a:spcPct val="0"/>
              </a:spcBef>
              <a:spcAft>
                <a:spcPct val="0"/>
              </a:spcAft>
            </a:pPr>
            <a:endParaRPr lang="en-US" altLang="en-US" sz="1400" dirty="0">
              <a:solidFill>
                <a:srgbClr val="00183C"/>
              </a:solidFill>
              <a:latin typeface="Gill Sans"/>
              <a:cs typeface="Arial" panose="020B0604020202020204" pitchFamily="34" charset="0"/>
              <a:hlinkClick r:id="rId4">
                <a:extLst>
                  <a:ext uri="{A12FA001-AC4F-418D-AE19-62706E023703}">
                    <ahyp:hlinkClr xmlns:ahyp="http://schemas.microsoft.com/office/drawing/2018/hyperlinkcolor" val="tx"/>
                  </a:ext>
                </a:extLst>
              </a:hlinkClick>
            </a:endParaRPr>
          </a:p>
          <a:p>
            <a:pPr eaLnBrk="0" fontAlgn="base" hangingPunct="0">
              <a:spcBef>
                <a:spcPct val="0"/>
              </a:spcBef>
              <a:spcAft>
                <a:spcPct val="0"/>
              </a:spcAft>
            </a:pPr>
            <a:r>
              <a:rPr lang="en-US" altLang="en-US" sz="1400" dirty="0">
                <a:solidFill>
                  <a:srgbClr val="00183C"/>
                </a:solidFill>
                <a:latin typeface="Gill Sans"/>
                <a:cs typeface="Arial" panose="020B0604020202020204" pitchFamily="34" charset="0"/>
              </a:rPr>
              <a:t>Leverage existing OPNFV knowledge (projects) and experience (history).</a:t>
            </a:r>
          </a:p>
          <a:p>
            <a:pPr eaLnBrk="0" fontAlgn="base" hangingPunct="0">
              <a:spcBef>
                <a:spcPct val="0"/>
              </a:spcBef>
              <a:spcAft>
                <a:spcPct val="0"/>
              </a:spcAft>
            </a:pPr>
            <a:endParaRPr lang="en-US" altLang="en-US" sz="1400" dirty="0">
              <a:solidFill>
                <a:srgbClr val="00183C"/>
              </a:solidFill>
              <a:latin typeface="Gill Sans"/>
              <a:cs typeface="Arial" panose="020B0604020202020204" pitchFamily="34" charset="0"/>
            </a:endParaRPr>
          </a:p>
          <a:p>
            <a:pPr eaLnBrk="0" fontAlgn="base" hangingPunct="0">
              <a:spcBef>
                <a:spcPct val="0"/>
              </a:spcBef>
              <a:spcAft>
                <a:spcPct val="0"/>
              </a:spcAft>
            </a:pPr>
            <a:r>
              <a:rPr lang="en-US" altLang="en-US" sz="1400" dirty="0">
                <a:solidFill>
                  <a:srgbClr val="00183C"/>
                </a:solidFill>
                <a:latin typeface="Gill Sans"/>
                <a:cs typeface="Arial" panose="020B0604020202020204" pitchFamily="34" charset="0"/>
              </a:rPr>
              <a:t>Utilize a common CICD framework across RI and RC via CIRV project:</a:t>
            </a:r>
          </a:p>
          <a:p>
            <a:pPr marL="628650" lvl="1" indent="-171450" eaLnBrk="0" fontAlgn="base" hangingPunct="0">
              <a:spcBef>
                <a:spcPct val="0"/>
              </a:spcBef>
              <a:spcAft>
                <a:spcPct val="0"/>
              </a:spcAft>
              <a:buFont typeface="Arial" panose="020B0604020202020204" pitchFamily="34" charset="0"/>
              <a:buChar char="•"/>
            </a:pPr>
            <a:r>
              <a:rPr lang="en-US" sz="1400" dirty="0">
                <a:solidFill>
                  <a:srgbClr val="00183C"/>
                </a:solidFill>
                <a:latin typeface="Gill Sans"/>
                <a:cs typeface="Arial" panose="020B0604020202020204" pitchFamily="34" charset="0"/>
              </a:rPr>
              <a:t>RI verification (</a:t>
            </a:r>
            <a:r>
              <a:rPr lang="en-US" sz="1400" dirty="0" err="1">
                <a:solidFill>
                  <a:srgbClr val="00183C"/>
                </a:solidFill>
                <a:latin typeface="Gill Sans"/>
                <a:cs typeface="Arial" panose="020B0604020202020204" pitchFamily="34" charset="0"/>
              </a:rPr>
              <a:t>jjb</a:t>
            </a:r>
            <a:r>
              <a:rPr lang="en-US" sz="1400" dirty="0">
                <a:solidFill>
                  <a:srgbClr val="00183C"/>
                </a:solidFill>
                <a:latin typeface="Gill Sans"/>
                <a:cs typeface="Arial" panose="020B0604020202020204" pitchFamily="34" charset="0"/>
              </a:rPr>
              <a:t> in </a:t>
            </a:r>
            <a:r>
              <a:rPr lang="en-US" sz="1400" dirty="0" err="1">
                <a:solidFill>
                  <a:srgbClr val="00183C"/>
                </a:solidFill>
                <a:latin typeface="Gill Sans"/>
                <a:cs typeface="Arial" panose="020B0604020202020204" pitchFamily="34" charset="0"/>
              </a:rPr>
              <a:t>releng</a:t>
            </a:r>
            <a:r>
              <a:rPr lang="en-US" sz="1400" dirty="0">
                <a:solidFill>
                  <a:srgbClr val="00183C"/>
                </a:solidFill>
                <a:latin typeface="Gill Sans"/>
                <a:cs typeface="Arial" panose="020B0604020202020204" pitchFamily="34" charset="0"/>
              </a:rPr>
              <a:t>)</a:t>
            </a:r>
          </a:p>
          <a:p>
            <a:pPr marL="628650" lvl="1" indent="-171450" eaLnBrk="0" fontAlgn="base" hangingPunct="0">
              <a:spcBef>
                <a:spcPct val="0"/>
              </a:spcBef>
              <a:spcAft>
                <a:spcPct val="0"/>
              </a:spcAft>
              <a:buFont typeface="Arial" panose="020B0604020202020204" pitchFamily="34" charset="0"/>
              <a:buChar char="•"/>
            </a:pPr>
            <a:r>
              <a:rPr lang="en-US" sz="1400" dirty="0">
                <a:solidFill>
                  <a:srgbClr val="00183C"/>
                </a:solidFill>
                <a:latin typeface="Gill Sans"/>
                <a:cs typeface="Arial" panose="020B0604020202020204" pitchFamily="34" charset="0"/>
              </a:rPr>
              <a:t>RC compliance and certification (local CI toolchains)</a:t>
            </a:r>
          </a:p>
          <a:p>
            <a:pPr eaLnBrk="0" fontAlgn="base" hangingPunct="0">
              <a:spcBef>
                <a:spcPct val="0"/>
              </a:spcBef>
              <a:spcAft>
                <a:spcPct val="0"/>
              </a:spcAft>
            </a:pPr>
            <a:endParaRPr lang="en-US" altLang="en-US" sz="1400" dirty="0">
              <a:solidFill>
                <a:srgbClr val="00183C"/>
              </a:solidFill>
              <a:latin typeface="Gill Sans"/>
              <a:ea typeface="Verdana" panose="020B0604030504040204" pitchFamily="34" charset="0"/>
              <a:cs typeface="Arial" panose="020B0604020202020204" pitchFamily="34" charset="0"/>
            </a:endParaRPr>
          </a:p>
          <a:p>
            <a:pPr eaLnBrk="0" fontAlgn="base" hangingPunct="0">
              <a:spcBef>
                <a:spcPct val="0"/>
              </a:spcBef>
              <a:spcAft>
                <a:spcPct val="0"/>
              </a:spcAft>
            </a:pPr>
            <a:r>
              <a:rPr lang="en-US" altLang="en-US" sz="1400" dirty="0">
                <a:latin typeface="Gill Sans"/>
                <a:ea typeface="Verdana" panose="020B0604030504040204" pitchFamily="34" charset="0"/>
              </a:rPr>
              <a:t>Test cases delivered as </a:t>
            </a:r>
            <a:r>
              <a:rPr lang="en-US" altLang="en-US" sz="1400" dirty="0">
                <a:solidFill>
                  <a:srgbClr val="0366D6"/>
                </a:solidFill>
                <a:latin typeface="Gill Sans"/>
                <a:ea typeface="Verdana" panose="020B0604030504040204" pitchFamily="34" charset="0"/>
                <a:hlinkClick r:id="rId5"/>
              </a:rPr>
              <a:t>Docker containers</a:t>
            </a:r>
            <a:r>
              <a:rPr lang="en-US" altLang="en-US" sz="1400" dirty="0">
                <a:latin typeface="Gill Sans"/>
                <a:ea typeface="Verdana" panose="020B0604030504040204" pitchFamily="34" charset="0"/>
              </a:rPr>
              <a:t> embedding </a:t>
            </a:r>
            <a:r>
              <a:rPr lang="en-US" altLang="en-US" sz="1400" dirty="0">
                <a:solidFill>
                  <a:srgbClr val="0366D6"/>
                </a:solidFill>
                <a:latin typeface="Gill Sans"/>
                <a:ea typeface="Verdana" panose="020B0604030504040204" pitchFamily="34" charset="0"/>
                <a:hlinkClick r:id="rId6"/>
              </a:rPr>
              <a:t>Xtesting Python package</a:t>
            </a:r>
            <a:r>
              <a:rPr lang="en-US" altLang="en-US" sz="1400" dirty="0">
                <a:latin typeface="Gill Sans"/>
                <a:ea typeface="Verdana" panose="020B0604030504040204" pitchFamily="34" charset="0"/>
              </a:rPr>
              <a:t> and </a:t>
            </a:r>
            <a:r>
              <a:rPr lang="en-US" altLang="en-US" sz="1400" dirty="0">
                <a:solidFill>
                  <a:srgbClr val="0366D6"/>
                </a:solidFill>
                <a:latin typeface="Gill Sans"/>
                <a:ea typeface="Verdana" panose="020B0604030504040204" pitchFamily="34" charset="0"/>
                <a:hlinkClick r:id="rId7"/>
              </a:rPr>
              <a:t>test case execution description files</a:t>
            </a:r>
            <a:r>
              <a:rPr lang="en-US" altLang="en-US" sz="1400" dirty="0">
                <a:solidFill>
                  <a:srgbClr val="0366D6"/>
                </a:solidFill>
                <a:latin typeface="Gill Sans"/>
                <a:ea typeface="Verdana" panose="020B0604030504040204" pitchFamily="34" charset="0"/>
              </a:rPr>
              <a:t>.</a:t>
            </a:r>
            <a:r>
              <a:rPr lang="en-US" altLang="en-US" sz="1400" dirty="0">
                <a:latin typeface="Gill Sans"/>
                <a:ea typeface="Verdana" panose="020B0604030504040204" pitchFamily="34" charset="0"/>
              </a:rPr>
              <a:t> </a:t>
            </a:r>
          </a:p>
          <a:p>
            <a:pPr eaLnBrk="0" fontAlgn="base" hangingPunct="0">
              <a:spcBef>
                <a:spcPct val="0"/>
              </a:spcBef>
              <a:spcAft>
                <a:spcPct val="0"/>
              </a:spcAft>
            </a:pPr>
            <a:endParaRPr lang="en-US" altLang="en-US" sz="1400" dirty="0">
              <a:latin typeface="Gill Sans"/>
              <a:ea typeface="Verdana" panose="020B0604030504040204" pitchFamily="34" charset="0"/>
            </a:endParaRPr>
          </a:p>
          <a:p>
            <a:pPr eaLnBrk="0" fontAlgn="base" hangingPunct="0">
              <a:spcBef>
                <a:spcPct val="0"/>
              </a:spcBef>
              <a:spcAft>
                <a:spcPct val="0"/>
              </a:spcAft>
            </a:pPr>
            <a:r>
              <a:rPr lang="en-US" altLang="en-US" sz="1400" b="1" u="sng" dirty="0">
                <a:solidFill>
                  <a:srgbClr val="00183C"/>
                </a:solidFill>
                <a:latin typeface="Gill Sans"/>
                <a:cs typeface="Arial" panose="020B0604020202020204" pitchFamily="34" charset="0"/>
                <a:hlinkClick r:id="rId8">
                  <a:extLst>
                    <a:ext uri="{A12FA001-AC4F-418D-AE19-62706E023703}">
                      <ahyp:hlinkClr xmlns:ahyp="http://schemas.microsoft.com/office/drawing/2018/hyperlinkcolor" val="tx"/>
                    </a:ext>
                  </a:extLst>
                </a:hlinkClick>
              </a:rPr>
              <a:t>Jenkins</a:t>
            </a:r>
            <a:r>
              <a:rPr lang="en-US" altLang="en-US" sz="1400" b="1" u="sng" dirty="0">
                <a:latin typeface="Gill Sans"/>
                <a:cs typeface="Arial" panose="020B0604020202020204" pitchFamily="34" charset="0"/>
              </a:rPr>
              <a:t> triggers:</a:t>
            </a:r>
          </a:p>
          <a:p>
            <a:pPr marL="171450" indent="-171450" eaLnBrk="0" fontAlgn="base" hangingPunct="0">
              <a:spcBef>
                <a:spcPct val="0"/>
              </a:spcBef>
              <a:spcAft>
                <a:spcPct val="0"/>
              </a:spcAft>
              <a:buFont typeface="Arial" panose="020B0604020202020204" pitchFamily="34" charset="0"/>
              <a:buChar char="•"/>
            </a:pPr>
            <a:endParaRPr lang="en-US" altLang="en-US" sz="1200" dirty="0">
              <a:latin typeface="Gill Sans"/>
              <a:cs typeface="Arial" panose="020B0604020202020204" pitchFamily="34" charset="0"/>
            </a:endParaRPr>
          </a:p>
          <a:p>
            <a:pPr marL="171450" indent="-171450" eaLnBrk="0" fontAlgn="base" hangingPunct="0">
              <a:spcBef>
                <a:spcPct val="0"/>
              </a:spcBef>
              <a:spcAft>
                <a:spcPct val="0"/>
              </a:spcAft>
              <a:buFont typeface="Arial" panose="020B0604020202020204" pitchFamily="34" charset="0"/>
              <a:buChar char="•"/>
            </a:pPr>
            <a:r>
              <a:rPr lang="en-US" altLang="en-US" sz="1200" dirty="0">
                <a:latin typeface="Gill Sans"/>
                <a:cs typeface="Arial" panose="020B0604020202020204" pitchFamily="34" charset="0"/>
              </a:rPr>
              <a:t>CIRV deployments: </a:t>
            </a:r>
            <a:r>
              <a:rPr lang="en-US" altLang="en-US" sz="1200" b="1" dirty="0">
                <a:latin typeface="Gill Sans"/>
                <a:cs typeface="Arial" panose="020B0604020202020204" pitchFamily="34" charset="0"/>
              </a:rPr>
              <a:t>PMO</a:t>
            </a:r>
            <a:r>
              <a:rPr lang="en-US" altLang="en-US" sz="1200" dirty="0">
                <a:latin typeface="Gill Sans"/>
                <a:cs typeface="Arial" panose="020B0604020202020204" pitchFamily="34" charset="0"/>
              </a:rPr>
              <a:t>: local component deployment, </a:t>
            </a:r>
            <a:r>
              <a:rPr lang="en-US" altLang="en-US" sz="1200" b="1" dirty="0">
                <a:latin typeface="Gill Sans"/>
                <a:cs typeface="Arial" panose="020B0604020202020204" pitchFamily="34" charset="0"/>
              </a:rPr>
              <a:t>FMO</a:t>
            </a:r>
            <a:r>
              <a:rPr lang="en-US" altLang="en-US" sz="1200" dirty="0">
                <a:latin typeface="Gill Sans"/>
                <a:cs typeface="Arial" panose="020B0604020202020204" pitchFamily="34" charset="0"/>
              </a:rPr>
              <a:t>: automated deployments</a:t>
            </a:r>
          </a:p>
          <a:p>
            <a:pPr marL="171450" indent="-171450" eaLnBrk="0" fontAlgn="base" hangingPunct="0">
              <a:spcBef>
                <a:spcPct val="0"/>
              </a:spcBef>
              <a:spcAft>
                <a:spcPct val="0"/>
              </a:spcAft>
              <a:buFont typeface="Arial" panose="020B0604020202020204" pitchFamily="34" charset="0"/>
              <a:buChar char="•"/>
            </a:pPr>
            <a:endParaRPr lang="en-US" altLang="en-US" sz="1200" dirty="0">
              <a:latin typeface="Gill Sans"/>
              <a:cs typeface="Arial" panose="020B0604020202020204" pitchFamily="34" charset="0"/>
            </a:endParaRPr>
          </a:p>
          <a:p>
            <a:pPr marL="171450" indent="-171450" eaLnBrk="0" fontAlgn="base" hangingPunct="0">
              <a:spcBef>
                <a:spcPct val="0"/>
              </a:spcBef>
              <a:spcAft>
                <a:spcPct val="0"/>
              </a:spcAft>
              <a:buFont typeface="Arial" panose="020B0604020202020204" pitchFamily="34" charset="0"/>
              <a:buChar char="•"/>
            </a:pPr>
            <a:r>
              <a:rPr lang="en-US" altLang="en-US" sz="1200" dirty="0">
                <a:latin typeface="Gill Sans"/>
                <a:cs typeface="Arial" panose="020B0604020202020204" pitchFamily="34" charset="0"/>
              </a:rPr>
              <a:t>Runs the OPNFV test cases part of the NFVI verification</a:t>
            </a:r>
          </a:p>
          <a:p>
            <a:pPr marL="171450" indent="-171450" eaLnBrk="0" fontAlgn="base" hangingPunct="0">
              <a:spcBef>
                <a:spcPct val="0"/>
              </a:spcBef>
              <a:spcAft>
                <a:spcPct val="0"/>
              </a:spcAft>
              <a:buFont typeface="Arial" panose="020B0604020202020204" pitchFamily="34" charset="0"/>
              <a:buChar char="•"/>
            </a:pPr>
            <a:endParaRPr lang="en-US" altLang="en-US" sz="1200" dirty="0">
              <a:latin typeface="Gill Sans"/>
              <a:cs typeface="Arial" panose="020B0604020202020204" pitchFamily="34" charset="0"/>
            </a:endParaRPr>
          </a:p>
          <a:p>
            <a:pPr marL="171450" indent="-171450" eaLnBrk="0" fontAlgn="base" hangingPunct="0">
              <a:spcBef>
                <a:spcPct val="0"/>
              </a:spcBef>
              <a:spcAft>
                <a:spcPct val="0"/>
              </a:spcAft>
              <a:buFont typeface="Arial" panose="020B0604020202020204" pitchFamily="34" charset="0"/>
              <a:buChar char="•"/>
            </a:pPr>
            <a:r>
              <a:rPr lang="en-US" altLang="en-US" sz="1200" dirty="0">
                <a:latin typeface="Gill Sans"/>
                <a:cs typeface="Arial" panose="020B0604020202020204" pitchFamily="34" charset="0"/>
              </a:rPr>
              <a:t>Publish test results in a </a:t>
            </a:r>
            <a:r>
              <a:rPr lang="en-US" altLang="en-US" sz="1200" dirty="0">
                <a:solidFill>
                  <a:srgbClr val="0366D6"/>
                </a:solidFill>
                <a:latin typeface="Gill Sans"/>
                <a:cs typeface="Arial" panose="020B0604020202020204" pitchFamily="34" charset="0"/>
                <a:hlinkClick r:id="rId9"/>
              </a:rPr>
              <a:t>centralized test database</a:t>
            </a:r>
            <a:r>
              <a:rPr lang="en-US" altLang="en-US" sz="1200" dirty="0">
                <a:latin typeface="Gill Sans"/>
                <a:cs typeface="Arial" panose="020B0604020202020204" pitchFamily="34" charset="0"/>
              </a:rPr>
              <a:t> and all artifacts (reports, logs, etc.) to </a:t>
            </a:r>
            <a:r>
              <a:rPr lang="en-US" altLang="en-US" sz="1200" dirty="0">
                <a:solidFill>
                  <a:srgbClr val="0366D6"/>
                </a:solidFill>
                <a:latin typeface="Gill Sans"/>
                <a:cs typeface="Arial" panose="020B0604020202020204" pitchFamily="34" charset="0"/>
                <a:hlinkClick r:id="rId10"/>
              </a:rPr>
              <a:t>an S3 compatible (simple) storage service</a:t>
            </a:r>
            <a:r>
              <a:rPr lang="en-US" altLang="en-US" sz="1200" dirty="0">
                <a:solidFill>
                  <a:srgbClr val="0366D6"/>
                </a:solidFill>
                <a:latin typeface="Gill Sans"/>
                <a:cs typeface="Arial" panose="020B0604020202020204" pitchFamily="34" charset="0"/>
              </a:rPr>
              <a:t>:</a:t>
            </a:r>
            <a:r>
              <a:rPr lang="en-US" altLang="en-US" sz="1200" dirty="0">
                <a:latin typeface="Gill Sans"/>
                <a:cs typeface="Arial" panose="020B0604020202020204" pitchFamily="34" charset="0"/>
              </a:rPr>
              <a:t> </a:t>
            </a:r>
          </a:p>
          <a:p>
            <a:pPr marL="628650" lvl="1" indent="-171450" eaLnBrk="0" fontAlgn="base" hangingPunct="0">
              <a:spcBef>
                <a:spcPct val="0"/>
              </a:spcBef>
              <a:spcAft>
                <a:spcPct val="0"/>
              </a:spcAft>
              <a:buFont typeface="Arial" panose="020B0604020202020204" pitchFamily="34" charset="0"/>
              <a:buChar char="•"/>
            </a:pPr>
            <a:r>
              <a:rPr lang="en-US" altLang="en-US" sz="1200" b="1" dirty="0">
                <a:latin typeface="Gill Sans"/>
                <a:cs typeface="Arial" panose="020B0604020202020204" pitchFamily="34" charset="0"/>
              </a:rPr>
              <a:t>PMO:</a:t>
            </a:r>
            <a:r>
              <a:rPr lang="en-US" altLang="en-US" sz="1200" dirty="0">
                <a:latin typeface="Gill Sans"/>
                <a:cs typeface="Arial" panose="020B0604020202020204" pitchFamily="34" charset="0"/>
              </a:rPr>
              <a:t> results and logs provided today via the CIRV and Daily Jobs (Functest)</a:t>
            </a:r>
          </a:p>
          <a:p>
            <a:pPr marL="628650" lvl="1" indent="-171450" eaLnBrk="0" fontAlgn="base" hangingPunct="0">
              <a:spcBef>
                <a:spcPct val="0"/>
              </a:spcBef>
              <a:spcAft>
                <a:spcPct val="0"/>
              </a:spcAft>
              <a:buFont typeface="Arial" panose="020B0604020202020204" pitchFamily="34" charset="0"/>
              <a:buChar char="•"/>
            </a:pPr>
            <a:r>
              <a:rPr lang="en-US" altLang="en-US" sz="1200" b="1" dirty="0">
                <a:latin typeface="Gill Sans"/>
                <a:cs typeface="Arial" panose="020B0604020202020204" pitchFamily="34" charset="0"/>
              </a:rPr>
              <a:t>FMO:</a:t>
            </a:r>
            <a:r>
              <a:rPr lang="en-US" altLang="en-US" sz="1200" dirty="0">
                <a:latin typeface="Gill Sans"/>
                <a:cs typeface="Arial" panose="020B0604020202020204" pitchFamily="34" charset="0"/>
              </a:rPr>
              <a:t> incorporation of additional test projects)</a:t>
            </a:r>
          </a:p>
          <a:p>
            <a:pPr eaLnBrk="0" fontAlgn="base" hangingPunct="0">
              <a:spcBef>
                <a:spcPct val="0"/>
              </a:spcBef>
              <a:spcAft>
                <a:spcPct val="0"/>
              </a:spcAft>
            </a:pPr>
            <a:endParaRPr lang="en-US" altLang="en-US" sz="1400" dirty="0">
              <a:latin typeface="Gill Sans"/>
              <a:ea typeface="Verdana" panose="020B0604030504040204" pitchFamily="34" charset="0"/>
            </a:endParaRPr>
          </a:p>
          <a:p>
            <a:pPr marL="628650" lvl="1" indent="-171450" eaLnBrk="0" fontAlgn="base" hangingPunct="0">
              <a:spcBef>
                <a:spcPct val="0"/>
              </a:spcBef>
              <a:spcAft>
                <a:spcPct val="0"/>
              </a:spcAft>
              <a:buFont typeface="Arial" panose="020B0604020202020204" pitchFamily="34" charset="0"/>
              <a:buChar char="•"/>
            </a:pPr>
            <a:endParaRPr lang="en-US" sz="1400" dirty="0">
              <a:solidFill>
                <a:srgbClr val="00183C"/>
              </a:solidFill>
              <a:latin typeface="Gill Sans"/>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12</a:t>
            </a:fld>
            <a:endParaRPr lang="en-US" dirty="0">
              <a:solidFill>
                <a:prstClr val="black"/>
              </a:solidFill>
            </a:endParaRPr>
          </a:p>
        </p:txBody>
      </p:sp>
    </p:spTree>
    <p:extLst>
      <p:ext uri="{BB962C8B-B14F-4D97-AF65-F5344CB8AC3E}">
        <p14:creationId xmlns:p14="http://schemas.microsoft.com/office/powerpoint/2010/main" val="484285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24292E"/>
                </a:solidFill>
                <a:latin typeface="Gill Sans"/>
                <a:ea typeface="Times New Roman" panose="02020603050405020304" pitchFamily="18" charset="0"/>
                <a:cs typeface="Times New Roman" panose="02020603050405020304" pitchFamily="18" charset="0"/>
              </a:rPr>
              <a:t>VNF or NFVI vendors provide VNF images, NFVI/VIM images or NFVI hardware components for certification.  Self-execution by VNF/NFVI vendors is allowed, with final validation by CVC.</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13</a:t>
            </a:fld>
            <a:endParaRPr lang="en-US" dirty="0">
              <a:solidFill>
                <a:prstClr val="black"/>
              </a:solidFill>
            </a:endParaRPr>
          </a:p>
        </p:txBody>
      </p:sp>
    </p:spTree>
    <p:extLst>
      <p:ext uri="{BB962C8B-B14F-4D97-AF65-F5344CB8AC3E}">
        <p14:creationId xmlns:p14="http://schemas.microsoft.com/office/powerpoint/2010/main" val="1815378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r>
              <a:rPr kumimoji="0" lang="en-US" altLang="en-US" sz="1100" b="1" u="sng" strike="noStrike" cap="none" normalizeH="0" baseline="0" dirty="0">
                <a:ln>
                  <a:noFill/>
                </a:ln>
                <a:solidFill>
                  <a:schemeClr val="tx1"/>
                </a:solidFill>
                <a:effectLst/>
                <a:latin typeface="Arial" panose="020B0604020202020204" pitchFamily="34" charset="0"/>
              </a:rPr>
              <a:t>NFVI</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Arial" panose="020B0604020202020204" pitchFamily="34" charset="0"/>
              </a:rPr>
              <a:t>NFVI needs to be validated and expected to be in a required state. This state would be determined by running tests as described in CNTT RI. Once the target NFVI passes these tests, it would become a candidate for NFVI certification. </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Arial" panose="020B0604020202020204" pitchFamily="34" charset="0"/>
              </a:rPr>
              <a:t>NFVI+VNF validations consist of a three part process for Compliance, Validation, and Performance.  Adherence to Security standards are equally important and addressed in </a:t>
            </a:r>
            <a:r>
              <a:rPr kumimoji="0" lang="en-US" altLang="en-US" sz="1100" b="0" i="0" u="none" strike="noStrike" cap="none" normalizeH="0" baseline="0" dirty="0">
                <a:ln>
                  <a:noFill/>
                </a:ln>
                <a:solidFill>
                  <a:srgbClr val="0366D6"/>
                </a:solidFill>
                <a:effectLst/>
                <a:latin typeface="Arial" panose="020B0604020202020204" pitchFamily="34" charset="0"/>
                <a:hlinkClick r:id="rId3"/>
              </a:rPr>
              <a:t>Chapter 7 of CNTT RM</a:t>
            </a:r>
            <a:r>
              <a:rPr kumimoji="0" lang="en-US" altLang="en-US" sz="1100" b="0" i="0" u="none" strike="noStrike" cap="none" normalizeH="0" baseline="0" dirty="0">
                <a:ln>
                  <a:noFill/>
                </a:ln>
                <a:solidFill>
                  <a:schemeClr val="tx1"/>
                </a:solidFill>
                <a:effectLst/>
                <a:latin typeface="Arial" panose="020B0604020202020204" pitchFamily="34" charset="0"/>
              </a:rPr>
              <a: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100" b="0" i="0" u="none" strike="noStrike" cap="none" normalizeH="0" baseline="0" dirty="0">
                <a:ln>
                  <a:noFill/>
                </a:ln>
                <a:solidFill>
                  <a:schemeClr val="tx1"/>
                </a:solidFill>
                <a:effectLst/>
                <a:latin typeface="Arial" panose="020B0604020202020204" pitchFamily="34" charset="0"/>
              </a:rPr>
              <a:t>The three part verification process includes:</a:t>
            </a:r>
          </a:p>
          <a:p>
            <a:pPr marL="742950" lvl="1" indent="-285750" eaLnBrk="0" fontAlgn="base" hangingPunct="0">
              <a:spcBef>
                <a:spcPct val="0"/>
              </a:spcBef>
              <a:spcAft>
                <a:spcPct val="0"/>
              </a:spcAft>
              <a:buFont typeface="Arial" panose="020B0604020202020204" pitchFamily="34" charset="0"/>
              <a:buChar char="•"/>
            </a:pPr>
            <a:r>
              <a:rPr kumimoji="0" lang="en-US" altLang="en-US" sz="1100" b="0" i="0" u="none" strike="noStrike" cap="none" normalizeH="0" baseline="0" dirty="0">
                <a:ln>
                  <a:noFill/>
                </a:ln>
                <a:solidFill>
                  <a:schemeClr val="tx1"/>
                </a:solidFill>
                <a:effectLst/>
                <a:latin typeface="Arial" panose="020B0604020202020204" pitchFamily="34" charset="0"/>
              </a:rPr>
              <a:t>NFVI Manifest Validations</a:t>
            </a:r>
          </a:p>
          <a:p>
            <a:pPr marL="1200150" lvl="2" indent="-285750" eaLnBrk="0" fontAlgn="base" hangingPunct="0">
              <a:spcBef>
                <a:spcPct val="0"/>
              </a:spcBef>
              <a:spcAft>
                <a:spcPct val="0"/>
              </a:spcAft>
              <a:buFont typeface="Arial" panose="020B0604020202020204" pitchFamily="34" charset="0"/>
              <a:buChar char="•"/>
            </a:pPr>
            <a:r>
              <a:rPr lang="en-US" altLang="en-US" sz="1100" dirty="0">
                <a:solidFill>
                  <a:srgbClr val="24292E"/>
                </a:solidFill>
                <a:latin typeface="-apple-system"/>
              </a:rPr>
              <a:t>NFVI Verification (Compliance): NFVI is the SUT, ensuring NFVI is compliant with specs of RM and RA accomplished with Manifest Validations (performed via Echo Tests)</a:t>
            </a:r>
          </a:p>
          <a:p>
            <a:pPr marL="742950" lvl="1" indent="-285750" eaLnBrk="0" fontAlgn="base" hangingPunct="0">
              <a:spcBef>
                <a:spcPct val="0"/>
              </a:spcBef>
              <a:spcAft>
                <a:spcPct val="0"/>
              </a:spcAft>
              <a:buFont typeface="Arial" panose="020B0604020202020204" pitchFamily="34" charset="0"/>
              <a:buChar char="•"/>
            </a:pPr>
            <a:r>
              <a:rPr kumimoji="0" lang="en-US" altLang="en-US" sz="1100" b="0" i="0" u="none" strike="noStrike" cap="none" normalizeH="0" baseline="0" dirty="0">
                <a:ln>
                  <a:noFill/>
                </a:ln>
                <a:solidFill>
                  <a:schemeClr val="tx1"/>
                </a:solidFill>
                <a:effectLst/>
                <a:latin typeface="Arial" panose="020B0604020202020204" pitchFamily="34" charset="0"/>
              </a:rPr>
              <a:t>Empirical Baseline measurements against targeted VNF families</a:t>
            </a:r>
          </a:p>
          <a:p>
            <a:pPr marL="1200150" lvl="2" indent="-285750" eaLnBrk="0" fontAlgn="base" hangingPunct="0">
              <a:spcBef>
                <a:spcPct val="0"/>
              </a:spcBef>
              <a:spcAft>
                <a:spcPct val="0"/>
              </a:spcAft>
              <a:buFont typeface="Arial" panose="020B0604020202020204" pitchFamily="34" charset="0"/>
              <a:buChar char="•"/>
            </a:pPr>
            <a:r>
              <a:rPr lang="en-US" altLang="en-US" sz="1100" dirty="0">
                <a:solidFill>
                  <a:srgbClr val="24292E"/>
                </a:solidFill>
                <a:latin typeface="-apple-system"/>
              </a:rPr>
              <a:t>Empirical Validation with Reference VNF (Validation): NFVI is the SUT, ensuring NFVI runs with Golden VNFs and is instrumented to objectively validate resources through consumption and measurement</a:t>
            </a:r>
          </a:p>
          <a:p>
            <a:pPr marL="742950" lvl="1" indent="-285750" eaLnBrk="0" fontAlgn="base" hangingPunct="0">
              <a:spcBef>
                <a:spcPct val="0"/>
              </a:spcBef>
              <a:spcAft>
                <a:spcPct val="0"/>
              </a:spcAft>
              <a:buFont typeface="Arial" panose="020B0604020202020204" pitchFamily="34" charset="0"/>
              <a:buChar char="•"/>
            </a:pPr>
            <a:r>
              <a:rPr kumimoji="0" lang="en-US" altLang="en-US" sz="1100" b="0" i="0" u="none" strike="noStrike" cap="none" normalizeH="0" baseline="0" dirty="0">
                <a:ln>
                  <a:noFill/>
                </a:ln>
                <a:solidFill>
                  <a:schemeClr val="tx1"/>
                </a:solidFill>
                <a:effectLst/>
                <a:latin typeface="Arial" panose="020B0604020202020204" pitchFamily="34" charset="0"/>
              </a:rPr>
              <a:t>Candidate VNF verifications</a:t>
            </a:r>
          </a:p>
          <a:p>
            <a:pPr marL="1200150" lvl="2" indent="-285750" eaLnBrk="0" fontAlgn="base" hangingPunct="0">
              <a:spcBef>
                <a:spcPct val="0"/>
              </a:spcBef>
              <a:spcAft>
                <a:spcPct val="0"/>
              </a:spcAft>
              <a:buFont typeface="Arial" panose="020B0604020202020204" pitchFamily="34" charset="0"/>
              <a:buChar char="•"/>
            </a:pPr>
            <a:r>
              <a:rPr lang="en-US" altLang="en-US" sz="1100" dirty="0">
                <a:solidFill>
                  <a:srgbClr val="24292E"/>
                </a:solidFill>
                <a:latin typeface="-apple-system"/>
              </a:rPr>
              <a:t>Candidate VNF Certification (Validation &amp; Performance): VNF is the SUT, ensuring VNFs operate with RM and RA leveraging VVP/CVP/VFNSDK Test Suites</a:t>
            </a:r>
            <a:endParaRPr lang="en-US" altLang="en-US" sz="1100" dirty="0">
              <a:latin typeface="Arial" panose="020B0604020202020204" pitchFamily="34" charset="0"/>
            </a:endParaRPr>
          </a:p>
          <a:p>
            <a:pPr marL="742950" lvl="1" indent="-285750" eaLnBrk="0" fontAlgn="base" hangingPunct="0">
              <a:spcBef>
                <a:spcPct val="0"/>
              </a:spcBef>
              <a:spcAft>
                <a:spcPct val="0"/>
              </a:spcAft>
              <a:buFont typeface="Arial" panose="020B0604020202020204" pitchFamily="34" charset="0"/>
              <a:buChar char="•"/>
            </a:pPr>
            <a:r>
              <a:rPr lang="en-US" altLang="en-US" sz="1100" dirty="0">
                <a:solidFill>
                  <a:srgbClr val="24292E"/>
                </a:solidFill>
                <a:latin typeface="-apple-system"/>
              </a:rPr>
              <a:t>Security: Ensures NFVI+VNF is free from known security vulnerabilities, utilizing industry standard cyber security frameworks (Refer to CNTT Chapter 7 Security for additional test/verification details) Validations are performed against an Infrastructure Profile Catalog, VNF performance profile, and targeted VNF class or family for baseline measurements.</a:t>
            </a:r>
            <a:endParaRPr lang="en-US" altLang="en-US" sz="1600" dirty="0">
              <a:latin typeface="Arial" panose="020B0604020202020204" pitchFamily="34" charset="0"/>
            </a:endParaRPr>
          </a:p>
          <a:p>
            <a:endParaRPr lang="en-US" dirty="0"/>
          </a:p>
          <a:p>
            <a:endParaRPr lang="en-US" dirty="0"/>
          </a:p>
          <a:p>
            <a:pPr marR="0" lvl="0" algn="l" defTabSz="914400" rtl="0" eaLnBrk="0" fontAlgn="base" latinLnBrk="0" hangingPunct="0">
              <a:lnSpc>
                <a:spcPct val="100000"/>
              </a:lnSpc>
              <a:spcBef>
                <a:spcPct val="0"/>
              </a:spcBef>
              <a:spcAft>
                <a:spcPct val="0"/>
              </a:spcAft>
              <a:buClrTx/>
              <a:buSzTx/>
              <a:tabLst/>
            </a:pPr>
            <a:r>
              <a:rPr kumimoji="0" lang="en-US" altLang="en-US" sz="1100" b="1" u="sng" strike="noStrike" cap="none" normalizeH="0" baseline="0" dirty="0">
                <a:ln>
                  <a:noFill/>
                </a:ln>
                <a:solidFill>
                  <a:schemeClr val="tx1"/>
                </a:solidFill>
                <a:effectLst/>
                <a:latin typeface="Arial" panose="020B0604020202020204" pitchFamily="34" charset="0"/>
              </a:rPr>
              <a:t>VNF</a:t>
            </a:r>
          </a:p>
          <a:p>
            <a:pPr marL="285750" lvl="0"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VNF certifications confirm capability of VNF to interact with the target NFVI with a high degree of stability.  </a:t>
            </a:r>
          </a:p>
          <a:p>
            <a:pPr marL="285750" lvl="0"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Certification begins with confirmation of the NFVI delivered and verified based on B/N/C:</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Basic: for VNF that can tolerate resource over-subscription and variable latency.</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Network Intensive: for VNF that require predictable computing performance, high network throughput and low network latency.</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Compute Intensive: for VNF that require predictable computing performance and low network latency.</a:t>
            </a:r>
          </a:p>
          <a:p>
            <a:pPr marL="285750" lvl="0"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Suppliers adhere to documentation standards for test cases:</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Test case Name</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Test case description</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Virtual Network function Name</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Network function Feature/functionality name</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Test case input parameters</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Test case result attributes</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Test case version</a:t>
            </a:r>
          </a:p>
          <a:p>
            <a:pPr marL="285750" lvl="0"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Validation is performed and Results Collated:</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Interoperability validations for VNF functional testing defined.</a:t>
            </a:r>
          </a:p>
          <a:p>
            <a:pPr marL="742950" lvl="1" indent="-285750" eaLnBrk="0" fontAlgn="base" hangingPunct="0">
              <a:spcBef>
                <a:spcPct val="0"/>
              </a:spcBef>
              <a:spcAft>
                <a:spcPct val="0"/>
              </a:spcAft>
              <a:buFont typeface="Arial" panose="020B0604020202020204" pitchFamily="34" charset="0"/>
              <a:buChar char="•"/>
            </a:pPr>
            <a:r>
              <a:rPr lang="en-US" altLang="en-US" sz="1100" dirty="0">
                <a:latin typeface="Arial" panose="020B0604020202020204" pitchFamily="34" charset="0"/>
              </a:rPr>
              <a:t>Interoperability validations for VNF performance testing defined (IOPS, connection, threading, resource consumption).</a:t>
            </a:r>
          </a:p>
          <a:p>
            <a:endParaRPr lang="en-US" dirty="0"/>
          </a:p>
          <a:p>
            <a:r>
              <a:rPr lang="en-US" sz="1200" b="1" u="sng" dirty="0">
                <a:latin typeface="Gill Sans"/>
              </a:rPr>
              <a:t>Mitigating Process Gaps</a:t>
            </a:r>
            <a:r>
              <a:rPr lang="en-US" sz="1200" dirty="0">
                <a:latin typeface="Gill Sans"/>
              </a:rPr>
              <a:t>:  </a:t>
            </a:r>
          </a:p>
          <a:p>
            <a:pPr marL="285750" indent="-285750">
              <a:buFont typeface="Arial" panose="020B0604020202020204" pitchFamily="34" charset="0"/>
              <a:buChar char="•"/>
            </a:pPr>
            <a:r>
              <a:rPr lang="en-US" sz="1200" b="1" dirty="0">
                <a:latin typeface="Gill Sans"/>
              </a:rPr>
              <a:t>Step 1:</a:t>
            </a:r>
            <a:r>
              <a:rPr lang="en-US" sz="1200" dirty="0">
                <a:latin typeface="Gill Sans"/>
              </a:rPr>
              <a:t>  Friendly and Controlled Introductions introduced in 2020.  , after which a formal mechanism to scale the demand will be established:  1) Suppliers with NFVI Cert as their Core Competence, 2) Suppliers/</a:t>
            </a:r>
            <a:r>
              <a:rPr lang="en-US" sz="1200" dirty="0" err="1">
                <a:latin typeface="Gill Sans"/>
              </a:rPr>
              <a:t>Telcos</a:t>
            </a:r>
            <a:r>
              <a:rPr lang="en-US" sz="1200" dirty="0">
                <a:latin typeface="Gill Sans"/>
              </a:rPr>
              <a:t> who have initiated an RI-x setup, and 3) Lab owners to vet Cookbook steps.  </a:t>
            </a:r>
          </a:p>
          <a:p>
            <a:pPr marL="285750" indent="-285750">
              <a:buFont typeface="Arial" panose="020B0604020202020204" pitchFamily="34" charset="0"/>
              <a:buChar char="•"/>
            </a:pPr>
            <a:r>
              <a:rPr lang="en-US" sz="1200" b="1" dirty="0">
                <a:latin typeface="Gill Sans"/>
              </a:rPr>
              <a:t>Step 2:</a:t>
            </a:r>
            <a:r>
              <a:rPr lang="en-US" sz="1200" dirty="0">
                <a:latin typeface="Gill Sans"/>
              </a:rPr>
              <a:t> Compliance Validations will be performed using FuncTest and Xtesting/XTestingCI confirming deployment success, exposure of services and capabilities, &amp; functional validation of RI-x services.  RC-alpha pre discussions will be needed to introduce Xtesting as a compliment to Dovetail for Certification, along with collation of normalized test results.</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14</a:t>
            </a:fld>
            <a:endParaRPr lang="en-US" dirty="0">
              <a:solidFill>
                <a:prstClr val="black"/>
              </a:solidFill>
            </a:endParaRPr>
          </a:p>
        </p:txBody>
      </p:sp>
    </p:spTree>
    <p:extLst>
      <p:ext uri="{BB962C8B-B14F-4D97-AF65-F5344CB8AC3E}">
        <p14:creationId xmlns:p14="http://schemas.microsoft.com/office/powerpoint/2010/main" val="15697979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u="sng" dirty="0">
                <a:latin typeface="Gill Sans"/>
                <a:ea typeface="Times New Roman" panose="02020603050405020304" pitchFamily="18" charset="0"/>
              </a:rPr>
              <a:t>With RI-alpha</a:t>
            </a:r>
          </a:p>
          <a:p>
            <a:pPr marL="742950" lvl="1" indent="-285750">
              <a:buFont typeface="Arial" panose="020B0604020202020204" pitchFamily="34" charset="0"/>
              <a:buChar char="•"/>
            </a:pPr>
            <a:r>
              <a:rPr lang="en-US" sz="1400" dirty="0">
                <a:latin typeface="Gill Sans"/>
              </a:rPr>
              <a:t>Released the first CNTT API compliance containers from OPNFV Functest and the associated tooling to quickly setup plug-and-play Continuous Integration toolchains everywhere (Xtesting CI).</a:t>
            </a:r>
          </a:p>
          <a:p>
            <a:pPr marL="742950" lvl="1" indent="-285750">
              <a:buFont typeface="Arial" panose="020B0604020202020204" pitchFamily="34" charset="0"/>
              <a:buChar char="•"/>
            </a:pPr>
            <a:r>
              <a:rPr lang="en-US" sz="1400" dirty="0">
                <a:latin typeface="Gill Sans"/>
              </a:rPr>
              <a:t>New RI/RC compliance containers forbid skipping tests for mandatory services/capabilities.</a:t>
            </a:r>
          </a:p>
          <a:p>
            <a:pPr marL="742950" lvl="1" indent="-285750">
              <a:buFont typeface="Arial" panose="020B0604020202020204" pitchFamily="34" charset="0"/>
              <a:buChar char="•"/>
            </a:pPr>
            <a:r>
              <a:rPr lang="en-US" sz="1400" dirty="0">
                <a:latin typeface="Gill Sans"/>
              </a:rPr>
              <a:t>8 GNU/Linux commands deploy the full CI/CD toolchain within minutes: </a:t>
            </a:r>
            <a:r>
              <a:rPr lang="en-US" sz="1400" dirty="0">
                <a:latin typeface="Gill Sans"/>
                <a:hlinkClick r:id="rId3"/>
              </a:rPr>
              <a:t>https://wiki.opnfv.org/pages/viewpage.action?pageId=32015004</a:t>
            </a:r>
            <a:endParaRPr lang="en-US" sz="1400" dirty="0">
              <a:latin typeface="Gill Sans"/>
            </a:endParaRPr>
          </a:p>
          <a:p>
            <a:pPr marL="742950" lvl="1" indent="-285750">
              <a:buFont typeface="Arial" panose="020B0604020202020204" pitchFamily="34" charset="0"/>
              <a:buChar char="•"/>
            </a:pPr>
            <a:r>
              <a:rPr lang="en-US" sz="1400" dirty="0">
                <a:latin typeface="Gill Sans"/>
              </a:rPr>
              <a:t>Tests run for Compliance Verification include:</a:t>
            </a:r>
          </a:p>
          <a:p>
            <a:pPr marL="1200150" lvl="2" indent="-285750">
              <a:buFont typeface="Arial" panose="020B0604020202020204" pitchFamily="34" charset="0"/>
              <a:buChar char="•"/>
            </a:pPr>
            <a:r>
              <a:rPr lang="en-US" sz="1400" dirty="0" err="1">
                <a:latin typeface="Gill Sans"/>
              </a:rPr>
              <a:t>opnfv</a:t>
            </a:r>
            <a:r>
              <a:rPr lang="en-US" sz="1400" dirty="0">
                <a:latin typeface="Gill Sans"/>
              </a:rPr>
              <a:t>/</a:t>
            </a:r>
            <a:r>
              <a:rPr lang="en-US" sz="1400" dirty="0" err="1">
                <a:latin typeface="Gill Sans"/>
              </a:rPr>
              <a:t>functest</a:t>
            </a:r>
            <a:r>
              <a:rPr lang="en-US" sz="1400" dirty="0">
                <a:latin typeface="Gill Sans"/>
              </a:rPr>
              <a:t>-benchmarking-</a:t>
            </a:r>
            <a:r>
              <a:rPr lang="en-US" sz="1400" dirty="0" err="1">
                <a:latin typeface="Gill Sans"/>
              </a:rPr>
              <a:t>cntt</a:t>
            </a:r>
            <a:r>
              <a:rPr lang="en-US" sz="1400" dirty="0">
                <a:latin typeface="Gill Sans"/>
              </a:rPr>
              <a:t> </a:t>
            </a:r>
          </a:p>
          <a:p>
            <a:pPr marL="1200150" lvl="2" indent="-285750">
              <a:buFont typeface="Arial" panose="020B0604020202020204" pitchFamily="34" charset="0"/>
              <a:buChar char="•"/>
            </a:pPr>
            <a:r>
              <a:rPr lang="en-US" sz="1400" dirty="0" err="1">
                <a:latin typeface="Gill Sans"/>
              </a:rPr>
              <a:t>opnfv</a:t>
            </a:r>
            <a:r>
              <a:rPr lang="en-US" sz="1400" dirty="0">
                <a:latin typeface="Gill Sans"/>
              </a:rPr>
              <a:t>/</a:t>
            </a:r>
            <a:r>
              <a:rPr lang="en-US" sz="1400" dirty="0" err="1">
                <a:latin typeface="Gill Sans"/>
              </a:rPr>
              <a:t>functest-healthcheck</a:t>
            </a:r>
            <a:endParaRPr lang="en-US" sz="1400" dirty="0">
              <a:latin typeface="Gill Sans"/>
            </a:endParaRPr>
          </a:p>
          <a:p>
            <a:pPr marL="1200150" lvl="2" indent="-285750">
              <a:buFont typeface="Arial" panose="020B0604020202020204" pitchFamily="34" charset="0"/>
              <a:buChar char="•"/>
            </a:pPr>
            <a:r>
              <a:rPr lang="en-US" sz="1400" dirty="0" err="1">
                <a:latin typeface="Gill Sans"/>
              </a:rPr>
              <a:t>functest-vnf</a:t>
            </a:r>
            <a:r>
              <a:rPr lang="en-US" sz="1400" dirty="0">
                <a:latin typeface="Gill Sans"/>
              </a:rPr>
              <a:t> (tests mainline API for quick feedback, before onboarding and testing “real” VNFs (e.g. IMS, EPC and </a:t>
            </a:r>
            <a:r>
              <a:rPr lang="en-US" sz="1400" dirty="0" err="1">
                <a:latin typeface="Gill Sans"/>
              </a:rPr>
              <a:t>vRouter</a:t>
            </a:r>
            <a:r>
              <a:rPr lang="en-US" sz="1400" dirty="0">
                <a:latin typeface="Gill Sans"/>
              </a:rPr>
              <a:t>).</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15</a:t>
            </a:fld>
            <a:endParaRPr lang="en-US" dirty="0">
              <a:solidFill>
                <a:prstClr val="black"/>
              </a:solidFill>
            </a:endParaRPr>
          </a:p>
        </p:txBody>
      </p:sp>
    </p:spTree>
    <p:extLst>
      <p:ext uri="{BB962C8B-B14F-4D97-AF65-F5344CB8AC3E}">
        <p14:creationId xmlns:p14="http://schemas.microsoft.com/office/powerpoint/2010/main" val="4213987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16</a:t>
            </a:fld>
            <a:endParaRPr lang="en-US" dirty="0">
              <a:solidFill>
                <a:prstClr val="black"/>
              </a:solidFill>
            </a:endParaRPr>
          </a:p>
        </p:txBody>
      </p:sp>
    </p:spTree>
    <p:extLst>
      <p:ext uri="{BB962C8B-B14F-4D97-AF65-F5344CB8AC3E}">
        <p14:creationId xmlns:p14="http://schemas.microsoft.com/office/powerpoint/2010/main" val="5804699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17</a:t>
            </a:fld>
            <a:endParaRPr lang="en-US" dirty="0">
              <a:solidFill>
                <a:prstClr val="black"/>
              </a:solidFill>
            </a:endParaRPr>
          </a:p>
        </p:txBody>
      </p:sp>
    </p:spTree>
    <p:extLst>
      <p:ext uri="{BB962C8B-B14F-4D97-AF65-F5344CB8AC3E}">
        <p14:creationId xmlns:p14="http://schemas.microsoft.com/office/powerpoint/2010/main" val="2860767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19</a:t>
            </a:fld>
            <a:endParaRPr lang="en-US" dirty="0">
              <a:solidFill>
                <a:prstClr val="black"/>
              </a:solidFill>
            </a:endParaRPr>
          </a:p>
        </p:txBody>
      </p:sp>
    </p:spTree>
    <p:extLst>
      <p:ext uri="{BB962C8B-B14F-4D97-AF65-F5344CB8AC3E}">
        <p14:creationId xmlns:p14="http://schemas.microsoft.com/office/powerpoint/2010/main" val="2219568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CNTT’s relationship with CVC is participating member to seek council, but also influence</a:t>
            </a:r>
          </a:p>
          <a:p>
            <a:pPr marL="171450" indent="-171450">
              <a:buFontTx/>
              <a:buChar char="-"/>
            </a:pPr>
            <a:r>
              <a:rPr lang="en-US" dirty="0"/>
              <a:t>Governance</a:t>
            </a:r>
          </a:p>
          <a:p>
            <a:pPr marL="171450" indent="-171450">
              <a:buFontTx/>
              <a:buChar char="-"/>
            </a:pPr>
            <a:r>
              <a:rPr lang="en-US" dirty="0"/>
              <a:t>Framework</a:t>
            </a:r>
          </a:p>
          <a:p>
            <a:pPr marL="171450" indent="-171450">
              <a:buFontTx/>
              <a:buChar char="-"/>
            </a:pPr>
            <a:r>
              <a:rPr lang="en-US" dirty="0"/>
              <a:t>Releases</a:t>
            </a:r>
          </a:p>
          <a:p>
            <a:pPr marL="171450" indent="-171450">
              <a:buFontTx/>
              <a:buChar char="-"/>
            </a:pPr>
            <a:r>
              <a:rPr lang="en-US" dirty="0"/>
              <a:t>Labs (procurement and needs perspective)</a:t>
            </a:r>
          </a:p>
          <a:p>
            <a:pPr marL="0" indent="0">
              <a:buFontTx/>
              <a:buNone/>
            </a:pPr>
            <a:endParaRPr lang="en-US" dirty="0"/>
          </a:p>
          <a:p>
            <a:pPr marL="0" indent="0">
              <a:buFontTx/>
              <a:buNone/>
            </a:pPr>
            <a:r>
              <a:rPr lang="en-US" b="1" u="sng" dirty="0"/>
              <a:t>Look to CVC for guidance, cadence, and governance</a:t>
            </a:r>
          </a:p>
          <a:p>
            <a:pPr marL="0" indent="0">
              <a:buFontTx/>
              <a:buNone/>
            </a:pPr>
            <a:endParaRPr lang="en-US" b="1" dirty="0"/>
          </a:p>
          <a:p>
            <a:pPr marL="0" indent="0">
              <a:buFontTx/>
              <a:buNone/>
            </a:pPr>
            <a:r>
              <a:rPr lang="en-US" b="1" dirty="0"/>
              <a:t>Notice:  CNTT (WG) – implies that this transitions from a Task Force, to a Working Group for future delivery and engagements.  </a:t>
            </a:r>
          </a:p>
          <a:p>
            <a:pPr marL="0" indent="0">
              <a:buFontTx/>
              <a:buNone/>
            </a:pPr>
            <a:endParaRPr lang="en-US" b="1" u="sng" dirty="0"/>
          </a:p>
        </p:txBody>
      </p:sp>
      <p:sp>
        <p:nvSpPr>
          <p:cNvPr id="4" name="Slide Number Placeholder 3"/>
          <p:cNvSpPr>
            <a:spLocks noGrp="1"/>
          </p:cNvSpPr>
          <p:nvPr>
            <p:ph type="sldNum" sz="quarter" idx="5"/>
          </p:nvPr>
        </p:nvSpPr>
        <p:spPr/>
        <p:txBody>
          <a:bodyPr/>
          <a:lstStyle/>
          <a:p>
            <a:fld id="{917F527C-4AEA-214A-BB9D-D3E857055009}" type="slidenum">
              <a:rPr lang="en-US" smtClean="0"/>
              <a:t>20</a:t>
            </a:fld>
            <a:endParaRPr lang="en-US" dirty="0"/>
          </a:p>
        </p:txBody>
      </p:sp>
    </p:spTree>
    <p:extLst>
      <p:ext uri="{BB962C8B-B14F-4D97-AF65-F5344CB8AC3E}">
        <p14:creationId xmlns:p14="http://schemas.microsoft.com/office/powerpoint/2010/main" val="2517458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Similar to CVC</a:t>
            </a:r>
          </a:p>
          <a:p>
            <a:endParaRPr lang="en-US" dirty="0"/>
          </a:p>
          <a:p>
            <a:pPr marL="171450" indent="-171450">
              <a:buFontTx/>
              <a:buChar char="-"/>
            </a:pPr>
            <a:r>
              <a:rPr lang="en-US" b="1" dirty="0"/>
              <a:t>Look to OPNFV to drive delivery, storage of artifacts, </a:t>
            </a:r>
            <a:r>
              <a:rPr lang="en-US" b="1" dirty="0" err="1"/>
              <a:t>guidenance</a:t>
            </a:r>
            <a:r>
              <a:rPr lang="en-US" b="1" dirty="0"/>
              <a:t> and execution for NFVI+VNF verification and validations</a:t>
            </a:r>
          </a:p>
          <a:p>
            <a:pPr marL="171450" indent="-171450">
              <a:buFontTx/>
              <a:buChar char="-"/>
            </a:pPr>
            <a:r>
              <a:rPr lang="en-US" dirty="0"/>
              <a:t>Primary output will be delivery of requirements, test cases, use cases, for testing and validations</a:t>
            </a:r>
          </a:p>
          <a:p>
            <a:pPr marL="0" indent="0">
              <a:buFontTx/>
              <a:buNone/>
            </a:pPr>
            <a:endParaRPr lang="en-US" b="1" dirty="0"/>
          </a:p>
          <a:p>
            <a:pPr marL="0" indent="0">
              <a:buFontTx/>
              <a:buNone/>
            </a:pPr>
            <a:r>
              <a:rPr lang="en-US" b="1" dirty="0"/>
              <a:t>Notice:  CNTT (WG) – implies that this transitions from a Task Force, to a Working Group for future delivery and engagements.  </a:t>
            </a:r>
          </a:p>
        </p:txBody>
      </p:sp>
      <p:sp>
        <p:nvSpPr>
          <p:cNvPr id="4" name="Slide Number Placeholder 3"/>
          <p:cNvSpPr>
            <a:spLocks noGrp="1"/>
          </p:cNvSpPr>
          <p:nvPr>
            <p:ph type="sldNum" sz="quarter" idx="5"/>
          </p:nvPr>
        </p:nvSpPr>
        <p:spPr/>
        <p:txBody>
          <a:bodyPr/>
          <a:lstStyle/>
          <a:p>
            <a:fld id="{917F527C-4AEA-214A-BB9D-D3E857055009}" type="slidenum">
              <a:rPr lang="en-US" smtClean="0"/>
              <a:t>21</a:t>
            </a:fld>
            <a:endParaRPr lang="en-US" dirty="0"/>
          </a:p>
        </p:txBody>
      </p:sp>
    </p:spTree>
    <p:extLst>
      <p:ext uri="{BB962C8B-B14F-4D97-AF65-F5344CB8AC3E}">
        <p14:creationId xmlns:p14="http://schemas.microsoft.com/office/powerpoint/2010/main" val="2588958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9FDB"/>
                </a:solidFill>
                <a:latin typeface="Open Sans"/>
                <a:cs typeface="ATT Aleck Sans" panose="020B0503020203020204" pitchFamily="34" charset="0"/>
              </a:rPr>
              <a:t>“</a:t>
            </a:r>
            <a:r>
              <a:rPr lang="en-GB" dirty="0">
                <a:solidFill>
                  <a:srgbClr val="009FDB"/>
                </a:solidFill>
              </a:rPr>
              <a:t>For RC, it will be hard to demonstrate a cookbook at this stage, but I think it will be of a great value if we get the framework requirement and certification process drafted as an alpha version for the discussion in Prague.</a:t>
            </a:r>
            <a:r>
              <a:rPr lang="en-US" dirty="0">
                <a:solidFill>
                  <a:srgbClr val="009FDB"/>
                </a:solidFill>
                <a:latin typeface="Open Sans"/>
                <a:cs typeface="ATT Aleck Sans" panose="020B0503020203020204" pitchFamily="34" charset="0"/>
              </a:rPr>
              <a:t>“</a:t>
            </a:r>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3</a:t>
            </a:fld>
            <a:endParaRPr lang="en-US" dirty="0">
              <a:solidFill>
                <a:prstClr val="black"/>
              </a:solidFill>
            </a:endParaRPr>
          </a:p>
        </p:txBody>
      </p:sp>
    </p:spTree>
    <p:extLst>
      <p:ext uri="{BB962C8B-B14F-4D97-AF65-F5344CB8AC3E}">
        <p14:creationId xmlns:p14="http://schemas.microsoft.com/office/powerpoint/2010/main" val="33400776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Mission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24292E"/>
                </a:solidFill>
                <a:latin typeface="Open Sans" panose="020B0606030504020204"/>
              </a:rPr>
              <a:t>Ensure Reference Implementation of CNTT Reference Model and CNTT Reference Architecture meets industry driven quality assurance standards for compliance, verification and validation. </a:t>
            </a:r>
          </a:p>
          <a:p>
            <a:endParaRPr lang="en-US" dirty="0"/>
          </a:p>
          <a:p>
            <a:r>
              <a:rPr lang="en-US" b="1" u="sng" dirty="0"/>
              <a:t>Objectives</a:t>
            </a:r>
          </a:p>
          <a:p>
            <a:pPr marL="285750" indent="-285750">
              <a:buFont typeface="Arial" panose="020B0604020202020204" pitchFamily="34" charset="0"/>
              <a:buChar char="•"/>
            </a:pPr>
            <a:r>
              <a:rPr lang="en-US" dirty="0">
                <a:solidFill>
                  <a:srgbClr val="24292E"/>
                </a:solidFill>
                <a:latin typeface="Open Sans" panose="020B0606030504020204"/>
              </a:rPr>
              <a:t>Perform NFVI+VNF Verification and Validations using CNTT reference architecture</a:t>
            </a:r>
          </a:p>
          <a:p>
            <a:pPr marL="285750" indent="-285750">
              <a:buFont typeface="Arial" panose="020B0604020202020204" pitchFamily="34" charset="0"/>
              <a:buChar char="•"/>
            </a:pPr>
            <a:r>
              <a:rPr lang="en-US" dirty="0">
                <a:solidFill>
                  <a:srgbClr val="24292E"/>
                </a:solidFill>
                <a:latin typeface="Open Sans" panose="020B0606030504020204"/>
              </a:rPr>
              <a:t>Leveraging existing OPNFV and CVC Intake and Validation Process to onboard and validate new test projects for NFVI compliance. </a:t>
            </a:r>
          </a:p>
          <a:p>
            <a:endParaRPr lang="en-US" dirty="0"/>
          </a:p>
          <a:p>
            <a:r>
              <a:rPr lang="en-US" b="1" u="sng" dirty="0"/>
              <a:t>Guiding Tenants</a:t>
            </a:r>
          </a:p>
          <a:p>
            <a:pPr marL="285750" indent="-285750">
              <a:buFont typeface="Arial" panose="020B0604020202020204" pitchFamily="34" charset="0"/>
              <a:buChar char="•"/>
            </a:pPr>
            <a:r>
              <a:rPr lang="en-US" dirty="0">
                <a:solidFill>
                  <a:srgbClr val="24292E"/>
                </a:solidFill>
                <a:latin typeface="Open Sans" panose="020B0606030504020204"/>
              </a:rPr>
              <a:t>OVP and CVC track and govern RM/RA verification.</a:t>
            </a:r>
          </a:p>
          <a:p>
            <a:pPr marL="285750" indent="-285750">
              <a:buFont typeface="Arial" panose="020B0604020202020204" pitchFamily="34" charset="0"/>
              <a:buChar char="•"/>
            </a:pPr>
            <a:r>
              <a:rPr lang="en-US" b="1" dirty="0">
                <a:solidFill>
                  <a:srgbClr val="24292E"/>
                </a:solidFill>
                <a:latin typeface="Open Sans" panose="020B0606030504020204"/>
              </a:rPr>
              <a:t>Verification</a:t>
            </a:r>
            <a:r>
              <a:rPr lang="en-US" dirty="0">
                <a:solidFill>
                  <a:srgbClr val="24292E"/>
                </a:solidFill>
                <a:latin typeface="Open Sans" panose="020B0606030504020204"/>
              </a:rPr>
              <a:t> and </a:t>
            </a:r>
            <a:r>
              <a:rPr lang="en-US" b="1" dirty="0">
                <a:solidFill>
                  <a:srgbClr val="24292E"/>
                </a:solidFill>
                <a:latin typeface="Open Sans" panose="020B0606030504020204"/>
              </a:rPr>
              <a:t>Validations</a:t>
            </a:r>
            <a:r>
              <a:rPr lang="en-US" dirty="0">
                <a:solidFill>
                  <a:srgbClr val="24292E"/>
                </a:solidFill>
                <a:latin typeface="Open Sans" panose="020B0606030504020204"/>
              </a:rPr>
              <a:t> determine NFVI+VNF compliance </a:t>
            </a:r>
          </a:p>
          <a:p>
            <a:pPr marL="285750" indent="-285750">
              <a:buFont typeface="Arial" panose="020B0604020202020204" pitchFamily="34" charset="0"/>
              <a:buChar char="•"/>
            </a:pPr>
            <a:r>
              <a:rPr lang="en-US" b="1" dirty="0">
                <a:solidFill>
                  <a:srgbClr val="24292E"/>
                </a:solidFill>
                <a:latin typeface="Open Sans" panose="020B0606030504020204"/>
              </a:rPr>
              <a:t>Verification</a:t>
            </a:r>
            <a:r>
              <a:rPr lang="en-US" dirty="0">
                <a:solidFill>
                  <a:srgbClr val="24292E"/>
                </a:solidFill>
                <a:latin typeface="Open Sans" panose="020B0606030504020204"/>
              </a:rPr>
              <a:t> will be used to indicate conformance to design requirement specifications. Activities involved Reviews and Walk-Throughs to ensure the NFVI is delivered per implementation specifications.</a:t>
            </a:r>
          </a:p>
          <a:p>
            <a:pPr marL="285750" indent="-285750">
              <a:buFont typeface="Arial" panose="020B0604020202020204" pitchFamily="34" charset="0"/>
              <a:buChar char="•"/>
            </a:pPr>
            <a:r>
              <a:rPr lang="en-US" b="1" dirty="0">
                <a:solidFill>
                  <a:srgbClr val="24292E"/>
                </a:solidFill>
                <a:latin typeface="Open Sans" panose="020B0606030504020204"/>
              </a:rPr>
              <a:t>Validations</a:t>
            </a:r>
            <a:r>
              <a:rPr lang="en-US" dirty="0">
                <a:solidFill>
                  <a:srgbClr val="24292E"/>
                </a:solidFill>
                <a:latin typeface="Open Sans" panose="020B0606030504020204"/>
              </a:rPr>
              <a:t> signals compliance that output of a product meets the expected, or desired outcome</a:t>
            </a:r>
          </a:p>
          <a:p>
            <a:pPr marL="285750" indent="-285750">
              <a:buFont typeface="Arial" panose="020B0604020202020204" pitchFamily="34" charset="0"/>
              <a:buChar char="•"/>
            </a:pPr>
            <a:r>
              <a:rPr lang="en-US" b="1" dirty="0">
                <a:solidFill>
                  <a:srgbClr val="24292E"/>
                </a:solidFill>
                <a:latin typeface="Open Sans" panose="020B0606030504020204"/>
              </a:rPr>
              <a:t>Certifications</a:t>
            </a:r>
            <a:r>
              <a:rPr lang="en-US" dirty="0">
                <a:solidFill>
                  <a:srgbClr val="24292E"/>
                </a:solidFill>
                <a:latin typeface="Open Sans" panose="020B0606030504020204"/>
              </a:rPr>
              <a:t>, which are Out of Scope, include a measured performance of the adherence to development of which there are no code developed/delivered with the NFVI+VNF testing and verification.</a:t>
            </a:r>
          </a:p>
          <a:p>
            <a:endParaRPr lang="en-US" dirty="0"/>
          </a:p>
        </p:txBody>
      </p:sp>
      <p:sp>
        <p:nvSpPr>
          <p:cNvPr id="4" name="Slide Number Placeholder 3"/>
          <p:cNvSpPr>
            <a:spLocks noGrp="1"/>
          </p:cNvSpPr>
          <p:nvPr>
            <p:ph type="sldNum" sz="quarter" idx="5"/>
          </p:nvPr>
        </p:nvSpPr>
        <p:spPr/>
        <p:txBody>
          <a:bodyPr/>
          <a:lstStyle/>
          <a:p>
            <a:fld id="{917F527C-4AEA-214A-BB9D-D3E857055009}" type="slidenum">
              <a:rPr lang="en-US" smtClean="0"/>
              <a:t>22</a:t>
            </a:fld>
            <a:endParaRPr lang="en-US" dirty="0"/>
          </a:p>
        </p:txBody>
      </p:sp>
    </p:spTree>
    <p:extLst>
      <p:ext uri="{BB962C8B-B14F-4D97-AF65-F5344CB8AC3E}">
        <p14:creationId xmlns:p14="http://schemas.microsoft.com/office/powerpoint/2010/main" val="11569128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buFont typeface="Arial" panose="020B0604020202020204" pitchFamily="34" charset="0"/>
              <a:buChar char="•"/>
            </a:pPr>
            <a:r>
              <a:rPr lang="en-US" b="1" dirty="0">
                <a:latin typeface="Open Sans" panose="020B0606030504020204"/>
              </a:rPr>
              <a:t>Solicit Strategic Partners</a:t>
            </a:r>
          </a:p>
          <a:p>
            <a:pPr marL="742950" lvl="1" indent="-285750">
              <a:buFont typeface="Arial" panose="020B0604020202020204" pitchFamily="34" charset="0"/>
              <a:buChar char="•"/>
            </a:pPr>
            <a:r>
              <a:rPr lang="en-US" b="0" dirty="0">
                <a:latin typeface="Open Sans" panose="020B0606030504020204"/>
              </a:rPr>
              <a:t>FuncTest partners willing participant </a:t>
            </a:r>
          </a:p>
          <a:p>
            <a:pPr marL="742950" lvl="1" indent="-285750">
              <a:buFont typeface="Arial" panose="020B0604020202020204" pitchFamily="34" charset="0"/>
              <a:buChar char="•"/>
            </a:pPr>
            <a:r>
              <a:rPr lang="en-US" b="0" dirty="0">
                <a:latin typeface="Open Sans" panose="020B0606030504020204"/>
              </a:rPr>
              <a:t>Spirent wants to contribute (240 TCs identified as potential adds; 50% contributed to open source)</a:t>
            </a:r>
          </a:p>
          <a:p>
            <a:pPr marL="457200" lvl="1" indent="0">
              <a:buFont typeface="Arial" panose="020B0604020202020204" pitchFamily="34" charset="0"/>
              <a:buNone/>
            </a:pPr>
            <a:endParaRPr lang="en-US" b="1"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(Hardware Validations)</a:t>
            </a:r>
            <a:r>
              <a:rPr lang="en-US" dirty="0">
                <a:latin typeface="Open Sans" panose="020B0606030504020204"/>
              </a:rPr>
              <a:t> BareMetal – HW &amp; O/S validations</a:t>
            </a:r>
          </a:p>
          <a:p>
            <a:pPr marL="742950" lvl="1" indent="-285750">
              <a:buFont typeface="Arial" panose="020B0604020202020204" pitchFamily="34" charset="0"/>
              <a:buChar char="•"/>
            </a:pPr>
            <a:r>
              <a:rPr lang="en-US" dirty="0">
                <a:latin typeface="Open Sans" panose="020B0606030504020204"/>
              </a:rPr>
              <a:t>Interface – Validate </a:t>
            </a:r>
            <a:r>
              <a:rPr lang="en-US" dirty="0" err="1">
                <a:latin typeface="Open Sans" panose="020B0606030504020204"/>
              </a:rPr>
              <a:t>nic</a:t>
            </a:r>
            <a:r>
              <a:rPr lang="en-US" dirty="0">
                <a:latin typeface="Open Sans" panose="020B0606030504020204"/>
              </a:rPr>
              <a:t> status for all member in bond1 group</a:t>
            </a:r>
          </a:p>
          <a:p>
            <a:pPr marL="742950" lvl="1" indent="-285750">
              <a:buFont typeface="Arial" panose="020B0604020202020204" pitchFamily="34" charset="0"/>
              <a:buChar char="•"/>
            </a:pPr>
            <a:r>
              <a:rPr lang="en-US" dirty="0">
                <a:latin typeface="Open Sans" panose="020B0606030504020204"/>
              </a:rPr>
              <a:t>Interface – MTU speed for bond1 interface</a:t>
            </a:r>
          </a:p>
          <a:p>
            <a:pPr marL="742950" lvl="1" indent="-285750">
              <a:buFont typeface="Arial" panose="020B0604020202020204" pitchFamily="34" charset="0"/>
              <a:buChar char="•"/>
            </a:pPr>
            <a:r>
              <a:rPr lang="en-US" dirty="0">
                <a:latin typeface="Open Sans" panose="020B0606030504020204"/>
              </a:rPr>
              <a:t>SR-IOV is enabled</a:t>
            </a:r>
          </a:p>
          <a:p>
            <a:pPr marL="742950" lvl="1" indent="-285750">
              <a:buFont typeface="Arial" panose="020B0604020202020204" pitchFamily="34" charset="0"/>
              <a:buChar char="•"/>
            </a:pPr>
            <a:r>
              <a:rPr lang="en-US" dirty="0" err="1">
                <a:latin typeface="Open Sans" panose="020B0606030504020204"/>
              </a:rPr>
              <a:t>Numa</a:t>
            </a:r>
            <a:r>
              <a:rPr lang="en-US" dirty="0">
                <a:latin typeface="Open Sans" panose="020B0606030504020204"/>
              </a:rPr>
              <a:t> – Each server should configure with two </a:t>
            </a:r>
            <a:r>
              <a:rPr lang="en-US" dirty="0" err="1">
                <a:latin typeface="Open Sans" panose="020B0606030504020204"/>
              </a:rPr>
              <a:t>numa</a:t>
            </a:r>
            <a:r>
              <a:rPr lang="en-US" dirty="0">
                <a:latin typeface="Open Sans" panose="020B0606030504020204"/>
              </a:rPr>
              <a:t> boundaries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Dedicate mount point for following file system</a:t>
            </a:r>
            <a:r>
              <a:rPr lang="en-US" dirty="0"/>
              <a:t> </a:t>
            </a:r>
            <a:endParaRPr lang="en-US"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(Component Validation and VNF Validation Config Only)</a:t>
            </a:r>
            <a:r>
              <a:rPr lang="en-US" dirty="0">
                <a:latin typeface="Open Sans" panose="020B0606030504020204"/>
              </a:rPr>
              <a:t> VNF Interoperability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a:t>
            </a:r>
            <a:r>
              <a:rPr lang="en-US" sz="1200" b="0" i="0" u="none" strike="noStrike" kern="1200" dirty="0" err="1">
                <a:solidFill>
                  <a:schemeClr val="tx1"/>
                </a:solidFill>
                <a:effectLst/>
                <a:latin typeface="+mn-lt"/>
                <a:ea typeface="+mn-ea"/>
                <a:cs typeface="+mn-cs"/>
              </a:rPr>
              <a:t>Tenan</a:t>
            </a:r>
            <a:r>
              <a:rPr lang="en-US" sz="1200" b="0" i="0" u="none" strike="noStrike" kern="1200" dirty="0">
                <a:solidFill>
                  <a:schemeClr val="tx1"/>
                </a:solidFill>
                <a:effectLst/>
                <a:latin typeface="+mn-lt"/>
                <a:ea typeface="+mn-ea"/>
                <a:cs typeface="+mn-cs"/>
              </a:rPr>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users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Assign role to user</a:t>
            </a:r>
            <a:r>
              <a:rPr lang="en-US" dirty="0"/>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Load images to glance repository</a:t>
            </a:r>
            <a:r>
              <a:rPr lang="en-US" dirty="0"/>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VMs using flavors defined, and attach </a:t>
            </a:r>
            <a:r>
              <a:rPr lang="en-US" sz="1200" b="0" i="0" u="none" strike="noStrike" kern="1200" dirty="0" err="1">
                <a:solidFill>
                  <a:schemeClr val="tx1"/>
                </a:solidFill>
                <a:effectLst/>
                <a:latin typeface="+mn-lt"/>
                <a:ea typeface="+mn-ea"/>
                <a:cs typeface="+mn-cs"/>
              </a:rPr>
              <a:t>ceph</a:t>
            </a:r>
            <a:r>
              <a:rPr lang="en-US" sz="1200" b="0" i="0" u="none" strike="noStrike" kern="1200" dirty="0">
                <a:solidFill>
                  <a:schemeClr val="tx1"/>
                </a:solidFill>
                <a:effectLst/>
                <a:latin typeface="+mn-lt"/>
                <a:ea typeface="+mn-ea"/>
                <a:cs typeface="+mn-cs"/>
              </a:rPr>
              <a:t> storage</a:t>
            </a:r>
            <a:r>
              <a:rPr lang="en-US" dirty="0"/>
              <a:t> </a:t>
            </a:r>
          </a:p>
          <a:p>
            <a:pPr marL="742950" lvl="1" indent="-285750">
              <a:buFont typeface="Arial" panose="020B0604020202020204" pitchFamily="34" charset="0"/>
              <a:buChar char="•"/>
            </a:pPr>
            <a:r>
              <a:rPr lang="en-US" dirty="0">
                <a:latin typeface="Open Sans" panose="020B0606030504020204"/>
              </a:rPr>
              <a:t>Validate VM connectivity between L3/Tenant network</a:t>
            </a:r>
          </a:p>
          <a:p>
            <a:pPr marL="742950" lvl="1" indent="-285750">
              <a:buFont typeface="Arial" panose="020B0604020202020204" pitchFamily="34" charset="0"/>
              <a:buChar char="•"/>
            </a:pPr>
            <a:r>
              <a:rPr lang="en-US" dirty="0">
                <a:latin typeface="Open Sans" panose="020B0606030504020204"/>
              </a:rPr>
              <a:t>Delete all Heat stack created as part of this testing</a:t>
            </a:r>
          </a:p>
          <a:p>
            <a:pPr marL="285750" lvl="0" indent="-285750">
              <a:buFont typeface="Arial" panose="020B0604020202020204" pitchFamily="34" charset="0"/>
              <a:buChar char="•"/>
            </a:pPr>
            <a:r>
              <a:rPr lang="en-US" b="1" dirty="0">
                <a:latin typeface="Open Sans" panose="020B0606030504020204"/>
              </a:rPr>
              <a:t>(Platform Stability) </a:t>
            </a:r>
            <a:r>
              <a:rPr lang="en-US" dirty="0">
                <a:latin typeface="Open Sans" panose="020B0606030504020204"/>
              </a:rPr>
              <a:t>Compute Component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Validate/Document VMs status and connectivity results</a:t>
            </a:r>
          </a:p>
          <a:p>
            <a:pPr marL="742950" lvl="1" indent="-285750">
              <a:buFont typeface="Arial" panose="020B0604020202020204" pitchFamily="34" charset="0"/>
              <a:buChar char="•"/>
            </a:pPr>
            <a:r>
              <a:rPr lang="en-US" dirty="0">
                <a:latin typeface="Open Sans" panose="020B0606030504020204"/>
              </a:rPr>
              <a:t>Verify restart lag times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a:t>
            </a:r>
            <a:r>
              <a:rPr lang="en-US" sz="1200" b="0" i="0" u="none" strike="noStrike" kern="1200" dirty="0" err="1">
                <a:solidFill>
                  <a:schemeClr val="tx1"/>
                </a:solidFill>
                <a:effectLst/>
                <a:latin typeface="+mn-lt"/>
                <a:ea typeface="+mn-ea"/>
                <a:cs typeface="+mn-cs"/>
              </a:rPr>
              <a:t>openvswitch-db</a:t>
            </a:r>
            <a:r>
              <a:rPr lang="en-US" sz="1200" b="0" i="0" u="none" strike="noStrike" kern="1200" dirty="0">
                <a:solidFill>
                  <a:schemeClr val="tx1"/>
                </a:solidFill>
                <a:effectLst/>
                <a:latin typeface="+mn-lt"/>
                <a:ea typeface="+mn-ea"/>
                <a:cs typeface="+mn-cs"/>
              </a:rPr>
              <a:t> pod</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a:t>
            </a:r>
            <a:r>
              <a:rPr lang="en-US" sz="1200" b="0" i="0" u="none" strike="noStrike" kern="1200" dirty="0" err="1">
                <a:solidFill>
                  <a:schemeClr val="tx1"/>
                </a:solidFill>
                <a:effectLst/>
                <a:latin typeface="+mn-lt"/>
                <a:ea typeface="+mn-ea"/>
                <a:cs typeface="+mn-cs"/>
              </a:rPr>
              <a:t>openvswitch-vswitchd</a:t>
            </a:r>
            <a:r>
              <a:rPr lang="en-US" sz="1200" b="0" i="0" u="none" strike="noStrike" kern="1200" dirty="0">
                <a:solidFill>
                  <a:schemeClr val="tx1"/>
                </a:solidFill>
                <a:effectLst/>
                <a:latin typeface="+mn-lt"/>
                <a:ea typeface="+mn-ea"/>
                <a:cs typeface="+mn-cs"/>
              </a:rPr>
              <a:t> pod</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neutron-</a:t>
            </a:r>
            <a:r>
              <a:rPr lang="en-US" sz="1200" b="0" i="0" u="none" strike="noStrike" kern="1200" dirty="0" err="1">
                <a:solidFill>
                  <a:schemeClr val="tx1"/>
                </a:solidFill>
                <a:effectLst/>
                <a:latin typeface="+mn-lt"/>
                <a:ea typeface="+mn-ea"/>
                <a:cs typeface="+mn-cs"/>
              </a:rPr>
              <a:t>ovs</a:t>
            </a:r>
            <a:r>
              <a:rPr lang="en-US" sz="1200" b="0" i="0" u="none" strike="noStrike" kern="1200" dirty="0">
                <a:solidFill>
                  <a:schemeClr val="tx1"/>
                </a:solidFill>
                <a:effectLst/>
                <a:latin typeface="+mn-lt"/>
                <a:ea typeface="+mn-ea"/>
                <a:cs typeface="+mn-cs"/>
              </a:rPr>
              <a:t>-agent pod</a:t>
            </a:r>
            <a:r>
              <a:rPr lang="en-US" dirty="0"/>
              <a:t> </a:t>
            </a:r>
            <a:endParaRPr lang="en-US"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(Platform Resiliency)</a:t>
            </a:r>
            <a:r>
              <a:rPr lang="en-US" dirty="0">
                <a:latin typeface="Open Sans" panose="020B0606030504020204"/>
              </a:rPr>
              <a:t> Control Plane Component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RabbitMQ resiliency by shutting down 1 or more pods.  Make nova/</a:t>
            </a:r>
            <a:r>
              <a:rPr lang="en-US" sz="1200" b="0" i="0" u="none" strike="noStrike" kern="1200" dirty="0" err="1">
                <a:solidFill>
                  <a:schemeClr val="tx1"/>
                </a:solidFill>
                <a:effectLst/>
                <a:latin typeface="+mn-lt"/>
                <a:ea typeface="+mn-ea"/>
                <a:cs typeface="+mn-cs"/>
              </a:rPr>
              <a:t>openstack</a:t>
            </a:r>
            <a:r>
              <a:rPr lang="en-US" sz="1200" b="0" i="0" u="none" strike="noStrike" kern="1200" dirty="0">
                <a:solidFill>
                  <a:schemeClr val="tx1"/>
                </a:solidFill>
                <a:effectLst/>
                <a:latin typeface="+mn-lt"/>
                <a:ea typeface="+mn-ea"/>
                <a:cs typeface="+mn-cs"/>
              </a:rPr>
              <a:t> API call to see system result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nova-</a:t>
            </a:r>
            <a:r>
              <a:rPr lang="en-US" sz="1200" b="0" i="0" u="none" strike="noStrike" kern="1200" dirty="0" err="1">
                <a:solidFill>
                  <a:schemeClr val="tx1"/>
                </a:solidFill>
                <a:effectLst/>
                <a:latin typeface="+mn-lt"/>
                <a:ea typeface="+mn-ea"/>
                <a:cs typeface="+mn-cs"/>
              </a:rPr>
              <a:t>api</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resilency</a:t>
            </a:r>
            <a:r>
              <a:rPr lang="en-US" sz="1200" b="0" i="0" u="none" strike="noStrike" kern="1200" dirty="0">
                <a:solidFill>
                  <a:schemeClr val="tx1"/>
                </a:solidFill>
                <a:effectLst/>
                <a:latin typeface="+mn-lt"/>
                <a:ea typeface="+mn-ea"/>
                <a:cs typeface="+mn-cs"/>
              </a:rPr>
              <a:t> by shutting down 1 or more pods. Document API call results.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Shutdown </a:t>
            </a:r>
            <a:r>
              <a:rPr lang="en-US" sz="1200" b="0" i="0" u="none" strike="noStrike" kern="1200" dirty="0" err="1">
                <a:solidFill>
                  <a:schemeClr val="tx1"/>
                </a:solidFill>
                <a:effectLst/>
                <a:latin typeface="+mn-lt"/>
                <a:ea typeface="+mn-ea"/>
                <a:cs typeface="+mn-cs"/>
              </a:rPr>
              <a:t>mariadb</a:t>
            </a:r>
            <a:r>
              <a:rPr lang="en-US" sz="1200" b="0" i="0" u="none" strike="noStrike" kern="1200" dirty="0">
                <a:solidFill>
                  <a:schemeClr val="tx1"/>
                </a:solidFill>
                <a:effectLst/>
                <a:latin typeface="+mn-lt"/>
                <a:ea typeface="+mn-ea"/>
                <a:cs typeface="+mn-cs"/>
              </a:rPr>
              <a:t> and upon restart ensure its sync up with </a:t>
            </a:r>
            <a:r>
              <a:rPr lang="en-US" sz="1200" b="0" i="0" u="none" strike="noStrike" kern="1200" dirty="0" err="1">
                <a:solidFill>
                  <a:schemeClr val="tx1"/>
                </a:solidFill>
                <a:effectLst/>
                <a:latin typeface="+mn-lt"/>
                <a:ea typeface="+mn-ea"/>
                <a:cs typeface="+mn-cs"/>
              </a:rPr>
              <a:t>masterdb</a:t>
            </a:r>
            <a:r>
              <a:rPr lang="en-US" sz="1200" b="0" i="0" u="none" strike="noStrike" kern="1200" dirty="0">
                <a:solidFill>
                  <a:schemeClr val="tx1"/>
                </a:solidFill>
                <a:effectLst/>
                <a:latin typeface="+mn-lt"/>
                <a:ea typeface="+mn-ea"/>
                <a:cs typeface="+mn-cs"/>
              </a:rPr>
              <a:t>.</a:t>
            </a:r>
            <a:r>
              <a:rPr lang="en-US" dirty="0"/>
              <a:t> </a:t>
            </a:r>
            <a:endParaRPr lang="en-US" sz="1200" b="0" i="0" u="none" strike="noStrike" kern="1200" dirty="0">
              <a:solidFill>
                <a:schemeClr val="tx1"/>
              </a:solidFill>
              <a:effectLst/>
              <a:latin typeface="+mn-lt"/>
              <a:ea typeface="+mn-ea"/>
              <a:cs typeface="+mn-cs"/>
            </a:endParaRPr>
          </a:p>
          <a:p>
            <a:pPr marL="285750" lvl="0" indent="-285750">
              <a:buFont typeface="Arial" panose="020B0604020202020204" pitchFamily="34" charset="0"/>
              <a:buChar char="•"/>
            </a:pPr>
            <a:r>
              <a:rPr lang="en-US" b="1" dirty="0">
                <a:latin typeface="Open Sans" panose="020B0606030504020204"/>
              </a:rPr>
              <a:t>(Security)</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User Role to ensure it allow user to perform all designated task and prohibits user performing any unassigned task</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Security Policy/Rules are enforced</a:t>
            </a:r>
            <a:r>
              <a:rPr lang="en-US" dirty="0"/>
              <a:t> </a:t>
            </a:r>
            <a:endParaRPr lang="en-US" dirty="0">
              <a:latin typeface="Open Sans" panose="020B0606030504020204"/>
            </a:endParaRPr>
          </a:p>
        </p:txBody>
      </p:sp>
      <p:sp>
        <p:nvSpPr>
          <p:cNvPr id="4" name="Slide Number Placeholder 3"/>
          <p:cNvSpPr>
            <a:spLocks noGrp="1"/>
          </p:cNvSpPr>
          <p:nvPr>
            <p:ph type="sldNum" sz="quarter" idx="5"/>
          </p:nvPr>
        </p:nvSpPr>
        <p:spPr/>
        <p:txBody>
          <a:bodyPr/>
          <a:lstStyle/>
          <a:p>
            <a:fld id="{917F527C-4AEA-214A-BB9D-D3E857055009}" type="slidenum">
              <a:rPr lang="en-US" smtClean="0"/>
              <a:t>23</a:t>
            </a:fld>
            <a:endParaRPr lang="en-US" dirty="0"/>
          </a:p>
        </p:txBody>
      </p:sp>
    </p:spTree>
    <p:extLst>
      <p:ext uri="{BB962C8B-B14F-4D97-AF65-F5344CB8AC3E}">
        <p14:creationId xmlns:p14="http://schemas.microsoft.com/office/powerpoint/2010/main" val="34832101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buFont typeface="Arial" panose="020B0604020202020204" pitchFamily="34" charset="0"/>
              <a:buChar char="•"/>
            </a:pPr>
            <a:r>
              <a:rPr lang="en-US" b="1" dirty="0">
                <a:latin typeface="Open Sans" panose="020B0606030504020204"/>
              </a:rPr>
              <a:t>Solicit Strategic Partners</a:t>
            </a:r>
          </a:p>
          <a:p>
            <a:pPr marL="742950" lvl="1" indent="-285750">
              <a:buFont typeface="Arial" panose="020B0604020202020204" pitchFamily="34" charset="0"/>
              <a:buChar char="•"/>
            </a:pPr>
            <a:r>
              <a:rPr lang="en-US" b="0" dirty="0">
                <a:latin typeface="Open Sans" panose="020B0606030504020204"/>
              </a:rPr>
              <a:t>FuncTest partners willing participant </a:t>
            </a:r>
          </a:p>
          <a:p>
            <a:pPr marL="742950" lvl="1" indent="-285750">
              <a:buFont typeface="Arial" panose="020B0604020202020204" pitchFamily="34" charset="0"/>
              <a:buChar char="•"/>
            </a:pPr>
            <a:r>
              <a:rPr lang="en-US" b="0" dirty="0">
                <a:latin typeface="Open Sans" panose="020B0606030504020204"/>
              </a:rPr>
              <a:t>Spirent wants to contribute (240 TCs identified as potential adds; 50% contributed to open source)</a:t>
            </a:r>
          </a:p>
          <a:p>
            <a:pPr marL="457200" lvl="1" indent="0">
              <a:buFont typeface="Arial" panose="020B0604020202020204" pitchFamily="34" charset="0"/>
              <a:buNone/>
            </a:pPr>
            <a:endParaRPr lang="en-US" b="1"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(Hardware Validations)</a:t>
            </a:r>
            <a:r>
              <a:rPr lang="en-US" dirty="0">
                <a:latin typeface="Open Sans" panose="020B0606030504020204"/>
              </a:rPr>
              <a:t> BareMetal – HW &amp; O/S validations</a:t>
            </a:r>
          </a:p>
          <a:p>
            <a:pPr marL="742950" lvl="1" indent="-285750">
              <a:buFont typeface="Arial" panose="020B0604020202020204" pitchFamily="34" charset="0"/>
              <a:buChar char="•"/>
            </a:pPr>
            <a:r>
              <a:rPr lang="en-US" dirty="0">
                <a:latin typeface="Open Sans" panose="020B0606030504020204"/>
              </a:rPr>
              <a:t>Interface – Validate </a:t>
            </a:r>
            <a:r>
              <a:rPr lang="en-US" dirty="0" err="1">
                <a:latin typeface="Open Sans" panose="020B0606030504020204"/>
              </a:rPr>
              <a:t>nic</a:t>
            </a:r>
            <a:r>
              <a:rPr lang="en-US" dirty="0">
                <a:latin typeface="Open Sans" panose="020B0606030504020204"/>
              </a:rPr>
              <a:t> status for all member in bond1 group</a:t>
            </a:r>
          </a:p>
          <a:p>
            <a:pPr marL="742950" lvl="1" indent="-285750">
              <a:buFont typeface="Arial" panose="020B0604020202020204" pitchFamily="34" charset="0"/>
              <a:buChar char="•"/>
            </a:pPr>
            <a:r>
              <a:rPr lang="en-US" dirty="0">
                <a:latin typeface="Open Sans" panose="020B0606030504020204"/>
              </a:rPr>
              <a:t>Interface – MTU speed for bond1 interface</a:t>
            </a:r>
          </a:p>
          <a:p>
            <a:pPr marL="742950" lvl="1" indent="-285750">
              <a:buFont typeface="Arial" panose="020B0604020202020204" pitchFamily="34" charset="0"/>
              <a:buChar char="•"/>
            </a:pPr>
            <a:r>
              <a:rPr lang="en-US" dirty="0">
                <a:latin typeface="Open Sans" panose="020B0606030504020204"/>
              </a:rPr>
              <a:t>SR-IOV is enabled</a:t>
            </a:r>
          </a:p>
          <a:p>
            <a:pPr marL="742950" lvl="1" indent="-285750">
              <a:buFont typeface="Arial" panose="020B0604020202020204" pitchFamily="34" charset="0"/>
              <a:buChar char="•"/>
            </a:pPr>
            <a:r>
              <a:rPr lang="en-US" dirty="0" err="1">
                <a:latin typeface="Open Sans" panose="020B0606030504020204"/>
              </a:rPr>
              <a:t>Numa</a:t>
            </a:r>
            <a:r>
              <a:rPr lang="en-US" dirty="0">
                <a:latin typeface="Open Sans" panose="020B0606030504020204"/>
              </a:rPr>
              <a:t> – Each server should configure with two </a:t>
            </a:r>
            <a:r>
              <a:rPr lang="en-US" dirty="0" err="1">
                <a:latin typeface="Open Sans" panose="020B0606030504020204"/>
              </a:rPr>
              <a:t>numa</a:t>
            </a:r>
            <a:r>
              <a:rPr lang="en-US" dirty="0">
                <a:latin typeface="Open Sans" panose="020B0606030504020204"/>
              </a:rPr>
              <a:t> boundaries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Dedicate mount point for following file system</a:t>
            </a:r>
            <a:r>
              <a:rPr lang="en-US" dirty="0"/>
              <a:t> </a:t>
            </a:r>
            <a:endParaRPr lang="en-US"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(Component Validation and VNF Validation Config Only)</a:t>
            </a:r>
            <a:r>
              <a:rPr lang="en-US" dirty="0">
                <a:latin typeface="Open Sans" panose="020B0606030504020204"/>
              </a:rPr>
              <a:t> VNF Interoperability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a:t>
            </a:r>
            <a:r>
              <a:rPr lang="en-US" sz="1200" b="0" i="0" u="none" strike="noStrike" kern="1200" dirty="0" err="1">
                <a:solidFill>
                  <a:schemeClr val="tx1"/>
                </a:solidFill>
                <a:effectLst/>
                <a:latin typeface="+mn-lt"/>
                <a:ea typeface="+mn-ea"/>
                <a:cs typeface="+mn-cs"/>
              </a:rPr>
              <a:t>Tenan</a:t>
            </a:r>
            <a:r>
              <a:rPr lang="en-US" sz="1200" b="0" i="0" u="none" strike="noStrike" kern="1200" dirty="0">
                <a:solidFill>
                  <a:schemeClr val="tx1"/>
                </a:solidFill>
                <a:effectLst/>
                <a:latin typeface="+mn-lt"/>
                <a:ea typeface="+mn-ea"/>
                <a:cs typeface="+mn-cs"/>
              </a:rPr>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users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Assign role to user</a:t>
            </a:r>
            <a:r>
              <a:rPr lang="en-US" dirty="0"/>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Load images to glance repository</a:t>
            </a:r>
            <a:r>
              <a:rPr lang="en-US" dirty="0"/>
              <a: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Create VMs using flavors defined, and attach </a:t>
            </a:r>
            <a:r>
              <a:rPr lang="en-US" sz="1200" b="0" i="0" u="none" strike="noStrike" kern="1200" dirty="0" err="1">
                <a:solidFill>
                  <a:schemeClr val="tx1"/>
                </a:solidFill>
                <a:effectLst/>
                <a:latin typeface="+mn-lt"/>
                <a:ea typeface="+mn-ea"/>
                <a:cs typeface="+mn-cs"/>
              </a:rPr>
              <a:t>ceph</a:t>
            </a:r>
            <a:r>
              <a:rPr lang="en-US" sz="1200" b="0" i="0" u="none" strike="noStrike" kern="1200" dirty="0">
                <a:solidFill>
                  <a:schemeClr val="tx1"/>
                </a:solidFill>
                <a:effectLst/>
                <a:latin typeface="+mn-lt"/>
                <a:ea typeface="+mn-ea"/>
                <a:cs typeface="+mn-cs"/>
              </a:rPr>
              <a:t> storage</a:t>
            </a:r>
            <a:r>
              <a:rPr lang="en-US" dirty="0"/>
              <a:t> </a:t>
            </a:r>
          </a:p>
          <a:p>
            <a:pPr marL="742950" lvl="1" indent="-285750">
              <a:buFont typeface="Arial" panose="020B0604020202020204" pitchFamily="34" charset="0"/>
              <a:buChar char="•"/>
            </a:pPr>
            <a:r>
              <a:rPr lang="en-US" dirty="0">
                <a:latin typeface="Open Sans" panose="020B0606030504020204"/>
              </a:rPr>
              <a:t>Validate VM connectivity between L3/Tenant network</a:t>
            </a:r>
          </a:p>
          <a:p>
            <a:pPr marL="742950" lvl="1" indent="-285750">
              <a:buFont typeface="Arial" panose="020B0604020202020204" pitchFamily="34" charset="0"/>
              <a:buChar char="•"/>
            </a:pPr>
            <a:r>
              <a:rPr lang="en-US" dirty="0">
                <a:latin typeface="Open Sans" panose="020B0606030504020204"/>
              </a:rPr>
              <a:t>Delete all Heat stack created as part of this testing</a:t>
            </a:r>
          </a:p>
          <a:p>
            <a:pPr marL="285750" lvl="0" indent="-285750">
              <a:buFont typeface="Arial" panose="020B0604020202020204" pitchFamily="34" charset="0"/>
              <a:buChar char="•"/>
            </a:pPr>
            <a:r>
              <a:rPr lang="en-US" b="1" dirty="0">
                <a:latin typeface="Open Sans" panose="020B0606030504020204"/>
              </a:rPr>
              <a:t>(Platform Stability) </a:t>
            </a:r>
            <a:r>
              <a:rPr lang="en-US" dirty="0">
                <a:latin typeface="Open Sans" panose="020B0606030504020204"/>
              </a:rPr>
              <a:t>Compute Component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Validate/Document VMs status and connectivity results</a:t>
            </a:r>
          </a:p>
          <a:p>
            <a:pPr marL="742950" lvl="1" indent="-285750">
              <a:buFont typeface="Arial" panose="020B0604020202020204" pitchFamily="34" charset="0"/>
              <a:buChar char="•"/>
            </a:pPr>
            <a:r>
              <a:rPr lang="en-US" dirty="0">
                <a:latin typeface="Open Sans" panose="020B0606030504020204"/>
              </a:rPr>
              <a:t>Verify restart lag times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a:t>
            </a:r>
            <a:r>
              <a:rPr lang="en-US" sz="1200" b="0" i="0" u="none" strike="noStrike" kern="1200" dirty="0" err="1">
                <a:solidFill>
                  <a:schemeClr val="tx1"/>
                </a:solidFill>
                <a:effectLst/>
                <a:latin typeface="+mn-lt"/>
                <a:ea typeface="+mn-ea"/>
                <a:cs typeface="+mn-cs"/>
              </a:rPr>
              <a:t>openvswitch-db</a:t>
            </a:r>
            <a:r>
              <a:rPr lang="en-US" sz="1200" b="0" i="0" u="none" strike="noStrike" kern="1200" dirty="0">
                <a:solidFill>
                  <a:schemeClr val="tx1"/>
                </a:solidFill>
                <a:effectLst/>
                <a:latin typeface="+mn-lt"/>
                <a:ea typeface="+mn-ea"/>
                <a:cs typeface="+mn-cs"/>
              </a:rPr>
              <a:t> pod</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a:t>
            </a:r>
            <a:r>
              <a:rPr lang="en-US" sz="1200" b="0" i="0" u="none" strike="noStrike" kern="1200" dirty="0" err="1">
                <a:solidFill>
                  <a:schemeClr val="tx1"/>
                </a:solidFill>
                <a:effectLst/>
                <a:latin typeface="+mn-lt"/>
                <a:ea typeface="+mn-ea"/>
                <a:cs typeface="+mn-cs"/>
              </a:rPr>
              <a:t>openvswitch-vswitchd</a:t>
            </a:r>
            <a:r>
              <a:rPr lang="en-US" sz="1200" b="0" i="0" u="none" strike="noStrike" kern="1200" dirty="0">
                <a:solidFill>
                  <a:schemeClr val="tx1"/>
                </a:solidFill>
                <a:effectLst/>
                <a:latin typeface="+mn-lt"/>
                <a:ea typeface="+mn-ea"/>
                <a:cs typeface="+mn-cs"/>
              </a:rPr>
              <a:t> pod</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Restart neutron-</a:t>
            </a:r>
            <a:r>
              <a:rPr lang="en-US" sz="1200" b="0" i="0" u="none" strike="noStrike" kern="1200" dirty="0" err="1">
                <a:solidFill>
                  <a:schemeClr val="tx1"/>
                </a:solidFill>
                <a:effectLst/>
                <a:latin typeface="+mn-lt"/>
                <a:ea typeface="+mn-ea"/>
                <a:cs typeface="+mn-cs"/>
              </a:rPr>
              <a:t>ovs</a:t>
            </a:r>
            <a:r>
              <a:rPr lang="en-US" sz="1200" b="0" i="0" u="none" strike="noStrike" kern="1200" dirty="0">
                <a:solidFill>
                  <a:schemeClr val="tx1"/>
                </a:solidFill>
                <a:effectLst/>
                <a:latin typeface="+mn-lt"/>
                <a:ea typeface="+mn-ea"/>
                <a:cs typeface="+mn-cs"/>
              </a:rPr>
              <a:t>-agent pod</a:t>
            </a:r>
            <a:r>
              <a:rPr lang="en-US" dirty="0"/>
              <a:t> </a:t>
            </a:r>
            <a:endParaRPr lang="en-US" dirty="0">
              <a:latin typeface="Open Sans" panose="020B0606030504020204"/>
            </a:endParaRPr>
          </a:p>
          <a:p>
            <a:pPr marL="285750" lvl="0" indent="-285750">
              <a:buFont typeface="Arial" panose="020B0604020202020204" pitchFamily="34" charset="0"/>
              <a:buChar char="•"/>
            </a:pPr>
            <a:r>
              <a:rPr lang="en-US" b="1" dirty="0">
                <a:latin typeface="Open Sans" panose="020B0606030504020204"/>
              </a:rPr>
              <a:t>(Platform Resiliency)</a:t>
            </a:r>
            <a:r>
              <a:rPr lang="en-US" dirty="0">
                <a:latin typeface="Open Sans" panose="020B0606030504020204"/>
              </a:rPr>
              <a:t> Control Plane Component – validations</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RabbitMQ resiliency by shutting down 1 or more pods.  Make nova/</a:t>
            </a:r>
            <a:r>
              <a:rPr lang="en-US" sz="1200" b="0" i="0" u="none" strike="noStrike" kern="1200" dirty="0" err="1">
                <a:solidFill>
                  <a:schemeClr val="tx1"/>
                </a:solidFill>
                <a:effectLst/>
                <a:latin typeface="+mn-lt"/>
                <a:ea typeface="+mn-ea"/>
                <a:cs typeface="+mn-cs"/>
              </a:rPr>
              <a:t>openstack</a:t>
            </a:r>
            <a:r>
              <a:rPr lang="en-US" sz="1200" b="0" i="0" u="none" strike="noStrike" kern="1200" dirty="0">
                <a:solidFill>
                  <a:schemeClr val="tx1"/>
                </a:solidFill>
                <a:effectLst/>
                <a:latin typeface="+mn-lt"/>
                <a:ea typeface="+mn-ea"/>
                <a:cs typeface="+mn-cs"/>
              </a:rPr>
              <a:t> API call to see system result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nova-</a:t>
            </a:r>
            <a:r>
              <a:rPr lang="en-US" sz="1200" b="0" i="0" u="none" strike="noStrike" kern="1200" dirty="0" err="1">
                <a:solidFill>
                  <a:schemeClr val="tx1"/>
                </a:solidFill>
                <a:effectLst/>
                <a:latin typeface="+mn-lt"/>
                <a:ea typeface="+mn-ea"/>
                <a:cs typeface="+mn-cs"/>
              </a:rPr>
              <a:t>api</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resilency</a:t>
            </a:r>
            <a:r>
              <a:rPr lang="en-US" sz="1200" b="0" i="0" u="none" strike="noStrike" kern="1200" dirty="0">
                <a:solidFill>
                  <a:schemeClr val="tx1"/>
                </a:solidFill>
                <a:effectLst/>
                <a:latin typeface="+mn-lt"/>
                <a:ea typeface="+mn-ea"/>
                <a:cs typeface="+mn-cs"/>
              </a:rPr>
              <a:t> by shutting down 1 or more pods. Document API call results. </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Shutdown </a:t>
            </a:r>
            <a:r>
              <a:rPr lang="en-US" sz="1200" b="0" i="0" u="none" strike="noStrike" kern="1200" dirty="0" err="1">
                <a:solidFill>
                  <a:schemeClr val="tx1"/>
                </a:solidFill>
                <a:effectLst/>
                <a:latin typeface="+mn-lt"/>
                <a:ea typeface="+mn-ea"/>
                <a:cs typeface="+mn-cs"/>
              </a:rPr>
              <a:t>mariadb</a:t>
            </a:r>
            <a:r>
              <a:rPr lang="en-US" sz="1200" b="0" i="0" u="none" strike="noStrike" kern="1200" dirty="0">
                <a:solidFill>
                  <a:schemeClr val="tx1"/>
                </a:solidFill>
                <a:effectLst/>
                <a:latin typeface="+mn-lt"/>
                <a:ea typeface="+mn-ea"/>
                <a:cs typeface="+mn-cs"/>
              </a:rPr>
              <a:t> and upon restart ensure its sync up with </a:t>
            </a:r>
            <a:r>
              <a:rPr lang="en-US" sz="1200" b="0" i="0" u="none" strike="noStrike" kern="1200" dirty="0" err="1">
                <a:solidFill>
                  <a:schemeClr val="tx1"/>
                </a:solidFill>
                <a:effectLst/>
                <a:latin typeface="+mn-lt"/>
                <a:ea typeface="+mn-ea"/>
                <a:cs typeface="+mn-cs"/>
              </a:rPr>
              <a:t>masterdb</a:t>
            </a:r>
            <a:r>
              <a:rPr lang="en-US" sz="1200" b="0" i="0" u="none" strike="noStrike" kern="1200" dirty="0">
                <a:solidFill>
                  <a:schemeClr val="tx1"/>
                </a:solidFill>
                <a:effectLst/>
                <a:latin typeface="+mn-lt"/>
                <a:ea typeface="+mn-ea"/>
                <a:cs typeface="+mn-cs"/>
              </a:rPr>
              <a:t>.</a:t>
            </a:r>
            <a:r>
              <a:rPr lang="en-US" dirty="0"/>
              <a:t> </a:t>
            </a:r>
            <a:endParaRPr lang="en-US" sz="1200" b="0" i="0" u="none" strike="noStrike" kern="1200" dirty="0">
              <a:solidFill>
                <a:schemeClr val="tx1"/>
              </a:solidFill>
              <a:effectLst/>
              <a:latin typeface="+mn-lt"/>
              <a:ea typeface="+mn-ea"/>
              <a:cs typeface="+mn-cs"/>
            </a:endParaRPr>
          </a:p>
          <a:p>
            <a:pPr marL="285750" lvl="0" indent="-285750">
              <a:buFont typeface="Arial" panose="020B0604020202020204" pitchFamily="34" charset="0"/>
              <a:buChar char="•"/>
            </a:pPr>
            <a:r>
              <a:rPr lang="en-US" b="1" dirty="0">
                <a:latin typeface="Open Sans" panose="020B0606030504020204"/>
              </a:rPr>
              <a:t>(Security)</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User Role to ensure it allow user to perform all designated task and prohibits user performing any unassigned task</a:t>
            </a:r>
          </a:p>
          <a:p>
            <a:pPr marL="742950" lvl="1" indent="-285750">
              <a:buFont typeface="Arial" panose="020B0604020202020204" pitchFamily="34" charset="0"/>
              <a:buChar char="•"/>
            </a:pPr>
            <a:r>
              <a:rPr lang="en-US" sz="1200" b="0" i="0" u="none" strike="noStrike" kern="1200" dirty="0">
                <a:solidFill>
                  <a:schemeClr val="tx1"/>
                </a:solidFill>
                <a:effectLst/>
                <a:latin typeface="+mn-lt"/>
                <a:ea typeface="+mn-ea"/>
                <a:cs typeface="+mn-cs"/>
              </a:rPr>
              <a:t>Validate Security Policy/Rules are enforced</a:t>
            </a:r>
            <a:r>
              <a:rPr lang="en-US" dirty="0"/>
              <a:t> </a:t>
            </a:r>
            <a:endParaRPr lang="en-US" dirty="0">
              <a:latin typeface="Open Sans" panose="020B0606030504020204"/>
            </a:endParaRPr>
          </a:p>
          <a:p>
            <a:endParaRPr lang="en-US" dirty="0"/>
          </a:p>
        </p:txBody>
      </p:sp>
      <p:sp>
        <p:nvSpPr>
          <p:cNvPr id="4" name="Slide Number Placeholder 3"/>
          <p:cNvSpPr>
            <a:spLocks noGrp="1"/>
          </p:cNvSpPr>
          <p:nvPr>
            <p:ph type="sldNum" sz="quarter" idx="5"/>
          </p:nvPr>
        </p:nvSpPr>
        <p:spPr/>
        <p:txBody>
          <a:bodyPr/>
          <a:lstStyle/>
          <a:p>
            <a:fld id="{917F527C-4AEA-214A-BB9D-D3E857055009}" type="slidenum">
              <a:rPr lang="en-US" smtClean="0"/>
              <a:t>24</a:t>
            </a:fld>
            <a:endParaRPr lang="en-US" dirty="0"/>
          </a:p>
        </p:txBody>
      </p:sp>
    </p:spTree>
    <p:extLst>
      <p:ext uri="{BB962C8B-B14F-4D97-AF65-F5344CB8AC3E}">
        <p14:creationId xmlns:p14="http://schemas.microsoft.com/office/powerpoint/2010/main" val="313413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Support RI-alpha release, with parallel RC-pre alpha deliverables.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3F3F3F"/>
                </a:solidFill>
                <a:latin typeface="Gill Sans"/>
              </a:rPr>
              <a:t>Initial Badging Framework for NFVI | VNFs</a:t>
            </a:r>
            <a:endParaRPr lang="en-US" sz="1200" b="1" dirty="0"/>
          </a:p>
          <a:p>
            <a:pPr marL="171450" lvl="0" indent="-171450">
              <a:buFont typeface="Arial" panose="020B0604020202020204" pitchFamily="34" charset="0"/>
              <a:buChar char="•"/>
            </a:pPr>
            <a:r>
              <a:rPr lang="en-US" sz="1050" dirty="0">
                <a:solidFill>
                  <a:srgbClr val="009FDB"/>
                </a:solidFill>
                <a:latin typeface="Gill Sans"/>
              </a:rPr>
              <a:t>Based on adherence &amp; demonstration of successful RI installation</a:t>
            </a:r>
          </a:p>
          <a:p>
            <a:pPr marL="171450" lvl="0" indent="-171450">
              <a:buFont typeface="Arial" panose="020B0604020202020204" pitchFamily="34" charset="0"/>
              <a:buChar char="•"/>
            </a:pPr>
            <a:r>
              <a:rPr lang="en-US" sz="1050" dirty="0">
                <a:solidFill>
                  <a:srgbClr val="009FDB"/>
                </a:solidFill>
                <a:latin typeface="Gill Sans"/>
              </a:rPr>
              <a:t>NFVI adheres to CNTT RA/RM requirements.</a:t>
            </a:r>
          </a:p>
          <a:p>
            <a:pPr marL="171450" lvl="0" indent="-171450">
              <a:buFont typeface="Arial" panose="020B0604020202020204" pitchFamily="34" charset="0"/>
              <a:buChar char="•"/>
            </a:pPr>
            <a:r>
              <a:rPr lang="en-US" sz="1050" dirty="0">
                <a:solidFill>
                  <a:srgbClr val="009FDB"/>
                </a:solidFill>
                <a:latin typeface="Gill Sans"/>
              </a:rPr>
              <a:t>Compliance to </a:t>
            </a:r>
            <a:r>
              <a:rPr lang="en-US" sz="1050" dirty="0" err="1">
                <a:solidFill>
                  <a:srgbClr val="009FDB"/>
                </a:solidFill>
                <a:latin typeface="Gill Sans"/>
              </a:rPr>
              <a:t>Baremetal</a:t>
            </a:r>
            <a:r>
              <a:rPr lang="en-US" sz="1050" dirty="0">
                <a:solidFill>
                  <a:srgbClr val="009FDB"/>
                </a:solidFill>
                <a:latin typeface="Gill Sans"/>
              </a:rPr>
              <a:t>, Software Versioning, and RM/RA requirements (e.g. B/N/C profile, config, extensions, </a:t>
            </a:r>
            <a:r>
              <a:rPr lang="en-US" sz="1050" dirty="0" err="1">
                <a:solidFill>
                  <a:srgbClr val="009FDB"/>
                </a:solidFill>
                <a:latin typeface="Gill Sans"/>
              </a:rPr>
              <a:t>etc</a:t>
            </a:r>
            <a:r>
              <a:rPr lang="en-US" sz="1050" dirty="0">
                <a:solidFill>
                  <a:srgbClr val="009FDB"/>
                </a:solidFill>
                <a:latin typeface="Gill Sans"/>
              </a:rPr>
              <a:t>)</a:t>
            </a:r>
          </a:p>
          <a:p>
            <a:pPr marL="171450" lvl="0" indent="-171450">
              <a:buFont typeface="Arial" panose="020B0604020202020204" pitchFamily="34" charset="0"/>
              <a:buChar char="•"/>
            </a:pPr>
            <a:r>
              <a:rPr lang="en-US" sz="1050" dirty="0">
                <a:solidFill>
                  <a:srgbClr val="009FDB"/>
                </a:solidFill>
                <a:latin typeface="Gill Sans"/>
              </a:rPr>
              <a:t>Execution of core Verification (Manifest), Validation (Reference and API functional &amp; Performance), Security, and Candidate VNF Tests</a:t>
            </a:r>
          </a:p>
          <a:p>
            <a:pPr marL="171450" lvl="0" indent="-171450">
              <a:buFont typeface="Arial" panose="020B0604020202020204" pitchFamily="34" charset="0"/>
              <a:buChar char="•"/>
            </a:pPr>
            <a:r>
              <a:rPr lang="en-US" sz="1050" dirty="0">
                <a:solidFill>
                  <a:srgbClr val="009FDB"/>
                </a:solidFill>
                <a:latin typeface="Gill Sans"/>
              </a:rPr>
              <a:t>Supplier provider artifacts for OVP Corroboration and Certification </a:t>
            </a:r>
          </a:p>
          <a:p>
            <a:pPr marL="628650" lvl="1" indent="-171450">
              <a:buFont typeface="Arial" panose="020B0604020202020204" pitchFamily="34" charset="0"/>
              <a:buChar char="•"/>
            </a:pPr>
            <a:r>
              <a:rPr lang="en-US" sz="1050" dirty="0">
                <a:solidFill>
                  <a:srgbClr val="009FDB"/>
                </a:solidFill>
                <a:latin typeface="Gill Sans"/>
              </a:rPr>
              <a:t>Lab certification via Cookbook</a:t>
            </a:r>
          </a:p>
          <a:p>
            <a:pPr marL="628650" lvl="1" indent="-171450">
              <a:buFont typeface="Arial" panose="020B0604020202020204" pitchFamily="34" charset="0"/>
              <a:buChar char="•"/>
            </a:pPr>
            <a:r>
              <a:rPr lang="en-US" sz="1050" dirty="0">
                <a:solidFill>
                  <a:srgbClr val="009FDB"/>
                </a:solidFill>
                <a:latin typeface="Gill Sans"/>
              </a:rPr>
              <a:t>Normalized Test Results in Expected Repo</a:t>
            </a:r>
          </a:p>
          <a:p>
            <a:pPr marL="628650" lvl="1" indent="-171450">
              <a:buFont typeface="Arial" panose="020B0604020202020204" pitchFamily="34" charset="0"/>
              <a:buChar char="•"/>
            </a:pPr>
            <a:r>
              <a:rPr lang="en-US" sz="1050" dirty="0">
                <a:solidFill>
                  <a:srgbClr val="009FDB"/>
                </a:solidFill>
                <a:latin typeface="Gill Sans"/>
              </a:rPr>
              <a:t>Release Notes </a:t>
            </a:r>
          </a:p>
          <a:p>
            <a:pPr marL="628650" lvl="1" indent="-171450">
              <a:buFont typeface="Arial" panose="020B0604020202020204" pitchFamily="34" charset="0"/>
              <a:buChar char="•"/>
            </a:pPr>
            <a:endParaRPr lang="en-US" sz="1050" b="1" u="sng" dirty="0">
              <a:solidFill>
                <a:srgbClr val="009FDB"/>
              </a:solidFill>
              <a:latin typeface="Gill Sans"/>
            </a:endParaRPr>
          </a:p>
          <a:p>
            <a:pPr marL="0" lvl="0" indent="0">
              <a:buFont typeface="Arial" panose="020B0604020202020204" pitchFamily="34" charset="0"/>
              <a:buNone/>
            </a:pPr>
            <a:r>
              <a:rPr lang="en-US" sz="1050" b="1" u="sng" dirty="0">
                <a:solidFill>
                  <a:srgbClr val="009FDB"/>
                </a:solidFill>
                <a:latin typeface="Gill Sans"/>
              </a:rPr>
              <a:t>Core Badging</a:t>
            </a:r>
          </a:p>
          <a:p>
            <a:pPr marL="171450" lvl="0" indent="-171450">
              <a:buFont typeface="Arial" panose="020B0604020202020204" pitchFamily="34" charset="0"/>
              <a:buChar char="•"/>
            </a:pPr>
            <a:r>
              <a:rPr lang="en-US" sz="1400" b="1" dirty="0">
                <a:solidFill>
                  <a:schemeClr val="accent5">
                    <a:lumMod val="10000"/>
                  </a:schemeClr>
                </a:solidFill>
                <a:latin typeface="Gill Sans"/>
              </a:rPr>
              <a:t>Lab</a:t>
            </a:r>
            <a:r>
              <a:rPr lang="en-US" sz="1400" dirty="0">
                <a:solidFill>
                  <a:schemeClr val="accent5">
                    <a:lumMod val="10000"/>
                  </a:schemeClr>
                </a:solidFill>
                <a:latin typeface="Gill Sans"/>
              </a:rPr>
              <a:t>.  Adherence to CNTT RI lab cookbook</a:t>
            </a:r>
          </a:p>
          <a:p>
            <a:pPr marL="171450" lvl="0" indent="-171450">
              <a:buFont typeface="Arial" panose="020B0604020202020204" pitchFamily="34" charset="0"/>
              <a:buChar char="•"/>
            </a:pPr>
            <a:r>
              <a:rPr lang="en-US" sz="1400" b="1" dirty="0">
                <a:solidFill>
                  <a:schemeClr val="accent5">
                    <a:lumMod val="10000"/>
                  </a:schemeClr>
                </a:solidFill>
                <a:latin typeface="Gill Sans"/>
              </a:rPr>
              <a:t>Compliance</a:t>
            </a:r>
            <a:r>
              <a:rPr lang="en-US" sz="1400" dirty="0">
                <a:solidFill>
                  <a:schemeClr val="accent5">
                    <a:lumMod val="10000"/>
                  </a:schemeClr>
                </a:solidFill>
                <a:latin typeface="Gill Sans"/>
              </a:rPr>
              <a:t>.  RM/RA requirements met</a:t>
            </a:r>
          </a:p>
          <a:p>
            <a:pPr marL="171450" lvl="0" indent="-171450">
              <a:buFont typeface="Arial" panose="020B0604020202020204" pitchFamily="34" charset="0"/>
              <a:buChar char="•"/>
            </a:pPr>
            <a:r>
              <a:rPr lang="en-US" sz="1400" b="1" dirty="0">
                <a:solidFill>
                  <a:schemeClr val="accent5">
                    <a:lumMod val="10000"/>
                  </a:schemeClr>
                </a:solidFill>
                <a:latin typeface="Gill Sans"/>
              </a:rPr>
              <a:t>Execution</a:t>
            </a:r>
            <a:r>
              <a:rPr lang="en-US" sz="1400" dirty="0">
                <a:solidFill>
                  <a:schemeClr val="accent5">
                    <a:lumMod val="10000"/>
                  </a:schemeClr>
                </a:solidFill>
                <a:latin typeface="Gill Sans"/>
              </a:rPr>
              <a:t>. </a:t>
            </a:r>
            <a:r>
              <a:rPr lang="en-US" sz="1400" dirty="0" err="1">
                <a:solidFill>
                  <a:schemeClr val="accent5">
                    <a:lumMod val="10000"/>
                  </a:schemeClr>
                </a:solidFill>
                <a:latin typeface="Gill Sans"/>
              </a:rPr>
              <a:t>Baremetal</a:t>
            </a:r>
            <a:r>
              <a:rPr lang="en-US" sz="1400" dirty="0">
                <a:solidFill>
                  <a:schemeClr val="accent5">
                    <a:lumMod val="10000"/>
                  </a:schemeClr>
                </a:solidFill>
                <a:latin typeface="Gill Sans"/>
              </a:rPr>
              <a:t>, Component Verification, API FR/NFR Validation, Security, and Candidate VNF Tests</a:t>
            </a:r>
          </a:p>
          <a:p>
            <a:pPr marL="171450" lvl="0" indent="-171450">
              <a:buFont typeface="Arial" panose="020B0604020202020204" pitchFamily="34" charset="0"/>
              <a:buChar char="•"/>
            </a:pPr>
            <a:r>
              <a:rPr lang="en-US" sz="1400" b="1" dirty="0">
                <a:solidFill>
                  <a:schemeClr val="accent5">
                    <a:lumMod val="10000"/>
                  </a:schemeClr>
                </a:solidFill>
                <a:latin typeface="Gill Sans"/>
              </a:rPr>
              <a:t>Evidence</a:t>
            </a:r>
            <a:r>
              <a:rPr lang="en-US" sz="1400" dirty="0">
                <a:solidFill>
                  <a:schemeClr val="accent5">
                    <a:lumMod val="10000"/>
                  </a:schemeClr>
                </a:solidFill>
                <a:latin typeface="Gill Sans"/>
              </a:rPr>
              <a:t>.  Supplier provided artifacts</a:t>
            </a:r>
          </a:p>
          <a:p>
            <a:pPr marL="171450" lvl="0" indent="-171450">
              <a:buFont typeface="Arial" panose="020B0604020202020204" pitchFamily="34" charset="0"/>
              <a:buChar char="•"/>
            </a:pPr>
            <a:r>
              <a:rPr lang="en-US" sz="1400" b="1" dirty="0">
                <a:solidFill>
                  <a:schemeClr val="accent5">
                    <a:lumMod val="10000"/>
                  </a:schemeClr>
                </a:solidFill>
                <a:latin typeface="Gill Sans"/>
              </a:rPr>
              <a:t>Governance (Badging):</a:t>
            </a:r>
            <a:r>
              <a:rPr lang="en-US" sz="1400" dirty="0">
                <a:solidFill>
                  <a:schemeClr val="accent5">
                    <a:lumMod val="10000"/>
                  </a:schemeClr>
                </a:solidFill>
                <a:latin typeface="Gill Sans"/>
              </a:rPr>
              <a:t>  OVP Review, Consensus, and Certification </a:t>
            </a:r>
          </a:p>
          <a:p>
            <a:pPr marL="628650" lvl="1" indent="-171450">
              <a:buFont typeface="Arial" panose="020B0604020202020204" pitchFamily="34" charset="0"/>
              <a:buChar char="•"/>
            </a:pPr>
            <a:endParaRPr lang="en-US" sz="1050" dirty="0">
              <a:solidFill>
                <a:srgbClr val="009FDB"/>
              </a:solidFill>
              <a:latin typeface="Gill Sans"/>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3F3F3F"/>
                </a:solidFill>
                <a:latin typeface="Gill Sans"/>
              </a:rPr>
              <a:t>Certification Process Drafted</a:t>
            </a:r>
            <a:endParaRPr lang="en-US" sz="1200" b="1" dirty="0"/>
          </a:p>
          <a:p>
            <a:pPr marL="171450" indent="-171450">
              <a:buFont typeface="Arial" panose="020B0604020202020204" pitchFamily="34" charset="0"/>
              <a:buChar char="•"/>
            </a:pPr>
            <a:r>
              <a:rPr lang="en-US" sz="1200" dirty="0">
                <a:solidFill>
                  <a:srgbClr val="009FDB"/>
                </a:solidFill>
                <a:latin typeface="Gill Sans"/>
              </a:rPr>
              <a:t>NFVI supplier utilizes, or installs a target RM/RA-x certified RI lab.</a:t>
            </a:r>
          </a:p>
          <a:p>
            <a:pPr marL="171450" indent="-171450">
              <a:buFont typeface="Arial" panose="020B0604020202020204" pitchFamily="34" charset="0"/>
              <a:buChar char="•"/>
            </a:pPr>
            <a:r>
              <a:rPr lang="en-US" sz="1200" dirty="0">
                <a:solidFill>
                  <a:srgbClr val="009FDB"/>
                </a:solidFill>
                <a:latin typeface="Gill Sans"/>
              </a:rPr>
              <a:t>NFVI &amp; VNFs perform as expected (i.e. test cases pass) on NFVI with acceptable levels of stability and performance.</a:t>
            </a:r>
          </a:p>
          <a:p>
            <a:pPr marL="171450" indent="-171450">
              <a:buFont typeface="Arial" panose="020B0604020202020204" pitchFamily="34" charset="0"/>
              <a:buChar char="•"/>
            </a:pPr>
            <a:r>
              <a:rPr lang="en-US" sz="1200" dirty="0">
                <a:solidFill>
                  <a:srgbClr val="009FDB"/>
                </a:solidFill>
                <a:latin typeface="Gill Sans"/>
              </a:rPr>
              <a:t>Required artifacts are submitted/supplied to the OVP, demonstrating proper Lab Installation, Compliance, Validation, Performance, and Release of Results &amp; Known Issues.</a:t>
            </a:r>
          </a:p>
          <a:p>
            <a:pPr marL="171450" indent="-171450">
              <a:buFont typeface="Arial" panose="020B0604020202020204" pitchFamily="34" charset="0"/>
              <a:buChar char="•"/>
            </a:pPr>
            <a:r>
              <a:rPr lang="en-US" sz="1200" dirty="0">
                <a:solidFill>
                  <a:srgbClr val="009FDB"/>
                </a:solidFill>
                <a:latin typeface="Gill Sans"/>
              </a:rPr>
              <a:t>Artifact validations will be corroborated and confirmed by the OVP. with direct comparison between measured results and documented FRs/NFRs for applications, hardware and software configuration settings, and host systems.</a:t>
            </a:r>
          </a:p>
          <a:p>
            <a:pPr marL="171450" indent="-171450">
              <a:buFont typeface="Arial" panose="020B0604020202020204" pitchFamily="34" charset="0"/>
              <a:buChar char="•"/>
            </a:pPr>
            <a:r>
              <a:rPr lang="en-US" sz="1200" dirty="0">
                <a:solidFill>
                  <a:srgbClr val="009FDB"/>
                </a:solidFill>
                <a:latin typeface="Gill Sans"/>
              </a:rPr>
              <a:t>All OVP inquiries, requests for re-tests, or reformatting / re-uploading of results data are closed.</a:t>
            </a:r>
          </a:p>
          <a:p>
            <a:pPr marL="171450" indent="-171450">
              <a:buFont typeface="Arial" panose="020B0604020202020204" pitchFamily="34" charset="0"/>
              <a:buChar char="•"/>
            </a:pPr>
            <a:r>
              <a:rPr lang="en-US" sz="1200" dirty="0">
                <a:solidFill>
                  <a:srgbClr val="009FDB"/>
                </a:solidFill>
                <a:latin typeface="Gill Sans"/>
              </a:rPr>
              <a:t>Adhere to security compliance</a:t>
            </a:r>
          </a:p>
          <a:p>
            <a:pPr marL="171450" indent="-171450">
              <a:buFont typeface="Arial" panose="020B0604020202020204" pitchFamily="34" charset="0"/>
              <a:buChar char="•"/>
            </a:pPr>
            <a:r>
              <a:rPr lang="en-US" sz="1200" dirty="0">
                <a:solidFill>
                  <a:srgbClr val="009FDB"/>
                </a:solidFill>
                <a:latin typeface="Gill Sans"/>
              </a:rPr>
              <a:t>All Entrance/Exit Criteria Satisfied</a:t>
            </a:r>
          </a:p>
          <a:p>
            <a:endParaRPr lang="en-US" b="1" u="sng" dirty="0"/>
          </a:p>
          <a:p>
            <a:r>
              <a:rPr lang="en-US" b="1" u="sng" dirty="0"/>
              <a:t>Core Certification</a:t>
            </a:r>
          </a:p>
          <a:p>
            <a:pPr marL="171450" indent="-171450">
              <a:buFont typeface="Arial" panose="020B0604020202020204" pitchFamily="34" charset="0"/>
              <a:buChar char="•"/>
            </a:pPr>
            <a:r>
              <a:rPr lang="en-US" sz="1200" b="1" dirty="0">
                <a:solidFill>
                  <a:schemeClr val="accent5">
                    <a:lumMod val="10000"/>
                  </a:schemeClr>
                </a:solidFill>
                <a:latin typeface="Gill Sans"/>
              </a:rPr>
              <a:t>Certified Lab.</a:t>
            </a:r>
            <a:r>
              <a:rPr lang="en-US" sz="1200" dirty="0">
                <a:solidFill>
                  <a:schemeClr val="accent5">
                    <a:lumMod val="10000"/>
                  </a:schemeClr>
                </a:solidFill>
                <a:latin typeface="Gill Sans"/>
              </a:rPr>
              <a:t>  NFVI supplier utilizes, or installs a target RM/RA-x certified RI lab.</a:t>
            </a:r>
          </a:p>
          <a:p>
            <a:pPr marL="171450" indent="-171450">
              <a:buFont typeface="Arial" panose="020B0604020202020204" pitchFamily="34" charset="0"/>
              <a:buChar char="•"/>
            </a:pPr>
            <a:r>
              <a:rPr lang="en-US" sz="1200" b="1" dirty="0">
                <a:solidFill>
                  <a:schemeClr val="accent5">
                    <a:lumMod val="10000"/>
                  </a:schemeClr>
                </a:solidFill>
                <a:latin typeface="Gill Sans"/>
              </a:rPr>
              <a:t>Test Case Traceability.</a:t>
            </a:r>
            <a:r>
              <a:rPr lang="en-US" sz="1200" dirty="0">
                <a:solidFill>
                  <a:schemeClr val="accent5">
                    <a:lumMod val="10000"/>
                  </a:schemeClr>
                </a:solidFill>
                <a:latin typeface="Gill Sans"/>
              </a:rPr>
              <a:t>  Clear Traceability of RM/RA-x requirements, Test Scenarios, and Test Cases  </a:t>
            </a:r>
          </a:p>
          <a:p>
            <a:pPr marL="171450" indent="-171450">
              <a:buFont typeface="Arial" panose="020B0604020202020204" pitchFamily="34" charset="0"/>
              <a:buChar char="•"/>
            </a:pPr>
            <a:r>
              <a:rPr lang="en-US" sz="1200" b="1" dirty="0">
                <a:solidFill>
                  <a:schemeClr val="accent5">
                    <a:lumMod val="10000"/>
                  </a:schemeClr>
                </a:solidFill>
                <a:latin typeface="Gill Sans"/>
              </a:rPr>
              <a:t>Execution</a:t>
            </a:r>
            <a:r>
              <a:rPr lang="en-US" sz="1200" dirty="0">
                <a:solidFill>
                  <a:schemeClr val="accent5">
                    <a:lumMod val="10000"/>
                  </a:schemeClr>
                </a:solidFill>
                <a:latin typeface="Gill Sans"/>
              </a:rPr>
              <a:t>. NFVI &amp; VNFs perform as expected (i.e. test cases pass) on NFVI with acceptable levels of stability, security, and performance.</a:t>
            </a:r>
          </a:p>
          <a:p>
            <a:pPr marL="171450" indent="-171450">
              <a:buFont typeface="Arial" panose="020B0604020202020204" pitchFamily="34" charset="0"/>
              <a:buChar char="•"/>
            </a:pPr>
            <a:r>
              <a:rPr lang="en-US" sz="1200" b="1" dirty="0">
                <a:solidFill>
                  <a:schemeClr val="accent5">
                    <a:lumMod val="10000"/>
                  </a:schemeClr>
                </a:solidFill>
                <a:latin typeface="Gill Sans"/>
              </a:rPr>
              <a:t>Results Collation</a:t>
            </a:r>
            <a:r>
              <a:rPr lang="en-US" sz="1200" dirty="0">
                <a:solidFill>
                  <a:schemeClr val="accent5">
                    <a:lumMod val="10000"/>
                  </a:schemeClr>
                </a:solidFill>
                <a:latin typeface="Gill Sans"/>
              </a:rPr>
              <a:t>: Normalized Results are collated in a central repository </a:t>
            </a:r>
          </a:p>
          <a:p>
            <a:pPr marL="171450" indent="-171450">
              <a:buFont typeface="Arial" panose="020B0604020202020204" pitchFamily="34" charset="0"/>
              <a:buChar char="•"/>
            </a:pPr>
            <a:r>
              <a:rPr lang="en-US" sz="1200" b="1" dirty="0">
                <a:solidFill>
                  <a:schemeClr val="accent5">
                    <a:lumMod val="10000"/>
                  </a:schemeClr>
                </a:solidFill>
                <a:latin typeface="Gill Sans"/>
              </a:rPr>
              <a:t>Evidence</a:t>
            </a:r>
            <a:r>
              <a:rPr lang="en-US" sz="1200" dirty="0">
                <a:solidFill>
                  <a:schemeClr val="accent5">
                    <a:lumMod val="10000"/>
                  </a:schemeClr>
                </a:solidFill>
                <a:latin typeface="Gill Sans"/>
              </a:rPr>
              <a:t>.  Required artifacts are submitted to the OVP</a:t>
            </a:r>
          </a:p>
          <a:p>
            <a:pPr marL="171450" indent="-171450">
              <a:buFont typeface="Arial" panose="020B0604020202020204" pitchFamily="34" charset="0"/>
              <a:buChar char="•"/>
            </a:pPr>
            <a:r>
              <a:rPr lang="en-US" sz="1200" b="1" dirty="0">
                <a:solidFill>
                  <a:schemeClr val="accent5">
                    <a:lumMod val="10000"/>
                  </a:schemeClr>
                </a:solidFill>
                <a:latin typeface="Gill Sans"/>
              </a:rPr>
              <a:t>Governance</a:t>
            </a:r>
            <a:r>
              <a:rPr lang="en-US" sz="1200" dirty="0">
                <a:solidFill>
                  <a:schemeClr val="accent5">
                    <a:lumMod val="10000"/>
                  </a:schemeClr>
                </a:solidFill>
                <a:latin typeface="Gill Sans"/>
              </a:rPr>
              <a:t>.  OVP reviews and provides disposition (i.e. </a:t>
            </a:r>
            <a:r>
              <a:rPr lang="en-US" sz="1200" b="1" dirty="0">
                <a:solidFill>
                  <a:schemeClr val="accent5">
                    <a:lumMod val="10000"/>
                  </a:schemeClr>
                </a:solidFill>
                <a:latin typeface="Gill Sans"/>
              </a:rPr>
              <a:t>Entry/Exit criteria satisfied</a:t>
            </a:r>
            <a:r>
              <a:rPr lang="en-US" sz="1200" dirty="0">
                <a:solidFill>
                  <a:schemeClr val="accent5">
                    <a:lumMod val="10000"/>
                  </a:schemeClr>
                </a:solidFill>
                <a:latin typeface="Gill Sans"/>
              </a:rPr>
              <a:t>)</a:t>
            </a:r>
          </a:p>
          <a:p>
            <a:pPr marL="171450" indent="-171450">
              <a:buFont typeface="Arial" panose="020B0604020202020204" pitchFamily="34" charset="0"/>
              <a:buChar char="•"/>
            </a:pPr>
            <a:r>
              <a:rPr lang="en-US" sz="1200" b="1" dirty="0">
                <a:solidFill>
                  <a:schemeClr val="accent5">
                    <a:lumMod val="10000"/>
                  </a:schemeClr>
                </a:solidFill>
                <a:latin typeface="Gill Sans"/>
              </a:rPr>
              <a:t>Certification</a:t>
            </a:r>
            <a:r>
              <a:rPr lang="en-US" sz="1200" dirty="0">
                <a:solidFill>
                  <a:schemeClr val="accent5">
                    <a:lumMod val="10000"/>
                  </a:schemeClr>
                </a:solidFill>
                <a:latin typeface="Gill Sans"/>
              </a:rPr>
              <a:t>.  OVP inquiries, re-tests, or reformatting / re-uploading of results data are closed</a:t>
            </a:r>
          </a:p>
          <a:p>
            <a:endParaRPr lang="en-US" dirty="0"/>
          </a:p>
          <a:p>
            <a:r>
              <a:rPr lang="en-US" dirty="0"/>
              <a:t>Automation Tool Chain Framework</a:t>
            </a:r>
          </a:p>
          <a:p>
            <a:pPr marL="171450" indent="-171450">
              <a:buFont typeface="Arial" panose="020B0604020202020204" pitchFamily="34" charset="0"/>
              <a:buChar char="•"/>
            </a:pPr>
            <a:r>
              <a:rPr lang="en-US" b="1" dirty="0">
                <a:solidFill>
                  <a:schemeClr val="accent5">
                    <a:lumMod val="10000"/>
                  </a:schemeClr>
                </a:solidFill>
                <a:latin typeface="Gill Sans"/>
              </a:rPr>
              <a:t>Refactor</a:t>
            </a:r>
            <a:r>
              <a:rPr lang="en-US" dirty="0">
                <a:solidFill>
                  <a:schemeClr val="accent5">
                    <a:lumMod val="10000"/>
                  </a:schemeClr>
                </a:solidFill>
                <a:latin typeface="Gill Sans"/>
              </a:rPr>
              <a:t>.  Leverage existing OVP toolchain defined by LFN/OPNFV</a:t>
            </a:r>
          </a:p>
          <a:p>
            <a:pPr marL="171450" indent="-171450">
              <a:buFont typeface="Arial" panose="020B0604020202020204" pitchFamily="34" charset="0"/>
              <a:buChar char="•"/>
            </a:pPr>
            <a:r>
              <a:rPr lang="en-US" b="1" dirty="0">
                <a:solidFill>
                  <a:schemeClr val="accent5">
                    <a:lumMod val="10000"/>
                  </a:schemeClr>
                </a:solidFill>
                <a:latin typeface="Gill Sans"/>
              </a:rPr>
              <a:t>Versatile</a:t>
            </a:r>
            <a:r>
              <a:rPr lang="en-US" dirty="0">
                <a:solidFill>
                  <a:schemeClr val="accent5">
                    <a:lumMod val="10000"/>
                  </a:schemeClr>
                </a:solidFill>
                <a:latin typeface="Gill Sans"/>
              </a:rPr>
              <a:t>.  Test harness is compatible, or conforms to testing against standard interfaces and services.</a:t>
            </a:r>
          </a:p>
          <a:p>
            <a:pPr marL="171450" indent="-171450">
              <a:buFont typeface="Arial" panose="020B0604020202020204" pitchFamily="34" charset="0"/>
              <a:buChar char="•"/>
            </a:pPr>
            <a:r>
              <a:rPr lang="en-US" b="1" dirty="0">
                <a:solidFill>
                  <a:schemeClr val="accent5">
                    <a:lumMod val="10000"/>
                  </a:schemeClr>
                </a:solidFill>
                <a:latin typeface="Gill Sans"/>
              </a:rPr>
              <a:t>Supplier Integration</a:t>
            </a:r>
            <a:r>
              <a:rPr lang="en-US" dirty="0">
                <a:solidFill>
                  <a:schemeClr val="accent5">
                    <a:lumMod val="10000"/>
                  </a:schemeClr>
                </a:solidFill>
                <a:latin typeface="Gill Sans"/>
              </a:rPr>
              <a:t>.  VNF functionality easily tested with addition of Supplier Apparatus.</a:t>
            </a:r>
          </a:p>
          <a:p>
            <a:pPr marL="171450" indent="-171450">
              <a:buFont typeface="Arial" panose="020B0604020202020204" pitchFamily="34" charset="0"/>
              <a:buChar char="•"/>
            </a:pPr>
            <a:r>
              <a:rPr lang="en-US" b="1" dirty="0">
                <a:solidFill>
                  <a:schemeClr val="accent5">
                    <a:lumMod val="10000"/>
                  </a:schemeClr>
                </a:solidFill>
                <a:latin typeface="Gill Sans"/>
              </a:rPr>
              <a:t>Adaptable</a:t>
            </a:r>
            <a:r>
              <a:rPr lang="en-US" dirty="0">
                <a:solidFill>
                  <a:schemeClr val="accent5">
                    <a:lumMod val="10000"/>
                  </a:schemeClr>
                </a:solidFill>
                <a:latin typeface="Gill Sans"/>
              </a:rPr>
              <a:t>.  Tool Chain Portable across test-/release- efforts.</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4074848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5</a:t>
            </a:fld>
            <a:endParaRPr lang="en-US" dirty="0">
              <a:solidFill>
                <a:prstClr val="black"/>
              </a:solidFill>
            </a:endParaRPr>
          </a:p>
        </p:txBody>
      </p:sp>
    </p:spTree>
    <p:extLst>
      <p:ext uri="{BB962C8B-B14F-4D97-AF65-F5344CB8AC3E}">
        <p14:creationId xmlns:p14="http://schemas.microsoft.com/office/powerpoint/2010/main" val="3958026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fontAlgn="base" hangingPunct="0">
              <a:spcBef>
                <a:spcPct val="0"/>
              </a:spcBef>
              <a:spcAft>
                <a:spcPct val="0"/>
              </a:spcAft>
            </a:pPr>
            <a:r>
              <a:rPr lang="en-US" altLang="en-US" sz="1000" b="1" dirty="0">
                <a:solidFill>
                  <a:srgbClr val="009FDB"/>
                </a:solidFill>
                <a:latin typeface="-apple-system"/>
              </a:rPr>
              <a:t>Validations performed.</a:t>
            </a:r>
          </a:p>
          <a:p>
            <a:pPr marL="628650" lvl="1" indent="-171450" eaLnBrk="0" fontAlgn="base" hangingPunct="0">
              <a:spcBef>
                <a:spcPct val="0"/>
              </a:spcBef>
              <a:spcAft>
                <a:spcPct val="0"/>
              </a:spcAft>
              <a:buFont typeface="Arial" panose="020B0604020202020204" pitchFamily="34" charset="0"/>
              <a:buChar char="•"/>
            </a:pPr>
            <a:r>
              <a:rPr lang="en-US" altLang="en-US" sz="1000" dirty="0" err="1">
                <a:solidFill>
                  <a:srgbClr val="009FDB"/>
                </a:solidFill>
                <a:latin typeface="-apple-system"/>
              </a:rPr>
              <a:t>NFVi</a:t>
            </a:r>
            <a:r>
              <a:rPr lang="en-US" altLang="en-US" sz="1000" dirty="0">
                <a:solidFill>
                  <a:srgbClr val="009FDB"/>
                </a:solidFill>
                <a:latin typeface="-apple-system"/>
              </a:rPr>
              <a:t> Verifications (Compliance): Manifest Verifications will ensure the NFVI is compliant, and delivered for testing, with hardware and software profile specifications defined by the Ref Model and Ref Architecture.</a:t>
            </a:r>
          </a:p>
          <a:p>
            <a:pPr marL="628650" lvl="1" indent="-171450" eaLnBrk="0" fontAlgn="base" hangingPunct="0">
              <a:spcBef>
                <a:spcPct val="0"/>
              </a:spcBef>
              <a:spcAft>
                <a:spcPct val="0"/>
              </a:spcAft>
              <a:buFont typeface="Arial" panose="020B0604020202020204" pitchFamily="34" charset="0"/>
              <a:buChar char="•"/>
            </a:pPr>
            <a:r>
              <a:rPr lang="en-US" altLang="en-US" sz="1000" dirty="0">
                <a:solidFill>
                  <a:srgbClr val="009FDB"/>
                </a:solidFill>
                <a:latin typeface="-apple-system"/>
              </a:rPr>
              <a:t>Empirical Validation with Reference VNF (Validation): Empirical Validation with Reference Golden VNFs will ensure the NFVI runs with a set of VNF Families, or Classes, to mimic production-like VNFs to baseline infrastructure conformance.</a:t>
            </a:r>
          </a:p>
          <a:p>
            <a:pPr marL="628650" lvl="1" indent="-171450" eaLnBrk="0" fontAlgn="base" hangingPunct="0">
              <a:spcBef>
                <a:spcPct val="0"/>
              </a:spcBef>
              <a:spcAft>
                <a:spcPct val="0"/>
              </a:spcAft>
              <a:buFont typeface="Arial" panose="020B0604020202020204" pitchFamily="34" charset="0"/>
              <a:buChar char="•"/>
            </a:pPr>
            <a:r>
              <a:rPr lang="en-US" altLang="en-US" sz="1000" dirty="0">
                <a:solidFill>
                  <a:srgbClr val="009FDB"/>
                </a:solidFill>
                <a:latin typeface="-apple-system"/>
              </a:rPr>
              <a:t>Candidate VNF Validation (Validation &amp; Performance): Candidate VNF Validation will ensure complete interoperability of VNF behavior on the NFVI leveraging VVP/VNFSDK test suites to ensure VNF can be spun up, modified, or removed, on the target NFVI (aka Interoperability).</a:t>
            </a:r>
          </a:p>
          <a:p>
            <a:endParaRPr lang="en-US" dirty="0"/>
          </a:p>
          <a:p>
            <a:pPr eaLnBrk="0" fontAlgn="base" hangingPunct="0">
              <a:spcBef>
                <a:spcPct val="0"/>
              </a:spcBef>
              <a:spcAft>
                <a:spcPct val="0"/>
              </a:spcAft>
            </a:pPr>
            <a:r>
              <a:rPr kumimoji="0" lang="en-US" altLang="en-US" sz="1200" b="1" i="1" u="none" strike="noStrike" cap="none" normalizeH="0" baseline="0" dirty="0">
                <a:ln>
                  <a:noFill/>
                </a:ln>
                <a:solidFill>
                  <a:schemeClr val="accent5">
                    <a:lumMod val="10000"/>
                  </a:schemeClr>
                </a:solidFill>
                <a:effectLst/>
                <a:latin typeface="Gill Sans"/>
              </a:rPr>
              <a:t>Badging</a:t>
            </a:r>
            <a:r>
              <a:rPr kumimoji="0" lang="en-US" altLang="en-US" sz="1200" b="0" i="0" u="none" strike="noStrike" cap="none" normalizeH="0" baseline="0" dirty="0">
                <a:ln>
                  <a:noFill/>
                </a:ln>
                <a:solidFill>
                  <a:schemeClr val="accent5">
                    <a:lumMod val="10000"/>
                  </a:schemeClr>
                </a:solidFill>
                <a:effectLst/>
                <a:latin typeface="Gill Sans"/>
              </a:rPr>
              <a:t> refers to the granting of a certification badge by the OVP to Suppliers/Testers of CNTT NFVI+VNF upon demonstration the testing performed confirms:</a:t>
            </a:r>
          </a:p>
          <a:p>
            <a:pPr marL="628650" lvl="1" indent="-171450" eaLnBrk="0" fontAlgn="base" hangingPunct="0">
              <a:spcBef>
                <a:spcPct val="0"/>
              </a:spcBef>
              <a:spcAft>
                <a:spcPct val="0"/>
              </a:spcAft>
              <a:buFont typeface="Arial" panose="020B0604020202020204" pitchFamily="34" charset="0"/>
              <a:buChar char="•"/>
            </a:pPr>
            <a:r>
              <a:rPr kumimoji="0" lang="en-US" altLang="en-US" sz="1200" b="0" i="0" u="none" strike="noStrike" cap="none" normalizeH="0" baseline="0" dirty="0">
                <a:ln>
                  <a:noFill/>
                </a:ln>
                <a:solidFill>
                  <a:schemeClr val="accent5">
                    <a:lumMod val="10000"/>
                  </a:schemeClr>
                </a:solidFill>
                <a:effectLst/>
                <a:latin typeface="Gill Sans"/>
              </a:rPr>
              <a:t>NFVI adheres to CNTT RA/RM requirements.</a:t>
            </a:r>
          </a:p>
          <a:p>
            <a:pPr marL="628650" lvl="1" indent="-171450" eaLnBrk="0" fontAlgn="base" hangingPunct="0">
              <a:spcBef>
                <a:spcPct val="0"/>
              </a:spcBef>
              <a:spcAft>
                <a:spcPct val="0"/>
              </a:spcAft>
              <a:buFont typeface="Arial" panose="020B0604020202020204" pitchFamily="34" charset="0"/>
              <a:buChar char="•"/>
            </a:pPr>
            <a:r>
              <a:rPr kumimoji="0" lang="en-US" altLang="en-US" sz="1200" b="0" i="0" u="none" strike="noStrike" cap="none" normalizeH="0" baseline="0" dirty="0">
                <a:ln>
                  <a:noFill/>
                </a:ln>
                <a:solidFill>
                  <a:schemeClr val="accent5">
                    <a:lumMod val="10000"/>
                  </a:schemeClr>
                </a:solidFill>
                <a:effectLst/>
                <a:latin typeface="Gill Sans"/>
              </a:rPr>
              <a:t>CNTT certified VNFs functionally perform as expected (i.e. test cases pass) on NFVI with acceptable levels of stability and performance.</a:t>
            </a:r>
          </a:p>
          <a:p>
            <a:endParaRPr lang="en-US" dirty="0"/>
          </a:p>
          <a:p>
            <a:pPr eaLnBrk="0" fontAlgn="base" hangingPunct="0">
              <a:spcBef>
                <a:spcPct val="0"/>
              </a:spcBef>
              <a:spcAft>
                <a:spcPct val="0"/>
              </a:spcAft>
            </a:pPr>
            <a:r>
              <a:rPr lang="en-US" altLang="en-US" sz="1200" b="1" dirty="0">
                <a:solidFill>
                  <a:schemeClr val="accent5">
                    <a:lumMod val="10000"/>
                  </a:schemeClr>
                </a:solidFill>
                <a:latin typeface="Gill Sans"/>
              </a:rPr>
              <a:t>Badges offered </a:t>
            </a:r>
            <a:r>
              <a:rPr lang="en-US" altLang="en-US" sz="1200" dirty="0">
                <a:solidFill>
                  <a:schemeClr val="accent5">
                    <a:lumMod val="10000"/>
                  </a:schemeClr>
                </a:solidFill>
                <a:latin typeface="Gill Sans"/>
              </a:rPr>
              <a:t>will consist of Infra (NFVI) and VNF.  VNF badges require NFVI badge.</a:t>
            </a:r>
          </a:p>
          <a:p>
            <a:pPr marL="628650" lvl="1" indent="-171450" eaLnBrk="0" fontAlgn="base" hangingPunct="0">
              <a:spcBef>
                <a:spcPct val="0"/>
              </a:spcBef>
              <a:spcAft>
                <a:spcPct val="0"/>
              </a:spcAft>
              <a:buFont typeface="Arial" panose="020B0604020202020204" pitchFamily="34" charset="0"/>
              <a:buChar char="•"/>
            </a:pPr>
            <a:r>
              <a:rPr lang="en-US" altLang="en-US" sz="1200" b="1" dirty="0">
                <a:solidFill>
                  <a:schemeClr val="accent5">
                    <a:lumMod val="10000"/>
                  </a:schemeClr>
                </a:solidFill>
                <a:latin typeface="Gill Sans"/>
              </a:rPr>
              <a:t>Infrastructure:  </a:t>
            </a:r>
            <a:r>
              <a:rPr lang="en-US" altLang="en-US" sz="1200" dirty="0">
                <a:solidFill>
                  <a:schemeClr val="accent5">
                    <a:lumMod val="10000"/>
                  </a:schemeClr>
                </a:solidFill>
                <a:latin typeface="Gill Sans"/>
              </a:rPr>
              <a:t>Adherence and demonstration to Compliance, Validation, and Performance for stated RI-x.  (e.g. Lab Verification, Component Delivery, FR/NFR testing).</a:t>
            </a:r>
          </a:p>
          <a:p>
            <a:pPr marL="628650" lvl="1" indent="-171450" eaLnBrk="0" fontAlgn="base" hangingPunct="0">
              <a:spcBef>
                <a:spcPct val="0"/>
              </a:spcBef>
              <a:spcAft>
                <a:spcPct val="0"/>
              </a:spcAft>
              <a:buFont typeface="Arial" panose="020B0604020202020204" pitchFamily="34" charset="0"/>
              <a:buChar char="•"/>
            </a:pPr>
            <a:r>
              <a:rPr lang="en-US" altLang="en-US" sz="1200" b="1" dirty="0">
                <a:solidFill>
                  <a:schemeClr val="accent5">
                    <a:lumMod val="10000"/>
                  </a:schemeClr>
                </a:solidFill>
                <a:latin typeface="Gill Sans"/>
              </a:rPr>
              <a:t>VNF: </a:t>
            </a:r>
            <a:r>
              <a:rPr lang="en-US" altLang="en-US" sz="1200" dirty="0">
                <a:solidFill>
                  <a:schemeClr val="accent5">
                    <a:lumMod val="10000"/>
                  </a:schemeClr>
                </a:solidFill>
                <a:latin typeface="Gill Sans"/>
              </a:rPr>
              <a:t> Implementation of certified RI, Interoperability Validation including performance measurement within platform tolerance, coupled with VNF instantiation, soak, and removal of the VNF.</a:t>
            </a:r>
          </a:p>
          <a:p>
            <a:endParaRPr lang="en-US" dirty="0"/>
          </a:p>
          <a:p>
            <a:pPr rtl="0" eaLnBrk="1" fontAlgn="ctr" latinLnBrk="0" hangingPunct="1"/>
            <a:r>
              <a:rPr lang="en-US" sz="1200" b="1" i="0" u="none" strike="noStrike" kern="1200" dirty="0">
                <a:solidFill>
                  <a:schemeClr val="tx1"/>
                </a:solidFill>
                <a:effectLst/>
                <a:latin typeface="+mn-lt"/>
                <a:ea typeface="+mn-ea"/>
                <a:cs typeface="+mn-cs"/>
              </a:rPr>
              <a:t>Category</a:t>
            </a:r>
            <a:endParaRPr lang="en-US" sz="1200" b="0" i="0" u="none" strike="noStrike" kern="1200" dirty="0">
              <a:solidFill>
                <a:schemeClr val="tx1"/>
              </a:solidFill>
              <a:effectLst/>
              <a:latin typeface="+mn-lt"/>
              <a:ea typeface="+mn-ea"/>
              <a:cs typeface="+mn-cs"/>
            </a:endParaRPr>
          </a:p>
          <a:p>
            <a:pPr rtl="0" eaLnBrk="1" fontAlgn="ctr" latinLnBrk="0" hangingPunct="1"/>
            <a:r>
              <a:rPr lang="en-US" sz="1200" b="1" i="0" u="none" strike="noStrike" kern="1200" dirty="0">
                <a:solidFill>
                  <a:schemeClr val="tx1"/>
                </a:solidFill>
                <a:effectLst/>
                <a:latin typeface="+mn-lt"/>
                <a:ea typeface="+mn-ea"/>
                <a:cs typeface="+mn-cs"/>
              </a:rPr>
              <a:t>OVP/CVC Expectation</a:t>
            </a:r>
            <a:endParaRPr lang="en-US" sz="1200" b="0" i="0" u="none" strike="noStrike" kern="1200" dirty="0">
              <a:solidFill>
                <a:schemeClr val="tx1"/>
              </a:solidFill>
              <a:effectLst/>
              <a:latin typeface="+mn-lt"/>
              <a:ea typeface="+mn-ea"/>
              <a:cs typeface="+mn-cs"/>
            </a:endParaRPr>
          </a:p>
          <a:p>
            <a:pPr rtl="0" eaLnBrk="1" fontAlgn="ctr" latinLnBrk="0" hangingPunct="1"/>
            <a:r>
              <a:rPr lang="en-US" sz="1200" b="1" i="0" u="none" strike="noStrike" kern="1200" dirty="0">
                <a:solidFill>
                  <a:schemeClr val="tx1"/>
                </a:solidFill>
                <a:effectLst/>
                <a:latin typeface="+mn-lt"/>
                <a:ea typeface="+mn-ea"/>
                <a:cs typeface="+mn-cs"/>
              </a:rPr>
              <a:t>Supporting Artifact(s)</a:t>
            </a:r>
            <a:endParaRPr lang="en-US" sz="1200" b="0" i="0" u="none" strike="noStrike" kern="1200" dirty="0">
              <a:solidFill>
                <a:schemeClr val="tx1"/>
              </a:solidFill>
              <a:effectLst/>
              <a:latin typeface="+mn-lt"/>
              <a:ea typeface="+mn-ea"/>
              <a:cs typeface="+mn-cs"/>
            </a:endParaRPr>
          </a:p>
          <a:p>
            <a:pPr rtl="0" eaLnBrk="1" fontAlgn="ctr" latinLnBrk="0" hangingPunct="1"/>
            <a:r>
              <a:rPr lang="en-US" sz="1200" b="0" i="0" u="none" strike="noStrike" kern="1200" dirty="0">
                <a:solidFill>
                  <a:schemeClr val="tx1"/>
                </a:solidFill>
                <a:effectLst/>
                <a:latin typeface="+mn-lt"/>
                <a:ea typeface="+mn-ea"/>
                <a:cs typeface="+mn-cs"/>
              </a:rPr>
              <a:t>Lab  - Verification that delivered test lab conforms to RI-x lab requirements for topology, # of nodes, network fabric, </a:t>
            </a:r>
            <a:r>
              <a:rPr lang="en-US" sz="1200" b="0" i="0" u="none" strike="noStrike" kern="1200" dirty="0" err="1">
                <a:solidFill>
                  <a:schemeClr val="tx1"/>
                </a:solidFill>
                <a:effectLst/>
                <a:latin typeface="+mn-lt"/>
                <a:ea typeface="+mn-ea"/>
                <a:cs typeface="+mn-cs"/>
              </a:rPr>
              <a:t>etc</a:t>
            </a:r>
            <a:r>
              <a:rPr lang="en-US" sz="1200" b="0" i="0" u="none" strike="noStrike" kern="1200" dirty="0">
                <a:solidFill>
                  <a:schemeClr val="tx1"/>
                </a:solidFill>
                <a:effectLst/>
                <a:latin typeface="+mn-lt"/>
                <a:ea typeface="+mn-ea"/>
                <a:cs typeface="+mn-cs"/>
              </a:rPr>
              <a:t> [Bare-metal H/W Validations]</a:t>
            </a:r>
          </a:p>
          <a:p>
            <a:pPr rtl="0" eaLnBrk="1" fontAlgn="ctr" latinLnBrk="0" hangingPunct="1"/>
            <a:r>
              <a:rPr lang="en-US" sz="1200" b="0" i="0" u="none" strike="noStrike" kern="1200" dirty="0">
                <a:solidFill>
                  <a:schemeClr val="tx1"/>
                </a:solidFill>
                <a:effectLst/>
                <a:latin typeface="+mn-lt"/>
                <a:ea typeface="+mn-ea"/>
                <a:cs typeface="+mn-cs"/>
              </a:rPr>
              <a:t>Compliance - Verification that the installed software conforms to RM/RA requirements for required components and configured options and extensions, </a:t>
            </a:r>
            <a:r>
              <a:rPr lang="en-US" sz="1200" b="0" i="0" u="none" strike="noStrike" kern="1200" dirty="0" err="1">
                <a:solidFill>
                  <a:schemeClr val="tx1"/>
                </a:solidFill>
                <a:effectLst/>
                <a:latin typeface="+mn-lt"/>
                <a:ea typeface="+mn-ea"/>
                <a:cs typeface="+mn-cs"/>
              </a:rPr>
              <a:t>etc</a:t>
            </a:r>
            <a:r>
              <a:rPr lang="en-US" sz="1200" b="0" i="0" u="none" strike="noStrike" kern="1200" dirty="0">
                <a:solidFill>
                  <a:schemeClr val="tx1"/>
                </a:solidFill>
                <a:effectLst/>
                <a:latin typeface="+mn-lt"/>
                <a:ea typeface="+mn-ea"/>
                <a:cs typeface="+mn-cs"/>
              </a:rPr>
              <a:t> [Manifest S/W Validations]</a:t>
            </a:r>
          </a:p>
          <a:p>
            <a:pPr rtl="0" eaLnBrk="1" fontAlgn="ctr" latinLnBrk="0" hangingPunct="1"/>
            <a:r>
              <a:rPr lang="en-US" sz="1200" b="0" i="0" u="none" strike="noStrike" kern="1200" dirty="0">
                <a:solidFill>
                  <a:schemeClr val="tx1"/>
                </a:solidFill>
                <a:effectLst/>
                <a:latin typeface="+mn-lt"/>
                <a:ea typeface="+mn-ea"/>
                <a:cs typeface="+mn-cs"/>
              </a:rPr>
              <a:t>Validation - FR Validation of Component and API functional behavior meets requirements specified in RM/RA-x requirements documents [API &amp; Platform Test Results]</a:t>
            </a:r>
          </a:p>
          <a:p>
            <a:pPr rtl="0" eaLnBrk="1" fontAlgn="ctr" latinLnBrk="0" hangingPunct="1"/>
            <a:r>
              <a:rPr lang="en-US" sz="1200" b="0" i="0" u="none" strike="noStrike" kern="1200" dirty="0">
                <a:solidFill>
                  <a:schemeClr val="tx1"/>
                </a:solidFill>
                <a:effectLst/>
                <a:latin typeface="+mn-lt"/>
                <a:ea typeface="+mn-ea"/>
                <a:cs typeface="+mn-cs"/>
              </a:rPr>
              <a:t>Performance - NFR Validation of Component, Interface, and API, results are within tolerance, or achieve baseline measurements [Performance Test Results]000</a:t>
            </a:r>
          </a:p>
          <a:p>
            <a:pPr rtl="0" eaLnBrk="1" fontAlgn="ctr" latinLnBrk="0" hangingPunct="1"/>
            <a:r>
              <a:rPr lang="en-US" sz="1200" b="0" i="0" u="none" strike="noStrike" kern="1200" dirty="0">
                <a:solidFill>
                  <a:schemeClr val="tx1"/>
                </a:solidFill>
                <a:effectLst/>
                <a:latin typeface="+mn-lt"/>
                <a:ea typeface="+mn-ea"/>
                <a:cs typeface="+mn-cs"/>
              </a:rPr>
              <a:t>Results Reporting - Published of Test Results into centralized and common repository and reporting portal [Normalized Results per Standards]</a:t>
            </a:r>
          </a:p>
          <a:p>
            <a:pPr rtl="0" eaLnBrk="1" fontAlgn="ctr" latinLnBrk="0" hangingPunct="1"/>
            <a:r>
              <a:rPr lang="en-US" sz="1200" b="0" i="0" u="none" strike="noStrike" kern="1200" dirty="0">
                <a:solidFill>
                  <a:schemeClr val="tx1"/>
                </a:solidFill>
                <a:effectLst/>
                <a:latin typeface="+mn-lt"/>
                <a:ea typeface="+mn-ea"/>
                <a:cs typeface="+mn-cs"/>
              </a:rPr>
              <a:t>Release Notes - Supplier provides concluding remarks, links to artifacts, and demonstration of having met exit criteria for testing [Release Notes]</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6</a:t>
            </a:fld>
            <a:endParaRPr lang="en-US" dirty="0">
              <a:solidFill>
                <a:prstClr val="black"/>
              </a:solidFill>
            </a:endParaRPr>
          </a:p>
        </p:txBody>
      </p:sp>
    </p:spTree>
    <p:extLst>
      <p:ext uri="{BB962C8B-B14F-4D97-AF65-F5344CB8AC3E}">
        <p14:creationId xmlns:p14="http://schemas.microsoft.com/office/powerpoint/2010/main" val="2482438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Categorization</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Test suites will be categorized as Functional/Platform or Performance based.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Results.</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Test results reporting will be communicated as a boolean (pass/fail), or Measurements Only.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endParaRPr>
          </a:p>
          <a:p>
            <a:pPr marL="628650" lvl="1" indent="-171450" eaLnBrk="0" fontAlgn="base" hangingPunct="0">
              <a:spcBef>
                <a:spcPct val="0"/>
              </a:spcBef>
              <a:spcAft>
                <a:spcPct val="0"/>
              </a:spcAft>
              <a:buFont typeface="Arial" panose="020B0604020202020204" pitchFamily="34" charset="0"/>
              <a:buChar char="•"/>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Functional Pass/Fail</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signals the assertions set in a test script verify the Functional Requirements (FR) has met its stated objective as delivered by the developer. This will consist of both positive validation of expected behavior, as well as negative based testing when to confirm error handling is working as expected.</a:t>
            </a:r>
          </a:p>
          <a:p>
            <a:pPr marL="628650" lvl="1" indent="-171450" eaLnBrk="0" fontAlgn="base" hangingPunct="0">
              <a:spcBef>
                <a:spcPct val="0"/>
              </a:spcBef>
              <a:spcAft>
                <a:spcPct val="0"/>
              </a:spcAft>
              <a:buFont typeface="Arial" panose="020B0604020202020204" pitchFamily="34" charset="0"/>
              <a:buChar char="•"/>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Performance-based Pass/Fail</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determination will be made by comparing Non-Functional (NFR) NFVI KPIs (obtained after testing) with the Golden KPIs. Some of the examples of performance KPIs include, but not limited to: TCP bandwidth, UDP throughput, Memory latency, Jitter, IOPS etc. See </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Chapter 4 of RM</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for a complete list of metrics and requirements.</a:t>
            </a:r>
          </a:p>
          <a:p>
            <a:pPr marL="628650" lvl="1" indent="-171450" eaLnBrk="0" fontAlgn="base" hangingPunct="0">
              <a:spcBef>
                <a:spcPct val="0"/>
              </a:spcBef>
              <a:spcAft>
                <a:spcPct val="0"/>
              </a:spcAft>
              <a:buFont typeface="Arial" panose="020B0604020202020204" pitchFamily="34" charset="0"/>
              <a:buChar char="•"/>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Measurement Results</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Baseline Measurements will be performed when there are no benchmark standards to compare results, or established FRs/NFRs for which to gauge application / platform behavior in an integrated environment, or under load conditions. In these cases, test results will be executed to measure the application, platform, then prepare FRs/NFRs for subsequent enhancements and test runs.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Collation | Portal</a:t>
            </a: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 The following criteria will be applied to the collation and presentation of test-runs seeking NFVI certification:</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RA number and name (e.g. RA-1 OpenStack)</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Version of software tested (e.g. OpenStack Ocata)</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Normalized results will be collated across all test runs (i.e. centralized database)</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Clear time stamps of test runs will be provided.</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Identification of test engineer / executor.</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Traceability to requirements.</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Summarized conclusion if conditions warrant test certification (see Badging Section).</a:t>
            </a:r>
          </a:p>
          <a:p>
            <a:pPr lvl="1" eaLnBrk="0" fontAlgn="base" hangingPunct="0">
              <a:spcBef>
                <a:spcPct val="0"/>
              </a:spcBef>
              <a:spcAft>
                <a:spcPct val="0"/>
              </a:spcAft>
              <a:buFontTx/>
              <a:buChar char="•"/>
            </a:pPr>
            <a:r>
              <a:rPr kumimoji="0" lang="en-US" altLang="en-US" sz="1200" b="0" i="0" u="none" strike="noStrike" cap="none" normalizeH="0" baseline="0" dirty="0">
                <a:ln>
                  <a:noFill/>
                </a:ln>
                <a:solidFill>
                  <a:srgbClr val="009FDB"/>
                </a:solidFill>
                <a:effectLst/>
                <a:latin typeface="Verdana" panose="020B0604030504040204" pitchFamily="34" charset="0"/>
                <a:ea typeface="Verdana" panose="020B0604030504040204" pitchFamily="34" charset="0"/>
              </a:rPr>
              <a:t>Portal contains links to certification badge(s) received.</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7</a:t>
            </a:fld>
            <a:endParaRPr lang="en-US" dirty="0">
              <a:solidFill>
                <a:prstClr val="black"/>
              </a:solidFill>
            </a:endParaRPr>
          </a:p>
        </p:txBody>
      </p:sp>
    </p:spTree>
    <p:extLst>
      <p:ext uri="{BB962C8B-B14F-4D97-AF65-F5344CB8AC3E}">
        <p14:creationId xmlns:p14="http://schemas.microsoft.com/office/powerpoint/2010/main" val="2593284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8</a:t>
            </a:fld>
            <a:endParaRPr lang="en-US" dirty="0">
              <a:solidFill>
                <a:prstClr val="black"/>
              </a:solidFill>
            </a:endParaRPr>
          </a:p>
        </p:txBody>
      </p:sp>
    </p:spTree>
    <p:extLst>
      <p:ext uri="{BB962C8B-B14F-4D97-AF65-F5344CB8AC3E}">
        <p14:creationId xmlns:p14="http://schemas.microsoft.com/office/powerpoint/2010/main" val="36558558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107000"/>
              </a:lnSpc>
              <a:spcAft>
                <a:spcPts val="1200"/>
              </a:spcAft>
              <a:buFont typeface="Arial" panose="020B0604020202020204" pitchFamily="34" charset="0"/>
              <a:buChar char="•"/>
            </a:pPr>
            <a:r>
              <a:rPr lang="en-US" sz="1200" b="1"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Defined</a:t>
            </a:r>
            <a:r>
              <a:rPr lang="en-US" sz="1200"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  Testing and compliance processes and requirements to ensure that the NFVI and VNFs supplied by vendors adhere to the CNTT Reference Model (RM) and Reference Architecture (RA). </a:t>
            </a:r>
          </a:p>
          <a:p>
            <a:pPr marL="285750" indent="-285750">
              <a:lnSpc>
                <a:spcPct val="107000"/>
              </a:lnSpc>
              <a:spcAft>
                <a:spcPts val="1200"/>
              </a:spcAft>
              <a:buFont typeface="Arial" panose="020B0604020202020204" pitchFamily="34" charset="0"/>
              <a:buChar char="•"/>
            </a:pPr>
            <a:r>
              <a:rPr lang="en-US" sz="1200"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Certification of NFVI+VNF will be fulfilled by the OPNFV Verified Program (OVP), under the Linux Foundation Networking (LFN) umbrella. The program will be overseen by the Compliance Verification Committee (CVC), who will provide tracking and governance for verification, validation and certification</a:t>
            </a:r>
            <a:endParaRPr lang="en-US" sz="1200" dirty="0">
              <a:solidFill>
                <a:srgbClr val="009FDB"/>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200" b="1"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Verification</a:t>
            </a:r>
            <a:r>
              <a:rPr lang="en-US" sz="1200"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 will be used to indicate conformance to design requirement specifications. Activities involved Reviews and Walk-Throughs to ensure the NFVI is delivered per implementation specifications.</a:t>
            </a:r>
            <a:endParaRPr lang="en-US" sz="1200" dirty="0">
              <a:solidFill>
                <a:srgbClr val="009FDB"/>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200" b="1"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Validation</a:t>
            </a:r>
            <a:r>
              <a:rPr lang="en-US" sz="1200"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 is used to indicate that testing is performed to confirm that the actual output of a product meets the expected or desired outcome, or behavior.</a:t>
            </a:r>
            <a:endParaRPr lang="en-US" sz="1200" dirty="0">
              <a:solidFill>
                <a:srgbClr val="009FDB"/>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300"/>
              </a:spcBef>
              <a:spcAft>
                <a:spcPts val="800"/>
              </a:spcAft>
              <a:buSzPts val="1000"/>
              <a:buFont typeface="Symbol" panose="05050102010706020507" pitchFamily="18" charset="2"/>
              <a:buChar char=""/>
              <a:tabLst>
                <a:tab pos="457200" algn="l"/>
              </a:tabLst>
            </a:pPr>
            <a:r>
              <a:rPr lang="en-US" sz="1200" b="1"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Certification </a:t>
            </a:r>
            <a:r>
              <a:rPr lang="en-US" sz="1200" dirty="0">
                <a:solidFill>
                  <a:srgbClr val="009FDB"/>
                </a:solidFill>
                <a:latin typeface="Segoe UI Historic" panose="020B0502040204020203" pitchFamily="34" charset="0"/>
                <a:ea typeface="Times New Roman" panose="02020603050405020304" pitchFamily="18" charset="0"/>
                <a:cs typeface="Times New Roman" panose="02020603050405020304" pitchFamily="18" charset="0"/>
              </a:rPr>
              <a:t>of NFVI and/or VNFs supplied by vendors and the providing of badges/marks in recognition of the successful completion of compliance and verification testing</a:t>
            </a:r>
            <a:endParaRPr lang="en-US" sz="1200" dirty="0">
              <a:solidFill>
                <a:srgbClr val="009FDB"/>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sng" strike="noStrike" cap="none" normalizeH="0" baseline="0" dirty="0">
                <a:ln>
                  <a:noFill/>
                </a:ln>
                <a:solidFill>
                  <a:srgbClr val="009FDB"/>
                </a:solidFill>
                <a:effectLst/>
                <a:latin typeface="Arial" panose="020B0604020202020204" pitchFamily="34" charset="0"/>
              </a:rPr>
              <a:t>Certification and issuance of NFVI+VNF badges: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dirty="0">
                <a:ln>
                  <a:noFill/>
                </a:ln>
                <a:solidFill>
                  <a:srgbClr val="009FDB"/>
                </a:solidFill>
                <a:effectLst/>
                <a:latin typeface="-apple-system"/>
              </a:rPr>
              <a:t>NFVI supplier utilizes, or installs a target RM/RA-x certified RI lab.</a:t>
            </a:r>
          </a:p>
          <a:p>
            <a:pPr lvl="0" eaLnBrk="0" fontAlgn="base" hangingPunct="0">
              <a:spcBef>
                <a:spcPct val="0"/>
              </a:spcBef>
              <a:spcAft>
                <a:spcPct val="0"/>
              </a:spcAft>
              <a:buFontTx/>
              <a:buChar char="•"/>
            </a:pPr>
            <a:r>
              <a:rPr lang="en-US" altLang="en-US" sz="1200" dirty="0">
                <a:solidFill>
                  <a:srgbClr val="009FDB"/>
                </a:solidFill>
                <a:latin typeface="-apple-system"/>
              </a:rPr>
              <a:t> Documented test cases which confirm to standards for categorizing, collation, and reporting</a:t>
            </a:r>
            <a:endParaRPr kumimoji="0" lang="en-US" altLang="en-US" sz="1200" b="0" i="0" u="none" strike="noStrike" cap="none" normalizeH="0" baseline="0" dirty="0">
              <a:ln>
                <a:noFill/>
              </a:ln>
              <a:solidFill>
                <a:srgbClr val="009FDB"/>
              </a:solidFill>
              <a:effectLst/>
              <a:latin typeface="-apple-system"/>
            </a:endParaRPr>
          </a:p>
          <a:p>
            <a:pPr lvl="0" eaLnBrk="0" fontAlgn="base" hangingPunct="0">
              <a:spcBef>
                <a:spcPct val="0"/>
              </a:spcBef>
              <a:spcAft>
                <a:spcPct val="0"/>
              </a:spcAft>
              <a:buFontTx/>
              <a:buChar char="•"/>
            </a:pPr>
            <a:r>
              <a:rPr lang="en-US" altLang="en-US" sz="1200" dirty="0">
                <a:solidFill>
                  <a:srgbClr val="009FDB"/>
                </a:solidFill>
                <a:latin typeface="-apple-system"/>
              </a:rPr>
              <a:t>Entry and exit criteria defined in below section are pre-</a:t>
            </a:r>
            <a:r>
              <a:rPr lang="en-US" altLang="en-US" sz="1200" dirty="0" err="1">
                <a:solidFill>
                  <a:srgbClr val="009FDB"/>
                </a:solidFill>
                <a:latin typeface="-apple-system"/>
              </a:rPr>
              <a:t>requisities</a:t>
            </a:r>
            <a:r>
              <a:rPr lang="en-US" altLang="en-US" sz="1200" dirty="0">
                <a:solidFill>
                  <a:srgbClr val="009FDB"/>
                </a:solidFill>
                <a:latin typeface="-apple-system"/>
              </a:rPr>
              <a:t> for this flow.</a:t>
            </a:r>
          </a:p>
          <a:p>
            <a:pPr lvl="0" eaLnBrk="0" fontAlgn="base" hangingPunct="0">
              <a:spcBef>
                <a:spcPct val="0"/>
              </a:spcBef>
              <a:spcAft>
                <a:spcPct val="0"/>
              </a:spcAft>
              <a:buFontTx/>
              <a:buChar char="•"/>
            </a:pPr>
            <a:r>
              <a:rPr lang="en-US" altLang="en-US" sz="1200" dirty="0">
                <a:solidFill>
                  <a:srgbClr val="009FDB"/>
                </a:solidFill>
                <a:latin typeface="-apple-system"/>
              </a:rPr>
              <a:t> Empirical Validation with Reference Golden VNFs performed ensured the NFVI runs with a set of VNF Families, or Classes, to mimic production-like VNF connectivity. </a:t>
            </a:r>
            <a:endParaRPr kumimoji="0" lang="en-US" altLang="en-US" sz="1200" b="0" i="0" u="none" strike="noStrike" cap="none" normalizeH="0" baseline="0" dirty="0">
              <a:ln>
                <a:noFill/>
              </a:ln>
              <a:solidFill>
                <a:srgbClr val="009FDB"/>
              </a:solidFill>
              <a:effectLst/>
              <a:latin typeface="-apple-system"/>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dirty="0">
                <a:ln>
                  <a:noFill/>
                </a:ln>
                <a:solidFill>
                  <a:srgbClr val="009FDB"/>
                </a:solidFill>
                <a:effectLst/>
                <a:latin typeface="-apple-system"/>
              </a:rPr>
              <a:t>Required artifacts are submitted/supplied to the OVP, demonstrating proper Lab Installation, Compliance, Validation, Performance, and Release of Results &amp; Known Issues.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dirty="0">
                <a:ln>
                  <a:noFill/>
                </a:ln>
                <a:solidFill>
                  <a:srgbClr val="009FDB"/>
                </a:solidFill>
                <a:effectLst/>
                <a:latin typeface="-apple-system"/>
              </a:rPr>
              <a:t>Artifact validations will be corroborated and confirmed by the OVP. with direct comparison between measured results and documented FRs/NFRs for applications, hardware and software configuration settings, and host systems.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dirty="0">
                <a:ln>
                  <a:noFill/>
                </a:ln>
                <a:solidFill>
                  <a:srgbClr val="009FDB"/>
                </a:solidFill>
                <a:effectLst/>
                <a:latin typeface="-apple-system"/>
              </a:rPr>
              <a:t>All OVP inquiries, requests for re-tests, or reformatting / re-uploading of results data are closed.</a:t>
            </a:r>
          </a:p>
          <a:p>
            <a:endParaRPr lang="en-US" dirty="0"/>
          </a:p>
          <a:p>
            <a:pPr>
              <a:lnSpc>
                <a:spcPct val="107000"/>
              </a:lnSpc>
              <a:spcAft>
                <a:spcPts val="1200"/>
              </a:spcAft>
            </a:pPr>
            <a:r>
              <a:rPr lang="en-US" sz="1400" b="1" u="sng" dirty="0">
                <a:solidFill>
                  <a:schemeClr val="accent5">
                    <a:lumMod val="10000"/>
                  </a:schemeClr>
                </a:solidFill>
                <a:latin typeface="Gill Sans"/>
                <a:ea typeface="Times New Roman" panose="02020603050405020304" pitchFamily="18" charset="0"/>
                <a:cs typeface="Times New Roman" panose="02020603050405020304" pitchFamily="18" charset="0"/>
              </a:rPr>
              <a:t>Core Principles</a:t>
            </a:r>
            <a:endParaRPr lang="en-US" sz="1200" b="1" u="sng" dirty="0">
              <a:solidFill>
                <a:schemeClr val="accent5">
                  <a:lumMod val="10000"/>
                </a:schemeClr>
              </a:solidFill>
              <a:latin typeface="Gill Sans"/>
              <a:ea typeface="Times New Roman" panose="02020603050405020304" pitchFamily="18" charset="0"/>
              <a:cs typeface="Times New Roman" panose="02020603050405020304" pitchFamily="18" charset="0"/>
            </a:endParaRPr>
          </a:p>
          <a:p>
            <a:pPr marL="285750" indent="-285750">
              <a:lnSpc>
                <a:spcPct val="107000"/>
              </a:lnSpc>
              <a:spcAft>
                <a:spcPts val="1200"/>
              </a:spcAft>
              <a:buFont typeface="Arial" panose="020B0604020202020204" pitchFamily="34" charset="0"/>
              <a:buChar char="•"/>
            </a:pP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Certification</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of NFVI+VNF will be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fulfilled</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by the OPNFV Verified Program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OVP</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under the Linux Foundation Networking (LFN) umbrella. </a:t>
            </a:r>
          </a:p>
          <a:p>
            <a:pPr marL="285750" indent="-285750">
              <a:lnSpc>
                <a:spcPct val="107000"/>
              </a:lnSpc>
              <a:spcAft>
                <a:spcPts val="1200"/>
              </a:spcAft>
              <a:buFont typeface="Arial" panose="020B0604020202020204" pitchFamily="34" charset="0"/>
              <a:buChar char="•"/>
            </a:pP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The program will be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overseen</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by the Compliance Verification Committee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CVC</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who will provide tracking and governance for verification, validation and certification.</a:t>
            </a:r>
          </a:p>
          <a:p>
            <a:pPr marL="285750" indent="-285750">
              <a:lnSpc>
                <a:spcPct val="107000"/>
              </a:lnSpc>
              <a:spcAft>
                <a:spcPts val="1200"/>
              </a:spcAft>
              <a:buFont typeface="Arial" panose="020B0604020202020204" pitchFamily="34" charset="0"/>
              <a:buChar char="•"/>
            </a:pP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NFVI and VNFs supplied </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by vendors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must</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a:t>
            </a:r>
            <a:r>
              <a:rPr lang="en-US" sz="1200" b="1" dirty="0">
                <a:solidFill>
                  <a:schemeClr val="accent5">
                    <a:lumMod val="10000"/>
                  </a:schemeClr>
                </a:solidFill>
                <a:latin typeface="Gill Sans"/>
                <a:ea typeface="Times New Roman" panose="02020603050405020304" pitchFamily="18" charset="0"/>
                <a:cs typeface="Times New Roman" panose="02020603050405020304" pitchFamily="18" charset="0"/>
              </a:rPr>
              <a:t>adhere</a:t>
            </a:r>
            <a:r>
              <a:rPr lang="en-US" sz="1200" dirty="0">
                <a:solidFill>
                  <a:schemeClr val="accent5">
                    <a:lumMod val="10000"/>
                  </a:schemeClr>
                </a:solidFill>
                <a:latin typeface="Gill Sans"/>
                <a:ea typeface="Times New Roman" panose="02020603050405020304" pitchFamily="18" charset="0"/>
                <a:cs typeface="Times New Roman" panose="02020603050405020304" pitchFamily="18" charset="0"/>
              </a:rPr>
              <a:t> to the CNTT Reference Model (RM) and Reference Architecture (RA). </a:t>
            </a:r>
          </a:p>
          <a:p>
            <a:endParaRPr lang="en-US" dirty="0"/>
          </a:p>
          <a:p>
            <a:pPr>
              <a:lnSpc>
                <a:spcPct val="107000"/>
              </a:lnSpc>
              <a:spcAft>
                <a:spcPts val="1200"/>
              </a:spcAft>
            </a:pPr>
            <a:r>
              <a:rPr lang="en-US" sz="1400" b="1" u="sng" dirty="0">
                <a:solidFill>
                  <a:schemeClr val="accent5">
                    <a:lumMod val="10000"/>
                  </a:schemeClr>
                </a:solidFill>
                <a:latin typeface="Gill Sans"/>
                <a:cs typeface="Times New Roman" panose="02020603050405020304" pitchFamily="18" charset="0"/>
              </a:rPr>
              <a:t>By Definition</a:t>
            </a:r>
          </a:p>
          <a:p>
            <a:pPr marL="171450" indent="-171450">
              <a:lnSpc>
                <a:spcPct val="107000"/>
              </a:lnSpc>
              <a:spcAft>
                <a:spcPts val="1200"/>
              </a:spcAft>
              <a:buFont typeface="Arial" panose="020B0604020202020204" pitchFamily="34" charset="0"/>
              <a:buChar char="•"/>
            </a:pPr>
            <a:r>
              <a:rPr lang="en-US" sz="1200" b="1" dirty="0">
                <a:solidFill>
                  <a:schemeClr val="accent5">
                    <a:lumMod val="10000"/>
                  </a:schemeClr>
                </a:solidFill>
                <a:latin typeface="Gill Sans"/>
                <a:cs typeface="Times New Roman" panose="02020603050405020304" pitchFamily="18" charset="0"/>
              </a:rPr>
              <a:t>Verification</a:t>
            </a:r>
            <a:r>
              <a:rPr lang="en-US" sz="1200" dirty="0">
                <a:solidFill>
                  <a:schemeClr val="accent5">
                    <a:lumMod val="10000"/>
                  </a:schemeClr>
                </a:solidFill>
                <a:latin typeface="Gill Sans"/>
                <a:cs typeface="Times New Roman" panose="02020603050405020304" pitchFamily="18" charset="0"/>
              </a:rPr>
              <a:t> will be used to indicate conformance to design requirement specifications. Activities involved Reviews and Walk-Throughs to ensure the NFVI is delivered per implementation specifications.</a:t>
            </a:r>
          </a:p>
          <a:p>
            <a:pPr marL="171450" indent="-171450">
              <a:lnSpc>
                <a:spcPct val="107000"/>
              </a:lnSpc>
              <a:spcAft>
                <a:spcPts val="1200"/>
              </a:spcAft>
              <a:buFont typeface="Arial" panose="020B0604020202020204" pitchFamily="34" charset="0"/>
              <a:buChar char="•"/>
            </a:pPr>
            <a:r>
              <a:rPr lang="en-US" sz="1200" b="1" dirty="0">
                <a:solidFill>
                  <a:schemeClr val="accent5">
                    <a:lumMod val="10000"/>
                  </a:schemeClr>
                </a:solidFill>
                <a:latin typeface="Gill Sans"/>
                <a:cs typeface="Times New Roman" panose="02020603050405020304" pitchFamily="18" charset="0"/>
              </a:rPr>
              <a:t>Validation</a:t>
            </a:r>
            <a:r>
              <a:rPr lang="en-US" sz="1200" dirty="0">
                <a:solidFill>
                  <a:schemeClr val="accent5">
                    <a:lumMod val="10000"/>
                  </a:schemeClr>
                </a:solidFill>
                <a:latin typeface="Gill Sans"/>
                <a:cs typeface="Times New Roman" panose="02020603050405020304" pitchFamily="18" charset="0"/>
              </a:rPr>
              <a:t> is used to indicate that testing is performed to confirm that the actual output of a product meets the expected or desired outcome, or behavior.</a:t>
            </a:r>
          </a:p>
          <a:p>
            <a:pPr marL="171450" indent="-171450">
              <a:lnSpc>
                <a:spcPct val="107000"/>
              </a:lnSpc>
              <a:spcAft>
                <a:spcPts val="1200"/>
              </a:spcAft>
              <a:buFont typeface="Arial" panose="020B0604020202020204" pitchFamily="34" charset="0"/>
              <a:buChar char="•"/>
            </a:pPr>
            <a:r>
              <a:rPr lang="en-US" sz="1200" b="1" dirty="0">
                <a:solidFill>
                  <a:schemeClr val="accent5">
                    <a:lumMod val="10000"/>
                  </a:schemeClr>
                </a:solidFill>
                <a:latin typeface="Gill Sans"/>
                <a:cs typeface="Times New Roman" panose="02020603050405020304" pitchFamily="18" charset="0"/>
              </a:rPr>
              <a:t>Certification</a:t>
            </a:r>
            <a:r>
              <a:rPr lang="en-US" sz="1200" dirty="0">
                <a:solidFill>
                  <a:schemeClr val="accent5">
                    <a:lumMod val="10000"/>
                  </a:schemeClr>
                </a:solidFill>
                <a:latin typeface="Gill Sans"/>
                <a:cs typeface="Times New Roman" panose="02020603050405020304" pitchFamily="18" charset="0"/>
              </a:rPr>
              <a:t> of NFVI and/or VNFs supplied by vendors and the providing of badges/marks in recognition of the successful completion of compliance and verification testing</a:t>
            </a:r>
          </a:p>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9</a:t>
            </a:fld>
            <a:endParaRPr lang="en-US" dirty="0">
              <a:solidFill>
                <a:prstClr val="black"/>
              </a:solidFill>
            </a:endParaRPr>
          </a:p>
        </p:txBody>
      </p:sp>
    </p:spTree>
    <p:extLst>
      <p:ext uri="{BB962C8B-B14F-4D97-AF65-F5344CB8AC3E}">
        <p14:creationId xmlns:p14="http://schemas.microsoft.com/office/powerpoint/2010/main" val="151026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10</a:t>
            </a:fld>
            <a:endParaRPr lang="en-US" dirty="0">
              <a:solidFill>
                <a:prstClr val="black"/>
              </a:solidFill>
            </a:endParaRPr>
          </a:p>
        </p:txBody>
      </p:sp>
    </p:spTree>
    <p:extLst>
      <p:ext uri="{BB962C8B-B14F-4D97-AF65-F5344CB8AC3E}">
        <p14:creationId xmlns:p14="http://schemas.microsoft.com/office/powerpoint/2010/main" val="2306709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96674-6DBF-4AF4-BB2A-9C6C49834CC7}"/>
              </a:ext>
            </a:extLst>
          </p:cNvPr>
          <p:cNvSpPr>
            <a:spLocks noGrp="1"/>
          </p:cNvSpPr>
          <p:nvPr>
            <p:ph type="ctrTitle"/>
          </p:nvPr>
        </p:nvSpPr>
        <p:spPr>
          <a:xfrm>
            <a:off x="838200" y="969963"/>
            <a:ext cx="5867400" cy="2387600"/>
          </a:xfrm>
        </p:spPr>
        <p:txBody>
          <a:bodyPr anchor="ctr">
            <a:normAutofit/>
          </a:bodyPr>
          <a:lstStyle>
            <a:lvl1pPr algn="l">
              <a:lnSpc>
                <a:spcPct val="100000"/>
              </a:lnSpc>
              <a:defRPr sz="4400">
                <a:solidFill>
                  <a:schemeClr val="bg1"/>
                </a:solidFill>
                <a:latin typeface="+mj-lt"/>
                <a:ea typeface="Open Sans Light" panose="020B0306030504020204" pitchFamily="34" charset="0"/>
                <a:cs typeface="Open Sans Light" panose="020B0306030504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81E8F870-2598-49CF-82D4-46AF75F3435F}"/>
              </a:ext>
            </a:extLst>
          </p:cNvPr>
          <p:cNvSpPr>
            <a:spLocks noGrp="1"/>
          </p:cNvSpPr>
          <p:nvPr>
            <p:ph type="subTitle" idx="1"/>
          </p:nvPr>
        </p:nvSpPr>
        <p:spPr>
          <a:xfrm>
            <a:off x="838200" y="3449638"/>
            <a:ext cx="5867400" cy="837882"/>
          </a:xfrm>
        </p:spPr>
        <p:txBody>
          <a:bodyPr anchor="ctr">
            <a:normAutofit/>
          </a:bodyPr>
          <a:lstStyle>
            <a:lvl1pPr marL="0" indent="0" algn="l">
              <a:lnSpc>
                <a:spcPct val="100000"/>
              </a:lnSpc>
              <a:buNone/>
              <a:defRPr sz="2800">
                <a:solidFill>
                  <a:schemeClr val="bg1"/>
                </a:solidFill>
                <a:latin typeface="+mj-lt"/>
                <a:ea typeface="Open Sans Light" panose="020B0306030504020204" pitchFamily="34" charset="0"/>
                <a:cs typeface="Open Sans Light" panose="020B03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1" name="Picture 10" descr="A picture containing thing&#10;&#10;Description generated with high confidence">
            <a:extLst>
              <a:ext uri="{FF2B5EF4-FFF2-40B4-BE49-F238E27FC236}">
                <a16:creationId xmlns:a16="http://schemas.microsoft.com/office/drawing/2014/main" id="{5D3F5315-6012-4210-B944-244AD4C6BBA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61459" y="5285512"/>
            <a:ext cx="5029200" cy="300175"/>
          </a:xfrm>
          <a:prstGeom prst="rect">
            <a:avLst/>
          </a:prstGeom>
        </p:spPr>
      </p:pic>
      <p:sp>
        <p:nvSpPr>
          <p:cNvPr id="10" name="Date Placeholder 3">
            <a:extLst>
              <a:ext uri="{FF2B5EF4-FFF2-40B4-BE49-F238E27FC236}">
                <a16:creationId xmlns:a16="http://schemas.microsoft.com/office/drawing/2014/main" id="{8D44FD3F-725E-41D2-B2C0-B6BBF6D830A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1/11/2020</a:t>
            </a:fld>
            <a:endParaRPr lang="en-US" dirty="0"/>
          </a:p>
        </p:txBody>
      </p:sp>
      <p:sp>
        <p:nvSpPr>
          <p:cNvPr id="12" name="Footer Placeholder 4">
            <a:extLst>
              <a:ext uri="{FF2B5EF4-FFF2-40B4-BE49-F238E27FC236}">
                <a16:creationId xmlns:a16="http://schemas.microsoft.com/office/drawing/2014/main" id="{99A11101-3C84-4A94-936F-7D1E02B8F9A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3" name="Slide Number Placeholder 5">
            <a:extLst>
              <a:ext uri="{FF2B5EF4-FFF2-40B4-BE49-F238E27FC236}">
                <a16:creationId xmlns:a16="http://schemas.microsoft.com/office/drawing/2014/main" id="{2979794E-4104-483D-989F-A11921D5D751}"/>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4" name="Picture 3"/>
          <p:cNvPicPr>
            <a:picLocks noChangeAspect="1"/>
          </p:cNvPicPr>
          <p:nvPr userDrawn="1"/>
        </p:nvPicPr>
        <p:blipFill>
          <a:blip r:embed="rId4"/>
          <a:stretch>
            <a:fillRect/>
          </a:stretch>
        </p:blipFill>
        <p:spPr>
          <a:xfrm>
            <a:off x="9144000" y="4926539"/>
            <a:ext cx="1048603" cy="1018120"/>
          </a:xfrm>
          <a:prstGeom prst="rect">
            <a:avLst/>
          </a:prstGeom>
        </p:spPr>
      </p:pic>
    </p:spTree>
    <p:extLst>
      <p:ext uri="{BB962C8B-B14F-4D97-AF65-F5344CB8AC3E}">
        <p14:creationId xmlns:p14="http://schemas.microsoft.com/office/powerpoint/2010/main" val="199820969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Center Title Dark Background">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589280" y="923925"/>
            <a:ext cx="10972800" cy="1325563"/>
          </a:xfrm>
        </p:spPr>
        <p:txBody>
          <a:bodyPr/>
          <a:lstStyle>
            <a:lvl1pPr algn="ctr">
              <a:defRPr>
                <a:solidFill>
                  <a:schemeClr val="bg1"/>
                </a:solidFill>
              </a:defRPr>
            </a:lvl1pPr>
          </a:lstStyle>
          <a:p>
            <a:r>
              <a:rPr lang="en-US" dirty="0"/>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589280" y="2279968"/>
            <a:ext cx="10972800" cy="3105150"/>
          </a:xfrm>
        </p:spPr>
        <p:txBody>
          <a:bodyPr/>
          <a:lstStyle>
            <a:lvl1pPr algn="ctr">
              <a:defRPr>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65F3B7FB-3488-4F2A-8DA7-810B47FFF84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2"/>
          <a:stretch>
            <a:fillRect/>
          </a:stretch>
        </p:blipFill>
        <p:spPr>
          <a:xfrm>
            <a:off x="10812207" y="5989255"/>
            <a:ext cx="749873" cy="731583"/>
          </a:xfrm>
          <a:prstGeom prst="rect">
            <a:avLst/>
          </a:prstGeom>
        </p:spPr>
      </p:pic>
      <p:pic>
        <p:nvPicPr>
          <p:cNvPr id="7" name="Picture 6">
            <a:extLst>
              <a:ext uri="{FF2B5EF4-FFF2-40B4-BE49-F238E27FC236}">
                <a16:creationId xmlns:a16="http://schemas.microsoft.com/office/drawing/2014/main" id="{6F5BF56C-CBDE-425C-AB0B-A5E3ED65EA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Tree>
    <p:extLst>
      <p:ext uri="{BB962C8B-B14F-4D97-AF65-F5344CB8AC3E}">
        <p14:creationId xmlns:p14="http://schemas.microsoft.com/office/powerpoint/2010/main" val="264553343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Dark">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609600" y="2447925"/>
            <a:ext cx="10972800" cy="1325563"/>
          </a:xfrm>
        </p:spPr>
        <p:txBody>
          <a:bodyPr/>
          <a:lstStyle>
            <a:lvl1pPr algn="ctr">
              <a:defRPr>
                <a:solidFill>
                  <a:schemeClr val="bg1"/>
                </a:solidFill>
              </a:defRPr>
            </a:lvl1pPr>
          </a:lstStyle>
          <a:p>
            <a:r>
              <a:rPr lang="en-US" dirty="0"/>
              <a:t>Click to edit Master title style</a:t>
            </a:r>
          </a:p>
        </p:txBody>
      </p:sp>
      <p:pic>
        <p:nvPicPr>
          <p:cNvPr id="8" name="Picture 7">
            <a:extLst>
              <a:ext uri="{FF2B5EF4-FFF2-40B4-BE49-F238E27FC236}">
                <a16:creationId xmlns:a16="http://schemas.microsoft.com/office/drawing/2014/main" id="{6F5BF56C-CBDE-425C-AB0B-A5E3ED65EA1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
        <p:nvSpPr>
          <p:cNvPr id="12" name="Slide Number Placeholder 5">
            <a:extLst>
              <a:ext uri="{FF2B5EF4-FFF2-40B4-BE49-F238E27FC236}">
                <a16:creationId xmlns:a16="http://schemas.microsoft.com/office/drawing/2014/main" id="{9425D245-ABCE-45B3-B4AF-42A535753E9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32527" y="5916226"/>
            <a:ext cx="749873" cy="731583"/>
          </a:xfrm>
          <a:prstGeom prst="rect">
            <a:avLst/>
          </a:prstGeom>
        </p:spPr>
      </p:pic>
    </p:spTree>
    <p:extLst>
      <p:ext uri="{BB962C8B-B14F-4D97-AF65-F5344CB8AC3E}">
        <p14:creationId xmlns:p14="http://schemas.microsoft.com/office/powerpoint/2010/main" val="236692172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14" name="Text Placeholder 8">
            <a:extLst>
              <a:ext uri="{FF2B5EF4-FFF2-40B4-BE49-F238E27FC236}">
                <a16:creationId xmlns:a16="http://schemas.microsoft.com/office/drawing/2014/main" id="{10E5AEC2-ADE2-4324-BC00-198D5390D9FE}"/>
              </a:ext>
            </a:extLst>
          </p:cNvPr>
          <p:cNvSpPr>
            <a:spLocks noGrp="1"/>
          </p:cNvSpPr>
          <p:nvPr>
            <p:ph type="body" sz="quarter" idx="14"/>
          </p:nvPr>
        </p:nvSpPr>
        <p:spPr>
          <a:xfrm>
            <a:off x="770890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C18DD7BF-D766-4A16-AEEE-F854D9B0792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45443645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9" name="Text Placeholder 8">
            <a:extLst>
              <a:ext uri="{FF2B5EF4-FFF2-40B4-BE49-F238E27FC236}">
                <a16:creationId xmlns:a16="http://schemas.microsoft.com/office/drawing/2014/main" id="{1F916C25-C328-4AF9-B5FE-F3389D1B8164}"/>
              </a:ext>
            </a:extLst>
          </p:cNvPr>
          <p:cNvSpPr>
            <a:spLocks noGrp="1"/>
          </p:cNvSpPr>
          <p:nvPr>
            <p:ph type="body" sz="quarter" idx="14"/>
          </p:nvPr>
        </p:nvSpPr>
        <p:spPr>
          <a:xfrm>
            <a:off x="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185600B7-288B-4689-A425-8D3B467D8216}"/>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689090714"/>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Full Width Dark Background">
    <p:bg>
      <p:bgPr>
        <a:solidFill>
          <a:srgbClr val="00183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B745F8A-2E84-4D07-B488-45D6A41342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4840" y="6295331"/>
            <a:ext cx="2693086" cy="160741"/>
          </a:xfrm>
          <a:prstGeom prst="rect">
            <a:avLst/>
          </a:prstGeom>
        </p:spPr>
      </p:pic>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chemeClr val="bg1"/>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solidFill>
                  <a:schemeClr val="bg1"/>
                </a:solidFill>
              </a:defRPr>
            </a:lvl1pPr>
            <a:lvl2pPr>
              <a:defRPr sz="2600">
                <a:solidFill>
                  <a:schemeClr val="bg1"/>
                </a:solidFill>
              </a:defRPr>
            </a:lvl2pPr>
            <a:lvl3pPr>
              <a:defRPr sz="2400">
                <a:solidFill>
                  <a:schemeClr val="bg1"/>
                </a:solidFill>
              </a:defRPr>
            </a:lvl3pPr>
            <a:lvl4pPr>
              <a:defRPr sz="2200">
                <a:solidFill>
                  <a:schemeClr val="bg1"/>
                </a:solidFill>
              </a:defRPr>
            </a:lvl4pPr>
            <a:lvl5pPr>
              <a:defRPr sz="20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E1838B0F-697B-4A6E-97BA-24CC950EB82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401472713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ext Full Width">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624840" y="365125"/>
            <a:ext cx="10934000" cy="935600"/>
          </a:xfrm>
          <a:prstGeom prst="rect">
            <a:avLst/>
          </a:prstGeom>
          <a:noFill/>
          <a:ln>
            <a:noFill/>
          </a:ln>
        </p:spPr>
        <p:txBody>
          <a:bodyPr spcFirstLastPara="1" wrap="square" lIns="68575" tIns="68575" rIns="68575" bIns="68575" anchor="ctr" anchorCtr="0"/>
          <a:lstStyle>
            <a:lvl1pPr marL="0" marR="0" lvl="0" indent="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indent="0">
              <a:spcBef>
                <a:spcPts val="0"/>
              </a:spcBef>
              <a:spcAft>
                <a:spcPts val="0"/>
              </a:spcAft>
              <a:buSzPts val="1100"/>
              <a:buNone/>
              <a:defRPr sz="1867"/>
            </a:lvl2pPr>
            <a:lvl3pPr lvl="2" indent="0">
              <a:spcBef>
                <a:spcPts val="0"/>
              </a:spcBef>
              <a:spcAft>
                <a:spcPts val="0"/>
              </a:spcAft>
              <a:buSzPts val="1100"/>
              <a:buNone/>
              <a:defRPr sz="1867"/>
            </a:lvl3pPr>
            <a:lvl4pPr lvl="3" indent="0">
              <a:spcBef>
                <a:spcPts val="0"/>
              </a:spcBef>
              <a:spcAft>
                <a:spcPts val="0"/>
              </a:spcAft>
              <a:buSzPts val="1100"/>
              <a:buNone/>
              <a:defRPr sz="1867"/>
            </a:lvl4pPr>
            <a:lvl5pPr lvl="4" indent="0">
              <a:spcBef>
                <a:spcPts val="0"/>
              </a:spcBef>
              <a:spcAft>
                <a:spcPts val="0"/>
              </a:spcAft>
              <a:buSzPts val="1100"/>
              <a:buNone/>
              <a:defRPr sz="1867"/>
            </a:lvl5pPr>
            <a:lvl6pPr lvl="5" indent="0">
              <a:spcBef>
                <a:spcPts val="0"/>
              </a:spcBef>
              <a:spcAft>
                <a:spcPts val="0"/>
              </a:spcAft>
              <a:buSzPts val="1100"/>
              <a:buNone/>
              <a:defRPr sz="1867"/>
            </a:lvl6pPr>
            <a:lvl7pPr lvl="6" indent="0">
              <a:spcBef>
                <a:spcPts val="0"/>
              </a:spcBef>
              <a:spcAft>
                <a:spcPts val="0"/>
              </a:spcAft>
              <a:buSzPts val="1100"/>
              <a:buNone/>
              <a:defRPr sz="1867"/>
            </a:lvl7pPr>
            <a:lvl8pPr lvl="7" indent="0">
              <a:spcBef>
                <a:spcPts val="0"/>
              </a:spcBef>
              <a:spcAft>
                <a:spcPts val="0"/>
              </a:spcAft>
              <a:buSzPts val="1100"/>
              <a:buNone/>
              <a:defRPr sz="1867"/>
            </a:lvl8pPr>
            <a:lvl9pPr lvl="8" indent="0">
              <a:spcBef>
                <a:spcPts val="0"/>
              </a:spcBef>
              <a:spcAft>
                <a:spcPts val="0"/>
              </a:spcAft>
              <a:buSzPts val="1100"/>
              <a:buNone/>
              <a:defRPr sz="1867"/>
            </a:lvl9pPr>
          </a:lstStyle>
          <a:p>
            <a:endParaRPr/>
          </a:p>
        </p:txBody>
      </p:sp>
      <p:sp>
        <p:nvSpPr>
          <p:cNvPr id="26" name="Shape 26"/>
          <p:cNvSpPr txBox="1">
            <a:spLocks noGrp="1"/>
          </p:cNvSpPr>
          <p:nvPr>
            <p:ph type="body" idx="1"/>
          </p:nvPr>
        </p:nvSpPr>
        <p:spPr>
          <a:xfrm>
            <a:off x="624840" y="1335088"/>
            <a:ext cx="10934000" cy="4351200"/>
          </a:xfrm>
          <a:prstGeom prst="rect">
            <a:avLst/>
          </a:prstGeom>
          <a:noFill/>
          <a:ln>
            <a:noFill/>
          </a:ln>
        </p:spPr>
        <p:txBody>
          <a:bodyPr spcFirstLastPara="1" wrap="square" lIns="68575" tIns="68575" rIns="68575" bIns="6857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7" name="Shape 27"/>
          <p:cNvCxnSpPr/>
          <p:nvPr/>
        </p:nvCxnSpPr>
        <p:spPr>
          <a:xfrm>
            <a:off x="411480" y="365125"/>
            <a:ext cx="0" cy="6108800"/>
          </a:xfrm>
          <a:prstGeom prst="straightConnector1">
            <a:avLst/>
          </a:prstGeom>
          <a:noFill/>
          <a:ln w="9525" cap="flat" cmpd="sng">
            <a:solidFill>
              <a:srgbClr val="168FDF"/>
            </a:solidFill>
            <a:prstDash val="solid"/>
            <a:miter lim="800000"/>
            <a:headEnd type="none" w="med" len="med"/>
            <a:tailEnd type="none" w="med" len="med"/>
          </a:ln>
        </p:spPr>
      </p:cxnSp>
      <p:pic>
        <p:nvPicPr>
          <p:cNvPr id="28" name="Shape 2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29" name="Shape 29"/>
          <p:cNvSpPr txBox="1">
            <a:spLocks noGrp="1"/>
          </p:cNvSpPr>
          <p:nvPr>
            <p:ph type="dt" idx="10"/>
          </p:nvPr>
        </p:nvSpPr>
        <p:spPr>
          <a:xfrm>
            <a:off x="10990556" y="6583680"/>
            <a:ext cx="824800" cy="274400"/>
          </a:xfrm>
          <a:prstGeom prst="rect">
            <a:avLst/>
          </a:prstGeom>
          <a:noFill/>
          <a:ln>
            <a:noFill/>
          </a:ln>
        </p:spPr>
        <p:txBody>
          <a:bodyPr spcFirstLastPara="1" wrap="square" lIns="68575" tIns="68575" rIns="68575" bIns="68575" anchor="ctr" anchorCtr="0"/>
          <a:lstStyle>
            <a:lvl1pPr marL="0" marR="0" lvl="0" indent="0" algn="r"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0" name="Shape 30"/>
          <p:cNvSpPr txBox="1">
            <a:spLocks noGrp="1"/>
          </p:cNvSpPr>
          <p:nvPr>
            <p:ph type="ftr" idx="11"/>
          </p:nvPr>
        </p:nvSpPr>
        <p:spPr>
          <a:xfrm>
            <a:off x="607381" y="6583680"/>
            <a:ext cx="3368800" cy="274400"/>
          </a:xfrm>
          <a:prstGeom prst="rect">
            <a:avLst/>
          </a:prstGeom>
          <a:noFill/>
          <a:ln>
            <a:noFill/>
          </a:ln>
        </p:spPr>
        <p:txBody>
          <a:bodyPr spcFirstLastPara="1" wrap="square" lIns="68575" tIns="68575" rIns="68575" bIns="68575" anchor="ctr" anchorCtr="0"/>
          <a:lstStyle>
            <a:lvl1pPr marL="0" marR="0" lvl="0" indent="0" algn="l"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1" name="Shape 31"/>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p>
            <a:fld id="{00000000-1234-1234-1234-123412341234}" type="slidenum">
              <a:rPr lang="en" sz="1067" smtClean="0">
                <a:solidFill>
                  <a:srgbClr val="2F2F2F"/>
                </a:solidFill>
                <a:latin typeface="Gill Sans"/>
                <a:ea typeface="Gill Sans"/>
                <a:cs typeface="Gill Sans"/>
                <a:sym typeface="Gill Sans"/>
              </a:rPr>
              <a:pPr/>
              <a:t>‹#›</a:t>
            </a:fld>
            <a:endParaRPr lang="en" sz="1067">
              <a:solidFill>
                <a:srgbClr val="2F2F2F"/>
              </a:solidFill>
              <a:latin typeface="Gill Sans"/>
              <a:ea typeface="Gill Sans"/>
              <a:cs typeface="Gill Sans"/>
              <a:sym typeface="Gill Sans"/>
            </a:endParaRPr>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85421800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624840" y="365125"/>
            <a:ext cx="10934000" cy="9356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a:spcBef>
                <a:spcPts val="0"/>
              </a:spcBef>
              <a:spcAft>
                <a:spcPts val="0"/>
              </a:spcAft>
              <a:buSzPts val="1100"/>
              <a:buFont typeface="Arial"/>
              <a:buNone/>
              <a:defRPr sz="1867"/>
            </a:lvl2pPr>
            <a:lvl3pPr lvl="2">
              <a:spcBef>
                <a:spcPts val="0"/>
              </a:spcBef>
              <a:spcAft>
                <a:spcPts val="0"/>
              </a:spcAft>
              <a:buSzPts val="1100"/>
              <a:buFont typeface="Arial"/>
              <a:buNone/>
              <a:defRPr sz="1867"/>
            </a:lvl3pPr>
            <a:lvl4pPr lvl="3">
              <a:spcBef>
                <a:spcPts val="0"/>
              </a:spcBef>
              <a:spcAft>
                <a:spcPts val="0"/>
              </a:spcAft>
              <a:buSzPts val="1100"/>
              <a:buFont typeface="Arial"/>
              <a:buNone/>
              <a:defRPr sz="1867"/>
            </a:lvl4pPr>
            <a:lvl5pPr lvl="4">
              <a:spcBef>
                <a:spcPts val="0"/>
              </a:spcBef>
              <a:spcAft>
                <a:spcPts val="0"/>
              </a:spcAft>
              <a:buSzPts val="1100"/>
              <a:buFont typeface="Arial"/>
              <a:buNone/>
              <a:defRPr sz="1867"/>
            </a:lvl5pPr>
            <a:lvl6pPr lvl="5">
              <a:spcBef>
                <a:spcPts val="0"/>
              </a:spcBef>
              <a:spcAft>
                <a:spcPts val="0"/>
              </a:spcAft>
              <a:buSzPts val="1100"/>
              <a:buFont typeface="Arial"/>
              <a:buNone/>
              <a:defRPr sz="1867"/>
            </a:lvl6pPr>
            <a:lvl7pPr lvl="6">
              <a:spcBef>
                <a:spcPts val="0"/>
              </a:spcBef>
              <a:spcAft>
                <a:spcPts val="0"/>
              </a:spcAft>
              <a:buSzPts val="1100"/>
              <a:buFont typeface="Arial"/>
              <a:buNone/>
              <a:defRPr sz="1867"/>
            </a:lvl7pPr>
            <a:lvl8pPr lvl="7">
              <a:spcBef>
                <a:spcPts val="0"/>
              </a:spcBef>
              <a:spcAft>
                <a:spcPts val="0"/>
              </a:spcAft>
              <a:buSzPts val="1100"/>
              <a:buFont typeface="Arial"/>
              <a:buNone/>
              <a:defRPr sz="1867"/>
            </a:lvl8pPr>
            <a:lvl9pPr lvl="8">
              <a:spcBef>
                <a:spcPts val="0"/>
              </a:spcBef>
              <a:spcAft>
                <a:spcPts val="0"/>
              </a:spcAft>
              <a:buSzPts val="1100"/>
              <a:buFont typeface="Arial"/>
              <a:buNone/>
              <a:defRPr sz="1867"/>
            </a:lvl9pPr>
          </a:lstStyle>
          <a:p>
            <a:endParaRPr/>
          </a:p>
        </p:txBody>
      </p:sp>
      <p:sp>
        <p:nvSpPr>
          <p:cNvPr id="67" name="Shape 67"/>
          <p:cNvSpPr txBox="1">
            <a:spLocks noGrp="1"/>
          </p:cNvSpPr>
          <p:nvPr>
            <p:ph type="body" idx="1"/>
          </p:nvPr>
        </p:nvSpPr>
        <p:spPr>
          <a:xfrm>
            <a:off x="624840"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68" name="Shape 68"/>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sp>
        <p:nvSpPr>
          <p:cNvPr id="69" name="Shape 69"/>
          <p:cNvSpPr txBox="1">
            <a:spLocks noGrp="1"/>
          </p:cNvSpPr>
          <p:nvPr>
            <p:ph type="body" idx="2"/>
          </p:nvPr>
        </p:nvSpPr>
        <p:spPr>
          <a:xfrm>
            <a:off x="6226649"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0" name="Shape 7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71" name="Shape 71"/>
          <p:cNvSpPr txBox="1">
            <a:spLocks noGrp="1"/>
          </p:cNvSpPr>
          <p:nvPr>
            <p:ph type="dt" idx="10"/>
          </p:nvPr>
        </p:nvSpPr>
        <p:spPr>
          <a:xfrm>
            <a:off x="10990556" y="6583680"/>
            <a:ext cx="824800" cy="2744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2" name="Shape 72"/>
          <p:cNvSpPr txBox="1">
            <a:spLocks noGrp="1"/>
          </p:cNvSpPr>
          <p:nvPr>
            <p:ph type="ftr" idx="11"/>
          </p:nvPr>
        </p:nvSpPr>
        <p:spPr>
          <a:xfrm>
            <a:off x="607381" y="6583680"/>
            <a:ext cx="3368800" cy="2744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3" name="Shape 73"/>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3890316028"/>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Full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pic>
        <p:nvPicPr>
          <p:cNvPr id="3" name="Picture 2"/>
          <p:cNvPicPr>
            <a:picLocks noChangeAspect="1"/>
          </p:cNvPicPr>
          <p:nvPr userDrawn="1"/>
        </p:nvPicPr>
        <p:blipFill>
          <a:blip r:embed="rId3"/>
          <a:stretch>
            <a:fillRect/>
          </a:stretch>
        </p:blipFill>
        <p:spPr>
          <a:xfrm>
            <a:off x="10805825" y="6027416"/>
            <a:ext cx="752901" cy="731014"/>
          </a:xfrm>
          <a:prstGeom prst="rect">
            <a:avLst/>
          </a:prstGeom>
        </p:spPr>
      </p:pic>
    </p:spTree>
    <p:extLst>
      <p:ext uri="{BB962C8B-B14F-4D97-AF65-F5344CB8AC3E}">
        <p14:creationId xmlns:p14="http://schemas.microsoft.com/office/powerpoint/2010/main" val="390001724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08853" y="6027131"/>
            <a:ext cx="749873" cy="731583"/>
          </a:xfrm>
          <a:prstGeom prst="rect">
            <a:avLst/>
          </a:prstGeom>
        </p:spPr>
      </p:pic>
    </p:spTree>
    <p:extLst>
      <p:ext uri="{BB962C8B-B14F-4D97-AF65-F5344CB8AC3E}">
        <p14:creationId xmlns:p14="http://schemas.microsoft.com/office/powerpoint/2010/main" val="118674455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ultiple Roun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4" name="Picture Placeholder 3">
            <a:extLst>
              <a:ext uri="{FF2B5EF4-FFF2-40B4-BE49-F238E27FC236}">
                <a16:creationId xmlns:a16="http://schemas.microsoft.com/office/drawing/2014/main" id="{EF55ED77-8D53-4E38-A672-3DF5FDBA37C3}"/>
              </a:ext>
            </a:extLst>
          </p:cNvPr>
          <p:cNvSpPr>
            <a:spLocks noGrp="1"/>
          </p:cNvSpPr>
          <p:nvPr>
            <p:ph type="pic" sz="quarter" idx="10"/>
          </p:nvPr>
        </p:nvSpPr>
        <p:spPr>
          <a:xfrm>
            <a:off x="937549" y="1471218"/>
            <a:ext cx="4670385" cy="4670385"/>
          </a:xfrm>
          <a:prstGeom prst="ellipse">
            <a:avLst/>
          </a:prstGeom>
          <a:pattFill prst="pct60">
            <a:fgClr>
              <a:schemeClr val="accent1"/>
            </a:fgClr>
            <a:bgClr>
              <a:schemeClr val="bg1"/>
            </a:bgClr>
          </a:pattFill>
        </p:spPr>
        <p:txBody>
          <a:bodyPr/>
          <a:lstStyle/>
          <a:p>
            <a:endParaRPr lang="en-CA"/>
          </a:p>
        </p:txBody>
      </p:sp>
      <p:sp>
        <p:nvSpPr>
          <p:cNvPr id="10" name="Picture Placeholder 3">
            <a:extLst>
              <a:ext uri="{FF2B5EF4-FFF2-40B4-BE49-F238E27FC236}">
                <a16:creationId xmlns:a16="http://schemas.microsoft.com/office/drawing/2014/main" id="{52E8274E-3370-488B-B9A6-CF68656B23A9}"/>
              </a:ext>
            </a:extLst>
          </p:cNvPr>
          <p:cNvSpPr>
            <a:spLocks noGrp="1"/>
          </p:cNvSpPr>
          <p:nvPr>
            <p:ph type="pic" sz="quarter" idx="11"/>
          </p:nvPr>
        </p:nvSpPr>
        <p:spPr>
          <a:xfrm>
            <a:off x="6732624" y="1471218"/>
            <a:ext cx="4670385" cy="4670385"/>
          </a:xfrm>
          <a:prstGeom prst="ellipse">
            <a:avLst/>
          </a:prstGeom>
          <a:pattFill prst="pct60">
            <a:fgClr>
              <a:schemeClr val="accent1"/>
            </a:fgClr>
            <a:bgClr>
              <a:schemeClr val="bg1"/>
            </a:bgClr>
          </a:pattFill>
        </p:spPr>
        <p:txBody>
          <a:bodyPr/>
          <a:lstStyle/>
          <a:p>
            <a:endParaRPr lang="en-CA"/>
          </a:p>
        </p:txBody>
      </p:sp>
      <p:pic>
        <p:nvPicPr>
          <p:cNvPr id="11" name="Picture 10"/>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59738949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ultiple Squar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5" name="Picture Placeholder 4">
            <a:extLst>
              <a:ext uri="{FF2B5EF4-FFF2-40B4-BE49-F238E27FC236}">
                <a16:creationId xmlns:a16="http://schemas.microsoft.com/office/drawing/2014/main" id="{26470416-62E5-45BD-8366-97241BEF0F3C}"/>
              </a:ext>
            </a:extLst>
          </p:cNvPr>
          <p:cNvSpPr>
            <a:spLocks noGrp="1"/>
          </p:cNvSpPr>
          <p:nvPr>
            <p:ph type="pic" sz="quarter" idx="10"/>
          </p:nvPr>
        </p:nvSpPr>
        <p:spPr>
          <a:xfrm>
            <a:off x="624841" y="1410656"/>
            <a:ext cx="5463444" cy="4822825"/>
          </a:xfrm>
          <a:pattFill prst="pct50">
            <a:fgClr>
              <a:schemeClr val="accent1"/>
            </a:fgClr>
            <a:bgClr>
              <a:schemeClr val="bg1"/>
            </a:bgClr>
          </a:pattFill>
        </p:spPr>
        <p:txBody>
          <a:bodyPr/>
          <a:lstStyle/>
          <a:p>
            <a:endParaRPr lang="en-CA"/>
          </a:p>
        </p:txBody>
      </p:sp>
      <p:sp>
        <p:nvSpPr>
          <p:cNvPr id="16" name="Picture Placeholder 4">
            <a:extLst>
              <a:ext uri="{FF2B5EF4-FFF2-40B4-BE49-F238E27FC236}">
                <a16:creationId xmlns:a16="http://schemas.microsoft.com/office/drawing/2014/main" id="{568EDEDE-0A95-48EC-9FEC-512C723F8C46}"/>
              </a:ext>
            </a:extLst>
          </p:cNvPr>
          <p:cNvSpPr>
            <a:spLocks noGrp="1"/>
          </p:cNvSpPr>
          <p:nvPr>
            <p:ph type="pic" sz="quarter" idx="11"/>
          </p:nvPr>
        </p:nvSpPr>
        <p:spPr>
          <a:xfrm>
            <a:off x="6095282" y="1406573"/>
            <a:ext cx="5463444" cy="4822825"/>
          </a:xfrm>
          <a:pattFill prst="pct50">
            <a:fgClr>
              <a:schemeClr val="accent1"/>
            </a:fgClr>
            <a:bgClr>
              <a:schemeClr val="bg1"/>
            </a:bgClr>
          </a:pattFill>
        </p:spPr>
        <p:txBody>
          <a:bodyPr/>
          <a:lstStyle/>
          <a:p>
            <a:endParaRPr lang="en-CA"/>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040244710"/>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Half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728960" cy="935674"/>
          </a:xfrm>
        </p:spPr>
        <p:txBody>
          <a:bodyPr/>
          <a:lstStyle>
            <a:lvl1pPr>
              <a:defRPr>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267960"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06A11248-6DB6-4BE9-ABB6-1F15DF1C9E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7" name="Slide Number Placeholder 5">
            <a:extLst>
              <a:ext uri="{FF2B5EF4-FFF2-40B4-BE49-F238E27FC236}">
                <a16:creationId xmlns:a16="http://schemas.microsoft.com/office/drawing/2014/main" id="{23F15E98-590D-4DCD-8C24-1F6E320D04E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7" name="Picture 6"/>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387325114"/>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Center Title White 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982F4EE1-5CFE-4CF6-AAAC-50973154BD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312021"/>
            <a:ext cx="2710842" cy="161801"/>
          </a:xfrm>
          <a:prstGeom prst="rect">
            <a:avLst/>
          </a:prstGeom>
        </p:spPr>
      </p:pic>
      <p:sp>
        <p:nvSpPr>
          <p:cNvPr id="14" name="Slide Number Placeholder 5">
            <a:extLst>
              <a:ext uri="{FF2B5EF4-FFF2-40B4-BE49-F238E27FC236}">
                <a16:creationId xmlns:a16="http://schemas.microsoft.com/office/drawing/2014/main" id="{CFB59FDB-CA63-4866-A385-8705E71738FC}"/>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6" name="Picture 5"/>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7796936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latin typeface="HelveticaNeueLT Pro 25 UltLt" panose="020B0303020202020204" pitchFamily="34" charset="0"/>
                <a:cs typeface="Helvetica" panose="020B0604020202020204" pitchFamily="34" charset="0"/>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C1904ADA-A77E-4757-8BD5-FDB885138D49}"/>
              </a:ext>
            </a:extLst>
          </p:cNvPr>
          <p:cNvSpPr>
            <a:spLocks noGrp="1"/>
          </p:cNvSpPr>
          <p:nvPr>
            <p:ph idx="13"/>
          </p:nvPr>
        </p:nvSpPr>
        <p:spPr>
          <a:xfrm>
            <a:off x="6226649"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857975DD-137C-44EE-877A-F4D51DCC67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Footer Placeholder 4">
            <a:extLst>
              <a:ext uri="{FF2B5EF4-FFF2-40B4-BE49-F238E27FC236}">
                <a16:creationId xmlns:a16="http://schemas.microsoft.com/office/drawing/2014/main" id="{355B86E5-3A61-4604-BF22-43B19213C7F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6" name="Slide Number Placeholder 5">
            <a:extLst>
              <a:ext uri="{FF2B5EF4-FFF2-40B4-BE49-F238E27FC236}">
                <a16:creationId xmlns:a16="http://schemas.microsoft.com/office/drawing/2014/main" id="{195D8B75-5272-4566-AEB6-660BEE88045F}"/>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2728863588"/>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Center Title Imag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21CAE9-8A36-489B-8DE8-E575C81FB6B0}"/>
              </a:ext>
            </a:extLst>
          </p:cNvPr>
          <p:cNvSpPr>
            <a:spLocks noGrp="1"/>
          </p:cNvSpPr>
          <p:nvPr>
            <p:ph type="pic" sz="quarter" idx="14"/>
          </p:nvPr>
        </p:nvSpPr>
        <p:spPr>
          <a:xfrm>
            <a:off x="0" y="-8238"/>
            <a:ext cx="12192000" cy="6866238"/>
          </a:xfrm>
        </p:spPr>
        <p:txBody>
          <a:bodyPr/>
          <a:lstStyle>
            <a:lvl1pPr marL="0" indent="0">
              <a:buNone/>
              <a:defRPr/>
            </a:lvl1pPr>
          </a:lstStyle>
          <a:p>
            <a:endParaRPr lang="en-US" dirty="0"/>
          </a:p>
        </p:txBody>
      </p:sp>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F287E3C7-0570-4693-B974-564C9FB438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22578" y="6312021"/>
            <a:ext cx="2710842" cy="161801"/>
          </a:xfrm>
          <a:prstGeom prst="rect">
            <a:avLst/>
          </a:prstGeom>
        </p:spPr>
      </p:pic>
      <p:sp>
        <p:nvSpPr>
          <p:cNvPr id="14" name="Slide Number Placeholder 5">
            <a:extLst>
              <a:ext uri="{FF2B5EF4-FFF2-40B4-BE49-F238E27FC236}">
                <a16:creationId xmlns:a16="http://schemas.microsoft.com/office/drawing/2014/main" id="{433D9FC6-B62D-4DCF-BE8A-B10486C8E14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195272738"/>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5F453-0DFB-4895-B2B9-7E9FDCDA2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1B52D12-92A3-455B-8B6C-609320473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DC18035-DCC1-4EB6-9369-A37CF18BE30E}"/>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1/11/2020</a:t>
            </a:fld>
            <a:endParaRPr lang="en-US" dirty="0"/>
          </a:p>
        </p:txBody>
      </p:sp>
      <p:sp>
        <p:nvSpPr>
          <p:cNvPr id="5" name="Footer Placeholder 4">
            <a:extLst>
              <a:ext uri="{FF2B5EF4-FFF2-40B4-BE49-F238E27FC236}">
                <a16:creationId xmlns:a16="http://schemas.microsoft.com/office/drawing/2014/main" id="{C1404E95-1710-4923-9FE5-D54F8120DF55}"/>
              </a:ext>
            </a:extLst>
          </p:cNvPr>
          <p:cNvSpPr>
            <a:spLocks noGrp="1"/>
          </p:cNvSpPr>
          <p:nvPr>
            <p:ph type="ftr" sz="quarter" idx="3"/>
          </p:nvPr>
        </p:nvSpPr>
        <p:spPr>
          <a:xfrm>
            <a:off x="607382" y="6583680"/>
            <a:ext cx="4551759"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dirty="0"/>
              <a:t>The Linux Foundation, not for distribution beyond Governing Board Members</a:t>
            </a:r>
          </a:p>
        </p:txBody>
      </p:sp>
      <p:sp>
        <p:nvSpPr>
          <p:cNvPr id="6" name="Slide Number Placeholder 5">
            <a:extLst>
              <a:ext uri="{FF2B5EF4-FFF2-40B4-BE49-F238E27FC236}">
                <a16:creationId xmlns:a16="http://schemas.microsoft.com/office/drawing/2014/main" id="{3940CA78-0B11-4982-98BE-01AD81226393}"/>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145462306"/>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71" r:id="rId3"/>
    <p:sldLayoutId id="2147483672" r:id="rId4"/>
    <p:sldLayoutId id="2147483673" r:id="rId5"/>
    <p:sldLayoutId id="2147483661" r:id="rId6"/>
    <p:sldLayoutId id="2147483660" r:id="rId7"/>
    <p:sldLayoutId id="2147483664" r:id="rId8"/>
    <p:sldLayoutId id="2147483666" r:id="rId9"/>
    <p:sldLayoutId id="2147483662" r:id="rId10"/>
    <p:sldLayoutId id="2147483668" r:id="rId11"/>
    <p:sldLayoutId id="2147483655" r:id="rId12"/>
    <p:sldLayoutId id="2147483667" r:id="rId13"/>
    <p:sldLayoutId id="2147483670" r:id="rId14"/>
    <p:sldLayoutId id="2147483675" r:id="rId15"/>
    <p:sldLayoutId id="2147483678" r:id="rId16"/>
  </p:sldLayoutIdLst>
  <p:transition>
    <p:wipe dir="r"/>
  </p:transition>
  <p:hf hdr="0"/>
  <p:txStyles>
    <p:titleStyle>
      <a:lvl1pPr algn="l" defTabSz="914400" rtl="0" eaLnBrk="1" latinLnBrk="0" hangingPunct="1">
        <a:lnSpc>
          <a:spcPct val="90000"/>
        </a:lnSpc>
        <a:spcBef>
          <a:spcPct val="0"/>
        </a:spcBef>
        <a:buNone/>
        <a:defRPr sz="3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p:titleStyle>
    <p:bodyStyle>
      <a:lvl1pPr marL="228600" indent="-228600" algn="l" defTabSz="914400" rtl="0" eaLnBrk="1" latinLnBrk="0" hangingPunct="1">
        <a:lnSpc>
          <a:spcPct val="100000"/>
        </a:lnSpc>
        <a:spcBef>
          <a:spcPts val="1000"/>
        </a:spcBef>
        <a:buClr>
          <a:srgbClr val="168FDF"/>
        </a:buClr>
        <a:buFont typeface="HelveticaNeueLT Pro 35 Th" panose="020B0403020202020204" pitchFamily="34" charset="0"/>
        <a:buChar char="›"/>
        <a:defRPr sz="28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a:lvl2pPr marL="6858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2pPr>
      <a:lvl3pPr marL="11430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4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3pPr>
      <a:lvl4pPr marL="16002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2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4pPr>
      <a:lvl5pPr marL="20574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0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1.tiff"/></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1.tiff"/><Relationship Id="rId4" Type="http://schemas.openxmlformats.org/officeDocument/2006/relationships/image" Target="../media/image20.tiff"/></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4.sv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1.tiff"/><Relationship Id="rId4" Type="http://schemas.openxmlformats.org/officeDocument/2006/relationships/image" Target="../media/image20.tiff"/></Relationships>
</file>

<file path=ppt/slides/_rels/slide21.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1.tiff"/><Relationship Id="rId5" Type="http://schemas.openxmlformats.org/officeDocument/2006/relationships/image" Target="../media/image20.tiff"/><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1.tiff"/></Relationships>
</file>

<file path=ppt/slides/_rels/slide23.xml.rels><?xml version="1.0" encoding="UTF-8" standalone="yes"?>
<Relationships xmlns="http://schemas.openxmlformats.org/package/2006/relationships"><Relationship Id="rId8" Type="http://schemas.openxmlformats.org/officeDocument/2006/relationships/hyperlink" Target="https://wiki.opnfv.org/display/yardstick" TargetMode="External"/><Relationship Id="rId13" Type="http://schemas.openxmlformats.org/officeDocument/2006/relationships/hyperlink" Target="https://wiki.opnfv.org/display/dovetail/Dovetail+Home" TargetMode="External"/><Relationship Id="rId3" Type="http://schemas.openxmlformats.org/officeDocument/2006/relationships/hyperlink" Target="https://wiki.opnfv.org/display/availability" TargetMode="External"/><Relationship Id="rId7" Type="http://schemas.openxmlformats.org/officeDocument/2006/relationships/hyperlink" Target="https://wiki.opnfv.org/display/vsperf" TargetMode="External"/><Relationship Id="rId12" Type="http://schemas.openxmlformats.org/officeDocument/2006/relationships/hyperlink" Target="https://wiki.opnfv.org/display/doctor" TargetMode="External"/><Relationship Id="rId17" Type="http://schemas.openxmlformats.org/officeDocument/2006/relationships/image" Target="../media/image21.tiff"/><Relationship Id="rId2" Type="http://schemas.openxmlformats.org/officeDocument/2006/relationships/notesSlide" Target="../notesSlides/notesSlide21.xml"/><Relationship Id="rId16" Type="http://schemas.openxmlformats.org/officeDocument/2006/relationships/image" Target="../media/image20.tiff"/><Relationship Id="rId1" Type="http://schemas.openxmlformats.org/officeDocument/2006/relationships/slideLayout" Target="../slideLayouts/slideLayout2.xml"/><Relationship Id="rId6" Type="http://schemas.openxmlformats.org/officeDocument/2006/relationships/hyperlink" Target="https://wiki.opnfv.org/display/SAM" TargetMode="External"/><Relationship Id="rId11" Type="http://schemas.openxmlformats.org/officeDocument/2006/relationships/hyperlink" Target="https://wiki.opnfv.org/display/bottlenecks" TargetMode="External"/><Relationship Id="rId5" Type="http://schemas.openxmlformats.org/officeDocument/2006/relationships/hyperlink" Target="https://wiki.opnfv.org/display/pharos/Pharos+Projects" TargetMode="External"/><Relationship Id="rId15" Type="http://schemas.openxmlformats.org/officeDocument/2006/relationships/hyperlink" Target="https://wiki.opnfv.org/display/functest" TargetMode="External"/><Relationship Id="rId10" Type="http://schemas.openxmlformats.org/officeDocument/2006/relationships/hyperlink" Target="https://wiki.opnfv.org/display/fastpath" TargetMode="External"/><Relationship Id="rId4" Type="http://schemas.openxmlformats.org/officeDocument/2006/relationships/hyperlink" Target="https://wiki.opnfv.org/display/nfvbench" TargetMode="External"/><Relationship Id="rId9" Type="http://schemas.openxmlformats.org/officeDocument/2006/relationships/hyperlink" Target="https://wiki.opnfv.org/display/AIR" TargetMode="External"/><Relationship Id="rId14" Type="http://schemas.openxmlformats.org/officeDocument/2006/relationships/hyperlink" Target="https://wiki.opnfv.org/display/fuel"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1.tiff"/></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microsoft.com/office/2007/relationships/hdphoto" Target="../media/hdphoto1.wdp"/><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FB629-B7DD-E345-A1B7-D667037026D0}"/>
              </a:ext>
            </a:extLst>
          </p:cNvPr>
          <p:cNvSpPr>
            <a:spLocks noGrp="1"/>
          </p:cNvSpPr>
          <p:nvPr>
            <p:ph type="ctrTitle"/>
          </p:nvPr>
        </p:nvSpPr>
        <p:spPr>
          <a:xfrm>
            <a:off x="838193" y="446596"/>
            <a:ext cx="10898081" cy="2387600"/>
          </a:xfrm>
        </p:spPr>
        <p:txBody>
          <a:bodyPr>
            <a:normAutofit fontScale="90000"/>
          </a:bodyPr>
          <a:lstStyle/>
          <a:p>
            <a:pPr>
              <a:lnSpc>
                <a:spcPct val="150000"/>
              </a:lnSpc>
              <a:spcBef>
                <a:spcPts val="1200"/>
              </a:spcBef>
              <a:spcAft>
                <a:spcPts val="2400"/>
              </a:spcAft>
            </a:pPr>
            <a:r>
              <a:rPr lang="en-US" b="1" dirty="0">
                <a:latin typeface="Open Sans"/>
              </a:rPr>
              <a:t>Common NFVI Telco Taskforce</a:t>
            </a:r>
            <a:br>
              <a:rPr lang="en-US" b="1" dirty="0">
                <a:latin typeface="Open Sans"/>
              </a:rPr>
            </a:br>
            <a:r>
              <a:rPr lang="en-US" sz="2200" b="1" dirty="0">
                <a:latin typeface="Open Sans"/>
              </a:rPr>
              <a:t>Technical F2F Work Shop – January 13-16, 2020</a:t>
            </a:r>
            <a:br>
              <a:rPr lang="en-US" sz="3600" b="1" dirty="0">
                <a:latin typeface="Open Sans"/>
              </a:rPr>
            </a:br>
            <a:endParaRPr lang="en-US" dirty="0">
              <a:latin typeface="Open Sans"/>
            </a:endParaRPr>
          </a:p>
        </p:txBody>
      </p:sp>
      <p:sp>
        <p:nvSpPr>
          <p:cNvPr id="3" name="Subtitle 2">
            <a:extLst>
              <a:ext uri="{FF2B5EF4-FFF2-40B4-BE49-F238E27FC236}">
                <a16:creationId xmlns:a16="http://schemas.microsoft.com/office/drawing/2014/main" id="{AC863F4C-C450-0649-91D2-9D6C5ABD4257}"/>
              </a:ext>
            </a:extLst>
          </p:cNvPr>
          <p:cNvSpPr>
            <a:spLocks noGrp="1"/>
          </p:cNvSpPr>
          <p:nvPr>
            <p:ph type="subTitle" idx="1"/>
          </p:nvPr>
        </p:nvSpPr>
        <p:spPr>
          <a:xfrm>
            <a:off x="838193" y="3594108"/>
            <a:ext cx="10143485" cy="1855433"/>
          </a:xfrm>
          <a:noFill/>
        </p:spPr>
        <p:txBody>
          <a:bodyPr>
            <a:normAutofit/>
          </a:bodyPr>
          <a:lstStyle/>
          <a:p>
            <a:r>
              <a:rPr lang="en-US" b="1" dirty="0">
                <a:latin typeface="Open Sans"/>
              </a:rPr>
              <a:t>Facilitators</a:t>
            </a:r>
            <a:r>
              <a:rPr lang="en-US" dirty="0">
                <a:latin typeface="Open Sans"/>
              </a:rPr>
              <a:t>: Mike Fix, Cedric Olivier, Rajesh Rajamani,       Kanagaraj Manickam</a:t>
            </a:r>
          </a:p>
          <a:p>
            <a:endParaRPr lang="en-US" dirty="0">
              <a:latin typeface="Open Sans"/>
            </a:endParaRPr>
          </a:p>
        </p:txBody>
      </p:sp>
      <p:sp>
        <p:nvSpPr>
          <p:cNvPr id="5" name="Rectangle 4">
            <a:extLst>
              <a:ext uri="{FF2B5EF4-FFF2-40B4-BE49-F238E27FC236}">
                <a16:creationId xmlns:a16="http://schemas.microsoft.com/office/drawing/2014/main" id="{5806A974-5D56-4F2C-8CD6-5086D516A967}"/>
              </a:ext>
            </a:extLst>
          </p:cNvPr>
          <p:cNvSpPr/>
          <p:nvPr/>
        </p:nvSpPr>
        <p:spPr>
          <a:xfrm>
            <a:off x="838196" y="2617562"/>
            <a:ext cx="10898081" cy="646331"/>
          </a:xfrm>
          <a:prstGeom prst="rect">
            <a:avLst/>
          </a:prstGeom>
        </p:spPr>
        <p:txBody>
          <a:bodyPr wrap="square">
            <a:spAutoFit/>
          </a:bodyPr>
          <a:lstStyle/>
          <a:p>
            <a:r>
              <a:rPr lang="en-US" sz="3600" b="1" dirty="0">
                <a:solidFill>
                  <a:srgbClr val="FFFFFF"/>
                </a:solidFill>
                <a:latin typeface="Open Sans"/>
              </a:rPr>
              <a:t>RC Workstream: Key Updates</a:t>
            </a:r>
            <a:endParaRPr lang="en-US" dirty="0"/>
          </a:p>
        </p:txBody>
      </p:sp>
    </p:spTree>
    <p:extLst>
      <p:ext uri="{BB962C8B-B14F-4D97-AF65-F5344CB8AC3E}">
        <p14:creationId xmlns:p14="http://schemas.microsoft.com/office/powerpoint/2010/main" val="13947493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10</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9" name="Title 8">
            <a:extLst>
              <a:ext uri="{FF2B5EF4-FFF2-40B4-BE49-F238E27FC236}">
                <a16:creationId xmlns:a16="http://schemas.microsoft.com/office/drawing/2014/main" id="{9E401F42-A5C8-4DAF-AF95-411C1A43B285}"/>
              </a:ext>
            </a:extLst>
          </p:cNvPr>
          <p:cNvSpPr>
            <a:spLocks noGrp="1"/>
          </p:cNvSpPr>
          <p:nvPr>
            <p:ph type="title"/>
          </p:nvPr>
        </p:nvSpPr>
        <p:spPr/>
        <p:txBody>
          <a:bodyPr/>
          <a:lstStyle/>
          <a:p>
            <a:r>
              <a:rPr lang="en-US" b="1" dirty="0"/>
              <a:t>Reference Certification Achievements | Targets for Alpha</a:t>
            </a:r>
          </a:p>
        </p:txBody>
      </p:sp>
    </p:spTree>
    <p:extLst>
      <p:ext uri="{BB962C8B-B14F-4D97-AF65-F5344CB8AC3E}">
        <p14:creationId xmlns:p14="http://schemas.microsoft.com/office/powerpoint/2010/main" val="113557743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11</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11593"/>
            <a:ext cx="10933886" cy="935674"/>
          </a:xfrm>
        </p:spPr>
        <p:txBody>
          <a:bodyPr/>
          <a:lstStyle/>
          <a:p>
            <a:r>
              <a:rPr lang="en-US" b="1" dirty="0"/>
              <a:t>NFVI Compliance</a:t>
            </a:r>
          </a:p>
        </p:txBody>
      </p:sp>
      <p:cxnSp>
        <p:nvCxnSpPr>
          <p:cNvPr id="52" name="Straight Connector 51">
            <a:extLst>
              <a:ext uri="{FF2B5EF4-FFF2-40B4-BE49-F238E27FC236}">
                <a16:creationId xmlns:a16="http://schemas.microsoft.com/office/drawing/2014/main" id="{1F938AD5-72E3-4F25-B6B4-F55B6059B561}"/>
              </a:ext>
            </a:extLst>
          </p:cNvPr>
          <p:cNvCxnSpPr/>
          <p:nvPr/>
        </p:nvCxnSpPr>
        <p:spPr>
          <a:xfrm flipV="1">
            <a:off x="676444" y="3124019"/>
            <a:ext cx="11398570" cy="336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63833C74-7510-44D5-85D0-E11F3523E643}"/>
              </a:ext>
            </a:extLst>
          </p:cNvPr>
          <p:cNvSpPr/>
          <p:nvPr/>
        </p:nvSpPr>
        <p:spPr>
          <a:xfrm>
            <a:off x="492071" y="2902422"/>
            <a:ext cx="1966185" cy="400110"/>
          </a:xfrm>
          <a:prstGeom prst="rect">
            <a:avLst/>
          </a:prstGeom>
          <a:solidFill>
            <a:schemeClr val="bg1"/>
          </a:solidFill>
        </p:spPr>
        <p:txBody>
          <a:bodyPr wrap="square">
            <a:spAutoFit/>
          </a:bodyPr>
          <a:lstStyle/>
          <a:p>
            <a:r>
              <a:rPr lang="en-US" sz="2000" b="1" kern="0" dirty="0">
                <a:solidFill>
                  <a:srgbClr val="168FDF"/>
                </a:solidFill>
                <a:latin typeface="Open Sans" panose="020B0606030504020204"/>
                <a:cs typeface="ATT Aleck Sans Medium" panose="020B0503020203020204" pitchFamily="34" charset="0"/>
              </a:rPr>
              <a:t>Not In Scope</a:t>
            </a:r>
            <a:endParaRPr lang="en-US" sz="2000" b="1" dirty="0">
              <a:solidFill>
                <a:srgbClr val="168FDF"/>
              </a:solidFill>
              <a:latin typeface="Open Sans" panose="020B0606030504020204"/>
            </a:endParaRPr>
          </a:p>
        </p:txBody>
      </p:sp>
      <p:cxnSp>
        <p:nvCxnSpPr>
          <p:cNvPr id="54" name="Straight Connector 53">
            <a:extLst>
              <a:ext uri="{FF2B5EF4-FFF2-40B4-BE49-F238E27FC236}">
                <a16:creationId xmlns:a16="http://schemas.microsoft.com/office/drawing/2014/main" id="{D8F88156-7686-4B8A-A536-FC9C6FD592F1}"/>
              </a:ext>
            </a:extLst>
          </p:cNvPr>
          <p:cNvCxnSpPr/>
          <p:nvPr/>
        </p:nvCxnSpPr>
        <p:spPr>
          <a:xfrm flipV="1">
            <a:off x="689588" y="1169779"/>
            <a:ext cx="11398570" cy="336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Rectangle 54">
            <a:extLst>
              <a:ext uri="{FF2B5EF4-FFF2-40B4-BE49-F238E27FC236}">
                <a16:creationId xmlns:a16="http://schemas.microsoft.com/office/drawing/2014/main" id="{E96BBFF6-41E7-4C1E-8BAB-9B3C75D295CC}"/>
              </a:ext>
            </a:extLst>
          </p:cNvPr>
          <p:cNvSpPr/>
          <p:nvPr/>
        </p:nvSpPr>
        <p:spPr>
          <a:xfrm>
            <a:off x="492074" y="947267"/>
            <a:ext cx="2890860" cy="400110"/>
          </a:xfrm>
          <a:prstGeom prst="rect">
            <a:avLst/>
          </a:prstGeom>
          <a:solidFill>
            <a:schemeClr val="bg1"/>
          </a:solidFill>
        </p:spPr>
        <p:txBody>
          <a:bodyPr wrap="square">
            <a:spAutoFit/>
          </a:bodyPr>
          <a:lstStyle/>
          <a:p>
            <a:r>
              <a:rPr lang="en-US" sz="2000" b="1" kern="0" dirty="0">
                <a:solidFill>
                  <a:srgbClr val="168FDF"/>
                </a:solidFill>
                <a:latin typeface="Open Sans" panose="020B0606030504020204"/>
                <a:cs typeface="ATT Aleck Sans Medium" panose="020B0503020203020204" pitchFamily="34" charset="0"/>
              </a:rPr>
              <a:t>Scope &amp; Test Strategy</a:t>
            </a:r>
            <a:endParaRPr lang="en-US" sz="2000" b="1" dirty="0">
              <a:solidFill>
                <a:srgbClr val="168FDF"/>
              </a:solidFill>
              <a:latin typeface="Open Sans" panose="020B0606030504020204"/>
            </a:endParaRPr>
          </a:p>
        </p:txBody>
      </p:sp>
      <p:sp>
        <p:nvSpPr>
          <p:cNvPr id="56" name="Rectangle 55">
            <a:extLst>
              <a:ext uri="{FF2B5EF4-FFF2-40B4-BE49-F238E27FC236}">
                <a16:creationId xmlns:a16="http://schemas.microsoft.com/office/drawing/2014/main" id="{9FF9E1AA-259E-4B94-BEAB-8A42B5EDCBDD}"/>
              </a:ext>
            </a:extLst>
          </p:cNvPr>
          <p:cNvSpPr/>
          <p:nvPr/>
        </p:nvSpPr>
        <p:spPr>
          <a:xfrm>
            <a:off x="747803" y="1396391"/>
            <a:ext cx="11222402" cy="1354217"/>
          </a:xfrm>
          <a:prstGeom prst="rect">
            <a:avLst/>
          </a:prstGeom>
        </p:spPr>
        <p:txBody>
          <a:bodyPr wrap="square">
            <a:spAutoFit/>
          </a:bodyPr>
          <a:lstStyle/>
          <a:p>
            <a:pPr marL="285750" indent="-285750">
              <a:spcAft>
                <a:spcPts val="600"/>
              </a:spcAft>
              <a:buFont typeface="Arial" panose="020B0604020202020204" pitchFamily="34" charset="0"/>
              <a:buChar char="•"/>
            </a:pPr>
            <a:r>
              <a:rPr lang="en-US" b="1" dirty="0">
                <a:solidFill>
                  <a:srgbClr val="24292E"/>
                </a:solidFill>
                <a:latin typeface="Open Sans" panose="020B0606030504020204"/>
              </a:rPr>
              <a:t>Manifest Verifications</a:t>
            </a:r>
            <a:r>
              <a:rPr lang="en-US" dirty="0">
                <a:solidFill>
                  <a:srgbClr val="24292E"/>
                </a:solidFill>
                <a:latin typeface="Open Sans" panose="020B0606030504020204"/>
              </a:rPr>
              <a:t> verify NFVI matches hardware and software profile specifications for RM/RA</a:t>
            </a:r>
          </a:p>
          <a:p>
            <a:pPr marL="285750" indent="-285750">
              <a:spcAft>
                <a:spcPts val="600"/>
              </a:spcAft>
              <a:buFont typeface="Arial" panose="020B0604020202020204" pitchFamily="34" charset="0"/>
              <a:buChar char="•"/>
            </a:pPr>
            <a:r>
              <a:rPr lang="en-US" b="1" dirty="0">
                <a:solidFill>
                  <a:srgbClr val="24292E"/>
                </a:solidFill>
                <a:latin typeface="Open Sans" panose="020B0606030504020204"/>
              </a:rPr>
              <a:t>Empirical Validations</a:t>
            </a:r>
            <a:r>
              <a:rPr lang="en-US" dirty="0">
                <a:solidFill>
                  <a:srgbClr val="24292E"/>
                </a:solidFill>
                <a:latin typeface="Open Sans" panose="020B0606030504020204"/>
              </a:rPr>
              <a:t> baseline NFVI and Ref/Golden VNFs behaviors for future comparison</a:t>
            </a:r>
          </a:p>
          <a:p>
            <a:pPr marL="285750" indent="-285750">
              <a:spcAft>
                <a:spcPts val="600"/>
              </a:spcAft>
              <a:buFont typeface="Arial" panose="020B0604020202020204" pitchFamily="34" charset="0"/>
              <a:buChar char="•"/>
            </a:pPr>
            <a:r>
              <a:rPr lang="en-US" b="1" dirty="0">
                <a:solidFill>
                  <a:srgbClr val="24292E"/>
                </a:solidFill>
                <a:latin typeface="Open Sans" panose="020B0606030504020204"/>
              </a:rPr>
              <a:t>Interoperability Validation</a:t>
            </a:r>
            <a:r>
              <a:rPr lang="en-US" dirty="0">
                <a:solidFill>
                  <a:srgbClr val="24292E"/>
                </a:solidFill>
                <a:latin typeface="Open Sans" panose="020B0606030504020204"/>
              </a:rPr>
              <a:t> performed leveraging VVP/CVC test suites to ensure VNF can be spun up, modified, or removed, on the target NFVI</a:t>
            </a:r>
          </a:p>
        </p:txBody>
      </p:sp>
      <p:sp>
        <p:nvSpPr>
          <p:cNvPr id="57" name="Rectangle 56">
            <a:extLst>
              <a:ext uri="{FF2B5EF4-FFF2-40B4-BE49-F238E27FC236}">
                <a16:creationId xmlns:a16="http://schemas.microsoft.com/office/drawing/2014/main" id="{480634C4-CA25-473D-B7CD-ADFAA5020F4F}"/>
              </a:ext>
            </a:extLst>
          </p:cNvPr>
          <p:cNvSpPr/>
          <p:nvPr/>
        </p:nvSpPr>
        <p:spPr>
          <a:xfrm>
            <a:off x="747803" y="3317375"/>
            <a:ext cx="10788945" cy="723275"/>
          </a:xfrm>
          <a:prstGeom prst="rect">
            <a:avLst/>
          </a:prstGeom>
        </p:spPr>
        <p:txBody>
          <a:bodyPr wrap="square">
            <a:spAutoFit/>
          </a:bodyPr>
          <a:lstStyle/>
          <a:p>
            <a:pPr marL="285750" indent="-285750">
              <a:spcAft>
                <a:spcPts val="600"/>
              </a:spcAft>
              <a:buFont typeface="Arial" panose="020B0604020202020204" pitchFamily="34" charset="0"/>
              <a:buChar char="•"/>
            </a:pPr>
            <a:r>
              <a:rPr lang="en-US" dirty="0">
                <a:solidFill>
                  <a:srgbClr val="24292E"/>
                </a:solidFill>
                <a:latin typeface="Open Sans" panose="020B0606030504020204"/>
              </a:rPr>
              <a:t>VNF functional testing</a:t>
            </a:r>
          </a:p>
          <a:p>
            <a:pPr marL="285750" indent="-285750">
              <a:buFont typeface="Arial" panose="020B0604020202020204" pitchFamily="34" charset="0"/>
              <a:buChar char="•"/>
            </a:pPr>
            <a:r>
              <a:rPr lang="en-US" dirty="0">
                <a:solidFill>
                  <a:schemeClr val="tx2"/>
                </a:solidFill>
                <a:latin typeface="Open Sans" panose="020B0606030504020204"/>
              </a:rPr>
              <a:t>MANO</a:t>
            </a:r>
            <a:r>
              <a:rPr lang="en-US" dirty="0">
                <a:solidFill>
                  <a:srgbClr val="24292E"/>
                </a:solidFill>
                <a:latin typeface="Open Sans" panose="020B0606030504020204"/>
              </a:rPr>
              <a:t> for VNFs</a:t>
            </a:r>
          </a:p>
        </p:txBody>
      </p:sp>
      <p:cxnSp>
        <p:nvCxnSpPr>
          <p:cNvPr id="59" name="Straight Connector 58">
            <a:extLst>
              <a:ext uri="{FF2B5EF4-FFF2-40B4-BE49-F238E27FC236}">
                <a16:creationId xmlns:a16="http://schemas.microsoft.com/office/drawing/2014/main" id="{F7778AC2-9B1C-439E-A830-587083EA8A9F}"/>
              </a:ext>
            </a:extLst>
          </p:cNvPr>
          <p:cNvCxnSpPr/>
          <p:nvPr/>
        </p:nvCxnSpPr>
        <p:spPr>
          <a:xfrm flipV="1">
            <a:off x="676444" y="4400210"/>
            <a:ext cx="11398570" cy="336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B2E1A5CF-6BCF-4D77-AF4A-B64D26FEB7BD}"/>
              </a:ext>
            </a:extLst>
          </p:cNvPr>
          <p:cNvSpPr/>
          <p:nvPr/>
        </p:nvSpPr>
        <p:spPr>
          <a:xfrm>
            <a:off x="492073" y="4167294"/>
            <a:ext cx="4261448" cy="400110"/>
          </a:xfrm>
          <a:prstGeom prst="rect">
            <a:avLst/>
          </a:prstGeom>
          <a:solidFill>
            <a:schemeClr val="bg1"/>
          </a:solidFill>
        </p:spPr>
        <p:txBody>
          <a:bodyPr wrap="square">
            <a:spAutoFit/>
          </a:bodyPr>
          <a:lstStyle/>
          <a:p>
            <a:r>
              <a:rPr lang="en-US" sz="2000" b="1" kern="0" dirty="0">
                <a:solidFill>
                  <a:srgbClr val="168FDF"/>
                </a:solidFill>
                <a:latin typeface="Open Sans" panose="020B0606030504020204"/>
                <a:cs typeface="ATT Aleck Sans Medium" panose="020B0503020203020204" pitchFamily="34" charset="0"/>
              </a:rPr>
              <a:t>RI-Alpha &amp; RC-Pre Alpha Release</a:t>
            </a:r>
            <a:endParaRPr lang="en-US" sz="2000" b="1" dirty="0">
              <a:solidFill>
                <a:srgbClr val="168FDF"/>
              </a:solidFill>
              <a:latin typeface="Open Sans" panose="020B0606030504020204"/>
            </a:endParaRPr>
          </a:p>
        </p:txBody>
      </p:sp>
      <p:sp>
        <p:nvSpPr>
          <p:cNvPr id="61" name="Rectangle 60">
            <a:extLst>
              <a:ext uri="{FF2B5EF4-FFF2-40B4-BE49-F238E27FC236}">
                <a16:creationId xmlns:a16="http://schemas.microsoft.com/office/drawing/2014/main" id="{49E29917-2D5D-4645-B866-0CE25DAA2981}"/>
              </a:ext>
            </a:extLst>
          </p:cNvPr>
          <p:cNvSpPr/>
          <p:nvPr/>
        </p:nvSpPr>
        <p:spPr>
          <a:xfrm>
            <a:off x="6096004" y="3317375"/>
            <a:ext cx="5966462" cy="723275"/>
          </a:xfrm>
          <a:prstGeom prst="rect">
            <a:avLst/>
          </a:prstGeom>
        </p:spPr>
        <p:txBody>
          <a:bodyPr wrap="square">
            <a:spAutoFit/>
          </a:bodyPr>
          <a:lstStyle/>
          <a:p>
            <a:pPr marL="285750" indent="-285750">
              <a:spcAft>
                <a:spcPts val="600"/>
              </a:spcAft>
              <a:buFont typeface="Arial" panose="020B0604020202020204" pitchFamily="34" charset="0"/>
              <a:buChar char="•"/>
            </a:pPr>
            <a:r>
              <a:rPr lang="en-US" dirty="0">
                <a:solidFill>
                  <a:srgbClr val="24292E"/>
                </a:solidFill>
                <a:latin typeface="Open Sans" panose="020B0606030504020204"/>
              </a:rPr>
              <a:t>Validating VNF’s ability to be upgraded</a:t>
            </a:r>
          </a:p>
          <a:p>
            <a:pPr marL="285750" indent="-285750">
              <a:buFont typeface="Arial" panose="020B0604020202020204" pitchFamily="34" charset="0"/>
              <a:buChar char="•"/>
            </a:pPr>
            <a:r>
              <a:rPr lang="en-US" dirty="0">
                <a:solidFill>
                  <a:srgbClr val="24292E"/>
                </a:solidFill>
                <a:latin typeface="Open Sans" panose="020B0606030504020204"/>
              </a:rPr>
              <a:t>Georedundant and Load Testing</a:t>
            </a:r>
          </a:p>
        </p:txBody>
      </p:sp>
      <p:sp>
        <p:nvSpPr>
          <p:cNvPr id="10" name="Rectangle 9">
            <a:extLst>
              <a:ext uri="{FF2B5EF4-FFF2-40B4-BE49-F238E27FC236}">
                <a16:creationId xmlns:a16="http://schemas.microsoft.com/office/drawing/2014/main" id="{937A614E-2352-4D8B-9225-4AA1745531BE}"/>
              </a:ext>
            </a:extLst>
          </p:cNvPr>
          <p:cNvSpPr/>
          <p:nvPr/>
        </p:nvSpPr>
        <p:spPr>
          <a:xfrm>
            <a:off x="629060" y="4599993"/>
            <a:ext cx="11070872" cy="369332"/>
          </a:xfrm>
          <a:prstGeom prst="rect">
            <a:avLst/>
          </a:prstGeom>
        </p:spPr>
        <p:txBody>
          <a:bodyPr wrap="square">
            <a:spAutoFit/>
          </a:bodyPr>
          <a:lstStyle/>
          <a:p>
            <a:r>
              <a:rPr lang="en-US" b="1" dirty="0">
                <a:latin typeface="Open Sans" panose="020B0606030504020204"/>
                <a:ea typeface="Verdana" panose="020B0604030504040204" pitchFamily="34" charset="0"/>
              </a:rPr>
              <a:t>Xtesting and Xtesting CI meet</a:t>
            </a:r>
            <a:r>
              <a:rPr lang="en-US" dirty="0">
                <a:latin typeface="Open Sans" panose="020B0606030504020204"/>
                <a:ea typeface="Verdana" panose="020B0604030504040204" pitchFamily="34" charset="0"/>
              </a:rPr>
              <a:t> </a:t>
            </a:r>
            <a:r>
              <a:rPr lang="en-US" b="1" dirty="0">
                <a:latin typeface="Open Sans" panose="020B0606030504020204"/>
                <a:ea typeface="Verdana" panose="020B0604030504040204" pitchFamily="34" charset="0"/>
              </a:rPr>
              <a:t>Requirements</a:t>
            </a:r>
            <a:r>
              <a:rPr lang="en-US" dirty="0">
                <a:latin typeface="Open Sans" panose="020B0606030504020204"/>
                <a:ea typeface="Verdana" panose="020B0604030504040204" pitchFamily="34" charset="0"/>
              </a:rPr>
              <a:t> for verification, compliance and certification:</a:t>
            </a:r>
          </a:p>
        </p:txBody>
      </p:sp>
      <p:sp>
        <p:nvSpPr>
          <p:cNvPr id="18" name="Rectangle 17">
            <a:extLst>
              <a:ext uri="{FF2B5EF4-FFF2-40B4-BE49-F238E27FC236}">
                <a16:creationId xmlns:a16="http://schemas.microsoft.com/office/drawing/2014/main" id="{571BC9AE-8559-44F3-A55E-D227327C55F0}"/>
              </a:ext>
            </a:extLst>
          </p:cNvPr>
          <p:cNvSpPr/>
          <p:nvPr/>
        </p:nvSpPr>
        <p:spPr>
          <a:xfrm>
            <a:off x="6096002" y="4999821"/>
            <a:ext cx="5789998" cy="1277273"/>
          </a:xfrm>
          <a:prstGeom prst="rect">
            <a:avLst/>
          </a:prstGeom>
        </p:spPr>
        <p:txBody>
          <a:bodyPr wrap="square">
            <a:spAutoFit/>
          </a:bodyPr>
          <a:lstStyle/>
          <a:p>
            <a:pPr marL="285750" indent="-285750">
              <a:spcAft>
                <a:spcPts val="600"/>
              </a:spcAft>
              <a:buFont typeface="Arial" panose="020B0604020202020204" pitchFamily="34" charset="0"/>
              <a:buChar char="•"/>
            </a:pPr>
            <a:r>
              <a:rPr lang="en-US" dirty="0">
                <a:latin typeface="Open Sans" panose="020B0606030504020204"/>
                <a:ea typeface="Verdana" panose="020B0604030504040204" pitchFamily="34" charset="0"/>
              </a:rPr>
              <a:t>Test case results &amp; logs for third-party certification review</a:t>
            </a:r>
          </a:p>
          <a:p>
            <a:pPr marL="285750" indent="-285750">
              <a:buFont typeface="Arial" panose="020B0604020202020204" pitchFamily="34" charset="0"/>
              <a:buChar char="•"/>
            </a:pPr>
            <a:r>
              <a:rPr lang="en-US" dirty="0">
                <a:latin typeface="Open Sans" panose="020B0606030504020204"/>
                <a:ea typeface="Verdana" panose="020B0604030504040204" pitchFamily="34" charset="0"/>
              </a:rPr>
              <a:t>Deploy local CI/CD toolchains to verify RI compliance </a:t>
            </a:r>
          </a:p>
        </p:txBody>
      </p:sp>
      <p:sp>
        <p:nvSpPr>
          <p:cNvPr id="19" name="Rectangle 18">
            <a:extLst>
              <a:ext uri="{FF2B5EF4-FFF2-40B4-BE49-F238E27FC236}">
                <a16:creationId xmlns:a16="http://schemas.microsoft.com/office/drawing/2014/main" id="{91139E1D-9B0C-4E75-B9FB-A60AAE9CF5BF}"/>
              </a:ext>
            </a:extLst>
          </p:cNvPr>
          <p:cNvSpPr/>
          <p:nvPr/>
        </p:nvSpPr>
        <p:spPr>
          <a:xfrm>
            <a:off x="676443" y="4999821"/>
            <a:ext cx="5220347" cy="1000274"/>
          </a:xfrm>
          <a:prstGeom prst="rect">
            <a:avLst/>
          </a:prstGeom>
        </p:spPr>
        <p:txBody>
          <a:bodyPr wrap="square">
            <a:spAutoFit/>
          </a:bodyPr>
          <a:lstStyle/>
          <a:p>
            <a:pPr marL="285750" indent="-285750">
              <a:spcAft>
                <a:spcPts val="600"/>
              </a:spcAft>
              <a:buFont typeface="Arial" panose="020B0604020202020204" pitchFamily="34" charset="0"/>
              <a:buChar char="•"/>
            </a:pPr>
            <a:r>
              <a:rPr lang="en-US" dirty="0">
                <a:latin typeface="Open Sans" panose="020B0606030504020204"/>
                <a:ea typeface="Verdana" panose="020B0604030504040204" pitchFamily="34" charset="0"/>
              </a:rPr>
              <a:t>Assembly of multiple heterogeneous test cases</a:t>
            </a:r>
          </a:p>
          <a:p>
            <a:pPr marL="285750" indent="-285750">
              <a:buFont typeface="Arial" panose="020B0604020202020204" pitchFamily="34" charset="0"/>
              <a:buChar char="•"/>
            </a:pPr>
            <a:r>
              <a:rPr lang="en-US" dirty="0">
                <a:latin typeface="Open Sans" panose="020B0606030504020204"/>
                <a:ea typeface="Verdana" panose="020B0604030504040204" pitchFamily="34" charset="0"/>
              </a:rPr>
              <a:t>OPNFV Release Engineering Jenkins jobs to verify RI</a:t>
            </a:r>
          </a:p>
        </p:txBody>
      </p:sp>
      <p:sp>
        <p:nvSpPr>
          <p:cNvPr id="20" name="Slide Number Placeholder 1">
            <a:extLst>
              <a:ext uri="{FF2B5EF4-FFF2-40B4-BE49-F238E27FC236}">
                <a16:creationId xmlns:a16="http://schemas.microsoft.com/office/drawing/2014/main" id="{A7585AE8-4C86-4135-87CD-EE0F5FE170EF}"/>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MF</a:t>
            </a:r>
          </a:p>
        </p:txBody>
      </p:sp>
      <p:pic>
        <p:nvPicPr>
          <p:cNvPr id="21" name="Picture 20">
            <a:extLst>
              <a:ext uri="{FF2B5EF4-FFF2-40B4-BE49-F238E27FC236}">
                <a16:creationId xmlns:a16="http://schemas.microsoft.com/office/drawing/2014/main" id="{03711863-62D1-4925-A2E9-3AC68E042965}"/>
              </a:ext>
            </a:extLst>
          </p:cNvPr>
          <p:cNvPicPr>
            <a:picLocks noChangeAspect="1"/>
          </p:cNvPicPr>
          <p:nvPr/>
        </p:nvPicPr>
        <p:blipFill>
          <a:blip r:embed="rId3"/>
          <a:stretch>
            <a:fillRect/>
          </a:stretch>
        </p:blipFill>
        <p:spPr>
          <a:xfrm>
            <a:off x="9966867" y="141893"/>
            <a:ext cx="675281" cy="787278"/>
          </a:xfrm>
          <a:prstGeom prst="rect">
            <a:avLst/>
          </a:prstGeom>
        </p:spPr>
      </p:pic>
      <p:pic>
        <p:nvPicPr>
          <p:cNvPr id="22" name="Picture 21">
            <a:extLst>
              <a:ext uri="{FF2B5EF4-FFF2-40B4-BE49-F238E27FC236}">
                <a16:creationId xmlns:a16="http://schemas.microsoft.com/office/drawing/2014/main" id="{C0C1D697-7025-44B7-8640-90A779D3F28B}"/>
              </a:ext>
            </a:extLst>
          </p:cNvPr>
          <p:cNvPicPr>
            <a:picLocks noChangeAspect="1"/>
          </p:cNvPicPr>
          <p:nvPr/>
        </p:nvPicPr>
        <p:blipFill>
          <a:blip r:embed="rId4"/>
          <a:stretch>
            <a:fillRect/>
          </a:stretch>
        </p:blipFill>
        <p:spPr>
          <a:xfrm>
            <a:off x="10979112" y="141608"/>
            <a:ext cx="673849" cy="785611"/>
          </a:xfrm>
          <a:prstGeom prst="rect">
            <a:avLst/>
          </a:prstGeom>
        </p:spPr>
      </p:pic>
    </p:spTree>
    <p:extLst>
      <p:ext uri="{BB962C8B-B14F-4D97-AF65-F5344CB8AC3E}">
        <p14:creationId xmlns:p14="http://schemas.microsoft.com/office/powerpoint/2010/main" val="4129728147"/>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12</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1620"/>
            <a:ext cx="10933886" cy="935674"/>
          </a:xfrm>
        </p:spPr>
        <p:txBody>
          <a:bodyPr/>
          <a:lstStyle/>
          <a:p>
            <a:r>
              <a:rPr lang="en-US" b="1" dirty="0"/>
              <a:t>Framework</a:t>
            </a:r>
          </a:p>
        </p:txBody>
      </p:sp>
      <p:sp>
        <p:nvSpPr>
          <p:cNvPr id="238" name="Rectangle 1">
            <a:extLst>
              <a:ext uri="{FF2B5EF4-FFF2-40B4-BE49-F238E27FC236}">
                <a16:creationId xmlns:a16="http://schemas.microsoft.com/office/drawing/2014/main" id="{DBB1168A-2613-4F08-9D74-4956D5EDE7C7}"/>
              </a:ext>
            </a:extLst>
          </p:cNvPr>
          <p:cNvSpPr>
            <a:spLocks noChangeArrowheads="1"/>
          </p:cNvSpPr>
          <p:nvPr/>
        </p:nvSpPr>
        <p:spPr bwMode="auto">
          <a:xfrm>
            <a:off x="6374515" y="749252"/>
            <a:ext cx="5577991" cy="2200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indent="-285750" eaLnBrk="0" fontAlgn="base" hangingPunct="0">
              <a:spcBef>
                <a:spcPct val="0"/>
              </a:spcBef>
              <a:spcAft>
                <a:spcPts val="600"/>
              </a:spcAft>
              <a:buFont typeface="Wingdings" panose="05000000000000000000" pitchFamily="2" charset="2"/>
              <a:buChar char="ü"/>
            </a:pPr>
            <a:r>
              <a:rPr lang="en-US" altLang="en-US" sz="1600" dirty="0" err="1">
                <a:solidFill>
                  <a:schemeClr val="tx2"/>
                </a:solidFill>
                <a:latin typeface="Gill Sans"/>
                <a:cs typeface="Arial" panose="020B0604020202020204" pitchFamily="34" charset="0"/>
              </a:rPr>
              <a:t>Xtesting</a:t>
            </a:r>
            <a:r>
              <a:rPr lang="en-US" altLang="en-US" sz="1600" dirty="0">
                <a:solidFill>
                  <a:schemeClr val="tx2"/>
                </a:solidFill>
                <a:latin typeface="Gill Sans"/>
                <a:cs typeface="Arial" panose="020B0604020202020204" pitchFamily="34" charset="0"/>
              </a:rPr>
              <a:t> was pragmatically selected: </a:t>
            </a:r>
          </a:p>
          <a:p>
            <a:pPr marL="742950" lvl="1" indent="-285750" eaLnBrk="0" fontAlgn="base" hangingPunct="0">
              <a:spcBef>
                <a:spcPct val="0"/>
              </a:spcBef>
              <a:spcAft>
                <a:spcPts val="600"/>
              </a:spcAft>
              <a:buFont typeface="Wingdings" panose="05000000000000000000" pitchFamily="2" charset="2"/>
              <a:buChar char="ü"/>
            </a:pPr>
            <a:r>
              <a:rPr lang="en-US" altLang="en-US" sz="1600" dirty="0">
                <a:solidFill>
                  <a:schemeClr val="tx2"/>
                </a:solidFill>
                <a:latin typeface="Gill Sans"/>
                <a:cs typeface="Arial" panose="020B0604020202020204" pitchFamily="34" charset="0"/>
              </a:rPr>
              <a:t>Meets CNTT requirements</a:t>
            </a:r>
          </a:p>
          <a:p>
            <a:pPr marL="742950" lvl="1" indent="-285750" eaLnBrk="0" fontAlgn="base" hangingPunct="0">
              <a:spcBef>
                <a:spcPct val="0"/>
              </a:spcBef>
              <a:spcAft>
                <a:spcPts val="600"/>
              </a:spcAft>
              <a:buFont typeface="Wingdings" panose="05000000000000000000" pitchFamily="2" charset="2"/>
              <a:buChar char="ü"/>
            </a:pPr>
            <a:r>
              <a:rPr lang="en-US" altLang="en-US" sz="1600" dirty="0">
                <a:solidFill>
                  <a:schemeClr val="tx2"/>
                </a:solidFill>
                <a:latin typeface="Gill Sans"/>
                <a:cs typeface="Arial" panose="020B0604020202020204" pitchFamily="34" charset="0"/>
              </a:rPr>
              <a:t>Allows easy adding any new test case </a:t>
            </a:r>
          </a:p>
          <a:p>
            <a:pPr marL="285750" indent="-285750" eaLnBrk="0" fontAlgn="base" hangingPunct="0">
              <a:spcBef>
                <a:spcPct val="0"/>
              </a:spcBef>
              <a:spcAft>
                <a:spcPts val="600"/>
              </a:spcAft>
              <a:buFont typeface="Wingdings" panose="05000000000000000000" pitchFamily="2" charset="2"/>
              <a:buChar char="ü"/>
            </a:pPr>
            <a:r>
              <a:rPr lang="en-US" altLang="en-US" sz="1600" dirty="0">
                <a:solidFill>
                  <a:schemeClr val="tx2"/>
                </a:solidFill>
                <a:latin typeface="Gill Sans"/>
                <a:cs typeface="Arial" panose="020B0604020202020204" pitchFamily="34" charset="0"/>
              </a:rPr>
              <a:t>The first test case requirements have been published:</a:t>
            </a:r>
          </a:p>
          <a:p>
            <a:pPr marL="742950" lvl="1" indent="-285750" eaLnBrk="0" fontAlgn="base" hangingPunct="0">
              <a:spcBef>
                <a:spcPct val="0"/>
              </a:spcBef>
              <a:spcAft>
                <a:spcPts val="600"/>
              </a:spcAft>
              <a:buFont typeface="Wingdings" panose="05000000000000000000" pitchFamily="2" charset="2"/>
              <a:buChar char="ü"/>
            </a:pPr>
            <a:r>
              <a:rPr lang="en-US" altLang="en-US" sz="1600" dirty="0">
                <a:solidFill>
                  <a:schemeClr val="tx2"/>
                </a:solidFill>
                <a:latin typeface="Gill Sans"/>
                <a:cs typeface="Arial" panose="020B0604020202020204" pitchFamily="34" charset="0"/>
              </a:rPr>
              <a:t>Test cases delivered as Docker containers </a:t>
            </a:r>
          </a:p>
          <a:p>
            <a:pPr marL="742950" lvl="1" indent="-285750" eaLnBrk="0" fontAlgn="base" hangingPunct="0">
              <a:spcBef>
                <a:spcPct val="0"/>
              </a:spcBef>
              <a:spcAft>
                <a:spcPts val="600"/>
              </a:spcAft>
              <a:buFont typeface="Wingdings" panose="05000000000000000000" pitchFamily="2" charset="2"/>
              <a:buChar char="ü"/>
            </a:pPr>
            <a:r>
              <a:rPr lang="en-US" altLang="en-US" sz="1600" dirty="0" err="1">
                <a:solidFill>
                  <a:schemeClr val="tx2"/>
                </a:solidFill>
                <a:latin typeface="Gill Sans"/>
                <a:cs typeface="Arial" panose="020B0604020202020204" pitchFamily="34" charset="0"/>
              </a:rPr>
              <a:t>Xtesting</a:t>
            </a:r>
            <a:r>
              <a:rPr lang="en-US" altLang="en-US" sz="1600" dirty="0">
                <a:solidFill>
                  <a:schemeClr val="tx2"/>
                </a:solidFill>
                <a:latin typeface="Gill Sans"/>
                <a:cs typeface="Arial" panose="020B0604020202020204" pitchFamily="34" charset="0"/>
              </a:rPr>
              <a:t> package and the related test case execution description file included</a:t>
            </a:r>
          </a:p>
        </p:txBody>
      </p:sp>
      <p:pic>
        <p:nvPicPr>
          <p:cNvPr id="5" name="Picture 4">
            <a:extLst>
              <a:ext uri="{FF2B5EF4-FFF2-40B4-BE49-F238E27FC236}">
                <a16:creationId xmlns:a16="http://schemas.microsoft.com/office/drawing/2014/main" id="{B2140E1E-6BE3-46D6-B855-C24E77C79478}"/>
              </a:ext>
            </a:extLst>
          </p:cNvPr>
          <p:cNvPicPr>
            <a:picLocks noChangeAspect="1"/>
          </p:cNvPicPr>
          <p:nvPr/>
        </p:nvPicPr>
        <p:blipFill>
          <a:blip r:embed="rId3"/>
          <a:stretch>
            <a:fillRect/>
          </a:stretch>
        </p:blipFill>
        <p:spPr>
          <a:xfrm>
            <a:off x="508592" y="3072048"/>
            <a:ext cx="11259807" cy="3679971"/>
          </a:xfrm>
          <a:prstGeom prst="rect">
            <a:avLst/>
          </a:prstGeom>
        </p:spPr>
      </p:pic>
      <p:sp>
        <p:nvSpPr>
          <p:cNvPr id="12" name="Slide Number Placeholder 1">
            <a:extLst>
              <a:ext uri="{FF2B5EF4-FFF2-40B4-BE49-F238E27FC236}">
                <a16:creationId xmlns:a16="http://schemas.microsoft.com/office/drawing/2014/main" id="{E9DB8CAA-1188-479B-8758-E2A8D4CF0A51}"/>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CO</a:t>
            </a:r>
          </a:p>
        </p:txBody>
      </p:sp>
      <p:pic>
        <p:nvPicPr>
          <p:cNvPr id="13" name="Picture 12">
            <a:extLst>
              <a:ext uri="{FF2B5EF4-FFF2-40B4-BE49-F238E27FC236}">
                <a16:creationId xmlns:a16="http://schemas.microsoft.com/office/drawing/2014/main" id="{B3250D98-CC89-42BA-A272-36E4AE48029D}"/>
              </a:ext>
            </a:extLst>
          </p:cNvPr>
          <p:cNvPicPr>
            <a:picLocks noChangeAspect="1"/>
          </p:cNvPicPr>
          <p:nvPr/>
        </p:nvPicPr>
        <p:blipFill>
          <a:blip r:embed="rId4"/>
          <a:stretch>
            <a:fillRect/>
          </a:stretch>
        </p:blipFill>
        <p:spPr>
          <a:xfrm>
            <a:off x="9966867" y="141893"/>
            <a:ext cx="675281" cy="787278"/>
          </a:xfrm>
          <a:prstGeom prst="rect">
            <a:avLst/>
          </a:prstGeom>
        </p:spPr>
      </p:pic>
      <p:pic>
        <p:nvPicPr>
          <p:cNvPr id="14" name="Picture 13">
            <a:extLst>
              <a:ext uri="{FF2B5EF4-FFF2-40B4-BE49-F238E27FC236}">
                <a16:creationId xmlns:a16="http://schemas.microsoft.com/office/drawing/2014/main" id="{A9BFFE23-5528-47C1-A114-7F22CAB8AC61}"/>
              </a:ext>
            </a:extLst>
          </p:cNvPr>
          <p:cNvPicPr>
            <a:picLocks noChangeAspect="1"/>
          </p:cNvPicPr>
          <p:nvPr/>
        </p:nvPicPr>
        <p:blipFill>
          <a:blip r:embed="rId5"/>
          <a:stretch>
            <a:fillRect/>
          </a:stretch>
        </p:blipFill>
        <p:spPr>
          <a:xfrm>
            <a:off x="10979112" y="141608"/>
            <a:ext cx="673849" cy="785611"/>
          </a:xfrm>
          <a:prstGeom prst="rect">
            <a:avLst/>
          </a:prstGeom>
        </p:spPr>
      </p:pic>
      <p:sp>
        <p:nvSpPr>
          <p:cNvPr id="236" name="Rectangle 1">
            <a:extLst>
              <a:ext uri="{FF2B5EF4-FFF2-40B4-BE49-F238E27FC236}">
                <a16:creationId xmlns:a16="http://schemas.microsoft.com/office/drawing/2014/main" id="{7F9F147A-C0F8-4D87-9B51-C960322AE198}"/>
              </a:ext>
            </a:extLst>
          </p:cNvPr>
          <p:cNvSpPr>
            <a:spLocks noChangeArrowheads="1"/>
          </p:cNvSpPr>
          <p:nvPr/>
        </p:nvSpPr>
        <p:spPr bwMode="auto">
          <a:xfrm>
            <a:off x="508592" y="768816"/>
            <a:ext cx="5735063" cy="2523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indent="-285750" eaLnBrk="0" fontAlgn="base" hangingPunct="0">
              <a:spcBef>
                <a:spcPct val="0"/>
              </a:spcBef>
              <a:spcAft>
                <a:spcPts val="600"/>
              </a:spcAft>
              <a:buFont typeface="Wingdings" panose="05000000000000000000" pitchFamily="2" charset="2"/>
              <a:buChar char="ü"/>
            </a:pPr>
            <a:r>
              <a:rPr lang="en-US" altLang="en-US" sz="1600" dirty="0">
                <a:solidFill>
                  <a:schemeClr val="tx2"/>
                </a:solidFill>
                <a:latin typeface="Gill Sans"/>
                <a:cs typeface="Arial" panose="020B0604020202020204" pitchFamily="34" charset="0"/>
              </a:rPr>
              <a:t>CICD approach utilizing common components and frameworks:</a:t>
            </a:r>
          </a:p>
          <a:p>
            <a:pPr marL="742950" lvl="1" indent="-285750" eaLnBrk="0" fontAlgn="base" hangingPunct="0">
              <a:spcBef>
                <a:spcPct val="0"/>
              </a:spcBef>
              <a:spcAft>
                <a:spcPts val="600"/>
              </a:spcAft>
              <a:buFont typeface="Wingdings" panose="05000000000000000000" pitchFamily="2" charset="2"/>
              <a:buChar char="ü"/>
            </a:pPr>
            <a:r>
              <a:rPr lang="en-US" sz="1600" dirty="0">
                <a:solidFill>
                  <a:schemeClr val="tx2"/>
                </a:solidFill>
                <a:latin typeface="Gill Sans"/>
                <a:cs typeface="Arial" panose="020B0604020202020204" pitchFamily="34" charset="0"/>
              </a:rPr>
              <a:t>RI verification: centralized LF CI toolchain</a:t>
            </a:r>
          </a:p>
          <a:p>
            <a:pPr marL="742950" lvl="1" indent="-285750" eaLnBrk="0" fontAlgn="base" hangingPunct="0">
              <a:spcBef>
                <a:spcPct val="0"/>
              </a:spcBef>
              <a:spcAft>
                <a:spcPts val="600"/>
              </a:spcAft>
              <a:buFont typeface="Wingdings" panose="05000000000000000000" pitchFamily="2" charset="2"/>
              <a:buChar char="ü"/>
            </a:pPr>
            <a:r>
              <a:rPr lang="en-US" sz="1600" dirty="0">
                <a:solidFill>
                  <a:schemeClr val="tx2"/>
                </a:solidFill>
                <a:latin typeface="Gill Sans"/>
                <a:cs typeface="Arial" panose="020B0604020202020204" pitchFamily="34" charset="0"/>
              </a:rPr>
              <a:t>RC compliance and cert: local LF-compatible CI toolchains</a:t>
            </a:r>
            <a:endParaRPr lang="en-US" sz="1600" b="1" dirty="0">
              <a:solidFill>
                <a:schemeClr val="tx2"/>
              </a:solidFill>
              <a:latin typeface="Gill Sans"/>
              <a:cs typeface="Arial" panose="020B0604020202020204" pitchFamily="34" charset="0"/>
            </a:endParaRPr>
          </a:p>
          <a:p>
            <a:pPr marL="285750" indent="-285750" eaLnBrk="0" fontAlgn="base" hangingPunct="0">
              <a:spcBef>
                <a:spcPct val="0"/>
              </a:spcBef>
              <a:spcAft>
                <a:spcPts val="600"/>
              </a:spcAft>
              <a:buFont typeface="Wingdings" panose="05000000000000000000" pitchFamily="2" charset="2"/>
              <a:buChar char="ü"/>
            </a:pPr>
            <a:r>
              <a:rPr lang="en-US" sz="1600" dirty="0">
                <a:solidFill>
                  <a:schemeClr val="tx2"/>
                </a:solidFill>
                <a:latin typeface="Gill Sans"/>
                <a:cs typeface="Arial" panose="020B0604020202020204" pitchFamily="34" charset="0"/>
              </a:rPr>
              <a:t>Defining first framework requirements to simplify CI toolchain:</a:t>
            </a:r>
          </a:p>
          <a:p>
            <a:pPr marL="742950" lvl="1" indent="-285750" eaLnBrk="0" fontAlgn="base" hangingPunct="0">
              <a:spcBef>
                <a:spcPct val="0"/>
              </a:spcBef>
              <a:spcAft>
                <a:spcPts val="600"/>
              </a:spcAft>
              <a:buFont typeface="Wingdings" panose="05000000000000000000" pitchFamily="2" charset="2"/>
              <a:buChar char="ü"/>
            </a:pPr>
            <a:r>
              <a:rPr lang="en-US" sz="1600" dirty="0">
                <a:solidFill>
                  <a:schemeClr val="tx2"/>
                </a:solidFill>
                <a:latin typeface="Gill Sans"/>
                <a:cs typeface="Arial" panose="020B0604020202020204" pitchFamily="34" charset="0"/>
              </a:rPr>
              <a:t>Common test case execution</a:t>
            </a:r>
          </a:p>
          <a:p>
            <a:pPr marL="742950" lvl="1" indent="-285750" eaLnBrk="0" fontAlgn="base" hangingPunct="0">
              <a:spcBef>
                <a:spcPct val="0"/>
              </a:spcBef>
              <a:spcAft>
                <a:spcPts val="600"/>
              </a:spcAft>
              <a:buFont typeface="Wingdings" panose="05000000000000000000" pitchFamily="2" charset="2"/>
              <a:buChar char="ü"/>
            </a:pPr>
            <a:r>
              <a:rPr lang="en-US" sz="1600" dirty="0">
                <a:solidFill>
                  <a:schemeClr val="tx2"/>
                </a:solidFill>
                <a:latin typeface="Gill Sans"/>
                <a:cs typeface="Arial" panose="020B0604020202020204" pitchFamily="34" charset="0"/>
              </a:rPr>
              <a:t>United way to manage interactions with CI/CD components and with third-parties </a:t>
            </a:r>
          </a:p>
          <a:p>
            <a:pPr lvl="1" eaLnBrk="0" fontAlgn="base" hangingPunct="0">
              <a:spcBef>
                <a:spcPct val="0"/>
              </a:spcBef>
              <a:spcAft>
                <a:spcPts val="600"/>
              </a:spcAft>
            </a:pPr>
            <a:endParaRPr lang="en-US" sz="1600" dirty="0">
              <a:solidFill>
                <a:schemeClr val="tx2"/>
              </a:solidFill>
              <a:latin typeface="Gill Sans"/>
              <a:cs typeface="Arial" panose="020B0604020202020204" pitchFamily="34" charset="0"/>
            </a:endParaRPr>
          </a:p>
        </p:txBody>
      </p:sp>
      <p:cxnSp>
        <p:nvCxnSpPr>
          <p:cNvPr id="15" name="Straight Connector 14">
            <a:extLst>
              <a:ext uri="{FF2B5EF4-FFF2-40B4-BE49-F238E27FC236}">
                <a16:creationId xmlns:a16="http://schemas.microsoft.com/office/drawing/2014/main" id="{D234B0F8-5D76-4DA7-A779-087EFED06706}"/>
              </a:ext>
            </a:extLst>
          </p:cNvPr>
          <p:cNvCxnSpPr>
            <a:cxnSpLocks/>
          </p:cNvCxnSpPr>
          <p:nvPr/>
        </p:nvCxnSpPr>
        <p:spPr>
          <a:xfrm>
            <a:off x="667067" y="3049392"/>
            <a:ext cx="10985894" cy="7296"/>
          </a:xfrm>
          <a:prstGeom prst="line">
            <a:avLst/>
          </a:prstGeom>
          <a:ln>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2518296"/>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13</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0"/>
            <a:ext cx="10933886" cy="935674"/>
          </a:xfrm>
        </p:spPr>
        <p:txBody>
          <a:bodyPr/>
          <a:lstStyle/>
          <a:p>
            <a:r>
              <a:rPr lang="en-US" b="1" dirty="0"/>
              <a:t>Certification Process | Gap Analysis</a:t>
            </a:r>
          </a:p>
        </p:txBody>
      </p:sp>
      <p:sp>
        <p:nvSpPr>
          <p:cNvPr id="3" name="Rectangle 2">
            <a:extLst>
              <a:ext uri="{FF2B5EF4-FFF2-40B4-BE49-F238E27FC236}">
                <a16:creationId xmlns:a16="http://schemas.microsoft.com/office/drawing/2014/main" id="{F02BAB70-C2A6-4B71-9DD2-2CB9BE0F6385}"/>
              </a:ext>
            </a:extLst>
          </p:cNvPr>
          <p:cNvSpPr/>
          <p:nvPr/>
        </p:nvSpPr>
        <p:spPr>
          <a:xfrm>
            <a:off x="5830593" y="855550"/>
            <a:ext cx="6228026" cy="6142002"/>
          </a:xfrm>
          <a:prstGeom prst="rect">
            <a:avLst/>
          </a:prstGeom>
        </p:spPr>
        <p:txBody>
          <a:bodyPr wrap="square">
            <a:spAutoFit/>
          </a:bodyPr>
          <a:lstStyle/>
          <a:p>
            <a:pPr>
              <a:lnSpc>
                <a:spcPct val="107000"/>
              </a:lnSpc>
              <a:spcAft>
                <a:spcPts val="600"/>
              </a:spcAft>
            </a:pPr>
            <a:r>
              <a:rPr lang="en-US" sz="1600" b="1" u="sng" dirty="0">
                <a:solidFill>
                  <a:srgbClr val="168FDF"/>
                </a:solidFill>
                <a:latin typeface="Gill Sans"/>
                <a:ea typeface="Times New Roman" panose="02020603050405020304" pitchFamily="18" charset="0"/>
                <a:cs typeface="Times New Roman" panose="02020603050405020304" pitchFamily="18" charset="0"/>
              </a:rPr>
              <a:t>Process</a:t>
            </a:r>
            <a:endParaRPr lang="en-US" sz="1400" b="1" u="sng" dirty="0">
              <a:solidFill>
                <a:srgbClr val="168FDF"/>
              </a:solidFill>
              <a:latin typeface="Gill Sans"/>
              <a:ea typeface="Times New Roman" panose="02020603050405020304" pitchFamily="18" charset="0"/>
              <a:cs typeface="Times New Roman" panose="02020603050405020304" pitchFamily="18" charset="0"/>
            </a:endParaRPr>
          </a:p>
          <a:p>
            <a:pPr marL="171450" indent="-171450">
              <a:lnSpc>
                <a:spcPct val="107000"/>
              </a:lnSpc>
              <a:spcAft>
                <a:spcPts val="600"/>
              </a:spcAft>
              <a:buFont typeface="Wingdings" panose="05000000000000000000" pitchFamily="2" charset="2"/>
              <a:buChar char="Ø"/>
            </a:pPr>
            <a:r>
              <a:rPr lang="en-US" sz="1400" b="1" dirty="0">
                <a:solidFill>
                  <a:srgbClr val="24292E"/>
                </a:solidFill>
                <a:latin typeface="Gill Sans"/>
                <a:ea typeface="Times New Roman" panose="02020603050405020304" pitchFamily="18" charset="0"/>
                <a:cs typeface="Times New Roman" panose="02020603050405020304" pitchFamily="18" charset="0"/>
              </a:rPr>
              <a:t>Certification based on successful delivery of:</a:t>
            </a:r>
          </a:p>
          <a:p>
            <a:pPr marL="685800" lvl="1" indent="-228600">
              <a:lnSpc>
                <a:spcPct val="107000"/>
              </a:lnSpc>
              <a:buFont typeface="+mj-lt"/>
              <a:buAutoNum type="arabicParenR"/>
            </a:pPr>
            <a:r>
              <a:rPr lang="en-US" sz="1400" b="1" dirty="0">
                <a:solidFill>
                  <a:srgbClr val="24292E"/>
                </a:solidFill>
                <a:latin typeface="Gill Sans"/>
                <a:ea typeface="Times New Roman" panose="02020603050405020304" pitchFamily="18" charset="0"/>
                <a:cs typeface="Times New Roman" panose="02020603050405020304" pitchFamily="18" charset="0"/>
              </a:rPr>
              <a:t>Manifest Verifications </a:t>
            </a:r>
            <a:r>
              <a:rPr lang="en-US" sz="1400" dirty="0">
                <a:solidFill>
                  <a:srgbClr val="24292E"/>
                </a:solidFill>
                <a:latin typeface="Gill Sans"/>
                <a:ea typeface="Times New Roman" panose="02020603050405020304" pitchFamily="18" charset="0"/>
                <a:cs typeface="Times New Roman" panose="02020603050405020304" pitchFamily="18" charset="0"/>
              </a:rPr>
              <a:t>– confirming NFVI delivered per RI-x requirements.</a:t>
            </a:r>
          </a:p>
          <a:p>
            <a:pPr marL="685800" lvl="1" indent="-228600">
              <a:lnSpc>
                <a:spcPct val="107000"/>
              </a:lnSpc>
              <a:buFont typeface="+mj-lt"/>
              <a:buAutoNum type="arabicParenR"/>
            </a:pPr>
            <a:r>
              <a:rPr lang="en-US" sz="1400" b="1" dirty="0">
                <a:solidFill>
                  <a:srgbClr val="24292E"/>
                </a:solidFill>
                <a:latin typeface="Gill Sans"/>
                <a:ea typeface="Times New Roman" panose="02020603050405020304" pitchFamily="18" charset="0"/>
                <a:cs typeface="Times New Roman" panose="02020603050405020304" pitchFamily="18" charset="0"/>
              </a:rPr>
              <a:t>Baseline Validations</a:t>
            </a:r>
            <a:r>
              <a:rPr lang="en-US" sz="1400" dirty="0">
                <a:solidFill>
                  <a:srgbClr val="24292E"/>
                </a:solidFill>
                <a:latin typeface="Gill Sans"/>
                <a:ea typeface="Times New Roman" panose="02020603050405020304" pitchFamily="18" charset="0"/>
                <a:cs typeface="Times New Roman" panose="02020603050405020304" pitchFamily="18" charset="0"/>
              </a:rPr>
              <a:t> – measuring FR/NFR behaviors using reference VNFs </a:t>
            </a:r>
          </a:p>
          <a:p>
            <a:pPr marL="685800" lvl="1" indent="-228600">
              <a:lnSpc>
                <a:spcPct val="107000"/>
              </a:lnSpc>
              <a:buFont typeface="+mj-lt"/>
              <a:buAutoNum type="arabicParenR"/>
            </a:pPr>
            <a:r>
              <a:rPr lang="en-US" sz="1400" b="1" dirty="0">
                <a:solidFill>
                  <a:srgbClr val="24292E"/>
                </a:solidFill>
                <a:latin typeface="Gill Sans"/>
                <a:ea typeface="Times New Roman" panose="02020603050405020304" pitchFamily="18" charset="0"/>
                <a:cs typeface="Times New Roman" panose="02020603050405020304" pitchFamily="18" charset="0"/>
              </a:rPr>
              <a:t>Interoperability Validations </a:t>
            </a:r>
            <a:r>
              <a:rPr lang="en-US" sz="1400" dirty="0">
                <a:solidFill>
                  <a:srgbClr val="24292E"/>
                </a:solidFill>
                <a:latin typeface="Gill Sans"/>
                <a:ea typeface="Times New Roman" panose="02020603050405020304" pitchFamily="18" charset="0"/>
                <a:cs typeface="Times New Roman" panose="02020603050405020304" pitchFamily="18" charset="0"/>
              </a:rPr>
              <a:t>– confirming capabilities, stability and perf </a:t>
            </a:r>
          </a:p>
          <a:p>
            <a:pPr marL="171450" indent="-171450">
              <a:lnSpc>
                <a:spcPct val="107000"/>
              </a:lnSpc>
              <a:buFont typeface="Wingdings" panose="05000000000000000000" pitchFamily="2" charset="2"/>
              <a:buChar char="Ø"/>
            </a:pPr>
            <a:endParaRPr lang="en-US" sz="1400" b="1" dirty="0">
              <a:solidFill>
                <a:srgbClr val="24292E"/>
              </a:solidFill>
              <a:latin typeface="Gill Sans"/>
              <a:ea typeface="Times New Roman" panose="02020603050405020304" pitchFamily="18" charset="0"/>
              <a:cs typeface="Times New Roman" panose="02020603050405020304" pitchFamily="18" charset="0"/>
            </a:endParaRPr>
          </a:p>
          <a:p>
            <a:pPr marL="171450" indent="-171450">
              <a:lnSpc>
                <a:spcPct val="107000"/>
              </a:lnSpc>
              <a:buFont typeface="Wingdings" panose="05000000000000000000" pitchFamily="2" charset="2"/>
              <a:buChar char="Ø"/>
            </a:pPr>
            <a:r>
              <a:rPr lang="en-US" sz="1400" b="1" dirty="0">
                <a:solidFill>
                  <a:srgbClr val="24292E"/>
                </a:solidFill>
                <a:latin typeface="Gill Sans"/>
                <a:ea typeface="Times New Roman" panose="02020603050405020304" pitchFamily="18" charset="0"/>
                <a:cs typeface="Times New Roman" panose="02020603050405020304" pitchFamily="18" charset="0"/>
              </a:rPr>
              <a:t>For NFVI Certification:</a:t>
            </a:r>
            <a:endParaRPr lang="en-US" sz="1400" b="1" dirty="0">
              <a:latin typeface="Gill Sans"/>
              <a:ea typeface="Times New Roman" panose="02020603050405020304" pitchFamily="18" charset="0"/>
              <a:cs typeface="Times New Roman" panose="02020603050405020304" pitchFamily="18" charset="0"/>
            </a:endParaRPr>
          </a:p>
          <a:p>
            <a:pPr marL="628650" lvl="1" indent="-171450">
              <a:lnSpc>
                <a:spcPct val="107000"/>
              </a:lnSpc>
              <a:buFont typeface="Arial" panose="020B0604020202020204" pitchFamily="34" charset="0"/>
              <a:buChar char="•"/>
            </a:pPr>
            <a:r>
              <a:rPr lang="en-US" sz="1400" dirty="0">
                <a:solidFill>
                  <a:srgbClr val="24292E"/>
                </a:solidFill>
                <a:latin typeface="Gill Sans"/>
                <a:ea typeface="Times New Roman" panose="02020603050405020304" pitchFamily="18" charset="0"/>
                <a:cs typeface="Times New Roman" panose="02020603050405020304" pitchFamily="18" charset="0"/>
              </a:rPr>
              <a:t>Vendor NFVI/VIM images under Test will be installed and configured</a:t>
            </a:r>
            <a:endParaRPr lang="en-US" sz="1400" dirty="0">
              <a:latin typeface="Gill Sans"/>
              <a:ea typeface="Times New Roman" panose="02020603050405020304" pitchFamily="18" charset="0"/>
              <a:cs typeface="Times New Roman" panose="02020603050405020304" pitchFamily="18" charset="0"/>
            </a:endParaRPr>
          </a:p>
          <a:p>
            <a:pPr marL="628650" lvl="1" indent="-171450">
              <a:lnSpc>
                <a:spcPct val="107000"/>
              </a:lnSpc>
              <a:buFont typeface="Arial" panose="020B0604020202020204" pitchFamily="34" charset="0"/>
              <a:buChar char="•"/>
            </a:pPr>
            <a:r>
              <a:rPr lang="en-US" sz="1400" dirty="0">
                <a:solidFill>
                  <a:srgbClr val="24292E"/>
                </a:solidFill>
                <a:latin typeface="Gill Sans"/>
                <a:ea typeface="Times New Roman" panose="02020603050405020304" pitchFamily="18" charset="0"/>
                <a:cs typeface="Times New Roman" panose="02020603050405020304" pitchFamily="18" charset="0"/>
              </a:rPr>
              <a:t>For Phase 1, OPNFV </a:t>
            </a:r>
            <a:r>
              <a:rPr lang="en-US" sz="1400" b="1" dirty="0">
                <a:solidFill>
                  <a:srgbClr val="24292E"/>
                </a:solidFill>
                <a:latin typeface="Gill Sans"/>
                <a:ea typeface="Times New Roman" panose="02020603050405020304" pitchFamily="18" charset="0"/>
                <a:cs typeface="Times New Roman" panose="02020603050405020304" pitchFamily="18" charset="0"/>
              </a:rPr>
              <a:t>FuncTest</a:t>
            </a:r>
            <a:r>
              <a:rPr lang="en-US" sz="1400" dirty="0">
                <a:solidFill>
                  <a:srgbClr val="24292E"/>
                </a:solidFill>
                <a:latin typeface="Gill Sans"/>
                <a:ea typeface="Times New Roman" panose="02020603050405020304" pitchFamily="18" charset="0"/>
                <a:cs typeface="Times New Roman" panose="02020603050405020304" pitchFamily="18" charset="0"/>
              </a:rPr>
              <a:t> tests used for Compliance and Validation</a:t>
            </a:r>
          </a:p>
          <a:p>
            <a:pPr marL="171450" indent="-171450">
              <a:lnSpc>
                <a:spcPct val="107000"/>
              </a:lnSpc>
              <a:buFont typeface="Wingdings" panose="05000000000000000000" pitchFamily="2" charset="2"/>
              <a:buChar char="Ø"/>
            </a:pPr>
            <a:endParaRPr lang="en-US" sz="1400" b="1" dirty="0">
              <a:solidFill>
                <a:srgbClr val="24292E"/>
              </a:solidFill>
              <a:latin typeface="Gill Sans"/>
              <a:ea typeface="Times New Roman" panose="02020603050405020304" pitchFamily="18" charset="0"/>
              <a:cs typeface="Times New Roman" panose="02020603050405020304" pitchFamily="18" charset="0"/>
            </a:endParaRPr>
          </a:p>
          <a:p>
            <a:pPr marL="171450" indent="-171450">
              <a:lnSpc>
                <a:spcPct val="107000"/>
              </a:lnSpc>
              <a:buFont typeface="Wingdings" panose="05000000000000000000" pitchFamily="2" charset="2"/>
              <a:buChar char="Ø"/>
            </a:pPr>
            <a:r>
              <a:rPr lang="en-US" sz="1400" b="1" dirty="0">
                <a:solidFill>
                  <a:srgbClr val="24292E"/>
                </a:solidFill>
                <a:latin typeface="Gill Sans"/>
                <a:ea typeface="Times New Roman" panose="02020603050405020304" pitchFamily="18" charset="0"/>
                <a:cs typeface="Times New Roman" panose="02020603050405020304" pitchFamily="18" charset="0"/>
              </a:rPr>
              <a:t>For VNF Certification.:</a:t>
            </a:r>
          </a:p>
          <a:p>
            <a:pPr marL="685800" lvl="1" indent="-228600">
              <a:lnSpc>
                <a:spcPct val="107000"/>
              </a:lnSpc>
              <a:buSzPts val="1000"/>
              <a:buFont typeface="Wingdings" panose="05000000000000000000" pitchFamily="2" charset="2"/>
              <a:buChar char=""/>
              <a:tabLst>
                <a:tab pos="1371600" algn="l"/>
              </a:tabLst>
            </a:pPr>
            <a:r>
              <a:rPr lang="en-US" sz="1400" dirty="0">
                <a:solidFill>
                  <a:srgbClr val="24292E"/>
                </a:solidFill>
                <a:latin typeface="Gill Sans"/>
                <a:ea typeface="Times New Roman" panose="02020603050405020304" pitchFamily="18" charset="0"/>
                <a:cs typeface="Times New Roman" panose="02020603050405020304" pitchFamily="18" charset="0"/>
              </a:rPr>
              <a:t>Vendor VNF images are ingested by the CICD pipeline, implemented in lab</a:t>
            </a:r>
          </a:p>
          <a:p>
            <a:pPr marL="685800" lvl="1" indent="-228600">
              <a:lnSpc>
                <a:spcPct val="107000"/>
              </a:lnSpc>
              <a:spcAft>
                <a:spcPts val="600"/>
              </a:spcAft>
              <a:buSzPts val="1000"/>
              <a:buFont typeface="Wingdings" panose="05000000000000000000" pitchFamily="2" charset="2"/>
              <a:buChar char=""/>
              <a:tabLst>
                <a:tab pos="1371600" algn="l"/>
              </a:tabLst>
            </a:pPr>
            <a:r>
              <a:rPr lang="en-US" sz="1400" dirty="0">
                <a:solidFill>
                  <a:srgbClr val="24292E"/>
                </a:solidFill>
                <a:latin typeface="Gill Sans"/>
                <a:ea typeface="Times New Roman" panose="02020603050405020304" pitchFamily="18" charset="0"/>
                <a:cs typeface="Times New Roman" panose="02020603050405020304" pitchFamily="18" charset="0"/>
              </a:rPr>
              <a:t>VNF on-boarding and lifecycle operations validation is performed using upstream projects such as VNFSDK and VPP</a:t>
            </a:r>
            <a:endParaRPr lang="en-US" sz="1400" dirty="0">
              <a:latin typeface="Gill Sans"/>
              <a:ea typeface="Calibri" panose="020F0502020204030204" pitchFamily="34" charset="0"/>
              <a:cs typeface="Times New Roman" panose="02020603050405020304" pitchFamily="18" charset="0"/>
            </a:endParaRPr>
          </a:p>
          <a:p>
            <a:pPr marL="171450" indent="-171450">
              <a:lnSpc>
                <a:spcPct val="107000"/>
              </a:lnSpc>
              <a:spcAft>
                <a:spcPts val="600"/>
              </a:spcAft>
              <a:buFont typeface="Wingdings" panose="05000000000000000000" pitchFamily="2" charset="2"/>
              <a:buChar char="Ø"/>
            </a:pPr>
            <a:r>
              <a:rPr lang="en-US" sz="1400" dirty="0">
                <a:solidFill>
                  <a:srgbClr val="24292E"/>
                </a:solidFill>
                <a:latin typeface="Gill Sans"/>
                <a:cs typeface="Times New Roman" panose="02020603050405020304" pitchFamily="18" charset="0"/>
              </a:rPr>
              <a:t>Test results submitted to OVP for review by committee. If results are validated, the vendor’s application for certification is approved and the badge(s) awarded. </a:t>
            </a:r>
          </a:p>
          <a:p>
            <a:pPr>
              <a:lnSpc>
                <a:spcPct val="107000"/>
              </a:lnSpc>
              <a:spcAft>
                <a:spcPts val="1200"/>
              </a:spcAft>
              <a:buSzPts val="1000"/>
              <a:tabLst>
                <a:tab pos="1371600" algn="l"/>
              </a:tabLst>
            </a:pPr>
            <a:r>
              <a:rPr lang="en-US" sz="1600" b="1" u="sng" dirty="0">
                <a:solidFill>
                  <a:srgbClr val="C00000"/>
                </a:solidFill>
                <a:latin typeface="Gill Sans"/>
                <a:ea typeface="Calibri" panose="020F0502020204030204" pitchFamily="34" charset="0"/>
                <a:cs typeface="Times New Roman" panose="02020603050405020304" pitchFamily="18" charset="0"/>
              </a:rPr>
              <a:t>Gaps</a:t>
            </a:r>
            <a:endParaRPr lang="en-US" sz="1400" b="1" u="sng" dirty="0">
              <a:solidFill>
                <a:srgbClr val="C00000"/>
              </a:solidFill>
              <a:latin typeface="Gill Sans"/>
              <a:ea typeface="Calibri" panose="020F0502020204030204" pitchFamily="34" charset="0"/>
              <a:cs typeface="Times New Roman" panose="02020603050405020304" pitchFamily="18" charset="0"/>
            </a:endParaRPr>
          </a:p>
          <a:p>
            <a:pPr marL="685800" lvl="1" indent="-228600">
              <a:lnSpc>
                <a:spcPct val="107000"/>
              </a:lnSpc>
              <a:buFont typeface="Wingdings" panose="05000000000000000000" pitchFamily="2" charset="2"/>
              <a:buChar char="Ø"/>
            </a:pPr>
            <a:r>
              <a:rPr lang="en-US" sz="1400" dirty="0">
                <a:solidFill>
                  <a:srgbClr val="C00000"/>
                </a:solidFill>
                <a:latin typeface="Gill Sans"/>
                <a:ea typeface="Times New Roman" panose="02020603050405020304" pitchFamily="18" charset="0"/>
                <a:cs typeface="Times New Roman" panose="02020603050405020304" pitchFamily="18" charset="0"/>
              </a:rPr>
              <a:t>No automated means for Manifest (s/w) or Lab (h/w) Validations</a:t>
            </a:r>
          </a:p>
          <a:p>
            <a:pPr marL="685800" lvl="1" indent="-228600">
              <a:lnSpc>
                <a:spcPct val="107000"/>
              </a:lnSpc>
              <a:buFont typeface="Wingdings" panose="05000000000000000000" pitchFamily="2" charset="2"/>
              <a:buChar char="Ø"/>
            </a:pPr>
            <a:r>
              <a:rPr lang="en-US" sz="1400" dirty="0">
                <a:solidFill>
                  <a:srgbClr val="C00000"/>
                </a:solidFill>
                <a:latin typeface="Gill Sans"/>
                <a:ea typeface="Calibri" panose="020F0502020204030204" pitchFamily="34" charset="0"/>
                <a:cs typeface="Times New Roman" panose="02020603050405020304" pitchFamily="18" charset="0"/>
              </a:rPr>
              <a:t>Need support vehicle for Installer changes (to meet RI-x specs)</a:t>
            </a:r>
          </a:p>
          <a:p>
            <a:pPr marL="685800" lvl="1" indent="-228600">
              <a:lnSpc>
                <a:spcPct val="107000"/>
              </a:lnSpc>
              <a:buFont typeface="Wingdings" panose="05000000000000000000" pitchFamily="2" charset="2"/>
              <a:buChar char="Ø"/>
            </a:pPr>
            <a:r>
              <a:rPr lang="en-US" sz="1400" dirty="0">
                <a:solidFill>
                  <a:srgbClr val="C00000"/>
                </a:solidFill>
                <a:latin typeface="Gill Sans"/>
                <a:ea typeface="Times New Roman" panose="02020603050405020304" pitchFamily="18" charset="0"/>
                <a:cs typeface="Times New Roman" panose="02020603050405020304" pitchFamily="18" charset="0"/>
              </a:rPr>
              <a:t>Normalization and Centralization of Results Alignment needed</a:t>
            </a:r>
          </a:p>
          <a:p>
            <a:pPr marL="685800" lvl="1" indent="-228600">
              <a:lnSpc>
                <a:spcPct val="107000"/>
              </a:lnSpc>
              <a:buFont typeface="Wingdings" panose="05000000000000000000" pitchFamily="2" charset="2"/>
              <a:buChar char="Ø"/>
            </a:pPr>
            <a:r>
              <a:rPr lang="en-US" sz="1400" dirty="0">
                <a:solidFill>
                  <a:srgbClr val="C00000"/>
                </a:solidFill>
                <a:latin typeface="Gill Sans"/>
                <a:ea typeface="Times New Roman" panose="02020603050405020304" pitchFamily="18" charset="0"/>
                <a:cs typeface="Times New Roman" panose="02020603050405020304" pitchFamily="18" charset="0"/>
              </a:rPr>
              <a:t>Storage and Performance scenarios (or tools) missing</a:t>
            </a:r>
          </a:p>
          <a:p>
            <a:pPr marL="685800" lvl="1" indent="-228600">
              <a:lnSpc>
                <a:spcPct val="107000"/>
              </a:lnSpc>
              <a:buSzPts val="1000"/>
              <a:buFont typeface="Wingdings" panose="05000000000000000000" pitchFamily="2" charset="2"/>
              <a:buChar char="Ø"/>
              <a:tabLst>
                <a:tab pos="1371600" algn="l"/>
              </a:tabLst>
            </a:pPr>
            <a:r>
              <a:rPr lang="en-US" sz="1400" dirty="0">
                <a:solidFill>
                  <a:srgbClr val="C00000"/>
                </a:solidFill>
                <a:latin typeface="Gill Sans"/>
                <a:ea typeface="Calibri" panose="020F0502020204030204" pitchFamily="34" charset="0"/>
                <a:cs typeface="Times New Roman" panose="02020603050405020304" pitchFamily="18" charset="0"/>
              </a:rPr>
              <a:t>Need Installers which are OpenStack release agnostic</a:t>
            </a:r>
          </a:p>
          <a:p>
            <a:pPr marL="685800" lvl="1" indent="-228600">
              <a:lnSpc>
                <a:spcPct val="107000"/>
              </a:lnSpc>
              <a:buSzPts val="1000"/>
              <a:buFont typeface="Wingdings" panose="05000000000000000000" pitchFamily="2" charset="2"/>
              <a:buChar char="Ø"/>
              <a:tabLst>
                <a:tab pos="1371600" algn="l"/>
              </a:tabLst>
            </a:pPr>
            <a:r>
              <a:rPr lang="en-US" sz="1400" dirty="0">
                <a:solidFill>
                  <a:srgbClr val="C00000"/>
                </a:solidFill>
                <a:latin typeface="Gill Sans"/>
                <a:ea typeface="Calibri" panose="020F0502020204030204" pitchFamily="34" charset="0"/>
                <a:cs typeface="Times New Roman" panose="02020603050405020304" pitchFamily="18" charset="0"/>
              </a:rPr>
              <a:t>Need priority on lab support with proactive monitoring</a:t>
            </a:r>
            <a:endParaRPr lang="en-US" sz="1400" dirty="0">
              <a:solidFill>
                <a:srgbClr val="C00000"/>
              </a:solidFill>
              <a:latin typeface="Gill Sans"/>
              <a:ea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740070BE-DB66-4448-87D6-27FEF89B3FF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14436" y="1004564"/>
            <a:ext cx="5300951" cy="2879691"/>
          </a:xfrm>
          <a:prstGeom prst="rect">
            <a:avLst/>
          </a:prstGeom>
        </p:spPr>
      </p:pic>
      <p:cxnSp>
        <p:nvCxnSpPr>
          <p:cNvPr id="13" name="Straight Connector 12">
            <a:extLst>
              <a:ext uri="{FF2B5EF4-FFF2-40B4-BE49-F238E27FC236}">
                <a16:creationId xmlns:a16="http://schemas.microsoft.com/office/drawing/2014/main" id="{14137DBF-65EC-405F-8755-CD9D3BF42DCD}"/>
              </a:ext>
            </a:extLst>
          </p:cNvPr>
          <p:cNvCxnSpPr>
            <a:cxnSpLocks/>
          </p:cNvCxnSpPr>
          <p:nvPr/>
        </p:nvCxnSpPr>
        <p:spPr>
          <a:xfrm>
            <a:off x="5830593" y="1004564"/>
            <a:ext cx="0" cy="5459095"/>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5E417D3-9708-4FBB-AD15-596EE2831CA0}"/>
              </a:ext>
            </a:extLst>
          </p:cNvPr>
          <p:cNvCxnSpPr>
            <a:cxnSpLocks/>
          </p:cNvCxnSpPr>
          <p:nvPr/>
        </p:nvCxnSpPr>
        <p:spPr>
          <a:xfrm>
            <a:off x="414436" y="3884255"/>
            <a:ext cx="5416157"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1">
            <a:extLst>
              <a:ext uri="{FF2B5EF4-FFF2-40B4-BE49-F238E27FC236}">
                <a16:creationId xmlns:a16="http://schemas.microsoft.com/office/drawing/2014/main" id="{5B0FD55F-08C7-4E94-9201-3E9646FFB219}"/>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CO</a:t>
            </a:r>
          </a:p>
        </p:txBody>
      </p:sp>
      <p:pic>
        <p:nvPicPr>
          <p:cNvPr id="2" name="Picture 1">
            <a:extLst>
              <a:ext uri="{FF2B5EF4-FFF2-40B4-BE49-F238E27FC236}">
                <a16:creationId xmlns:a16="http://schemas.microsoft.com/office/drawing/2014/main" id="{B6D19F76-EA9B-4AAD-AB59-CE75E592AD07}"/>
              </a:ext>
            </a:extLst>
          </p:cNvPr>
          <p:cNvPicPr>
            <a:picLocks noChangeAspect="1"/>
          </p:cNvPicPr>
          <p:nvPr/>
        </p:nvPicPr>
        <p:blipFill>
          <a:blip r:embed="rId4"/>
          <a:stretch>
            <a:fillRect/>
          </a:stretch>
        </p:blipFill>
        <p:spPr>
          <a:xfrm>
            <a:off x="492071" y="3953145"/>
            <a:ext cx="5223316" cy="2365608"/>
          </a:xfrm>
          <a:prstGeom prst="rect">
            <a:avLst/>
          </a:prstGeom>
        </p:spPr>
      </p:pic>
    </p:spTree>
    <p:extLst>
      <p:ext uri="{BB962C8B-B14F-4D97-AF65-F5344CB8AC3E}">
        <p14:creationId xmlns:p14="http://schemas.microsoft.com/office/powerpoint/2010/main" val="462049508"/>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202E4EF-C1D8-4018-80AD-D9530F08A452}"/>
              </a:ext>
            </a:extLst>
          </p:cNvPr>
          <p:cNvSpPr/>
          <p:nvPr/>
        </p:nvSpPr>
        <p:spPr>
          <a:xfrm>
            <a:off x="628350" y="841943"/>
            <a:ext cx="10770577" cy="1916449"/>
          </a:xfrm>
          <a:prstGeom prst="rect">
            <a:avLst/>
          </a:prstGeom>
          <a:solidFill>
            <a:schemeClr val="bg1">
              <a:lumMod val="9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14</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13311"/>
            <a:ext cx="10933886" cy="935674"/>
          </a:xfrm>
        </p:spPr>
        <p:txBody>
          <a:bodyPr/>
          <a:lstStyle/>
          <a:p>
            <a:r>
              <a:rPr lang="en-US" b="1" dirty="0"/>
              <a:t>Exceptions: Certifications From the OVP Process</a:t>
            </a:r>
          </a:p>
        </p:txBody>
      </p:sp>
      <p:pic>
        <p:nvPicPr>
          <p:cNvPr id="2" name="Picture 1">
            <a:extLst>
              <a:ext uri="{FF2B5EF4-FFF2-40B4-BE49-F238E27FC236}">
                <a16:creationId xmlns:a16="http://schemas.microsoft.com/office/drawing/2014/main" id="{343AAC17-CAAB-4728-86D0-EBE929661173}"/>
              </a:ext>
            </a:extLst>
          </p:cNvPr>
          <p:cNvPicPr>
            <a:picLocks noChangeAspect="1"/>
          </p:cNvPicPr>
          <p:nvPr/>
        </p:nvPicPr>
        <p:blipFill>
          <a:blip r:embed="rId3"/>
          <a:stretch>
            <a:fillRect/>
          </a:stretch>
        </p:blipFill>
        <p:spPr>
          <a:xfrm>
            <a:off x="931363" y="937489"/>
            <a:ext cx="10187404" cy="1465872"/>
          </a:xfrm>
          <a:prstGeom prst="rect">
            <a:avLst/>
          </a:prstGeom>
        </p:spPr>
      </p:pic>
      <p:sp>
        <p:nvSpPr>
          <p:cNvPr id="10" name="Rectangle 1">
            <a:extLst>
              <a:ext uri="{FF2B5EF4-FFF2-40B4-BE49-F238E27FC236}">
                <a16:creationId xmlns:a16="http://schemas.microsoft.com/office/drawing/2014/main" id="{5F71A2AF-44B8-451B-8F11-8DF2907DE11D}"/>
              </a:ext>
            </a:extLst>
          </p:cNvPr>
          <p:cNvSpPr>
            <a:spLocks noChangeArrowheads="1"/>
          </p:cNvSpPr>
          <p:nvPr/>
        </p:nvSpPr>
        <p:spPr bwMode="auto">
          <a:xfrm>
            <a:off x="1438430" y="2397952"/>
            <a:ext cx="591818"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kumimoji="0" lang="en-US" altLang="en-US" sz="1400" b="1" u="sng" strike="noStrike" cap="none" normalizeH="0" baseline="0" dirty="0">
                <a:ln>
                  <a:noFill/>
                </a:ln>
                <a:solidFill>
                  <a:srgbClr val="00B050"/>
                </a:solidFill>
                <a:effectLst/>
                <a:latin typeface="+mj-lt"/>
              </a:rPr>
              <a:t>Gap</a:t>
            </a:r>
            <a:endParaRPr lang="en-US" altLang="en-US" sz="1400" dirty="0">
              <a:solidFill>
                <a:srgbClr val="00B050"/>
              </a:solidFill>
              <a:latin typeface="+mj-lt"/>
            </a:endParaRPr>
          </a:p>
        </p:txBody>
      </p:sp>
      <p:sp>
        <p:nvSpPr>
          <p:cNvPr id="12" name="Rectangle 1">
            <a:extLst>
              <a:ext uri="{FF2B5EF4-FFF2-40B4-BE49-F238E27FC236}">
                <a16:creationId xmlns:a16="http://schemas.microsoft.com/office/drawing/2014/main" id="{5AF9380D-FFFC-45E6-8C7D-D5288C848FC8}"/>
              </a:ext>
            </a:extLst>
          </p:cNvPr>
          <p:cNvSpPr>
            <a:spLocks noChangeArrowheads="1"/>
          </p:cNvSpPr>
          <p:nvPr/>
        </p:nvSpPr>
        <p:spPr bwMode="auto">
          <a:xfrm>
            <a:off x="3236485" y="2392750"/>
            <a:ext cx="591819"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altLang="en-US" sz="1400" b="1" u="sng" dirty="0">
                <a:solidFill>
                  <a:srgbClr val="00B050"/>
                </a:solidFill>
                <a:latin typeface="+mj-lt"/>
              </a:rPr>
              <a:t>Gap</a:t>
            </a:r>
            <a:endParaRPr lang="en-US" altLang="en-US" sz="1400" dirty="0">
              <a:solidFill>
                <a:srgbClr val="00B050"/>
              </a:solidFill>
              <a:latin typeface="+mj-lt"/>
            </a:endParaRPr>
          </a:p>
        </p:txBody>
      </p:sp>
      <p:sp>
        <p:nvSpPr>
          <p:cNvPr id="13" name="Rectangle 1">
            <a:extLst>
              <a:ext uri="{FF2B5EF4-FFF2-40B4-BE49-F238E27FC236}">
                <a16:creationId xmlns:a16="http://schemas.microsoft.com/office/drawing/2014/main" id="{54D32B07-246E-426F-97F1-27AD4892435D}"/>
              </a:ext>
            </a:extLst>
          </p:cNvPr>
          <p:cNvSpPr>
            <a:spLocks noChangeArrowheads="1"/>
          </p:cNvSpPr>
          <p:nvPr/>
        </p:nvSpPr>
        <p:spPr bwMode="auto">
          <a:xfrm>
            <a:off x="4539363" y="2400531"/>
            <a:ext cx="1485702"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altLang="en-US" sz="1400" b="1" u="sng" dirty="0">
                <a:latin typeface="+mj-lt"/>
              </a:rPr>
              <a:t>Work in Progress</a:t>
            </a:r>
            <a:endParaRPr lang="en-US" altLang="en-US" sz="1400" dirty="0">
              <a:latin typeface="+mj-lt"/>
            </a:endParaRPr>
          </a:p>
        </p:txBody>
      </p:sp>
      <p:sp>
        <p:nvSpPr>
          <p:cNvPr id="14" name="Rectangle 1">
            <a:extLst>
              <a:ext uri="{FF2B5EF4-FFF2-40B4-BE49-F238E27FC236}">
                <a16:creationId xmlns:a16="http://schemas.microsoft.com/office/drawing/2014/main" id="{439222BE-57F6-429E-AAC6-236899737141}"/>
              </a:ext>
            </a:extLst>
          </p:cNvPr>
          <p:cNvSpPr>
            <a:spLocks noChangeArrowheads="1"/>
          </p:cNvSpPr>
          <p:nvPr/>
        </p:nvSpPr>
        <p:spPr bwMode="auto">
          <a:xfrm>
            <a:off x="6262339" y="2400531"/>
            <a:ext cx="1485702"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altLang="en-US" sz="1400" b="1" u="sng" dirty="0">
                <a:latin typeface="+mj-lt"/>
              </a:rPr>
              <a:t>Work in Progress</a:t>
            </a:r>
            <a:endParaRPr lang="en-US" altLang="en-US" sz="1400" dirty="0">
              <a:latin typeface="+mj-lt"/>
            </a:endParaRPr>
          </a:p>
        </p:txBody>
      </p:sp>
      <p:sp>
        <p:nvSpPr>
          <p:cNvPr id="15" name="Rectangle 1">
            <a:extLst>
              <a:ext uri="{FF2B5EF4-FFF2-40B4-BE49-F238E27FC236}">
                <a16:creationId xmlns:a16="http://schemas.microsoft.com/office/drawing/2014/main" id="{F7B812FE-E8E1-4B22-BCED-D76F7F2D271E}"/>
              </a:ext>
            </a:extLst>
          </p:cNvPr>
          <p:cNvSpPr>
            <a:spLocks noChangeArrowheads="1"/>
          </p:cNvSpPr>
          <p:nvPr/>
        </p:nvSpPr>
        <p:spPr bwMode="auto">
          <a:xfrm>
            <a:off x="7985315" y="2392750"/>
            <a:ext cx="1485702"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altLang="en-US" sz="1400" b="1" u="sng" dirty="0">
                <a:latin typeface="+mj-lt"/>
              </a:rPr>
              <a:t>Work in Progress</a:t>
            </a:r>
            <a:endParaRPr lang="en-US" altLang="en-US" sz="1400" dirty="0">
              <a:latin typeface="+mj-lt"/>
            </a:endParaRPr>
          </a:p>
        </p:txBody>
      </p:sp>
      <p:pic>
        <p:nvPicPr>
          <p:cNvPr id="1028" name="Picture 4" descr="https://www.lfnetworking.org/wp-content/uploads/sites/55/2019/03/opnfv_verified_infra.png">
            <a:extLst>
              <a:ext uri="{FF2B5EF4-FFF2-40B4-BE49-F238E27FC236}">
                <a16:creationId xmlns:a16="http://schemas.microsoft.com/office/drawing/2014/main" id="{31645DB8-3288-40EC-97A0-5AE73DEE92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3388" y="2955922"/>
            <a:ext cx="676513" cy="7903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73EF250-C40E-4626-8C2A-2964AC8866AC}"/>
              </a:ext>
            </a:extLst>
          </p:cNvPr>
          <p:cNvSpPr txBox="1"/>
          <p:nvPr/>
        </p:nvSpPr>
        <p:spPr>
          <a:xfrm>
            <a:off x="2784751" y="2923497"/>
            <a:ext cx="3983708" cy="830997"/>
          </a:xfrm>
          <a:prstGeom prst="rect">
            <a:avLst/>
          </a:prstGeom>
          <a:noFill/>
        </p:spPr>
        <p:txBody>
          <a:bodyPr wrap="square" rtlCol="0">
            <a:spAutoFit/>
          </a:bodyPr>
          <a:lstStyle/>
          <a:p>
            <a:pPr algn="ctr"/>
            <a:r>
              <a:rPr lang="en-US" sz="1600" b="1" dirty="0">
                <a:latin typeface="Gill Sans"/>
              </a:rPr>
              <a:t>OPNFV Verification Program (OVP) is a five step process resulting in the issuance of three badges: NFVI, VNF, and Lab </a:t>
            </a:r>
          </a:p>
        </p:txBody>
      </p:sp>
      <p:pic>
        <p:nvPicPr>
          <p:cNvPr id="1030" name="Picture 6" descr="https://www.lfnetworking.org/wp-content/uploads/sites/55/2019/04/OPNFV_Verified_VNF_2019_04.png">
            <a:extLst>
              <a:ext uri="{FF2B5EF4-FFF2-40B4-BE49-F238E27FC236}">
                <a16:creationId xmlns:a16="http://schemas.microsoft.com/office/drawing/2014/main" id="{7D358353-C0F6-4539-88A5-59953774B3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53031" y="2944074"/>
            <a:ext cx="676067" cy="78984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www.lfnetworking.org/wp-content/uploads/sites/55/2019/03/OPNFV_Verified_3rdPartyLab_2019.png">
            <a:extLst>
              <a:ext uri="{FF2B5EF4-FFF2-40B4-BE49-F238E27FC236}">
                <a16:creationId xmlns:a16="http://schemas.microsoft.com/office/drawing/2014/main" id="{B3746ECF-B11B-4AD5-968B-DA7AFFEAD6C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3735" y="2956444"/>
            <a:ext cx="676067" cy="789844"/>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607F0681-DED7-498E-A9D3-8D698CD06480}"/>
              </a:ext>
            </a:extLst>
          </p:cNvPr>
          <p:cNvSpPr txBox="1"/>
          <p:nvPr/>
        </p:nvSpPr>
        <p:spPr>
          <a:xfrm>
            <a:off x="541542" y="3845710"/>
            <a:ext cx="11119252" cy="2308324"/>
          </a:xfrm>
          <a:prstGeom prst="rect">
            <a:avLst/>
          </a:prstGeom>
          <a:noFill/>
        </p:spPr>
        <p:txBody>
          <a:bodyPr wrap="square" rtlCol="0">
            <a:spAutoFit/>
          </a:bodyPr>
          <a:lstStyle/>
          <a:p>
            <a:r>
              <a:rPr lang="en-US" sz="1600" b="1" u="sng" dirty="0">
                <a:solidFill>
                  <a:schemeClr val="tx2"/>
                </a:solidFill>
                <a:latin typeface="Gill Sans"/>
              </a:rPr>
              <a:t>CNTT seeks to align with the OVP process, noting three </a:t>
            </a:r>
            <a:r>
              <a:rPr lang="en-US" sz="1600" b="1" u="sng" dirty="0">
                <a:solidFill>
                  <a:srgbClr val="00B050"/>
                </a:solidFill>
                <a:latin typeface="Gill Sans"/>
              </a:rPr>
              <a:t>Gaps</a:t>
            </a:r>
            <a:r>
              <a:rPr lang="en-US" sz="1600" b="1" u="sng" dirty="0">
                <a:solidFill>
                  <a:schemeClr val="tx2"/>
                </a:solidFill>
                <a:latin typeface="Gill Sans"/>
              </a:rPr>
              <a:t> above in process:  </a:t>
            </a:r>
          </a:p>
          <a:p>
            <a:pPr marL="742950" lvl="1" indent="-285750">
              <a:buFont typeface="Arial" panose="020B0604020202020204" pitchFamily="34" charset="0"/>
              <a:buChar char="•"/>
            </a:pPr>
            <a:r>
              <a:rPr lang="en-US" sz="1600" b="1" dirty="0">
                <a:solidFill>
                  <a:schemeClr val="tx2"/>
                </a:solidFill>
                <a:latin typeface="Gill Sans"/>
              </a:rPr>
              <a:t>Step 1 </a:t>
            </a:r>
            <a:r>
              <a:rPr lang="en-US" sz="1600" dirty="0">
                <a:solidFill>
                  <a:schemeClr val="tx2"/>
                </a:solidFill>
                <a:latin typeface="Gill Sans"/>
              </a:rPr>
              <a:t>for client (NFVI/VNF) participation in badging and certification</a:t>
            </a:r>
          </a:p>
          <a:p>
            <a:pPr marL="742950" lvl="1" indent="-285750">
              <a:buFont typeface="Arial" panose="020B0604020202020204" pitchFamily="34" charset="0"/>
              <a:buChar char="•"/>
            </a:pPr>
            <a:r>
              <a:rPr lang="en-US" sz="1600" b="1" dirty="0">
                <a:solidFill>
                  <a:schemeClr val="tx2"/>
                </a:solidFill>
                <a:latin typeface="Gill Sans"/>
              </a:rPr>
              <a:t>Step 2 </a:t>
            </a:r>
            <a:r>
              <a:rPr lang="en-US" sz="1600" dirty="0">
                <a:solidFill>
                  <a:schemeClr val="tx2"/>
                </a:solidFill>
                <a:latin typeface="Gill Sans"/>
              </a:rPr>
              <a:t>for Test(</a:t>
            </a:r>
            <a:r>
              <a:rPr lang="en-US" sz="1600" dirty="0" err="1">
                <a:solidFill>
                  <a:schemeClr val="tx2"/>
                </a:solidFill>
                <a:latin typeface="Gill Sans"/>
              </a:rPr>
              <a:t>ing</a:t>
            </a:r>
            <a:r>
              <a:rPr lang="en-US" sz="1600" dirty="0">
                <a:solidFill>
                  <a:schemeClr val="tx2"/>
                </a:solidFill>
                <a:latin typeface="Gill Sans"/>
              </a:rPr>
              <a:t>) &amp; tools utilized for testing</a:t>
            </a:r>
          </a:p>
          <a:p>
            <a:pPr marL="742950" lvl="1" indent="-285750">
              <a:buFont typeface="Arial" panose="020B0604020202020204" pitchFamily="34" charset="0"/>
              <a:buChar char="•"/>
            </a:pPr>
            <a:r>
              <a:rPr lang="en-US" sz="1600" b="1" dirty="0">
                <a:solidFill>
                  <a:schemeClr val="tx2"/>
                </a:solidFill>
                <a:latin typeface="Gill Sans"/>
              </a:rPr>
              <a:t>Step 6</a:t>
            </a:r>
            <a:r>
              <a:rPr lang="en-US" sz="1600" dirty="0">
                <a:solidFill>
                  <a:schemeClr val="tx2"/>
                </a:solidFill>
                <a:latin typeface="Gill Sans"/>
              </a:rPr>
              <a:t> for Badging Guidelines  </a:t>
            </a:r>
          </a:p>
          <a:p>
            <a:pPr marL="742950" lvl="1" indent="-285750">
              <a:buFont typeface="Arial" panose="020B0604020202020204" pitchFamily="34" charset="0"/>
              <a:buChar char="•"/>
            </a:pPr>
            <a:endParaRPr lang="en-US" sz="1600" dirty="0">
              <a:solidFill>
                <a:schemeClr val="tx2"/>
              </a:solidFill>
              <a:latin typeface="Gill Sans"/>
            </a:endParaRPr>
          </a:p>
          <a:p>
            <a:r>
              <a:rPr lang="en-US" sz="1600" b="1" u="sng" dirty="0">
                <a:solidFill>
                  <a:schemeClr val="tx2"/>
                </a:solidFill>
                <a:latin typeface="Gill Sans"/>
              </a:rPr>
              <a:t>Mitigating Process Gaps</a:t>
            </a:r>
            <a:r>
              <a:rPr lang="en-US" sz="1600" dirty="0">
                <a:solidFill>
                  <a:schemeClr val="tx2"/>
                </a:solidFill>
                <a:latin typeface="Gill Sans"/>
              </a:rPr>
              <a:t>:  </a:t>
            </a:r>
          </a:p>
          <a:p>
            <a:pPr marL="742950" lvl="1" indent="-285750">
              <a:buFont typeface="Arial" panose="020B0604020202020204" pitchFamily="34" charset="0"/>
              <a:buChar char="•"/>
            </a:pPr>
            <a:r>
              <a:rPr lang="en-US" sz="1600" b="1" dirty="0">
                <a:solidFill>
                  <a:schemeClr val="tx2"/>
                </a:solidFill>
                <a:latin typeface="Gill Sans"/>
              </a:rPr>
              <a:t>Step 1:</a:t>
            </a:r>
            <a:r>
              <a:rPr lang="en-US" sz="1600" dirty="0">
                <a:solidFill>
                  <a:schemeClr val="tx2"/>
                </a:solidFill>
                <a:latin typeface="Gill Sans"/>
              </a:rPr>
              <a:t>  Friendly and Controlled Introductions in 2020, using key learnings to create formal participation mechanism</a:t>
            </a:r>
          </a:p>
          <a:p>
            <a:pPr marL="742950" lvl="1" indent="-285750">
              <a:buFont typeface="Arial" panose="020B0604020202020204" pitchFamily="34" charset="0"/>
              <a:buChar char="•"/>
            </a:pPr>
            <a:r>
              <a:rPr lang="en-US" sz="1600" b="1" dirty="0">
                <a:solidFill>
                  <a:schemeClr val="tx2"/>
                </a:solidFill>
                <a:latin typeface="Gill Sans"/>
              </a:rPr>
              <a:t>Step 2:</a:t>
            </a:r>
            <a:r>
              <a:rPr lang="en-US" sz="1600" dirty="0">
                <a:solidFill>
                  <a:schemeClr val="tx2"/>
                </a:solidFill>
                <a:latin typeface="Gill Sans"/>
              </a:rPr>
              <a:t>  Adopt </a:t>
            </a:r>
            <a:r>
              <a:rPr lang="en-US" sz="1600" dirty="0" err="1">
                <a:solidFill>
                  <a:schemeClr val="tx2"/>
                </a:solidFill>
                <a:latin typeface="Gill Sans"/>
              </a:rPr>
              <a:t>XTesting</a:t>
            </a:r>
            <a:r>
              <a:rPr lang="en-US" sz="1600" dirty="0">
                <a:solidFill>
                  <a:schemeClr val="tx2"/>
                </a:solidFill>
                <a:latin typeface="Gill Sans"/>
              </a:rPr>
              <a:t> as OVP certified Platform Alternative, Expand Test Coverage onboarding/augmenting Test Projects</a:t>
            </a:r>
          </a:p>
          <a:p>
            <a:pPr marL="742950" lvl="1" indent="-285750">
              <a:buFont typeface="Arial" panose="020B0604020202020204" pitchFamily="34" charset="0"/>
              <a:buChar char="•"/>
            </a:pPr>
            <a:r>
              <a:rPr lang="en-US" sz="1600" b="1" dirty="0">
                <a:solidFill>
                  <a:schemeClr val="tx2"/>
                </a:solidFill>
                <a:latin typeface="Gill Sans"/>
              </a:rPr>
              <a:t>Step 6:</a:t>
            </a:r>
            <a:r>
              <a:rPr lang="en-US" sz="1600" dirty="0">
                <a:solidFill>
                  <a:schemeClr val="tx2"/>
                </a:solidFill>
                <a:latin typeface="Gill Sans"/>
              </a:rPr>
              <a:t>  OVP accepts cookbook results as fulfillment for CNTT NFVI conformance/certification (all actors will run cookbook)</a:t>
            </a:r>
          </a:p>
        </p:txBody>
      </p:sp>
      <p:sp>
        <p:nvSpPr>
          <p:cNvPr id="17" name="Slide Number Placeholder 1">
            <a:extLst>
              <a:ext uri="{FF2B5EF4-FFF2-40B4-BE49-F238E27FC236}">
                <a16:creationId xmlns:a16="http://schemas.microsoft.com/office/drawing/2014/main" id="{F27151A8-1086-47C7-9CBD-0047D5966656}"/>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CO</a:t>
            </a:r>
          </a:p>
        </p:txBody>
      </p:sp>
      <p:sp>
        <p:nvSpPr>
          <p:cNvPr id="18" name="Rectangle 1">
            <a:extLst>
              <a:ext uri="{FF2B5EF4-FFF2-40B4-BE49-F238E27FC236}">
                <a16:creationId xmlns:a16="http://schemas.microsoft.com/office/drawing/2014/main" id="{9FA7AE53-142D-4664-8140-30948672181A}"/>
              </a:ext>
            </a:extLst>
          </p:cNvPr>
          <p:cNvSpPr>
            <a:spLocks noChangeArrowheads="1"/>
          </p:cNvSpPr>
          <p:nvPr/>
        </p:nvSpPr>
        <p:spPr bwMode="auto">
          <a:xfrm>
            <a:off x="10094106" y="2400531"/>
            <a:ext cx="591819" cy="31800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lang="en-US" altLang="en-US" sz="1400" b="1" u="sng" dirty="0">
                <a:solidFill>
                  <a:srgbClr val="00B050"/>
                </a:solidFill>
                <a:latin typeface="+mj-lt"/>
              </a:rPr>
              <a:t>Gap</a:t>
            </a:r>
            <a:endParaRPr lang="en-US" altLang="en-US" sz="1400" dirty="0">
              <a:solidFill>
                <a:srgbClr val="00B050"/>
              </a:solidFill>
              <a:latin typeface="+mj-lt"/>
            </a:endParaRPr>
          </a:p>
        </p:txBody>
      </p:sp>
    </p:spTree>
    <p:extLst>
      <p:ext uri="{BB962C8B-B14F-4D97-AF65-F5344CB8AC3E}">
        <p14:creationId xmlns:p14="http://schemas.microsoft.com/office/powerpoint/2010/main" val="14631287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15</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0"/>
            <a:ext cx="10933886" cy="935674"/>
          </a:xfrm>
        </p:spPr>
        <p:txBody>
          <a:bodyPr/>
          <a:lstStyle/>
          <a:p>
            <a:r>
              <a:rPr lang="en-US" b="1" dirty="0"/>
              <a:t>Results: Compliance</a:t>
            </a:r>
          </a:p>
        </p:txBody>
      </p:sp>
      <p:sp>
        <p:nvSpPr>
          <p:cNvPr id="2" name="Rectangle 1">
            <a:extLst>
              <a:ext uri="{FF2B5EF4-FFF2-40B4-BE49-F238E27FC236}">
                <a16:creationId xmlns:a16="http://schemas.microsoft.com/office/drawing/2014/main" id="{722DBBFE-F4AC-4DB9-84A9-F6C949D22558}"/>
              </a:ext>
            </a:extLst>
          </p:cNvPr>
          <p:cNvSpPr/>
          <p:nvPr/>
        </p:nvSpPr>
        <p:spPr>
          <a:xfrm>
            <a:off x="1044086" y="800330"/>
            <a:ext cx="10724313" cy="5847755"/>
          </a:xfrm>
          <a:prstGeom prst="rect">
            <a:avLst/>
          </a:prstGeom>
        </p:spPr>
        <p:txBody>
          <a:bodyPr wrap="square">
            <a:spAutoFit/>
          </a:bodyPr>
          <a:lstStyle/>
          <a:p>
            <a:r>
              <a:rPr lang="en-US" b="1" dirty="0">
                <a:solidFill>
                  <a:srgbClr val="168FDF"/>
                </a:solidFill>
                <a:latin typeface="Gill Sans"/>
                <a:ea typeface="Times New Roman" panose="02020603050405020304" pitchFamily="18" charset="0"/>
              </a:rPr>
              <a:t>With RI-Alpha</a:t>
            </a:r>
          </a:p>
          <a:p>
            <a:pPr marL="742950" lvl="1" indent="-285750">
              <a:buFont typeface="Arial" panose="020B0604020202020204" pitchFamily="34" charset="0"/>
              <a:buChar char="•"/>
            </a:pPr>
            <a:r>
              <a:rPr lang="en-US" sz="1600" dirty="0">
                <a:solidFill>
                  <a:schemeClr val="tx2"/>
                </a:solidFill>
                <a:latin typeface="Gill Sans"/>
              </a:rPr>
              <a:t>Running deployment verification and CNTT compliance</a:t>
            </a:r>
          </a:p>
          <a:p>
            <a:pPr marL="742950" lvl="1" indent="-285750">
              <a:buFont typeface="Arial" panose="020B0604020202020204" pitchFamily="34" charset="0"/>
              <a:buChar char="•"/>
            </a:pPr>
            <a:r>
              <a:rPr lang="en-US" sz="1600" dirty="0">
                <a:solidFill>
                  <a:schemeClr val="tx2"/>
                </a:solidFill>
                <a:latin typeface="Gill Sans"/>
              </a:rPr>
              <a:t>Commands to mostly configure the daily jobs within minutes</a:t>
            </a:r>
          </a:p>
          <a:p>
            <a:pPr marL="742950" lvl="1" indent="-285750">
              <a:buFont typeface="Arial" panose="020B0604020202020204" pitchFamily="34" charset="0"/>
              <a:buChar char="•"/>
            </a:pPr>
            <a:r>
              <a:rPr lang="en-US" sz="1600" dirty="0">
                <a:solidFill>
                  <a:schemeClr val="tx2"/>
                </a:solidFill>
                <a:latin typeface="Gill Sans"/>
              </a:rPr>
              <a:t>OVP test coverage increased to include 100% CNTT Compliance validations, forbidding skipping of mandatory tests</a:t>
            </a:r>
          </a:p>
          <a:p>
            <a:pPr marL="742950" lvl="1" indent="-285750">
              <a:buFont typeface="Arial" panose="020B0604020202020204" pitchFamily="34" charset="0"/>
              <a:buChar char="•"/>
            </a:pPr>
            <a:r>
              <a:rPr lang="en-US" sz="1600" dirty="0">
                <a:solidFill>
                  <a:schemeClr val="tx2"/>
                </a:solidFill>
                <a:latin typeface="Gill Sans"/>
              </a:rPr>
              <a:t>Tests run for Compliance Verification include:</a:t>
            </a:r>
          </a:p>
          <a:p>
            <a:pPr marL="1200150" lvl="2" indent="-285750">
              <a:buFont typeface="Arial" panose="020B0604020202020204" pitchFamily="34" charset="0"/>
              <a:buChar char="•"/>
            </a:pPr>
            <a:r>
              <a:rPr lang="en-US" sz="1600" dirty="0">
                <a:solidFill>
                  <a:schemeClr val="tx2"/>
                </a:solidFill>
                <a:latin typeface="Gill Sans"/>
              </a:rPr>
              <a:t>API testing benchmarking </a:t>
            </a:r>
          </a:p>
          <a:p>
            <a:pPr marL="1200150" lvl="2" indent="-285750">
              <a:buFont typeface="Arial" panose="020B0604020202020204" pitchFamily="34" charset="0"/>
              <a:buChar char="•"/>
            </a:pPr>
            <a:r>
              <a:rPr lang="en-US" sz="1600" dirty="0">
                <a:solidFill>
                  <a:schemeClr val="tx2"/>
                </a:solidFill>
                <a:latin typeface="Gill Sans"/>
              </a:rPr>
              <a:t>API and data plane benchmarking</a:t>
            </a:r>
          </a:p>
          <a:p>
            <a:pPr marL="1200150" lvl="2" indent="-285750">
              <a:buFont typeface="Arial" panose="020B0604020202020204" pitchFamily="34" charset="0"/>
              <a:buChar char="•"/>
            </a:pPr>
            <a:r>
              <a:rPr lang="en-US" sz="1600" dirty="0">
                <a:solidFill>
                  <a:schemeClr val="tx2"/>
                </a:solidFill>
                <a:latin typeface="Gill Sans"/>
              </a:rPr>
              <a:t>VNF deployment and testing</a:t>
            </a:r>
          </a:p>
          <a:p>
            <a:pPr lvl="2"/>
            <a:endParaRPr lang="en-US" sz="1600" dirty="0">
              <a:solidFill>
                <a:srgbClr val="168FDF"/>
              </a:solidFill>
              <a:latin typeface="Gill Sans"/>
            </a:endParaRPr>
          </a:p>
          <a:p>
            <a:pPr marL="742950" lvl="1" indent="-285750">
              <a:buFont typeface="Arial" panose="020B0604020202020204" pitchFamily="34" charset="0"/>
              <a:buChar char="•"/>
            </a:pPr>
            <a:r>
              <a:rPr lang="en-US" sz="1600" b="1" dirty="0">
                <a:solidFill>
                  <a:srgbClr val="168FDF"/>
                </a:solidFill>
                <a:latin typeface="Gill Sans"/>
              </a:rPr>
              <a:t>Conclusion</a:t>
            </a:r>
            <a:r>
              <a:rPr lang="en-US" sz="1600" dirty="0">
                <a:solidFill>
                  <a:srgbClr val="168FDF"/>
                </a:solidFill>
                <a:latin typeface="Gill Sans"/>
              </a:rPr>
              <a:t>:  Successfully audited the RI System Under Tests (SUT), identifying installer changes to enable RI deployments, &amp; confirming RA1 Chapter 5 (API) feature capability and exposure per OSH </a:t>
            </a:r>
            <a:r>
              <a:rPr lang="en-US" sz="1600" dirty="0" err="1">
                <a:solidFill>
                  <a:srgbClr val="168FDF"/>
                </a:solidFill>
                <a:latin typeface="Gill Sans"/>
              </a:rPr>
              <a:t>Ocata</a:t>
            </a:r>
            <a:r>
              <a:rPr lang="en-US" sz="1600" dirty="0">
                <a:solidFill>
                  <a:srgbClr val="168FDF"/>
                </a:solidFill>
                <a:latin typeface="Gill Sans"/>
              </a:rPr>
              <a:t>.</a:t>
            </a:r>
          </a:p>
          <a:p>
            <a:pPr marL="285750" indent="-285750">
              <a:buFont typeface="Arial" panose="020B0604020202020204" pitchFamily="34" charset="0"/>
              <a:buChar char="•"/>
            </a:pPr>
            <a:endParaRPr lang="en-US" sz="1600" dirty="0">
              <a:latin typeface="Gill Sans"/>
              <a:ea typeface="Times New Roman" panose="02020603050405020304" pitchFamily="18" charset="0"/>
            </a:endParaRPr>
          </a:p>
          <a:p>
            <a:r>
              <a:rPr lang="en-US" b="1" dirty="0">
                <a:solidFill>
                  <a:srgbClr val="168FDF"/>
                </a:solidFill>
                <a:latin typeface="Gill Sans"/>
                <a:ea typeface="Times New Roman" panose="02020603050405020304" pitchFamily="18" charset="0"/>
              </a:rPr>
              <a:t>Observations</a:t>
            </a:r>
          </a:p>
          <a:p>
            <a:pPr marL="742950" lvl="1" indent="-285750">
              <a:buFont typeface="Arial" panose="020B0604020202020204" pitchFamily="34" charset="0"/>
              <a:buChar char="•"/>
            </a:pPr>
            <a:r>
              <a:rPr lang="en-US" sz="1600" dirty="0">
                <a:latin typeface="Gill Sans"/>
                <a:ea typeface="Times New Roman" panose="02020603050405020304" pitchFamily="18" charset="0"/>
              </a:rPr>
              <a:t>OpenStack Helm (OSH) doesn't support live migration and resize server for Ocata</a:t>
            </a:r>
          </a:p>
          <a:p>
            <a:pPr marL="742950" lvl="1" indent="-285750">
              <a:buFont typeface="Arial" panose="020B0604020202020204" pitchFamily="34" charset="0"/>
              <a:buChar char="•"/>
            </a:pPr>
            <a:r>
              <a:rPr lang="en-US" sz="1600" dirty="0">
                <a:latin typeface="Gill Sans"/>
                <a:ea typeface="Times New Roman" panose="02020603050405020304" pitchFamily="18" charset="0"/>
              </a:rPr>
              <a:t>Compliance checks for Live Migration and Resize Servers blacklisted</a:t>
            </a:r>
          </a:p>
          <a:p>
            <a:pPr marL="742950" lvl="1" indent="-285750">
              <a:buFont typeface="Arial" panose="020B0604020202020204" pitchFamily="34" charset="0"/>
              <a:buChar char="•"/>
            </a:pPr>
            <a:r>
              <a:rPr lang="en-US" sz="1600" dirty="0">
                <a:latin typeface="Gill Sans"/>
              </a:rPr>
              <a:t>Metrics needed for API / data-plane benchmarking </a:t>
            </a:r>
          </a:p>
          <a:p>
            <a:endParaRPr lang="en-US" sz="1600" u="sng" dirty="0">
              <a:latin typeface="Gill Sans"/>
              <a:ea typeface="Times New Roman" panose="02020603050405020304" pitchFamily="18" charset="0"/>
            </a:endParaRPr>
          </a:p>
          <a:p>
            <a:r>
              <a:rPr lang="en-US" b="1" u="sng" dirty="0">
                <a:solidFill>
                  <a:srgbClr val="168FDF"/>
                </a:solidFill>
                <a:latin typeface="Gill Sans"/>
                <a:ea typeface="Times New Roman" panose="02020603050405020304" pitchFamily="18" charset="0"/>
              </a:rPr>
              <a:t>Recommendations (for RC-Alpha)</a:t>
            </a:r>
          </a:p>
          <a:p>
            <a:pPr marL="742950" lvl="1" indent="-285750">
              <a:buFont typeface="Arial" panose="020B0604020202020204" pitchFamily="34" charset="0"/>
              <a:buChar char="•"/>
            </a:pPr>
            <a:r>
              <a:rPr lang="en-US" sz="1600" dirty="0">
                <a:latin typeface="Gill Sans"/>
                <a:ea typeface="Times New Roman" panose="02020603050405020304" pitchFamily="18" charset="0"/>
              </a:rPr>
              <a:t>Implement Stein, OSH supported</a:t>
            </a:r>
          </a:p>
          <a:p>
            <a:pPr marL="742950" lvl="1" indent="-285750">
              <a:buFont typeface="Arial" panose="020B0604020202020204" pitchFamily="34" charset="0"/>
              <a:buChar char="•"/>
            </a:pPr>
            <a:r>
              <a:rPr lang="en-US" sz="1600" dirty="0">
                <a:latin typeface="Gill Sans"/>
                <a:ea typeface="Times New Roman" panose="02020603050405020304" pitchFamily="18" charset="0"/>
              </a:rPr>
              <a:t>Update RM/RA-1 OpenStack documentation for Stein</a:t>
            </a:r>
          </a:p>
          <a:p>
            <a:pPr marL="742950" lvl="1" indent="-285750">
              <a:buFont typeface="Arial" panose="020B0604020202020204" pitchFamily="34" charset="0"/>
              <a:buChar char="•"/>
            </a:pPr>
            <a:r>
              <a:rPr lang="en-US" sz="1600" dirty="0">
                <a:latin typeface="Gill Sans"/>
              </a:rPr>
              <a:t>Link RI gates to verification tests</a:t>
            </a:r>
          </a:p>
          <a:p>
            <a:pPr marL="742950" lvl="1" indent="-285750">
              <a:buFont typeface="Arial" panose="020B0604020202020204" pitchFamily="34" charset="0"/>
              <a:buChar char="•"/>
            </a:pPr>
            <a:r>
              <a:rPr lang="en-US" sz="1600" dirty="0">
                <a:latin typeface="Gill Sans"/>
              </a:rPr>
              <a:t>Leverage XTesting to wrap the RI deployment calls, simplifying the RI “cookbook”</a:t>
            </a:r>
            <a:endParaRPr lang="en-US" sz="1600" dirty="0">
              <a:latin typeface="Gill Sans"/>
              <a:ea typeface="Times New Roman" panose="02020603050405020304" pitchFamily="18" charset="0"/>
            </a:endParaRPr>
          </a:p>
          <a:p>
            <a:endParaRPr lang="en-US" sz="1600" dirty="0">
              <a:latin typeface="Gill Sans"/>
              <a:ea typeface="Times New Roman" panose="02020603050405020304" pitchFamily="18" charset="0"/>
            </a:endParaRPr>
          </a:p>
        </p:txBody>
      </p:sp>
      <p:pic>
        <p:nvPicPr>
          <p:cNvPr id="9" name="Picture 8">
            <a:extLst>
              <a:ext uri="{FF2B5EF4-FFF2-40B4-BE49-F238E27FC236}">
                <a16:creationId xmlns:a16="http://schemas.microsoft.com/office/drawing/2014/main" id="{86D27AD3-9D58-4BB3-B6C6-F8CAA444D1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7530" y="3127880"/>
            <a:ext cx="369332" cy="369332"/>
          </a:xfrm>
          <a:prstGeom prst="rect">
            <a:avLst/>
          </a:prstGeom>
        </p:spPr>
      </p:pic>
      <p:pic>
        <p:nvPicPr>
          <p:cNvPr id="10" name="Picture 9">
            <a:extLst>
              <a:ext uri="{FF2B5EF4-FFF2-40B4-BE49-F238E27FC236}">
                <a16:creationId xmlns:a16="http://schemas.microsoft.com/office/drawing/2014/main" id="{AD519243-C696-47FC-9B5F-4750BF0868D7}"/>
              </a:ext>
            </a:extLst>
          </p:cNvPr>
          <p:cNvPicPr>
            <a:picLocks noChangeAspect="1"/>
          </p:cNvPicPr>
          <p:nvPr/>
        </p:nvPicPr>
        <p:blipFill>
          <a:blip r:embed="rId4"/>
          <a:stretch>
            <a:fillRect/>
          </a:stretch>
        </p:blipFill>
        <p:spPr>
          <a:xfrm>
            <a:off x="627560" y="3765570"/>
            <a:ext cx="411370" cy="411370"/>
          </a:xfrm>
          <a:prstGeom prst="rect">
            <a:avLst/>
          </a:prstGeom>
        </p:spPr>
      </p:pic>
      <p:pic>
        <p:nvPicPr>
          <p:cNvPr id="11" name="Picture 10">
            <a:extLst>
              <a:ext uri="{FF2B5EF4-FFF2-40B4-BE49-F238E27FC236}">
                <a16:creationId xmlns:a16="http://schemas.microsoft.com/office/drawing/2014/main" id="{5BF40AF9-89D0-4425-98EB-27F48D8E0BB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6189" y="798338"/>
            <a:ext cx="382741" cy="382741"/>
          </a:xfrm>
          <a:prstGeom prst="rect">
            <a:avLst/>
          </a:prstGeom>
        </p:spPr>
      </p:pic>
      <p:pic>
        <p:nvPicPr>
          <p:cNvPr id="12" name="Picture 11">
            <a:extLst>
              <a:ext uri="{FF2B5EF4-FFF2-40B4-BE49-F238E27FC236}">
                <a16:creationId xmlns:a16="http://schemas.microsoft.com/office/drawing/2014/main" id="{E5F3FFEB-436E-4CB1-8BC3-2B964D1A7E1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8760" y="5030721"/>
            <a:ext cx="337597" cy="337597"/>
          </a:xfrm>
          <a:prstGeom prst="rect">
            <a:avLst/>
          </a:prstGeom>
        </p:spPr>
      </p:pic>
      <p:sp>
        <p:nvSpPr>
          <p:cNvPr id="13" name="Slide Number Placeholder 1">
            <a:extLst>
              <a:ext uri="{FF2B5EF4-FFF2-40B4-BE49-F238E27FC236}">
                <a16:creationId xmlns:a16="http://schemas.microsoft.com/office/drawing/2014/main" id="{A448BF7E-4F2C-43F2-9F1F-777F46D1AC06}"/>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CO</a:t>
            </a:r>
          </a:p>
        </p:txBody>
      </p:sp>
      <p:sp>
        <p:nvSpPr>
          <p:cNvPr id="3" name="TextBox 2">
            <a:extLst>
              <a:ext uri="{FF2B5EF4-FFF2-40B4-BE49-F238E27FC236}">
                <a16:creationId xmlns:a16="http://schemas.microsoft.com/office/drawing/2014/main" id="{9906221D-8F47-4606-AAA7-5CDC99BC3779}"/>
              </a:ext>
            </a:extLst>
          </p:cNvPr>
          <p:cNvSpPr txBox="1"/>
          <p:nvPr/>
        </p:nvSpPr>
        <p:spPr>
          <a:xfrm>
            <a:off x="1148856" y="2997556"/>
            <a:ext cx="10298477" cy="634042"/>
          </a:xfrm>
          <a:prstGeom prst="rect">
            <a:avLst/>
          </a:prstGeom>
          <a:noFill/>
          <a:ln>
            <a:solidFill>
              <a:srgbClr val="168FDF"/>
            </a:solidFill>
          </a:ln>
        </p:spPr>
        <p:txBody>
          <a:bodyPr wrap="square" rtlCol="0">
            <a:spAutoFit/>
          </a:bodyPr>
          <a:lstStyle/>
          <a:p>
            <a:endParaRPr lang="en-US" dirty="0"/>
          </a:p>
        </p:txBody>
      </p:sp>
    </p:spTree>
    <p:extLst>
      <p:ext uri="{BB962C8B-B14F-4D97-AF65-F5344CB8AC3E}">
        <p14:creationId xmlns:p14="http://schemas.microsoft.com/office/powerpoint/2010/main" val="1616713564"/>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Gill Sans"/>
              </a:rPr>
              <a:pPr defTabSz="914126">
                <a:defRPr/>
              </a:pPr>
              <a:t>16</a:t>
            </a:fld>
            <a:r>
              <a:rPr lang="en-US">
                <a:solidFill>
                  <a:srgbClr val="000000"/>
                </a:solidFill>
                <a:latin typeface="Gill Sans"/>
              </a:rPr>
              <a:t> </a:t>
            </a:r>
            <a:endParaRPr lang="en-US" dirty="0">
              <a:solidFill>
                <a:srgbClr val="000000"/>
              </a:solidFill>
              <a:latin typeface="Gill Sans"/>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08537" y="0"/>
            <a:ext cx="10933886" cy="935674"/>
          </a:xfrm>
        </p:spPr>
        <p:txBody>
          <a:bodyPr/>
          <a:lstStyle/>
          <a:p>
            <a:r>
              <a:rPr lang="en-US" b="1" dirty="0"/>
              <a:t>Next Steps</a:t>
            </a:r>
          </a:p>
        </p:txBody>
      </p:sp>
      <p:sp>
        <p:nvSpPr>
          <p:cNvPr id="4" name="Rectangle: Rounded Corners 3">
            <a:extLst>
              <a:ext uri="{FF2B5EF4-FFF2-40B4-BE49-F238E27FC236}">
                <a16:creationId xmlns:a16="http://schemas.microsoft.com/office/drawing/2014/main" id="{AC95162B-8055-491A-9060-757D0F755644}"/>
              </a:ext>
            </a:extLst>
          </p:cNvPr>
          <p:cNvSpPr/>
          <p:nvPr/>
        </p:nvSpPr>
        <p:spPr>
          <a:xfrm>
            <a:off x="260511" y="214206"/>
            <a:ext cx="463119" cy="64190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Rounded Corners 64">
            <a:extLst>
              <a:ext uri="{FF2B5EF4-FFF2-40B4-BE49-F238E27FC236}">
                <a16:creationId xmlns:a16="http://schemas.microsoft.com/office/drawing/2014/main" id="{FD219F28-432D-4F33-B2E9-5B4587F54B13}"/>
              </a:ext>
            </a:extLst>
          </p:cNvPr>
          <p:cNvSpPr/>
          <p:nvPr/>
        </p:nvSpPr>
        <p:spPr>
          <a:xfrm>
            <a:off x="10662083" y="5986679"/>
            <a:ext cx="1118586" cy="8713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a:endParaRPr>
          </a:p>
        </p:txBody>
      </p:sp>
      <p:sp>
        <p:nvSpPr>
          <p:cNvPr id="120" name="Rectangle: Rounded Corners 119">
            <a:extLst>
              <a:ext uri="{FF2B5EF4-FFF2-40B4-BE49-F238E27FC236}">
                <a16:creationId xmlns:a16="http://schemas.microsoft.com/office/drawing/2014/main" id="{66CC7F38-B2D5-4192-A303-293553E062AE}"/>
              </a:ext>
            </a:extLst>
          </p:cNvPr>
          <p:cNvSpPr/>
          <p:nvPr/>
        </p:nvSpPr>
        <p:spPr>
          <a:xfrm>
            <a:off x="644471" y="6279642"/>
            <a:ext cx="2952465" cy="50602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ill Sans"/>
            </a:endParaRPr>
          </a:p>
        </p:txBody>
      </p:sp>
      <p:sp>
        <p:nvSpPr>
          <p:cNvPr id="121" name="Arrow: Right 120">
            <a:extLst>
              <a:ext uri="{FF2B5EF4-FFF2-40B4-BE49-F238E27FC236}">
                <a16:creationId xmlns:a16="http://schemas.microsoft.com/office/drawing/2014/main" id="{4E2FD5FA-F849-4367-885A-55C8F7BB897C}"/>
              </a:ext>
            </a:extLst>
          </p:cNvPr>
          <p:cNvSpPr/>
          <p:nvPr/>
        </p:nvSpPr>
        <p:spPr>
          <a:xfrm>
            <a:off x="5237325" y="1557947"/>
            <a:ext cx="2031454" cy="856363"/>
          </a:xfrm>
          <a:prstGeom prst="rightArrow">
            <a:avLst/>
          </a:prstGeom>
          <a:solidFill>
            <a:srgbClr val="000000"/>
          </a:solidFill>
          <a:ln w="12700">
            <a:solidFill>
              <a:srgbClr val="FFFFFF"/>
            </a:solidFill>
          </a:ln>
          <a:effectLst>
            <a:outerShdw blurRad="50800" dist="38100" dir="2700000" algn="tl" rotWithShape="0">
              <a:prstClr val="black">
                <a:alpha val="40000"/>
              </a:prstClr>
            </a:outerShdw>
          </a:effectLst>
        </p:spPr>
        <p:txBody>
          <a:bodyPr rot="0" spcFirstLastPara="0" vertOverflow="overflow" horzOverflow="overflow" vert="horz" wrap="square" lIns="91440" tIns="91440" rIns="91440" bIns="91440" numCol="1" spcCol="0" rtlCol="0" fromWordArt="0" anchor="t" anchorCtr="0" forceAA="0" compatLnSpc="1">
            <a:prstTxWarp prst="textNoShape">
              <a:avLst/>
            </a:prstTxWarp>
            <a:normAutofit fontScale="77500" lnSpcReduction="20000"/>
          </a:bodyPr>
          <a:lstStyle/>
          <a:p>
            <a:pPr marL="0" marR="0" lvl="0" indent="0"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endParaRPr kumimoji="0" lang="en-US" sz="2400" b="0" i="0" u="none" strike="noStrike" kern="0" cap="none" spc="0" normalizeH="0" baseline="0" noProof="0" dirty="0">
              <a:ln>
                <a:noFill/>
              </a:ln>
              <a:solidFill>
                <a:srgbClr val="FFFFFF"/>
              </a:solidFill>
              <a:effectLst/>
              <a:uLnTx/>
              <a:uFillTx/>
              <a:latin typeface="Gill Sans"/>
              <a:cs typeface="ATT Aleck Sans" panose="020B0503020203020204" pitchFamily="34" charset="0"/>
            </a:endParaRPr>
          </a:p>
        </p:txBody>
      </p:sp>
      <p:cxnSp>
        <p:nvCxnSpPr>
          <p:cNvPr id="122" name="Straight Connector 121">
            <a:extLst>
              <a:ext uri="{FF2B5EF4-FFF2-40B4-BE49-F238E27FC236}">
                <a16:creationId xmlns:a16="http://schemas.microsoft.com/office/drawing/2014/main" id="{64FF045A-417E-4C27-A0C8-5A16618D6931}"/>
              </a:ext>
            </a:extLst>
          </p:cNvPr>
          <p:cNvCxnSpPr>
            <a:cxnSpLocks/>
          </p:cNvCxnSpPr>
          <p:nvPr/>
        </p:nvCxnSpPr>
        <p:spPr>
          <a:xfrm>
            <a:off x="4438622" y="6287697"/>
            <a:ext cx="7647734" cy="0"/>
          </a:xfrm>
          <a:prstGeom prst="line">
            <a:avLst/>
          </a:prstGeom>
          <a:noFill/>
          <a:ln w="28575" cap="flat" cmpd="sng" algn="ctr">
            <a:solidFill>
              <a:srgbClr val="5A5A5A"/>
            </a:solidFill>
            <a:prstDash val="solid"/>
          </a:ln>
          <a:effectLst/>
        </p:spPr>
      </p:cxnSp>
      <p:sp>
        <p:nvSpPr>
          <p:cNvPr id="123" name="Oval 122">
            <a:extLst>
              <a:ext uri="{FF2B5EF4-FFF2-40B4-BE49-F238E27FC236}">
                <a16:creationId xmlns:a16="http://schemas.microsoft.com/office/drawing/2014/main" id="{55A73E11-B083-4BBB-A46C-FEF3372C49CE}"/>
              </a:ext>
            </a:extLst>
          </p:cNvPr>
          <p:cNvSpPr/>
          <p:nvPr/>
        </p:nvSpPr>
        <p:spPr>
          <a:xfrm>
            <a:off x="4203036" y="6097320"/>
            <a:ext cx="376767" cy="381000"/>
          </a:xfrm>
          <a:prstGeom prst="ellipse">
            <a:avLst/>
          </a:prstGeom>
          <a:solidFill>
            <a:srgbClr val="009FDB"/>
          </a:solidFill>
          <a:ln w="9525" cap="flat" cmpd="sng" algn="ctr">
            <a:solidFill>
              <a:sysClr val="window" lastClr="FFFFFF">
                <a:lumMod val="65000"/>
              </a:sysClr>
            </a:solidFill>
            <a:prstDash val="solid"/>
          </a:ln>
          <a:effectLst>
            <a:outerShdw blurRad="50800" dist="38100" dir="2700000" algn="tl" rotWithShape="0">
              <a:prstClr val="black">
                <a:alpha val="40000"/>
              </a:prstClr>
            </a:outerShdw>
          </a:effectLst>
        </p:spPr>
        <p:txBody>
          <a:bodyPr lIns="0" tIns="0" rIns="0" bIns="0" rtlCol="0" anchor="ctr"/>
          <a:lstStyle/>
          <a:p>
            <a:pPr algn="ctr" defTabSz="457200">
              <a:defRPr/>
            </a:pPr>
            <a:endParaRPr lang="en-US" kern="0">
              <a:solidFill>
                <a:prstClr val="white"/>
              </a:solidFill>
              <a:latin typeface="Gill Sans"/>
            </a:endParaRPr>
          </a:p>
        </p:txBody>
      </p:sp>
      <p:sp>
        <p:nvSpPr>
          <p:cNvPr id="124" name="Rectangle 123">
            <a:extLst>
              <a:ext uri="{FF2B5EF4-FFF2-40B4-BE49-F238E27FC236}">
                <a16:creationId xmlns:a16="http://schemas.microsoft.com/office/drawing/2014/main" id="{C96675B9-4EFA-40A9-95C6-AED74BA8DA47}"/>
              </a:ext>
            </a:extLst>
          </p:cNvPr>
          <p:cNvSpPr/>
          <p:nvPr/>
        </p:nvSpPr>
        <p:spPr>
          <a:xfrm>
            <a:off x="3739639" y="6458621"/>
            <a:ext cx="1167307" cy="307777"/>
          </a:xfrm>
          <a:prstGeom prst="rect">
            <a:avLst/>
          </a:prstGeom>
        </p:spPr>
        <p:txBody>
          <a:bodyPr wrap="none">
            <a:spAutoFit/>
          </a:bodyPr>
          <a:lstStyle/>
          <a:p>
            <a:pPr defTabSz="457200">
              <a:defRPr/>
            </a:pPr>
            <a:r>
              <a:rPr lang="en-US" sz="1400" b="1" kern="0" dirty="0">
                <a:solidFill>
                  <a:srgbClr val="000000"/>
                </a:solidFill>
                <a:latin typeface="Gill Sans"/>
              </a:rPr>
              <a:t>January 2020</a:t>
            </a:r>
            <a:endParaRPr lang="en-US" sz="1400" b="1" kern="0" dirty="0">
              <a:solidFill>
                <a:srgbClr val="009FDB"/>
              </a:solidFill>
              <a:latin typeface="Gill Sans"/>
            </a:endParaRPr>
          </a:p>
        </p:txBody>
      </p:sp>
      <p:sp>
        <p:nvSpPr>
          <p:cNvPr id="125" name="Oval 124">
            <a:extLst>
              <a:ext uri="{FF2B5EF4-FFF2-40B4-BE49-F238E27FC236}">
                <a16:creationId xmlns:a16="http://schemas.microsoft.com/office/drawing/2014/main" id="{A70FF551-02E7-4FB6-8F77-85CD36F1C738}"/>
              </a:ext>
            </a:extLst>
          </p:cNvPr>
          <p:cNvSpPr/>
          <p:nvPr/>
        </p:nvSpPr>
        <p:spPr>
          <a:xfrm>
            <a:off x="7493501" y="6097197"/>
            <a:ext cx="376767" cy="381000"/>
          </a:xfrm>
          <a:prstGeom prst="ellipse">
            <a:avLst/>
          </a:prstGeom>
          <a:solidFill>
            <a:srgbClr val="009FDB"/>
          </a:solidFill>
          <a:ln w="9525" cap="flat" cmpd="sng" algn="ctr">
            <a:solidFill>
              <a:sysClr val="window" lastClr="FFFFFF">
                <a:lumMod val="65000"/>
              </a:sysClr>
            </a:solidFill>
            <a:prstDash val="solid"/>
          </a:ln>
          <a:effectLst>
            <a:outerShdw blurRad="50800" dist="38100" dir="2700000" algn="tl" rotWithShape="0">
              <a:prstClr val="black">
                <a:alpha val="40000"/>
              </a:prstClr>
            </a:outerShdw>
          </a:effectLst>
        </p:spPr>
        <p:txBody>
          <a:bodyPr lIns="0" tIns="0" rIns="0" bIns="0" rtlCol="0" anchor="ctr"/>
          <a:lstStyle/>
          <a:p>
            <a:pPr algn="ctr" defTabSz="457200">
              <a:defRPr/>
            </a:pPr>
            <a:endParaRPr lang="en-US" kern="0">
              <a:solidFill>
                <a:prstClr val="white"/>
              </a:solidFill>
              <a:latin typeface="Gill Sans"/>
            </a:endParaRPr>
          </a:p>
        </p:txBody>
      </p:sp>
      <p:sp>
        <p:nvSpPr>
          <p:cNvPr id="126" name="Rectangle 125">
            <a:extLst>
              <a:ext uri="{FF2B5EF4-FFF2-40B4-BE49-F238E27FC236}">
                <a16:creationId xmlns:a16="http://schemas.microsoft.com/office/drawing/2014/main" id="{1E6D74B1-72EF-46D0-BEBA-4A9B105C2100}"/>
              </a:ext>
            </a:extLst>
          </p:cNvPr>
          <p:cNvSpPr/>
          <p:nvPr/>
        </p:nvSpPr>
        <p:spPr>
          <a:xfrm>
            <a:off x="7153534" y="6477892"/>
            <a:ext cx="949299" cy="307777"/>
          </a:xfrm>
          <a:prstGeom prst="rect">
            <a:avLst/>
          </a:prstGeom>
        </p:spPr>
        <p:txBody>
          <a:bodyPr wrap="none">
            <a:spAutoFit/>
          </a:bodyPr>
          <a:lstStyle/>
          <a:p>
            <a:pPr defTabSz="457200">
              <a:defRPr/>
            </a:pPr>
            <a:r>
              <a:rPr lang="en-US" sz="1400" b="1" kern="0" dirty="0">
                <a:solidFill>
                  <a:srgbClr val="000000"/>
                </a:solidFill>
                <a:latin typeface="Gill Sans"/>
              </a:rPr>
              <a:t>April 2020</a:t>
            </a:r>
            <a:endParaRPr lang="en-US" sz="1400" b="1" kern="0" dirty="0">
              <a:solidFill>
                <a:srgbClr val="009FDB"/>
              </a:solidFill>
              <a:latin typeface="Gill Sans"/>
            </a:endParaRPr>
          </a:p>
        </p:txBody>
      </p:sp>
      <p:sp>
        <p:nvSpPr>
          <p:cNvPr id="127" name="Oval 126">
            <a:extLst>
              <a:ext uri="{FF2B5EF4-FFF2-40B4-BE49-F238E27FC236}">
                <a16:creationId xmlns:a16="http://schemas.microsoft.com/office/drawing/2014/main" id="{DC390C1F-0F67-40AE-86E9-9B095E6F7498}"/>
              </a:ext>
            </a:extLst>
          </p:cNvPr>
          <p:cNvSpPr/>
          <p:nvPr/>
        </p:nvSpPr>
        <p:spPr>
          <a:xfrm>
            <a:off x="10393017" y="6097320"/>
            <a:ext cx="376767" cy="381000"/>
          </a:xfrm>
          <a:prstGeom prst="ellipse">
            <a:avLst/>
          </a:prstGeom>
          <a:solidFill>
            <a:srgbClr val="009FDB"/>
          </a:solidFill>
          <a:ln w="9525" cap="flat" cmpd="sng" algn="ctr">
            <a:solidFill>
              <a:sysClr val="window" lastClr="FFFFFF">
                <a:lumMod val="65000"/>
              </a:sysClr>
            </a:solidFill>
            <a:prstDash val="solid"/>
          </a:ln>
          <a:effectLst>
            <a:outerShdw blurRad="50800" dist="38100" dir="2700000" algn="tl" rotWithShape="0">
              <a:prstClr val="black">
                <a:alpha val="40000"/>
              </a:prstClr>
            </a:outerShdw>
          </a:effectLst>
        </p:spPr>
        <p:txBody>
          <a:bodyPr lIns="0" tIns="0" rIns="0" bIns="0" rtlCol="0" anchor="ctr"/>
          <a:lstStyle/>
          <a:p>
            <a:pPr algn="ctr" defTabSz="457200">
              <a:defRPr/>
            </a:pPr>
            <a:endParaRPr lang="en-US" kern="0">
              <a:solidFill>
                <a:prstClr val="white"/>
              </a:solidFill>
              <a:latin typeface="Gill Sans"/>
            </a:endParaRPr>
          </a:p>
        </p:txBody>
      </p:sp>
      <p:sp>
        <p:nvSpPr>
          <p:cNvPr id="128" name="Rectangle 127">
            <a:extLst>
              <a:ext uri="{FF2B5EF4-FFF2-40B4-BE49-F238E27FC236}">
                <a16:creationId xmlns:a16="http://schemas.microsoft.com/office/drawing/2014/main" id="{06D6765E-3B64-4FC9-87C7-2BBFA1BEAF3B}"/>
              </a:ext>
            </a:extLst>
          </p:cNvPr>
          <p:cNvSpPr/>
          <p:nvPr/>
        </p:nvSpPr>
        <p:spPr>
          <a:xfrm>
            <a:off x="9797371" y="6458620"/>
            <a:ext cx="1409360" cy="307777"/>
          </a:xfrm>
          <a:prstGeom prst="rect">
            <a:avLst/>
          </a:prstGeom>
        </p:spPr>
        <p:txBody>
          <a:bodyPr wrap="none">
            <a:spAutoFit/>
          </a:bodyPr>
          <a:lstStyle/>
          <a:p>
            <a:pPr defTabSz="457200">
              <a:defRPr/>
            </a:pPr>
            <a:r>
              <a:rPr lang="en-US" sz="1400" b="1" kern="0" dirty="0">
                <a:solidFill>
                  <a:srgbClr val="000000"/>
                </a:solidFill>
                <a:latin typeface="Gill Sans"/>
              </a:rPr>
              <a:t>September 2020</a:t>
            </a:r>
            <a:endParaRPr lang="en-US" sz="1400" b="1" kern="0" dirty="0">
              <a:solidFill>
                <a:srgbClr val="009FDB"/>
              </a:solidFill>
              <a:latin typeface="Gill Sans"/>
            </a:endParaRPr>
          </a:p>
        </p:txBody>
      </p:sp>
      <p:sp>
        <p:nvSpPr>
          <p:cNvPr id="129" name="Isosceles Triangle 128">
            <a:extLst>
              <a:ext uri="{FF2B5EF4-FFF2-40B4-BE49-F238E27FC236}">
                <a16:creationId xmlns:a16="http://schemas.microsoft.com/office/drawing/2014/main" id="{336D9C42-D944-4D0D-BA64-722597F1D23B}"/>
              </a:ext>
            </a:extLst>
          </p:cNvPr>
          <p:cNvSpPr/>
          <p:nvPr/>
        </p:nvSpPr>
        <p:spPr>
          <a:xfrm>
            <a:off x="4730670" y="3430221"/>
            <a:ext cx="126846" cy="132443"/>
          </a:xfrm>
          <a:prstGeom prst="triangle">
            <a:avLst/>
          </a:prstGeom>
          <a:solidFill>
            <a:srgbClr val="009FDB"/>
          </a:solidFill>
          <a:ln w="9525" cap="flat" cmpd="sng" algn="ctr">
            <a:noFill/>
            <a:prstDash val="solid"/>
          </a:ln>
          <a:effectLst/>
        </p:spPr>
        <p:txBody>
          <a:bodyPr lIns="0" tIns="0" rIns="0" bIns="0" rtlCol="0" anchor="ctr"/>
          <a:lstStyle/>
          <a:p>
            <a:pPr algn="ctr" defTabSz="457200">
              <a:defRPr/>
            </a:pPr>
            <a:endParaRPr lang="en-US" kern="0">
              <a:solidFill>
                <a:prstClr val="white"/>
              </a:solidFill>
              <a:latin typeface="Gill Sans"/>
            </a:endParaRPr>
          </a:p>
        </p:txBody>
      </p:sp>
      <p:sp>
        <p:nvSpPr>
          <p:cNvPr id="130" name="Rectangle 129">
            <a:extLst>
              <a:ext uri="{FF2B5EF4-FFF2-40B4-BE49-F238E27FC236}">
                <a16:creationId xmlns:a16="http://schemas.microsoft.com/office/drawing/2014/main" id="{9EB1DB92-B2E1-45DE-BEDB-5AEBA4307E75}"/>
              </a:ext>
            </a:extLst>
          </p:cNvPr>
          <p:cNvSpPr/>
          <p:nvPr/>
        </p:nvSpPr>
        <p:spPr>
          <a:xfrm>
            <a:off x="955352" y="1045805"/>
            <a:ext cx="1795126" cy="307777"/>
          </a:xfrm>
          <a:prstGeom prst="rect">
            <a:avLst/>
          </a:prstGeom>
        </p:spPr>
        <p:txBody>
          <a:bodyPr wrap="square">
            <a:spAutoFit/>
          </a:bodyPr>
          <a:lstStyle/>
          <a:p>
            <a:pPr algn="ctr" defTabSz="457200">
              <a:defRPr/>
            </a:pPr>
            <a:r>
              <a:rPr lang="en-US" sz="1400" b="1" kern="0" dirty="0">
                <a:solidFill>
                  <a:srgbClr val="000000"/>
                </a:solidFill>
                <a:latin typeface="Gill Sans"/>
              </a:rPr>
              <a:t>Current Status</a:t>
            </a:r>
            <a:endParaRPr lang="en-US" sz="1400" b="1" kern="0" dirty="0">
              <a:solidFill>
                <a:srgbClr val="009FDB"/>
              </a:solidFill>
              <a:latin typeface="Gill Sans"/>
            </a:endParaRPr>
          </a:p>
        </p:txBody>
      </p:sp>
      <p:cxnSp>
        <p:nvCxnSpPr>
          <p:cNvPr id="131" name="Straight Connector 130">
            <a:extLst>
              <a:ext uri="{FF2B5EF4-FFF2-40B4-BE49-F238E27FC236}">
                <a16:creationId xmlns:a16="http://schemas.microsoft.com/office/drawing/2014/main" id="{AA65B829-595D-441B-8682-D86373416D91}"/>
              </a:ext>
            </a:extLst>
          </p:cNvPr>
          <p:cNvCxnSpPr>
            <a:cxnSpLocks/>
          </p:cNvCxnSpPr>
          <p:nvPr/>
        </p:nvCxnSpPr>
        <p:spPr>
          <a:xfrm flipV="1">
            <a:off x="3563928" y="1139726"/>
            <a:ext cx="28571" cy="5529939"/>
          </a:xfrm>
          <a:prstGeom prst="line">
            <a:avLst/>
          </a:prstGeom>
          <a:noFill/>
          <a:ln w="28575" cap="flat" cmpd="sng" algn="ctr">
            <a:solidFill>
              <a:srgbClr val="5A5A5A"/>
            </a:solidFill>
            <a:prstDash val="solid"/>
          </a:ln>
          <a:effectLst/>
        </p:spPr>
      </p:cxnSp>
      <p:cxnSp>
        <p:nvCxnSpPr>
          <p:cNvPr id="132" name="Straight Connector 131">
            <a:extLst>
              <a:ext uri="{FF2B5EF4-FFF2-40B4-BE49-F238E27FC236}">
                <a16:creationId xmlns:a16="http://schemas.microsoft.com/office/drawing/2014/main" id="{0523D962-0741-41CA-ADEB-96F9D7D12B34}"/>
              </a:ext>
            </a:extLst>
          </p:cNvPr>
          <p:cNvCxnSpPr>
            <a:cxnSpLocks/>
          </p:cNvCxnSpPr>
          <p:nvPr/>
        </p:nvCxnSpPr>
        <p:spPr>
          <a:xfrm>
            <a:off x="251803" y="3821620"/>
            <a:ext cx="11589896" cy="0"/>
          </a:xfrm>
          <a:prstGeom prst="line">
            <a:avLst/>
          </a:prstGeom>
          <a:noFill/>
          <a:ln w="28575" cap="flat" cmpd="sng" algn="ctr">
            <a:solidFill>
              <a:srgbClr val="5A5A5A"/>
            </a:solidFill>
            <a:prstDash val="solid"/>
          </a:ln>
          <a:effectLst/>
        </p:spPr>
      </p:cxnSp>
      <p:sp>
        <p:nvSpPr>
          <p:cNvPr id="133" name="Rectangle 132">
            <a:extLst>
              <a:ext uri="{FF2B5EF4-FFF2-40B4-BE49-F238E27FC236}">
                <a16:creationId xmlns:a16="http://schemas.microsoft.com/office/drawing/2014/main" id="{102B4A4A-B901-40F2-BC6B-167550ECF1A8}"/>
              </a:ext>
            </a:extLst>
          </p:cNvPr>
          <p:cNvSpPr/>
          <p:nvPr/>
        </p:nvSpPr>
        <p:spPr>
          <a:xfrm rot="16200000">
            <a:off x="2631601" y="5050637"/>
            <a:ext cx="1896673" cy="307777"/>
          </a:xfrm>
          <a:prstGeom prst="rect">
            <a:avLst/>
          </a:prstGeom>
          <a:solidFill>
            <a:srgbClr val="FFFFFF"/>
          </a:solidFill>
        </p:spPr>
        <p:txBody>
          <a:bodyPr wrap="non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9FDB"/>
                </a:solidFill>
                <a:effectLst/>
                <a:uLnTx/>
                <a:uFillTx/>
                <a:latin typeface="Gill Sans"/>
              </a:rPr>
              <a:t>Reference Certification</a:t>
            </a:r>
          </a:p>
        </p:txBody>
      </p:sp>
      <p:sp>
        <p:nvSpPr>
          <p:cNvPr id="134" name="Rectangle 133">
            <a:extLst>
              <a:ext uri="{FF2B5EF4-FFF2-40B4-BE49-F238E27FC236}">
                <a16:creationId xmlns:a16="http://schemas.microsoft.com/office/drawing/2014/main" id="{D6DB6C21-5408-4AB0-B75C-5520897C1D83}"/>
              </a:ext>
            </a:extLst>
          </p:cNvPr>
          <p:cNvSpPr/>
          <p:nvPr/>
        </p:nvSpPr>
        <p:spPr>
          <a:xfrm rot="16200000">
            <a:off x="2486407" y="2343669"/>
            <a:ext cx="2183611" cy="307777"/>
          </a:xfrm>
          <a:prstGeom prst="rect">
            <a:avLst/>
          </a:prstGeom>
          <a:solidFill>
            <a:srgbClr val="FFFFFF"/>
          </a:solidFill>
        </p:spPr>
        <p:txBody>
          <a:bodyPr wrap="non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9FDB"/>
                </a:solidFill>
                <a:effectLst/>
                <a:uLnTx/>
                <a:uFillTx/>
                <a:latin typeface="Gill Sans"/>
              </a:rPr>
              <a:t>Reference Implementation</a:t>
            </a:r>
          </a:p>
        </p:txBody>
      </p:sp>
      <p:sp>
        <p:nvSpPr>
          <p:cNvPr id="135" name="Rectangle 134">
            <a:extLst>
              <a:ext uri="{FF2B5EF4-FFF2-40B4-BE49-F238E27FC236}">
                <a16:creationId xmlns:a16="http://schemas.microsoft.com/office/drawing/2014/main" id="{F6D101FD-4954-4094-A2AC-290779A1A26A}"/>
              </a:ext>
            </a:extLst>
          </p:cNvPr>
          <p:cNvSpPr/>
          <p:nvPr/>
        </p:nvSpPr>
        <p:spPr>
          <a:xfrm>
            <a:off x="4359052" y="2659203"/>
            <a:ext cx="886781" cy="738664"/>
          </a:xfrm>
          <a:prstGeom prst="rect">
            <a:avLst/>
          </a:prstGeom>
        </p:spPr>
        <p:txBody>
          <a:bodyPr wrap="none">
            <a:spAutoFit/>
          </a:bodyPr>
          <a:lstStyle/>
          <a:p>
            <a:pPr algn="ctr" defTabSz="457200"/>
            <a:r>
              <a:rPr lang="en-US" sz="1400" kern="0" dirty="0">
                <a:solidFill>
                  <a:srgbClr val="000000"/>
                </a:solidFill>
                <a:latin typeface="Gill Sans"/>
              </a:rPr>
              <a:t>RI v 1.0</a:t>
            </a:r>
          </a:p>
          <a:p>
            <a:pPr algn="ctr" defTabSz="457200"/>
            <a:r>
              <a:rPr lang="en-US" sz="1400" kern="0" dirty="0">
                <a:solidFill>
                  <a:srgbClr val="000000"/>
                </a:solidFill>
                <a:latin typeface="Gill Sans"/>
              </a:rPr>
              <a:t>(Alpha)</a:t>
            </a:r>
          </a:p>
          <a:p>
            <a:pPr algn="ctr" defTabSz="457200"/>
            <a:r>
              <a:rPr lang="en-US" sz="1400" kern="0" dirty="0">
                <a:solidFill>
                  <a:srgbClr val="000000"/>
                </a:solidFill>
                <a:latin typeface="Gill Sans"/>
              </a:rPr>
              <a:t>Delivered</a:t>
            </a:r>
            <a:endParaRPr lang="en-US" dirty="0">
              <a:solidFill>
                <a:srgbClr val="000000"/>
              </a:solidFill>
              <a:latin typeface="Gill Sans"/>
            </a:endParaRPr>
          </a:p>
        </p:txBody>
      </p:sp>
      <p:sp>
        <p:nvSpPr>
          <p:cNvPr id="136" name="Rectangle 135">
            <a:extLst>
              <a:ext uri="{FF2B5EF4-FFF2-40B4-BE49-F238E27FC236}">
                <a16:creationId xmlns:a16="http://schemas.microsoft.com/office/drawing/2014/main" id="{0583372D-2BD7-4306-99E5-4977AC43B44C}"/>
              </a:ext>
            </a:extLst>
          </p:cNvPr>
          <p:cNvSpPr/>
          <p:nvPr/>
        </p:nvSpPr>
        <p:spPr>
          <a:xfrm>
            <a:off x="7308014" y="3677065"/>
            <a:ext cx="1993429" cy="235117"/>
          </a:xfrm>
          <a:prstGeom prst="rect">
            <a:avLst/>
          </a:prstGeom>
          <a:solidFill>
            <a:srgbClr val="009FDB"/>
          </a:solidFill>
          <a:ln w="12700">
            <a:solidFill>
              <a:srgbClr val="FFFFFF">
                <a:lumMod val="50000"/>
              </a:srgbClr>
            </a:solidFill>
          </a:ln>
          <a:effectLst/>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r>
              <a:rPr kumimoji="0" lang="en-US" sz="1200" b="1" i="0" u="none" strike="noStrike" kern="0" cap="none" spc="0" normalizeH="0" baseline="0" noProof="0" dirty="0">
                <a:ln>
                  <a:noFill/>
                </a:ln>
                <a:solidFill>
                  <a:srgbClr val="FFFFFF"/>
                </a:solidFill>
                <a:effectLst/>
                <a:uLnTx/>
                <a:uFillTx/>
                <a:latin typeface="Gill Sans"/>
                <a:cs typeface="ATT Aleck Sans" panose="020B0503020203020204" pitchFamily="34" charset="0"/>
              </a:rPr>
              <a:t>Friendly Trial</a:t>
            </a:r>
          </a:p>
        </p:txBody>
      </p:sp>
      <p:sp>
        <p:nvSpPr>
          <p:cNvPr id="137" name="Arrow: Pentagon 136">
            <a:extLst>
              <a:ext uri="{FF2B5EF4-FFF2-40B4-BE49-F238E27FC236}">
                <a16:creationId xmlns:a16="http://schemas.microsoft.com/office/drawing/2014/main" id="{18FD1925-E0BA-446C-BCDA-E6E09CE14DB6}"/>
              </a:ext>
            </a:extLst>
          </p:cNvPr>
          <p:cNvSpPr/>
          <p:nvPr/>
        </p:nvSpPr>
        <p:spPr>
          <a:xfrm>
            <a:off x="9301443" y="3677064"/>
            <a:ext cx="2766807" cy="235117"/>
          </a:xfrm>
          <a:prstGeom prst="homePlate">
            <a:avLst/>
          </a:prstGeom>
          <a:solidFill>
            <a:srgbClr val="FFFFFF">
              <a:lumMod val="50000"/>
            </a:srgbClr>
          </a:solidFill>
          <a:ln w="12700">
            <a:solidFill>
              <a:srgbClr val="FFFFFF">
                <a:lumMod val="50000"/>
              </a:srgbClr>
            </a:solidFill>
          </a:ln>
          <a:effectLst/>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r>
              <a:rPr kumimoji="0" lang="en-US" sz="1200" b="1" i="0" u="none" strike="noStrike" kern="0" cap="none" spc="0" normalizeH="0" baseline="0" noProof="0" dirty="0">
                <a:ln>
                  <a:noFill/>
                </a:ln>
                <a:solidFill>
                  <a:srgbClr val="FFFFFF"/>
                </a:solidFill>
                <a:effectLst/>
                <a:uLnTx/>
                <a:uFillTx/>
                <a:latin typeface="Gill Sans"/>
                <a:cs typeface="ATT Aleck Sans" panose="020B0503020203020204" pitchFamily="34" charset="0"/>
              </a:rPr>
              <a:t>Controlled Introduction</a:t>
            </a:r>
          </a:p>
        </p:txBody>
      </p:sp>
      <p:sp>
        <p:nvSpPr>
          <p:cNvPr id="138" name="Rectangle 137">
            <a:extLst>
              <a:ext uri="{FF2B5EF4-FFF2-40B4-BE49-F238E27FC236}">
                <a16:creationId xmlns:a16="http://schemas.microsoft.com/office/drawing/2014/main" id="{D7627D96-AE69-4FEC-8876-80E09DDD0757}"/>
              </a:ext>
            </a:extLst>
          </p:cNvPr>
          <p:cNvSpPr/>
          <p:nvPr/>
        </p:nvSpPr>
        <p:spPr>
          <a:xfrm>
            <a:off x="3827035" y="3677065"/>
            <a:ext cx="3480979" cy="235117"/>
          </a:xfrm>
          <a:prstGeom prst="rect">
            <a:avLst/>
          </a:prstGeom>
          <a:solidFill>
            <a:srgbClr val="FFB000"/>
          </a:solidFill>
          <a:ln w="12700">
            <a:solidFill>
              <a:srgbClr val="FFFFFF">
                <a:lumMod val="50000"/>
              </a:srgbClr>
            </a:solidFill>
          </a:ln>
          <a:effectLst/>
        </p:spPr>
        <p:txBody>
          <a:bodyPr rot="0" spcFirstLastPara="0" vertOverflow="overflow" horzOverflow="overflow" vert="horz" wrap="square" lIns="91440" tIns="91440" rIns="91440" bIns="9144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800"/>
              </a:spcAft>
              <a:buClr>
                <a:srgbClr val="FFFFFF"/>
              </a:buClr>
              <a:buSzTx/>
              <a:buFontTx/>
              <a:buNone/>
              <a:tabLst/>
              <a:defRPr/>
            </a:pPr>
            <a:r>
              <a:rPr kumimoji="0" lang="en-US" sz="1200" b="1" i="0" u="none" strike="noStrike" kern="0" cap="none" spc="0" normalizeH="0" baseline="0" noProof="0" dirty="0">
                <a:ln>
                  <a:noFill/>
                </a:ln>
                <a:solidFill>
                  <a:srgbClr val="FFFFFF"/>
                </a:solidFill>
                <a:effectLst/>
                <a:uLnTx/>
                <a:uFillTx/>
                <a:latin typeface="Gill Sans"/>
                <a:cs typeface="ATT Aleck Sans" panose="020B0503020203020204" pitchFamily="34" charset="0"/>
              </a:rPr>
              <a:t> Lab Setup, Test Automation &amp; Validation</a:t>
            </a:r>
          </a:p>
        </p:txBody>
      </p:sp>
      <p:sp>
        <p:nvSpPr>
          <p:cNvPr id="139" name="Isosceles Triangle 138">
            <a:extLst>
              <a:ext uri="{FF2B5EF4-FFF2-40B4-BE49-F238E27FC236}">
                <a16:creationId xmlns:a16="http://schemas.microsoft.com/office/drawing/2014/main" id="{0BC34F58-FB96-4DD1-9A1C-AA3366E6048D}"/>
              </a:ext>
            </a:extLst>
          </p:cNvPr>
          <p:cNvSpPr/>
          <p:nvPr/>
        </p:nvSpPr>
        <p:spPr>
          <a:xfrm>
            <a:off x="7848248" y="3430221"/>
            <a:ext cx="126846" cy="132443"/>
          </a:xfrm>
          <a:prstGeom prst="triangle">
            <a:avLst/>
          </a:prstGeom>
          <a:solidFill>
            <a:srgbClr val="009FDB"/>
          </a:solidFill>
          <a:ln w="9525" cap="flat" cmpd="sng" algn="ctr">
            <a:noFill/>
            <a:prstDash val="solid"/>
          </a:ln>
          <a:effectLst/>
        </p:spPr>
        <p:txBody>
          <a:bodyPr lIns="0" tIns="0" rIns="0" bIns="0" rtlCol="0" anchor="ctr"/>
          <a:lstStyle/>
          <a:p>
            <a:pPr algn="ctr" defTabSz="457200">
              <a:defRPr/>
            </a:pPr>
            <a:endParaRPr lang="en-US" kern="0">
              <a:solidFill>
                <a:prstClr val="white"/>
              </a:solidFill>
              <a:latin typeface="Gill Sans"/>
            </a:endParaRPr>
          </a:p>
        </p:txBody>
      </p:sp>
      <p:sp>
        <p:nvSpPr>
          <p:cNvPr id="140" name="Rectangle 139">
            <a:extLst>
              <a:ext uri="{FF2B5EF4-FFF2-40B4-BE49-F238E27FC236}">
                <a16:creationId xmlns:a16="http://schemas.microsoft.com/office/drawing/2014/main" id="{AE7B6CD6-31D2-44D6-A1AE-2C86B2FFB6A8}"/>
              </a:ext>
            </a:extLst>
          </p:cNvPr>
          <p:cNvSpPr/>
          <p:nvPr/>
        </p:nvSpPr>
        <p:spPr>
          <a:xfrm>
            <a:off x="7468280" y="2882057"/>
            <a:ext cx="886781" cy="523220"/>
          </a:xfrm>
          <a:prstGeom prst="rect">
            <a:avLst/>
          </a:prstGeom>
        </p:spPr>
        <p:txBody>
          <a:bodyPr wrap="none">
            <a:spAutoFit/>
          </a:bodyPr>
          <a:lstStyle/>
          <a:p>
            <a:pPr algn="ctr" defTabSz="457200"/>
            <a:r>
              <a:rPr lang="en-US" sz="1400" kern="0" dirty="0">
                <a:solidFill>
                  <a:srgbClr val="000000"/>
                </a:solidFill>
                <a:latin typeface="Gill Sans"/>
              </a:rPr>
              <a:t>RI v 1.0</a:t>
            </a:r>
          </a:p>
          <a:p>
            <a:pPr algn="ctr" defTabSz="457200"/>
            <a:r>
              <a:rPr lang="en-US" sz="1400" kern="0" dirty="0">
                <a:solidFill>
                  <a:srgbClr val="000000"/>
                </a:solidFill>
                <a:latin typeface="Gill Sans"/>
              </a:rPr>
              <a:t>Delivered</a:t>
            </a:r>
            <a:endParaRPr lang="en-US" dirty="0">
              <a:solidFill>
                <a:srgbClr val="000000"/>
              </a:solidFill>
              <a:latin typeface="Gill Sans"/>
            </a:endParaRPr>
          </a:p>
        </p:txBody>
      </p:sp>
      <p:sp>
        <p:nvSpPr>
          <p:cNvPr id="141" name="Rectangle 140">
            <a:extLst>
              <a:ext uri="{FF2B5EF4-FFF2-40B4-BE49-F238E27FC236}">
                <a16:creationId xmlns:a16="http://schemas.microsoft.com/office/drawing/2014/main" id="{14AFAC48-B85E-489E-8757-105311AF290C}"/>
              </a:ext>
            </a:extLst>
          </p:cNvPr>
          <p:cNvSpPr/>
          <p:nvPr/>
        </p:nvSpPr>
        <p:spPr>
          <a:xfrm>
            <a:off x="5562640" y="1086158"/>
            <a:ext cx="4596130" cy="307777"/>
          </a:xfrm>
          <a:prstGeom prst="rect">
            <a:avLst/>
          </a:prstGeom>
        </p:spPr>
        <p:txBody>
          <a:bodyPr wrap="none">
            <a:spAutoFit/>
          </a:bodyPr>
          <a:lstStyle/>
          <a:p>
            <a:pPr algn="ctr" defTabSz="457200"/>
            <a:r>
              <a:rPr lang="en-US" sz="1400" b="1" i="1" kern="0" dirty="0">
                <a:solidFill>
                  <a:srgbClr val="000000"/>
                </a:solidFill>
                <a:latin typeface="Gill Sans"/>
              </a:rPr>
              <a:t>Note: All events &amp; dates are pending community alignment</a:t>
            </a:r>
          </a:p>
        </p:txBody>
      </p:sp>
      <p:sp>
        <p:nvSpPr>
          <p:cNvPr id="142" name="Rectangle 141">
            <a:extLst>
              <a:ext uri="{FF2B5EF4-FFF2-40B4-BE49-F238E27FC236}">
                <a16:creationId xmlns:a16="http://schemas.microsoft.com/office/drawing/2014/main" id="{302F0D4C-D8AE-4B9B-93EA-FE9DEF38D9C5}"/>
              </a:ext>
            </a:extLst>
          </p:cNvPr>
          <p:cNvSpPr/>
          <p:nvPr/>
        </p:nvSpPr>
        <p:spPr>
          <a:xfrm>
            <a:off x="4292368" y="1488807"/>
            <a:ext cx="917238" cy="738664"/>
          </a:xfrm>
          <a:prstGeom prst="rect">
            <a:avLst/>
          </a:prstGeom>
        </p:spPr>
        <p:txBody>
          <a:bodyPr wrap="none">
            <a:spAutoFit/>
          </a:bodyPr>
          <a:lstStyle/>
          <a:p>
            <a:pPr algn="ctr" defTabSz="457200"/>
            <a:r>
              <a:rPr lang="en-US" sz="1400" kern="0" dirty="0">
                <a:solidFill>
                  <a:srgbClr val="000000"/>
                </a:solidFill>
                <a:latin typeface="Gill Sans"/>
              </a:rPr>
              <a:t>Cookbook</a:t>
            </a:r>
          </a:p>
          <a:p>
            <a:pPr algn="ctr" defTabSz="457200"/>
            <a:r>
              <a:rPr lang="en-US" sz="1400" kern="0" dirty="0">
                <a:solidFill>
                  <a:srgbClr val="000000"/>
                </a:solidFill>
                <a:latin typeface="Gill Sans"/>
              </a:rPr>
              <a:t>v 0.1</a:t>
            </a:r>
          </a:p>
          <a:p>
            <a:pPr algn="ctr" defTabSz="457200"/>
            <a:r>
              <a:rPr lang="en-US" sz="1400" kern="0" dirty="0">
                <a:solidFill>
                  <a:srgbClr val="000000"/>
                </a:solidFill>
                <a:latin typeface="Gill Sans"/>
              </a:rPr>
              <a:t>Delivered</a:t>
            </a:r>
          </a:p>
        </p:txBody>
      </p:sp>
      <p:sp>
        <p:nvSpPr>
          <p:cNvPr id="143" name="Oval 142">
            <a:extLst>
              <a:ext uri="{FF2B5EF4-FFF2-40B4-BE49-F238E27FC236}">
                <a16:creationId xmlns:a16="http://schemas.microsoft.com/office/drawing/2014/main" id="{1795BB0C-B947-459D-9545-F265A98DC0D2}"/>
              </a:ext>
            </a:extLst>
          </p:cNvPr>
          <p:cNvSpPr/>
          <p:nvPr/>
        </p:nvSpPr>
        <p:spPr>
          <a:xfrm>
            <a:off x="4742409" y="2204735"/>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44" name="Rectangle 143">
            <a:extLst>
              <a:ext uri="{FF2B5EF4-FFF2-40B4-BE49-F238E27FC236}">
                <a16:creationId xmlns:a16="http://schemas.microsoft.com/office/drawing/2014/main" id="{D8884D52-1E64-4603-AADB-045FB72CC10E}"/>
              </a:ext>
            </a:extLst>
          </p:cNvPr>
          <p:cNvSpPr/>
          <p:nvPr/>
        </p:nvSpPr>
        <p:spPr>
          <a:xfrm>
            <a:off x="7316328" y="1461904"/>
            <a:ext cx="917238" cy="738664"/>
          </a:xfrm>
          <a:prstGeom prst="rect">
            <a:avLst/>
          </a:prstGeom>
        </p:spPr>
        <p:txBody>
          <a:bodyPr wrap="none">
            <a:spAutoFit/>
          </a:bodyPr>
          <a:lstStyle/>
          <a:p>
            <a:pPr algn="ctr" defTabSz="457200"/>
            <a:r>
              <a:rPr lang="en-US" sz="1400" kern="0" dirty="0">
                <a:solidFill>
                  <a:srgbClr val="000000"/>
                </a:solidFill>
                <a:latin typeface="Gill Sans"/>
              </a:rPr>
              <a:t>Cookbook</a:t>
            </a:r>
          </a:p>
          <a:p>
            <a:pPr algn="ctr" defTabSz="457200"/>
            <a:r>
              <a:rPr lang="en-US" sz="1400" kern="0" dirty="0">
                <a:solidFill>
                  <a:srgbClr val="000000"/>
                </a:solidFill>
                <a:latin typeface="Gill Sans"/>
              </a:rPr>
              <a:t>V 1.0</a:t>
            </a:r>
          </a:p>
          <a:p>
            <a:pPr algn="ctr" defTabSz="457200"/>
            <a:r>
              <a:rPr lang="en-US" sz="1400" kern="0" dirty="0">
                <a:solidFill>
                  <a:srgbClr val="000000"/>
                </a:solidFill>
                <a:latin typeface="Gill Sans"/>
              </a:rPr>
              <a:t>Delivered</a:t>
            </a:r>
          </a:p>
        </p:txBody>
      </p:sp>
      <p:sp>
        <p:nvSpPr>
          <p:cNvPr id="145" name="Oval 144">
            <a:extLst>
              <a:ext uri="{FF2B5EF4-FFF2-40B4-BE49-F238E27FC236}">
                <a16:creationId xmlns:a16="http://schemas.microsoft.com/office/drawing/2014/main" id="{A9BE638B-94F1-4AAB-BB3F-6963C1BF6981}"/>
              </a:ext>
            </a:extLst>
          </p:cNvPr>
          <p:cNvSpPr/>
          <p:nvPr/>
        </p:nvSpPr>
        <p:spPr>
          <a:xfrm>
            <a:off x="7805142" y="2204735"/>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46" name="Isosceles Triangle 145">
            <a:extLst>
              <a:ext uri="{FF2B5EF4-FFF2-40B4-BE49-F238E27FC236}">
                <a16:creationId xmlns:a16="http://schemas.microsoft.com/office/drawing/2014/main" id="{459A3B31-4C08-456C-B62E-01B695FDE962}"/>
              </a:ext>
            </a:extLst>
          </p:cNvPr>
          <p:cNvSpPr/>
          <p:nvPr/>
        </p:nvSpPr>
        <p:spPr>
          <a:xfrm>
            <a:off x="10930427" y="3430220"/>
            <a:ext cx="126846" cy="132443"/>
          </a:xfrm>
          <a:prstGeom prst="triangle">
            <a:avLst/>
          </a:prstGeom>
          <a:solidFill>
            <a:srgbClr val="009FDB"/>
          </a:solidFill>
          <a:ln w="9525" cap="flat" cmpd="sng" algn="ctr">
            <a:noFill/>
            <a:prstDash val="solid"/>
          </a:ln>
          <a:effectLst/>
        </p:spPr>
        <p:txBody>
          <a:bodyPr lIns="0" tIns="0" rIns="0" bIns="0" rtlCol="0" anchor="ctr"/>
          <a:lstStyle/>
          <a:p>
            <a:pPr algn="ctr" defTabSz="457200">
              <a:defRPr/>
            </a:pPr>
            <a:endParaRPr lang="en-US" kern="0">
              <a:solidFill>
                <a:prstClr val="white"/>
              </a:solidFill>
              <a:latin typeface="Gill Sans"/>
            </a:endParaRPr>
          </a:p>
        </p:txBody>
      </p:sp>
      <p:sp>
        <p:nvSpPr>
          <p:cNvPr id="147" name="Rectangle 146">
            <a:extLst>
              <a:ext uri="{FF2B5EF4-FFF2-40B4-BE49-F238E27FC236}">
                <a16:creationId xmlns:a16="http://schemas.microsoft.com/office/drawing/2014/main" id="{6B147FC3-DE7B-4969-88DE-9E56EC50F91D}"/>
              </a:ext>
            </a:extLst>
          </p:cNvPr>
          <p:cNvSpPr/>
          <p:nvPr/>
        </p:nvSpPr>
        <p:spPr>
          <a:xfrm>
            <a:off x="10487037" y="2882057"/>
            <a:ext cx="886781" cy="523220"/>
          </a:xfrm>
          <a:prstGeom prst="rect">
            <a:avLst/>
          </a:prstGeom>
        </p:spPr>
        <p:txBody>
          <a:bodyPr wrap="none">
            <a:spAutoFit/>
          </a:bodyPr>
          <a:lstStyle/>
          <a:p>
            <a:pPr algn="ctr" defTabSz="457200"/>
            <a:r>
              <a:rPr lang="en-US" sz="1400" kern="0" dirty="0">
                <a:solidFill>
                  <a:srgbClr val="000000"/>
                </a:solidFill>
                <a:latin typeface="Gill Sans"/>
              </a:rPr>
              <a:t>RI v 2.0</a:t>
            </a:r>
          </a:p>
          <a:p>
            <a:pPr algn="ctr" defTabSz="457200"/>
            <a:r>
              <a:rPr lang="en-US" sz="1400" kern="0" dirty="0">
                <a:solidFill>
                  <a:srgbClr val="000000"/>
                </a:solidFill>
                <a:latin typeface="Gill Sans"/>
              </a:rPr>
              <a:t>Delivered</a:t>
            </a:r>
            <a:endParaRPr lang="en-US" dirty="0">
              <a:solidFill>
                <a:srgbClr val="000000"/>
              </a:solidFill>
              <a:latin typeface="Gill Sans"/>
            </a:endParaRPr>
          </a:p>
        </p:txBody>
      </p:sp>
      <p:sp>
        <p:nvSpPr>
          <p:cNvPr id="148" name="Rectangle 147">
            <a:extLst>
              <a:ext uri="{FF2B5EF4-FFF2-40B4-BE49-F238E27FC236}">
                <a16:creationId xmlns:a16="http://schemas.microsoft.com/office/drawing/2014/main" id="{0EA5CA52-D0C9-48B0-8C12-BA8BE06CFE64}"/>
              </a:ext>
            </a:extLst>
          </p:cNvPr>
          <p:cNvSpPr/>
          <p:nvPr/>
        </p:nvSpPr>
        <p:spPr>
          <a:xfrm>
            <a:off x="158419" y="1256883"/>
            <a:ext cx="963725" cy="276999"/>
          </a:xfrm>
          <a:prstGeom prst="rect">
            <a:avLst/>
          </a:prstGeom>
        </p:spPr>
        <p:txBody>
          <a:bodyPr wrap="none">
            <a:spAutoFit/>
          </a:bodyPr>
          <a:lstStyle/>
          <a:p>
            <a:pPr defTabSz="457200"/>
            <a:r>
              <a:rPr lang="en-US" sz="1200" b="1" kern="0" dirty="0">
                <a:solidFill>
                  <a:srgbClr val="000000"/>
                </a:solidFill>
                <a:latin typeface="Gill Sans"/>
              </a:rPr>
              <a:t>Completed: </a:t>
            </a:r>
          </a:p>
        </p:txBody>
      </p:sp>
      <p:sp>
        <p:nvSpPr>
          <p:cNvPr id="149" name="Rectangle 148">
            <a:extLst>
              <a:ext uri="{FF2B5EF4-FFF2-40B4-BE49-F238E27FC236}">
                <a16:creationId xmlns:a16="http://schemas.microsoft.com/office/drawing/2014/main" id="{CE39120C-0C29-4BCB-BED7-E63697B6D2C4}"/>
              </a:ext>
            </a:extLst>
          </p:cNvPr>
          <p:cNvSpPr/>
          <p:nvPr/>
        </p:nvSpPr>
        <p:spPr>
          <a:xfrm>
            <a:off x="354709" y="1501304"/>
            <a:ext cx="2694969" cy="1384995"/>
          </a:xfrm>
          <a:prstGeom prst="rect">
            <a:avLst/>
          </a:prstGeom>
        </p:spPr>
        <p:txBody>
          <a:bodyPr wrap="none">
            <a:spAutoFit/>
          </a:bodyPr>
          <a:lstStyle/>
          <a:p>
            <a:pPr marL="171450" indent="-171450" defTabSz="457200">
              <a:buFont typeface="Arial" panose="020B0604020202020204" pitchFamily="34" charset="0"/>
              <a:buChar char="•"/>
            </a:pPr>
            <a:r>
              <a:rPr lang="en-US" sz="1200" kern="0" dirty="0">
                <a:solidFill>
                  <a:srgbClr val="000000"/>
                </a:solidFill>
                <a:latin typeface="Gill Sans"/>
              </a:rPr>
              <a:t>RM | RA | RI Requirements</a:t>
            </a:r>
          </a:p>
          <a:p>
            <a:pPr marL="171450" indent="-171450" defTabSz="457200">
              <a:buFont typeface="Arial" panose="020B0604020202020204" pitchFamily="34" charset="0"/>
              <a:buChar char="•"/>
            </a:pPr>
            <a:r>
              <a:rPr lang="en-US" sz="1200" kern="0" dirty="0">
                <a:solidFill>
                  <a:srgbClr val="000000"/>
                </a:solidFill>
                <a:latin typeface="Gill Sans"/>
              </a:rPr>
              <a:t>Lab Requirements</a:t>
            </a:r>
          </a:p>
          <a:p>
            <a:pPr marL="171450" indent="-171450" defTabSz="457200">
              <a:buFont typeface="Arial" panose="020B0604020202020204" pitchFamily="34" charset="0"/>
              <a:buChar char="•"/>
            </a:pPr>
            <a:r>
              <a:rPr lang="en-US" sz="1200" kern="0" dirty="0">
                <a:solidFill>
                  <a:srgbClr val="000000"/>
                </a:solidFill>
                <a:latin typeface="Gill Sans"/>
              </a:rPr>
              <a:t>Initial Lab Secured</a:t>
            </a:r>
          </a:p>
          <a:p>
            <a:pPr marL="171450" indent="-171450" defTabSz="457200">
              <a:buFont typeface="Arial" panose="020B0604020202020204" pitchFamily="34" charset="0"/>
              <a:buChar char="•"/>
            </a:pPr>
            <a:r>
              <a:rPr lang="en-US" sz="1200" kern="0" dirty="0">
                <a:solidFill>
                  <a:srgbClr val="000000"/>
                </a:solidFill>
                <a:latin typeface="Gill Sans"/>
              </a:rPr>
              <a:t>S/W Deployed | Config</a:t>
            </a:r>
          </a:p>
          <a:p>
            <a:pPr marL="171450" indent="-171450" defTabSz="457200">
              <a:buFont typeface="Arial" panose="020B0604020202020204" pitchFamily="34" charset="0"/>
              <a:buChar char="•"/>
            </a:pPr>
            <a:r>
              <a:rPr lang="en-US" sz="1200" kern="0" dirty="0">
                <a:solidFill>
                  <a:srgbClr val="000000"/>
                </a:solidFill>
                <a:latin typeface="Gill Sans"/>
              </a:rPr>
              <a:t>Smoke Test | Sanity</a:t>
            </a:r>
          </a:p>
          <a:p>
            <a:pPr marL="171450" indent="-171450" defTabSz="457200">
              <a:buFont typeface="Arial" panose="020B0604020202020204" pitchFamily="34" charset="0"/>
              <a:buChar char="•"/>
            </a:pPr>
            <a:r>
              <a:rPr lang="en-US" sz="1200" kern="0" dirty="0">
                <a:solidFill>
                  <a:srgbClr val="000000"/>
                </a:solidFill>
                <a:latin typeface="Gill Sans"/>
              </a:rPr>
              <a:t>Continuous Deployment (with errors)</a:t>
            </a:r>
          </a:p>
          <a:p>
            <a:pPr marL="171450" indent="-171450" defTabSz="457200">
              <a:buFont typeface="Arial" panose="020B0604020202020204" pitchFamily="34" charset="0"/>
              <a:buChar char="•"/>
            </a:pPr>
            <a:endParaRPr lang="en-US" sz="1200" kern="0" dirty="0">
              <a:solidFill>
                <a:srgbClr val="000000"/>
              </a:solidFill>
              <a:latin typeface="Gill Sans"/>
            </a:endParaRPr>
          </a:p>
        </p:txBody>
      </p:sp>
      <p:sp>
        <p:nvSpPr>
          <p:cNvPr id="150" name="Rectangle 149">
            <a:extLst>
              <a:ext uri="{FF2B5EF4-FFF2-40B4-BE49-F238E27FC236}">
                <a16:creationId xmlns:a16="http://schemas.microsoft.com/office/drawing/2014/main" id="{1BADA075-8075-47D2-96FB-0CB5F32CA272}"/>
              </a:ext>
            </a:extLst>
          </p:cNvPr>
          <p:cNvSpPr/>
          <p:nvPr/>
        </p:nvSpPr>
        <p:spPr>
          <a:xfrm>
            <a:off x="157132" y="2737545"/>
            <a:ext cx="902811" cy="276999"/>
          </a:xfrm>
          <a:prstGeom prst="rect">
            <a:avLst/>
          </a:prstGeom>
        </p:spPr>
        <p:txBody>
          <a:bodyPr wrap="none">
            <a:spAutoFit/>
          </a:bodyPr>
          <a:lstStyle/>
          <a:p>
            <a:pPr defTabSz="457200"/>
            <a:r>
              <a:rPr lang="en-US" sz="1200" b="1" kern="0" dirty="0">
                <a:solidFill>
                  <a:srgbClr val="000000"/>
                </a:solidFill>
                <a:latin typeface="Gill Sans"/>
              </a:rPr>
              <a:t>In-Progress</a:t>
            </a:r>
          </a:p>
        </p:txBody>
      </p:sp>
      <p:sp>
        <p:nvSpPr>
          <p:cNvPr id="151" name="Rectangle 150">
            <a:extLst>
              <a:ext uri="{FF2B5EF4-FFF2-40B4-BE49-F238E27FC236}">
                <a16:creationId xmlns:a16="http://schemas.microsoft.com/office/drawing/2014/main" id="{95A74446-AADA-476B-8A52-43AECEAF682B}"/>
              </a:ext>
            </a:extLst>
          </p:cNvPr>
          <p:cNvSpPr/>
          <p:nvPr/>
        </p:nvSpPr>
        <p:spPr>
          <a:xfrm>
            <a:off x="350435" y="2947181"/>
            <a:ext cx="2831224" cy="1015663"/>
          </a:xfrm>
          <a:prstGeom prst="rect">
            <a:avLst/>
          </a:prstGeom>
        </p:spPr>
        <p:txBody>
          <a:bodyPr wrap="none">
            <a:spAutoFit/>
          </a:bodyPr>
          <a:lstStyle/>
          <a:p>
            <a:pPr marL="171450" indent="-171450" defTabSz="457200">
              <a:buFont typeface="Arial" panose="020B0604020202020204" pitchFamily="34" charset="0"/>
              <a:buChar char="•"/>
            </a:pPr>
            <a:r>
              <a:rPr lang="en-US" sz="1200" kern="0" dirty="0">
                <a:solidFill>
                  <a:srgbClr val="000000"/>
                </a:solidFill>
                <a:latin typeface="Gill Sans"/>
              </a:rPr>
              <a:t>Manifest &gt; PDF &amp; IDF</a:t>
            </a:r>
          </a:p>
          <a:p>
            <a:pPr marL="171450" indent="-171450" defTabSz="457200">
              <a:buFont typeface="Arial" panose="020B0604020202020204" pitchFamily="34" charset="0"/>
              <a:buChar char="•"/>
            </a:pPr>
            <a:r>
              <a:rPr lang="en-US" sz="1200" kern="0" dirty="0">
                <a:solidFill>
                  <a:srgbClr val="000000"/>
                </a:solidFill>
                <a:latin typeface="Gill Sans"/>
              </a:rPr>
              <a:t>Complete Lab PoC &amp; Deliver Lab</a:t>
            </a:r>
          </a:p>
          <a:p>
            <a:pPr marL="171450" indent="-171450" defTabSz="457200">
              <a:buFont typeface="Arial" panose="020B0604020202020204" pitchFamily="34" charset="0"/>
              <a:buChar char="•"/>
            </a:pPr>
            <a:r>
              <a:rPr lang="en-US" sz="1200" kern="0" dirty="0">
                <a:solidFill>
                  <a:srgbClr val="000000"/>
                </a:solidFill>
                <a:latin typeface="Gill Sans"/>
              </a:rPr>
              <a:t>Create Cookbook &amp; RI Topology artifact</a:t>
            </a:r>
          </a:p>
          <a:p>
            <a:pPr marL="171450" indent="-171450" defTabSz="457200">
              <a:buFont typeface="Arial" panose="020B0604020202020204" pitchFamily="34" charset="0"/>
              <a:buChar char="•"/>
            </a:pPr>
            <a:r>
              <a:rPr lang="en-US" sz="1200" kern="0" dirty="0">
                <a:solidFill>
                  <a:srgbClr val="000000"/>
                </a:solidFill>
                <a:latin typeface="Gill Sans"/>
              </a:rPr>
              <a:t>Implement PoC Key Learnings</a:t>
            </a:r>
          </a:p>
          <a:p>
            <a:pPr defTabSz="457200"/>
            <a:endParaRPr lang="en-US" sz="1200" kern="0" dirty="0">
              <a:solidFill>
                <a:srgbClr val="000000"/>
              </a:solidFill>
              <a:latin typeface="Gill Sans"/>
            </a:endParaRPr>
          </a:p>
        </p:txBody>
      </p:sp>
      <p:sp>
        <p:nvSpPr>
          <p:cNvPr id="152" name="Isosceles Triangle 151">
            <a:extLst>
              <a:ext uri="{FF2B5EF4-FFF2-40B4-BE49-F238E27FC236}">
                <a16:creationId xmlns:a16="http://schemas.microsoft.com/office/drawing/2014/main" id="{7DC648C6-B393-46DF-8452-122219871739}"/>
              </a:ext>
            </a:extLst>
          </p:cNvPr>
          <p:cNvSpPr/>
          <p:nvPr/>
        </p:nvSpPr>
        <p:spPr>
          <a:xfrm>
            <a:off x="7313355" y="5868985"/>
            <a:ext cx="126846" cy="132443"/>
          </a:xfrm>
          <a:prstGeom prst="triangle">
            <a:avLst/>
          </a:prstGeom>
          <a:solidFill>
            <a:srgbClr val="009FDB"/>
          </a:solidFill>
          <a:ln w="9525" cap="flat" cmpd="sng" algn="ctr">
            <a:noFill/>
            <a:prstDash val="solid"/>
          </a:ln>
          <a:effectLst/>
        </p:spPr>
        <p:txBody>
          <a:bodyPr lIns="0" tIns="0" rIns="0" bIns="0" rtlCol="0" anchor="ctr"/>
          <a:lstStyle/>
          <a:p>
            <a:pPr algn="ctr" defTabSz="457200">
              <a:defRPr/>
            </a:pPr>
            <a:endParaRPr lang="en-US" kern="0">
              <a:solidFill>
                <a:prstClr val="white"/>
              </a:solidFill>
              <a:latin typeface="Gill Sans"/>
            </a:endParaRPr>
          </a:p>
        </p:txBody>
      </p:sp>
      <p:sp>
        <p:nvSpPr>
          <p:cNvPr id="153" name="Rectangle 152">
            <a:extLst>
              <a:ext uri="{FF2B5EF4-FFF2-40B4-BE49-F238E27FC236}">
                <a16:creationId xmlns:a16="http://schemas.microsoft.com/office/drawing/2014/main" id="{6293812C-79B2-412F-9BEE-76715119E158}"/>
              </a:ext>
            </a:extLst>
          </p:cNvPr>
          <p:cNvSpPr/>
          <p:nvPr/>
        </p:nvSpPr>
        <p:spPr>
          <a:xfrm>
            <a:off x="6679456" y="5377012"/>
            <a:ext cx="1450446" cy="523220"/>
          </a:xfrm>
          <a:prstGeom prst="rect">
            <a:avLst/>
          </a:prstGeom>
        </p:spPr>
        <p:txBody>
          <a:bodyPr wrap="square">
            <a:spAutoFit/>
          </a:bodyPr>
          <a:lstStyle/>
          <a:p>
            <a:pPr algn="ctr" defTabSz="457200"/>
            <a:r>
              <a:rPr lang="en-US" sz="1400" kern="0" dirty="0">
                <a:solidFill>
                  <a:srgbClr val="000000"/>
                </a:solidFill>
                <a:latin typeface="Gill Sans"/>
              </a:rPr>
              <a:t>RC v 1.0 (Alpha)</a:t>
            </a:r>
          </a:p>
          <a:p>
            <a:pPr algn="ctr" defTabSz="457200"/>
            <a:r>
              <a:rPr lang="en-US" sz="1400" kern="0" dirty="0">
                <a:solidFill>
                  <a:srgbClr val="000000"/>
                </a:solidFill>
                <a:latin typeface="Gill Sans"/>
              </a:rPr>
              <a:t>Delivered</a:t>
            </a:r>
            <a:endParaRPr lang="en-US" dirty="0">
              <a:solidFill>
                <a:srgbClr val="000000"/>
              </a:solidFill>
              <a:latin typeface="Gill Sans"/>
            </a:endParaRPr>
          </a:p>
        </p:txBody>
      </p:sp>
      <p:sp>
        <p:nvSpPr>
          <p:cNvPr id="154" name="Isosceles Triangle 153">
            <a:extLst>
              <a:ext uri="{FF2B5EF4-FFF2-40B4-BE49-F238E27FC236}">
                <a16:creationId xmlns:a16="http://schemas.microsoft.com/office/drawing/2014/main" id="{1C9A58F7-FB06-44AA-A8F8-796983EC21DB}"/>
              </a:ext>
            </a:extLst>
          </p:cNvPr>
          <p:cNvSpPr/>
          <p:nvPr/>
        </p:nvSpPr>
        <p:spPr>
          <a:xfrm>
            <a:off x="9297127" y="5893676"/>
            <a:ext cx="126846" cy="132443"/>
          </a:xfrm>
          <a:prstGeom prst="triangle">
            <a:avLst/>
          </a:prstGeom>
          <a:solidFill>
            <a:srgbClr val="009FDB"/>
          </a:solidFill>
          <a:ln w="9525" cap="flat" cmpd="sng" algn="ctr">
            <a:noFill/>
            <a:prstDash val="solid"/>
          </a:ln>
          <a:effectLst/>
        </p:spPr>
        <p:txBody>
          <a:bodyPr lIns="0" tIns="0" rIns="0" bIns="0" rtlCol="0" anchor="ctr"/>
          <a:lstStyle/>
          <a:p>
            <a:pPr algn="ctr" defTabSz="457200">
              <a:defRPr/>
            </a:pPr>
            <a:endParaRPr lang="en-US" kern="0">
              <a:solidFill>
                <a:prstClr val="white"/>
              </a:solidFill>
              <a:latin typeface="Gill Sans"/>
            </a:endParaRPr>
          </a:p>
        </p:txBody>
      </p:sp>
      <p:sp>
        <p:nvSpPr>
          <p:cNvPr id="155" name="Rectangle 154">
            <a:extLst>
              <a:ext uri="{FF2B5EF4-FFF2-40B4-BE49-F238E27FC236}">
                <a16:creationId xmlns:a16="http://schemas.microsoft.com/office/drawing/2014/main" id="{A20F5BCA-8EE8-4929-8FE8-ACE33DA1A8F1}"/>
              </a:ext>
            </a:extLst>
          </p:cNvPr>
          <p:cNvSpPr/>
          <p:nvPr/>
        </p:nvSpPr>
        <p:spPr>
          <a:xfrm>
            <a:off x="8485964" y="5517851"/>
            <a:ext cx="1805872" cy="307777"/>
          </a:xfrm>
          <a:prstGeom prst="rect">
            <a:avLst/>
          </a:prstGeom>
        </p:spPr>
        <p:txBody>
          <a:bodyPr wrap="square">
            <a:spAutoFit/>
          </a:bodyPr>
          <a:lstStyle/>
          <a:p>
            <a:pPr algn="ctr" defTabSz="457200"/>
            <a:r>
              <a:rPr lang="en-US" sz="1400" kern="0" dirty="0">
                <a:solidFill>
                  <a:srgbClr val="000000"/>
                </a:solidFill>
                <a:latin typeface="Gill Sans"/>
              </a:rPr>
              <a:t>RC v 1.0 Delivered</a:t>
            </a:r>
            <a:endParaRPr lang="en-US" dirty="0">
              <a:solidFill>
                <a:srgbClr val="000000"/>
              </a:solidFill>
              <a:latin typeface="Gill Sans"/>
            </a:endParaRPr>
          </a:p>
        </p:txBody>
      </p:sp>
      <p:sp>
        <p:nvSpPr>
          <p:cNvPr id="156" name="Rectangle 155">
            <a:extLst>
              <a:ext uri="{FF2B5EF4-FFF2-40B4-BE49-F238E27FC236}">
                <a16:creationId xmlns:a16="http://schemas.microsoft.com/office/drawing/2014/main" id="{1266AA83-AD2B-402D-A0CF-E78280AEA1B4}"/>
              </a:ext>
            </a:extLst>
          </p:cNvPr>
          <p:cNvSpPr/>
          <p:nvPr/>
        </p:nvSpPr>
        <p:spPr>
          <a:xfrm>
            <a:off x="3942730" y="5374984"/>
            <a:ext cx="1002197" cy="523220"/>
          </a:xfrm>
          <a:prstGeom prst="rect">
            <a:avLst/>
          </a:prstGeom>
        </p:spPr>
        <p:txBody>
          <a:bodyPr wrap="none">
            <a:spAutoFit/>
          </a:bodyPr>
          <a:lstStyle/>
          <a:p>
            <a:pPr algn="ctr" defTabSz="457200"/>
            <a:r>
              <a:rPr lang="en-US" sz="1400" kern="0" dirty="0">
                <a:solidFill>
                  <a:srgbClr val="000000"/>
                </a:solidFill>
                <a:latin typeface="Gill Sans"/>
              </a:rPr>
              <a:t>Profile Perf</a:t>
            </a:r>
          </a:p>
          <a:p>
            <a:pPr algn="ctr" defTabSz="457200"/>
            <a:r>
              <a:rPr lang="en-US" sz="1400" kern="0" dirty="0">
                <a:solidFill>
                  <a:srgbClr val="000000"/>
                </a:solidFill>
                <a:latin typeface="Gill Sans"/>
              </a:rPr>
              <a:t>PoC</a:t>
            </a:r>
          </a:p>
        </p:txBody>
      </p:sp>
      <p:sp>
        <p:nvSpPr>
          <p:cNvPr id="157" name="Oval 156">
            <a:extLst>
              <a:ext uri="{FF2B5EF4-FFF2-40B4-BE49-F238E27FC236}">
                <a16:creationId xmlns:a16="http://schemas.microsoft.com/office/drawing/2014/main" id="{C34A2FFF-0C31-4A30-A13F-E5692E13BE6F}"/>
              </a:ext>
            </a:extLst>
          </p:cNvPr>
          <p:cNvSpPr/>
          <p:nvPr/>
        </p:nvSpPr>
        <p:spPr>
          <a:xfrm>
            <a:off x="4397923" y="5870795"/>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Gill Sans"/>
              </a:rPr>
              <a:t> </a:t>
            </a:r>
          </a:p>
        </p:txBody>
      </p:sp>
      <p:sp>
        <p:nvSpPr>
          <p:cNvPr id="158" name="Rectangle 157">
            <a:extLst>
              <a:ext uri="{FF2B5EF4-FFF2-40B4-BE49-F238E27FC236}">
                <a16:creationId xmlns:a16="http://schemas.microsoft.com/office/drawing/2014/main" id="{8699B940-9FC3-43F1-BDE7-F2EC57BFBEF9}"/>
              </a:ext>
            </a:extLst>
          </p:cNvPr>
          <p:cNvSpPr/>
          <p:nvPr/>
        </p:nvSpPr>
        <p:spPr>
          <a:xfrm>
            <a:off x="5596243" y="3959380"/>
            <a:ext cx="1409360" cy="523220"/>
          </a:xfrm>
          <a:prstGeom prst="rect">
            <a:avLst/>
          </a:prstGeom>
        </p:spPr>
        <p:txBody>
          <a:bodyPr wrap="none">
            <a:spAutoFit/>
          </a:bodyPr>
          <a:lstStyle/>
          <a:p>
            <a:pPr algn="ctr" defTabSz="457200"/>
            <a:r>
              <a:rPr lang="en-US" sz="1400" kern="0" dirty="0">
                <a:solidFill>
                  <a:srgbClr val="000000"/>
                </a:solidFill>
                <a:latin typeface="Gill Sans"/>
              </a:rPr>
              <a:t>Test Automation</a:t>
            </a:r>
          </a:p>
          <a:p>
            <a:pPr algn="ctr" defTabSz="457200"/>
            <a:r>
              <a:rPr lang="en-US" sz="1400" kern="0" dirty="0">
                <a:solidFill>
                  <a:srgbClr val="000000"/>
                </a:solidFill>
                <a:latin typeface="Gill Sans"/>
              </a:rPr>
              <a:t>Trial</a:t>
            </a:r>
          </a:p>
        </p:txBody>
      </p:sp>
      <p:sp>
        <p:nvSpPr>
          <p:cNvPr id="159" name="Oval 158">
            <a:extLst>
              <a:ext uri="{FF2B5EF4-FFF2-40B4-BE49-F238E27FC236}">
                <a16:creationId xmlns:a16="http://schemas.microsoft.com/office/drawing/2014/main" id="{4A5DB583-0CC8-4B00-B495-A2FF10CD39D6}"/>
              </a:ext>
            </a:extLst>
          </p:cNvPr>
          <p:cNvSpPr/>
          <p:nvPr/>
        </p:nvSpPr>
        <p:spPr>
          <a:xfrm>
            <a:off x="6265541" y="4468372"/>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60" name="Rectangle 159">
            <a:extLst>
              <a:ext uri="{FF2B5EF4-FFF2-40B4-BE49-F238E27FC236}">
                <a16:creationId xmlns:a16="http://schemas.microsoft.com/office/drawing/2014/main" id="{BB9822DA-7F4B-4311-8363-AD9C549608DB}"/>
              </a:ext>
            </a:extLst>
          </p:cNvPr>
          <p:cNvSpPr/>
          <p:nvPr/>
        </p:nvSpPr>
        <p:spPr>
          <a:xfrm>
            <a:off x="3971399" y="4606024"/>
            <a:ext cx="987771" cy="523220"/>
          </a:xfrm>
          <a:prstGeom prst="rect">
            <a:avLst/>
          </a:prstGeom>
        </p:spPr>
        <p:txBody>
          <a:bodyPr wrap="none">
            <a:spAutoFit/>
          </a:bodyPr>
          <a:lstStyle/>
          <a:p>
            <a:pPr algn="ctr" defTabSz="457200"/>
            <a:r>
              <a:rPr lang="en-US" sz="1400" kern="0" dirty="0">
                <a:solidFill>
                  <a:srgbClr val="000000"/>
                </a:solidFill>
                <a:latin typeface="Gill Sans"/>
              </a:rPr>
              <a:t>VNF </a:t>
            </a:r>
          </a:p>
          <a:p>
            <a:pPr algn="ctr" defTabSz="457200"/>
            <a:r>
              <a:rPr lang="en-US" sz="1400" kern="0" dirty="0">
                <a:solidFill>
                  <a:srgbClr val="000000"/>
                </a:solidFill>
                <a:latin typeface="Gill Sans"/>
              </a:rPr>
              <a:t>Prototypes</a:t>
            </a:r>
          </a:p>
        </p:txBody>
      </p:sp>
      <p:sp>
        <p:nvSpPr>
          <p:cNvPr id="161" name="Oval 160">
            <a:extLst>
              <a:ext uri="{FF2B5EF4-FFF2-40B4-BE49-F238E27FC236}">
                <a16:creationId xmlns:a16="http://schemas.microsoft.com/office/drawing/2014/main" id="{3B4C01D6-05CC-4AFB-B3F2-BC907E9B5822}"/>
              </a:ext>
            </a:extLst>
          </p:cNvPr>
          <p:cNvSpPr/>
          <p:nvPr/>
        </p:nvSpPr>
        <p:spPr>
          <a:xfrm>
            <a:off x="4386254" y="5118140"/>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62" name="Rectangle 161">
            <a:extLst>
              <a:ext uri="{FF2B5EF4-FFF2-40B4-BE49-F238E27FC236}">
                <a16:creationId xmlns:a16="http://schemas.microsoft.com/office/drawing/2014/main" id="{A55BAD1C-DBFF-4AFD-BF4C-CC8CDB68C626}"/>
              </a:ext>
            </a:extLst>
          </p:cNvPr>
          <p:cNvSpPr/>
          <p:nvPr/>
        </p:nvSpPr>
        <p:spPr>
          <a:xfrm>
            <a:off x="7090968" y="4611001"/>
            <a:ext cx="524503" cy="523220"/>
          </a:xfrm>
          <a:prstGeom prst="rect">
            <a:avLst/>
          </a:prstGeom>
        </p:spPr>
        <p:txBody>
          <a:bodyPr wrap="none">
            <a:spAutoFit/>
          </a:bodyPr>
          <a:lstStyle/>
          <a:p>
            <a:pPr algn="ctr" defTabSz="457200"/>
            <a:r>
              <a:rPr lang="en-US" sz="1400" kern="0" dirty="0">
                <a:solidFill>
                  <a:srgbClr val="000000"/>
                </a:solidFill>
                <a:latin typeface="Gill Sans"/>
              </a:rPr>
              <a:t>VNF </a:t>
            </a:r>
          </a:p>
          <a:p>
            <a:pPr algn="ctr" defTabSz="457200"/>
            <a:r>
              <a:rPr lang="en-US" sz="1400" kern="0" dirty="0">
                <a:solidFill>
                  <a:srgbClr val="000000"/>
                </a:solidFill>
                <a:latin typeface="Gill Sans"/>
              </a:rPr>
              <a:t>PoC</a:t>
            </a:r>
          </a:p>
        </p:txBody>
      </p:sp>
      <p:sp>
        <p:nvSpPr>
          <p:cNvPr id="163" name="Oval 162">
            <a:extLst>
              <a:ext uri="{FF2B5EF4-FFF2-40B4-BE49-F238E27FC236}">
                <a16:creationId xmlns:a16="http://schemas.microsoft.com/office/drawing/2014/main" id="{C272B857-F4B5-4690-996B-1A1F2A9D3915}"/>
              </a:ext>
            </a:extLst>
          </p:cNvPr>
          <p:cNvSpPr/>
          <p:nvPr/>
        </p:nvSpPr>
        <p:spPr>
          <a:xfrm>
            <a:off x="7289797" y="5118140"/>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64" name="Rectangle 163">
            <a:extLst>
              <a:ext uri="{FF2B5EF4-FFF2-40B4-BE49-F238E27FC236}">
                <a16:creationId xmlns:a16="http://schemas.microsoft.com/office/drawing/2014/main" id="{0B1BA125-9465-4A37-BAEF-3B3BE2303214}"/>
              </a:ext>
            </a:extLst>
          </p:cNvPr>
          <p:cNvSpPr/>
          <p:nvPr/>
        </p:nvSpPr>
        <p:spPr>
          <a:xfrm>
            <a:off x="8790559" y="4610152"/>
            <a:ext cx="1085554" cy="523220"/>
          </a:xfrm>
          <a:prstGeom prst="rect">
            <a:avLst/>
          </a:prstGeom>
        </p:spPr>
        <p:txBody>
          <a:bodyPr wrap="none">
            <a:spAutoFit/>
          </a:bodyPr>
          <a:lstStyle/>
          <a:p>
            <a:pPr algn="ctr" defTabSz="457200"/>
            <a:r>
              <a:rPr lang="en-US" sz="1400" kern="0" dirty="0">
                <a:solidFill>
                  <a:srgbClr val="000000"/>
                </a:solidFill>
                <a:latin typeface="Gill Sans"/>
              </a:rPr>
              <a:t>VNF </a:t>
            </a:r>
          </a:p>
          <a:p>
            <a:pPr algn="ctr" defTabSz="457200"/>
            <a:r>
              <a:rPr lang="en-US" sz="1400" kern="0" dirty="0">
                <a:solidFill>
                  <a:srgbClr val="000000"/>
                </a:solidFill>
                <a:latin typeface="Gill Sans"/>
              </a:rPr>
              <a:t>Certification</a:t>
            </a:r>
          </a:p>
        </p:txBody>
      </p:sp>
      <p:sp>
        <p:nvSpPr>
          <p:cNvPr id="165" name="Oval 164">
            <a:extLst>
              <a:ext uri="{FF2B5EF4-FFF2-40B4-BE49-F238E27FC236}">
                <a16:creationId xmlns:a16="http://schemas.microsoft.com/office/drawing/2014/main" id="{8B196027-DC2F-431C-9163-553161369EDD}"/>
              </a:ext>
            </a:extLst>
          </p:cNvPr>
          <p:cNvSpPr/>
          <p:nvPr/>
        </p:nvSpPr>
        <p:spPr>
          <a:xfrm>
            <a:off x="9269914" y="5115923"/>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66" name="Rectangle 165">
            <a:extLst>
              <a:ext uri="{FF2B5EF4-FFF2-40B4-BE49-F238E27FC236}">
                <a16:creationId xmlns:a16="http://schemas.microsoft.com/office/drawing/2014/main" id="{1E7D6AE2-35E1-48AA-99EA-137D7D7B87E1}"/>
              </a:ext>
            </a:extLst>
          </p:cNvPr>
          <p:cNvSpPr/>
          <p:nvPr/>
        </p:nvSpPr>
        <p:spPr>
          <a:xfrm>
            <a:off x="5236426" y="5370456"/>
            <a:ext cx="1000595" cy="523220"/>
          </a:xfrm>
          <a:prstGeom prst="rect">
            <a:avLst/>
          </a:prstGeom>
        </p:spPr>
        <p:txBody>
          <a:bodyPr wrap="none">
            <a:spAutoFit/>
          </a:bodyPr>
          <a:lstStyle/>
          <a:p>
            <a:pPr algn="ctr" defTabSz="457200"/>
            <a:r>
              <a:rPr lang="en-US" sz="1400" kern="0" dirty="0">
                <a:solidFill>
                  <a:srgbClr val="000000"/>
                </a:solidFill>
                <a:latin typeface="Gill Sans"/>
              </a:rPr>
              <a:t>Manifest </a:t>
            </a:r>
          </a:p>
          <a:p>
            <a:pPr algn="ctr" defTabSz="457200"/>
            <a:r>
              <a:rPr lang="en-US" sz="1400" kern="0" dirty="0">
                <a:solidFill>
                  <a:srgbClr val="000000"/>
                </a:solidFill>
                <a:latin typeface="Gill Sans"/>
              </a:rPr>
              <a:t>Validations</a:t>
            </a:r>
          </a:p>
        </p:txBody>
      </p:sp>
      <p:sp>
        <p:nvSpPr>
          <p:cNvPr id="167" name="Oval 166">
            <a:extLst>
              <a:ext uri="{FF2B5EF4-FFF2-40B4-BE49-F238E27FC236}">
                <a16:creationId xmlns:a16="http://schemas.microsoft.com/office/drawing/2014/main" id="{08B14990-7E9F-43A7-A94E-017CB2431DE6}"/>
              </a:ext>
            </a:extLst>
          </p:cNvPr>
          <p:cNvSpPr/>
          <p:nvPr/>
        </p:nvSpPr>
        <p:spPr>
          <a:xfrm>
            <a:off x="5673301" y="5869780"/>
            <a:ext cx="126846" cy="132443"/>
          </a:xfrm>
          <a:prstGeom prst="ellipse">
            <a:avLst/>
          </a:prstGeom>
          <a:solidFill>
            <a:srgbClr val="000000"/>
          </a:solidFill>
          <a:ln w="9525" cap="flat" cmpd="sng" algn="ctr">
            <a:noFill/>
            <a:prstDash val="solid"/>
          </a:ln>
          <a:effectLst/>
        </p:spPr>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Gill Sans"/>
            </a:endParaRPr>
          </a:p>
        </p:txBody>
      </p:sp>
      <p:sp>
        <p:nvSpPr>
          <p:cNvPr id="168" name="Arrow: Right 167">
            <a:extLst>
              <a:ext uri="{FF2B5EF4-FFF2-40B4-BE49-F238E27FC236}">
                <a16:creationId xmlns:a16="http://schemas.microsoft.com/office/drawing/2014/main" id="{6F9050BD-8142-43A8-8385-06A18B765DB7}"/>
              </a:ext>
            </a:extLst>
          </p:cNvPr>
          <p:cNvSpPr/>
          <p:nvPr/>
        </p:nvSpPr>
        <p:spPr>
          <a:xfrm>
            <a:off x="5022307" y="4598254"/>
            <a:ext cx="2000707" cy="856363"/>
          </a:xfrm>
          <a:prstGeom prst="rightArrow">
            <a:avLst/>
          </a:prstGeom>
          <a:solidFill>
            <a:srgbClr val="000000"/>
          </a:solidFill>
          <a:ln w="12700">
            <a:solidFill>
              <a:srgbClr val="FFFFFF"/>
            </a:solidFill>
          </a:ln>
          <a:effectLst>
            <a:outerShdw blurRad="50800" dist="38100" dir="2700000" algn="tl" rotWithShape="0">
              <a:prstClr val="black">
                <a:alpha val="40000"/>
              </a:prstClr>
            </a:outerShdw>
          </a:effectLst>
        </p:spPr>
        <p:txBody>
          <a:bodyPr rot="0" spcFirstLastPara="0" vertOverflow="overflow" horzOverflow="overflow" vert="horz" wrap="square" lIns="91440" tIns="91440" rIns="91440" bIns="91440" numCol="1" spcCol="0" rtlCol="0" fromWordArt="0" anchor="t" anchorCtr="0" forceAA="0" compatLnSpc="1">
            <a:prstTxWarp prst="textNoShape">
              <a:avLst/>
            </a:prstTxWarp>
            <a:normAutofit fontScale="77500" lnSpcReduction="20000"/>
          </a:bodyPr>
          <a:lstStyle/>
          <a:p>
            <a:pPr marL="0" marR="0" lvl="0" indent="0"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endParaRPr kumimoji="0" lang="en-US" sz="2400" b="0" i="0" u="none" strike="noStrike" kern="0" cap="none" spc="0" normalizeH="0" baseline="0" noProof="0" dirty="0">
              <a:ln>
                <a:noFill/>
              </a:ln>
              <a:solidFill>
                <a:srgbClr val="FFFFFF"/>
              </a:solidFill>
              <a:effectLst/>
              <a:uLnTx/>
              <a:uFillTx/>
              <a:latin typeface="Gill Sans"/>
              <a:cs typeface="ATT Aleck Sans" panose="020B0503020203020204" pitchFamily="34" charset="0"/>
            </a:endParaRPr>
          </a:p>
        </p:txBody>
      </p:sp>
      <p:sp>
        <p:nvSpPr>
          <p:cNvPr id="169" name="Rectangle 168">
            <a:extLst>
              <a:ext uri="{FF2B5EF4-FFF2-40B4-BE49-F238E27FC236}">
                <a16:creationId xmlns:a16="http://schemas.microsoft.com/office/drawing/2014/main" id="{ED5A1614-65FD-40DC-BE5B-2535A51423BE}"/>
              </a:ext>
            </a:extLst>
          </p:cNvPr>
          <p:cNvSpPr/>
          <p:nvPr/>
        </p:nvSpPr>
        <p:spPr>
          <a:xfrm>
            <a:off x="4976197" y="4879406"/>
            <a:ext cx="2010708" cy="307777"/>
          </a:xfrm>
          <a:prstGeom prst="rect">
            <a:avLst/>
          </a:prstGeom>
        </p:spPr>
        <p:txBody>
          <a:bodyPr wrap="square">
            <a:spAutoFit/>
          </a:bodyPr>
          <a:lstStyle/>
          <a:p>
            <a:pPr algn="ctr" defTabSz="457200"/>
            <a:r>
              <a:rPr lang="en-US" sz="1400" b="1" kern="0" dirty="0">
                <a:solidFill>
                  <a:srgbClr val="FFFFFF"/>
                </a:solidFill>
                <a:latin typeface="Gill Sans"/>
              </a:rPr>
              <a:t>Golden VNF Creation</a:t>
            </a:r>
          </a:p>
        </p:txBody>
      </p:sp>
      <p:sp>
        <p:nvSpPr>
          <p:cNvPr id="170" name="Rectangle 169">
            <a:extLst>
              <a:ext uri="{FF2B5EF4-FFF2-40B4-BE49-F238E27FC236}">
                <a16:creationId xmlns:a16="http://schemas.microsoft.com/office/drawing/2014/main" id="{CC464D2B-6CAA-4198-870B-D7A2419A1EEC}"/>
              </a:ext>
            </a:extLst>
          </p:cNvPr>
          <p:cNvSpPr/>
          <p:nvPr/>
        </p:nvSpPr>
        <p:spPr>
          <a:xfrm>
            <a:off x="168676" y="4006452"/>
            <a:ext cx="963725" cy="276999"/>
          </a:xfrm>
          <a:prstGeom prst="rect">
            <a:avLst/>
          </a:prstGeom>
        </p:spPr>
        <p:txBody>
          <a:bodyPr wrap="none">
            <a:spAutoFit/>
          </a:bodyPr>
          <a:lstStyle/>
          <a:p>
            <a:pPr defTabSz="457200"/>
            <a:r>
              <a:rPr lang="en-US" sz="1200" b="1" kern="0" dirty="0">
                <a:solidFill>
                  <a:srgbClr val="000000"/>
                </a:solidFill>
                <a:latin typeface="Gill Sans"/>
              </a:rPr>
              <a:t>Completed: </a:t>
            </a:r>
          </a:p>
        </p:txBody>
      </p:sp>
      <p:sp>
        <p:nvSpPr>
          <p:cNvPr id="171" name="Rectangle 170">
            <a:extLst>
              <a:ext uri="{FF2B5EF4-FFF2-40B4-BE49-F238E27FC236}">
                <a16:creationId xmlns:a16="http://schemas.microsoft.com/office/drawing/2014/main" id="{277FB7B2-E066-4B45-A3F0-CB0351B8C010}"/>
              </a:ext>
            </a:extLst>
          </p:cNvPr>
          <p:cNvSpPr/>
          <p:nvPr/>
        </p:nvSpPr>
        <p:spPr>
          <a:xfrm>
            <a:off x="192615" y="5325158"/>
            <a:ext cx="902811" cy="276999"/>
          </a:xfrm>
          <a:prstGeom prst="rect">
            <a:avLst/>
          </a:prstGeom>
        </p:spPr>
        <p:txBody>
          <a:bodyPr wrap="none">
            <a:spAutoFit/>
          </a:bodyPr>
          <a:lstStyle/>
          <a:p>
            <a:pPr defTabSz="457200"/>
            <a:r>
              <a:rPr lang="en-US" sz="1200" b="1" kern="0" dirty="0">
                <a:solidFill>
                  <a:srgbClr val="000000"/>
                </a:solidFill>
                <a:latin typeface="Gill Sans"/>
              </a:rPr>
              <a:t>In-Progress</a:t>
            </a:r>
          </a:p>
        </p:txBody>
      </p:sp>
      <p:sp>
        <p:nvSpPr>
          <p:cNvPr id="172" name="Rectangle 171">
            <a:extLst>
              <a:ext uri="{FF2B5EF4-FFF2-40B4-BE49-F238E27FC236}">
                <a16:creationId xmlns:a16="http://schemas.microsoft.com/office/drawing/2014/main" id="{5BAF6126-5472-46F7-9872-3EE56A30F270}"/>
              </a:ext>
            </a:extLst>
          </p:cNvPr>
          <p:cNvSpPr/>
          <p:nvPr/>
        </p:nvSpPr>
        <p:spPr>
          <a:xfrm>
            <a:off x="311891" y="4263721"/>
            <a:ext cx="3139897" cy="1015663"/>
          </a:xfrm>
          <a:prstGeom prst="rect">
            <a:avLst/>
          </a:prstGeom>
        </p:spPr>
        <p:txBody>
          <a:bodyPr wrap="square">
            <a:spAutoFit/>
          </a:bodyPr>
          <a:lstStyle/>
          <a:p>
            <a:pPr marL="171450" indent="-171450" defTabSz="457200">
              <a:buFont typeface="Arial" panose="020B0604020202020204" pitchFamily="34" charset="0"/>
              <a:buChar char="•"/>
            </a:pPr>
            <a:r>
              <a:rPr lang="en-US" sz="1200" dirty="0">
                <a:solidFill>
                  <a:srgbClr val="000000"/>
                </a:solidFill>
                <a:latin typeface="Gill Sans"/>
              </a:rPr>
              <a:t>Define &amp; Vet Verification Methodology</a:t>
            </a:r>
          </a:p>
          <a:p>
            <a:pPr marL="171450" indent="-171450" defTabSz="457200">
              <a:buFont typeface="Arial" panose="020B0604020202020204" pitchFamily="34" charset="0"/>
              <a:buChar char="•"/>
            </a:pPr>
            <a:r>
              <a:rPr lang="en-US" sz="1200" dirty="0">
                <a:solidFill>
                  <a:srgbClr val="000000"/>
                </a:solidFill>
                <a:latin typeface="Gill Sans"/>
              </a:rPr>
              <a:t>Stage Jenkins Hosts  </a:t>
            </a:r>
          </a:p>
          <a:p>
            <a:pPr marL="171450" indent="-171450" defTabSz="457200">
              <a:buFont typeface="Arial" panose="020B0604020202020204" pitchFamily="34" charset="0"/>
              <a:buChar char="•"/>
            </a:pPr>
            <a:r>
              <a:rPr lang="en-US" sz="1200" dirty="0">
                <a:solidFill>
                  <a:srgbClr val="000000"/>
                </a:solidFill>
                <a:latin typeface="Gill Sans"/>
              </a:rPr>
              <a:t>Prep Health/Smoke Suites</a:t>
            </a:r>
          </a:p>
          <a:p>
            <a:pPr marL="171450" indent="-171450" defTabSz="457200">
              <a:buFont typeface="Arial" panose="020B0604020202020204" pitchFamily="34" charset="0"/>
              <a:buChar char="•"/>
            </a:pPr>
            <a:r>
              <a:rPr lang="en-US" sz="1200" dirty="0">
                <a:solidFill>
                  <a:srgbClr val="000000"/>
                </a:solidFill>
                <a:latin typeface="Gill Sans"/>
              </a:rPr>
              <a:t>Completed API test harness setup</a:t>
            </a:r>
          </a:p>
          <a:p>
            <a:pPr marL="171450" indent="-171450" defTabSz="457200">
              <a:buFont typeface="Arial" panose="020B0604020202020204" pitchFamily="34" charset="0"/>
              <a:buChar char="•"/>
            </a:pPr>
            <a:r>
              <a:rPr lang="en-US" sz="1200" dirty="0">
                <a:solidFill>
                  <a:srgbClr val="000000"/>
                </a:solidFill>
                <a:latin typeface="Gill Sans"/>
              </a:rPr>
              <a:t>Initial API Compliance Validation </a:t>
            </a:r>
          </a:p>
        </p:txBody>
      </p:sp>
      <p:sp>
        <p:nvSpPr>
          <p:cNvPr id="173" name="Rectangle 172">
            <a:extLst>
              <a:ext uri="{FF2B5EF4-FFF2-40B4-BE49-F238E27FC236}">
                <a16:creationId xmlns:a16="http://schemas.microsoft.com/office/drawing/2014/main" id="{8A3F4DC8-2371-49D3-A9B4-E8E9042FA6E1}"/>
              </a:ext>
            </a:extLst>
          </p:cNvPr>
          <p:cNvSpPr/>
          <p:nvPr/>
        </p:nvSpPr>
        <p:spPr>
          <a:xfrm>
            <a:off x="295550" y="5562497"/>
            <a:ext cx="3225000" cy="923330"/>
          </a:xfrm>
          <a:prstGeom prst="rect">
            <a:avLst/>
          </a:prstGeom>
        </p:spPr>
        <p:txBody>
          <a:bodyPr wrap="square">
            <a:spAutoFit/>
          </a:bodyPr>
          <a:lstStyle/>
          <a:p>
            <a:pPr marL="171450" indent="-171450" defTabSz="457200">
              <a:buFont typeface="Arial" panose="020B0604020202020204" pitchFamily="34" charset="0"/>
              <a:buChar char="•"/>
            </a:pPr>
            <a:r>
              <a:rPr lang="en-US" sz="1200" dirty="0">
                <a:solidFill>
                  <a:srgbClr val="000000"/>
                </a:solidFill>
                <a:latin typeface="Gill Sans"/>
              </a:rPr>
              <a:t>Design &amp; deliver VNF Prototypes</a:t>
            </a:r>
          </a:p>
          <a:p>
            <a:pPr marL="171450" indent="-171450" defTabSz="457200">
              <a:buFont typeface="Arial" panose="020B0604020202020204" pitchFamily="34" charset="0"/>
              <a:buChar char="•"/>
            </a:pPr>
            <a:r>
              <a:rPr lang="en-US" sz="1200" dirty="0">
                <a:solidFill>
                  <a:srgbClr val="000000"/>
                </a:solidFill>
                <a:latin typeface="Gill Sans"/>
              </a:rPr>
              <a:t>Integrate upstream community performance &amp; storage test cases</a:t>
            </a:r>
          </a:p>
          <a:p>
            <a:pPr marL="171450" indent="-171450" defTabSz="457200">
              <a:buFont typeface="Arial" panose="020B0604020202020204" pitchFamily="34" charset="0"/>
              <a:buChar char="•"/>
            </a:pPr>
            <a:endParaRPr lang="en-US" dirty="0">
              <a:solidFill>
                <a:srgbClr val="000000"/>
              </a:solidFill>
              <a:latin typeface="Gill Sans"/>
            </a:endParaRPr>
          </a:p>
        </p:txBody>
      </p:sp>
      <p:sp>
        <p:nvSpPr>
          <p:cNvPr id="174" name="Rectangle 173">
            <a:extLst>
              <a:ext uri="{FF2B5EF4-FFF2-40B4-BE49-F238E27FC236}">
                <a16:creationId xmlns:a16="http://schemas.microsoft.com/office/drawing/2014/main" id="{4BF49C9A-387F-400B-A34A-A77E2CB1D96E}"/>
              </a:ext>
            </a:extLst>
          </p:cNvPr>
          <p:cNvSpPr/>
          <p:nvPr/>
        </p:nvSpPr>
        <p:spPr>
          <a:xfrm>
            <a:off x="5128011" y="1822012"/>
            <a:ext cx="2103801" cy="307777"/>
          </a:xfrm>
          <a:prstGeom prst="rect">
            <a:avLst/>
          </a:prstGeom>
        </p:spPr>
        <p:txBody>
          <a:bodyPr wrap="square">
            <a:spAutoFit/>
          </a:bodyPr>
          <a:lstStyle/>
          <a:p>
            <a:pPr algn="ctr" defTabSz="457200"/>
            <a:r>
              <a:rPr lang="en-US" sz="1400" b="1" kern="0" dirty="0">
                <a:solidFill>
                  <a:srgbClr val="FFFFFF"/>
                </a:solidFill>
                <a:latin typeface="Gill Sans"/>
              </a:rPr>
              <a:t>Cookbook Validation</a:t>
            </a:r>
          </a:p>
        </p:txBody>
      </p:sp>
      <p:sp>
        <p:nvSpPr>
          <p:cNvPr id="62" name="Slide Number Placeholder 1">
            <a:extLst>
              <a:ext uri="{FF2B5EF4-FFF2-40B4-BE49-F238E27FC236}">
                <a16:creationId xmlns:a16="http://schemas.microsoft.com/office/drawing/2014/main" id="{11651185-CE01-4FBF-BADD-B619F6DA67A9}"/>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MF</a:t>
            </a:r>
          </a:p>
        </p:txBody>
      </p:sp>
    </p:spTree>
    <p:extLst>
      <p:ext uri="{BB962C8B-B14F-4D97-AF65-F5344CB8AC3E}">
        <p14:creationId xmlns:p14="http://schemas.microsoft.com/office/powerpoint/2010/main" val="3838345278"/>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17</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4" name="Title 3">
            <a:extLst>
              <a:ext uri="{FF2B5EF4-FFF2-40B4-BE49-F238E27FC236}">
                <a16:creationId xmlns:a16="http://schemas.microsoft.com/office/drawing/2014/main" id="{77A69288-8C04-49A2-A4CC-E6492CD656CB}"/>
              </a:ext>
            </a:extLst>
          </p:cNvPr>
          <p:cNvSpPr>
            <a:spLocks noGrp="1"/>
          </p:cNvSpPr>
          <p:nvPr>
            <p:ph type="title"/>
          </p:nvPr>
        </p:nvSpPr>
        <p:spPr>
          <a:xfrm>
            <a:off x="629056" y="11893"/>
            <a:ext cx="10933886" cy="935674"/>
          </a:xfrm>
        </p:spPr>
        <p:txBody>
          <a:bodyPr/>
          <a:lstStyle/>
          <a:p>
            <a:r>
              <a:rPr lang="en-US" b="1" dirty="0"/>
              <a:t>Reference Certification Challenges</a:t>
            </a:r>
          </a:p>
        </p:txBody>
      </p:sp>
      <p:sp>
        <p:nvSpPr>
          <p:cNvPr id="7" name="Rectangle 6">
            <a:extLst>
              <a:ext uri="{FF2B5EF4-FFF2-40B4-BE49-F238E27FC236}">
                <a16:creationId xmlns:a16="http://schemas.microsoft.com/office/drawing/2014/main" id="{27A6D1E3-2369-4408-A61B-466899514A3F}"/>
              </a:ext>
            </a:extLst>
          </p:cNvPr>
          <p:cNvSpPr/>
          <p:nvPr/>
        </p:nvSpPr>
        <p:spPr>
          <a:xfrm>
            <a:off x="629056" y="1076184"/>
            <a:ext cx="11777339" cy="4339650"/>
          </a:xfrm>
          <a:prstGeom prst="rect">
            <a:avLst/>
          </a:prstGeom>
        </p:spPr>
        <p:txBody>
          <a:bodyPr wrap="square">
            <a:spAutoFit/>
          </a:bodyPr>
          <a:lstStyle/>
          <a:p>
            <a:pPr marL="285750" indent="-285750" defTabSz="457200">
              <a:spcAft>
                <a:spcPts val="1200"/>
              </a:spcAft>
              <a:buFont typeface="Arial" panose="020B0604020202020204" pitchFamily="34" charset="0"/>
              <a:buChar char="•"/>
              <a:defRPr/>
            </a:pPr>
            <a:r>
              <a:rPr lang="en-US" dirty="0">
                <a:solidFill>
                  <a:srgbClr val="000000"/>
                </a:solidFill>
                <a:latin typeface="Gill Sans"/>
                <a:cs typeface="ATT Aleck Sans" panose="020B0503020203020204" pitchFamily="34" charset="0"/>
              </a:rPr>
              <a:t>Availability of OVP  | CNTT resources &amp; active engagement</a:t>
            </a:r>
          </a:p>
          <a:p>
            <a:pPr marL="285750" indent="-285750" defTabSz="457200">
              <a:spcAft>
                <a:spcPts val="600"/>
              </a:spcAft>
              <a:buFont typeface="Arial" panose="020B0604020202020204" pitchFamily="34" charset="0"/>
              <a:buChar char="•"/>
              <a:defRPr/>
            </a:pPr>
            <a:r>
              <a:rPr lang="en-US" b="1" dirty="0">
                <a:solidFill>
                  <a:srgbClr val="000000"/>
                </a:solidFill>
                <a:latin typeface="Gill Sans"/>
                <a:cs typeface="ATT Aleck Sans" panose="020B0503020203020204" pitchFamily="34" charset="0"/>
              </a:rPr>
              <a:t>OVP’s ability to scale to demand, &amp; alignment with CNTT objectives, including: </a:t>
            </a:r>
          </a:p>
          <a:p>
            <a:pPr marL="742950" lvl="1"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Fully automated ecosystem &amp; badging process</a:t>
            </a:r>
          </a:p>
          <a:p>
            <a:pPr marL="742950" lvl="1"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Intuitive and efficient VNF on-boarding processes</a:t>
            </a:r>
          </a:p>
          <a:p>
            <a:pPr marL="742950" lvl="1"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Lab optimization &amp; rationalization</a:t>
            </a:r>
          </a:p>
          <a:p>
            <a:pPr marL="742950" lvl="1"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Lab-use management &amp; control strategy  </a:t>
            </a:r>
          </a:p>
          <a:p>
            <a:pPr marL="1200150" lvl="2"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Augmentation of OVP processes to include third party certification platforms &amp; process</a:t>
            </a:r>
          </a:p>
          <a:p>
            <a:pPr marL="1200150" lvl="2"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Clear and efficient third party certification requirements</a:t>
            </a:r>
          </a:p>
          <a:p>
            <a:pPr marL="742950" lvl="1" indent="-285750" defTabSz="457200">
              <a:spcAft>
                <a:spcPts val="600"/>
              </a:spcAft>
              <a:buFont typeface="Arial" panose="020B0604020202020204" pitchFamily="34" charset="0"/>
              <a:buChar char="•"/>
            </a:pPr>
            <a:r>
              <a:rPr lang="en-US" dirty="0">
                <a:solidFill>
                  <a:srgbClr val="000000"/>
                </a:solidFill>
                <a:latin typeface="Gill Sans"/>
                <a:cs typeface="ATT Aleck Sans" panose="020B0503020203020204" pitchFamily="34" charset="0"/>
              </a:rPr>
              <a:t>Audits of lab certifications confirming availability, state (current), &amp; accessibility</a:t>
            </a:r>
          </a:p>
          <a:p>
            <a:pPr marL="285750" indent="-285750" defTabSz="457200">
              <a:spcAft>
                <a:spcPts val="600"/>
              </a:spcAft>
              <a:buFont typeface="Arial" panose="020B0604020202020204" pitchFamily="34" charset="0"/>
              <a:buChar char="•"/>
              <a:defRPr/>
            </a:pPr>
            <a:r>
              <a:rPr lang="en-US" dirty="0">
                <a:solidFill>
                  <a:srgbClr val="000000"/>
                </a:solidFill>
                <a:latin typeface="Gill Sans"/>
              </a:rPr>
              <a:t>Normalized test results with a centralized repository</a:t>
            </a:r>
          </a:p>
          <a:p>
            <a:pPr marL="285750" indent="-285750" defTabSz="457200">
              <a:spcAft>
                <a:spcPts val="600"/>
              </a:spcAft>
              <a:buFont typeface="Arial" panose="020B0604020202020204" pitchFamily="34" charset="0"/>
              <a:buChar char="•"/>
              <a:defRPr/>
            </a:pPr>
            <a:r>
              <a:rPr lang="en-US" dirty="0">
                <a:solidFill>
                  <a:srgbClr val="000000"/>
                </a:solidFill>
                <a:latin typeface="Gill Sans"/>
              </a:rPr>
              <a:t>Manifest validations require an automated check of requirements</a:t>
            </a:r>
          </a:p>
          <a:p>
            <a:pPr marL="1200150" lvl="2" indent="-285750" defTabSz="457200">
              <a:spcAft>
                <a:spcPts val="1200"/>
              </a:spcAft>
              <a:buFont typeface="Arial" panose="020B0604020202020204" pitchFamily="34" charset="0"/>
              <a:buChar char="•"/>
            </a:pPr>
            <a:endParaRPr lang="en-US" dirty="0">
              <a:solidFill>
                <a:srgbClr val="000000"/>
              </a:solidFill>
              <a:latin typeface="Gill Sans"/>
              <a:cs typeface="ATT Aleck Sans" panose="020B0503020203020204" pitchFamily="34" charset="0"/>
            </a:endParaRPr>
          </a:p>
        </p:txBody>
      </p:sp>
      <p:sp>
        <p:nvSpPr>
          <p:cNvPr id="8" name="Rectangle 7">
            <a:extLst>
              <a:ext uri="{FF2B5EF4-FFF2-40B4-BE49-F238E27FC236}">
                <a16:creationId xmlns:a16="http://schemas.microsoft.com/office/drawing/2014/main" id="{701B5385-AF3C-407E-AE86-8239A452F972}"/>
              </a:ext>
            </a:extLst>
          </p:cNvPr>
          <p:cNvSpPr/>
          <p:nvPr/>
        </p:nvSpPr>
        <p:spPr>
          <a:xfrm>
            <a:off x="1000216" y="5263675"/>
            <a:ext cx="10191565" cy="707886"/>
          </a:xfrm>
          <a:prstGeom prst="rect">
            <a:avLst/>
          </a:prstGeom>
          <a:ln w="28575">
            <a:solidFill>
              <a:srgbClr val="FFB000"/>
            </a:solidFill>
          </a:ln>
        </p:spPr>
        <p:txBody>
          <a:bodyPr wrap="squar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2000" b="1" i="1" u="none" strike="noStrike" kern="0" cap="none" spc="0" normalizeH="0" baseline="0" noProof="0" dirty="0">
                <a:ln>
                  <a:noFill/>
                </a:ln>
                <a:solidFill>
                  <a:prstClr val="black"/>
                </a:solidFill>
                <a:effectLst/>
                <a:uLnTx/>
                <a:uFillTx/>
                <a:latin typeface="Gill Sans"/>
              </a:rPr>
              <a:t>CNTT will maintain ownership of the Reference Certification until a satisfactory level of support, stability, &amp; maturity is attained</a:t>
            </a:r>
            <a:endParaRPr kumimoji="0" lang="en-US" sz="2000" b="0" i="0" u="none" strike="noStrike" kern="0" cap="none" spc="0" normalizeH="0" baseline="0" noProof="0" dirty="0">
              <a:ln>
                <a:noFill/>
              </a:ln>
              <a:solidFill>
                <a:prstClr val="black"/>
              </a:solidFill>
              <a:effectLst/>
              <a:uLnTx/>
              <a:uFillTx/>
              <a:latin typeface="Gill Sans"/>
            </a:endParaRPr>
          </a:p>
        </p:txBody>
      </p:sp>
      <p:pic>
        <p:nvPicPr>
          <p:cNvPr id="9" name="Graphic 8" descr="Playbook">
            <a:extLst>
              <a:ext uri="{FF2B5EF4-FFF2-40B4-BE49-F238E27FC236}">
                <a16:creationId xmlns:a16="http://schemas.microsoft.com/office/drawing/2014/main" id="{A5B143E4-3685-4DE5-A9AA-8EF330B80BE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63513" y="283464"/>
            <a:ext cx="1959746" cy="1959746"/>
          </a:xfrm>
          <a:prstGeom prst="rect">
            <a:avLst/>
          </a:prstGeom>
        </p:spPr>
      </p:pic>
      <p:sp>
        <p:nvSpPr>
          <p:cNvPr id="11" name="Slide Number Placeholder 1">
            <a:extLst>
              <a:ext uri="{FF2B5EF4-FFF2-40B4-BE49-F238E27FC236}">
                <a16:creationId xmlns:a16="http://schemas.microsoft.com/office/drawing/2014/main" id="{5711D120-05FA-4C47-811F-980C60BCB2E3}"/>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RR</a:t>
            </a:r>
          </a:p>
        </p:txBody>
      </p:sp>
    </p:spTree>
    <p:extLst>
      <p:ext uri="{BB962C8B-B14F-4D97-AF65-F5344CB8AC3E}">
        <p14:creationId xmlns:p14="http://schemas.microsoft.com/office/powerpoint/2010/main" val="3312633790"/>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FB629-B7DD-E345-A1B7-D667037026D0}"/>
              </a:ext>
            </a:extLst>
          </p:cNvPr>
          <p:cNvSpPr>
            <a:spLocks noGrp="1"/>
          </p:cNvSpPr>
          <p:nvPr>
            <p:ph type="ctrTitle"/>
          </p:nvPr>
        </p:nvSpPr>
        <p:spPr>
          <a:xfrm>
            <a:off x="838199" y="1062038"/>
            <a:ext cx="9481457" cy="2387600"/>
          </a:xfrm>
        </p:spPr>
        <p:txBody>
          <a:bodyPr>
            <a:normAutofit/>
          </a:bodyPr>
          <a:lstStyle/>
          <a:p>
            <a:pPr>
              <a:spcAft>
                <a:spcPts val="3000"/>
              </a:spcAft>
            </a:pPr>
            <a:r>
              <a:rPr lang="en-US" sz="3600" b="1" dirty="0">
                <a:latin typeface="Open Sans"/>
              </a:rPr>
              <a:t>Appendix</a:t>
            </a:r>
            <a:endParaRPr lang="en-US" dirty="0">
              <a:latin typeface="Open Sans"/>
            </a:endParaRPr>
          </a:p>
        </p:txBody>
      </p:sp>
    </p:spTree>
    <p:extLst>
      <p:ext uri="{BB962C8B-B14F-4D97-AF65-F5344CB8AC3E}">
        <p14:creationId xmlns:p14="http://schemas.microsoft.com/office/powerpoint/2010/main" val="3955230625"/>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Rounded Corners 35">
            <a:extLst>
              <a:ext uri="{FF2B5EF4-FFF2-40B4-BE49-F238E27FC236}">
                <a16:creationId xmlns:a16="http://schemas.microsoft.com/office/drawing/2014/main" id="{89D0B3D0-D40D-4632-A5B9-96C11B0BF051}"/>
              </a:ext>
            </a:extLst>
          </p:cNvPr>
          <p:cNvSpPr/>
          <p:nvPr/>
        </p:nvSpPr>
        <p:spPr>
          <a:xfrm>
            <a:off x="260511" y="214206"/>
            <a:ext cx="463119" cy="641906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19</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4" name="Title 3">
            <a:extLst>
              <a:ext uri="{FF2B5EF4-FFF2-40B4-BE49-F238E27FC236}">
                <a16:creationId xmlns:a16="http://schemas.microsoft.com/office/drawing/2014/main" id="{CCD77DCD-AAA9-4F01-8BB5-1835F807CE21}"/>
              </a:ext>
            </a:extLst>
          </p:cNvPr>
          <p:cNvSpPr>
            <a:spLocks noGrp="1"/>
          </p:cNvSpPr>
          <p:nvPr>
            <p:ph type="title"/>
          </p:nvPr>
        </p:nvSpPr>
        <p:spPr>
          <a:xfrm>
            <a:off x="632900" y="17984"/>
            <a:ext cx="10933886" cy="935674"/>
          </a:xfrm>
        </p:spPr>
        <p:txBody>
          <a:bodyPr/>
          <a:lstStyle/>
          <a:p>
            <a:r>
              <a:rPr lang="en-US" b="1" dirty="0"/>
              <a:t>Reference Certification Approach | Outcomes</a:t>
            </a:r>
          </a:p>
        </p:txBody>
      </p:sp>
      <p:sp>
        <p:nvSpPr>
          <p:cNvPr id="7" name="Rectangle 6">
            <a:extLst>
              <a:ext uri="{FF2B5EF4-FFF2-40B4-BE49-F238E27FC236}">
                <a16:creationId xmlns:a16="http://schemas.microsoft.com/office/drawing/2014/main" id="{BCA4B7D6-B93B-45DF-B927-46FA95621A8A}"/>
              </a:ext>
            </a:extLst>
          </p:cNvPr>
          <p:cNvSpPr/>
          <p:nvPr/>
        </p:nvSpPr>
        <p:spPr>
          <a:xfrm>
            <a:off x="787764" y="3034486"/>
            <a:ext cx="4695040" cy="584775"/>
          </a:xfrm>
          <a:prstGeom prst="rect">
            <a:avLst/>
          </a:prstGeom>
        </p:spPr>
        <p:txBody>
          <a:bodyPr wrap="square">
            <a:spAutoFit/>
          </a:bodyPr>
          <a:lstStyle/>
          <a:p>
            <a:pPr defTabSz="457200"/>
            <a:r>
              <a:rPr lang="en-US" sz="1600" dirty="0">
                <a:solidFill>
                  <a:srgbClr val="373737"/>
                </a:solidFill>
                <a:latin typeface="Gill Sans"/>
              </a:rPr>
              <a:t>Define, align, and select NFVI | VNF | CNF test case requirements, covering: </a:t>
            </a:r>
          </a:p>
        </p:txBody>
      </p:sp>
      <p:sp>
        <p:nvSpPr>
          <p:cNvPr id="8" name="Rectangle 7">
            <a:extLst>
              <a:ext uri="{FF2B5EF4-FFF2-40B4-BE49-F238E27FC236}">
                <a16:creationId xmlns:a16="http://schemas.microsoft.com/office/drawing/2014/main" id="{EDE42900-607E-44CB-9126-6682826154C6}"/>
              </a:ext>
            </a:extLst>
          </p:cNvPr>
          <p:cNvSpPr/>
          <p:nvPr/>
        </p:nvSpPr>
        <p:spPr>
          <a:xfrm>
            <a:off x="870653" y="3562623"/>
            <a:ext cx="1919088" cy="584775"/>
          </a:xfrm>
          <a:prstGeom prst="rect">
            <a:avLst/>
          </a:prstGeom>
        </p:spPr>
        <p:txBody>
          <a:bodyPr wrap="square">
            <a:spAutoFit/>
          </a:bodyPr>
          <a:lstStyle/>
          <a:p>
            <a:pPr marL="285750" indent="-285750" defTabSz="457200">
              <a:buFont typeface="Arial" panose="020B0604020202020204" pitchFamily="34" charset="0"/>
              <a:buChar char="•"/>
            </a:pPr>
            <a:r>
              <a:rPr lang="en-US" sz="1600" dirty="0">
                <a:solidFill>
                  <a:srgbClr val="373737"/>
                </a:solidFill>
                <a:latin typeface="Gill Sans"/>
              </a:rPr>
              <a:t>Infrastructure</a:t>
            </a:r>
          </a:p>
          <a:p>
            <a:pPr marL="285750" indent="-285750" defTabSz="457200">
              <a:buFont typeface="Arial" panose="020B0604020202020204" pitchFamily="34" charset="0"/>
              <a:buChar char="•"/>
            </a:pPr>
            <a:r>
              <a:rPr lang="en-US" sz="1600" dirty="0">
                <a:solidFill>
                  <a:srgbClr val="373737"/>
                </a:solidFill>
                <a:latin typeface="Gill Sans"/>
              </a:rPr>
              <a:t>Instantiation</a:t>
            </a:r>
          </a:p>
        </p:txBody>
      </p:sp>
      <p:sp>
        <p:nvSpPr>
          <p:cNvPr id="9" name="Rectangle 8">
            <a:extLst>
              <a:ext uri="{FF2B5EF4-FFF2-40B4-BE49-F238E27FC236}">
                <a16:creationId xmlns:a16="http://schemas.microsoft.com/office/drawing/2014/main" id="{D32A5944-FA7C-40D1-BC1F-21984278E5D3}"/>
              </a:ext>
            </a:extLst>
          </p:cNvPr>
          <p:cNvSpPr/>
          <p:nvPr/>
        </p:nvSpPr>
        <p:spPr>
          <a:xfrm>
            <a:off x="2762963" y="3560785"/>
            <a:ext cx="3272901" cy="584775"/>
          </a:xfrm>
          <a:prstGeom prst="rect">
            <a:avLst/>
          </a:prstGeom>
        </p:spPr>
        <p:txBody>
          <a:bodyPr wrap="square">
            <a:spAutoFit/>
          </a:bodyPr>
          <a:lstStyle/>
          <a:p>
            <a:pPr marL="285750" indent="-285750" defTabSz="457200">
              <a:buFont typeface="Arial" panose="020B0604020202020204" pitchFamily="34" charset="0"/>
              <a:buChar char="•"/>
            </a:pPr>
            <a:r>
              <a:rPr lang="en-US" sz="1600" dirty="0">
                <a:solidFill>
                  <a:srgbClr val="373737"/>
                </a:solidFill>
                <a:latin typeface="Gill Sans"/>
              </a:rPr>
              <a:t>Tear-Down</a:t>
            </a:r>
          </a:p>
          <a:p>
            <a:pPr marL="285750" indent="-285750" defTabSz="457200">
              <a:buFont typeface="Arial" panose="020B0604020202020204" pitchFamily="34" charset="0"/>
              <a:buChar char="•"/>
            </a:pPr>
            <a:r>
              <a:rPr lang="en-US" sz="1600" dirty="0">
                <a:solidFill>
                  <a:srgbClr val="373737"/>
                </a:solidFill>
                <a:latin typeface="Gill Sans"/>
              </a:rPr>
              <a:t>Performance</a:t>
            </a:r>
          </a:p>
        </p:txBody>
      </p:sp>
      <p:sp>
        <p:nvSpPr>
          <p:cNvPr id="10" name="Rectangle 9">
            <a:extLst>
              <a:ext uri="{FF2B5EF4-FFF2-40B4-BE49-F238E27FC236}">
                <a16:creationId xmlns:a16="http://schemas.microsoft.com/office/drawing/2014/main" id="{4B4A0202-848D-4A99-AF19-C5533F900D4B}"/>
              </a:ext>
            </a:extLst>
          </p:cNvPr>
          <p:cNvSpPr/>
          <p:nvPr/>
        </p:nvSpPr>
        <p:spPr>
          <a:xfrm>
            <a:off x="1760419" y="991676"/>
            <a:ext cx="1931426" cy="369332"/>
          </a:xfrm>
          <a:prstGeom prst="rect">
            <a:avLst/>
          </a:prstGeom>
        </p:spPr>
        <p:txBody>
          <a:bodyPr wrap="none">
            <a:spAutoFit/>
          </a:bodyPr>
          <a:lstStyle/>
          <a:p>
            <a:pPr defTabSz="457200">
              <a:spcAft>
                <a:spcPts val="600"/>
              </a:spcAft>
            </a:pPr>
            <a:r>
              <a:rPr lang="en-US" b="1" dirty="0">
                <a:solidFill>
                  <a:srgbClr val="168FDF"/>
                </a:solidFill>
                <a:latin typeface="Gill Sans"/>
                <a:cs typeface="ATT Aleck Sans" panose="020B0503020203020204" pitchFamily="34" charset="0"/>
              </a:rPr>
              <a:t>Actions Underway</a:t>
            </a:r>
          </a:p>
        </p:txBody>
      </p:sp>
      <p:pic>
        <p:nvPicPr>
          <p:cNvPr id="11" name="Picture 10">
            <a:extLst>
              <a:ext uri="{FF2B5EF4-FFF2-40B4-BE49-F238E27FC236}">
                <a16:creationId xmlns:a16="http://schemas.microsoft.com/office/drawing/2014/main" id="{6792E1E4-E571-40BC-90F3-360A573DB8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295" y="1628552"/>
            <a:ext cx="398572" cy="398572"/>
          </a:xfrm>
          <a:prstGeom prst="rect">
            <a:avLst/>
          </a:prstGeom>
        </p:spPr>
      </p:pic>
      <p:pic>
        <p:nvPicPr>
          <p:cNvPr id="12" name="Picture 11">
            <a:extLst>
              <a:ext uri="{FF2B5EF4-FFF2-40B4-BE49-F238E27FC236}">
                <a16:creationId xmlns:a16="http://schemas.microsoft.com/office/drawing/2014/main" id="{54BB7989-E30A-4B1E-8873-718C178EAC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535" y="2432629"/>
            <a:ext cx="369332" cy="369332"/>
          </a:xfrm>
          <a:prstGeom prst="rect">
            <a:avLst/>
          </a:prstGeom>
        </p:spPr>
      </p:pic>
      <p:pic>
        <p:nvPicPr>
          <p:cNvPr id="13" name="Picture 12">
            <a:extLst>
              <a:ext uri="{FF2B5EF4-FFF2-40B4-BE49-F238E27FC236}">
                <a16:creationId xmlns:a16="http://schemas.microsoft.com/office/drawing/2014/main" id="{5282BA20-7A15-4DAB-B7D3-83FF14F142D8}"/>
              </a:ext>
            </a:extLst>
          </p:cNvPr>
          <p:cNvPicPr>
            <a:picLocks noChangeAspect="1"/>
          </p:cNvPicPr>
          <p:nvPr/>
        </p:nvPicPr>
        <p:blipFill>
          <a:blip r:embed="rId5"/>
          <a:stretch>
            <a:fillRect/>
          </a:stretch>
        </p:blipFill>
        <p:spPr>
          <a:xfrm>
            <a:off x="260511" y="4373390"/>
            <a:ext cx="411370" cy="411370"/>
          </a:xfrm>
          <a:prstGeom prst="rect">
            <a:avLst/>
          </a:prstGeom>
        </p:spPr>
      </p:pic>
      <p:pic>
        <p:nvPicPr>
          <p:cNvPr id="14" name="Picture 13">
            <a:extLst>
              <a:ext uri="{FF2B5EF4-FFF2-40B4-BE49-F238E27FC236}">
                <a16:creationId xmlns:a16="http://schemas.microsoft.com/office/drawing/2014/main" id="{22102C99-3BA2-4679-A4CB-F37FB398E7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4126" y="3135502"/>
            <a:ext cx="382741" cy="382741"/>
          </a:xfrm>
          <a:prstGeom prst="rect">
            <a:avLst/>
          </a:prstGeom>
        </p:spPr>
      </p:pic>
      <p:sp>
        <p:nvSpPr>
          <p:cNvPr id="15" name="Rectangle 14">
            <a:extLst>
              <a:ext uri="{FF2B5EF4-FFF2-40B4-BE49-F238E27FC236}">
                <a16:creationId xmlns:a16="http://schemas.microsoft.com/office/drawing/2014/main" id="{800E5588-2A10-4103-8E7B-2D8873232CA1}"/>
              </a:ext>
            </a:extLst>
          </p:cNvPr>
          <p:cNvSpPr/>
          <p:nvPr/>
        </p:nvSpPr>
        <p:spPr>
          <a:xfrm>
            <a:off x="9000976" y="991676"/>
            <a:ext cx="1153521" cy="369332"/>
          </a:xfrm>
          <a:prstGeom prst="rect">
            <a:avLst/>
          </a:prstGeom>
        </p:spPr>
        <p:txBody>
          <a:bodyPr wrap="none">
            <a:spAutoFit/>
          </a:bodyPr>
          <a:lstStyle/>
          <a:p>
            <a:pPr defTabSz="457200">
              <a:spcAft>
                <a:spcPts val="600"/>
              </a:spcAft>
            </a:pPr>
            <a:r>
              <a:rPr lang="en-US" b="1" dirty="0">
                <a:solidFill>
                  <a:srgbClr val="168FDF"/>
                </a:solidFill>
                <a:latin typeface="Gill Sans"/>
                <a:cs typeface="ATT Aleck Sans" panose="020B0503020203020204" pitchFamily="34" charset="0"/>
              </a:rPr>
              <a:t>Outcomes</a:t>
            </a:r>
          </a:p>
        </p:txBody>
      </p:sp>
      <p:cxnSp>
        <p:nvCxnSpPr>
          <p:cNvPr id="16" name="Straight Connector 15">
            <a:extLst>
              <a:ext uri="{FF2B5EF4-FFF2-40B4-BE49-F238E27FC236}">
                <a16:creationId xmlns:a16="http://schemas.microsoft.com/office/drawing/2014/main" id="{AF0C0F88-2735-4A12-B68B-811893BECADD}"/>
              </a:ext>
            </a:extLst>
          </p:cNvPr>
          <p:cNvCxnSpPr>
            <a:cxnSpLocks/>
          </p:cNvCxnSpPr>
          <p:nvPr/>
        </p:nvCxnSpPr>
        <p:spPr>
          <a:xfrm>
            <a:off x="827765" y="2984388"/>
            <a:ext cx="11360315" cy="0"/>
          </a:xfrm>
          <a:prstGeom prst="line">
            <a:avLst/>
          </a:prstGeom>
          <a:noFill/>
          <a:ln w="12700" cap="sq" cmpd="sng" algn="ctr">
            <a:solidFill>
              <a:srgbClr val="009FDB"/>
            </a:solidFill>
            <a:prstDash val="dash"/>
          </a:ln>
          <a:effectLst/>
        </p:spPr>
      </p:cxnSp>
      <p:sp>
        <p:nvSpPr>
          <p:cNvPr id="17" name="Rectangle 16">
            <a:extLst>
              <a:ext uri="{FF2B5EF4-FFF2-40B4-BE49-F238E27FC236}">
                <a16:creationId xmlns:a16="http://schemas.microsoft.com/office/drawing/2014/main" id="{98DCA722-F4F4-4E55-BC7B-9ADBEAE59668}"/>
              </a:ext>
            </a:extLst>
          </p:cNvPr>
          <p:cNvSpPr/>
          <p:nvPr/>
        </p:nvSpPr>
        <p:spPr>
          <a:xfrm>
            <a:off x="7231245" y="3147124"/>
            <a:ext cx="4956834" cy="584775"/>
          </a:xfrm>
          <a:prstGeom prst="rect">
            <a:avLst/>
          </a:prstGeom>
        </p:spPr>
        <p:txBody>
          <a:bodyPr wrap="square">
            <a:spAutoFit/>
          </a:bodyPr>
          <a:lstStyle/>
          <a:p>
            <a:pPr defTabSz="457200"/>
            <a:r>
              <a:rPr lang="en-US" sz="1600" dirty="0">
                <a:solidFill>
                  <a:srgbClr val="373737"/>
                </a:solidFill>
                <a:latin typeface="Gill Sans"/>
              </a:rPr>
              <a:t>Ensure certification criteria and badging requirements are met through an robust &amp; optimized test suite</a:t>
            </a:r>
            <a:endParaRPr lang="en-US" sz="1600" dirty="0">
              <a:solidFill>
                <a:srgbClr val="000000"/>
              </a:solidFill>
              <a:latin typeface="Gill Sans"/>
            </a:endParaRPr>
          </a:p>
        </p:txBody>
      </p:sp>
      <p:cxnSp>
        <p:nvCxnSpPr>
          <p:cNvPr id="18" name="Straight Connector 17">
            <a:extLst>
              <a:ext uri="{FF2B5EF4-FFF2-40B4-BE49-F238E27FC236}">
                <a16:creationId xmlns:a16="http://schemas.microsoft.com/office/drawing/2014/main" id="{6353A5E3-4942-4B0C-84AF-FAA6EEFB6C7C}"/>
              </a:ext>
            </a:extLst>
          </p:cNvPr>
          <p:cNvCxnSpPr>
            <a:cxnSpLocks/>
          </p:cNvCxnSpPr>
          <p:nvPr/>
        </p:nvCxnSpPr>
        <p:spPr>
          <a:xfrm flipV="1">
            <a:off x="0" y="1356723"/>
            <a:ext cx="12192000" cy="10188"/>
          </a:xfrm>
          <a:prstGeom prst="line">
            <a:avLst/>
          </a:prstGeom>
          <a:noFill/>
          <a:ln w="19050" cap="sq" cmpd="sng" algn="ctr">
            <a:solidFill>
              <a:srgbClr val="FFFFFF">
                <a:lumMod val="50000"/>
              </a:srgbClr>
            </a:solidFill>
            <a:prstDash val="solid"/>
          </a:ln>
          <a:effectLst/>
        </p:spPr>
      </p:cxnSp>
      <p:sp>
        <p:nvSpPr>
          <p:cNvPr id="19" name="Rectangle 18">
            <a:extLst>
              <a:ext uri="{FF2B5EF4-FFF2-40B4-BE49-F238E27FC236}">
                <a16:creationId xmlns:a16="http://schemas.microsoft.com/office/drawing/2014/main" id="{D5ECC0B3-77FE-4C4E-B7FD-CC44F2628CFA}"/>
              </a:ext>
            </a:extLst>
          </p:cNvPr>
          <p:cNvSpPr/>
          <p:nvPr/>
        </p:nvSpPr>
        <p:spPr>
          <a:xfrm>
            <a:off x="4534261" y="3565661"/>
            <a:ext cx="1293559" cy="584775"/>
          </a:xfrm>
          <a:prstGeom prst="rect">
            <a:avLst/>
          </a:prstGeom>
        </p:spPr>
        <p:txBody>
          <a:bodyPr wrap="none">
            <a:spAutoFit/>
          </a:bodyPr>
          <a:lstStyle/>
          <a:p>
            <a:pPr marL="285750" indent="-285750" defTabSz="457200">
              <a:buFont typeface="Arial" panose="020B0604020202020204" pitchFamily="34" charset="0"/>
              <a:buChar char="•"/>
            </a:pPr>
            <a:r>
              <a:rPr lang="en-US" sz="1600" dirty="0">
                <a:solidFill>
                  <a:srgbClr val="373737"/>
                </a:solidFill>
                <a:latin typeface="Gill Sans"/>
              </a:rPr>
              <a:t>Resiliency</a:t>
            </a:r>
          </a:p>
          <a:p>
            <a:pPr marL="285750" indent="-285750" defTabSz="457200">
              <a:buFont typeface="Arial" panose="020B0604020202020204" pitchFamily="34" charset="0"/>
              <a:buChar char="•"/>
            </a:pPr>
            <a:r>
              <a:rPr lang="en-US" sz="1600" dirty="0">
                <a:solidFill>
                  <a:srgbClr val="373737"/>
                </a:solidFill>
                <a:latin typeface="Gill Sans"/>
              </a:rPr>
              <a:t>Security</a:t>
            </a:r>
            <a:endParaRPr lang="en-US" sz="1600" dirty="0">
              <a:solidFill>
                <a:srgbClr val="000000"/>
              </a:solidFill>
              <a:latin typeface="Gill Sans"/>
            </a:endParaRPr>
          </a:p>
        </p:txBody>
      </p:sp>
      <p:sp>
        <p:nvSpPr>
          <p:cNvPr id="20" name="Rectangle 19">
            <a:extLst>
              <a:ext uri="{FF2B5EF4-FFF2-40B4-BE49-F238E27FC236}">
                <a16:creationId xmlns:a16="http://schemas.microsoft.com/office/drawing/2014/main" id="{146B79C9-3B73-423E-9AD1-ACC30A3EA1B1}"/>
              </a:ext>
            </a:extLst>
          </p:cNvPr>
          <p:cNvSpPr/>
          <p:nvPr/>
        </p:nvSpPr>
        <p:spPr>
          <a:xfrm>
            <a:off x="787764" y="2342827"/>
            <a:ext cx="4343769" cy="584775"/>
          </a:xfrm>
          <a:prstGeom prst="rect">
            <a:avLst/>
          </a:prstGeom>
        </p:spPr>
        <p:txBody>
          <a:bodyPr wrap="square">
            <a:spAutoFit/>
          </a:bodyPr>
          <a:lstStyle/>
          <a:p>
            <a:pPr defTabSz="457200" fontAlgn="base"/>
            <a:r>
              <a:rPr lang="en-US" sz="1600" dirty="0">
                <a:solidFill>
                  <a:srgbClr val="373737"/>
                </a:solidFill>
                <a:latin typeface="Gill Sans"/>
              </a:rPr>
              <a:t>Define badging requirements to achieve certification</a:t>
            </a:r>
          </a:p>
        </p:txBody>
      </p:sp>
      <p:sp>
        <p:nvSpPr>
          <p:cNvPr id="21" name="Rectangle 20">
            <a:extLst>
              <a:ext uri="{FF2B5EF4-FFF2-40B4-BE49-F238E27FC236}">
                <a16:creationId xmlns:a16="http://schemas.microsoft.com/office/drawing/2014/main" id="{4A04A33D-93F8-4CC5-A739-CE87154D3D65}"/>
              </a:ext>
            </a:extLst>
          </p:cNvPr>
          <p:cNvSpPr/>
          <p:nvPr/>
        </p:nvSpPr>
        <p:spPr>
          <a:xfrm>
            <a:off x="7231245" y="2448018"/>
            <a:ext cx="4697339" cy="338554"/>
          </a:xfrm>
          <a:prstGeom prst="rect">
            <a:avLst/>
          </a:prstGeom>
        </p:spPr>
        <p:txBody>
          <a:bodyPr wrap="square">
            <a:spAutoFit/>
          </a:bodyPr>
          <a:lstStyle/>
          <a:p>
            <a:pPr defTabSz="457200"/>
            <a:r>
              <a:rPr lang="en-US" sz="1600" dirty="0">
                <a:solidFill>
                  <a:srgbClr val="373737"/>
                </a:solidFill>
                <a:latin typeface="Gill Sans"/>
              </a:rPr>
              <a:t>Deliver compliant &amp; stable VNFs | CNFs to CSPs</a:t>
            </a:r>
            <a:endParaRPr lang="en-US" sz="1600" dirty="0">
              <a:solidFill>
                <a:srgbClr val="000000"/>
              </a:solidFill>
              <a:latin typeface="Gill Sans"/>
            </a:endParaRPr>
          </a:p>
        </p:txBody>
      </p:sp>
      <p:sp>
        <p:nvSpPr>
          <p:cNvPr id="22" name="Rectangle 21">
            <a:extLst>
              <a:ext uri="{FF2B5EF4-FFF2-40B4-BE49-F238E27FC236}">
                <a16:creationId xmlns:a16="http://schemas.microsoft.com/office/drawing/2014/main" id="{46442377-AA7C-4111-98C3-DDDA768153A3}"/>
              </a:ext>
            </a:extLst>
          </p:cNvPr>
          <p:cNvSpPr/>
          <p:nvPr/>
        </p:nvSpPr>
        <p:spPr>
          <a:xfrm>
            <a:off x="787764" y="1546946"/>
            <a:ext cx="4343769" cy="584775"/>
          </a:xfrm>
          <a:prstGeom prst="rect">
            <a:avLst/>
          </a:prstGeom>
        </p:spPr>
        <p:txBody>
          <a:bodyPr wrap="square">
            <a:spAutoFit/>
          </a:bodyPr>
          <a:lstStyle/>
          <a:p>
            <a:pPr defTabSz="457200" fontAlgn="base"/>
            <a:r>
              <a:rPr lang="en-US" sz="1600" dirty="0">
                <a:solidFill>
                  <a:srgbClr val="373737"/>
                </a:solidFill>
                <a:latin typeface="Gill Sans"/>
              </a:rPr>
              <a:t>Define requirements &amp; criteria for profile based implementations &amp; certifications</a:t>
            </a:r>
          </a:p>
        </p:txBody>
      </p:sp>
      <p:sp>
        <p:nvSpPr>
          <p:cNvPr id="23" name="Rectangle 22">
            <a:extLst>
              <a:ext uri="{FF2B5EF4-FFF2-40B4-BE49-F238E27FC236}">
                <a16:creationId xmlns:a16="http://schemas.microsoft.com/office/drawing/2014/main" id="{3A815ED3-E8B2-40BB-9549-9E28DC287171}"/>
              </a:ext>
            </a:extLst>
          </p:cNvPr>
          <p:cNvSpPr/>
          <p:nvPr/>
        </p:nvSpPr>
        <p:spPr>
          <a:xfrm>
            <a:off x="7226366" y="1556078"/>
            <a:ext cx="4697339" cy="584775"/>
          </a:xfrm>
          <a:prstGeom prst="rect">
            <a:avLst/>
          </a:prstGeom>
        </p:spPr>
        <p:txBody>
          <a:bodyPr wrap="square">
            <a:spAutoFit/>
          </a:bodyPr>
          <a:lstStyle/>
          <a:p>
            <a:pPr defTabSz="457200"/>
            <a:r>
              <a:rPr lang="en-US" sz="1600" dirty="0">
                <a:solidFill>
                  <a:srgbClr val="373737"/>
                </a:solidFill>
                <a:latin typeface="Gill Sans"/>
              </a:rPr>
              <a:t>Clearly defined requirements to assess vendor software, hardware, and VNF solutions</a:t>
            </a:r>
            <a:endParaRPr lang="en-US" sz="1600" dirty="0">
              <a:solidFill>
                <a:srgbClr val="000000"/>
              </a:solidFill>
              <a:latin typeface="Gill Sans"/>
            </a:endParaRPr>
          </a:p>
        </p:txBody>
      </p:sp>
      <p:cxnSp>
        <p:nvCxnSpPr>
          <p:cNvPr id="24" name="Straight Connector 23">
            <a:extLst>
              <a:ext uri="{FF2B5EF4-FFF2-40B4-BE49-F238E27FC236}">
                <a16:creationId xmlns:a16="http://schemas.microsoft.com/office/drawing/2014/main" id="{FAC900F7-F99F-4CFF-A7AD-ACD8D645098D}"/>
              </a:ext>
            </a:extLst>
          </p:cNvPr>
          <p:cNvCxnSpPr>
            <a:cxnSpLocks/>
          </p:cNvCxnSpPr>
          <p:nvPr/>
        </p:nvCxnSpPr>
        <p:spPr>
          <a:xfrm>
            <a:off x="835841" y="2240143"/>
            <a:ext cx="11360315" cy="0"/>
          </a:xfrm>
          <a:prstGeom prst="line">
            <a:avLst/>
          </a:prstGeom>
          <a:noFill/>
          <a:ln w="12700" cap="sq" cmpd="sng" algn="ctr">
            <a:solidFill>
              <a:srgbClr val="009FDB"/>
            </a:solidFill>
            <a:prstDash val="dash"/>
          </a:ln>
          <a:effectLst/>
        </p:spPr>
      </p:cxnSp>
      <p:cxnSp>
        <p:nvCxnSpPr>
          <p:cNvPr id="25" name="Straight Connector 24">
            <a:extLst>
              <a:ext uri="{FF2B5EF4-FFF2-40B4-BE49-F238E27FC236}">
                <a16:creationId xmlns:a16="http://schemas.microsoft.com/office/drawing/2014/main" id="{0ABBCA3E-C72F-4E97-91E7-6777F2F879D6}"/>
              </a:ext>
            </a:extLst>
          </p:cNvPr>
          <p:cNvCxnSpPr>
            <a:cxnSpLocks/>
          </p:cNvCxnSpPr>
          <p:nvPr/>
        </p:nvCxnSpPr>
        <p:spPr>
          <a:xfrm>
            <a:off x="840992" y="4253982"/>
            <a:ext cx="11360315" cy="0"/>
          </a:xfrm>
          <a:prstGeom prst="line">
            <a:avLst/>
          </a:prstGeom>
          <a:noFill/>
          <a:ln w="12700" cap="sq" cmpd="sng" algn="ctr">
            <a:solidFill>
              <a:srgbClr val="009FDB"/>
            </a:solidFill>
            <a:prstDash val="dash"/>
          </a:ln>
          <a:effectLst/>
        </p:spPr>
      </p:cxnSp>
      <p:sp>
        <p:nvSpPr>
          <p:cNvPr id="26" name="Rectangle 25">
            <a:extLst>
              <a:ext uri="{FF2B5EF4-FFF2-40B4-BE49-F238E27FC236}">
                <a16:creationId xmlns:a16="http://schemas.microsoft.com/office/drawing/2014/main" id="{4090E6D3-4D46-4DED-BF6B-1B9EEC5E3C0D}"/>
              </a:ext>
            </a:extLst>
          </p:cNvPr>
          <p:cNvSpPr/>
          <p:nvPr/>
        </p:nvSpPr>
        <p:spPr>
          <a:xfrm>
            <a:off x="787763" y="4373390"/>
            <a:ext cx="4343769" cy="338554"/>
          </a:xfrm>
          <a:prstGeom prst="rect">
            <a:avLst/>
          </a:prstGeom>
        </p:spPr>
        <p:txBody>
          <a:bodyPr wrap="square">
            <a:spAutoFit/>
          </a:bodyPr>
          <a:lstStyle/>
          <a:p>
            <a:pPr defTabSz="457200" fontAlgn="base"/>
            <a:r>
              <a:rPr lang="en-US" sz="1600" dirty="0">
                <a:solidFill>
                  <a:srgbClr val="373737"/>
                </a:solidFill>
                <a:latin typeface="Gill Sans"/>
              </a:rPr>
              <a:t>Establish guidelines and/or processes for: </a:t>
            </a:r>
          </a:p>
        </p:txBody>
      </p:sp>
      <p:sp>
        <p:nvSpPr>
          <p:cNvPr id="27" name="Rectangle 26">
            <a:extLst>
              <a:ext uri="{FF2B5EF4-FFF2-40B4-BE49-F238E27FC236}">
                <a16:creationId xmlns:a16="http://schemas.microsoft.com/office/drawing/2014/main" id="{02720556-4E84-4374-BB76-9A764C870334}"/>
              </a:ext>
            </a:extLst>
          </p:cNvPr>
          <p:cNvSpPr/>
          <p:nvPr/>
        </p:nvSpPr>
        <p:spPr>
          <a:xfrm>
            <a:off x="870653" y="4711325"/>
            <a:ext cx="2396330" cy="338554"/>
          </a:xfrm>
          <a:prstGeom prst="rect">
            <a:avLst/>
          </a:prstGeom>
        </p:spPr>
        <p:txBody>
          <a:bodyPr wrap="square">
            <a:spAutoFit/>
          </a:bodyPr>
          <a:lstStyle/>
          <a:p>
            <a:pPr marL="285750" indent="-285750" defTabSz="457200">
              <a:buFont typeface="Arial" panose="020B0604020202020204" pitchFamily="34" charset="0"/>
              <a:buChar char="•"/>
            </a:pPr>
            <a:r>
              <a:rPr lang="en-US" sz="1600" dirty="0">
                <a:solidFill>
                  <a:srgbClr val="373737"/>
                </a:solidFill>
                <a:latin typeface="Gill Sans"/>
              </a:rPr>
              <a:t>Entry | Exit Criteria</a:t>
            </a:r>
          </a:p>
        </p:txBody>
      </p:sp>
      <p:sp>
        <p:nvSpPr>
          <p:cNvPr id="28" name="Rectangle 27">
            <a:extLst>
              <a:ext uri="{FF2B5EF4-FFF2-40B4-BE49-F238E27FC236}">
                <a16:creationId xmlns:a16="http://schemas.microsoft.com/office/drawing/2014/main" id="{7D4D088D-A8CA-442F-A47B-B0FCF85B3324}"/>
              </a:ext>
            </a:extLst>
          </p:cNvPr>
          <p:cNvSpPr/>
          <p:nvPr/>
        </p:nvSpPr>
        <p:spPr>
          <a:xfrm>
            <a:off x="870653" y="4966202"/>
            <a:ext cx="1729576" cy="338554"/>
          </a:xfrm>
          <a:prstGeom prst="rect">
            <a:avLst/>
          </a:prstGeom>
        </p:spPr>
        <p:txBody>
          <a:bodyPr wrap="none">
            <a:spAutoFit/>
          </a:bodyPr>
          <a:lstStyle/>
          <a:p>
            <a:pPr marL="285750" indent="-285750" defTabSz="457200">
              <a:buFont typeface="Arial" panose="020B0604020202020204" pitchFamily="34" charset="0"/>
              <a:buChar char="•"/>
            </a:pPr>
            <a:r>
              <a:rPr lang="en-US" sz="1600" dirty="0">
                <a:solidFill>
                  <a:srgbClr val="373737"/>
                </a:solidFill>
                <a:latin typeface="Gill Sans"/>
              </a:rPr>
              <a:t>Test Categories</a:t>
            </a:r>
            <a:endParaRPr lang="en-US" sz="1600" dirty="0">
              <a:solidFill>
                <a:srgbClr val="000000"/>
              </a:solidFill>
              <a:latin typeface="Gill Sans"/>
            </a:endParaRPr>
          </a:p>
        </p:txBody>
      </p:sp>
      <p:sp>
        <p:nvSpPr>
          <p:cNvPr id="29" name="Rectangle 28">
            <a:extLst>
              <a:ext uri="{FF2B5EF4-FFF2-40B4-BE49-F238E27FC236}">
                <a16:creationId xmlns:a16="http://schemas.microsoft.com/office/drawing/2014/main" id="{9A80066F-2DEE-4538-9A33-6DC68F91A8C0}"/>
              </a:ext>
            </a:extLst>
          </p:cNvPr>
          <p:cNvSpPr/>
          <p:nvPr/>
        </p:nvSpPr>
        <p:spPr>
          <a:xfrm>
            <a:off x="3200153" y="4711325"/>
            <a:ext cx="1966179" cy="584775"/>
          </a:xfrm>
          <a:prstGeom prst="rect">
            <a:avLst/>
          </a:prstGeom>
        </p:spPr>
        <p:txBody>
          <a:bodyPr wrap="none">
            <a:spAutoFit/>
          </a:bodyPr>
          <a:lstStyle/>
          <a:p>
            <a:pPr marL="285750" indent="-285750" defTabSz="457200">
              <a:buFont typeface="Arial" panose="020B0604020202020204" pitchFamily="34" charset="0"/>
              <a:buChar char="•"/>
            </a:pPr>
            <a:r>
              <a:rPr lang="en-US" sz="1600" dirty="0">
                <a:solidFill>
                  <a:srgbClr val="373737"/>
                </a:solidFill>
                <a:latin typeface="Gill Sans"/>
              </a:rPr>
              <a:t>Quality Assurance</a:t>
            </a:r>
          </a:p>
          <a:p>
            <a:pPr marL="285750" indent="-285750" defTabSz="457200">
              <a:buFont typeface="Arial" panose="020B0604020202020204" pitchFamily="34" charset="0"/>
              <a:buChar char="•"/>
            </a:pPr>
            <a:r>
              <a:rPr lang="en-US" sz="1600" dirty="0">
                <a:solidFill>
                  <a:srgbClr val="373737"/>
                </a:solidFill>
                <a:latin typeface="Gill Sans"/>
              </a:rPr>
              <a:t>Test Case In-Take</a:t>
            </a:r>
          </a:p>
        </p:txBody>
      </p:sp>
      <p:sp>
        <p:nvSpPr>
          <p:cNvPr id="31" name="Rectangle 30">
            <a:extLst>
              <a:ext uri="{FF2B5EF4-FFF2-40B4-BE49-F238E27FC236}">
                <a16:creationId xmlns:a16="http://schemas.microsoft.com/office/drawing/2014/main" id="{832678C2-330E-4889-A1F1-5A2A73D3BA7E}"/>
              </a:ext>
            </a:extLst>
          </p:cNvPr>
          <p:cNvSpPr/>
          <p:nvPr/>
        </p:nvSpPr>
        <p:spPr>
          <a:xfrm>
            <a:off x="7221355" y="4461226"/>
            <a:ext cx="4697339" cy="830997"/>
          </a:xfrm>
          <a:prstGeom prst="rect">
            <a:avLst/>
          </a:prstGeom>
        </p:spPr>
        <p:txBody>
          <a:bodyPr wrap="square">
            <a:spAutoFit/>
          </a:bodyPr>
          <a:lstStyle/>
          <a:p>
            <a:pPr defTabSz="457200"/>
            <a:r>
              <a:rPr lang="en-US" sz="1600" dirty="0">
                <a:solidFill>
                  <a:srgbClr val="373737"/>
                </a:solidFill>
                <a:latin typeface="Gill Sans"/>
              </a:rPr>
              <a:t>Ensure proper level of structure &amp; discipline exists within test ecosystem to effectively manage &amp; scale to demand </a:t>
            </a:r>
            <a:endParaRPr lang="en-US" sz="1600" dirty="0">
              <a:solidFill>
                <a:srgbClr val="000000"/>
              </a:solidFill>
              <a:latin typeface="Gill Sans"/>
            </a:endParaRPr>
          </a:p>
        </p:txBody>
      </p:sp>
      <p:cxnSp>
        <p:nvCxnSpPr>
          <p:cNvPr id="32" name="Straight Connector 31">
            <a:extLst>
              <a:ext uri="{FF2B5EF4-FFF2-40B4-BE49-F238E27FC236}">
                <a16:creationId xmlns:a16="http://schemas.microsoft.com/office/drawing/2014/main" id="{350BE992-6B80-4F63-8B84-FDBB9FDA6F30}"/>
              </a:ext>
            </a:extLst>
          </p:cNvPr>
          <p:cNvCxnSpPr>
            <a:cxnSpLocks/>
          </p:cNvCxnSpPr>
          <p:nvPr/>
        </p:nvCxnSpPr>
        <p:spPr>
          <a:xfrm>
            <a:off x="827764" y="5445069"/>
            <a:ext cx="11360315" cy="0"/>
          </a:xfrm>
          <a:prstGeom prst="line">
            <a:avLst/>
          </a:prstGeom>
          <a:noFill/>
          <a:ln w="12700" cap="sq" cmpd="sng" algn="ctr">
            <a:solidFill>
              <a:srgbClr val="009FDB"/>
            </a:solidFill>
            <a:prstDash val="dash"/>
          </a:ln>
          <a:effectLst/>
        </p:spPr>
      </p:cxnSp>
      <p:sp>
        <p:nvSpPr>
          <p:cNvPr id="33" name="Rectangle 32">
            <a:extLst>
              <a:ext uri="{FF2B5EF4-FFF2-40B4-BE49-F238E27FC236}">
                <a16:creationId xmlns:a16="http://schemas.microsoft.com/office/drawing/2014/main" id="{CAE32D87-59BC-45DE-ACD4-FF60388777C0}"/>
              </a:ext>
            </a:extLst>
          </p:cNvPr>
          <p:cNvSpPr/>
          <p:nvPr/>
        </p:nvSpPr>
        <p:spPr>
          <a:xfrm>
            <a:off x="827764" y="5618954"/>
            <a:ext cx="4695040" cy="584775"/>
          </a:xfrm>
          <a:prstGeom prst="rect">
            <a:avLst/>
          </a:prstGeom>
        </p:spPr>
        <p:txBody>
          <a:bodyPr wrap="square">
            <a:spAutoFit/>
          </a:bodyPr>
          <a:lstStyle/>
          <a:p>
            <a:pPr defTabSz="457200"/>
            <a:r>
              <a:rPr lang="en-US" sz="1600" dirty="0">
                <a:solidFill>
                  <a:srgbClr val="373737"/>
                </a:solidFill>
                <a:latin typeface="Gill Sans"/>
              </a:rPr>
              <a:t>Define &amp; align across communities on the test framework &amp; tooling</a:t>
            </a:r>
          </a:p>
        </p:txBody>
      </p:sp>
      <p:sp>
        <p:nvSpPr>
          <p:cNvPr id="34" name="Rectangle 33">
            <a:extLst>
              <a:ext uri="{FF2B5EF4-FFF2-40B4-BE49-F238E27FC236}">
                <a16:creationId xmlns:a16="http://schemas.microsoft.com/office/drawing/2014/main" id="{B6C03B74-2354-45FB-944A-84D292244448}"/>
              </a:ext>
            </a:extLst>
          </p:cNvPr>
          <p:cNvSpPr/>
          <p:nvPr/>
        </p:nvSpPr>
        <p:spPr>
          <a:xfrm>
            <a:off x="7231245" y="5610152"/>
            <a:ext cx="4697339" cy="584775"/>
          </a:xfrm>
          <a:prstGeom prst="rect">
            <a:avLst/>
          </a:prstGeom>
        </p:spPr>
        <p:txBody>
          <a:bodyPr wrap="square">
            <a:spAutoFit/>
          </a:bodyPr>
          <a:lstStyle/>
          <a:p>
            <a:pPr defTabSz="457200"/>
            <a:r>
              <a:rPr lang="en-US" sz="1600" dirty="0">
                <a:solidFill>
                  <a:srgbClr val="373737"/>
                </a:solidFill>
                <a:latin typeface="Gill Sans"/>
              </a:rPr>
              <a:t>Optimized test ecosystem, designed to scale, manage, &amp; perform VNF | CNF certifications </a:t>
            </a:r>
            <a:endParaRPr lang="en-US" sz="1600" dirty="0">
              <a:solidFill>
                <a:srgbClr val="000000"/>
              </a:solidFill>
              <a:latin typeface="Gill Sans"/>
            </a:endParaRPr>
          </a:p>
        </p:txBody>
      </p:sp>
      <p:pic>
        <p:nvPicPr>
          <p:cNvPr id="35" name="Picture 34">
            <a:extLst>
              <a:ext uri="{FF2B5EF4-FFF2-40B4-BE49-F238E27FC236}">
                <a16:creationId xmlns:a16="http://schemas.microsoft.com/office/drawing/2014/main" id="{2C6BB318-B252-4984-B2A6-1AB02F45CE2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5303" y="5639542"/>
            <a:ext cx="337597" cy="337597"/>
          </a:xfrm>
          <a:prstGeom prst="rect">
            <a:avLst/>
          </a:prstGeom>
        </p:spPr>
      </p:pic>
    </p:spTree>
    <p:extLst>
      <p:ext uri="{BB962C8B-B14F-4D97-AF65-F5344CB8AC3E}">
        <p14:creationId xmlns:p14="http://schemas.microsoft.com/office/powerpoint/2010/main" val="241994091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2</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9" name="Title 8">
            <a:extLst>
              <a:ext uri="{FF2B5EF4-FFF2-40B4-BE49-F238E27FC236}">
                <a16:creationId xmlns:a16="http://schemas.microsoft.com/office/drawing/2014/main" id="{9E401F42-A5C8-4DAF-AF95-411C1A43B285}"/>
              </a:ext>
            </a:extLst>
          </p:cNvPr>
          <p:cNvSpPr>
            <a:spLocks noGrp="1"/>
          </p:cNvSpPr>
          <p:nvPr>
            <p:ph type="title"/>
          </p:nvPr>
        </p:nvSpPr>
        <p:spPr/>
        <p:txBody>
          <a:bodyPr/>
          <a:lstStyle/>
          <a:p>
            <a:r>
              <a:rPr lang="en-US" b="1" dirty="0"/>
              <a:t>Content &amp; MVP Targets</a:t>
            </a:r>
          </a:p>
        </p:txBody>
      </p:sp>
    </p:spTree>
    <p:extLst>
      <p:ext uri="{BB962C8B-B14F-4D97-AF65-F5344CB8AC3E}">
        <p14:creationId xmlns:p14="http://schemas.microsoft.com/office/powerpoint/2010/main" val="555130264"/>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5AA737AC-80F4-954A-88D2-00171C015611}"/>
              </a:ext>
            </a:extLst>
          </p:cNvPr>
          <p:cNvSpPr/>
          <p:nvPr/>
        </p:nvSpPr>
        <p:spPr>
          <a:xfrm>
            <a:off x="899240" y="4277530"/>
            <a:ext cx="2095500" cy="942079"/>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a:rPr>
              <a:t>CNTT (WG)</a:t>
            </a:r>
          </a:p>
        </p:txBody>
      </p:sp>
      <p:sp>
        <p:nvSpPr>
          <p:cNvPr id="17" name="Rounded Rectangle 16">
            <a:extLst>
              <a:ext uri="{FF2B5EF4-FFF2-40B4-BE49-F238E27FC236}">
                <a16:creationId xmlns:a16="http://schemas.microsoft.com/office/drawing/2014/main" id="{BC3CAED1-F32B-4D4D-8360-6A63C0AB5EE5}"/>
              </a:ext>
            </a:extLst>
          </p:cNvPr>
          <p:cNvSpPr/>
          <p:nvPr/>
        </p:nvSpPr>
        <p:spPr>
          <a:xfrm>
            <a:off x="3898251" y="3087471"/>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a:latin typeface="Open Sans"/>
              </a:rPr>
              <a:t>Governance</a:t>
            </a:r>
          </a:p>
        </p:txBody>
      </p:sp>
      <p:cxnSp>
        <p:nvCxnSpPr>
          <p:cNvPr id="42" name="Straight Arrow Connector 41">
            <a:extLst>
              <a:ext uri="{FF2B5EF4-FFF2-40B4-BE49-F238E27FC236}">
                <a16:creationId xmlns:a16="http://schemas.microsoft.com/office/drawing/2014/main" id="{2DECB004-7C7B-7F48-BC61-4107F2305479}"/>
              </a:ext>
            </a:extLst>
          </p:cNvPr>
          <p:cNvCxnSpPr>
            <a:cxnSpLocks/>
            <a:stCxn id="3" idx="0"/>
          </p:cNvCxnSpPr>
          <p:nvPr/>
        </p:nvCxnSpPr>
        <p:spPr>
          <a:xfrm flipH="1" flipV="1">
            <a:off x="1939115" y="2442155"/>
            <a:ext cx="7875" cy="1835375"/>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33C3289A-568B-DC42-8C19-618B16419C1A}"/>
              </a:ext>
            </a:extLst>
          </p:cNvPr>
          <p:cNvPicPr>
            <a:picLocks noChangeAspect="1"/>
          </p:cNvPicPr>
          <p:nvPr/>
        </p:nvPicPr>
        <p:blipFill>
          <a:blip r:embed="rId3"/>
          <a:stretch>
            <a:fillRect/>
          </a:stretch>
        </p:blipFill>
        <p:spPr>
          <a:xfrm>
            <a:off x="985580" y="1063538"/>
            <a:ext cx="298650" cy="383117"/>
          </a:xfrm>
          <a:prstGeom prst="rect">
            <a:avLst/>
          </a:prstGeom>
        </p:spPr>
      </p:pic>
      <p:sp>
        <p:nvSpPr>
          <p:cNvPr id="47" name="TextBox 46">
            <a:extLst>
              <a:ext uri="{FF2B5EF4-FFF2-40B4-BE49-F238E27FC236}">
                <a16:creationId xmlns:a16="http://schemas.microsoft.com/office/drawing/2014/main" id="{7CE793F6-6473-D549-A485-C7C424A0EA19}"/>
              </a:ext>
            </a:extLst>
          </p:cNvPr>
          <p:cNvSpPr txBox="1"/>
          <p:nvPr/>
        </p:nvSpPr>
        <p:spPr>
          <a:xfrm>
            <a:off x="1231903" y="1144527"/>
            <a:ext cx="1135952" cy="276999"/>
          </a:xfrm>
          <a:prstGeom prst="rect">
            <a:avLst/>
          </a:prstGeom>
          <a:noFill/>
        </p:spPr>
        <p:txBody>
          <a:bodyPr wrap="none" rtlCol="0">
            <a:spAutoFit/>
          </a:bodyPr>
          <a:lstStyle/>
          <a:p>
            <a:r>
              <a:rPr lang="en-US" sz="1200" dirty="0">
                <a:latin typeface="Open Sans"/>
              </a:rPr>
              <a:t>Lincoln Lavoie</a:t>
            </a:r>
          </a:p>
        </p:txBody>
      </p:sp>
      <p:sp>
        <p:nvSpPr>
          <p:cNvPr id="20" name="Rounded Rectangle 19">
            <a:extLst>
              <a:ext uri="{FF2B5EF4-FFF2-40B4-BE49-F238E27FC236}">
                <a16:creationId xmlns:a16="http://schemas.microsoft.com/office/drawing/2014/main" id="{CDFD1A8A-5011-AB4B-A244-658C79AA3053}"/>
              </a:ext>
            </a:extLst>
          </p:cNvPr>
          <p:cNvSpPr/>
          <p:nvPr/>
        </p:nvSpPr>
        <p:spPr>
          <a:xfrm>
            <a:off x="5481518" y="3087471"/>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a:rPr>
              <a:t>Framework</a:t>
            </a:r>
          </a:p>
        </p:txBody>
      </p:sp>
      <p:sp>
        <p:nvSpPr>
          <p:cNvPr id="21" name="Rounded Rectangle 20">
            <a:extLst>
              <a:ext uri="{FF2B5EF4-FFF2-40B4-BE49-F238E27FC236}">
                <a16:creationId xmlns:a16="http://schemas.microsoft.com/office/drawing/2014/main" id="{96132555-5C8C-444C-ACF7-39C93FC06ED9}"/>
              </a:ext>
            </a:extLst>
          </p:cNvPr>
          <p:cNvSpPr/>
          <p:nvPr/>
        </p:nvSpPr>
        <p:spPr>
          <a:xfrm>
            <a:off x="7064785" y="3087470"/>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a:rPr>
              <a:t>OVP Releases</a:t>
            </a:r>
          </a:p>
        </p:txBody>
      </p:sp>
      <p:sp>
        <p:nvSpPr>
          <p:cNvPr id="22" name="Rounded Rectangle 21">
            <a:extLst>
              <a:ext uri="{FF2B5EF4-FFF2-40B4-BE49-F238E27FC236}">
                <a16:creationId xmlns:a16="http://schemas.microsoft.com/office/drawing/2014/main" id="{CF284558-4367-E64B-B951-4C930CD24795}"/>
              </a:ext>
            </a:extLst>
          </p:cNvPr>
          <p:cNvSpPr/>
          <p:nvPr/>
        </p:nvSpPr>
        <p:spPr>
          <a:xfrm>
            <a:off x="8648052" y="3105834"/>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a:rPr>
              <a:t>Labs</a:t>
            </a:r>
          </a:p>
        </p:txBody>
      </p:sp>
      <p:sp>
        <p:nvSpPr>
          <p:cNvPr id="2" name="TextBox 1">
            <a:extLst>
              <a:ext uri="{FF2B5EF4-FFF2-40B4-BE49-F238E27FC236}">
                <a16:creationId xmlns:a16="http://schemas.microsoft.com/office/drawing/2014/main" id="{FDE6C9D2-BD0F-DA4E-B4AF-A270DDF0A2C6}"/>
              </a:ext>
            </a:extLst>
          </p:cNvPr>
          <p:cNvSpPr txBox="1"/>
          <p:nvPr/>
        </p:nvSpPr>
        <p:spPr>
          <a:xfrm>
            <a:off x="4151472" y="1063537"/>
            <a:ext cx="5360250" cy="1785104"/>
          </a:xfrm>
          <a:prstGeom prst="rect">
            <a:avLst/>
          </a:prstGeom>
          <a:noFill/>
        </p:spPr>
        <p:txBody>
          <a:bodyPr wrap="none" rtlCol="0">
            <a:spAutoFit/>
          </a:bodyPr>
          <a:lstStyle/>
          <a:p>
            <a:pPr>
              <a:spcAft>
                <a:spcPts val="600"/>
              </a:spcAft>
            </a:pPr>
            <a:r>
              <a:rPr lang="en-US" b="1" dirty="0">
                <a:solidFill>
                  <a:srgbClr val="168FDF"/>
                </a:solidFill>
                <a:latin typeface="Open Sans"/>
              </a:rPr>
              <a:t>What do we expect from CVC?</a:t>
            </a:r>
          </a:p>
          <a:p>
            <a:pPr marL="742950" lvl="1" indent="-285750">
              <a:spcAft>
                <a:spcPts val="600"/>
              </a:spcAft>
              <a:buFont typeface="Wingdings" panose="05000000000000000000" pitchFamily="2" charset="2"/>
              <a:buChar char="Ø"/>
            </a:pPr>
            <a:r>
              <a:rPr lang="en-US" dirty="0">
                <a:latin typeface="Open Sans"/>
              </a:rPr>
              <a:t>Certification process and life-cycle</a:t>
            </a:r>
          </a:p>
          <a:p>
            <a:pPr marL="742950" lvl="1" indent="-285750">
              <a:spcAft>
                <a:spcPts val="600"/>
              </a:spcAft>
              <a:buFont typeface="Wingdings" panose="05000000000000000000" pitchFamily="2" charset="2"/>
              <a:buChar char="Ø"/>
            </a:pPr>
            <a:r>
              <a:rPr lang="en-GB" dirty="0">
                <a:latin typeface="Open Sans"/>
              </a:rPr>
              <a:t>OVP E2E Framework Creation (NFVI + VNF)</a:t>
            </a:r>
            <a:endParaRPr lang="en-US" dirty="0">
              <a:latin typeface="Open Sans"/>
            </a:endParaRPr>
          </a:p>
          <a:p>
            <a:pPr marL="742950" lvl="1" indent="-285750">
              <a:spcAft>
                <a:spcPts val="600"/>
              </a:spcAft>
              <a:buFont typeface="Wingdings" panose="05000000000000000000" pitchFamily="2" charset="2"/>
              <a:buChar char="Ø"/>
            </a:pPr>
            <a:r>
              <a:rPr lang="en-GB" dirty="0">
                <a:latin typeface="Open Sans"/>
              </a:rPr>
              <a:t>OVP Releases and timelines</a:t>
            </a:r>
            <a:endParaRPr lang="en-US" dirty="0">
              <a:latin typeface="Open Sans"/>
            </a:endParaRPr>
          </a:p>
          <a:p>
            <a:pPr marL="742950" lvl="1" indent="-285750">
              <a:spcAft>
                <a:spcPts val="600"/>
              </a:spcAft>
              <a:buFont typeface="Wingdings" panose="05000000000000000000" pitchFamily="2" charset="2"/>
              <a:buChar char="Ø"/>
            </a:pPr>
            <a:r>
              <a:rPr lang="en-GB" dirty="0">
                <a:latin typeface="Open Sans"/>
              </a:rPr>
              <a:t>Intake and Onboard for Lab management</a:t>
            </a:r>
            <a:endParaRPr lang="en-US" dirty="0">
              <a:latin typeface="Open Sans"/>
            </a:endParaRPr>
          </a:p>
        </p:txBody>
      </p:sp>
      <p:sp>
        <p:nvSpPr>
          <p:cNvPr id="25" name="Rounded Rectangle 24">
            <a:extLst>
              <a:ext uri="{FF2B5EF4-FFF2-40B4-BE49-F238E27FC236}">
                <a16:creationId xmlns:a16="http://schemas.microsoft.com/office/drawing/2014/main" id="{066A5F96-9BBB-314C-B159-6A47AC6E80B2}"/>
              </a:ext>
            </a:extLst>
          </p:cNvPr>
          <p:cNvSpPr/>
          <p:nvPr/>
        </p:nvSpPr>
        <p:spPr>
          <a:xfrm>
            <a:off x="899240" y="1471498"/>
            <a:ext cx="2095500" cy="942087"/>
          </a:xfrm>
          <a:prstGeom prst="roundRect">
            <a:avLst/>
          </a:prstGeom>
          <a:solidFill>
            <a:srgbClr val="F5966B"/>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a:rPr>
              <a:t>CVC</a:t>
            </a:r>
          </a:p>
        </p:txBody>
      </p:sp>
      <p:cxnSp>
        <p:nvCxnSpPr>
          <p:cNvPr id="15" name="Elbow Connector 14">
            <a:extLst>
              <a:ext uri="{FF2B5EF4-FFF2-40B4-BE49-F238E27FC236}">
                <a16:creationId xmlns:a16="http://schemas.microsoft.com/office/drawing/2014/main" id="{CE1B5D99-12E7-0B4B-9CBA-FFC559B4999E}"/>
              </a:ext>
            </a:extLst>
          </p:cNvPr>
          <p:cNvCxnSpPr>
            <a:cxnSpLocks/>
          </p:cNvCxnSpPr>
          <p:nvPr/>
        </p:nvCxnSpPr>
        <p:spPr>
          <a:xfrm flipV="1">
            <a:off x="2994740" y="3752165"/>
            <a:ext cx="6379949" cy="996405"/>
          </a:xfrm>
          <a:prstGeom prst="bentConnector2">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Elbow Connector 17">
            <a:extLst>
              <a:ext uri="{FF2B5EF4-FFF2-40B4-BE49-F238E27FC236}">
                <a16:creationId xmlns:a16="http://schemas.microsoft.com/office/drawing/2014/main" id="{41AB685C-C7E8-DC41-BA16-3C627BFFE921}"/>
              </a:ext>
            </a:extLst>
          </p:cNvPr>
          <p:cNvCxnSpPr>
            <a:cxnSpLocks/>
            <a:stCxn id="3" idx="3"/>
            <a:endCxn id="20" idx="2"/>
          </p:cNvCxnSpPr>
          <p:nvPr/>
        </p:nvCxnSpPr>
        <p:spPr>
          <a:xfrm flipV="1">
            <a:off x="2994740" y="3733802"/>
            <a:ext cx="3213415" cy="1014768"/>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F9AFBB24-73ED-3045-B7EF-55934A5881F4}"/>
              </a:ext>
            </a:extLst>
          </p:cNvPr>
          <p:cNvSpPr txBox="1"/>
          <p:nvPr/>
        </p:nvSpPr>
        <p:spPr>
          <a:xfrm>
            <a:off x="5481518" y="4748569"/>
            <a:ext cx="2416046" cy="338554"/>
          </a:xfrm>
          <a:prstGeom prst="rect">
            <a:avLst/>
          </a:prstGeom>
          <a:noFill/>
        </p:spPr>
        <p:txBody>
          <a:bodyPr wrap="none" rtlCol="0">
            <a:spAutoFit/>
          </a:bodyPr>
          <a:lstStyle/>
          <a:p>
            <a:r>
              <a:rPr lang="en-US" sz="1600" dirty="0">
                <a:latin typeface="Open Sans"/>
              </a:rPr>
              <a:t>Participate in Discussion</a:t>
            </a:r>
          </a:p>
        </p:txBody>
      </p:sp>
      <p:cxnSp>
        <p:nvCxnSpPr>
          <p:cNvPr id="23" name="Elbow Connector 22">
            <a:extLst>
              <a:ext uri="{FF2B5EF4-FFF2-40B4-BE49-F238E27FC236}">
                <a16:creationId xmlns:a16="http://schemas.microsoft.com/office/drawing/2014/main" id="{3C27D20E-CA28-2949-A944-B187520905C7}"/>
              </a:ext>
            </a:extLst>
          </p:cNvPr>
          <p:cNvCxnSpPr>
            <a:cxnSpLocks/>
            <a:stCxn id="3" idx="3"/>
            <a:endCxn id="21" idx="2"/>
          </p:cNvCxnSpPr>
          <p:nvPr/>
        </p:nvCxnSpPr>
        <p:spPr>
          <a:xfrm flipV="1">
            <a:off x="2994740" y="3733801"/>
            <a:ext cx="4796682" cy="1014769"/>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23D9E8BC-6061-4742-A2C7-2ADFA7A68DF6}"/>
              </a:ext>
            </a:extLst>
          </p:cNvPr>
          <p:cNvSpPr>
            <a:spLocks noGrp="1"/>
          </p:cNvSpPr>
          <p:nvPr>
            <p:ph type="title"/>
          </p:nvPr>
        </p:nvSpPr>
        <p:spPr>
          <a:xfrm>
            <a:off x="438409" y="109500"/>
            <a:ext cx="10933886" cy="935674"/>
          </a:xfrm>
        </p:spPr>
        <p:txBody>
          <a:bodyPr/>
          <a:lstStyle/>
          <a:p>
            <a:r>
              <a:rPr lang="en-US" dirty="0">
                <a:latin typeface="Open Sans"/>
              </a:rPr>
              <a:t>Relationship with CVC</a:t>
            </a:r>
          </a:p>
        </p:txBody>
      </p:sp>
      <p:sp>
        <p:nvSpPr>
          <p:cNvPr id="27" name="TextBox 26">
            <a:extLst>
              <a:ext uri="{FF2B5EF4-FFF2-40B4-BE49-F238E27FC236}">
                <a16:creationId xmlns:a16="http://schemas.microsoft.com/office/drawing/2014/main" id="{678C2607-FB6C-4F62-9206-C917C9BDBC7B}"/>
              </a:ext>
            </a:extLst>
          </p:cNvPr>
          <p:cNvSpPr txBox="1"/>
          <p:nvPr/>
        </p:nvSpPr>
        <p:spPr>
          <a:xfrm>
            <a:off x="1540038" y="5470949"/>
            <a:ext cx="10299003"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latin typeface="Open Sans"/>
              </a:rPr>
              <a:t>CNTT will work directly with CVC to align with governance</a:t>
            </a:r>
          </a:p>
          <a:p>
            <a:pPr marL="285750" indent="-285750">
              <a:buFont typeface="Arial" panose="020B0604020202020204" pitchFamily="34" charset="0"/>
              <a:buChar char="•"/>
            </a:pPr>
            <a:r>
              <a:rPr lang="en-US" sz="1600" dirty="0">
                <a:latin typeface="Open Sans"/>
              </a:rPr>
              <a:t>Output of CNTT will be input to release scope, labs needs, and augment governance where needed</a:t>
            </a:r>
          </a:p>
        </p:txBody>
      </p:sp>
      <p:cxnSp>
        <p:nvCxnSpPr>
          <p:cNvPr id="19" name="Elbow Connector 18">
            <a:extLst>
              <a:ext uri="{FF2B5EF4-FFF2-40B4-BE49-F238E27FC236}">
                <a16:creationId xmlns:a16="http://schemas.microsoft.com/office/drawing/2014/main" id="{41AB685C-C7E8-DC41-BA16-3C627BFFE921}"/>
              </a:ext>
            </a:extLst>
          </p:cNvPr>
          <p:cNvCxnSpPr>
            <a:cxnSpLocks/>
            <a:stCxn id="3" idx="3"/>
            <a:endCxn id="17" idx="2"/>
          </p:cNvCxnSpPr>
          <p:nvPr/>
        </p:nvCxnSpPr>
        <p:spPr>
          <a:xfrm flipV="1">
            <a:off x="2994740" y="3733802"/>
            <a:ext cx="1630148" cy="1014768"/>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CC9BA96-2295-4F98-A0E5-F83BAC12B0A3}"/>
              </a:ext>
            </a:extLst>
          </p:cNvPr>
          <p:cNvSpPr txBox="1"/>
          <p:nvPr/>
        </p:nvSpPr>
        <p:spPr>
          <a:xfrm>
            <a:off x="340898" y="6561676"/>
            <a:ext cx="370299" cy="246221"/>
          </a:xfrm>
          <a:prstGeom prst="rect">
            <a:avLst/>
          </a:prstGeom>
          <a:noFill/>
        </p:spPr>
        <p:txBody>
          <a:bodyPr wrap="square" rtlCol="0">
            <a:spAutoFit/>
          </a:bodyPr>
          <a:lstStyle/>
          <a:p>
            <a:r>
              <a:rPr lang="en-US" sz="1000" dirty="0">
                <a:latin typeface="Open Sans" panose="020B0606030504020204"/>
              </a:rPr>
              <a:t>MF</a:t>
            </a:r>
            <a:endParaRPr lang="en-US" dirty="0">
              <a:latin typeface="Open Sans" panose="020B0606030504020204"/>
            </a:endParaRPr>
          </a:p>
        </p:txBody>
      </p:sp>
      <p:pic>
        <p:nvPicPr>
          <p:cNvPr id="30" name="Picture 29">
            <a:extLst>
              <a:ext uri="{FF2B5EF4-FFF2-40B4-BE49-F238E27FC236}">
                <a16:creationId xmlns:a16="http://schemas.microsoft.com/office/drawing/2014/main" id="{5247B743-EF53-48B8-92E2-E65A45F6CC96}"/>
              </a:ext>
            </a:extLst>
          </p:cNvPr>
          <p:cNvPicPr>
            <a:picLocks noChangeAspect="1"/>
          </p:cNvPicPr>
          <p:nvPr/>
        </p:nvPicPr>
        <p:blipFill>
          <a:blip r:embed="rId4"/>
          <a:stretch>
            <a:fillRect/>
          </a:stretch>
        </p:blipFill>
        <p:spPr>
          <a:xfrm>
            <a:off x="9966867" y="141893"/>
            <a:ext cx="675281" cy="787278"/>
          </a:xfrm>
          <a:prstGeom prst="rect">
            <a:avLst/>
          </a:prstGeom>
        </p:spPr>
      </p:pic>
      <p:pic>
        <p:nvPicPr>
          <p:cNvPr id="31" name="Picture 30">
            <a:extLst>
              <a:ext uri="{FF2B5EF4-FFF2-40B4-BE49-F238E27FC236}">
                <a16:creationId xmlns:a16="http://schemas.microsoft.com/office/drawing/2014/main" id="{5EED2519-D61E-4433-A986-C8A0E5EA9396}"/>
              </a:ext>
            </a:extLst>
          </p:cNvPr>
          <p:cNvPicPr>
            <a:picLocks noChangeAspect="1"/>
          </p:cNvPicPr>
          <p:nvPr/>
        </p:nvPicPr>
        <p:blipFill>
          <a:blip r:embed="rId5"/>
          <a:stretch>
            <a:fillRect/>
          </a:stretch>
        </p:blipFill>
        <p:spPr>
          <a:xfrm>
            <a:off x="10979112" y="141608"/>
            <a:ext cx="673849" cy="785611"/>
          </a:xfrm>
          <a:prstGeom prst="rect">
            <a:avLst/>
          </a:prstGeom>
        </p:spPr>
      </p:pic>
    </p:spTree>
    <p:extLst>
      <p:ext uri="{BB962C8B-B14F-4D97-AF65-F5344CB8AC3E}">
        <p14:creationId xmlns:p14="http://schemas.microsoft.com/office/powerpoint/2010/main" val="2488097968"/>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5AA737AC-80F4-954A-88D2-00171C015611}"/>
              </a:ext>
            </a:extLst>
          </p:cNvPr>
          <p:cNvSpPr/>
          <p:nvPr/>
        </p:nvSpPr>
        <p:spPr>
          <a:xfrm>
            <a:off x="899240" y="4277530"/>
            <a:ext cx="2095500" cy="942079"/>
          </a:xfrm>
          <a:prstGeom prst="round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CNTT (WG)</a:t>
            </a:r>
          </a:p>
        </p:txBody>
      </p:sp>
      <p:sp>
        <p:nvSpPr>
          <p:cNvPr id="17" name="Rounded Rectangle 16">
            <a:extLst>
              <a:ext uri="{FF2B5EF4-FFF2-40B4-BE49-F238E27FC236}">
                <a16:creationId xmlns:a16="http://schemas.microsoft.com/office/drawing/2014/main" id="{BC3CAED1-F32B-4D4D-8360-6A63C0AB5EE5}"/>
              </a:ext>
            </a:extLst>
          </p:cNvPr>
          <p:cNvSpPr/>
          <p:nvPr/>
        </p:nvSpPr>
        <p:spPr>
          <a:xfrm>
            <a:off x="3898251" y="3087471"/>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Installer(s)</a:t>
            </a:r>
          </a:p>
        </p:txBody>
      </p:sp>
      <p:cxnSp>
        <p:nvCxnSpPr>
          <p:cNvPr id="42" name="Straight Arrow Connector 41">
            <a:extLst>
              <a:ext uri="{FF2B5EF4-FFF2-40B4-BE49-F238E27FC236}">
                <a16:creationId xmlns:a16="http://schemas.microsoft.com/office/drawing/2014/main" id="{2DECB004-7C7B-7F48-BC61-4107F2305479}"/>
              </a:ext>
            </a:extLst>
          </p:cNvPr>
          <p:cNvCxnSpPr>
            <a:cxnSpLocks/>
            <a:stCxn id="3" idx="0"/>
          </p:cNvCxnSpPr>
          <p:nvPr/>
        </p:nvCxnSpPr>
        <p:spPr>
          <a:xfrm flipH="1" flipV="1">
            <a:off x="1939115" y="2442155"/>
            <a:ext cx="7875" cy="1835375"/>
          </a:xfrm>
          <a:prstGeom prst="straightConnector1">
            <a:avLst/>
          </a:prstGeom>
          <a:ln w="38100">
            <a:prstDash val="solid"/>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33C3289A-568B-DC42-8C19-618B16419C1A}"/>
              </a:ext>
            </a:extLst>
          </p:cNvPr>
          <p:cNvPicPr>
            <a:picLocks noChangeAspect="1"/>
          </p:cNvPicPr>
          <p:nvPr/>
        </p:nvPicPr>
        <p:blipFill>
          <a:blip r:embed="rId3"/>
          <a:stretch>
            <a:fillRect/>
          </a:stretch>
        </p:blipFill>
        <p:spPr>
          <a:xfrm>
            <a:off x="985580" y="1063538"/>
            <a:ext cx="298650" cy="383117"/>
          </a:xfrm>
          <a:prstGeom prst="rect">
            <a:avLst/>
          </a:prstGeom>
        </p:spPr>
      </p:pic>
      <p:sp>
        <p:nvSpPr>
          <p:cNvPr id="48" name="TextBox 47">
            <a:extLst>
              <a:ext uri="{FF2B5EF4-FFF2-40B4-BE49-F238E27FC236}">
                <a16:creationId xmlns:a16="http://schemas.microsoft.com/office/drawing/2014/main" id="{6EFC1CF7-579E-0E40-ACE8-37AB82BE1698}"/>
              </a:ext>
            </a:extLst>
          </p:cNvPr>
          <p:cNvSpPr txBox="1"/>
          <p:nvPr/>
        </p:nvSpPr>
        <p:spPr>
          <a:xfrm>
            <a:off x="4092068" y="5394901"/>
            <a:ext cx="9220497"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latin typeface="Open Sans" panose="020B0606030504020204"/>
              </a:rPr>
              <a:t>CNTT will work directly with OPNFV via the RI Project</a:t>
            </a:r>
          </a:p>
          <a:p>
            <a:pPr marL="285750" indent="-285750">
              <a:buFont typeface="Arial" panose="020B0604020202020204" pitchFamily="34" charset="0"/>
              <a:buChar char="•"/>
            </a:pPr>
            <a:r>
              <a:rPr lang="en-US" sz="1600" dirty="0">
                <a:latin typeface="Open Sans" panose="020B0606030504020204"/>
              </a:rPr>
              <a:t>Output of CNTT-RI will be RI requirements and test cases</a:t>
            </a:r>
          </a:p>
        </p:txBody>
      </p:sp>
      <p:sp>
        <p:nvSpPr>
          <p:cNvPr id="20" name="Rounded Rectangle 19">
            <a:extLst>
              <a:ext uri="{FF2B5EF4-FFF2-40B4-BE49-F238E27FC236}">
                <a16:creationId xmlns:a16="http://schemas.microsoft.com/office/drawing/2014/main" id="{CDFD1A8A-5011-AB4B-A244-658C79AA3053}"/>
              </a:ext>
            </a:extLst>
          </p:cNvPr>
          <p:cNvSpPr/>
          <p:nvPr/>
        </p:nvSpPr>
        <p:spPr>
          <a:xfrm>
            <a:off x="5481518" y="3087471"/>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Tool(s)</a:t>
            </a:r>
          </a:p>
        </p:txBody>
      </p:sp>
      <p:sp>
        <p:nvSpPr>
          <p:cNvPr id="21" name="Rounded Rectangle 20">
            <a:extLst>
              <a:ext uri="{FF2B5EF4-FFF2-40B4-BE49-F238E27FC236}">
                <a16:creationId xmlns:a16="http://schemas.microsoft.com/office/drawing/2014/main" id="{96132555-5C8C-444C-ACF7-39C93FC06ED9}"/>
              </a:ext>
            </a:extLst>
          </p:cNvPr>
          <p:cNvSpPr/>
          <p:nvPr/>
        </p:nvSpPr>
        <p:spPr>
          <a:xfrm>
            <a:off x="7064785" y="3087470"/>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Tests</a:t>
            </a:r>
          </a:p>
        </p:txBody>
      </p:sp>
      <p:sp>
        <p:nvSpPr>
          <p:cNvPr id="22" name="Rounded Rectangle 21">
            <a:extLst>
              <a:ext uri="{FF2B5EF4-FFF2-40B4-BE49-F238E27FC236}">
                <a16:creationId xmlns:a16="http://schemas.microsoft.com/office/drawing/2014/main" id="{CF284558-4367-E64B-B951-4C930CD24795}"/>
              </a:ext>
            </a:extLst>
          </p:cNvPr>
          <p:cNvSpPr/>
          <p:nvPr/>
        </p:nvSpPr>
        <p:spPr>
          <a:xfrm>
            <a:off x="8648052" y="3105834"/>
            <a:ext cx="1453273" cy="646331"/>
          </a:xfrm>
          <a:prstGeom prst="roundRect">
            <a:avLst/>
          </a:prstGeom>
          <a:solidFill>
            <a:schemeClr val="bg1">
              <a:lumMod val="50000"/>
            </a:schemeClr>
          </a:solidFill>
          <a:ln>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OVP Ecosystem</a:t>
            </a:r>
          </a:p>
        </p:txBody>
      </p:sp>
      <p:sp>
        <p:nvSpPr>
          <p:cNvPr id="2" name="TextBox 1">
            <a:extLst>
              <a:ext uri="{FF2B5EF4-FFF2-40B4-BE49-F238E27FC236}">
                <a16:creationId xmlns:a16="http://schemas.microsoft.com/office/drawing/2014/main" id="{FDE6C9D2-BD0F-DA4E-B4AF-A270DDF0A2C6}"/>
              </a:ext>
            </a:extLst>
          </p:cNvPr>
          <p:cNvSpPr txBox="1"/>
          <p:nvPr/>
        </p:nvSpPr>
        <p:spPr>
          <a:xfrm>
            <a:off x="3616820" y="945582"/>
            <a:ext cx="7509701" cy="1746632"/>
          </a:xfrm>
          <a:prstGeom prst="rect">
            <a:avLst/>
          </a:prstGeom>
          <a:noFill/>
        </p:spPr>
        <p:txBody>
          <a:bodyPr wrap="square" rtlCol="0">
            <a:spAutoFit/>
          </a:bodyPr>
          <a:lstStyle/>
          <a:p>
            <a:pPr>
              <a:spcAft>
                <a:spcPts val="300"/>
              </a:spcAft>
            </a:pPr>
            <a:r>
              <a:rPr lang="en-US" b="1" dirty="0">
                <a:solidFill>
                  <a:srgbClr val="168FDF"/>
                </a:solidFill>
                <a:latin typeface="Open Sans" panose="020B0606030504020204"/>
              </a:rPr>
              <a:t>What do we expect from OPNFV?</a:t>
            </a:r>
          </a:p>
          <a:p>
            <a:pPr marL="742950" lvl="1" indent="-285750">
              <a:spcAft>
                <a:spcPts val="600"/>
              </a:spcAft>
              <a:buFont typeface="Arial" panose="020B0604020202020204" pitchFamily="34" charset="0"/>
              <a:buChar char="•"/>
            </a:pPr>
            <a:r>
              <a:rPr lang="en-US" dirty="0">
                <a:latin typeface="Open Sans" panose="020B0606030504020204"/>
              </a:rPr>
              <a:t>Installers to install NFVI with a state aligned with CNTT RM, RA.</a:t>
            </a:r>
          </a:p>
          <a:p>
            <a:pPr marL="742950" lvl="1" indent="-285750">
              <a:spcAft>
                <a:spcPts val="600"/>
              </a:spcAft>
              <a:buFont typeface="Arial" panose="020B0604020202020204" pitchFamily="34" charset="0"/>
              <a:buChar char="•"/>
            </a:pPr>
            <a:r>
              <a:rPr lang="en-US" dirty="0">
                <a:latin typeface="Open Sans" panose="020B0606030504020204"/>
              </a:rPr>
              <a:t>Test tools to test NFVI (against a given state) and VNFs.</a:t>
            </a:r>
          </a:p>
          <a:p>
            <a:pPr marL="742950" lvl="1" indent="-285750">
              <a:spcAft>
                <a:spcPts val="600"/>
              </a:spcAft>
              <a:buFont typeface="Arial" panose="020B0604020202020204" pitchFamily="34" charset="0"/>
              <a:buChar char="•"/>
            </a:pPr>
            <a:r>
              <a:rPr lang="en-US" dirty="0">
                <a:latin typeface="Open Sans" panose="020B0606030504020204"/>
              </a:rPr>
              <a:t>Provide test scripts to cover tests cases of CNTT interest.</a:t>
            </a:r>
          </a:p>
          <a:p>
            <a:pPr marL="742950" lvl="1" indent="-285750">
              <a:spcAft>
                <a:spcPts val="600"/>
              </a:spcAft>
              <a:buFont typeface="Arial" panose="020B0604020202020204" pitchFamily="34" charset="0"/>
              <a:buChar char="•"/>
            </a:pPr>
            <a:r>
              <a:rPr lang="en-US" dirty="0">
                <a:latin typeface="Open Sans" panose="020B0606030504020204"/>
              </a:rPr>
              <a:t>Leverage OVP Ecosystem for labs and certification.</a:t>
            </a:r>
          </a:p>
        </p:txBody>
      </p:sp>
      <p:cxnSp>
        <p:nvCxnSpPr>
          <p:cNvPr id="8" name="Elbow Connector 7">
            <a:extLst>
              <a:ext uri="{FF2B5EF4-FFF2-40B4-BE49-F238E27FC236}">
                <a16:creationId xmlns:a16="http://schemas.microsoft.com/office/drawing/2014/main" id="{97F3F2B8-E6F9-4648-B48E-49F7A1461DE6}"/>
              </a:ext>
            </a:extLst>
          </p:cNvPr>
          <p:cNvCxnSpPr>
            <a:stCxn id="3" idx="3"/>
            <a:endCxn id="17" idx="2"/>
          </p:cNvCxnSpPr>
          <p:nvPr/>
        </p:nvCxnSpPr>
        <p:spPr>
          <a:xfrm flipV="1">
            <a:off x="2994740" y="3733802"/>
            <a:ext cx="1630148" cy="1014768"/>
          </a:xfrm>
          <a:prstGeom prst="bentConnector2">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1" name="Elbow Connector 30">
            <a:extLst>
              <a:ext uri="{FF2B5EF4-FFF2-40B4-BE49-F238E27FC236}">
                <a16:creationId xmlns:a16="http://schemas.microsoft.com/office/drawing/2014/main" id="{4D2B627C-D49A-F846-B8B9-1081240D6D4C}"/>
              </a:ext>
            </a:extLst>
          </p:cNvPr>
          <p:cNvCxnSpPr>
            <a:cxnSpLocks/>
            <a:stCxn id="3" idx="3"/>
            <a:endCxn id="20" idx="2"/>
          </p:cNvCxnSpPr>
          <p:nvPr/>
        </p:nvCxnSpPr>
        <p:spPr>
          <a:xfrm flipV="1">
            <a:off x="2994740" y="3733802"/>
            <a:ext cx="3213415" cy="1014768"/>
          </a:xfrm>
          <a:prstGeom prst="bentConnector2">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5" name="Elbow Connector 34">
            <a:extLst>
              <a:ext uri="{FF2B5EF4-FFF2-40B4-BE49-F238E27FC236}">
                <a16:creationId xmlns:a16="http://schemas.microsoft.com/office/drawing/2014/main" id="{F68134B7-9C97-8E44-88F1-F9F9E11A762F}"/>
              </a:ext>
            </a:extLst>
          </p:cNvPr>
          <p:cNvCxnSpPr>
            <a:cxnSpLocks/>
            <a:stCxn id="3" idx="3"/>
            <a:endCxn id="21" idx="2"/>
          </p:cNvCxnSpPr>
          <p:nvPr/>
        </p:nvCxnSpPr>
        <p:spPr>
          <a:xfrm flipV="1">
            <a:off x="2994740" y="3733801"/>
            <a:ext cx="4796682" cy="1014769"/>
          </a:xfrm>
          <a:prstGeom prst="bentConnector2">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8" name="Elbow Connector 37">
            <a:extLst>
              <a:ext uri="{FF2B5EF4-FFF2-40B4-BE49-F238E27FC236}">
                <a16:creationId xmlns:a16="http://schemas.microsoft.com/office/drawing/2014/main" id="{4BA6DFB3-4A6B-0F4F-A63E-F3BDD7242319}"/>
              </a:ext>
            </a:extLst>
          </p:cNvPr>
          <p:cNvCxnSpPr>
            <a:cxnSpLocks/>
            <a:stCxn id="3" idx="3"/>
            <a:endCxn id="22" idx="2"/>
          </p:cNvCxnSpPr>
          <p:nvPr/>
        </p:nvCxnSpPr>
        <p:spPr>
          <a:xfrm flipV="1">
            <a:off x="2994740" y="3752165"/>
            <a:ext cx="6379949" cy="996405"/>
          </a:xfrm>
          <a:prstGeom prst="bentConnector2">
            <a:avLst/>
          </a:prstGeom>
          <a:ln w="12700">
            <a:prstDash val="dash"/>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60B37754-189D-EC49-A08F-7B92F96C306D}"/>
              </a:ext>
            </a:extLst>
          </p:cNvPr>
          <p:cNvSpPr txBox="1"/>
          <p:nvPr/>
        </p:nvSpPr>
        <p:spPr>
          <a:xfrm>
            <a:off x="4708768" y="4748569"/>
            <a:ext cx="3929345" cy="338554"/>
          </a:xfrm>
          <a:prstGeom prst="rect">
            <a:avLst/>
          </a:prstGeom>
          <a:noFill/>
        </p:spPr>
        <p:txBody>
          <a:bodyPr wrap="none" rtlCol="0">
            <a:spAutoFit/>
          </a:bodyPr>
          <a:lstStyle/>
          <a:p>
            <a:r>
              <a:rPr lang="en-US" sz="1600" dirty="0">
                <a:latin typeface="Open Sans" panose="020B0606030504020204"/>
              </a:rPr>
              <a:t>Engineering Resources to accelerate development</a:t>
            </a:r>
          </a:p>
        </p:txBody>
      </p:sp>
      <p:sp>
        <p:nvSpPr>
          <p:cNvPr id="43" name="Rounded Rectangle 42">
            <a:extLst>
              <a:ext uri="{FF2B5EF4-FFF2-40B4-BE49-F238E27FC236}">
                <a16:creationId xmlns:a16="http://schemas.microsoft.com/office/drawing/2014/main" id="{C8E56115-8D67-C941-9484-DB4E49C1407B}"/>
              </a:ext>
            </a:extLst>
          </p:cNvPr>
          <p:cNvSpPr/>
          <p:nvPr/>
        </p:nvSpPr>
        <p:spPr>
          <a:xfrm>
            <a:off x="899240" y="1490886"/>
            <a:ext cx="2095500" cy="942087"/>
          </a:xfrm>
          <a:prstGeom prst="roundRect">
            <a:avLst/>
          </a:prstGeom>
          <a:solidFill>
            <a:srgbClr val="7ABC32"/>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Open Sans" panose="020B0606030504020204"/>
              </a:rPr>
              <a:t>OPNFV</a:t>
            </a:r>
          </a:p>
        </p:txBody>
      </p:sp>
      <p:sp>
        <p:nvSpPr>
          <p:cNvPr id="23" name="Title 1">
            <a:extLst>
              <a:ext uri="{FF2B5EF4-FFF2-40B4-BE49-F238E27FC236}">
                <a16:creationId xmlns:a16="http://schemas.microsoft.com/office/drawing/2014/main" id="{84CEDC7E-9634-4937-BFDF-7BE3F0C4F12A}"/>
              </a:ext>
            </a:extLst>
          </p:cNvPr>
          <p:cNvSpPr>
            <a:spLocks noGrp="1"/>
          </p:cNvSpPr>
          <p:nvPr>
            <p:ph type="title"/>
          </p:nvPr>
        </p:nvSpPr>
        <p:spPr>
          <a:xfrm>
            <a:off x="459025" y="2482"/>
            <a:ext cx="10933886" cy="935674"/>
          </a:xfrm>
        </p:spPr>
        <p:txBody>
          <a:bodyPr/>
          <a:lstStyle/>
          <a:p>
            <a:r>
              <a:rPr lang="en-US" dirty="0">
                <a:latin typeface="Open Sans" panose="020B0606030504020204"/>
              </a:rPr>
              <a:t>Relationship with OPNFV and OVP</a:t>
            </a:r>
          </a:p>
        </p:txBody>
      </p:sp>
      <p:sp>
        <p:nvSpPr>
          <p:cNvPr id="28" name="TextBox 27">
            <a:extLst>
              <a:ext uri="{FF2B5EF4-FFF2-40B4-BE49-F238E27FC236}">
                <a16:creationId xmlns:a16="http://schemas.microsoft.com/office/drawing/2014/main" id="{A43D9BBC-D5BF-4C9E-8204-05941C5490C8}"/>
              </a:ext>
            </a:extLst>
          </p:cNvPr>
          <p:cNvSpPr txBox="1"/>
          <p:nvPr/>
        </p:nvSpPr>
        <p:spPr>
          <a:xfrm>
            <a:off x="1231903" y="1144527"/>
            <a:ext cx="633507" cy="276999"/>
          </a:xfrm>
          <a:prstGeom prst="rect">
            <a:avLst/>
          </a:prstGeom>
          <a:noFill/>
        </p:spPr>
        <p:txBody>
          <a:bodyPr wrap="none" rtlCol="0">
            <a:spAutoFit/>
          </a:bodyPr>
          <a:lstStyle/>
          <a:p>
            <a:r>
              <a:rPr lang="en-US" sz="1200" dirty="0">
                <a:latin typeface="Open Sans" panose="020B0606030504020204"/>
              </a:rPr>
              <a:t>Bin Hu</a:t>
            </a:r>
          </a:p>
        </p:txBody>
      </p:sp>
      <p:sp>
        <p:nvSpPr>
          <p:cNvPr id="26" name="Rounded Rectangle 161">
            <a:extLst>
              <a:ext uri="{FF2B5EF4-FFF2-40B4-BE49-F238E27FC236}">
                <a16:creationId xmlns:a16="http://schemas.microsoft.com/office/drawing/2014/main" id="{A7214302-E4E4-4506-B7F9-9181015CD527}"/>
              </a:ext>
            </a:extLst>
          </p:cNvPr>
          <p:cNvSpPr/>
          <p:nvPr/>
        </p:nvSpPr>
        <p:spPr>
          <a:xfrm>
            <a:off x="3391012" y="4558290"/>
            <a:ext cx="824984" cy="417286"/>
          </a:xfrm>
          <a:prstGeom prst="round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000" dirty="0">
                <a:solidFill>
                  <a:schemeClr val="accent6">
                    <a:lumMod val="10000"/>
                  </a:schemeClr>
                </a:solidFill>
                <a:latin typeface="Open Sans" panose="020B0606030504020204"/>
              </a:rPr>
              <a:t>CNTT-RI</a:t>
            </a:r>
          </a:p>
        </p:txBody>
      </p:sp>
      <p:pic>
        <p:nvPicPr>
          <p:cNvPr id="29" name="Picture 2" descr="OPNFV">
            <a:extLst>
              <a:ext uri="{FF2B5EF4-FFF2-40B4-BE49-F238E27FC236}">
                <a16:creationId xmlns:a16="http://schemas.microsoft.com/office/drawing/2014/main" id="{7FB69BF6-94A5-4A24-9B30-324E009364A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35319" y="4598006"/>
            <a:ext cx="656749" cy="150563"/>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ED1F328F-505B-4C7E-91A0-FF6B02F7C82B}"/>
              </a:ext>
            </a:extLst>
          </p:cNvPr>
          <p:cNvSpPr txBox="1"/>
          <p:nvPr/>
        </p:nvSpPr>
        <p:spPr>
          <a:xfrm>
            <a:off x="340898" y="6561676"/>
            <a:ext cx="370299" cy="246221"/>
          </a:xfrm>
          <a:prstGeom prst="rect">
            <a:avLst/>
          </a:prstGeom>
          <a:noFill/>
        </p:spPr>
        <p:txBody>
          <a:bodyPr wrap="square" rtlCol="0">
            <a:spAutoFit/>
          </a:bodyPr>
          <a:lstStyle/>
          <a:p>
            <a:r>
              <a:rPr lang="en-US" sz="1000" dirty="0">
                <a:latin typeface="Open Sans" panose="020B0606030504020204"/>
              </a:rPr>
              <a:t>MF</a:t>
            </a:r>
            <a:endParaRPr lang="en-US" dirty="0">
              <a:latin typeface="Open Sans" panose="020B0606030504020204"/>
            </a:endParaRPr>
          </a:p>
        </p:txBody>
      </p:sp>
      <p:pic>
        <p:nvPicPr>
          <p:cNvPr id="32" name="Picture 31">
            <a:extLst>
              <a:ext uri="{FF2B5EF4-FFF2-40B4-BE49-F238E27FC236}">
                <a16:creationId xmlns:a16="http://schemas.microsoft.com/office/drawing/2014/main" id="{74DE2938-D805-4A8E-8718-898425EA071B}"/>
              </a:ext>
            </a:extLst>
          </p:cNvPr>
          <p:cNvPicPr>
            <a:picLocks noChangeAspect="1"/>
          </p:cNvPicPr>
          <p:nvPr/>
        </p:nvPicPr>
        <p:blipFill>
          <a:blip r:embed="rId5"/>
          <a:stretch>
            <a:fillRect/>
          </a:stretch>
        </p:blipFill>
        <p:spPr>
          <a:xfrm>
            <a:off x="9966867" y="141893"/>
            <a:ext cx="675281" cy="787278"/>
          </a:xfrm>
          <a:prstGeom prst="rect">
            <a:avLst/>
          </a:prstGeom>
        </p:spPr>
      </p:pic>
      <p:pic>
        <p:nvPicPr>
          <p:cNvPr id="33" name="Picture 32">
            <a:extLst>
              <a:ext uri="{FF2B5EF4-FFF2-40B4-BE49-F238E27FC236}">
                <a16:creationId xmlns:a16="http://schemas.microsoft.com/office/drawing/2014/main" id="{4929C108-C860-4C14-855E-BADC8923B1DC}"/>
              </a:ext>
            </a:extLst>
          </p:cNvPr>
          <p:cNvPicPr>
            <a:picLocks noChangeAspect="1"/>
          </p:cNvPicPr>
          <p:nvPr/>
        </p:nvPicPr>
        <p:blipFill>
          <a:blip r:embed="rId6"/>
          <a:stretch>
            <a:fillRect/>
          </a:stretch>
        </p:blipFill>
        <p:spPr>
          <a:xfrm>
            <a:off x="10979112" y="141608"/>
            <a:ext cx="673849" cy="785611"/>
          </a:xfrm>
          <a:prstGeom prst="rect">
            <a:avLst/>
          </a:prstGeom>
        </p:spPr>
      </p:pic>
    </p:spTree>
    <p:extLst>
      <p:ext uri="{BB962C8B-B14F-4D97-AF65-F5344CB8AC3E}">
        <p14:creationId xmlns:p14="http://schemas.microsoft.com/office/powerpoint/2010/main" val="635711957"/>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EA2ED-C66F-4A89-B4B4-CE4BB557342A}"/>
              </a:ext>
            </a:extLst>
          </p:cNvPr>
          <p:cNvSpPr>
            <a:spLocks noGrp="1"/>
          </p:cNvSpPr>
          <p:nvPr>
            <p:ph type="title"/>
          </p:nvPr>
        </p:nvSpPr>
        <p:spPr>
          <a:xfrm>
            <a:off x="379103" y="169861"/>
            <a:ext cx="10933886" cy="935674"/>
          </a:xfrm>
        </p:spPr>
        <p:txBody>
          <a:bodyPr/>
          <a:lstStyle/>
          <a:p>
            <a:r>
              <a:rPr lang="en-US" dirty="0">
                <a:latin typeface="Open Sans" panose="020B0606030504020204"/>
              </a:rPr>
              <a:t>Chapter 8 Team: North Star</a:t>
            </a:r>
          </a:p>
        </p:txBody>
      </p:sp>
      <p:sp>
        <p:nvSpPr>
          <p:cNvPr id="3" name="Slide Number Placeholder 2">
            <a:extLst>
              <a:ext uri="{FF2B5EF4-FFF2-40B4-BE49-F238E27FC236}">
                <a16:creationId xmlns:a16="http://schemas.microsoft.com/office/drawing/2014/main" id="{A3F0C96D-F66D-4CD8-AC94-18674605C9FC}"/>
              </a:ext>
            </a:extLst>
          </p:cNvPr>
          <p:cNvSpPr>
            <a:spLocks noGrp="1"/>
          </p:cNvSpPr>
          <p:nvPr>
            <p:ph type="sldNum" sz="quarter" idx="4"/>
          </p:nvPr>
        </p:nvSpPr>
        <p:spPr/>
        <p:txBody>
          <a:bodyPr/>
          <a:lstStyle/>
          <a:p>
            <a:fld id="{AD86CF49-6971-4508-8862-A2909EA0DB5B}" type="slidenum">
              <a:rPr lang="en-US" smtClean="0">
                <a:latin typeface="Open Sans" panose="020B0606030504020204"/>
              </a:rPr>
              <a:pPr/>
              <a:t>22</a:t>
            </a:fld>
            <a:endParaRPr lang="en-US" dirty="0">
              <a:latin typeface="Open Sans" panose="020B0606030504020204"/>
            </a:endParaRPr>
          </a:p>
        </p:txBody>
      </p:sp>
      <p:sp>
        <p:nvSpPr>
          <p:cNvPr id="9" name="Rectangle 8">
            <a:extLst>
              <a:ext uri="{FF2B5EF4-FFF2-40B4-BE49-F238E27FC236}">
                <a16:creationId xmlns:a16="http://schemas.microsoft.com/office/drawing/2014/main" id="{5CDD2F82-CE7A-45EA-ACA4-8D635A288AF8}"/>
              </a:ext>
            </a:extLst>
          </p:cNvPr>
          <p:cNvSpPr/>
          <p:nvPr/>
        </p:nvSpPr>
        <p:spPr>
          <a:xfrm>
            <a:off x="440590" y="933254"/>
            <a:ext cx="11751410" cy="430887"/>
          </a:xfrm>
          <a:prstGeom prst="rect">
            <a:avLst/>
          </a:prstGeom>
        </p:spPr>
        <p:txBody>
          <a:bodyPr wrap="square">
            <a:spAutoFit/>
          </a:bodyPr>
          <a:lstStyle/>
          <a:p>
            <a:pPr algn="ctr"/>
            <a:r>
              <a:rPr lang="en-US" sz="2200" b="1" kern="0" dirty="0">
                <a:solidFill>
                  <a:srgbClr val="168FDF"/>
                </a:solidFill>
                <a:latin typeface="Open Sans" panose="020B0606030504020204"/>
                <a:cs typeface="ATT Aleck Sans Medium" panose="020B0503020203020204" pitchFamily="34" charset="0"/>
              </a:rPr>
              <a:t>Mission</a:t>
            </a:r>
            <a:endParaRPr lang="en-US" sz="2200" b="1" dirty="0">
              <a:solidFill>
                <a:srgbClr val="168FDF"/>
              </a:solidFill>
              <a:latin typeface="Open Sans"/>
            </a:endParaRPr>
          </a:p>
        </p:txBody>
      </p:sp>
      <p:sp>
        <p:nvSpPr>
          <p:cNvPr id="10" name="Rectangle 9">
            <a:extLst>
              <a:ext uri="{FF2B5EF4-FFF2-40B4-BE49-F238E27FC236}">
                <a16:creationId xmlns:a16="http://schemas.microsoft.com/office/drawing/2014/main" id="{F28C5D9F-FCF3-4C2C-B6AB-4757CB85EA8A}"/>
              </a:ext>
            </a:extLst>
          </p:cNvPr>
          <p:cNvSpPr/>
          <p:nvPr/>
        </p:nvSpPr>
        <p:spPr>
          <a:xfrm>
            <a:off x="998921" y="1310337"/>
            <a:ext cx="10634747" cy="646331"/>
          </a:xfrm>
          <a:prstGeom prst="rect">
            <a:avLst/>
          </a:prstGeom>
        </p:spPr>
        <p:txBody>
          <a:bodyPr wrap="square">
            <a:spAutoFit/>
          </a:bodyPr>
          <a:lstStyle/>
          <a:p>
            <a:pPr algn="ctr"/>
            <a:r>
              <a:rPr lang="en-US" dirty="0">
                <a:solidFill>
                  <a:srgbClr val="24292E"/>
                </a:solidFill>
                <a:latin typeface="Open Sans" panose="020B0606030504020204"/>
              </a:rPr>
              <a:t>Ensure Implementation of CNTT Reference Model and Reference Architecture meets industry driven quality assurance standards for compliance, verification and validation. </a:t>
            </a:r>
          </a:p>
        </p:txBody>
      </p:sp>
      <p:sp>
        <p:nvSpPr>
          <p:cNvPr id="12" name="Rectangle 11">
            <a:extLst>
              <a:ext uri="{FF2B5EF4-FFF2-40B4-BE49-F238E27FC236}">
                <a16:creationId xmlns:a16="http://schemas.microsoft.com/office/drawing/2014/main" id="{5F3DDAAF-101D-4DC0-B7A0-46A291095653}"/>
              </a:ext>
            </a:extLst>
          </p:cNvPr>
          <p:cNvSpPr/>
          <p:nvPr/>
        </p:nvSpPr>
        <p:spPr>
          <a:xfrm>
            <a:off x="578277" y="2395344"/>
            <a:ext cx="5272107" cy="1077218"/>
          </a:xfrm>
          <a:prstGeom prst="rect">
            <a:avLst/>
          </a:prstGeom>
        </p:spPr>
        <p:txBody>
          <a:bodyPr wrap="square">
            <a:spAutoFit/>
          </a:bodyPr>
          <a:lstStyle/>
          <a:p>
            <a:pPr marL="285750" indent="-285750">
              <a:spcAft>
                <a:spcPts val="1200"/>
              </a:spcAft>
              <a:buFont typeface="Arial" panose="020B0604020202020204" pitchFamily="34" charset="0"/>
              <a:buChar char="•"/>
            </a:pPr>
            <a:r>
              <a:rPr lang="en-US" b="1" dirty="0">
                <a:solidFill>
                  <a:srgbClr val="24292E"/>
                </a:solidFill>
                <a:latin typeface="Open Sans" panose="020B0606030504020204"/>
              </a:rPr>
              <a:t>Data Driven</a:t>
            </a:r>
            <a:r>
              <a:rPr lang="en-US" dirty="0">
                <a:solidFill>
                  <a:srgbClr val="24292E"/>
                </a:solidFill>
                <a:latin typeface="Open Sans" panose="020B0606030504020204"/>
              </a:rPr>
              <a:t> RA Verification and Validations</a:t>
            </a:r>
          </a:p>
          <a:p>
            <a:pPr marL="285750" indent="-285750">
              <a:buFont typeface="Arial" panose="020B0604020202020204" pitchFamily="34" charset="0"/>
              <a:buChar char="•"/>
            </a:pPr>
            <a:r>
              <a:rPr lang="en-US" b="1" dirty="0">
                <a:solidFill>
                  <a:srgbClr val="24292E"/>
                </a:solidFill>
                <a:latin typeface="Open Sans" panose="020B0606030504020204"/>
              </a:rPr>
              <a:t>OPNFV, CVC, and OVP Processes used </a:t>
            </a:r>
            <a:r>
              <a:rPr lang="en-US" dirty="0">
                <a:solidFill>
                  <a:srgbClr val="24292E"/>
                </a:solidFill>
                <a:latin typeface="Open Sans" panose="020B0606030504020204"/>
              </a:rPr>
              <a:t>to onboard and check for NFVI compliance</a:t>
            </a:r>
          </a:p>
        </p:txBody>
      </p:sp>
      <p:cxnSp>
        <p:nvCxnSpPr>
          <p:cNvPr id="5" name="Straight Connector 4"/>
          <p:cNvCxnSpPr/>
          <p:nvPr/>
        </p:nvCxnSpPr>
        <p:spPr>
          <a:xfrm flipV="1">
            <a:off x="578277" y="2181516"/>
            <a:ext cx="11398570" cy="336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B66EA6E6-7916-44D5-A3EF-D92E1CCC19C6}"/>
              </a:ext>
            </a:extLst>
          </p:cNvPr>
          <p:cNvSpPr/>
          <p:nvPr/>
        </p:nvSpPr>
        <p:spPr>
          <a:xfrm>
            <a:off x="578277" y="3939651"/>
            <a:ext cx="5593977" cy="2308324"/>
          </a:xfrm>
          <a:prstGeom prst="rect">
            <a:avLst/>
          </a:prstGeom>
        </p:spPr>
        <p:txBody>
          <a:bodyPr wrap="square">
            <a:spAutoFit/>
          </a:bodyPr>
          <a:lstStyle/>
          <a:p>
            <a:pPr marL="285750" indent="-285750">
              <a:buFont typeface="Arial" panose="020B0604020202020204" pitchFamily="34" charset="0"/>
              <a:buChar char="•"/>
            </a:pPr>
            <a:r>
              <a:rPr lang="en-US" b="1" dirty="0">
                <a:solidFill>
                  <a:srgbClr val="24292E"/>
                </a:solidFill>
                <a:latin typeface="Open Sans" panose="020B0606030504020204"/>
              </a:rPr>
              <a:t>Verification</a:t>
            </a:r>
            <a:r>
              <a:rPr lang="en-US" dirty="0">
                <a:solidFill>
                  <a:srgbClr val="24292E"/>
                </a:solidFill>
                <a:latin typeface="Open Sans" panose="020B0606030504020204"/>
              </a:rPr>
              <a:t> and </a:t>
            </a:r>
            <a:r>
              <a:rPr lang="en-US" b="1" dirty="0">
                <a:solidFill>
                  <a:srgbClr val="24292E"/>
                </a:solidFill>
                <a:latin typeface="Open Sans" panose="020B0606030504020204"/>
              </a:rPr>
              <a:t>Validations</a:t>
            </a:r>
            <a:r>
              <a:rPr lang="en-US" dirty="0">
                <a:solidFill>
                  <a:srgbClr val="24292E"/>
                </a:solidFill>
                <a:latin typeface="Open Sans" panose="020B0606030504020204"/>
              </a:rPr>
              <a:t> determine NFVI+VNF compliance </a:t>
            </a:r>
          </a:p>
          <a:p>
            <a:pPr marL="285750" indent="-285750">
              <a:buFont typeface="Arial" panose="020B0604020202020204" pitchFamily="34" charset="0"/>
              <a:buChar char="•"/>
            </a:pPr>
            <a:endParaRPr lang="en-US" b="1" dirty="0">
              <a:solidFill>
                <a:srgbClr val="24292E"/>
              </a:solidFill>
              <a:latin typeface="Open Sans" panose="020B0606030504020204"/>
            </a:endParaRPr>
          </a:p>
          <a:p>
            <a:pPr marL="285750" indent="-285750">
              <a:buFont typeface="Arial" panose="020B0604020202020204" pitchFamily="34" charset="0"/>
              <a:buChar char="•"/>
            </a:pPr>
            <a:r>
              <a:rPr lang="en-US" b="1" dirty="0">
                <a:solidFill>
                  <a:srgbClr val="24292E"/>
                </a:solidFill>
                <a:latin typeface="Open Sans" panose="020B0606030504020204"/>
              </a:rPr>
              <a:t>Verification</a:t>
            </a:r>
            <a:r>
              <a:rPr lang="en-US" dirty="0">
                <a:solidFill>
                  <a:srgbClr val="24292E"/>
                </a:solidFill>
                <a:latin typeface="Open Sans" panose="020B0606030504020204"/>
              </a:rPr>
              <a:t> signals conformance to design requirement specifications</a:t>
            </a:r>
          </a:p>
          <a:p>
            <a:pPr marL="285750" indent="-285750">
              <a:buFont typeface="Arial" panose="020B0604020202020204" pitchFamily="34" charset="0"/>
              <a:buChar char="•"/>
            </a:pPr>
            <a:endParaRPr lang="en-US" dirty="0">
              <a:solidFill>
                <a:srgbClr val="24292E"/>
              </a:solidFill>
              <a:latin typeface="Open Sans" panose="020B0606030504020204"/>
            </a:endParaRPr>
          </a:p>
          <a:p>
            <a:pPr marL="285750" indent="-285750">
              <a:buFont typeface="Arial" panose="020B0604020202020204" pitchFamily="34" charset="0"/>
              <a:buChar char="•"/>
            </a:pPr>
            <a:r>
              <a:rPr lang="en-US" b="1" dirty="0">
                <a:solidFill>
                  <a:srgbClr val="24292E"/>
                </a:solidFill>
                <a:latin typeface="Open Sans" panose="020B0606030504020204"/>
              </a:rPr>
              <a:t>Validations</a:t>
            </a:r>
            <a:r>
              <a:rPr lang="en-US" dirty="0">
                <a:solidFill>
                  <a:srgbClr val="24292E"/>
                </a:solidFill>
                <a:latin typeface="Open Sans" panose="020B0606030504020204"/>
              </a:rPr>
              <a:t> signals compliance that output of a product meets the expected, or desired outcome</a:t>
            </a:r>
          </a:p>
        </p:txBody>
      </p:sp>
      <p:sp>
        <p:nvSpPr>
          <p:cNvPr id="20" name="Rectangle 19"/>
          <p:cNvSpPr/>
          <p:nvPr/>
        </p:nvSpPr>
        <p:spPr>
          <a:xfrm>
            <a:off x="6414192" y="3934460"/>
            <a:ext cx="5593977" cy="1477328"/>
          </a:xfrm>
          <a:prstGeom prst="rect">
            <a:avLst/>
          </a:prstGeom>
        </p:spPr>
        <p:txBody>
          <a:bodyPr wrap="square">
            <a:spAutoFit/>
          </a:bodyPr>
          <a:lstStyle/>
          <a:p>
            <a:pPr marL="285750" indent="-285750">
              <a:buFont typeface="Arial" panose="020B0604020202020204" pitchFamily="34" charset="0"/>
              <a:buChar char="•"/>
            </a:pPr>
            <a:r>
              <a:rPr lang="en-US" b="1" dirty="0">
                <a:solidFill>
                  <a:srgbClr val="24292E"/>
                </a:solidFill>
                <a:latin typeface="Open Sans" panose="020B0606030504020204"/>
              </a:rPr>
              <a:t>Certifications</a:t>
            </a:r>
            <a:r>
              <a:rPr lang="en-US" dirty="0">
                <a:solidFill>
                  <a:srgbClr val="24292E"/>
                </a:solidFill>
                <a:latin typeface="Open Sans" panose="020B0606030504020204"/>
              </a:rPr>
              <a:t>, are out of scope as this measures adherence to development, however, no code is being delivered by testing</a:t>
            </a:r>
          </a:p>
          <a:p>
            <a:pPr marL="285750" indent="-285750">
              <a:buFont typeface="Arial" panose="020B0604020202020204" pitchFamily="34" charset="0"/>
              <a:buChar char="•"/>
            </a:pPr>
            <a:endParaRPr lang="en-US" dirty="0">
              <a:solidFill>
                <a:srgbClr val="24292E"/>
              </a:solidFill>
              <a:latin typeface="Open Sans" panose="020B0606030504020204"/>
            </a:endParaRPr>
          </a:p>
          <a:p>
            <a:pPr marL="285750" indent="-285750">
              <a:buFont typeface="Arial" panose="020B0604020202020204" pitchFamily="34" charset="0"/>
              <a:buChar char="•"/>
            </a:pPr>
            <a:r>
              <a:rPr lang="en-US" dirty="0">
                <a:solidFill>
                  <a:srgbClr val="24292E"/>
                </a:solidFill>
                <a:latin typeface="Open Sans" panose="020B0606030504020204"/>
              </a:rPr>
              <a:t>OVP and CVC track and govern RM/RA verification</a:t>
            </a:r>
          </a:p>
        </p:txBody>
      </p:sp>
      <p:cxnSp>
        <p:nvCxnSpPr>
          <p:cNvPr id="23" name="Straight Connector 22"/>
          <p:cNvCxnSpPr/>
          <p:nvPr/>
        </p:nvCxnSpPr>
        <p:spPr>
          <a:xfrm flipV="1">
            <a:off x="578277" y="3782902"/>
            <a:ext cx="11398570" cy="3361"/>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BF447982-C2E1-4FD4-8D62-C604F5FA5783}"/>
              </a:ext>
            </a:extLst>
          </p:cNvPr>
          <p:cNvSpPr/>
          <p:nvPr/>
        </p:nvSpPr>
        <p:spPr>
          <a:xfrm>
            <a:off x="5301174" y="1939854"/>
            <a:ext cx="1960932" cy="430887"/>
          </a:xfrm>
          <a:prstGeom prst="rect">
            <a:avLst/>
          </a:prstGeom>
          <a:solidFill>
            <a:schemeClr val="bg1"/>
          </a:solidFill>
        </p:spPr>
        <p:txBody>
          <a:bodyPr wrap="square">
            <a:spAutoFit/>
          </a:bodyPr>
          <a:lstStyle/>
          <a:p>
            <a:pPr algn="ctr"/>
            <a:r>
              <a:rPr lang="en-US" sz="2200" b="1" kern="0" dirty="0">
                <a:solidFill>
                  <a:srgbClr val="168FDF"/>
                </a:solidFill>
                <a:latin typeface="Open Sans" panose="020B0606030504020204"/>
                <a:cs typeface="ATT Aleck Sans Medium" panose="020B0503020203020204" pitchFamily="34" charset="0"/>
              </a:rPr>
              <a:t>Objectives</a:t>
            </a:r>
            <a:endParaRPr lang="en-US" sz="2200" b="1" dirty="0">
              <a:solidFill>
                <a:srgbClr val="168FDF"/>
              </a:solidFill>
              <a:latin typeface="Open Sans"/>
            </a:endParaRPr>
          </a:p>
        </p:txBody>
      </p:sp>
      <p:sp>
        <p:nvSpPr>
          <p:cNvPr id="4" name="Rectangle 3">
            <a:extLst>
              <a:ext uri="{FF2B5EF4-FFF2-40B4-BE49-F238E27FC236}">
                <a16:creationId xmlns:a16="http://schemas.microsoft.com/office/drawing/2014/main" id="{120C5352-9404-4C3A-9902-E98FA0A2A237}"/>
              </a:ext>
            </a:extLst>
          </p:cNvPr>
          <p:cNvSpPr/>
          <p:nvPr/>
        </p:nvSpPr>
        <p:spPr>
          <a:xfrm>
            <a:off x="6414192" y="2388050"/>
            <a:ext cx="5272107" cy="1077218"/>
          </a:xfrm>
          <a:prstGeom prst="rect">
            <a:avLst/>
          </a:prstGeom>
        </p:spPr>
        <p:txBody>
          <a:bodyPr wrap="square">
            <a:spAutoFit/>
          </a:bodyPr>
          <a:lstStyle/>
          <a:p>
            <a:pPr marL="285750" indent="-285750">
              <a:spcAft>
                <a:spcPts val="1200"/>
              </a:spcAft>
              <a:buFont typeface="Arial" panose="020B0604020202020204" pitchFamily="34" charset="0"/>
              <a:buChar char="•"/>
            </a:pPr>
            <a:r>
              <a:rPr lang="en-US" b="1" dirty="0">
                <a:solidFill>
                  <a:srgbClr val="24292E"/>
                </a:solidFill>
                <a:latin typeface="Open Sans" panose="020B0606030504020204"/>
              </a:rPr>
              <a:t>Entry</a:t>
            </a:r>
            <a:r>
              <a:rPr lang="en-US" dirty="0">
                <a:solidFill>
                  <a:srgbClr val="24292E"/>
                </a:solidFill>
                <a:latin typeface="Open Sans" panose="020B0606030504020204"/>
              </a:rPr>
              <a:t> and </a:t>
            </a:r>
            <a:r>
              <a:rPr lang="en-US" b="1" dirty="0">
                <a:solidFill>
                  <a:srgbClr val="24292E"/>
                </a:solidFill>
                <a:latin typeface="Open Sans" panose="020B0606030504020204"/>
              </a:rPr>
              <a:t>Exit</a:t>
            </a:r>
            <a:r>
              <a:rPr lang="en-US" dirty="0">
                <a:solidFill>
                  <a:srgbClr val="24292E"/>
                </a:solidFill>
                <a:latin typeface="Open Sans" panose="020B0606030504020204"/>
              </a:rPr>
              <a:t> Quality </a:t>
            </a:r>
            <a:r>
              <a:rPr lang="en-US" b="1" dirty="0">
                <a:solidFill>
                  <a:srgbClr val="24292E"/>
                </a:solidFill>
                <a:latin typeface="Open Sans" panose="020B0606030504020204"/>
              </a:rPr>
              <a:t>Standards</a:t>
            </a:r>
            <a:r>
              <a:rPr lang="en-US" dirty="0">
                <a:solidFill>
                  <a:srgbClr val="24292E"/>
                </a:solidFill>
                <a:latin typeface="Open Sans" panose="020B0606030504020204"/>
              </a:rPr>
              <a:t> are satisfied</a:t>
            </a:r>
          </a:p>
          <a:p>
            <a:pPr marL="285750" indent="-285750">
              <a:buFont typeface="Arial" panose="020B0604020202020204" pitchFamily="34" charset="0"/>
              <a:buChar char="•"/>
            </a:pPr>
            <a:r>
              <a:rPr lang="en-US" dirty="0">
                <a:solidFill>
                  <a:srgbClr val="24292E"/>
                </a:solidFill>
                <a:latin typeface="Open Sans" panose="020B0606030504020204"/>
              </a:rPr>
              <a:t>Ensure </a:t>
            </a:r>
            <a:r>
              <a:rPr lang="en-US" b="1" dirty="0">
                <a:solidFill>
                  <a:srgbClr val="24292E"/>
                </a:solidFill>
                <a:latin typeface="Open Sans" panose="020B0606030504020204"/>
              </a:rPr>
              <a:t>test</a:t>
            </a:r>
            <a:r>
              <a:rPr lang="en-US" dirty="0">
                <a:solidFill>
                  <a:srgbClr val="24292E"/>
                </a:solidFill>
                <a:latin typeface="Open Sans" panose="020B0606030504020204"/>
              </a:rPr>
              <a:t> </a:t>
            </a:r>
            <a:r>
              <a:rPr lang="en-US" b="1" dirty="0">
                <a:solidFill>
                  <a:srgbClr val="24292E"/>
                </a:solidFill>
                <a:latin typeface="Open Sans" panose="020B0606030504020204"/>
              </a:rPr>
              <a:t>harnesses</a:t>
            </a:r>
            <a:r>
              <a:rPr lang="en-US" dirty="0">
                <a:solidFill>
                  <a:srgbClr val="24292E"/>
                </a:solidFill>
                <a:latin typeface="Open Sans" panose="020B0606030504020204"/>
              </a:rPr>
              <a:t> can be </a:t>
            </a:r>
            <a:r>
              <a:rPr lang="en-US" b="1" dirty="0">
                <a:solidFill>
                  <a:srgbClr val="24292E"/>
                </a:solidFill>
                <a:latin typeface="Open Sans" panose="020B0606030504020204"/>
              </a:rPr>
              <a:t>ported</a:t>
            </a:r>
            <a:r>
              <a:rPr lang="en-US" dirty="0">
                <a:solidFill>
                  <a:srgbClr val="24292E"/>
                </a:solidFill>
                <a:latin typeface="Open Sans" panose="020B0606030504020204"/>
              </a:rPr>
              <a:t> and utilized </a:t>
            </a:r>
            <a:r>
              <a:rPr lang="en-US" b="1" dirty="0">
                <a:solidFill>
                  <a:srgbClr val="24292E"/>
                </a:solidFill>
                <a:latin typeface="Open Sans" panose="020B0606030504020204"/>
              </a:rPr>
              <a:t>across multiple distributions</a:t>
            </a:r>
          </a:p>
        </p:txBody>
      </p:sp>
      <p:sp>
        <p:nvSpPr>
          <p:cNvPr id="18" name="Rectangle 17">
            <a:extLst>
              <a:ext uri="{FF2B5EF4-FFF2-40B4-BE49-F238E27FC236}">
                <a16:creationId xmlns:a16="http://schemas.microsoft.com/office/drawing/2014/main" id="{7493D121-FEA7-431E-8902-BC588AF87CC2}"/>
              </a:ext>
            </a:extLst>
          </p:cNvPr>
          <p:cNvSpPr/>
          <p:nvPr/>
        </p:nvSpPr>
        <p:spPr>
          <a:xfrm>
            <a:off x="4979769" y="3532701"/>
            <a:ext cx="2756528" cy="430887"/>
          </a:xfrm>
          <a:prstGeom prst="rect">
            <a:avLst/>
          </a:prstGeom>
          <a:solidFill>
            <a:schemeClr val="bg2"/>
          </a:solidFill>
        </p:spPr>
        <p:txBody>
          <a:bodyPr wrap="square">
            <a:spAutoFit/>
          </a:bodyPr>
          <a:lstStyle/>
          <a:p>
            <a:pPr algn="ctr"/>
            <a:r>
              <a:rPr lang="en-US" sz="2200" b="1" kern="0" dirty="0">
                <a:solidFill>
                  <a:srgbClr val="168FDF"/>
                </a:solidFill>
                <a:latin typeface="Open Sans" panose="020B0606030504020204"/>
                <a:cs typeface="ATT Aleck Sans Medium" panose="020B0503020203020204" pitchFamily="34" charset="0"/>
              </a:rPr>
              <a:t>Guiding Tenets</a:t>
            </a:r>
            <a:endParaRPr lang="en-US" sz="2200" b="1" dirty="0">
              <a:solidFill>
                <a:srgbClr val="168FDF"/>
              </a:solidFill>
              <a:latin typeface="Open Sans"/>
            </a:endParaRPr>
          </a:p>
        </p:txBody>
      </p:sp>
      <p:sp>
        <p:nvSpPr>
          <p:cNvPr id="19" name="TextBox 18">
            <a:extLst>
              <a:ext uri="{FF2B5EF4-FFF2-40B4-BE49-F238E27FC236}">
                <a16:creationId xmlns:a16="http://schemas.microsoft.com/office/drawing/2014/main" id="{FA195E8B-F251-41DF-8C9C-DD878118844F}"/>
              </a:ext>
            </a:extLst>
          </p:cNvPr>
          <p:cNvSpPr txBox="1"/>
          <p:nvPr/>
        </p:nvSpPr>
        <p:spPr>
          <a:xfrm>
            <a:off x="340898" y="6561676"/>
            <a:ext cx="370299" cy="246221"/>
          </a:xfrm>
          <a:prstGeom prst="rect">
            <a:avLst/>
          </a:prstGeom>
          <a:noFill/>
        </p:spPr>
        <p:txBody>
          <a:bodyPr wrap="square" rtlCol="0">
            <a:spAutoFit/>
          </a:bodyPr>
          <a:lstStyle/>
          <a:p>
            <a:r>
              <a:rPr lang="en-US" sz="1000" dirty="0">
                <a:latin typeface="Open Sans" panose="020B0606030504020204"/>
              </a:rPr>
              <a:t>MF</a:t>
            </a:r>
            <a:endParaRPr lang="en-US" dirty="0">
              <a:latin typeface="Open Sans" panose="020B0606030504020204"/>
            </a:endParaRPr>
          </a:p>
        </p:txBody>
      </p:sp>
      <p:pic>
        <p:nvPicPr>
          <p:cNvPr id="21" name="Picture 20">
            <a:extLst>
              <a:ext uri="{FF2B5EF4-FFF2-40B4-BE49-F238E27FC236}">
                <a16:creationId xmlns:a16="http://schemas.microsoft.com/office/drawing/2014/main" id="{FC16B33C-FC6C-4847-B4DC-F2DBDAF0F956}"/>
              </a:ext>
            </a:extLst>
          </p:cNvPr>
          <p:cNvPicPr>
            <a:picLocks noChangeAspect="1"/>
          </p:cNvPicPr>
          <p:nvPr/>
        </p:nvPicPr>
        <p:blipFill>
          <a:blip r:embed="rId3"/>
          <a:stretch>
            <a:fillRect/>
          </a:stretch>
        </p:blipFill>
        <p:spPr>
          <a:xfrm>
            <a:off x="9966867" y="141893"/>
            <a:ext cx="675281" cy="787278"/>
          </a:xfrm>
          <a:prstGeom prst="rect">
            <a:avLst/>
          </a:prstGeom>
        </p:spPr>
      </p:pic>
      <p:pic>
        <p:nvPicPr>
          <p:cNvPr id="22" name="Picture 21">
            <a:extLst>
              <a:ext uri="{FF2B5EF4-FFF2-40B4-BE49-F238E27FC236}">
                <a16:creationId xmlns:a16="http://schemas.microsoft.com/office/drawing/2014/main" id="{906A4379-3DB7-4B41-8EC2-9D9B2C1C2364}"/>
              </a:ext>
            </a:extLst>
          </p:cNvPr>
          <p:cNvPicPr>
            <a:picLocks noChangeAspect="1"/>
          </p:cNvPicPr>
          <p:nvPr/>
        </p:nvPicPr>
        <p:blipFill>
          <a:blip r:embed="rId4"/>
          <a:stretch>
            <a:fillRect/>
          </a:stretch>
        </p:blipFill>
        <p:spPr>
          <a:xfrm>
            <a:off x="10979112" y="141608"/>
            <a:ext cx="673849" cy="785611"/>
          </a:xfrm>
          <a:prstGeom prst="rect">
            <a:avLst/>
          </a:prstGeom>
        </p:spPr>
      </p:pic>
    </p:spTree>
    <p:extLst>
      <p:ext uri="{BB962C8B-B14F-4D97-AF65-F5344CB8AC3E}">
        <p14:creationId xmlns:p14="http://schemas.microsoft.com/office/powerpoint/2010/main" val="2354258175"/>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58A1B-6045-4B03-8B2D-A3F91724ED63}"/>
              </a:ext>
            </a:extLst>
          </p:cNvPr>
          <p:cNvSpPr>
            <a:spLocks noGrp="1"/>
          </p:cNvSpPr>
          <p:nvPr>
            <p:ph type="title"/>
          </p:nvPr>
        </p:nvSpPr>
        <p:spPr>
          <a:xfrm>
            <a:off x="409038" y="10317"/>
            <a:ext cx="10933886" cy="935674"/>
          </a:xfrm>
        </p:spPr>
        <p:txBody>
          <a:bodyPr/>
          <a:lstStyle/>
          <a:p>
            <a:r>
              <a:rPr lang="en-US" dirty="0">
                <a:latin typeface="Open Sans" panose="020B0606030504020204"/>
              </a:rPr>
              <a:t>Test Category / Case Gap Summary</a:t>
            </a:r>
          </a:p>
        </p:txBody>
      </p:sp>
      <p:sp>
        <p:nvSpPr>
          <p:cNvPr id="5" name="Rectangle 4">
            <a:extLst>
              <a:ext uri="{FF2B5EF4-FFF2-40B4-BE49-F238E27FC236}">
                <a16:creationId xmlns:a16="http://schemas.microsoft.com/office/drawing/2014/main" id="{33A0DC54-8DB0-45AF-AA12-607291DDF59B}"/>
              </a:ext>
            </a:extLst>
          </p:cNvPr>
          <p:cNvSpPr/>
          <p:nvPr/>
        </p:nvSpPr>
        <p:spPr>
          <a:xfrm>
            <a:off x="161359" y="5270724"/>
            <a:ext cx="4239094" cy="923330"/>
          </a:xfrm>
          <a:prstGeom prst="rect">
            <a:avLst/>
          </a:prstGeom>
        </p:spPr>
        <p:txBody>
          <a:bodyPr wrap="square">
            <a:spAutoFit/>
          </a:bodyPr>
          <a:lstStyle/>
          <a:p>
            <a:pPr marL="342900" fontAlgn="ctr">
              <a:buFont typeface="Arial" panose="020B0604020202020204" pitchFamily="34" charset="0"/>
              <a:buChar char="•"/>
            </a:pPr>
            <a:r>
              <a:rPr lang="en-US" dirty="0">
                <a:latin typeface="Calibri" panose="020F0502020204030204" pitchFamily="34" charset="0"/>
              </a:rPr>
              <a:t>  # 6 Projects can be adopted (as is)</a:t>
            </a:r>
          </a:p>
          <a:p>
            <a:pPr marL="342900" fontAlgn="ctr">
              <a:buFont typeface="Arial" panose="020B0604020202020204" pitchFamily="34" charset="0"/>
              <a:buChar char="•"/>
            </a:pPr>
            <a:r>
              <a:rPr lang="en-US" dirty="0">
                <a:latin typeface="Calibri" panose="020F0502020204030204" pitchFamily="34" charset="0"/>
              </a:rPr>
              <a:t>  # 4 We can add/augment TCs for gaps</a:t>
            </a:r>
          </a:p>
          <a:p>
            <a:pPr marL="342900" fontAlgn="ctr">
              <a:buFont typeface="Arial" panose="020B0604020202020204" pitchFamily="34" charset="0"/>
              <a:buChar char="•"/>
            </a:pPr>
            <a:r>
              <a:rPr lang="en-US" dirty="0">
                <a:latin typeface="Calibri" panose="020F0502020204030204" pitchFamily="34" charset="0"/>
              </a:rPr>
              <a:t>  # 3 Create projects for new testing </a:t>
            </a:r>
          </a:p>
        </p:txBody>
      </p:sp>
      <p:sp>
        <p:nvSpPr>
          <p:cNvPr id="6" name="TextBox 5">
            <a:extLst>
              <a:ext uri="{FF2B5EF4-FFF2-40B4-BE49-F238E27FC236}">
                <a16:creationId xmlns:a16="http://schemas.microsoft.com/office/drawing/2014/main" id="{D10D84A3-BD1B-4E17-9CEE-6DA6045569A8}"/>
              </a:ext>
            </a:extLst>
          </p:cNvPr>
          <p:cNvSpPr txBox="1"/>
          <p:nvPr/>
        </p:nvSpPr>
        <p:spPr>
          <a:xfrm>
            <a:off x="2632487" y="1367068"/>
            <a:ext cx="1753300" cy="1754326"/>
          </a:xfrm>
          <a:prstGeom prst="rect">
            <a:avLst/>
          </a:prstGeom>
          <a:noFill/>
        </p:spPr>
        <p:txBody>
          <a:bodyPr wrap="none" rtlCol="0">
            <a:spAutoFit/>
          </a:bodyPr>
          <a:lstStyle/>
          <a:p>
            <a:pPr fontAlgn="t"/>
            <a:r>
              <a:rPr lang="en-US" b="1" dirty="0">
                <a:solidFill>
                  <a:srgbClr val="168FDF"/>
                </a:solidFill>
                <a:hlinkClick r:id="rId3">
                  <a:extLst>
                    <a:ext uri="{A12FA001-AC4F-418D-AE19-62706E023703}">
                      <ahyp:hlinkClr xmlns:ahyp="http://schemas.microsoft.com/office/drawing/2018/hyperlinkcolor" val="tx"/>
                    </a:ext>
                  </a:extLst>
                </a:hlinkClick>
              </a:rPr>
              <a:t>* High Availability</a:t>
            </a:r>
            <a:endParaRPr lang="en-US" b="1" dirty="0">
              <a:solidFill>
                <a:srgbClr val="168FDF"/>
              </a:solidFill>
            </a:endParaRPr>
          </a:p>
          <a:p>
            <a:pPr fontAlgn="t"/>
            <a:r>
              <a:rPr lang="en-US" b="1" dirty="0" err="1">
                <a:solidFill>
                  <a:srgbClr val="168FDF"/>
                </a:solidFill>
                <a:hlinkClick r:id="rId4">
                  <a:extLst>
                    <a:ext uri="{A12FA001-AC4F-418D-AE19-62706E023703}">
                      <ahyp:hlinkClr xmlns:ahyp="http://schemas.microsoft.com/office/drawing/2018/hyperlinkcolor" val="tx"/>
                    </a:ext>
                  </a:extLst>
                </a:hlinkClick>
              </a:rPr>
              <a:t>NFVBench</a:t>
            </a:r>
            <a:endParaRPr lang="en-US" b="1" dirty="0">
              <a:solidFill>
                <a:srgbClr val="168FDF"/>
              </a:solidFill>
            </a:endParaRPr>
          </a:p>
          <a:p>
            <a:pPr fontAlgn="t"/>
            <a:r>
              <a:rPr lang="en-US" b="1" dirty="0">
                <a:solidFill>
                  <a:srgbClr val="168FDF"/>
                </a:solidFill>
                <a:hlinkClick r:id="rId5">
                  <a:extLst>
                    <a:ext uri="{A12FA001-AC4F-418D-AE19-62706E023703}">
                      <ahyp:hlinkClr xmlns:ahyp="http://schemas.microsoft.com/office/drawing/2018/hyperlinkcolor" val="tx"/>
                    </a:ext>
                  </a:extLst>
                </a:hlinkClick>
              </a:rPr>
              <a:t>* Pharos</a:t>
            </a:r>
            <a:endParaRPr lang="en-US" b="1" dirty="0">
              <a:solidFill>
                <a:srgbClr val="168FDF"/>
              </a:solidFill>
            </a:endParaRPr>
          </a:p>
          <a:p>
            <a:pPr fontAlgn="t"/>
            <a:r>
              <a:rPr lang="en-US" b="1" dirty="0" err="1">
                <a:solidFill>
                  <a:srgbClr val="168FDF"/>
                </a:solidFill>
                <a:hlinkClick r:id="rId6">
                  <a:extLst>
                    <a:ext uri="{A12FA001-AC4F-418D-AE19-62706E023703}">
                      <ahyp:hlinkClr xmlns:ahyp="http://schemas.microsoft.com/office/drawing/2018/hyperlinkcolor" val="tx"/>
                    </a:ext>
                  </a:extLst>
                </a:hlinkClick>
              </a:rPr>
              <a:t>SampleVNF</a:t>
            </a:r>
            <a:endParaRPr lang="en-US" b="1" dirty="0">
              <a:solidFill>
                <a:srgbClr val="168FDF"/>
              </a:solidFill>
            </a:endParaRPr>
          </a:p>
          <a:p>
            <a:pPr fontAlgn="t"/>
            <a:r>
              <a:rPr lang="en-US" b="1" dirty="0" err="1">
                <a:solidFill>
                  <a:srgbClr val="168FDF"/>
                </a:solidFill>
                <a:hlinkClick r:id="rId7">
                  <a:extLst>
                    <a:ext uri="{A12FA001-AC4F-418D-AE19-62706E023703}">
                      <ahyp:hlinkClr xmlns:ahyp="http://schemas.microsoft.com/office/drawing/2018/hyperlinkcolor" val="tx"/>
                    </a:ext>
                  </a:extLst>
                </a:hlinkClick>
              </a:rPr>
              <a:t>VSPerf</a:t>
            </a:r>
            <a:endParaRPr lang="en-US" b="1" dirty="0">
              <a:solidFill>
                <a:srgbClr val="168FDF"/>
              </a:solidFill>
            </a:endParaRPr>
          </a:p>
          <a:p>
            <a:pPr fontAlgn="t"/>
            <a:r>
              <a:rPr lang="en-US" b="1" dirty="0">
                <a:solidFill>
                  <a:srgbClr val="168FDF"/>
                </a:solidFill>
                <a:hlinkClick r:id="rId8">
                  <a:extLst>
                    <a:ext uri="{A12FA001-AC4F-418D-AE19-62706E023703}">
                      <ahyp:hlinkClr xmlns:ahyp="http://schemas.microsoft.com/office/drawing/2018/hyperlinkcolor" val="tx"/>
                    </a:ext>
                  </a:extLst>
                </a:hlinkClick>
              </a:rPr>
              <a:t>Yardstick</a:t>
            </a:r>
            <a:endParaRPr lang="en-US" b="1" dirty="0">
              <a:solidFill>
                <a:srgbClr val="168FDF"/>
              </a:solidFill>
            </a:endParaRPr>
          </a:p>
        </p:txBody>
      </p:sp>
      <p:cxnSp>
        <p:nvCxnSpPr>
          <p:cNvPr id="8" name="Straight Connector 7">
            <a:extLst>
              <a:ext uri="{FF2B5EF4-FFF2-40B4-BE49-F238E27FC236}">
                <a16:creationId xmlns:a16="http://schemas.microsoft.com/office/drawing/2014/main" id="{779CF643-E9C1-4638-B8A3-CEA57F8CC146}"/>
              </a:ext>
            </a:extLst>
          </p:cNvPr>
          <p:cNvCxnSpPr>
            <a:cxnSpLocks/>
          </p:cNvCxnSpPr>
          <p:nvPr/>
        </p:nvCxnSpPr>
        <p:spPr>
          <a:xfrm flipH="1">
            <a:off x="4668558" y="1097704"/>
            <a:ext cx="9752" cy="5425236"/>
          </a:xfrm>
          <a:prstGeom prst="line">
            <a:avLst/>
          </a:prstGeom>
          <a:noFill/>
          <a:ln w="19050" cap="sq" cmpd="sng" algn="ctr">
            <a:solidFill>
              <a:srgbClr val="009FDB"/>
            </a:solidFill>
            <a:prstDash val="solid"/>
          </a:ln>
          <a:effectLst/>
        </p:spPr>
      </p:cxnSp>
      <p:sp>
        <p:nvSpPr>
          <p:cNvPr id="9" name="Rectangle 8">
            <a:extLst>
              <a:ext uri="{FF2B5EF4-FFF2-40B4-BE49-F238E27FC236}">
                <a16:creationId xmlns:a16="http://schemas.microsoft.com/office/drawing/2014/main" id="{03081865-055D-4826-AF38-C7A5D28D2A3E}"/>
              </a:ext>
            </a:extLst>
          </p:cNvPr>
          <p:cNvSpPr/>
          <p:nvPr/>
        </p:nvSpPr>
        <p:spPr>
          <a:xfrm>
            <a:off x="4860343" y="908517"/>
            <a:ext cx="2674130" cy="400110"/>
          </a:xfrm>
          <a:prstGeom prst="rect">
            <a:avLst/>
          </a:prstGeom>
          <a:solidFill>
            <a:schemeClr val="bg1"/>
          </a:solidFill>
        </p:spPr>
        <p:txBody>
          <a:bodyPr wrap="none">
            <a:spAutoFit/>
          </a:bodyPr>
          <a:lstStyle/>
          <a:p>
            <a:r>
              <a:rPr lang="en-US" sz="2000" b="1" kern="0" dirty="0">
                <a:solidFill>
                  <a:srgbClr val="168FDF"/>
                </a:solidFill>
                <a:latin typeface="Open Sans" panose="020B0606030504020204"/>
                <a:cs typeface="ATT Aleck Sans Medium" panose="020B0503020203020204" pitchFamily="34" charset="0"/>
              </a:rPr>
              <a:t>Assessment Strategy</a:t>
            </a:r>
            <a:endParaRPr lang="en-US" sz="2000" b="1" dirty="0">
              <a:solidFill>
                <a:srgbClr val="168FDF"/>
              </a:solidFill>
              <a:latin typeface="Open Sans" panose="020B0606030504020204"/>
            </a:endParaRPr>
          </a:p>
        </p:txBody>
      </p:sp>
      <p:sp>
        <p:nvSpPr>
          <p:cNvPr id="10" name="TextBox 9">
            <a:extLst>
              <a:ext uri="{FF2B5EF4-FFF2-40B4-BE49-F238E27FC236}">
                <a16:creationId xmlns:a16="http://schemas.microsoft.com/office/drawing/2014/main" id="{F872EDB4-61F9-42F3-95AF-9F331565388C}"/>
              </a:ext>
            </a:extLst>
          </p:cNvPr>
          <p:cNvSpPr txBox="1"/>
          <p:nvPr/>
        </p:nvSpPr>
        <p:spPr>
          <a:xfrm>
            <a:off x="4529382" y="1281390"/>
            <a:ext cx="7024100" cy="1477328"/>
          </a:xfrm>
          <a:prstGeom prst="rect">
            <a:avLst/>
          </a:prstGeom>
          <a:noFill/>
        </p:spPr>
        <p:txBody>
          <a:bodyPr wrap="square" rtlCol="0">
            <a:spAutoFit/>
          </a:bodyPr>
          <a:lstStyle/>
          <a:p>
            <a:pPr marL="742950" lvl="1" indent="-285750">
              <a:buFont typeface="Arial" panose="020B0604020202020204" pitchFamily="34" charset="0"/>
              <a:buChar char="•"/>
            </a:pPr>
            <a:r>
              <a:rPr lang="en-US" dirty="0">
                <a:latin typeface="Open Sans" panose="020B0606030504020204"/>
              </a:rPr>
              <a:t>Select Project by activity, use, and maturity state</a:t>
            </a:r>
          </a:p>
          <a:p>
            <a:pPr marL="742950" lvl="1" indent="-285750">
              <a:buFont typeface="Arial" panose="020B0604020202020204" pitchFamily="34" charset="0"/>
              <a:buChar char="•"/>
            </a:pPr>
            <a:r>
              <a:rPr lang="en-US" dirty="0">
                <a:latin typeface="Open Sans" panose="020B0606030504020204"/>
              </a:rPr>
              <a:t>Compare Against Test Categories</a:t>
            </a:r>
          </a:p>
          <a:p>
            <a:pPr marL="742950" lvl="1" indent="-285750">
              <a:buFont typeface="Arial" panose="020B0604020202020204" pitchFamily="34" charset="0"/>
              <a:buChar char="•"/>
            </a:pPr>
            <a:r>
              <a:rPr lang="en-US" dirty="0">
                <a:latin typeface="Open Sans" panose="020B0606030504020204"/>
              </a:rPr>
              <a:t>Identify Gaps</a:t>
            </a:r>
          </a:p>
          <a:p>
            <a:pPr marL="742950" lvl="1" indent="-285750">
              <a:buFont typeface="Arial" panose="020B0604020202020204" pitchFamily="34" charset="0"/>
              <a:buChar char="•"/>
            </a:pPr>
            <a:r>
              <a:rPr lang="en-US" dirty="0">
                <a:latin typeface="Open Sans" panose="020B0606030504020204"/>
              </a:rPr>
              <a:t>Form Professional Opinion – e.g. augment, adopt</a:t>
            </a:r>
          </a:p>
          <a:p>
            <a:pPr marL="742950" lvl="1" indent="-285750">
              <a:buFont typeface="Arial" panose="020B0604020202020204" pitchFamily="34" charset="0"/>
              <a:buChar char="•"/>
            </a:pPr>
            <a:r>
              <a:rPr lang="en-US" dirty="0">
                <a:solidFill>
                  <a:srgbClr val="167ADF"/>
                </a:solidFill>
                <a:latin typeface="Open Sans" panose="020B0606030504020204"/>
              </a:rPr>
              <a:t>Solicit Strategic Partner Contributions</a:t>
            </a:r>
          </a:p>
        </p:txBody>
      </p:sp>
      <p:sp>
        <p:nvSpPr>
          <p:cNvPr id="11" name="Rectangle 10">
            <a:extLst>
              <a:ext uri="{FF2B5EF4-FFF2-40B4-BE49-F238E27FC236}">
                <a16:creationId xmlns:a16="http://schemas.microsoft.com/office/drawing/2014/main" id="{7CE5E598-FF3E-433C-8755-C1818ECA38A8}"/>
              </a:ext>
            </a:extLst>
          </p:cNvPr>
          <p:cNvSpPr/>
          <p:nvPr/>
        </p:nvSpPr>
        <p:spPr>
          <a:xfrm>
            <a:off x="4857914" y="2826501"/>
            <a:ext cx="2036135" cy="400110"/>
          </a:xfrm>
          <a:prstGeom prst="rect">
            <a:avLst/>
          </a:prstGeom>
          <a:solidFill>
            <a:schemeClr val="bg1"/>
          </a:solidFill>
        </p:spPr>
        <p:txBody>
          <a:bodyPr wrap="none">
            <a:spAutoFit/>
          </a:bodyPr>
          <a:lstStyle/>
          <a:p>
            <a:r>
              <a:rPr lang="en-US" sz="2000" b="1" kern="0" dirty="0">
                <a:solidFill>
                  <a:srgbClr val="168FDF"/>
                </a:solidFill>
                <a:latin typeface="Open Sans" panose="020B0606030504020204"/>
                <a:cs typeface="ATT Aleck Sans Medium" panose="020B0503020203020204" pitchFamily="34" charset="0"/>
              </a:rPr>
              <a:t>Test Categories</a:t>
            </a:r>
            <a:endParaRPr lang="en-US" sz="2000" b="1" dirty="0">
              <a:solidFill>
                <a:srgbClr val="168FDF"/>
              </a:solidFill>
              <a:latin typeface="Open Sans" panose="020B0606030504020204"/>
            </a:endParaRPr>
          </a:p>
        </p:txBody>
      </p:sp>
      <p:sp>
        <p:nvSpPr>
          <p:cNvPr id="12" name="TextBox 11">
            <a:extLst>
              <a:ext uri="{FF2B5EF4-FFF2-40B4-BE49-F238E27FC236}">
                <a16:creationId xmlns:a16="http://schemas.microsoft.com/office/drawing/2014/main" id="{2B07F7BA-45AE-4606-BE5F-179C615EADC8}"/>
              </a:ext>
            </a:extLst>
          </p:cNvPr>
          <p:cNvSpPr txBox="1"/>
          <p:nvPr/>
        </p:nvSpPr>
        <p:spPr>
          <a:xfrm>
            <a:off x="4472960" y="3146622"/>
            <a:ext cx="7253654" cy="1477328"/>
          </a:xfrm>
          <a:prstGeom prst="rect">
            <a:avLst/>
          </a:prstGeom>
          <a:noFill/>
        </p:spPr>
        <p:txBody>
          <a:bodyPr wrap="square" rtlCol="0">
            <a:spAutoFit/>
          </a:bodyPr>
          <a:lstStyle/>
          <a:p>
            <a:pPr marL="742950" lvl="1" indent="-285750">
              <a:buFont typeface="Arial" panose="020B0604020202020204" pitchFamily="34" charset="0"/>
              <a:buChar char="•"/>
            </a:pPr>
            <a:r>
              <a:rPr lang="en-US" b="1" dirty="0">
                <a:latin typeface="Open Sans" panose="020B0606030504020204"/>
              </a:rPr>
              <a:t>(Hardware Validations)</a:t>
            </a:r>
            <a:r>
              <a:rPr lang="en-US" dirty="0">
                <a:latin typeface="Open Sans" panose="020B0606030504020204"/>
              </a:rPr>
              <a:t> BareMetal – HW &amp; O/S validations</a:t>
            </a:r>
          </a:p>
          <a:p>
            <a:pPr marL="742950" lvl="1" indent="-285750">
              <a:buFont typeface="Arial" panose="020B0604020202020204" pitchFamily="34" charset="0"/>
              <a:buChar char="•"/>
            </a:pPr>
            <a:r>
              <a:rPr lang="en-US" b="1" dirty="0">
                <a:latin typeface="Open Sans" panose="020B0606030504020204"/>
              </a:rPr>
              <a:t>(Component Validation and VNF Validation Config Only)</a:t>
            </a:r>
            <a:r>
              <a:rPr lang="en-US" dirty="0">
                <a:latin typeface="Open Sans" panose="020B0606030504020204"/>
              </a:rPr>
              <a:t> VNF Interoperability – validations</a:t>
            </a:r>
          </a:p>
          <a:p>
            <a:pPr marL="742950" lvl="1" indent="-285750">
              <a:buFont typeface="Arial" panose="020B0604020202020204" pitchFamily="34" charset="0"/>
              <a:buChar char="•"/>
            </a:pPr>
            <a:r>
              <a:rPr lang="en-US" b="1" dirty="0">
                <a:latin typeface="Open Sans" panose="020B0606030504020204"/>
              </a:rPr>
              <a:t>(Platform Stability) </a:t>
            </a:r>
            <a:r>
              <a:rPr lang="en-US" dirty="0">
                <a:latin typeface="Open Sans" panose="020B0606030504020204"/>
              </a:rPr>
              <a:t>Compute Component – validations</a:t>
            </a:r>
          </a:p>
          <a:p>
            <a:pPr marL="742950" lvl="1" indent="-285750">
              <a:buFont typeface="Arial" panose="020B0604020202020204" pitchFamily="34" charset="0"/>
              <a:buChar char="•"/>
            </a:pPr>
            <a:r>
              <a:rPr lang="en-US" b="1" dirty="0">
                <a:latin typeface="Open Sans" panose="020B0606030504020204"/>
              </a:rPr>
              <a:t>(Platform Resiliency)</a:t>
            </a:r>
            <a:r>
              <a:rPr lang="en-US" dirty="0">
                <a:latin typeface="Open Sans" panose="020B0606030504020204"/>
              </a:rPr>
              <a:t> Control Plane Component – validations</a:t>
            </a:r>
          </a:p>
        </p:txBody>
      </p:sp>
      <p:sp>
        <p:nvSpPr>
          <p:cNvPr id="13" name="Rectangle 12">
            <a:extLst>
              <a:ext uri="{FF2B5EF4-FFF2-40B4-BE49-F238E27FC236}">
                <a16:creationId xmlns:a16="http://schemas.microsoft.com/office/drawing/2014/main" id="{E119C8D4-789F-4434-AFDD-1EE1FB6C94AF}"/>
              </a:ext>
            </a:extLst>
          </p:cNvPr>
          <p:cNvSpPr/>
          <p:nvPr/>
        </p:nvSpPr>
        <p:spPr>
          <a:xfrm>
            <a:off x="4883998" y="4784050"/>
            <a:ext cx="1491114" cy="400110"/>
          </a:xfrm>
          <a:prstGeom prst="rect">
            <a:avLst/>
          </a:prstGeom>
          <a:solidFill>
            <a:schemeClr val="bg1"/>
          </a:solidFill>
        </p:spPr>
        <p:txBody>
          <a:bodyPr wrap="none">
            <a:spAutoFit/>
          </a:bodyPr>
          <a:lstStyle/>
          <a:p>
            <a:r>
              <a:rPr lang="en-US" sz="2000" b="1" kern="0" dirty="0">
                <a:solidFill>
                  <a:srgbClr val="168FDF"/>
                </a:solidFill>
                <a:latin typeface="Open Sans" panose="020B0606030504020204"/>
                <a:cs typeface="ATT Aleck Sans Medium" panose="020B0503020203020204" pitchFamily="34" charset="0"/>
              </a:rPr>
              <a:t>Next Steps</a:t>
            </a:r>
            <a:endParaRPr lang="en-US" sz="2000" b="1" dirty="0">
              <a:solidFill>
                <a:srgbClr val="168FDF"/>
              </a:solidFill>
              <a:latin typeface="Open Sans" panose="020B0606030504020204"/>
            </a:endParaRPr>
          </a:p>
        </p:txBody>
      </p:sp>
      <p:sp>
        <p:nvSpPr>
          <p:cNvPr id="14" name="TextBox 13">
            <a:extLst>
              <a:ext uri="{FF2B5EF4-FFF2-40B4-BE49-F238E27FC236}">
                <a16:creationId xmlns:a16="http://schemas.microsoft.com/office/drawing/2014/main" id="{51299BC7-D63E-444D-ADB9-6164A965143B}"/>
              </a:ext>
            </a:extLst>
          </p:cNvPr>
          <p:cNvSpPr txBox="1"/>
          <p:nvPr/>
        </p:nvSpPr>
        <p:spPr>
          <a:xfrm>
            <a:off x="4499044" y="5104171"/>
            <a:ext cx="7253654" cy="1477328"/>
          </a:xfrm>
          <a:prstGeom prst="rect">
            <a:avLst/>
          </a:prstGeom>
          <a:noFill/>
        </p:spPr>
        <p:txBody>
          <a:bodyPr wrap="square" rtlCol="0">
            <a:spAutoFit/>
          </a:bodyPr>
          <a:lstStyle/>
          <a:p>
            <a:pPr marL="742950" lvl="1" indent="-285750">
              <a:buFont typeface="Arial" panose="020B0604020202020204" pitchFamily="34" charset="0"/>
              <a:buChar char="•"/>
            </a:pPr>
            <a:r>
              <a:rPr lang="en-US" b="1" dirty="0">
                <a:latin typeface="Open Sans" panose="020B0606030504020204"/>
              </a:rPr>
              <a:t>Review Projects </a:t>
            </a:r>
            <a:r>
              <a:rPr lang="en-US" dirty="0">
                <a:latin typeface="Open Sans" panose="020B0606030504020204"/>
              </a:rPr>
              <a:t>Identified during Antwerp not considered</a:t>
            </a:r>
          </a:p>
          <a:p>
            <a:pPr marL="742950" lvl="1" indent="-285750">
              <a:buFont typeface="Arial" panose="020B0604020202020204" pitchFamily="34" charset="0"/>
              <a:buChar char="•"/>
            </a:pPr>
            <a:r>
              <a:rPr lang="en-US" b="1" dirty="0">
                <a:latin typeface="Open Sans" panose="020B0606030504020204"/>
              </a:rPr>
              <a:t>Integrate TCs </a:t>
            </a:r>
            <a:r>
              <a:rPr lang="en-US" dirty="0">
                <a:latin typeface="Open Sans" panose="020B0606030504020204"/>
              </a:rPr>
              <a:t>from these projects into the delivery stream</a:t>
            </a:r>
          </a:p>
          <a:p>
            <a:pPr marL="742950" lvl="1" indent="-285750">
              <a:buFont typeface="Arial" panose="020B0604020202020204" pitchFamily="34" charset="0"/>
              <a:buChar char="•"/>
            </a:pPr>
            <a:r>
              <a:rPr lang="en-US" b="1" dirty="0">
                <a:latin typeface="Open Sans" panose="020B0606030504020204"/>
              </a:rPr>
              <a:t>Discuss augmenting existing test project</a:t>
            </a:r>
            <a:r>
              <a:rPr lang="en-US" dirty="0">
                <a:latin typeface="Open Sans" panose="020B0606030504020204"/>
              </a:rPr>
              <a:t>s, or create new</a:t>
            </a:r>
          </a:p>
          <a:p>
            <a:pPr marL="742950" lvl="1" indent="-285750">
              <a:buFont typeface="Arial" panose="020B0604020202020204" pitchFamily="34" charset="0"/>
              <a:buChar char="•"/>
            </a:pPr>
            <a:r>
              <a:rPr lang="en-US" b="1" dirty="0">
                <a:latin typeface="Open Sans" panose="020B0606030504020204"/>
              </a:rPr>
              <a:t>Onboard Spirent Test Case contributions </a:t>
            </a:r>
            <a:r>
              <a:rPr lang="en-US" dirty="0">
                <a:latin typeface="Open Sans" panose="020B0606030504020204"/>
              </a:rPr>
              <a:t>– </a:t>
            </a:r>
            <a:r>
              <a:rPr lang="en-US" b="1" dirty="0">
                <a:solidFill>
                  <a:srgbClr val="167ADF"/>
                </a:solidFill>
                <a:latin typeface="Open Sans" panose="020B0606030504020204"/>
              </a:rPr>
              <a:t>Where</a:t>
            </a:r>
            <a:r>
              <a:rPr lang="en-US" b="1" dirty="0">
                <a:solidFill>
                  <a:srgbClr val="168FDF"/>
                </a:solidFill>
                <a:latin typeface="Open Sans" panose="020B0606030504020204"/>
              </a:rPr>
              <a:t>?</a:t>
            </a:r>
          </a:p>
          <a:p>
            <a:pPr marL="742950" lvl="1" indent="-285750">
              <a:buFont typeface="Arial" panose="020B0604020202020204" pitchFamily="34" charset="0"/>
              <a:buChar char="•"/>
            </a:pPr>
            <a:r>
              <a:rPr lang="en-US" b="1" dirty="0">
                <a:latin typeface="Open Sans" panose="020B0606030504020204"/>
              </a:rPr>
              <a:t>Finalize</a:t>
            </a:r>
            <a:r>
              <a:rPr lang="en-US" dirty="0">
                <a:latin typeface="Open Sans" panose="020B0606030504020204"/>
              </a:rPr>
              <a:t> Test-/Use- Case Needs</a:t>
            </a:r>
          </a:p>
        </p:txBody>
      </p:sp>
      <p:sp>
        <p:nvSpPr>
          <p:cNvPr id="15" name="Rectangle 14">
            <a:extLst>
              <a:ext uri="{FF2B5EF4-FFF2-40B4-BE49-F238E27FC236}">
                <a16:creationId xmlns:a16="http://schemas.microsoft.com/office/drawing/2014/main" id="{B44650A5-6A6A-480D-8B74-4E6FEAFC8B72}"/>
              </a:ext>
            </a:extLst>
          </p:cNvPr>
          <p:cNvSpPr/>
          <p:nvPr/>
        </p:nvSpPr>
        <p:spPr>
          <a:xfrm>
            <a:off x="189860" y="3445845"/>
            <a:ext cx="4409110" cy="1200329"/>
          </a:xfrm>
          <a:prstGeom prst="rect">
            <a:avLst/>
          </a:prstGeom>
        </p:spPr>
        <p:txBody>
          <a:bodyPr wrap="square">
            <a:spAutoFit/>
          </a:bodyPr>
          <a:lstStyle/>
          <a:p>
            <a:pPr marL="342900" fontAlgn="ctr">
              <a:buFont typeface="Arial" panose="020B0604020202020204" pitchFamily="34" charset="0"/>
              <a:buChar char="•"/>
            </a:pPr>
            <a:r>
              <a:rPr lang="en-US" b="1" dirty="0">
                <a:latin typeface="Calibri" panose="020F0502020204030204" pitchFamily="34" charset="0"/>
              </a:rPr>
              <a:t>  # Total OPNFV Projects = 31 </a:t>
            </a:r>
            <a:endParaRPr lang="en-US" dirty="0">
              <a:latin typeface="Calibri" panose="020F0502020204030204" pitchFamily="34" charset="0"/>
            </a:endParaRPr>
          </a:p>
          <a:p>
            <a:pPr marL="342900" fontAlgn="ctr">
              <a:buFont typeface="Arial" panose="020B0604020202020204" pitchFamily="34" charset="0"/>
              <a:buChar char="•"/>
            </a:pPr>
            <a:r>
              <a:rPr lang="en-US" dirty="0">
                <a:latin typeface="Calibri" panose="020F0502020204030204" pitchFamily="34" charset="0"/>
              </a:rPr>
              <a:t>  # CNTT-NFVI = 13 (potential value)</a:t>
            </a:r>
          </a:p>
          <a:p>
            <a:pPr marL="342900" fontAlgn="ctr">
              <a:buFont typeface="Arial" panose="020B0604020202020204" pitchFamily="34" charset="0"/>
              <a:buChar char="•"/>
            </a:pPr>
            <a:r>
              <a:rPr lang="en-US" dirty="0">
                <a:latin typeface="Calibri" panose="020F0502020204030204" pitchFamily="34" charset="0"/>
              </a:rPr>
              <a:t>  # 5/13 NA for Review – *Already Covered by Yardstick and Functest</a:t>
            </a:r>
          </a:p>
        </p:txBody>
      </p:sp>
      <p:cxnSp>
        <p:nvCxnSpPr>
          <p:cNvPr id="16" name="Straight Connector 15">
            <a:extLst>
              <a:ext uri="{FF2B5EF4-FFF2-40B4-BE49-F238E27FC236}">
                <a16:creationId xmlns:a16="http://schemas.microsoft.com/office/drawing/2014/main" id="{B4A94EF8-7639-43BC-ADCA-EA8FF076A8D2}"/>
              </a:ext>
            </a:extLst>
          </p:cNvPr>
          <p:cNvCxnSpPr>
            <a:cxnSpLocks/>
          </p:cNvCxnSpPr>
          <p:nvPr/>
        </p:nvCxnSpPr>
        <p:spPr>
          <a:xfrm>
            <a:off x="526047" y="4784050"/>
            <a:ext cx="3919996"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E94EBB4-CFAA-4CE9-AD62-BAD654A74101}"/>
              </a:ext>
            </a:extLst>
          </p:cNvPr>
          <p:cNvSpPr/>
          <p:nvPr/>
        </p:nvSpPr>
        <p:spPr>
          <a:xfrm>
            <a:off x="409038" y="927219"/>
            <a:ext cx="2393604" cy="400110"/>
          </a:xfrm>
          <a:prstGeom prst="rect">
            <a:avLst/>
          </a:prstGeom>
          <a:noFill/>
        </p:spPr>
        <p:txBody>
          <a:bodyPr wrap="none">
            <a:spAutoFit/>
          </a:bodyPr>
          <a:lstStyle/>
          <a:p>
            <a:r>
              <a:rPr lang="en-US" sz="2000" b="1" kern="0" dirty="0">
                <a:solidFill>
                  <a:srgbClr val="168FDF"/>
                </a:solidFill>
                <a:latin typeface="Open Sans" panose="020B0606030504020204"/>
                <a:cs typeface="ATT Aleck Sans Medium" panose="020B0503020203020204" pitchFamily="34" charset="0"/>
              </a:rPr>
              <a:t>Projects Identified</a:t>
            </a:r>
            <a:endParaRPr lang="en-US" sz="2000" b="1" dirty="0">
              <a:solidFill>
                <a:srgbClr val="168FDF"/>
              </a:solidFill>
              <a:latin typeface="Open Sans" panose="020B0606030504020204"/>
            </a:endParaRPr>
          </a:p>
        </p:txBody>
      </p:sp>
      <p:sp>
        <p:nvSpPr>
          <p:cNvPr id="18" name="TextBox 17">
            <a:extLst>
              <a:ext uri="{FF2B5EF4-FFF2-40B4-BE49-F238E27FC236}">
                <a16:creationId xmlns:a16="http://schemas.microsoft.com/office/drawing/2014/main" id="{98F0C3F7-FA5E-4EF7-A43A-B28ADD44E24C}"/>
              </a:ext>
            </a:extLst>
          </p:cNvPr>
          <p:cNvSpPr txBox="1"/>
          <p:nvPr/>
        </p:nvSpPr>
        <p:spPr>
          <a:xfrm>
            <a:off x="638518" y="1341675"/>
            <a:ext cx="1727396" cy="2031325"/>
          </a:xfrm>
          <a:prstGeom prst="rect">
            <a:avLst/>
          </a:prstGeom>
          <a:noFill/>
        </p:spPr>
        <p:txBody>
          <a:bodyPr wrap="none" rtlCol="0">
            <a:spAutoFit/>
          </a:bodyPr>
          <a:lstStyle/>
          <a:p>
            <a:pPr fontAlgn="t"/>
            <a:r>
              <a:rPr lang="en-US" b="1" dirty="0">
                <a:solidFill>
                  <a:srgbClr val="168FDF"/>
                </a:solidFill>
                <a:hlinkClick r:id="rId9">
                  <a:extLst>
                    <a:ext uri="{A12FA001-AC4F-418D-AE19-62706E023703}">
                      <ahyp:hlinkClr xmlns:ahyp="http://schemas.microsoft.com/office/drawing/2018/hyperlinkcolor" val="tx"/>
                    </a:ext>
                  </a:extLst>
                </a:hlinkClick>
              </a:rPr>
              <a:t>* Airship Installer</a:t>
            </a:r>
            <a:endParaRPr lang="en-US" b="1" dirty="0">
              <a:solidFill>
                <a:srgbClr val="168FDF"/>
              </a:solidFill>
            </a:endParaRPr>
          </a:p>
          <a:p>
            <a:pPr fontAlgn="t"/>
            <a:r>
              <a:rPr lang="en-US" b="1" dirty="0">
                <a:solidFill>
                  <a:srgbClr val="168FDF"/>
                </a:solidFill>
                <a:hlinkClick r:id="rId10">
                  <a:extLst>
                    <a:ext uri="{A12FA001-AC4F-418D-AE19-62706E023703}">
                      <ahyp:hlinkClr xmlns:ahyp="http://schemas.microsoft.com/office/drawing/2018/hyperlinkcolor" val="tx"/>
                    </a:ext>
                  </a:extLst>
                </a:hlinkClick>
              </a:rPr>
              <a:t>Barometer</a:t>
            </a:r>
            <a:endParaRPr lang="en-US" b="1" dirty="0">
              <a:solidFill>
                <a:srgbClr val="168FDF"/>
              </a:solidFill>
            </a:endParaRPr>
          </a:p>
          <a:p>
            <a:pPr fontAlgn="t"/>
            <a:r>
              <a:rPr lang="en-US" b="1" dirty="0">
                <a:solidFill>
                  <a:srgbClr val="168FDF"/>
                </a:solidFill>
                <a:hlinkClick r:id="rId11">
                  <a:extLst>
                    <a:ext uri="{A12FA001-AC4F-418D-AE19-62706E023703}">
                      <ahyp:hlinkClr xmlns:ahyp="http://schemas.microsoft.com/office/drawing/2018/hyperlinkcolor" val="tx"/>
                    </a:ext>
                  </a:extLst>
                </a:hlinkClick>
              </a:rPr>
              <a:t>Bottlenecks</a:t>
            </a:r>
            <a:endParaRPr lang="en-US" b="1" dirty="0">
              <a:solidFill>
                <a:srgbClr val="168FDF"/>
              </a:solidFill>
            </a:endParaRPr>
          </a:p>
          <a:p>
            <a:pPr fontAlgn="t"/>
            <a:r>
              <a:rPr lang="en-US" b="1" dirty="0">
                <a:solidFill>
                  <a:srgbClr val="168FDF"/>
                </a:solidFill>
                <a:hlinkClick r:id="rId12">
                  <a:extLst>
                    <a:ext uri="{A12FA001-AC4F-418D-AE19-62706E023703}">
                      <ahyp:hlinkClr xmlns:ahyp="http://schemas.microsoft.com/office/drawing/2018/hyperlinkcolor" val="tx"/>
                    </a:ext>
                  </a:extLst>
                </a:hlinkClick>
              </a:rPr>
              <a:t>Doctor</a:t>
            </a:r>
            <a:endParaRPr lang="en-US" b="1" dirty="0">
              <a:solidFill>
                <a:srgbClr val="168FDF"/>
              </a:solidFill>
            </a:endParaRPr>
          </a:p>
          <a:p>
            <a:pPr fontAlgn="t"/>
            <a:r>
              <a:rPr lang="en-US" b="1" dirty="0">
                <a:solidFill>
                  <a:srgbClr val="168FDF"/>
                </a:solidFill>
                <a:hlinkClick r:id="rId13">
                  <a:extLst>
                    <a:ext uri="{A12FA001-AC4F-418D-AE19-62706E023703}">
                      <ahyp:hlinkClr xmlns:ahyp="http://schemas.microsoft.com/office/drawing/2018/hyperlinkcolor" val="tx"/>
                    </a:ext>
                  </a:extLst>
                </a:hlinkClick>
              </a:rPr>
              <a:t>* Dovetail</a:t>
            </a:r>
            <a:endParaRPr lang="en-US" b="1" dirty="0">
              <a:solidFill>
                <a:srgbClr val="168FDF"/>
              </a:solidFill>
            </a:endParaRPr>
          </a:p>
          <a:p>
            <a:pPr fontAlgn="t"/>
            <a:r>
              <a:rPr lang="en-US" b="1" dirty="0">
                <a:solidFill>
                  <a:srgbClr val="168FDF"/>
                </a:solidFill>
                <a:hlinkClick r:id="rId14">
                  <a:extLst>
                    <a:ext uri="{A12FA001-AC4F-418D-AE19-62706E023703}">
                      <ahyp:hlinkClr xmlns:ahyp="http://schemas.microsoft.com/office/drawing/2018/hyperlinkcolor" val="tx"/>
                    </a:ext>
                  </a:extLst>
                </a:hlinkClick>
              </a:rPr>
              <a:t>* Fuel</a:t>
            </a:r>
            <a:endParaRPr lang="en-US" b="1" dirty="0">
              <a:solidFill>
                <a:srgbClr val="168FDF"/>
              </a:solidFill>
            </a:endParaRPr>
          </a:p>
          <a:p>
            <a:pPr fontAlgn="t"/>
            <a:r>
              <a:rPr lang="en-US" b="1" dirty="0">
                <a:solidFill>
                  <a:srgbClr val="168FDF"/>
                </a:solidFill>
                <a:hlinkClick r:id="rId15">
                  <a:extLst>
                    <a:ext uri="{A12FA001-AC4F-418D-AE19-62706E023703}">
                      <ahyp:hlinkClr xmlns:ahyp="http://schemas.microsoft.com/office/drawing/2018/hyperlinkcolor" val="tx"/>
                    </a:ext>
                  </a:extLst>
                </a:hlinkClick>
              </a:rPr>
              <a:t>FuncTest</a:t>
            </a:r>
            <a:endParaRPr lang="en-US" b="1" dirty="0">
              <a:solidFill>
                <a:srgbClr val="168FDF"/>
              </a:solidFill>
            </a:endParaRPr>
          </a:p>
        </p:txBody>
      </p:sp>
      <p:sp>
        <p:nvSpPr>
          <p:cNvPr id="19" name="Rectangle 18">
            <a:extLst>
              <a:ext uri="{FF2B5EF4-FFF2-40B4-BE49-F238E27FC236}">
                <a16:creationId xmlns:a16="http://schemas.microsoft.com/office/drawing/2014/main" id="{DB084784-DAD9-4690-AA33-9DC5C63877AB}"/>
              </a:ext>
            </a:extLst>
          </p:cNvPr>
          <p:cNvSpPr/>
          <p:nvPr/>
        </p:nvSpPr>
        <p:spPr>
          <a:xfrm>
            <a:off x="409038" y="4870614"/>
            <a:ext cx="1042273" cy="400110"/>
          </a:xfrm>
          <a:prstGeom prst="rect">
            <a:avLst/>
          </a:prstGeom>
          <a:noFill/>
        </p:spPr>
        <p:txBody>
          <a:bodyPr wrap="none">
            <a:spAutoFit/>
          </a:bodyPr>
          <a:lstStyle/>
          <a:p>
            <a:r>
              <a:rPr lang="en-US" sz="2000" b="1" kern="0" dirty="0">
                <a:solidFill>
                  <a:srgbClr val="168FDF"/>
                </a:solidFill>
                <a:latin typeface="Open Sans" panose="020B0606030504020204"/>
                <a:cs typeface="ATT Aleck Sans Medium" panose="020B0503020203020204" pitchFamily="34" charset="0"/>
              </a:rPr>
              <a:t>Results</a:t>
            </a:r>
            <a:endParaRPr lang="en-US" sz="2000" b="1" dirty="0">
              <a:solidFill>
                <a:srgbClr val="168FDF"/>
              </a:solidFill>
              <a:latin typeface="Open Sans" panose="020B0606030504020204"/>
            </a:endParaRPr>
          </a:p>
        </p:txBody>
      </p:sp>
      <p:sp>
        <p:nvSpPr>
          <p:cNvPr id="22" name="TextBox 21">
            <a:extLst>
              <a:ext uri="{FF2B5EF4-FFF2-40B4-BE49-F238E27FC236}">
                <a16:creationId xmlns:a16="http://schemas.microsoft.com/office/drawing/2014/main" id="{0072E08B-D5A5-433A-A129-049987CDC919}"/>
              </a:ext>
            </a:extLst>
          </p:cNvPr>
          <p:cNvSpPr txBox="1"/>
          <p:nvPr/>
        </p:nvSpPr>
        <p:spPr>
          <a:xfrm>
            <a:off x="340898" y="6561676"/>
            <a:ext cx="370299" cy="246221"/>
          </a:xfrm>
          <a:prstGeom prst="rect">
            <a:avLst/>
          </a:prstGeom>
          <a:noFill/>
        </p:spPr>
        <p:txBody>
          <a:bodyPr wrap="square" rtlCol="0">
            <a:spAutoFit/>
          </a:bodyPr>
          <a:lstStyle/>
          <a:p>
            <a:r>
              <a:rPr lang="en-US" sz="1000" dirty="0">
                <a:latin typeface="Open Sans" panose="020B0606030504020204"/>
              </a:rPr>
              <a:t>MF</a:t>
            </a:r>
            <a:endParaRPr lang="en-US" dirty="0">
              <a:latin typeface="Open Sans" panose="020B0606030504020204"/>
            </a:endParaRPr>
          </a:p>
        </p:txBody>
      </p:sp>
      <p:pic>
        <p:nvPicPr>
          <p:cNvPr id="23" name="Picture 22">
            <a:extLst>
              <a:ext uri="{FF2B5EF4-FFF2-40B4-BE49-F238E27FC236}">
                <a16:creationId xmlns:a16="http://schemas.microsoft.com/office/drawing/2014/main" id="{0EFE661B-24EF-4B29-8507-DAFE3B4394DC}"/>
              </a:ext>
            </a:extLst>
          </p:cNvPr>
          <p:cNvPicPr>
            <a:picLocks noChangeAspect="1"/>
          </p:cNvPicPr>
          <p:nvPr/>
        </p:nvPicPr>
        <p:blipFill>
          <a:blip r:embed="rId16"/>
          <a:stretch>
            <a:fillRect/>
          </a:stretch>
        </p:blipFill>
        <p:spPr>
          <a:xfrm>
            <a:off x="9966867" y="141893"/>
            <a:ext cx="675281" cy="787278"/>
          </a:xfrm>
          <a:prstGeom prst="rect">
            <a:avLst/>
          </a:prstGeom>
        </p:spPr>
      </p:pic>
      <p:pic>
        <p:nvPicPr>
          <p:cNvPr id="24" name="Picture 23">
            <a:extLst>
              <a:ext uri="{FF2B5EF4-FFF2-40B4-BE49-F238E27FC236}">
                <a16:creationId xmlns:a16="http://schemas.microsoft.com/office/drawing/2014/main" id="{758CB695-C044-4514-A7E5-67CF6E5CA975}"/>
              </a:ext>
            </a:extLst>
          </p:cNvPr>
          <p:cNvPicPr>
            <a:picLocks noChangeAspect="1"/>
          </p:cNvPicPr>
          <p:nvPr/>
        </p:nvPicPr>
        <p:blipFill>
          <a:blip r:embed="rId17"/>
          <a:stretch>
            <a:fillRect/>
          </a:stretch>
        </p:blipFill>
        <p:spPr>
          <a:xfrm>
            <a:off x="10979112" y="141608"/>
            <a:ext cx="673849" cy="785611"/>
          </a:xfrm>
          <a:prstGeom prst="rect">
            <a:avLst/>
          </a:prstGeom>
        </p:spPr>
      </p:pic>
    </p:spTree>
    <p:extLst>
      <p:ext uri="{BB962C8B-B14F-4D97-AF65-F5344CB8AC3E}">
        <p14:creationId xmlns:p14="http://schemas.microsoft.com/office/powerpoint/2010/main" val="3996182155"/>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58A1B-6045-4B03-8B2D-A3F91724ED63}"/>
              </a:ext>
            </a:extLst>
          </p:cNvPr>
          <p:cNvSpPr>
            <a:spLocks noGrp="1"/>
          </p:cNvSpPr>
          <p:nvPr>
            <p:ph type="title"/>
          </p:nvPr>
        </p:nvSpPr>
        <p:spPr>
          <a:xfrm>
            <a:off x="402898" y="165071"/>
            <a:ext cx="10933886" cy="935674"/>
          </a:xfrm>
        </p:spPr>
        <p:txBody>
          <a:bodyPr/>
          <a:lstStyle/>
          <a:p>
            <a:r>
              <a:rPr lang="en-US" dirty="0">
                <a:latin typeface="Open Sans" panose="020B0606030504020204"/>
              </a:rPr>
              <a:t>Test Category / Case Gap Summary.. Continued</a:t>
            </a:r>
          </a:p>
        </p:txBody>
      </p:sp>
      <p:graphicFrame>
        <p:nvGraphicFramePr>
          <p:cNvPr id="3" name="Table 2">
            <a:extLst>
              <a:ext uri="{FF2B5EF4-FFF2-40B4-BE49-F238E27FC236}">
                <a16:creationId xmlns:a16="http://schemas.microsoft.com/office/drawing/2014/main" id="{A96536BE-217F-49A1-AEA3-94F4BE38F333}"/>
              </a:ext>
            </a:extLst>
          </p:cNvPr>
          <p:cNvGraphicFramePr>
            <a:graphicFrameLocks noGrp="1"/>
          </p:cNvGraphicFramePr>
          <p:nvPr>
            <p:extLst>
              <p:ext uri="{D42A27DB-BD31-4B8C-83A1-F6EECF244321}">
                <p14:modId xmlns:p14="http://schemas.microsoft.com/office/powerpoint/2010/main" val="4114698748"/>
              </p:ext>
            </p:extLst>
          </p:nvPr>
        </p:nvGraphicFramePr>
        <p:xfrm>
          <a:off x="221942" y="978196"/>
          <a:ext cx="11825056" cy="5777458"/>
        </p:xfrm>
        <a:graphic>
          <a:graphicData uri="http://schemas.openxmlformats.org/drawingml/2006/table">
            <a:tbl>
              <a:tblPr firstRow="1" bandRow="1">
                <a:tableStyleId>{5C22544A-7EE6-4342-B048-85BDC9FD1C3A}</a:tableStyleId>
              </a:tblPr>
              <a:tblGrid>
                <a:gridCol w="1354107">
                  <a:extLst>
                    <a:ext uri="{9D8B030D-6E8A-4147-A177-3AD203B41FA5}">
                      <a16:colId xmlns:a16="http://schemas.microsoft.com/office/drawing/2014/main" val="2886882989"/>
                    </a:ext>
                  </a:extLst>
                </a:gridCol>
                <a:gridCol w="3359935">
                  <a:extLst>
                    <a:ext uri="{9D8B030D-6E8A-4147-A177-3AD203B41FA5}">
                      <a16:colId xmlns:a16="http://schemas.microsoft.com/office/drawing/2014/main" val="238855138"/>
                    </a:ext>
                  </a:extLst>
                </a:gridCol>
                <a:gridCol w="7111014">
                  <a:extLst>
                    <a:ext uri="{9D8B030D-6E8A-4147-A177-3AD203B41FA5}">
                      <a16:colId xmlns:a16="http://schemas.microsoft.com/office/drawing/2014/main" val="1423835043"/>
                    </a:ext>
                  </a:extLst>
                </a:gridCol>
              </a:tblGrid>
              <a:tr h="332532">
                <a:tc>
                  <a:txBody>
                    <a:bodyPr/>
                    <a:lstStyle/>
                    <a:p>
                      <a:pPr algn="ctr"/>
                      <a:r>
                        <a:rPr lang="en-US" sz="1600" dirty="0">
                          <a:latin typeface="Open Sans" panose="020B0606030504020204"/>
                        </a:rPr>
                        <a:t>Project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US" sz="1600" dirty="0">
                          <a:latin typeface="Open Sans" panose="020B0606030504020204"/>
                        </a:rPr>
                        <a:t>Purpose</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US" sz="1600" dirty="0">
                          <a:latin typeface="Open Sans" panose="020B0606030504020204"/>
                        </a:rPr>
                        <a:t>Recommendation</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261498041"/>
                  </a:ext>
                </a:extLst>
              </a:tr>
              <a:tr h="513913">
                <a:tc>
                  <a:txBody>
                    <a:bodyPr/>
                    <a:lstStyle/>
                    <a:p>
                      <a:r>
                        <a:rPr lang="en-US" sz="1400" b="1" dirty="0">
                          <a:solidFill>
                            <a:schemeClr val="tx1"/>
                          </a:solidFill>
                          <a:latin typeface="Open Sans" panose="020B0606030504020204"/>
                        </a:rPr>
                        <a:t>FuncTest</a:t>
                      </a:r>
                      <a:endParaRPr lang="en-US" sz="1400" b="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
                      </a:pPr>
                      <a:r>
                        <a:rPr lang="en-US" sz="1400" b="0" dirty="0">
                          <a:solidFill>
                            <a:schemeClr val="tx1"/>
                          </a:solidFill>
                          <a:latin typeface="Open Sans" panose="020B0606030504020204"/>
                        </a:rPr>
                        <a:t>Functional interoperability validations</a:t>
                      </a:r>
                      <a:endParaRPr lang="en-US" sz="140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ü"/>
                      </a:pPr>
                      <a:r>
                        <a:rPr lang="en-US" sz="1400" b="1" dirty="0">
                          <a:solidFill>
                            <a:srgbClr val="0070C0"/>
                          </a:solidFill>
                          <a:latin typeface="Open Sans" panose="020B0606030504020204"/>
                        </a:rPr>
                        <a:t>ADOPT,</a:t>
                      </a:r>
                      <a:r>
                        <a:rPr lang="en-US" sz="1400" dirty="0">
                          <a:solidFill>
                            <a:schemeClr val="tx1"/>
                          </a:solidFill>
                          <a:latin typeface="Open Sans" panose="020B0606030504020204"/>
                        </a:rPr>
                        <a:t> as an RI suite.  </a:t>
                      </a:r>
                      <a:r>
                        <a:rPr lang="en-US" sz="1400" dirty="0">
                          <a:solidFill>
                            <a:srgbClr val="167ADF"/>
                          </a:solidFill>
                          <a:latin typeface="Open Sans" panose="020B0606030504020204"/>
                        </a:rPr>
                        <a:t>Covers 2k+ Openstack Interoperability Validations</a:t>
                      </a:r>
                    </a:p>
                    <a:p>
                      <a:pPr marL="171450" indent="-171450">
                        <a:buFont typeface="Wingdings" panose="05000000000000000000" pitchFamily="2" charset="2"/>
                        <a:buChar char="ü"/>
                      </a:pPr>
                      <a:r>
                        <a:rPr lang="en-US" sz="1400" b="1" dirty="0">
                          <a:solidFill>
                            <a:schemeClr val="tx1"/>
                          </a:solidFill>
                          <a:latin typeface="Open Sans" panose="020B0606030504020204"/>
                        </a:rPr>
                        <a:t>Augment</a:t>
                      </a:r>
                      <a:r>
                        <a:rPr lang="en-US" sz="1400" dirty="0">
                          <a:solidFill>
                            <a:schemeClr val="tx1"/>
                          </a:solidFill>
                          <a:latin typeface="Open Sans" panose="020B0606030504020204"/>
                        </a:rPr>
                        <a:t> to include </a:t>
                      </a:r>
                      <a:r>
                        <a:rPr lang="en-US" sz="1400" dirty="0" err="1">
                          <a:solidFill>
                            <a:schemeClr val="tx1"/>
                          </a:solidFill>
                          <a:latin typeface="Open Sans" panose="020B0606030504020204"/>
                        </a:rPr>
                        <a:t>Baremetal</a:t>
                      </a:r>
                      <a:r>
                        <a:rPr lang="en-US" sz="1400" dirty="0">
                          <a:solidFill>
                            <a:schemeClr val="tx1"/>
                          </a:solidFill>
                          <a:latin typeface="Open Sans" panose="020B0606030504020204"/>
                        </a:rPr>
                        <a:t> testing for Manifest Validations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78785554"/>
                  </a:ext>
                </a:extLst>
              </a:tr>
              <a:tr h="513913">
                <a:tc>
                  <a:txBody>
                    <a:bodyPr/>
                    <a:lstStyle/>
                    <a:p>
                      <a:r>
                        <a:rPr lang="en-US" sz="1400" b="1" dirty="0">
                          <a:solidFill>
                            <a:schemeClr val="tx1"/>
                          </a:solidFill>
                          <a:latin typeface="Open Sans" panose="020B0606030504020204"/>
                        </a:rPr>
                        <a:t>Yardstick</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kern="1200" dirty="0">
                          <a:solidFill>
                            <a:schemeClr val="tx1"/>
                          </a:solidFill>
                          <a:latin typeface="Open Sans" panose="020B0606030504020204"/>
                          <a:ea typeface="+mn-ea"/>
                          <a:cs typeface="+mn-cs"/>
                        </a:rPr>
                        <a:t>VNF/Payload performance validations</a:t>
                      </a:r>
                      <a:endParaRPr lang="en-US" sz="140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lgn="l" defTabSz="914400" rtl="0" eaLnBrk="1" latinLnBrk="0" hangingPunct="1">
                        <a:buFont typeface="Wingdings" panose="05000000000000000000" pitchFamily="2" charset="2"/>
                        <a:buChar char="ü"/>
                      </a:pPr>
                      <a:r>
                        <a:rPr lang="en-US" sz="1400" b="1" kern="1200" dirty="0">
                          <a:solidFill>
                            <a:srgbClr val="0070C0"/>
                          </a:solidFill>
                          <a:latin typeface="Open Sans" panose="020B0606030504020204"/>
                          <a:ea typeface="+mn-ea"/>
                          <a:cs typeface="+mn-cs"/>
                        </a:rPr>
                        <a:t>ADOPT</a:t>
                      </a:r>
                      <a:r>
                        <a:rPr lang="en-US" sz="1400" b="1" kern="1200" dirty="0">
                          <a:solidFill>
                            <a:schemeClr val="tx1"/>
                          </a:solidFill>
                          <a:latin typeface="Open Sans" panose="020B0606030504020204"/>
                          <a:ea typeface="+mn-ea"/>
                          <a:cs typeface="+mn-cs"/>
                        </a:rPr>
                        <a:t>, </a:t>
                      </a:r>
                      <a:r>
                        <a:rPr lang="en-US" sz="1400" b="0" kern="1200" dirty="0">
                          <a:solidFill>
                            <a:schemeClr val="tx1"/>
                          </a:solidFill>
                          <a:latin typeface="Open Sans" panose="020B0606030504020204"/>
                          <a:ea typeface="+mn-ea"/>
                          <a:cs typeface="+mn-cs"/>
                        </a:rPr>
                        <a:t>62 TCs, leverages Shaker and YAML for test-case development</a:t>
                      </a:r>
                    </a:p>
                    <a:p>
                      <a:pPr marL="171450" indent="-171450" algn="l" defTabSz="914400" rtl="0" eaLnBrk="1" latinLnBrk="0" hangingPunct="1">
                        <a:buFont typeface="Wingdings" panose="05000000000000000000" pitchFamily="2" charset="2"/>
                        <a:buChar char="ü"/>
                      </a:pPr>
                      <a:r>
                        <a:rPr lang="en-US" sz="1400" b="1" kern="1200" dirty="0">
                          <a:solidFill>
                            <a:schemeClr val="tx1"/>
                          </a:solidFill>
                          <a:latin typeface="Open Sans" panose="020B0606030504020204"/>
                          <a:ea typeface="+mn-ea"/>
                          <a:cs typeface="+mn-cs"/>
                        </a:rPr>
                        <a:t>Augment </a:t>
                      </a:r>
                      <a:r>
                        <a:rPr lang="en-US" sz="1400" b="0" kern="1200" dirty="0">
                          <a:solidFill>
                            <a:schemeClr val="tx1"/>
                          </a:solidFill>
                          <a:latin typeface="Open Sans" panose="020B0606030504020204"/>
                          <a:ea typeface="+mn-ea"/>
                          <a:cs typeface="+mn-cs"/>
                        </a:rPr>
                        <a:t>to perform POD restarts and HA for Maria/</a:t>
                      </a:r>
                      <a:r>
                        <a:rPr lang="en-US" sz="1400" b="0" kern="1200" dirty="0" err="1">
                          <a:solidFill>
                            <a:schemeClr val="tx1"/>
                          </a:solidFill>
                          <a:latin typeface="Open Sans" panose="020B0606030504020204"/>
                          <a:ea typeface="+mn-ea"/>
                          <a:cs typeface="+mn-cs"/>
                        </a:rPr>
                        <a:t>Ceph</a:t>
                      </a:r>
                      <a:r>
                        <a:rPr lang="en-US" sz="1400" b="0" kern="1200" dirty="0">
                          <a:solidFill>
                            <a:schemeClr val="tx1"/>
                          </a:solidFill>
                          <a:latin typeface="Open Sans" panose="020B0606030504020204"/>
                          <a:ea typeface="+mn-ea"/>
                          <a:cs typeface="+mn-cs"/>
                        </a:rPr>
                        <a:t> restarts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54984764"/>
                  </a:ext>
                </a:extLst>
              </a:tr>
              <a:tr h="513913">
                <a:tc>
                  <a:txBody>
                    <a:bodyPr/>
                    <a:lstStyle/>
                    <a:p>
                      <a:r>
                        <a:rPr lang="en-US" sz="1400" b="1" kern="1200" dirty="0" err="1">
                          <a:solidFill>
                            <a:schemeClr val="tx1"/>
                          </a:solidFill>
                          <a:latin typeface="Open Sans" panose="020B0606030504020204"/>
                          <a:ea typeface="+mn-ea"/>
                          <a:cs typeface="+mn-cs"/>
                        </a:rPr>
                        <a:t>VSPerf</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kern="1200" dirty="0" err="1">
                          <a:solidFill>
                            <a:schemeClr val="tx1"/>
                          </a:solidFill>
                          <a:latin typeface="Open Sans" panose="020B0606030504020204"/>
                          <a:ea typeface="+mn-ea"/>
                          <a:cs typeface="+mn-cs"/>
                        </a:rPr>
                        <a:t>vSwitch</a:t>
                      </a:r>
                      <a:r>
                        <a:rPr lang="en-US" sz="1400" b="0" kern="1200" dirty="0">
                          <a:solidFill>
                            <a:schemeClr val="tx1"/>
                          </a:solidFill>
                          <a:latin typeface="Open Sans" panose="020B0606030504020204"/>
                          <a:ea typeface="+mn-ea"/>
                          <a:cs typeface="+mn-cs"/>
                        </a:rPr>
                        <a:t> perf testing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1" kern="1200" dirty="0">
                          <a:solidFill>
                            <a:srgbClr val="0070C0"/>
                          </a:solidFill>
                          <a:latin typeface="Open Sans" panose="020B0606030504020204"/>
                          <a:ea typeface="+mn-ea"/>
                          <a:cs typeface="+mn-cs"/>
                        </a:rPr>
                        <a:t>ADOPT,</a:t>
                      </a:r>
                      <a:r>
                        <a:rPr lang="en-US" sz="1400" b="0" kern="1200" dirty="0">
                          <a:solidFill>
                            <a:schemeClr val="tx1"/>
                          </a:solidFill>
                          <a:latin typeface="Open Sans" panose="020B0606030504020204"/>
                          <a:ea typeface="+mn-ea"/>
                          <a:cs typeface="+mn-cs"/>
                        </a:rPr>
                        <a:t> for OVS-DPDK validations with 32 perf and functional TCs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1" kern="1200" dirty="0">
                          <a:solidFill>
                            <a:schemeClr val="tx1"/>
                          </a:solidFill>
                          <a:latin typeface="Open Sans" panose="020B0606030504020204"/>
                          <a:ea typeface="+mn-ea"/>
                          <a:cs typeface="+mn-cs"/>
                        </a:rPr>
                        <a:t>Setup</a:t>
                      </a:r>
                      <a:r>
                        <a:rPr lang="en-US" sz="1400" b="0" kern="1200" dirty="0">
                          <a:solidFill>
                            <a:schemeClr val="tx1"/>
                          </a:solidFill>
                          <a:latin typeface="Open Sans" panose="020B0606030504020204"/>
                          <a:ea typeface="+mn-ea"/>
                          <a:cs typeface="+mn-cs"/>
                        </a:rPr>
                        <a:t> external packet generator to avoid latency caused by the tool.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34532619"/>
                  </a:ext>
                </a:extLst>
              </a:tr>
              <a:tr h="302302">
                <a:tc>
                  <a:txBody>
                    <a:bodyPr/>
                    <a:lstStyle/>
                    <a:p>
                      <a:r>
                        <a:rPr lang="en-US" sz="1400" b="1" kern="1200" dirty="0" err="1">
                          <a:solidFill>
                            <a:schemeClr val="tx1"/>
                          </a:solidFill>
                          <a:latin typeface="Open Sans" panose="020B0606030504020204"/>
                          <a:ea typeface="+mn-ea"/>
                          <a:cs typeface="+mn-cs"/>
                        </a:rPr>
                        <a:t>DoveTail</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
                      </a:pPr>
                      <a:r>
                        <a:rPr lang="en-US" sz="1400" b="0" kern="1200" dirty="0">
                          <a:solidFill>
                            <a:schemeClr val="tx1"/>
                          </a:solidFill>
                          <a:latin typeface="Open Sans" panose="020B0606030504020204"/>
                          <a:ea typeface="+mn-ea"/>
                          <a:cs typeface="+mn-cs"/>
                        </a:rPr>
                        <a:t>Automation framework</a:t>
                      </a:r>
                      <a:endParaRPr lang="en-US" sz="1400" b="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ü"/>
                      </a:pPr>
                      <a:r>
                        <a:rPr lang="en-US" sz="1400" b="1" kern="1200" dirty="0">
                          <a:solidFill>
                            <a:srgbClr val="0070C0"/>
                          </a:solidFill>
                          <a:latin typeface="Open Sans" panose="020B0606030504020204"/>
                          <a:ea typeface="+mn-ea"/>
                          <a:cs typeface="+mn-cs"/>
                        </a:rPr>
                        <a:t>ADOPT,</a:t>
                      </a:r>
                      <a:r>
                        <a:rPr lang="en-US" sz="1400" b="1" kern="1200" dirty="0">
                          <a:solidFill>
                            <a:schemeClr val="tx1"/>
                          </a:solidFill>
                          <a:latin typeface="Open Sans" panose="020B0606030504020204"/>
                          <a:ea typeface="+mn-ea"/>
                          <a:cs typeface="+mn-cs"/>
                        </a:rPr>
                        <a:t> </a:t>
                      </a:r>
                      <a:r>
                        <a:rPr lang="en-US" sz="1400" b="0" kern="1200" dirty="0">
                          <a:solidFill>
                            <a:schemeClr val="tx1"/>
                          </a:solidFill>
                          <a:latin typeface="Open Sans" panose="020B0606030504020204"/>
                          <a:ea typeface="+mn-ea"/>
                          <a:cs typeface="+mn-cs"/>
                        </a:rPr>
                        <a:t>with large number of test cases for conformance evaluation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3560963"/>
                  </a:ext>
                </a:extLst>
              </a:tr>
              <a:tr h="513913">
                <a:tc>
                  <a:txBody>
                    <a:bodyPr/>
                    <a:lstStyle/>
                    <a:p>
                      <a:pPr marL="0" algn="l" defTabSz="914400" rtl="0" eaLnBrk="1" latinLnBrk="0" hangingPunct="1"/>
                      <a:r>
                        <a:rPr lang="en-US" sz="1400" b="1" kern="1200" dirty="0">
                          <a:solidFill>
                            <a:schemeClr val="tx1"/>
                          </a:solidFill>
                          <a:latin typeface="Open Sans" panose="020B0606030504020204"/>
                          <a:ea typeface="+mn-ea"/>
                          <a:cs typeface="+mn-cs"/>
                        </a:rPr>
                        <a:t>Barometer </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
                      </a:pPr>
                      <a:r>
                        <a:rPr lang="en-US" sz="1400" b="0" kern="1200" dirty="0">
                          <a:solidFill>
                            <a:schemeClr val="tx1"/>
                          </a:solidFill>
                          <a:latin typeface="Open Sans" panose="020B0606030504020204"/>
                          <a:ea typeface="+mn-ea"/>
                          <a:cs typeface="+mn-cs"/>
                        </a:rPr>
                        <a:t>Platform availability and NW usage validations</a:t>
                      </a:r>
                      <a:endParaRPr lang="en-US" sz="1400" b="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ü"/>
                      </a:pPr>
                      <a:r>
                        <a:rPr lang="en-US" sz="1400" b="1" dirty="0">
                          <a:solidFill>
                            <a:srgbClr val="0070C0"/>
                          </a:solidFill>
                          <a:latin typeface="Open Sans" panose="020B0606030504020204"/>
                        </a:rPr>
                        <a:t>ADOPT,</a:t>
                      </a:r>
                      <a:r>
                        <a:rPr lang="en-US" sz="1400" kern="1200" dirty="0">
                          <a:solidFill>
                            <a:schemeClr val="tx1"/>
                          </a:solidFill>
                          <a:latin typeface="Open Sans" panose="020B0606030504020204"/>
                          <a:ea typeface="+mn-ea"/>
                          <a:cs typeface="+mn-cs"/>
                        </a:rPr>
                        <a:t> for use of NFVI+VNF validations capturing Telemetry data</a:t>
                      </a:r>
                    </a:p>
                    <a:p>
                      <a:pPr marL="171450" indent="-171450">
                        <a:buFont typeface="Wingdings" panose="05000000000000000000" pitchFamily="2" charset="2"/>
                        <a:buChar char="ü"/>
                      </a:pPr>
                      <a:r>
                        <a:rPr lang="en-US" sz="1400" b="1" kern="1200" dirty="0">
                          <a:solidFill>
                            <a:schemeClr val="tx1"/>
                          </a:solidFill>
                          <a:latin typeface="Open Sans" panose="020B0606030504020204"/>
                          <a:ea typeface="+mn-ea"/>
                          <a:cs typeface="+mn-cs"/>
                        </a:rPr>
                        <a:t>Augment</a:t>
                      </a:r>
                      <a:r>
                        <a:rPr lang="en-US" sz="1400" kern="1200" dirty="0">
                          <a:solidFill>
                            <a:schemeClr val="tx1"/>
                          </a:solidFill>
                          <a:latin typeface="Open Sans" panose="020B0606030504020204"/>
                          <a:ea typeface="+mn-ea"/>
                          <a:cs typeface="+mn-cs"/>
                        </a:rPr>
                        <a:t> to include device specific resiliency testing and monitoring.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603159161"/>
                  </a:ext>
                </a:extLst>
              </a:tr>
              <a:tr h="302302">
                <a:tc>
                  <a:txBody>
                    <a:bodyPr/>
                    <a:lstStyle/>
                    <a:p>
                      <a:r>
                        <a:rPr lang="en-US" sz="1400" b="0" kern="1200" dirty="0">
                          <a:solidFill>
                            <a:schemeClr val="tx1"/>
                          </a:solidFill>
                          <a:latin typeface="Open Sans" panose="020B0606030504020204"/>
                          <a:ea typeface="+mn-ea"/>
                          <a:cs typeface="+mn-cs"/>
                        </a:rPr>
                        <a:t>“</a:t>
                      </a:r>
                      <a:r>
                        <a:rPr lang="en-US" sz="1400" b="1" kern="1200" dirty="0">
                          <a:solidFill>
                            <a:schemeClr val="tx1"/>
                          </a:solidFill>
                          <a:latin typeface="Open Sans" panose="020B0606030504020204"/>
                          <a:ea typeface="+mn-ea"/>
                          <a:cs typeface="+mn-cs"/>
                        </a:rPr>
                        <a:t>NEW</a:t>
                      </a:r>
                      <a:r>
                        <a:rPr lang="en-US" sz="1400" b="0" kern="1200" dirty="0">
                          <a:solidFill>
                            <a:schemeClr val="tx1"/>
                          </a:solidFill>
                          <a:latin typeface="Open Sans" panose="020B0606030504020204"/>
                          <a:ea typeface="+mn-ea"/>
                          <a:cs typeface="+mn-cs"/>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
                      </a:pPr>
                      <a:r>
                        <a:rPr lang="en-US" sz="1400" b="1" dirty="0" err="1">
                          <a:solidFill>
                            <a:schemeClr val="tx1"/>
                          </a:solidFill>
                          <a:latin typeface="Open Sans" panose="020B0606030504020204"/>
                        </a:rPr>
                        <a:t>Baremetal</a:t>
                      </a:r>
                      <a:r>
                        <a:rPr lang="en-US" sz="1400" b="1" dirty="0">
                          <a:solidFill>
                            <a:schemeClr val="tx1"/>
                          </a:solidFill>
                          <a:latin typeface="Open Sans" panose="020B0606030504020204"/>
                        </a:rPr>
                        <a:t> Validations</a:t>
                      </a:r>
                      <a:endParaRPr lang="en-US" sz="1400" b="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US" sz="1400" b="1" kern="1200" dirty="0">
                          <a:solidFill>
                            <a:srgbClr val="0070C0"/>
                          </a:solidFill>
                          <a:latin typeface="Open Sans" panose="020B0606030504020204"/>
                          <a:ea typeface="+mn-ea"/>
                          <a:cs typeface="+mn-cs"/>
                        </a:rPr>
                        <a:t>CREATE New </a:t>
                      </a:r>
                      <a:r>
                        <a:rPr lang="en-US" sz="1400" b="0" kern="1200" dirty="0" err="1">
                          <a:solidFill>
                            <a:schemeClr val="tx1"/>
                          </a:solidFill>
                          <a:latin typeface="Open Sans" panose="020B0606030504020204"/>
                          <a:ea typeface="+mn-ea"/>
                          <a:cs typeface="+mn-cs"/>
                        </a:rPr>
                        <a:t>Baremetal</a:t>
                      </a:r>
                      <a:r>
                        <a:rPr lang="en-US" sz="1400" b="0" kern="1200" dirty="0">
                          <a:solidFill>
                            <a:schemeClr val="tx1"/>
                          </a:solidFill>
                          <a:latin typeface="Open Sans" panose="020B0606030504020204"/>
                          <a:ea typeface="+mn-ea"/>
                          <a:cs typeface="+mn-cs"/>
                        </a:rPr>
                        <a:t> Validations to verify engineering packages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610787622"/>
                  </a:ext>
                </a:extLst>
              </a:tr>
              <a:tr h="302302">
                <a:tc>
                  <a:txBody>
                    <a:bodyPr/>
                    <a:lstStyle/>
                    <a:p>
                      <a:r>
                        <a:rPr lang="en-US" sz="1400" b="0" kern="1200" dirty="0">
                          <a:solidFill>
                            <a:schemeClr val="tx1"/>
                          </a:solidFill>
                          <a:latin typeface="Open Sans" panose="020B0606030504020204"/>
                          <a:ea typeface="+mn-ea"/>
                          <a:cs typeface="+mn-cs"/>
                        </a:rPr>
                        <a:t>“</a:t>
                      </a:r>
                      <a:r>
                        <a:rPr lang="en-US" sz="1400" b="1" kern="1200" dirty="0">
                          <a:solidFill>
                            <a:schemeClr val="tx1"/>
                          </a:solidFill>
                          <a:latin typeface="Open Sans" panose="020B0606030504020204"/>
                          <a:ea typeface="+mn-ea"/>
                          <a:cs typeface="+mn-cs"/>
                        </a:rPr>
                        <a:t>Augment</a:t>
                      </a:r>
                      <a:r>
                        <a:rPr lang="en-US" sz="1400" b="0" kern="1200" dirty="0">
                          <a:solidFill>
                            <a:schemeClr val="tx1"/>
                          </a:solidFill>
                          <a:latin typeface="Open Sans" panose="020B0606030504020204"/>
                          <a:ea typeface="+mn-ea"/>
                          <a:cs typeface="+mn-cs"/>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
                      </a:pPr>
                      <a:r>
                        <a:rPr lang="en-US" sz="1400" b="1" dirty="0">
                          <a:solidFill>
                            <a:schemeClr val="tx1"/>
                          </a:solidFill>
                          <a:latin typeface="Open Sans" panose="020B0606030504020204"/>
                        </a:rPr>
                        <a:t>Spirent Validations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Font typeface="Wingdings" panose="05000000000000000000" pitchFamily="2" charset="2"/>
                        <a:buChar char="ü"/>
                      </a:pPr>
                      <a:r>
                        <a:rPr lang="en-US" sz="1400" b="1" kern="1200" dirty="0">
                          <a:solidFill>
                            <a:schemeClr val="tx1"/>
                          </a:solidFill>
                          <a:latin typeface="Open Sans" panose="020B0606030504020204"/>
                          <a:ea typeface="+mn-ea"/>
                          <a:cs typeface="+mn-cs"/>
                        </a:rPr>
                        <a:t> Augment </a:t>
                      </a:r>
                      <a:r>
                        <a:rPr lang="en-US" sz="1400" b="0" kern="1200" dirty="0">
                          <a:solidFill>
                            <a:schemeClr val="tx1"/>
                          </a:solidFill>
                          <a:latin typeface="Open Sans" panose="020B0606030504020204"/>
                          <a:ea typeface="+mn-ea"/>
                          <a:cs typeface="+mn-cs"/>
                        </a:rPr>
                        <a:t>projects with 240 TC adds for load, scaling, cloud migration.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33787998"/>
                  </a:ext>
                </a:extLst>
              </a:tr>
              <a:tr h="314299">
                <a:tc>
                  <a:txBody>
                    <a:bodyPr/>
                    <a:lstStyle/>
                    <a:p>
                      <a:r>
                        <a:rPr lang="en-US" sz="1400" b="0" kern="1200" dirty="0">
                          <a:solidFill>
                            <a:schemeClr val="tx1"/>
                          </a:solidFill>
                          <a:latin typeface="Open Sans" panose="020B0606030504020204"/>
                          <a:ea typeface="+mn-ea"/>
                          <a:cs typeface="+mn-cs"/>
                        </a:rPr>
                        <a:t>“</a:t>
                      </a:r>
                      <a:r>
                        <a:rPr lang="en-US" sz="1400" b="1" kern="1200" dirty="0">
                          <a:solidFill>
                            <a:schemeClr val="tx1"/>
                          </a:solidFill>
                          <a:latin typeface="Open Sans" panose="020B0606030504020204"/>
                          <a:ea typeface="+mn-ea"/>
                          <a:cs typeface="+mn-cs"/>
                        </a:rPr>
                        <a:t>NEW</a:t>
                      </a:r>
                      <a:r>
                        <a:rPr lang="en-US" sz="1400" b="0" kern="1200" dirty="0">
                          <a:solidFill>
                            <a:schemeClr val="tx1"/>
                          </a:solidFill>
                          <a:latin typeface="Open Sans" panose="020B0606030504020204"/>
                          <a:ea typeface="+mn-ea"/>
                          <a:cs typeface="+mn-cs"/>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1" kern="1200" dirty="0">
                          <a:solidFill>
                            <a:schemeClr val="tx1"/>
                          </a:solidFill>
                          <a:latin typeface="Open Sans" panose="020B0606030504020204"/>
                          <a:ea typeface="+mn-ea"/>
                          <a:cs typeface="+mn-cs"/>
                        </a:rPr>
                        <a:t>Chaos Toolkit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lvl="0" indent="-171450">
                        <a:buFont typeface="Wingdings" panose="05000000000000000000" pitchFamily="2" charset="2"/>
                        <a:buChar char="ü"/>
                      </a:pPr>
                      <a:r>
                        <a:rPr lang="en-US" sz="1400" b="1" kern="1200" dirty="0">
                          <a:solidFill>
                            <a:srgbClr val="0070C0"/>
                          </a:solidFill>
                          <a:latin typeface="Open Sans" panose="020B0606030504020204"/>
                          <a:ea typeface="+mn-ea"/>
                          <a:cs typeface="+mn-cs"/>
                        </a:rPr>
                        <a:t>CREATE New</a:t>
                      </a:r>
                      <a:r>
                        <a:rPr lang="en-US" sz="1400" b="0" kern="1200" dirty="0">
                          <a:solidFill>
                            <a:schemeClr val="tx1"/>
                          </a:solidFill>
                          <a:latin typeface="Open Sans" panose="020B0606030504020204"/>
                          <a:ea typeface="+mn-ea"/>
                          <a:cs typeface="+mn-cs"/>
                        </a:rPr>
                        <a:t>, project to test POD resiliency by injecting chaos (failover)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63227934"/>
                  </a:ext>
                </a:extLst>
              </a:tr>
              <a:tr h="302302">
                <a:tc>
                  <a:txBody>
                    <a:bodyPr/>
                    <a:lstStyle/>
                    <a:p>
                      <a:r>
                        <a:rPr lang="en-US" sz="1400" b="1" dirty="0">
                          <a:solidFill>
                            <a:schemeClr val="tx1"/>
                          </a:solidFill>
                          <a:latin typeface="Open Sans" panose="020B0606030504020204"/>
                        </a:rPr>
                        <a:t>Bottlenecks</a:t>
                      </a:r>
                      <a:endParaRPr lang="en-US" sz="1400" b="0" dirty="0">
                        <a:solidFill>
                          <a:schemeClr val="tx1"/>
                        </a:solidFill>
                        <a:latin typeface="Open Sans" panose="020B0606030504020204"/>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1"/>
                          </a:solidFill>
                          <a:effectLst/>
                          <a:latin typeface="Open Sans" panose="020B0606030504020204"/>
                        </a:rPr>
                        <a:t>Stress Testing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buClr>
                          <a:srgbClr val="C00000"/>
                        </a:buClr>
                        <a:buFont typeface="Webdings" panose="05030102010509060703" pitchFamily="18" charset="2"/>
                        <a:buChar char=""/>
                      </a:pPr>
                      <a:r>
                        <a:rPr lang="en-US" sz="1400" b="1" kern="1200" dirty="0">
                          <a:solidFill>
                            <a:srgbClr val="C00000"/>
                          </a:solidFill>
                          <a:latin typeface="Open Sans" panose="020B0606030504020204"/>
                          <a:ea typeface="+mn-ea"/>
                          <a:cs typeface="+mn-cs"/>
                        </a:rPr>
                        <a:t>Not recommended </a:t>
                      </a:r>
                      <a:r>
                        <a:rPr lang="en-US" sz="1400" b="0" kern="1200" dirty="0">
                          <a:solidFill>
                            <a:srgbClr val="C00000"/>
                          </a:solidFill>
                          <a:latin typeface="Open Sans" panose="020B0606030504020204"/>
                          <a:ea typeface="+mn-ea"/>
                          <a:cs typeface="+mn-cs"/>
                        </a:rPr>
                        <a:t>with limited test sets and results categorization</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360903245"/>
                  </a:ext>
                </a:extLst>
              </a:tr>
              <a:tr h="491156">
                <a:tc>
                  <a:txBody>
                    <a:bodyPr/>
                    <a:lstStyle/>
                    <a:p>
                      <a:r>
                        <a:rPr lang="en-US" sz="1400" b="1" kern="1200" dirty="0">
                          <a:solidFill>
                            <a:schemeClr val="tx1"/>
                          </a:solidFill>
                          <a:latin typeface="Open Sans" panose="020B0606030504020204"/>
                          <a:ea typeface="+mn-ea"/>
                          <a:cs typeface="+mn-cs"/>
                        </a:rPr>
                        <a:t>Doctor</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dirty="0">
                          <a:solidFill>
                            <a:schemeClr val="tx1"/>
                          </a:solidFill>
                          <a:latin typeface="Open Sans" panose="020B0606030504020204"/>
                        </a:rPr>
                        <a:t>Computer NFVI Fault </a:t>
                      </a:r>
                      <a:r>
                        <a:rPr lang="en-US" sz="1400" b="0" dirty="0" err="1">
                          <a:solidFill>
                            <a:schemeClr val="tx1"/>
                          </a:solidFill>
                          <a:latin typeface="Open Sans" panose="020B0606030504020204"/>
                        </a:rPr>
                        <a:t>Mgmt</a:t>
                      </a:r>
                      <a:r>
                        <a:rPr lang="en-US" sz="1400" b="0" dirty="0">
                          <a:solidFill>
                            <a:schemeClr val="tx1"/>
                          </a:solidFill>
                          <a:latin typeface="Open Sans" panose="020B0606030504020204"/>
                        </a:rPr>
                        <a:t> validations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lgn="l" defTabSz="914400" rtl="0" eaLnBrk="1" latinLnBrk="0" hangingPunct="1">
                        <a:buClr>
                          <a:srgbClr val="C00000"/>
                        </a:buClr>
                        <a:buFont typeface="Webdings" panose="05030102010509060703" pitchFamily="18" charset="2"/>
                        <a:buChar char=""/>
                      </a:pPr>
                      <a:r>
                        <a:rPr lang="en-US" sz="1400" b="1" kern="1200" dirty="0">
                          <a:solidFill>
                            <a:srgbClr val="C00000"/>
                          </a:solidFill>
                          <a:latin typeface="Open Sans" panose="020B0606030504020204"/>
                          <a:ea typeface="+mn-ea"/>
                          <a:cs typeface="+mn-cs"/>
                        </a:rPr>
                        <a:t>Not recommended </a:t>
                      </a:r>
                      <a:r>
                        <a:rPr lang="en-US" sz="1400" b="0" kern="1200" dirty="0">
                          <a:solidFill>
                            <a:srgbClr val="C00000"/>
                          </a:solidFill>
                          <a:latin typeface="Open Sans" panose="020B0606030504020204"/>
                          <a:ea typeface="+mn-ea"/>
                          <a:cs typeface="+mn-cs"/>
                        </a:rPr>
                        <a:t>with limited/no coverage for SDN, KVM, or containers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24324417"/>
                  </a:ext>
                </a:extLst>
              </a:tr>
              <a:tr h="725526">
                <a:tc>
                  <a:txBody>
                    <a:bodyPr/>
                    <a:lstStyle/>
                    <a:p>
                      <a:r>
                        <a:rPr lang="en-US" sz="1400" b="1" kern="1200" dirty="0">
                          <a:solidFill>
                            <a:schemeClr val="tx1"/>
                          </a:solidFill>
                          <a:latin typeface="Open Sans" panose="020B0606030504020204"/>
                          <a:ea typeface="+mn-ea"/>
                          <a:cs typeface="+mn-cs"/>
                        </a:rPr>
                        <a:t>XTesting</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1"/>
                          </a:solidFill>
                          <a:latin typeface="Open Sans" panose="020B0606030504020204"/>
                        </a:rPr>
                        <a:t>CICD tool chaining in CNTT validations.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indent="-171450" algn="l" defTabSz="914400" rtl="0" eaLnBrk="1" latinLnBrk="0" hangingPunct="1">
                        <a:buFont typeface="Webdings" panose="05030102010509060703" pitchFamily="18" charset="2"/>
                        <a:buChar char="s"/>
                      </a:pPr>
                      <a:r>
                        <a:rPr lang="en-US" sz="1400" b="1" kern="1200" dirty="0">
                          <a:solidFill>
                            <a:schemeClr val="tx1"/>
                          </a:solidFill>
                          <a:latin typeface="Open Sans" panose="020B0606030504020204"/>
                          <a:ea typeface="+mn-ea"/>
                          <a:cs typeface="+mn-cs"/>
                        </a:rPr>
                        <a:t>REQUIRES POC</a:t>
                      </a:r>
                      <a:r>
                        <a:rPr lang="en-US" sz="1400" b="0" kern="1200" dirty="0">
                          <a:solidFill>
                            <a:schemeClr val="tx1"/>
                          </a:solidFill>
                          <a:latin typeface="Open Sans" panose="020B0606030504020204"/>
                          <a:ea typeface="+mn-ea"/>
                          <a:cs typeface="+mn-cs"/>
                        </a:rPr>
                        <a:t> if CNTT NFVI requires ADOPTION and USE of tool chaining.</a:t>
                      </a:r>
                    </a:p>
                    <a:p>
                      <a:pPr marL="171450" indent="-171450" algn="l" defTabSz="914400" rtl="0" eaLnBrk="1" latinLnBrk="0" hangingPunct="1">
                        <a:buFont typeface="Webdings" panose="05030102010509060703" pitchFamily="18" charset="2"/>
                        <a:buChar char="s"/>
                      </a:pPr>
                      <a:r>
                        <a:rPr lang="en-US" sz="1400" b="1" kern="1200" dirty="0">
                          <a:solidFill>
                            <a:schemeClr val="tx1"/>
                          </a:solidFill>
                          <a:latin typeface="Open Sans" panose="020B0606030504020204"/>
                          <a:ea typeface="+mn-ea"/>
                          <a:cs typeface="+mn-cs"/>
                        </a:rPr>
                        <a:t>There are no specific TCs</a:t>
                      </a:r>
                      <a:r>
                        <a:rPr lang="en-US" sz="1400" b="0" kern="1200" dirty="0">
                          <a:solidFill>
                            <a:schemeClr val="tx1"/>
                          </a:solidFill>
                          <a:latin typeface="Open Sans" panose="020B0606030504020204"/>
                          <a:ea typeface="+mn-ea"/>
                          <a:cs typeface="+mn-cs"/>
                        </a:rPr>
                        <a:t>, as XTesting is for chaining together CICD test projects, and not for NFVI validation.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50799082"/>
                  </a:ext>
                </a:extLst>
              </a:tr>
              <a:tr h="586359">
                <a:tc>
                  <a:txBody>
                    <a:bodyPr/>
                    <a:lstStyle/>
                    <a:p>
                      <a:r>
                        <a:rPr lang="en-US" sz="1400" b="1" kern="1200" dirty="0" err="1">
                          <a:solidFill>
                            <a:schemeClr val="tx1"/>
                          </a:solidFill>
                          <a:latin typeface="Open Sans" panose="020B0606030504020204"/>
                          <a:ea typeface="+mn-ea"/>
                          <a:cs typeface="+mn-cs"/>
                        </a:rPr>
                        <a:t>NFVBench</a:t>
                      </a:r>
                      <a:endParaRPr lang="en-US" sz="1400" b="1"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solidFill>
                            <a:schemeClr val="tx1"/>
                          </a:solidFill>
                          <a:latin typeface="Open Sans" panose="020B0606030504020204"/>
                        </a:rPr>
                        <a:t>NFVI Perf Measurements (at physical hardware/host level)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285750" indent="-285750" algn="l" defTabSz="914400" rtl="0" eaLnBrk="1" latinLnBrk="0" hangingPunct="1">
                        <a:buFont typeface="Wingdings" panose="05000000000000000000" pitchFamily="2" charset="2"/>
                        <a:buChar char="ü"/>
                      </a:pPr>
                      <a:r>
                        <a:rPr lang="en-US" sz="1400" b="1" dirty="0">
                          <a:solidFill>
                            <a:srgbClr val="167ADF"/>
                          </a:solidFill>
                          <a:latin typeface="Open Sans" panose="020B0606030504020204"/>
                        </a:rPr>
                        <a:t>ADOPT</a:t>
                      </a:r>
                      <a:r>
                        <a:rPr lang="en-US" sz="1400" b="1" kern="1200" dirty="0">
                          <a:solidFill>
                            <a:schemeClr val="tx1"/>
                          </a:solidFill>
                          <a:latin typeface="Open Sans" panose="020B0606030504020204"/>
                          <a:ea typeface="+mn-ea"/>
                          <a:cs typeface="+mn-cs"/>
                        </a:rPr>
                        <a:t>, </a:t>
                      </a:r>
                      <a:r>
                        <a:rPr lang="en-US" sz="1400" b="0" kern="1200" dirty="0">
                          <a:solidFill>
                            <a:schemeClr val="tx1"/>
                          </a:solidFill>
                          <a:latin typeface="Open Sans" panose="020B0606030504020204"/>
                          <a:ea typeface="+mn-ea"/>
                          <a:cs typeface="+mn-cs"/>
                        </a:rPr>
                        <a:t>as a complement to </a:t>
                      </a:r>
                      <a:r>
                        <a:rPr lang="en-US" sz="1400" kern="1200" dirty="0" err="1">
                          <a:solidFill>
                            <a:schemeClr val="tx1"/>
                          </a:solidFill>
                          <a:latin typeface="Open Sans" panose="020B0606030504020204"/>
                          <a:ea typeface="+mn-ea"/>
                          <a:cs typeface="+mn-cs"/>
                        </a:rPr>
                        <a:t>vsperf</a:t>
                      </a:r>
                      <a:r>
                        <a:rPr lang="en-US" sz="1400" kern="1200" dirty="0">
                          <a:solidFill>
                            <a:schemeClr val="tx1"/>
                          </a:solidFill>
                          <a:latin typeface="Open Sans" panose="020B0606030504020204"/>
                          <a:ea typeface="+mn-ea"/>
                          <a:cs typeface="+mn-cs"/>
                        </a:rPr>
                        <a:t> and yardstick</a:t>
                      </a:r>
                    </a:p>
                    <a:p>
                      <a:pPr marL="285750" indent="-285750" algn="l" defTabSz="914400" rtl="0" eaLnBrk="1" latinLnBrk="0" hangingPunct="1">
                        <a:buFont typeface="Wingdings" panose="05000000000000000000" pitchFamily="2" charset="2"/>
                        <a:buChar char="ü"/>
                      </a:pPr>
                      <a:r>
                        <a:rPr lang="en-US" sz="1400" b="1" kern="1200" dirty="0">
                          <a:solidFill>
                            <a:schemeClr val="tx1"/>
                          </a:solidFill>
                          <a:latin typeface="Open Sans" panose="020B0606030504020204"/>
                          <a:ea typeface="+mn-ea"/>
                          <a:cs typeface="+mn-cs"/>
                        </a:rPr>
                        <a:t>Augment</a:t>
                      </a:r>
                      <a:r>
                        <a:rPr lang="en-US" sz="1400" kern="1200" dirty="0">
                          <a:solidFill>
                            <a:schemeClr val="tx1"/>
                          </a:solidFill>
                          <a:latin typeface="Open Sans" panose="020B0606030504020204"/>
                          <a:ea typeface="+mn-ea"/>
                          <a:cs typeface="+mn-cs"/>
                        </a:rPr>
                        <a:t> to expand SRIOV and/or OVS-DPDK test cases.</a:t>
                      </a:r>
                      <a:endParaRPr lang="en-US" sz="1400" b="0" kern="1200" dirty="0">
                        <a:solidFill>
                          <a:schemeClr val="tx1"/>
                        </a:solidFill>
                        <a:latin typeface="Open Sans" panose="020B0606030504020204"/>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58824397"/>
                  </a:ext>
                </a:extLst>
              </a:tr>
            </a:tbl>
          </a:graphicData>
        </a:graphic>
      </p:graphicFrame>
      <p:pic>
        <p:nvPicPr>
          <p:cNvPr id="4" name="Picture 3">
            <a:extLst>
              <a:ext uri="{FF2B5EF4-FFF2-40B4-BE49-F238E27FC236}">
                <a16:creationId xmlns:a16="http://schemas.microsoft.com/office/drawing/2014/main" id="{9E2C3C6B-E4AD-458E-9B37-D7CEEF5BB0D4}"/>
              </a:ext>
            </a:extLst>
          </p:cNvPr>
          <p:cNvPicPr>
            <a:picLocks noChangeAspect="1"/>
          </p:cNvPicPr>
          <p:nvPr/>
        </p:nvPicPr>
        <p:blipFill>
          <a:blip r:embed="rId3"/>
          <a:stretch>
            <a:fillRect/>
          </a:stretch>
        </p:blipFill>
        <p:spPr>
          <a:xfrm>
            <a:off x="10526637" y="312447"/>
            <a:ext cx="525919" cy="613144"/>
          </a:xfrm>
          <a:prstGeom prst="rect">
            <a:avLst/>
          </a:prstGeom>
        </p:spPr>
      </p:pic>
      <p:pic>
        <p:nvPicPr>
          <p:cNvPr id="5" name="Picture 4">
            <a:extLst>
              <a:ext uri="{FF2B5EF4-FFF2-40B4-BE49-F238E27FC236}">
                <a16:creationId xmlns:a16="http://schemas.microsoft.com/office/drawing/2014/main" id="{D8334AD1-DCCC-4FBC-81D2-96254451604E}"/>
              </a:ext>
            </a:extLst>
          </p:cNvPr>
          <p:cNvPicPr>
            <a:picLocks noChangeAspect="1"/>
          </p:cNvPicPr>
          <p:nvPr/>
        </p:nvPicPr>
        <p:blipFill>
          <a:blip r:embed="rId4"/>
          <a:stretch>
            <a:fillRect/>
          </a:stretch>
        </p:blipFill>
        <p:spPr>
          <a:xfrm>
            <a:off x="11130509" y="313096"/>
            <a:ext cx="524804" cy="611846"/>
          </a:xfrm>
          <a:prstGeom prst="rect">
            <a:avLst/>
          </a:prstGeom>
        </p:spPr>
      </p:pic>
      <p:sp>
        <p:nvSpPr>
          <p:cNvPr id="6" name="TextBox 5">
            <a:extLst>
              <a:ext uri="{FF2B5EF4-FFF2-40B4-BE49-F238E27FC236}">
                <a16:creationId xmlns:a16="http://schemas.microsoft.com/office/drawing/2014/main" id="{F887C9DE-82D7-4EC6-A862-B95689F1A1E6}"/>
              </a:ext>
            </a:extLst>
          </p:cNvPr>
          <p:cNvSpPr txBox="1"/>
          <p:nvPr/>
        </p:nvSpPr>
        <p:spPr>
          <a:xfrm>
            <a:off x="340898" y="6561676"/>
            <a:ext cx="370299" cy="246221"/>
          </a:xfrm>
          <a:prstGeom prst="rect">
            <a:avLst/>
          </a:prstGeom>
          <a:noFill/>
        </p:spPr>
        <p:txBody>
          <a:bodyPr wrap="square" rtlCol="0">
            <a:spAutoFit/>
          </a:bodyPr>
          <a:lstStyle/>
          <a:p>
            <a:r>
              <a:rPr lang="en-US" sz="1000" dirty="0">
                <a:latin typeface="Open Sans" panose="020B0606030504020204"/>
              </a:rPr>
              <a:t>MF</a:t>
            </a:r>
            <a:endParaRPr lang="en-US" dirty="0">
              <a:latin typeface="Open Sans" panose="020B0606030504020204"/>
            </a:endParaRPr>
          </a:p>
        </p:txBody>
      </p:sp>
    </p:spTree>
    <p:extLst>
      <p:ext uri="{BB962C8B-B14F-4D97-AF65-F5344CB8AC3E}">
        <p14:creationId xmlns:p14="http://schemas.microsoft.com/office/powerpoint/2010/main" val="278471422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E4193A0-CD93-43C8-917F-2168B9F99579}"/>
              </a:ext>
            </a:extLst>
          </p:cNvPr>
          <p:cNvPicPr>
            <a:picLocks noChangeAspect="1"/>
          </p:cNvPicPr>
          <p:nvPr/>
        </p:nvPicPr>
        <p:blipFill>
          <a:blip r:embed="rId3">
            <a:clrChange>
              <a:clrFrom>
                <a:srgbClr val="FFFFFF"/>
              </a:clrFrom>
              <a:clrTo>
                <a:srgbClr val="FFFFFF">
                  <a:alpha val="0"/>
                </a:srgbClr>
              </a:clrTo>
            </a:clrChange>
            <a:alphaModFix amt="99000"/>
          </a:blip>
          <a:stretch>
            <a:fillRect/>
          </a:stretch>
        </p:blipFill>
        <p:spPr>
          <a:xfrm>
            <a:off x="1112963" y="3429000"/>
            <a:ext cx="9966073" cy="3396260"/>
          </a:xfrm>
          <a:prstGeom prst="rect">
            <a:avLst/>
          </a:prstGeom>
          <a:noFill/>
        </p:spPr>
      </p:pic>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3</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39104" y="0"/>
            <a:ext cx="10933886" cy="935674"/>
          </a:xfrm>
        </p:spPr>
        <p:txBody>
          <a:bodyPr/>
          <a:lstStyle/>
          <a:p>
            <a:r>
              <a:rPr lang="en-US" b="1" dirty="0"/>
              <a:t>Progress to Date | Key Accomplishments</a:t>
            </a:r>
          </a:p>
        </p:txBody>
      </p:sp>
      <p:sp>
        <p:nvSpPr>
          <p:cNvPr id="2" name="Rectangle 1">
            <a:extLst>
              <a:ext uri="{FF2B5EF4-FFF2-40B4-BE49-F238E27FC236}">
                <a16:creationId xmlns:a16="http://schemas.microsoft.com/office/drawing/2014/main" id="{722DBBFE-F4AC-4DB9-84A9-F6C949D22558}"/>
              </a:ext>
            </a:extLst>
          </p:cNvPr>
          <p:cNvSpPr/>
          <p:nvPr/>
        </p:nvSpPr>
        <p:spPr>
          <a:xfrm>
            <a:off x="639104" y="875712"/>
            <a:ext cx="10933886" cy="3026470"/>
          </a:xfrm>
          <a:prstGeom prst="rect">
            <a:avLst/>
          </a:prstGeom>
        </p:spPr>
        <p:txBody>
          <a:bodyPr wrap="square">
            <a:spAutoFit/>
          </a:bodyPr>
          <a:lstStyle/>
          <a:p>
            <a:pPr>
              <a:spcAft>
                <a:spcPts val="400"/>
              </a:spcAft>
            </a:pPr>
            <a:r>
              <a:rPr lang="en-US" sz="2000" b="1" dirty="0">
                <a:solidFill>
                  <a:srgbClr val="168FDF"/>
                </a:solidFill>
                <a:latin typeface="Gill Sans"/>
                <a:cs typeface="ATT Aleck Sans" panose="020B0503020203020204" pitchFamily="34" charset="0"/>
              </a:rPr>
              <a:t>Objectives</a:t>
            </a:r>
          </a:p>
          <a:p>
            <a:pPr marL="342900" indent="-342900">
              <a:spcAft>
                <a:spcPts val="400"/>
              </a:spcAft>
              <a:buFont typeface="Arial" panose="020B0604020202020204" pitchFamily="34" charset="0"/>
              <a:buChar char="•"/>
            </a:pPr>
            <a:r>
              <a:rPr lang="en-US" dirty="0">
                <a:solidFill>
                  <a:schemeClr val="accent5">
                    <a:lumMod val="10000"/>
                  </a:schemeClr>
                </a:solidFill>
                <a:latin typeface="Gill Sans"/>
                <a:cs typeface="ATT Aleck Sans" panose="020B0503020203020204" pitchFamily="34" charset="0"/>
              </a:rPr>
              <a:t>Re-write(WIP) for Certification Process/Frameworks/Badging</a:t>
            </a:r>
          </a:p>
          <a:p>
            <a:pPr marL="342900" indent="-342900">
              <a:spcAft>
                <a:spcPts val="400"/>
              </a:spcAft>
              <a:buFont typeface="Arial" panose="020B0604020202020204" pitchFamily="34" charset="0"/>
              <a:buChar char="•"/>
            </a:pPr>
            <a:r>
              <a:rPr lang="en-US" dirty="0">
                <a:solidFill>
                  <a:schemeClr val="accent5">
                    <a:lumMod val="10000"/>
                  </a:schemeClr>
                </a:solidFill>
                <a:latin typeface="Gill Sans"/>
                <a:cs typeface="ATT Aleck Sans" panose="020B0503020203020204" pitchFamily="34" charset="0"/>
              </a:rPr>
              <a:t>Onboard Additional Team Support (Frameworks), Methodologies, Badging</a:t>
            </a:r>
          </a:p>
          <a:p>
            <a:pPr marL="342900" indent="-342900">
              <a:spcAft>
                <a:spcPts val="400"/>
              </a:spcAft>
              <a:buFont typeface="Arial" panose="020B0604020202020204" pitchFamily="34" charset="0"/>
              <a:buChar char="•"/>
            </a:pPr>
            <a:r>
              <a:rPr lang="en-US" dirty="0">
                <a:solidFill>
                  <a:schemeClr val="tx2"/>
                </a:solidFill>
                <a:latin typeface="Gill Sans"/>
                <a:cs typeface="ATT Aleck Sans" panose="020B0503020203020204" pitchFamily="34" charset="0"/>
              </a:rPr>
              <a:t>Stage Jenkins Hosts &amp; Enable Daily Jobs for Health/Smoke Suites </a:t>
            </a:r>
          </a:p>
          <a:p>
            <a:pPr marL="342900" indent="-342900">
              <a:spcAft>
                <a:spcPts val="400"/>
              </a:spcAft>
              <a:buFont typeface="Arial" panose="020B0604020202020204" pitchFamily="34" charset="0"/>
              <a:buChar char="•"/>
            </a:pPr>
            <a:r>
              <a:rPr lang="en-US" dirty="0">
                <a:solidFill>
                  <a:schemeClr val="tx2"/>
                </a:solidFill>
                <a:latin typeface="Gill Sans"/>
                <a:cs typeface="ATT Aleck Sans" panose="020B0503020203020204" pitchFamily="34" charset="0"/>
              </a:rPr>
              <a:t>Setup &amp; Perform initial compliance validations </a:t>
            </a:r>
          </a:p>
          <a:p>
            <a:pPr marL="342900" indent="-342900">
              <a:spcAft>
                <a:spcPts val="400"/>
              </a:spcAft>
              <a:buFont typeface="Arial" panose="020B0604020202020204" pitchFamily="34" charset="0"/>
              <a:buChar char="•"/>
            </a:pPr>
            <a:r>
              <a:rPr lang="en-US" dirty="0">
                <a:solidFill>
                  <a:schemeClr val="tx2"/>
                </a:solidFill>
                <a:latin typeface="Gill Sans"/>
                <a:cs typeface="ATT Aleck Sans" panose="020B0503020203020204" pitchFamily="34" charset="0"/>
              </a:rPr>
              <a:t>Identify Gaps (audit) in initial Alpha RI Release and expected compliance validations</a:t>
            </a:r>
          </a:p>
          <a:p>
            <a:pPr marL="342900" indent="-342900">
              <a:spcAft>
                <a:spcPts val="400"/>
              </a:spcAft>
              <a:buFont typeface="Arial" panose="020B0604020202020204" pitchFamily="34" charset="0"/>
              <a:buChar char="•"/>
            </a:pPr>
            <a:r>
              <a:rPr lang="en-US" b="1" dirty="0">
                <a:solidFill>
                  <a:schemeClr val="accent5">
                    <a:lumMod val="10000"/>
                  </a:schemeClr>
                </a:solidFill>
                <a:latin typeface="Gill Sans"/>
              </a:rPr>
              <a:t>Initial Badging Framework for NFVI | VNFs</a:t>
            </a:r>
          </a:p>
          <a:p>
            <a:pPr marL="342900" indent="-342900">
              <a:spcAft>
                <a:spcPts val="400"/>
              </a:spcAft>
              <a:buFont typeface="Arial" panose="020B0604020202020204" pitchFamily="34" charset="0"/>
              <a:buChar char="•"/>
            </a:pPr>
            <a:r>
              <a:rPr lang="en-US" b="1" dirty="0">
                <a:solidFill>
                  <a:schemeClr val="accent5">
                    <a:lumMod val="10000"/>
                  </a:schemeClr>
                </a:solidFill>
                <a:latin typeface="Gill Sans"/>
              </a:rPr>
              <a:t>Certification Process Drafted</a:t>
            </a:r>
          </a:p>
          <a:p>
            <a:pPr marL="342900" indent="-342900">
              <a:spcAft>
                <a:spcPts val="400"/>
              </a:spcAft>
              <a:buFont typeface="Arial" panose="020B0604020202020204" pitchFamily="34" charset="0"/>
              <a:buChar char="•"/>
            </a:pPr>
            <a:r>
              <a:rPr lang="en-US" b="1" dirty="0">
                <a:solidFill>
                  <a:schemeClr val="accent5">
                    <a:lumMod val="10000"/>
                  </a:schemeClr>
                </a:solidFill>
                <a:latin typeface="Gill Sans"/>
              </a:rPr>
              <a:t>Automation Tool Chain Framework</a:t>
            </a:r>
          </a:p>
        </p:txBody>
      </p:sp>
      <p:sp>
        <p:nvSpPr>
          <p:cNvPr id="8" name="Slide Number Placeholder 1">
            <a:extLst>
              <a:ext uri="{FF2B5EF4-FFF2-40B4-BE49-F238E27FC236}">
                <a16:creationId xmlns:a16="http://schemas.microsoft.com/office/drawing/2014/main" id="{57440B85-DEFB-4C0C-A56C-679F2C975237}"/>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MF</a:t>
            </a:r>
          </a:p>
        </p:txBody>
      </p:sp>
    </p:spTree>
    <p:extLst>
      <p:ext uri="{BB962C8B-B14F-4D97-AF65-F5344CB8AC3E}">
        <p14:creationId xmlns:p14="http://schemas.microsoft.com/office/powerpoint/2010/main" val="81695775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4</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4622"/>
            <a:ext cx="10933886" cy="935674"/>
          </a:xfrm>
        </p:spPr>
        <p:txBody>
          <a:bodyPr/>
          <a:lstStyle/>
          <a:p>
            <a:r>
              <a:rPr lang="en-US" b="1" dirty="0"/>
              <a:t>Level Set on MVPs</a:t>
            </a:r>
          </a:p>
        </p:txBody>
      </p:sp>
      <p:sp>
        <p:nvSpPr>
          <p:cNvPr id="3" name="Rectangle 2">
            <a:extLst>
              <a:ext uri="{FF2B5EF4-FFF2-40B4-BE49-F238E27FC236}">
                <a16:creationId xmlns:a16="http://schemas.microsoft.com/office/drawing/2014/main" id="{FFA569CF-5B46-4F8E-8F37-2D0C29050266}"/>
              </a:ext>
            </a:extLst>
          </p:cNvPr>
          <p:cNvSpPr/>
          <p:nvPr/>
        </p:nvSpPr>
        <p:spPr>
          <a:xfrm>
            <a:off x="492071" y="843344"/>
            <a:ext cx="4673011" cy="400110"/>
          </a:xfrm>
          <a:prstGeom prst="rect">
            <a:avLst/>
          </a:prstGeom>
        </p:spPr>
        <p:txBody>
          <a:bodyPr wrap="none">
            <a:spAutoFit/>
          </a:bodyPr>
          <a:lstStyle/>
          <a:p>
            <a:r>
              <a:rPr lang="en-US" sz="2000" b="1" dirty="0">
                <a:solidFill>
                  <a:srgbClr val="168FDF"/>
                </a:solidFill>
                <a:latin typeface="Gill Sans"/>
              </a:rPr>
              <a:t>Initial Badging Framework for NFVI | VNFs</a:t>
            </a:r>
            <a:endParaRPr lang="en-US" sz="2000" b="1" dirty="0">
              <a:solidFill>
                <a:srgbClr val="168FDF"/>
              </a:solidFill>
            </a:endParaRPr>
          </a:p>
        </p:txBody>
      </p:sp>
      <p:sp>
        <p:nvSpPr>
          <p:cNvPr id="8" name="Rectangle 7">
            <a:extLst>
              <a:ext uri="{FF2B5EF4-FFF2-40B4-BE49-F238E27FC236}">
                <a16:creationId xmlns:a16="http://schemas.microsoft.com/office/drawing/2014/main" id="{EA9A4221-5916-4D04-AE8F-1070A3CFD734}"/>
              </a:ext>
            </a:extLst>
          </p:cNvPr>
          <p:cNvSpPr/>
          <p:nvPr/>
        </p:nvSpPr>
        <p:spPr>
          <a:xfrm>
            <a:off x="492071" y="2487772"/>
            <a:ext cx="3221266" cy="400110"/>
          </a:xfrm>
          <a:prstGeom prst="rect">
            <a:avLst/>
          </a:prstGeom>
        </p:spPr>
        <p:txBody>
          <a:bodyPr wrap="none">
            <a:spAutoFit/>
          </a:bodyPr>
          <a:lstStyle/>
          <a:p>
            <a:r>
              <a:rPr lang="en-US" sz="2000" b="1" dirty="0">
                <a:solidFill>
                  <a:srgbClr val="168FDF"/>
                </a:solidFill>
                <a:latin typeface="Gill Sans"/>
              </a:rPr>
              <a:t>Certification Process Drafted</a:t>
            </a:r>
            <a:endParaRPr lang="en-US" sz="2000" b="1" dirty="0">
              <a:solidFill>
                <a:srgbClr val="168FDF"/>
              </a:solidFill>
            </a:endParaRPr>
          </a:p>
        </p:txBody>
      </p:sp>
      <p:sp>
        <p:nvSpPr>
          <p:cNvPr id="10" name="Rectangle 9">
            <a:extLst>
              <a:ext uri="{FF2B5EF4-FFF2-40B4-BE49-F238E27FC236}">
                <a16:creationId xmlns:a16="http://schemas.microsoft.com/office/drawing/2014/main" id="{FCFFC97F-6901-4C36-94B4-B6F2FC899A79}"/>
              </a:ext>
            </a:extLst>
          </p:cNvPr>
          <p:cNvSpPr/>
          <p:nvPr/>
        </p:nvSpPr>
        <p:spPr>
          <a:xfrm>
            <a:off x="492071" y="4371322"/>
            <a:ext cx="3885166" cy="400110"/>
          </a:xfrm>
          <a:prstGeom prst="rect">
            <a:avLst/>
          </a:prstGeom>
        </p:spPr>
        <p:txBody>
          <a:bodyPr wrap="none">
            <a:spAutoFit/>
          </a:bodyPr>
          <a:lstStyle/>
          <a:p>
            <a:r>
              <a:rPr lang="en-US" sz="2000" b="1" dirty="0">
                <a:solidFill>
                  <a:srgbClr val="168FDF"/>
                </a:solidFill>
                <a:latin typeface="Gill Sans"/>
              </a:rPr>
              <a:t>Automation Tool Chain Framework</a:t>
            </a:r>
            <a:endParaRPr lang="en-US" sz="2000" b="1" dirty="0">
              <a:solidFill>
                <a:srgbClr val="168FDF"/>
              </a:solidFill>
            </a:endParaRPr>
          </a:p>
        </p:txBody>
      </p:sp>
      <p:sp>
        <p:nvSpPr>
          <p:cNvPr id="11" name="Rectangle 3">
            <a:extLst>
              <a:ext uri="{FF2B5EF4-FFF2-40B4-BE49-F238E27FC236}">
                <a16:creationId xmlns:a16="http://schemas.microsoft.com/office/drawing/2014/main" id="{74EDAAA0-A860-4C1E-BD0D-C9D5E0BD940A}"/>
              </a:ext>
            </a:extLst>
          </p:cNvPr>
          <p:cNvSpPr>
            <a:spLocks noChangeArrowheads="1"/>
          </p:cNvSpPr>
          <p:nvPr/>
        </p:nvSpPr>
        <p:spPr bwMode="auto">
          <a:xfrm>
            <a:off x="573174" y="1245777"/>
            <a:ext cx="3417991" cy="1200329"/>
          </a:xfrm>
          <a:prstGeom prst="rect">
            <a:avLst/>
          </a:prstGeom>
        </p:spPr>
        <p:txBody>
          <a:bodyPr wrap="square">
            <a:spAutoFit/>
          </a:bodyPr>
          <a:lstStyle/>
          <a:p>
            <a:pPr marL="285750" lvl="0" indent="-285750">
              <a:buFont typeface="Arial" panose="020B0604020202020204" pitchFamily="34" charset="0"/>
              <a:buChar char="•"/>
            </a:pPr>
            <a:r>
              <a:rPr lang="en-US" b="1" dirty="0">
                <a:solidFill>
                  <a:schemeClr val="accent5">
                    <a:lumMod val="10000"/>
                  </a:schemeClr>
                </a:solidFill>
                <a:latin typeface="Gill Sans"/>
              </a:rPr>
              <a:t>Lab </a:t>
            </a:r>
            <a:r>
              <a:rPr lang="en-US" dirty="0">
                <a:solidFill>
                  <a:schemeClr val="accent5">
                    <a:lumMod val="10000"/>
                  </a:schemeClr>
                </a:solidFill>
                <a:latin typeface="Gill Sans"/>
              </a:rPr>
              <a:t>setup</a:t>
            </a:r>
          </a:p>
          <a:p>
            <a:pPr marL="285750" lvl="0" indent="-285750">
              <a:buFont typeface="Arial" panose="020B0604020202020204" pitchFamily="34" charset="0"/>
              <a:buChar char="•"/>
            </a:pPr>
            <a:r>
              <a:rPr lang="en-US" b="1" dirty="0">
                <a:solidFill>
                  <a:schemeClr val="accent5">
                    <a:lumMod val="10000"/>
                  </a:schemeClr>
                </a:solidFill>
                <a:latin typeface="Gill Sans"/>
              </a:rPr>
              <a:t>Compliant </a:t>
            </a:r>
            <a:r>
              <a:rPr lang="en-US" dirty="0">
                <a:solidFill>
                  <a:schemeClr val="accent5">
                    <a:lumMod val="10000"/>
                  </a:schemeClr>
                </a:solidFill>
                <a:latin typeface="Gill Sans"/>
              </a:rPr>
              <a:t>requirements</a:t>
            </a:r>
          </a:p>
          <a:p>
            <a:pPr marL="285750" lvl="0" indent="-285750">
              <a:buFont typeface="Arial" panose="020B0604020202020204" pitchFamily="34" charset="0"/>
              <a:buChar char="•"/>
            </a:pPr>
            <a:r>
              <a:rPr lang="en-US" b="1" dirty="0">
                <a:solidFill>
                  <a:schemeClr val="accent5">
                    <a:lumMod val="10000"/>
                  </a:schemeClr>
                </a:solidFill>
                <a:latin typeface="Gill Sans"/>
              </a:rPr>
              <a:t>Execution </a:t>
            </a:r>
            <a:r>
              <a:rPr lang="en-US" dirty="0">
                <a:solidFill>
                  <a:schemeClr val="accent5">
                    <a:lumMod val="10000"/>
                  </a:schemeClr>
                </a:solidFill>
                <a:latin typeface="Gill Sans"/>
              </a:rPr>
              <a:t>empirical, verification &amp; validation</a:t>
            </a:r>
          </a:p>
        </p:txBody>
      </p:sp>
      <p:sp>
        <p:nvSpPr>
          <p:cNvPr id="12" name="Rectangle 11">
            <a:extLst>
              <a:ext uri="{FF2B5EF4-FFF2-40B4-BE49-F238E27FC236}">
                <a16:creationId xmlns:a16="http://schemas.microsoft.com/office/drawing/2014/main" id="{89E28E88-DD19-40C4-A5E0-1553AB489D5F}"/>
              </a:ext>
            </a:extLst>
          </p:cNvPr>
          <p:cNvSpPr/>
          <p:nvPr/>
        </p:nvSpPr>
        <p:spPr>
          <a:xfrm>
            <a:off x="573174" y="4742199"/>
            <a:ext cx="6564473" cy="1477328"/>
          </a:xfrm>
          <a:prstGeom prst="rect">
            <a:avLst/>
          </a:prstGeom>
        </p:spPr>
        <p:txBody>
          <a:bodyPr wrap="square">
            <a:spAutoFit/>
          </a:bodyPr>
          <a:lstStyle/>
          <a:p>
            <a:pPr marL="285750" indent="-285750">
              <a:buFont typeface="Arial" panose="020B0604020202020204" pitchFamily="34" charset="0"/>
              <a:buChar char="•"/>
            </a:pPr>
            <a:r>
              <a:rPr lang="en-US" b="1" dirty="0">
                <a:solidFill>
                  <a:schemeClr val="accent5">
                    <a:lumMod val="10000"/>
                  </a:schemeClr>
                </a:solidFill>
                <a:latin typeface="Gill Sans"/>
              </a:rPr>
              <a:t>Refactor </a:t>
            </a:r>
            <a:r>
              <a:rPr lang="en-US" dirty="0">
                <a:solidFill>
                  <a:schemeClr val="accent5">
                    <a:lumMod val="10000"/>
                  </a:schemeClr>
                </a:solidFill>
                <a:latin typeface="Gill Sans"/>
              </a:rPr>
              <a:t>existing OVP toolchain</a:t>
            </a:r>
          </a:p>
          <a:p>
            <a:pPr marL="285750" indent="-285750">
              <a:buFont typeface="Arial" panose="020B0604020202020204" pitchFamily="34" charset="0"/>
              <a:buChar char="•"/>
            </a:pPr>
            <a:r>
              <a:rPr lang="en-US" b="1" dirty="0">
                <a:solidFill>
                  <a:schemeClr val="accent5">
                    <a:lumMod val="10000"/>
                  </a:schemeClr>
                </a:solidFill>
                <a:latin typeface="Gill Sans"/>
              </a:rPr>
              <a:t>Versatile </a:t>
            </a:r>
            <a:r>
              <a:rPr lang="en-US" dirty="0">
                <a:solidFill>
                  <a:schemeClr val="accent5">
                    <a:lumMod val="10000"/>
                  </a:schemeClr>
                </a:solidFill>
                <a:latin typeface="Gill Sans"/>
              </a:rPr>
              <a:t>test harnesses using standard interfaces &amp; services</a:t>
            </a:r>
          </a:p>
          <a:p>
            <a:pPr marL="285750" indent="-285750">
              <a:buFont typeface="Arial" panose="020B0604020202020204" pitchFamily="34" charset="0"/>
              <a:buChar char="•"/>
            </a:pPr>
            <a:r>
              <a:rPr lang="en-US" b="1" dirty="0">
                <a:solidFill>
                  <a:schemeClr val="accent5">
                    <a:lumMod val="10000"/>
                  </a:schemeClr>
                </a:solidFill>
                <a:latin typeface="Gill Sans"/>
              </a:rPr>
              <a:t>Supplier Integration enabling </a:t>
            </a:r>
            <a:r>
              <a:rPr lang="en-US" dirty="0">
                <a:solidFill>
                  <a:schemeClr val="accent5">
                    <a:lumMod val="10000"/>
                  </a:schemeClr>
                </a:solidFill>
                <a:latin typeface="Gill Sans"/>
              </a:rPr>
              <a:t>VNF testing using Supplier Apparatus</a:t>
            </a:r>
          </a:p>
          <a:p>
            <a:pPr marL="285750" indent="-285750">
              <a:buFont typeface="Arial" panose="020B0604020202020204" pitchFamily="34" charset="0"/>
              <a:buChar char="•"/>
            </a:pPr>
            <a:r>
              <a:rPr lang="en-US" b="1" dirty="0">
                <a:solidFill>
                  <a:schemeClr val="accent5">
                    <a:lumMod val="10000"/>
                  </a:schemeClr>
                </a:solidFill>
                <a:latin typeface="Gill Sans"/>
              </a:rPr>
              <a:t>Adaptable</a:t>
            </a:r>
            <a:r>
              <a:rPr lang="en-US" dirty="0">
                <a:solidFill>
                  <a:schemeClr val="accent5">
                    <a:lumMod val="10000"/>
                  </a:schemeClr>
                </a:solidFill>
                <a:latin typeface="Gill Sans"/>
              </a:rPr>
              <a:t> &amp; Portable Tool Chaining across releases</a:t>
            </a:r>
          </a:p>
        </p:txBody>
      </p:sp>
      <p:sp>
        <p:nvSpPr>
          <p:cNvPr id="13" name="Rectangle 12">
            <a:extLst>
              <a:ext uri="{FF2B5EF4-FFF2-40B4-BE49-F238E27FC236}">
                <a16:creationId xmlns:a16="http://schemas.microsoft.com/office/drawing/2014/main" id="{E6EFF6D2-F5AB-4584-9B27-CF1D35144EA2}"/>
              </a:ext>
            </a:extLst>
          </p:cNvPr>
          <p:cNvSpPr/>
          <p:nvPr/>
        </p:nvSpPr>
        <p:spPr>
          <a:xfrm>
            <a:off x="573174" y="2887882"/>
            <a:ext cx="3312882" cy="1477328"/>
          </a:xfrm>
          <a:prstGeom prst="rect">
            <a:avLst/>
          </a:prstGeom>
        </p:spPr>
        <p:txBody>
          <a:bodyPr wrap="square">
            <a:spAutoFit/>
          </a:bodyPr>
          <a:lstStyle/>
          <a:p>
            <a:pPr marL="285750" indent="-285750">
              <a:buFont typeface="Arial" panose="020B0604020202020204" pitchFamily="34" charset="0"/>
              <a:buChar char="•"/>
            </a:pPr>
            <a:r>
              <a:rPr lang="en-US" b="1" dirty="0">
                <a:solidFill>
                  <a:schemeClr val="accent5">
                    <a:lumMod val="10000"/>
                  </a:schemeClr>
                </a:solidFill>
                <a:latin typeface="Gill Sans"/>
              </a:rPr>
              <a:t>Certified Lab </a:t>
            </a:r>
            <a:r>
              <a:rPr lang="en-US" dirty="0">
                <a:solidFill>
                  <a:schemeClr val="accent5">
                    <a:lumMod val="10000"/>
                  </a:schemeClr>
                </a:solidFill>
                <a:latin typeface="Gill Sans"/>
              </a:rPr>
              <a:t>utilized</a:t>
            </a:r>
          </a:p>
          <a:p>
            <a:pPr marL="285750" indent="-285750">
              <a:buFont typeface="Arial" panose="020B0604020202020204" pitchFamily="34" charset="0"/>
              <a:buChar char="•"/>
            </a:pPr>
            <a:r>
              <a:rPr lang="en-US" b="1" dirty="0">
                <a:solidFill>
                  <a:schemeClr val="accent5">
                    <a:lumMod val="10000"/>
                  </a:schemeClr>
                </a:solidFill>
                <a:latin typeface="Gill Sans"/>
              </a:rPr>
              <a:t>Test Case Traceability </a:t>
            </a:r>
            <a:r>
              <a:rPr lang="en-US" dirty="0">
                <a:solidFill>
                  <a:schemeClr val="accent5">
                    <a:lumMod val="10000"/>
                  </a:schemeClr>
                </a:solidFill>
                <a:latin typeface="Gill Sans"/>
              </a:rPr>
              <a:t>to req’s</a:t>
            </a:r>
          </a:p>
          <a:p>
            <a:pPr marL="285750" indent="-285750">
              <a:buFont typeface="Arial" panose="020B0604020202020204" pitchFamily="34" charset="0"/>
              <a:buChar char="•"/>
            </a:pPr>
            <a:r>
              <a:rPr lang="en-US" b="1" dirty="0">
                <a:solidFill>
                  <a:schemeClr val="accent5">
                    <a:lumMod val="10000"/>
                  </a:schemeClr>
                </a:solidFill>
                <a:latin typeface="Gill Sans"/>
              </a:rPr>
              <a:t>Execution</a:t>
            </a:r>
            <a:r>
              <a:rPr lang="en-US" dirty="0">
                <a:solidFill>
                  <a:schemeClr val="accent5">
                    <a:lumMod val="10000"/>
                  </a:schemeClr>
                </a:solidFill>
                <a:latin typeface="Gill Sans"/>
              </a:rPr>
              <a:t> complete &amp; passing</a:t>
            </a:r>
          </a:p>
          <a:p>
            <a:pPr marL="285750" indent="-285750">
              <a:buFont typeface="Arial" panose="020B0604020202020204" pitchFamily="34" charset="0"/>
              <a:buChar char="•"/>
            </a:pPr>
            <a:r>
              <a:rPr lang="en-US" b="1" dirty="0">
                <a:solidFill>
                  <a:schemeClr val="accent5">
                    <a:lumMod val="10000"/>
                  </a:schemeClr>
                </a:solidFill>
                <a:latin typeface="Gill Sans"/>
              </a:rPr>
              <a:t>Results Collation </a:t>
            </a:r>
            <a:r>
              <a:rPr lang="en-US" dirty="0">
                <a:solidFill>
                  <a:schemeClr val="accent5">
                    <a:lumMod val="10000"/>
                  </a:schemeClr>
                </a:solidFill>
                <a:latin typeface="Gill Sans"/>
              </a:rPr>
              <a:t>normalized &amp; centralized</a:t>
            </a:r>
          </a:p>
        </p:txBody>
      </p:sp>
      <p:sp>
        <p:nvSpPr>
          <p:cNvPr id="17" name="Rectangle 3">
            <a:extLst>
              <a:ext uri="{FF2B5EF4-FFF2-40B4-BE49-F238E27FC236}">
                <a16:creationId xmlns:a16="http://schemas.microsoft.com/office/drawing/2014/main" id="{123D8E71-09D3-45B5-A6F3-05F53A11AB7A}"/>
              </a:ext>
            </a:extLst>
          </p:cNvPr>
          <p:cNvSpPr>
            <a:spLocks noChangeArrowheads="1"/>
          </p:cNvSpPr>
          <p:nvPr/>
        </p:nvSpPr>
        <p:spPr bwMode="auto">
          <a:xfrm>
            <a:off x="3886056" y="1250338"/>
            <a:ext cx="4063526" cy="923330"/>
          </a:xfrm>
          <a:prstGeom prst="rect">
            <a:avLst/>
          </a:prstGeom>
        </p:spPr>
        <p:txBody>
          <a:bodyPr wrap="square">
            <a:spAutoFit/>
          </a:bodyPr>
          <a:lstStyle/>
          <a:p>
            <a:pPr marL="285750" lvl="0" indent="-285750">
              <a:buFont typeface="Arial" panose="020B0604020202020204" pitchFamily="34" charset="0"/>
              <a:buChar char="•"/>
            </a:pPr>
            <a:r>
              <a:rPr lang="en-US" b="1" dirty="0">
                <a:solidFill>
                  <a:schemeClr val="accent5">
                    <a:lumMod val="10000"/>
                  </a:schemeClr>
                </a:solidFill>
                <a:latin typeface="Gill Sans"/>
              </a:rPr>
              <a:t>Evidence </a:t>
            </a:r>
            <a:r>
              <a:rPr lang="en-US" dirty="0">
                <a:solidFill>
                  <a:schemeClr val="accent5">
                    <a:lumMod val="10000"/>
                  </a:schemeClr>
                </a:solidFill>
                <a:latin typeface="Gill Sans"/>
              </a:rPr>
              <a:t>meeting qualifications</a:t>
            </a:r>
          </a:p>
          <a:p>
            <a:pPr marL="285750" lvl="0" indent="-285750">
              <a:buFont typeface="Arial" panose="020B0604020202020204" pitchFamily="34" charset="0"/>
              <a:buChar char="•"/>
            </a:pPr>
            <a:r>
              <a:rPr lang="en-US" b="1" dirty="0">
                <a:solidFill>
                  <a:schemeClr val="accent5">
                    <a:lumMod val="10000"/>
                  </a:schemeClr>
                </a:solidFill>
                <a:latin typeface="Gill Sans"/>
              </a:rPr>
              <a:t>Governance (Badging) reviews</a:t>
            </a:r>
            <a:r>
              <a:rPr lang="en-US" dirty="0">
                <a:solidFill>
                  <a:schemeClr val="accent5">
                    <a:lumMod val="10000"/>
                  </a:schemeClr>
                </a:solidFill>
                <a:latin typeface="Gill Sans"/>
              </a:rPr>
              <a:t> &amp; badging </a:t>
            </a:r>
          </a:p>
        </p:txBody>
      </p:sp>
      <p:sp>
        <p:nvSpPr>
          <p:cNvPr id="2" name="Rectangle 1">
            <a:extLst>
              <a:ext uri="{FF2B5EF4-FFF2-40B4-BE49-F238E27FC236}">
                <a16:creationId xmlns:a16="http://schemas.microsoft.com/office/drawing/2014/main" id="{FFF16FD2-AA0C-4F70-81DC-282071B8B92F}"/>
              </a:ext>
            </a:extLst>
          </p:cNvPr>
          <p:cNvSpPr/>
          <p:nvPr/>
        </p:nvSpPr>
        <p:spPr>
          <a:xfrm>
            <a:off x="3886056" y="2881770"/>
            <a:ext cx="3885165" cy="923330"/>
          </a:xfrm>
          <a:prstGeom prst="rect">
            <a:avLst/>
          </a:prstGeom>
        </p:spPr>
        <p:txBody>
          <a:bodyPr wrap="square">
            <a:spAutoFit/>
          </a:bodyPr>
          <a:lstStyle/>
          <a:p>
            <a:pPr marL="285750" indent="-285750">
              <a:buFont typeface="Arial" panose="020B0604020202020204" pitchFamily="34" charset="0"/>
              <a:buChar char="•"/>
            </a:pPr>
            <a:r>
              <a:rPr lang="en-US" b="1" dirty="0">
                <a:solidFill>
                  <a:schemeClr val="accent5">
                    <a:lumMod val="10000"/>
                  </a:schemeClr>
                </a:solidFill>
                <a:latin typeface="Gill Sans"/>
              </a:rPr>
              <a:t>Evidence </a:t>
            </a:r>
            <a:r>
              <a:rPr lang="en-US" dirty="0">
                <a:solidFill>
                  <a:schemeClr val="accent5">
                    <a:lumMod val="10000"/>
                  </a:schemeClr>
                </a:solidFill>
                <a:latin typeface="Gill Sans"/>
              </a:rPr>
              <a:t>meeting qualifications</a:t>
            </a:r>
          </a:p>
          <a:p>
            <a:pPr marL="285750" indent="-285750">
              <a:buFont typeface="Arial" panose="020B0604020202020204" pitchFamily="34" charset="0"/>
              <a:buChar char="•"/>
            </a:pPr>
            <a:r>
              <a:rPr lang="en-US" b="1" dirty="0">
                <a:solidFill>
                  <a:schemeClr val="accent5">
                    <a:lumMod val="10000"/>
                  </a:schemeClr>
                </a:solidFill>
                <a:latin typeface="Gill Sans"/>
              </a:rPr>
              <a:t>Governance </a:t>
            </a:r>
            <a:r>
              <a:rPr lang="en-US" dirty="0">
                <a:solidFill>
                  <a:schemeClr val="accent5">
                    <a:lumMod val="10000"/>
                  </a:schemeClr>
                </a:solidFill>
                <a:latin typeface="Gill Sans"/>
              </a:rPr>
              <a:t>reviews of Entry/Exit criteria and certification</a:t>
            </a:r>
            <a:endParaRPr lang="en-US" dirty="0"/>
          </a:p>
        </p:txBody>
      </p:sp>
      <p:pic>
        <p:nvPicPr>
          <p:cNvPr id="4" name="Picture 3">
            <a:extLst>
              <a:ext uri="{FF2B5EF4-FFF2-40B4-BE49-F238E27FC236}">
                <a16:creationId xmlns:a16="http://schemas.microsoft.com/office/drawing/2014/main" id="{2A900043-F337-471C-8282-AE0D6946A99B}"/>
              </a:ext>
            </a:extLst>
          </p:cNvPr>
          <p:cNvPicPr>
            <a:picLocks noChangeAspect="1"/>
          </p:cNvPicPr>
          <p:nvPr/>
        </p:nvPicPr>
        <p:blipFill>
          <a:blip r:embed="rId3"/>
          <a:stretch>
            <a:fillRect/>
          </a:stretch>
        </p:blipFill>
        <p:spPr>
          <a:xfrm>
            <a:off x="7208978" y="100167"/>
            <a:ext cx="4736154" cy="6327265"/>
          </a:xfrm>
          <a:prstGeom prst="rect">
            <a:avLst/>
          </a:prstGeom>
        </p:spPr>
      </p:pic>
    </p:spTree>
    <p:extLst>
      <p:ext uri="{BB962C8B-B14F-4D97-AF65-F5344CB8AC3E}">
        <p14:creationId xmlns:p14="http://schemas.microsoft.com/office/powerpoint/2010/main" val="2480629073"/>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5</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39104" y="1486"/>
            <a:ext cx="10933886" cy="935674"/>
          </a:xfrm>
        </p:spPr>
        <p:txBody>
          <a:bodyPr/>
          <a:lstStyle/>
          <a:p>
            <a:r>
              <a:rPr lang="en-US" b="1" dirty="0"/>
              <a:t>Progress: Initial Content Creation </a:t>
            </a:r>
          </a:p>
        </p:txBody>
      </p:sp>
      <p:sp>
        <p:nvSpPr>
          <p:cNvPr id="2" name="Rectangle 1">
            <a:extLst>
              <a:ext uri="{FF2B5EF4-FFF2-40B4-BE49-F238E27FC236}">
                <a16:creationId xmlns:a16="http://schemas.microsoft.com/office/drawing/2014/main" id="{722DBBFE-F4AC-4DB9-84A9-F6C949D22558}"/>
              </a:ext>
            </a:extLst>
          </p:cNvPr>
          <p:cNvSpPr/>
          <p:nvPr/>
        </p:nvSpPr>
        <p:spPr>
          <a:xfrm>
            <a:off x="1141243" y="1530964"/>
            <a:ext cx="4868064" cy="4524315"/>
          </a:xfrm>
          <a:prstGeom prst="rect">
            <a:avLst/>
          </a:prstGeom>
        </p:spPr>
        <p:txBody>
          <a:bodyPr wrap="none">
            <a:spAutoFit/>
          </a:bodyPr>
          <a:lstStyle/>
          <a:p>
            <a:r>
              <a:rPr lang="en-US" b="1" u="sng" dirty="0">
                <a:solidFill>
                  <a:schemeClr val="accent5">
                    <a:lumMod val="10000"/>
                  </a:schemeClr>
                </a:solidFill>
                <a:latin typeface="Gill Sans"/>
              </a:rPr>
              <a:t>NFVI</a:t>
            </a:r>
          </a:p>
          <a:p>
            <a:r>
              <a:rPr lang="en-US" dirty="0">
                <a:solidFill>
                  <a:schemeClr val="accent5">
                    <a:lumMod val="10000"/>
                  </a:schemeClr>
                </a:solidFill>
                <a:latin typeface="Gill Sans"/>
              </a:rPr>
              <a:t>Ch01: Introduction</a:t>
            </a:r>
          </a:p>
          <a:p>
            <a:r>
              <a:rPr lang="en-US" dirty="0">
                <a:solidFill>
                  <a:schemeClr val="accent5">
                    <a:lumMod val="10000"/>
                  </a:schemeClr>
                </a:solidFill>
                <a:latin typeface="Gill Sans"/>
              </a:rPr>
              <a:t>Ch02: NFVI E2E C&amp;V Framework Requirements</a:t>
            </a:r>
          </a:p>
          <a:p>
            <a:r>
              <a:rPr lang="en-US" dirty="0">
                <a:solidFill>
                  <a:schemeClr val="accent5">
                    <a:lumMod val="10000"/>
                  </a:schemeClr>
                </a:solidFill>
                <a:latin typeface="Gill Sans"/>
              </a:rPr>
              <a:t>Ch03: NFVI Test Case Requirements</a:t>
            </a:r>
          </a:p>
          <a:p>
            <a:r>
              <a:rPr lang="en-US" dirty="0">
                <a:solidFill>
                  <a:schemeClr val="accent5">
                    <a:lumMod val="10000"/>
                  </a:schemeClr>
                </a:solidFill>
                <a:latin typeface="Gill Sans"/>
              </a:rPr>
              <a:t>Ch04: NFVI TC Traceability to RA Requirements</a:t>
            </a:r>
          </a:p>
          <a:p>
            <a:endParaRPr lang="en-US" dirty="0">
              <a:solidFill>
                <a:schemeClr val="accent5">
                  <a:lumMod val="10000"/>
                </a:schemeClr>
              </a:solidFill>
              <a:latin typeface="Gill Sans"/>
            </a:endParaRPr>
          </a:p>
          <a:p>
            <a:r>
              <a:rPr lang="en-US" b="1" u="sng" dirty="0">
                <a:solidFill>
                  <a:schemeClr val="accent5">
                    <a:lumMod val="10000"/>
                  </a:schemeClr>
                </a:solidFill>
                <a:latin typeface="Gill Sans"/>
              </a:rPr>
              <a:t>VFN</a:t>
            </a:r>
          </a:p>
          <a:p>
            <a:r>
              <a:rPr lang="en-US" dirty="0">
                <a:solidFill>
                  <a:schemeClr val="accent5">
                    <a:lumMod val="10000"/>
                  </a:schemeClr>
                </a:solidFill>
                <a:latin typeface="Gill Sans"/>
              </a:rPr>
              <a:t>Ch05: VNF E2E C&amp;V Framework Requirements</a:t>
            </a:r>
          </a:p>
          <a:p>
            <a:r>
              <a:rPr lang="en-US" dirty="0">
                <a:solidFill>
                  <a:schemeClr val="accent5">
                    <a:lumMod val="10000"/>
                  </a:schemeClr>
                </a:solidFill>
                <a:latin typeface="Gill Sans"/>
              </a:rPr>
              <a:t>Ch06: VNF Test Case Requirements</a:t>
            </a:r>
          </a:p>
          <a:p>
            <a:r>
              <a:rPr lang="en-US" dirty="0">
                <a:solidFill>
                  <a:schemeClr val="accent5">
                    <a:lumMod val="10000"/>
                  </a:schemeClr>
                </a:solidFill>
                <a:latin typeface="Gill Sans"/>
              </a:rPr>
              <a:t>Ch07: VNF TC Traceability to RM Requirements</a:t>
            </a:r>
          </a:p>
          <a:p>
            <a:endParaRPr lang="en-US" dirty="0">
              <a:solidFill>
                <a:schemeClr val="accent5">
                  <a:lumMod val="10000"/>
                </a:schemeClr>
              </a:solidFill>
              <a:latin typeface="Gill Sans"/>
            </a:endParaRPr>
          </a:p>
          <a:p>
            <a:r>
              <a:rPr lang="en-US" b="1" u="sng" dirty="0">
                <a:solidFill>
                  <a:schemeClr val="accent5">
                    <a:lumMod val="10000"/>
                  </a:schemeClr>
                </a:solidFill>
                <a:latin typeface="Gill Sans"/>
              </a:rPr>
              <a:t>DEV</a:t>
            </a:r>
          </a:p>
          <a:p>
            <a:r>
              <a:rPr lang="en-US" dirty="0">
                <a:solidFill>
                  <a:schemeClr val="accent5">
                    <a:lumMod val="10000"/>
                  </a:schemeClr>
                </a:solidFill>
                <a:latin typeface="Gill Sans"/>
              </a:rPr>
              <a:t>Ch08: E2E Framework Integration</a:t>
            </a:r>
          </a:p>
          <a:p>
            <a:r>
              <a:rPr lang="en-US" dirty="0">
                <a:solidFill>
                  <a:schemeClr val="accent5">
                    <a:lumMod val="10000"/>
                  </a:schemeClr>
                </a:solidFill>
                <a:latin typeface="Gill Sans"/>
              </a:rPr>
              <a:t>Ch09: NFVI Tests Traceability to TC Requirements</a:t>
            </a:r>
          </a:p>
          <a:p>
            <a:r>
              <a:rPr lang="en-US" dirty="0">
                <a:solidFill>
                  <a:schemeClr val="accent5">
                    <a:lumMod val="10000"/>
                  </a:schemeClr>
                </a:solidFill>
                <a:latin typeface="Gill Sans"/>
              </a:rPr>
              <a:t>Ch10: VNF Tests Traceability to TC Requirements</a:t>
            </a:r>
          </a:p>
          <a:p>
            <a:r>
              <a:rPr lang="en-US" dirty="0">
                <a:solidFill>
                  <a:schemeClr val="accent5">
                    <a:lumMod val="10000"/>
                  </a:schemeClr>
                </a:solidFill>
                <a:latin typeface="Gill Sans"/>
              </a:rPr>
              <a:t>Ch11: Gap analysis &amp; Development</a:t>
            </a:r>
          </a:p>
        </p:txBody>
      </p:sp>
      <p:sp>
        <p:nvSpPr>
          <p:cNvPr id="3" name="Rectangle 2">
            <a:extLst>
              <a:ext uri="{FF2B5EF4-FFF2-40B4-BE49-F238E27FC236}">
                <a16:creationId xmlns:a16="http://schemas.microsoft.com/office/drawing/2014/main" id="{FFA569CF-5B46-4F8E-8F37-2D0C29050266}"/>
              </a:ext>
            </a:extLst>
          </p:cNvPr>
          <p:cNvSpPr/>
          <p:nvPr/>
        </p:nvSpPr>
        <p:spPr>
          <a:xfrm>
            <a:off x="901681" y="960812"/>
            <a:ext cx="1699632" cy="400110"/>
          </a:xfrm>
          <a:prstGeom prst="rect">
            <a:avLst/>
          </a:prstGeom>
        </p:spPr>
        <p:txBody>
          <a:bodyPr wrap="none">
            <a:spAutoFit/>
          </a:bodyPr>
          <a:lstStyle/>
          <a:p>
            <a:r>
              <a:rPr lang="en-US" sz="2000" b="1" dirty="0">
                <a:solidFill>
                  <a:srgbClr val="168FDF"/>
                </a:solidFill>
                <a:latin typeface="Gill Sans"/>
              </a:rPr>
              <a:t>Initial Content</a:t>
            </a:r>
            <a:endParaRPr lang="en-US" sz="2000" b="1" dirty="0">
              <a:solidFill>
                <a:srgbClr val="168FDF"/>
              </a:solidFill>
            </a:endParaRPr>
          </a:p>
        </p:txBody>
      </p:sp>
      <p:pic>
        <p:nvPicPr>
          <p:cNvPr id="7" name="Picture 6">
            <a:extLst>
              <a:ext uri="{FF2B5EF4-FFF2-40B4-BE49-F238E27FC236}">
                <a16:creationId xmlns:a16="http://schemas.microsoft.com/office/drawing/2014/main" id="{20D944B9-9219-4CFE-B89C-7DC5AC41F3D5}"/>
              </a:ext>
            </a:extLst>
          </p:cNvPr>
          <p:cNvPicPr>
            <a:picLocks noChangeAspect="1"/>
          </p:cNvPicPr>
          <p:nvPr/>
        </p:nvPicPr>
        <p:blipFill>
          <a:blip r:embed="rId3"/>
          <a:stretch>
            <a:fillRect/>
          </a:stretch>
        </p:blipFill>
        <p:spPr>
          <a:xfrm>
            <a:off x="908668" y="1890435"/>
            <a:ext cx="232575" cy="228600"/>
          </a:xfrm>
          <a:prstGeom prst="rect">
            <a:avLst/>
          </a:prstGeom>
          <a:solidFill>
            <a:schemeClr val="bg1"/>
          </a:solidFill>
        </p:spPr>
      </p:pic>
      <p:pic>
        <p:nvPicPr>
          <p:cNvPr id="8" name="Picture 7">
            <a:extLst>
              <a:ext uri="{FF2B5EF4-FFF2-40B4-BE49-F238E27FC236}">
                <a16:creationId xmlns:a16="http://schemas.microsoft.com/office/drawing/2014/main" id="{D591F86A-1B0B-46DB-90F9-33C3074D1EB4}"/>
              </a:ext>
            </a:extLst>
          </p:cNvPr>
          <p:cNvPicPr>
            <a:picLocks noChangeAspect="1"/>
          </p:cNvPicPr>
          <p:nvPr/>
        </p:nvPicPr>
        <p:blipFill>
          <a:blip r:embed="rId3"/>
          <a:stretch>
            <a:fillRect/>
          </a:stretch>
        </p:blipFill>
        <p:spPr>
          <a:xfrm>
            <a:off x="908668" y="2154664"/>
            <a:ext cx="232575" cy="228600"/>
          </a:xfrm>
          <a:prstGeom prst="rect">
            <a:avLst/>
          </a:prstGeom>
          <a:solidFill>
            <a:schemeClr val="bg1"/>
          </a:solidFill>
        </p:spPr>
      </p:pic>
      <p:sp>
        <p:nvSpPr>
          <p:cNvPr id="12" name="TextBox 11">
            <a:extLst>
              <a:ext uri="{FF2B5EF4-FFF2-40B4-BE49-F238E27FC236}">
                <a16:creationId xmlns:a16="http://schemas.microsoft.com/office/drawing/2014/main" id="{80B563F2-19CA-4380-A766-ED1E92F1D320}"/>
              </a:ext>
            </a:extLst>
          </p:cNvPr>
          <p:cNvSpPr txBox="1"/>
          <p:nvPr/>
        </p:nvSpPr>
        <p:spPr>
          <a:xfrm>
            <a:off x="418297" y="2715198"/>
            <a:ext cx="586596" cy="307777"/>
          </a:xfrm>
          <a:prstGeom prst="rect">
            <a:avLst/>
          </a:prstGeom>
          <a:noFill/>
        </p:spPr>
        <p:txBody>
          <a:bodyPr wrap="square" rtlCol="0">
            <a:spAutoFit/>
          </a:bodyPr>
          <a:lstStyle/>
          <a:p>
            <a:r>
              <a:rPr lang="en-US" sz="1400" i="1" dirty="0"/>
              <a:t>alpha</a:t>
            </a:r>
          </a:p>
        </p:txBody>
      </p:sp>
      <p:pic>
        <p:nvPicPr>
          <p:cNvPr id="13" name="Picture 12">
            <a:extLst>
              <a:ext uri="{FF2B5EF4-FFF2-40B4-BE49-F238E27FC236}">
                <a16:creationId xmlns:a16="http://schemas.microsoft.com/office/drawing/2014/main" id="{5421A8D3-7959-4A50-BE57-1C68EE593B2D}"/>
              </a:ext>
            </a:extLst>
          </p:cNvPr>
          <p:cNvPicPr>
            <a:picLocks noChangeAspect="1"/>
          </p:cNvPicPr>
          <p:nvPr/>
        </p:nvPicPr>
        <p:blipFill>
          <a:blip r:embed="rId3"/>
          <a:stretch>
            <a:fillRect/>
          </a:stretch>
        </p:blipFill>
        <p:spPr>
          <a:xfrm>
            <a:off x="914384" y="3512841"/>
            <a:ext cx="232575" cy="228600"/>
          </a:xfrm>
          <a:prstGeom prst="rect">
            <a:avLst/>
          </a:prstGeom>
          <a:solidFill>
            <a:schemeClr val="bg1"/>
          </a:solidFill>
        </p:spPr>
      </p:pic>
      <p:sp>
        <p:nvSpPr>
          <p:cNvPr id="5" name="TextBox 4">
            <a:extLst>
              <a:ext uri="{FF2B5EF4-FFF2-40B4-BE49-F238E27FC236}">
                <a16:creationId xmlns:a16="http://schemas.microsoft.com/office/drawing/2014/main" id="{2CA60BD0-31E4-4064-882E-F7F1C917E316}"/>
              </a:ext>
            </a:extLst>
          </p:cNvPr>
          <p:cNvSpPr txBox="1"/>
          <p:nvPr/>
        </p:nvSpPr>
        <p:spPr>
          <a:xfrm>
            <a:off x="6387002" y="1977979"/>
            <a:ext cx="5528430" cy="3862596"/>
          </a:xfrm>
          <a:prstGeom prst="rect">
            <a:avLst/>
          </a:prstGeom>
          <a:noFill/>
          <a:ln w="19050">
            <a:solidFill>
              <a:srgbClr val="168FDF"/>
            </a:solidFill>
          </a:ln>
        </p:spPr>
        <p:txBody>
          <a:bodyPr wrap="square" lIns="274320" tIns="182880" rtlCol="0">
            <a:spAutoFit/>
          </a:bodyPr>
          <a:lstStyle/>
          <a:p>
            <a:pPr>
              <a:spcBef>
                <a:spcPts val="300"/>
              </a:spcBef>
            </a:pPr>
            <a:r>
              <a:rPr lang="en-US" sz="2000" b="1" dirty="0">
                <a:solidFill>
                  <a:srgbClr val="168FDF"/>
                </a:solidFill>
                <a:latin typeface="Gill Sans"/>
              </a:rPr>
              <a:t>“RI-Alpha &amp; RC-Pre Alpha Phase”</a:t>
            </a:r>
            <a:r>
              <a:rPr lang="en-US" sz="2000" b="1" dirty="0">
                <a:solidFill>
                  <a:srgbClr val="009FDB"/>
                </a:solidFill>
                <a:latin typeface="Gill Sans"/>
              </a:rPr>
              <a:t> </a:t>
            </a:r>
          </a:p>
          <a:p>
            <a:endParaRPr lang="en-US" sz="1000" b="1" u="sng" dirty="0">
              <a:solidFill>
                <a:schemeClr val="accent5">
                  <a:lumMod val="10000"/>
                </a:schemeClr>
              </a:solidFill>
              <a:latin typeface="Gill Sans"/>
            </a:endParaRPr>
          </a:p>
          <a:p>
            <a:r>
              <a:rPr lang="en-US" b="1" u="sng" dirty="0">
                <a:solidFill>
                  <a:schemeClr val="accent5">
                    <a:lumMod val="10000"/>
                  </a:schemeClr>
                </a:solidFill>
                <a:latin typeface="Gill Sans"/>
              </a:rPr>
              <a:t>Delivered - </a:t>
            </a:r>
            <a:r>
              <a:rPr lang="en-US" b="1" u="sng" dirty="0" err="1">
                <a:solidFill>
                  <a:schemeClr val="accent5">
                    <a:lumMod val="10000"/>
                  </a:schemeClr>
                </a:solidFill>
                <a:latin typeface="Gill Sans"/>
              </a:rPr>
              <a:t>Snezka</a:t>
            </a:r>
            <a:r>
              <a:rPr lang="en-US" b="1" u="sng" dirty="0">
                <a:solidFill>
                  <a:schemeClr val="accent5">
                    <a:lumMod val="10000"/>
                  </a:schemeClr>
                </a:solidFill>
                <a:latin typeface="Gill Sans"/>
              </a:rPr>
              <a:t> MVP</a:t>
            </a:r>
          </a:p>
          <a:p>
            <a:pPr marL="285750" indent="-285750">
              <a:buFont typeface="Arial" panose="020B0604020202020204" pitchFamily="34" charset="0"/>
              <a:buChar char="•"/>
            </a:pPr>
            <a:r>
              <a:rPr lang="en-US" dirty="0">
                <a:solidFill>
                  <a:schemeClr val="accent5">
                    <a:lumMod val="10000"/>
                  </a:schemeClr>
                </a:solidFill>
                <a:latin typeface="Gill Sans"/>
              </a:rPr>
              <a:t>Defined Certification</a:t>
            </a:r>
          </a:p>
          <a:p>
            <a:pPr marL="285750" indent="-285750">
              <a:buFont typeface="Arial" panose="020B0604020202020204" pitchFamily="34" charset="0"/>
              <a:buChar char="•"/>
            </a:pPr>
            <a:r>
              <a:rPr lang="en-US" dirty="0">
                <a:solidFill>
                  <a:schemeClr val="accent5">
                    <a:lumMod val="10000"/>
                  </a:schemeClr>
                </a:solidFill>
                <a:latin typeface="Gill Sans"/>
              </a:rPr>
              <a:t>Provide NFVI and VNF Certification Methodology</a:t>
            </a:r>
          </a:p>
          <a:p>
            <a:pPr marL="285750" indent="-285750">
              <a:buFont typeface="Arial" panose="020B0604020202020204" pitchFamily="34" charset="0"/>
              <a:buChar char="•"/>
            </a:pPr>
            <a:r>
              <a:rPr lang="en-US" dirty="0">
                <a:solidFill>
                  <a:schemeClr val="accent5">
                    <a:lumMod val="10000"/>
                  </a:schemeClr>
                </a:solidFill>
                <a:latin typeface="Gill Sans"/>
              </a:rPr>
              <a:t>Outline E2E Frameworks for Tools, Badges, and Process</a:t>
            </a:r>
          </a:p>
          <a:p>
            <a:pPr marL="285750" indent="-285750">
              <a:buFont typeface="Arial" panose="020B0604020202020204" pitchFamily="34" charset="0"/>
              <a:buChar char="•"/>
            </a:pPr>
            <a:r>
              <a:rPr lang="en-US" dirty="0">
                <a:solidFill>
                  <a:schemeClr val="accent5">
                    <a:lumMod val="10000"/>
                  </a:schemeClr>
                </a:solidFill>
                <a:latin typeface="Gill Sans"/>
              </a:rPr>
              <a:t>Included Gaps Identified During Installation</a:t>
            </a:r>
          </a:p>
          <a:p>
            <a:pPr marL="285750" indent="-285750">
              <a:buFont typeface="Arial" panose="020B0604020202020204" pitchFamily="34" charset="0"/>
              <a:buChar char="•"/>
            </a:pPr>
            <a:endParaRPr lang="en-US" dirty="0">
              <a:solidFill>
                <a:schemeClr val="accent5">
                  <a:lumMod val="10000"/>
                </a:schemeClr>
              </a:solidFill>
              <a:latin typeface="Gill Sans"/>
            </a:endParaRPr>
          </a:p>
          <a:p>
            <a:r>
              <a:rPr lang="en-US" b="1" u="sng" dirty="0">
                <a:solidFill>
                  <a:schemeClr val="accent5">
                    <a:lumMod val="10000"/>
                  </a:schemeClr>
                </a:solidFill>
                <a:latin typeface="Gill Sans"/>
              </a:rPr>
              <a:t>Next Release</a:t>
            </a:r>
          </a:p>
          <a:p>
            <a:pPr marL="285750" indent="-285750">
              <a:buFont typeface="Arial" panose="020B0604020202020204" pitchFamily="34" charset="0"/>
              <a:buChar char="•"/>
            </a:pPr>
            <a:r>
              <a:rPr lang="en-US" dirty="0">
                <a:solidFill>
                  <a:schemeClr val="accent5">
                    <a:lumMod val="10000"/>
                  </a:schemeClr>
                </a:solidFill>
                <a:latin typeface="Gill Sans"/>
              </a:rPr>
              <a:t>Include Normalized Results Template &amp; Repo</a:t>
            </a:r>
          </a:p>
          <a:p>
            <a:pPr marL="285750" indent="-285750">
              <a:buFont typeface="Arial" panose="020B0604020202020204" pitchFamily="34" charset="0"/>
              <a:buChar char="•"/>
            </a:pPr>
            <a:r>
              <a:rPr lang="en-US" dirty="0">
                <a:solidFill>
                  <a:schemeClr val="accent5">
                    <a:lumMod val="10000"/>
                  </a:schemeClr>
                </a:solidFill>
                <a:latin typeface="Gill Sans"/>
              </a:rPr>
              <a:t>Finalize TC Requirements and Traceability</a:t>
            </a:r>
          </a:p>
          <a:p>
            <a:pPr marL="285750" indent="-285750">
              <a:buFont typeface="Arial" panose="020B0604020202020204" pitchFamily="34" charset="0"/>
              <a:buChar char="•"/>
            </a:pPr>
            <a:r>
              <a:rPr lang="en-US" dirty="0">
                <a:solidFill>
                  <a:schemeClr val="accent5">
                    <a:lumMod val="10000"/>
                  </a:schemeClr>
                </a:solidFill>
                <a:latin typeface="Gill Sans"/>
              </a:rPr>
              <a:t>Reach consensus on Entry &amp; Exit Criteria</a:t>
            </a:r>
          </a:p>
        </p:txBody>
      </p:sp>
      <p:pic>
        <p:nvPicPr>
          <p:cNvPr id="27" name="Picture 26">
            <a:extLst>
              <a:ext uri="{FF2B5EF4-FFF2-40B4-BE49-F238E27FC236}">
                <a16:creationId xmlns:a16="http://schemas.microsoft.com/office/drawing/2014/main" id="{B98BC7C2-D7A2-43AA-A574-E2951450C70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4819" y="870945"/>
            <a:ext cx="589212" cy="589212"/>
          </a:xfrm>
          <a:prstGeom prst="rect">
            <a:avLst/>
          </a:prstGeom>
        </p:spPr>
      </p:pic>
      <p:sp>
        <p:nvSpPr>
          <p:cNvPr id="29" name="TextBox 28">
            <a:extLst>
              <a:ext uri="{FF2B5EF4-FFF2-40B4-BE49-F238E27FC236}">
                <a16:creationId xmlns:a16="http://schemas.microsoft.com/office/drawing/2014/main" id="{7149F9CF-BE32-4C32-81D8-10532DAF0807}"/>
              </a:ext>
            </a:extLst>
          </p:cNvPr>
          <p:cNvSpPr txBox="1"/>
          <p:nvPr/>
        </p:nvSpPr>
        <p:spPr>
          <a:xfrm>
            <a:off x="420954" y="4022005"/>
            <a:ext cx="586596" cy="307777"/>
          </a:xfrm>
          <a:prstGeom prst="rect">
            <a:avLst/>
          </a:prstGeom>
          <a:noFill/>
        </p:spPr>
        <p:txBody>
          <a:bodyPr wrap="square" rtlCol="0">
            <a:spAutoFit/>
          </a:bodyPr>
          <a:lstStyle/>
          <a:p>
            <a:r>
              <a:rPr lang="en-US" sz="1400" i="1" dirty="0"/>
              <a:t>alpha</a:t>
            </a:r>
          </a:p>
        </p:txBody>
      </p:sp>
      <p:pic>
        <p:nvPicPr>
          <p:cNvPr id="34" name="Picture 33">
            <a:extLst>
              <a:ext uri="{FF2B5EF4-FFF2-40B4-BE49-F238E27FC236}">
                <a16:creationId xmlns:a16="http://schemas.microsoft.com/office/drawing/2014/main" id="{E69FB38C-E940-463B-AF17-8A11A9D9A119}"/>
              </a:ext>
            </a:extLst>
          </p:cNvPr>
          <p:cNvPicPr>
            <a:picLocks noChangeAspect="1"/>
          </p:cNvPicPr>
          <p:nvPr/>
        </p:nvPicPr>
        <p:blipFill>
          <a:blip r:embed="rId5"/>
          <a:stretch>
            <a:fillRect/>
          </a:stretch>
        </p:blipFill>
        <p:spPr>
          <a:xfrm>
            <a:off x="901681" y="2444014"/>
            <a:ext cx="228600" cy="228600"/>
          </a:xfrm>
          <a:prstGeom prst="rect">
            <a:avLst/>
          </a:prstGeom>
          <a:solidFill>
            <a:schemeClr val="bg1"/>
          </a:solidFill>
        </p:spPr>
      </p:pic>
      <p:sp>
        <p:nvSpPr>
          <p:cNvPr id="36" name="TextBox 35">
            <a:extLst>
              <a:ext uri="{FF2B5EF4-FFF2-40B4-BE49-F238E27FC236}">
                <a16:creationId xmlns:a16="http://schemas.microsoft.com/office/drawing/2014/main" id="{021123DA-15BE-4145-B4DE-0DCC7035F382}"/>
              </a:ext>
            </a:extLst>
          </p:cNvPr>
          <p:cNvSpPr txBox="1"/>
          <p:nvPr/>
        </p:nvSpPr>
        <p:spPr>
          <a:xfrm>
            <a:off x="406085" y="2409536"/>
            <a:ext cx="586596" cy="307777"/>
          </a:xfrm>
          <a:prstGeom prst="rect">
            <a:avLst/>
          </a:prstGeom>
          <a:noFill/>
        </p:spPr>
        <p:txBody>
          <a:bodyPr wrap="square" rtlCol="0">
            <a:spAutoFit/>
          </a:bodyPr>
          <a:lstStyle/>
          <a:p>
            <a:r>
              <a:rPr lang="en-US" sz="1400" i="1" dirty="0"/>
              <a:t>alpha</a:t>
            </a:r>
          </a:p>
        </p:txBody>
      </p:sp>
      <p:pic>
        <p:nvPicPr>
          <p:cNvPr id="39" name="Picture 38">
            <a:extLst>
              <a:ext uri="{FF2B5EF4-FFF2-40B4-BE49-F238E27FC236}">
                <a16:creationId xmlns:a16="http://schemas.microsoft.com/office/drawing/2014/main" id="{EB31942F-9F57-468C-8E30-A9C64BADB7B9}"/>
              </a:ext>
            </a:extLst>
          </p:cNvPr>
          <p:cNvPicPr>
            <a:picLocks noChangeAspect="1"/>
          </p:cNvPicPr>
          <p:nvPr/>
        </p:nvPicPr>
        <p:blipFill>
          <a:blip r:embed="rId5"/>
          <a:stretch>
            <a:fillRect/>
          </a:stretch>
        </p:blipFill>
        <p:spPr>
          <a:xfrm>
            <a:off x="901681" y="2743755"/>
            <a:ext cx="228600" cy="228600"/>
          </a:xfrm>
          <a:prstGeom prst="rect">
            <a:avLst/>
          </a:prstGeom>
          <a:solidFill>
            <a:schemeClr val="bg1"/>
          </a:solidFill>
        </p:spPr>
      </p:pic>
      <p:pic>
        <p:nvPicPr>
          <p:cNvPr id="40" name="Picture 39">
            <a:extLst>
              <a:ext uri="{FF2B5EF4-FFF2-40B4-BE49-F238E27FC236}">
                <a16:creationId xmlns:a16="http://schemas.microsoft.com/office/drawing/2014/main" id="{C60EB019-4618-4095-8A26-5B431E5BF79E}"/>
              </a:ext>
            </a:extLst>
          </p:cNvPr>
          <p:cNvPicPr>
            <a:picLocks noChangeAspect="1"/>
          </p:cNvPicPr>
          <p:nvPr/>
        </p:nvPicPr>
        <p:blipFill>
          <a:blip r:embed="rId5"/>
          <a:stretch>
            <a:fillRect/>
          </a:stretch>
        </p:blipFill>
        <p:spPr>
          <a:xfrm>
            <a:off x="925636" y="3794977"/>
            <a:ext cx="228600" cy="228600"/>
          </a:xfrm>
          <a:prstGeom prst="rect">
            <a:avLst/>
          </a:prstGeom>
          <a:solidFill>
            <a:schemeClr val="bg1"/>
          </a:solidFill>
        </p:spPr>
      </p:pic>
      <p:sp>
        <p:nvSpPr>
          <p:cNvPr id="41" name="TextBox 40">
            <a:extLst>
              <a:ext uri="{FF2B5EF4-FFF2-40B4-BE49-F238E27FC236}">
                <a16:creationId xmlns:a16="http://schemas.microsoft.com/office/drawing/2014/main" id="{EEC2E719-2859-4803-BA06-DF0E8AA2C457}"/>
              </a:ext>
            </a:extLst>
          </p:cNvPr>
          <p:cNvSpPr txBox="1"/>
          <p:nvPr/>
        </p:nvSpPr>
        <p:spPr>
          <a:xfrm>
            <a:off x="420182" y="3748198"/>
            <a:ext cx="586596" cy="307777"/>
          </a:xfrm>
          <a:prstGeom prst="rect">
            <a:avLst/>
          </a:prstGeom>
          <a:noFill/>
        </p:spPr>
        <p:txBody>
          <a:bodyPr wrap="square" rtlCol="0">
            <a:spAutoFit/>
          </a:bodyPr>
          <a:lstStyle/>
          <a:p>
            <a:r>
              <a:rPr lang="en-US" sz="1400" i="1" dirty="0"/>
              <a:t>alpha</a:t>
            </a:r>
          </a:p>
        </p:txBody>
      </p:sp>
      <p:pic>
        <p:nvPicPr>
          <p:cNvPr id="42" name="Picture 41">
            <a:extLst>
              <a:ext uri="{FF2B5EF4-FFF2-40B4-BE49-F238E27FC236}">
                <a16:creationId xmlns:a16="http://schemas.microsoft.com/office/drawing/2014/main" id="{1BC33647-19EA-44D5-ABB8-B9640871B3F2}"/>
              </a:ext>
            </a:extLst>
          </p:cNvPr>
          <p:cNvPicPr>
            <a:picLocks noChangeAspect="1"/>
          </p:cNvPicPr>
          <p:nvPr/>
        </p:nvPicPr>
        <p:blipFill>
          <a:blip r:embed="rId6">
            <a:extLst>
              <a:ext uri="{BEBA8EAE-BF5A-486C-A8C5-ECC9F3942E4B}">
                <a14:imgProps xmlns:a14="http://schemas.microsoft.com/office/drawing/2010/main">
                  <a14:imgLayer r:embed="rId7">
                    <a14:imgEffect>
                      <a14:saturation sat="0"/>
                    </a14:imgEffect>
                  </a14:imgLayer>
                </a14:imgProps>
              </a:ext>
            </a:extLst>
          </a:blip>
          <a:stretch>
            <a:fillRect/>
          </a:stretch>
        </p:blipFill>
        <p:spPr>
          <a:xfrm>
            <a:off x="932622" y="4059735"/>
            <a:ext cx="228600" cy="221733"/>
          </a:xfrm>
          <a:prstGeom prst="rect">
            <a:avLst/>
          </a:prstGeom>
          <a:solidFill>
            <a:schemeClr val="bg1"/>
          </a:solidFill>
        </p:spPr>
      </p:pic>
      <p:sp>
        <p:nvSpPr>
          <p:cNvPr id="44" name="TextBox 43">
            <a:extLst>
              <a:ext uri="{FF2B5EF4-FFF2-40B4-BE49-F238E27FC236}">
                <a16:creationId xmlns:a16="http://schemas.microsoft.com/office/drawing/2014/main" id="{72BC9796-D252-4FF4-A92F-34587FCF0E72}"/>
              </a:ext>
            </a:extLst>
          </p:cNvPr>
          <p:cNvSpPr txBox="1"/>
          <p:nvPr/>
        </p:nvSpPr>
        <p:spPr>
          <a:xfrm>
            <a:off x="406085" y="4855867"/>
            <a:ext cx="586596" cy="307777"/>
          </a:xfrm>
          <a:prstGeom prst="rect">
            <a:avLst/>
          </a:prstGeom>
          <a:noFill/>
        </p:spPr>
        <p:txBody>
          <a:bodyPr wrap="square" rtlCol="0">
            <a:spAutoFit/>
          </a:bodyPr>
          <a:lstStyle/>
          <a:p>
            <a:r>
              <a:rPr lang="en-US" sz="1400" i="1" dirty="0"/>
              <a:t>alpha</a:t>
            </a:r>
          </a:p>
        </p:txBody>
      </p:sp>
      <p:pic>
        <p:nvPicPr>
          <p:cNvPr id="46" name="Picture 45">
            <a:extLst>
              <a:ext uri="{FF2B5EF4-FFF2-40B4-BE49-F238E27FC236}">
                <a16:creationId xmlns:a16="http://schemas.microsoft.com/office/drawing/2014/main" id="{D6E3D036-3C46-49C7-9956-D4D77048A9A4}"/>
              </a:ext>
            </a:extLst>
          </p:cNvPr>
          <p:cNvPicPr>
            <a:picLocks noChangeAspect="1"/>
          </p:cNvPicPr>
          <p:nvPr/>
        </p:nvPicPr>
        <p:blipFill>
          <a:blip r:embed="rId5"/>
          <a:stretch>
            <a:fillRect/>
          </a:stretch>
        </p:blipFill>
        <p:spPr>
          <a:xfrm>
            <a:off x="910655" y="4896572"/>
            <a:ext cx="228600" cy="228600"/>
          </a:xfrm>
          <a:prstGeom prst="rect">
            <a:avLst/>
          </a:prstGeom>
          <a:solidFill>
            <a:schemeClr val="bg1"/>
          </a:solidFill>
        </p:spPr>
      </p:pic>
      <p:sp>
        <p:nvSpPr>
          <p:cNvPr id="47" name="TextBox 46">
            <a:extLst>
              <a:ext uri="{FF2B5EF4-FFF2-40B4-BE49-F238E27FC236}">
                <a16:creationId xmlns:a16="http://schemas.microsoft.com/office/drawing/2014/main" id="{EF69C3DF-BC6A-4079-9933-DBB6D3C805E2}"/>
              </a:ext>
            </a:extLst>
          </p:cNvPr>
          <p:cNvSpPr txBox="1"/>
          <p:nvPr/>
        </p:nvSpPr>
        <p:spPr>
          <a:xfrm>
            <a:off x="403396" y="5171394"/>
            <a:ext cx="586596" cy="307777"/>
          </a:xfrm>
          <a:prstGeom prst="rect">
            <a:avLst/>
          </a:prstGeom>
          <a:noFill/>
        </p:spPr>
        <p:txBody>
          <a:bodyPr wrap="square" rtlCol="0">
            <a:spAutoFit/>
          </a:bodyPr>
          <a:lstStyle/>
          <a:p>
            <a:r>
              <a:rPr lang="en-US" sz="1400" i="1" dirty="0"/>
              <a:t>alpha</a:t>
            </a:r>
          </a:p>
        </p:txBody>
      </p:sp>
      <p:pic>
        <p:nvPicPr>
          <p:cNvPr id="48" name="Picture 47">
            <a:extLst>
              <a:ext uri="{FF2B5EF4-FFF2-40B4-BE49-F238E27FC236}">
                <a16:creationId xmlns:a16="http://schemas.microsoft.com/office/drawing/2014/main" id="{9E695438-B517-4018-AB39-266EAE3D0152}"/>
              </a:ext>
            </a:extLst>
          </p:cNvPr>
          <p:cNvPicPr>
            <a:picLocks noChangeAspect="1"/>
          </p:cNvPicPr>
          <p:nvPr/>
        </p:nvPicPr>
        <p:blipFill>
          <a:blip r:embed="rId5"/>
          <a:stretch>
            <a:fillRect/>
          </a:stretch>
        </p:blipFill>
        <p:spPr>
          <a:xfrm>
            <a:off x="910655" y="5202777"/>
            <a:ext cx="228600" cy="228600"/>
          </a:xfrm>
          <a:prstGeom prst="rect">
            <a:avLst/>
          </a:prstGeom>
          <a:solidFill>
            <a:schemeClr val="bg1"/>
          </a:solidFill>
        </p:spPr>
      </p:pic>
      <p:sp>
        <p:nvSpPr>
          <p:cNvPr id="49" name="TextBox 48">
            <a:extLst>
              <a:ext uri="{FF2B5EF4-FFF2-40B4-BE49-F238E27FC236}">
                <a16:creationId xmlns:a16="http://schemas.microsoft.com/office/drawing/2014/main" id="{F848A420-2BC0-4A8C-8C20-59CEE700D71A}"/>
              </a:ext>
            </a:extLst>
          </p:cNvPr>
          <p:cNvSpPr txBox="1"/>
          <p:nvPr/>
        </p:nvSpPr>
        <p:spPr>
          <a:xfrm>
            <a:off x="400143" y="5429093"/>
            <a:ext cx="586596" cy="307777"/>
          </a:xfrm>
          <a:prstGeom prst="rect">
            <a:avLst/>
          </a:prstGeom>
          <a:noFill/>
        </p:spPr>
        <p:txBody>
          <a:bodyPr wrap="square" rtlCol="0">
            <a:spAutoFit/>
          </a:bodyPr>
          <a:lstStyle/>
          <a:p>
            <a:r>
              <a:rPr lang="en-US" sz="1400" i="1" dirty="0"/>
              <a:t>alpha</a:t>
            </a:r>
          </a:p>
        </p:txBody>
      </p:sp>
      <p:pic>
        <p:nvPicPr>
          <p:cNvPr id="50" name="Picture 49">
            <a:extLst>
              <a:ext uri="{FF2B5EF4-FFF2-40B4-BE49-F238E27FC236}">
                <a16:creationId xmlns:a16="http://schemas.microsoft.com/office/drawing/2014/main" id="{AC48DED7-88BD-4728-90F8-130D16B751F0}"/>
              </a:ext>
            </a:extLst>
          </p:cNvPr>
          <p:cNvPicPr>
            <a:picLocks noChangeAspect="1"/>
          </p:cNvPicPr>
          <p:nvPr/>
        </p:nvPicPr>
        <p:blipFill>
          <a:blip r:embed="rId6">
            <a:extLst>
              <a:ext uri="{BEBA8EAE-BF5A-486C-A8C5-ECC9F3942E4B}">
                <a14:imgProps xmlns:a14="http://schemas.microsoft.com/office/drawing/2010/main">
                  <a14:imgLayer r:embed="rId7">
                    <a14:imgEffect>
                      <a14:saturation sat="0"/>
                    </a14:imgEffect>
                  </a14:imgLayer>
                </a14:imgProps>
              </a:ext>
            </a:extLst>
          </a:blip>
          <a:stretch>
            <a:fillRect/>
          </a:stretch>
        </p:blipFill>
        <p:spPr>
          <a:xfrm>
            <a:off x="908098" y="5472116"/>
            <a:ext cx="228600" cy="221733"/>
          </a:xfrm>
          <a:prstGeom prst="rect">
            <a:avLst/>
          </a:prstGeom>
          <a:solidFill>
            <a:schemeClr val="bg1"/>
          </a:solidFill>
        </p:spPr>
      </p:pic>
      <p:sp>
        <p:nvSpPr>
          <p:cNvPr id="51" name="TextBox 50">
            <a:extLst>
              <a:ext uri="{FF2B5EF4-FFF2-40B4-BE49-F238E27FC236}">
                <a16:creationId xmlns:a16="http://schemas.microsoft.com/office/drawing/2014/main" id="{8348D89A-2D33-4368-B79E-7EF312F4734F}"/>
              </a:ext>
            </a:extLst>
          </p:cNvPr>
          <p:cNvSpPr txBox="1"/>
          <p:nvPr/>
        </p:nvSpPr>
        <p:spPr>
          <a:xfrm>
            <a:off x="414819" y="5723318"/>
            <a:ext cx="586596" cy="307777"/>
          </a:xfrm>
          <a:prstGeom prst="rect">
            <a:avLst/>
          </a:prstGeom>
          <a:noFill/>
        </p:spPr>
        <p:txBody>
          <a:bodyPr wrap="square" rtlCol="0">
            <a:spAutoFit/>
          </a:bodyPr>
          <a:lstStyle/>
          <a:p>
            <a:r>
              <a:rPr lang="en-US" sz="1400" i="1" dirty="0"/>
              <a:t>alpha</a:t>
            </a:r>
          </a:p>
        </p:txBody>
      </p:sp>
      <p:pic>
        <p:nvPicPr>
          <p:cNvPr id="53" name="Picture 52">
            <a:extLst>
              <a:ext uri="{FF2B5EF4-FFF2-40B4-BE49-F238E27FC236}">
                <a16:creationId xmlns:a16="http://schemas.microsoft.com/office/drawing/2014/main" id="{936D68EE-60AE-46F0-8FD4-C9167F8A3D24}"/>
              </a:ext>
            </a:extLst>
          </p:cNvPr>
          <p:cNvPicPr>
            <a:picLocks noChangeAspect="1"/>
          </p:cNvPicPr>
          <p:nvPr/>
        </p:nvPicPr>
        <p:blipFill>
          <a:blip r:embed="rId8"/>
          <a:stretch>
            <a:fillRect/>
          </a:stretch>
        </p:blipFill>
        <p:spPr>
          <a:xfrm>
            <a:off x="915517" y="5763614"/>
            <a:ext cx="228600" cy="230798"/>
          </a:xfrm>
          <a:prstGeom prst="rect">
            <a:avLst/>
          </a:prstGeom>
        </p:spPr>
      </p:pic>
      <p:sp>
        <p:nvSpPr>
          <p:cNvPr id="35" name="Slide Number Placeholder 1">
            <a:extLst>
              <a:ext uri="{FF2B5EF4-FFF2-40B4-BE49-F238E27FC236}">
                <a16:creationId xmlns:a16="http://schemas.microsoft.com/office/drawing/2014/main" id="{880E593F-F350-450C-A924-814C01ABC974}"/>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MF</a:t>
            </a:r>
          </a:p>
        </p:txBody>
      </p:sp>
    </p:spTree>
    <p:extLst>
      <p:ext uri="{BB962C8B-B14F-4D97-AF65-F5344CB8AC3E}">
        <p14:creationId xmlns:p14="http://schemas.microsoft.com/office/powerpoint/2010/main" val="57881448"/>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6</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13110"/>
            <a:ext cx="10933886" cy="935674"/>
          </a:xfrm>
        </p:spPr>
        <p:txBody>
          <a:bodyPr/>
          <a:lstStyle/>
          <a:p>
            <a:r>
              <a:rPr lang="en-US" b="1" dirty="0"/>
              <a:t>Progress: Badging Requirements</a:t>
            </a:r>
          </a:p>
        </p:txBody>
      </p:sp>
      <p:sp>
        <p:nvSpPr>
          <p:cNvPr id="3" name="Rectangle 2">
            <a:extLst>
              <a:ext uri="{FF2B5EF4-FFF2-40B4-BE49-F238E27FC236}">
                <a16:creationId xmlns:a16="http://schemas.microsoft.com/office/drawing/2014/main" id="{FFA569CF-5B46-4F8E-8F37-2D0C29050266}"/>
              </a:ext>
            </a:extLst>
          </p:cNvPr>
          <p:cNvSpPr/>
          <p:nvPr/>
        </p:nvSpPr>
        <p:spPr>
          <a:xfrm>
            <a:off x="421049" y="791030"/>
            <a:ext cx="2586542" cy="400110"/>
          </a:xfrm>
          <a:prstGeom prst="rect">
            <a:avLst/>
          </a:prstGeom>
        </p:spPr>
        <p:txBody>
          <a:bodyPr wrap="none">
            <a:spAutoFit/>
          </a:bodyPr>
          <a:lstStyle/>
          <a:p>
            <a:r>
              <a:rPr lang="en-US" sz="2000" b="1" dirty="0">
                <a:solidFill>
                  <a:srgbClr val="168FDF"/>
                </a:solidFill>
                <a:latin typeface="Gill Sans"/>
              </a:rPr>
              <a:t>Badging Requirements</a:t>
            </a:r>
            <a:endParaRPr lang="en-US" sz="2000" b="1" dirty="0">
              <a:solidFill>
                <a:srgbClr val="168FDF"/>
              </a:solidFill>
            </a:endParaRPr>
          </a:p>
        </p:txBody>
      </p:sp>
      <p:sp>
        <p:nvSpPr>
          <p:cNvPr id="10" name="Rectangle 1">
            <a:extLst>
              <a:ext uri="{FF2B5EF4-FFF2-40B4-BE49-F238E27FC236}">
                <a16:creationId xmlns:a16="http://schemas.microsoft.com/office/drawing/2014/main" id="{543DB9F3-455E-4CB9-B774-BE4E4FEAF5A5}"/>
              </a:ext>
            </a:extLst>
          </p:cNvPr>
          <p:cNvSpPr>
            <a:spLocks noChangeArrowheads="1"/>
          </p:cNvSpPr>
          <p:nvPr/>
        </p:nvSpPr>
        <p:spPr bwMode="auto">
          <a:xfrm>
            <a:off x="6487007" y="1139919"/>
            <a:ext cx="5281392" cy="242627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algn="ctr" eaLnBrk="0" fontAlgn="base" hangingPunct="0">
              <a:spcBef>
                <a:spcPct val="0"/>
              </a:spcBef>
              <a:spcAft>
                <a:spcPts val="1200"/>
              </a:spcAft>
            </a:pPr>
            <a:r>
              <a:rPr kumimoji="0" lang="en-US" altLang="en-US" b="1" u="none" strike="noStrike" cap="none" normalizeH="0" baseline="0" dirty="0">
                <a:ln>
                  <a:noFill/>
                </a:ln>
                <a:solidFill>
                  <a:schemeClr val="accent5">
                    <a:lumMod val="10000"/>
                  </a:schemeClr>
                </a:solidFill>
                <a:effectLst/>
                <a:latin typeface="Gill Sans"/>
              </a:rPr>
              <a:t>Badging Defined</a:t>
            </a:r>
          </a:p>
          <a:p>
            <a:pPr eaLnBrk="0" fontAlgn="base" hangingPunct="0">
              <a:spcBef>
                <a:spcPct val="0"/>
              </a:spcBef>
              <a:spcAft>
                <a:spcPts val="1200"/>
              </a:spcAft>
            </a:pPr>
            <a:r>
              <a:rPr kumimoji="0" lang="en-US" altLang="en-US" i="1" u="none" strike="noStrike" cap="none" normalizeH="0" baseline="0" dirty="0">
                <a:ln>
                  <a:noFill/>
                </a:ln>
                <a:solidFill>
                  <a:schemeClr val="accent5">
                    <a:lumMod val="10000"/>
                  </a:schemeClr>
                </a:solidFill>
                <a:effectLst/>
                <a:latin typeface="Gill Sans"/>
              </a:rPr>
              <a:t>G</a:t>
            </a:r>
            <a:r>
              <a:rPr kumimoji="0" lang="en-US" altLang="en-US" i="0" u="none" strike="noStrike" cap="none" normalizeH="0" baseline="0" dirty="0">
                <a:ln>
                  <a:noFill/>
                </a:ln>
                <a:solidFill>
                  <a:schemeClr val="accent5">
                    <a:lumMod val="10000"/>
                  </a:schemeClr>
                </a:solidFill>
                <a:effectLst/>
                <a:latin typeface="Gill Sans"/>
              </a:rPr>
              <a:t>ranting</a:t>
            </a:r>
            <a:r>
              <a:rPr kumimoji="0" lang="en-US" altLang="en-US" b="0" i="0" u="none" strike="noStrike" cap="none" normalizeH="0" baseline="0" dirty="0">
                <a:ln>
                  <a:noFill/>
                </a:ln>
                <a:solidFill>
                  <a:schemeClr val="accent5">
                    <a:lumMod val="10000"/>
                  </a:schemeClr>
                </a:solidFill>
                <a:effectLst/>
                <a:latin typeface="Gill Sans"/>
              </a:rPr>
              <a:t> of certification by the OVP to Suppliers of NFVI+VNF upon demonstrating testing confirms:</a:t>
            </a:r>
          </a:p>
          <a:p>
            <a:pPr marL="365760" lvl="1" indent="-171450" eaLnBrk="0" fontAlgn="base" hangingPunct="0">
              <a:spcBef>
                <a:spcPct val="0"/>
              </a:spcBef>
              <a:spcAft>
                <a:spcPts val="6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rPr>
              <a:t>NFVI adheres to CNTT RA/RM requirements.</a:t>
            </a:r>
          </a:p>
          <a:p>
            <a:pPr marL="365760" lvl="1" indent="-171450" eaLnBrk="0" fontAlgn="base" hangingPunct="0">
              <a:spcBef>
                <a:spcPct val="0"/>
              </a:spcBef>
              <a:spcAft>
                <a:spcPts val="6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rPr>
              <a:t>VNFs pass interoperability tests on target NFVI with acceptable levels of stability and performance.</a:t>
            </a:r>
          </a:p>
        </p:txBody>
      </p:sp>
      <p:graphicFrame>
        <p:nvGraphicFramePr>
          <p:cNvPr id="11" name="Table 10">
            <a:extLst>
              <a:ext uri="{FF2B5EF4-FFF2-40B4-BE49-F238E27FC236}">
                <a16:creationId xmlns:a16="http://schemas.microsoft.com/office/drawing/2014/main" id="{D5100716-9E3C-40E5-AF01-39D3586D88B8}"/>
              </a:ext>
            </a:extLst>
          </p:cNvPr>
          <p:cNvGraphicFramePr>
            <a:graphicFrameLocks noGrp="1"/>
          </p:cNvGraphicFramePr>
          <p:nvPr>
            <p:extLst>
              <p:ext uri="{D42A27DB-BD31-4B8C-83A1-F6EECF244321}">
                <p14:modId xmlns:p14="http://schemas.microsoft.com/office/powerpoint/2010/main" val="1113101607"/>
              </p:ext>
            </p:extLst>
          </p:nvPr>
        </p:nvGraphicFramePr>
        <p:xfrm>
          <a:off x="567454" y="4286601"/>
          <a:ext cx="11310017" cy="1904028"/>
        </p:xfrm>
        <a:graphic>
          <a:graphicData uri="http://schemas.openxmlformats.org/drawingml/2006/table">
            <a:tbl>
              <a:tblPr/>
              <a:tblGrid>
                <a:gridCol w="1554309">
                  <a:extLst>
                    <a:ext uri="{9D8B030D-6E8A-4147-A177-3AD203B41FA5}">
                      <a16:colId xmlns:a16="http://schemas.microsoft.com/office/drawing/2014/main" val="946870774"/>
                    </a:ext>
                  </a:extLst>
                </a:gridCol>
                <a:gridCol w="7065781">
                  <a:extLst>
                    <a:ext uri="{9D8B030D-6E8A-4147-A177-3AD203B41FA5}">
                      <a16:colId xmlns:a16="http://schemas.microsoft.com/office/drawing/2014/main" val="2829198292"/>
                    </a:ext>
                  </a:extLst>
                </a:gridCol>
                <a:gridCol w="2689927">
                  <a:extLst>
                    <a:ext uri="{9D8B030D-6E8A-4147-A177-3AD203B41FA5}">
                      <a16:colId xmlns:a16="http://schemas.microsoft.com/office/drawing/2014/main" val="3671703017"/>
                    </a:ext>
                  </a:extLst>
                </a:gridCol>
              </a:tblGrid>
              <a:tr h="0">
                <a:tc>
                  <a:txBody>
                    <a:bodyPr/>
                    <a:lstStyle/>
                    <a:p>
                      <a:r>
                        <a:rPr lang="en-US" sz="1400" b="1" dirty="0">
                          <a:solidFill>
                            <a:schemeClr val="accent5">
                              <a:lumMod val="10000"/>
                            </a:schemeClr>
                          </a:solidFill>
                          <a:effectLst/>
                          <a:latin typeface="Gill Sans"/>
                        </a:rPr>
                        <a:t>Category</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b="1" dirty="0">
                          <a:solidFill>
                            <a:schemeClr val="accent5">
                              <a:lumMod val="10000"/>
                            </a:schemeClr>
                          </a:solidFill>
                          <a:effectLst/>
                          <a:latin typeface="Gill Sans"/>
                        </a:rPr>
                        <a:t>OVP/CVC Expectation</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b="1" dirty="0">
                          <a:solidFill>
                            <a:srgbClr val="168FDF"/>
                          </a:solidFill>
                          <a:effectLst/>
                          <a:latin typeface="Gill Sans"/>
                        </a:rPr>
                        <a:t>Supporting Artifact(s)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extLst>
                  <a:ext uri="{0D108BD9-81ED-4DB2-BD59-A6C34878D82A}">
                    <a16:rowId xmlns:a16="http://schemas.microsoft.com/office/drawing/2014/main" val="3840587728"/>
                  </a:ext>
                </a:extLst>
              </a:tr>
              <a:tr h="98052">
                <a:tc>
                  <a:txBody>
                    <a:bodyPr/>
                    <a:lstStyle/>
                    <a:p>
                      <a:r>
                        <a:rPr lang="en-US" sz="1400" dirty="0">
                          <a:solidFill>
                            <a:schemeClr val="accent5">
                              <a:lumMod val="10000"/>
                            </a:schemeClr>
                          </a:solidFill>
                          <a:effectLst/>
                          <a:latin typeface="Gill Sans"/>
                        </a:rPr>
                        <a:t>Lab</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chemeClr val="accent5">
                              <a:lumMod val="10000"/>
                            </a:schemeClr>
                          </a:solidFill>
                          <a:effectLst/>
                          <a:latin typeface="Gill Sans"/>
                        </a:rPr>
                        <a:t>Delivered test lab conforms to RI-x lab requirements for SUT</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rgbClr val="168FDF"/>
                          </a:solidFill>
                          <a:effectLst/>
                          <a:latin typeface="Gill Sans"/>
                        </a:rPr>
                        <a:t>Bare-metal H/W Validations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extLst>
                  <a:ext uri="{0D108BD9-81ED-4DB2-BD59-A6C34878D82A}">
                    <a16:rowId xmlns:a16="http://schemas.microsoft.com/office/drawing/2014/main" val="2351108333"/>
                  </a:ext>
                </a:extLst>
              </a:tr>
              <a:tr h="0">
                <a:tc>
                  <a:txBody>
                    <a:bodyPr/>
                    <a:lstStyle/>
                    <a:p>
                      <a:r>
                        <a:rPr lang="en-US" sz="1400" dirty="0">
                          <a:solidFill>
                            <a:schemeClr val="accent5">
                              <a:lumMod val="10000"/>
                            </a:schemeClr>
                          </a:solidFill>
                          <a:effectLst/>
                          <a:latin typeface="Gill Sans"/>
                        </a:rPr>
                        <a:t>Compliance</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chemeClr val="accent5">
                              <a:lumMod val="10000"/>
                            </a:schemeClr>
                          </a:solidFill>
                          <a:effectLst/>
                          <a:latin typeface="Gill Sans"/>
                        </a:rPr>
                        <a:t>Installed software conforms to RM/RA requirements for components &amp; options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rgbClr val="168FDF"/>
                          </a:solidFill>
                          <a:effectLst/>
                          <a:latin typeface="Gill Sans"/>
                        </a:rPr>
                        <a:t>Manifest S/W Validations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extLst>
                  <a:ext uri="{0D108BD9-81ED-4DB2-BD59-A6C34878D82A}">
                    <a16:rowId xmlns:a16="http://schemas.microsoft.com/office/drawing/2014/main" val="1216334590"/>
                  </a:ext>
                </a:extLst>
              </a:tr>
              <a:tr h="130864">
                <a:tc>
                  <a:txBody>
                    <a:bodyPr/>
                    <a:lstStyle/>
                    <a:p>
                      <a:r>
                        <a:rPr lang="en-US" sz="1400" dirty="0">
                          <a:solidFill>
                            <a:schemeClr val="accent5">
                              <a:lumMod val="10000"/>
                            </a:schemeClr>
                          </a:solidFill>
                          <a:effectLst/>
                          <a:latin typeface="Gill Sans"/>
                        </a:rPr>
                        <a:t>Validation</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chemeClr val="accent5">
                              <a:lumMod val="10000"/>
                            </a:schemeClr>
                          </a:solidFill>
                          <a:effectLst/>
                          <a:latin typeface="Gill Sans"/>
                        </a:rPr>
                        <a:t>FR Validation of Component and API functional behavior meets requirements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rgbClr val="168FDF"/>
                          </a:solidFill>
                          <a:effectLst/>
                          <a:latin typeface="Gill Sans"/>
                        </a:rPr>
                        <a:t>API &amp; Platform Test Results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extLst>
                  <a:ext uri="{0D108BD9-81ED-4DB2-BD59-A6C34878D82A}">
                    <a16:rowId xmlns:a16="http://schemas.microsoft.com/office/drawing/2014/main" val="445244590"/>
                  </a:ext>
                </a:extLst>
              </a:tr>
              <a:tr h="0">
                <a:tc>
                  <a:txBody>
                    <a:bodyPr/>
                    <a:lstStyle/>
                    <a:p>
                      <a:r>
                        <a:rPr lang="en-US" sz="1400">
                          <a:solidFill>
                            <a:schemeClr val="accent5">
                              <a:lumMod val="10000"/>
                            </a:schemeClr>
                          </a:solidFill>
                          <a:effectLst/>
                          <a:latin typeface="Gill Sans"/>
                        </a:rPr>
                        <a:t>Performance</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chemeClr val="accent5">
                              <a:lumMod val="10000"/>
                            </a:schemeClr>
                          </a:solidFill>
                          <a:effectLst/>
                          <a:latin typeface="Gill Sans"/>
                        </a:rPr>
                        <a:t>NFR Validation of Component, Interface, and API, results are within baseline tolerance</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rgbClr val="168FDF"/>
                          </a:solidFill>
                          <a:effectLst/>
                          <a:latin typeface="Gill Sans"/>
                        </a:rPr>
                        <a:t>Performance Test Results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extLst>
                  <a:ext uri="{0D108BD9-81ED-4DB2-BD59-A6C34878D82A}">
                    <a16:rowId xmlns:a16="http://schemas.microsoft.com/office/drawing/2014/main" val="288804802"/>
                  </a:ext>
                </a:extLst>
              </a:tr>
              <a:tr h="0">
                <a:tc>
                  <a:txBody>
                    <a:bodyPr/>
                    <a:lstStyle/>
                    <a:p>
                      <a:r>
                        <a:rPr lang="en-US" sz="1400">
                          <a:solidFill>
                            <a:schemeClr val="accent5">
                              <a:lumMod val="10000"/>
                            </a:schemeClr>
                          </a:solidFill>
                          <a:effectLst/>
                          <a:latin typeface="Gill Sans"/>
                        </a:rPr>
                        <a:t>Results Reporting</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chemeClr val="accent5">
                              <a:lumMod val="10000"/>
                            </a:schemeClr>
                          </a:solidFill>
                          <a:effectLst/>
                          <a:latin typeface="Gill Sans"/>
                        </a:rPr>
                        <a:t>Test Results published into centralized and common repository &amp; portal</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tc>
                  <a:txBody>
                    <a:bodyPr/>
                    <a:lstStyle/>
                    <a:p>
                      <a:r>
                        <a:rPr lang="en-US" sz="1400" dirty="0">
                          <a:solidFill>
                            <a:srgbClr val="168FDF"/>
                          </a:solidFill>
                          <a:effectLst/>
                          <a:latin typeface="Gill Sans"/>
                        </a:rPr>
                        <a:t>Normalized Results per Standards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FFFFF"/>
                    </a:solidFill>
                  </a:tcPr>
                </a:tc>
                <a:extLst>
                  <a:ext uri="{0D108BD9-81ED-4DB2-BD59-A6C34878D82A}">
                    <a16:rowId xmlns:a16="http://schemas.microsoft.com/office/drawing/2014/main" val="1322238717"/>
                  </a:ext>
                </a:extLst>
              </a:tr>
              <a:tr h="142543">
                <a:tc>
                  <a:txBody>
                    <a:bodyPr/>
                    <a:lstStyle/>
                    <a:p>
                      <a:r>
                        <a:rPr lang="en-US" sz="1400">
                          <a:solidFill>
                            <a:schemeClr val="accent5">
                              <a:lumMod val="10000"/>
                            </a:schemeClr>
                          </a:solidFill>
                          <a:effectLst/>
                          <a:latin typeface="Gill Sans"/>
                        </a:rPr>
                        <a:t>Release Notes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chemeClr val="accent5">
                              <a:lumMod val="10000"/>
                            </a:schemeClr>
                          </a:solidFill>
                          <a:effectLst/>
                          <a:latin typeface="Gill Sans"/>
                        </a:rPr>
                        <a:t>Supplier provides concluding remarks, links to artifacts, having met exit criteria for testing</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tc>
                  <a:txBody>
                    <a:bodyPr/>
                    <a:lstStyle/>
                    <a:p>
                      <a:r>
                        <a:rPr lang="en-US" sz="1400" dirty="0">
                          <a:solidFill>
                            <a:srgbClr val="168FDF"/>
                          </a:solidFill>
                          <a:effectLst/>
                          <a:latin typeface="Gill Sans"/>
                        </a:rPr>
                        <a:t>Release Notes</a:t>
                      </a:r>
                    </a:p>
                  </a:txBody>
                  <a:tcPr marL="63530" marR="63530" marT="29322" marB="29322" anchor="ctr">
                    <a:lnL w="9525" cap="flat" cmpd="sng" algn="ctr">
                      <a:solidFill>
                        <a:srgbClr val="DFE2E5"/>
                      </a:solidFill>
                      <a:prstDash val="solid"/>
                      <a:round/>
                      <a:headEnd type="none" w="med" len="med"/>
                      <a:tailEnd type="none" w="med" len="med"/>
                    </a:lnL>
                    <a:lnR w="9525" cap="flat" cmpd="sng" algn="ctr">
                      <a:solidFill>
                        <a:srgbClr val="DFE2E5"/>
                      </a:solidFill>
                      <a:prstDash val="solid"/>
                      <a:round/>
                      <a:headEnd type="none" w="med" len="med"/>
                      <a:tailEnd type="none" w="med" len="med"/>
                    </a:lnR>
                    <a:lnT w="9525" cap="flat" cmpd="sng" algn="ctr">
                      <a:solidFill>
                        <a:srgbClr val="DFE2E5"/>
                      </a:solidFill>
                      <a:prstDash val="solid"/>
                      <a:round/>
                      <a:headEnd type="none" w="med" len="med"/>
                      <a:tailEnd type="none" w="med" len="med"/>
                    </a:lnT>
                    <a:lnB w="9525" cap="flat" cmpd="sng" algn="ctr">
                      <a:solidFill>
                        <a:srgbClr val="DFE2E5"/>
                      </a:solidFill>
                      <a:prstDash val="solid"/>
                      <a:round/>
                      <a:headEnd type="none" w="med" len="med"/>
                      <a:tailEnd type="none" w="med" len="med"/>
                    </a:lnB>
                    <a:solidFill>
                      <a:srgbClr val="F6F8FA"/>
                    </a:solidFill>
                  </a:tcPr>
                </a:tc>
                <a:extLst>
                  <a:ext uri="{0D108BD9-81ED-4DB2-BD59-A6C34878D82A}">
                    <a16:rowId xmlns:a16="http://schemas.microsoft.com/office/drawing/2014/main" val="2939453821"/>
                  </a:ext>
                </a:extLst>
              </a:tr>
            </a:tbl>
          </a:graphicData>
        </a:graphic>
      </p:graphicFrame>
      <p:sp>
        <p:nvSpPr>
          <p:cNvPr id="12" name="Rectangle 2">
            <a:extLst>
              <a:ext uri="{FF2B5EF4-FFF2-40B4-BE49-F238E27FC236}">
                <a16:creationId xmlns:a16="http://schemas.microsoft.com/office/drawing/2014/main" id="{FB98A96D-C566-456A-AD9B-62B558967976}"/>
              </a:ext>
            </a:extLst>
          </p:cNvPr>
          <p:cNvSpPr>
            <a:spLocks noChangeArrowheads="1"/>
          </p:cNvSpPr>
          <p:nvPr/>
        </p:nvSpPr>
        <p:spPr bwMode="auto">
          <a:xfrm>
            <a:off x="421049" y="3941102"/>
            <a:ext cx="7719774" cy="41033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eaLnBrk="0" fontAlgn="base" hangingPunct="0">
              <a:spcBef>
                <a:spcPct val="0"/>
              </a:spcBef>
              <a:spcAft>
                <a:spcPct val="0"/>
              </a:spcAft>
            </a:pPr>
            <a:r>
              <a:rPr lang="en-US" altLang="en-US" sz="2000" b="1" dirty="0">
                <a:solidFill>
                  <a:srgbClr val="168FDF"/>
                </a:solidFill>
                <a:latin typeface="Gill Sans"/>
              </a:rPr>
              <a:t>Suppliers seeking NFVI &amp; VNF certification will furnish the following:</a:t>
            </a:r>
          </a:p>
        </p:txBody>
      </p:sp>
      <p:sp>
        <p:nvSpPr>
          <p:cNvPr id="14" name="Slide Number Placeholder 1">
            <a:extLst>
              <a:ext uri="{FF2B5EF4-FFF2-40B4-BE49-F238E27FC236}">
                <a16:creationId xmlns:a16="http://schemas.microsoft.com/office/drawing/2014/main" id="{18268411-8D45-4D73-8E0A-257D3E8E07A1}"/>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KM</a:t>
            </a:r>
          </a:p>
        </p:txBody>
      </p:sp>
      <p:cxnSp>
        <p:nvCxnSpPr>
          <p:cNvPr id="5" name="Straight Connector 4">
            <a:extLst>
              <a:ext uri="{FF2B5EF4-FFF2-40B4-BE49-F238E27FC236}">
                <a16:creationId xmlns:a16="http://schemas.microsoft.com/office/drawing/2014/main" id="{7435E45C-4FB6-4798-8289-6160DA21B538}"/>
              </a:ext>
            </a:extLst>
          </p:cNvPr>
          <p:cNvCxnSpPr>
            <a:cxnSpLocks/>
          </p:cNvCxnSpPr>
          <p:nvPr/>
        </p:nvCxnSpPr>
        <p:spPr>
          <a:xfrm>
            <a:off x="639104" y="3808604"/>
            <a:ext cx="10985894" cy="7296"/>
          </a:xfrm>
          <a:prstGeom prst="line">
            <a:avLst/>
          </a:prstGeom>
          <a:ln>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205F54FA-BD97-4821-8EAA-A1997CA13E16}"/>
              </a:ext>
            </a:extLst>
          </p:cNvPr>
          <p:cNvPicPr>
            <a:picLocks noChangeAspect="1"/>
          </p:cNvPicPr>
          <p:nvPr/>
        </p:nvPicPr>
        <p:blipFill>
          <a:blip r:embed="rId3"/>
          <a:stretch>
            <a:fillRect/>
          </a:stretch>
        </p:blipFill>
        <p:spPr>
          <a:xfrm>
            <a:off x="629057" y="1229849"/>
            <a:ext cx="5754635" cy="2422016"/>
          </a:xfrm>
          <a:prstGeom prst="rect">
            <a:avLst/>
          </a:prstGeom>
        </p:spPr>
      </p:pic>
    </p:spTree>
    <p:extLst>
      <p:ext uri="{BB962C8B-B14F-4D97-AF65-F5344CB8AC3E}">
        <p14:creationId xmlns:p14="http://schemas.microsoft.com/office/powerpoint/2010/main" val="34107354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3CF10D-E93D-4E30-9F90-1187A11DF0C3}"/>
              </a:ext>
            </a:extLst>
          </p:cNvPr>
          <p:cNvSpPr>
            <a:spLocks noChangeArrowheads="1"/>
          </p:cNvSpPr>
          <p:nvPr/>
        </p:nvSpPr>
        <p:spPr bwMode="auto">
          <a:xfrm>
            <a:off x="639104" y="728208"/>
            <a:ext cx="11316907" cy="5657927"/>
          </a:xfrm>
          <a:prstGeom prst="rect">
            <a:avLst/>
          </a:prstGeom>
          <a:noFill/>
          <a:ln>
            <a:noFill/>
          </a:ln>
          <a:effectLst/>
          <a:extLst/>
        </p:spPr>
        <p:txBody>
          <a:bodyPr vert="horz" wrap="square" lIns="91440" tIns="0" rIns="91440" bIns="10156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ts val="600"/>
              </a:spcAft>
              <a:buClrTx/>
              <a:buSzTx/>
              <a:buFontTx/>
              <a:buNone/>
              <a:tabLst/>
            </a:pPr>
            <a:r>
              <a:rPr kumimoji="0" lang="en-US" altLang="en-US" b="1" i="0" u="none" strike="noStrike" cap="none" normalizeH="0" baseline="0" dirty="0">
                <a:ln>
                  <a:noFill/>
                </a:ln>
                <a:solidFill>
                  <a:srgbClr val="168FDF"/>
                </a:solidFill>
                <a:effectLst/>
                <a:latin typeface="Gill Sans"/>
                <a:ea typeface="Verdana" panose="020B0604030504040204" pitchFamily="34" charset="0"/>
              </a:rPr>
              <a:t>Categorization</a:t>
            </a:r>
            <a:r>
              <a:rPr kumimoji="0" lang="en-US" altLang="en-US" b="0" i="0" u="none" strike="noStrike" cap="none" normalizeH="0" baseline="0" dirty="0">
                <a:ln>
                  <a:noFill/>
                </a:ln>
                <a:solidFill>
                  <a:srgbClr val="168FDF"/>
                </a:solidFill>
                <a:effectLst/>
                <a:latin typeface="Gill Sans"/>
                <a:ea typeface="Verdana" panose="020B0604030504040204" pitchFamily="34" charset="0"/>
              </a:rPr>
              <a:t> </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a:t>
            </a:r>
          </a:p>
          <a:p>
            <a:pPr marL="0" marR="0" lvl="0" indent="0" algn="l" defTabSz="914400" rtl="0" eaLnBrk="0" fontAlgn="base" latinLnBrk="0" hangingPunct="0">
              <a:lnSpc>
                <a:spcPct val="100000"/>
              </a:lnSpc>
              <a:spcBef>
                <a:spcPct val="0"/>
              </a:spcBef>
              <a:spcAft>
                <a:spcPts val="600"/>
              </a:spcAft>
              <a:buClrTx/>
              <a:buSzTx/>
              <a:buFontTx/>
              <a:buNone/>
              <a:tabLst/>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Test suites – Functional/Platform or Performance based</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altLang="en-US" b="1" i="0" u="none" strike="noStrike" cap="none" normalizeH="0" baseline="0" dirty="0">
                <a:ln>
                  <a:noFill/>
                </a:ln>
                <a:solidFill>
                  <a:srgbClr val="168FDF"/>
                </a:solidFill>
                <a:effectLst/>
                <a:latin typeface="Gill Sans"/>
                <a:ea typeface="Verdana" panose="020B0604030504040204" pitchFamily="34" charset="0"/>
              </a:rPr>
              <a:t>Results</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a:t>
            </a:r>
          </a:p>
          <a:p>
            <a:pPr marL="0" marR="0" lvl="0" indent="0" algn="l" defTabSz="914400" rtl="0" eaLnBrk="0" fontAlgn="base" latinLnBrk="0" hangingPunct="0">
              <a:lnSpc>
                <a:spcPct val="100000"/>
              </a:lnSpc>
              <a:spcBef>
                <a:spcPct val="0"/>
              </a:spcBef>
              <a:spcAft>
                <a:spcPts val="300"/>
              </a:spcAft>
              <a:buClrTx/>
              <a:buSzTx/>
              <a:buFontTx/>
              <a:buNone/>
              <a:tabLst/>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Test results communicated as boolean (pass/fail), or Measurements Only</a:t>
            </a:r>
          </a:p>
          <a:p>
            <a:pPr marL="628650" lvl="1" indent="-171450" eaLnBrk="0" fontAlgn="base" hangingPunct="0">
              <a:spcBef>
                <a:spcPct val="0"/>
              </a:spcBef>
              <a:spcAft>
                <a:spcPts val="300"/>
              </a:spcAft>
              <a:buFont typeface="Arial" panose="020B0604020202020204" pitchFamily="34" charset="0"/>
              <a:buChar char="•"/>
            </a:pPr>
            <a:r>
              <a:rPr kumimoji="0" lang="en-US" altLang="en-US" b="1" i="0" u="none" strike="noStrike" cap="none" normalizeH="0" baseline="0" dirty="0">
                <a:ln>
                  <a:noFill/>
                </a:ln>
                <a:solidFill>
                  <a:schemeClr val="accent5">
                    <a:lumMod val="10000"/>
                  </a:schemeClr>
                </a:solidFill>
                <a:effectLst/>
                <a:latin typeface="Gill Sans"/>
                <a:ea typeface="Verdana" panose="020B0604030504040204" pitchFamily="34" charset="0"/>
              </a:rPr>
              <a:t>Functional Pass/Fail</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 assertions in a test script verify the FR met its stated objective delivered by the developer </a:t>
            </a:r>
          </a:p>
          <a:p>
            <a:pPr marL="628650" lvl="1" indent="-171450" eaLnBrk="0" fontAlgn="base" hangingPunct="0">
              <a:spcBef>
                <a:spcPct val="0"/>
              </a:spcBef>
              <a:spcAft>
                <a:spcPts val="300"/>
              </a:spcAft>
              <a:buFont typeface="Arial" panose="020B0604020202020204" pitchFamily="34" charset="0"/>
              <a:buChar char="•"/>
            </a:pPr>
            <a:r>
              <a:rPr kumimoji="0" lang="en-US" altLang="en-US" b="1" i="0" u="none" strike="noStrike" cap="none" normalizeH="0" baseline="0" dirty="0">
                <a:ln>
                  <a:noFill/>
                </a:ln>
                <a:solidFill>
                  <a:schemeClr val="accent5">
                    <a:lumMod val="10000"/>
                  </a:schemeClr>
                </a:solidFill>
                <a:effectLst/>
                <a:latin typeface="Gill Sans"/>
                <a:ea typeface="Verdana" panose="020B0604030504040204" pitchFamily="34" charset="0"/>
              </a:rPr>
              <a:t>Performance-based Pass/Fail</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 compares measured results with </a:t>
            </a:r>
            <a:r>
              <a:rPr lang="en-US" altLang="en-US" dirty="0">
                <a:solidFill>
                  <a:schemeClr val="accent5">
                    <a:lumMod val="10000"/>
                  </a:schemeClr>
                </a:solidFill>
                <a:latin typeface="Gill Sans"/>
                <a:ea typeface="Verdana" panose="020B0604030504040204" pitchFamily="34" charset="0"/>
              </a:rPr>
              <a:t>NFR</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KPIs &amp;/or Reference VNF KPIs</a:t>
            </a:r>
          </a:p>
          <a:p>
            <a:pPr marL="628650" lvl="1" indent="-171450" eaLnBrk="0" fontAlgn="base" hangingPunct="0">
              <a:spcBef>
                <a:spcPct val="0"/>
              </a:spcBef>
              <a:spcAft>
                <a:spcPts val="300"/>
              </a:spcAft>
              <a:buFont typeface="Arial" panose="020B0604020202020204" pitchFamily="34" charset="0"/>
              <a:buChar char="•"/>
            </a:pPr>
            <a:r>
              <a:rPr kumimoji="0" lang="en-US" altLang="en-US" b="1" i="0" u="none" strike="noStrike" cap="none" normalizeH="0" baseline="0" dirty="0">
                <a:ln>
                  <a:noFill/>
                </a:ln>
                <a:solidFill>
                  <a:schemeClr val="accent5">
                    <a:lumMod val="10000"/>
                  </a:schemeClr>
                </a:solidFill>
                <a:effectLst/>
                <a:latin typeface="Gill Sans"/>
                <a:ea typeface="Verdana" panose="020B0604030504040204" pitchFamily="34" charset="0"/>
              </a:rPr>
              <a:t>Measurement Results - </a:t>
            </a:r>
            <a:r>
              <a:rPr kumimoji="0" lang="en-US" altLang="en-US" i="0" u="none" strike="noStrike" cap="none" normalizeH="0" baseline="0" dirty="0">
                <a:ln>
                  <a:noFill/>
                </a:ln>
                <a:solidFill>
                  <a:schemeClr val="accent5">
                    <a:lumMod val="10000"/>
                  </a:schemeClr>
                </a:solidFill>
                <a:effectLst/>
                <a:latin typeface="Gill Sans"/>
                <a:ea typeface="Verdana" panose="020B0604030504040204" pitchFamily="34" charset="0"/>
              </a:rPr>
              <a:t>baseline </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measurements </a:t>
            </a:r>
            <a:r>
              <a:rPr lang="en-US" altLang="en-US" dirty="0">
                <a:solidFill>
                  <a:schemeClr val="accent5">
                    <a:lumMod val="10000"/>
                  </a:schemeClr>
                </a:solidFill>
                <a:latin typeface="Gill Sans"/>
                <a:ea typeface="Verdana" panose="020B0604030504040204" pitchFamily="34" charset="0"/>
              </a:rPr>
              <a:t>when </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no benchmarks availab</a:t>
            </a:r>
            <a:r>
              <a:rPr lang="en-US" altLang="en-US" dirty="0">
                <a:solidFill>
                  <a:schemeClr val="accent5">
                    <a:lumMod val="10000"/>
                  </a:schemeClr>
                </a:solidFill>
                <a:latin typeface="Gill Sans"/>
                <a:ea typeface="Verdana" panose="020B0604030504040204" pitchFamily="34" charset="0"/>
              </a:rPr>
              <a:t>le to</a:t>
            </a: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 compare</a:t>
            </a:r>
          </a:p>
          <a:p>
            <a:pPr marL="0" marR="0" lvl="0" indent="0" algn="l" defTabSz="914400" rtl="0" eaLnBrk="0" fontAlgn="base" latinLnBrk="0" hangingPunct="0">
              <a:lnSpc>
                <a:spcPct val="100000"/>
              </a:lnSpc>
              <a:spcBef>
                <a:spcPts val="600"/>
              </a:spcBef>
              <a:spcAft>
                <a:spcPts val="300"/>
              </a:spcAft>
              <a:buClrTx/>
              <a:buSzTx/>
              <a:buFontTx/>
              <a:buNone/>
              <a:tabLst/>
            </a:pPr>
            <a:r>
              <a:rPr kumimoji="0" lang="en-US" altLang="en-US" b="1" i="0" u="none" strike="noStrike" cap="none" normalizeH="0" baseline="0" dirty="0">
                <a:ln>
                  <a:noFill/>
                </a:ln>
                <a:solidFill>
                  <a:srgbClr val="168FDF"/>
                </a:solidFill>
                <a:effectLst/>
                <a:latin typeface="Gill Sans"/>
                <a:ea typeface="Verdana" panose="020B0604030504040204" pitchFamily="34" charset="0"/>
              </a:rPr>
              <a:t>Collation | Portal</a:t>
            </a:r>
            <a:r>
              <a:rPr kumimoji="0" lang="en-US" altLang="en-US" b="0" i="0" u="none" strike="noStrike" cap="none" normalizeH="0" baseline="0" dirty="0">
                <a:ln>
                  <a:noFill/>
                </a:ln>
                <a:solidFill>
                  <a:srgbClr val="168FDF"/>
                </a:solidFill>
                <a:effectLst/>
                <a:latin typeface="Gill Sans"/>
                <a:ea typeface="Verdana" panose="020B0604030504040204" pitchFamily="34" charset="0"/>
              </a:rPr>
              <a:t>  </a:t>
            </a:r>
          </a:p>
          <a:p>
            <a:pPr marL="0" marR="0" lvl="0" indent="0" algn="l" defTabSz="914400" rtl="0" eaLnBrk="0" fontAlgn="base" latinLnBrk="0" hangingPunct="0">
              <a:lnSpc>
                <a:spcPct val="100000"/>
              </a:lnSpc>
              <a:spcAft>
                <a:spcPts val="300"/>
              </a:spcAft>
              <a:buClrTx/>
              <a:buSzTx/>
              <a:buFontTx/>
              <a:buNone/>
              <a:tabLst/>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Criteria applied to collation and presentation of test-result data:</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RA number and name (e.g. RA-1 OpenStack</a:t>
            </a:r>
            <a:r>
              <a:rPr lang="en-US" altLang="en-US" dirty="0">
                <a:solidFill>
                  <a:schemeClr val="accent5">
                    <a:lumMod val="10000"/>
                  </a:schemeClr>
                </a:solidFill>
                <a:latin typeface="Gill Sans"/>
                <a:ea typeface="Verdana" panose="020B0604030504040204" pitchFamily="34" charset="0"/>
              </a:rPr>
              <a:t>)</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Version of software tested (e.g. OpenStack Ocata)</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Normalized results will be collated across all test runs (i.e. centralized database)</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Clear time stamps of test runs will be provided.</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Identification of test engineer / executor.</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Traceability to requirements.</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Summarized conclusion if conditions warrant test certification (see Badging Section).</a:t>
            </a:r>
          </a:p>
          <a:p>
            <a:pPr marL="628650" lvl="1" indent="-171450" eaLnBrk="0" fontAlgn="base" hangingPunct="0">
              <a:spcBef>
                <a:spcPct val="0"/>
              </a:spcBef>
              <a:spcAft>
                <a:spcPts val="300"/>
              </a:spcAft>
              <a:buFont typeface="Arial" panose="020B0604020202020204" pitchFamily="34" charset="0"/>
              <a:buChar char="•"/>
            </a:pPr>
            <a:r>
              <a:rPr kumimoji="0" lang="en-US" altLang="en-US" b="0" i="0" u="none" strike="noStrike" cap="none" normalizeH="0" baseline="0" dirty="0">
                <a:ln>
                  <a:noFill/>
                </a:ln>
                <a:solidFill>
                  <a:schemeClr val="accent5">
                    <a:lumMod val="10000"/>
                  </a:schemeClr>
                </a:solidFill>
                <a:effectLst/>
                <a:latin typeface="Gill Sans"/>
                <a:ea typeface="Verdana" panose="020B0604030504040204" pitchFamily="34" charset="0"/>
              </a:rPr>
              <a:t>Portal contains links to certification badge(s) received.</a:t>
            </a:r>
          </a:p>
        </p:txBody>
      </p:sp>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7</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629057" y="-7279"/>
            <a:ext cx="10933886" cy="935674"/>
          </a:xfrm>
        </p:spPr>
        <p:txBody>
          <a:bodyPr/>
          <a:lstStyle/>
          <a:p>
            <a:r>
              <a:rPr lang="en-US" b="1" dirty="0"/>
              <a:t>Progress: Badging Requirements.. Test Results</a:t>
            </a:r>
          </a:p>
        </p:txBody>
      </p:sp>
      <p:pic>
        <p:nvPicPr>
          <p:cNvPr id="5" name="Picture 4">
            <a:extLst>
              <a:ext uri="{FF2B5EF4-FFF2-40B4-BE49-F238E27FC236}">
                <a16:creationId xmlns:a16="http://schemas.microsoft.com/office/drawing/2014/main" id="{533B49BC-F2C6-4C4B-9E39-31E847DB2E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1203" y="695472"/>
            <a:ext cx="1049697" cy="1219214"/>
          </a:xfrm>
          <a:prstGeom prst="rect">
            <a:avLst/>
          </a:prstGeom>
        </p:spPr>
      </p:pic>
      <p:pic>
        <p:nvPicPr>
          <p:cNvPr id="9" name="Picture 8">
            <a:extLst>
              <a:ext uri="{FF2B5EF4-FFF2-40B4-BE49-F238E27FC236}">
                <a16:creationId xmlns:a16="http://schemas.microsoft.com/office/drawing/2014/main" id="{AFB4FAB5-4D26-4111-9D90-A1A3E9AEAC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30251" y="666183"/>
            <a:ext cx="1069677" cy="1242420"/>
          </a:xfrm>
          <a:prstGeom prst="rect">
            <a:avLst/>
          </a:prstGeom>
        </p:spPr>
      </p:pic>
      <p:sp>
        <p:nvSpPr>
          <p:cNvPr id="10" name="Slide Number Placeholder 1">
            <a:extLst>
              <a:ext uri="{FF2B5EF4-FFF2-40B4-BE49-F238E27FC236}">
                <a16:creationId xmlns:a16="http://schemas.microsoft.com/office/drawing/2014/main" id="{848E0EF6-3EC9-47E8-B3CB-33733B4C99BE}"/>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KM</a:t>
            </a:r>
          </a:p>
        </p:txBody>
      </p:sp>
    </p:spTree>
    <p:extLst>
      <p:ext uri="{BB962C8B-B14F-4D97-AF65-F5344CB8AC3E}">
        <p14:creationId xmlns:p14="http://schemas.microsoft.com/office/powerpoint/2010/main" val="189100295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8</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4" name="Title 3">
            <a:extLst>
              <a:ext uri="{FF2B5EF4-FFF2-40B4-BE49-F238E27FC236}">
                <a16:creationId xmlns:a16="http://schemas.microsoft.com/office/drawing/2014/main" id="{C931022B-2031-458C-9852-9D3B5AF51371}"/>
              </a:ext>
            </a:extLst>
          </p:cNvPr>
          <p:cNvSpPr>
            <a:spLocks noGrp="1"/>
          </p:cNvSpPr>
          <p:nvPr>
            <p:ph type="title"/>
          </p:nvPr>
        </p:nvSpPr>
        <p:spPr>
          <a:xfrm>
            <a:off x="492071" y="-14725"/>
            <a:ext cx="10933886" cy="935674"/>
          </a:xfrm>
        </p:spPr>
        <p:txBody>
          <a:bodyPr/>
          <a:lstStyle/>
          <a:p>
            <a:r>
              <a:rPr lang="en-US" b="1" dirty="0"/>
              <a:t>Reference Certification</a:t>
            </a:r>
          </a:p>
        </p:txBody>
      </p:sp>
      <p:pic>
        <p:nvPicPr>
          <p:cNvPr id="7" name="Picture 6">
            <a:extLst>
              <a:ext uri="{FF2B5EF4-FFF2-40B4-BE49-F238E27FC236}">
                <a16:creationId xmlns:a16="http://schemas.microsoft.com/office/drawing/2014/main" id="{C998BFDB-1CF6-4FC9-A3D2-985E6BD7D723}"/>
              </a:ext>
            </a:extLst>
          </p:cNvPr>
          <p:cNvPicPr>
            <a:picLocks noChangeAspect="1"/>
          </p:cNvPicPr>
          <p:nvPr/>
        </p:nvPicPr>
        <p:blipFill>
          <a:blip r:embed="rId3"/>
          <a:stretch>
            <a:fillRect/>
          </a:stretch>
        </p:blipFill>
        <p:spPr>
          <a:xfrm>
            <a:off x="492071" y="1907795"/>
            <a:ext cx="6006797" cy="3438674"/>
          </a:xfrm>
          <a:prstGeom prst="rect">
            <a:avLst/>
          </a:prstGeom>
        </p:spPr>
      </p:pic>
      <p:sp>
        <p:nvSpPr>
          <p:cNvPr id="8" name="Rectangle: Rounded Corners 7">
            <a:extLst>
              <a:ext uri="{FF2B5EF4-FFF2-40B4-BE49-F238E27FC236}">
                <a16:creationId xmlns:a16="http://schemas.microsoft.com/office/drawing/2014/main" id="{67375AA6-F0E6-4FD8-928A-951C3CFD0357}"/>
              </a:ext>
            </a:extLst>
          </p:cNvPr>
          <p:cNvSpPr/>
          <p:nvPr/>
        </p:nvSpPr>
        <p:spPr>
          <a:xfrm>
            <a:off x="252162" y="5476199"/>
            <a:ext cx="6347533" cy="300488"/>
          </a:xfrm>
          <a:prstGeom prst="roundRect">
            <a:avLst/>
          </a:prstGeom>
          <a:solidFill>
            <a:srgbClr val="FFFFFF">
              <a:lumMod val="85000"/>
            </a:srgbClr>
          </a:solidFill>
          <a:ln w="12700">
            <a:solidFill>
              <a:srgbClr val="FFFFFF"/>
            </a:solidFill>
          </a:ln>
          <a:effectLst>
            <a:softEdge rad="127000"/>
          </a:effectLst>
        </p:spPr>
        <p:txBody>
          <a:bodyPr rot="0" spcFirstLastPara="0" vertOverflow="overflow" horzOverflow="overflow" vert="horz" wrap="square" lIns="91440" tIns="91440" rIns="91440" bIns="91440" numCol="1" spcCol="0" rtlCol="0" fromWordArt="0" anchor="t" anchorCtr="0" forceAA="0" compatLnSpc="1">
            <a:prstTxWarp prst="textNoShape">
              <a:avLst/>
            </a:prstTxWarp>
            <a:normAutofit fontScale="25000" lnSpcReduction="20000"/>
          </a:bodyPr>
          <a:lstStyle/>
          <a:p>
            <a:pPr marL="0" marR="0" lvl="0" indent="0"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endParaRPr kumimoji="0" lang="en-US" sz="2400" b="0" i="0" u="none" strike="noStrike" kern="0" cap="none" spc="0" normalizeH="0" baseline="0" noProof="0" dirty="0">
              <a:ln>
                <a:noFill/>
              </a:ln>
              <a:solidFill>
                <a:srgbClr val="FFFFFF"/>
              </a:solidFill>
              <a:effectLst/>
              <a:uLnTx/>
              <a:uFillTx/>
              <a:latin typeface="Gill Sans"/>
              <a:cs typeface="ATT Aleck Sans" panose="020B0503020203020204" pitchFamily="34" charset="0"/>
            </a:endParaRPr>
          </a:p>
        </p:txBody>
      </p:sp>
      <p:sp>
        <p:nvSpPr>
          <p:cNvPr id="9" name="Callout: Bent Line with Border and Accent Bar 8">
            <a:extLst>
              <a:ext uri="{FF2B5EF4-FFF2-40B4-BE49-F238E27FC236}">
                <a16:creationId xmlns:a16="http://schemas.microsoft.com/office/drawing/2014/main" id="{B827012E-97B2-4209-B12A-CCFED5D78500}"/>
              </a:ext>
            </a:extLst>
          </p:cNvPr>
          <p:cNvSpPr/>
          <p:nvPr/>
        </p:nvSpPr>
        <p:spPr>
          <a:xfrm>
            <a:off x="6673380" y="445639"/>
            <a:ext cx="5095782" cy="954107"/>
          </a:xfrm>
          <a:prstGeom prst="accentBorderCallout2">
            <a:avLst>
              <a:gd name="adj1" fmla="val 52837"/>
              <a:gd name="adj2" fmla="val -1187"/>
              <a:gd name="adj3" fmla="val 87057"/>
              <a:gd name="adj4" fmla="val -10034"/>
              <a:gd name="adj5" fmla="val 171966"/>
              <a:gd name="adj6" fmla="val -14972"/>
            </a:avLst>
          </a:prstGeom>
          <a:ln w="12700">
            <a:solidFill>
              <a:srgbClr val="FFFFFF">
                <a:lumMod val="50000"/>
              </a:srgbClr>
            </a:solidFill>
          </a:ln>
        </p:spPr>
        <p:txBody>
          <a:bodyPr wrap="square" lIns="91440" rIns="9144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168FDF"/>
                </a:solidFill>
                <a:effectLst/>
                <a:uLnTx/>
                <a:uFillTx/>
                <a:latin typeface="Gill Sans"/>
                <a:cs typeface="ATT Aleck Sans" panose="020B0503020203020204" pitchFamily="34" charset="0"/>
              </a:rPr>
              <a:t>Objective</a:t>
            </a:r>
            <a:br>
              <a:rPr kumimoji="0" lang="en-US" b="1" i="0" u="none" strike="noStrike" kern="0" cap="none" spc="0" normalizeH="0" baseline="0" noProof="0" dirty="0">
                <a:ln>
                  <a:noFill/>
                </a:ln>
                <a:solidFill>
                  <a:srgbClr val="000000"/>
                </a:solidFill>
                <a:effectLst/>
                <a:uLnTx/>
                <a:uFillTx/>
                <a:latin typeface="Gill Sans"/>
                <a:cs typeface="ATT Aleck Sans" panose="020B0503020203020204" pitchFamily="34" charset="0"/>
              </a:rPr>
            </a:br>
            <a:r>
              <a:rPr kumimoji="0" lang="en-US" b="0" i="0" u="none" strike="noStrike" kern="0" cap="none" spc="0" normalizeH="0" baseline="0" noProof="0" dirty="0">
                <a:ln>
                  <a:noFill/>
                </a:ln>
                <a:solidFill>
                  <a:srgbClr val="000000"/>
                </a:solidFill>
                <a:effectLst/>
                <a:uLnTx/>
                <a:uFillTx/>
                <a:latin typeface="Gill Sans"/>
                <a:cs typeface="ATT Aleck Sans" panose="020B0503020203020204" pitchFamily="34" charset="0"/>
              </a:rPr>
              <a:t>Deliver community certified NFVI | VNFs | CNFs to the Service Provider Marketplace </a:t>
            </a:r>
          </a:p>
        </p:txBody>
      </p:sp>
      <p:sp>
        <p:nvSpPr>
          <p:cNvPr id="10" name="Rectangle 9">
            <a:extLst>
              <a:ext uri="{FF2B5EF4-FFF2-40B4-BE49-F238E27FC236}">
                <a16:creationId xmlns:a16="http://schemas.microsoft.com/office/drawing/2014/main" id="{6B811C24-67D5-43A7-B434-428232E24166}"/>
              </a:ext>
            </a:extLst>
          </p:cNvPr>
          <p:cNvSpPr/>
          <p:nvPr/>
        </p:nvSpPr>
        <p:spPr>
          <a:xfrm>
            <a:off x="6599694" y="1526925"/>
            <a:ext cx="5592305" cy="3400931"/>
          </a:xfrm>
          <a:prstGeom prst="rect">
            <a:avLst/>
          </a:prstGeom>
        </p:spPr>
        <p:txBody>
          <a:bodyPr wrap="square">
            <a:spAutoFit/>
          </a:bodyPr>
          <a:lstStyle/>
          <a:p>
            <a:pPr defTabSz="457200">
              <a:spcAft>
                <a:spcPts val="600"/>
              </a:spcAft>
            </a:pPr>
            <a:r>
              <a:rPr lang="en-US" sz="2000" b="1" dirty="0">
                <a:solidFill>
                  <a:srgbClr val="168FDF"/>
                </a:solidFill>
                <a:latin typeface="Gill Sans"/>
                <a:cs typeface="ATT Aleck Sans" panose="020B0503020203020204" pitchFamily="34" charset="0"/>
              </a:rPr>
              <a:t>Goals</a:t>
            </a:r>
          </a:p>
          <a:p>
            <a:pPr marL="285750" indent="-285750" defTabSz="457200">
              <a:spcAft>
                <a:spcPts val="1200"/>
              </a:spcAft>
              <a:buFont typeface="Arial" panose="020B0604020202020204" pitchFamily="34" charset="0"/>
              <a:buChar char="•"/>
            </a:pPr>
            <a:r>
              <a:rPr lang="en-US" dirty="0">
                <a:solidFill>
                  <a:srgbClr val="000000"/>
                </a:solidFill>
                <a:latin typeface="Gill Sans"/>
                <a:cs typeface="ATT Aleck Sans" panose="020B0503020203020204" pitchFamily="34" charset="0"/>
              </a:rPr>
              <a:t>Provide uniform approach for NFVI | VNF | CNF certification process, lifecycle, &amp; badging</a:t>
            </a:r>
          </a:p>
          <a:p>
            <a:pPr marL="285750" indent="-285750" defTabSz="457200">
              <a:spcAft>
                <a:spcPts val="1200"/>
              </a:spcAft>
              <a:buFont typeface="Arial" panose="020B0604020202020204" pitchFamily="34" charset="0"/>
              <a:buChar char="•"/>
            </a:pPr>
            <a:r>
              <a:rPr lang="en-US" dirty="0">
                <a:solidFill>
                  <a:schemeClr val="tx2"/>
                </a:solidFill>
                <a:latin typeface="Gill Sans"/>
                <a:cs typeface="ATT Aleck Sans" panose="020B0503020203020204" pitchFamily="34" charset="0"/>
              </a:rPr>
              <a:t>Certify VNF | CNF on infrastructure, instantiation, tear-down, performance, &amp; resiliency</a:t>
            </a:r>
          </a:p>
          <a:p>
            <a:pPr marL="285750" indent="-285750" defTabSz="457200">
              <a:spcAft>
                <a:spcPts val="1200"/>
              </a:spcAft>
              <a:buFont typeface="Arial" panose="020B0604020202020204" pitchFamily="34" charset="0"/>
              <a:buChar char="•"/>
            </a:pPr>
            <a:r>
              <a:rPr lang="en-US" dirty="0">
                <a:solidFill>
                  <a:srgbClr val="000000"/>
                </a:solidFill>
                <a:latin typeface="Gill Sans"/>
                <a:cs typeface="ATT Aleck Sans" panose="020B0503020203020204" pitchFamily="34" charset="0"/>
              </a:rPr>
              <a:t>Provide VNFs | CNFs with effective &amp; efficient intake &amp; onboarding for Lab Management</a:t>
            </a:r>
          </a:p>
          <a:p>
            <a:pPr marL="285750" indent="-285750" defTabSz="457200">
              <a:spcAft>
                <a:spcPts val="1200"/>
              </a:spcAft>
              <a:buFont typeface="Arial" panose="020B0604020202020204" pitchFamily="34" charset="0"/>
              <a:buChar char="•"/>
            </a:pPr>
            <a:r>
              <a:rPr lang="en-US" dirty="0">
                <a:solidFill>
                  <a:srgbClr val="000000"/>
                </a:solidFill>
                <a:latin typeface="Gill Sans"/>
                <a:cs typeface="ATT Aleck Sans" panose="020B0503020203020204" pitchFamily="34" charset="0"/>
              </a:rPr>
              <a:t>Ensure test framework can be reused for Manifest, Empirical, and Interoperability validations for new distributions</a:t>
            </a:r>
          </a:p>
        </p:txBody>
      </p:sp>
      <p:sp>
        <p:nvSpPr>
          <p:cNvPr id="11" name="Rectangle 10">
            <a:extLst>
              <a:ext uri="{FF2B5EF4-FFF2-40B4-BE49-F238E27FC236}">
                <a16:creationId xmlns:a16="http://schemas.microsoft.com/office/drawing/2014/main" id="{4C30EE0C-7E4A-447A-9701-CF3C372AC6C7}"/>
              </a:ext>
            </a:extLst>
          </p:cNvPr>
          <p:cNvSpPr/>
          <p:nvPr/>
        </p:nvSpPr>
        <p:spPr>
          <a:xfrm>
            <a:off x="6599694" y="4976062"/>
            <a:ext cx="5391373" cy="1031051"/>
          </a:xfrm>
          <a:prstGeom prst="rect">
            <a:avLst/>
          </a:prstGeom>
        </p:spPr>
        <p:txBody>
          <a:bodyPr wrap="square">
            <a:spAutoFit/>
          </a:bodyPr>
          <a:lstStyle/>
          <a:p>
            <a:pPr defTabSz="457200">
              <a:spcAft>
                <a:spcPts val="600"/>
              </a:spcAft>
            </a:pPr>
            <a:r>
              <a:rPr lang="en-US" sz="2000" b="1" dirty="0">
                <a:solidFill>
                  <a:srgbClr val="168FDF"/>
                </a:solidFill>
                <a:latin typeface="Gill Sans"/>
                <a:cs typeface="ATT Aleck Sans" panose="020B0503020203020204" pitchFamily="34" charset="0"/>
              </a:rPr>
              <a:t>Target Delivery  </a:t>
            </a:r>
          </a:p>
          <a:p>
            <a:pPr defTabSz="457200"/>
            <a:r>
              <a:rPr lang="en-US" dirty="0">
                <a:solidFill>
                  <a:srgbClr val="000000"/>
                </a:solidFill>
                <a:latin typeface="Gill Sans"/>
                <a:cs typeface="ATT Aleck Sans" panose="020B0503020203020204" pitchFamily="34" charset="0"/>
              </a:rPr>
              <a:t>March | April 2020 (v 1.0 - Alpha)</a:t>
            </a:r>
          </a:p>
          <a:p>
            <a:pPr defTabSz="457200"/>
            <a:r>
              <a:rPr lang="en-US" dirty="0">
                <a:solidFill>
                  <a:srgbClr val="000000"/>
                </a:solidFill>
                <a:latin typeface="Gill Sans"/>
                <a:cs typeface="ATT Aleck Sans" panose="020B0503020203020204" pitchFamily="34" charset="0"/>
              </a:rPr>
              <a:t>Aligns with Reference Architecture # 1 (OpenStack)</a:t>
            </a:r>
            <a:endParaRPr lang="en-US" dirty="0">
              <a:solidFill>
                <a:srgbClr val="000000"/>
              </a:solidFill>
              <a:latin typeface="Gill Sans"/>
            </a:endParaRPr>
          </a:p>
        </p:txBody>
      </p:sp>
      <p:sp>
        <p:nvSpPr>
          <p:cNvPr id="12" name="Rectangle: Rounded Corners 11">
            <a:extLst>
              <a:ext uri="{FF2B5EF4-FFF2-40B4-BE49-F238E27FC236}">
                <a16:creationId xmlns:a16="http://schemas.microsoft.com/office/drawing/2014/main" id="{D833A8EE-27F6-4A57-9D5F-58294E5D7BEA}"/>
              </a:ext>
            </a:extLst>
          </p:cNvPr>
          <p:cNvSpPr/>
          <p:nvPr/>
        </p:nvSpPr>
        <p:spPr>
          <a:xfrm>
            <a:off x="786137" y="3469758"/>
            <a:ext cx="5584055" cy="1941576"/>
          </a:xfrm>
          <a:prstGeom prst="roundRect">
            <a:avLst/>
          </a:prstGeom>
          <a:noFill/>
          <a:ln w="28575">
            <a:solidFill>
              <a:srgbClr val="FFB000"/>
            </a:solidFill>
            <a:prstDash val="dash"/>
          </a:ln>
          <a:effectLst/>
        </p:spPr>
        <p:txBody>
          <a:bodyPr rot="0" spcFirstLastPara="0" vertOverflow="overflow" horzOverflow="overflow" vert="horz" wrap="square" lIns="91440" tIns="91440" rIns="91440" bIns="91440" numCol="1" spcCol="0" rtlCol="0" fromWordArt="0" anchor="t" anchorCtr="0" forceAA="0" compatLnSpc="1">
            <a:prstTxWarp prst="textNoShape">
              <a:avLst/>
            </a:prstTxWarp>
            <a:normAutofit/>
          </a:bodyPr>
          <a:lstStyle/>
          <a:p>
            <a:pPr marL="0" marR="0" lvl="0" indent="0" defTabSz="457200" eaLnBrk="1" fontAlgn="auto" latinLnBrk="0" hangingPunct="1">
              <a:lnSpc>
                <a:spcPct val="100000"/>
              </a:lnSpc>
              <a:spcBef>
                <a:spcPts val="0"/>
              </a:spcBef>
              <a:spcAft>
                <a:spcPts val="800"/>
              </a:spcAft>
              <a:buClr>
                <a:srgbClr val="FFFFFF"/>
              </a:buClr>
              <a:buSzTx/>
              <a:buFont typeface="ATT Aleck Sans" panose="020B0604020202020204" pitchFamily="34" charset="0"/>
              <a:buNone/>
              <a:tabLst/>
              <a:defRPr/>
            </a:pPr>
            <a:endParaRPr kumimoji="0" lang="en-US" sz="2400" b="0" i="0" u="none" strike="noStrike" kern="0" cap="none" spc="0" normalizeH="0" baseline="0" noProof="0" dirty="0">
              <a:ln>
                <a:noFill/>
              </a:ln>
              <a:solidFill>
                <a:srgbClr val="FFFFFF"/>
              </a:solidFill>
              <a:effectLst/>
              <a:uLnTx/>
              <a:uFillTx/>
              <a:latin typeface="Gill Sans"/>
              <a:cs typeface="ATT Aleck Sans" panose="020B0503020203020204" pitchFamily="34" charset="0"/>
            </a:endParaRPr>
          </a:p>
        </p:txBody>
      </p:sp>
      <p:sp>
        <p:nvSpPr>
          <p:cNvPr id="13" name="Slide Number Placeholder 1">
            <a:extLst>
              <a:ext uri="{FF2B5EF4-FFF2-40B4-BE49-F238E27FC236}">
                <a16:creationId xmlns:a16="http://schemas.microsoft.com/office/drawing/2014/main" id="{95D3E027-FDC0-4B36-B54D-A8EC582675C8}"/>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RR</a:t>
            </a:r>
          </a:p>
        </p:txBody>
      </p:sp>
    </p:spTree>
    <p:extLst>
      <p:ext uri="{BB962C8B-B14F-4D97-AF65-F5344CB8AC3E}">
        <p14:creationId xmlns:p14="http://schemas.microsoft.com/office/powerpoint/2010/main" val="1499639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9</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6" name="Title 5">
            <a:extLst>
              <a:ext uri="{FF2B5EF4-FFF2-40B4-BE49-F238E27FC236}">
                <a16:creationId xmlns:a16="http://schemas.microsoft.com/office/drawing/2014/main" id="{CC001164-A21E-4FD4-8A6B-50860152000E}"/>
              </a:ext>
            </a:extLst>
          </p:cNvPr>
          <p:cNvSpPr>
            <a:spLocks noGrp="1"/>
          </p:cNvSpPr>
          <p:nvPr>
            <p:ph type="title"/>
          </p:nvPr>
        </p:nvSpPr>
        <p:spPr>
          <a:xfrm>
            <a:off x="563696" y="11831"/>
            <a:ext cx="10933886" cy="935674"/>
          </a:xfrm>
        </p:spPr>
        <p:txBody>
          <a:bodyPr/>
          <a:lstStyle/>
          <a:p>
            <a:r>
              <a:rPr lang="en-US" b="1" dirty="0"/>
              <a:t>Progress: Certification Process Framework</a:t>
            </a:r>
          </a:p>
        </p:txBody>
      </p:sp>
      <p:sp>
        <p:nvSpPr>
          <p:cNvPr id="3" name="Rectangle 2">
            <a:extLst>
              <a:ext uri="{FF2B5EF4-FFF2-40B4-BE49-F238E27FC236}">
                <a16:creationId xmlns:a16="http://schemas.microsoft.com/office/drawing/2014/main" id="{FFA569CF-5B46-4F8E-8F37-2D0C29050266}"/>
              </a:ext>
            </a:extLst>
          </p:cNvPr>
          <p:cNvSpPr/>
          <p:nvPr/>
        </p:nvSpPr>
        <p:spPr>
          <a:xfrm>
            <a:off x="598603" y="885081"/>
            <a:ext cx="3621504" cy="400110"/>
          </a:xfrm>
          <a:prstGeom prst="rect">
            <a:avLst/>
          </a:prstGeom>
        </p:spPr>
        <p:txBody>
          <a:bodyPr wrap="none">
            <a:spAutoFit/>
          </a:bodyPr>
          <a:lstStyle/>
          <a:p>
            <a:r>
              <a:rPr lang="en-US" sz="2000" b="1" dirty="0">
                <a:solidFill>
                  <a:srgbClr val="168FDF"/>
                </a:solidFill>
                <a:latin typeface="Gill Sans"/>
              </a:rPr>
              <a:t>Certification Process Framework</a:t>
            </a:r>
            <a:endParaRPr lang="en-US" sz="2000" b="1" dirty="0">
              <a:solidFill>
                <a:srgbClr val="168FDF"/>
              </a:solidFill>
            </a:endParaRPr>
          </a:p>
        </p:txBody>
      </p:sp>
      <p:pic>
        <p:nvPicPr>
          <p:cNvPr id="12" name="Picture 11">
            <a:extLst>
              <a:ext uri="{FF2B5EF4-FFF2-40B4-BE49-F238E27FC236}">
                <a16:creationId xmlns:a16="http://schemas.microsoft.com/office/drawing/2014/main" id="{F12BF93A-239D-4CD3-A5B1-D4BE8ACF91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6641" y="1188593"/>
            <a:ext cx="4331010" cy="3029418"/>
          </a:xfrm>
          <a:prstGeom prst="rect">
            <a:avLst/>
          </a:prstGeom>
        </p:spPr>
      </p:pic>
      <p:sp>
        <p:nvSpPr>
          <p:cNvPr id="10" name="Rectangle 1">
            <a:extLst>
              <a:ext uri="{FF2B5EF4-FFF2-40B4-BE49-F238E27FC236}">
                <a16:creationId xmlns:a16="http://schemas.microsoft.com/office/drawing/2014/main" id="{249AE866-ECFE-45A6-A1EA-E0F2C56728EF}"/>
              </a:ext>
            </a:extLst>
          </p:cNvPr>
          <p:cNvSpPr>
            <a:spLocks noChangeArrowheads="1"/>
          </p:cNvSpPr>
          <p:nvPr/>
        </p:nvSpPr>
        <p:spPr bwMode="auto">
          <a:xfrm>
            <a:off x="1694504" y="4583930"/>
            <a:ext cx="8366993" cy="41033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strike="noStrike" cap="none" normalizeH="0" baseline="0" dirty="0">
                <a:ln>
                  <a:noFill/>
                </a:ln>
                <a:solidFill>
                  <a:srgbClr val="168FDF"/>
                </a:solidFill>
                <a:effectLst/>
                <a:latin typeface="Gill Sans"/>
              </a:rPr>
              <a:t>Certification and Issuance of NFVI+VNF Badges</a:t>
            </a:r>
          </a:p>
        </p:txBody>
      </p:sp>
      <p:sp>
        <p:nvSpPr>
          <p:cNvPr id="14" name="Rectangle 13">
            <a:extLst>
              <a:ext uri="{FF2B5EF4-FFF2-40B4-BE49-F238E27FC236}">
                <a16:creationId xmlns:a16="http://schemas.microsoft.com/office/drawing/2014/main" id="{69FBC24A-1546-4B6B-9765-060CFD189B79}"/>
              </a:ext>
            </a:extLst>
          </p:cNvPr>
          <p:cNvSpPr/>
          <p:nvPr/>
        </p:nvSpPr>
        <p:spPr>
          <a:xfrm>
            <a:off x="639104" y="1283770"/>
            <a:ext cx="3277300" cy="3112390"/>
          </a:xfrm>
          <a:prstGeom prst="rect">
            <a:avLst/>
          </a:prstGeom>
        </p:spPr>
        <p:txBody>
          <a:bodyPr wrap="square">
            <a:spAutoFit/>
          </a:bodyPr>
          <a:lstStyle/>
          <a:p>
            <a:pPr>
              <a:lnSpc>
                <a:spcPct val="107000"/>
              </a:lnSpc>
              <a:spcAft>
                <a:spcPts val="1200"/>
              </a:spcAft>
            </a:pPr>
            <a:r>
              <a:rPr lang="en-US" sz="1600" b="1" dirty="0">
                <a:solidFill>
                  <a:srgbClr val="168FDF"/>
                </a:solidFill>
                <a:latin typeface="Gill Sans"/>
                <a:ea typeface="Times New Roman" panose="02020603050405020304" pitchFamily="18" charset="0"/>
                <a:cs typeface="Times New Roman" panose="02020603050405020304" pitchFamily="18" charset="0"/>
              </a:rPr>
              <a:t>Core Principles</a:t>
            </a:r>
          </a:p>
          <a:p>
            <a:pPr marL="285750" indent="-285750">
              <a:lnSpc>
                <a:spcPct val="107000"/>
              </a:lnSpc>
              <a:spcAft>
                <a:spcPts val="1200"/>
              </a:spcAft>
              <a:buFont typeface="Arial" panose="020B0604020202020204" pitchFamily="34" charset="0"/>
              <a:buChar char="•"/>
            </a:pP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Certification</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fulfilled</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by the OPNFV Verified Program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OVP</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under the Linux Foundation Networking (LFN) umbrella </a:t>
            </a:r>
          </a:p>
          <a:p>
            <a:pPr marL="285750" indent="-285750">
              <a:lnSpc>
                <a:spcPct val="107000"/>
              </a:lnSpc>
              <a:spcAft>
                <a:spcPts val="1200"/>
              </a:spcAft>
              <a:buFont typeface="Arial" panose="020B0604020202020204" pitchFamily="34" charset="0"/>
              <a:buChar char="•"/>
            </a:pP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Program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overseen</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by the Compliance Verification Committee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CVC</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providing tracking and governance</a:t>
            </a:r>
          </a:p>
          <a:p>
            <a:pPr marL="285750" indent="-285750">
              <a:lnSpc>
                <a:spcPct val="107000"/>
              </a:lnSpc>
              <a:spcAft>
                <a:spcPts val="1200"/>
              </a:spcAft>
              <a:buFont typeface="Arial" panose="020B0604020202020204" pitchFamily="34" charset="0"/>
              <a:buChar char="•"/>
            </a:pP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NFVI and VNFs supplied </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by vendors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must</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a:t>
            </a:r>
            <a:r>
              <a:rPr lang="en-US" sz="1400" b="1" dirty="0">
                <a:solidFill>
                  <a:schemeClr val="accent5">
                    <a:lumMod val="10000"/>
                  </a:schemeClr>
                </a:solidFill>
                <a:latin typeface="Gill Sans"/>
                <a:ea typeface="Times New Roman" panose="02020603050405020304" pitchFamily="18" charset="0"/>
                <a:cs typeface="Times New Roman" panose="02020603050405020304" pitchFamily="18" charset="0"/>
              </a:rPr>
              <a:t>adhere</a:t>
            </a:r>
            <a:r>
              <a:rPr lang="en-US" sz="1400" dirty="0">
                <a:solidFill>
                  <a:schemeClr val="accent5">
                    <a:lumMod val="10000"/>
                  </a:schemeClr>
                </a:solidFill>
                <a:latin typeface="Gill Sans"/>
                <a:ea typeface="Times New Roman" panose="02020603050405020304" pitchFamily="18" charset="0"/>
                <a:cs typeface="Times New Roman" panose="02020603050405020304" pitchFamily="18" charset="0"/>
              </a:rPr>
              <a:t> to Reference Model (RM) and Reference Architecture (RA) </a:t>
            </a:r>
          </a:p>
        </p:txBody>
      </p:sp>
      <p:sp>
        <p:nvSpPr>
          <p:cNvPr id="15" name="Rectangle 14">
            <a:extLst>
              <a:ext uri="{FF2B5EF4-FFF2-40B4-BE49-F238E27FC236}">
                <a16:creationId xmlns:a16="http://schemas.microsoft.com/office/drawing/2014/main" id="{C713BF33-4730-44D3-B9B5-CE5506142EB6}"/>
              </a:ext>
            </a:extLst>
          </p:cNvPr>
          <p:cNvSpPr/>
          <p:nvPr/>
        </p:nvSpPr>
        <p:spPr>
          <a:xfrm>
            <a:off x="8591263" y="947505"/>
            <a:ext cx="3437125" cy="3178242"/>
          </a:xfrm>
          <a:prstGeom prst="rect">
            <a:avLst/>
          </a:prstGeom>
        </p:spPr>
        <p:txBody>
          <a:bodyPr wrap="square">
            <a:spAutoFit/>
          </a:bodyPr>
          <a:lstStyle/>
          <a:p>
            <a:pPr>
              <a:lnSpc>
                <a:spcPct val="107000"/>
              </a:lnSpc>
              <a:spcAft>
                <a:spcPts val="1200"/>
              </a:spcAft>
            </a:pPr>
            <a:r>
              <a:rPr lang="en-US" sz="2000" b="1" dirty="0">
                <a:solidFill>
                  <a:srgbClr val="168FDF"/>
                </a:solidFill>
                <a:latin typeface="Gill Sans"/>
                <a:cs typeface="Times New Roman" panose="02020603050405020304" pitchFamily="18" charset="0"/>
              </a:rPr>
              <a:t>By Definition</a:t>
            </a:r>
          </a:p>
          <a:p>
            <a:pPr marL="171450" indent="-171450">
              <a:lnSpc>
                <a:spcPct val="107000"/>
              </a:lnSpc>
              <a:spcAft>
                <a:spcPts val="1200"/>
              </a:spcAft>
              <a:buFont typeface="Arial" panose="020B0604020202020204" pitchFamily="34" charset="0"/>
              <a:buChar char="•"/>
            </a:pPr>
            <a:r>
              <a:rPr lang="en-US" sz="1400" b="1" dirty="0">
                <a:latin typeface="Gill Sans"/>
                <a:cs typeface="Times New Roman" panose="02020603050405020304" pitchFamily="18" charset="0"/>
              </a:rPr>
              <a:t>Verification</a:t>
            </a:r>
            <a:r>
              <a:rPr lang="en-US" sz="1400" dirty="0">
                <a:latin typeface="Gill Sans"/>
                <a:cs typeface="Times New Roman" panose="02020603050405020304" pitchFamily="18" charset="0"/>
              </a:rPr>
              <a:t> conformance that NFVI is delivered per implementation specifications</a:t>
            </a:r>
          </a:p>
          <a:p>
            <a:pPr marL="171450" indent="-171450">
              <a:lnSpc>
                <a:spcPct val="107000"/>
              </a:lnSpc>
              <a:spcAft>
                <a:spcPts val="1200"/>
              </a:spcAft>
              <a:buFont typeface="Arial" panose="020B0604020202020204" pitchFamily="34" charset="0"/>
              <a:buChar char="•"/>
            </a:pPr>
            <a:r>
              <a:rPr lang="en-US" sz="1400" b="1" dirty="0">
                <a:latin typeface="Gill Sans"/>
                <a:cs typeface="Times New Roman" panose="02020603050405020304" pitchFamily="18" charset="0"/>
              </a:rPr>
              <a:t>Validation</a:t>
            </a:r>
            <a:r>
              <a:rPr lang="en-US" sz="1400" dirty="0">
                <a:latin typeface="Gill Sans"/>
                <a:cs typeface="Times New Roman" panose="02020603050405020304" pitchFamily="18" charset="0"/>
              </a:rPr>
              <a:t> testing performed confirms the actual output of a product meets the expected or desired outcome, or behavior</a:t>
            </a:r>
          </a:p>
          <a:p>
            <a:pPr marL="171450" indent="-171450">
              <a:lnSpc>
                <a:spcPct val="107000"/>
              </a:lnSpc>
              <a:spcAft>
                <a:spcPts val="1200"/>
              </a:spcAft>
              <a:buFont typeface="Arial" panose="020B0604020202020204" pitchFamily="34" charset="0"/>
              <a:buChar char="•"/>
            </a:pPr>
            <a:r>
              <a:rPr lang="en-US" sz="1400" b="1" dirty="0">
                <a:latin typeface="Gill Sans"/>
                <a:cs typeface="Times New Roman" panose="02020603050405020304" pitchFamily="18" charset="0"/>
              </a:rPr>
              <a:t>Certification</a:t>
            </a:r>
            <a:r>
              <a:rPr lang="en-US" sz="1400" dirty="0">
                <a:latin typeface="Gill Sans"/>
                <a:cs typeface="Times New Roman" panose="02020603050405020304" pitchFamily="18" charset="0"/>
              </a:rPr>
              <a:t> issuance of NFVI/VNF badges in recognition of the successful completion of verification and validation testing</a:t>
            </a:r>
          </a:p>
        </p:txBody>
      </p:sp>
      <p:pic>
        <p:nvPicPr>
          <p:cNvPr id="16" name="Picture 15">
            <a:extLst>
              <a:ext uri="{FF2B5EF4-FFF2-40B4-BE49-F238E27FC236}">
                <a16:creationId xmlns:a16="http://schemas.microsoft.com/office/drawing/2014/main" id="{A09940B9-9C26-4591-AF90-38A784B41D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137" y="4994266"/>
            <a:ext cx="757740" cy="880108"/>
          </a:xfrm>
          <a:prstGeom prst="rect">
            <a:avLst/>
          </a:prstGeom>
        </p:spPr>
      </p:pic>
      <p:pic>
        <p:nvPicPr>
          <p:cNvPr id="17" name="Picture 16">
            <a:extLst>
              <a:ext uri="{FF2B5EF4-FFF2-40B4-BE49-F238E27FC236}">
                <a16:creationId xmlns:a16="http://schemas.microsoft.com/office/drawing/2014/main" id="{90ED508D-DAD7-49A3-9237-91EEBB816B9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73204" y="4994266"/>
            <a:ext cx="757740" cy="880108"/>
          </a:xfrm>
          <a:prstGeom prst="rect">
            <a:avLst/>
          </a:prstGeom>
        </p:spPr>
      </p:pic>
      <p:sp>
        <p:nvSpPr>
          <p:cNvPr id="18" name="Rectangle 1">
            <a:extLst>
              <a:ext uri="{FF2B5EF4-FFF2-40B4-BE49-F238E27FC236}">
                <a16:creationId xmlns:a16="http://schemas.microsoft.com/office/drawing/2014/main" id="{59A258E8-4100-4729-9D6E-1EA5C4FDFA22}"/>
              </a:ext>
            </a:extLst>
          </p:cNvPr>
          <p:cNvSpPr>
            <a:spLocks noChangeArrowheads="1"/>
          </p:cNvSpPr>
          <p:nvPr/>
        </p:nvSpPr>
        <p:spPr bwMode="auto">
          <a:xfrm>
            <a:off x="1944632" y="5021983"/>
            <a:ext cx="4668094" cy="96433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L="171450" marR="0" lvl="0" indent="-171450"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en-US" altLang="en-US" sz="1400" b="0" i="0" u="none" strike="noStrike" cap="none" normalizeH="0" baseline="0" dirty="0">
                <a:ln>
                  <a:noFill/>
                </a:ln>
                <a:solidFill>
                  <a:schemeClr val="accent5">
                    <a:lumMod val="10000"/>
                  </a:schemeClr>
                </a:solidFill>
                <a:effectLst/>
                <a:latin typeface="Gill Sans"/>
              </a:rPr>
              <a:t>Utilization of target RM/RA-x certified RI lab</a:t>
            </a:r>
          </a:p>
          <a:p>
            <a:pPr marL="171450" lvl="0" indent="-171450" eaLnBrk="0" fontAlgn="base" hangingPunct="0">
              <a:spcBef>
                <a:spcPct val="0"/>
              </a:spcBef>
              <a:spcAft>
                <a:spcPct val="0"/>
              </a:spcAft>
              <a:buFont typeface="Wingdings" panose="05000000000000000000" pitchFamily="2" charset="2"/>
              <a:buChar char="ü"/>
            </a:pPr>
            <a:r>
              <a:rPr lang="en-US" altLang="en-US" sz="1400" dirty="0">
                <a:solidFill>
                  <a:schemeClr val="accent5">
                    <a:lumMod val="10000"/>
                  </a:schemeClr>
                </a:solidFill>
                <a:latin typeface="Gill Sans"/>
              </a:rPr>
              <a:t>Traceable test cases to requirements</a:t>
            </a:r>
            <a:endParaRPr kumimoji="0" lang="en-US" altLang="en-US" sz="1400" b="0" i="0" u="none" strike="noStrike" cap="none" normalizeH="0" baseline="0" dirty="0">
              <a:ln>
                <a:noFill/>
              </a:ln>
              <a:solidFill>
                <a:schemeClr val="accent5">
                  <a:lumMod val="10000"/>
                </a:schemeClr>
              </a:solidFill>
              <a:effectLst/>
              <a:latin typeface="Gill Sans"/>
            </a:endParaRPr>
          </a:p>
          <a:p>
            <a:pPr marL="171450" lvl="0" indent="-171450" eaLnBrk="0" fontAlgn="base" hangingPunct="0">
              <a:spcBef>
                <a:spcPct val="0"/>
              </a:spcBef>
              <a:spcAft>
                <a:spcPct val="0"/>
              </a:spcAft>
              <a:buFont typeface="Wingdings" panose="05000000000000000000" pitchFamily="2" charset="2"/>
              <a:buChar char="ü"/>
            </a:pPr>
            <a:r>
              <a:rPr lang="en-US" altLang="en-US" sz="1400" dirty="0">
                <a:solidFill>
                  <a:schemeClr val="accent5">
                    <a:lumMod val="10000"/>
                  </a:schemeClr>
                </a:solidFill>
                <a:latin typeface="Gill Sans"/>
              </a:rPr>
              <a:t>Adoption &amp; Execution of XTesting for RC pre-alpha validations</a:t>
            </a:r>
          </a:p>
        </p:txBody>
      </p:sp>
      <p:sp>
        <p:nvSpPr>
          <p:cNvPr id="19" name="Rectangle 1">
            <a:extLst>
              <a:ext uri="{FF2B5EF4-FFF2-40B4-BE49-F238E27FC236}">
                <a16:creationId xmlns:a16="http://schemas.microsoft.com/office/drawing/2014/main" id="{A13862CF-C884-405A-AE36-8269D1A3FDEC}"/>
              </a:ext>
            </a:extLst>
          </p:cNvPr>
          <p:cNvSpPr>
            <a:spLocks noChangeArrowheads="1"/>
          </p:cNvSpPr>
          <p:nvPr/>
        </p:nvSpPr>
        <p:spPr bwMode="auto">
          <a:xfrm>
            <a:off x="6612726" y="5021983"/>
            <a:ext cx="3849526" cy="96433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01568" numCol="1" anchor="ctr" anchorCtr="0" compatLnSpc="1">
            <a:prstTxWarp prst="textNoShape">
              <a:avLst/>
            </a:prstTxWarp>
            <a:spAutoFit/>
          </a:bodyPr>
          <a:lstStyle/>
          <a:p>
            <a:pPr marL="171450" lvl="0" indent="-171450" eaLnBrk="0" fontAlgn="base" hangingPunct="0">
              <a:spcBef>
                <a:spcPct val="0"/>
              </a:spcBef>
              <a:spcAft>
                <a:spcPct val="0"/>
              </a:spcAft>
              <a:buFont typeface="Wingdings" panose="05000000000000000000" pitchFamily="2" charset="2"/>
              <a:buChar char="ü"/>
            </a:pPr>
            <a:r>
              <a:rPr lang="en-US" altLang="en-US" sz="1400" dirty="0">
                <a:solidFill>
                  <a:schemeClr val="accent5">
                    <a:lumMod val="10000"/>
                  </a:schemeClr>
                </a:solidFill>
                <a:latin typeface="Gill Sans"/>
              </a:rPr>
              <a:t>Collation of Normalized Results in Centralized Repository</a:t>
            </a:r>
          </a:p>
          <a:p>
            <a:pPr marL="171450" lvl="0" indent="-171450" eaLnBrk="0" fontAlgn="base" hangingPunct="0">
              <a:spcBef>
                <a:spcPct val="0"/>
              </a:spcBef>
              <a:spcAft>
                <a:spcPct val="0"/>
              </a:spcAft>
              <a:buFont typeface="Wingdings" panose="05000000000000000000" pitchFamily="2" charset="2"/>
              <a:buChar char="ü"/>
            </a:pPr>
            <a:r>
              <a:rPr lang="en-US" altLang="en-US" sz="1400" dirty="0">
                <a:solidFill>
                  <a:schemeClr val="accent5">
                    <a:lumMod val="10000"/>
                  </a:schemeClr>
                </a:solidFill>
                <a:latin typeface="Gill Sans"/>
              </a:rPr>
              <a:t>Entry and exit criteria satisfied</a:t>
            </a:r>
          </a:p>
          <a:p>
            <a:pPr marL="171450" marR="0" lvl="0" indent="-171450" defTabSz="914400" rtl="0" eaLnBrk="0" fontAlgn="base" latinLnBrk="0" hangingPunct="0">
              <a:lnSpc>
                <a:spcPct val="100000"/>
              </a:lnSpc>
              <a:spcBef>
                <a:spcPct val="0"/>
              </a:spcBef>
              <a:spcAft>
                <a:spcPct val="0"/>
              </a:spcAft>
              <a:buClrTx/>
              <a:buSzTx/>
              <a:buFont typeface="Wingdings" panose="05000000000000000000" pitchFamily="2" charset="2"/>
              <a:buChar char="ü"/>
              <a:tabLst/>
            </a:pPr>
            <a:r>
              <a:rPr kumimoji="0" lang="en-US" altLang="en-US" sz="1400" b="0" i="0" u="none" strike="noStrike" cap="none" normalizeH="0" baseline="0" dirty="0">
                <a:ln>
                  <a:noFill/>
                </a:ln>
                <a:solidFill>
                  <a:schemeClr val="accent5">
                    <a:lumMod val="10000"/>
                  </a:schemeClr>
                </a:solidFill>
                <a:effectLst/>
                <a:latin typeface="Gill Sans"/>
              </a:rPr>
              <a:t>Required artifacts supplied to the OVP</a:t>
            </a:r>
          </a:p>
        </p:txBody>
      </p:sp>
      <p:sp>
        <p:nvSpPr>
          <p:cNvPr id="20" name="Slide Number Placeholder 1">
            <a:extLst>
              <a:ext uri="{FF2B5EF4-FFF2-40B4-BE49-F238E27FC236}">
                <a16:creationId xmlns:a16="http://schemas.microsoft.com/office/drawing/2014/main" id="{95E1A1F4-2662-4A19-8DFB-D97BB7002BB8}"/>
              </a:ext>
            </a:extLst>
          </p:cNvPr>
          <p:cNvSpPr txBox="1">
            <a:spLocks/>
          </p:cNvSpPr>
          <p:nvPr/>
        </p:nvSpPr>
        <p:spPr>
          <a:xfrm>
            <a:off x="11768399" y="6527288"/>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126">
              <a:defRPr/>
            </a:pPr>
            <a:r>
              <a:rPr lang="en-US" dirty="0">
                <a:solidFill>
                  <a:srgbClr val="000000"/>
                </a:solidFill>
                <a:latin typeface="ATT Aleck Sans" panose="020B0503020203020204" pitchFamily="34" charset="0"/>
              </a:rPr>
              <a:t>RR</a:t>
            </a:r>
          </a:p>
        </p:txBody>
      </p:sp>
      <p:cxnSp>
        <p:nvCxnSpPr>
          <p:cNvPr id="21" name="Straight Connector 20">
            <a:extLst>
              <a:ext uri="{FF2B5EF4-FFF2-40B4-BE49-F238E27FC236}">
                <a16:creationId xmlns:a16="http://schemas.microsoft.com/office/drawing/2014/main" id="{562B2007-F6C8-4975-A3D8-9311E7E215F5}"/>
              </a:ext>
            </a:extLst>
          </p:cNvPr>
          <p:cNvCxnSpPr>
            <a:cxnSpLocks/>
          </p:cNvCxnSpPr>
          <p:nvPr/>
        </p:nvCxnSpPr>
        <p:spPr>
          <a:xfrm>
            <a:off x="642318" y="4506120"/>
            <a:ext cx="10985894" cy="7296"/>
          </a:xfrm>
          <a:prstGeom prst="line">
            <a:avLst/>
          </a:prstGeom>
          <a:ln>
            <a:solidFill>
              <a:schemeClr val="tx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3697357"/>
      </p:ext>
    </p:extLst>
  </p:cSld>
  <p:clrMapOvr>
    <a:masterClrMapping/>
  </p:clrMapOvr>
  <p:transition>
    <p:wipe dir="r"/>
  </p:transition>
</p:sld>
</file>

<file path=ppt/theme/theme1.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The Linux Foundation">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24753</TotalTime>
  <Words>4153</Words>
  <Application>Microsoft Office PowerPoint</Application>
  <PresentationFormat>Widescreen</PresentationFormat>
  <Paragraphs>799</Paragraphs>
  <Slides>24</Slides>
  <Notes>22</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24</vt:i4>
      </vt:variant>
    </vt:vector>
  </HeadingPairs>
  <TitlesOfParts>
    <vt:vector size="40" baseType="lpstr">
      <vt:lpstr>-apple-system</vt:lpstr>
      <vt:lpstr>Arial</vt:lpstr>
      <vt:lpstr>ATT Aleck Sans</vt:lpstr>
      <vt:lpstr>Calibri</vt:lpstr>
      <vt:lpstr>Gill Sans</vt:lpstr>
      <vt:lpstr>Gill Sans Light</vt:lpstr>
      <vt:lpstr>Helvetica Neue</vt:lpstr>
      <vt:lpstr>HelveticaNeueLT Pro 25 UltLt</vt:lpstr>
      <vt:lpstr>HelveticaNeueLT Pro 35 Th</vt:lpstr>
      <vt:lpstr>Open Sans</vt:lpstr>
      <vt:lpstr>Segoe UI Historic</vt:lpstr>
      <vt:lpstr>Symbol</vt:lpstr>
      <vt:lpstr>Verdana</vt:lpstr>
      <vt:lpstr>Webdings</vt:lpstr>
      <vt:lpstr>Wingdings</vt:lpstr>
      <vt:lpstr>Office Theme</vt:lpstr>
      <vt:lpstr>Common NFVI Telco Taskforce Technical F2F Work Shop – January 13-16, 2020 </vt:lpstr>
      <vt:lpstr>Content &amp; MVP Targets</vt:lpstr>
      <vt:lpstr>Progress to Date | Key Accomplishments</vt:lpstr>
      <vt:lpstr>Level Set on MVPs</vt:lpstr>
      <vt:lpstr>Progress: Initial Content Creation </vt:lpstr>
      <vt:lpstr>Progress: Badging Requirements</vt:lpstr>
      <vt:lpstr>Progress: Badging Requirements.. Test Results</vt:lpstr>
      <vt:lpstr>Reference Certification</vt:lpstr>
      <vt:lpstr>Progress: Certification Process Framework</vt:lpstr>
      <vt:lpstr>Reference Certification Achievements | Targets for Alpha</vt:lpstr>
      <vt:lpstr>NFVI Compliance</vt:lpstr>
      <vt:lpstr>Framework</vt:lpstr>
      <vt:lpstr>Certification Process | Gap Analysis</vt:lpstr>
      <vt:lpstr>Exceptions: Certifications From the OVP Process</vt:lpstr>
      <vt:lpstr>Results: Compliance</vt:lpstr>
      <vt:lpstr>Next Steps</vt:lpstr>
      <vt:lpstr>Reference Certification Challenges</vt:lpstr>
      <vt:lpstr>Appendix</vt:lpstr>
      <vt:lpstr>Reference Certification Approach | Outcomes</vt:lpstr>
      <vt:lpstr>Relationship with CVC</vt:lpstr>
      <vt:lpstr>Relationship with OPNFV and OVP</vt:lpstr>
      <vt:lpstr>Chapter 8 Team: North Star</vt:lpstr>
      <vt:lpstr>Test Category / Case Gap Summary</vt:lpstr>
      <vt:lpstr>Test Category / Case Gap Summary.. Continued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dc:creator>
  <cp:lastModifiedBy>FIX, MICHAEL A</cp:lastModifiedBy>
  <cp:revision>1016</cp:revision>
  <dcterms:created xsi:type="dcterms:W3CDTF">2017-07-27T01:24:04Z</dcterms:created>
  <dcterms:modified xsi:type="dcterms:W3CDTF">2020-01-11T16:59:32Z</dcterms:modified>
</cp:coreProperties>
</file>