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839" r:id="rId1"/>
    <p:sldMasterId id="2147483857" r:id="rId2"/>
  </p:sldMasterIdLst>
  <p:notesMasterIdLst>
    <p:notesMasterId r:id="rId70"/>
  </p:notesMasterIdLst>
  <p:handoutMasterIdLst>
    <p:handoutMasterId r:id="rId71"/>
  </p:handoutMasterIdLst>
  <p:sldIdLst>
    <p:sldId id="974" r:id="rId3"/>
    <p:sldId id="919" r:id="rId4"/>
    <p:sldId id="1582" r:id="rId5"/>
    <p:sldId id="1670" r:id="rId6"/>
    <p:sldId id="653" r:id="rId7"/>
    <p:sldId id="1090" r:id="rId8"/>
    <p:sldId id="659" r:id="rId9"/>
    <p:sldId id="658" r:id="rId10"/>
    <p:sldId id="1647" r:id="rId11"/>
    <p:sldId id="1664" r:id="rId12"/>
    <p:sldId id="1665" r:id="rId13"/>
    <p:sldId id="1666" r:id="rId14"/>
    <p:sldId id="1613" r:id="rId15"/>
    <p:sldId id="986" r:id="rId16"/>
    <p:sldId id="1594" r:id="rId17"/>
    <p:sldId id="1667" r:id="rId18"/>
    <p:sldId id="994" r:id="rId19"/>
    <p:sldId id="1680" r:id="rId20"/>
    <p:sldId id="1682" r:id="rId21"/>
    <p:sldId id="1642" r:id="rId22"/>
    <p:sldId id="1675" r:id="rId23"/>
    <p:sldId id="1676" r:id="rId24"/>
    <p:sldId id="1677" r:id="rId25"/>
    <p:sldId id="1091" r:id="rId26"/>
    <p:sldId id="1092" r:id="rId27"/>
    <p:sldId id="1634" r:id="rId28"/>
    <p:sldId id="1648" r:id="rId29"/>
    <p:sldId id="1649" r:id="rId30"/>
    <p:sldId id="1596" r:id="rId31"/>
    <p:sldId id="1597" r:id="rId32"/>
    <p:sldId id="1598" r:id="rId33"/>
    <p:sldId id="1669" r:id="rId34"/>
    <p:sldId id="1599" r:id="rId35"/>
    <p:sldId id="1620" r:id="rId36"/>
    <p:sldId id="1624" r:id="rId37"/>
    <p:sldId id="1678" r:id="rId38"/>
    <p:sldId id="1653" r:id="rId39"/>
    <p:sldId id="1639" r:id="rId40"/>
    <p:sldId id="1640" r:id="rId41"/>
    <p:sldId id="1641" r:id="rId42"/>
    <p:sldId id="1679" r:id="rId43"/>
    <p:sldId id="1608" r:id="rId44"/>
    <p:sldId id="1609" r:id="rId45"/>
    <p:sldId id="1600" r:id="rId46"/>
    <p:sldId id="1690" r:id="rId47"/>
    <p:sldId id="1602" r:id="rId48"/>
    <p:sldId id="1040" r:id="rId49"/>
    <p:sldId id="1652" r:id="rId50"/>
    <p:sldId id="1606" r:id="rId51"/>
    <p:sldId id="1685" r:id="rId52"/>
    <p:sldId id="1686" r:id="rId53"/>
    <p:sldId id="1687" r:id="rId54"/>
    <p:sldId id="1688" r:id="rId55"/>
    <p:sldId id="1689" r:id="rId56"/>
    <p:sldId id="1607" r:id="rId57"/>
    <p:sldId id="1604" r:id="rId58"/>
    <p:sldId id="1659" r:id="rId59"/>
    <p:sldId id="700" r:id="rId60"/>
    <p:sldId id="701" r:id="rId61"/>
    <p:sldId id="702" r:id="rId62"/>
    <p:sldId id="1660" r:id="rId63"/>
    <p:sldId id="1622" r:id="rId64"/>
    <p:sldId id="1691" r:id="rId65"/>
    <p:sldId id="1661" r:id="rId66"/>
    <p:sldId id="1610" r:id="rId67"/>
    <p:sldId id="1611" r:id="rId68"/>
    <p:sldId id="1581" r:id="rId6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BELTRAN, JONATHAN" initials="BJ" lastIdx="4" clrIdx="6">
    <p:extLst>
      <p:ext uri="{19B8F6BF-5375-455C-9EA6-DF929625EA0E}">
        <p15:presenceInfo xmlns:p15="http://schemas.microsoft.com/office/powerpoint/2012/main" userId="S-1-5-21-2057499049-1289676208-1959431660-9019098" providerId="AD"/>
      </p:ext>
    </p:extLst>
  </p:cmAuthor>
  <p:cmAuthor id="1" name="Ray Paik" initials="RP" lastIdx="1" clrIdx="0">
    <p:extLst>
      <p:ext uri="{19B8F6BF-5375-455C-9EA6-DF929625EA0E}">
        <p15:presenceInfo xmlns:p15="http://schemas.microsoft.com/office/powerpoint/2012/main" userId="Ray Paik" providerId="None"/>
      </p:ext>
    </p:extLst>
  </p:cmAuthor>
  <p:cmAuthor id="8" name="TENNANT, RICK" initials="TR" lastIdx="13" clrIdx="7">
    <p:extLst>
      <p:ext uri="{19B8F6BF-5375-455C-9EA6-DF929625EA0E}">
        <p15:presenceInfo xmlns:p15="http://schemas.microsoft.com/office/powerpoint/2012/main" userId="S-1-5-21-2057499049-1289676208-1959431660-6035214" providerId="AD"/>
      </p:ext>
    </p:extLst>
  </p:cmAuthor>
  <p:cmAuthor id="2" name="Lisa Caywood" initials="" lastIdx="3" clrIdx="1"/>
  <p:cmAuthor id="9" name="COTTRELL, MARK" initials="CM" lastIdx="15" clrIdx="8">
    <p:extLst>
      <p:ext uri="{19B8F6BF-5375-455C-9EA6-DF929625EA0E}">
        <p15:presenceInfo xmlns:p15="http://schemas.microsoft.com/office/powerpoint/2012/main" userId="S::mc2472@att.com::277df84e-cb6f-4b54-9925-96f7b61c834e" providerId="AD"/>
      </p:ext>
    </p:extLst>
  </p:cmAuthor>
  <p:cmAuthor id="3" name="Dave Neary" initials="" lastIdx="3" clrIdx="2"/>
  <p:cmAuthor id="4" name="Rabi, Abdel, Vodafone Group" initials="RAVG" lastIdx="4" clrIdx="3">
    <p:extLst>
      <p:ext uri="{19B8F6BF-5375-455C-9EA6-DF929625EA0E}">
        <p15:presenceInfo xmlns:p15="http://schemas.microsoft.com/office/powerpoint/2012/main" userId="S-1-5-21-329068152-1383384898-682003330-11820213" providerId="AD"/>
      </p:ext>
    </p:extLst>
  </p:cmAuthor>
  <p:cmAuthor id="5" name="Al Blackburn" initials="AB" lastIdx="2" clrIdx="4">
    <p:extLst>
      <p:ext uri="{19B8F6BF-5375-455C-9EA6-DF929625EA0E}">
        <p15:presenceInfo xmlns:p15="http://schemas.microsoft.com/office/powerpoint/2012/main" userId="8bb2501cd7ece6f0" providerId="Windows Live"/>
      </p:ext>
    </p:extLst>
  </p:cmAuthor>
  <p:cmAuthor id="6" name="Rabi, Abdel, Vodafone Group" initials="RAVG [2]" lastIdx="10" clrIdx="5">
    <p:extLst>
      <p:ext uri="{19B8F6BF-5375-455C-9EA6-DF929625EA0E}">
        <p15:presenceInfo xmlns:p15="http://schemas.microsoft.com/office/powerpoint/2012/main" userId="S::abdel.rabi@vodafone.com::004305ab-5d28-4345-84dd-83f5658ac31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DD7CD"/>
    <a:srgbClr val="000001"/>
    <a:srgbClr val="828282"/>
    <a:srgbClr val="FFF9CD"/>
    <a:srgbClr val="5EBDBA"/>
    <a:srgbClr val="063A60"/>
    <a:srgbClr val="ADD7CC"/>
    <a:srgbClr val="61CBD0"/>
    <a:srgbClr val="ACD9CD"/>
    <a:srgbClr val="7E7F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460" autoAdjust="0"/>
    <p:restoredTop sz="87652" autoAdjust="0"/>
  </p:normalViewPr>
  <p:slideViewPr>
    <p:cSldViewPr snapToGrid="0">
      <p:cViewPr varScale="1">
        <p:scale>
          <a:sx n="98" d="100"/>
          <a:sy n="98" d="100"/>
        </p:scale>
        <p:origin x="60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0" d="100"/>
          <a:sy n="50" d="100"/>
        </p:scale>
        <p:origin x="2710" y="1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viewProps" Target="viewProps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commentAuthors" Target="commentAuthor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notesMaster" Target="notesMasters/notesMaster1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tableStyles" Target="tableStyles.xml"/><Relationship Id="rId7" Type="http://schemas.openxmlformats.org/officeDocument/2006/relationships/slide" Target="slides/slide5.xml"/><Relationship Id="rId7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0B3B98B-670F-4CAC-8AE4-86E6A4BEC32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142D9C-CA2F-43A8-BD17-82801BB6F39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5BD138-B943-41D0-AA25-3E31E4B54343}" type="datetimeFigureOut">
              <a:rPr lang="en-US" smtClean="0"/>
              <a:t>1/12/20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F5B32F-DDC7-4894-A21D-2FFA09EAE9A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135E36-587A-4348-B8FA-1F84CEB34B5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0122B8-1506-4F66-A1F8-3CD461C110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0884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A98FF-CEE4-BE40-BBB8-249814B584D6}" type="datetimeFigureOut">
              <a:rPr lang="en-US" smtClean="0"/>
              <a:t>1/12/20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7F527C-4AEA-214A-BB9D-D3E8570550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19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7F527C-4AEA-214A-BB9D-D3E8570550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1182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7999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17447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6527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3721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672875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0979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Snowdon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Cruachan</a:t>
            </a:r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4052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3730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596916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7F527C-4AEA-214A-BB9D-D3E8570550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0510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7F527C-4AEA-214A-BB9D-D3E8570550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5305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7F527C-4AEA-214A-BB9D-D3E8570550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52032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9091386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31249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54951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372122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2742804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18827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7F527C-4AEA-214A-BB9D-D3E8570550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3778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7F527C-4AEA-214A-BB9D-D3E8570550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3631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72782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52503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28067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Snowdon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Cruachan</a:t>
            </a:r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74554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Snowdon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Cruachan</a:t>
            </a:r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12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96674-6DBF-4AF4-BB2A-9C6C49834C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969963"/>
            <a:ext cx="5867400" cy="2387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4400">
                <a:solidFill>
                  <a:schemeClr val="bg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E8F870-2598-49CF-82D4-46AF75F343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buNone/>
              <a:defRPr sz="2800">
                <a:solidFill>
                  <a:schemeClr val="bg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11" name="Picture 10" descr="A picture containing thing&#10;&#10;Description generated with high confidence">
            <a:extLst>
              <a:ext uri="{FF2B5EF4-FFF2-40B4-BE49-F238E27FC236}">
                <a16:creationId xmlns:a16="http://schemas.microsoft.com/office/drawing/2014/main" id="{5D3F5315-6012-4210-B944-244AD4C6BBA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1459" y="5285512"/>
            <a:ext cx="5029200" cy="300175"/>
          </a:xfrm>
          <a:prstGeom prst="rect">
            <a:avLst/>
          </a:prstGeom>
        </p:spPr>
      </p:pic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8D44FD3F-725E-41D2-B2C0-B6BBF6D830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1/12/20</a:t>
            </a:fld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99A11101-3C84-4A94-936F-7D1E02B8F9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The Linux Foundation, not for distribution beyond Governing Board Members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2979794E-4104-483D-989F-A11921D5D7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0" y="4926539"/>
            <a:ext cx="1048603" cy="101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202550"/>
      </p:ext>
    </p:extLst>
  </p:cSld>
  <p:clrMapOvr>
    <a:masterClrMapping/>
  </p:clrMapOvr>
  <p:transition>
    <p:wipe dir="r"/>
  </p:transition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Center Title Dark Background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280" y="923925"/>
            <a:ext cx="109728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9280" y="2279968"/>
            <a:ext cx="10972800" cy="310515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  <a:lvl2pPr algn="ctr"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65F3B7FB-3488-4F2A-8DA7-810B47FFF8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12207" y="5989255"/>
            <a:ext cx="749873" cy="7315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F5BF56C-CBDE-425C-AB0B-A5E3ED65EA1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F9CFCA6-CFBD-B141-AD51-819E452F00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12207" y="5989255"/>
            <a:ext cx="749873" cy="73158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611F546-87F4-7C46-95B1-28D715FA48E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537169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ansition Dark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447925"/>
            <a:ext cx="109728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F5BF56C-CBDE-425C-AB0B-A5E3ED65EA1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9425D245-ABCE-45B3-B4AF-42A535753E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527" y="5916226"/>
            <a:ext cx="749873" cy="73158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2FD2EFA-7F6B-184C-A540-406CC8E161E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BA6D171-C685-874E-8922-9533C4F0419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527" y="5916226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778295"/>
      </p:ext>
    </p:extLst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10E5AEC2-ADE2-4324-BC00-198D5390D9F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08900" y="0"/>
            <a:ext cx="4483100" cy="6858000"/>
          </a:xfrm>
          <a:solidFill>
            <a:srgbClr val="00183C">
              <a:alpha val="95000"/>
            </a:srgbClr>
          </a:solidFill>
        </p:spPr>
        <p:txBody>
          <a:bodyPr lIns="457200" tIns="457200" rIns="2286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C18DD7BF-D766-4A16-AEEE-F854D9B079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4253646"/>
      </p:ext>
    </p:extLst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F916C25-C328-4AF9-B5FE-F3389D1B816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0"/>
            <a:ext cx="4483100" cy="6858000"/>
          </a:xfrm>
          <a:solidFill>
            <a:srgbClr val="00183C">
              <a:alpha val="95000"/>
            </a:srgbClr>
          </a:solidFill>
        </p:spPr>
        <p:txBody>
          <a:bodyPr lIns="457200" tIns="457200" rIns="2286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185600B7-288B-4689-A425-8D3B467D82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718991"/>
      </p:ext>
    </p:extLst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Full Width Dark Background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B745F8A-2E84-4D07-B488-45D6A41342E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" y="6295331"/>
            <a:ext cx="2693086" cy="1607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6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2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E1838B0F-697B-4A6E-97BA-24CC950EB8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8272379-2C5F-E74A-9D2A-AC16D0921E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" y="6295331"/>
            <a:ext cx="2693086" cy="160741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04F064C-24B3-A043-B575-1806B2F09BE6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A9E234FA-FAD0-B44B-9AB8-CB3D30646B4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035001"/>
      </p:ext>
    </p:extLst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ext Full Width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624840" y="365125"/>
            <a:ext cx="10934000" cy="9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  <a:defRPr sz="3600" b="0" i="0" u="none" strike="noStrike" cap="none">
                <a:solidFill>
                  <a:srgbClr val="168FD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2pPr>
            <a:lvl3pPr lvl="2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3pPr>
            <a:lvl4pPr lvl="3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4pPr>
            <a:lvl5pPr lvl="4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5pPr>
            <a:lvl6pPr lvl="5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6pPr>
            <a:lvl7pPr lvl="6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7pPr>
            <a:lvl8pPr lvl="7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8pPr>
            <a:lvl9pPr lvl="8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9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624840" y="1335088"/>
            <a:ext cx="109340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609585" marR="0" lvl="0" indent="-482588" algn="l" rtl="0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168FDF"/>
              </a:buClr>
              <a:buSzPts val="2100"/>
              <a:buFont typeface="Helvetica Neue"/>
              <a:buChar char="›"/>
              <a:defRPr sz="28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sz="26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828754" marR="0" lvl="2" indent="-4571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800"/>
              <a:buFont typeface="Helvetica Neue"/>
              <a:buChar char="›"/>
              <a:defRPr sz="24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2438339" marR="0" lvl="3" indent="-448722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700"/>
              <a:buFont typeface="Helvetica Neue"/>
              <a:buChar char="›"/>
              <a:defRPr sz="22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3047924" marR="0" lvl="4" indent="-4317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cxnSp>
        <p:nvCxnSpPr>
          <p:cNvPr id="27" name="Shape 27"/>
          <p:cNvCxnSpPr/>
          <p:nvPr/>
        </p:nvCxnSpPr>
        <p:spPr>
          <a:xfrm>
            <a:off x="411480" y="365125"/>
            <a:ext cx="0" cy="6108800"/>
          </a:xfrm>
          <a:prstGeom prst="straightConnector1">
            <a:avLst/>
          </a:prstGeom>
          <a:noFill/>
          <a:ln w="9525" cap="flat" cmpd="sng">
            <a:solidFill>
              <a:srgbClr val="168FDF"/>
            </a:solidFill>
            <a:prstDash val="solid"/>
            <a:miter lim="800000"/>
            <a:headEnd type="none" w="med" len="med"/>
            <a:tailEnd type="none" w="med" len="med"/>
          </a:ln>
        </p:spPr>
      </p:cxnSp>
      <p:pic>
        <p:nvPicPr>
          <p:cNvPr id="28" name="Shape 28"/>
          <p:cNvPicPr preferRelativeResize="0"/>
          <p:nvPr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084" y="6312024"/>
            <a:ext cx="2710843" cy="161801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Shape 29"/>
          <p:cNvSpPr txBox="1">
            <a:spLocks noGrp="1"/>
          </p:cNvSpPr>
          <p:nvPr>
            <p:ph type="dt" idx="10"/>
          </p:nvPr>
        </p:nvSpPr>
        <p:spPr>
          <a:xfrm>
            <a:off x="10990556" y="6583680"/>
            <a:ext cx="824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457189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914377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371566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1828754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285943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2743131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20032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3657509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fld id="{A832D968-65BA-43C9-AD29-5A3F48D1B46D}" type="datetime1">
              <a:rPr lang="en-US" smtClean="0"/>
              <a:pPr/>
              <a:t>1/12/20</a:t>
            </a:fld>
            <a:endParaRPr lang="en-US" dirty="0"/>
          </a:p>
        </p:txBody>
      </p:sp>
      <p:sp>
        <p:nvSpPr>
          <p:cNvPr id="30" name="Shape 30"/>
          <p:cNvSpPr txBox="1">
            <a:spLocks noGrp="1"/>
          </p:cNvSpPr>
          <p:nvPr>
            <p:ph type="ftr" idx="11"/>
          </p:nvPr>
        </p:nvSpPr>
        <p:spPr>
          <a:xfrm>
            <a:off x="607381" y="6583680"/>
            <a:ext cx="3368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457189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914377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371566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1828754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285943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2743131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20032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3657509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r>
              <a:rPr lang="en-US"/>
              <a:t>The Linux Foundation, not for distribution beyond Governing Board Members</a:t>
            </a:r>
            <a:endParaRPr lang="en-US" dirty="0"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824339" y="6583680"/>
            <a:ext cx="3676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532059"/>
      </p:ext>
    </p:extLst>
  </p:cSld>
  <p:clrMapOvr>
    <a:masterClrMapping/>
  </p:clrMapOvr>
  <p:transition>
    <p:wipe dir="r"/>
  </p:transition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Two Column">
  <p:cSld name="1_Text Two Column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624840" y="365125"/>
            <a:ext cx="10934000" cy="9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  <a:defRPr sz="3600" b="0" i="0" u="none" strike="noStrike" cap="none">
                <a:solidFill>
                  <a:srgbClr val="168FD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9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24840" y="1335088"/>
            <a:ext cx="53320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9585" marR="0" lvl="0" indent="-482588" algn="l" rtl="0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168FDF"/>
              </a:buClr>
              <a:buSzPts val="2100"/>
              <a:buFont typeface="Helvetica Neue"/>
              <a:buChar char="›"/>
              <a:defRPr sz="28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sz="26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828754" marR="0" lvl="2" indent="-4571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800"/>
              <a:buFont typeface="Helvetica Neue"/>
              <a:buChar char="›"/>
              <a:defRPr sz="24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2438339" marR="0" lvl="3" indent="-448722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700"/>
              <a:buFont typeface="Helvetica Neue"/>
              <a:buChar char="›"/>
              <a:defRPr sz="22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3047924" marR="0" lvl="4" indent="-4317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cxnSp>
        <p:nvCxnSpPr>
          <p:cNvPr id="68" name="Shape 68"/>
          <p:cNvCxnSpPr/>
          <p:nvPr/>
        </p:nvCxnSpPr>
        <p:spPr>
          <a:xfrm>
            <a:off x="411480" y="365125"/>
            <a:ext cx="0" cy="6108800"/>
          </a:xfrm>
          <a:prstGeom prst="straightConnector1">
            <a:avLst/>
          </a:prstGeom>
          <a:noFill/>
          <a:ln w="9525" cap="flat" cmpd="sng">
            <a:solidFill>
              <a:srgbClr val="168FDF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9" name="Shape 69"/>
          <p:cNvSpPr txBox="1">
            <a:spLocks noGrp="1"/>
          </p:cNvSpPr>
          <p:nvPr>
            <p:ph type="body" idx="2"/>
          </p:nvPr>
        </p:nvSpPr>
        <p:spPr>
          <a:xfrm>
            <a:off x="6226649" y="1335088"/>
            <a:ext cx="53320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9585" marR="0" lvl="0" indent="-482588" algn="l" rtl="0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168FDF"/>
              </a:buClr>
              <a:buSzPts val="2100"/>
              <a:buFont typeface="Helvetica Neue"/>
              <a:buChar char="›"/>
              <a:defRPr sz="28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sz="26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828754" marR="0" lvl="2" indent="-4571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800"/>
              <a:buFont typeface="Helvetica Neue"/>
              <a:buChar char="›"/>
              <a:defRPr sz="24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2438339" marR="0" lvl="3" indent="-448722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700"/>
              <a:buFont typeface="Helvetica Neue"/>
              <a:buChar char="›"/>
              <a:defRPr sz="22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3047924" marR="0" lvl="4" indent="-4317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70" name="Shape 70"/>
          <p:cNvPicPr preferRelativeResize="0"/>
          <p:nvPr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084" y="6312024"/>
            <a:ext cx="2710843" cy="161801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10990556" y="6583680"/>
            <a:ext cx="824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1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fld id="{A832D968-65BA-43C9-AD29-5A3F48D1B46D}" type="datetime1">
              <a:rPr lang="en-US" smtClean="0"/>
              <a:pPr/>
              <a:t>1/12/20</a:t>
            </a:fld>
            <a:endParaRPr lang="en-US" dirty="0"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607381" y="6583680"/>
            <a:ext cx="3368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1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r>
              <a:rPr lang="en-US"/>
              <a:t>The Linux Foundation, not for distribution beyond Governing Board Members</a:t>
            </a:r>
            <a:endParaRPr lang="en-US" dirty="0"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11824339" y="6583680"/>
            <a:ext cx="3676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734998"/>
      </p:ext>
    </p:extLst>
  </p:cSld>
  <p:clrMapOvr>
    <a:masterClrMapping/>
  </p:clrMapOvr>
  <p:transition>
    <p:fade thruBlk="1"/>
  </p:transition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Full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5825" y="6027416"/>
            <a:ext cx="752901" cy="731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657213"/>
      </p:ext>
    </p:extLst>
  </p:cSld>
  <p:clrMapOvr>
    <a:masterClrMapping/>
  </p:clrMapOvr>
  <p:transition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ransition Dark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447925"/>
            <a:ext cx="109728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F5BF56C-CBDE-425C-AB0B-A5E3ED65EA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9425D245-ABCE-45B3-B4AF-42A535753E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527" y="5916226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218926"/>
      </p:ext>
    </p:extLst>
  </p:cSld>
  <p:clrMapOvr>
    <a:masterClrMapping/>
  </p:clrMapOvr>
  <p:transition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8853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744553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Full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5825" y="6027416"/>
            <a:ext cx="752901" cy="731014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9B7C9C6-5CCC-8A4E-A90A-EB22EC12F4ED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C000C7AD-14D7-2C49-A927-58E1D5A9BE6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E9A591B-1575-344C-9B00-3E8E8C0664A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5825" y="6027416"/>
            <a:ext cx="752901" cy="731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524412"/>
      </p:ext>
    </p:extLst>
  </p:cSld>
  <p:clrMapOvr>
    <a:masterClrMapping/>
  </p:clrMapOvr>
  <p:transition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ultiple 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F55ED77-8D53-4E38-A672-3DF5FDBA37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37549" y="1471218"/>
            <a:ext cx="4670385" cy="4670385"/>
          </a:xfrm>
          <a:prstGeom prst="ellipse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sp>
        <p:nvSpPr>
          <p:cNvPr id="10" name="Picture Placeholder 3">
            <a:extLst>
              <a:ext uri="{FF2B5EF4-FFF2-40B4-BE49-F238E27FC236}">
                <a16:creationId xmlns:a16="http://schemas.microsoft.com/office/drawing/2014/main" id="{52E8274E-3370-488B-B9A6-CF68656B23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32624" y="1471218"/>
            <a:ext cx="4670385" cy="4670385"/>
          </a:xfrm>
          <a:prstGeom prst="ellipse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389490"/>
      </p:ext>
    </p:extLst>
  </p:cSld>
  <p:clrMapOvr>
    <a:masterClrMapping/>
  </p:clrMapOvr>
  <p:transition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ultiple Squa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6470416-62E5-45BD-8366-97241BEF0F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4841" y="1410656"/>
            <a:ext cx="5463444" cy="48228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sp>
        <p:nvSpPr>
          <p:cNvPr id="16" name="Picture Placeholder 4">
            <a:extLst>
              <a:ext uri="{FF2B5EF4-FFF2-40B4-BE49-F238E27FC236}">
                <a16:creationId xmlns:a16="http://schemas.microsoft.com/office/drawing/2014/main" id="{568EDEDE-0A95-48EC-9FEC-512C723F8C4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5282" y="1406573"/>
            <a:ext cx="5463444" cy="48228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244710"/>
      </p:ext>
    </p:extLst>
  </p:cSld>
  <p:clrMapOvr>
    <a:masterClrMapping/>
  </p:clrMapOvr>
  <p:transition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Half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728960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267960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06A11248-6DB6-4BE9-ABB6-1F15DF1C9E3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23F15E98-590D-4DCD-8C24-1F6E320D04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325114"/>
      </p:ext>
    </p:extLst>
  </p:cSld>
  <p:clrMapOvr>
    <a:masterClrMapping/>
  </p:clrMapOvr>
  <p:transition>
    <p:wipe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Center Title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82F4EE1-5CFE-4CF6-AAAC-50973154BD5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6312021"/>
            <a:ext cx="2710842" cy="161801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CFB59FDB-CA63-4866-A385-8705E71738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69369"/>
      </p:ext>
    </p:extLst>
  </p:cSld>
  <p:clrMapOvr>
    <a:masterClrMapping/>
  </p:clrMapOvr>
  <p:transition>
    <p:wipe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  <a:latin typeface="HelveticaNeueLT Pro 25 UltLt" panose="020B0303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332077" cy="4351338"/>
          </a:xfrm>
        </p:spPr>
        <p:txBody>
          <a:bodyPr>
            <a:normAutofit/>
          </a:bodyPr>
          <a:lstStyle>
            <a:lvl1pPr>
              <a:defRPr sz="2800">
                <a:latin typeface="HelveticaNeueLT Pro 25 UltLt" panose="020B0303020202020204" pitchFamily="34" charset="0"/>
              </a:defRPr>
            </a:lvl1pPr>
            <a:lvl2pPr>
              <a:defRPr sz="2600">
                <a:latin typeface="HelveticaNeueLT Pro 25 UltLt" panose="020B0303020202020204" pitchFamily="34" charset="0"/>
              </a:defRPr>
            </a:lvl2pPr>
            <a:lvl3pPr>
              <a:defRPr sz="2400">
                <a:latin typeface="HelveticaNeueLT Pro 25 UltLt" panose="020B0303020202020204" pitchFamily="34" charset="0"/>
              </a:defRPr>
            </a:lvl3pPr>
            <a:lvl4pPr>
              <a:defRPr sz="2200">
                <a:latin typeface="HelveticaNeueLT Pro 25 UltLt" panose="020B0303020202020204" pitchFamily="34" charset="0"/>
              </a:defRPr>
            </a:lvl4pPr>
            <a:lvl5pPr>
              <a:defRPr sz="2000">
                <a:latin typeface="HelveticaNeueLT Pro 25 UltLt" panose="020B0303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1904ADA-A77E-4757-8BD5-FDB885138D4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26649" y="1335088"/>
            <a:ext cx="5332077" cy="4351338"/>
          </a:xfrm>
        </p:spPr>
        <p:txBody>
          <a:bodyPr>
            <a:normAutofit/>
          </a:bodyPr>
          <a:lstStyle>
            <a:lvl1pPr>
              <a:defRPr sz="2800">
                <a:latin typeface="HelveticaNeueLT Pro 25 UltLt" panose="020B0303020202020204" pitchFamily="34" charset="0"/>
              </a:defRPr>
            </a:lvl1pPr>
            <a:lvl2pPr>
              <a:defRPr sz="2600">
                <a:latin typeface="HelveticaNeueLT Pro 25 UltLt" panose="020B0303020202020204" pitchFamily="34" charset="0"/>
              </a:defRPr>
            </a:lvl2pPr>
            <a:lvl3pPr>
              <a:defRPr sz="2400">
                <a:latin typeface="HelveticaNeueLT Pro 25 UltLt" panose="020B0303020202020204" pitchFamily="34" charset="0"/>
              </a:defRPr>
            </a:lvl3pPr>
            <a:lvl4pPr>
              <a:defRPr sz="2200">
                <a:latin typeface="HelveticaNeueLT Pro 25 UltLt" panose="020B0303020202020204" pitchFamily="34" charset="0"/>
              </a:defRPr>
            </a:lvl4pPr>
            <a:lvl5pPr>
              <a:defRPr sz="2000">
                <a:latin typeface="HelveticaNeueLT Pro 25 UltLt" panose="020B0303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57975DD-137C-44EE-877A-F4D51DCC675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355B86E5-3A61-4604-BF22-43B19213C7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195D8B75-5272-4566-AEB6-660BEE8804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863588"/>
      </p:ext>
    </p:extLst>
  </p:cSld>
  <p:clrMapOvr>
    <a:masterClrMapping/>
  </p:clrMapOvr>
  <p:transition>
    <p:wipe dir="r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Center Title Imag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121CAE9-8A36-489B-8DE8-E575C81FB6B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-8238"/>
            <a:ext cx="12192000" cy="686623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287E3C7-0570-4693-B974-564C9FB438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78" y="6312021"/>
            <a:ext cx="2710842" cy="161801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433D9FC6-B62D-4DCF-BE8A-B10486C8E1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272738"/>
      </p:ext>
    </p:extLst>
  </p:cSld>
  <p:clrMapOvr>
    <a:masterClrMapping/>
  </p:clrMapOvr>
  <p:transition>
    <p:wipe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Center Title Dark Background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280" y="923925"/>
            <a:ext cx="109728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9280" y="2279968"/>
            <a:ext cx="10972800" cy="310515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  <a:lvl2pPr algn="ctr"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65F3B7FB-3488-4F2A-8DA7-810B47FFF8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12207" y="5989255"/>
            <a:ext cx="749873" cy="7315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F5BF56C-CBDE-425C-AB0B-A5E3ED65EA1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533435"/>
      </p:ext>
    </p:extLst>
  </p:cSld>
  <p:clrMapOvr>
    <a:masterClrMapping/>
  </p:clrMapOvr>
  <p:transition>
    <p:wipe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10E5AEC2-ADE2-4324-BC00-198D5390D9F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08900" y="0"/>
            <a:ext cx="4483100" cy="6858000"/>
          </a:xfrm>
          <a:solidFill>
            <a:srgbClr val="00183C">
              <a:alpha val="95000"/>
            </a:srgbClr>
          </a:solidFill>
        </p:spPr>
        <p:txBody>
          <a:bodyPr lIns="457200" tIns="457200" rIns="2286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C18DD7BF-D766-4A16-AEEE-F854D9B079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436454"/>
      </p:ext>
    </p:extLst>
  </p:cSld>
  <p:clrMapOvr>
    <a:masterClrMapping/>
  </p:clrMapOvr>
  <p:transition>
    <p:wipe dir="r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F916C25-C328-4AF9-B5FE-F3389D1B816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0"/>
            <a:ext cx="4483100" cy="6858000"/>
          </a:xfrm>
          <a:solidFill>
            <a:srgbClr val="00183C">
              <a:alpha val="95000"/>
            </a:srgbClr>
          </a:solidFill>
        </p:spPr>
        <p:txBody>
          <a:bodyPr lIns="457200" tIns="457200" rIns="2286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185600B7-288B-4689-A425-8D3B467D82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090714"/>
      </p:ext>
    </p:extLst>
  </p:cSld>
  <p:clrMapOvr>
    <a:masterClrMapping/>
  </p:clrMapOvr>
  <p:transition>
    <p:wipe dir="r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Full Width Dark Background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B745F8A-2E84-4D07-B488-45D6A41342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" y="6295331"/>
            <a:ext cx="2693086" cy="1607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6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2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E1838B0F-697B-4A6E-97BA-24CC950EB8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727139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8853" y="6027131"/>
            <a:ext cx="749873" cy="731583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D886F16-98B6-3E4A-86AC-CBB0B93EC7C4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E6786EBA-17D3-DF46-9FAD-9313E8F222C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3B13D85-2D8A-0A4E-99D5-B28CECD4045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8853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031183"/>
      </p:ext>
    </p:extLst>
  </p:cSld>
  <p:clrMapOvr>
    <a:masterClrMapping/>
  </p:clrMapOvr>
  <p:transition>
    <p:wipe dir="r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>
            <a:spLocks noGrp="1"/>
          </p:cNvSpPr>
          <p:nvPr>
            <p:ph type="pic" sz="quarter" idx="13"/>
          </p:nvPr>
        </p:nvSpPr>
        <p:spPr>
          <a:xfrm>
            <a:off x="829851" y="1588418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/>
              <a:t>单击图标添加图片</a:t>
            </a:r>
          </a:p>
        </p:txBody>
      </p:sp>
      <p:sp>
        <p:nvSpPr>
          <p:cNvPr id="198" name="Shape 198"/>
          <p:cNvSpPr>
            <a:spLocks noGrp="1"/>
          </p:cNvSpPr>
          <p:nvPr>
            <p:ph type="pic" sz="quarter" idx="14"/>
          </p:nvPr>
        </p:nvSpPr>
        <p:spPr>
          <a:xfrm>
            <a:off x="3632685" y="1588418"/>
            <a:ext cx="2160002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/>
              <a:t>单击图标添加图片</a:t>
            </a:r>
          </a:p>
        </p:txBody>
      </p:sp>
      <p:sp>
        <p:nvSpPr>
          <p:cNvPr id="199" name="Shape 199"/>
          <p:cNvSpPr>
            <a:spLocks noGrp="1"/>
          </p:cNvSpPr>
          <p:nvPr>
            <p:ph type="pic" sz="quarter" idx="15"/>
          </p:nvPr>
        </p:nvSpPr>
        <p:spPr>
          <a:xfrm>
            <a:off x="6435521" y="1588418"/>
            <a:ext cx="2160002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/>
              <a:t>单击图标添加图片</a:t>
            </a:r>
          </a:p>
        </p:txBody>
      </p:sp>
      <p:sp>
        <p:nvSpPr>
          <p:cNvPr id="200" name="Shape 200"/>
          <p:cNvSpPr>
            <a:spLocks noGrp="1"/>
          </p:cNvSpPr>
          <p:nvPr>
            <p:ph type="pic" sz="quarter" idx="16"/>
          </p:nvPr>
        </p:nvSpPr>
        <p:spPr>
          <a:xfrm>
            <a:off x="9238355" y="1588418"/>
            <a:ext cx="2160002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/>
              <a:t>单击图标添加图片</a:t>
            </a:r>
          </a:p>
        </p:txBody>
      </p:sp>
      <p:sp>
        <p:nvSpPr>
          <p:cNvPr id="201" name="Shape 201"/>
          <p:cNvSpPr>
            <a:spLocks noGrp="1"/>
          </p:cNvSpPr>
          <p:nvPr>
            <p:ph type="pic" sz="quarter" idx="17"/>
          </p:nvPr>
        </p:nvSpPr>
        <p:spPr>
          <a:xfrm>
            <a:off x="785295" y="3994921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/>
              <a:t>单击图标添加图片</a:t>
            </a:r>
          </a:p>
        </p:txBody>
      </p:sp>
      <p:sp>
        <p:nvSpPr>
          <p:cNvPr id="202" name="Shape 202"/>
          <p:cNvSpPr>
            <a:spLocks noGrp="1"/>
          </p:cNvSpPr>
          <p:nvPr>
            <p:ph type="pic" sz="quarter" idx="18"/>
          </p:nvPr>
        </p:nvSpPr>
        <p:spPr>
          <a:xfrm>
            <a:off x="3588130" y="3994921"/>
            <a:ext cx="2160002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/>
              <a:t>单击图标添加图片</a:t>
            </a:r>
          </a:p>
        </p:txBody>
      </p:sp>
      <p:sp>
        <p:nvSpPr>
          <p:cNvPr id="203" name="Shape 203"/>
          <p:cNvSpPr>
            <a:spLocks noGrp="1"/>
          </p:cNvSpPr>
          <p:nvPr>
            <p:ph type="pic" sz="quarter" idx="19"/>
          </p:nvPr>
        </p:nvSpPr>
        <p:spPr>
          <a:xfrm>
            <a:off x="6390965" y="3994921"/>
            <a:ext cx="2160002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/>
              <a:t>单击图标添加图片</a:t>
            </a:r>
          </a:p>
        </p:txBody>
      </p:sp>
      <p:sp>
        <p:nvSpPr>
          <p:cNvPr id="204" name="Shape 204"/>
          <p:cNvSpPr>
            <a:spLocks noGrp="1"/>
          </p:cNvSpPr>
          <p:nvPr>
            <p:ph type="pic" sz="quarter" idx="20"/>
          </p:nvPr>
        </p:nvSpPr>
        <p:spPr>
          <a:xfrm>
            <a:off x="9193801" y="3994921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/>
              <a:t>单击图标添加图片</a:t>
            </a:r>
          </a:p>
        </p:txBody>
      </p:sp>
      <p:sp>
        <p:nvSpPr>
          <p:cNvPr id="205" name="Shape 20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206" name="Shape 206"/>
          <p:cNvSpPr>
            <a:spLocks noGrp="1"/>
          </p:cNvSpPr>
          <p:nvPr>
            <p:ph type="sldNum" sz="quarter" idx="2"/>
          </p:nvPr>
        </p:nvSpPr>
        <p:spPr>
          <a:xfrm>
            <a:off x="5892800" y="6172201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4952783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1/12/20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02475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1/12/20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28831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1/12/20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71141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1/12/20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7940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1/12/20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80593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1/12/20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47966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1/12/20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316366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1/12/20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24643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1/12/20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299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ultiple 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F55ED77-8D53-4E38-A672-3DF5FDBA37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37549" y="1471218"/>
            <a:ext cx="4670385" cy="4670385"/>
          </a:xfrm>
          <a:prstGeom prst="ellipse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n-GB"/>
              <a:t>Click icon to add picture</a:t>
            </a:r>
            <a:endParaRPr lang="en-CA"/>
          </a:p>
        </p:txBody>
      </p:sp>
      <p:sp>
        <p:nvSpPr>
          <p:cNvPr id="10" name="Picture Placeholder 3">
            <a:extLst>
              <a:ext uri="{FF2B5EF4-FFF2-40B4-BE49-F238E27FC236}">
                <a16:creationId xmlns:a16="http://schemas.microsoft.com/office/drawing/2014/main" id="{52E8274E-3370-488B-B9A6-CF68656B23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32624" y="1471218"/>
            <a:ext cx="4670385" cy="4670385"/>
          </a:xfrm>
          <a:prstGeom prst="ellipse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n-GB"/>
              <a:t>Click icon to add picture</a:t>
            </a:r>
            <a:endParaRPr lang="en-CA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2913EAA-D820-D545-A927-A95935158236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12EA11DD-7F9A-8148-9DA6-62E9ED9FC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CEA318F-C12F-B14F-9CD9-B25ED37AD28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349416"/>
      </p:ext>
    </p:extLst>
  </p:cSld>
  <p:clrMapOvr>
    <a:masterClrMapping/>
  </p:clrMapOvr>
  <p:transition>
    <p:wipe dir="r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1/12/20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943794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1/12/20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38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ultiple Squa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6470416-62E5-45BD-8366-97241BEF0F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4841" y="1410656"/>
            <a:ext cx="5463444" cy="48228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n-GB"/>
              <a:t>Click icon to add picture</a:t>
            </a:r>
            <a:endParaRPr lang="en-CA"/>
          </a:p>
        </p:txBody>
      </p:sp>
      <p:sp>
        <p:nvSpPr>
          <p:cNvPr id="16" name="Picture Placeholder 4">
            <a:extLst>
              <a:ext uri="{FF2B5EF4-FFF2-40B4-BE49-F238E27FC236}">
                <a16:creationId xmlns:a16="http://schemas.microsoft.com/office/drawing/2014/main" id="{568EDEDE-0A95-48EC-9FEC-512C723F8C4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5282" y="1406573"/>
            <a:ext cx="5463444" cy="48228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n-GB"/>
              <a:t>Click icon to add picture</a:t>
            </a:r>
            <a:endParaRPr lang="en-CA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CF9FF99-98ED-B24C-B150-F7E101A13477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6D077D31-D315-1049-9ED3-34C8519233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D755BC2-6D3B-B04E-AFD2-A8AFAC72C7E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39107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Half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728960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267960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06A11248-6DB6-4BE9-ABB6-1F15DF1C9E3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23F15E98-590D-4DCD-8C24-1F6E320D04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08621E1-7184-5B4E-AE3F-77A07C94DFD6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5742B916-E1DF-3743-96E7-ADE2C3DDCC8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114E574-16F6-A142-B062-CB9B62705E5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518386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Center Title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82F4EE1-5CFE-4CF6-AAAC-50973154BD5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6312021"/>
            <a:ext cx="2710842" cy="161801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CFB59FDB-CA63-4866-A385-8705E71738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F35EC5E-4E01-9840-8684-1BF49CFF163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6312021"/>
            <a:ext cx="2710842" cy="16180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2A02CEE-C1BB-9243-B1CC-CA92BDABA9B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235639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  <a:latin typeface="HelveticaNeueLT Pro 25 UltLt" panose="020B0303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332077" cy="4351338"/>
          </a:xfrm>
        </p:spPr>
        <p:txBody>
          <a:bodyPr>
            <a:normAutofit/>
          </a:bodyPr>
          <a:lstStyle>
            <a:lvl1pPr>
              <a:defRPr sz="2800">
                <a:latin typeface="HelveticaNeueLT Pro 25 UltLt" panose="020B0303020202020204" pitchFamily="34" charset="0"/>
              </a:defRPr>
            </a:lvl1pPr>
            <a:lvl2pPr>
              <a:defRPr sz="2600">
                <a:latin typeface="HelveticaNeueLT Pro 25 UltLt" panose="020B0303020202020204" pitchFamily="34" charset="0"/>
              </a:defRPr>
            </a:lvl2pPr>
            <a:lvl3pPr>
              <a:defRPr sz="2400">
                <a:latin typeface="HelveticaNeueLT Pro 25 UltLt" panose="020B0303020202020204" pitchFamily="34" charset="0"/>
              </a:defRPr>
            </a:lvl3pPr>
            <a:lvl4pPr>
              <a:defRPr sz="2200">
                <a:latin typeface="HelveticaNeueLT Pro 25 UltLt" panose="020B0303020202020204" pitchFamily="34" charset="0"/>
              </a:defRPr>
            </a:lvl4pPr>
            <a:lvl5pPr>
              <a:defRPr sz="2000">
                <a:latin typeface="HelveticaNeueLT Pro 25 UltLt" panose="020B0303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1904ADA-A77E-4757-8BD5-FDB885138D4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26649" y="1335088"/>
            <a:ext cx="5332077" cy="4351338"/>
          </a:xfrm>
        </p:spPr>
        <p:txBody>
          <a:bodyPr>
            <a:normAutofit/>
          </a:bodyPr>
          <a:lstStyle>
            <a:lvl1pPr>
              <a:defRPr sz="2800">
                <a:latin typeface="HelveticaNeueLT Pro 25 UltLt" panose="020B0303020202020204" pitchFamily="34" charset="0"/>
              </a:defRPr>
            </a:lvl1pPr>
            <a:lvl2pPr>
              <a:defRPr sz="2600">
                <a:latin typeface="HelveticaNeueLT Pro 25 UltLt" panose="020B0303020202020204" pitchFamily="34" charset="0"/>
              </a:defRPr>
            </a:lvl2pPr>
            <a:lvl3pPr>
              <a:defRPr sz="2400">
                <a:latin typeface="HelveticaNeueLT Pro 25 UltLt" panose="020B0303020202020204" pitchFamily="34" charset="0"/>
              </a:defRPr>
            </a:lvl3pPr>
            <a:lvl4pPr>
              <a:defRPr sz="2200">
                <a:latin typeface="HelveticaNeueLT Pro 25 UltLt" panose="020B0303020202020204" pitchFamily="34" charset="0"/>
              </a:defRPr>
            </a:lvl4pPr>
            <a:lvl5pPr>
              <a:defRPr sz="2000">
                <a:latin typeface="HelveticaNeueLT Pro 25 UltLt" panose="020B0303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57975DD-137C-44EE-877A-F4D51DCC675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355B86E5-3A61-4604-BF22-43B19213C7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195D8B75-5272-4566-AEB6-660BEE8804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5223571-6D43-3049-946A-04B87C4C318E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75177D8B-BDB4-894D-A65F-BB812AB81F5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01B7D44-17B5-FC49-8694-6D2D2496349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613403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Center Title Imag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121CAE9-8A36-489B-8DE8-E575C81FB6B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-8238"/>
            <a:ext cx="12192000" cy="686623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287E3C7-0570-4693-B974-564C9FB438C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78" y="6312021"/>
            <a:ext cx="2710842" cy="161801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433D9FC6-B62D-4DCF-BE8A-B10486C8E1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C5D4988-10E2-6B4C-975A-728EFEED2B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78" y="6312021"/>
            <a:ext cx="2710842" cy="16180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71B7615-F9E4-1F48-9E31-E95F8135D42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548076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35F453-0DFB-4895-B2B9-7E9FDCDA27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B52D12-92A3-455B-8B6C-609320473E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C18035-DCC1-4EB6-9369-A37CF18BE3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1/12/20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404E95-1710-4923-9FE5-D54F8120DF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45517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The Linux Foundation, not for distribution beyond Governing Board Members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40CA78-0B11-4982-98BE-01AD812263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837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  <p:sldLayoutId id="2147483851" r:id="rId12"/>
    <p:sldLayoutId id="2147483852" r:id="rId13"/>
    <p:sldLayoutId id="2147483853" r:id="rId14"/>
    <p:sldLayoutId id="2147483854" r:id="rId15"/>
    <p:sldLayoutId id="2147483855" r:id="rId16"/>
    <p:sldLayoutId id="2147483837" r:id="rId17"/>
    <p:sldLayoutId id="2147483838" r:id="rId18"/>
    <p:sldLayoutId id="2147483671" r:id="rId19"/>
    <p:sldLayoutId id="2147483672" r:id="rId20"/>
    <p:sldLayoutId id="2147483673" r:id="rId21"/>
    <p:sldLayoutId id="2147483661" r:id="rId22"/>
    <p:sldLayoutId id="2147483660" r:id="rId23"/>
    <p:sldLayoutId id="2147483664" r:id="rId24"/>
    <p:sldLayoutId id="2147483666" r:id="rId25"/>
    <p:sldLayoutId id="2147483662" r:id="rId26"/>
    <p:sldLayoutId id="2147483655" r:id="rId27"/>
    <p:sldLayoutId id="2147483667" r:id="rId28"/>
    <p:sldLayoutId id="2147483670" r:id="rId29"/>
    <p:sldLayoutId id="2147483856" r:id="rId30"/>
  </p:sldLayoutIdLst>
  <p:transition>
    <p:wipe dir="r"/>
  </p:transition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rgbClr val="168FDF"/>
        </a:buClr>
        <a:buFont typeface="HelveticaNeueLT Pro 35 Th" panose="020B0403020202020204" pitchFamily="34" charset="0"/>
        <a:buChar char="›"/>
        <a:defRPr sz="28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6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4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2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0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08C62D-FF11-4A5D-9AD2-3303C66FA3B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1/12/20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2E8B3-FA20-4C3F-93DB-0AB4762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079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8" r:id="rId1"/>
    <p:sldLayoutId id="2147483859" r:id="rId2"/>
    <p:sldLayoutId id="2147483860" r:id="rId3"/>
    <p:sldLayoutId id="2147483861" r:id="rId4"/>
    <p:sldLayoutId id="2147483862" r:id="rId5"/>
    <p:sldLayoutId id="2147483863" r:id="rId6"/>
    <p:sldLayoutId id="2147483864" r:id="rId7"/>
    <p:sldLayoutId id="2147483865" r:id="rId8"/>
    <p:sldLayoutId id="2147483866" r:id="rId9"/>
    <p:sldLayoutId id="2147483867" r:id="rId10"/>
    <p:sldLayoutId id="214748386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tiff"/><Relationship Id="rId13" Type="http://schemas.openxmlformats.org/officeDocument/2006/relationships/image" Target="../media/image67.png"/><Relationship Id="rId3" Type="http://schemas.openxmlformats.org/officeDocument/2006/relationships/image" Target="../media/image57.tiff"/><Relationship Id="rId7" Type="http://schemas.openxmlformats.org/officeDocument/2006/relationships/image" Target="../media/image61.tiff"/><Relationship Id="rId12" Type="http://schemas.openxmlformats.org/officeDocument/2006/relationships/image" Target="../media/image6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11" Type="http://schemas.openxmlformats.org/officeDocument/2006/relationships/image" Target="../media/image65.tiff"/><Relationship Id="rId5" Type="http://schemas.openxmlformats.org/officeDocument/2006/relationships/image" Target="../media/image59.png"/><Relationship Id="rId10" Type="http://schemas.openxmlformats.org/officeDocument/2006/relationships/image" Target="../media/image64.png"/><Relationship Id="rId4" Type="http://schemas.openxmlformats.org/officeDocument/2006/relationships/image" Target="../media/image58.png"/><Relationship Id="rId9" Type="http://schemas.openxmlformats.org/officeDocument/2006/relationships/image" Target="../media/image63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tiff"/><Relationship Id="rId2" Type="http://schemas.openxmlformats.org/officeDocument/2006/relationships/image" Target="../media/image68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image" Target="../media/image7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71.png"/><Relationship Id="rId7" Type="http://schemas.openxmlformats.org/officeDocument/2006/relationships/image" Target="../media/image73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tiff"/><Relationship Id="rId5" Type="http://schemas.openxmlformats.org/officeDocument/2006/relationships/image" Target="../media/image72.png"/><Relationship Id="rId4" Type="http://schemas.openxmlformats.org/officeDocument/2006/relationships/hyperlink" Target="http://openclipart.org/detail/169839/map-pin-by-netalloy" TargetMode="External"/><Relationship Id="rId9" Type="http://schemas.openxmlformats.org/officeDocument/2006/relationships/image" Target="../media/image75.tif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cntt-n.github.io/CNTT/" TargetMode="External"/><Relationship Id="rId13" Type="http://schemas.openxmlformats.org/officeDocument/2006/relationships/hyperlink" Target="https://github.com/cntt-n/CNTT/tree/master/doc/ref_impl" TargetMode="External"/><Relationship Id="rId3" Type="http://schemas.openxmlformats.org/officeDocument/2006/relationships/image" Target="../media/image76.png"/><Relationship Id="rId7" Type="http://schemas.openxmlformats.org/officeDocument/2006/relationships/image" Target="../media/image77.tiff"/><Relationship Id="rId12" Type="http://schemas.openxmlformats.org/officeDocument/2006/relationships/hyperlink" Target="https://commons.wikimedia.org/wiki/File:Wikipedia-W-bold-in-square.svg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hub.com/cntt-n/CNTT" TargetMode="External"/><Relationship Id="rId11" Type="http://schemas.openxmlformats.org/officeDocument/2006/relationships/image" Target="../media/image79.png"/><Relationship Id="rId5" Type="http://schemas.openxmlformats.org/officeDocument/2006/relationships/hyperlink" Target="https://github.com/cntt-n/CNTT/tree/master/doc/ref_arch" TargetMode="External"/><Relationship Id="rId15" Type="http://schemas.openxmlformats.org/officeDocument/2006/relationships/hyperlink" Target="https://github.com/cntt-n/CNTT/tree/master/doc/ref_cert" TargetMode="External"/><Relationship Id="rId10" Type="http://schemas.openxmlformats.org/officeDocument/2006/relationships/hyperlink" Target="https://github.com/cntt-n/CNTT/wiki" TargetMode="External"/><Relationship Id="rId4" Type="http://schemas.openxmlformats.org/officeDocument/2006/relationships/hyperlink" Target="https://github.com/cntt-n/CNTT/tree/master/doc/ref_model" TargetMode="External"/><Relationship Id="rId9" Type="http://schemas.openxmlformats.org/officeDocument/2006/relationships/image" Target="../media/image78.tiff"/><Relationship Id="rId14" Type="http://schemas.openxmlformats.org/officeDocument/2006/relationships/image" Target="../media/image8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tiff"/><Relationship Id="rId7" Type="http://schemas.openxmlformats.org/officeDocument/2006/relationships/image" Target="../media/image8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5" Type="http://schemas.openxmlformats.org/officeDocument/2006/relationships/image" Target="../media/image83.tiff"/><Relationship Id="rId4" Type="http://schemas.openxmlformats.org/officeDocument/2006/relationships/image" Target="../media/image82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tiff"/><Relationship Id="rId7" Type="http://schemas.openxmlformats.org/officeDocument/2006/relationships/image" Target="../media/image8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5" Type="http://schemas.openxmlformats.org/officeDocument/2006/relationships/image" Target="../media/image83.tiff"/><Relationship Id="rId4" Type="http://schemas.openxmlformats.org/officeDocument/2006/relationships/image" Target="../media/image82.tif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wiki.lfnetworking.org/display/LN/CNTT+Snezka" TargetMode="External"/><Relationship Id="rId3" Type="http://schemas.openxmlformats.org/officeDocument/2006/relationships/image" Target="../media/image81.tiff"/><Relationship Id="rId7" Type="http://schemas.openxmlformats.org/officeDocument/2006/relationships/image" Target="../media/image8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5" Type="http://schemas.openxmlformats.org/officeDocument/2006/relationships/image" Target="../media/image83.tiff"/><Relationship Id="rId4" Type="http://schemas.openxmlformats.org/officeDocument/2006/relationships/image" Target="../media/image82.tif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tiff"/><Relationship Id="rId7" Type="http://schemas.openxmlformats.org/officeDocument/2006/relationships/image" Target="../media/image8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5" Type="http://schemas.openxmlformats.org/officeDocument/2006/relationships/image" Target="../media/image83.tiff"/><Relationship Id="rId4" Type="http://schemas.openxmlformats.org/officeDocument/2006/relationships/image" Target="../media/image82.tif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55.xml"/><Relationship Id="rId3" Type="http://schemas.openxmlformats.org/officeDocument/2006/relationships/slide" Target="slide15.xml"/><Relationship Id="rId7" Type="http://schemas.openxmlformats.org/officeDocument/2006/relationships/slide" Target="slide4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30.xml"/><Relationship Id="rId6" Type="http://schemas.openxmlformats.org/officeDocument/2006/relationships/slide" Target="slide43.xml"/><Relationship Id="rId5" Type="http://schemas.openxmlformats.org/officeDocument/2006/relationships/slide" Target="slide31.xml"/><Relationship Id="rId10" Type="http://schemas.openxmlformats.org/officeDocument/2006/relationships/slide" Target="slide66.xml"/><Relationship Id="rId4" Type="http://schemas.openxmlformats.org/officeDocument/2006/relationships/slide" Target="slide29.xml"/><Relationship Id="rId9" Type="http://schemas.openxmlformats.org/officeDocument/2006/relationships/slide" Target="slide6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tif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tiff"/><Relationship Id="rId5" Type="http://schemas.openxmlformats.org/officeDocument/2006/relationships/image" Target="../media/image87.png"/><Relationship Id="rId4" Type="http://schemas.openxmlformats.org/officeDocument/2006/relationships/image" Target="../media/image69.tif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tiff"/><Relationship Id="rId2" Type="http://schemas.openxmlformats.org/officeDocument/2006/relationships/image" Target="../media/image89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tiff"/><Relationship Id="rId4" Type="http://schemas.openxmlformats.org/officeDocument/2006/relationships/image" Target="../media/image91.tif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tiff"/><Relationship Id="rId3" Type="http://schemas.openxmlformats.org/officeDocument/2006/relationships/image" Target="../media/image91.tiff"/><Relationship Id="rId7" Type="http://schemas.openxmlformats.org/officeDocument/2006/relationships/image" Target="../media/image92.tif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tiff"/><Relationship Id="rId5" Type="http://schemas.openxmlformats.org/officeDocument/2006/relationships/image" Target="../media/image65.tiff"/><Relationship Id="rId4" Type="http://schemas.openxmlformats.org/officeDocument/2006/relationships/image" Target="../media/image68.tif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cntt-n/CNTT/blob/master/doc/gov/chapters/chapter03.md#34-new-work-streams-policy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tiff"/><Relationship Id="rId3" Type="http://schemas.openxmlformats.org/officeDocument/2006/relationships/image" Target="../media/image94.tiff"/><Relationship Id="rId7" Type="http://schemas.openxmlformats.org/officeDocument/2006/relationships/image" Target="../media/image9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7.tiff"/><Relationship Id="rId11" Type="http://schemas.openxmlformats.org/officeDocument/2006/relationships/image" Target="../media/image58.png"/><Relationship Id="rId5" Type="http://schemas.openxmlformats.org/officeDocument/2006/relationships/image" Target="../media/image96.png"/><Relationship Id="rId10" Type="http://schemas.openxmlformats.org/officeDocument/2006/relationships/image" Target="../media/image70.png"/><Relationship Id="rId4" Type="http://schemas.openxmlformats.org/officeDocument/2006/relationships/image" Target="../media/image95.png"/><Relationship Id="rId9" Type="http://schemas.openxmlformats.org/officeDocument/2006/relationships/image" Target="../media/image68.tif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98.png"/><Relationship Id="rId7" Type="http://schemas.openxmlformats.org/officeDocument/2006/relationships/image" Target="../media/image99.tiff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68.tiff"/><Relationship Id="rId10" Type="http://schemas.openxmlformats.org/officeDocument/2006/relationships/image" Target="../media/image94.tiff"/><Relationship Id="rId4" Type="http://schemas.openxmlformats.org/officeDocument/2006/relationships/image" Target="../media/image91.tiff"/><Relationship Id="rId9" Type="http://schemas.openxmlformats.org/officeDocument/2006/relationships/image" Target="../media/image65.tif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tif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102.tiff"/><Relationship Id="rId4" Type="http://schemas.openxmlformats.org/officeDocument/2006/relationships/image" Target="../media/image101.tif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lfnetworking.org/download/attachments/27525468/Governance%20Work%20Streams%20-%20Key%20Updates.pptx?version=2&amp;modificationDate=1577989146405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tiff"/><Relationship Id="rId7" Type="http://schemas.openxmlformats.org/officeDocument/2006/relationships/image" Target="../media/image8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5" Type="http://schemas.openxmlformats.org/officeDocument/2006/relationships/image" Target="../media/image83.tiff"/><Relationship Id="rId4" Type="http://schemas.openxmlformats.org/officeDocument/2006/relationships/image" Target="../media/image82.tif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tiff"/><Relationship Id="rId3" Type="http://schemas.openxmlformats.org/officeDocument/2006/relationships/image" Target="../media/image104.png"/><Relationship Id="rId7" Type="http://schemas.openxmlformats.org/officeDocument/2006/relationships/image" Target="../media/image106.png"/><Relationship Id="rId12" Type="http://schemas.openxmlformats.org/officeDocument/2006/relationships/image" Target="../media/image109.tiff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png"/><Relationship Id="rId11" Type="http://schemas.openxmlformats.org/officeDocument/2006/relationships/image" Target="../media/image108.tiff"/><Relationship Id="rId5" Type="http://schemas.openxmlformats.org/officeDocument/2006/relationships/image" Target="../media/image105.png"/><Relationship Id="rId10" Type="http://schemas.openxmlformats.org/officeDocument/2006/relationships/image" Target="../media/image107.tiff"/><Relationship Id="rId4" Type="http://schemas.openxmlformats.org/officeDocument/2006/relationships/hyperlink" Target="Worksheet%20in%20CM%20Guide%20to%20virtualization%20RFQs%20v2_my%20vers.xlsx" TargetMode="External"/><Relationship Id="rId9" Type="http://schemas.openxmlformats.org/officeDocument/2006/relationships/image" Target="../media/image69.tiff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tiff"/><Relationship Id="rId13" Type="http://schemas.openxmlformats.org/officeDocument/2006/relationships/image" Target="../media/image65.tiff"/><Relationship Id="rId3" Type="http://schemas.openxmlformats.org/officeDocument/2006/relationships/hyperlink" Target="Worksheet%20in%20CM%20Guide%20to%20virtualization%20RFQs%20v2_my%20vers.xlsx" TargetMode="External"/><Relationship Id="rId7" Type="http://schemas.openxmlformats.org/officeDocument/2006/relationships/image" Target="../media/image106.png"/><Relationship Id="rId12" Type="http://schemas.openxmlformats.org/officeDocument/2006/relationships/image" Target="../media/image57.tiff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png"/><Relationship Id="rId11" Type="http://schemas.openxmlformats.org/officeDocument/2006/relationships/image" Target="../media/image101.tiff"/><Relationship Id="rId5" Type="http://schemas.openxmlformats.org/officeDocument/2006/relationships/image" Target="../media/image104.png"/><Relationship Id="rId10" Type="http://schemas.openxmlformats.org/officeDocument/2006/relationships/image" Target="../media/image107.tiff"/><Relationship Id="rId4" Type="http://schemas.openxmlformats.org/officeDocument/2006/relationships/image" Target="../media/image105.png"/><Relationship Id="rId9" Type="http://schemas.openxmlformats.org/officeDocument/2006/relationships/image" Target="../media/image69.tif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png"/><Relationship Id="rId3" Type="http://schemas.openxmlformats.org/officeDocument/2006/relationships/image" Target="../media/image106.png"/><Relationship Id="rId7" Type="http://schemas.openxmlformats.org/officeDocument/2006/relationships/image" Target="../media/image110.tiff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7.tiff"/><Relationship Id="rId5" Type="http://schemas.openxmlformats.org/officeDocument/2006/relationships/image" Target="../media/image69.tiff"/><Relationship Id="rId4" Type="http://schemas.openxmlformats.org/officeDocument/2006/relationships/image" Target="../media/image88.tiff"/><Relationship Id="rId9" Type="http://schemas.openxmlformats.org/officeDocument/2006/relationships/hyperlink" Target="https://github.com/cntt-n/CNTT/pull/893" TargetMode="Externa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7.tiff"/><Relationship Id="rId5" Type="http://schemas.openxmlformats.org/officeDocument/2006/relationships/image" Target="../media/image69.tiff"/><Relationship Id="rId4" Type="http://schemas.openxmlformats.org/officeDocument/2006/relationships/image" Target="../media/image88.tif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lfnetworking.org/download/attachments/27525468/CNTT%20-%20Current%20State%20of%20the%20Community.pptx?version=1&amp;modificationDate=1578593297162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hyperlink" Target="https://etherpad.opnfv.org/p/OVPp2_Kickoff" TargetMode="Externa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hyperlink" Target="https://github.com/cntt-n/CNTT/pull/897" TargetMode="External"/><Relationship Id="rId3" Type="http://schemas.openxmlformats.org/officeDocument/2006/relationships/image" Target="../media/image112.tiff"/><Relationship Id="rId7" Type="http://schemas.openxmlformats.org/officeDocument/2006/relationships/image" Target="../media/image1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114.tiff"/><Relationship Id="rId5" Type="http://schemas.openxmlformats.org/officeDocument/2006/relationships/image" Target="../media/image113.jpeg"/><Relationship Id="rId4" Type="http://schemas.openxmlformats.org/officeDocument/2006/relationships/hyperlink" Target="https://github.com/cntt-n/CNTT/blob/master/doc/gov/chapters/chapter05.md#52-voting-representatives" TargetMode="External"/><Relationship Id="rId9" Type="http://schemas.openxmlformats.org/officeDocument/2006/relationships/image" Target="../media/image115.tif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tiff"/><Relationship Id="rId7" Type="http://schemas.openxmlformats.org/officeDocument/2006/relationships/hyperlink" Target="https://github.com/cntt-n/CNTT/pull/896" TargetMode="External"/><Relationship Id="rId2" Type="http://schemas.openxmlformats.org/officeDocument/2006/relationships/image" Target="../media/image116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1.png"/><Relationship Id="rId5" Type="http://schemas.openxmlformats.org/officeDocument/2006/relationships/image" Target="../media/image118.tiff"/><Relationship Id="rId4" Type="http://schemas.openxmlformats.org/officeDocument/2006/relationships/hyperlink" Target="https://github.com/cntt-n/CNTT/blob/master/doc/gov/chapters/chapter04.md#4-nomination-and-selection" TargetMode="Externa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9.png"/><Relationship Id="rId18" Type="http://schemas.openxmlformats.org/officeDocument/2006/relationships/image" Target="../media/image24.png"/><Relationship Id="rId26" Type="http://schemas.openxmlformats.org/officeDocument/2006/relationships/image" Target="../media/image32.png"/><Relationship Id="rId39" Type="http://schemas.openxmlformats.org/officeDocument/2006/relationships/image" Target="../media/image45.png"/><Relationship Id="rId21" Type="http://schemas.openxmlformats.org/officeDocument/2006/relationships/image" Target="../media/image27.png"/><Relationship Id="rId34" Type="http://schemas.openxmlformats.org/officeDocument/2006/relationships/image" Target="../media/image40.png"/><Relationship Id="rId42" Type="http://schemas.openxmlformats.org/officeDocument/2006/relationships/image" Target="../media/image48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2.png"/><Relationship Id="rId20" Type="http://schemas.openxmlformats.org/officeDocument/2006/relationships/image" Target="../media/image26.png"/><Relationship Id="rId29" Type="http://schemas.openxmlformats.org/officeDocument/2006/relationships/image" Target="../media/image35.png"/><Relationship Id="rId41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24" Type="http://schemas.openxmlformats.org/officeDocument/2006/relationships/image" Target="../media/image30.png"/><Relationship Id="rId32" Type="http://schemas.openxmlformats.org/officeDocument/2006/relationships/image" Target="../media/image38.png"/><Relationship Id="rId37" Type="http://schemas.openxmlformats.org/officeDocument/2006/relationships/image" Target="../media/image43.png"/><Relationship Id="rId40" Type="http://schemas.openxmlformats.org/officeDocument/2006/relationships/image" Target="../media/image46.pn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23" Type="http://schemas.openxmlformats.org/officeDocument/2006/relationships/image" Target="../media/image29.png"/><Relationship Id="rId28" Type="http://schemas.openxmlformats.org/officeDocument/2006/relationships/image" Target="../media/image34.png"/><Relationship Id="rId36" Type="http://schemas.openxmlformats.org/officeDocument/2006/relationships/image" Target="../media/image42.png"/><Relationship Id="rId10" Type="http://schemas.openxmlformats.org/officeDocument/2006/relationships/image" Target="../media/image16.png"/><Relationship Id="rId19" Type="http://schemas.openxmlformats.org/officeDocument/2006/relationships/image" Target="../media/image25.png"/><Relationship Id="rId31" Type="http://schemas.openxmlformats.org/officeDocument/2006/relationships/image" Target="../media/image37.png"/><Relationship Id="rId44" Type="http://schemas.openxmlformats.org/officeDocument/2006/relationships/image" Target="../media/image50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Relationship Id="rId22" Type="http://schemas.openxmlformats.org/officeDocument/2006/relationships/image" Target="../media/image28.png"/><Relationship Id="rId27" Type="http://schemas.openxmlformats.org/officeDocument/2006/relationships/image" Target="../media/image33.png"/><Relationship Id="rId30" Type="http://schemas.openxmlformats.org/officeDocument/2006/relationships/image" Target="../media/image36.png"/><Relationship Id="rId35" Type="http://schemas.openxmlformats.org/officeDocument/2006/relationships/image" Target="../media/image41.png"/><Relationship Id="rId43" Type="http://schemas.openxmlformats.org/officeDocument/2006/relationships/image" Target="../media/image49.jpeg"/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25" Type="http://schemas.openxmlformats.org/officeDocument/2006/relationships/image" Target="../media/image31.png"/><Relationship Id="rId33" Type="http://schemas.openxmlformats.org/officeDocument/2006/relationships/image" Target="../media/image39.png"/><Relationship Id="rId38" Type="http://schemas.openxmlformats.org/officeDocument/2006/relationships/image" Target="../media/image44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4.png"/><Relationship Id="rId3" Type="http://schemas.openxmlformats.org/officeDocument/2006/relationships/image" Target="../media/image119.png"/><Relationship Id="rId7" Type="http://schemas.openxmlformats.org/officeDocument/2006/relationships/image" Target="../media/image12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2.png"/><Relationship Id="rId5" Type="http://schemas.openxmlformats.org/officeDocument/2006/relationships/image" Target="../media/image121.png"/><Relationship Id="rId10" Type="http://schemas.openxmlformats.org/officeDocument/2006/relationships/image" Target="../media/image126.png"/><Relationship Id="rId4" Type="http://schemas.openxmlformats.org/officeDocument/2006/relationships/image" Target="../media/image120.png"/><Relationship Id="rId9" Type="http://schemas.openxmlformats.org/officeDocument/2006/relationships/image" Target="../media/image125.png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4.png"/><Relationship Id="rId3" Type="http://schemas.openxmlformats.org/officeDocument/2006/relationships/image" Target="../media/image119.png"/><Relationship Id="rId7" Type="http://schemas.openxmlformats.org/officeDocument/2006/relationships/image" Target="../media/image12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2.png"/><Relationship Id="rId5" Type="http://schemas.openxmlformats.org/officeDocument/2006/relationships/image" Target="../media/image121.png"/><Relationship Id="rId4" Type="http://schemas.openxmlformats.org/officeDocument/2006/relationships/image" Target="../media/image120.png"/><Relationship Id="rId9" Type="http://schemas.openxmlformats.org/officeDocument/2006/relationships/image" Target="../media/image125.png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71.png"/><Relationship Id="rId7" Type="http://schemas.openxmlformats.org/officeDocument/2006/relationships/image" Target="../media/image73.tif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tiff"/><Relationship Id="rId5" Type="http://schemas.openxmlformats.org/officeDocument/2006/relationships/image" Target="../media/image72.png"/><Relationship Id="rId4" Type="http://schemas.openxmlformats.org/officeDocument/2006/relationships/hyperlink" Target="http://openclipart.org/detail/169839/map-pin-by-netalloy" TargetMode="External"/><Relationship Id="rId9" Type="http://schemas.openxmlformats.org/officeDocument/2006/relationships/image" Target="../media/image75.tiff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2.png"/><Relationship Id="rId13" Type="http://schemas.openxmlformats.org/officeDocument/2006/relationships/image" Target="../media/image137.png"/><Relationship Id="rId18" Type="http://schemas.openxmlformats.org/officeDocument/2006/relationships/image" Target="../media/image142.jpeg"/><Relationship Id="rId3" Type="http://schemas.openxmlformats.org/officeDocument/2006/relationships/image" Target="../media/image127.png"/><Relationship Id="rId7" Type="http://schemas.openxmlformats.org/officeDocument/2006/relationships/image" Target="../media/image131.png"/><Relationship Id="rId12" Type="http://schemas.openxmlformats.org/officeDocument/2006/relationships/image" Target="../media/image136.jpeg"/><Relationship Id="rId17" Type="http://schemas.openxmlformats.org/officeDocument/2006/relationships/image" Target="../media/image141.jpeg"/><Relationship Id="rId2" Type="http://schemas.openxmlformats.org/officeDocument/2006/relationships/notesSlide" Target="../notesSlides/notesSlide26.xml"/><Relationship Id="rId16" Type="http://schemas.openxmlformats.org/officeDocument/2006/relationships/image" Target="../media/image1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0.png"/><Relationship Id="rId11" Type="http://schemas.openxmlformats.org/officeDocument/2006/relationships/image" Target="../media/image135.jpeg"/><Relationship Id="rId5" Type="http://schemas.openxmlformats.org/officeDocument/2006/relationships/image" Target="../media/image129.png"/><Relationship Id="rId15" Type="http://schemas.openxmlformats.org/officeDocument/2006/relationships/image" Target="../media/image139.jpeg"/><Relationship Id="rId10" Type="http://schemas.openxmlformats.org/officeDocument/2006/relationships/image" Target="../media/image134.png"/><Relationship Id="rId19" Type="http://schemas.openxmlformats.org/officeDocument/2006/relationships/image" Target="../media/image143.png"/><Relationship Id="rId4" Type="http://schemas.openxmlformats.org/officeDocument/2006/relationships/image" Target="../media/image128.png"/><Relationship Id="rId9" Type="http://schemas.openxmlformats.org/officeDocument/2006/relationships/image" Target="../media/image133.png"/><Relationship Id="rId14" Type="http://schemas.openxmlformats.org/officeDocument/2006/relationships/image" Target="../media/image138.jpeg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slide" Target="slide31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6FB629-B7DD-E345-A1B7-D66703702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Common NFVI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</a:rPr>
              <a:t>CNTT F2F, Prague</a:t>
            </a:r>
            <a:endParaRPr lang="en-US" i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863F4C-C450-0649-91D2-9D6C5ABD42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January 13, 2020</a:t>
            </a:r>
          </a:p>
        </p:txBody>
      </p:sp>
    </p:spTree>
    <p:extLst>
      <p:ext uri="{BB962C8B-B14F-4D97-AF65-F5344CB8AC3E}">
        <p14:creationId xmlns:p14="http://schemas.microsoft.com/office/powerpoint/2010/main" val="3653936100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711686C-9E33-554C-9F0D-9070BD88C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890" y="177711"/>
            <a:ext cx="10932463" cy="935552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Expected Outcome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C0A3581C-B82C-B841-8E78-0ACC41A03136}"/>
              </a:ext>
            </a:extLst>
          </p:cNvPr>
          <p:cNvSpPr/>
          <p:nvPr/>
        </p:nvSpPr>
        <p:spPr>
          <a:xfrm>
            <a:off x="623343" y="5081102"/>
            <a:ext cx="2291683" cy="877341"/>
          </a:xfrm>
          <a:prstGeom prst="round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Model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  <a:endParaRPr lang="en-GB" b="1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DB7D88FE-5FA0-D84B-A4FE-20514C4BE3C3}"/>
              </a:ext>
            </a:extLst>
          </p:cNvPr>
          <p:cNvSpPr/>
          <p:nvPr/>
        </p:nvSpPr>
        <p:spPr>
          <a:xfrm>
            <a:off x="3608639" y="5081102"/>
            <a:ext cx="2231671" cy="877340"/>
          </a:xfrm>
          <a:prstGeom prst="roundRect">
            <a:avLst/>
          </a:prstGeom>
          <a:gradFill rotWithShape="1">
            <a:gsLst>
              <a:gs pos="0">
                <a:srgbClr val="70AD47">
                  <a:lumMod val="110000"/>
                  <a:satMod val="105000"/>
                  <a:tint val="67000"/>
                </a:srgbClr>
              </a:gs>
              <a:gs pos="50000">
                <a:srgbClr val="70AD47">
                  <a:lumMod val="105000"/>
                  <a:satMod val="103000"/>
                  <a:tint val="73000"/>
                </a:srgbClr>
              </a:gs>
              <a:gs pos="100000">
                <a:srgbClr val="70AD47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black"/>
                </a:solidFill>
                <a:latin typeface="Calibri" panose="020F0502020204030204"/>
              </a:rPr>
              <a:t>Reference Architecture(s)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prstClr val="black"/>
                </a:solidFill>
                <a:latin typeface="Calibri" panose="020F0502020204030204"/>
              </a:rPr>
              <a:t>RA</a:t>
            </a:r>
            <a:endParaRPr lang="en-GB" b="1" kern="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2" name="Right Arrow 41">
            <a:extLst>
              <a:ext uri="{FF2B5EF4-FFF2-40B4-BE49-F238E27FC236}">
                <a16:creationId xmlns:a16="http://schemas.microsoft.com/office/drawing/2014/main" id="{7CE3BF61-2DA5-074B-9FB9-D2AE1A3A5A24}"/>
              </a:ext>
            </a:extLst>
          </p:cNvPr>
          <p:cNvSpPr/>
          <p:nvPr/>
        </p:nvSpPr>
        <p:spPr>
          <a:xfrm>
            <a:off x="2915026" y="5464456"/>
            <a:ext cx="627239" cy="338510"/>
          </a:xfrm>
          <a:prstGeom prst="rightArrow">
            <a:avLst>
              <a:gd name="adj1" fmla="val 50000"/>
              <a:gd name="adj2" fmla="val 50000"/>
            </a:avLst>
          </a:prstGeom>
          <a:noFill/>
          <a:ln>
            <a:solidFill>
              <a:srgbClr val="5B9C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ight Arrow 42">
            <a:extLst>
              <a:ext uri="{FF2B5EF4-FFF2-40B4-BE49-F238E27FC236}">
                <a16:creationId xmlns:a16="http://schemas.microsoft.com/office/drawing/2014/main" id="{7A7B0712-4FEF-2A44-9278-34578CDFE4BF}"/>
              </a:ext>
            </a:extLst>
          </p:cNvPr>
          <p:cNvSpPr/>
          <p:nvPr/>
        </p:nvSpPr>
        <p:spPr>
          <a:xfrm>
            <a:off x="5794726" y="5422481"/>
            <a:ext cx="739199" cy="380484"/>
          </a:xfrm>
          <a:prstGeom prst="rightArrow">
            <a:avLst/>
          </a:prstGeom>
          <a:noFill/>
          <a:ln>
            <a:solidFill>
              <a:srgbClr val="ABCE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650EB7B-A3F2-A84D-A77D-087A1AD6B7B5}"/>
              </a:ext>
            </a:extLst>
          </p:cNvPr>
          <p:cNvSpPr/>
          <p:nvPr/>
        </p:nvSpPr>
        <p:spPr>
          <a:xfrm>
            <a:off x="6598823" y="5081102"/>
            <a:ext cx="2231671" cy="877340"/>
          </a:xfrm>
          <a:prstGeom prst="round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black"/>
                </a:solidFill>
                <a:latin typeface="Calibri" panose="020F0502020204030204"/>
              </a:rPr>
              <a:t>NFVI Implementation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prstClr val="black"/>
                </a:solidFill>
                <a:latin typeface="Calibri" panose="020F0502020204030204"/>
              </a:rPr>
              <a:t> &amp; RI</a:t>
            </a:r>
            <a:endParaRPr lang="en-GB" b="1" kern="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5" name="Right Arrow 44">
            <a:extLst>
              <a:ext uri="{FF2B5EF4-FFF2-40B4-BE49-F238E27FC236}">
                <a16:creationId xmlns:a16="http://schemas.microsoft.com/office/drawing/2014/main" id="{1FC2A33B-D6C7-1D4A-8E79-0EF8ECF3D632}"/>
              </a:ext>
            </a:extLst>
          </p:cNvPr>
          <p:cNvSpPr/>
          <p:nvPr/>
        </p:nvSpPr>
        <p:spPr>
          <a:xfrm>
            <a:off x="9241418" y="3918478"/>
            <a:ext cx="616760" cy="532980"/>
          </a:xfrm>
          <a:prstGeom prst="rightArrow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CAFEA6B7-0804-EB4B-BBF7-1B2E7DF6BB8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9588" y="3429791"/>
            <a:ext cx="1305214" cy="151575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C9B4E939-9C3C-0E47-AEBA-62A4F367943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76722" y="587714"/>
            <a:ext cx="1166838" cy="1077076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28FF7159-5B41-E445-BE32-7D9B51B8FE8A}"/>
              </a:ext>
            </a:extLst>
          </p:cNvPr>
          <p:cNvSpPr txBox="1"/>
          <p:nvPr/>
        </p:nvSpPr>
        <p:spPr>
          <a:xfrm>
            <a:off x="449418" y="3848945"/>
            <a:ext cx="2695971" cy="338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54">
              <a:defRPr/>
            </a:pPr>
            <a:endParaRPr lang="en-GB" sz="16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D83B122C-A681-C04A-B533-4DC28BCCABCE}"/>
              </a:ext>
            </a:extLst>
          </p:cNvPr>
          <p:cNvGrpSpPr/>
          <p:nvPr/>
        </p:nvGrpSpPr>
        <p:grpSpPr>
          <a:xfrm>
            <a:off x="922190" y="4184968"/>
            <a:ext cx="1669530" cy="816717"/>
            <a:chOff x="381971" y="4621820"/>
            <a:chExt cx="1669747" cy="816823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4718E752-9D36-2849-97A3-338CBF0999F9}"/>
                </a:ext>
              </a:extLst>
            </p:cNvPr>
            <p:cNvGrpSpPr/>
            <p:nvPr/>
          </p:nvGrpSpPr>
          <p:grpSpPr>
            <a:xfrm>
              <a:off x="381971" y="4640497"/>
              <a:ext cx="1667564" cy="798146"/>
              <a:chOff x="381971" y="4640497"/>
              <a:chExt cx="1667564" cy="798146"/>
            </a:xfrm>
          </p:grpSpPr>
          <p:sp>
            <p:nvSpPr>
              <p:cNvPr id="52" name="Rounded Rectangle 51">
                <a:extLst>
                  <a:ext uri="{FF2B5EF4-FFF2-40B4-BE49-F238E27FC236}">
                    <a16:creationId xmlns:a16="http://schemas.microsoft.com/office/drawing/2014/main" id="{FEA69AB6-85A7-BE4F-ABC7-7E104255E3AA}"/>
                  </a:ext>
                </a:extLst>
              </p:cNvPr>
              <p:cNvSpPr/>
              <p:nvPr/>
            </p:nvSpPr>
            <p:spPr>
              <a:xfrm>
                <a:off x="381971" y="4640497"/>
                <a:ext cx="1667564" cy="798146"/>
              </a:xfrm>
              <a:prstGeom prst="roundRect">
                <a:avLst/>
              </a:prstGeom>
              <a:solidFill>
                <a:srgbClr val="5B9BD5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154">
                  <a:defRPr/>
                </a:pPr>
                <a:endParaRPr lang="en-GB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pic>
            <p:nvPicPr>
              <p:cNvPr id="53" name="Picture 52">
                <a:extLst>
                  <a:ext uri="{FF2B5EF4-FFF2-40B4-BE49-F238E27FC236}">
                    <a16:creationId xmlns:a16="http://schemas.microsoft.com/office/drawing/2014/main" id="{5B0DDB16-D8EA-7F4D-BF3A-1A284BE696E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36743" y="4743549"/>
                <a:ext cx="587977" cy="587977"/>
              </a:xfrm>
              <a:prstGeom prst="rect">
                <a:avLst/>
              </a:prstGeom>
            </p:spPr>
          </p:pic>
        </p:grp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FFF5562D-FA20-1D4B-AA6F-BCD4C588FC2E}"/>
                </a:ext>
              </a:extLst>
            </p:cNvPr>
            <p:cNvSpPr/>
            <p:nvPr/>
          </p:nvSpPr>
          <p:spPr>
            <a:xfrm>
              <a:off x="878474" y="4621820"/>
              <a:ext cx="1173244" cy="7848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457154">
                <a:defRPr/>
              </a:pPr>
              <a:r>
                <a:rPr lang="en-GB" sz="1200" b="1" kern="0" dirty="0">
                  <a:solidFill>
                    <a:prstClr val="black"/>
                  </a:solidFill>
                  <a:latin typeface="Calibri" panose="020F0502020204030204"/>
                </a:rPr>
                <a:t>Instances </a:t>
              </a:r>
            </a:p>
            <a:p>
              <a:pPr algn="ctr" defTabSz="457154">
                <a:defRPr/>
              </a:pPr>
              <a:r>
                <a:rPr lang="en-GB" sz="1200" b="1" kern="0" dirty="0">
                  <a:solidFill>
                    <a:prstClr val="black"/>
                  </a:solidFill>
                  <a:latin typeface="Calibri" panose="020F0502020204030204"/>
                </a:rPr>
                <a:t>Catalogue</a:t>
              </a:r>
            </a:p>
            <a:p>
              <a:pPr algn="ctr" defTabSz="457154">
                <a:defRPr/>
              </a:pPr>
              <a:r>
                <a:rPr lang="en-GB" sz="1050" kern="0" dirty="0">
                  <a:solidFill>
                    <a:prstClr val="black"/>
                  </a:solidFill>
                  <a:latin typeface="Calibri" panose="020F0502020204030204"/>
                </a:rPr>
                <a:t>Instance Type </a:t>
              </a:r>
            </a:p>
            <a:p>
              <a:pPr algn="ctr" defTabSz="457154">
                <a:defRPr/>
              </a:pPr>
              <a:r>
                <a:rPr lang="en-GB" sz="1050" kern="0" dirty="0">
                  <a:solidFill>
                    <a:prstClr val="black"/>
                  </a:solidFill>
                  <a:latin typeface="Calibri" panose="020F0502020204030204"/>
                </a:rPr>
                <a:t>Compute flavour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1B59A355-808C-E34D-ADFB-0F8F5FC915AC}"/>
              </a:ext>
            </a:extLst>
          </p:cNvPr>
          <p:cNvGrpSpPr/>
          <p:nvPr/>
        </p:nvGrpSpPr>
        <p:grpSpPr>
          <a:xfrm>
            <a:off x="659576" y="1825355"/>
            <a:ext cx="3014880" cy="1768225"/>
            <a:chOff x="4385136" y="2577228"/>
            <a:chExt cx="3015273" cy="1768455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AD2F7B2E-44A2-094B-B021-1C6CE648B425}"/>
                </a:ext>
              </a:extLst>
            </p:cNvPr>
            <p:cNvGrpSpPr/>
            <p:nvPr/>
          </p:nvGrpSpPr>
          <p:grpSpPr>
            <a:xfrm>
              <a:off x="4385136" y="2577228"/>
              <a:ext cx="2376264" cy="1347775"/>
              <a:chOff x="3338626" y="838804"/>
              <a:chExt cx="2108744" cy="1221846"/>
            </a:xfrm>
          </p:grpSpPr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539C58E9-21F8-8A4C-A537-F6690CA6560F}"/>
                  </a:ext>
                </a:extLst>
              </p:cNvPr>
              <p:cNvSpPr/>
              <p:nvPr/>
            </p:nvSpPr>
            <p:spPr>
              <a:xfrm>
                <a:off x="3338626" y="838804"/>
                <a:ext cx="2108744" cy="1221846"/>
              </a:xfrm>
              <a:prstGeom prst="rect">
                <a:avLst/>
              </a:prstGeom>
              <a:solidFill>
                <a:srgbClr val="5B9CD5"/>
              </a:solidFill>
              <a:ln w="12700" cap="flat" cmpd="sng" algn="ctr">
                <a:solidFill>
                  <a:srgbClr val="5E2750"/>
                </a:solidFill>
                <a:prstDash val="dash"/>
                <a:headEnd type="none" w="sm" len="sm"/>
                <a:tailEnd type="none" w="sm" len="sm"/>
              </a:ln>
              <a:effectLst/>
            </p:spPr>
            <p:txBody>
              <a:bodyPr wrap="square" tIns="0" anchor="t" anchorCtr="0"/>
              <a:lstStyle/>
              <a:p>
                <a:pPr defTabSz="914264">
                  <a:defRPr/>
                </a:pPr>
                <a:endParaRPr lang="en-GB" sz="2000" b="1" kern="0" dirty="0">
                  <a:solidFill>
                    <a:srgbClr val="000000"/>
                  </a:solidFill>
                  <a:latin typeface="Vodafone Rg"/>
                </a:endParaRPr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4D9B9B5E-8944-3B44-A6F5-6EE846F29A83}"/>
                  </a:ext>
                </a:extLst>
              </p:cNvPr>
              <p:cNvSpPr/>
              <p:nvPr/>
            </p:nvSpPr>
            <p:spPr>
              <a:xfrm>
                <a:off x="4203776" y="904493"/>
                <a:ext cx="499964" cy="366807"/>
              </a:xfrm>
              <a:prstGeom prst="ellipse">
                <a:avLst/>
              </a:prstGeom>
              <a:solidFill>
                <a:srgbClr val="5E2750">
                  <a:lumMod val="75000"/>
                  <a:lumOff val="25000"/>
                </a:srgbClr>
              </a:solidFill>
              <a:ln>
                <a:noFill/>
              </a:ln>
              <a:effectLst/>
            </p:spPr>
            <p:txBody>
              <a:bodyPr spcFirstLastPara="0" vert="horz" wrap="square" lIns="6349" tIns="6349" rIns="6349" bIns="6349" numCol="1" spcCol="1270" rtlCol="0" anchor="ctr" anchorCtr="0">
                <a:noAutofit/>
              </a:bodyPr>
              <a:lstStyle/>
              <a:p>
                <a:pPr algn="ctr" defTabSz="444445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defRPr/>
                </a:pPr>
                <a:r>
                  <a:rPr lang="en-GB" sz="1000" kern="0" dirty="0">
                    <a:solidFill>
                      <a:srgbClr val="FFFFFF"/>
                    </a:solidFill>
                    <a:latin typeface="Vodafone Rg" pitchFamily="34" charset="0"/>
                  </a:rPr>
                  <a:t>VNF</a:t>
                </a:r>
              </a:p>
            </p:txBody>
          </p:sp>
          <p:grpSp>
            <p:nvGrpSpPr>
              <p:cNvPr id="72" name="Group 71">
                <a:extLst>
                  <a:ext uri="{FF2B5EF4-FFF2-40B4-BE49-F238E27FC236}">
                    <a16:creationId xmlns:a16="http://schemas.microsoft.com/office/drawing/2014/main" id="{BDFE0607-1A69-6C4B-8B21-CE0BE4385FE9}"/>
                  </a:ext>
                </a:extLst>
              </p:cNvPr>
              <p:cNvGrpSpPr/>
              <p:nvPr/>
            </p:nvGrpSpPr>
            <p:grpSpPr>
              <a:xfrm>
                <a:off x="3518484" y="1312579"/>
                <a:ext cx="1777188" cy="682839"/>
                <a:chOff x="3518484" y="1312581"/>
                <a:chExt cx="1878944" cy="869359"/>
              </a:xfrm>
            </p:grpSpPr>
            <p:sp>
              <p:nvSpPr>
                <p:cNvPr id="73" name="Rectangle 72">
                  <a:extLst>
                    <a:ext uri="{FF2B5EF4-FFF2-40B4-BE49-F238E27FC236}">
                      <a16:creationId xmlns:a16="http://schemas.microsoft.com/office/drawing/2014/main" id="{DC9DA2A5-6B5E-544B-AB6F-ACF2C4D77ADD}"/>
                    </a:ext>
                  </a:extLst>
                </p:cNvPr>
                <p:cNvSpPr/>
                <p:nvPr/>
              </p:nvSpPr>
              <p:spPr>
                <a:xfrm>
                  <a:off x="3518484" y="1313363"/>
                  <a:ext cx="546506" cy="834501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49" tIns="6349" rIns="6349" bIns="6349" numCol="1" spcCol="1270" rtlCol="0" anchor="ctr" anchorCtr="0">
                  <a:noAutofit/>
                </a:bodyPr>
                <a:lstStyle/>
                <a:p>
                  <a:pPr algn="ctr" defTabSz="444445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defRPr/>
                  </a:pPr>
                  <a:endParaRPr lang="en-GB" sz="1000" kern="0" dirty="0">
                    <a:solidFill>
                      <a:srgbClr val="34342B"/>
                    </a:solidFill>
                    <a:latin typeface="Vodafone Rg" pitchFamily="34" charset="0"/>
                  </a:endParaRPr>
                </a:p>
              </p:txBody>
            </p:sp>
            <p:sp>
              <p:nvSpPr>
                <p:cNvPr id="74" name="TextBox 73">
                  <a:extLst>
                    <a:ext uri="{FF2B5EF4-FFF2-40B4-BE49-F238E27FC236}">
                      <a16:creationId xmlns:a16="http://schemas.microsoft.com/office/drawing/2014/main" id="{7DFD9E03-D06F-5F42-8F06-870D00611E54}"/>
                    </a:ext>
                  </a:extLst>
                </p:cNvPr>
                <p:cNvSpPr txBox="1"/>
                <p:nvPr/>
              </p:nvSpPr>
              <p:spPr>
                <a:xfrm>
                  <a:off x="3569891" y="1348614"/>
                  <a:ext cx="457200" cy="190543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ctr" defTabSz="914287">
                    <a:defRPr/>
                  </a:pPr>
                  <a:r>
                    <a:rPr lang="en-GB" sz="700" kern="0" dirty="0">
                      <a:solidFill>
                        <a:srgbClr val="000000"/>
                      </a:solidFill>
                      <a:latin typeface="Vodafone Rg" pitchFamily="34" charset="0"/>
                    </a:rPr>
                    <a:t>Control</a:t>
                  </a:r>
                </a:p>
              </p:txBody>
            </p:sp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D8C4C1C0-CBAF-944C-8FA7-8E9989F38DF2}"/>
                    </a:ext>
                  </a:extLst>
                </p:cNvPr>
                <p:cNvSpPr txBox="1"/>
                <p:nvPr/>
              </p:nvSpPr>
              <p:spPr>
                <a:xfrm>
                  <a:off x="3557731" y="1990653"/>
                  <a:ext cx="457200" cy="190544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ctr" defTabSz="914287">
                    <a:defRPr/>
                  </a:pPr>
                  <a:r>
                    <a:rPr lang="en-GB" sz="700" b="1" kern="0" dirty="0">
                      <a:solidFill>
                        <a:srgbClr val="000000"/>
                      </a:solidFill>
                      <a:latin typeface="Vodafone Rg" pitchFamily="34" charset="0"/>
                    </a:rPr>
                    <a:t>VNF-C</a:t>
                  </a:r>
                </a:p>
              </p:txBody>
            </p:sp>
            <p:sp>
              <p:nvSpPr>
                <p:cNvPr id="76" name="Rectangle 75">
                  <a:extLst>
                    <a:ext uri="{FF2B5EF4-FFF2-40B4-BE49-F238E27FC236}">
                      <a16:creationId xmlns:a16="http://schemas.microsoft.com/office/drawing/2014/main" id="{501000D7-AC3E-9B40-827A-58DBBF702196}"/>
                    </a:ext>
                  </a:extLst>
                </p:cNvPr>
                <p:cNvSpPr/>
                <p:nvPr/>
              </p:nvSpPr>
              <p:spPr>
                <a:xfrm>
                  <a:off x="4191607" y="1312581"/>
                  <a:ext cx="546506" cy="834501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49" tIns="6349" rIns="6349" bIns="6349" numCol="1" spcCol="1270" rtlCol="0" anchor="ctr" anchorCtr="0">
                  <a:noAutofit/>
                </a:bodyPr>
                <a:lstStyle/>
                <a:p>
                  <a:pPr algn="ctr" defTabSz="444445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defRPr/>
                  </a:pPr>
                  <a:endParaRPr lang="en-GB" sz="1000" kern="0" dirty="0">
                    <a:solidFill>
                      <a:srgbClr val="34342B"/>
                    </a:solidFill>
                    <a:latin typeface="Vodafone Rg" pitchFamily="34" charset="0"/>
                  </a:endParaRPr>
                </a:p>
              </p:txBody>
            </p:sp>
            <p:sp>
              <p:nvSpPr>
                <p:cNvPr id="77" name="TextBox 76">
                  <a:extLst>
                    <a:ext uri="{FF2B5EF4-FFF2-40B4-BE49-F238E27FC236}">
                      <a16:creationId xmlns:a16="http://schemas.microsoft.com/office/drawing/2014/main" id="{32B39081-2F5B-3B41-9F62-F0D740A12456}"/>
                    </a:ext>
                  </a:extLst>
                </p:cNvPr>
                <p:cNvSpPr txBox="1"/>
                <p:nvPr/>
              </p:nvSpPr>
              <p:spPr>
                <a:xfrm>
                  <a:off x="4243014" y="1347833"/>
                  <a:ext cx="457200" cy="190543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ctr" defTabSz="914287">
                    <a:defRPr/>
                  </a:pPr>
                  <a:r>
                    <a:rPr lang="en-GB" sz="700" kern="0" dirty="0">
                      <a:solidFill>
                        <a:srgbClr val="000000"/>
                      </a:solidFill>
                      <a:latin typeface="Vodafone Rg" pitchFamily="34" charset="0"/>
                    </a:rPr>
                    <a:t>DP</a:t>
                  </a:r>
                </a:p>
              </p:txBody>
            </p:sp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78CB20DC-4043-C44D-AC72-8AE0CDEAB892}"/>
                    </a:ext>
                  </a:extLst>
                </p:cNvPr>
                <p:cNvSpPr txBox="1"/>
                <p:nvPr/>
              </p:nvSpPr>
              <p:spPr>
                <a:xfrm>
                  <a:off x="4230854" y="1989873"/>
                  <a:ext cx="457200" cy="190544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ctr" defTabSz="914287">
                    <a:defRPr/>
                  </a:pPr>
                  <a:r>
                    <a:rPr lang="en-GB" sz="700" b="1" kern="0" dirty="0">
                      <a:solidFill>
                        <a:srgbClr val="000000"/>
                      </a:solidFill>
                      <a:latin typeface="Vodafone Rg" pitchFamily="34" charset="0"/>
                    </a:rPr>
                    <a:t>VNF-C</a:t>
                  </a:r>
                </a:p>
              </p:txBody>
            </p:sp>
            <p:sp>
              <p:nvSpPr>
                <p:cNvPr id="79" name="Rectangle 78">
                  <a:extLst>
                    <a:ext uri="{FF2B5EF4-FFF2-40B4-BE49-F238E27FC236}">
                      <a16:creationId xmlns:a16="http://schemas.microsoft.com/office/drawing/2014/main" id="{071D24A9-13A3-504C-AA8A-4B1C46083913}"/>
                    </a:ext>
                  </a:extLst>
                </p:cNvPr>
                <p:cNvSpPr/>
                <p:nvPr/>
              </p:nvSpPr>
              <p:spPr>
                <a:xfrm>
                  <a:off x="4850922" y="1314105"/>
                  <a:ext cx="546506" cy="834501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49" tIns="6349" rIns="6349" bIns="6349" numCol="1" spcCol="1270" rtlCol="0" anchor="ctr" anchorCtr="0">
                  <a:noAutofit/>
                </a:bodyPr>
                <a:lstStyle/>
                <a:p>
                  <a:pPr algn="ctr" defTabSz="444445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defRPr/>
                  </a:pPr>
                  <a:endParaRPr lang="en-GB" sz="1000" kern="0" dirty="0">
                    <a:solidFill>
                      <a:srgbClr val="34342B"/>
                    </a:solidFill>
                    <a:latin typeface="Vodafone Rg" pitchFamily="34" charset="0"/>
                  </a:endParaRPr>
                </a:p>
              </p:txBody>
            </p:sp>
            <p:sp>
              <p:nvSpPr>
                <p:cNvPr id="80" name="TextBox 79">
                  <a:extLst>
                    <a:ext uri="{FF2B5EF4-FFF2-40B4-BE49-F238E27FC236}">
                      <a16:creationId xmlns:a16="http://schemas.microsoft.com/office/drawing/2014/main" id="{9E4FFB90-499A-8344-9FDB-D71EA3C1529E}"/>
                    </a:ext>
                  </a:extLst>
                </p:cNvPr>
                <p:cNvSpPr txBox="1"/>
                <p:nvPr/>
              </p:nvSpPr>
              <p:spPr>
                <a:xfrm>
                  <a:off x="4902329" y="1349357"/>
                  <a:ext cx="457200" cy="190543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ctr" defTabSz="914287">
                    <a:defRPr/>
                  </a:pPr>
                  <a:r>
                    <a:rPr lang="en-GB" sz="700" kern="0" dirty="0">
                      <a:solidFill>
                        <a:srgbClr val="000000"/>
                      </a:solidFill>
                      <a:latin typeface="Vodafone Rg" pitchFamily="34" charset="0"/>
                    </a:rPr>
                    <a:t>DP</a:t>
                  </a:r>
                </a:p>
              </p:txBody>
            </p:sp>
            <p:sp>
              <p:nvSpPr>
                <p:cNvPr id="81" name="TextBox 80">
                  <a:extLst>
                    <a:ext uri="{FF2B5EF4-FFF2-40B4-BE49-F238E27FC236}">
                      <a16:creationId xmlns:a16="http://schemas.microsoft.com/office/drawing/2014/main" id="{C310CBBB-1699-C34E-8ACA-233CEC5B8B11}"/>
                    </a:ext>
                  </a:extLst>
                </p:cNvPr>
                <p:cNvSpPr txBox="1"/>
                <p:nvPr/>
              </p:nvSpPr>
              <p:spPr>
                <a:xfrm>
                  <a:off x="4890169" y="1991396"/>
                  <a:ext cx="457200" cy="190544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ctr" defTabSz="914287">
                    <a:defRPr/>
                  </a:pPr>
                  <a:r>
                    <a:rPr lang="en-GB" sz="700" b="1" kern="0" dirty="0">
                      <a:solidFill>
                        <a:srgbClr val="000000"/>
                      </a:solidFill>
                      <a:latin typeface="Vodafone Rg" pitchFamily="34" charset="0"/>
                    </a:rPr>
                    <a:t>VNF-C</a:t>
                  </a:r>
                </a:p>
              </p:txBody>
            </p:sp>
          </p:grpSp>
        </p:grp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F44CF205-AD41-D743-B867-E0F1B59832D8}"/>
                </a:ext>
              </a:extLst>
            </p:cNvPr>
            <p:cNvGrpSpPr/>
            <p:nvPr/>
          </p:nvGrpSpPr>
          <p:grpSpPr>
            <a:xfrm>
              <a:off x="4636701" y="3277911"/>
              <a:ext cx="505573" cy="407195"/>
              <a:chOff x="3933338" y="2720258"/>
              <a:chExt cx="377263" cy="355768"/>
            </a:xfrm>
          </p:grpSpPr>
          <p:pic>
            <p:nvPicPr>
              <p:cNvPr id="67" name="Picture 66">
                <a:extLst>
                  <a:ext uri="{FF2B5EF4-FFF2-40B4-BE49-F238E27FC236}">
                    <a16:creationId xmlns:a16="http://schemas.microsoft.com/office/drawing/2014/main" id="{F6023134-837F-0640-BADD-1A40C891301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933338" y="2720258"/>
                <a:ext cx="377263" cy="355768"/>
              </a:xfrm>
              <a:prstGeom prst="rect">
                <a:avLst/>
              </a:prstGeom>
            </p:spPr>
          </p:pic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592C39E3-70A0-FC43-A2A9-4ECA1FF2F7B3}"/>
                  </a:ext>
                </a:extLst>
              </p:cNvPr>
              <p:cNvSpPr txBox="1"/>
              <p:nvPr/>
            </p:nvSpPr>
            <p:spPr>
              <a:xfrm>
                <a:off x="4103927" y="2794349"/>
                <a:ext cx="114120" cy="116248"/>
              </a:xfrm>
              <a:prstGeom prst="rect">
                <a:avLst/>
              </a:prstGeom>
            </p:spPr>
            <p:txBody>
              <a:bodyPr wrap="none" lIns="0" tIns="0" rIns="0" bIns="0" rtlCol="0">
                <a:noAutofit/>
              </a:bodyPr>
              <a:lstStyle/>
              <a:p>
                <a:pPr defTabSz="914309">
                  <a:defRPr/>
                </a:pPr>
                <a:r>
                  <a:rPr lang="en-GB" sz="800" kern="0" dirty="0">
                    <a:solidFill>
                      <a:srgbClr val="0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S</a:t>
                </a:r>
              </a:p>
            </p:txBody>
          </p:sp>
          <p:sp>
            <p:nvSpPr>
              <p:cNvPr id="69" name="Rounded Rectangle 68">
                <a:extLst>
                  <a:ext uri="{FF2B5EF4-FFF2-40B4-BE49-F238E27FC236}">
                    <a16:creationId xmlns:a16="http://schemas.microsoft.com/office/drawing/2014/main" id="{9BB8A458-7A3D-6D45-AA60-C2E0A5A6CD73}"/>
                  </a:ext>
                </a:extLst>
              </p:cNvPr>
              <p:cNvSpPr/>
              <p:nvPr/>
            </p:nvSpPr>
            <p:spPr>
              <a:xfrm>
                <a:off x="4027465" y="2960305"/>
                <a:ext cx="187901" cy="77791"/>
              </a:xfrm>
              <a:prstGeom prst="roundRect">
                <a:avLst>
                  <a:gd name="adj" fmla="val 0"/>
                </a:avLst>
              </a:prstGeom>
              <a:solidFill>
                <a:srgbClr val="0CB458"/>
              </a:solidFill>
              <a:ln>
                <a:noFill/>
              </a:ln>
              <a:effectLst/>
            </p:spPr>
            <p:txBody>
              <a:bodyPr spcFirstLastPara="0" vert="horz" wrap="square" lIns="6349" tIns="6349" rIns="6349" bIns="6349" numCol="1" spcCol="1270" rtlCol="0" anchor="ctr" anchorCtr="0">
                <a:noAutofit/>
              </a:bodyPr>
              <a:lstStyle/>
              <a:p>
                <a:pPr algn="ctr" defTabSz="444445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defRPr/>
                </a:pPr>
                <a:r>
                  <a:rPr lang="en-GB" sz="800" b="1" kern="0" dirty="0">
                    <a:solidFill>
                      <a:srgbClr val="FFFFFF"/>
                    </a:solidFill>
                    <a:latin typeface="Vodafone Rg" pitchFamily="34" charset="0"/>
                  </a:rPr>
                  <a:t>B</a:t>
                </a:r>
              </a:p>
            </p:txBody>
          </p: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0224A907-2912-0D4F-AE48-B703693591C9}"/>
                </a:ext>
              </a:extLst>
            </p:cNvPr>
            <p:cNvGrpSpPr/>
            <p:nvPr/>
          </p:nvGrpSpPr>
          <p:grpSpPr>
            <a:xfrm>
              <a:off x="5355485" y="3286053"/>
              <a:ext cx="505573" cy="407195"/>
              <a:chOff x="3933338" y="2720258"/>
              <a:chExt cx="377263" cy="355768"/>
            </a:xfrm>
          </p:grpSpPr>
          <p:pic>
            <p:nvPicPr>
              <p:cNvPr id="64" name="Picture 63">
                <a:extLst>
                  <a:ext uri="{FF2B5EF4-FFF2-40B4-BE49-F238E27FC236}">
                    <a16:creationId xmlns:a16="http://schemas.microsoft.com/office/drawing/2014/main" id="{7DC7CE24-46B8-D846-A204-B9C1009C530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933338" y="2720258"/>
                <a:ext cx="377263" cy="355768"/>
              </a:xfrm>
              <a:prstGeom prst="rect">
                <a:avLst/>
              </a:prstGeom>
            </p:spPr>
          </p:pic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DC88611E-F9D1-CF48-AC5C-DA4FD5882CC7}"/>
                  </a:ext>
                </a:extLst>
              </p:cNvPr>
              <p:cNvSpPr txBox="1"/>
              <p:nvPr/>
            </p:nvSpPr>
            <p:spPr>
              <a:xfrm>
                <a:off x="4103927" y="2794349"/>
                <a:ext cx="114120" cy="116248"/>
              </a:xfrm>
              <a:prstGeom prst="rect">
                <a:avLst/>
              </a:prstGeom>
            </p:spPr>
            <p:txBody>
              <a:bodyPr wrap="none" lIns="0" tIns="0" rIns="0" bIns="0" rtlCol="0">
                <a:noAutofit/>
              </a:bodyPr>
              <a:lstStyle/>
              <a:p>
                <a:pPr defTabSz="914309">
                  <a:defRPr/>
                </a:pPr>
                <a:r>
                  <a:rPr lang="en-GB" sz="800" kern="0" dirty="0">
                    <a:solidFill>
                      <a:srgbClr val="0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M</a:t>
                </a:r>
              </a:p>
            </p:txBody>
          </p:sp>
          <p:sp>
            <p:nvSpPr>
              <p:cNvPr id="66" name="Rounded Rectangle 65">
                <a:extLst>
                  <a:ext uri="{FF2B5EF4-FFF2-40B4-BE49-F238E27FC236}">
                    <a16:creationId xmlns:a16="http://schemas.microsoft.com/office/drawing/2014/main" id="{B95E84B2-0260-4B4F-91B1-29AC94D88D22}"/>
                  </a:ext>
                </a:extLst>
              </p:cNvPr>
              <p:cNvSpPr/>
              <p:nvPr/>
            </p:nvSpPr>
            <p:spPr>
              <a:xfrm>
                <a:off x="4027465" y="2960305"/>
                <a:ext cx="187901" cy="77791"/>
              </a:xfrm>
              <a:prstGeom prst="roundRect">
                <a:avLst>
                  <a:gd name="adj" fmla="val 0"/>
                </a:avLst>
              </a:prstGeom>
              <a:solidFill>
                <a:srgbClr val="00B0CA"/>
              </a:solidFill>
              <a:ln>
                <a:noFill/>
              </a:ln>
              <a:effectLst/>
            </p:spPr>
            <p:txBody>
              <a:bodyPr spcFirstLastPara="0" vert="horz" wrap="square" lIns="6349" tIns="6349" rIns="6349" bIns="6349" numCol="1" spcCol="1270" rtlCol="0" anchor="ctr" anchorCtr="0">
                <a:noAutofit/>
              </a:bodyPr>
              <a:lstStyle/>
              <a:p>
                <a:pPr algn="ctr" defTabSz="444445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defRPr/>
                </a:pPr>
                <a:r>
                  <a:rPr lang="en-GB" sz="800" b="1" kern="0" dirty="0">
                    <a:solidFill>
                      <a:srgbClr val="FFFFFF"/>
                    </a:solidFill>
                    <a:latin typeface="Vodafone Rg" pitchFamily="34" charset="0"/>
                  </a:rPr>
                  <a:t>N</a:t>
                </a:r>
              </a:p>
            </p:txBody>
          </p: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712A7E6D-DB14-0E49-9413-F87BF6794099}"/>
                </a:ext>
              </a:extLst>
            </p:cNvPr>
            <p:cNvGrpSpPr/>
            <p:nvPr/>
          </p:nvGrpSpPr>
          <p:grpSpPr>
            <a:xfrm>
              <a:off x="6047823" y="3286053"/>
              <a:ext cx="505573" cy="407195"/>
              <a:chOff x="3933338" y="2720258"/>
              <a:chExt cx="377263" cy="355768"/>
            </a:xfrm>
          </p:grpSpPr>
          <p:pic>
            <p:nvPicPr>
              <p:cNvPr id="61" name="Picture 60">
                <a:extLst>
                  <a:ext uri="{FF2B5EF4-FFF2-40B4-BE49-F238E27FC236}">
                    <a16:creationId xmlns:a16="http://schemas.microsoft.com/office/drawing/2014/main" id="{FA9C41F5-2CB4-9C4E-A2D0-15846243657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933338" y="2720258"/>
                <a:ext cx="377263" cy="355768"/>
              </a:xfrm>
              <a:prstGeom prst="rect">
                <a:avLst/>
              </a:prstGeom>
            </p:spPr>
          </p:pic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6748117E-0513-7F46-B6B7-CD5F860BAB5D}"/>
                  </a:ext>
                </a:extLst>
              </p:cNvPr>
              <p:cNvSpPr txBox="1"/>
              <p:nvPr/>
            </p:nvSpPr>
            <p:spPr>
              <a:xfrm>
                <a:off x="4103927" y="2794349"/>
                <a:ext cx="114120" cy="116248"/>
              </a:xfrm>
              <a:prstGeom prst="rect">
                <a:avLst/>
              </a:prstGeom>
            </p:spPr>
            <p:txBody>
              <a:bodyPr wrap="none" lIns="0" tIns="0" rIns="0" bIns="0" rtlCol="0">
                <a:noAutofit/>
              </a:bodyPr>
              <a:lstStyle/>
              <a:p>
                <a:pPr defTabSz="914309">
                  <a:defRPr/>
                </a:pPr>
                <a:r>
                  <a:rPr lang="en-GB" sz="800" kern="0" dirty="0">
                    <a:solidFill>
                      <a:srgbClr val="0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L</a:t>
                </a:r>
              </a:p>
            </p:txBody>
          </p:sp>
          <p:sp>
            <p:nvSpPr>
              <p:cNvPr id="63" name="Rounded Rectangle 62">
                <a:extLst>
                  <a:ext uri="{FF2B5EF4-FFF2-40B4-BE49-F238E27FC236}">
                    <a16:creationId xmlns:a16="http://schemas.microsoft.com/office/drawing/2014/main" id="{74F5EED4-C8E1-ED4C-A816-9F6B627ABDA8}"/>
                  </a:ext>
                </a:extLst>
              </p:cNvPr>
              <p:cNvSpPr/>
              <p:nvPr/>
            </p:nvSpPr>
            <p:spPr>
              <a:xfrm>
                <a:off x="4027465" y="2960305"/>
                <a:ext cx="187901" cy="77791"/>
              </a:xfrm>
              <a:prstGeom prst="roundRect">
                <a:avLst>
                  <a:gd name="adj" fmla="val 0"/>
                </a:avLst>
              </a:prstGeom>
              <a:solidFill>
                <a:srgbClr val="00B0CA"/>
              </a:solidFill>
              <a:ln>
                <a:noFill/>
              </a:ln>
              <a:effectLst/>
            </p:spPr>
            <p:txBody>
              <a:bodyPr spcFirstLastPara="0" vert="horz" wrap="square" lIns="6349" tIns="6349" rIns="6349" bIns="6349" numCol="1" spcCol="1270" rtlCol="0" anchor="ctr" anchorCtr="0">
                <a:noAutofit/>
              </a:bodyPr>
              <a:lstStyle/>
              <a:p>
                <a:pPr algn="ctr" defTabSz="444445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defRPr/>
                </a:pPr>
                <a:r>
                  <a:rPr lang="en-GB" sz="800" b="1" kern="0" dirty="0">
                    <a:solidFill>
                      <a:srgbClr val="FFFFFF"/>
                    </a:solidFill>
                    <a:latin typeface="Vodafone Rg" pitchFamily="34" charset="0"/>
                  </a:rPr>
                  <a:t>N</a:t>
                </a:r>
              </a:p>
            </p:txBody>
          </p:sp>
        </p:grpSp>
        <p:sp>
          <p:nvSpPr>
            <p:cNvPr id="59" name="Line Callout 2 (Accent Bar) 58">
              <a:extLst>
                <a:ext uri="{FF2B5EF4-FFF2-40B4-BE49-F238E27FC236}">
                  <a16:creationId xmlns:a16="http://schemas.microsoft.com/office/drawing/2014/main" id="{29D5E8A7-DB76-7D46-9A9B-B2998F909222}"/>
                </a:ext>
              </a:extLst>
            </p:cNvPr>
            <p:cNvSpPr/>
            <p:nvPr/>
          </p:nvSpPr>
          <p:spPr>
            <a:xfrm>
              <a:off x="4641127" y="3984759"/>
              <a:ext cx="504056" cy="360924"/>
            </a:xfrm>
            <a:prstGeom prst="accentCallout2">
              <a:avLst>
                <a:gd name="adj1" fmla="val 50419"/>
                <a:gd name="adj2" fmla="val 108407"/>
                <a:gd name="adj3" fmla="val 63321"/>
                <a:gd name="adj4" fmla="val 121069"/>
                <a:gd name="adj5" fmla="val -95001"/>
                <a:gd name="adj6" fmla="val 170743"/>
              </a:avLst>
            </a:prstGeom>
            <a:solidFill>
              <a:srgbClr val="FFFFFF">
                <a:lumMod val="95000"/>
              </a:srgbClr>
            </a:solidFill>
            <a:ln w="9525" cap="flat" cmpd="sng" algn="ctr">
              <a:solidFill>
                <a:srgbClr val="E6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spcFirstLastPara="0" vert="horz" wrap="square" lIns="6349" tIns="6349" rIns="6349" bIns="6349" numCol="1" spcCol="1270" rtlCol="0" anchor="ctr" anchorCtr="0">
              <a:noAutofit/>
            </a:bodyPr>
            <a:lstStyle/>
            <a:p>
              <a:pPr algn="ctr" defTabSz="44445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GB" sz="1000" kern="0" dirty="0">
                  <a:solidFill>
                    <a:srgbClr val="34342B"/>
                  </a:solidFill>
                  <a:latin typeface="Vodafone Rg" pitchFamily="34" charset="0"/>
                </a:rPr>
                <a:t>Instance type</a:t>
              </a:r>
            </a:p>
          </p:txBody>
        </p:sp>
        <p:sp>
          <p:nvSpPr>
            <p:cNvPr id="60" name="Line Callout 2 (Accent Bar) 59">
              <a:extLst>
                <a:ext uri="{FF2B5EF4-FFF2-40B4-BE49-F238E27FC236}">
                  <a16:creationId xmlns:a16="http://schemas.microsoft.com/office/drawing/2014/main" id="{6EB616BA-F01F-5A4C-8036-BCC64AD46625}"/>
                </a:ext>
              </a:extLst>
            </p:cNvPr>
            <p:cNvSpPr/>
            <p:nvPr/>
          </p:nvSpPr>
          <p:spPr>
            <a:xfrm>
              <a:off x="6896353" y="2851993"/>
              <a:ext cx="504056" cy="360924"/>
            </a:xfrm>
            <a:prstGeom prst="accentCallout2">
              <a:avLst>
                <a:gd name="adj1" fmla="val 55110"/>
                <a:gd name="adj2" fmla="val -8333"/>
                <a:gd name="adj3" fmla="val 65667"/>
                <a:gd name="adj4" fmla="val -46062"/>
                <a:gd name="adj5" fmla="val 164108"/>
                <a:gd name="adj6" fmla="val -113855"/>
              </a:avLst>
            </a:prstGeom>
            <a:solidFill>
              <a:srgbClr val="FFFFFF">
                <a:lumMod val="95000"/>
              </a:srgbClr>
            </a:solidFill>
            <a:ln w="9525" cap="flat" cmpd="sng" algn="ctr">
              <a:solidFill>
                <a:srgbClr val="E6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spcFirstLastPara="0" vert="horz" wrap="square" lIns="6349" tIns="6349" rIns="6349" bIns="6349" numCol="1" spcCol="1270" rtlCol="0" anchor="ctr" anchorCtr="0">
              <a:noAutofit/>
            </a:bodyPr>
            <a:lstStyle/>
            <a:p>
              <a:pPr algn="ctr" defTabSz="44445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GB" sz="1000" kern="0" dirty="0">
                  <a:solidFill>
                    <a:srgbClr val="34342B"/>
                  </a:solidFill>
                  <a:latin typeface="Vodafone Rg" pitchFamily="34" charset="0"/>
                </a:rPr>
                <a:t>Compute flavour</a:t>
              </a:r>
            </a:p>
          </p:txBody>
        </p:sp>
      </p:grpSp>
      <p:sp>
        <p:nvSpPr>
          <p:cNvPr id="82" name="TextBox 81">
            <a:extLst>
              <a:ext uri="{FF2B5EF4-FFF2-40B4-BE49-F238E27FC236}">
                <a16:creationId xmlns:a16="http://schemas.microsoft.com/office/drawing/2014/main" id="{A62373CC-9F71-DD4F-B8ED-BBCEEC05C148}"/>
              </a:ext>
            </a:extLst>
          </p:cNvPr>
          <p:cNvSpPr txBox="1"/>
          <p:nvPr/>
        </p:nvSpPr>
        <p:spPr>
          <a:xfrm>
            <a:off x="10115686" y="993045"/>
            <a:ext cx="1176802" cy="375419"/>
          </a:xfrm>
          <a:prstGeom prst="rect">
            <a:avLst/>
          </a:prstGeom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US" sz="2000" b="1" dirty="0">
                <a:solidFill>
                  <a:srgbClr val="002060"/>
                </a:solidFill>
                <a:latin typeface="Vodafone Rg" pitchFamily="34" charset="0"/>
              </a:rPr>
              <a:t>OVP</a:t>
            </a: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B216C734-B444-EB47-894C-AA433CE3B558}"/>
              </a:ext>
            </a:extLst>
          </p:cNvPr>
          <p:cNvGrpSpPr/>
          <p:nvPr/>
        </p:nvGrpSpPr>
        <p:grpSpPr>
          <a:xfrm>
            <a:off x="4103905" y="3396142"/>
            <a:ext cx="1320751" cy="381004"/>
            <a:chOff x="7198824" y="3904881"/>
            <a:chExt cx="1690600" cy="479042"/>
          </a:xfrm>
        </p:grpSpPr>
        <p:sp>
          <p:nvSpPr>
            <p:cNvPr id="84" name="Rounded Rectangle 83">
              <a:extLst>
                <a:ext uri="{FF2B5EF4-FFF2-40B4-BE49-F238E27FC236}">
                  <a16:creationId xmlns:a16="http://schemas.microsoft.com/office/drawing/2014/main" id="{40F00E31-3C4B-5E40-A5F9-630A2BF95CD3}"/>
                </a:ext>
              </a:extLst>
            </p:cNvPr>
            <p:cNvSpPr/>
            <p:nvPr/>
          </p:nvSpPr>
          <p:spPr>
            <a:xfrm>
              <a:off x="7198824" y="3904881"/>
              <a:ext cx="1690600" cy="478389"/>
            </a:xfrm>
            <a:prstGeom prst="round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r" defTabSz="457154"/>
              <a:r>
                <a:rPr lang="en-GB" sz="1200" kern="0" dirty="0">
                  <a:solidFill>
                    <a:prstClr val="black"/>
                  </a:solidFill>
                  <a:latin typeface="Calibri" panose="020F0502020204030204"/>
                </a:rPr>
                <a:t>Reference Architecture</a:t>
              </a:r>
            </a:p>
          </p:txBody>
        </p:sp>
        <p:pic>
          <p:nvPicPr>
            <p:cNvPr id="85" name="Picture 84">
              <a:extLst>
                <a:ext uri="{FF2B5EF4-FFF2-40B4-BE49-F238E27FC236}">
                  <a16:creationId xmlns:a16="http://schemas.microsoft.com/office/drawing/2014/main" id="{02D3A4C2-6C48-3742-A0D0-548FB9D7CD7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91365" y="3930249"/>
              <a:ext cx="453674" cy="453674"/>
            </a:xfrm>
            <a:prstGeom prst="rect">
              <a:avLst/>
            </a:prstGeom>
          </p:spPr>
        </p:pic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36C11966-EAA4-3647-B039-043803FCCF09}"/>
              </a:ext>
            </a:extLst>
          </p:cNvPr>
          <p:cNvGrpSpPr/>
          <p:nvPr/>
        </p:nvGrpSpPr>
        <p:grpSpPr>
          <a:xfrm>
            <a:off x="4103905" y="4002646"/>
            <a:ext cx="1320751" cy="380484"/>
            <a:chOff x="3866826" y="4355496"/>
            <a:chExt cx="1320923" cy="380534"/>
          </a:xfrm>
        </p:grpSpPr>
        <p:sp>
          <p:nvSpPr>
            <p:cNvPr id="87" name="Rounded Rectangle 86">
              <a:extLst>
                <a:ext uri="{FF2B5EF4-FFF2-40B4-BE49-F238E27FC236}">
                  <a16:creationId xmlns:a16="http://schemas.microsoft.com/office/drawing/2014/main" id="{E026E750-8832-1E44-BB92-EE4127494189}"/>
                </a:ext>
              </a:extLst>
            </p:cNvPr>
            <p:cNvSpPr/>
            <p:nvPr/>
          </p:nvSpPr>
          <p:spPr>
            <a:xfrm>
              <a:off x="3866826" y="4355496"/>
              <a:ext cx="1320923" cy="380534"/>
            </a:xfrm>
            <a:prstGeom prst="round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r" defTabSz="457154"/>
              <a:r>
                <a:rPr lang="en-GB" sz="1200" kern="0" dirty="0">
                  <a:solidFill>
                    <a:prstClr val="black"/>
                  </a:solidFill>
                  <a:latin typeface="Calibri" panose="020F0502020204030204"/>
                </a:rPr>
                <a:t>Reference Architecture</a:t>
              </a:r>
            </a:p>
          </p:txBody>
        </p:sp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B9328027-19F7-1C43-A2C8-C689FBC3A43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18380" y="4388891"/>
              <a:ext cx="329951" cy="320433"/>
            </a:xfrm>
            <a:prstGeom prst="rect">
              <a:avLst/>
            </a:prstGeom>
          </p:spPr>
        </p:pic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9B05A0A3-A752-1D43-BB0C-671BAB0F6175}"/>
              </a:ext>
            </a:extLst>
          </p:cNvPr>
          <p:cNvGrpSpPr/>
          <p:nvPr/>
        </p:nvGrpSpPr>
        <p:grpSpPr>
          <a:xfrm>
            <a:off x="4101487" y="4614090"/>
            <a:ext cx="1320751" cy="392815"/>
            <a:chOff x="3866826" y="5621681"/>
            <a:chExt cx="1320923" cy="392866"/>
          </a:xfrm>
        </p:grpSpPr>
        <p:sp>
          <p:nvSpPr>
            <p:cNvPr id="90" name="Rounded Rectangle 89">
              <a:extLst>
                <a:ext uri="{FF2B5EF4-FFF2-40B4-BE49-F238E27FC236}">
                  <a16:creationId xmlns:a16="http://schemas.microsoft.com/office/drawing/2014/main" id="{443DA210-2888-F04C-9158-F6EB5C61A812}"/>
                </a:ext>
              </a:extLst>
            </p:cNvPr>
            <p:cNvSpPr/>
            <p:nvPr/>
          </p:nvSpPr>
          <p:spPr>
            <a:xfrm>
              <a:off x="3866826" y="5621681"/>
              <a:ext cx="1320923" cy="380534"/>
            </a:xfrm>
            <a:prstGeom prst="round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r" defTabSz="457154"/>
              <a:r>
                <a:rPr lang="en-GB" sz="1200" kern="0" dirty="0">
                  <a:solidFill>
                    <a:prstClr val="black"/>
                  </a:solidFill>
                  <a:latin typeface="Calibri" panose="020F0502020204030204"/>
                </a:rPr>
                <a:t>Reference Architecture</a:t>
              </a:r>
            </a:p>
          </p:txBody>
        </p:sp>
        <p:pic>
          <p:nvPicPr>
            <p:cNvPr id="91" name="Picture 90">
              <a:extLst>
                <a:ext uri="{FF2B5EF4-FFF2-40B4-BE49-F238E27FC236}">
                  <a16:creationId xmlns:a16="http://schemas.microsoft.com/office/drawing/2014/main" id="{0C08337F-48C0-D642-823A-DFA48609B9D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12097" y="5633042"/>
              <a:ext cx="381505" cy="381505"/>
            </a:xfrm>
            <a:prstGeom prst="rect">
              <a:avLst/>
            </a:prstGeom>
          </p:spPr>
        </p:pic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DCE85E80-25C0-4640-AE6D-2C33C4735534}"/>
              </a:ext>
            </a:extLst>
          </p:cNvPr>
          <p:cNvGrpSpPr/>
          <p:nvPr/>
        </p:nvGrpSpPr>
        <p:grpSpPr>
          <a:xfrm>
            <a:off x="6873479" y="4625934"/>
            <a:ext cx="1773913" cy="380484"/>
            <a:chOff x="6441095" y="2954470"/>
            <a:chExt cx="1774144" cy="380534"/>
          </a:xfrm>
        </p:grpSpPr>
        <p:sp>
          <p:nvSpPr>
            <p:cNvPr id="93" name="Rounded Rectangle 92">
              <a:extLst>
                <a:ext uri="{FF2B5EF4-FFF2-40B4-BE49-F238E27FC236}">
                  <a16:creationId xmlns:a16="http://schemas.microsoft.com/office/drawing/2014/main" id="{4B1D941D-65CE-1E43-A6F0-70AF15CBF400}"/>
                </a:ext>
              </a:extLst>
            </p:cNvPr>
            <p:cNvSpPr/>
            <p:nvPr/>
          </p:nvSpPr>
          <p:spPr>
            <a:xfrm>
              <a:off x="6441095" y="2954470"/>
              <a:ext cx="1774144" cy="380534"/>
            </a:xfrm>
            <a:prstGeom prst="roundRect">
              <a:avLst/>
            </a:prstGeom>
            <a:gradFill rotWithShape="1">
              <a:gsLst>
                <a:gs pos="0">
                  <a:srgbClr val="ED7D31">
                    <a:lumMod val="110000"/>
                    <a:satMod val="105000"/>
                    <a:tint val="67000"/>
                  </a:srgbClr>
                </a:gs>
                <a:gs pos="50000">
                  <a:srgbClr val="ED7D31">
                    <a:lumMod val="105000"/>
                    <a:satMod val="103000"/>
                    <a:tint val="73000"/>
                  </a:srgbClr>
                </a:gs>
                <a:gs pos="100000">
                  <a:srgbClr val="ED7D31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r" defTabSz="457154"/>
              <a:r>
                <a:rPr lang="en-GB" sz="1200" kern="0" dirty="0">
                  <a:solidFill>
                    <a:prstClr val="black"/>
                  </a:solidFill>
                  <a:latin typeface="Calibri" panose="020F0502020204030204"/>
                </a:rPr>
                <a:t>     Reference Implementation</a:t>
              </a:r>
            </a:p>
          </p:txBody>
        </p:sp>
        <p:pic>
          <p:nvPicPr>
            <p:cNvPr id="94" name="Picture 2" descr="OPNFV">
              <a:extLst>
                <a:ext uri="{FF2B5EF4-FFF2-40B4-BE49-F238E27FC236}">
                  <a16:creationId xmlns:a16="http://schemas.microsoft.com/office/drawing/2014/main" id="{15041381-693C-7243-9D02-39760906C2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67223" y="2980657"/>
              <a:ext cx="858232" cy="1967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5" name="Up Arrow 94">
            <a:extLst>
              <a:ext uri="{FF2B5EF4-FFF2-40B4-BE49-F238E27FC236}">
                <a16:creationId xmlns:a16="http://schemas.microsoft.com/office/drawing/2014/main" id="{6F18807B-ECC0-4246-8E20-6066C8CE8806}"/>
              </a:ext>
            </a:extLst>
          </p:cNvPr>
          <p:cNvSpPr/>
          <p:nvPr/>
        </p:nvSpPr>
        <p:spPr>
          <a:xfrm>
            <a:off x="1629798" y="3312545"/>
            <a:ext cx="348914" cy="807278"/>
          </a:xfrm>
          <a:prstGeom prst="upArrow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349" tIns="6349" rIns="6349" bIns="6349" numCol="1" spcCol="1270" rtlCol="0" anchor="ctr" anchorCtr="0">
            <a:noAutofit/>
          </a:bodyPr>
          <a:lstStyle/>
          <a:p>
            <a:pPr algn="ctr" defTabSz="44445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000" dirty="0">
              <a:solidFill>
                <a:srgbClr val="34342B"/>
              </a:solidFill>
              <a:latin typeface="Vodafone Rg" pitchFamily="34" charset="0"/>
            </a:endParaRPr>
          </a:p>
        </p:txBody>
      </p:sp>
      <p:pic>
        <p:nvPicPr>
          <p:cNvPr id="96" name="Picture 95">
            <a:extLst>
              <a:ext uri="{FF2B5EF4-FFF2-40B4-BE49-F238E27FC236}">
                <a16:creationId xmlns:a16="http://schemas.microsoft.com/office/drawing/2014/main" id="{7F809D9A-DC77-8A49-B52B-107ECEED8FBB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4393" y="1746113"/>
            <a:ext cx="1319167" cy="1483244"/>
          </a:xfrm>
          <a:prstGeom prst="rect">
            <a:avLst/>
          </a:prstGeom>
        </p:spPr>
      </p:pic>
      <p:grpSp>
        <p:nvGrpSpPr>
          <p:cNvPr id="97" name="Group 96">
            <a:extLst>
              <a:ext uri="{FF2B5EF4-FFF2-40B4-BE49-F238E27FC236}">
                <a16:creationId xmlns:a16="http://schemas.microsoft.com/office/drawing/2014/main" id="{560A7F67-1F68-C442-A0BD-739831CEF374}"/>
              </a:ext>
            </a:extLst>
          </p:cNvPr>
          <p:cNvGrpSpPr/>
          <p:nvPr/>
        </p:nvGrpSpPr>
        <p:grpSpPr>
          <a:xfrm>
            <a:off x="1505966" y="960220"/>
            <a:ext cx="1383409" cy="771191"/>
            <a:chOff x="1607679" y="1962672"/>
            <a:chExt cx="1383589" cy="771291"/>
          </a:xfrm>
        </p:grpSpPr>
        <p:pic>
          <p:nvPicPr>
            <p:cNvPr id="98" name="Picture 2" descr="Image result for businessman clipart">
              <a:extLst>
                <a:ext uri="{FF2B5EF4-FFF2-40B4-BE49-F238E27FC236}">
                  <a16:creationId xmlns:a16="http://schemas.microsoft.com/office/drawing/2014/main" id="{B21CEA52-8D3A-7440-998F-754A00FFF0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7679" y="1962672"/>
              <a:ext cx="771291" cy="7712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DCC39002-D836-8545-B273-91CE2765B94D}"/>
                </a:ext>
              </a:extLst>
            </p:cNvPr>
            <p:cNvSpPr txBox="1"/>
            <p:nvPr/>
          </p:nvSpPr>
          <p:spPr>
            <a:xfrm>
              <a:off x="2101455" y="2175691"/>
              <a:ext cx="889813" cy="461663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3" tIns="45713" rIns="45713" bIns="45713" numCol="1" spcCol="38100" rtlCol="0" anchor="t">
              <a:spAutoFit/>
            </a:bodyPr>
            <a:lstStyle/>
            <a:p>
              <a:pPr algn="ctr" defTabSz="457154" hangingPunct="0">
                <a:defRPr/>
              </a:pPr>
              <a:r>
                <a:rPr lang="en-US" sz="1200" b="1" kern="0" dirty="0">
                  <a:solidFill>
                    <a:srgbClr val="000000"/>
                  </a:solidFill>
                  <a:latin typeface="Calibri"/>
                  <a:cs typeface="Calibri"/>
                  <a:sym typeface="Calibri" panose="020F0502020204030204"/>
                </a:rPr>
                <a:t>VNF </a:t>
              </a:r>
            </a:p>
            <a:p>
              <a:pPr algn="ctr" defTabSz="457154" hangingPunct="0">
                <a:defRPr/>
              </a:pPr>
              <a:r>
                <a:rPr lang="en-US" sz="1200" b="1" kern="0" dirty="0">
                  <a:solidFill>
                    <a:srgbClr val="000000"/>
                  </a:solidFill>
                  <a:latin typeface="Calibri"/>
                  <a:cs typeface="Calibri"/>
                  <a:sym typeface="Calibri" panose="020F0502020204030204"/>
                </a:rPr>
                <a:t>Vendor</a:t>
              </a:r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1118D46F-1190-D343-A6E3-9BBBB36F6FF1}"/>
              </a:ext>
            </a:extLst>
          </p:cNvPr>
          <p:cNvGrpSpPr/>
          <p:nvPr/>
        </p:nvGrpSpPr>
        <p:grpSpPr>
          <a:xfrm>
            <a:off x="6186373" y="2972249"/>
            <a:ext cx="1416749" cy="1381008"/>
            <a:chOff x="6860991" y="1454928"/>
            <a:chExt cx="1416933" cy="1381188"/>
          </a:xfrm>
        </p:grpSpPr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A2180E48-C4D5-2242-BCCC-5744CB4883DD}"/>
                </a:ext>
              </a:extLst>
            </p:cNvPr>
            <p:cNvGrpSpPr/>
            <p:nvPr/>
          </p:nvGrpSpPr>
          <p:grpSpPr>
            <a:xfrm>
              <a:off x="6860991" y="2453659"/>
              <a:ext cx="1416933" cy="382457"/>
              <a:chOff x="6975333" y="4237247"/>
              <a:chExt cx="1416933" cy="382457"/>
            </a:xfrm>
          </p:grpSpPr>
          <p:sp>
            <p:nvSpPr>
              <p:cNvPr id="105" name="Rounded Rectangle 104">
                <a:extLst>
                  <a:ext uri="{FF2B5EF4-FFF2-40B4-BE49-F238E27FC236}">
                    <a16:creationId xmlns:a16="http://schemas.microsoft.com/office/drawing/2014/main" id="{A64DD3EE-D5DF-354A-ACEC-F189EFE13FD4}"/>
                  </a:ext>
                </a:extLst>
              </p:cNvPr>
              <p:cNvSpPr/>
              <p:nvPr/>
            </p:nvSpPr>
            <p:spPr>
              <a:xfrm>
                <a:off x="6994657" y="4239170"/>
                <a:ext cx="1397609" cy="380534"/>
              </a:xfrm>
              <a:prstGeom prst="roundRect">
                <a:avLst/>
              </a:prstGeom>
              <a:gradFill rotWithShape="1">
                <a:gsLst>
                  <a:gs pos="0">
                    <a:srgbClr val="ED7D31">
                      <a:lumMod val="110000"/>
                      <a:satMod val="105000"/>
                      <a:tint val="67000"/>
                    </a:srgbClr>
                  </a:gs>
                  <a:gs pos="50000">
                    <a:srgbClr val="ED7D31">
                      <a:lumMod val="105000"/>
                      <a:satMod val="103000"/>
                      <a:tint val="73000"/>
                    </a:srgbClr>
                  </a:gs>
                  <a:gs pos="100000">
                    <a:srgbClr val="ED7D31">
                      <a:lumMod val="105000"/>
                      <a:satMod val="109000"/>
                      <a:tint val="81000"/>
                    </a:srgbClr>
                  </a:gs>
                </a:gsLst>
                <a:lin ang="5400000" scaled="0"/>
              </a:gradFill>
              <a:ln w="635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r" defTabSz="457154"/>
                <a:r>
                  <a:rPr lang="en-GB" sz="1200" kern="0" dirty="0">
                    <a:solidFill>
                      <a:prstClr val="black"/>
                    </a:solidFill>
                    <a:latin typeface="Calibri" panose="020F0502020204030204"/>
                  </a:rPr>
                  <a:t>     NFVI Implementation</a:t>
                </a:r>
              </a:p>
            </p:txBody>
          </p:sp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478EED53-79A6-C846-B8A4-0EC16E9A0160}"/>
                  </a:ext>
                </a:extLst>
              </p:cNvPr>
              <p:cNvSpPr txBox="1"/>
              <p:nvPr/>
            </p:nvSpPr>
            <p:spPr>
              <a:xfrm>
                <a:off x="6975333" y="4237247"/>
                <a:ext cx="62068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i="1" dirty="0">
                    <a:solidFill>
                      <a:srgbClr val="FFFF00"/>
                    </a:solidFill>
                    <a:highlight>
                      <a:srgbClr val="FF0000"/>
                    </a:highlight>
                  </a:rPr>
                  <a:t>Vendor B</a:t>
                </a:r>
              </a:p>
            </p:txBody>
          </p:sp>
        </p:grpSp>
        <p:grpSp>
          <p:nvGrpSpPr>
            <p:cNvPr id="102" name="Group 21">
              <a:extLst>
                <a:ext uri="{FF2B5EF4-FFF2-40B4-BE49-F238E27FC236}">
                  <a16:creationId xmlns:a16="http://schemas.microsoft.com/office/drawing/2014/main" id="{5EDA9BD0-35F0-EC4D-A335-E6853A15A6A8}"/>
                </a:ext>
              </a:extLst>
            </p:cNvPr>
            <p:cNvGrpSpPr/>
            <p:nvPr/>
          </p:nvGrpSpPr>
          <p:grpSpPr>
            <a:xfrm>
              <a:off x="7108173" y="1454928"/>
              <a:ext cx="897808" cy="1036803"/>
              <a:chOff x="1053925" y="1728788"/>
              <a:chExt cx="897808" cy="1036803"/>
            </a:xfrm>
          </p:grpSpPr>
          <p:pic>
            <p:nvPicPr>
              <p:cNvPr id="103" name="Picture 2" descr="C:\Users\k00365106\AppData\Local\Microsoft\Windows\Temporary Internet Files\Content.IE5\JQV4LJC6\Crystal_Clear_kdm_user_female[1].png">
                <a:extLst>
                  <a:ext uri="{FF2B5EF4-FFF2-40B4-BE49-F238E27FC236}">
                    <a16:creationId xmlns:a16="http://schemas.microsoft.com/office/drawing/2014/main" id="{04BB043B-356D-094C-A47A-A8401159601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03313" y="1728788"/>
                <a:ext cx="783360" cy="783360"/>
              </a:xfrm>
              <a:prstGeom prst="rect">
                <a:avLst/>
              </a:prstGeom>
              <a:noFill/>
            </p:spPr>
          </p:pic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8B247261-983F-AF40-9323-DF2808F993C1}"/>
                  </a:ext>
                </a:extLst>
              </p:cNvPr>
              <p:cNvSpPr txBox="1"/>
              <p:nvPr/>
            </p:nvSpPr>
            <p:spPr>
              <a:xfrm>
                <a:off x="1053925" y="2488594"/>
                <a:ext cx="897808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3" tIns="45713" rIns="45713" bIns="45713" numCol="1" spcCol="38100" rtlCol="0" anchor="t">
                <a:spAutoFit/>
              </a:bodyPr>
              <a:lstStyle/>
              <a:p>
                <a:pPr defTabSz="457154" hangingPunct="0"/>
                <a:r>
                  <a:rPr lang="en-US" sz="1200" b="1" dirty="0">
                    <a:solidFill>
                      <a:srgbClr val="000000"/>
                    </a:solidFill>
                    <a:sym typeface="Calibri" panose="020F0502020204030204"/>
                  </a:rPr>
                  <a:t>NFVI Vendor</a:t>
                </a:r>
              </a:p>
            </p:txBody>
          </p:sp>
        </p:grp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69971FDD-03C0-1B48-8A96-E5074E5F4E81}"/>
              </a:ext>
            </a:extLst>
          </p:cNvPr>
          <p:cNvGrpSpPr/>
          <p:nvPr/>
        </p:nvGrpSpPr>
        <p:grpSpPr>
          <a:xfrm>
            <a:off x="7727037" y="2993372"/>
            <a:ext cx="1416749" cy="1362305"/>
            <a:chOff x="6865655" y="2991931"/>
            <a:chExt cx="1416933" cy="1362482"/>
          </a:xfrm>
        </p:grpSpPr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F29127D0-9466-E54E-8F90-A41C7E983CDA}"/>
                </a:ext>
              </a:extLst>
            </p:cNvPr>
            <p:cNvGrpSpPr/>
            <p:nvPr/>
          </p:nvGrpSpPr>
          <p:grpSpPr>
            <a:xfrm>
              <a:off x="6865655" y="3971956"/>
              <a:ext cx="1416933" cy="382457"/>
              <a:chOff x="6975333" y="4237247"/>
              <a:chExt cx="1416933" cy="382457"/>
            </a:xfrm>
          </p:grpSpPr>
          <p:sp>
            <p:nvSpPr>
              <p:cNvPr id="112" name="Rounded Rectangle 111">
                <a:extLst>
                  <a:ext uri="{FF2B5EF4-FFF2-40B4-BE49-F238E27FC236}">
                    <a16:creationId xmlns:a16="http://schemas.microsoft.com/office/drawing/2014/main" id="{5C2AB8EB-BF41-9B4C-B173-D4FC789F97FB}"/>
                  </a:ext>
                </a:extLst>
              </p:cNvPr>
              <p:cNvSpPr/>
              <p:nvPr/>
            </p:nvSpPr>
            <p:spPr>
              <a:xfrm>
                <a:off x="6994657" y="4239170"/>
                <a:ext cx="1397609" cy="380534"/>
              </a:xfrm>
              <a:prstGeom prst="roundRect">
                <a:avLst/>
              </a:prstGeom>
              <a:gradFill rotWithShape="1">
                <a:gsLst>
                  <a:gs pos="0">
                    <a:srgbClr val="ED7D31">
                      <a:lumMod val="110000"/>
                      <a:satMod val="105000"/>
                      <a:tint val="67000"/>
                    </a:srgbClr>
                  </a:gs>
                  <a:gs pos="50000">
                    <a:srgbClr val="ED7D31">
                      <a:lumMod val="105000"/>
                      <a:satMod val="103000"/>
                      <a:tint val="73000"/>
                    </a:srgbClr>
                  </a:gs>
                  <a:gs pos="100000">
                    <a:srgbClr val="ED7D31">
                      <a:lumMod val="105000"/>
                      <a:satMod val="109000"/>
                      <a:tint val="81000"/>
                    </a:srgbClr>
                  </a:gs>
                </a:gsLst>
                <a:lin ang="5400000" scaled="0"/>
              </a:gradFill>
              <a:ln w="635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r" defTabSz="457154"/>
                <a:r>
                  <a:rPr lang="en-GB" sz="1200" kern="0" dirty="0">
                    <a:solidFill>
                      <a:prstClr val="black"/>
                    </a:solidFill>
                    <a:latin typeface="Calibri" panose="020F0502020204030204"/>
                  </a:rPr>
                  <a:t>     NFVI Implementation</a:t>
                </a:r>
              </a:p>
            </p:txBody>
          </p:sp>
          <p:sp>
            <p:nvSpPr>
              <p:cNvPr id="113" name="TextBox 112">
                <a:extLst>
                  <a:ext uri="{FF2B5EF4-FFF2-40B4-BE49-F238E27FC236}">
                    <a16:creationId xmlns:a16="http://schemas.microsoft.com/office/drawing/2014/main" id="{B2A9375F-746F-CF4E-B1D9-A93A777D22B9}"/>
                  </a:ext>
                </a:extLst>
              </p:cNvPr>
              <p:cNvSpPr txBox="1"/>
              <p:nvPr/>
            </p:nvSpPr>
            <p:spPr>
              <a:xfrm>
                <a:off x="6975333" y="4237247"/>
                <a:ext cx="69121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i="1" dirty="0">
                    <a:solidFill>
                      <a:srgbClr val="FFFF00"/>
                    </a:solidFill>
                    <a:highlight>
                      <a:srgbClr val="FF0000"/>
                    </a:highlight>
                  </a:rPr>
                  <a:t>Vendor A  </a:t>
                </a:r>
              </a:p>
            </p:txBody>
          </p:sp>
        </p:grpSp>
        <p:grpSp>
          <p:nvGrpSpPr>
            <p:cNvPr id="109" name="Group 21">
              <a:extLst>
                <a:ext uri="{FF2B5EF4-FFF2-40B4-BE49-F238E27FC236}">
                  <a16:creationId xmlns:a16="http://schemas.microsoft.com/office/drawing/2014/main" id="{FB5420FA-3137-454F-9700-8C9B166C1029}"/>
                </a:ext>
              </a:extLst>
            </p:cNvPr>
            <p:cNvGrpSpPr/>
            <p:nvPr/>
          </p:nvGrpSpPr>
          <p:grpSpPr>
            <a:xfrm>
              <a:off x="7117627" y="2991931"/>
              <a:ext cx="897808" cy="1036803"/>
              <a:chOff x="1053925" y="1728788"/>
              <a:chExt cx="897808" cy="1036803"/>
            </a:xfrm>
          </p:grpSpPr>
          <p:pic>
            <p:nvPicPr>
              <p:cNvPr id="110" name="Picture 2" descr="C:\Users\k00365106\AppData\Local\Microsoft\Windows\Temporary Internet Files\Content.IE5\JQV4LJC6\Crystal_Clear_kdm_user_female[1].png">
                <a:extLst>
                  <a:ext uri="{FF2B5EF4-FFF2-40B4-BE49-F238E27FC236}">
                    <a16:creationId xmlns:a16="http://schemas.microsoft.com/office/drawing/2014/main" id="{89BB6D68-747F-5A40-8AF4-7E6A54BB4A9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03313" y="1728788"/>
                <a:ext cx="783360" cy="783360"/>
              </a:xfrm>
              <a:prstGeom prst="rect">
                <a:avLst/>
              </a:prstGeom>
              <a:noFill/>
            </p:spPr>
          </p:pic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C7AE1A6D-7540-2247-930A-EF46A996365B}"/>
                  </a:ext>
                </a:extLst>
              </p:cNvPr>
              <p:cNvSpPr txBox="1"/>
              <p:nvPr/>
            </p:nvSpPr>
            <p:spPr>
              <a:xfrm>
                <a:off x="1053925" y="2488594"/>
                <a:ext cx="897808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3" tIns="45713" rIns="45713" bIns="45713" numCol="1" spcCol="38100" rtlCol="0" anchor="t">
                <a:spAutoFit/>
              </a:bodyPr>
              <a:lstStyle/>
              <a:p>
                <a:pPr defTabSz="457154" hangingPunct="0"/>
                <a:r>
                  <a:rPr lang="en-US" sz="1200" b="1" dirty="0">
                    <a:solidFill>
                      <a:srgbClr val="000000"/>
                    </a:solidFill>
                    <a:sym typeface="Calibri" panose="020F0502020204030204"/>
                  </a:rPr>
                  <a:t>NFVI Vendor</a:t>
                </a:r>
              </a:p>
            </p:txBody>
          </p:sp>
        </p:grpSp>
      </p:grpSp>
      <p:sp>
        <p:nvSpPr>
          <p:cNvPr id="114" name="Right Arrow 113">
            <a:extLst>
              <a:ext uri="{FF2B5EF4-FFF2-40B4-BE49-F238E27FC236}">
                <a16:creationId xmlns:a16="http://schemas.microsoft.com/office/drawing/2014/main" id="{B0CAE159-C7B4-5646-AE7E-8A2789F012B1}"/>
              </a:ext>
            </a:extLst>
          </p:cNvPr>
          <p:cNvSpPr/>
          <p:nvPr/>
        </p:nvSpPr>
        <p:spPr>
          <a:xfrm>
            <a:off x="3979271" y="2152333"/>
            <a:ext cx="5874201" cy="532980"/>
          </a:xfrm>
          <a:prstGeom prst="rightArrow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ight Arrow 114">
            <a:extLst>
              <a:ext uri="{FF2B5EF4-FFF2-40B4-BE49-F238E27FC236}">
                <a16:creationId xmlns:a16="http://schemas.microsoft.com/office/drawing/2014/main" id="{2677DE5B-CD04-904C-9769-ED0FD428A5FC}"/>
              </a:ext>
            </a:extLst>
          </p:cNvPr>
          <p:cNvSpPr/>
          <p:nvPr/>
        </p:nvSpPr>
        <p:spPr>
          <a:xfrm>
            <a:off x="8678349" y="5405777"/>
            <a:ext cx="823472" cy="380484"/>
          </a:xfrm>
          <a:prstGeom prst="rightArrow">
            <a:avLst/>
          </a:prstGeom>
          <a:noFill/>
          <a:ln>
            <a:solidFill>
              <a:srgbClr val="F7AF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ounded Rectangle 115">
            <a:extLst>
              <a:ext uri="{FF2B5EF4-FFF2-40B4-BE49-F238E27FC236}">
                <a16:creationId xmlns:a16="http://schemas.microsoft.com/office/drawing/2014/main" id="{2E012F1B-F841-7447-87E3-5D252BEEBC4F}"/>
              </a:ext>
            </a:extLst>
          </p:cNvPr>
          <p:cNvSpPr/>
          <p:nvPr/>
        </p:nvSpPr>
        <p:spPr>
          <a:xfrm>
            <a:off x="9573274" y="5081102"/>
            <a:ext cx="2231671" cy="87734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schemeClr val="bg1"/>
                </a:solidFill>
                <a:latin typeface="Calibri" panose="020F0502020204030204"/>
              </a:rPr>
              <a:t>Reference  Certification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schemeClr val="bg1"/>
                </a:solidFill>
                <a:latin typeface="Calibri" panose="020F0502020204030204"/>
              </a:rPr>
              <a:t> RC</a:t>
            </a:r>
            <a:endParaRPr lang="en-GB" b="1" kern="0" dirty="0">
              <a:solidFill>
                <a:schemeClr val="bg1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346612709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1D832DD4-E10B-9D4E-A6F0-CC3D8E3709DB}"/>
              </a:ext>
            </a:extLst>
          </p:cNvPr>
          <p:cNvSpPr/>
          <p:nvPr/>
        </p:nvSpPr>
        <p:spPr>
          <a:xfrm>
            <a:off x="667269" y="2811064"/>
            <a:ext cx="2106742" cy="677072"/>
          </a:xfrm>
          <a:prstGeom prst="roundRect">
            <a:avLst/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Model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  <a:endParaRPr lang="en-GB" b="1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6AD3BF4-10A0-064A-952C-D68FEF04BC5F}"/>
              </a:ext>
            </a:extLst>
          </p:cNvPr>
          <p:cNvGrpSpPr/>
          <p:nvPr/>
        </p:nvGrpSpPr>
        <p:grpSpPr>
          <a:xfrm>
            <a:off x="3340428" y="1566736"/>
            <a:ext cx="1946504" cy="677072"/>
            <a:chOff x="3639744" y="2103348"/>
            <a:chExt cx="1946504" cy="677072"/>
          </a:xfrm>
        </p:grpSpPr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3820B349-2408-1C43-B837-244FB99525D1}"/>
                </a:ext>
              </a:extLst>
            </p:cNvPr>
            <p:cNvSpPr/>
            <p:nvPr/>
          </p:nvSpPr>
          <p:spPr>
            <a:xfrm>
              <a:off x="3639744" y="2103348"/>
              <a:ext cx="1946504" cy="677072"/>
            </a:xfrm>
            <a:prstGeom prst="round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prstClr val="black"/>
                  </a:solidFill>
                  <a:latin typeface="Calibri" panose="020F0502020204030204"/>
                </a:rPr>
                <a:t>Reference Architecture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RA 1</a:t>
              </a:r>
              <a:endParaRPr lang="en-GB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0C19929-33CD-2B4D-BFBF-CFA3F490423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37786" y="2402579"/>
              <a:ext cx="347878" cy="299318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90050CB5-3D67-9647-B743-D0912E2E03D3}"/>
              </a:ext>
            </a:extLst>
          </p:cNvPr>
          <p:cNvGrpSpPr/>
          <p:nvPr/>
        </p:nvGrpSpPr>
        <p:grpSpPr>
          <a:xfrm>
            <a:off x="3340428" y="4055393"/>
            <a:ext cx="1946504" cy="677072"/>
            <a:chOff x="3639744" y="3244432"/>
            <a:chExt cx="1946504" cy="677072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219D8D2A-1F15-D24B-BD5F-FB6CB3DD3094}"/>
                </a:ext>
              </a:extLst>
            </p:cNvPr>
            <p:cNvSpPr/>
            <p:nvPr/>
          </p:nvSpPr>
          <p:spPr>
            <a:xfrm>
              <a:off x="3639744" y="3244432"/>
              <a:ext cx="1946504" cy="677072"/>
            </a:xfrm>
            <a:prstGeom prst="round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prstClr val="black"/>
                  </a:solidFill>
                  <a:latin typeface="Calibri" panose="020F0502020204030204"/>
                </a:rPr>
                <a:t>Reference Architecture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RA 2</a:t>
              </a:r>
              <a:endParaRPr lang="en-GB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80DAD17-A256-2746-8911-9E237B572F0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46771" y="3544704"/>
              <a:ext cx="329908" cy="320391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4C0778D-E12B-4943-92A4-F197D5E3C858}"/>
              </a:ext>
            </a:extLst>
          </p:cNvPr>
          <p:cNvGrpSpPr/>
          <p:nvPr/>
        </p:nvGrpSpPr>
        <p:grpSpPr>
          <a:xfrm>
            <a:off x="5626354" y="1566734"/>
            <a:ext cx="2231671" cy="677073"/>
            <a:chOff x="4297909" y="1501066"/>
            <a:chExt cx="2231671" cy="677073"/>
          </a:xfrm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BE61DBE7-E899-BD43-91D5-CAAA2D63CCC8}"/>
                </a:ext>
              </a:extLst>
            </p:cNvPr>
            <p:cNvSpPr/>
            <p:nvPr/>
          </p:nvSpPr>
          <p:spPr>
            <a:xfrm>
              <a:off x="4297909" y="1501066"/>
              <a:ext cx="2231671" cy="677073"/>
            </a:xfrm>
            <a:prstGeom prst="roundRect">
              <a:avLst/>
            </a:prstGeom>
            <a:gradFill rotWithShape="1">
              <a:gsLst>
                <a:gs pos="0">
                  <a:srgbClr val="ED7D31">
                    <a:lumMod val="110000"/>
                    <a:satMod val="105000"/>
                    <a:tint val="67000"/>
                  </a:srgbClr>
                </a:gs>
                <a:gs pos="50000">
                  <a:srgbClr val="ED7D31">
                    <a:lumMod val="105000"/>
                    <a:satMod val="103000"/>
                    <a:tint val="73000"/>
                  </a:srgbClr>
                </a:gs>
                <a:gs pos="100000">
                  <a:srgbClr val="ED7D31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prstClr val="black"/>
                  </a:solidFill>
                  <a:latin typeface="Calibri" panose="020F0502020204030204"/>
                </a:rPr>
                <a:t>Reference Implementation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 RI 1</a:t>
              </a:r>
              <a:endParaRPr lang="en-GB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603E29E7-DFB5-D540-82F9-A1D1184CDA0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68634" y="1800299"/>
              <a:ext cx="347878" cy="299318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708BC23-87A3-404D-AC5C-A48717FE5287}"/>
              </a:ext>
            </a:extLst>
          </p:cNvPr>
          <p:cNvGrpSpPr/>
          <p:nvPr/>
        </p:nvGrpSpPr>
        <p:grpSpPr>
          <a:xfrm>
            <a:off x="8197449" y="1564133"/>
            <a:ext cx="2231671" cy="681779"/>
            <a:chOff x="4690781" y="1496360"/>
            <a:chExt cx="2231671" cy="681779"/>
          </a:xfrm>
          <a:solidFill>
            <a:srgbClr val="BA4DFF"/>
          </a:solidFill>
        </p:grpSpPr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992A1A3A-5920-4E46-B16D-347BD03F77E4}"/>
                </a:ext>
              </a:extLst>
            </p:cNvPr>
            <p:cNvSpPr/>
            <p:nvPr/>
          </p:nvSpPr>
          <p:spPr>
            <a:xfrm>
              <a:off x="4690781" y="1496360"/>
              <a:ext cx="2231671" cy="681779"/>
            </a:xfrm>
            <a:prstGeom prst="roundRect">
              <a:avLst/>
            </a:prstGeom>
            <a:grpFill/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schemeClr val="bg1"/>
                  </a:solidFill>
                  <a:latin typeface="Calibri" panose="020F0502020204030204"/>
                </a:rPr>
                <a:t>Reference Certification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 </a:t>
              </a:r>
              <a:r>
                <a:rPr lang="en-GB" sz="2000" b="1" kern="0" dirty="0">
                  <a:solidFill>
                    <a:schemeClr val="bg1"/>
                  </a:solidFill>
                  <a:latin typeface="Calibri" panose="020F0502020204030204"/>
                </a:rPr>
                <a:t>RC 1</a:t>
              </a:r>
              <a:endParaRPr lang="en-GB" b="1" kern="0" dirty="0">
                <a:solidFill>
                  <a:schemeClr val="bg1"/>
                </a:solidFill>
                <a:latin typeface="Calibri" panose="020F0502020204030204"/>
              </a:endParaRP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85399675-24E4-9D4B-BBC1-EBDD88174CF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52068" y="1797345"/>
              <a:ext cx="331051" cy="305584"/>
            </a:xfrm>
            <a:prstGeom prst="rect">
              <a:avLst/>
            </a:prstGeom>
            <a:grpFill/>
            <a:ln>
              <a:noFill/>
            </a:ln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DF6B533-84A3-6E44-9D2E-353B8BA4A4DC}"/>
              </a:ext>
            </a:extLst>
          </p:cNvPr>
          <p:cNvGrpSpPr/>
          <p:nvPr/>
        </p:nvGrpSpPr>
        <p:grpSpPr>
          <a:xfrm>
            <a:off x="10811369" y="1566734"/>
            <a:ext cx="785742" cy="677073"/>
            <a:chOff x="10115686" y="587714"/>
            <a:chExt cx="1227874" cy="1077076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48A41153-88BA-8C42-9EA1-70010AF7C0C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176722" y="587714"/>
              <a:ext cx="1166838" cy="1077076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9C41935-DB88-7242-9080-4FC99FC48819}"/>
                </a:ext>
              </a:extLst>
            </p:cNvPr>
            <p:cNvSpPr txBox="1"/>
            <p:nvPr/>
          </p:nvSpPr>
          <p:spPr>
            <a:xfrm>
              <a:off x="10115686" y="947589"/>
              <a:ext cx="1176802" cy="375418"/>
            </a:xfrm>
            <a:prstGeom prst="rect">
              <a:avLst/>
            </a:prstGeom>
          </p:spPr>
          <p:txBody>
            <a:bodyPr wrap="none" lIns="0" tIns="0" rIns="0" bIns="0" rtlCol="0">
              <a:noAutofit/>
            </a:bodyPr>
            <a:lstStyle/>
            <a:p>
              <a:pPr algn="ctr"/>
              <a:r>
                <a:rPr lang="en-US" sz="1600" b="1" dirty="0">
                  <a:solidFill>
                    <a:srgbClr val="002060"/>
                  </a:solidFill>
                  <a:latin typeface="Vodafone Rg" pitchFamily="34" charset="0"/>
                </a:rPr>
                <a:t>OVP</a:t>
              </a:r>
            </a:p>
          </p:txBody>
        </p:sp>
      </p:grpSp>
      <p:cxnSp>
        <p:nvCxnSpPr>
          <p:cNvPr id="22" name="Elbow Connector 21">
            <a:extLst>
              <a:ext uri="{FF2B5EF4-FFF2-40B4-BE49-F238E27FC236}">
                <a16:creationId xmlns:a16="http://schemas.microsoft.com/office/drawing/2014/main" id="{573BDD4F-2C56-B145-A647-E8570FB07DD4}"/>
              </a:ext>
            </a:extLst>
          </p:cNvPr>
          <p:cNvCxnSpPr>
            <a:cxnSpLocks/>
            <a:stCxn id="5" idx="3"/>
            <a:endCxn id="7" idx="1"/>
          </p:cNvCxnSpPr>
          <p:nvPr/>
        </p:nvCxnSpPr>
        <p:spPr>
          <a:xfrm flipV="1">
            <a:off x="2774011" y="1905272"/>
            <a:ext cx="566417" cy="1244328"/>
          </a:xfrm>
          <a:prstGeom prst="bentConnector3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>
            <a:extLst>
              <a:ext uri="{FF2B5EF4-FFF2-40B4-BE49-F238E27FC236}">
                <a16:creationId xmlns:a16="http://schemas.microsoft.com/office/drawing/2014/main" id="{25C4E758-7398-EF44-8D57-CDC24BF96354}"/>
              </a:ext>
            </a:extLst>
          </p:cNvPr>
          <p:cNvCxnSpPr>
            <a:cxnSpLocks/>
            <a:stCxn id="5" idx="3"/>
            <a:endCxn id="10" idx="1"/>
          </p:cNvCxnSpPr>
          <p:nvPr/>
        </p:nvCxnSpPr>
        <p:spPr>
          <a:xfrm>
            <a:off x="2774011" y="3149600"/>
            <a:ext cx="566417" cy="1244329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F569A34A-CCE8-344C-89C1-53A77C1C61F9}"/>
              </a:ext>
            </a:extLst>
          </p:cNvPr>
          <p:cNvCxnSpPr>
            <a:stCxn id="7" idx="3"/>
            <a:endCxn id="13" idx="1"/>
          </p:cNvCxnSpPr>
          <p:nvPr/>
        </p:nvCxnSpPr>
        <p:spPr>
          <a:xfrm flipV="1">
            <a:off x="5286932" y="1905271"/>
            <a:ext cx="339422" cy="1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A3B1657-1CA9-4546-BCBF-B3DE99E0391E}"/>
              </a:ext>
            </a:extLst>
          </p:cNvPr>
          <p:cNvCxnSpPr>
            <a:cxnSpLocks/>
            <a:stCxn id="13" idx="3"/>
            <a:endCxn id="16" idx="1"/>
          </p:cNvCxnSpPr>
          <p:nvPr/>
        </p:nvCxnSpPr>
        <p:spPr>
          <a:xfrm flipV="1">
            <a:off x="7858025" y="1905023"/>
            <a:ext cx="339424" cy="248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5C3C31A3-9588-6E43-A956-39F8EE46C879}"/>
              </a:ext>
            </a:extLst>
          </p:cNvPr>
          <p:cNvCxnSpPr>
            <a:cxnSpLocks/>
            <a:stCxn id="16" idx="3"/>
            <a:endCxn id="18" idx="1"/>
          </p:cNvCxnSpPr>
          <p:nvPr/>
        </p:nvCxnSpPr>
        <p:spPr>
          <a:xfrm>
            <a:off x="10429120" y="1905023"/>
            <a:ext cx="421307" cy="248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itle 1">
            <a:extLst>
              <a:ext uri="{FF2B5EF4-FFF2-40B4-BE49-F238E27FC236}">
                <a16:creationId xmlns:a16="http://schemas.microsoft.com/office/drawing/2014/main" id="{85532934-C277-6C47-9E44-DCEC480D88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Current Specs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F745B0E-22D7-7D45-8AA2-923D3678DA34}"/>
              </a:ext>
            </a:extLst>
          </p:cNvPr>
          <p:cNvSpPr txBox="1"/>
          <p:nvPr/>
        </p:nvSpPr>
        <p:spPr>
          <a:xfrm>
            <a:off x="624840" y="3488136"/>
            <a:ext cx="17812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Requirements.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Guidelines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18C7B7E-1E7A-9E42-9785-F7C78F1E8787}"/>
              </a:ext>
            </a:extLst>
          </p:cNvPr>
          <p:cNvSpPr txBox="1"/>
          <p:nvPr/>
        </p:nvSpPr>
        <p:spPr>
          <a:xfrm>
            <a:off x="3340428" y="2243807"/>
            <a:ext cx="194650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OpenStack Based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Specification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Guidelines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Gap analysis.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Innovation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E6CBC6B-DF94-0248-AE01-D1E063D82C57}"/>
              </a:ext>
            </a:extLst>
          </p:cNvPr>
          <p:cNvSpPr txBox="1"/>
          <p:nvPr/>
        </p:nvSpPr>
        <p:spPr>
          <a:xfrm>
            <a:off x="5550378" y="2241019"/>
            <a:ext cx="24189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Install &amp; Lab Requirements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Playbook (Cookbook)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Gap analysis.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Development Planning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EDB9A94-0AE8-F844-8296-A1B1FD239970}"/>
              </a:ext>
            </a:extLst>
          </p:cNvPr>
          <p:cNvSpPr txBox="1"/>
          <p:nvPr/>
        </p:nvSpPr>
        <p:spPr>
          <a:xfrm>
            <a:off x="8117298" y="2226288"/>
            <a:ext cx="269447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Framework &amp; Testcases Requirements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Playbook (Cookbook)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Gap analysis.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Development Planning.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18CBB19-FE5E-FB43-93C8-C44A3E3B0694}"/>
              </a:ext>
            </a:extLst>
          </p:cNvPr>
          <p:cNvSpPr txBox="1"/>
          <p:nvPr/>
        </p:nvSpPr>
        <p:spPr>
          <a:xfrm>
            <a:off x="3340428" y="4732465"/>
            <a:ext cx="194650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Cloud Native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Specification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Guidelines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Gap analysis.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Innovation</a:t>
            </a:r>
          </a:p>
        </p:txBody>
      </p:sp>
    </p:spTree>
    <p:extLst>
      <p:ext uri="{BB962C8B-B14F-4D97-AF65-F5344CB8AC3E}">
        <p14:creationId xmlns:p14="http://schemas.microsoft.com/office/powerpoint/2010/main" val="2241657155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6EC79FD8-37F6-2A48-8AB0-B119ED78AD3D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Roadmap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2CDA3BA-5421-7C43-ADD8-BB7FCC208DE5}"/>
              </a:ext>
            </a:extLst>
          </p:cNvPr>
          <p:cNvSpPr/>
          <p:nvPr/>
        </p:nvSpPr>
        <p:spPr>
          <a:xfrm>
            <a:off x="625554" y="5249244"/>
            <a:ext cx="10932454" cy="349809"/>
          </a:xfrm>
          <a:prstGeom prst="rect">
            <a:avLst/>
          </a:prstGeom>
          <a:solidFill>
            <a:schemeClr val="accent6">
              <a:lumMod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1991" tIns="71991" rIns="71991" bIns="71991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457154">
              <a:spcAft>
                <a:spcPts val="300"/>
              </a:spcAft>
              <a:buSzPct val="100000"/>
              <a:defRPr/>
            </a:pPr>
            <a:endParaRPr lang="hu-HU" sz="2000" kern="0" dirty="0">
              <a:solidFill>
                <a:srgbClr val="FFFFFF"/>
              </a:solidFill>
              <a:latin typeface="Nokia Pure Text Light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DAA4105-80D5-874B-B4E2-00E1B125BBA7}"/>
              </a:ext>
            </a:extLst>
          </p:cNvPr>
          <p:cNvCxnSpPr/>
          <p:nvPr/>
        </p:nvCxnSpPr>
        <p:spPr>
          <a:xfrm>
            <a:off x="2680113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45C0E2F-75C6-784F-BF99-A98D5D281541}"/>
              </a:ext>
            </a:extLst>
          </p:cNvPr>
          <p:cNvCxnSpPr/>
          <p:nvPr/>
        </p:nvCxnSpPr>
        <p:spPr>
          <a:xfrm>
            <a:off x="3388732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0F49DF52-920D-C247-A691-C8A37FA40389}"/>
              </a:ext>
            </a:extLst>
          </p:cNvPr>
          <p:cNvCxnSpPr/>
          <p:nvPr/>
        </p:nvCxnSpPr>
        <p:spPr>
          <a:xfrm>
            <a:off x="4097351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EEE6B104-94CC-514E-A65C-ED90FE938D89}"/>
              </a:ext>
            </a:extLst>
          </p:cNvPr>
          <p:cNvCxnSpPr/>
          <p:nvPr/>
        </p:nvCxnSpPr>
        <p:spPr>
          <a:xfrm>
            <a:off x="4805970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A1A3F408-6BEF-4842-80DA-E72DACA94256}"/>
              </a:ext>
            </a:extLst>
          </p:cNvPr>
          <p:cNvCxnSpPr/>
          <p:nvPr/>
        </p:nvCxnSpPr>
        <p:spPr>
          <a:xfrm>
            <a:off x="5514589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9816FB7B-B14A-D345-9A73-6E3A4C2207FD}"/>
              </a:ext>
            </a:extLst>
          </p:cNvPr>
          <p:cNvCxnSpPr/>
          <p:nvPr/>
        </p:nvCxnSpPr>
        <p:spPr>
          <a:xfrm>
            <a:off x="3375834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15DA3DE-6DB5-364F-B6FE-D07B52011A3E}"/>
              </a:ext>
            </a:extLst>
          </p:cNvPr>
          <p:cNvCxnSpPr/>
          <p:nvPr/>
        </p:nvCxnSpPr>
        <p:spPr>
          <a:xfrm>
            <a:off x="6931827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C59E2621-CFAE-CC40-AC81-DA223265CCCE}"/>
              </a:ext>
            </a:extLst>
          </p:cNvPr>
          <p:cNvCxnSpPr/>
          <p:nvPr/>
        </p:nvCxnSpPr>
        <p:spPr>
          <a:xfrm>
            <a:off x="7640446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023CFDD0-FEFD-6A4F-9DE6-0B2E243CC170}"/>
              </a:ext>
            </a:extLst>
          </p:cNvPr>
          <p:cNvCxnSpPr/>
          <p:nvPr/>
        </p:nvCxnSpPr>
        <p:spPr>
          <a:xfrm>
            <a:off x="8349065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FA1A920A-E44B-FD46-B67B-681E5CBFC541}"/>
              </a:ext>
            </a:extLst>
          </p:cNvPr>
          <p:cNvCxnSpPr/>
          <p:nvPr/>
        </p:nvCxnSpPr>
        <p:spPr>
          <a:xfrm>
            <a:off x="9057683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BEA6491-D295-C74A-97F5-5D8D493C8008}"/>
              </a:ext>
            </a:extLst>
          </p:cNvPr>
          <p:cNvCxnSpPr/>
          <p:nvPr/>
        </p:nvCxnSpPr>
        <p:spPr>
          <a:xfrm>
            <a:off x="9766303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D171E9D-68AE-E54F-A273-E61367941CE5}"/>
              </a:ext>
            </a:extLst>
          </p:cNvPr>
          <p:cNvCxnSpPr/>
          <p:nvPr/>
        </p:nvCxnSpPr>
        <p:spPr>
          <a:xfrm>
            <a:off x="10474928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4C74FD3F-2821-2C4C-AC00-D02480B0B895}"/>
              </a:ext>
            </a:extLst>
          </p:cNvPr>
          <p:cNvSpPr txBox="1"/>
          <p:nvPr/>
        </p:nvSpPr>
        <p:spPr>
          <a:xfrm>
            <a:off x="532932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Sep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636A3FA-1B61-0B43-895A-E3D09CC7E549}"/>
              </a:ext>
            </a:extLst>
          </p:cNvPr>
          <p:cNvSpPr txBox="1"/>
          <p:nvPr/>
        </p:nvSpPr>
        <p:spPr>
          <a:xfrm>
            <a:off x="1238029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Oct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EB18A70-067C-4942-A68F-FCD8B5B9BA2E}"/>
              </a:ext>
            </a:extLst>
          </p:cNvPr>
          <p:cNvSpPr txBox="1"/>
          <p:nvPr/>
        </p:nvSpPr>
        <p:spPr>
          <a:xfrm>
            <a:off x="1945169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Nov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BA1B849-CF26-D24F-BBB9-C9BF28C9EEFF}"/>
              </a:ext>
            </a:extLst>
          </p:cNvPr>
          <p:cNvSpPr txBox="1"/>
          <p:nvPr/>
        </p:nvSpPr>
        <p:spPr>
          <a:xfrm>
            <a:off x="2649887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Dec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D13A40C-F0ED-7C49-9110-FC521750AB99}"/>
              </a:ext>
            </a:extLst>
          </p:cNvPr>
          <p:cNvSpPr txBox="1"/>
          <p:nvPr/>
        </p:nvSpPr>
        <p:spPr>
          <a:xfrm>
            <a:off x="3161842" y="5540856"/>
            <a:ext cx="1058718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           Jan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C7065ED-2015-1B44-9382-FE508C4DB451}"/>
              </a:ext>
            </a:extLst>
          </p:cNvPr>
          <p:cNvSpPr txBox="1"/>
          <p:nvPr/>
        </p:nvSpPr>
        <p:spPr>
          <a:xfrm>
            <a:off x="4087004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Feb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8BE1C12-7FFD-5B4E-BB4F-7E1970C56D5D}"/>
              </a:ext>
            </a:extLst>
          </p:cNvPr>
          <p:cNvSpPr txBox="1"/>
          <p:nvPr/>
        </p:nvSpPr>
        <p:spPr>
          <a:xfrm>
            <a:off x="4800244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Mar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D290E1F-F540-D644-802F-DABEC79A06CE}"/>
              </a:ext>
            </a:extLst>
          </p:cNvPr>
          <p:cNvSpPr txBox="1"/>
          <p:nvPr/>
        </p:nvSpPr>
        <p:spPr>
          <a:xfrm>
            <a:off x="5489256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Apr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BB7AC1E-3A22-F349-BF68-7E7933E476B8}"/>
              </a:ext>
            </a:extLst>
          </p:cNvPr>
          <p:cNvSpPr txBox="1"/>
          <p:nvPr/>
        </p:nvSpPr>
        <p:spPr>
          <a:xfrm>
            <a:off x="6172680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May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29F0D33-5BE3-EF4D-A67B-7640A4B9C3B2}"/>
              </a:ext>
            </a:extLst>
          </p:cNvPr>
          <p:cNvSpPr txBox="1"/>
          <p:nvPr/>
        </p:nvSpPr>
        <p:spPr>
          <a:xfrm>
            <a:off x="6921770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Jun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0EF0908-35A7-C94F-B394-863385919363}"/>
              </a:ext>
            </a:extLst>
          </p:cNvPr>
          <p:cNvSpPr txBox="1"/>
          <p:nvPr/>
        </p:nvSpPr>
        <p:spPr>
          <a:xfrm>
            <a:off x="7668044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Jul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DB8A0546-DAFE-644F-A365-1BB80643AB9E}"/>
              </a:ext>
            </a:extLst>
          </p:cNvPr>
          <p:cNvCxnSpPr>
            <a:cxnSpLocks/>
          </p:cNvCxnSpPr>
          <p:nvPr/>
        </p:nvCxnSpPr>
        <p:spPr>
          <a:xfrm>
            <a:off x="3375834" y="5246805"/>
            <a:ext cx="0" cy="769261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F87674DD-2A69-6343-8604-511800FA22AF}"/>
              </a:ext>
            </a:extLst>
          </p:cNvPr>
          <p:cNvCxnSpPr/>
          <p:nvPr/>
        </p:nvCxnSpPr>
        <p:spPr>
          <a:xfrm>
            <a:off x="1266368" y="5249244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61FCA4FD-2E3D-C640-B3E0-51AD827FEAAF}"/>
              </a:ext>
            </a:extLst>
          </p:cNvPr>
          <p:cNvCxnSpPr/>
          <p:nvPr/>
        </p:nvCxnSpPr>
        <p:spPr>
          <a:xfrm>
            <a:off x="1974987" y="5249244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sp>
        <p:nvSpPr>
          <p:cNvPr id="61" name="Rounded Rectangle 60">
            <a:extLst>
              <a:ext uri="{FF2B5EF4-FFF2-40B4-BE49-F238E27FC236}">
                <a16:creationId xmlns:a16="http://schemas.microsoft.com/office/drawing/2014/main" id="{A339C8A8-6023-3C43-A342-EB617AB07EE4}"/>
              </a:ext>
            </a:extLst>
          </p:cNvPr>
          <p:cNvSpPr/>
          <p:nvPr/>
        </p:nvSpPr>
        <p:spPr>
          <a:xfrm>
            <a:off x="699835" y="1552570"/>
            <a:ext cx="1428746" cy="530322"/>
          </a:xfrm>
          <a:prstGeom prst="roundRect">
            <a:avLst/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Model</a:t>
            </a:r>
          </a:p>
        </p:txBody>
      </p:sp>
      <p:sp>
        <p:nvSpPr>
          <p:cNvPr id="62" name="Rounded Rectangle 61">
            <a:extLst>
              <a:ext uri="{FF2B5EF4-FFF2-40B4-BE49-F238E27FC236}">
                <a16:creationId xmlns:a16="http://schemas.microsoft.com/office/drawing/2014/main" id="{7F8F7E6F-F884-CB48-973E-1B81BAF319A7}"/>
              </a:ext>
            </a:extLst>
          </p:cNvPr>
          <p:cNvSpPr/>
          <p:nvPr/>
        </p:nvSpPr>
        <p:spPr>
          <a:xfrm>
            <a:off x="699835" y="2133151"/>
            <a:ext cx="1428747" cy="530322"/>
          </a:xfrm>
          <a:prstGeom prst="roundRect">
            <a:avLst/>
          </a:prstGeom>
          <a:solidFill>
            <a:srgbClr val="A6CD9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Architecture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4556FCD-1087-3447-82A1-AD00BD0B9767}"/>
              </a:ext>
            </a:extLst>
          </p:cNvPr>
          <p:cNvSpPr txBox="1"/>
          <p:nvPr/>
        </p:nvSpPr>
        <p:spPr>
          <a:xfrm>
            <a:off x="625552" y="5825882"/>
            <a:ext cx="646247" cy="3692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2019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83DF485-7726-0E4A-8667-D9340C9B995C}"/>
              </a:ext>
            </a:extLst>
          </p:cNvPr>
          <p:cNvSpPr txBox="1"/>
          <p:nvPr/>
        </p:nvSpPr>
        <p:spPr>
          <a:xfrm>
            <a:off x="6784837" y="5825882"/>
            <a:ext cx="646247" cy="3692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2020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3E324939-7AE0-0A48-9611-19B271EFD388}"/>
              </a:ext>
            </a:extLst>
          </p:cNvPr>
          <p:cNvCxnSpPr/>
          <p:nvPr/>
        </p:nvCxnSpPr>
        <p:spPr>
          <a:xfrm>
            <a:off x="11179972" y="5258715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8D8EDCC8-6755-5C44-B737-71B92D50502D}"/>
              </a:ext>
            </a:extLst>
          </p:cNvPr>
          <p:cNvSpPr txBox="1"/>
          <p:nvPr/>
        </p:nvSpPr>
        <p:spPr>
          <a:xfrm>
            <a:off x="8338088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Aug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41F415F6-A17A-8B40-A298-36624F0FD219}"/>
              </a:ext>
            </a:extLst>
          </p:cNvPr>
          <p:cNvSpPr/>
          <p:nvPr/>
        </p:nvSpPr>
        <p:spPr>
          <a:xfrm>
            <a:off x="699835" y="2713733"/>
            <a:ext cx="1428748" cy="530322"/>
          </a:xfrm>
          <a:prstGeom prst="roundRect">
            <a:avLst/>
          </a:prstGeom>
          <a:solidFill>
            <a:srgbClr val="E8A48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Implementation</a:t>
            </a:r>
          </a:p>
        </p:txBody>
      </p:sp>
      <p:sp>
        <p:nvSpPr>
          <p:cNvPr id="82" name="Round Diagonal Corner of Rectangle 81">
            <a:extLst>
              <a:ext uri="{FF2B5EF4-FFF2-40B4-BE49-F238E27FC236}">
                <a16:creationId xmlns:a16="http://schemas.microsoft.com/office/drawing/2014/main" id="{8AD7CA8E-C37B-1E4F-8F93-896102ED9951}"/>
              </a:ext>
            </a:extLst>
          </p:cNvPr>
          <p:cNvSpPr/>
          <p:nvPr/>
        </p:nvSpPr>
        <p:spPr>
          <a:xfrm>
            <a:off x="587875" y="5002057"/>
            <a:ext cx="787120" cy="283427"/>
          </a:xfrm>
          <a:prstGeom prst="round2DiagRect">
            <a:avLst/>
          </a:prstGeom>
          <a:solidFill>
            <a:schemeClr val="accent6">
              <a:lumMod val="1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srgbClr val="FFFF00"/>
                </a:solidFill>
              </a:rPr>
              <a:t>Botrange</a:t>
            </a:r>
            <a:endParaRPr lang="en-US" sz="1200" dirty="0">
              <a:solidFill>
                <a:srgbClr val="FFFF00"/>
              </a:solidFill>
            </a:endParaRPr>
          </a:p>
        </p:txBody>
      </p:sp>
      <p:sp>
        <p:nvSpPr>
          <p:cNvPr id="84" name="Rounded Rectangle 83">
            <a:extLst>
              <a:ext uri="{FF2B5EF4-FFF2-40B4-BE49-F238E27FC236}">
                <a16:creationId xmlns:a16="http://schemas.microsoft.com/office/drawing/2014/main" id="{DF0157C3-E4B5-094E-9914-5B5AB75DB95E}"/>
              </a:ext>
            </a:extLst>
          </p:cNvPr>
          <p:cNvSpPr/>
          <p:nvPr/>
        </p:nvSpPr>
        <p:spPr>
          <a:xfrm>
            <a:off x="3439557" y="4437920"/>
            <a:ext cx="787120" cy="530322"/>
          </a:xfrm>
          <a:prstGeom prst="roundRect">
            <a:avLst/>
          </a:prstGeom>
          <a:solidFill>
            <a:srgbClr val="5B9BD5"/>
          </a:solidFill>
          <a:ln w="19050" cap="flat" cmpd="sng" algn="ctr">
            <a:solidFill>
              <a:schemeClr val="accent6">
                <a:lumMod val="10000"/>
              </a:schemeClr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</a:p>
          <a:p>
            <a:pPr algn="ctr" defTabSz="457154">
              <a:defRPr/>
            </a:pPr>
            <a:r>
              <a:rPr lang="en-GB" sz="1000" kern="0" dirty="0">
                <a:solidFill>
                  <a:srgbClr val="FFFF00"/>
                </a:solidFill>
                <a:latin typeface="Calibri" panose="020F0502020204030204"/>
              </a:rPr>
              <a:t>v3.0-alpha</a:t>
            </a:r>
          </a:p>
        </p:txBody>
      </p:sp>
      <p:sp>
        <p:nvSpPr>
          <p:cNvPr id="91" name="Round Diagonal Corner of Rectangle 90">
            <a:extLst>
              <a:ext uri="{FF2B5EF4-FFF2-40B4-BE49-F238E27FC236}">
                <a16:creationId xmlns:a16="http://schemas.microsoft.com/office/drawing/2014/main" id="{AAA85EFE-87E4-DF41-A6BB-385E4E91D829}"/>
              </a:ext>
            </a:extLst>
          </p:cNvPr>
          <p:cNvSpPr/>
          <p:nvPr/>
        </p:nvSpPr>
        <p:spPr>
          <a:xfrm>
            <a:off x="3435115" y="5002057"/>
            <a:ext cx="787120" cy="283427"/>
          </a:xfrm>
          <a:prstGeom prst="round2DiagRect">
            <a:avLst/>
          </a:prstGeom>
          <a:solidFill>
            <a:schemeClr val="accent6">
              <a:lumMod val="1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srgbClr val="FFFF00"/>
                </a:solidFill>
              </a:rPr>
              <a:t>Snezka</a:t>
            </a:r>
            <a:endParaRPr lang="en-US" sz="1200" dirty="0">
              <a:solidFill>
                <a:srgbClr val="FFFF00"/>
              </a:solidFill>
            </a:endParaRPr>
          </a:p>
        </p:txBody>
      </p:sp>
      <p:sp>
        <p:nvSpPr>
          <p:cNvPr id="92" name="Round Diagonal Corner of Rectangle 91">
            <a:extLst>
              <a:ext uri="{FF2B5EF4-FFF2-40B4-BE49-F238E27FC236}">
                <a16:creationId xmlns:a16="http://schemas.microsoft.com/office/drawing/2014/main" id="{AA344106-CEE3-3143-9F92-4EC04263AB77}"/>
              </a:ext>
            </a:extLst>
          </p:cNvPr>
          <p:cNvSpPr/>
          <p:nvPr/>
        </p:nvSpPr>
        <p:spPr>
          <a:xfrm>
            <a:off x="5357952" y="5002057"/>
            <a:ext cx="787120" cy="283427"/>
          </a:xfrm>
          <a:prstGeom prst="round2DiagRect">
            <a:avLst/>
          </a:prstGeom>
          <a:solidFill>
            <a:schemeClr val="accent6">
              <a:lumMod val="1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FF00"/>
                </a:solidFill>
              </a:rPr>
              <a:t>TBD</a:t>
            </a:r>
          </a:p>
        </p:txBody>
      </p:sp>
      <p:sp>
        <p:nvSpPr>
          <p:cNvPr id="93" name="Round Diagonal Corner of Rectangle 92">
            <a:extLst>
              <a:ext uri="{FF2B5EF4-FFF2-40B4-BE49-F238E27FC236}">
                <a16:creationId xmlns:a16="http://schemas.microsoft.com/office/drawing/2014/main" id="{16DDCD47-3C13-1046-A2F6-F974E73B5E47}"/>
              </a:ext>
            </a:extLst>
          </p:cNvPr>
          <p:cNvSpPr/>
          <p:nvPr/>
        </p:nvSpPr>
        <p:spPr>
          <a:xfrm>
            <a:off x="7225400" y="5005237"/>
            <a:ext cx="787120" cy="283427"/>
          </a:xfrm>
          <a:prstGeom prst="round2DiagRect">
            <a:avLst/>
          </a:prstGeom>
          <a:solidFill>
            <a:schemeClr val="accent6">
              <a:lumMod val="1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FF00"/>
                </a:solidFill>
              </a:rPr>
              <a:t>TBD</a:t>
            </a:r>
          </a:p>
        </p:txBody>
      </p:sp>
      <p:pic>
        <p:nvPicPr>
          <p:cNvPr id="100" name="Picture 99" descr="map pin by netalloy - map mark">
            <a:extLst>
              <a:ext uri="{FF2B5EF4-FFF2-40B4-BE49-F238E27FC236}">
                <a16:creationId xmlns:a16="http://schemas.microsoft.com/office/drawing/2014/main" id="{FDFD4EC1-6566-3741-AC92-7AA57668F4C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552151" y="4342127"/>
            <a:ext cx="609521" cy="609521"/>
          </a:xfrm>
          <a:prstGeom prst="rect">
            <a:avLst/>
          </a:prstGeom>
        </p:spPr>
      </p:pic>
      <p:sp>
        <p:nvSpPr>
          <p:cNvPr id="101" name="TextBox 100">
            <a:extLst>
              <a:ext uri="{FF2B5EF4-FFF2-40B4-BE49-F238E27FC236}">
                <a16:creationId xmlns:a16="http://schemas.microsoft.com/office/drawing/2014/main" id="{8BC4F069-DC61-B647-925F-20DFC561ED47}"/>
              </a:ext>
            </a:extLst>
          </p:cNvPr>
          <p:cNvSpPr txBox="1"/>
          <p:nvPr/>
        </p:nvSpPr>
        <p:spPr>
          <a:xfrm>
            <a:off x="954488" y="4465091"/>
            <a:ext cx="1032521" cy="3692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Released!</a:t>
            </a: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6E06865E-4419-DB4F-A6F7-4B3FEFC17A47}"/>
              </a:ext>
            </a:extLst>
          </p:cNvPr>
          <p:cNvGrpSpPr/>
          <p:nvPr/>
        </p:nvGrpSpPr>
        <p:grpSpPr>
          <a:xfrm>
            <a:off x="3440180" y="1851064"/>
            <a:ext cx="781003" cy="713746"/>
            <a:chOff x="6253606" y="2820165"/>
            <a:chExt cx="781105" cy="713839"/>
          </a:xfrm>
        </p:grpSpPr>
        <p:sp>
          <p:nvSpPr>
            <p:cNvPr id="103" name="Rounded Rectangle 102">
              <a:extLst>
                <a:ext uri="{FF2B5EF4-FFF2-40B4-BE49-F238E27FC236}">
                  <a16:creationId xmlns:a16="http://schemas.microsoft.com/office/drawing/2014/main" id="{7D33A5CE-B9E9-3F48-9A94-DE58828674E9}"/>
                </a:ext>
              </a:extLst>
            </p:cNvPr>
            <p:cNvSpPr/>
            <p:nvPr/>
          </p:nvSpPr>
          <p:spPr>
            <a:xfrm>
              <a:off x="6253606" y="2820165"/>
              <a:ext cx="781105" cy="713839"/>
            </a:xfrm>
            <a:prstGeom prst="roundRect">
              <a:avLst/>
            </a:prstGeom>
            <a:solidFill>
              <a:srgbClr val="E8A487"/>
            </a:solidFill>
            <a:ln w="19050" cap="flat" cmpd="sng" algn="ctr">
              <a:solidFill>
                <a:schemeClr val="tx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RI1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v1.0-alpha</a:t>
              </a:r>
            </a:p>
          </p:txBody>
        </p:sp>
        <p:pic>
          <p:nvPicPr>
            <p:cNvPr id="104" name="Picture 2" descr="OPNFV">
              <a:extLst>
                <a:ext uri="{FF2B5EF4-FFF2-40B4-BE49-F238E27FC236}">
                  <a16:creationId xmlns:a16="http://schemas.microsoft.com/office/drawing/2014/main" id="{EBC60593-F52B-9F45-8EB2-6D3F405D980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071" y="3349623"/>
              <a:ext cx="484742" cy="1111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2" name="Rounded Rectangle 111">
            <a:extLst>
              <a:ext uri="{FF2B5EF4-FFF2-40B4-BE49-F238E27FC236}">
                <a16:creationId xmlns:a16="http://schemas.microsoft.com/office/drawing/2014/main" id="{9FA666CD-0875-174C-AC61-7DBB963637F9}"/>
              </a:ext>
            </a:extLst>
          </p:cNvPr>
          <p:cNvSpPr/>
          <p:nvPr/>
        </p:nvSpPr>
        <p:spPr>
          <a:xfrm>
            <a:off x="708335" y="3299355"/>
            <a:ext cx="1436878" cy="524225"/>
          </a:xfrm>
          <a:prstGeom prst="roundRect">
            <a:avLst/>
          </a:prstGeom>
          <a:solidFill>
            <a:srgbClr val="BA4DFF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schemeClr val="bg1"/>
                </a:solidFill>
                <a:latin typeface="Calibri" panose="020F0502020204030204"/>
              </a:rPr>
              <a:t>Reference Certification</a:t>
            </a:r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9A20BBD0-381A-7A47-80AD-64816D9FD15A}"/>
              </a:ext>
            </a:extLst>
          </p:cNvPr>
          <p:cNvGrpSpPr/>
          <p:nvPr/>
        </p:nvGrpSpPr>
        <p:grpSpPr>
          <a:xfrm>
            <a:off x="3452099" y="2605887"/>
            <a:ext cx="787120" cy="877340"/>
            <a:chOff x="8187438" y="1042573"/>
            <a:chExt cx="787120" cy="877340"/>
          </a:xfrm>
        </p:grpSpPr>
        <p:sp>
          <p:nvSpPr>
            <p:cNvPr id="117" name="Rounded Rectangle 116">
              <a:extLst>
                <a:ext uri="{FF2B5EF4-FFF2-40B4-BE49-F238E27FC236}">
                  <a16:creationId xmlns:a16="http://schemas.microsoft.com/office/drawing/2014/main" id="{80FA4227-71DA-274C-915D-E7F9F781857E}"/>
                </a:ext>
              </a:extLst>
            </p:cNvPr>
            <p:cNvSpPr/>
            <p:nvPr/>
          </p:nvSpPr>
          <p:spPr>
            <a:xfrm>
              <a:off x="8187438" y="1042573"/>
              <a:ext cx="787120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solidFill>
                <a:schemeClr val="accent6">
                  <a:lumMod val="1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RA2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v1.0-alpha</a:t>
              </a:r>
            </a:p>
          </p:txBody>
        </p:sp>
        <p:pic>
          <p:nvPicPr>
            <p:cNvPr id="118" name="Picture 117">
              <a:extLst>
                <a:ext uri="{FF2B5EF4-FFF2-40B4-BE49-F238E27FC236}">
                  <a16:creationId xmlns:a16="http://schemas.microsoft.com/office/drawing/2014/main" id="{9A3423FB-7DB1-6D46-BFF3-010074FAF32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40713" y="1551002"/>
              <a:ext cx="329908" cy="320391"/>
            </a:xfrm>
            <a:prstGeom prst="rect">
              <a:avLst/>
            </a:prstGeom>
          </p:spPr>
        </p:pic>
      </p:grpSp>
      <p:sp>
        <p:nvSpPr>
          <p:cNvPr id="98" name="TextBox 97">
            <a:extLst>
              <a:ext uri="{FF2B5EF4-FFF2-40B4-BE49-F238E27FC236}">
                <a16:creationId xmlns:a16="http://schemas.microsoft.com/office/drawing/2014/main" id="{1C58D47B-5ABA-1F49-A24A-00C6C1C91F0F}"/>
              </a:ext>
            </a:extLst>
          </p:cNvPr>
          <p:cNvSpPr txBox="1"/>
          <p:nvPr/>
        </p:nvSpPr>
        <p:spPr>
          <a:xfrm>
            <a:off x="6202581" y="4583053"/>
            <a:ext cx="547771" cy="276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Stable</a:t>
            </a:r>
          </a:p>
        </p:txBody>
      </p: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C0198A29-4104-BB46-9A1C-DAC372946C80}"/>
              </a:ext>
            </a:extLst>
          </p:cNvPr>
          <p:cNvCxnSpPr/>
          <p:nvPr/>
        </p:nvCxnSpPr>
        <p:spPr>
          <a:xfrm>
            <a:off x="6303595" y="5251547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sp>
        <p:nvSpPr>
          <p:cNvPr id="123" name="Round Diagonal Corner of Rectangle 122">
            <a:extLst>
              <a:ext uri="{FF2B5EF4-FFF2-40B4-BE49-F238E27FC236}">
                <a16:creationId xmlns:a16="http://schemas.microsoft.com/office/drawing/2014/main" id="{FAAD63A3-7775-7947-AA45-3D6B7F62C080}"/>
              </a:ext>
            </a:extLst>
          </p:cNvPr>
          <p:cNvSpPr/>
          <p:nvPr/>
        </p:nvSpPr>
        <p:spPr>
          <a:xfrm>
            <a:off x="9003069" y="5002056"/>
            <a:ext cx="787120" cy="283427"/>
          </a:xfrm>
          <a:prstGeom prst="round2DiagRect">
            <a:avLst/>
          </a:prstGeom>
          <a:solidFill>
            <a:schemeClr val="accent6">
              <a:lumMod val="1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FF00"/>
                </a:solidFill>
              </a:rPr>
              <a:t>TBD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E31CCCE3-2FED-7744-823D-DF726FC79F29}"/>
              </a:ext>
            </a:extLst>
          </p:cNvPr>
          <p:cNvSpPr txBox="1"/>
          <p:nvPr/>
        </p:nvSpPr>
        <p:spPr>
          <a:xfrm>
            <a:off x="8919246" y="554356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Sep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AF555875-8AC0-3B43-A0F7-0AE6FD836205}"/>
              </a:ext>
            </a:extLst>
          </p:cNvPr>
          <p:cNvSpPr txBox="1"/>
          <p:nvPr/>
        </p:nvSpPr>
        <p:spPr>
          <a:xfrm>
            <a:off x="9638374" y="5555350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Oct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CA6426D9-6198-E849-A967-D889694B1DB5}"/>
              </a:ext>
            </a:extLst>
          </p:cNvPr>
          <p:cNvSpPr txBox="1"/>
          <p:nvPr/>
        </p:nvSpPr>
        <p:spPr>
          <a:xfrm>
            <a:off x="10290110" y="5555350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Nov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D51359C4-8F14-9A44-BBB0-AB0BCF96A19B}"/>
              </a:ext>
            </a:extLst>
          </p:cNvPr>
          <p:cNvSpPr txBox="1"/>
          <p:nvPr/>
        </p:nvSpPr>
        <p:spPr>
          <a:xfrm>
            <a:off x="11010933" y="5555350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Dec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129" name="Rounded Rectangle 128">
            <a:extLst>
              <a:ext uri="{FF2B5EF4-FFF2-40B4-BE49-F238E27FC236}">
                <a16:creationId xmlns:a16="http://schemas.microsoft.com/office/drawing/2014/main" id="{01BB2B65-5EA3-3845-AED4-B001F8AEA678}"/>
              </a:ext>
            </a:extLst>
          </p:cNvPr>
          <p:cNvSpPr/>
          <p:nvPr/>
        </p:nvSpPr>
        <p:spPr>
          <a:xfrm>
            <a:off x="5364727" y="1103540"/>
            <a:ext cx="795691" cy="713746"/>
          </a:xfrm>
          <a:prstGeom prst="roundRect">
            <a:avLst/>
          </a:prstGeom>
          <a:solidFill>
            <a:srgbClr val="BA4DFF"/>
          </a:solidFill>
          <a:ln w="19050" cap="flat" cmpd="sng" algn="ctr">
            <a:solidFill>
              <a:srgbClr val="FF0000"/>
            </a:solidFill>
            <a:prstDash val="sysDash"/>
            <a:miter lim="800000"/>
          </a:ln>
          <a:effectLst/>
        </p:spPr>
        <p:txBody>
          <a:bodyPr rtlCol="0" anchor="t"/>
          <a:lstStyle/>
          <a:p>
            <a:pPr algn="ctr" defTabSz="457154"/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RC1</a:t>
            </a:r>
          </a:p>
          <a:p>
            <a:pPr algn="ctr" defTabSz="457154"/>
            <a:r>
              <a:rPr lang="en-GB" sz="900" kern="0" dirty="0">
                <a:solidFill>
                  <a:srgbClr val="FFFF00"/>
                </a:solidFill>
                <a:latin typeface="Calibri" panose="020F0502020204030204"/>
              </a:rPr>
              <a:t>v1.0-pre-alpha</a:t>
            </a:r>
          </a:p>
        </p:txBody>
      </p:sp>
      <p:sp>
        <p:nvSpPr>
          <p:cNvPr id="149" name="Rounded Rectangle 148">
            <a:extLst>
              <a:ext uri="{FF2B5EF4-FFF2-40B4-BE49-F238E27FC236}">
                <a16:creationId xmlns:a16="http://schemas.microsoft.com/office/drawing/2014/main" id="{E8A9F643-EF25-2C4A-B6EF-65AAE42239A9}"/>
              </a:ext>
            </a:extLst>
          </p:cNvPr>
          <p:cNvSpPr/>
          <p:nvPr/>
        </p:nvSpPr>
        <p:spPr>
          <a:xfrm>
            <a:off x="5369013" y="4441240"/>
            <a:ext cx="787120" cy="530322"/>
          </a:xfrm>
          <a:prstGeom prst="roundRect">
            <a:avLst/>
          </a:prstGeom>
          <a:solidFill>
            <a:srgbClr val="5B9BD5"/>
          </a:solidFill>
          <a:ln w="19050" cap="flat" cmpd="sng" algn="ctr">
            <a:noFill/>
            <a:prstDash val="sysDash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</a:p>
          <a:p>
            <a:pPr algn="ctr" defTabSz="457154">
              <a:defRPr/>
            </a:pPr>
            <a:r>
              <a:rPr lang="en-GB" sz="1000" kern="0" dirty="0">
                <a:solidFill>
                  <a:srgbClr val="FFFF00"/>
                </a:solidFill>
                <a:latin typeface="Calibri" panose="020F0502020204030204"/>
              </a:rPr>
              <a:t>v3.0</a:t>
            </a:r>
          </a:p>
        </p:txBody>
      </p: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89D8B16F-EFE8-634F-9379-BBED793973AA}"/>
              </a:ext>
            </a:extLst>
          </p:cNvPr>
          <p:cNvGrpSpPr/>
          <p:nvPr/>
        </p:nvGrpSpPr>
        <p:grpSpPr>
          <a:xfrm>
            <a:off x="5378210" y="1869267"/>
            <a:ext cx="781003" cy="713746"/>
            <a:chOff x="6253606" y="2820165"/>
            <a:chExt cx="781105" cy="713839"/>
          </a:xfrm>
        </p:grpSpPr>
        <p:sp>
          <p:nvSpPr>
            <p:cNvPr id="154" name="Rounded Rectangle 153">
              <a:extLst>
                <a:ext uri="{FF2B5EF4-FFF2-40B4-BE49-F238E27FC236}">
                  <a16:creationId xmlns:a16="http://schemas.microsoft.com/office/drawing/2014/main" id="{DCF35853-1055-9B4A-AF7D-D6E2AA99AF55}"/>
                </a:ext>
              </a:extLst>
            </p:cNvPr>
            <p:cNvSpPr/>
            <p:nvPr/>
          </p:nvSpPr>
          <p:spPr>
            <a:xfrm>
              <a:off x="6253606" y="2820165"/>
              <a:ext cx="781105" cy="713839"/>
            </a:xfrm>
            <a:prstGeom prst="roundRect">
              <a:avLst/>
            </a:prstGeom>
            <a:solidFill>
              <a:srgbClr val="E8A487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RI1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v1.0</a:t>
              </a:r>
            </a:p>
          </p:txBody>
        </p:sp>
        <p:pic>
          <p:nvPicPr>
            <p:cNvPr id="155" name="Picture 2" descr="OPNFV">
              <a:extLst>
                <a:ext uri="{FF2B5EF4-FFF2-40B4-BE49-F238E27FC236}">
                  <a16:creationId xmlns:a16="http://schemas.microsoft.com/office/drawing/2014/main" id="{91C0E034-C8DF-2547-A992-39FC4E18F0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071" y="3349623"/>
              <a:ext cx="484742" cy="1111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960F7B74-9061-9E4B-9E91-EB5890503B1C}"/>
              </a:ext>
            </a:extLst>
          </p:cNvPr>
          <p:cNvGrpSpPr/>
          <p:nvPr/>
        </p:nvGrpSpPr>
        <p:grpSpPr>
          <a:xfrm>
            <a:off x="5372091" y="2614142"/>
            <a:ext cx="787120" cy="877340"/>
            <a:chOff x="8187438" y="1042573"/>
            <a:chExt cx="787120" cy="877340"/>
          </a:xfrm>
        </p:grpSpPr>
        <p:sp>
          <p:nvSpPr>
            <p:cNvPr id="157" name="Rounded Rectangle 156">
              <a:extLst>
                <a:ext uri="{FF2B5EF4-FFF2-40B4-BE49-F238E27FC236}">
                  <a16:creationId xmlns:a16="http://schemas.microsoft.com/office/drawing/2014/main" id="{1253791C-E972-614F-9F73-5B6A060D09B2}"/>
                </a:ext>
              </a:extLst>
            </p:cNvPr>
            <p:cNvSpPr/>
            <p:nvPr/>
          </p:nvSpPr>
          <p:spPr>
            <a:xfrm>
              <a:off x="8187438" y="1042573"/>
              <a:ext cx="787120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RA2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v1.0</a:t>
              </a:r>
            </a:p>
          </p:txBody>
        </p:sp>
        <p:pic>
          <p:nvPicPr>
            <p:cNvPr id="158" name="Picture 157">
              <a:extLst>
                <a:ext uri="{FF2B5EF4-FFF2-40B4-BE49-F238E27FC236}">
                  <a16:creationId xmlns:a16="http://schemas.microsoft.com/office/drawing/2014/main" id="{4B94E086-21EA-7247-888A-6BF79182E19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40713" y="1551002"/>
              <a:ext cx="329908" cy="320391"/>
            </a:xfrm>
            <a:prstGeom prst="rect">
              <a:avLst/>
            </a:prstGeom>
          </p:spPr>
        </p:pic>
      </p:grpSp>
      <p:sp>
        <p:nvSpPr>
          <p:cNvPr id="111" name="Oval 110">
            <a:extLst>
              <a:ext uri="{FF2B5EF4-FFF2-40B4-BE49-F238E27FC236}">
                <a16:creationId xmlns:a16="http://schemas.microsoft.com/office/drawing/2014/main" id="{E1228737-F7E7-2942-BB0C-DFABF960F121}"/>
              </a:ext>
            </a:extLst>
          </p:cNvPr>
          <p:cNvSpPr/>
          <p:nvPr/>
        </p:nvSpPr>
        <p:spPr>
          <a:xfrm>
            <a:off x="6038511" y="4615473"/>
            <a:ext cx="213121" cy="20449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ounded Rectangle 158">
            <a:extLst>
              <a:ext uri="{FF2B5EF4-FFF2-40B4-BE49-F238E27FC236}">
                <a16:creationId xmlns:a16="http://schemas.microsoft.com/office/drawing/2014/main" id="{81755B8D-2A85-2C46-AA26-B2C24B9BD04F}"/>
              </a:ext>
            </a:extLst>
          </p:cNvPr>
          <p:cNvSpPr/>
          <p:nvPr/>
        </p:nvSpPr>
        <p:spPr>
          <a:xfrm>
            <a:off x="7227669" y="4440611"/>
            <a:ext cx="787120" cy="530322"/>
          </a:xfrm>
          <a:prstGeom prst="roundRect">
            <a:avLst/>
          </a:prstGeom>
          <a:solidFill>
            <a:srgbClr val="5B9BD5"/>
          </a:solidFill>
          <a:ln w="19050" cap="flat" cmpd="sng" algn="ctr">
            <a:noFill/>
            <a:prstDash val="sysDash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</a:p>
          <a:p>
            <a:pPr algn="ctr" defTabSz="457154">
              <a:defRPr/>
            </a:pPr>
            <a:r>
              <a:rPr lang="en-GB" sz="1000" kern="0" dirty="0">
                <a:solidFill>
                  <a:srgbClr val="FFFF00"/>
                </a:solidFill>
                <a:latin typeface="Calibri" panose="020F0502020204030204"/>
              </a:rPr>
              <a:t>v3.x</a:t>
            </a:r>
          </a:p>
        </p:txBody>
      </p: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69757378-A22D-8E43-813C-4954E2130FFC}"/>
              </a:ext>
            </a:extLst>
          </p:cNvPr>
          <p:cNvGrpSpPr/>
          <p:nvPr/>
        </p:nvGrpSpPr>
        <p:grpSpPr>
          <a:xfrm>
            <a:off x="7236866" y="1868638"/>
            <a:ext cx="781003" cy="713746"/>
            <a:chOff x="6253606" y="2820165"/>
            <a:chExt cx="781105" cy="713839"/>
          </a:xfrm>
        </p:grpSpPr>
        <p:sp>
          <p:nvSpPr>
            <p:cNvPr id="164" name="Rounded Rectangle 163">
              <a:extLst>
                <a:ext uri="{FF2B5EF4-FFF2-40B4-BE49-F238E27FC236}">
                  <a16:creationId xmlns:a16="http://schemas.microsoft.com/office/drawing/2014/main" id="{D4EE9226-48AF-3049-B271-832AC921B424}"/>
                </a:ext>
              </a:extLst>
            </p:cNvPr>
            <p:cNvSpPr/>
            <p:nvPr/>
          </p:nvSpPr>
          <p:spPr>
            <a:xfrm>
              <a:off x="6253606" y="2820165"/>
              <a:ext cx="781105" cy="713839"/>
            </a:xfrm>
            <a:prstGeom prst="roundRect">
              <a:avLst/>
            </a:prstGeom>
            <a:solidFill>
              <a:srgbClr val="E8A487"/>
            </a:solidFill>
            <a:ln w="19050" cap="flat" cmpd="sng" algn="ctr">
              <a:solidFill>
                <a:schemeClr val="tx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RI1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v2.0-alpha</a:t>
              </a:r>
            </a:p>
          </p:txBody>
        </p:sp>
        <p:pic>
          <p:nvPicPr>
            <p:cNvPr id="165" name="Picture 2" descr="OPNFV">
              <a:extLst>
                <a:ext uri="{FF2B5EF4-FFF2-40B4-BE49-F238E27FC236}">
                  <a16:creationId xmlns:a16="http://schemas.microsoft.com/office/drawing/2014/main" id="{E7F7FD0F-44B5-AE4D-96CE-696AE36CD99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071" y="3349623"/>
              <a:ext cx="484742" cy="1111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01041129-CE58-3644-AC1A-A08482CACF2A}"/>
              </a:ext>
            </a:extLst>
          </p:cNvPr>
          <p:cNvGrpSpPr/>
          <p:nvPr/>
        </p:nvGrpSpPr>
        <p:grpSpPr>
          <a:xfrm>
            <a:off x="7230747" y="2613513"/>
            <a:ext cx="787120" cy="877340"/>
            <a:chOff x="8187438" y="1042573"/>
            <a:chExt cx="787120" cy="877340"/>
          </a:xfrm>
        </p:grpSpPr>
        <p:sp>
          <p:nvSpPr>
            <p:cNvPr id="167" name="Rounded Rectangle 166">
              <a:extLst>
                <a:ext uri="{FF2B5EF4-FFF2-40B4-BE49-F238E27FC236}">
                  <a16:creationId xmlns:a16="http://schemas.microsoft.com/office/drawing/2014/main" id="{2EE88F51-25A0-C24A-8A1B-F8604340EC5C}"/>
                </a:ext>
              </a:extLst>
            </p:cNvPr>
            <p:cNvSpPr/>
            <p:nvPr/>
          </p:nvSpPr>
          <p:spPr>
            <a:xfrm>
              <a:off x="8187438" y="1042573"/>
              <a:ext cx="787120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solidFill>
                <a:schemeClr val="accent6">
                  <a:lumMod val="1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RA2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v2.0-alpha</a:t>
              </a:r>
            </a:p>
          </p:txBody>
        </p:sp>
        <p:pic>
          <p:nvPicPr>
            <p:cNvPr id="168" name="Picture 167">
              <a:extLst>
                <a:ext uri="{FF2B5EF4-FFF2-40B4-BE49-F238E27FC236}">
                  <a16:creationId xmlns:a16="http://schemas.microsoft.com/office/drawing/2014/main" id="{9AA511BB-0ED3-1740-91AC-5F5E73DCD2D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40713" y="1551002"/>
              <a:ext cx="329908" cy="320391"/>
            </a:xfrm>
            <a:prstGeom prst="rect">
              <a:avLst/>
            </a:prstGeom>
          </p:spPr>
        </p:pic>
      </p:grpSp>
      <p:grpSp>
        <p:nvGrpSpPr>
          <p:cNvPr id="170" name="Group 169">
            <a:extLst>
              <a:ext uri="{FF2B5EF4-FFF2-40B4-BE49-F238E27FC236}">
                <a16:creationId xmlns:a16="http://schemas.microsoft.com/office/drawing/2014/main" id="{8E2C1D0E-7749-6D49-AB72-2B0C4780ABAC}"/>
              </a:ext>
            </a:extLst>
          </p:cNvPr>
          <p:cNvGrpSpPr/>
          <p:nvPr/>
        </p:nvGrpSpPr>
        <p:grpSpPr>
          <a:xfrm>
            <a:off x="9020383" y="1103263"/>
            <a:ext cx="795691" cy="714023"/>
            <a:chOff x="7061050" y="905186"/>
            <a:chExt cx="795691" cy="714023"/>
          </a:xfrm>
        </p:grpSpPr>
        <p:sp>
          <p:nvSpPr>
            <p:cNvPr id="172" name="Rounded Rectangle 171">
              <a:extLst>
                <a:ext uri="{FF2B5EF4-FFF2-40B4-BE49-F238E27FC236}">
                  <a16:creationId xmlns:a16="http://schemas.microsoft.com/office/drawing/2014/main" id="{8FF0E597-D251-CA44-A05C-3BAC6B2A73F8}"/>
                </a:ext>
              </a:extLst>
            </p:cNvPr>
            <p:cNvSpPr/>
            <p:nvPr/>
          </p:nvSpPr>
          <p:spPr>
            <a:xfrm>
              <a:off x="7061050" y="905186"/>
              <a:ext cx="795691" cy="714023"/>
            </a:xfrm>
            <a:prstGeom prst="roundRect">
              <a:avLst/>
            </a:prstGeom>
            <a:solidFill>
              <a:srgbClr val="BA4DFF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RC1</a:t>
              </a:r>
            </a:p>
            <a:p>
              <a:pPr algn="ctr" defTabSz="457154"/>
              <a:r>
                <a:rPr lang="en-GB" sz="900" kern="0" dirty="0">
                  <a:solidFill>
                    <a:srgbClr val="FFFF00"/>
                  </a:solidFill>
                  <a:latin typeface="Calibri" panose="020F0502020204030204"/>
                </a:rPr>
                <a:t>v1.0</a:t>
              </a:r>
            </a:p>
          </p:txBody>
        </p:sp>
        <p:pic>
          <p:nvPicPr>
            <p:cNvPr id="173" name="Picture 172">
              <a:extLst>
                <a:ext uri="{FF2B5EF4-FFF2-40B4-BE49-F238E27FC236}">
                  <a16:creationId xmlns:a16="http://schemas.microsoft.com/office/drawing/2014/main" id="{FF8FA481-4F38-704F-B7D0-467E7797278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52113" y="1335731"/>
              <a:ext cx="262659" cy="259894"/>
            </a:xfrm>
            <a:prstGeom prst="rect">
              <a:avLst/>
            </a:prstGeom>
          </p:spPr>
        </p:pic>
      </p:grpSp>
      <p:sp>
        <p:nvSpPr>
          <p:cNvPr id="174" name="Rounded Rectangle 173">
            <a:extLst>
              <a:ext uri="{FF2B5EF4-FFF2-40B4-BE49-F238E27FC236}">
                <a16:creationId xmlns:a16="http://schemas.microsoft.com/office/drawing/2014/main" id="{7416FAF0-35C0-5348-955C-AA373E3C45C0}"/>
              </a:ext>
            </a:extLst>
          </p:cNvPr>
          <p:cNvSpPr/>
          <p:nvPr/>
        </p:nvSpPr>
        <p:spPr>
          <a:xfrm>
            <a:off x="9004896" y="4440611"/>
            <a:ext cx="787120" cy="530322"/>
          </a:xfrm>
          <a:prstGeom prst="roundRect">
            <a:avLst/>
          </a:prstGeom>
          <a:solidFill>
            <a:srgbClr val="5B9BD5"/>
          </a:solidFill>
          <a:ln w="19050" cap="flat" cmpd="sng" algn="ctr">
            <a:noFill/>
            <a:prstDash val="sysDash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</a:p>
          <a:p>
            <a:pPr algn="ctr" defTabSz="457154">
              <a:defRPr/>
            </a:pPr>
            <a:r>
              <a:rPr lang="en-GB" sz="1000" kern="0" dirty="0">
                <a:solidFill>
                  <a:srgbClr val="FFFF00"/>
                </a:solidFill>
                <a:latin typeface="Calibri" panose="020F0502020204030204"/>
              </a:rPr>
              <a:t>v3.x</a:t>
            </a:r>
          </a:p>
        </p:txBody>
      </p:sp>
      <p:grpSp>
        <p:nvGrpSpPr>
          <p:cNvPr id="178" name="Group 177">
            <a:extLst>
              <a:ext uri="{FF2B5EF4-FFF2-40B4-BE49-F238E27FC236}">
                <a16:creationId xmlns:a16="http://schemas.microsoft.com/office/drawing/2014/main" id="{C554DAD4-8793-CC49-B875-512C3ABF1311}"/>
              </a:ext>
            </a:extLst>
          </p:cNvPr>
          <p:cNvGrpSpPr/>
          <p:nvPr/>
        </p:nvGrpSpPr>
        <p:grpSpPr>
          <a:xfrm>
            <a:off x="9014093" y="1868638"/>
            <a:ext cx="781003" cy="713746"/>
            <a:chOff x="6253606" y="2820165"/>
            <a:chExt cx="781105" cy="713839"/>
          </a:xfrm>
        </p:grpSpPr>
        <p:sp>
          <p:nvSpPr>
            <p:cNvPr id="179" name="Rounded Rectangle 178">
              <a:extLst>
                <a:ext uri="{FF2B5EF4-FFF2-40B4-BE49-F238E27FC236}">
                  <a16:creationId xmlns:a16="http://schemas.microsoft.com/office/drawing/2014/main" id="{C49F68E2-2049-7F4C-95DC-FF3618D42E3D}"/>
                </a:ext>
              </a:extLst>
            </p:cNvPr>
            <p:cNvSpPr/>
            <p:nvPr/>
          </p:nvSpPr>
          <p:spPr>
            <a:xfrm>
              <a:off x="6253606" y="2820165"/>
              <a:ext cx="781105" cy="713839"/>
            </a:xfrm>
            <a:prstGeom prst="roundRect">
              <a:avLst/>
            </a:prstGeom>
            <a:solidFill>
              <a:srgbClr val="E8A487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RI1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</a:t>
              </a:r>
            </a:p>
          </p:txBody>
        </p:sp>
        <p:pic>
          <p:nvPicPr>
            <p:cNvPr id="180" name="Picture 2" descr="OPNFV">
              <a:extLst>
                <a:ext uri="{FF2B5EF4-FFF2-40B4-BE49-F238E27FC236}">
                  <a16:creationId xmlns:a16="http://schemas.microsoft.com/office/drawing/2014/main" id="{FB7F70B3-C61F-294C-AC7B-D5F0B29A7C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071" y="3349623"/>
              <a:ext cx="484742" cy="1111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EF7BA92A-3162-5B49-92D3-765912C89C26}"/>
              </a:ext>
            </a:extLst>
          </p:cNvPr>
          <p:cNvGrpSpPr/>
          <p:nvPr/>
        </p:nvGrpSpPr>
        <p:grpSpPr>
          <a:xfrm>
            <a:off x="9007974" y="2613513"/>
            <a:ext cx="787120" cy="877340"/>
            <a:chOff x="8187438" y="1042573"/>
            <a:chExt cx="787120" cy="877340"/>
          </a:xfrm>
        </p:grpSpPr>
        <p:sp>
          <p:nvSpPr>
            <p:cNvPr id="182" name="Rounded Rectangle 181">
              <a:extLst>
                <a:ext uri="{FF2B5EF4-FFF2-40B4-BE49-F238E27FC236}">
                  <a16:creationId xmlns:a16="http://schemas.microsoft.com/office/drawing/2014/main" id="{C6198069-AC3B-C442-A00A-198DFBC033C0}"/>
                </a:ext>
              </a:extLst>
            </p:cNvPr>
            <p:cNvSpPr/>
            <p:nvPr/>
          </p:nvSpPr>
          <p:spPr>
            <a:xfrm>
              <a:off x="8187438" y="1042573"/>
              <a:ext cx="787120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RA2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</a:t>
              </a:r>
            </a:p>
          </p:txBody>
        </p:sp>
        <p:pic>
          <p:nvPicPr>
            <p:cNvPr id="183" name="Picture 182">
              <a:extLst>
                <a:ext uri="{FF2B5EF4-FFF2-40B4-BE49-F238E27FC236}">
                  <a16:creationId xmlns:a16="http://schemas.microsoft.com/office/drawing/2014/main" id="{D8781ECA-FABE-4F41-B96B-CC2FC2D9558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40713" y="1551002"/>
              <a:ext cx="329908" cy="320391"/>
            </a:xfrm>
            <a:prstGeom prst="rect">
              <a:avLst/>
            </a:prstGeom>
          </p:spPr>
        </p:pic>
      </p:grpSp>
      <p:sp>
        <p:nvSpPr>
          <p:cNvPr id="184" name="TextBox 183">
            <a:extLst>
              <a:ext uri="{FF2B5EF4-FFF2-40B4-BE49-F238E27FC236}">
                <a16:creationId xmlns:a16="http://schemas.microsoft.com/office/drawing/2014/main" id="{43167C36-9378-3141-BEDD-77BD196486B6}"/>
              </a:ext>
            </a:extLst>
          </p:cNvPr>
          <p:cNvSpPr txBox="1"/>
          <p:nvPr/>
        </p:nvSpPr>
        <p:spPr>
          <a:xfrm>
            <a:off x="9847698" y="3813332"/>
            <a:ext cx="547771" cy="276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Stable</a:t>
            </a:r>
          </a:p>
        </p:txBody>
      </p:sp>
      <p:sp>
        <p:nvSpPr>
          <p:cNvPr id="186" name="Rounded Rectangle 185">
            <a:extLst>
              <a:ext uri="{FF2B5EF4-FFF2-40B4-BE49-F238E27FC236}">
                <a16:creationId xmlns:a16="http://schemas.microsoft.com/office/drawing/2014/main" id="{B991BA60-0166-0044-ADC6-47CC091F9D61}"/>
              </a:ext>
            </a:extLst>
          </p:cNvPr>
          <p:cNvSpPr/>
          <p:nvPr/>
        </p:nvSpPr>
        <p:spPr>
          <a:xfrm>
            <a:off x="10229930" y="814687"/>
            <a:ext cx="781003" cy="288576"/>
          </a:xfrm>
          <a:prstGeom prst="roundRect">
            <a:avLst/>
          </a:prstGeom>
          <a:noFill/>
          <a:ln w="19050" cap="flat" cmpd="sng" algn="ctr">
            <a:solidFill>
              <a:schemeClr val="tx1">
                <a:lumMod val="50000"/>
              </a:schemeClr>
            </a:solidFill>
            <a:prstDash val="sysDash"/>
            <a:miter lim="800000"/>
          </a:ln>
          <a:effectLst/>
        </p:spPr>
        <p:txBody>
          <a:bodyPr rtlCol="0" anchor="t"/>
          <a:lstStyle/>
          <a:p>
            <a:pPr algn="ctr" defTabSz="457154"/>
            <a:endParaRPr lang="en-GB" sz="1400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2BAC7C-C0E9-344E-AD1F-E78620BF9F1C}"/>
              </a:ext>
            </a:extLst>
          </p:cNvPr>
          <p:cNvSpPr txBox="1"/>
          <p:nvPr/>
        </p:nvSpPr>
        <p:spPr>
          <a:xfrm>
            <a:off x="11010933" y="813511"/>
            <a:ext cx="10182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alpha releases</a:t>
            </a:r>
          </a:p>
        </p:txBody>
      </p:sp>
      <p:pic>
        <p:nvPicPr>
          <p:cNvPr id="187" name="Picture 186">
            <a:extLst>
              <a:ext uri="{FF2B5EF4-FFF2-40B4-BE49-F238E27FC236}">
                <a16:creationId xmlns:a16="http://schemas.microsoft.com/office/drawing/2014/main" id="{803D99FA-5920-7543-B799-56933262D45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9137" y="5888362"/>
            <a:ext cx="1200917" cy="577364"/>
          </a:xfrm>
          <a:prstGeom prst="rect">
            <a:avLst/>
          </a:prstGeom>
        </p:spPr>
      </p:pic>
      <p:pic>
        <p:nvPicPr>
          <p:cNvPr id="188" name="Picture 187">
            <a:extLst>
              <a:ext uri="{FF2B5EF4-FFF2-40B4-BE49-F238E27FC236}">
                <a16:creationId xmlns:a16="http://schemas.microsoft.com/office/drawing/2014/main" id="{8497FF3E-9CF7-C040-8364-5AA24F36F79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44567" y="5915111"/>
            <a:ext cx="1200917" cy="577364"/>
          </a:xfrm>
          <a:prstGeom prst="rect">
            <a:avLst/>
          </a:prstGeom>
        </p:spPr>
      </p:pic>
      <p:sp>
        <p:nvSpPr>
          <p:cNvPr id="108" name="Rounded Rectangle 107">
            <a:extLst>
              <a:ext uri="{FF2B5EF4-FFF2-40B4-BE49-F238E27FC236}">
                <a16:creationId xmlns:a16="http://schemas.microsoft.com/office/drawing/2014/main" id="{1684AA82-F7E4-7240-83F3-1DCDF84FF158}"/>
              </a:ext>
            </a:extLst>
          </p:cNvPr>
          <p:cNvSpPr/>
          <p:nvPr/>
        </p:nvSpPr>
        <p:spPr>
          <a:xfrm>
            <a:off x="7236864" y="1103263"/>
            <a:ext cx="795691" cy="713746"/>
          </a:xfrm>
          <a:prstGeom prst="roundRect">
            <a:avLst/>
          </a:prstGeom>
          <a:solidFill>
            <a:srgbClr val="BA4DFF"/>
          </a:solidFill>
          <a:ln w="19050" cap="flat" cmpd="sng" algn="ctr">
            <a:solidFill>
              <a:schemeClr val="accent6">
                <a:lumMod val="10000"/>
              </a:schemeClr>
            </a:solidFill>
            <a:prstDash val="sysDash"/>
            <a:miter lim="800000"/>
          </a:ln>
          <a:effectLst/>
        </p:spPr>
        <p:txBody>
          <a:bodyPr rtlCol="0" anchor="t"/>
          <a:lstStyle/>
          <a:p>
            <a:pPr algn="ctr" defTabSz="457154"/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RC1</a:t>
            </a:r>
          </a:p>
          <a:p>
            <a:pPr algn="ctr" defTabSz="457154"/>
            <a:r>
              <a:rPr lang="en-GB" sz="900" kern="0" dirty="0">
                <a:solidFill>
                  <a:srgbClr val="FFFF00"/>
                </a:solidFill>
                <a:latin typeface="Calibri" panose="020F0502020204030204"/>
              </a:rPr>
              <a:t>v1.0-alpha</a:t>
            </a:r>
          </a:p>
        </p:txBody>
      </p:sp>
      <p:sp>
        <p:nvSpPr>
          <p:cNvPr id="109" name="Rounded Rectangle 108">
            <a:extLst>
              <a:ext uri="{FF2B5EF4-FFF2-40B4-BE49-F238E27FC236}">
                <a16:creationId xmlns:a16="http://schemas.microsoft.com/office/drawing/2014/main" id="{17C768D7-4C95-9245-9ED8-8A38A0355C57}"/>
              </a:ext>
            </a:extLst>
          </p:cNvPr>
          <p:cNvSpPr/>
          <p:nvPr/>
        </p:nvSpPr>
        <p:spPr>
          <a:xfrm>
            <a:off x="10229930" y="400753"/>
            <a:ext cx="781003" cy="288576"/>
          </a:xfrm>
          <a:prstGeom prst="roundRect">
            <a:avLst/>
          </a:prstGeom>
          <a:noFill/>
          <a:ln w="19050" cap="flat" cmpd="sng" algn="ctr">
            <a:solidFill>
              <a:srgbClr val="FF0000"/>
            </a:solidFill>
            <a:prstDash val="sysDash"/>
            <a:miter lim="800000"/>
          </a:ln>
          <a:effectLst/>
        </p:spPr>
        <p:txBody>
          <a:bodyPr rtlCol="0" anchor="t"/>
          <a:lstStyle/>
          <a:p>
            <a:pPr algn="ctr" defTabSz="457154"/>
            <a:endParaRPr lang="en-GB" sz="1400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E0189CEA-AEF7-684A-A470-2DA13E506680}"/>
              </a:ext>
            </a:extLst>
          </p:cNvPr>
          <p:cNvSpPr txBox="1"/>
          <p:nvPr/>
        </p:nvSpPr>
        <p:spPr>
          <a:xfrm>
            <a:off x="11010933" y="399577"/>
            <a:ext cx="12698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Pre-alpha releases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9451775-65E1-D040-8B03-AD91402B2C92}"/>
              </a:ext>
            </a:extLst>
          </p:cNvPr>
          <p:cNvGrpSpPr/>
          <p:nvPr/>
        </p:nvGrpSpPr>
        <p:grpSpPr>
          <a:xfrm>
            <a:off x="3458216" y="3519503"/>
            <a:ext cx="781003" cy="877340"/>
            <a:chOff x="3458216" y="3519503"/>
            <a:chExt cx="781003" cy="877340"/>
          </a:xfrm>
        </p:grpSpPr>
        <p:sp>
          <p:nvSpPr>
            <p:cNvPr id="85" name="Rounded Rectangle 84">
              <a:extLst>
                <a:ext uri="{FF2B5EF4-FFF2-40B4-BE49-F238E27FC236}">
                  <a16:creationId xmlns:a16="http://schemas.microsoft.com/office/drawing/2014/main" id="{7CE95EED-2CC0-9F40-AD7F-801E42131345}"/>
                </a:ext>
              </a:extLst>
            </p:cNvPr>
            <p:cNvSpPr/>
            <p:nvPr/>
          </p:nvSpPr>
          <p:spPr>
            <a:xfrm>
              <a:off x="3458216" y="3519503"/>
              <a:ext cx="781003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solidFill>
                <a:schemeClr val="accent6">
                  <a:lumMod val="1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v2.0-alpha</a:t>
              </a:r>
            </a:p>
          </p:txBody>
        </p:sp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CB9FD82C-1D3E-7D4B-B905-AA9C9001DFB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20466" y="4090295"/>
              <a:ext cx="250385" cy="215434"/>
            </a:xfrm>
            <a:prstGeom prst="rect">
              <a:avLst/>
            </a:prstGeom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72216ABC-2DC5-5C49-BC51-1B48F1F5D458}"/>
              </a:ext>
            </a:extLst>
          </p:cNvPr>
          <p:cNvGrpSpPr/>
          <p:nvPr/>
        </p:nvGrpSpPr>
        <p:grpSpPr>
          <a:xfrm>
            <a:off x="5378208" y="3527758"/>
            <a:ext cx="781003" cy="877340"/>
            <a:chOff x="5378208" y="3527758"/>
            <a:chExt cx="781003" cy="877340"/>
          </a:xfrm>
        </p:grpSpPr>
        <p:sp>
          <p:nvSpPr>
            <p:cNvPr id="151" name="Rounded Rectangle 150">
              <a:extLst>
                <a:ext uri="{FF2B5EF4-FFF2-40B4-BE49-F238E27FC236}">
                  <a16:creationId xmlns:a16="http://schemas.microsoft.com/office/drawing/2014/main" id="{54BFEA21-E681-7043-9727-D6CF273A73F0}"/>
                </a:ext>
              </a:extLst>
            </p:cNvPr>
            <p:cNvSpPr/>
            <p:nvPr/>
          </p:nvSpPr>
          <p:spPr>
            <a:xfrm>
              <a:off x="5378208" y="3527758"/>
              <a:ext cx="781003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</a:t>
              </a:r>
            </a:p>
          </p:txBody>
        </p:sp>
        <p:pic>
          <p:nvPicPr>
            <p:cNvPr id="107" name="Picture 106">
              <a:extLst>
                <a:ext uri="{FF2B5EF4-FFF2-40B4-BE49-F238E27FC236}">
                  <a16:creationId xmlns:a16="http://schemas.microsoft.com/office/drawing/2014/main" id="{A7807A3F-E4FD-C944-B4EF-1844F131358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64402" y="4090295"/>
              <a:ext cx="250385" cy="215434"/>
            </a:xfrm>
            <a:prstGeom prst="rect">
              <a:avLst/>
            </a:prstGeom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4EFA12D-FE07-704C-9665-7E0781D3A29A}"/>
              </a:ext>
            </a:extLst>
          </p:cNvPr>
          <p:cNvGrpSpPr/>
          <p:nvPr/>
        </p:nvGrpSpPr>
        <p:grpSpPr>
          <a:xfrm>
            <a:off x="7236864" y="3527129"/>
            <a:ext cx="781003" cy="877340"/>
            <a:chOff x="7236864" y="3527129"/>
            <a:chExt cx="781003" cy="877340"/>
          </a:xfrm>
        </p:grpSpPr>
        <p:sp>
          <p:nvSpPr>
            <p:cNvPr id="161" name="Rounded Rectangle 160">
              <a:extLst>
                <a:ext uri="{FF2B5EF4-FFF2-40B4-BE49-F238E27FC236}">
                  <a16:creationId xmlns:a16="http://schemas.microsoft.com/office/drawing/2014/main" id="{2D6C04FE-05DA-054C-B756-D9693669B8B5}"/>
                </a:ext>
              </a:extLst>
            </p:cNvPr>
            <p:cNvSpPr/>
            <p:nvPr/>
          </p:nvSpPr>
          <p:spPr>
            <a:xfrm>
              <a:off x="7236864" y="3527129"/>
              <a:ext cx="781003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solidFill>
                <a:schemeClr val="accent6">
                  <a:lumMod val="1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v3.0-alpha</a:t>
              </a:r>
            </a:p>
          </p:txBody>
        </p:sp>
        <p:pic>
          <p:nvPicPr>
            <p:cNvPr id="113" name="Picture 112">
              <a:extLst>
                <a:ext uri="{FF2B5EF4-FFF2-40B4-BE49-F238E27FC236}">
                  <a16:creationId xmlns:a16="http://schemas.microsoft.com/office/drawing/2014/main" id="{F360F17F-F36C-C94B-83C0-DCD802AD567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23783" y="4084676"/>
              <a:ext cx="250385" cy="215434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1D80A1F9-9A9C-7741-8924-546D61136DC9}"/>
              </a:ext>
            </a:extLst>
          </p:cNvPr>
          <p:cNvGrpSpPr/>
          <p:nvPr/>
        </p:nvGrpSpPr>
        <p:grpSpPr>
          <a:xfrm>
            <a:off x="9014091" y="3527129"/>
            <a:ext cx="781003" cy="877340"/>
            <a:chOff x="9014091" y="3527129"/>
            <a:chExt cx="781003" cy="877340"/>
          </a:xfrm>
        </p:grpSpPr>
        <p:sp>
          <p:nvSpPr>
            <p:cNvPr id="176" name="Rounded Rectangle 175">
              <a:extLst>
                <a:ext uri="{FF2B5EF4-FFF2-40B4-BE49-F238E27FC236}">
                  <a16:creationId xmlns:a16="http://schemas.microsoft.com/office/drawing/2014/main" id="{10205C59-6A43-0D41-98B6-8D071002F0AB}"/>
                </a:ext>
              </a:extLst>
            </p:cNvPr>
            <p:cNvSpPr/>
            <p:nvPr/>
          </p:nvSpPr>
          <p:spPr>
            <a:xfrm>
              <a:off x="9014091" y="3527129"/>
              <a:ext cx="781003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v3.0</a:t>
              </a:r>
            </a:p>
          </p:txBody>
        </p:sp>
        <p:pic>
          <p:nvPicPr>
            <p:cNvPr id="114" name="Picture 113">
              <a:extLst>
                <a:ext uri="{FF2B5EF4-FFF2-40B4-BE49-F238E27FC236}">
                  <a16:creationId xmlns:a16="http://schemas.microsoft.com/office/drawing/2014/main" id="{7D7CB36D-A35D-244D-A1CC-B3019358ABA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17582" y="4086054"/>
              <a:ext cx="250385" cy="215434"/>
            </a:xfrm>
            <a:prstGeom prst="rect">
              <a:avLst/>
            </a:prstGeom>
          </p:spPr>
        </p:pic>
      </p:grpSp>
      <p:sp>
        <p:nvSpPr>
          <p:cNvPr id="185" name="Oval 184">
            <a:extLst>
              <a:ext uri="{FF2B5EF4-FFF2-40B4-BE49-F238E27FC236}">
                <a16:creationId xmlns:a16="http://schemas.microsoft.com/office/drawing/2014/main" id="{80C58F21-9192-AE42-BE17-CE67ED655808}"/>
              </a:ext>
            </a:extLst>
          </p:cNvPr>
          <p:cNvSpPr/>
          <p:nvPr/>
        </p:nvSpPr>
        <p:spPr>
          <a:xfrm>
            <a:off x="9683628" y="3845752"/>
            <a:ext cx="213121" cy="20449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887905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6EC79FD8-37F6-2A48-8AB0-B119ED78AD3D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How to Contribute</a:t>
            </a:r>
          </a:p>
        </p:txBody>
      </p:sp>
      <p:pic>
        <p:nvPicPr>
          <p:cNvPr id="112" name="Content Placeholder 5">
            <a:extLst>
              <a:ext uri="{FF2B5EF4-FFF2-40B4-BE49-F238E27FC236}">
                <a16:creationId xmlns:a16="http://schemas.microsoft.com/office/drawing/2014/main" id="{C808B7B7-2AE6-8F44-B77F-CDF6D93808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560" y="1033210"/>
            <a:ext cx="4871787" cy="1803081"/>
          </a:xfrm>
          <a:prstGeom prst="rect">
            <a:avLst/>
          </a:prstGeom>
        </p:spPr>
      </p:pic>
      <p:sp>
        <p:nvSpPr>
          <p:cNvPr id="113" name="Rounded Rectangle 112">
            <a:extLst>
              <a:ext uri="{FF2B5EF4-FFF2-40B4-BE49-F238E27FC236}">
                <a16:creationId xmlns:a16="http://schemas.microsoft.com/office/drawing/2014/main" id="{6D1BC37D-92A0-2A4A-8505-C52CF06CB919}"/>
              </a:ext>
            </a:extLst>
          </p:cNvPr>
          <p:cNvSpPr/>
          <p:nvPr/>
        </p:nvSpPr>
        <p:spPr>
          <a:xfrm>
            <a:off x="1033703" y="2805406"/>
            <a:ext cx="2231671" cy="677072"/>
          </a:xfrm>
          <a:prstGeom prst="roundRect">
            <a:avLst/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Model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  <a:endParaRPr lang="en-GB" b="1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14" name="Rounded Rectangle 113">
            <a:extLst>
              <a:ext uri="{FF2B5EF4-FFF2-40B4-BE49-F238E27FC236}">
                <a16:creationId xmlns:a16="http://schemas.microsoft.com/office/drawing/2014/main" id="{ED2552EA-04AA-5240-AD8D-BB62FF1A575E}"/>
              </a:ext>
            </a:extLst>
          </p:cNvPr>
          <p:cNvSpPr/>
          <p:nvPr/>
        </p:nvSpPr>
        <p:spPr>
          <a:xfrm>
            <a:off x="1033703" y="3562966"/>
            <a:ext cx="2231671" cy="677072"/>
          </a:xfrm>
          <a:prstGeom prst="roundRect">
            <a:avLst/>
          </a:prstGeom>
          <a:gradFill rotWithShape="1">
            <a:gsLst>
              <a:gs pos="0">
                <a:srgbClr val="70AD47">
                  <a:lumMod val="110000"/>
                  <a:satMod val="105000"/>
                  <a:tint val="67000"/>
                </a:srgbClr>
              </a:gs>
              <a:gs pos="50000">
                <a:srgbClr val="70AD47">
                  <a:lumMod val="105000"/>
                  <a:satMod val="103000"/>
                  <a:tint val="73000"/>
                </a:srgbClr>
              </a:gs>
              <a:gs pos="100000">
                <a:srgbClr val="70AD47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black"/>
                </a:solidFill>
                <a:latin typeface="Calibri" panose="020F0502020204030204"/>
              </a:rPr>
              <a:t>Reference Architecture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prstClr val="black"/>
                </a:solidFill>
                <a:latin typeface="Calibri" panose="020F0502020204030204"/>
              </a:rPr>
              <a:t>RA</a:t>
            </a:r>
            <a:endParaRPr lang="en-GB" b="1" kern="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56CD1DE7-E3AB-7144-824A-B5152CE9637E}"/>
              </a:ext>
            </a:extLst>
          </p:cNvPr>
          <p:cNvSpPr/>
          <p:nvPr/>
        </p:nvSpPr>
        <p:spPr>
          <a:xfrm>
            <a:off x="3418287" y="2976460"/>
            <a:ext cx="5562209" cy="3692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09"/>
            <a:r>
              <a:rPr lang="en-GB" dirty="0">
                <a:solidFill>
                  <a:srgbClr val="3F3F3F"/>
                </a:solidFill>
                <a:latin typeface="Gill Sans Light"/>
                <a:hlinkClick r:id="rId4"/>
              </a:rPr>
              <a:t>https://github.com/cntt-n/CNTT/tree/master/doc/ref_model</a:t>
            </a:r>
            <a:endParaRPr lang="en-US" dirty="0">
              <a:solidFill>
                <a:srgbClr val="3F3F3F"/>
              </a:solidFill>
              <a:latin typeface="Gill Sans Light"/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16BBF706-6C54-604A-ACB0-0461F767A24C}"/>
              </a:ext>
            </a:extLst>
          </p:cNvPr>
          <p:cNvSpPr/>
          <p:nvPr/>
        </p:nvSpPr>
        <p:spPr>
          <a:xfrm>
            <a:off x="3418287" y="3692408"/>
            <a:ext cx="5373079" cy="3692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09"/>
            <a:r>
              <a:rPr lang="en-GB" dirty="0">
                <a:solidFill>
                  <a:srgbClr val="3F3F3F"/>
                </a:solidFill>
                <a:latin typeface="Gill Sans Light"/>
                <a:hlinkClick r:id="rId5"/>
              </a:rPr>
              <a:t>https://github.com/cntt-n/CNTT/tree/master/doc/ref_arch</a:t>
            </a:r>
            <a:endParaRPr lang="en-US" dirty="0">
              <a:solidFill>
                <a:srgbClr val="3F3F3F"/>
              </a:solidFill>
              <a:latin typeface="Gill Sans Light"/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EE9B483B-A13D-DE47-AC4A-B701BD9AE808}"/>
              </a:ext>
            </a:extLst>
          </p:cNvPr>
          <p:cNvSpPr/>
          <p:nvPr/>
        </p:nvSpPr>
        <p:spPr>
          <a:xfrm>
            <a:off x="5930875" y="1317062"/>
            <a:ext cx="3053836" cy="3692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09"/>
            <a:r>
              <a:rPr lang="en-GB" dirty="0">
                <a:solidFill>
                  <a:srgbClr val="3F3F3F"/>
                </a:solidFill>
                <a:latin typeface="Gill Sans Light"/>
                <a:hlinkClick r:id="rId6"/>
              </a:rPr>
              <a:t>https://github.com/cntt-n/CNTT</a:t>
            </a:r>
            <a:endParaRPr lang="en-US" dirty="0">
              <a:solidFill>
                <a:srgbClr val="3F3F3F"/>
              </a:solidFill>
              <a:latin typeface="Gill Sans Light"/>
            </a:endParaRPr>
          </a:p>
        </p:txBody>
      </p:sp>
      <p:pic>
        <p:nvPicPr>
          <p:cNvPr id="118" name="Picture 117">
            <a:extLst>
              <a:ext uri="{FF2B5EF4-FFF2-40B4-BE49-F238E27FC236}">
                <a16:creationId xmlns:a16="http://schemas.microsoft.com/office/drawing/2014/main" id="{B1FADA6A-A850-0C48-A9D2-F54F1541D8A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0624" y="1684155"/>
            <a:ext cx="554458" cy="554458"/>
          </a:xfrm>
          <a:prstGeom prst="rect">
            <a:avLst/>
          </a:prstGeom>
        </p:spPr>
      </p:pic>
      <p:sp>
        <p:nvSpPr>
          <p:cNvPr id="119" name="Rectangle 118">
            <a:extLst>
              <a:ext uri="{FF2B5EF4-FFF2-40B4-BE49-F238E27FC236}">
                <a16:creationId xmlns:a16="http://schemas.microsoft.com/office/drawing/2014/main" id="{D8D826CA-773E-354D-ABBC-E038F3383771}"/>
              </a:ext>
            </a:extLst>
          </p:cNvPr>
          <p:cNvSpPr/>
          <p:nvPr/>
        </p:nvSpPr>
        <p:spPr>
          <a:xfrm>
            <a:off x="5938461" y="1776742"/>
            <a:ext cx="2863103" cy="3692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09"/>
            <a:r>
              <a:rPr lang="en-GB" dirty="0">
                <a:solidFill>
                  <a:srgbClr val="3F3F3F"/>
                </a:solidFill>
                <a:latin typeface="Gill Sans Light"/>
                <a:hlinkClick r:id="rId8"/>
              </a:rPr>
              <a:t>https://cntt-n.github.io/CNTT/</a:t>
            </a:r>
            <a:endParaRPr lang="en-US" dirty="0">
              <a:solidFill>
                <a:srgbClr val="3F3F3F"/>
              </a:solidFill>
              <a:latin typeface="Gill Sans Light"/>
            </a:endParaRPr>
          </a:p>
        </p:txBody>
      </p:sp>
      <p:pic>
        <p:nvPicPr>
          <p:cNvPr id="120" name="Picture 119">
            <a:extLst>
              <a:ext uri="{FF2B5EF4-FFF2-40B4-BE49-F238E27FC236}">
                <a16:creationId xmlns:a16="http://schemas.microsoft.com/office/drawing/2014/main" id="{09298AD4-E402-6148-8704-D3A10984B093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4482" y="1314062"/>
            <a:ext cx="586745" cy="465035"/>
          </a:xfrm>
          <a:prstGeom prst="rect">
            <a:avLst/>
          </a:prstGeom>
        </p:spPr>
      </p:pic>
      <p:sp>
        <p:nvSpPr>
          <p:cNvPr id="121" name="Rectangle 120">
            <a:extLst>
              <a:ext uri="{FF2B5EF4-FFF2-40B4-BE49-F238E27FC236}">
                <a16:creationId xmlns:a16="http://schemas.microsoft.com/office/drawing/2014/main" id="{71144A54-361B-8643-80EC-DE491610E415}"/>
              </a:ext>
            </a:extLst>
          </p:cNvPr>
          <p:cNvSpPr/>
          <p:nvPr/>
        </p:nvSpPr>
        <p:spPr>
          <a:xfrm>
            <a:off x="5938462" y="2253139"/>
            <a:ext cx="3465754" cy="3692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09"/>
            <a:r>
              <a:rPr lang="en-US" dirty="0">
                <a:solidFill>
                  <a:srgbClr val="3F3F3F"/>
                </a:solidFill>
                <a:latin typeface="Gill Sans Light"/>
                <a:hlinkClick r:id="rId10"/>
              </a:rPr>
              <a:t>https://github.com/cntt-n/CNTT/wiki</a:t>
            </a:r>
            <a:endParaRPr lang="en-US" dirty="0">
              <a:solidFill>
                <a:srgbClr val="3F3F3F"/>
              </a:solidFill>
              <a:latin typeface="Gill Sans Light"/>
            </a:endParaRPr>
          </a:p>
        </p:txBody>
      </p:sp>
      <p:pic>
        <p:nvPicPr>
          <p:cNvPr id="122" name="Picture 121" descr="File:Wikipedia-W-bold-in-square.svg - Wikimedia Commons">
            <a:extLst>
              <a:ext uri="{FF2B5EF4-FFF2-40B4-BE49-F238E27FC236}">
                <a16:creationId xmlns:a16="http://schemas.microsoft.com/office/drawing/2014/main" id="{83155E44-3F92-5545-82C7-DA968616DB5D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12"/>
              </a:ext>
            </a:extLst>
          </a:blip>
          <a:stretch>
            <a:fillRect/>
          </a:stretch>
        </p:blipFill>
        <p:spPr>
          <a:xfrm>
            <a:off x="5361152" y="2236423"/>
            <a:ext cx="533930" cy="533930"/>
          </a:xfrm>
          <a:prstGeom prst="rect">
            <a:avLst/>
          </a:prstGeom>
        </p:spPr>
      </p:pic>
      <p:sp>
        <p:nvSpPr>
          <p:cNvPr id="123" name="Rounded Rectangle 122">
            <a:extLst>
              <a:ext uri="{FF2B5EF4-FFF2-40B4-BE49-F238E27FC236}">
                <a16:creationId xmlns:a16="http://schemas.microsoft.com/office/drawing/2014/main" id="{0E295477-8A7F-FC44-B0D2-951861066C2A}"/>
              </a:ext>
            </a:extLst>
          </p:cNvPr>
          <p:cNvSpPr/>
          <p:nvPr/>
        </p:nvSpPr>
        <p:spPr>
          <a:xfrm>
            <a:off x="1033703" y="4315839"/>
            <a:ext cx="2231671" cy="677072"/>
          </a:xfrm>
          <a:prstGeom prst="roundRect">
            <a:avLst/>
          </a:prstGeom>
          <a:solidFill>
            <a:srgbClr val="E8A48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black"/>
                </a:solidFill>
                <a:latin typeface="Calibri" panose="020F0502020204030204"/>
              </a:rPr>
              <a:t>Reference Implementation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prstClr val="black"/>
                </a:solidFill>
                <a:latin typeface="Calibri" panose="020F0502020204030204"/>
              </a:rPr>
              <a:t>RI</a:t>
            </a:r>
            <a:endParaRPr lang="en-GB" b="1" kern="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48EA96E3-6FE3-6945-B5AD-96422509963C}"/>
              </a:ext>
            </a:extLst>
          </p:cNvPr>
          <p:cNvSpPr/>
          <p:nvPr/>
        </p:nvSpPr>
        <p:spPr>
          <a:xfrm>
            <a:off x="3418287" y="4445281"/>
            <a:ext cx="5369874" cy="3692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09"/>
            <a:r>
              <a:rPr lang="en-GB" dirty="0">
                <a:solidFill>
                  <a:srgbClr val="3F3F3F"/>
                </a:solidFill>
                <a:latin typeface="Gill Sans Light"/>
                <a:hlinkClick r:id="rId13"/>
              </a:rPr>
              <a:t>https://github.com/cntt-n/CNTT/tree/master/doc/ref_impl</a:t>
            </a:r>
            <a:endParaRPr lang="en-GB" dirty="0">
              <a:solidFill>
                <a:srgbClr val="3F3F3F"/>
              </a:solidFill>
              <a:latin typeface="Gill Sans Light"/>
            </a:endParaRPr>
          </a:p>
        </p:txBody>
      </p:sp>
      <p:pic>
        <p:nvPicPr>
          <p:cNvPr id="125" name="Picture 2">
            <a:extLst>
              <a:ext uri="{FF2B5EF4-FFF2-40B4-BE49-F238E27FC236}">
                <a16:creationId xmlns:a16="http://schemas.microsoft.com/office/drawing/2014/main" id="{52702832-C5AE-8248-A660-B090EB2F71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80496" y="2836291"/>
            <a:ext cx="2933849" cy="1506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6" name="Rounded Rectangle 125">
            <a:extLst>
              <a:ext uri="{FF2B5EF4-FFF2-40B4-BE49-F238E27FC236}">
                <a16:creationId xmlns:a16="http://schemas.microsoft.com/office/drawing/2014/main" id="{4BD36C5A-F370-914B-BC2C-F78D5EBDBC93}"/>
              </a:ext>
            </a:extLst>
          </p:cNvPr>
          <p:cNvSpPr/>
          <p:nvPr/>
        </p:nvSpPr>
        <p:spPr>
          <a:xfrm>
            <a:off x="1033703" y="5068712"/>
            <a:ext cx="2231671" cy="677072"/>
          </a:xfrm>
          <a:prstGeom prst="roundRect">
            <a:avLst/>
          </a:prstGeom>
          <a:solidFill>
            <a:srgbClr val="BA4DFF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schemeClr val="bg1"/>
                </a:solidFill>
                <a:latin typeface="Calibri" panose="020F0502020204030204"/>
              </a:rPr>
              <a:t>Reference Certification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schemeClr val="bg1"/>
                </a:solidFill>
                <a:latin typeface="Calibri" panose="020F0502020204030204"/>
              </a:rPr>
              <a:t>RC</a:t>
            </a:r>
            <a:endParaRPr lang="en-GB" b="1" kern="0" dirty="0">
              <a:solidFill>
                <a:schemeClr val="bg1"/>
              </a:solidFill>
              <a:latin typeface="Calibri" panose="020F0502020204030204"/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245501FF-B0F0-4349-984A-CA3FA3E61CD9}"/>
              </a:ext>
            </a:extLst>
          </p:cNvPr>
          <p:cNvSpPr/>
          <p:nvPr/>
        </p:nvSpPr>
        <p:spPr>
          <a:xfrm>
            <a:off x="3418286" y="5222606"/>
            <a:ext cx="5359487" cy="3692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09"/>
            <a:r>
              <a:rPr lang="en-GB" dirty="0">
                <a:solidFill>
                  <a:srgbClr val="3F3F3F"/>
                </a:solidFill>
                <a:latin typeface="Gill Sans Light"/>
                <a:hlinkClick r:id="rId15"/>
              </a:rPr>
              <a:t>https://github.com/cntt-n/CNTT/tree/master/doc/ref_cert</a:t>
            </a:r>
            <a:endParaRPr lang="en-GB" dirty="0">
              <a:solidFill>
                <a:srgbClr val="3F3F3F"/>
              </a:solidFill>
              <a:latin typeface="Gill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3919450865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711686C-9E33-554C-9F0D-9070BD88C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Work Streams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0E54A0C-D25B-2044-85B7-2EDF3B0B29BE}"/>
              </a:ext>
            </a:extLst>
          </p:cNvPr>
          <p:cNvSpPr/>
          <p:nvPr/>
        </p:nvSpPr>
        <p:spPr>
          <a:xfrm>
            <a:off x="5344249" y="2771900"/>
            <a:ext cx="1701800" cy="74224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/>
              <a:t>Technical Steering</a:t>
            </a:r>
          </a:p>
        </p:txBody>
      </p:sp>
      <p:cxnSp>
        <p:nvCxnSpPr>
          <p:cNvPr id="14" name="Elbow Connector 13">
            <a:extLst>
              <a:ext uri="{FF2B5EF4-FFF2-40B4-BE49-F238E27FC236}">
                <a16:creationId xmlns:a16="http://schemas.microsoft.com/office/drawing/2014/main" id="{99BF83EE-BD66-6C44-B40E-DFA76472B354}"/>
              </a:ext>
            </a:extLst>
          </p:cNvPr>
          <p:cNvCxnSpPr>
            <a:cxnSpLocks/>
            <a:stCxn id="5" idx="2"/>
            <a:endCxn id="65" idx="0"/>
          </p:cNvCxnSpPr>
          <p:nvPr/>
        </p:nvCxnSpPr>
        <p:spPr>
          <a:xfrm rot="10800000" flipV="1">
            <a:off x="1667299" y="3143023"/>
            <a:ext cx="3676951" cy="1312762"/>
          </a:xfrm>
          <a:prstGeom prst="bentConnector2">
            <a:avLst/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>
            <a:extLst>
              <a:ext uri="{FF2B5EF4-FFF2-40B4-BE49-F238E27FC236}">
                <a16:creationId xmlns:a16="http://schemas.microsoft.com/office/drawing/2014/main" id="{394E3618-8BF2-424C-BDE1-2AC7E0352FCF}"/>
              </a:ext>
            </a:extLst>
          </p:cNvPr>
          <p:cNvCxnSpPr>
            <a:cxnSpLocks/>
            <a:stCxn id="5" idx="3"/>
            <a:endCxn id="69" idx="0"/>
          </p:cNvCxnSpPr>
          <p:nvPr/>
        </p:nvCxnSpPr>
        <p:spPr>
          <a:xfrm rot="5400000">
            <a:off x="4215937" y="3084914"/>
            <a:ext cx="1057002" cy="1698068"/>
          </a:xfrm>
          <a:prstGeom prst="bentConnector3">
            <a:avLst>
              <a:gd name="adj1" fmla="val 50000"/>
            </a:avLst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2847A2A9-44F3-A141-8AC3-8DE3C86C2750}"/>
              </a:ext>
            </a:extLst>
          </p:cNvPr>
          <p:cNvCxnSpPr>
            <a:cxnSpLocks/>
            <a:stCxn id="5" idx="4"/>
            <a:endCxn id="78" idx="0"/>
          </p:cNvCxnSpPr>
          <p:nvPr/>
        </p:nvCxnSpPr>
        <p:spPr>
          <a:xfrm rot="5400000">
            <a:off x="5718963" y="3986262"/>
            <a:ext cx="948303" cy="4071"/>
          </a:xfrm>
          <a:prstGeom prst="bentConnector3">
            <a:avLst>
              <a:gd name="adj1" fmla="val 50000"/>
            </a:avLst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>
            <a:extLst>
              <a:ext uri="{FF2B5EF4-FFF2-40B4-BE49-F238E27FC236}">
                <a16:creationId xmlns:a16="http://schemas.microsoft.com/office/drawing/2014/main" id="{AF0077D1-D3B6-924B-B221-11D6482A1439}"/>
              </a:ext>
            </a:extLst>
          </p:cNvPr>
          <p:cNvCxnSpPr>
            <a:cxnSpLocks/>
            <a:stCxn id="5" idx="6"/>
            <a:endCxn id="92" idx="0"/>
          </p:cNvCxnSpPr>
          <p:nvPr/>
        </p:nvCxnSpPr>
        <p:spPr>
          <a:xfrm>
            <a:off x="7046049" y="3143023"/>
            <a:ext cx="3754512" cy="1312762"/>
          </a:xfrm>
          <a:prstGeom prst="bentConnector2">
            <a:avLst/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>
            <a:extLst>
              <a:ext uri="{FF2B5EF4-FFF2-40B4-BE49-F238E27FC236}">
                <a16:creationId xmlns:a16="http://schemas.microsoft.com/office/drawing/2014/main" id="{B9CE6E84-D2C2-6647-B0DF-A4765BCF2248}"/>
              </a:ext>
            </a:extLst>
          </p:cNvPr>
          <p:cNvSpPr/>
          <p:nvPr/>
        </p:nvSpPr>
        <p:spPr>
          <a:xfrm>
            <a:off x="5264824" y="245285"/>
            <a:ext cx="1852507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>
                <a:solidFill>
                  <a:srgbClr val="FFFF00"/>
                </a:solidFill>
              </a:rPr>
              <a:t>CNTT Governance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11DBD7E5-EAD4-9C44-A3AA-F1A6DBF86F1F}"/>
              </a:ext>
            </a:extLst>
          </p:cNvPr>
          <p:cNvSpPr/>
          <p:nvPr/>
        </p:nvSpPr>
        <p:spPr>
          <a:xfrm>
            <a:off x="2379317" y="1724230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Release &amp; Lifecycle Management</a:t>
            </a:r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28C4F7DA-6FD7-B049-AEAB-A82F2BF818CB}"/>
              </a:ext>
            </a:extLst>
          </p:cNvPr>
          <p:cNvSpPr/>
          <p:nvPr/>
        </p:nvSpPr>
        <p:spPr>
          <a:xfrm>
            <a:off x="831317" y="4455785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Core</a:t>
            </a:r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96E46A1B-320A-1441-A99C-8E0A3CA34811}"/>
              </a:ext>
            </a:extLst>
          </p:cNvPr>
          <p:cNvSpPr/>
          <p:nvPr/>
        </p:nvSpPr>
        <p:spPr>
          <a:xfrm>
            <a:off x="815340" y="4983504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Ops</a:t>
            </a:r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35000BC2-1CD4-0942-A054-C13198C6A7E3}"/>
              </a:ext>
            </a:extLst>
          </p:cNvPr>
          <p:cNvSpPr/>
          <p:nvPr/>
        </p:nvSpPr>
        <p:spPr>
          <a:xfrm>
            <a:off x="815340" y="5505592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Compliance</a:t>
            </a: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74F075F8-089B-1B41-BAE4-2DB2CCD5DEBC}"/>
              </a:ext>
            </a:extLst>
          </p:cNvPr>
          <p:cNvGrpSpPr/>
          <p:nvPr/>
        </p:nvGrpSpPr>
        <p:grpSpPr>
          <a:xfrm>
            <a:off x="3059423" y="4462449"/>
            <a:ext cx="1671962" cy="457200"/>
            <a:chOff x="4033096" y="4157317"/>
            <a:chExt cx="1671962" cy="457200"/>
          </a:xfrm>
        </p:grpSpPr>
        <p:sp>
          <p:nvSpPr>
            <p:cNvPr id="69" name="Rounded Rectangle 68">
              <a:extLst>
                <a:ext uri="{FF2B5EF4-FFF2-40B4-BE49-F238E27FC236}">
                  <a16:creationId xmlns:a16="http://schemas.microsoft.com/office/drawing/2014/main" id="{67AC14AE-11BE-6F4C-83F3-3C6121B0EE80}"/>
                </a:ext>
              </a:extLst>
            </p:cNvPr>
            <p:cNvSpPr/>
            <p:nvPr/>
          </p:nvSpPr>
          <p:spPr>
            <a:xfrm>
              <a:off x="4033096" y="4157317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Core</a:t>
              </a:r>
            </a:p>
          </p:txBody>
        </p:sp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9DD8E48B-3227-E749-8CB8-3257E4E253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4225690"/>
              <a:ext cx="302486" cy="320453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4A171B15-F784-0045-B013-78AF88E15BCB}"/>
              </a:ext>
            </a:extLst>
          </p:cNvPr>
          <p:cNvGrpSpPr/>
          <p:nvPr/>
        </p:nvGrpSpPr>
        <p:grpSpPr>
          <a:xfrm>
            <a:off x="3043446" y="4990168"/>
            <a:ext cx="1671962" cy="457200"/>
            <a:chOff x="4017119" y="4685036"/>
            <a:chExt cx="1671962" cy="457200"/>
          </a:xfrm>
        </p:grpSpPr>
        <p:sp>
          <p:nvSpPr>
            <p:cNvPr id="72" name="Rounded Rectangle 71">
              <a:extLst>
                <a:ext uri="{FF2B5EF4-FFF2-40B4-BE49-F238E27FC236}">
                  <a16:creationId xmlns:a16="http://schemas.microsoft.com/office/drawing/2014/main" id="{6084CE53-4141-C841-B79B-1567B85EB0CC}"/>
                </a:ext>
              </a:extLst>
            </p:cNvPr>
            <p:cNvSpPr/>
            <p:nvPr/>
          </p:nvSpPr>
          <p:spPr>
            <a:xfrm>
              <a:off x="4017119" y="4685036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Ops</a:t>
              </a:r>
            </a:p>
          </p:txBody>
        </p:sp>
        <p:pic>
          <p:nvPicPr>
            <p:cNvPr id="73" name="Picture 72">
              <a:extLst>
                <a:ext uri="{FF2B5EF4-FFF2-40B4-BE49-F238E27FC236}">
                  <a16:creationId xmlns:a16="http://schemas.microsoft.com/office/drawing/2014/main" id="{C8053F06-EB0D-2346-8515-299D50C8BB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4754784"/>
              <a:ext cx="302486" cy="320453"/>
            </a:xfrm>
            <a:prstGeom prst="rect">
              <a:avLst/>
            </a:prstGeom>
          </p:spPr>
        </p:pic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0B8291EB-0AAA-3F4E-A8C4-968B62919BA4}"/>
              </a:ext>
            </a:extLst>
          </p:cNvPr>
          <p:cNvGrpSpPr/>
          <p:nvPr/>
        </p:nvGrpSpPr>
        <p:grpSpPr>
          <a:xfrm>
            <a:off x="3043446" y="5512256"/>
            <a:ext cx="1671962" cy="457200"/>
            <a:chOff x="4017119" y="5207124"/>
            <a:chExt cx="1671962" cy="457200"/>
          </a:xfrm>
        </p:grpSpPr>
        <p:sp>
          <p:nvSpPr>
            <p:cNvPr id="75" name="Rounded Rectangle 74">
              <a:extLst>
                <a:ext uri="{FF2B5EF4-FFF2-40B4-BE49-F238E27FC236}">
                  <a16:creationId xmlns:a16="http://schemas.microsoft.com/office/drawing/2014/main" id="{E1F58C76-BC8F-DA47-BE4C-CDB3FC855C1F}"/>
                </a:ext>
              </a:extLst>
            </p:cNvPr>
            <p:cNvSpPr/>
            <p:nvPr/>
          </p:nvSpPr>
          <p:spPr>
            <a:xfrm>
              <a:off x="4017119" y="5207124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Dev</a:t>
              </a:r>
            </a:p>
          </p:txBody>
        </p:sp>
        <p:pic>
          <p:nvPicPr>
            <p:cNvPr id="76" name="Picture 75">
              <a:extLst>
                <a:ext uri="{FF2B5EF4-FFF2-40B4-BE49-F238E27FC236}">
                  <a16:creationId xmlns:a16="http://schemas.microsoft.com/office/drawing/2014/main" id="{BE7222F2-E46C-D24D-9274-74172D3E30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5275497"/>
              <a:ext cx="302486" cy="320453"/>
            </a:xfrm>
            <a:prstGeom prst="rect">
              <a:avLst/>
            </a:prstGeom>
          </p:spPr>
        </p:pic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20A6728D-E1FE-0347-AF40-B76BB1783B2C}"/>
              </a:ext>
            </a:extLst>
          </p:cNvPr>
          <p:cNvGrpSpPr/>
          <p:nvPr/>
        </p:nvGrpSpPr>
        <p:grpSpPr>
          <a:xfrm>
            <a:off x="5355097" y="4462449"/>
            <a:ext cx="1671962" cy="457200"/>
            <a:chOff x="6712759" y="4120927"/>
            <a:chExt cx="1671962" cy="457200"/>
          </a:xfrm>
        </p:grpSpPr>
        <p:sp>
          <p:nvSpPr>
            <p:cNvPr id="78" name="Rounded Rectangle 77">
              <a:extLst>
                <a:ext uri="{FF2B5EF4-FFF2-40B4-BE49-F238E27FC236}">
                  <a16:creationId xmlns:a16="http://schemas.microsoft.com/office/drawing/2014/main" id="{3B0E8234-3CE1-DF42-8E6D-DB9C5611694E}"/>
                </a:ext>
              </a:extLst>
            </p:cNvPr>
            <p:cNvSpPr/>
            <p:nvPr/>
          </p:nvSpPr>
          <p:spPr>
            <a:xfrm>
              <a:off x="6712759" y="4120927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Core</a:t>
              </a:r>
            </a:p>
          </p:txBody>
        </p:sp>
        <p:pic>
          <p:nvPicPr>
            <p:cNvPr id="79" name="Picture 78">
              <a:extLst>
                <a:ext uri="{FF2B5EF4-FFF2-40B4-BE49-F238E27FC236}">
                  <a16:creationId xmlns:a16="http://schemas.microsoft.com/office/drawing/2014/main" id="{0A500287-9FB5-7041-86C5-CFE5DB56560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21808" y="4148397"/>
              <a:ext cx="385632" cy="381210"/>
            </a:xfrm>
            <a:prstGeom prst="rect">
              <a:avLst/>
            </a:prstGeom>
          </p:spPr>
        </p:pic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C3DF4CB6-C4B3-4447-BE1F-D9CEC4B5F9B8}"/>
              </a:ext>
            </a:extLst>
          </p:cNvPr>
          <p:cNvGrpSpPr/>
          <p:nvPr/>
        </p:nvGrpSpPr>
        <p:grpSpPr>
          <a:xfrm>
            <a:off x="5339120" y="4990168"/>
            <a:ext cx="1671962" cy="457200"/>
            <a:chOff x="6696782" y="4648646"/>
            <a:chExt cx="1671962" cy="457200"/>
          </a:xfrm>
        </p:grpSpPr>
        <p:sp>
          <p:nvSpPr>
            <p:cNvPr id="81" name="Rounded Rectangle 80">
              <a:extLst>
                <a:ext uri="{FF2B5EF4-FFF2-40B4-BE49-F238E27FC236}">
                  <a16:creationId xmlns:a16="http://schemas.microsoft.com/office/drawing/2014/main" id="{09303A77-EC7D-804A-A028-1D0E355D6295}"/>
                </a:ext>
              </a:extLst>
            </p:cNvPr>
            <p:cNvSpPr/>
            <p:nvPr/>
          </p:nvSpPr>
          <p:spPr>
            <a:xfrm>
              <a:off x="6696782" y="4648646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Ops</a:t>
              </a:r>
            </a:p>
          </p:txBody>
        </p:sp>
        <p:pic>
          <p:nvPicPr>
            <p:cNvPr id="82" name="Picture 81">
              <a:extLst>
                <a:ext uri="{FF2B5EF4-FFF2-40B4-BE49-F238E27FC236}">
                  <a16:creationId xmlns:a16="http://schemas.microsoft.com/office/drawing/2014/main" id="{C62228EF-758B-224C-BCA4-19C12DE4EF4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21808" y="4682718"/>
              <a:ext cx="385632" cy="381210"/>
            </a:xfrm>
            <a:prstGeom prst="rect">
              <a:avLst/>
            </a:prstGeom>
          </p:spPr>
        </p:pic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438F1ADB-C382-014C-B75A-BE11B7A3A2AF}"/>
              </a:ext>
            </a:extLst>
          </p:cNvPr>
          <p:cNvGrpSpPr/>
          <p:nvPr/>
        </p:nvGrpSpPr>
        <p:grpSpPr>
          <a:xfrm>
            <a:off x="5339120" y="5512256"/>
            <a:ext cx="1671962" cy="457200"/>
            <a:chOff x="6696782" y="5170734"/>
            <a:chExt cx="1671962" cy="457200"/>
          </a:xfrm>
        </p:grpSpPr>
        <p:sp>
          <p:nvSpPr>
            <p:cNvPr id="84" name="Rounded Rectangle 83">
              <a:extLst>
                <a:ext uri="{FF2B5EF4-FFF2-40B4-BE49-F238E27FC236}">
                  <a16:creationId xmlns:a16="http://schemas.microsoft.com/office/drawing/2014/main" id="{C248792F-7C5E-6945-B656-85C07CB03EEF}"/>
                </a:ext>
              </a:extLst>
            </p:cNvPr>
            <p:cNvSpPr/>
            <p:nvPr/>
          </p:nvSpPr>
          <p:spPr>
            <a:xfrm>
              <a:off x="6696782" y="5170734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Dev</a:t>
              </a:r>
            </a:p>
          </p:txBody>
        </p:sp>
        <p:pic>
          <p:nvPicPr>
            <p:cNvPr id="85" name="Picture 84">
              <a:extLst>
                <a:ext uri="{FF2B5EF4-FFF2-40B4-BE49-F238E27FC236}">
                  <a16:creationId xmlns:a16="http://schemas.microsoft.com/office/drawing/2014/main" id="{AD4EC5F8-D752-EF4F-B815-0879C2C3169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33333" y="5208729"/>
              <a:ext cx="385632" cy="381210"/>
            </a:xfrm>
            <a:prstGeom prst="rect">
              <a:avLst/>
            </a:prstGeom>
          </p:spPr>
        </p:pic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6B035C56-EC09-764E-87ED-CDAEFAB0BC89}"/>
              </a:ext>
            </a:extLst>
          </p:cNvPr>
          <p:cNvGrpSpPr/>
          <p:nvPr/>
        </p:nvGrpSpPr>
        <p:grpSpPr>
          <a:xfrm>
            <a:off x="7650959" y="4462449"/>
            <a:ext cx="1671962" cy="457200"/>
            <a:chOff x="9932685" y="4146080"/>
            <a:chExt cx="1671962" cy="457200"/>
          </a:xfrm>
        </p:grpSpPr>
        <p:sp>
          <p:nvSpPr>
            <p:cNvPr id="87" name="Rounded Rectangle 86">
              <a:extLst>
                <a:ext uri="{FF2B5EF4-FFF2-40B4-BE49-F238E27FC236}">
                  <a16:creationId xmlns:a16="http://schemas.microsoft.com/office/drawing/2014/main" id="{67E5E3F3-16CC-F541-BEEC-109A64D56971}"/>
                </a:ext>
              </a:extLst>
            </p:cNvPr>
            <p:cNvSpPr/>
            <p:nvPr/>
          </p:nvSpPr>
          <p:spPr>
            <a:xfrm>
              <a:off x="9932685" y="4146080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Core</a:t>
              </a:r>
            </a:p>
          </p:txBody>
        </p:sp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1C435B3E-0233-4447-B073-1BA7679A461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292710"/>
              <a:ext cx="783543" cy="186412"/>
            </a:xfrm>
            <a:prstGeom prst="rect">
              <a:avLst/>
            </a:prstGeom>
          </p:spPr>
        </p:pic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86414A8A-5FB9-7341-A847-5289ECFC545F}"/>
              </a:ext>
            </a:extLst>
          </p:cNvPr>
          <p:cNvGrpSpPr/>
          <p:nvPr/>
        </p:nvGrpSpPr>
        <p:grpSpPr>
          <a:xfrm>
            <a:off x="7650061" y="4983504"/>
            <a:ext cx="1671962" cy="457200"/>
            <a:chOff x="9929108" y="4703475"/>
            <a:chExt cx="1671962" cy="457200"/>
          </a:xfrm>
        </p:grpSpPr>
        <p:sp>
          <p:nvSpPr>
            <p:cNvPr id="90" name="Rounded Rectangle 89">
              <a:extLst>
                <a:ext uri="{FF2B5EF4-FFF2-40B4-BE49-F238E27FC236}">
                  <a16:creationId xmlns:a16="http://schemas.microsoft.com/office/drawing/2014/main" id="{5C9C495E-32E2-D04C-8618-024E9CDDBDBA}"/>
                </a:ext>
              </a:extLst>
            </p:cNvPr>
            <p:cNvSpPr/>
            <p:nvPr/>
          </p:nvSpPr>
          <p:spPr>
            <a:xfrm>
              <a:off x="9929108" y="4703475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Labs</a:t>
              </a:r>
            </a:p>
          </p:txBody>
        </p:sp>
        <p:pic>
          <p:nvPicPr>
            <p:cNvPr id="91" name="Picture 90">
              <a:extLst>
                <a:ext uri="{FF2B5EF4-FFF2-40B4-BE49-F238E27FC236}">
                  <a16:creationId xmlns:a16="http://schemas.microsoft.com/office/drawing/2014/main" id="{44FE94CC-FCDB-2B40-A5A6-BF222957797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838869"/>
              <a:ext cx="783543" cy="186412"/>
            </a:xfrm>
            <a:prstGeom prst="rect">
              <a:avLst/>
            </a:prstGeom>
          </p:spPr>
        </p:pic>
      </p:grpSp>
      <p:sp>
        <p:nvSpPr>
          <p:cNvPr id="92" name="Rounded Rectangle 91">
            <a:extLst>
              <a:ext uri="{FF2B5EF4-FFF2-40B4-BE49-F238E27FC236}">
                <a16:creationId xmlns:a16="http://schemas.microsoft.com/office/drawing/2014/main" id="{7FFB2623-B3B8-E041-9078-1066855C916F}"/>
              </a:ext>
            </a:extLst>
          </p:cNvPr>
          <p:cNvSpPr/>
          <p:nvPr/>
        </p:nvSpPr>
        <p:spPr>
          <a:xfrm>
            <a:off x="9964580" y="4455785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 NFVI</a:t>
            </a: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A5309315-8595-F94C-8B15-2023743543E9}"/>
              </a:ext>
            </a:extLst>
          </p:cNvPr>
          <p:cNvSpPr/>
          <p:nvPr/>
        </p:nvSpPr>
        <p:spPr>
          <a:xfrm>
            <a:off x="9961003" y="4990030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  VNF</a:t>
            </a:r>
          </a:p>
        </p:txBody>
      </p:sp>
      <p:pic>
        <p:nvPicPr>
          <p:cNvPr id="94" name="Picture 93">
            <a:extLst>
              <a:ext uri="{FF2B5EF4-FFF2-40B4-BE49-F238E27FC236}">
                <a16:creationId xmlns:a16="http://schemas.microsoft.com/office/drawing/2014/main" id="{6EC77A9C-6E79-D245-B097-330E9487AC8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93069" y="4524024"/>
            <a:ext cx="324046" cy="299118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id="{A8BA72F4-B320-3749-98C2-8D16851E4A4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62870" y="5055349"/>
            <a:ext cx="354245" cy="326994"/>
          </a:xfrm>
          <a:prstGeom prst="rect">
            <a:avLst/>
          </a:prstGeom>
        </p:spPr>
      </p:pic>
      <p:cxnSp>
        <p:nvCxnSpPr>
          <p:cNvPr id="96" name="Elbow Connector 95">
            <a:extLst>
              <a:ext uri="{FF2B5EF4-FFF2-40B4-BE49-F238E27FC236}">
                <a16:creationId xmlns:a16="http://schemas.microsoft.com/office/drawing/2014/main" id="{DC7CB768-BBB7-114B-ACA2-EAC4E87F5063}"/>
              </a:ext>
            </a:extLst>
          </p:cNvPr>
          <p:cNvCxnSpPr>
            <a:cxnSpLocks/>
            <a:stCxn id="5" idx="5"/>
            <a:endCxn id="87" idx="0"/>
          </p:cNvCxnSpPr>
          <p:nvPr/>
        </p:nvCxnSpPr>
        <p:spPr>
          <a:xfrm rot="16200000" flipH="1">
            <a:off x="7113382" y="3088891"/>
            <a:ext cx="1057002" cy="1690114"/>
          </a:xfrm>
          <a:prstGeom prst="bentConnector3">
            <a:avLst>
              <a:gd name="adj1" fmla="val 50000"/>
            </a:avLst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3C8D203-A877-D44E-A078-E94C64808D5D}"/>
              </a:ext>
            </a:extLst>
          </p:cNvPr>
          <p:cNvGrpSpPr/>
          <p:nvPr/>
        </p:nvGrpSpPr>
        <p:grpSpPr>
          <a:xfrm>
            <a:off x="7650959" y="5512262"/>
            <a:ext cx="1671962" cy="457200"/>
            <a:chOff x="9929108" y="4703475"/>
            <a:chExt cx="1671962" cy="457200"/>
          </a:xfrm>
        </p:grpSpPr>
        <p:sp>
          <p:nvSpPr>
            <p:cNvPr id="54" name="Rounded Rectangle 53">
              <a:extLst>
                <a:ext uri="{FF2B5EF4-FFF2-40B4-BE49-F238E27FC236}">
                  <a16:creationId xmlns:a16="http://schemas.microsoft.com/office/drawing/2014/main" id="{8EB43C2A-DB7C-674E-B6AB-3CF89374155D}"/>
                </a:ext>
              </a:extLst>
            </p:cNvPr>
            <p:cNvSpPr/>
            <p:nvPr/>
          </p:nvSpPr>
          <p:spPr>
            <a:xfrm>
              <a:off x="9929108" y="4703475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Dev </a:t>
              </a:r>
            </a:p>
          </p:txBody>
        </p:sp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CD27E446-E06A-0A4D-B01C-A9FAE7571C7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838869"/>
              <a:ext cx="783543" cy="186412"/>
            </a:xfrm>
            <a:prstGeom prst="rect">
              <a:avLst/>
            </a:prstGeom>
          </p:spPr>
        </p:pic>
      </p:grp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8635CB40-1A65-B342-8D63-FEEF0D2FC903}"/>
              </a:ext>
            </a:extLst>
          </p:cNvPr>
          <p:cNvSpPr/>
          <p:nvPr/>
        </p:nvSpPr>
        <p:spPr>
          <a:xfrm>
            <a:off x="9963560" y="5512256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 Dev</a:t>
            </a:r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2F9A0F10-7981-FB46-8621-F5152A6D7A4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62870" y="5578665"/>
            <a:ext cx="354245" cy="326994"/>
          </a:xfrm>
          <a:prstGeom prst="rect">
            <a:avLst/>
          </a:prstGeom>
        </p:spPr>
      </p:pic>
      <p:sp>
        <p:nvSpPr>
          <p:cNvPr id="55" name="Oval 54">
            <a:extLst>
              <a:ext uri="{FF2B5EF4-FFF2-40B4-BE49-F238E27FC236}">
                <a16:creationId xmlns:a16="http://schemas.microsoft.com/office/drawing/2014/main" id="{152B52A5-DBBC-7B43-9136-7BADE5A8F4A8}"/>
              </a:ext>
            </a:extLst>
          </p:cNvPr>
          <p:cNvSpPr/>
          <p:nvPr/>
        </p:nvSpPr>
        <p:spPr>
          <a:xfrm>
            <a:off x="510265" y="1724230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Community Strategy &amp; Oversight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FCB53C21-6D52-5C4D-8FE4-E658DDB3FF2A}"/>
              </a:ext>
            </a:extLst>
          </p:cNvPr>
          <p:cNvSpPr/>
          <p:nvPr/>
        </p:nvSpPr>
        <p:spPr>
          <a:xfrm>
            <a:off x="4248369" y="1713649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Recruiting, Engagement, &amp; Adoption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EECEFE66-02DE-D147-B67C-4D4F628FA8CD}"/>
              </a:ext>
            </a:extLst>
          </p:cNvPr>
          <p:cNvSpPr/>
          <p:nvPr/>
        </p:nvSpPr>
        <p:spPr>
          <a:xfrm>
            <a:off x="8345957" y="1724230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Business | Technical Metrics</a:t>
            </a: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8A4CD19A-724F-5E43-9B64-48D735653B75}"/>
              </a:ext>
            </a:extLst>
          </p:cNvPr>
          <p:cNvSpPr/>
          <p:nvPr/>
        </p:nvSpPr>
        <p:spPr>
          <a:xfrm>
            <a:off x="6476905" y="1724230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Marketing &amp; Communications</a:t>
            </a:r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C0D4A9A8-0F72-7F47-ADF6-1A1ED617F833}"/>
              </a:ext>
            </a:extLst>
          </p:cNvPr>
          <p:cNvSpPr/>
          <p:nvPr/>
        </p:nvSpPr>
        <p:spPr>
          <a:xfrm>
            <a:off x="10215009" y="1713649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Technical F2F Workshop</a:t>
            </a:r>
          </a:p>
        </p:txBody>
      </p:sp>
      <p:cxnSp>
        <p:nvCxnSpPr>
          <p:cNvPr id="99" name="Elbow Connector 98">
            <a:extLst>
              <a:ext uri="{FF2B5EF4-FFF2-40B4-BE49-F238E27FC236}">
                <a16:creationId xmlns:a16="http://schemas.microsoft.com/office/drawing/2014/main" id="{B4F70870-ED0A-0447-B290-A167A2E67ADC}"/>
              </a:ext>
            </a:extLst>
          </p:cNvPr>
          <p:cNvCxnSpPr>
            <a:cxnSpLocks/>
            <a:stCxn id="36" idx="3"/>
            <a:endCxn id="55" idx="0"/>
          </p:cNvCxnSpPr>
          <p:nvPr/>
        </p:nvCxnSpPr>
        <p:spPr>
          <a:xfrm rot="5400000">
            <a:off x="3073249" y="-738639"/>
            <a:ext cx="735867" cy="4189871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Elbow Connector 99">
            <a:extLst>
              <a:ext uri="{FF2B5EF4-FFF2-40B4-BE49-F238E27FC236}">
                <a16:creationId xmlns:a16="http://schemas.microsoft.com/office/drawing/2014/main" id="{53B45F79-3D08-574B-A279-D83401F8A3B3}"/>
              </a:ext>
            </a:extLst>
          </p:cNvPr>
          <p:cNvCxnSpPr>
            <a:cxnSpLocks/>
            <a:stCxn id="36" idx="5"/>
            <a:endCxn id="98" idx="0"/>
          </p:cNvCxnSpPr>
          <p:nvPr/>
        </p:nvCxnSpPr>
        <p:spPr>
          <a:xfrm rot="16200000" flipH="1">
            <a:off x="8585871" y="-751470"/>
            <a:ext cx="725286" cy="4204952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3A329D3-9200-0B4D-A356-D09ADC0A96E9}"/>
              </a:ext>
            </a:extLst>
          </p:cNvPr>
          <p:cNvCxnSpPr>
            <a:endCxn id="37" idx="0"/>
          </p:cNvCxnSpPr>
          <p:nvPr/>
        </p:nvCxnSpPr>
        <p:spPr>
          <a:xfrm>
            <a:off x="3215298" y="1351006"/>
            <a:ext cx="0" cy="37322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FA3027BC-7B65-EE48-8EDE-2C99F405CE11}"/>
              </a:ext>
            </a:extLst>
          </p:cNvPr>
          <p:cNvCxnSpPr/>
          <p:nvPr/>
        </p:nvCxnSpPr>
        <p:spPr>
          <a:xfrm>
            <a:off x="5086548" y="1351006"/>
            <a:ext cx="0" cy="37322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314DB8CB-BF1E-3842-8332-21FE99B43CD3}"/>
              </a:ext>
            </a:extLst>
          </p:cNvPr>
          <p:cNvCxnSpPr/>
          <p:nvPr/>
        </p:nvCxnSpPr>
        <p:spPr>
          <a:xfrm>
            <a:off x="7291817" y="1367799"/>
            <a:ext cx="0" cy="37322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89234115-72FF-D044-BCED-252C66622FAA}"/>
              </a:ext>
            </a:extLst>
          </p:cNvPr>
          <p:cNvCxnSpPr/>
          <p:nvPr/>
        </p:nvCxnSpPr>
        <p:spPr>
          <a:xfrm>
            <a:off x="9181938" y="1368717"/>
            <a:ext cx="0" cy="37322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6E26900F-76DC-524C-8AA9-9E73D5E401C1}"/>
              </a:ext>
            </a:extLst>
          </p:cNvPr>
          <p:cNvCxnSpPr>
            <a:cxnSpLocks/>
            <a:stCxn id="36" idx="4"/>
            <a:endCxn id="5" idx="0"/>
          </p:cNvCxnSpPr>
          <p:nvPr/>
        </p:nvCxnSpPr>
        <p:spPr>
          <a:xfrm>
            <a:off x="6191078" y="1115855"/>
            <a:ext cx="4071" cy="1656045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7365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577116-45C6-E847-81EB-104A28AB6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Common NFVI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</a:rPr>
              <a:t>CNTT Technical Steering Review</a:t>
            </a:r>
            <a:endParaRPr lang="en-US" i="1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188E9C2-A81B-474F-AF72-535A19212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January 13, 2020 (11:40 – 12:30)</a:t>
            </a:r>
          </a:p>
        </p:txBody>
      </p:sp>
    </p:spTree>
    <p:extLst>
      <p:ext uri="{BB962C8B-B14F-4D97-AF65-F5344CB8AC3E}">
        <p14:creationId xmlns:p14="http://schemas.microsoft.com/office/powerpoint/2010/main" val="3801405461"/>
      </p:ext>
    </p:extLst>
  </p:cSld>
  <p:clrMapOvr>
    <a:masterClrMapping/>
  </p:clrMapOvr>
  <p:transition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711686C-9E33-554C-9F0D-9070BD88C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Work Streams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0E54A0C-D25B-2044-85B7-2EDF3B0B29BE}"/>
              </a:ext>
            </a:extLst>
          </p:cNvPr>
          <p:cNvSpPr/>
          <p:nvPr/>
        </p:nvSpPr>
        <p:spPr>
          <a:xfrm>
            <a:off x="5344249" y="2771900"/>
            <a:ext cx="1701800" cy="74224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/>
              <a:t>Technical Steering</a:t>
            </a:r>
          </a:p>
        </p:txBody>
      </p:sp>
      <p:cxnSp>
        <p:nvCxnSpPr>
          <p:cNvPr id="14" name="Elbow Connector 13">
            <a:extLst>
              <a:ext uri="{FF2B5EF4-FFF2-40B4-BE49-F238E27FC236}">
                <a16:creationId xmlns:a16="http://schemas.microsoft.com/office/drawing/2014/main" id="{99BF83EE-BD66-6C44-B40E-DFA76472B354}"/>
              </a:ext>
            </a:extLst>
          </p:cNvPr>
          <p:cNvCxnSpPr>
            <a:cxnSpLocks/>
            <a:stCxn id="5" idx="2"/>
            <a:endCxn id="65" idx="0"/>
          </p:cNvCxnSpPr>
          <p:nvPr/>
        </p:nvCxnSpPr>
        <p:spPr>
          <a:xfrm rot="10800000" flipV="1">
            <a:off x="1667299" y="3143023"/>
            <a:ext cx="3676951" cy="1312762"/>
          </a:xfrm>
          <a:prstGeom prst="bentConnector2">
            <a:avLst/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>
            <a:extLst>
              <a:ext uri="{FF2B5EF4-FFF2-40B4-BE49-F238E27FC236}">
                <a16:creationId xmlns:a16="http://schemas.microsoft.com/office/drawing/2014/main" id="{394E3618-8BF2-424C-BDE1-2AC7E0352FCF}"/>
              </a:ext>
            </a:extLst>
          </p:cNvPr>
          <p:cNvCxnSpPr>
            <a:cxnSpLocks/>
            <a:stCxn id="5" idx="3"/>
            <a:endCxn id="69" idx="0"/>
          </p:cNvCxnSpPr>
          <p:nvPr/>
        </p:nvCxnSpPr>
        <p:spPr>
          <a:xfrm rot="5400000">
            <a:off x="4215937" y="3084914"/>
            <a:ext cx="1057002" cy="1698068"/>
          </a:xfrm>
          <a:prstGeom prst="bentConnector3">
            <a:avLst>
              <a:gd name="adj1" fmla="val 50000"/>
            </a:avLst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2847A2A9-44F3-A141-8AC3-8DE3C86C2750}"/>
              </a:ext>
            </a:extLst>
          </p:cNvPr>
          <p:cNvCxnSpPr>
            <a:cxnSpLocks/>
            <a:stCxn id="5" idx="4"/>
            <a:endCxn id="78" idx="0"/>
          </p:cNvCxnSpPr>
          <p:nvPr/>
        </p:nvCxnSpPr>
        <p:spPr>
          <a:xfrm rot="5400000">
            <a:off x="5718963" y="3986262"/>
            <a:ext cx="948303" cy="4071"/>
          </a:xfrm>
          <a:prstGeom prst="bentConnector3">
            <a:avLst>
              <a:gd name="adj1" fmla="val 50000"/>
            </a:avLst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>
            <a:extLst>
              <a:ext uri="{FF2B5EF4-FFF2-40B4-BE49-F238E27FC236}">
                <a16:creationId xmlns:a16="http://schemas.microsoft.com/office/drawing/2014/main" id="{AF0077D1-D3B6-924B-B221-11D6482A1439}"/>
              </a:ext>
            </a:extLst>
          </p:cNvPr>
          <p:cNvCxnSpPr>
            <a:cxnSpLocks/>
            <a:stCxn id="5" idx="6"/>
            <a:endCxn id="92" idx="0"/>
          </p:cNvCxnSpPr>
          <p:nvPr/>
        </p:nvCxnSpPr>
        <p:spPr>
          <a:xfrm>
            <a:off x="7046049" y="3143023"/>
            <a:ext cx="3754512" cy="1312762"/>
          </a:xfrm>
          <a:prstGeom prst="bentConnector2">
            <a:avLst/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>
            <a:extLst>
              <a:ext uri="{FF2B5EF4-FFF2-40B4-BE49-F238E27FC236}">
                <a16:creationId xmlns:a16="http://schemas.microsoft.com/office/drawing/2014/main" id="{B9CE6E84-D2C2-6647-B0DF-A4765BCF2248}"/>
              </a:ext>
            </a:extLst>
          </p:cNvPr>
          <p:cNvSpPr/>
          <p:nvPr/>
        </p:nvSpPr>
        <p:spPr>
          <a:xfrm>
            <a:off x="5264824" y="245285"/>
            <a:ext cx="1852507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>
                <a:solidFill>
                  <a:srgbClr val="FFFF00"/>
                </a:solidFill>
              </a:rPr>
              <a:t>CNTT Governance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11DBD7E5-EAD4-9C44-A3AA-F1A6DBF86F1F}"/>
              </a:ext>
            </a:extLst>
          </p:cNvPr>
          <p:cNvSpPr/>
          <p:nvPr/>
        </p:nvSpPr>
        <p:spPr>
          <a:xfrm>
            <a:off x="2379317" y="1724230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Release &amp; Lifecycle Management</a:t>
            </a:r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28C4F7DA-6FD7-B049-AEAB-A82F2BF818CB}"/>
              </a:ext>
            </a:extLst>
          </p:cNvPr>
          <p:cNvSpPr/>
          <p:nvPr/>
        </p:nvSpPr>
        <p:spPr>
          <a:xfrm>
            <a:off x="831317" y="4455785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Core</a:t>
            </a:r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96E46A1B-320A-1441-A99C-8E0A3CA34811}"/>
              </a:ext>
            </a:extLst>
          </p:cNvPr>
          <p:cNvSpPr/>
          <p:nvPr/>
        </p:nvSpPr>
        <p:spPr>
          <a:xfrm>
            <a:off x="815340" y="4983504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Ops</a:t>
            </a:r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35000BC2-1CD4-0942-A054-C13198C6A7E3}"/>
              </a:ext>
            </a:extLst>
          </p:cNvPr>
          <p:cNvSpPr/>
          <p:nvPr/>
        </p:nvSpPr>
        <p:spPr>
          <a:xfrm>
            <a:off x="815340" y="5505592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Compliance</a:t>
            </a: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74F075F8-089B-1B41-BAE4-2DB2CCD5DEBC}"/>
              </a:ext>
            </a:extLst>
          </p:cNvPr>
          <p:cNvGrpSpPr/>
          <p:nvPr/>
        </p:nvGrpSpPr>
        <p:grpSpPr>
          <a:xfrm>
            <a:off x="3059423" y="4462449"/>
            <a:ext cx="1671962" cy="457200"/>
            <a:chOff x="4033096" y="4157317"/>
            <a:chExt cx="1671962" cy="457200"/>
          </a:xfrm>
        </p:grpSpPr>
        <p:sp>
          <p:nvSpPr>
            <p:cNvPr id="69" name="Rounded Rectangle 68">
              <a:extLst>
                <a:ext uri="{FF2B5EF4-FFF2-40B4-BE49-F238E27FC236}">
                  <a16:creationId xmlns:a16="http://schemas.microsoft.com/office/drawing/2014/main" id="{67AC14AE-11BE-6F4C-83F3-3C6121B0EE80}"/>
                </a:ext>
              </a:extLst>
            </p:cNvPr>
            <p:cNvSpPr/>
            <p:nvPr/>
          </p:nvSpPr>
          <p:spPr>
            <a:xfrm>
              <a:off x="4033096" y="4157317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Core</a:t>
              </a:r>
            </a:p>
          </p:txBody>
        </p:sp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9DD8E48B-3227-E749-8CB8-3257E4E253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4225690"/>
              <a:ext cx="302486" cy="320453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4A171B15-F784-0045-B013-78AF88E15BCB}"/>
              </a:ext>
            </a:extLst>
          </p:cNvPr>
          <p:cNvGrpSpPr/>
          <p:nvPr/>
        </p:nvGrpSpPr>
        <p:grpSpPr>
          <a:xfrm>
            <a:off x="3043446" y="4990168"/>
            <a:ext cx="1671962" cy="457200"/>
            <a:chOff x="4017119" y="4685036"/>
            <a:chExt cx="1671962" cy="457200"/>
          </a:xfrm>
        </p:grpSpPr>
        <p:sp>
          <p:nvSpPr>
            <p:cNvPr id="72" name="Rounded Rectangle 71">
              <a:extLst>
                <a:ext uri="{FF2B5EF4-FFF2-40B4-BE49-F238E27FC236}">
                  <a16:creationId xmlns:a16="http://schemas.microsoft.com/office/drawing/2014/main" id="{6084CE53-4141-C841-B79B-1567B85EB0CC}"/>
                </a:ext>
              </a:extLst>
            </p:cNvPr>
            <p:cNvSpPr/>
            <p:nvPr/>
          </p:nvSpPr>
          <p:spPr>
            <a:xfrm>
              <a:off x="4017119" y="4685036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Ops</a:t>
              </a:r>
            </a:p>
          </p:txBody>
        </p:sp>
        <p:pic>
          <p:nvPicPr>
            <p:cNvPr id="73" name="Picture 72">
              <a:extLst>
                <a:ext uri="{FF2B5EF4-FFF2-40B4-BE49-F238E27FC236}">
                  <a16:creationId xmlns:a16="http://schemas.microsoft.com/office/drawing/2014/main" id="{C8053F06-EB0D-2346-8515-299D50C8BB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4754784"/>
              <a:ext cx="302486" cy="320453"/>
            </a:xfrm>
            <a:prstGeom prst="rect">
              <a:avLst/>
            </a:prstGeom>
          </p:spPr>
        </p:pic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0B8291EB-0AAA-3F4E-A8C4-968B62919BA4}"/>
              </a:ext>
            </a:extLst>
          </p:cNvPr>
          <p:cNvGrpSpPr/>
          <p:nvPr/>
        </p:nvGrpSpPr>
        <p:grpSpPr>
          <a:xfrm>
            <a:off x="3043446" y="5512256"/>
            <a:ext cx="1671962" cy="457200"/>
            <a:chOff x="4017119" y="5207124"/>
            <a:chExt cx="1671962" cy="457200"/>
          </a:xfrm>
        </p:grpSpPr>
        <p:sp>
          <p:nvSpPr>
            <p:cNvPr id="75" name="Rounded Rectangle 74">
              <a:extLst>
                <a:ext uri="{FF2B5EF4-FFF2-40B4-BE49-F238E27FC236}">
                  <a16:creationId xmlns:a16="http://schemas.microsoft.com/office/drawing/2014/main" id="{E1F58C76-BC8F-DA47-BE4C-CDB3FC855C1F}"/>
                </a:ext>
              </a:extLst>
            </p:cNvPr>
            <p:cNvSpPr/>
            <p:nvPr/>
          </p:nvSpPr>
          <p:spPr>
            <a:xfrm>
              <a:off x="4017119" y="5207124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Dev</a:t>
              </a:r>
            </a:p>
          </p:txBody>
        </p:sp>
        <p:pic>
          <p:nvPicPr>
            <p:cNvPr id="76" name="Picture 75">
              <a:extLst>
                <a:ext uri="{FF2B5EF4-FFF2-40B4-BE49-F238E27FC236}">
                  <a16:creationId xmlns:a16="http://schemas.microsoft.com/office/drawing/2014/main" id="{BE7222F2-E46C-D24D-9274-74172D3E30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5275497"/>
              <a:ext cx="302486" cy="320453"/>
            </a:xfrm>
            <a:prstGeom prst="rect">
              <a:avLst/>
            </a:prstGeom>
          </p:spPr>
        </p:pic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20A6728D-E1FE-0347-AF40-B76BB1783B2C}"/>
              </a:ext>
            </a:extLst>
          </p:cNvPr>
          <p:cNvGrpSpPr/>
          <p:nvPr/>
        </p:nvGrpSpPr>
        <p:grpSpPr>
          <a:xfrm>
            <a:off x="5355097" y="4462449"/>
            <a:ext cx="1671962" cy="457200"/>
            <a:chOff x="6712759" y="4120927"/>
            <a:chExt cx="1671962" cy="457200"/>
          </a:xfrm>
        </p:grpSpPr>
        <p:sp>
          <p:nvSpPr>
            <p:cNvPr id="78" name="Rounded Rectangle 77">
              <a:extLst>
                <a:ext uri="{FF2B5EF4-FFF2-40B4-BE49-F238E27FC236}">
                  <a16:creationId xmlns:a16="http://schemas.microsoft.com/office/drawing/2014/main" id="{3B0E8234-3CE1-DF42-8E6D-DB9C5611694E}"/>
                </a:ext>
              </a:extLst>
            </p:cNvPr>
            <p:cNvSpPr/>
            <p:nvPr/>
          </p:nvSpPr>
          <p:spPr>
            <a:xfrm>
              <a:off x="6712759" y="4120927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Core</a:t>
              </a:r>
            </a:p>
          </p:txBody>
        </p:sp>
        <p:pic>
          <p:nvPicPr>
            <p:cNvPr id="79" name="Picture 78">
              <a:extLst>
                <a:ext uri="{FF2B5EF4-FFF2-40B4-BE49-F238E27FC236}">
                  <a16:creationId xmlns:a16="http://schemas.microsoft.com/office/drawing/2014/main" id="{0A500287-9FB5-7041-86C5-CFE5DB56560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21808" y="4148397"/>
              <a:ext cx="385632" cy="381210"/>
            </a:xfrm>
            <a:prstGeom prst="rect">
              <a:avLst/>
            </a:prstGeom>
          </p:spPr>
        </p:pic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C3DF4CB6-C4B3-4447-BE1F-D9CEC4B5F9B8}"/>
              </a:ext>
            </a:extLst>
          </p:cNvPr>
          <p:cNvGrpSpPr/>
          <p:nvPr/>
        </p:nvGrpSpPr>
        <p:grpSpPr>
          <a:xfrm>
            <a:off x="5339120" y="4990168"/>
            <a:ext cx="1671962" cy="457200"/>
            <a:chOff x="6696782" y="4648646"/>
            <a:chExt cx="1671962" cy="457200"/>
          </a:xfrm>
        </p:grpSpPr>
        <p:sp>
          <p:nvSpPr>
            <p:cNvPr id="81" name="Rounded Rectangle 80">
              <a:extLst>
                <a:ext uri="{FF2B5EF4-FFF2-40B4-BE49-F238E27FC236}">
                  <a16:creationId xmlns:a16="http://schemas.microsoft.com/office/drawing/2014/main" id="{09303A77-EC7D-804A-A028-1D0E355D6295}"/>
                </a:ext>
              </a:extLst>
            </p:cNvPr>
            <p:cNvSpPr/>
            <p:nvPr/>
          </p:nvSpPr>
          <p:spPr>
            <a:xfrm>
              <a:off x="6696782" y="4648646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Ops</a:t>
              </a:r>
            </a:p>
          </p:txBody>
        </p:sp>
        <p:pic>
          <p:nvPicPr>
            <p:cNvPr id="82" name="Picture 81">
              <a:extLst>
                <a:ext uri="{FF2B5EF4-FFF2-40B4-BE49-F238E27FC236}">
                  <a16:creationId xmlns:a16="http://schemas.microsoft.com/office/drawing/2014/main" id="{C62228EF-758B-224C-BCA4-19C12DE4EF4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21808" y="4682718"/>
              <a:ext cx="385632" cy="381210"/>
            </a:xfrm>
            <a:prstGeom prst="rect">
              <a:avLst/>
            </a:prstGeom>
          </p:spPr>
        </p:pic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438F1ADB-C382-014C-B75A-BE11B7A3A2AF}"/>
              </a:ext>
            </a:extLst>
          </p:cNvPr>
          <p:cNvGrpSpPr/>
          <p:nvPr/>
        </p:nvGrpSpPr>
        <p:grpSpPr>
          <a:xfrm>
            <a:off x="5339120" y="5512256"/>
            <a:ext cx="1671962" cy="457200"/>
            <a:chOff x="6696782" y="5170734"/>
            <a:chExt cx="1671962" cy="457200"/>
          </a:xfrm>
        </p:grpSpPr>
        <p:sp>
          <p:nvSpPr>
            <p:cNvPr id="84" name="Rounded Rectangle 83">
              <a:extLst>
                <a:ext uri="{FF2B5EF4-FFF2-40B4-BE49-F238E27FC236}">
                  <a16:creationId xmlns:a16="http://schemas.microsoft.com/office/drawing/2014/main" id="{C248792F-7C5E-6945-B656-85C07CB03EEF}"/>
                </a:ext>
              </a:extLst>
            </p:cNvPr>
            <p:cNvSpPr/>
            <p:nvPr/>
          </p:nvSpPr>
          <p:spPr>
            <a:xfrm>
              <a:off x="6696782" y="5170734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Dev</a:t>
              </a:r>
            </a:p>
          </p:txBody>
        </p:sp>
        <p:pic>
          <p:nvPicPr>
            <p:cNvPr id="85" name="Picture 84">
              <a:extLst>
                <a:ext uri="{FF2B5EF4-FFF2-40B4-BE49-F238E27FC236}">
                  <a16:creationId xmlns:a16="http://schemas.microsoft.com/office/drawing/2014/main" id="{AD4EC5F8-D752-EF4F-B815-0879C2C3169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33333" y="5208729"/>
              <a:ext cx="385632" cy="381210"/>
            </a:xfrm>
            <a:prstGeom prst="rect">
              <a:avLst/>
            </a:prstGeom>
          </p:spPr>
        </p:pic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6B035C56-EC09-764E-87ED-CDAEFAB0BC89}"/>
              </a:ext>
            </a:extLst>
          </p:cNvPr>
          <p:cNvGrpSpPr/>
          <p:nvPr/>
        </p:nvGrpSpPr>
        <p:grpSpPr>
          <a:xfrm>
            <a:off x="7650959" y="4462449"/>
            <a:ext cx="1671962" cy="457200"/>
            <a:chOff x="9932685" y="4146080"/>
            <a:chExt cx="1671962" cy="457200"/>
          </a:xfrm>
        </p:grpSpPr>
        <p:sp>
          <p:nvSpPr>
            <p:cNvPr id="87" name="Rounded Rectangle 86">
              <a:extLst>
                <a:ext uri="{FF2B5EF4-FFF2-40B4-BE49-F238E27FC236}">
                  <a16:creationId xmlns:a16="http://schemas.microsoft.com/office/drawing/2014/main" id="{67E5E3F3-16CC-F541-BEEC-109A64D56971}"/>
                </a:ext>
              </a:extLst>
            </p:cNvPr>
            <p:cNvSpPr/>
            <p:nvPr/>
          </p:nvSpPr>
          <p:spPr>
            <a:xfrm>
              <a:off x="9932685" y="4146080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Core</a:t>
              </a:r>
            </a:p>
          </p:txBody>
        </p:sp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1C435B3E-0233-4447-B073-1BA7679A461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292710"/>
              <a:ext cx="783543" cy="186412"/>
            </a:xfrm>
            <a:prstGeom prst="rect">
              <a:avLst/>
            </a:prstGeom>
          </p:spPr>
        </p:pic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86414A8A-5FB9-7341-A847-5289ECFC545F}"/>
              </a:ext>
            </a:extLst>
          </p:cNvPr>
          <p:cNvGrpSpPr/>
          <p:nvPr/>
        </p:nvGrpSpPr>
        <p:grpSpPr>
          <a:xfrm>
            <a:off x="7650061" y="4983504"/>
            <a:ext cx="1671962" cy="457200"/>
            <a:chOff x="9929108" y="4703475"/>
            <a:chExt cx="1671962" cy="457200"/>
          </a:xfrm>
        </p:grpSpPr>
        <p:sp>
          <p:nvSpPr>
            <p:cNvPr id="90" name="Rounded Rectangle 89">
              <a:extLst>
                <a:ext uri="{FF2B5EF4-FFF2-40B4-BE49-F238E27FC236}">
                  <a16:creationId xmlns:a16="http://schemas.microsoft.com/office/drawing/2014/main" id="{5C9C495E-32E2-D04C-8618-024E9CDDBDBA}"/>
                </a:ext>
              </a:extLst>
            </p:cNvPr>
            <p:cNvSpPr/>
            <p:nvPr/>
          </p:nvSpPr>
          <p:spPr>
            <a:xfrm>
              <a:off x="9929108" y="4703475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Labs</a:t>
              </a:r>
            </a:p>
          </p:txBody>
        </p:sp>
        <p:pic>
          <p:nvPicPr>
            <p:cNvPr id="91" name="Picture 90">
              <a:extLst>
                <a:ext uri="{FF2B5EF4-FFF2-40B4-BE49-F238E27FC236}">
                  <a16:creationId xmlns:a16="http://schemas.microsoft.com/office/drawing/2014/main" id="{44FE94CC-FCDB-2B40-A5A6-BF222957797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838869"/>
              <a:ext cx="783543" cy="186412"/>
            </a:xfrm>
            <a:prstGeom prst="rect">
              <a:avLst/>
            </a:prstGeom>
          </p:spPr>
        </p:pic>
      </p:grpSp>
      <p:sp>
        <p:nvSpPr>
          <p:cNvPr id="92" name="Rounded Rectangle 91">
            <a:extLst>
              <a:ext uri="{FF2B5EF4-FFF2-40B4-BE49-F238E27FC236}">
                <a16:creationId xmlns:a16="http://schemas.microsoft.com/office/drawing/2014/main" id="{7FFB2623-B3B8-E041-9078-1066855C916F}"/>
              </a:ext>
            </a:extLst>
          </p:cNvPr>
          <p:cNvSpPr/>
          <p:nvPr/>
        </p:nvSpPr>
        <p:spPr>
          <a:xfrm>
            <a:off x="9964580" y="4455785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 NFVI</a:t>
            </a: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A5309315-8595-F94C-8B15-2023743543E9}"/>
              </a:ext>
            </a:extLst>
          </p:cNvPr>
          <p:cNvSpPr/>
          <p:nvPr/>
        </p:nvSpPr>
        <p:spPr>
          <a:xfrm>
            <a:off x="9961003" y="4990030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  VNF</a:t>
            </a:r>
          </a:p>
        </p:txBody>
      </p:sp>
      <p:pic>
        <p:nvPicPr>
          <p:cNvPr id="94" name="Picture 93">
            <a:extLst>
              <a:ext uri="{FF2B5EF4-FFF2-40B4-BE49-F238E27FC236}">
                <a16:creationId xmlns:a16="http://schemas.microsoft.com/office/drawing/2014/main" id="{6EC77A9C-6E79-D245-B097-330E9487AC8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93069" y="4524024"/>
            <a:ext cx="324046" cy="299118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id="{A8BA72F4-B320-3749-98C2-8D16851E4A4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62870" y="5055349"/>
            <a:ext cx="354245" cy="326994"/>
          </a:xfrm>
          <a:prstGeom prst="rect">
            <a:avLst/>
          </a:prstGeom>
        </p:spPr>
      </p:pic>
      <p:cxnSp>
        <p:nvCxnSpPr>
          <p:cNvPr id="96" name="Elbow Connector 95">
            <a:extLst>
              <a:ext uri="{FF2B5EF4-FFF2-40B4-BE49-F238E27FC236}">
                <a16:creationId xmlns:a16="http://schemas.microsoft.com/office/drawing/2014/main" id="{DC7CB768-BBB7-114B-ACA2-EAC4E87F5063}"/>
              </a:ext>
            </a:extLst>
          </p:cNvPr>
          <p:cNvCxnSpPr>
            <a:cxnSpLocks/>
            <a:stCxn id="5" idx="5"/>
            <a:endCxn id="87" idx="0"/>
          </p:cNvCxnSpPr>
          <p:nvPr/>
        </p:nvCxnSpPr>
        <p:spPr>
          <a:xfrm rot="16200000" flipH="1">
            <a:off x="7113382" y="3088891"/>
            <a:ext cx="1057002" cy="1690114"/>
          </a:xfrm>
          <a:prstGeom prst="bentConnector3">
            <a:avLst>
              <a:gd name="adj1" fmla="val 50000"/>
            </a:avLst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3C8D203-A877-D44E-A078-E94C64808D5D}"/>
              </a:ext>
            </a:extLst>
          </p:cNvPr>
          <p:cNvGrpSpPr/>
          <p:nvPr/>
        </p:nvGrpSpPr>
        <p:grpSpPr>
          <a:xfrm>
            <a:off x="7650959" y="5512262"/>
            <a:ext cx="1671962" cy="457200"/>
            <a:chOff x="9929108" y="4703475"/>
            <a:chExt cx="1671962" cy="457200"/>
          </a:xfrm>
        </p:grpSpPr>
        <p:sp>
          <p:nvSpPr>
            <p:cNvPr id="54" name="Rounded Rectangle 53">
              <a:extLst>
                <a:ext uri="{FF2B5EF4-FFF2-40B4-BE49-F238E27FC236}">
                  <a16:creationId xmlns:a16="http://schemas.microsoft.com/office/drawing/2014/main" id="{8EB43C2A-DB7C-674E-B6AB-3CF89374155D}"/>
                </a:ext>
              </a:extLst>
            </p:cNvPr>
            <p:cNvSpPr/>
            <p:nvPr/>
          </p:nvSpPr>
          <p:spPr>
            <a:xfrm>
              <a:off x="9929108" y="4703475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Dev </a:t>
              </a:r>
            </a:p>
          </p:txBody>
        </p:sp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CD27E446-E06A-0A4D-B01C-A9FAE7571C7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838869"/>
              <a:ext cx="783543" cy="186412"/>
            </a:xfrm>
            <a:prstGeom prst="rect">
              <a:avLst/>
            </a:prstGeom>
          </p:spPr>
        </p:pic>
      </p:grp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8635CB40-1A65-B342-8D63-FEEF0D2FC903}"/>
              </a:ext>
            </a:extLst>
          </p:cNvPr>
          <p:cNvSpPr/>
          <p:nvPr/>
        </p:nvSpPr>
        <p:spPr>
          <a:xfrm>
            <a:off x="9963560" y="5512256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 Dev</a:t>
            </a:r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2F9A0F10-7981-FB46-8621-F5152A6D7A4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62870" y="5578665"/>
            <a:ext cx="354245" cy="326994"/>
          </a:xfrm>
          <a:prstGeom prst="rect">
            <a:avLst/>
          </a:prstGeom>
        </p:spPr>
      </p:pic>
      <p:sp>
        <p:nvSpPr>
          <p:cNvPr id="55" name="Oval 54">
            <a:extLst>
              <a:ext uri="{FF2B5EF4-FFF2-40B4-BE49-F238E27FC236}">
                <a16:creationId xmlns:a16="http://schemas.microsoft.com/office/drawing/2014/main" id="{152B52A5-DBBC-7B43-9136-7BADE5A8F4A8}"/>
              </a:ext>
            </a:extLst>
          </p:cNvPr>
          <p:cNvSpPr/>
          <p:nvPr/>
        </p:nvSpPr>
        <p:spPr>
          <a:xfrm>
            <a:off x="510265" y="1724230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Community Strategy &amp; Oversight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FCB53C21-6D52-5C4D-8FE4-E658DDB3FF2A}"/>
              </a:ext>
            </a:extLst>
          </p:cNvPr>
          <p:cNvSpPr/>
          <p:nvPr/>
        </p:nvSpPr>
        <p:spPr>
          <a:xfrm>
            <a:off x="4248369" y="1713649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Recruiting, Engagement, &amp; Adoption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EECEFE66-02DE-D147-B67C-4D4F628FA8CD}"/>
              </a:ext>
            </a:extLst>
          </p:cNvPr>
          <p:cNvSpPr/>
          <p:nvPr/>
        </p:nvSpPr>
        <p:spPr>
          <a:xfrm>
            <a:off x="8345957" y="1724230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Business | Technical Metrics</a:t>
            </a: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8A4CD19A-724F-5E43-9B64-48D735653B75}"/>
              </a:ext>
            </a:extLst>
          </p:cNvPr>
          <p:cNvSpPr/>
          <p:nvPr/>
        </p:nvSpPr>
        <p:spPr>
          <a:xfrm>
            <a:off x="6476905" y="1724230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Marketing &amp; Communications</a:t>
            </a:r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C0D4A9A8-0F72-7F47-ADF6-1A1ED617F833}"/>
              </a:ext>
            </a:extLst>
          </p:cNvPr>
          <p:cNvSpPr/>
          <p:nvPr/>
        </p:nvSpPr>
        <p:spPr>
          <a:xfrm>
            <a:off x="10215009" y="1713649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Technical F2F Workshop</a:t>
            </a:r>
          </a:p>
        </p:txBody>
      </p:sp>
      <p:cxnSp>
        <p:nvCxnSpPr>
          <p:cNvPr id="99" name="Elbow Connector 98">
            <a:extLst>
              <a:ext uri="{FF2B5EF4-FFF2-40B4-BE49-F238E27FC236}">
                <a16:creationId xmlns:a16="http://schemas.microsoft.com/office/drawing/2014/main" id="{B4F70870-ED0A-0447-B290-A167A2E67ADC}"/>
              </a:ext>
            </a:extLst>
          </p:cNvPr>
          <p:cNvCxnSpPr>
            <a:cxnSpLocks/>
            <a:stCxn id="36" idx="3"/>
            <a:endCxn id="55" idx="0"/>
          </p:cNvCxnSpPr>
          <p:nvPr/>
        </p:nvCxnSpPr>
        <p:spPr>
          <a:xfrm rot="5400000">
            <a:off x="3073249" y="-738639"/>
            <a:ext cx="735867" cy="4189871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Elbow Connector 99">
            <a:extLst>
              <a:ext uri="{FF2B5EF4-FFF2-40B4-BE49-F238E27FC236}">
                <a16:creationId xmlns:a16="http://schemas.microsoft.com/office/drawing/2014/main" id="{53B45F79-3D08-574B-A279-D83401F8A3B3}"/>
              </a:ext>
            </a:extLst>
          </p:cNvPr>
          <p:cNvCxnSpPr>
            <a:cxnSpLocks/>
            <a:stCxn id="36" idx="5"/>
            <a:endCxn id="98" idx="0"/>
          </p:cNvCxnSpPr>
          <p:nvPr/>
        </p:nvCxnSpPr>
        <p:spPr>
          <a:xfrm rot="16200000" flipH="1">
            <a:off x="8585871" y="-751470"/>
            <a:ext cx="725286" cy="4204952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3A329D3-9200-0B4D-A356-D09ADC0A96E9}"/>
              </a:ext>
            </a:extLst>
          </p:cNvPr>
          <p:cNvCxnSpPr>
            <a:endCxn id="37" idx="0"/>
          </p:cNvCxnSpPr>
          <p:nvPr/>
        </p:nvCxnSpPr>
        <p:spPr>
          <a:xfrm>
            <a:off x="3215298" y="1351006"/>
            <a:ext cx="0" cy="37322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FA3027BC-7B65-EE48-8EDE-2C99F405CE11}"/>
              </a:ext>
            </a:extLst>
          </p:cNvPr>
          <p:cNvCxnSpPr/>
          <p:nvPr/>
        </p:nvCxnSpPr>
        <p:spPr>
          <a:xfrm>
            <a:off x="5086548" y="1351006"/>
            <a:ext cx="0" cy="37322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314DB8CB-BF1E-3842-8332-21FE99B43CD3}"/>
              </a:ext>
            </a:extLst>
          </p:cNvPr>
          <p:cNvCxnSpPr/>
          <p:nvPr/>
        </p:nvCxnSpPr>
        <p:spPr>
          <a:xfrm>
            <a:off x="7291817" y="1367799"/>
            <a:ext cx="0" cy="37322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89234115-72FF-D044-BCED-252C66622FAA}"/>
              </a:ext>
            </a:extLst>
          </p:cNvPr>
          <p:cNvCxnSpPr/>
          <p:nvPr/>
        </p:nvCxnSpPr>
        <p:spPr>
          <a:xfrm>
            <a:off x="9181938" y="1368717"/>
            <a:ext cx="0" cy="37322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6E26900F-76DC-524C-8AA9-9E73D5E401C1}"/>
              </a:ext>
            </a:extLst>
          </p:cNvPr>
          <p:cNvCxnSpPr>
            <a:cxnSpLocks/>
            <a:stCxn id="36" idx="4"/>
            <a:endCxn id="5" idx="0"/>
          </p:cNvCxnSpPr>
          <p:nvPr/>
        </p:nvCxnSpPr>
        <p:spPr>
          <a:xfrm>
            <a:off x="6191078" y="1115855"/>
            <a:ext cx="4071" cy="1656045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F0717184-4E64-BC41-BB02-C34C423395E3}"/>
              </a:ext>
            </a:extLst>
          </p:cNvPr>
          <p:cNvSpPr/>
          <p:nvPr/>
        </p:nvSpPr>
        <p:spPr>
          <a:xfrm>
            <a:off x="510265" y="1115856"/>
            <a:ext cx="11376706" cy="1649380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2B944D07-1139-C446-86FA-C7CEC34CCE11}"/>
              </a:ext>
            </a:extLst>
          </p:cNvPr>
          <p:cNvSpPr/>
          <p:nvPr/>
        </p:nvSpPr>
        <p:spPr>
          <a:xfrm>
            <a:off x="5185776" y="141422"/>
            <a:ext cx="1956550" cy="987128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21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C593FD60-7358-934A-85CD-6C509C8D841D}"/>
              </a:ext>
            </a:extLst>
          </p:cNvPr>
          <p:cNvSpPr/>
          <p:nvPr/>
        </p:nvSpPr>
        <p:spPr>
          <a:xfrm>
            <a:off x="795187" y="1452385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Core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627B8D58-A10F-BD46-B322-EFA621B8DB28}"/>
              </a:ext>
            </a:extLst>
          </p:cNvPr>
          <p:cNvSpPr/>
          <p:nvPr/>
        </p:nvSpPr>
        <p:spPr>
          <a:xfrm>
            <a:off x="800237" y="2860644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Ops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D0E2673D-38C0-0845-B177-E42E471B2687}"/>
              </a:ext>
            </a:extLst>
          </p:cNvPr>
          <p:cNvSpPr/>
          <p:nvPr/>
        </p:nvSpPr>
        <p:spPr>
          <a:xfrm>
            <a:off x="797617" y="4298579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Compliance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956B73B-EE15-8B49-B1CF-F430EDD170D9}"/>
              </a:ext>
            </a:extLst>
          </p:cNvPr>
          <p:cNvGrpSpPr/>
          <p:nvPr/>
        </p:nvGrpSpPr>
        <p:grpSpPr>
          <a:xfrm>
            <a:off x="3023293" y="1459049"/>
            <a:ext cx="1671962" cy="457200"/>
            <a:chOff x="4033096" y="4157317"/>
            <a:chExt cx="1671962" cy="457200"/>
          </a:xfrm>
        </p:grpSpPr>
        <p:sp>
          <p:nvSpPr>
            <p:cNvPr id="41" name="Rounded Rectangle 40">
              <a:extLst>
                <a:ext uri="{FF2B5EF4-FFF2-40B4-BE49-F238E27FC236}">
                  <a16:creationId xmlns:a16="http://schemas.microsoft.com/office/drawing/2014/main" id="{EC2DCDF5-C7E4-1349-94FA-B8DFC46F05CC}"/>
                </a:ext>
              </a:extLst>
            </p:cNvPr>
            <p:cNvSpPr/>
            <p:nvPr/>
          </p:nvSpPr>
          <p:spPr>
            <a:xfrm>
              <a:off x="4033096" y="4157317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Core</a:t>
              </a:r>
            </a:p>
          </p:txBody>
        </p:sp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5ED7BFF7-1AB8-9E4B-86F3-7C1F9D97349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4225690"/>
              <a:ext cx="302486" cy="320453"/>
            </a:xfrm>
            <a:prstGeom prst="rect">
              <a:avLst/>
            </a:prstGeom>
          </p:spPr>
        </p:pic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F18B9F32-B158-914B-AD46-462594475142}"/>
              </a:ext>
            </a:extLst>
          </p:cNvPr>
          <p:cNvGrpSpPr/>
          <p:nvPr/>
        </p:nvGrpSpPr>
        <p:grpSpPr>
          <a:xfrm>
            <a:off x="3028343" y="2867308"/>
            <a:ext cx="1671962" cy="457200"/>
            <a:chOff x="4017119" y="4685036"/>
            <a:chExt cx="1671962" cy="457200"/>
          </a:xfrm>
        </p:grpSpPr>
        <p:sp>
          <p:nvSpPr>
            <p:cNvPr id="62" name="Rounded Rectangle 61">
              <a:extLst>
                <a:ext uri="{FF2B5EF4-FFF2-40B4-BE49-F238E27FC236}">
                  <a16:creationId xmlns:a16="http://schemas.microsoft.com/office/drawing/2014/main" id="{FF8B90C1-2CC7-7F42-B5C0-C99A5E738A0A}"/>
                </a:ext>
              </a:extLst>
            </p:cNvPr>
            <p:cNvSpPr/>
            <p:nvPr/>
          </p:nvSpPr>
          <p:spPr>
            <a:xfrm>
              <a:off x="4017119" y="4685036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Ops</a:t>
              </a:r>
            </a:p>
          </p:txBody>
        </p:sp>
        <p:pic>
          <p:nvPicPr>
            <p:cNvPr id="63" name="Picture 62">
              <a:extLst>
                <a:ext uri="{FF2B5EF4-FFF2-40B4-BE49-F238E27FC236}">
                  <a16:creationId xmlns:a16="http://schemas.microsoft.com/office/drawing/2014/main" id="{72B6684F-15F1-4143-A972-E28E3A58E4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4754784"/>
              <a:ext cx="302486" cy="320453"/>
            </a:xfrm>
            <a:prstGeom prst="rect">
              <a:avLst/>
            </a:prstGeom>
          </p:spPr>
        </p:pic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16E45D43-4AE2-F94A-BE5B-F5487F3ED525}"/>
              </a:ext>
            </a:extLst>
          </p:cNvPr>
          <p:cNvGrpSpPr/>
          <p:nvPr/>
        </p:nvGrpSpPr>
        <p:grpSpPr>
          <a:xfrm>
            <a:off x="3025723" y="4305243"/>
            <a:ext cx="1671962" cy="457200"/>
            <a:chOff x="4017119" y="5207124"/>
            <a:chExt cx="1671962" cy="457200"/>
          </a:xfrm>
        </p:grpSpPr>
        <p:sp>
          <p:nvSpPr>
            <p:cNvPr id="65" name="Rounded Rectangle 64">
              <a:extLst>
                <a:ext uri="{FF2B5EF4-FFF2-40B4-BE49-F238E27FC236}">
                  <a16:creationId xmlns:a16="http://schemas.microsoft.com/office/drawing/2014/main" id="{A4F79CBD-5A22-4D47-8B09-71E13FFAFDEF}"/>
                </a:ext>
              </a:extLst>
            </p:cNvPr>
            <p:cNvSpPr/>
            <p:nvPr/>
          </p:nvSpPr>
          <p:spPr>
            <a:xfrm>
              <a:off x="4017119" y="5207124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Dev</a:t>
              </a:r>
            </a:p>
          </p:txBody>
        </p:sp>
        <p:pic>
          <p:nvPicPr>
            <p:cNvPr id="66" name="Picture 65">
              <a:extLst>
                <a:ext uri="{FF2B5EF4-FFF2-40B4-BE49-F238E27FC236}">
                  <a16:creationId xmlns:a16="http://schemas.microsoft.com/office/drawing/2014/main" id="{7F06594C-F3B1-5A40-82EC-62819D9B8D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5275497"/>
              <a:ext cx="302486" cy="320453"/>
            </a:xfrm>
            <a:prstGeom prst="rect">
              <a:avLst/>
            </a:prstGeom>
          </p:spPr>
        </p:pic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F7F2A3B2-808C-5947-9A2D-304ED05E7737}"/>
              </a:ext>
            </a:extLst>
          </p:cNvPr>
          <p:cNvGrpSpPr/>
          <p:nvPr/>
        </p:nvGrpSpPr>
        <p:grpSpPr>
          <a:xfrm>
            <a:off x="5302990" y="1459049"/>
            <a:ext cx="1671962" cy="457200"/>
            <a:chOff x="6712759" y="4120927"/>
            <a:chExt cx="1671962" cy="457200"/>
          </a:xfrm>
        </p:grpSpPr>
        <p:sp>
          <p:nvSpPr>
            <p:cNvPr id="68" name="Rounded Rectangle 67">
              <a:extLst>
                <a:ext uri="{FF2B5EF4-FFF2-40B4-BE49-F238E27FC236}">
                  <a16:creationId xmlns:a16="http://schemas.microsoft.com/office/drawing/2014/main" id="{3D9A7875-5043-D44F-ABBD-15022AFD63A6}"/>
                </a:ext>
              </a:extLst>
            </p:cNvPr>
            <p:cNvSpPr/>
            <p:nvPr/>
          </p:nvSpPr>
          <p:spPr>
            <a:xfrm>
              <a:off x="6712759" y="4120927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Core</a:t>
              </a:r>
            </a:p>
          </p:txBody>
        </p:sp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250C366C-BBC3-4F46-BDEC-CA8AC997A78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21808" y="4148397"/>
              <a:ext cx="385632" cy="381210"/>
            </a:xfrm>
            <a:prstGeom prst="rect">
              <a:avLst/>
            </a:prstGeom>
          </p:spPr>
        </p:pic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53FAF5A5-33BA-AA4A-A048-6CFE14B1CDA2}"/>
              </a:ext>
            </a:extLst>
          </p:cNvPr>
          <p:cNvGrpSpPr/>
          <p:nvPr/>
        </p:nvGrpSpPr>
        <p:grpSpPr>
          <a:xfrm>
            <a:off x="5308040" y="2867308"/>
            <a:ext cx="1671962" cy="457200"/>
            <a:chOff x="6696782" y="4648646"/>
            <a:chExt cx="1671962" cy="457200"/>
          </a:xfrm>
        </p:grpSpPr>
        <p:sp>
          <p:nvSpPr>
            <p:cNvPr id="71" name="Rounded Rectangle 70">
              <a:extLst>
                <a:ext uri="{FF2B5EF4-FFF2-40B4-BE49-F238E27FC236}">
                  <a16:creationId xmlns:a16="http://schemas.microsoft.com/office/drawing/2014/main" id="{610F7E80-21E5-AC41-AB12-9690E02726DC}"/>
                </a:ext>
              </a:extLst>
            </p:cNvPr>
            <p:cNvSpPr/>
            <p:nvPr/>
          </p:nvSpPr>
          <p:spPr>
            <a:xfrm>
              <a:off x="6696782" y="4648646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Ops</a:t>
              </a:r>
            </a:p>
          </p:txBody>
        </p:sp>
        <p:pic>
          <p:nvPicPr>
            <p:cNvPr id="72" name="Picture 71">
              <a:extLst>
                <a:ext uri="{FF2B5EF4-FFF2-40B4-BE49-F238E27FC236}">
                  <a16:creationId xmlns:a16="http://schemas.microsoft.com/office/drawing/2014/main" id="{C03B1766-EF56-A849-A319-3B362237E00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21808" y="4682718"/>
              <a:ext cx="385632" cy="381210"/>
            </a:xfrm>
            <a:prstGeom prst="rect">
              <a:avLst/>
            </a:prstGeom>
          </p:spPr>
        </p:pic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FDE999B1-DC4E-E446-8A4D-670040CC5D97}"/>
              </a:ext>
            </a:extLst>
          </p:cNvPr>
          <p:cNvGrpSpPr/>
          <p:nvPr/>
        </p:nvGrpSpPr>
        <p:grpSpPr>
          <a:xfrm>
            <a:off x="5305420" y="4305243"/>
            <a:ext cx="1671962" cy="457200"/>
            <a:chOff x="6696782" y="5170734"/>
            <a:chExt cx="1671962" cy="457200"/>
          </a:xfrm>
        </p:grpSpPr>
        <p:sp>
          <p:nvSpPr>
            <p:cNvPr id="74" name="Rounded Rectangle 73">
              <a:extLst>
                <a:ext uri="{FF2B5EF4-FFF2-40B4-BE49-F238E27FC236}">
                  <a16:creationId xmlns:a16="http://schemas.microsoft.com/office/drawing/2014/main" id="{BF512BF8-A87B-8B4D-B24A-D312352A82A3}"/>
                </a:ext>
              </a:extLst>
            </p:cNvPr>
            <p:cNvSpPr/>
            <p:nvPr/>
          </p:nvSpPr>
          <p:spPr>
            <a:xfrm>
              <a:off x="6696782" y="5170734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Dev</a:t>
              </a:r>
            </a:p>
          </p:txBody>
        </p:sp>
        <p:pic>
          <p:nvPicPr>
            <p:cNvPr id="75" name="Picture 74">
              <a:extLst>
                <a:ext uri="{FF2B5EF4-FFF2-40B4-BE49-F238E27FC236}">
                  <a16:creationId xmlns:a16="http://schemas.microsoft.com/office/drawing/2014/main" id="{D663ED6A-4E8E-BA42-99E7-7D5AE586BF7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33333" y="5208729"/>
              <a:ext cx="385632" cy="381210"/>
            </a:xfrm>
            <a:prstGeom prst="rect">
              <a:avLst/>
            </a:prstGeom>
          </p:spPr>
        </p:pic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E4AD8AF6-7C32-2B4D-A4AD-5D0CC4818C57}"/>
              </a:ext>
            </a:extLst>
          </p:cNvPr>
          <p:cNvGrpSpPr/>
          <p:nvPr/>
        </p:nvGrpSpPr>
        <p:grpSpPr>
          <a:xfrm>
            <a:off x="7632552" y="1458935"/>
            <a:ext cx="1671962" cy="457200"/>
            <a:chOff x="9932685" y="4146080"/>
            <a:chExt cx="1671962" cy="457200"/>
          </a:xfrm>
        </p:grpSpPr>
        <p:sp>
          <p:nvSpPr>
            <p:cNvPr id="46" name="Rounded Rectangle 45">
              <a:extLst>
                <a:ext uri="{FF2B5EF4-FFF2-40B4-BE49-F238E27FC236}">
                  <a16:creationId xmlns:a16="http://schemas.microsoft.com/office/drawing/2014/main" id="{F479EE0D-6615-F841-BCCF-027ACB2FD7DB}"/>
                </a:ext>
              </a:extLst>
            </p:cNvPr>
            <p:cNvSpPr/>
            <p:nvPr/>
          </p:nvSpPr>
          <p:spPr>
            <a:xfrm>
              <a:off x="9932685" y="4146080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Core</a:t>
              </a:r>
            </a:p>
          </p:txBody>
        </p:sp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CDA43493-756E-554F-AF08-7F8A81EE680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292710"/>
              <a:ext cx="783543" cy="186412"/>
            </a:xfrm>
            <a:prstGeom prst="rect">
              <a:avLst/>
            </a:prstGeom>
          </p:spPr>
        </p:pic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0F8D265-5198-A244-BFFF-76AFCF88BFBA}"/>
              </a:ext>
            </a:extLst>
          </p:cNvPr>
          <p:cNvGrpSpPr/>
          <p:nvPr/>
        </p:nvGrpSpPr>
        <p:grpSpPr>
          <a:xfrm>
            <a:off x="7650002" y="2896870"/>
            <a:ext cx="1671962" cy="457200"/>
            <a:chOff x="9929108" y="4703475"/>
            <a:chExt cx="1671962" cy="457200"/>
          </a:xfrm>
        </p:grpSpPr>
        <p:sp>
          <p:nvSpPr>
            <p:cNvPr id="52" name="Rounded Rectangle 51">
              <a:extLst>
                <a:ext uri="{FF2B5EF4-FFF2-40B4-BE49-F238E27FC236}">
                  <a16:creationId xmlns:a16="http://schemas.microsoft.com/office/drawing/2014/main" id="{7329D31E-5544-164E-9DF5-E87B338CABBF}"/>
                </a:ext>
              </a:extLst>
            </p:cNvPr>
            <p:cNvSpPr/>
            <p:nvPr/>
          </p:nvSpPr>
          <p:spPr>
            <a:xfrm>
              <a:off x="9929108" y="4703475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Labs</a:t>
              </a:r>
            </a:p>
          </p:txBody>
        </p:sp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6AF2D7E1-18E7-704C-B73F-E1998D8B70C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838869"/>
              <a:ext cx="783543" cy="186412"/>
            </a:xfrm>
            <a:prstGeom prst="rect">
              <a:avLst/>
            </a:prstGeom>
          </p:spPr>
        </p:pic>
      </p:grp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B818C95F-1178-A64C-9AB1-1A8789E07D6D}"/>
              </a:ext>
            </a:extLst>
          </p:cNvPr>
          <p:cNvSpPr/>
          <p:nvPr/>
        </p:nvSpPr>
        <p:spPr>
          <a:xfrm>
            <a:off x="9946173" y="1452271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RC1 NFVI</a:t>
            </a:r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1427DBCA-C05B-D04D-85AA-47CC8F3F374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74662" y="1520510"/>
            <a:ext cx="324046" cy="299118"/>
          </a:xfrm>
          <a:prstGeom prst="rect">
            <a:avLst/>
          </a:prstGeom>
        </p:spPr>
      </p:pic>
      <p:grpSp>
        <p:nvGrpSpPr>
          <p:cNvPr id="58" name="Group 57">
            <a:extLst>
              <a:ext uri="{FF2B5EF4-FFF2-40B4-BE49-F238E27FC236}">
                <a16:creationId xmlns:a16="http://schemas.microsoft.com/office/drawing/2014/main" id="{1A0A0E31-0B77-CC4C-B8DE-673711174805}"/>
              </a:ext>
            </a:extLst>
          </p:cNvPr>
          <p:cNvGrpSpPr/>
          <p:nvPr/>
        </p:nvGrpSpPr>
        <p:grpSpPr>
          <a:xfrm>
            <a:off x="7651979" y="4343130"/>
            <a:ext cx="1671962" cy="457200"/>
            <a:chOff x="9929108" y="4703475"/>
            <a:chExt cx="1671962" cy="457200"/>
          </a:xfrm>
        </p:grpSpPr>
        <p:sp>
          <p:nvSpPr>
            <p:cNvPr id="59" name="Rounded Rectangle 58">
              <a:extLst>
                <a:ext uri="{FF2B5EF4-FFF2-40B4-BE49-F238E27FC236}">
                  <a16:creationId xmlns:a16="http://schemas.microsoft.com/office/drawing/2014/main" id="{B3DEEAF9-2968-E54F-9299-A5EAF09CFA0E}"/>
                </a:ext>
              </a:extLst>
            </p:cNvPr>
            <p:cNvSpPr/>
            <p:nvPr/>
          </p:nvSpPr>
          <p:spPr>
            <a:xfrm>
              <a:off x="9929108" y="4703475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Dev </a:t>
              </a:r>
            </a:p>
          </p:txBody>
        </p:sp>
        <p:pic>
          <p:nvPicPr>
            <p:cNvPr id="61" name="Picture 60">
              <a:extLst>
                <a:ext uri="{FF2B5EF4-FFF2-40B4-BE49-F238E27FC236}">
                  <a16:creationId xmlns:a16="http://schemas.microsoft.com/office/drawing/2014/main" id="{E5ABD401-85B6-ED46-9B77-93932D167EE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838869"/>
              <a:ext cx="783543" cy="186412"/>
            </a:xfrm>
            <a:prstGeom prst="rect">
              <a:avLst/>
            </a:prstGeom>
          </p:spPr>
        </p:pic>
      </p:grpSp>
      <p:sp>
        <p:nvSpPr>
          <p:cNvPr id="87" name="Rounded Rectangle 86">
            <a:extLst>
              <a:ext uri="{FF2B5EF4-FFF2-40B4-BE49-F238E27FC236}">
                <a16:creationId xmlns:a16="http://schemas.microsoft.com/office/drawing/2014/main" id="{C2ECA54B-C833-8349-8095-D7E85A89FC74}"/>
              </a:ext>
            </a:extLst>
          </p:cNvPr>
          <p:cNvSpPr/>
          <p:nvPr/>
        </p:nvSpPr>
        <p:spPr>
          <a:xfrm>
            <a:off x="9967200" y="2896870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RC1 VNF</a:t>
            </a:r>
          </a:p>
        </p:txBody>
      </p:sp>
      <p:pic>
        <p:nvPicPr>
          <p:cNvPr id="88" name="Picture 87">
            <a:extLst>
              <a:ext uri="{FF2B5EF4-FFF2-40B4-BE49-F238E27FC236}">
                <a16:creationId xmlns:a16="http://schemas.microsoft.com/office/drawing/2014/main" id="{66BD4976-998F-6348-B263-90AD65F6696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66510" y="2963279"/>
            <a:ext cx="354245" cy="326994"/>
          </a:xfrm>
          <a:prstGeom prst="rect">
            <a:avLst/>
          </a:prstGeom>
        </p:spPr>
      </p:pic>
      <p:sp>
        <p:nvSpPr>
          <p:cNvPr id="89" name="Rounded Rectangle 88">
            <a:extLst>
              <a:ext uri="{FF2B5EF4-FFF2-40B4-BE49-F238E27FC236}">
                <a16:creationId xmlns:a16="http://schemas.microsoft.com/office/drawing/2014/main" id="{0521A21C-A9B1-9148-AF10-1BB70C60969D}"/>
              </a:ext>
            </a:extLst>
          </p:cNvPr>
          <p:cNvSpPr/>
          <p:nvPr/>
        </p:nvSpPr>
        <p:spPr>
          <a:xfrm>
            <a:off x="9967200" y="4311575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RC1 Dev</a:t>
            </a:r>
          </a:p>
        </p:txBody>
      </p:sp>
      <p:pic>
        <p:nvPicPr>
          <p:cNvPr id="90" name="Picture 89">
            <a:extLst>
              <a:ext uri="{FF2B5EF4-FFF2-40B4-BE49-F238E27FC236}">
                <a16:creationId xmlns:a16="http://schemas.microsoft.com/office/drawing/2014/main" id="{B830C391-24FB-A14A-8703-7F5F5F98ABE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63890" y="4385102"/>
            <a:ext cx="354245" cy="326994"/>
          </a:xfrm>
          <a:prstGeom prst="rect">
            <a:avLst/>
          </a:prstGeom>
        </p:spPr>
      </p:pic>
      <p:sp>
        <p:nvSpPr>
          <p:cNvPr id="76" name="Title 1">
            <a:extLst>
              <a:ext uri="{FF2B5EF4-FFF2-40B4-BE49-F238E27FC236}">
                <a16:creationId xmlns:a16="http://schemas.microsoft.com/office/drawing/2014/main" id="{2A769588-4678-7440-94B1-A931706AAE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</a:t>
            </a:r>
            <a:r>
              <a:rPr lang="en-US" dirty="0" err="1"/>
              <a:t>Snezka</a:t>
            </a:r>
            <a:r>
              <a:rPr lang="en-US" dirty="0"/>
              <a:t> Release High Level Features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19D8B6A-FA75-A34F-962F-69BC5A00BFD8}"/>
              </a:ext>
            </a:extLst>
          </p:cNvPr>
          <p:cNvSpPr txBox="1"/>
          <p:nvPr/>
        </p:nvSpPr>
        <p:spPr>
          <a:xfrm>
            <a:off x="3426111" y="6182172"/>
            <a:ext cx="6890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Full Roadmap here: </a:t>
            </a:r>
            <a:r>
              <a:rPr lang="en-US" dirty="0">
                <a:hlinkClick r:id="rId8"/>
              </a:rPr>
              <a:t>https://wiki.lfnetworking.org/display/LN/CNTT+Snezka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7F7A9F9-3C03-E247-83D7-366F95FAB356}"/>
              </a:ext>
            </a:extLst>
          </p:cNvPr>
          <p:cNvSpPr txBox="1"/>
          <p:nvPr/>
        </p:nvSpPr>
        <p:spPr>
          <a:xfrm>
            <a:off x="787650" y="2021345"/>
            <a:ext cx="16794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Supporting containers</a:t>
            </a:r>
          </a:p>
          <a:p>
            <a:r>
              <a:rPr lang="en-US" sz="1200" dirty="0"/>
              <a:t>✓ More Metrics</a:t>
            </a:r>
          </a:p>
          <a:p>
            <a:r>
              <a:rPr lang="en-US" sz="1200" dirty="0"/>
              <a:t>✓ VNF Guidelines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64A1F07-D3EB-B047-8B47-7DA0721E3AAF}"/>
              </a:ext>
            </a:extLst>
          </p:cNvPr>
          <p:cNvSpPr txBox="1"/>
          <p:nvPr/>
        </p:nvSpPr>
        <p:spPr>
          <a:xfrm>
            <a:off x="796468" y="3431028"/>
            <a:ext cx="19896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Ops &amp; LCM Requirements.</a:t>
            </a:r>
          </a:p>
          <a:p>
            <a:r>
              <a:rPr lang="en-US" sz="1200" dirty="0"/>
              <a:t>✓ Security Requirements.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6D9508E-F631-6049-9EE0-418BC58FDAA6}"/>
              </a:ext>
            </a:extLst>
          </p:cNvPr>
          <p:cNvSpPr txBox="1"/>
          <p:nvPr/>
        </p:nvSpPr>
        <p:spPr>
          <a:xfrm>
            <a:off x="787650" y="4844511"/>
            <a:ext cx="19964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Certification Requirements.</a:t>
            </a:r>
          </a:p>
          <a:p>
            <a:r>
              <a:rPr lang="en-US" sz="1200" dirty="0"/>
              <a:t>✓ Badging Requirements.</a:t>
            </a:r>
          </a:p>
          <a:p>
            <a:r>
              <a:rPr lang="en-US" sz="1200" dirty="0"/>
              <a:t>✓ E2E </a:t>
            </a:r>
            <a:r>
              <a:rPr lang="en-US" sz="1200" dirty="0" err="1"/>
              <a:t>Frmwrk</a:t>
            </a:r>
            <a:r>
              <a:rPr lang="en-US" sz="1200" dirty="0"/>
              <a:t> Requirements.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9D09A77-7B96-114D-8262-480F765EBA94}"/>
              </a:ext>
            </a:extLst>
          </p:cNvPr>
          <p:cNvSpPr txBox="1"/>
          <p:nvPr/>
        </p:nvSpPr>
        <p:spPr>
          <a:xfrm>
            <a:off x="3015756" y="2021345"/>
            <a:ext cx="16298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Next Level of Details</a:t>
            </a:r>
          </a:p>
          <a:p>
            <a:r>
              <a:rPr lang="en-US" sz="1200" dirty="0"/>
              <a:t>✓ Storage</a:t>
            </a:r>
          </a:p>
          <a:p>
            <a:r>
              <a:rPr lang="en-US" sz="1200" dirty="0"/>
              <a:t>✓ Neutron Extension</a:t>
            </a:r>
          </a:p>
          <a:p>
            <a:r>
              <a:rPr lang="en-US" sz="1200" dirty="0"/>
              <a:t>✓ Acceleration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31DAFDD-B7C7-8A41-A56D-1DE4A5AFA9F3}"/>
              </a:ext>
            </a:extLst>
          </p:cNvPr>
          <p:cNvSpPr txBox="1"/>
          <p:nvPr/>
        </p:nvSpPr>
        <p:spPr>
          <a:xfrm>
            <a:off x="3023293" y="3431028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Ops &amp; LCM.</a:t>
            </a:r>
          </a:p>
          <a:p>
            <a:r>
              <a:rPr lang="en-US" sz="1200" dirty="0"/>
              <a:t>✓ Security.</a:t>
            </a:r>
          </a:p>
          <a:p>
            <a:r>
              <a:rPr lang="en-US" sz="1200" dirty="0"/>
              <a:t>✓ APIs.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F45712A1-1415-7F45-88E0-ED348F0EFE19}"/>
              </a:ext>
            </a:extLst>
          </p:cNvPr>
          <p:cNvSpPr txBox="1"/>
          <p:nvPr/>
        </p:nvSpPr>
        <p:spPr>
          <a:xfrm>
            <a:off x="3015756" y="4844425"/>
            <a:ext cx="16245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Gap analysis.</a:t>
            </a:r>
          </a:p>
          <a:p>
            <a:r>
              <a:rPr lang="en-US" sz="1200" dirty="0"/>
              <a:t>✓ HW Accel Interfaces.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274BB60-9D35-4D40-92CA-A2A26F265795}"/>
              </a:ext>
            </a:extLst>
          </p:cNvPr>
          <p:cNvSpPr txBox="1"/>
          <p:nvPr/>
        </p:nvSpPr>
        <p:spPr>
          <a:xfrm>
            <a:off x="5302990" y="2021345"/>
            <a:ext cx="15311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Principles</a:t>
            </a:r>
          </a:p>
          <a:p>
            <a:r>
              <a:rPr lang="en-US" sz="1200" dirty="0"/>
              <a:t>✓ Requirements </a:t>
            </a:r>
          </a:p>
          <a:p>
            <a:r>
              <a:rPr lang="en-US" sz="1200" dirty="0"/>
              <a:t>✓ Initial Requirements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42D8CDFC-1A27-814E-935B-64AF543B01F5}"/>
              </a:ext>
            </a:extLst>
          </p:cNvPr>
          <p:cNvSpPr txBox="1"/>
          <p:nvPr/>
        </p:nvSpPr>
        <p:spPr>
          <a:xfrm>
            <a:off x="5302990" y="3431028"/>
            <a:ext cx="10807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Ops &amp; LCM</a:t>
            </a:r>
          </a:p>
          <a:p>
            <a:r>
              <a:rPr lang="en-US" sz="1200" dirty="0"/>
              <a:t>✓ Security. </a:t>
            </a:r>
          </a:p>
          <a:p>
            <a:r>
              <a:rPr lang="en-US" sz="1200" dirty="0"/>
              <a:t>✓ APIs.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AD5A0A7-8982-0948-850D-11E05B13D04E}"/>
              </a:ext>
            </a:extLst>
          </p:cNvPr>
          <p:cNvSpPr txBox="1"/>
          <p:nvPr/>
        </p:nvSpPr>
        <p:spPr>
          <a:xfrm>
            <a:off x="5303056" y="4840711"/>
            <a:ext cx="15215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Gap analysis.</a:t>
            </a:r>
          </a:p>
          <a:p>
            <a:r>
              <a:rPr lang="en-US" sz="1200" dirty="0"/>
              <a:t>✓ Standard Interfaces.</a:t>
            </a:r>
          </a:p>
          <a:p>
            <a:r>
              <a:rPr lang="en-US" sz="1200" dirty="0"/>
              <a:t>✓ Multi-Tenancy.</a:t>
            </a:r>
          </a:p>
          <a:p>
            <a:r>
              <a:rPr lang="en-US" sz="1200" dirty="0"/>
              <a:t>✓ Operating Model.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C5AB63DB-D3B0-C44D-A814-5674533CEE7E}"/>
              </a:ext>
            </a:extLst>
          </p:cNvPr>
          <p:cNvSpPr txBox="1"/>
          <p:nvPr/>
        </p:nvSpPr>
        <p:spPr>
          <a:xfrm>
            <a:off x="7632552" y="2024744"/>
            <a:ext cx="17091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RI Requirements</a:t>
            </a:r>
          </a:p>
          <a:p>
            <a:r>
              <a:rPr lang="en-US" sz="1200" dirty="0"/>
              <a:t>✓ NFVI Required State </a:t>
            </a:r>
          </a:p>
          <a:p>
            <a:r>
              <a:rPr lang="en-US" sz="1200" dirty="0"/>
              <a:t>✓ Installer Requirements.</a:t>
            </a:r>
          </a:p>
          <a:p>
            <a:r>
              <a:rPr lang="en-US" sz="1200" dirty="0"/>
              <a:t>✓ Labs Requirements.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82B33653-24E6-C741-BC65-35CCB0F50207}"/>
              </a:ext>
            </a:extLst>
          </p:cNvPr>
          <p:cNvSpPr txBox="1"/>
          <p:nvPr/>
        </p:nvSpPr>
        <p:spPr>
          <a:xfrm>
            <a:off x="7650002" y="3429302"/>
            <a:ext cx="12307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Lab Models.</a:t>
            </a:r>
          </a:p>
          <a:p>
            <a:r>
              <a:rPr lang="en-US" sz="1200" dirty="0"/>
              <a:t>✓ Labs Playbook.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6B0A5AB9-FFD8-ED4C-AEDD-7EE0DAF76BD5}"/>
              </a:ext>
            </a:extLst>
          </p:cNvPr>
          <p:cNvSpPr txBox="1"/>
          <p:nvPr/>
        </p:nvSpPr>
        <p:spPr>
          <a:xfrm>
            <a:off x="7632552" y="4840711"/>
            <a:ext cx="15913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Installation Playbook.</a:t>
            </a:r>
          </a:p>
          <a:p>
            <a:r>
              <a:rPr lang="en-US" sz="1200" dirty="0"/>
              <a:t>✓ User Manual.</a:t>
            </a:r>
          </a:p>
          <a:p>
            <a:r>
              <a:rPr lang="en-US" sz="1200" dirty="0"/>
              <a:t>✓ Gaps Analysis.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5450CA3B-8ACD-CD49-8B96-C91A61930027}"/>
              </a:ext>
            </a:extLst>
          </p:cNvPr>
          <p:cNvSpPr txBox="1"/>
          <p:nvPr/>
        </p:nvSpPr>
        <p:spPr>
          <a:xfrm>
            <a:off x="9967200" y="2016501"/>
            <a:ext cx="22222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E2E NFVI </a:t>
            </a:r>
            <a:r>
              <a:rPr lang="en-US" sz="1200" dirty="0" err="1"/>
              <a:t>Frwk</a:t>
            </a:r>
            <a:r>
              <a:rPr lang="en-US" sz="1200" dirty="0"/>
              <a:t> Requirements</a:t>
            </a:r>
          </a:p>
          <a:p>
            <a:r>
              <a:rPr lang="en-US" sz="1200" dirty="0"/>
              <a:t>✓ NFVI Test Cases Requirements.</a:t>
            </a:r>
          </a:p>
          <a:p>
            <a:r>
              <a:rPr lang="en-US" sz="1200" dirty="0"/>
              <a:t>✓ Test Cases Traceability.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9959F40-BF94-BD48-B788-4C94C4580EF4}"/>
              </a:ext>
            </a:extLst>
          </p:cNvPr>
          <p:cNvSpPr txBox="1"/>
          <p:nvPr/>
        </p:nvSpPr>
        <p:spPr>
          <a:xfrm>
            <a:off x="9946173" y="3427597"/>
            <a:ext cx="21686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E2E VNF </a:t>
            </a:r>
            <a:r>
              <a:rPr lang="en-US" sz="1200" dirty="0" err="1"/>
              <a:t>Frwk</a:t>
            </a:r>
            <a:r>
              <a:rPr lang="en-US" sz="1200" dirty="0"/>
              <a:t> Requirements</a:t>
            </a:r>
          </a:p>
          <a:p>
            <a:r>
              <a:rPr lang="en-US" sz="1200" dirty="0"/>
              <a:t>✓ VNF Test Cases Requirements.</a:t>
            </a:r>
          </a:p>
          <a:p>
            <a:r>
              <a:rPr lang="en-US" sz="1200" dirty="0"/>
              <a:t>✓ Test Cases Traceability.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D1EDF12-922D-D746-95A3-82F810EB9AC2}"/>
              </a:ext>
            </a:extLst>
          </p:cNvPr>
          <p:cNvSpPr txBox="1"/>
          <p:nvPr/>
        </p:nvSpPr>
        <p:spPr>
          <a:xfrm>
            <a:off x="9967328" y="4848076"/>
            <a:ext cx="17032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Certification Playbook.</a:t>
            </a:r>
          </a:p>
          <a:p>
            <a:r>
              <a:rPr lang="en-US" sz="1200" dirty="0"/>
              <a:t>✓ User Manuals.</a:t>
            </a:r>
          </a:p>
          <a:p>
            <a:r>
              <a:rPr lang="en-US" sz="1200" dirty="0"/>
              <a:t>✓ Tests Traceability.</a:t>
            </a:r>
          </a:p>
          <a:p>
            <a:r>
              <a:rPr lang="en-US" sz="1200" dirty="0"/>
              <a:t>✓ Gaps Analysis.</a:t>
            </a:r>
          </a:p>
        </p:txBody>
      </p:sp>
    </p:spTree>
    <p:extLst>
      <p:ext uri="{BB962C8B-B14F-4D97-AF65-F5344CB8AC3E}">
        <p14:creationId xmlns:p14="http://schemas.microsoft.com/office/powerpoint/2010/main" val="127684884"/>
      </p:ext>
    </p:extLst>
  </p:cSld>
  <p:clrMapOvr>
    <a:masterClrMapping/>
  </p:clrMapOvr>
  <p:transition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28CF6DE-583E-4C48-992A-6158CFA5F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Work Stream Leads/Co-Leads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2" name="Rounded Rectangle 81">
            <a:extLst>
              <a:ext uri="{FF2B5EF4-FFF2-40B4-BE49-F238E27FC236}">
                <a16:creationId xmlns:a16="http://schemas.microsoft.com/office/drawing/2014/main" id="{7247D79C-2A6D-D74B-82C2-8A07C47C54E1}"/>
              </a:ext>
            </a:extLst>
          </p:cNvPr>
          <p:cNvSpPr/>
          <p:nvPr/>
        </p:nvSpPr>
        <p:spPr>
          <a:xfrm>
            <a:off x="795187" y="1452385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Core</a:t>
            </a:r>
          </a:p>
        </p:txBody>
      </p:sp>
      <p:sp>
        <p:nvSpPr>
          <p:cNvPr id="83" name="Rounded Rectangle 82">
            <a:extLst>
              <a:ext uri="{FF2B5EF4-FFF2-40B4-BE49-F238E27FC236}">
                <a16:creationId xmlns:a16="http://schemas.microsoft.com/office/drawing/2014/main" id="{33AAC71C-DFF6-6F42-B582-51FB8272F20A}"/>
              </a:ext>
            </a:extLst>
          </p:cNvPr>
          <p:cNvSpPr/>
          <p:nvPr/>
        </p:nvSpPr>
        <p:spPr>
          <a:xfrm>
            <a:off x="800237" y="2860644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Ops</a:t>
            </a:r>
          </a:p>
        </p:txBody>
      </p:sp>
      <p:sp>
        <p:nvSpPr>
          <p:cNvPr id="84" name="Rounded Rectangle 83">
            <a:extLst>
              <a:ext uri="{FF2B5EF4-FFF2-40B4-BE49-F238E27FC236}">
                <a16:creationId xmlns:a16="http://schemas.microsoft.com/office/drawing/2014/main" id="{21792B12-EC83-8C47-9E25-54975C8B9E9F}"/>
              </a:ext>
            </a:extLst>
          </p:cNvPr>
          <p:cNvSpPr/>
          <p:nvPr/>
        </p:nvSpPr>
        <p:spPr>
          <a:xfrm>
            <a:off x="797617" y="4298579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Compliance</a:t>
            </a: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5500EA06-9900-E848-B439-C3F9DE3DDA37}"/>
              </a:ext>
            </a:extLst>
          </p:cNvPr>
          <p:cNvGrpSpPr/>
          <p:nvPr/>
        </p:nvGrpSpPr>
        <p:grpSpPr>
          <a:xfrm>
            <a:off x="3023293" y="1459049"/>
            <a:ext cx="1671962" cy="457200"/>
            <a:chOff x="4033096" y="4157317"/>
            <a:chExt cx="1671962" cy="457200"/>
          </a:xfrm>
        </p:grpSpPr>
        <p:sp>
          <p:nvSpPr>
            <p:cNvPr id="86" name="Rounded Rectangle 85">
              <a:extLst>
                <a:ext uri="{FF2B5EF4-FFF2-40B4-BE49-F238E27FC236}">
                  <a16:creationId xmlns:a16="http://schemas.microsoft.com/office/drawing/2014/main" id="{45DEF8BD-C897-7C4D-845B-A5E0B0B977E5}"/>
                </a:ext>
              </a:extLst>
            </p:cNvPr>
            <p:cNvSpPr/>
            <p:nvPr/>
          </p:nvSpPr>
          <p:spPr>
            <a:xfrm>
              <a:off x="4033096" y="4157317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Core</a:t>
              </a:r>
            </a:p>
          </p:txBody>
        </p:sp>
        <p:pic>
          <p:nvPicPr>
            <p:cNvPr id="87" name="Picture 86">
              <a:extLst>
                <a:ext uri="{FF2B5EF4-FFF2-40B4-BE49-F238E27FC236}">
                  <a16:creationId xmlns:a16="http://schemas.microsoft.com/office/drawing/2014/main" id="{08BF844F-84DB-5D4B-9413-514B509817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4225690"/>
              <a:ext cx="302486" cy="320453"/>
            </a:xfrm>
            <a:prstGeom prst="rect">
              <a:avLst/>
            </a:prstGeom>
          </p:spPr>
        </p:pic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D6DB4E82-52EA-F146-B38A-0C503A8B1CDC}"/>
              </a:ext>
            </a:extLst>
          </p:cNvPr>
          <p:cNvGrpSpPr/>
          <p:nvPr/>
        </p:nvGrpSpPr>
        <p:grpSpPr>
          <a:xfrm>
            <a:off x="3028343" y="2867308"/>
            <a:ext cx="1671962" cy="457200"/>
            <a:chOff x="4017119" y="4685036"/>
            <a:chExt cx="1671962" cy="457200"/>
          </a:xfrm>
        </p:grpSpPr>
        <p:sp>
          <p:nvSpPr>
            <p:cNvPr id="89" name="Rounded Rectangle 88">
              <a:extLst>
                <a:ext uri="{FF2B5EF4-FFF2-40B4-BE49-F238E27FC236}">
                  <a16:creationId xmlns:a16="http://schemas.microsoft.com/office/drawing/2014/main" id="{DB85ADCF-A4F8-7B4F-A737-7D7500C95240}"/>
                </a:ext>
              </a:extLst>
            </p:cNvPr>
            <p:cNvSpPr/>
            <p:nvPr/>
          </p:nvSpPr>
          <p:spPr>
            <a:xfrm>
              <a:off x="4017119" y="4685036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Ops</a:t>
              </a:r>
            </a:p>
          </p:txBody>
        </p:sp>
        <p:pic>
          <p:nvPicPr>
            <p:cNvPr id="92" name="Picture 91">
              <a:extLst>
                <a:ext uri="{FF2B5EF4-FFF2-40B4-BE49-F238E27FC236}">
                  <a16:creationId xmlns:a16="http://schemas.microsoft.com/office/drawing/2014/main" id="{1CACA79A-27DA-194B-BA08-B3728518CE3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4754784"/>
              <a:ext cx="302486" cy="320453"/>
            </a:xfrm>
            <a:prstGeom prst="rect">
              <a:avLst/>
            </a:prstGeom>
          </p:spPr>
        </p:pic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8FC4D58D-766B-F849-AC95-952B464A5D9C}"/>
              </a:ext>
            </a:extLst>
          </p:cNvPr>
          <p:cNvGrpSpPr/>
          <p:nvPr/>
        </p:nvGrpSpPr>
        <p:grpSpPr>
          <a:xfrm>
            <a:off x="3025723" y="4305243"/>
            <a:ext cx="1671962" cy="457200"/>
            <a:chOff x="4017119" y="5207124"/>
            <a:chExt cx="1671962" cy="457200"/>
          </a:xfrm>
        </p:grpSpPr>
        <p:sp>
          <p:nvSpPr>
            <p:cNvPr id="94" name="Rounded Rectangle 93">
              <a:extLst>
                <a:ext uri="{FF2B5EF4-FFF2-40B4-BE49-F238E27FC236}">
                  <a16:creationId xmlns:a16="http://schemas.microsoft.com/office/drawing/2014/main" id="{083B113D-6CB9-6949-947A-D47A2A66BDF3}"/>
                </a:ext>
              </a:extLst>
            </p:cNvPr>
            <p:cNvSpPr/>
            <p:nvPr/>
          </p:nvSpPr>
          <p:spPr>
            <a:xfrm>
              <a:off x="4017119" y="5207124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Dev</a:t>
              </a:r>
            </a:p>
          </p:txBody>
        </p:sp>
        <p:pic>
          <p:nvPicPr>
            <p:cNvPr id="95" name="Picture 94">
              <a:extLst>
                <a:ext uri="{FF2B5EF4-FFF2-40B4-BE49-F238E27FC236}">
                  <a16:creationId xmlns:a16="http://schemas.microsoft.com/office/drawing/2014/main" id="{EAA61507-4DA5-8049-A62E-E82A4EE63A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5275497"/>
              <a:ext cx="302486" cy="320453"/>
            </a:xfrm>
            <a:prstGeom prst="rect">
              <a:avLst/>
            </a:prstGeom>
          </p:spPr>
        </p:pic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6916C167-7F6C-1C4D-BDC0-ADB4C27FF0EE}"/>
              </a:ext>
            </a:extLst>
          </p:cNvPr>
          <p:cNvGrpSpPr/>
          <p:nvPr/>
        </p:nvGrpSpPr>
        <p:grpSpPr>
          <a:xfrm>
            <a:off x="5302990" y="1459049"/>
            <a:ext cx="1671962" cy="457200"/>
            <a:chOff x="6712759" y="4120927"/>
            <a:chExt cx="1671962" cy="457200"/>
          </a:xfrm>
        </p:grpSpPr>
        <p:sp>
          <p:nvSpPr>
            <p:cNvPr id="97" name="Rounded Rectangle 96">
              <a:extLst>
                <a:ext uri="{FF2B5EF4-FFF2-40B4-BE49-F238E27FC236}">
                  <a16:creationId xmlns:a16="http://schemas.microsoft.com/office/drawing/2014/main" id="{ED1AC588-3136-7B45-A59B-3DF3BEF23BD4}"/>
                </a:ext>
              </a:extLst>
            </p:cNvPr>
            <p:cNvSpPr/>
            <p:nvPr/>
          </p:nvSpPr>
          <p:spPr>
            <a:xfrm>
              <a:off x="6712759" y="4120927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Core</a:t>
              </a:r>
            </a:p>
          </p:txBody>
        </p:sp>
        <p:pic>
          <p:nvPicPr>
            <p:cNvPr id="98" name="Picture 97">
              <a:extLst>
                <a:ext uri="{FF2B5EF4-FFF2-40B4-BE49-F238E27FC236}">
                  <a16:creationId xmlns:a16="http://schemas.microsoft.com/office/drawing/2014/main" id="{79B54E30-8B0B-CC42-88B2-9EAA5E38E0F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21808" y="4148397"/>
              <a:ext cx="385632" cy="381210"/>
            </a:xfrm>
            <a:prstGeom prst="rect">
              <a:avLst/>
            </a:prstGeom>
          </p:spPr>
        </p:pic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A36A4392-F1B9-FA44-A7C4-756B8C3E0F3E}"/>
              </a:ext>
            </a:extLst>
          </p:cNvPr>
          <p:cNvGrpSpPr/>
          <p:nvPr/>
        </p:nvGrpSpPr>
        <p:grpSpPr>
          <a:xfrm>
            <a:off x="5308040" y="2867308"/>
            <a:ext cx="1671962" cy="457200"/>
            <a:chOff x="6696782" y="4648646"/>
            <a:chExt cx="1671962" cy="457200"/>
          </a:xfrm>
        </p:grpSpPr>
        <p:sp>
          <p:nvSpPr>
            <p:cNvPr id="100" name="Rounded Rectangle 99">
              <a:extLst>
                <a:ext uri="{FF2B5EF4-FFF2-40B4-BE49-F238E27FC236}">
                  <a16:creationId xmlns:a16="http://schemas.microsoft.com/office/drawing/2014/main" id="{0CF28427-4CF1-3A45-AAB4-977FCA564A34}"/>
                </a:ext>
              </a:extLst>
            </p:cNvPr>
            <p:cNvSpPr/>
            <p:nvPr/>
          </p:nvSpPr>
          <p:spPr>
            <a:xfrm>
              <a:off x="6696782" y="4648646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Ops</a:t>
              </a:r>
            </a:p>
          </p:txBody>
        </p:sp>
        <p:pic>
          <p:nvPicPr>
            <p:cNvPr id="101" name="Picture 100">
              <a:extLst>
                <a:ext uri="{FF2B5EF4-FFF2-40B4-BE49-F238E27FC236}">
                  <a16:creationId xmlns:a16="http://schemas.microsoft.com/office/drawing/2014/main" id="{4DBB9A60-D9A1-A04F-8C2F-0EE2C975DCE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21808" y="4682718"/>
              <a:ext cx="385632" cy="381210"/>
            </a:xfrm>
            <a:prstGeom prst="rect">
              <a:avLst/>
            </a:prstGeom>
          </p:spPr>
        </p:pic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8AB2F202-1ACD-314B-A6A2-92B25959A638}"/>
              </a:ext>
            </a:extLst>
          </p:cNvPr>
          <p:cNvGrpSpPr/>
          <p:nvPr/>
        </p:nvGrpSpPr>
        <p:grpSpPr>
          <a:xfrm>
            <a:off x="5305420" y="4305243"/>
            <a:ext cx="1671962" cy="457200"/>
            <a:chOff x="6696782" y="5170734"/>
            <a:chExt cx="1671962" cy="457200"/>
          </a:xfrm>
        </p:grpSpPr>
        <p:sp>
          <p:nvSpPr>
            <p:cNvPr id="103" name="Rounded Rectangle 102">
              <a:extLst>
                <a:ext uri="{FF2B5EF4-FFF2-40B4-BE49-F238E27FC236}">
                  <a16:creationId xmlns:a16="http://schemas.microsoft.com/office/drawing/2014/main" id="{C4FE9606-A00B-A64F-85A0-21452611E9C1}"/>
                </a:ext>
              </a:extLst>
            </p:cNvPr>
            <p:cNvSpPr/>
            <p:nvPr/>
          </p:nvSpPr>
          <p:spPr>
            <a:xfrm>
              <a:off x="6696782" y="5170734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Dev</a:t>
              </a:r>
            </a:p>
          </p:txBody>
        </p:sp>
        <p:pic>
          <p:nvPicPr>
            <p:cNvPr id="104" name="Picture 103">
              <a:extLst>
                <a:ext uri="{FF2B5EF4-FFF2-40B4-BE49-F238E27FC236}">
                  <a16:creationId xmlns:a16="http://schemas.microsoft.com/office/drawing/2014/main" id="{D5B80769-7E3C-7842-8339-2E299235CBA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33333" y="5208729"/>
              <a:ext cx="385632" cy="381210"/>
            </a:xfrm>
            <a:prstGeom prst="rect">
              <a:avLst/>
            </a:prstGeom>
          </p:spPr>
        </p:pic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F600FFF3-3268-9E42-B319-78E3112FF6DA}"/>
              </a:ext>
            </a:extLst>
          </p:cNvPr>
          <p:cNvGrpSpPr/>
          <p:nvPr/>
        </p:nvGrpSpPr>
        <p:grpSpPr>
          <a:xfrm>
            <a:off x="7632552" y="1458935"/>
            <a:ext cx="1671962" cy="457200"/>
            <a:chOff x="9932685" y="4146080"/>
            <a:chExt cx="1671962" cy="457200"/>
          </a:xfrm>
        </p:grpSpPr>
        <p:sp>
          <p:nvSpPr>
            <p:cNvPr id="106" name="Rounded Rectangle 105">
              <a:extLst>
                <a:ext uri="{FF2B5EF4-FFF2-40B4-BE49-F238E27FC236}">
                  <a16:creationId xmlns:a16="http://schemas.microsoft.com/office/drawing/2014/main" id="{DDFB91FE-096C-CE47-A5AA-059EC054C42D}"/>
                </a:ext>
              </a:extLst>
            </p:cNvPr>
            <p:cNvSpPr/>
            <p:nvPr/>
          </p:nvSpPr>
          <p:spPr>
            <a:xfrm>
              <a:off x="9932685" y="4146080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Core</a:t>
              </a:r>
            </a:p>
          </p:txBody>
        </p:sp>
        <p:pic>
          <p:nvPicPr>
            <p:cNvPr id="107" name="Picture 106">
              <a:extLst>
                <a:ext uri="{FF2B5EF4-FFF2-40B4-BE49-F238E27FC236}">
                  <a16:creationId xmlns:a16="http://schemas.microsoft.com/office/drawing/2014/main" id="{0E94C67B-5F89-AD40-863E-6D5443E504E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292710"/>
              <a:ext cx="783543" cy="186412"/>
            </a:xfrm>
            <a:prstGeom prst="rect">
              <a:avLst/>
            </a:prstGeom>
          </p:spPr>
        </p:pic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3DE6A1A2-46C9-8D4A-BD7E-6C0CFFD61649}"/>
              </a:ext>
            </a:extLst>
          </p:cNvPr>
          <p:cNvGrpSpPr/>
          <p:nvPr/>
        </p:nvGrpSpPr>
        <p:grpSpPr>
          <a:xfrm>
            <a:off x="7650002" y="2896870"/>
            <a:ext cx="1671962" cy="457200"/>
            <a:chOff x="9929108" y="4703475"/>
            <a:chExt cx="1671962" cy="457200"/>
          </a:xfrm>
        </p:grpSpPr>
        <p:sp>
          <p:nvSpPr>
            <p:cNvPr id="109" name="Rounded Rectangle 108">
              <a:extLst>
                <a:ext uri="{FF2B5EF4-FFF2-40B4-BE49-F238E27FC236}">
                  <a16:creationId xmlns:a16="http://schemas.microsoft.com/office/drawing/2014/main" id="{A80041A0-0ED8-A54F-A42D-05E1F7BDC759}"/>
                </a:ext>
              </a:extLst>
            </p:cNvPr>
            <p:cNvSpPr/>
            <p:nvPr/>
          </p:nvSpPr>
          <p:spPr>
            <a:xfrm>
              <a:off x="9929108" y="4703475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Labs</a:t>
              </a:r>
            </a:p>
          </p:txBody>
        </p:sp>
        <p:pic>
          <p:nvPicPr>
            <p:cNvPr id="110" name="Picture 109">
              <a:extLst>
                <a:ext uri="{FF2B5EF4-FFF2-40B4-BE49-F238E27FC236}">
                  <a16:creationId xmlns:a16="http://schemas.microsoft.com/office/drawing/2014/main" id="{786558F9-E894-AE45-B4D4-56FB67E8B54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838869"/>
              <a:ext cx="783543" cy="186412"/>
            </a:xfrm>
            <a:prstGeom prst="rect">
              <a:avLst/>
            </a:prstGeom>
          </p:spPr>
        </p:pic>
      </p:grpSp>
      <p:sp>
        <p:nvSpPr>
          <p:cNvPr id="111" name="Rounded Rectangle 110">
            <a:extLst>
              <a:ext uri="{FF2B5EF4-FFF2-40B4-BE49-F238E27FC236}">
                <a16:creationId xmlns:a16="http://schemas.microsoft.com/office/drawing/2014/main" id="{179B575B-130E-8D4E-AF8D-30B0E170C254}"/>
              </a:ext>
            </a:extLst>
          </p:cNvPr>
          <p:cNvSpPr/>
          <p:nvPr/>
        </p:nvSpPr>
        <p:spPr>
          <a:xfrm>
            <a:off x="9946173" y="1452271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RC1 NFVI</a:t>
            </a:r>
          </a:p>
        </p:txBody>
      </p:sp>
      <p:pic>
        <p:nvPicPr>
          <p:cNvPr id="112" name="Picture 111">
            <a:extLst>
              <a:ext uri="{FF2B5EF4-FFF2-40B4-BE49-F238E27FC236}">
                <a16:creationId xmlns:a16="http://schemas.microsoft.com/office/drawing/2014/main" id="{F3C2F0D1-48AA-9C45-99F9-455D382F568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74662" y="1520510"/>
            <a:ext cx="324046" cy="299118"/>
          </a:xfrm>
          <a:prstGeom prst="rect">
            <a:avLst/>
          </a:prstGeom>
        </p:spPr>
      </p:pic>
      <p:grpSp>
        <p:nvGrpSpPr>
          <p:cNvPr id="113" name="Group 112">
            <a:extLst>
              <a:ext uri="{FF2B5EF4-FFF2-40B4-BE49-F238E27FC236}">
                <a16:creationId xmlns:a16="http://schemas.microsoft.com/office/drawing/2014/main" id="{97FBEB63-527F-FA4C-9FB1-EF096D2E7CCA}"/>
              </a:ext>
            </a:extLst>
          </p:cNvPr>
          <p:cNvGrpSpPr/>
          <p:nvPr/>
        </p:nvGrpSpPr>
        <p:grpSpPr>
          <a:xfrm>
            <a:off x="7651979" y="4343130"/>
            <a:ext cx="1671962" cy="457200"/>
            <a:chOff x="9929108" y="4703475"/>
            <a:chExt cx="1671962" cy="457200"/>
          </a:xfrm>
        </p:grpSpPr>
        <p:sp>
          <p:nvSpPr>
            <p:cNvPr id="114" name="Rounded Rectangle 113">
              <a:extLst>
                <a:ext uri="{FF2B5EF4-FFF2-40B4-BE49-F238E27FC236}">
                  <a16:creationId xmlns:a16="http://schemas.microsoft.com/office/drawing/2014/main" id="{EBA366BD-546E-1844-9CF7-17F0F5CD9236}"/>
                </a:ext>
              </a:extLst>
            </p:cNvPr>
            <p:cNvSpPr/>
            <p:nvPr/>
          </p:nvSpPr>
          <p:spPr>
            <a:xfrm>
              <a:off x="9929108" y="4703475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Dev </a:t>
              </a:r>
            </a:p>
          </p:txBody>
        </p:sp>
        <p:pic>
          <p:nvPicPr>
            <p:cNvPr id="115" name="Picture 114">
              <a:extLst>
                <a:ext uri="{FF2B5EF4-FFF2-40B4-BE49-F238E27FC236}">
                  <a16:creationId xmlns:a16="http://schemas.microsoft.com/office/drawing/2014/main" id="{0DE56ED2-990E-A548-8BB5-D02801DCB89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838869"/>
              <a:ext cx="783543" cy="186412"/>
            </a:xfrm>
            <a:prstGeom prst="rect">
              <a:avLst/>
            </a:prstGeom>
          </p:spPr>
        </p:pic>
      </p:grpSp>
      <p:sp>
        <p:nvSpPr>
          <p:cNvPr id="116" name="Rounded Rectangle 115">
            <a:extLst>
              <a:ext uri="{FF2B5EF4-FFF2-40B4-BE49-F238E27FC236}">
                <a16:creationId xmlns:a16="http://schemas.microsoft.com/office/drawing/2014/main" id="{23D0BE74-B409-554D-B2BA-134A06131FCD}"/>
              </a:ext>
            </a:extLst>
          </p:cNvPr>
          <p:cNvSpPr/>
          <p:nvPr/>
        </p:nvSpPr>
        <p:spPr>
          <a:xfrm>
            <a:off x="9967200" y="2896870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RC1 VNF</a:t>
            </a:r>
          </a:p>
        </p:txBody>
      </p:sp>
      <p:pic>
        <p:nvPicPr>
          <p:cNvPr id="117" name="Picture 116">
            <a:extLst>
              <a:ext uri="{FF2B5EF4-FFF2-40B4-BE49-F238E27FC236}">
                <a16:creationId xmlns:a16="http://schemas.microsoft.com/office/drawing/2014/main" id="{B6F270C3-8BB2-EB4D-80EE-D3ECA32898F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66510" y="2963279"/>
            <a:ext cx="354245" cy="326994"/>
          </a:xfrm>
          <a:prstGeom prst="rect">
            <a:avLst/>
          </a:prstGeom>
        </p:spPr>
      </p:pic>
      <p:sp>
        <p:nvSpPr>
          <p:cNvPr id="118" name="Rounded Rectangle 117">
            <a:extLst>
              <a:ext uri="{FF2B5EF4-FFF2-40B4-BE49-F238E27FC236}">
                <a16:creationId xmlns:a16="http://schemas.microsoft.com/office/drawing/2014/main" id="{FAD0317E-4848-D744-B3D1-02701F466C58}"/>
              </a:ext>
            </a:extLst>
          </p:cNvPr>
          <p:cNvSpPr/>
          <p:nvPr/>
        </p:nvSpPr>
        <p:spPr>
          <a:xfrm>
            <a:off x="9967200" y="4311575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RC1 Dev</a:t>
            </a:r>
          </a:p>
        </p:txBody>
      </p:sp>
      <p:pic>
        <p:nvPicPr>
          <p:cNvPr id="119" name="Picture 118">
            <a:extLst>
              <a:ext uri="{FF2B5EF4-FFF2-40B4-BE49-F238E27FC236}">
                <a16:creationId xmlns:a16="http://schemas.microsoft.com/office/drawing/2014/main" id="{76A43916-2589-C44B-A62A-C161B1852E9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63890" y="4385102"/>
            <a:ext cx="354245" cy="326994"/>
          </a:xfrm>
          <a:prstGeom prst="rect">
            <a:avLst/>
          </a:prstGeom>
        </p:spPr>
      </p:pic>
      <p:sp>
        <p:nvSpPr>
          <p:cNvPr id="120" name="TextBox 119">
            <a:extLst>
              <a:ext uri="{FF2B5EF4-FFF2-40B4-BE49-F238E27FC236}">
                <a16:creationId xmlns:a16="http://schemas.microsoft.com/office/drawing/2014/main" id="{44E6E7D4-0C11-7E49-B1E4-DC3519B43C98}"/>
              </a:ext>
            </a:extLst>
          </p:cNvPr>
          <p:cNvSpPr txBox="1"/>
          <p:nvPr/>
        </p:nvSpPr>
        <p:spPr>
          <a:xfrm>
            <a:off x="785303" y="1960469"/>
            <a:ext cx="1604927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Mark </a:t>
            </a:r>
            <a:r>
              <a:rPr lang="en-US" sz="1200" dirty="0" err="1"/>
              <a:t>Shostak</a:t>
            </a:r>
            <a:r>
              <a:rPr lang="en-US" sz="1200" dirty="0"/>
              <a:t> (AT&amp;T)</a:t>
            </a:r>
          </a:p>
          <a:p>
            <a:r>
              <a:rPr lang="en-US" sz="1200" dirty="0"/>
              <a:t>Kelvin </a:t>
            </a:r>
            <a:r>
              <a:rPr lang="en-US" sz="1200" dirty="0" err="1"/>
              <a:t>Edmison</a:t>
            </a:r>
            <a:r>
              <a:rPr lang="en-US" sz="1200" dirty="0"/>
              <a:t> (Nokia)</a:t>
            </a:r>
          </a:p>
          <a:p>
            <a:r>
              <a:rPr lang="en-US" sz="1200" dirty="0"/>
              <a:t>Ulrich Kleber (Huawei)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A7662435-0FB1-D843-BFE8-DFB9DB6DD4EA}"/>
              </a:ext>
            </a:extLst>
          </p:cNvPr>
          <p:cNvSpPr txBox="1"/>
          <p:nvPr/>
        </p:nvSpPr>
        <p:spPr>
          <a:xfrm>
            <a:off x="3015756" y="1955053"/>
            <a:ext cx="1629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Pankaj Goyal (AT&amp;T)</a:t>
            </a:r>
          </a:p>
          <a:p>
            <a:r>
              <a:rPr lang="en-US" sz="1200" dirty="0"/>
              <a:t>Ian Gardner (Vodafone)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AD7432EE-6DD9-8341-B941-AC718100EC13}"/>
              </a:ext>
            </a:extLst>
          </p:cNvPr>
          <p:cNvSpPr txBox="1"/>
          <p:nvPr/>
        </p:nvSpPr>
        <p:spPr>
          <a:xfrm>
            <a:off x="785303" y="3369575"/>
            <a:ext cx="1538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Ahmed </a:t>
            </a:r>
            <a:r>
              <a:rPr lang="en-US" sz="1200" dirty="0" err="1"/>
              <a:t>ElSawaf</a:t>
            </a:r>
            <a:r>
              <a:rPr lang="en-US" sz="1200" dirty="0"/>
              <a:t> (STC)</a:t>
            </a:r>
          </a:p>
          <a:p>
            <a:r>
              <a:rPr lang="en-US" sz="1200" dirty="0"/>
              <a:t>Beth Cohen (Verizon)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2EED6518-73D6-4241-B03E-B23B5334F0C9}"/>
              </a:ext>
            </a:extLst>
          </p:cNvPr>
          <p:cNvSpPr txBox="1"/>
          <p:nvPr/>
        </p:nvSpPr>
        <p:spPr>
          <a:xfrm>
            <a:off x="806055" y="4848076"/>
            <a:ext cx="16536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Victor Gao (Huawei)</a:t>
            </a:r>
          </a:p>
          <a:p>
            <a:r>
              <a:rPr lang="en-US" sz="1200" dirty="0"/>
              <a:t>Yan Yang (China Mobile)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E5D78D13-EBD5-6349-A224-E6DF5E2A087A}"/>
              </a:ext>
            </a:extLst>
          </p:cNvPr>
          <p:cNvSpPr txBox="1"/>
          <p:nvPr/>
        </p:nvSpPr>
        <p:spPr>
          <a:xfrm>
            <a:off x="3040307" y="3427597"/>
            <a:ext cx="1629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 err="1"/>
              <a:t>Karine</a:t>
            </a:r>
            <a:r>
              <a:rPr lang="en-US" sz="1200" dirty="0"/>
              <a:t> Sevilla (Orange)</a:t>
            </a:r>
          </a:p>
          <a:p>
            <a:r>
              <a:rPr lang="en-US" sz="1200" dirty="0"/>
              <a:t>Ian Gardner (Vodafone)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13D73C05-1F8E-AC43-9B51-7545CEAC26E3}"/>
              </a:ext>
            </a:extLst>
          </p:cNvPr>
          <p:cNvSpPr txBox="1"/>
          <p:nvPr/>
        </p:nvSpPr>
        <p:spPr>
          <a:xfrm>
            <a:off x="3028092" y="4866030"/>
            <a:ext cx="22980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Sukhdev </a:t>
            </a:r>
            <a:r>
              <a:rPr lang="en-US" sz="1200" dirty="0" err="1"/>
              <a:t>Kapur</a:t>
            </a:r>
            <a:r>
              <a:rPr lang="en-US" sz="1200" dirty="0"/>
              <a:t> (Juniper Networks)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96321F62-7653-FE40-8B4D-D368A51FA425}"/>
              </a:ext>
            </a:extLst>
          </p:cNvPr>
          <p:cNvSpPr txBox="1"/>
          <p:nvPr/>
        </p:nvSpPr>
        <p:spPr>
          <a:xfrm>
            <a:off x="5302905" y="1881207"/>
            <a:ext cx="162717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Tom </a:t>
            </a:r>
            <a:r>
              <a:rPr lang="en-US" sz="1200" dirty="0" err="1"/>
              <a:t>Kivlin</a:t>
            </a:r>
            <a:r>
              <a:rPr lang="en-US" sz="1200" dirty="0"/>
              <a:t> (Vodafone)</a:t>
            </a:r>
          </a:p>
          <a:p>
            <a:r>
              <a:rPr lang="en-US" sz="1200" dirty="0"/>
              <a:t>Gergely </a:t>
            </a:r>
            <a:r>
              <a:rPr lang="en-US" sz="1200" dirty="0" err="1"/>
              <a:t>Csatari</a:t>
            </a:r>
            <a:r>
              <a:rPr lang="en-US" sz="1200" dirty="0"/>
              <a:t> (Nokia)</a:t>
            </a:r>
          </a:p>
          <a:p>
            <a:r>
              <a:rPr lang="en-US" sz="1200" dirty="0"/>
              <a:t>Peter </a:t>
            </a:r>
            <a:r>
              <a:rPr lang="en-US" sz="1200" dirty="0" err="1"/>
              <a:t>Woerndle</a:t>
            </a:r>
            <a:r>
              <a:rPr lang="en-US" sz="1200" dirty="0"/>
              <a:t> (E///)</a:t>
            </a:r>
          </a:p>
          <a:p>
            <a:r>
              <a:rPr lang="en-US" sz="1200" dirty="0"/>
              <a:t>Xu Yang (Huawei)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BA7ACE8D-8356-534E-9BD3-1EB8B705E835}"/>
              </a:ext>
            </a:extLst>
          </p:cNvPr>
          <p:cNvSpPr txBox="1"/>
          <p:nvPr/>
        </p:nvSpPr>
        <p:spPr>
          <a:xfrm>
            <a:off x="5326157" y="3354070"/>
            <a:ext cx="177907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Tom </a:t>
            </a:r>
            <a:r>
              <a:rPr lang="en-US" sz="1200" dirty="0" err="1"/>
              <a:t>Kivlin</a:t>
            </a:r>
            <a:r>
              <a:rPr lang="en-US" sz="1200" dirty="0"/>
              <a:t> (Vodafone)</a:t>
            </a:r>
          </a:p>
          <a:p>
            <a:r>
              <a:rPr lang="en-US" sz="1200" dirty="0"/>
              <a:t>Mike </a:t>
            </a:r>
            <a:r>
              <a:rPr lang="en-US" sz="1200" dirty="0" err="1"/>
              <a:t>Bustamente</a:t>
            </a:r>
            <a:r>
              <a:rPr lang="en-US" sz="1200" dirty="0"/>
              <a:t> (AT&amp;T)</a:t>
            </a:r>
          </a:p>
          <a:p>
            <a:r>
              <a:rPr lang="en-US" sz="1200" dirty="0"/>
              <a:t>Walter Kozlowski (Telstra)</a:t>
            </a: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892EA9F3-1F27-EC48-91EE-6D40386B960B}"/>
              </a:ext>
            </a:extLst>
          </p:cNvPr>
          <p:cNvSpPr txBox="1"/>
          <p:nvPr/>
        </p:nvSpPr>
        <p:spPr>
          <a:xfrm>
            <a:off x="5326156" y="4882619"/>
            <a:ext cx="22980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Rabi Abdel (VF)</a:t>
            </a:r>
          </a:p>
          <a:p>
            <a:r>
              <a:rPr lang="en-US" sz="1200" dirty="0"/>
              <a:t>Pankaj Goyal (AT&amp;T)</a:t>
            </a:r>
          </a:p>
          <a:p>
            <a:r>
              <a:rPr lang="en-US" sz="1200" dirty="0"/>
              <a:t>Sukhdev </a:t>
            </a:r>
            <a:r>
              <a:rPr lang="en-US" sz="1200" dirty="0" err="1"/>
              <a:t>Kapur</a:t>
            </a:r>
            <a:r>
              <a:rPr lang="en-US" sz="1200" dirty="0"/>
              <a:t> (Juniper Networks)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A41CED8C-D629-F14E-9C81-C64EC2E39A75}"/>
              </a:ext>
            </a:extLst>
          </p:cNvPr>
          <p:cNvSpPr txBox="1"/>
          <p:nvPr/>
        </p:nvSpPr>
        <p:spPr>
          <a:xfrm>
            <a:off x="7653666" y="1922270"/>
            <a:ext cx="16273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Fu </a:t>
            </a:r>
            <a:r>
              <a:rPr lang="en-US" sz="1200" dirty="0" err="1"/>
              <a:t>Qiao</a:t>
            </a:r>
            <a:r>
              <a:rPr lang="en-US" sz="1200" dirty="0"/>
              <a:t> (China Mobile)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CD4A6B4F-6A2E-CB49-9879-6989AB6DBB8A}"/>
              </a:ext>
            </a:extLst>
          </p:cNvPr>
          <p:cNvSpPr txBox="1"/>
          <p:nvPr/>
        </p:nvSpPr>
        <p:spPr>
          <a:xfrm>
            <a:off x="7653666" y="3427597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Rajesh </a:t>
            </a:r>
            <a:r>
              <a:rPr lang="en-US" sz="1200" dirty="0" err="1"/>
              <a:t>Rajamani</a:t>
            </a:r>
            <a:r>
              <a:rPr lang="en-US" sz="1200" dirty="0"/>
              <a:t> (Spirent)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DC45EF8C-8CDF-4B4F-AC03-BF0AB437032B}"/>
              </a:ext>
            </a:extLst>
          </p:cNvPr>
          <p:cNvSpPr txBox="1"/>
          <p:nvPr/>
        </p:nvSpPr>
        <p:spPr>
          <a:xfrm>
            <a:off x="7653666" y="4851842"/>
            <a:ext cx="17475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Cedric </a:t>
            </a:r>
            <a:r>
              <a:rPr lang="en-US" sz="1200" dirty="0" err="1"/>
              <a:t>Ollivier</a:t>
            </a:r>
            <a:r>
              <a:rPr lang="en-US" sz="1200" dirty="0"/>
              <a:t>(Orange)</a:t>
            </a:r>
          </a:p>
          <a:p>
            <a:r>
              <a:rPr lang="en-US" sz="1200" dirty="0"/>
              <a:t>Rex Lee (Huawei)</a:t>
            </a:r>
          </a:p>
          <a:p>
            <a:r>
              <a:rPr lang="en-US" sz="1200" dirty="0"/>
              <a:t>Lei Huang (China Mobile)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BEF9A997-EDD9-744B-9C07-787912C8A139}"/>
              </a:ext>
            </a:extLst>
          </p:cNvPr>
          <p:cNvSpPr txBox="1"/>
          <p:nvPr/>
        </p:nvSpPr>
        <p:spPr>
          <a:xfrm>
            <a:off x="9967200" y="1915359"/>
            <a:ext cx="17235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Mike Fix (AT&amp;T)</a:t>
            </a:r>
          </a:p>
          <a:p>
            <a:r>
              <a:rPr lang="en-US" sz="1200" dirty="0"/>
              <a:t>Rajesh </a:t>
            </a:r>
            <a:r>
              <a:rPr lang="en-US" sz="1200" dirty="0" err="1"/>
              <a:t>Rajamani</a:t>
            </a:r>
            <a:r>
              <a:rPr lang="en-US" sz="1200" dirty="0"/>
              <a:t> (Spirent)</a:t>
            </a:r>
          </a:p>
          <a:p>
            <a:r>
              <a:rPr lang="en-US" sz="1200" dirty="0"/>
              <a:t>Dan Xu (Huawei)</a:t>
            </a: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CF7DB8C1-100B-F44F-93B7-C34DE2C60D5A}"/>
              </a:ext>
            </a:extLst>
          </p:cNvPr>
          <p:cNvSpPr txBox="1"/>
          <p:nvPr/>
        </p:nvSpPr>
        <p:spPr>
          <a:xfrm>
            <a:off x="9977057" y="3363800"/>
            <a:ext cx="20065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Mike Fix (AT&amp;T)</a:t>
            </a:r>
          </a:p>
          <a:p>
            <a:r>
              <a:rPr lang="en-US" sz="1200" dirty="0" err="1"/>
              <a:t>Kanagaraj</a:t>
            </a:r>
            <a:r>
              <a:rPr lang="en-US" sz="1200" dirty="0"/>
              <a:t> Manickam (Huawei)</a:t>
            </a:r>
          </a:p>
          <a:p>
            <a:r>
              <a:rPr lang="en-US" sz="1200" dirty="0"/>
              <a:t>Yan Yang (China Mobile)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7DFA25B1-91F2-E640-BDDB-87643941DBBE}"/>
              </a:ext>
            </a:extLst>
          </p:cNvPr>
          <p:cNvSpPr txBox="1"/>
          <p:nvPr/>
        </p:nvSpPr>
        <p:spPr>
          <a:xfrm>
            <a:off x="9941957" y="4842302"/>
            <a:ext cx="20065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Cedric </a:t>
            </a:r>
            <a:r>
              <a:rPr lang="en-US" sz="1200" dirty="0" err="1"/>
              <a:t>Ollivier</a:t>
            </a:r>
            <a:r>
              <a:rPr lang="en-US" sz="1200" dirty="0"/>
              <a:t>(Orange)</a:t>
            </a:r>
          </a:p>
          <a:p>
            <a:r>
              <a:rPr lang="en-US" sz="1200" dirty="0" err="1"/>
              <a:t>Kanagaraj</a:t>
            </a:r>
            <a:r>
              <a:rPr lang="en-US" sz="1200" dirty="0"/>
              <a:t> Manickam (Huawei)</a:t>
            </a:r>
          </a:p>
          <a:p>
            <a:r>
              <a:rPr lang="en-US" sz="1200" dirty="0"/>
              <a:t>Yan Yang (China Mobile)</a:t>
            </a:r>
          </a:p>
        </p:txBody>
      </p:sp>
    </p:spTree>
    <p:extLst>
      <p:ext uri="{BB962C8B-B14F-4D97-AF65-F5344CB8AC3E}">
        <p14:creationId xmlns:p14="http://schemas.microsoft.com/office/powerpoint/2010/main" val="3983394482"/>
      </p:ext>
    </p:extLst>
  </p:cSld>
  <p:clrMapOvr>
    <a:masterClrMapping/>
  </p:clrMapOvr>
  <p:transition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28CF6DE-583E-4C48-992A-6158CFA5F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The Community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178DCB19-0B60-E64F-96AC-666EEB203C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257" y="1300800"/>
            <a:ext cx="8399917" cy="4483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423984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" name="Table 32">
            <a:extLst>
              <a:ext uri="{FF2B5EF4-FFF2-40B4-BE49-F238E27FC236}">
                <a16:creationId xmlns:a16="http://schemas.microsoft.com/office/drawing/2014/main" id="{676968D7-CE8F-4B45-BEEF-CA9BADBAA8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3542906"/>
              </p:ext>
            </p:extLst>
          </p:nvPr>
        </p:nvGraphicFramePr>
        <p:xfrm>
          <a:off x="624840" y="1574054"/>
          <a:ext cx="10544946" cy="43453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00850">
                  <a:extLst>
                    <a:ext uri="{9D8B030D-6E8A-4147-A177-3AD203B41FA5}">
                      <a16:colId xmlns:a16="http://schemas.microsoft.com/office/drawing/2014/main" val="351393616"/>
                    </a:ext>
                  </a:extLst>
                </a:gridCol>
                <a:gridCol w="4884690">
                  <a:extLst>
                    <a:ext uri="{9D8B030D-6E8A-4147-A177-3AD203B41FA5}">
                      <a16:colId xmlns:a16="http://schemas.microsoft.com/office/drawing/2014/main" val="379149027"/>
                    </a:ext>
                  </a:extLst>
                </a:gridCol>
                <a:gridCol w="2359406">
                  <a:extLst>
                    <a:ext uri="{9D8B030D-6E8A-4147-A177-3AD203B41FA5}">
                      <a16:colId xmlns:a16="http://schemas.microsoft.com/office/drawing/2014/main" val="91583694"/>
                    </a:ext>
                  </a:extLst>
                </a:gridCol>
              </a:tblGrid>
              <a:tr h="383142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Date/Time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Topic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Notes</a:t>
                      </a: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37054018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Monday 13</a:t>
                      </a:r>
                      <a:r>
                        <a:rPr lang="en-US" sz="14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10.30 – 11.00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Current State of the Community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  <a:hlinkClick r:id="rId2" action="ppaction://hlinksldjump"/>
                        </a:rPr>
                        <a:t>Go to Slides.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366699972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Monday 13</a:t>
                      </a:r>
                      <a:r>
                        <a:rPr lang="en-US" sz="14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11.40 – 12.30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CNTT Technical Steering Review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  <a:hlinkClick r:id="rId3" action="ppaction://hlinksldjump"/>
                        </a:rPr>
                        <a:t>Go to Slides.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256214815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78434455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Tuesday 14</a:t>
                      </a:r>
                      <a:r>
                        <a:rPr lang="en-US" sz="14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11:00 – 11:45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Governance WS: Key Updates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  <a:hlinkClick r:id="rId4" action="ppaction://hlinksldjump"/>
                        </a:rPr>
                        <a:t>Go to Slides.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316647305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Tuesday 14</a:t>
                      </a:r>
                      <a:r>
                        <a:rPr lang="en-US" sz="14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11:45 – 12:30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Telco | Partner Adoption Roadmaps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  <a:hlinkClick r:id="rId5" action="ppaction://hlinksldjump"/>
                        </a:rPr>
                        <a:t>Go to Slides.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9178604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Tuesday 14</a:t>
                      </a:r>
                      <a:r>
                        <a:rPr lang="en-US" sz="14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14:00 – 15:30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OVP Phase 2.0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  <a:hlinkClick r:id="rId6" action="ppaction://hlinksldjump"/>
                        </a:rPr>
                        <a:t>Go to Slides.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383696062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Tuesday 14</a:t>
                      </a:r>
                      <a:r>
                        <a:rPr lang="en-US" sz="14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16:00 – 16:45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Beyond </a:t>
                      </a:r>
                      <a:r>
                        <a:rPr lang="en-U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Snezka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  <a:hlinkClick r:id="rId6" action="ppaction://hlinksldjump"/>
                        </a:rPr>
                        <a:t>Go to Slides.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265665081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189795160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Wednesday 15</a:t>
                      </a:r>
                      <a:r>
                        <a:rPr lang="en-US" sz="14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9.45 – 11.45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Community Structure, Methods, &amp; Tools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  <a:hlinkClick r:id="rId7" action="ppaction://hlinksldjump"/>
                        </a:rPr>
                        <a:t>Go to Slides.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150645566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Wednesday 15</a:t>
                      </a:r>
                      <a:r>
                        <a:rPr lang="en-US" sz="14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16:00 – 17:00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Roadmap Discussion.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  <a:hlinkClick r:id="rId8" action="ppaction://hlinksldjump"/>
                        </a:rPr>
                        <a:t>Go to Slides.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2211024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356565809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Thursday 16</a:t>
                      </a:r>
                      <a:r>
                        <a:rPr lang="en-US" sz="14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9:00 – 10:30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CNTT Recruiting &amp; Adoption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  <a:hlinkClick r:id="rId9" action="ppaction://hlinksldjump"/>
                        </a:rPr>
                        <a:t>Go to Slides.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12604398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Thursday 16</a:t>
                      </a:r>
                      <a:r>
                        <a:rPr lang="en-US" sz="14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11:45 – 12:30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GSMA Documentation Plans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  <a:hlinkClick r:id="rId10" action="ppaction://hlinksldjump"/>
                        </a:rPr>
                        <a:t>Go to Slides.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1629528484"/>
                  </a:ext>
                </a:extLst>
              </a:tr>
            </a:tbl>
          </a:graphicData>
        </a:graphic>
      </p:graphicFrame>
      <p:sp>
        <p:nvSpPr>
          <p:cNvPr id="4" name="Title 1">
            <a:extLst>
              <a:ext uri="{FF2B5EF4-FFF2-40B4-BE49-F238E27FC236}">
                <a16:creationId xmlns:a16="http://schemas.microsoft.com/office/drawing/2014/main" id="{BC3266FC-51CB-514B-9E58-D8380B1BB5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Agenda/Content</a:t>
            </a:r>
          </a:p>
        </p:txBody>
      </p:sp>
    </p:spTree>
    <p:extLst>
      <p:ext uri="{BB962C8B-B14F-4D97-AF65-F5344CB8AC3E}">
        <p14:creationId xmlns:p14="http://schemas.microsoft.com/office/powerpoint/2010/main" val="863078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30F44A9-AC48-DA43-95BE-24AB3DECE98A}"/>
              </a:ext>
            </a:extLst>
          </p:cNvPr>
          <p:cNvSpPr/>
          <p:nvPr/>
        </p:nvSpPr>
        <p:spPr>
          <a:xfrm>
            <a:off x="3108645" y="3090464"/>
            <a:ext cx="1510472" cy="677072"/>
          </a:xfrm>
          <a:prstGeom prst="roundRect">
            <a:avLst/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Model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  <a:endParaRPr lang="en-GB" b="1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1F03112-583D-8941-B49B-FA3A9069A066}"/>
              </a:ext>
            </a:extLst>
          </p:cNvPr>
          <p:cNvGrpSpPr/>
          <p:nvPr/>
        </p:nvGrpSpPr>
        <p:grpSpPr>
          <a:xfrm>
            <a:off x="3363593" y="1826426"/>
            <a:ext cx="1000576" cy="615458"/>
            <a:chOff x="1591979" y="1048574"/>
            <a:chExt cx="1000576" cy="615458"/>
          </a:xfrm>
        </p:grpSpPr>
        <p:sp>
          <p:nvSpPr>
            <p:cNvPr id="8" name="Rounded Rectangle 14">
              <a:extLst>
                <a:ext uri="{FF2B5EF4-FFF2-40B4-BE49-F238E27FC236}">
                  <a16:creationId xmlns:a16="http://schemas.microsoft.com/office/drawing/2014/main" id="{1A8546F2-D474-EF42-BC4B-9BF5C6A5FD5F}"/>
                </a:ext>
              </a:extLst>
            </p:cNvPr>
            <p:cNvSpPr/>
            <p:nvPr/>
          </p:nvSpPr>
          <p:spPr>
            <a:xfrm>
              <a:off x="1591979" y="1048574"/>
              <a:ext cx="1000576" cy="615458"/>
            </a:xfrm>
            <a:prstGeom prst="roundRect">
              <a:avLst>
                <a:gd name="adj" fmla="val 2750"/>
              </a:avLst>
            </a:prstGeom>
            <a:solidFill>
              <a:srgbClr val="FFDA00">
                <a:lumMod val="20000"/>
                <a:lumOff val="80000"/>
              </a:srgbClr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lIns="68573" tIns="34289" rIns="68573" bIns="34289" rtlCol="0" anchor="t" anchorCtr="0"/>
            <a:lstStyle/>
            <a:p>
              <a:pPr algn="ctr" defTabSz="514289"/>
              <a:r>
                <a:rPr lang="en-US" sz="1000" kern="0" dirty="0">
                  <a:solidFill>
                    <a:prstClr val="black"/>
                  </a:solidFill>
                  <a:latin typeface="Intel Clear Light"/>
                  <a:cs typeface="Arial"/>
                </a:rPr>
                <a:t>VNF/CNF</a:t>
              </a:r>
            </a:p>
          </p:txBody>
        </p:sp>
        <p:sp>
          <p:nvSpPr>
            <p:cNvPr id="9" name="椭圆 14">
              <a:extLst>
                <a:ext uri="{FF2B5EF4-FFF2-40B4-BE49-F238E27FC236}">
                  <a16:creationId xmlns:a16="http://schemas.microsoft.com/office/drawing/2014/main" id="{C33F5AD8-FC01-F54C-AFAA-36DD9ADF16C6}"/>
                </a:ext>
              </a:extLst>
            </p:cNvPr>
            <p:cNvSpPr/>
            <p:nvPr/>
          </p:nvSpPr>
          <p:spPr bwMode="auto">
            <a:xfrm>
              <a:off x="1644289" y="1250640"/>
              <a:ext cx="901556" cy="30051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</a:ln>
            <a:effectLst/>
          </p:spPr>
          <p:txBody>
            <a:bodyPr lIns="68573" tIns="34289" rIns="68573" bIns="34289" rtlCol="0" anchor="ctr"/>
            <a:lstStyle/>
            <a:p>
              <a:pPr algn="ctr" defTabSz="514289"/>
              <a:r>
                <a:rPr lang="en-US" altLang="zh-CN" sz="1100" kern="0" dirty="0">
                  <a:solidFill>
                    <a:prstClr val="white"/>
                  </a:solidFill>
                  <a:latin typeface="Intel Clear Light"/>
                  <a:cs typeface="Arial"/>
                </a:rPr>
                <a:t>app</a:t>
              </a:r>
              <a:endParaRPr lang="zh-CN" altLang="en-US" sz="1100" kern="0" dirty="0">
                <a:solidFill>
                  <a:prstClr val="white"/>
                </a:solidFill>
                <a:latin typeface="Intel Clear Light"/>
                <a:cs typeface="Arial"/>
              </a:endParaRPr>
            </a:p>
          </p:txBody>
        </p:sp>
      </p:grp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DF8CC25-0564-5E4D-B29E-FD4F5BB72DA1}"/>
              </a:ext>
            </a:extLst>
          </p:cNvPr>
          <p:cNvCxnSpPr>
            <a:cxnSpLocks/>
          </p:cNvCxnSpPr>
          <p:nvPr/>
        </p:nvCxnSpPr>
        <p:spPr>
          <a:xfrm>
            <a:off x="3863881" y="2452123"/>
            <a:ext cx="0" cy="637920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725293E1-7C37-FF4F-8075-615535734747}"/>
              </a:ext>
            </a:extLst>
          </p:cNvPr>
          <p:cNvSpPr/>
          <p:nvPr/>
        </p:nvSpPr>
        <p:spPr>
          <a:xfrm>
            <a:off x="3108645" y="3803676"/>
            <a:ext cx="1510472" cy="523104"/>
          </a:xfrm>
          <a:prstGeom prst="roundRect">
            <a:avLst/>
          </a:prstGeom>
          <a:solidFill>
            <a:srgbClr val="5B9BD5">
              <a:alpha val="5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200" b="1" kern="0" dirty="0">
                <a:solidFill>
                  <a:prstClr val="white"/>
                </a:solidFill>
                <a:latin typeface="Calibri" panose="020F0502020204030204"/>
              </a:rPr>
              <a:t>RM – </a:t>
            </a:r>
            <a:r>
              <a:rPr lang="en-GB" sz="1200" b="1" kern="0" dirty="0">
                <a:solidFill>
                  <a:srgbClr val="FF0000"/>
                </a:solidFill>
                <a:latin typeface="Calibri" panose="020F0502020204030204"/>
              </a:rPr>
              <a:t>Appendix</a:t>
            </a:r>
          </a:p>
          <a:p>
            <a:pPr algn="ctr" defTabSz="457154">
              <a:defRPr/>
            </a:pPr>
            <a:r>
              <a:rPr lang="en-GB" sz="1200" kern="0" dirty="0">
                <a:solidFill>
                  <a:schemeClr val="accent6">
                    <a:lumMod val="10000"/>
                  </a:schemeClr>
                </a:solidFill>
                <a:latin typeface="Calibri" panose="020F0502020204030204"/>
              </a:rPr>
              <a:t>Exceptions</a:t>
            </a:r>
            <a:endParaRPr lang="en-GB" sz="1600" kern="0" dirty="0">
              <a:solidFill>
                <a:schemeClr val="accent6">
                  <a:lumMod val="10000"/>
                </a:schemeClr>
              </a:solidFill>
              <a:latin typeface="Calibri" panose="020F0502020204030204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6DF63AE-DD6C-A14E-B198-520A4D7D8218}"/>
              </a:ext>
            </a:extLst>
          </p:cNvPr>
          <p:cNvGrpSpPr/>
          <p:nvPr/>
        </p:nvGrpSpPr>
        <p:grpSpPr>
          <a:xfrm>
            <a:off x="6123549" y="2198265"/>
            <a:ext cx="1946504" cy="677072"/>
            <a:chOff x="3639744" y="2103348"/>
            <a:chExt cx="1946504" cy="677072"/>
          </a:xfrm>
        </p:grpSpPr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7CDB2242-CAAF-DE47-A9AC-4DE434DFA43C}"/>
                </a:ext>
              </a:extLst>
            </p:cNvPr>
            <p:cNvSpPr/>
            <p:nvPr/>
          </p:nvSpPr>
          <p:spPr>
            <a:xfrm>
              <a:off x="3639744" y="2103348"/>
              <a:ext cx="1946504" cy="677072"/>
            </a:xfrm>
            <a:prstGeom prst="round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prstClr val="black"/>
                  </a:solidFill>
                  <a:latin typeface="Calibri" panose="020F0502020204030204"/>
                </a:rPr>
                <a:t>Reference Architecture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RA 1</a:t>
              </a:r>
              <a:endParaRPr lang="en-GB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75C13566-335B-4E41-B607-0AA357E85C8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37786" y="2402579"/>
              <a:ext cx="347878" cy="299318"/>
            </a:xfrm>
            <a:prstGeom prst="rect">
              <a:avLst/>
            </a:prstGeom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0955B6B-50BE-0541-9095-1A2E822434B9}"/>
              </a:ext>
            </a:extLst>
          </p:cNvPr>
          <p:cNvGrpSpPr/>
          <p:nvPr/>
        </p:nvGrpSpPr>
        <p:grpSpPr>
          <a:xfrm>
            <a:off x="6123548" y="4643792"/>
            <a:ext cx="1946504" cy="677072"/>
            <a:chOff x="3639744" y="3244432"/>
            <a:chExt cx="1946504" cy="677072"/>
          </a:xfrm>
        </p:grpSpPr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4DBFCBF5-EC20-754E-9275-A0BECB28326B}"/>
                </a:ext>
              </a:extLst>
            </p:cNvPr>
            <p:cNvSpPr/>
            <p:nvPr/>
          </p:nvSpPr>
          <p:spPr>
            <a:xfrm>
              <a:off x="3639744" y="3244432"/>
              <a:ext cx="1946504" cy="677072"/>
            </a:xfrm>
            <a:prstGeom prst="round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prstClr val="black"/>
                  </a:solidFill>
                  <a:latin typeface="Calibri" panose="020F0502020204030204"/>
                </a:rPr>
                <a:t>Reference Architecture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RA 2</a:t>
              </a:r>
              <a:endParaRPr lang="en-GB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FF908D62-9B87-5C4E-B75C-59F23FF8DCC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46771" y="3544704"/>
              <a:ext cx="329908" cy="320391"/>
            </a:xfrm>
            <a:prstGeom prst="rect">
              <a:avLst/>
            </a:prstGeom>
          </p:spPr>
        </p:pic>
      </p:grpSp>
      <p:cxnSp>
        <p:nvCxnSpPr>
          <p:cNvPr id="21" name="Elbow Connector 20">
            <a:extLst>
              <a:ext uri="{FF2B5EF4-FFF2-40B4-BE49-F238E27FC236}">
                <a16:creationId xmlns:a16="http://schemas.microsoft.com/office/drawing/2014/main" id="{DF36B062-548A-8646-8B12-601889C6CC1C}"/>
              </a:ext>
            </a:extLst>
          </p:cNvPr>
          <p:cNvCxnSpPr>
            <a:cxnSpLocks/>
            <a:stCxn id="6" idx="3"/>
            <a:endCxn id="12" idx="1"/>
          </p:cNvCxnSpPr>
          <p:nvPr/>
        </p:nvCxnSpPr>
        <p:spPr>
          <a:xfrm flipV="1">
            <a:off x="4619117" y="2536801"/>
            <a:ext cx="1504432" cy="892199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>
            <a:extLst>
              <a:ext uri="{FF2B5EF4-FFF2-40B4-BE49-F238E27FC236}">
                <a16:creationId xmlns:a16="http://schemas.microsoft.com/office/drawing/2014/main" id="{3AA994D6-CC2C-9347-8B75-084C555B01D7}"/>
              </a:ext>
            </a:extLst>
          </p:cNvPr>
          <p:cNvCxnSpPr>
            <a:cxnSpLocks/>
            <a:stCxn id="6" idx="3"/>
            <a:endCxn id="16" idx="1"/>
          </p:cNvCxnSpPr>
          <p:nvPr/>
        </p:nvCxnSpPr>
        <p:spPr>
          <a:xfrm>
            <a:off x="4619117" y="3429000"/>
            <a:ext cx="1504431" cy="1553328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A9DD3088-09B4-B84E-B58D-C3F2316C2E52}"/>
              </a:ext>
            </a:extLst>
          </p:cNvPr>
          <p:cNvSpPr/>
          <p:nvPr/>
        </p:nvSpPr>
        <p:spPr>
          <a:xfrm>
            <a:off x="6341564" y="2873798"/>
            <a:ext cx="1510472" cy="523104"/>
          </a:xfrm>
          <a:prstGeom prst="roundRect">
            <a:avLst/>
          </a:prstGeom>
          <a:solidFill>
            <a:srgbClr val="A3CC8F">
              <a:alpha val="5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200" b="1" kern="0" dirty="0">
                <a:solidFill>
                  <a:schemeClr val="accent6">
                    <a:lumMod val="10000"/>
                  </a:schemeClr>
                </a:solidFill>
                <a:latin typeface="Calibri" panose="020F0502020204030204"/>
              </a:rPr>
              <a:t>RA –</a:t>
            </a:r>
            <a:r>
              <a:rPr lang="en-GB" sz="1200" b="1" kern="0" dirty="0">
                <a:solidFill>
                  <a:prstClr val="white"/>
                </a:solidFill>
                <a:latin typeface="Calibri" panose="020F0502020204030204"/>
              </a:rPr>
              <a:t> </a:t>
            </a:r>
            <a:r>
              <a:rPr lang="en-GB" sz="1200" b="1" kern="0" dirty="0">
                <a:solidFill>
                  <a:srgbClr val="FF0000"/>
                </a:solidFill>
                <a:latin typeface="Calibri" panose="020F0502020204030204"/>
              </a:rPr>
              <a:t>Appendix</a:t>
            </a:r>
          </a:p>
          <a:p>
            <a:pPr algn="ctr" defTabSz="457154">
              <a:defRPr/>
            </a:pPr>
            <a:r>
              <a:rPr lang="en-GB" sz="1200" kern="0" dirty="0">
                <a:solidFill>
                  <a:schemeClr val="accent6">
                    <a:lumMod val="10000"/>
                  </a:schemeClr>
                </a:solidFill>
                <a:latin typeface="Calibri" panose="020F0502020204030204"/>
              </a:rPr>
              <a:t>Exceptions</a:t>
            </a:r>
            <a:endParaRPr lang="en-GB" sz="1600" kern="0" dirty="0">
              <a:solidFill>
                <a:schemeClr val="accent6">
                  <a:lumMod val="10000"/>
                </a:schemeClr>
              </a:solidFill>
              <a:latin typeface="Calibri" panose="020F0502020204030204"/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4AB6FCA-DE7F-D947-804C-59C0110AED1D}"/>
              </a:ext>
            </a:extLst>
          </p:cNvPr>
          <p:cNvSpPr/>
          <p:nvPr/>
        </p:nvSpPr>
        <p:spPr>
          <a:xfrm>
            <a:off x="6341564" y="4120688"/>
            <a:ext cx="1510472" cy="523104"/>
          </a:xfrm>
          <a:prstGeom prst="roundRect">
            <a:avLst/>
          </a:prstGeom>
          <a:solidFill>
            <a:srgbClr val="A3CC8F">
              <a:alpha val="5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200" b="1" kern="0" dirty="0">
                <a:solidFill>
                  <a:schemeClr val="accent6">
                    <a:lumMod val="10000"/>
                  </a:schemeClr>
                </a:solidFill>
                <a:latin typeface="Calibri" panose="020F0502020204030204"/>
              </a:rPr>
              <a:t>RA – </a:t>
            </a:r>
            <a:r>
              <a:rPr lang="en-GB" sz="1200" b="1" kern="0" dirty="0">
                <a:solidFill>
                  <a:srgbClr val="FF0000"/>
                </a:solidFill>
                <a:latin typeface="Calibri" panose="020F0502020204030204"/>
              </a:rPr>
              <a:t>Appendix</a:t>
            </a:r>
          </a:p>
          <a:p>
            <a:pPr algn="ctr" defTabSz="457154">
              <a:defRPr/>
            </a:pPr>
            <a:r>
              <a:rPr lang="en-GB" sz="1200" kern="0" dirty="0">
                <a:solidFill>
                  <a:schemeClr val="accent6">
                    <a:lumMod val="10000"/>
                  </a:schemeClr>
                </a:solidFill>
                <a:latin typeface="Calibri" panose="020F0502020204030204"/>
              </a:rPr>
              <a:t>Exceptions</a:t>
            </a:r>
            <a:endParaRPr lang="en-GB" sz="1600" kern="0" dirty="0">
              <a:solidFill>
                <a:schemeClr val="accent6">
                  <a:lumMod val="10000"/>
                </a:schemeClr>
              </a:solidFill>
              <a:latin typeface="Calibri" panose="020F0502020204030204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375AE873-A7C5-9A45-9714-7B532843E2BD}"/>
              </a:ext>
            </a:extLst>
          </p:cNvPr>
          <p:cNvCxnSpPr>
            <a:cxnSpLocks/>
          </p:cNvCxnSpPr>
          <p:nvPr/>
        </p:nvCxnSpPr>
        <p:spPr>
          <a:xfrm>
            <a:off x="5630689" y="1300800"/>
            <a:ext cx="0" cy="5045301"/>
          </a:xfrm>
          <a:prstGeom prst="line">
            <a:avLst/>
          </a:prstGeom>
          <a:ln>
            <a:solidFill>
              <a:schemeClr val="accent6">
                <a:lumMod val="1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BF2B0AB2-2672-CD43-A810-EFEA1DC9F96E}"/>
              </a:ext>
            </a:extLst>
          </p:cNvPr>
          <p:cNvSpPr txBox="1"/>
          <p:nvPr/>
        </p:nvSpPr>
        <p:spPr>
          <a:xfrm>
            <a:off x="612439" y="2606422"/>
            <a:ext cx="19902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Infrastructure Abstraction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501571E-4B96-5C4D-8188-853A8870108D}"/>
              </a:ext>
            </a:extLst>
          </p:cNvPr>
          <p:cNvSpPr txBox="1"/>
          <p:nvPr/>
        </p:nvSpPr>
        <p:spPr>
          <a:xfrm>
            <a:off x="612438" y="3429000"/>
            <a:ext cx="2042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Interfaces &amp; LCM, Security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1385C78-4D81-4647-9619-F8B46E7D0D2F}"/>
              </a:ext>
            </a:extLst>
          </p:cNvPr>
          <p:cNvSpPr txBox="1"/>
          <p:nvPr/>
        </p:nvSpPr>
        <p:spPr>
          <a:xfrm>
            <a:off x="612438" y="4258350"/>
            <a:ext cx="2092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Verification &amp; Certification </a:t>
            </a:r>
          </a:p>
          <a:p>
            <a:r>
              <a:rPr lang="en-US" sz="1400" dirty="0"/>
              <a:t>Requirements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9428279F-B4A3-994B-AEA9-473DA65E2F38}"/>
              </a:ext>
            </a:extLst>
          </p:cNvPr>
          <p:cNvSpPr/>
          <p:nvPr/>
        </p:nvSpPr>
        <p:spPr>
          <a:xfrm>
            <a:off x="8594842" y="1370064"/>
            <a:ext cx="1977825" cy="307777"/>
          </a:xfrm>
          <a:prstGeom prst="roundRect">
            <a:avLst/>
          </a:prstGeom>
          <a:solidFill>
            <a:srgbClr val="A0CB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/>
              <a:t>RA1 </a:t>
            </a:r>
            <a:r>
              <a:rPr lang="en-US" sz="1400" b="1" dirty="0"/>
              <a:t>Core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1781C7E7-9E64-AA4B-8862-8C8E6312B43C}"/>
              </a:ext>
            </a:extLst>
          </p:cNvPr>
          <p:cNvSpPr/>
          <p:nvPr/>
        </p:nvSpPr>
        <p:spPr>
          <a:xfrm>
            <a:off x="8579182" y="2100074"/>
            <a:ext cx="1977825" cy="307777"/>
          </a:xfrm>
          <a:prstGeom prst="roundRect">
            <a:avLst/>
          </a:prstGeom>
          <a:solidFill>
            <a:srgbClr val="A0CB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/>
              <a:t>RA1 Ops</a:t>
            </a:r>
            <a:endParaRPr lang="en-US" sz="1400" b="1" dirty="0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DCF19DE6-1DD9-4044-B2CD-A3D67D2222C2}"/>
              </a:ext>
            </a:extLst>
          </p:cNvPr>
          <p:cNvSpPr/>
          <p:nvPr/>
        </p:nvSpPr>
        <p:spPr>
          <a:xfrm>
            <a:off x="8594840" y="2823878"/>
            <a:ext cx="1977825" cy="305584"/>
          </a:xfrm>
          <a:prstGeom prst="roundRect">
            <a:avLst/>
          </a:prstGeom>
          <a:solidFill>
            <a:srgbClr val="A0CB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/>
              <a:t>RA1 Dev</a:t>
            </a:r>
            <a:endParaRPr lang="en-US" sz="1400" b="1" dirty="0"/>
          </a:p>
        </p:txBody>
      </p: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5D3B3095-E5C9-F249-863A-E637A464397B}"/>
              </a:ext>
            </a:extLst>
          </p:cNvPr>
          <p:cNvSpPr/>
          <p:nvPr/>
        </p:nvSpPr>
        <p:spPr>
          <a:xfrm>
            <a:off x="648194" y="2300074"/>
            <a:ext cx="1977825" cy="307777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Core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86BB8BB5-9EB3-F54F-975A-425785C3DA8E}"/>
              </a:ext>
            </a:extLst>
          </p:cNvPr>
          <p:cNvSpPr/>
          <p:nvPr/>
        </p:nvSpPr>
        <p:spPr>
          <a:xfrm>
            <a:off x="624839" y="3141094"/>
            <a:ext cx="1977825" cy="307777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Ops</a:t>
            </a:r>
          </a:p>
        </p:txBody>
      </p: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9765A2C0-1E2B-7246-9A83-20BDB8D9B822}"/>
              </a:ext>
            </a:extLst>
          </p:cNvPr>
          <p:cNvSpPr/>
          <p:nvPr/>
        </p:nvSpPr>
        <p:spPr>
          <a:xfrm>
            <a:off x="612438" y="3963672"/>
            <a:ext cx="1977825" cy="305584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Compliance</a:t>
            </a:r>
          </a:p>
        </p:txBody>
      </p:sp>
      <p:sp>
        <p:nvSpPr>
          <p:cNvPr id="56" name="Rounded Rectangle 55">
            <a:extLst>
              <a:ext uri="{FF2B5EF4-FFF2-40B4-BE49-F238E27FC236}">
                <a16:creationId xmlns:a16="http://schemas.microsoft.com/office/drawing/2014/main" id="{AF8DDF5F-25BB-D047-AA86-06967E7FC82A}"/>
              </a:ext>
            </a:extLst>
          </p:cNvPr>
          <p:cNvSpPr/>
          <p:nvPr/>
        </p:nvSpPr>
        <p:spPr>
          <a:xfrm>
            <a:off x="8619487" y="4128602"/>
            <a:ext cx="1977825" cy="307777"/>
          </a:xfrm>
          <a:prstGeom prst="roundRect">
            <a:avLst/>
          </a:prstGeom>
          <a:solidFill>
            <a:srgbClr val="A0CB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RA2 Core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C8BE8A19-4B78-1741-A9F9-7E973A1661A0}"/>
              </a:ext>
            </a:extLst>
          </p:cNvPr>
          <p:cNvSpPr/>
          <p:nvPr/>
        </p:nvSpPr>
        <p:spPr>
          <a:xfrm>
            <a:off x="8603827" y="4858612"/>
            <a:ext cx="1977825" cy="307777"/>
          </a:xfrm>
          <a:prstGeom prst="roundRect">
            <a:avLst/>
          </a:prstGeom>
          <a:solidFill>
            <a:srgbClr val="A0CB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RA2 Ops</a:t>
            </a: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A3847E63-B796-B64E-9EFF-E05DD6863839}"/>
              </a:ext>
            </a:extLst>
          </p:cNvPr>
          <p:cNvSpPr/>
          <p:nvPr/>
        </p:nvSpPr>
        <p:spPr>
          <a:xfrm>
            <a:off x="8619485" y="5582416"/>
            <a:ext cx="1977825" cy="305584"/>
          </a:xfrm>
          <a:prstGeom prst="roundRect">
            <a:avLst/>
          </a:prstGeom>
          <a:solidFill>
            <a:srgbClr val="A0CB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RA2 Dev</a:t>
            </a:r>
          </a:p>
        </p:txBody>
      </p:sp>
      <p:sp>
        <p:nvSpPr>
          <p:cNvPr id="63" name="Title 1">
            <a:extLst>
              <a:ext uri="{FF2B5EF4-FFF2-40B4-BE49-F238E27FC236}">
                <a16:creationId xmlns:a16="http://schemas.microsoft.com/office/drawing/2014/main" id="{7D5D2639-AA8F-E145-904E-D7F1DD3F2E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Workstreams Details – RM &amp; RI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750DE39-F1B5-9849-83E8-0C71EC31F73E}"/>
              </a:ext>
            </a:extLst>
          </p:cNvPr>
          <p:cNvSpPr txBox="1"/>
          <p:nvPr/>
        </p:nvSpPr>
        <p:spPr>
          <a:xfrm>
            <a:off x="8579182" y="1663469"/>
            <a:ext cx="15432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Target Architecture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B53A324-FA86-5247-8281-78477621655F}"/>
              </a:ext>
            </a:extLst>
          </p:cNvPr>
          <p:cNvSpPr txBox="1"/>
          <p:nvPr/>
        </p:nvSpPr>
        <p:spPr>
          <a:xfrm>
            <a:off x="8578456" y="2388629"/>
            <a:ext cx="18996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Interfaces, LCM, Security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F4E5AC0-D060-0240-89AC-5327141953C3}"/>
              </a:ext>
            </a:extLst>
          </p:cNvPr>
          <p:cNvSpPr txBox="1"/>
          <p:nvPr/>
        </p:nvSpPr>
        <p:spPr>
          <a:xfrm>
            <a:off x="8578456" y="3136186"/>
            <a:ext cx="17913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Gaps &amp; Development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4A4B115-1D92-6D4B-BFE2-6867E54E0694}"/>
              </a:ext>
            </a:extLst>
          </p:cNvPr>
          <p:cNvSpPr txBox="1"/>
          <p:nvPr/>
        </p:nvSpPr>
        <p:spPr>
          <a:xfrm>
            <a:off x="8601862" y="4430094"/>
            <a:ext cx="15432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Target Architecture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D0C7725-95B0-1D43-837B-D747EA2DB0F9}"/>
              </a:ext>
            </a:extLst>
          </p:cNvPr>
          <p:cNvSpPr txBox="1"/>
          <p:nvPr/>
        </p:nvSpPr>
        <p:spPr>
          <a:xfrm>
            <a:off x="8601136" y="5902811"/>
            <a:ext cx="17913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Gaps &amp; Development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50549A0-1CAC-AC4F-B045-78B5C4084321}"/>
              </a:ext>
            </a:extLst>
          </p:cNvPr>
          <p:cNvSpPr txBox="1"/>
          <p:nvPr/>
        </p:nvSpPr>
        <p:spPr>
          <a:xfrm>
            <a:off x="8619485" y="5175228"/>
            <a:ext cx="18996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Interfaces, LCM, Security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565D28F9-FED3-1B43-B944-FC27A0A61912}"/>
              </a:ext>
            </a:extLst>
          </p:cNvPr>
          <p:cNvGrpSpPr/>
          <p:nvPr/>
        </p:nvGrpSpPr>
        <p:grpSpPr>
          <a:xfrm>
            <a:off x="6284153" y="5597560"/>
            <a:ext cx="1625600" cy="775994"/>
            <a:chOff x="4876800" y="5762262"/>
            <a:chExt cx="1625600" cy="775994"/>
          </a:xfrm>
        </p:grpSpPr>
        <p:sp>
          <p:nvSpPr>
            <p:cNvPr id="65" name="Rounded Rectangle 64">
              <a:extLst>
                <a:ext uri="{FF2B5EF4-FFF2-40B4-BE49-F238E27FC236}">
                  <a16:creationId xmlns:a16="http://schemas.microsoft.com/office/drawing/2014/main" id="{B42E1711-C273-AB48-AA05-D80CCBF32020}"/>
                </a:ext>
              </a:extLst>
            </p:cNvPr>
            <p:cNvSpPr/>
            <p:nvPr/>
          </p:nvSpPr>
          <p:spPr>
            <a:xfrm>
              <a:off x="4876800" y="5762262"/>
              <a:ext cx="1625600" cy="730212"/>
            </a:xfrm>
            <a:prstGeom prst="roundRect">
              <a:avLst/>
            </a:prstGeom>
            <a:noFill/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F668B885-1977-AB4A-BA04-4D95AF654660}"/>
                </a:ext>
              </a:extLst>
            </p:cNvPr>
            <p:cNvGrpSpPr/>
            <p:nvPr/>
          </p:nvGrpSpPr>
          <p:grpSpPr>
            <a:xfrm>
              <a:off x="5135162" y="5817244"/>
              <a:ext cx="1091879" cy="721012"/>
              <a:chOff x="968451" y="5500661"/>
              <a:chExt cx="1091879" cy="721012"/>
            </a:xfrm>
          </p:grpSpPr>
          <p:grpSp>
            <p:nvGrpSpPr>
              <p:cNvPr id="67" name="Group 66">
                <a:extLst>
                  <a:ext uri="{FF2B5EF4-FFF2-40B4-BE49-F238E27FC236}">
                    <a16:creationId xmlns:a16="http://schemas.microsoft.com/office/drawing/2014/main" id="{9C897146-6B8E-4640-8764-85F5B73BF57F}"/>
                  </a:ext>
                </a:extLst>
              </p:cNvPr>
              <p:cNvGrpSpPr/>
              <p:nvPr/>
            </p:nvGrpSpPr>
            <p:grpSpPr>
              <a:xfrm>
                <a:off x="968451" y="5500661"/>
                <a:ext cx="1091879" cy="535716"/>
                <a:chOff x="4604520" y="4524052"/>
                <a:chExt cx="1091879" cy="535716"/>
              </a:xfrm>
            </p:grpSpPr>
            <p:pic>
              <p:nvPicPr>
                <p:cNvPr id="69" name="Picture 68">
                  <a:extLst>
                    <a:ext uri="{FF2B5EF4-FFF2-40B4-BE49-F238E27FC236}">
                      <a16:creationId xmlns:a16="http://schemas.microsoft.com/office/drawing/2014/main" id="{18CD6D0F-264C-A444-AB95-1658333BC70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604520" y="4644867"/>
                  <a:ext cx="1068750" cy="414901"/>
                </a:xfrm>
                <a:prstGeom prst="rect">
                  <a:avLst/>
                </a:prstGeom>
              </p:spPr>
            </p:pic>
            <p:pic>
              <p:nvPicPr>
                <p:cNvPr id="72" name="Picture 71">
                  <a:extLst>
                    <a:ext uri="{FF2B5EF4-FFF2-40B4-BE49-F238E27FC236}">
                      <a16:creationId xmlns:a16="http://schemas.microsoft.com/office/drawing/2014/main" id="{EDE821FA-E62F-5B4B-8B04-5ABB95D353A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366491" y="4524052"/>
                  <a:ext cx="329908" cy="320391"/>
                </a:xfrm>
                <a:prstGeom prst="rect">
                  <a:avLst/>
                </a:prstGeom>
              </p:spPr>
            </p:pic>
          </p:grp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BBE3E3E4-59B7-A846-AA7C-E652A1894071}"/>
                  </a:ext>
                </a:extLst>
              </p:cNvPr>
              <p:cNvSpPr txBox="1"/>
              <p:nvPr/>
            </p:nvSpPr>
            <p:spPr>
              <a:xfrm>
                <a:off x="1282066" y="5913896"/>
                <a:ext cx="54534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/>
                  <a:t>NFVI</a:t>
                </a:r>
              </a:p>
            </p:txBody>
          </p:sp>
        </p:grpSp>
      </p:grp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365D763E-54BD-2243-B056-CE2E23F693DA}"/>
              </a:ext>
            </a:extLst>
          </p:cNvPr>
          <p:cNvCxnSpPr>
            <a:cxnSpLocks/>
            <a:stCxn id="65" idx="0"/>
            <a:endCxn id="16" idx="2"/>
          </p:cNvCxnSpPr>
          <p:nvPr/>
        </p:nvCxnSpPr>
        <p:spPr>
          <a:xfrm flipH="1" flipV="1">
            <a:off x="7096800" y="5320864"/>
            <a:ext cx="153" cy="276696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5" name="Group 74">
            <a:extLst>
              <a:ext uri="{FF2B5EF4-FFF2-40B4-BE49-F238E27FC236}">
                <a16:creationId xmlns:a16="http://schemas.microsoft.com/office/drawing/2014/main" id="{6F80AF59-1AB5-2545-84ED-C7AE12D279E2}"/>
              </a:ext>
            </a:extLst>
          </p:cNvPr>
          <p:cNvGrpSpPr/>
          <p:nvPr/>
        </p:nvGrpSpPr>
        <p:grpSpPr>
          <a:xfrm>
            <a:off x="6281672" y="1215382"/>
            <a:ext cx="1625600" cy="768117"/>
            <a:chOff x="4876800" y="5762262"/>
            <a:chExt cx="1625600" cy="768117"/>
          </a:xfrm>
        </p:grpSpPr>
        <p:sp>
          <p:nvSpPr>
            <p:cNvPr id="76" name="Rounded Rectangle 75">
              <a:extLst>
                <a:ext uri="{FF2B5EF4-FFF2-40B4-BE49-F238E27FC236}">
                  <a16:creationId xmlns:a16="http://schemas.microsoft.com/office/drawing/2014/main" id="{823573D3-BC79-4143-A6C2-B609619F1118}"/>
                </a:ext>
              </a:extLst>
            </p:cNvPr>
            <p:cNvSpPr/>
            <p:nvPr/>
          </p:nvSpPr>
          <p:spPr>
            <a:xfrm>
              <a:off x="4876800" y="5762262"/>
              <a:ext cx="1625600" cy="730212"/>
            </a:xfrm>
            <a:prstGeom prst="roundRect">
              <a:avLst/>
            </a:prstGeom>
            <a:noFill/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B01D8FFF-5005-E64F-A8B3-B166CB7C2D2D}"/>
                </a:ext>
              </a:extLst>
            </p:cNvPr>
            <p:cNvGrpSpPr/>
            <p:nvPr/>
          </p:nvGrpSpPr>
          <p:grpSpPr>
            <a:xfrm>
              <a:off x="5135162" y="5938059"/>
              <a:ext cx="1068750" cy="592320"/>
              <a:chOff x="968451" y="5621476"/>
              <a:chExt cx="1068750" cy="592320"/>
            </a:xfrm>
          </p:grpSpPr>
          <p:pic>
            <p:nvPicPr>
              <p:cNvPr id="80" name="Picture 79">
                <a:extLst>
                  <a:ext uri="{FF2B5EF4-FFF2-40B4-BE49-F238E27FC236}">
                    <a16:creationId xmlns:a16="http://schemas.microsoft.com/office/drawing/2014/main" id="{4185574C-E238-3C45-96FD-0E8D3815CB0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68451" y="5621476"/>
                <a:ext cx="1068750" cy="414901"/>
              </a:xfrm>
              <a:prstGeom prst="rect">
                <a:avLst/>
              </a:prstGeom>
            </p:spPr>
          </p:pic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0067DE08-01D8-F54F-BBBD-4DE5B9E007CD}"/>
                  </a:ext>
                </a:extLst>
              </p:cNvPr>
              <p:cNvSpPr txBox="1"/>
              <p:nvPr/>
            </p:nvSpPr>
            <p:spPr>
              <a:xfrm>
                <a:off x="1291726" y="5906019"/>
                <a:ext cx="54534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/>
                  <a:t>NFVI</a:t>
                </a:r>
              </a:p>
            </p:txBody>
          </p:sp>
        </p:grpSp>
      </p:grpSp>
      <p:pic>
        <p:nvPicPr>
          <p:cNvPr id="82" name="Picture 81">
            <a:extLst>
              <a:ext uri="{FF2B5EF4-FFF2-40B4-BE49-F238E27FC236}">
                <a16:creationId xmlns:a16="http://schemas.microsoft.com/office/drawing/2014/main" id="{96D5D470-0752-9746-B96B-4CC60544570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5137" y="1304978"/>
            <a:ext cx="355438" cy="305823"/>
          </a:xfrm>
          <a:prstGeom prst="rect">
            <a:avLst/>
          </a:prstGeom>
        </p:spPr>
      </p:pic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49BC49AB-418B-DD49-B4DD-8490686182D7}"/>
              </a:ext>
            </a:extLst>
          </p:cNvPr>
          <p:cNvCxnSpPr>
            <a:cxnSpLocks/>
            <a:stCxn id="76" idx="2"/>
            <a:endCxn id="12" idx="0"/>
          </p:cNvCxnSpPr>
          <p:nvPr/>
        </p:nvCxnSpPr>
        <p:spPr>
          <a:xfrm>
            <a:off x="7094472" y="1945594"/>
            <a:ext cx="2329" cy="252671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7650820"/>
      </p:ext>
    </p:extLst>
  </p:cSld>
  <p:clrMapOvr>
    <a:masterClrMapping/>
  </p:clrMapOvr>
  <p:transition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54305932-0F6B-1A45-9CAA-429875985ABA}"/>
              </a:ext>
            </a:extLst>
          </p:cNvPr>
          <p:cNvSpPr/>
          <p:nvPr/>
        </p:nvSpPr>
        <p:spPr>
          <a:xfrm>
            <a:off x="2425050" y="1776516"/>
            <a:ext cx="128684" cy="12698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itle 1">
            <a:extLst>
              <a:ext uri="{FF2B5EF4-FFF2-40B4-BE49-F238E27FC236}">
                <a16:creationId xmlns:a16="http://schemas.microsoft.com/office/drawing/2014/main" id="{8091B8E0-3B54-594F-83DC-297BA9C1A7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Workstreams Details – RI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C6664E6C-0491-ED42-B832-75D3FC325970}"/>
              </a:ext>
            </a:extLst>
          </p:cNvPr>
          <p:cNvSpPr/>
          <p:nvPr/>
        </p:nvSpPr>
        <p:spPr>
          <a:xfrm>
            <a:off x="2802776" y="2424529"/>
            <a:ext cx="3680112" cy="307777"/>
          </a:xfrm>
          <a:prstGeom prst="round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prstClr val="black"/>
                </a:solidFill>
                <a:latin typeface="Calibri" panose="020F0502020204030204"/>
              </a:rPr>
              <a:t>RI1 Core </a:t>
            </a: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(Requirements)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DD152F7C-9C0E-6D4D-A979-9A5B939DA3E9}"/>
              </a:ext>
            </a:extLst>
          </p:cNvPr>
          <p:cNvSpPr/>
          <p:nvPr/>
        </p:nvSpPr>
        <p:spPr>
          <a:xfrm>
            <a:off x="2802776" y="3427534"/>
            <a:ext cx="1148732" cy="490437"/>
          </a:xfrm>
          <a:prstGeom prst="round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prstClr val="black"/>
                </a:solidFill>
                <a:latin typeface="Calibri" panose="020F0502020204030204"/>
              </a:rPr>
              <a:t>Ch02</a:t>
            </a: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: Overall Req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292FAF77-EED4-874C-A0DE-907F7395EC9E}"/>
              </a:ext>
            </a:extLst>
          </p:cNvPr>
          <p:cNvSpPr/>
          <p:nvPr/>
        </p:nvSpPr>
        <p:spPr>
          <a:xfrm>
            <a:off x="4068467" y="3427534"/>
            <a:ext cx="1148731" cy="490437"/>
          </a:xfrm>
          <a:prstGeom prst="round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prstClr val="black"/>
                </a:solidFill>
                <a:latin typeface="Calibri" panose="020F0502020204030204"/>
              </a:rPr>
              <a:t>Ch03</a:t>
            </a: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: Target State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2BA852AE-7306-5D4E-B7FA-9B797A70E539}"/>
              </a:ext>
            </a:extLst>
          </p:cNvPr>
          <p:cNvSpPr/>
          <p:nvPr/>
        </p:nvSpPr>
        <p:spPr>
          <a:xfrm>
            <a:off x="5334157" y="3427534"/>
            <a:ext cx="1148731" cy="490437"/>
          </a:xfrm>
          <a:prstGeom prst="round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prstClr val="black"/>
                </a:solidFill>
                <a:latin typeface="Calibri" panose="020F0502020204030204"/>
              </a:rPr>
              <a:t>Ch05</a:t>
            </a: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: Installer Req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92C1C6EE-5EA3-DB49-A2E3-EA2459929F39}"/>
              </a:ext>
            </a:extLst>
          </p:cNvPr>
          <p:cNvSpPr/>
          <p:nvPr/>
        </p:nvSpPr>
        <p:spPr>
          <a:xfrm>
            <a:off x="8036286" y="3492285"/>
            <a:ext cx="914296" cy="490437"/>
          </a:xfrm>
          <a:prstGeom prst="round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prstClr val="black"/>
                </a:solidFill>
                <a:latin typeface="Calibri" panose="020F0502020204030204"/>
              </a:rPr>
              <a:t>Ch04</a:t>
            </a: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: </a:t>
            </a:r>
          </a:p>
          <a:p>
            <a:pPr algn="ctr" defTabSz="457154"/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Labs Req</a:t>
            </a:r>
          </a:p>
        </p:txBody>
      </p:sp>
      <p:cxnSp>
        <p:nvCxnSpPr>
          <p:cNvPr id="5" name="Elbow Connector 4">
            <a:extLst>
              <a:ext uri="{FF2B5EF4-FFF2-40B4-BE49-F238E27FC236}">
                <a16:creationId xmlns:a16="http://schemas.microsoft.com/office/drawing/2014/main" id="{0FB0D5B2-8907-C849-8811-ED6629B2B97A}"/>
              </a:ext>
            </a:extLst>
          </p:cNvPr>
          <p:cNvCxnSpPr>
            <a:cxnSpLocks/>
            <a:stCxn id="6" idx="2"/>
            <a:endCxn id="14" idx="0"/>
          </p:cNvCxnSpPr>
          <p:nvPr/>
        </p:nvCxnSpPr>
        <p:spPr>
          <a:xfrm rot="5400000">
            <a:off x="3662373" y="2447075"/>
            <a:ext cx="695228" cy="1265690"/>
          </a:xfrm>
          <a:prstGeom prst="bentConnector3">
            <a:avLst/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>
            <a:extLst>
              <a:ext uri="{FF2B5EF4-FFF2-40B4-BE49-F238E27FC236}">
                <a16:creationId xmlns:a16="http://schemas.microsoft.com/office/drawing/2014/main" id="{D73588A1-4BBF-394C-947C-456BBB292169}"/>
              </a:ext>
            </a:extLst>
          </p:cNvPr>
          <p:cNvCxnSpPr>
            <a:cxnSpLocks/>
            <a:stCxn id="6" idx="2"/>
            <a:endCxn id="15" idx="0"/>
          </p:cNvCxnSpPr>
          <p:nvPr/>
        </p:nvCxnSpPr>
        <p:spPr>
          <a:xfrm rot="16200000" flipH="1">
            <a:off x="4295218" y="3079919"/>
            <a:ext cx="695228" cy="1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>
            <a:extLst>
              <a:ext uri="{FF2B5EF4-FFF2-40B4-BE49-F238E27FC236}">
                <a16:creationId xmlns:a16="http://schemas.microsoft.com/office/drawing/2014/main" id="{F1B5D72B-4E75-8E45-AA52-0A1CC55F389C}"/>
              </a:ext>
            </a:extLst>
          </p:cNvPr>
          <p:cNvCxnSpPr>
            <a:cxnSpLocks/>
            <a:stCxn id="6" idx="2"/>
            <a:endCxn id="16" idx="0"/>
          </p:cNvCxnSpPr>
          <p:nvPr/>
        </p:nvCxnSpPr>
        <p:spPr>
          <a:xfrm rot="16200000" flipH="1">
            <a:off x="4928063" y="2447074"/>
            <a:ext cx="695228" cy="1265691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>
            <a:extLst>
              <a:ext uri="{FF2B5EF4-FFF2-40B4-BE49-F238E27FC236}">
                <a16:creationId xmlns:a16="http://schemas.microsoft.com/office/drawing/2014/main" id="{D155588A-0E9F-A54C-9027-D498AD391BC8}"/>
              </a:ext>
            </a:extLst>
          </p:cNvPr>
          <p:cNvCxnSpPr>
            <a:cxnSpLocks/>
            <a:stCxn id="30" idx="2"/>
            <a:endCxn id="17" idx="0"/>
          </p:cNvCxnSpPr>
          <p:nvPr/>
        </p:nvCxnSpPr>
        <p:spPr>
          <a:xfrm rot="5400000">
            <a:off x="8589961" y="2639544"/>
            <a:ext cx="756214" cy="949268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>
            <a:extLst>
              <a:ext uri="{FF2B5EF4-FFF2-40B4-BE49-F238E27FC236}">
                <a16:creationId xmlns:a16="http://schemas.microsoft.com/office/drawing/2014/main" id="{1DB92DB0-45FE-514C-9FF0-4E8C017004D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1106" y="4965445"/>
            <a:ext cx="1483190" cy="896094"/>
          </a:xfrm>
          <a:prstGeom prst="rect">
            <a:avLst/>
          </a:prstGeom>
        </p:spPr>
      </p:pic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B75BCA1D-7D31-1645-AFD3-927990CF6623}"/>
              </a:ext>
            </a:extLst>
          </p:cNvPr>
          <p:cNvSpPr/>
          <p:nvPr/>
        </p:nvSpPr>
        <p:spPr>
          <a:xfrm>
            <a:off x="8058488" y="2428294"/>
            <a:ext cx="2768427" cy="307777"/>
          </a:xfrm>
          <a:prstGeom prst="round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prstClr val="black"/>
                </a:solidFill>
                <a:latin typeface="Calibri" panose="020F0502020204030204"/>
              </a:rPr>
              <a:t>RI1 Labs </a:t>
            </a: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(Operations)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FF21C65A-FADB-4941-AA68-84CAF584FC5C}"/>
              </a:ext>
            </a:extLst>
          </p:cNvPr>
          <p:cNvSpPr/>
          <p:nvPr/>
        </p:nvSpPr>
        <p:spPr>
          <a:xfrm>
            <a:off x="9647970" y="3917971"/>
            <a:ext cx="1222745" cy="520995"/>
          </a:xfrm>
          <a:prstGeom prst="ellipse">
            <a:avLst/>
          </a:prstGeom>
          <a:solidFill>
            <a:srgbClr val="F4AF94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6">
                    <a:lumMod val="10000"/>
                  </a:schemeClr>
                </a:solidFill>
              </a:rPr>
              <a:t>Community</a:t>
            </a:r>
          </a:p>
          <a:p>
            <a:pPr algn="ctr"/>
            <a:r>
              <a:rPr lang="en-US" sz="1100" dirty="0">
                <a:solidFill>
                  <a:schemeClr val="accent6">
                    <a:lumMod val="10000"/>
                  </a:schemeClr>
                </a:solidFill>
              </a:rPr>
              <a:t>           Labs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BEAC816-411D-5E45-AF3D-46ADF093DE02}"/>
              </a:ext>
            </a:extLst>
          </p:cNvPr>
          <p:cNvSpPr/>
          <p:nvPr/>
        </p:nvSpPr>
        <p:spPr>
          <a:xfrm>
            <a:off x="10698231" y="3628251"/>
            <a:ext cx="728332" cy="520995"/>
          </a:xfrm>
          <a:prstGeom prst="ellipse">
            <a:avLst/>
          </a:prstGeom>
          <a:solidFill>
            <a:srgbClr val="F4AF94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6">
                    <a:lumMod val="10000"/>
                  </a:schemeClr>
                </a:solidFill>
              </a:rPr>
              <a:t>LaaS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70259C87-94C8-FB48-8B56-058126A85651}"/>
              </a:ext>
            </a:extLst>
          </p:cNvPr>
          <p:cNvSpPr/>
          <p:nvPr/>
        </p:nvSpPr>
        <p:spPr>
          <a:xfrm>
            <a:off x="10567666" y="3133917"/>
            <a:ext cx="611373" cy="520995"/>
          </a:xfrm>
          <a:prstGeom prst="ellipse">
            <a:avLst/>
          </a:prstGeom>
          <a:solidFill>
            <a:srgbClr val="F4AF94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6">
                    <a:lumMod val="10000"/>
                  </a:schemeClr>
                </a:solidFill>
              </a:rPr>
              <a:t>Self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6C2FE66E-3005-F24C-9032-905C7647D233}"/>
              </a:ext>
            </a:extLst>
          </p:cNvPr>
          <p:cNvSpPr/>
          <p:nvPr/>
        </p:nvSpPr>
        <p:spPr>
          <a:xfrm>
            <a:off x="9678184" y="3492285"/>
            <a:ext cx="1148731" cy="490437"/>
          </a:xfrm>
          <a:prstGeom prst="round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prstClr val="black"/>
                </a:solidFill>
                <a:latin typeface="Calibri" panose="020F0502020204030204"/>
              </a:rPr>
              <a:t>Ch06</a:t>
            </a: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: </a:t>
            </a:r>
          </a:p>
          <a:p>
            <a:pPr algn="ctr" defTabSz="457154"/>
            <a:r>
              <a:rPr lang="en-US" sz="1100" kern="0" dirty="0">
                <a:solidFill>
                  <a:prstClr val="black"/>
                </a:solidFill>
                <a:latin typeface="Calibri" panose="020F0502020204030204"/>
              </a:rPr>
              <a:t>Ops (Cookbook)</a:t>
            </a:r>
          </a:p>
        </p:txBody>
      </p:sp>
      <p:cxnSp>
        <p:nvCxnSpPr>
          <p:cNvPr id="48" name="Elbow Connector 47">
            <a:extLst>
              <a:ext uri="{FF2B5EF4-FFF2-40B4-BE49-F238E27FC236}">
                <a16:creationId xmlns:a16="http://schemas.microsoft.com/office/drawing/2014/main" id="{92CBD8E2-B854-504A-B181-586294EB0284}"/>
              </a:ext>
            </a:extLst>
          </p:cNvPr>
          <p:cNvCxnSpPr>
            <a:cxnSpLocks/>
            <a:stCxn id="30" idx="2"/>
            <a:endCxn id="45" idx="0"/>
          </p:cNvCxnSpPr>
          <p:nvPr/>
        </p:nvCxnSpPr>
        <p:spPr>
          <a:xfrm rot="16200000" flipH="1">
            <a:off x="9469519" y="2709254"/>
            <a:ext cx="756214" cy="809848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" name="Picture 50">
            <a:extLst>
              <a:ext uri="{FF2B5EF4-FFF2-40B4-BE49-F238E27FC236}">
                <a16:creationId xmlns:a16="http://schemas.microsoft.com/office/drawing/2014/main" id="{0DC99103-01AD-5241-9F1A-C0B4ED75F31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53569" y="4218164"/>
            <a:ext cx="490637" cy="116727"/>
          </a:xfrm>
          <a:prstGeom prst="rect">
            <a:avLst/>
          </a:prstGeom>
        </p:spPr>
      </p:pic>
      <p:cxnSp>
        <p:nvCxnSpPr>
          <p:cNvPr id="52" name="Elbow Connector 51">
            <a:extLst>
              <a:ext uri="{FF2B5EF4-FFF2-40B4-BE49-F238E27FC236}">
                <a16:creationId xmlns:a16="http://schemas.microsoft.com/office/drawing/2014/main" id="{4D6D0105-3BE3-994A-A793-C443BBFFB55B}"/>
              </a:ext>
            </a:extLst>
          </p:cNvPr>
          <p:cNvCxnSpPr>
            <a:cxnSpLocks/>
          </p:cNvCxnSpPr>
          <p:nvPr/>
        </p:nvCxnSpPr>
        <p:spPr>
          <a:xfrm rot="16200000" flipH="1">
            <a:off x="8218417" y="4257736"/>
            <a:ext cx="1104920" cy="554889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ounded Rectangle 59">
            <a:extLst>
              <a:ext uri="{FF2B5EF4-FFF2-40B4-BE49-F238E27FC236}">
                <a16:creationId xmlns:a16="http://schemas.microsoft.com/office/drawing/2014/main" id="{F7E11FAF-A34F-344C-B14A-BF53B5DC8BF0}"/>
              </a:ext>
            </a:extLst>
          </p:cNvPr>
          <p:cNvSpPr/>
          <p:nvPr/>
        </p:nvSpPr>
        <p:spPr>
          <a:xfrm>
            <a:off x="5334246" y="4438967"/>
            <a:ext cx="1148731" cy="1095364"/>
          </a:xfrm>
          <a:prstGeom prst="roundRect">
            <a:avLst>
              <a:gd name="adj" fmla="val 8108"/>
            </a:avLst>
          </a:prstGeom>
          <a:solidFill>
            <a:schemeClr val="bg1"/>
          </a:solidFill>
          <a:ln w="38100" cap="flat" cmpd="sng" algn="ctr">
            <a:solidFill>
              <a:schemeClr val="accent6">
                <a:lumMod val="1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Vendors/ Third Party Installers</a:t>
            </a:r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61B12838-3352-B841-BE97-8DAA5ACD2394}"/>
              </a:ext>
            </a:extLst>
          </p:cNvPr>
          <p:cNvGrpSpPr/>
          <p:nvPr/>
        </p:nvGrpSpPr>
        <p:grpSpPr>
          <a:xfrm>
            <a:off x="4068784" y="4438967"/>
            <a:ext cx="1148731" cy="1834750"/>
            <a:chOff x="4726860" y="4025276"/>
            <a:chExt cx="1148731" cy="1834750"/>
          </a:xfrm>
        </p:grpSpPr>
        <p:sp>
          <p:nvSpPr>
            <p:cNvPr id="59" name="Rounded Rectangle 58">
              <a:extLst>
                <a:ext uri="{FF2B5EF4-FFF2-40B4-BE49-F238E27FC236}">
                  <a16:creationId xmlns:a16="http://schemas.microsoft.com/office/drawing/2014/main" id="{16CA2C89-DDC6-C541-8075-59953EF34B2B}"/>
                </a:ext>
              </a:extLst>
            </p:cNvPr>
            <p:cNvSpPr/>
            <p:nvPr/>
          </p:nvSpPr>
          <p:spPr>
            <a:xfrm>
              <a:off x="4726860" y="4025276"/>
              <a:ext cx="1148731" cy="1834750"/>
            </a:xfrm>
            <a:prstGeom prst="roundRect">
              <a:avLst>
                <a:gd name="adj" fmla="val 10676"/>
              </a:avLst>
            </a:prstGeom>
            <a:solidFill>
              <a:srgbClr val="ADD7C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Installers</a:t>
              </a:r>
            </a:p>
          </p:txBody>
        </p:sp>
        <p:pic>
          <p:nvPicPr>
            <p:cNvPr id="58" name="Picture 57">
              <a:extLst>
                <a:ext uri="{FF2B5EF4-FFF2-40B4-BE49-F238E27FC236}">
                  <a16:creationId xmlns:a16="http://schemas.microsoft.com/office/drawing/2014/main" id="{DAA2CB76-E35E-8E4E-858B-B1D72E171CC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551754"/>
              <a:ext cx="916456" cy="198121"/>
            </a:xfrm>
            <a:prstGeom prst="rect">
              <a:avLst/>
            </a:prstGeom>
          </p:spPr>
        </p:pic>
        <p:sp>
          <p:nvSpPr>
            <p:cNvPr id="62" name="Rounded Rectangle 61">
              <a:extLst>
                <a:ext uri="{FF2B5EF4-FFF2-40B4-BE49-F238E27FC236}">
                  <a16:creationId xmlns:a16="http://schemas.microsoft.com/office/drawing/2014/main" id="{02A75601-CB39-F243-A627-9A69BCB6C810}"/>
                </a:ext>
              </a:extLst>
            </p:cNvPr>
            <p:cNvSpPr/>
            <p:nvPr/>
          </p:nvSpPr>
          <p:spPr>
            <a:xfrm>
              <a:off x="4878988" y="4878800"/>
              <a:ext cx="850188" cy="347104"/>
            </a:xfrm>
            <a:prstGeom prst="roundRect">
              <a:avLst>
                <a:gd name="adj" fmla="val 8108"/>
              </a:avLst>
            </a:prstGeom>
            <a:solidFill>
              <a:schemeClr val="bg1"/>
            </a:solidFill>
            <a:ln w="12700" cap="flat" cmpd="sng" algn="ctr">
              <a:solidFill>
                <a:schemeClr val="accent6">
                  <a:lumMod val="10000"/>
                </a:schemeClr>
              </a:solidFill>
              <a:prstDash val="dashDot"/>
              <a:miter lim="800000"/>
            </a:ln>
            <a:effectLst/>
          </p:spPr>
          <p:txBody>
            <a:bodyPr rtlCol="0" anchor="ctr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Airship</a:t>
              </a:r>
            </a:p>
          </p:txBody>
        </p:sp>
        <p:sp>
          <p:nvSpPr>
            <p:cNvPr id="66" name="Rounded Rectangle 65">
              <a:extLst>
                <a:ext uri="{FF2B5EF4-FFF2-40B4-BE49-F238E27FC236}">
                  <a16:creationId xmlns:a16="http://schemas.microsoft.com/office/drawing/2014/main" id="{D73AC156-5057-6647-BD2B-7144926A1EF3}"/>
                </a:ext>
              </a:extLst>
            </p:cNvPr>
            <p:cNvSpPr/>
            <p:nvPr/>
          </p:nvSpPr>
          <p:spPr>
            <a:xfrm>
              <a:off x="4878988" y="5383996"/>
              <a:ext cx="850188" cy="347104"/>
            </a:xfrm>
            <a:prstGeom prst="roundRect">
              <a:avLst>
                <a:gd name="adj" fmla="val 8108"/>
              </a:avLst>
            </a:prstGeom>
            <a:solidFill>
              <a:schemeClr val="bg1"/>
            </a:solidFill>
            <a:ln w="12700" cap="flat" cmpd="sng" algn="ctr">
              <a:solidFill>
                <a:schemeClr val="accent6">
                  <a:lumMod val="10000"/>
                </a:schemeClr>
              </a:solidFill>
              <a:prstDash val="dashDot"/>
              <a:miter lim="800000"/>
            </a:ln>
            <a:effectLst/>
          </p:spPr>
          <p:txBody>
            <a:bodyPr rtlCol="0" anchor="ctr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Triple-O</a:t>
              </a:r>
            </a:p>
          </p:txBody>
        </p:sp>
      </p:grpSp>
      <p:cxnSp>
        <p:nvCxnSpPr>
          <p:cNvPr id="67" name="Elbow Connector 66">
            <a:extLst>
              <a:ext uri="{FF2B5EF4-FFF2-40B4-BE49-F238E27FC236}">
                <a16:creationId xmlns:a16="http://schemas.microsoft.com/office/drawing/2014/main" id="{D7AF9119-C360-D942-AE80-004448713E52}"/>
              </a:ext>
            </a:extLst>
          </p:cNvPr>
          <p:cNvCxnSpPr>
            <a:cxnSpLocks/>
          </p:cNvCxnSpPr>
          <p:nvPr/>
        </p:nvCxnSpPr>
        <p:spPr>
          <a:xfrm rot="16200000" flipH="1">
            <a:off x="4090201" y="4178423"/>
            <a:ext cx="520995" cy="90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Elbow Connector 67">
            <a:extLst>
              <a:ext uri="{FF2B5EF4-FFF2-40B4-BE49-F238E27FC236}">
                <a16:creationId xmlns:a16="http://schemas.microsoft.com/office/drawing/2014/main" id="{9391ED8B-3045-A940-841F-FB0BFA2290E9}"/>
              </a:ext>
            </a:extLst>
          </p:cNvPr>
          <p:cNvCxnSpPr>
            <a:cxnSpLocks/>
          </p:cNvCxnSpPr>
          <p:nvPr/>
        </p:nvCxnSpPr>
        <p:spPr>
          <a:xfrm rot="5400000">
            <a:off x="5899140" y="4178424"/>
            <a:ext cx="520997" cy="90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Elbow Connector 71">
            <a:extLst>
              <a:ext uri="{FF2B5EF4-FFF2-40B4-BE49-F238E27FC236}">
                <a16:creationId xmlns:a16="http://schemas.microsoft.com/office/drawing/2014/main" id="{7005B12B-B137-4E46-BB8D-790207FE1735}"/>
              </a:ext>
            </a:extLst>
          </p:cNvPr>
          <p:cNvCxnSpPr>
            <a:cxnSpLocks/>
            <a:stCxn id="90" idx="4"/>
            <a:endCxn id="60" idx="0"/>
          </p:cNvCxnSpPr>
          <p:nvPr/>
        </p:nvCxnSpPr>
        <p:spPr>
          <a:xfrm rot="16200000" flipH="1">
            <a:off x="5146787" y="3677142"/>
            <a:ext cx="526100" cy="997550"/>
          </a:xfrm>
          <a:prstGeom prst="bentConnector3">
            <a:avLst>
              <a:gd name="adj1" fmla="val 66898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Elbow Connector 84">
            <a:extLst>
              <a:ext uri="{FF2B5EF4-FFF2-40B4-BE49-F238E27FC236}">
                <a16:creationId xmlns:a16="http://schemas.microsoft.com/office/drawing/2014/main" id="{B1F86A1C-DC94-2A4D-9D69-C00B56B74E22}"/>
              </a:ext>
            </a:extLst>
          </p:cNvPr>
          <p:cNvCxnSpPr>
            <a:cxnSpLocks/>
            <a:stCxn id="91" idx="4"/>
            <a:endCxn id="59" idx="0"/>
          </p:cNvCxnSpPr>
          <p:nvPr/>
        </p:nvCxnSpPr>
        <p:spPr>
          <a:xfrm rot="5400000">
            <a:off x="4898180" y="3661984"/>
            <a:ext cx="521953" cy="1032012"/>
          </a:xfrm>
          <a:prstGeom prst="bentConnector3">
            <a:avLst>
              <a:gd name="adj1" fmla="val 34792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Oval 89">
            <a:extLst>
              <a:ext uri="{FF2B5EF4-FFF2-40B4-BE49-F238E27FC236}">
                <a16:creationId xmlns:a16="http://schemas.microsoft.com/office/drawing/2014/main" id="{59E8687A-52C1-084B-B719-564295F110AB}"/>
              </a:ext>
            </a:extLst>
          </p:cNvPr>
          <p:cNvSpPr/>
          <p:nvPr/>
        </p:nvSpPr>
        <p:spPr>
          <a:xfrm>
            <a:off x="4888202" y="3867148"/>
            <a:ext cx="45719" cy="45719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1D87165B-F54C-A040-B273-FAED9784D52A}"/>
              </a:ext>
            </a:extLst>
          </p:cNvPr>
          <p:cNvSpPr/>
          <p:nvPr/>
        </p:nvSpPr>
        <p:spPr>
          <a:xfrm>
            <a:off x="5652302" y="3871295"/>
            <a:ext cx="45719" cy="45719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8" name="Elbow Connector 97">
            <a:extLst>
              <a:ext uri="{FF2B5EF4-FFF2-40B4-BE49-F238E27FC236}">
                <a16:creationId xmlns:a16="http://schemas.microsoft.com/office/drawing/2014/main" id="{C617FBB2-3FC9-8446-B619-DF38D4C58763}"/>
              </a:ext>
            </a:extLst>
          </p:cNvPr>
          <p:cNvCxnSpPr>
            <a:cxnSpLocks/>
          </p:cNvCxnSpPr>
          <p:nvPr/>
        </p:nvCxnSpPr>
        <p:spPr>
          <a:xfrm flipV="1">
            <a:off x="5223008" y="5623675"/>
            <a:ext cx="3478098" cy="237867"/>
          </a:xfrm>
          <a:prstGeom prst="bentConnector3">
            <a:avLst>
              <a:gd name="adj1" fmla="val 68140"/>
            </a:avLst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Elbow Connector 104">
            <a:extLst>
              <a:ext uri="{FF2B5EF4-FFF2-40B4-BE49-F238E27FC236}">
                <a16:creationId xmlns:a16="http://schemas.microsoft.com/office/drawing/2014/main" id="{F691325B-7CCB-1546-8FB6-F13B0F521BF4}"/>
              </a:ext>
            </a:extLst>
          </p:cNvPr>
          <p:cNvCxnSpPr>
            <a:cxnSpLocks/>
            <a:stCxn id="60" idx="3"/>
          </p:cNvCxnSpPr>
          <p:nvPr/>
        </p:nvCxnSpPr>
        <p:spPr>
          <a:xfrm>
            <a:off x="6482977" y="4986649"/>
            <a:ext cx="2223622" cy="212297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Rounded Rectangle 109">
            <a:extLst>
              <a:ext uri="{FF2B5EF4-FFF2-40B4-BE49-F238E27FC236}">
                <a16:creationId xmlns:a16="http://schemas.microsoft.com/office/drawing/2014/main" id="{8AB8B864-1737-D141-B471-E23A62ADD070}"/>
              </a:ext>
            </a:extLst>
          </p:cNvPr>
          <p:cNvSpPr/>
          <p:nvPr/>
        </p:nvSpPr>
        <p:spPr>
          <a:xfrm>
            <a:off x="664564" y="4573415"/>
            <a:ext cx="2740752" cy="323738"/>
          </a:xfrm>
          <a:prstGeom prst="round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prstClr val="black"/>
                </a:solidFill>
                <a:latin typeface="Calibri" panose="020F0502020204030204"/>
              </a:rPr>
              <a:t>RI1 Dev </a:t>
            </a: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(Gaps &amp; Development)</a:t>
            </a:r>
          </a:p>
        </p:txBody>
      </p:sp>
      <p:sp>
        <p:nvSpPr>
          <p:cNvPr id="111" name="Rounded Rectangle 110">
            <a:extLst>
              <a:ext uri="{FF2B5EF4-FFF2-40B4-BE49-F238E27FC236}">
                <a16:creationId xmlns:a16="http://schemas.microsoft.com/office/drawing/2014/main" id="{886BE98E-1084-D840-9A0D-570E32714C88}"/>
              </a:ext>
            </a:extLst>
          </p:cNvPr>
          <p:cNvSpPr/>
          <p:nvPr/>
        </p:nvSpPr>
        <p:spPr>
          <a:xfrm>
            <a:off x="2159723" y="4998852"/>
            <a:ext cx="1240100" cy="718108"/>
          </a:xfrm>
          <a:prstGeom prst="round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prstClr val="black"/>
                </a:solidFill>
                <a:latin typeface="Calibri" panose="020F0502020204030204"/>
              </a:rPr>
              <a:t>Ch08</a:t>
            </a: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: </a:t>
            </a:r>
          </a:p>
          <a:p>
            <a:pPr algn="ctr" defTabSz="457154"/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Gaps &amp; Development</a:t>
            </a:r>
          </a:p>
        </p:txBody>
      </p:sp>
      <p:sp>
        <p:nvSpPr>
          <p:cNvPr id="112" name="Rounded Rectangle 111">
            <a:extLst>
              <a:ext uri="{FF2B5EF4-FFF2-40B4-BE49-F238E27FC236}">
                <a16:creationId xmlns:a16="http://schemas.microsoft.com/office/drawing/2014/main" id="{C30D8AC7-419E-A544-9EC1-433D9797A356}"/>
              </a:ext>
            </a:extLst>
          </p:cNvPr>
          <p:cNvSpPr/>
          <p:nvPr/>
        </p:nvSpPr>
        <p:spPr>
          <a:xfrm>
            <a:off x="666891" y="4997396"/>
            <a:ext cx="1148732" cy="718108"/>
          </a:xfrm>
          <a:prstGeom prst="round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prstClr val="black"/>
                </a:solidFill>
                <a:latin typeface="Calibri" panose="020F0502020204030204"/>
              </a:rPr>
              <a:t>Ch07</a:t>
            </a: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: Integration (Cookbook)</a:t>
            </a:r>
          </a:p>
        </p:txBody>
      </p:sp>
      <p:cxnSp>
        <p:nvCxnSpPr>
          <p:cNvPr id="113" name="Elbow Connector 112">
            <a:extLst>
              <a:ext uri="{FF2B5EF4-FFF2-40B4-BE49-F238E27FC236}">
                <a16:creationId xmlns:a16="http://schemas.microsoft.com/office/drawing/2014/main" id="{32E82690-FD54-DB49-9738-22660E6411E8}"/>
              </a:ext>
            </a:extLst>
          </p:cNvPr>
          <p:cNvCxnSpPr>
            <a:cxnSpLocks/>
            <a:stCxn id="112" idx="2"/>
          </p:cNvCxnSpPr>
          <p:nvPr/>
        </p:nvCxnSpPr>
        <p:spPr>
          <a:xfrm rot="16200000" flipH="1">
            <a:off x="2517783" y="4438977"/>
            <a:ext cx="255735" cy="2808787"/>
          </a:xfrm>
          <a:prstGeom prst="bentConnector2">
            <a:avLst/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Elbow Connector 115">
            <a:extLst>
              <a:ext uri="{FF2B5EF4-FFF2-40B4-BE49-F238E27FC236}">
                <a16:creationId xmlns:a16="http://schemas.microsoft.com/office/drawing/2014/main" id="{44A78879-C4E7-4849-BF57-D1AB3F437892}"/>
              </a:ext>
            </a:extLst>
          </p:cNvPr>
          <p:cNvCxnSpPr>
            <a:cxnSpLocks/>
            <a:stCxn id="111" idx="3"/>
            <a:endCxn id="59" idx="1"/>
          </p:cNvCxnSpPr>
          <p:nvPr/>
        </p:nvCxnSpPr>
        <p:spPr>
          <a:xfrm flipV="1">
            <a:off x="3399823" y="5356342"/>
            <a:ext cx="668961" cy="1564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TextBox 118">
            <a:extLst>
              <a:ext uri="{FF2B5EF4-FFF2-40B4-BE49-F238E27FC236}">
                <a16:creationId xmlns:a16="http://schemas.microsoft.com/office/drawing/2014/main" id="{EABAFCEE-A227-2144-8D0B-1694E8857007}"/>
              </a:ext>
            </a:extLst>
          </p:cNvPr>
          <p:cNvSpPr txBox="1"/>
          <p:nvPr/>
        </p:nvSpPr>
        <p:spPr>
          <a:xfrm>
            <a:off x="9056964" y="5742608"/>
            <a:ext cx="59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Labs</a:t>
            </a:r>
          </a:p>
        </p:txBody>
      </p:sp>
      <p:cxnSp>
        <p:nvCxnSpPr>
          <p:cNvPr id="121" name="Elbow Connector 120">
            <a:extLst>
              <a:ext uri="{FF2B5EF4-FFF2-40B4-BE49-F238E27FC236}">
                <a16:creationId xmlns:a16="http://schemas.microsoft.com/office/drawing/2014/main" id="{9043C494-DF1D-3D43-8CA7-D13B8610FB12}"/>
              </a:ext>
            </a:extLst>
          </p:cNvPr>
          <p:cNvCxnSpPr>
            <a:cxnSpLocks/>
            <a:stCxn id="45" idx="1"/>
            <a:endCxn id="29" idx="0"/>
          </p:cNvCxnSpPr>
          <p:nvPr/>
        </p:nvCxnSpPr>
        <p:spPr>
          <a:xfrm rot="10800000" flipV="1">
            <a:off x="9442702" y="3737503"/>
            <a:ext cx="235483" cy="1227941"/>
          </a:xfrm>
          <a:prstGeom prst="bentConnector2">
            <a:avLst/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>
            <a:extLst>
              <a:ext uri="{FF2B5EF4-FFF2-40B4-BE49-F238E27FC236}">
                <a16:creationId xmlns:a16="http://schemas.microsoft.com/office/drawing/2014/main" id="{1B120AD9-DD42-2B4B-867A-3806532AEB43}"/>
              </a:ext>
            </a:extLst>
          </p:cNvPr>
          <p:cNvCxnSpPr>
            <a:cxnSpLocks/>
            <a:stCxn id="4" idx="6"/>
            <a:endCxn id="30" idx="0"/>
          </p:cNvCxnSpPr>
          <p:nvPr/>
        </p:nvCxnSpPr>
        <p:spPr>
          <a:xfrm>
            <a:off x="2553734" y="1840009"/>
            <a:ext cx="6888968" cy="588285"/>
          </a:xfrm>
          <a:prstGeom prst="bentConnector2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52">
            <a:extLst>
              <a:ext uri="{FF2B5EF4-FFF2-40B4-BE49-F238E27FC236}">
                <a16:creationId xmlns:a16="http://schemas.microsoft.com/office/drawing/2014/main" id="{3FC94039-C857-C94D-9EDB-4C651010A78A}"/>
              </a:ext>
            </a:extLst>
          </p:cNvPr>
          <p:cNvCxnSpPr>
            <a:cxnSpLocks/>
            <a:stCxn id="4" idx="6"/>
            <a:endCxn id="6" idx="0"/>
          </p:cNvCxnSpPr>
          <p:nvPr/>
        </p:nvCxnSpPr>
        <p:spPr>
          <a:xfrm>
            <a:off x="2553734" y="1840009"/>
            <a:ext cx="2089098" cy="584520"/>
          </a:xfrm>
          <a:prstGeom prst="bentConnector2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8D059E9A-6735-E640-A3E6-6ED3D2199FD3}"/>
              </a:ext>
            </a:extLst>
          </p:cNvPr>
          <p:cNvGrpSpPr/>
          <p:nvPr/>
        </p:nvGrpSpPr>
        <p:grpSpPr>
          <a:xfrm>
            <a:off x="678615" y="1837289"/>
            <a:ext cx="1946504" cy="565009"/>
            <a:chOff x="654930" y="2556448"/>
            <a:chExt cx="1946504" cy="565009"/>
          </a:xfrm>
        </p:grpSpPr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DD749FE7-1DD5-3745-BF20-98DA3C5EC65C}"/>
                </a:ext>
              </a:extLst>
            </p:cNvPr>
            <p:cNvSpPr/>
            <p:nvPr/>
          </p:nvSpPr>
          <p:spPr>
            <a:xfrm>
              <a:off x="654930" y="2556448"/>
              <a:ext cx="1946504" cy="565009"/>
            </a:xfrm>
            <a:prstGeom prst="round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prstClr val="black"/>
                  </a:solidFill>
                  <a:latin typeface="Calibri" panose="020F0502020204030204"/>
                </a:rPr>
                <a:t>Reference Architecture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RA 1</a:t>
              </a:r>
              <a:endParaRPr lang="en-GB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54384A0-2931-1D47-BEB5-658BD5ACCBD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72372" y="2785909"/>
              <a:ext cx="347878" cy="299318"/>
            </a:xfrm>
            <a:prstGeom prst="rect">
              <a:avLst/>
            </a:prstGeom>
          </p:spPr>
        </p:pic>
      </p:grp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E9242670-730F-A94C-97F1-82581BDA96D7}"/>
              </a:ext>
            </a:extLst>
          </p:cNvPr>
          <p:cNvSpPr/>
          <p:nvPr/>
        </p:nvSpPr>
        <p:spPr>
          <a:xfrm>
            <a:off x="687049" y="1264769"/>
            <a:ext cx="1946504" cy="562768"/>
          </a:xfrm>
          <a:prstGeom prst="roundRect">
            <a:avLst/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Model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  <a:endParaRPr lang="en-GB" b="1" kern="0" dirty="0">
              <a:solidFill>
                <a:prstClr val="white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73572087"/>
      </p:ext>
    </p:extLst>
  </p:cSld>
  <p:clrMapOvr>
    <a:masterClrMapping/>
  </p:clrMapOvr>
  <p:transition>
    <p:wipe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>
            <a:extLst>
              <a:ext uri="{FF2B5EF4-FFF2-40B4-BE49-F238E27FC236}">
                <a16:creationId xmlns:a16="http://schemas.microsoft.com/office/drawing/2014/main" id="{2D471205-C4EA-B84A-9828-BE8F0EC8B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Workstreams Details – RC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5BA84EE2-C68B-9445-B937-D6B81F7A0021}"/>
              </a:ext>
            </a:extLst>
          </p:cNvPr>
          <p:cNvSpPr/>
          <p:nvPr/>
        </p:nvSpPr>
        <p:spPr>
          <a:xfrm>
            <a:off x="2652186" y="2252708"/>
            <a:ext cx="3680112" cy="307777"/>
          </a:xfrm>
          <a:prstGeom prst="roundRect">
            <a:avLst/>
          </a:prstGeom>
          <a:solidFill>
            <a:srgbClr val="BB4DFF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RC1 NFVI 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(Requirements &amp; Traceability)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C177FA99-331E-7F4C-8F42-0A3D6174351A}"/>
              </a:ext>
            </a:extLst>
          </p:cNvPr>
          <p:cNvSpPr/>
          <p:nvPr/>
        </p:nvSpPr>
        <p:spPr>
          <a:xfrm>
            <a:off x="2379625" y="6232854"/>
            <a:ext cx="6998458" cy="307777"/>
          </a:xfrm>
          <a:prstGeom prst="roundRect">
            <a:avLst/>
          </a:prstGeom>
          <a:solidFill>
            <a:srgbClr val="BB4DFF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RC1 Dev 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(Gaps &amp; Development)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D6159C53-7BE2-D649-8531-D9B13AEBE449}"/>
              </a:ext>
            </a:extLst>
          </p:cNvPr>
          <p:cNvSpPr/>
          <p:nvPr/>
        </p:nvSpPr>
        <p:spPr>
          <a:xfrm>
            <a:off x="2103120" y="3021778"/>
            <a:ext cx="1694623" cy="490437"/>
          </a:xfrm>
          <a:prstGeom prst="roundRect">
            <a:avLst/>
          </a:prstGeom>
          <a:solidFill>
            <a:srgbClr val="BB4DFF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Ch02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: Framework Req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37FB9E36-1689-9042-B3C8-06B7E2B6658F}"/>
              </a:ext>
            </a:extLst>
          </p:cNvPr>
          <p:cNvSpPr/>
          <p:nvPr/>
        </p:nvSpPr>
        <p:spPr>
          <a:xfrm>
            <a:off x="3917877" y="3021778"/>
            <a:ext cx="1148731" cy="490437"/>
          </a:xfrm>
          <a:prstGeom prst="roundRect">
            <a:avLst/>
          </a:prstGeom>
          <a:solidFill>
            <a:srgbClr val="BB4DFF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Ch03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: </a:t>
            </a:r>
          </a:p>
          <a:p>
            <a:pPr algn="ctr" defTabSz="457154"/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TC Req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82FFB61D-326D-214B-BAE4-4FDAEBC65F57}"/>
              </a:ext>
            </a:extLst>
          </p:cNvPr>
          <p:cNvSpPr/>
          <p:nvPr/>
        </p:nvSpPr>
        <p:spPr>
          <a:xfrm>
            <a:off x="5183567" y="3021778"/>
            <a:ext cx="1148731" cy="1319798"/>
          </a:xfrm>
          <a:prstGeom prst="roundRect">
            <a:avLst/>
          </a:prstGeom>
          <a:solidFill>
            <a:srgbClr val="BB4DFF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t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Ch04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: TC Trackability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3EECE168-13DC-1741-9C8C-1247BFF1B341}"/>
              </a:ext>
            </a:extLst>
          </p:cNvPr>
          <p:cNvSpPr/>
          <p:nvPr/>
        </p:nvSpPr>
        <p:spPr>
          <a:xfrm>
            <a:off x="4737612" y="3461392"/>
            <a:ext cx="45719" cy="45719"/>
          </a:xfrm>
          <a:prstGeom prst="ellipse">
            <a:avLst/>
          </a:prstGeom>
          <a:solidFill>
            <a:srgbClr val="BB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99C7EA56-F518-F04F-81EC-2E055E743BCC}"/>
              </a:ext>
            </a:extLst>
          </p:cNvPr>
          <p:cNvSpPr/>
          <p:nvPr/>
        </p:nvSpPr>
        <p:spPr>
          <a:xfrm>
            <a:off x="5501712" y="3465539"/>
            <a:ext cx="45719" cy="45719"/>
          </a:xfrm>
          <a:prstGeom prst="ellipse">
            <a:avLst/>
          </a:prstGeom>
          <a:solidFill>
            <a:srgbClr val="BB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24" name="Elbow Connector 23">
            <a:extLst>
              <a:ext uri="{FF2B5EF4-FFF2-40B4-BE49-F238E27FC236}">
                <a16:creationId xmlns:a16="http://schemas.microsoft.com/office/drawing/2014/main" id="{E637BE23-186C-E84D-B040-82AEDCEB9401}"/>
              </a:ext>
            </a:extLst>
          </p:cNvPr>
          <p:cNvCxnSpPr>
            <a:cxnSpLocks/>
            <a:stCxn id="15" idx="2"/>
            <a:endCxn id="19" idx="0"/>
          </p:cNvCxnSpPr>
          <p:nvPr/>
        </p:nvCxnSpPr>
        <p:spPr>
          <a:xfrm rot="5400000">
            <a:off x="3490691" y="2020226"/>
            <a:ext cx="461293" cy="1541810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Elbow Connector 24">
            <a:extLst>
              <a:ext uri="{FF2B5EF4-FFF2-40B4-BE49-F238E27FC236}">
                <a16:creationId xmlns:a16="http://schemas.microsoft.com/office/drawing/2014/main" id="{EC142371-7C33-EC46-8BD4-A5117B4051E7}"/>
              </a:ext>
            </a:extLst>
          </p:cNvPr>
          <p:cNvCxnSpPr>
            <a:cxnSpLocks/>
            <a:stCxn id="15" idx="2"/>
            <a:endCxn id="20" idx="0"/>
          </p:cNvCxnSpPr>
          <p:nvPr/>
        </p:nvCxnSpPr>
        <p:spPr>
          <a:xfrm rot="16200000" flipH="1">
            <a:off x="4261596" y="2791130"/>
            <a:ext cx="461293" cy="1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>
            <a:extLst>
              <a:ext uri="{FF2B5EF4-FFF2-40B4-BE49-F238E27FC236}">
                <a16:creationId xmlns:a16="http://schemas.microsoft.com/office/drawing/2014/main" id="{93232E9F-DE8F-1641-8B52-48BDCBB19768}"/>
              </a:ext>
            </a:extLst>
          </p:cNvPr>
          <p:cNvCxnSpPr>
            <a:cxnSpLocks/>
            <a:stCxn id="15" idx="2"/>
            <a:endCxn id="21" idx="0"/>
          </p:cNvCxnSpPr>
          <p:nvPr/>
        </p:nvCxnSpPr>
        <p:spPr>
          <a:xfrm rot="16200000" flipH="1">
            <a:off x="4894441" y="2158285"/>
            <a:ext cx="461293" cy="1265691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1787D0DA-5126-DF4F-AC50-9F680DB2E99C}"/>
              </a:ext>
            </a:extLst>
          </p:cNvPr>
          <p:cNvSpPr/>
          <p:nvPr/>
        </p:nvSpPr>
        <p:spPr>
          <a:xfrm>
            <a:off x="6963661" y="2247604"/>
            <a:ext cx="3680112" cy="307777"/>
          </a:xfrm>
          <a:prstGeom prst="roundRect">
            <a:avLst/>
          </a:prstGeom>
          <a:solidFill>
            <a:srgbClr val="BB4DFF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RC1 VNF 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(Requirements &amp; Traceability)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3D6571DD-BFB1-A245-BB97-37AE67105ED1}"/>
              </a:ext>
            </a:extLst>
          </p:cNvPr>
          <p:cNvSpPr/>
          <p:nvPr/>
        </p:nvSpPr>
        <p:spPr>
          <a:xfrm>
            <a:off x="6510528" y="3016674"/>
            <a:ext cx="1598690" cy="490437"/>
          </a:xfrm>
          <a:prstGeom prst="roundRect">
            <a:avLst/>
          </a:prstGeom>
          <a:solidFill>
            <a:srgbClr val="BB4DFF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Ch05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: Framework Req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9FA3B147-F2AE-754A-86CC-DF44405EFC72}"/>
              </a:ext>
            </a:extLst>
          </p:cNvPr>
          <p:cNvSpPr/>
          <p:nvPr/>
        </p:nvSpPr>
        <p:spPr>
          <a:xfrm>
            <a:off x="8229352" y="3016674"/>
            <a:ext cx="1148731" cy="490437"/>
          </a:xfrm>
          <a:prstGeom prst="roundRect">
            <a:avLst/>
          </a:prstGeom>
          <a:solidFill>
            <a:srgbClr val="BB4DFF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Ch06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: </a:t>
            </a:r>
          </a:p>
          <a:p>
            <a:pPr algn="ctr" defTabSz="457154"/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TC Req</a:t>
            </a:r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A3B2AE44-EDE7-6A41-9409-7858E87D4992}"/>
              </a:ext>
            </a:extLst>
          </p:cNvPr>
          <p:cNvSpPr/>
          <p:nvPr/>
        </p:nvSpPr>
        <p:spPr>
          <a:xfrm>
            <a:off x="9495042" y="3016674"/>
            <a:ext cx="1148731" cy="1324902"/>
          </a:xfrm>
          <a:prstGeom prst="roundRect">
            <a:avLst/>
          </a:prstGeom>
          <a:solidFill>
            <a:srgbClr val="BB4DFF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t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Ch07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: TC Trackability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1F217BBE-C9EA-834F-88B0-84E7D61B0BC3}"/>
              </a:ext>
            </a:extLst>
          </p:cNvPr>
          <p:cNvSpPr/>
          <p:nvPr/>
        </p:nvSpPr>
        <p:spPr>
          <a:xfrm>
            <a:off x="9049087" y="3456288"/>
            <a:ext cx="45719" cy="45719"/>
          </a:xfrm>
          <a:prstGeom prst="ellipse">
            <a:avLst/>
          </a:prstGeom>
          <a:solidFill>
            <a:srgbClr val="BB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62B6D5F-C5A1-2F43-9262-2B31F536A9AD}"/>
              </a:ext>
            </a:extLst>
          </p:cNvPr>
          <p:cNvSpPr/>
          <p:nvPr/>
        </p:nvSpPr>
        <p:spPr>
          <a:xfrm>
            <a:off x="9813187" y="3460435"/>
            <a:ext cx="45719" cy="45719"/>
          </a:xfrm>
          <a:prstGeom prst="ellipse">
            <a:avLst/>
          </a:prstGeom>
          <a:solidFill>
            <a:srgbClr val="BB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44" name="Elbow Connector 43">
            <a:extLst>
              <a:ext uri="{FF2B5EF4-FFF2-40B4-BE49-F238E27FC236}">
                <a16:creationId xmlns:a16="http://schemas.microsoft.com/office/drawing/2014/main" id="{5D7ECC58-C7FE-264E-A57B-4EE10A12CD23}"/>
              </a:ext>
            </a:extLst>
          </p:cNvPr>
          <p:cNvCxnSpPr>
            <a:cxnSpLocks/>
            <a:stCxn id="38" idx="2"/>
            <a:endCxn id="39" idx="0"/>
          </p:cNvCxnSpPr>
          <p:nvPr/>
        </p:nvCxnSpPr>
        <p:spPr>
          <a:xfrm rot="5400000">
            <a:off x="7826149" y="2039105"/>
            <a:ext cx="461293" cy="1493844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9D9C3306-8302-3748-B4E8-5447ACA6FB39}"/>
              </a:ext>
            </a:extLst>
          </p:cNvPr>
          <p:cNvCxnSpPr>
            <a:cxnSpLocks/>
            <a:stCxn id="38" idx="2"/>
            <a:endCxn id="40" idx="0"/>
          </p:cNvCxnSpPr>
          <p:nvPr/>
        </p:nvCxnSpPr>
        <p:spPr>
          <a:xfrm rot="16200000" flipH="1">
            <a:off x="8573071" y="2786026"/>
            <a:ext cx="461293" cy="1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>
            <a:extLst>
              <a:ext uri="{FF2B5EF4-FFF2-40B4-BE49-F238E27FC236}">
                <a16:creationId xmlns:a16="http://schemas.microsoft.com/office/drawing/2014/main" id="{A5FAFFA0-4710-DC41-9421-4A4884AA7171}"/>
              </a:ext>
            </a:extLst>
          </p:cNvPr>
          <p:cNvCxnSpPr>
            <a:cxnSpLocks/>
            <a:stCxn id="38" idx="2"/>
            <a:endCxn id="41" idx="0"/>
          </p:cNvCxnSpPr>
          <p:nvPr/>
        </p:nvCxnSpPr>
        <p:spPr>
          <a:xfrm rot="16200000" flipH="1">
            <a:off x="9205916" y="2153181"/>
            <a:ext cx="461293" cy="1265691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Group 54">
            <a:extLst>
              <a:ext uri="{FF2B5EF4-FFF2-40B4-BE49-F238E27FC236}">
                <a16:creationId xmlns:a16="http://schemas.microsoft.com/office/drawing/2014/main" id="{FE9A5DCA-0745-8E4A-B654-74B373BF9C20}"/>
              </a:ext>
            </a:extLst>
          </p:cNvPr>
          <p:cNvGrpSpPr/>
          <p:nvPr/>
        </p:nvGrpSpPr>
        <p:grpSpPr>
          <a:xfrm>
            <a:off x="2379624" y="4137619"/>
            <a:ext cx="1148731" cy="1044225"/>
            <a:chOff x="4726860" y="4025276"/>
            <a:chExt cx="1148731" cy="1044225"/>
          </a:xfrm>
        </p:grpSpPr>
        <p:sp>
          <p:nvSpPr>
            <p:cNvPr id="56" name="Rounded Rectangle 55">
              <a:extLst>
                <a:ext uri="{FF2B5EF4-FFF2-40B4-BE49-F238E27FC236}">
                  <a16:creationId xmlns:a16="http://schemas.microsoft.com/office/drawing/2014/main" id="{995108D4-A12B-AF42-AD65-9FD1BB04DC1C}"/>
                </a:ext>
              </a:extLst>
            </p:cNvPr>
            <p:cNvSpPr/>
            <p:nvPr/>
          </p:nvSpPr>
          <p:spPr>
            <a:xfrm>
              <a:off x="4726860" y="4025276"/>
              <a:ext cx="1148731" cy="1044225"/>
            </a:xfrm>
            <a:prstGeom prst="roundRect">
              <a:avLst>
                <a:gd name="adj" fmla="val 10676"/>
              </a:avLst>
            </a:prstGeom>
            <a:solidFill>
              <a:srgbClr val="ADD7C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Tools</a:t>
              </a:r>
            </a:p>
          </p:txBody>
        </p:sp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8B62FD47-4E4B-D04A-BD30-34C17812F17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660871"/>
              <a:ext cx="916456" cy="198121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5D8A5CB3-CAB1-5A41-B7BB-71CDCD90DF4B}"/>
              </a:ext>
            </a:extLst>
          </p:cNvPr>
          <p:cNvGrpSpPr/>
          <p:nvPr/>
        </p:nvGrpSpPr>
        <p:grpSpPr>
          <a:xfrm>
            <a:off x="8229351" y="4136434"/>
            <a:ext cx="1148731" cy="1044225"/>
            <a:chOff x="4726860" y="4025276"/>
            <a:chExt cx="1148731" cy="1044225"/>
          </a:xfrm>
        </p:grpSpPr>
        <p:sp>
          <p:nvSpPr>
            <p:cNvPr id="61" name="Rounded Rectangle 60">
              <a:extLst>
                <a:ext uri="{FF2B5EF4-FFF2-40B4-BE49-F238E27FC236}">
                  <a16:creationId xmlns:a16="http://schemas.microsoft.com/office/drawing/2014/main" id="{CC6BC416-A644-1C4E-8E6D-50D328D55CB0}"/>
                </a:ext>
              </a:extLst>
            </p:cNvPr>
            <p:cNvSpPr/>
            <p:nvPr/>
          </p:nvSpPr>
          <p:spPr>
            <a:xfrm>
              <a:off x="4726860" y="4025276"/>
              <a:ext cx="1148731" cy="1044225"/>
            </a:xfrm>
            <a:prstGeom prst="roundRect">
              <a:avLst>
                <a:gd name="adj" fmla="val 10676"/>
              </a:avLst>
            </a:prstGeom>
            <a:solidFill>
              <a:srgbClr val="ADD7C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Tools</a:t>
              </a:r>
            </a:p>
          </p:txBody>
        </p:sp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C311F9DA-91E9-EB4F-9685-20911AAA445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660871"/>
              <a:ext cx="916456" cy="198121"/>
            </a:xfrm>
            <a:prstGeom prst="rect">
              <a:avLst/>
            </a:prstGeom>
          </p:spPr>
        </p:pic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BEA66DD7-8A12-234A-819C-581061DCC5E2}"/>
              </a:ext>
            </a:extLst>
          </p:cNvPr>
          <p:cNvGrpSpPr/>
          <p:nvPr/>
        </p:nvGrpSpPr>
        <p:grpSpPr>
          <a:xfrm>
            <a:off x="3918804" y="4137621"/>
            <a:ext cx="1148731" cy="1044225"/>
            <a:chOff x="4726860" y="4025276"/>
            <a:chExt cx="1148731" cy="1044225"/>
          </a:xfrm>
        </p:grpSpPr>
        <p:sp>
          <p:nvSpPr>
            <p:cNvPr id="64" name="Rounded Rectangle 63">
              <a:extLst>
                <a:ext uri="{FF2B5EF4-FFF2-40B4-BE49-F238E27FC236}">
                  <a16:creationId xmlns:a16="http://schemas.microsoft.com/office/drawing/2014/main" id="{C42F8165-53F5-2741-B7AB-8A538BC857FE}"/>
                </a:ext>
              </a:extLst>
            </p:cNvPr>
            <p:cNvSpPr/>
            <p:nvPr/>
          </p:nvSpPr>
          <p:spPr>
            <a:xfrm>
              <a:off x="4726860" y="4025276"/>
              <a:ext cx="1148731" cy="1044225"/>
            </a:xfrm>
            <a:prstGeom prst="roundRect">
              <a:avLst>
                <a:gd name="adj" fmla="val 10676"/>
              </a:avLst>
            </a:prstGeom>
            <a:solidFill>
              <a:srgbClr val="62CAD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Test Project</a:t>
              </a:r>
            </a:p>
          </p:txBody>
        </p:sp>
        <p:pic>
          <p:nvPicPr>
            <p:cNvPr id="65" name="Picture 64">
              <a:extLst>
                <a:ext uri="{FF2B5EF4-FFF2-40B4-BE49-F238E27FC236}">
                  <a16:creationId xmlns:a16="http://schemas.microsoft.com/office/drawing/2014/main" id="{8083EF7A-D035-3845-91A1-611D195FF55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660871"/>
              <a:ext cx="916456" cy="198121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C531F092-F762-7E4E-A044-51271464351A}"/>
              </a:ext>
            </a:extLst>
          </p:cNvPr>
          <p:cNvGrpSpPr/>
          <p:nvPr/>
        </p:nvGrpSpPr>
        <p:grpSpPr>
          <a:xfrm>
            <a:off x="6735780" y="4136435"/>
            <a:ext cx="1148731" cy="1044225"/>
            <a:chOff x="4726860" y="4025276"/>
            <a:chExt cx="1148731" cy="1044225"/>
          </a:xfrm>
        </p:grpSpPr>
        <p:sp>
          <p:nvSpPr>
            <p:cNvPr id="67" name="Rounded Rectangle 66">
              <a:extLst>
                <a:ext uri="{FF2B5EF4-FFF2-40B4-BE49-F238E27FC236}">
                  <a16:creationId xmlns:a16="http://schemas.microsoft.com/office/drawing/2014/main" id="{1EF0CAF7-AE51-7F48-817A-1ED3F533E2EE}"/>
                </a:ext>
              </a:extLst>
            </p:cNvPr>
            <p:cNvSpPr/>
            <p:nvPr/>
          </p:nvSpPr>
          <p:spPr>
            <a:xfrm>
              <a:off x="4726860" y="4025276"/>
              <a:ext cx="1148731" cy="1044225"/>
            </a:xfrm>
            <a:prstGeom prst="roundRect">
              <a:avLst>
                <a:gd name="adj" fmla="val 10676"/>
              </a:avLst>
            </a:prstGeom>
            <a:solidFill>
              <a:srgbClr val="62CAD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Test Project</a:t>
              </a:r>
            </a:p>
          </p:txBody>
        </p:sp>
        <p:pic>
          <p:nvPicPr>
            <p:cNvPr id="68" name="Picture 67">
              <a:extLst>
                <a:ext uri="{FF2B5EF4-FFF2-40B4-BE49-F238E27FC236}">
                  <a16:creationId xmlns:a16="http://schemas.microsoft.com/office/drawing/2014/main" id="{FDDF5B26-0D88-644D-BE08-2B521BCE4C2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660871"/>
              <a:ext cx="916456" cy="198121"/>
            </a:xfrm>
            <a:prstGeom prst="rect">
              <a:avLst/>
            </a:prstGeom>
          </p:spPr>
        </p:pic>
      </p:grpSp>
      <p:sp>
        <p:nvSpPr>
          <p:cNvPr id="69" name="Oval 68">
            <a:extLst>
              <a:ext uri="{FF2B5EF4-FFF2-40B4-BE49-F238E27FC236}">
                <a16:creationId xmlns:a16="http://schemas.microsoft.com/office/drawing/2014/main" id="{3FCA85A8-9591-CF4D-AC49-57CD7CED94F7}"/>
              </a:ext>
            </a:extLst>
          </p:cNvPr>
          <p:cNvSpPr/>
          <p:nvPr/>
        </p:nvSpPr>
        <p:spPr>
          <a:xfrm>
            <a:off x="2263072" y="1776516"/>
            <a:ext cx="128684" cy="12698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0" name="Elbow Connector 69">
            <a:extLst>
              <a:ext uri="{FF2B5EF4-FFF2-40B4-BE49-F238E27FC236}">
                <a16:creationId xmlns:a16="http://schemas.microsoft.com/office/drawing/2014/main" id="{FC3337C9-1CE1-7942-8CCF-5825A4037317}"/>
              </a:ext>
            </a:extLst>
          </p:cNvPr>
          <p:cNvCxnSpPr>
            <a:cxnSpLocks/>
            <a:stCxn id="69" idx="6"/>
            <a:endCxn id="38" idx="0"/>
          </p:cNvCxnSpPr>
          <p:nvPr/>
        </p:nvCxnSpPr>
        <p:spPr>
          <a:xfrm>
            <a:off x="2391756" y="1840009"/>
            <a:ext cx="6411961" cy="407595"/>
          </a:xfrm>
          <a:prstGeom prst="bentConnector2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>
            <a:extLst>
              <a:ext uri="{FF2B5EF4-FFF2-40B4-BE49-F238E27FC236}">
                <a16:creationId xmlns:a16="http://schemas.microsoft.com/office/drawing/2014/main" id="{E3B6365C-95FB-E848-A76D-8590AF02198C}"/>
              </a:ext>
            </a:extLst>
          </p:cNvPr>
          <p:cNvCxnSpPr>
            <a:cxnSpLocks/>
            <a:stCxn id="69" idx="6"/>
            <a:endCxn id="15" idx="0"/>
          </p:cNvCxnSpPr>
          <p:nvPr/>
        </p:nvCxnSpPr>
        <p:spPr>
          <a:xfrm>
            <a:off x="2391756" y="1840009"/>
            <a:ext cx="2100486" cy="412699"/>
          </a:xfrm>
          <a:prstGeom prst="bentConnector2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Group 71">
            <a:extLst>
              <a:ext uri="{FF2B5EF4-FFF2-40B4-BE49-F238E27FC236}">
                <a16:creationId xmlns:a16="http://schemas.microsoft.com/office/drawing/2014/main" id="{4E413A1D-E6B7-7D4A-8E4A-D2F8B36AF282}"/>
              </a:ext>
            </a:extLst>
          </p:cNvPr>
          <p:cNvGrpSpPr/>
          <p:nvPr/>
        </p:nvGrpSpPr>
        <p:grpSpPr>
          <a:xfrm>
            <a:off x="516637" y="1837289"/>
            <a:ext cx="1946504" cy="565009"/>
            <a:chOff x="654930" y="2556448"/>
            <a:chExt cx="1946504" cy="565009"/>
          </a:xfrm>
        </p:grpSpPr>
        <p:sp>
          <p:nvSpPr>
            <p:cNvPr id="73" name="Rounded Rectangle 72">
              <a:extLst>
                <a:ext uri="{FF2B5EF4-FFF2-40B4-BE49-F238E27FC236}">
                  <a16:creationId xmlns:a16="http://schemas.microsoft.com/office/drawing/2014/main" id="{3A608C28-E48A-E24F-AE01-0E9D7589D333}"/>
                </a:ext>
              </a:extLst>
            </p:cNvPr>
            <p:cNvSpPr/>
            <p:nvPr/>
          </p:nvSpPr>
          <p:spPr>
            <a:xfrm>
              <a:off x="654930" y="2556448"/>
              <a:ext cx="1946504" cy="565009"/>
            </a:xfrm>
            <a:prstGeom prst="round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prstClr val="black"/>
                  </a:solidFill>
                  <a:latin typeface="Calibri" panose="020F0502020204030204"/>
                </a:rPr>
                <a:t>Reference Architecture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RA 1</a:t>
              </a:r>
              <a:endParaRPr lang="en-GB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pic>
          <p:nvPicPr>
            <p:cNvPr id="74" name="Picture 73">
              <a:extLst>
                <a:ext uri="{FF2B5EF4-FFF2-40B4-BE49-F238E27FC236}">
                  <a16:creationId xmlns:a16="http://schemas.microsoft.com/office/drawing/2014/main" id="{D4944CEC-3AF2-4B4D-A771-7854C5938C1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72372" y="2785909"/>
              <a:ext cx="347878" cy="299318"/>
            </a:xfrm>
            <a:prstGeom prst="rect">
              <a:avLst/>
            </a:prstGeom>
          </p:spPr>
        </p:pic>
      </p:grpSp>
      <p:sp>
        <p:nvSpPr>
          <p:cNvPr id="75" name="Rounded Rectangle 74">
            <a:extLst>
              <a:ext uri="{FF2B5EF4-FFF2-40B4-BE49-F238E27FC236}">
                <a16:creationId xmlns:a16="http://schemas.microsoft.com/office/drawing/2014/main" id="{750FD50B-C9B3-FF4B-9A62-BADB908E83C1}"/>
              </a:ext>
            </a:extLst>
          </p:cNvPr>
          <p:cNvSpPr/>
          <p:nvPr/>
        </p:nvSpPr>
        <p:spPr>
          <a:xfrm>
            <a:off x="525071" y="1264769"/>
            <a:ext cx="1946504" cy="562768"/>
          </a:xfrm>
          <a:prstGeom prst="roundRect">
            <a:avLst/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Model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  <a:endParaRPr lang="en-GB" b="1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86" name="Picture 85">
            <a:extLst>
              <a:ext uri="{FF2B5EF4-FFF2-40B4-BE49-F238E27FC236}">
                <a16:creationId xmlns:a16="http://schemas.microsoft.com/office/drawing/2014/main" id="{1BFDAC95-01BA-6545-B7FA-88E7FC3BF858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0271" y="4083422"/>
            <a:ext cx="1023011" cy="1150252"/>
          </a:xfrm>
          <a:prstGeom prst="rect">
            <a:avLst/>
          </a:prstGeom>
        </p:spPr>
      </p:pic>
      <p:pic>
        <p:nvPicPr>
          <p:cNvPr id="87" name="Picture 86">
            <a:extLst>
              <a:ext uri="{FF2B5EF4-FFF2-40B4-BE49-F238E27FC236}">
                <a16:creationId xmlns:a16="http://schemas.microsoft.com/office/drawing/2014/main" id="{CADD0EF2-2363-6A48-9472-8C02E607743A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475" y="4088558"/>
            <a:ext cx="990483" cy="1150252"/>
          </a:xfrm>
          <a:prstGeom prst="rect">
            <a:avLst/>
          </a:prstGeom>
        </p:spPr>
      </p:pic>
      <p:cxnSp>
        <p:nvCxnSpPr>
          <p:cNvPr id="88" name="Elbow Connector 87">
            <a:extLst>
              <a:ext uri="{FF2B5EF4-FFF2-40B4-BE49-F238E27FC236}">
                <a16:creationId xmlns:a16="http://schemas.microsoft.com/office/drawing/2014/main" id="{0A6F1481-A9C0-3B4E-9CA7-55421D5B6747}"/>
              </a:ext>
            </a:extLst>
          </p:cNvPr>
          <p:cNvCxnSpPr>
            <a:cxnSpLocks/>
            <a:stCxn id="56" idx="1"/>
            <a:endCxn id="87" idx="3"/>
          </p:cNvCxnSpPr>
          <p:nvPr/>
        </p:nvCxnSpPr>
        <p:spPr>
          <a:xfrm rot="10800000" flipV="1">
            <a:off x="1750958" y="4659732"/>
            <a:ext cx="628666" cy="3952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Elbow Connector 93">
            <a:extLst>
              <a:ext uri="{FF2B5EF4-FFF2-40B4-BE49-F238E27FC236}">
                <a16:creationId xmlns:a16="http://schemas.microsoft.com/office/drawing/2014/main" id="{3B2277A6-A0FE-804F-B357-160F56862646}"/>
              </a:ext>
            </a:extLst>
          </p:cNvPr>
          <p:cNvCxnSpPr>
            <a:cxnSpLocks/>
            <a:stCxn id="61" idx="3"/>
            <a:endCxn id="86" idx="1"/>
          </p:cNvCxnSpPr>
          <p:nvPr/>
        </p:nvCxnSpPr>
        <p:spPr>
          <a:xfrm>
            <a:off x="9378082" y="4658547"/>
            <a:ext cx="1332189" cy="1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1EC78AF7-E9FD-1343-93BC-69B3C95433BE}"/>
              </a:ext>
            </a:extLst>
          </p:cNvPr>
          <p:cNvCxnSpPr>
            <a:stCxn id="64" idx="1"/>
            <a:endCxn id="56" idx="3"/>
          </p:cNvCxnSpPr>
          <p:nvPr/>
        </p:nvCxnSpPr>
        <p:spPr>
          <a:xfrm flipH="1" flipV="1">
            <a:off x="3528355" y="4659732"/>
            <a:ext cx="390449" cy="2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FD0F3ED9-0EEF-8449-BDB4-D5F230F0EFC9}"/>
              </a:ext>
            </a:extLst>
          </p:cNvPr>
          <p:cNvCxnSpPr>
            <a:cxnSpLocks/>
            <a:stCxn id="67" idx="3"/>
            <a:endCxn id="61" idx="1"/>
          </p:cNvCxnSpPr>
          <p:nvPr/>
        </p:nvCxnSpPr>
        <p:spPr>
          <a:xfrm flipV="1">
            <a:off x="7884511" y="4658547"/>
            <a:ext cx="344840" cy="1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Elbow Connector 101">
            <a:extLst>
              <a:ext uri="{FF2B5EF4-FFF2-40B4-BE49-F238E27FC236}">
                <a16:creationId xmlns:a16="http://schemas.microsoft.com/office/drawing/2014/main" id="{8CD1921E-2492-094D-A98F-AF1F271A6A1B}"/>
              </a:ext>
            </a:extLst>
          </p:cNvPr>
          <p:cNvCxnSpPr>
            <a:cxnSpLocks/>
            <a:stCxn id="19" idx="2"/>
            <a:endCxn id="56" idx="0"/>
          </p:cNvCxnSpPr>
          <p:nvPr/>
        </p:nvCxnSpPr>
        <p:spPr>
          <a:xfrm rot="16200000" flipH="1">
            <a:off x="2639509" y="3823138"/>
            <a:ext cx="625404" cy="3558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Elbow Connector 104">
            <a:extLst>
              <a:ext uri="{FF2B5EF4-FFF2-40B4-BE49-F238E27FC236}">
                <a16:creationId xmlns:a16="http://schemas.microsoft.com/office/drawing/2014/main" id="{9E369BC1-5C24-834B-8C76-F65191FFACF5}"/>
              </a:ext>
            </a:extLst>
          </p:cNvPr>
          <p:cNvCxnSpPr>
            <a:cxnSpLocks/>
            <a:stCxn id="39" idx="2"/>
            <a:endCxn id="67" idx="0"/>
          </p:cNvCxnSpPr>
          <p:nvPr/>
        </p:nvCxnSpPr>
        <p:spPr>
          <a:xfrm rot="16200000" flipH="1">
            <a:off x="6995347" y="3821636"/>
            <a:ext cx="629324" cy="273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Elbow Connector 107">
            <a:extLst>
              <a:ext uri="{FF2B5EF4-FFF2-40B4-BE49-F238E27FC236}">
                <a16:creationId xmlns:a16="http://schemas.microsoft.com/office/drawing/2014/main" id="{F732CD96-FA49-8746-B2DD-178E2DF620E7}"/>
              </a:ext>
            </a:extLst>
          </p:cNvPr>
          <p:cNvCxnSpPr>
            <a:cxnSpLocks/>
            <a:stCxn id="40" idx="2"/>
            <a:endCxn id="61" idx="0"/>
          </p:cNvCxnSpPr>
          <p:nvPr/>
        </p:nvCxnSpPr>
        <p:spPr>
          <a:xfrm rot="5400000">
            <a:off x="8489057" y="3821772"/>
            <a:ext cx="629323" cy="1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Elbow Connector 113">
            <a:extLst>
              <a:ext uri="{FF2B5EF4-FFF2-40B4-BE49-F238E27FC236}">
                <a16:creationId xmlns:a16="http://schemas.microsoft.com/office/drawing/2014/main" id="{6A0D4994-29CB-2546-A059-38859EC765F5}"/>
              </a:ext>
            </a:extLst>
          </p:cNvPr>
          <p:cNvCxnSpPr>
            <a:cxnSpLocks/>
            <a:stCxn id="20" idx="2"/>
            <a:endCxn id="64" idx="0"/>
          </p:cNvCxnSpPr>
          <p:nvPr/>
        </p:nvCxnSpPr>
        <p:spPr>
          <a:xfrm rot="16200000" flipH="1">
            <a:off x="4180003" y="3824454"/>
            <a:ext cx="625406" cy="927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7" name="Picture 126">
            <a:extLst>
              <a:ext uri="{FF2B5EF4-FFF2-40B4-BE49-F238E27FC236}">
                <a16:creationId xmlns:a16="http://schemas.microsoft.com/office/drawing/2014/main" id="{29C95CD0-0590-9B4B-B8D9-3B7C3CC3BD6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4923" y="3572356"/>
            <a:ext cx="536499" cy="689082"/>
          </a:xfrm>
          <a:prstGeom prst="rect">
            <a:avLst/>
          </a:prstGeom>
        </p:spPr>
      </p:pic>
      <p:pic>
        <p:nvPicPr>
          <p:cNvPr id="137" name="Picture 136">
            <a:extLst>
              <a:ext uri="{FF2B5EF4-FFF2-40B4-BE49-F238E27FC236}">
                <a16:creationId xmlns:a16="http://schemas.microsoft.com/office/drawing/2014/main" id="{25AB78F7-7729-314E-BD0E-27ADA836C38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6046" y="3574198"/>
            <a:ext cx="536499" cy="689082"/>
          </a:xfrm>
          <a:prstGeom prst="rect">
            <a:avLst/>
          </a:prstGeom>
        </p:spPr>
      </p:pic>
      <p:grpSp>
        <p:nvGrpSpPr>
          <p:cNvPr id="151" name="Group 150">
            <a:extLst>
              <a:ext uri="{FF2B5EF4-FFF2-40B4-BE49-F238E27FC236}">
                <a16:creationId xmlns:a16="http://schemas.microsoft.com/office/drawing/2014/main" id="{22D54D09-2E67-A444-8AFD-253B3DDCA3F8}"/>
              </a:ext>
            </a:extLst>
          </p:cNvPr>
          <p:cNvGrpSpPr/>
          <p:nvPr/>
        </p:nvGrpSpPr>
        <p:grpSpPr>
          <a:xfrm>
            <a:off x="7894485" y="5560224"/>
            <a:ext cx="2049097" cy="466396"/>
            <a:chOff x="7776891" y="5323534"/>
            <a:chExt cx="2049097" cy="466396"/>
          </a:xfrm>
        </p:grpSpPr>
        <p:sp>
          <p:nvSpPr>
            <p:cNvPr id="149" name="Rounded Rectangle 148">
              <a:extLst>
                <a:ext uri="{FF2B5EF4-FFF2-40B4-BE49-F238E27FC236}">
                  <a16:creationId xmlns:a16="http://schemas.microsoft.com/office/drawing/2014/main" id="{238DF1AC-879C-C049-A480-1A19194D6A9F}"/>
                </a:ext>
              </a:extLst>
            </p:cNvPr>
            <p:cNvSpPr/>
            <p:nvPr/>
          </p:nvSpPr>
          <p:spPr>
            <a:xfrm>
              <a:off x="7776891" y="5323535"/>
              <a:ext cx="2049097" cy="466395"/>
            </a:xfrm>
            <a:prstGeom prst="roundRect">
              <a:avLst/>
            </a:prstGeom>
            <a:solidFill>
              <a:srgbClr val="BB4DFF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154"/>
              <a:r>
                <a:rPr lang="en-US" sz="1400" b="1" kern="0" dirty="0">
                  <a:solidFill>
                    <a:schemeClr val="bg1"/>
                  </a:solidFill>
                  <a:latin typeface="Calibri" panose="020F0502020204030204"/>
                </a:rPr>
                <a:t> Ch10</a:t>
              </a:r>
              <a:r>
                <a:rPr lang="en-US" sz="1400" kern="0" dirty="0">
                  <a:solidFill>
                    <a:schemeClr val="bg1"/>
                  </a:solidFill>
                  <a:latin typeface="Calibri" panose="020F0502020204030204"/>
                </a:rPr>
                <a:t>: VNF Testing </a:t>
              </a:r>
            </a:p>
            <a:p>
              <a:pPr defTabSz="457154"/>
              <a:r>
                <a:rPr lang="en-US" sz="1400" kern="0" dirty="0">
                  <a:solidFill>
                    <a:schemeClr val="bg1"/>
                  </a:solidFill>
                  <a:latin typeface="Calibri" panose="020F0502020204030204"/>
                </a:rPr>
                <a:t>Traceability </a:t>
              </a:r>
            </a:p>
          </p:txBody>
        </p:sp>
        <p:pic>
          <p:nvPicPr>
            <p:cNvPr id="150" name="Picture 149">
              <a:extLst>
                <a:ext uri="{FF2B5EF4-FFF2-40B4-BE49-F238E27FC236}">
                  <a16:creationId xmlns:a16="http://schemas.microsoft.com/office/drawing/2014/main" id="{2572E4EB-8E40-EC40-A699-E85192BEBD4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88265" y="5323534"/>
              <a:ext cx="343053" cy="440619"/>
            </a:xfrm>
            <a:prstGeom prst="rect">
              <a:avLst/>
            </a:prstGeom>
          </p:spPr>
        </p:pic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C361DC3A-2F69-8044-B623-C50FDDB60FD6}"/>
              </a:ext>
            </a:extLst>
          </p:cNvPr>
          <p:cNvGrpSpPr/>
          <p:nvPr/>
        </p:nvGrpSpPr>
        <p:grpSpPr>
          <a:xfrm>
            <a:off x="1706056" y="5573113"/>
            <a:ext cx="2170753" cy="466396"/>
            <a:chOff x="7091191" y="5323534"/>
            <a:chExt cx="2170753" cy="466396"/>
          </a:xfrm>
        </p:grpSpPr>
        <p:sp>
          <p:nvSpPr>
            <p:cNvPr id="153" name="Rounded Rectangle 152">
              <a:extLst>
                <a:ext uri="{FF2B5EF4-FFF2-40B4-BE49-F238E27FC236}">
                  <a16:creationId xmlns:a16="http://schemas.microsoft.com/office/drawing/2014/main" id="{909B3C20-A00A-3E40-A784-B3E002E474FE}"/>
                </a:ext>
              </a:extLst>
            </p:cNvPr>
            <p:cNvSpPr/>
            <p:nvPr/>
          </p:nvSpPr>
          <p:spPr>
            <a:xfrm>
              <a:off x="7091191" y="5323535"/>
              <a:ext cx="2170753" cy="466395"/>
            </a:xfrm>
            <a:prstGeom prst="roundRect">
              <a:avLst/>
            </a:prstGeom>
            <a:solidFill>
              <a:srgbClr val="BB4DFF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154"/>
              <a:r>
                <a:rPr lang="en-US" sz="1400" b="1" kern="0" dirty="0">
                  <a:solidFill>
                    <a:schemeClr val="bg1"/>
                  </a:solidFill>
                  <a:latin typeface="Calibri" panose="020F0502020204030204"/>
                </a:rPr>
                <a:t> Ch09</a:t>
              </a:r>
              <a:r>
                <a:rPr lang="en-US" sz="1400" kern="0" dirty="0">
                  <a:solidFill>
                    <a:schemeClr val="bg1"/>
                  </a:solidFill>
                  <a:latin typeface="Calibri" panose="020F0502020204030204"/>
                </a:rPr>
                <a:t>: NFVI Testing </a:t>
              </a:r>
            </a:p>
            <a:p>
              <a:pPr defTabSz="457154"/>
              <a:r>
                <a:rPr lang="en-US" sz="1400" kern="0" dirty="0">
                  <a:solidFill>
                    <a:schemeClr val="bg1"/>
                  </a:solidFill>
                  <a:latin typeface="Calibri" panose="020F0502020204030204"/>
                </a:rPr>
                <a:t>Traceability </a:t>
              </a:r>
            </a:p>
          </p:txBody>
        </p:sp>
        <p:pic>
          <p:nvPicPr>
            <p:cNvPr id="154" name="Picture 153">
              <a:extLst>
                <a:ext uri="{FF2B5EF4-FFF2-40B4-BE49-F238E27FC236}">
                  <a16:creationId xmlns:a16="http://schemas.microsoft.com/office/drawing/2014/main" id="{931A9EEB-A0E6-2B4B-AAE9-540E8EBC9AB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69915" y="5323534"/>
              <a:ext cx="343053" cy="440619"/>
            </a:xfrm>
            <a:prstGeom prst="rect">
              <a:avLst/>
            </a:prstGeom>
          </p:spPr>
        </p:pic>
      </p:grpSp>
      <p:sp>
        <p:nvSpPr>
          <p:cNvPr id="156" name="Rounded Rectangle 155">
            <a:extLst>
              <a:ext uri="{FF2B5EF4-FFF2-40B4-BE49-F238E27FC236}">
                <a16:creationId xmlns:a16="http://schemas.microsoft.com/office/drawing/2014/main" id="{F437071A-E6AC-4D4B-9EC5-0F6C45939D95}"/>
              </a:ext>
            </a:extLst>
          </p:cNvPr>
          <p:cNvSpPr/>
          <p:nvPr/>
        </p:nvSpPr>
        <p:spPr>
          <a:xfrm>
            <a:off x="4168359" y="5573114"/>
            <a:ext cx="1598690" cy="466395"/>
          </a:xfrm>
          <a:prstGeom prst="roundRect">
            <a:avLst/>
          </a:prstGeom>
          <a:solidFill>
            <a:srgbClr val="BB4DFF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 Ch08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: Integration</a:t>
            </a:r>
          </a:p>
          <a:p>
            <a:pPr algn="ctr" defTabSz="457154"/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Cookbook </a:t>
            </a:r>
          </a:p>
        </p:txBody>
      </p:sp>
      <p:sp>
        <p:nvSpPr>
          <p:cNvPr id="158" name="Rounded Rectangle 157">
            <a:extLst>
              <a:ext uri="{FF2B5EF4-FFF2-40B4-BE49-F238E27FC236}">
                <a16:creationId xmlns:a16="http://schemas.microsoft.com/office/drawing/2014/main" id="{844E829B-7BFF-0443-A5EE-768155F89E05}"/>
              </a:ext>
            </a:extLst>
          </p:cNvPr>
          <p:cNvSpPr/>
          <p:nvPr/>
        </p:nvSpPr>
        <p:spPr>
          <a:xfrm>
            <a:off x="6031422" y="5560224"/>
            <a:ext cx="1598690" cy="466395"/>
          </a:xfrm>
          <a:prstGeom prst="roundRect">
            <a:avLst/>
          </a:prstGeom>
          <a:solidFill>
            <a:srgbClr val="BB4DFF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 Ch11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: Gaps &amp;</a:t>
            </a:r>
          </a:p>
          <a:p>
            <a:pPr algn="ctr" defTabSz="457154"/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Development </a:t>
            </a:r>
          </a:p>
        </p:txBody>
      </p:sp>
      <p:cxnSp>
        <p:nvCxnSpPr>
          <p:cNvPr id="159" name="Straight Arrow Connector 158">
            <a:extLst>
              <a:ext uri="{FF2B5EF4-FFF2-40B4-BE49-F238E27FC236}">
                <a16:creationId xmlns:a16="http://schemas.microsoft.com/office/drawing/2014/main" id="{A44FA5F5-7676-BE4A-B8BD-EB970312FA0D}"/>
              </a:ext>
            </a:extLst>
          </p:cNvPr>
          <p:cNvCxnSpPr>
            <a:cxnSpLocks/>
          </p:cNvCxnSpPr>
          <p:nvPr/>
        </p:nvCxnSpPr>
        <p:spPr>
          <a:xfrm flipV="1">
            <a:off x="3021768" y="6039509"/>
            <a:ext cx="1" cy="20623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Arrow Connector 160">
            <a:extLst>
              <a:ext uri="{FF2B5EF4-FFF2-40B4-BE49-F238E27FC236}">
                <a16:creationId xmlns:a16="http://schemas.microsoft.com/office/drawing/2014/main" id="{1E15C8C8-0696-A742-96A7-3DB49C4FE325}"/>
              </a:ext>
            </a:extLst>
          </p:cNvPr>
          <p:cNvCxnSpPr>
            <a:cxnSpLocks/>
          </p:cNvCxnSpPr>
          <p:nvPr/>
        </p:nvCxnSpPr>
        <p:spPr>
          <a:xfrm flipV="1">
            <a:off x="4967703" y="6022345"/>
            <a:ext cx="1" cy="20623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Arrow Connector 161">
            <a:extLst>
              <a:ext uri="{FF2B5EF4-FFF2-40B4-BE49-F238E27FC236}">
                <a16:creationId xmlns:a16="http://schemas.microsoft.com/office/drawing/2014/main" id="{BF4C9939-B1C1-7B42-8886-22CC908D8467}"/>
              </a:ext>
            </a:extLst>
          </p:cNvPr>
          <p:cNvCxnSpPr>
            <a:cxnSpLocks/>
          </p:cNvCxnSpPr>
          <p:nvPr/>
        </p:nvCxnSpPr>
        <p:spPr>
          <a:xfrm flipV="1">
            <a:off x="6830766" y="6022345"/>
            <a:ext cx="1" cy="20623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Arrow Connector 162">
            <a:extLst>
              <a:ext uri="{FF2B5EF4-FFF2-40B4-BE49-F238E27FC236}">
                <a16:creationId xmlns:a16="http://schemas.microsoft.com/office/drawing/2014/main" id="{672D6FFE-86C4-FA48-8AB7-37B8FE65C171}"/>
              </a:ext>
            </a:extLst>
          </p:cNvPr>
          <p:cNvCxnSpPr>
            <a:cxnSpLocks/>
          </p:cNvCxnSpPr>
          <p:nvPr/>
        </p:nvCxnSpPr>
        <p:spPr>
          <a:xfrm flipV="1">
            <a:off x="8637010" y="6013731"/>
            <a:ext cx="1" cy="20623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Elbow Connector 163">
            <a:extLst>
              <a:ext uri="{FF2B5EF4-FFF2-40B4-BE49-F238E27FC236}">
                <a16:creationId xmlns:a16="http://schemas.microsoft.com/office/drawing/2014/main" id="{E283DB20-E5C5-3B42-81CB-0253DFB4035C}"/>
              </a:ext>
            </a:extLst>
          </p:cNvPr>
          <p:cNvCxnSpPr>
            <a:cxnSpLocks/>
            <a:stCxn id="156" idx="0"/>
            <a:endCxn id="56" idx="2"/>
          </p:cNvCxnSpPr>
          <p:nvPr/>
        </p:nvCxnSpPr>
        <p:spPr>
          <a:xfrm rot="16200000" flipV="1">
            <a:off x="3765212" y="4370622"/>
            <a:ext cx="391270" cy="2013714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Elbow Connector 166">
            <a:extLst>
              <a:ext uri="{FF2B5EF4-FFF2-40B4-BE49-F238E27FC236}">
                <a16:creationId xmlns:a16="http://schemas.microsoft.com/office/drawing/2014/main" id="{D648F5DD-B0B2-0840-8258-DF184DD6160C}"/>
              </a:ext>
            </a:extLst>
          </p:cNvPr>
          <p:cNvCxnSpPr>
            <a:cxnSpLocks/>
            <a:stCxn id="156" idx="0"/>
            <a:endCxn id="61" idx="2"/>
          </p:cNvCxnSpPr>
          <p:nvPr/>
        </p:nvCxnSpPr>
        <p:spPr>
          <a:xfrm rot="5400000" flipH="1" flipV="1">
            <a:off x="6689483" y="3458881"/>
            <a:ext cx="392455" cy="3836013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Arrow Connector 177">
            <a:extLst>
              <a:ext uri="{FF2B5EF4-FFF2-40B4-BE49-F238E27FC236}">
                <a16:creationId xmlns:a16="http://schemas.microsoft.com/office/drawing/2014/main" id="{A9E7ADCA-C035-4C42-AEF8-791A77273C97}"/>
              </a:ext>
            </a:extLst>
          </p:cNvPr>
          <p:cNvCxnSpPr>
            <a:cxnSpLocks/>
            <a:endCxn id="64" idx="2"/>
          </p:cNvCxnSpPr>
          <p:nvPr/>
        </p:nvCxnSpPr>
        <p:spPr>
          <a:xfrm flipH="1" flipV="1">
            <a:off x="4493170" y="5181846"/>
            <a:ext cx="22" cy="202386"/>
          </a:xfrm>
          <a:prstGeom prst="straightConnector1">
            <a:avLst/>
          </a:prstGeom>
          <a:ln w="19050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Arrow Connector 180">
            <a:extLst>
              <a:ext uri="{FF2B5EF4-FFF2-40B4-BE49-F238E27FC236}">
                <a16:creationId xmlns:a16="http://schemas.microsoft.com/office/drawing/2014/main" id="{250A6A5B-9E26-5C47-9482-0B73233E354B}"/>
              </a:ext>
            </a:extLst>
          </p:cNvPr>
          <p:cNvCxnSpPr>
            <a:cxnSpLocks/>
          </p:cNvCxnSpPr>
          <p:nvPr/>
        </p:nvCxnSpPr>
        <p:spPr>
          <a:xfrm flipH="1" flipV="1">
            <a:off x="7326113" y="5175556"/>
            <a:ext cx="22" cy="202386"/>
          </a:xfrm>
          <a:prstGeom prst="straightConnector1">
            <a:avLst/>
          </a:prstGeom>
          <a:ln w="19050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Arrow Connector 181">
            <a:extLst>
              <a:ext uri="{FF2B5EF4-FFF2-40B4-BE49-F238E27FC236}">
                <a16:creationId xmlns:a16="http://schemas.microsoft.com/office/drawing/2014/main" id="{2622ACA8-7C13-6B43-B6A4-A17ED0B6EA16}"/>
              </a:ext>
            </a:extLst>
          </p:cNvPr>
          <p:cNvCxnSpPr>
            <a:cxnSpLocks/>
          </p:cNvCxnSpPr>
          <p:nvPr/>
        </p:nvCxnSpPr>
        <p:spPr>
          <a:xfrm flipV="1">
            <a:off x="6851623" y="5376887"/>
            <a:ext cx="0" cy="183763"/>
          </a:xfrm>
          <a:prstGeom prst="straightConnector1">
            <a:avLst/>
          </a:prstGeom>
          <a:ln w="19050">
            <a:solidFill>
              <a:schemeClr val="accent6">
                <a:lumMod val="10000"/>
              </a:schemeClr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9586398"/>
      </p:ext>
    </p:extLst>
  </p:cSld>
  <p:clrMapOvr>
    <a:masterClrMapping/>
  </p:clrMapOvr>
  <p:transition>
    <p:wipe dir="r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0DC4E3-0F09-B946-96F8-3E36D7E4B2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90532"/>
            <a:ext cx="10933886" cy="4351338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A </a:t>
            </a:r>
            <a:r>
              <a:rPr lang="en-US" b="1" dirty="0"/>
              <a:t>new Work Stream Proposal</a:t>
            </a:r>
            <a:r>
              <a:rPr lang="en-US" dirty="0"/>
              <a:t> has to be created and should contain the following information:</a:t>
            </a:r>
          </a:p>
          <a:p>
            <a:pPr lvl="1"/>
            <a:r>
              <a:rPr lang="en-US" dirty="0"/>
              <a:t>The nature (Architecture, Implementation, Certification, else).</a:t>
            </a:r>
          </a:p>
          <a:p>
            <a:pPr lvl="1"/>
            <a:r>
              <a:rPr lang="en-US" dirty="0"/>
              <a:t>Scope &amp; Roadmap.</a:t>
            </a:r>
          </a:p>
          <a:p>
            <a:pPr lvl="1"/>
            <a:r>
              <a:rPr lang="en-US" dirty="0"/>
              <a:t>Relation to other WS.</a:t>
            </a:r>
          </a:p>
          <a:p>
            <a:pPr lvl="1"/>
            <a:r>
              <a:rPr lang="en-US" dirty="0"/>
              <a:t>Contributors List.</a:t>
            </a:r>
          </a:p>
          <a:p>
            <a:pPr lvl="1"/>
            <a:endParaRPr lang="en-US" dirty="0"/>
          </a:p>
          <a:p>
            <a:r>
              <a:rPr lang="en-US" dirty="0"/>
              <a:t>New Work Stream has to be </a:t>
            </a:r>
            <a:r>
              <a:rPr lang="en-US" b="1" dirty="0"/>
              <a:t>Endorsed</a:t>
            </a:r>
            <a:r>
              <a:rPr lang="en-US" dirty="0"/>
              <a:t> from at least 2 service providers and 2 vendors.</a:t>
            </a:r>
          </a:p>
          <a:p>
            <a:endParaRPr lang="en-US" dirty="0"/>
          </a:p>
          <a:p>
            <a:r>
              <a:rPr lang="en-US" dirty="0"/>
              <a:t>New Work Stream proposals need to </a:t>
            </a:r>
            <a:r>
              <a:rPr lang="en-US" b="1" dirty="0"/>
              <a:t>be approved by the Technical Steering Committee</a:t>
            </a:r>
            <a:r>
              <a:rPr lang="en-US" dirty="0"/>
              <a:t> during their regular meetings.</a:t>
            </a:r>
          </a:p>
          <a:p>
            <a:endParaRPr lang="en-US" dirty="0"/>
          </a:p>
          <a:p>
            <a:r>
              <a:rPr lang="en-US" dirty="0"/>
              <a:t>New Work Stream proposals need to be </a:t>
            </a:r>
            <a:r>
              <a:rPr lang="en-US" b="1" dirty="0"/>
              <a:t>approved and signed off by Governance Steering Committee</a:t>
            </a:r>
            <a:r>
              <a:rPr lang="en-US" dirty="0"/>
              <a:t> during their regular meetings.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78B7DB4-9043-8647-AEAC-8E2FC66284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Introducing New Technical Workstream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A51F70F-0FFF-A64C-9A36-960563D580D9}"/>
              </a:ext>
            </a:extLst>
          </p:cNvPr>
          <p:cNvSpPr/>
          <p:nvPr/>
        </p:nvSpPr>
        <p:spPr>
          <a:xfrm>
            <a:off x="1521398" y="5831603"/>
            <a:ext cx="920999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hlinkClick r:id="rId2"/>
              </a:rPr>
              <a:t>https://github.com/cntt-n/CNTT/blob/master/doc/gov/chapters/chapter03.md#34-new-work-streams-policy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370669314"/>
      </p:ext>
    </p:extLst>
  </p:cSld>
  <p:clrMapOvr>
    <a:masterClrMapping/>
  </p:clrMapOvr>
  <p:transition>
    <p:wipe dir="r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D7B677C-94A4-7D4E-B06C-398315C6E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</a:rPr>
              <a:t>NFVI Testing and Certification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E08C3CFE-43A5-1C4E-B5A8-C2A6AAB7C710}"/>
              </a:ext>
            </a:extLst>
          </p:cNvPr>
          <p:cNvGrpSpPr/>
          <p:nvPr/>
        </p:nvGrpSpPr>
        <p:grpSpPr>
          <a:xfrm>
            <a:off x="4397372" y="2721478"/>
            <a:ext cx="1185623" cy="868917"/>
            <a:chOff x="3247883" y="3036342"/>
            <a:chExt cx="1185623" cy="868917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F4336118-7F42-B745-94B9-1444F2D666C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47883" y="3036342"/>
              <a:ext cx="1185623" cy="716314"/>
            </a:xfrm>
            <a:prstGeom prst="rect">
              <a:avLst/>
            </a:prstGeom>
          </p:spPr>
        </p:pic>
        <p:sp>
          <p:nvSpPr>
            <p:cNvPr id="29" name="Rounded Rectangle 28">
              <a:extLst>
                <a:ext uri="{FF2B5EF4-FFF2-40B4-BE49-F238E27FC236}">
                  <a16:creationId xmlns:a16="http://schemas.microsoft.com/office/drawing/2014/main" id="{D2BDEBE1-6E6E-394A-B466-09CF0D1C6B64}"/>
                </a:ext>
              </a:extLst>
            </p:cNvPr>
            <p:cNvSpPr/>
            <p:nvPr/>
          </p:nvSpPr>
          <p:spPr>
            <a:xfrm>
              <a:off x="3304014" y="3691531"/>
              <a:ext cx="1093757" cy="213728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Labs</a:t>
              </a:r>
            </a:p>
          </p:txBody>
        </p:sp>
      </p:grp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A6896C66-CDD0-DF4B-BFBB-D382BE664A70}"/>
              </a:ext>
            </a:extLst>
          </p:cNvPr>
          <p:cNvCxnSpPr>
            <a:cxnSpLocks/>
            <a:stCxn id="31" idx="0"/>
            <a:endCxn id="29" idx="2"/>
          </p:cNvCxnSpPr>
          <p:nvPr/>
        </p:nvCxnSpPr>
        <p:spPr>
          <a:xfrm flipH="1" flipV="1">
            <a:off x="5000382" y="3590395"/>
            <a:ext cx="3315" cy="651282"/>
          </a:xfrm>
          <a:prstGeom prst="straightConnector1">
            <a:avLst/>
          </a:prstGeom>
          <a:ln w="38100">
            <a:solidFill>
              <a:srgbClr val="F8AE8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Elbow Connector 35">
            <a:extLst>
              <a:ext uri="{FF2B5EF4-FFF2-40B4-BE49-F238E27FC236}">
                <a16:creationId xmlns:a16="http://schemas.microsoft.com/office/drawing/2014/main" id="{F5D91C9C-AABE-B14A-88F7-65F257DA2893}"/>
              </a:ext>
            </a:extLst>
          </p:cNvPr>
          <p:cNvCxnSpPr>
            <a:cxnSpLocks/>
            <a:stCxn id="61" idx="3"/>
            <a:endCxn id="29" idx="1"/>
          </p:cNvCxnSpPr>
          <p:nvPr/>
        </p:nvCxnSpPr>
        <p:spPr>
          <a:xfrm flipV="1">
            <a:off x="3103970" y="3483531"/>
            <a:ext cx="1349533" cy="3631"/>
          </a:xfrm>
          <a:prstGeom prst="bentConnector3">
            <a:avLst/>
          </a:prstGeom>
          <a:ln w="38100">
            <a:solidFill>
              <a:srgbClr val="ADD8CD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735F27B-4504-8941-8B4C-425315E9D35F}"/>
              </a:ext>
            </a:extLst>
          </p:cNvPr>
          <p:cNvGrpSpPr/>
          <p:nvPr/>
        </p:nvGrpSpPr>
        <p:grpSpPr>
          <a:xfrm>
            <a:off x="4325978" y="1541794"/>
            <a:ext cx="888692" cy="708884"/>
            <a:chOff x="852970" y="1962672"/>
            <a:chExt cx="1526000" cy="1110084"/>
          </a:xfrm>
        </p:grpSpPr>
        <p:pic>
          <p:nvPicPr>
            <p:cNvPr id="47" name="Picture 2" descr="Image result for businessman clipart">
              <a:extLst>
                <a:ext uri="{FF2B5EF4-FFF2-40B4-BE49-F238E27FC236}">
                  <a16:creationId xmlns:a16="http://schemas.microsoft.com/office/drawing/2014/main" id="{E20F76C0-F52D-F04D-8820-CFAFF227BD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7679" y="1962672"/>
              <a:ext cx="771291" cy="7712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DE9305F3-6742-5349-BB47-92E28DAAE723}"/>
                </a:ext>
              </a:extLst>
            </p:cNvPr>
            <p:cNvSpPr txBox="1"/>
            <p:nvPr/>
          </p:nvSpPr>
          <p:spPr>
            <a:xfrm>
              <a:off x="852970" y="2349810"/>
              <a:ext cx="1082775" cy="722946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  <a:sym typeface="Calibri" panose="020F0502020204030204"/>
                </a:rPr>
                <a:t>NFVI</a:t>
              </a:r>
            </a:p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  <a:sym typeface="Calibri" panose="020F0502020204030204"/>
                </a:rPr>
                <a:t>Vendor</a:t>
              </a:r>
            </a:p>
          </p:txBody>
        </p:sp>
      </p:grp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C7CD5B36-0390-2740-BDDC-7544EB869671}"/>
              </a:ext>
            </a:extLst>
          </p:cNvPr>
          <p:cNvSpPr/>
          <p:nvPr/>
        </p:nvSpPr>
        <p:spPr>
          <a:xfrm>
            <a:off x="5891451" y="3284502"/>
            <a:ext cx="2963629" cy="39760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NFVI</a:t>
            </a:r>
          </a:p>
        </p:txBody>
      </p:sp>
      <p:cxnSp>
        <p:nvCxnSpPr>
          <p:cNvPr id="63" name="Elbow Connector 62">
            <a:extLst>
              <a:ext uri="{FF2B5EF4-FFF2-40B4-BE49-F238E27FC236}">
                <a16:creationId xmlns:a16="http://schemas.microsoft.com/office/drawing/2014/main" id="{E359DB7B-29E2-6C44-8F7F-1C0F3901043B}"/>
              </a:ext>
            </a:extLst>
          </p:cNvPr>
          <p:cNvCxnSpPr>
            <a:cxnSpLocks/>
            <a:stCxn id="29" idx="3"/>
            <a:endCxn id="49" idx="1"/>
          </p:cNvCxnSpPr>
          <p:nvPr/>
        </p:nvCxnSpPr>
        <p:spPr>
          <a:xfrm flipV="1">
            <a:off x="5547260" y="3483306"/>
            <a:ext cx="344191" cy="225"/>
          </a:xfrm>
          <a:prstGeom prst="bentConnector3">
            <a:avLst>
              <a:gd name="adj1" fmla="val 50000"/>
            </a:avLst>
          </a:prstGeom>
          <a:ln w="38100">
            <a:solidFill>
              <a:srgbClr val="7F7E7E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>
            <a:extLst>
              <a:ext uri="{FF2B5EF4-FFF2-40B4-BE49-F238E27FC236}">
                <a16:creationId xmlns:a16="http://schemas.microsoft.com/office/drawing/2014/main" id="{2C0D26AD-F714-004E-A373-ECB93FB20662}"/>
              </a:ext>
            </a:extLst>
          </p:cNvPr>
          <p:cNvGrpSpPr/>
          <p:nvPr/>
        </p:nvGrpSpPr>
        <p:grpSpPr>
          <a:xfrm>
            <a:off x="6867846" y="2466707"/>
            <a:ext cx="941234" cy="647339"/>
            <a:chOff x="554953" y="2265795"/>
            <a:chExt cx="941234" cy="647339"/>
          </a:xfrm>
        </p:grpSpPr>
        <p:sp>
          <p:nvSpPr>
            <p:cNvPr id="76" name="Rounded Rectangle 75">
              <a:extLst>
                <a:ext uri="{FF2B5EF4-FFF2-40B4-BE49-F238E27FC236}">
                  <a16:creationId xmlns:a16="http://schemas.microsoft.com/office/drawing/2014/main" id="{1E098E0F-54AB-6348-AC73-B70C3D016957}"/>
                </a:ext>
              </a:extLst>
            </p:cNvPr>
            <p:cNvSpPr/>
            <p:nvPr/>
          </p:nvSpPr>
          <p:spPr>
            <a:xfrm>
              <a:off x="554953" y="2265795"/>
              <a:ext cx="941234" cy="647339"/>
            </a:xfrm>
            <a:prstGeom prst="roundRect">
              <a:avLst/>
            </a:prstGeom>
            <a:solidFill>
              <a:srgbClr val="E1EFD3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F2F2F2">
                      <a:lumMod val="10000"/>
                    </a:srgbClr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Golden/Ref VNF</a:t>
              </a:r>
            </a:p>
          </p:txBody>
        </p:sp>
        <p:pic>
          <p:nvPicPr>
            <p:cNvPr id="75" name="Picture 2" descr="OPNFV">
              <a:extLst>
                <a:ext uri="{FF2B5EF4-FFF2-40B4-BE49-F238E27FC236}">
                  <a16:creationId xmlns:a16="http://schemas.microsoft.com/office/drawing/2014/main" id="{DF8362EC-D5EE-4840-8A7A-5248982D54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0655" y="2338840"/>
              <a:ext cx="656749" cy="1505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01398416-92B8-7E45-A2E1-F9B3098D05A9}"/>
              </a:ext>
            </a:extLst>
          </p:cNvPr>
          <p:cNvCxnSpPr/>
          <p:nvPr/>
        </p:nvCxnSpPr>
        <p:spPr>
          <a:xfrm>
            <a:off x="7133596" y="3114046"/>
            <a:ext cx="0" cy="160382"/>
          </a:xfrm>
          <a:prstGeom prst="line">
            <a:avLst/>
          </a:prstGeom>
          <a:ln>
            <a:solidFill>
              <a:schemeClr val="accent6">
                <a:lumMod val="10000"/>
              </a:schemeClr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91FAC2BB-1732-AB47-B935-B89DC469BA43}"/>
              </a:ext>
            </a:extLst>
          </p:cNvPr>
          <p:cNvCxnSpPr/>
          <p:nvPr/>
        </p:nvCxnSpPr>
        <p:spPr>
          <a:xfrm>
            <a:off x="7274913" y="3114046"/>
            <a:ext cx="0" cy="160382"/>
          </a:xfrm>
          <a:prstGeom prst="line">
            <a:avLst/>
          </a:prstGeom>
          <a:ln>
            <a:solidFill>
              <a:schemeClr val="accent6">
                <a:lumMod val="10000"/>
              </a:schemeClr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B7F59946-8B72-F74C-9DE6-FCE577D8A89A}"/>
              </a:ext>
            </a:extLst>
          </p:cNvPr>
          <p:cNvCxnSpPr/>
          <p:nvPr/>
        </p:nvCxnSpPr>
        <p:spPr>
          <a:xfrm>
            <a:off x="7424016" y="3114046"/>
            <a:ext cx="0" cy="160382"/>
          </a:xfrm>
          <a:prstGeom prst="line">
            <a:avLst/>
          </a:prstGeom>
          <a:ln>
            <a:solidFill>
              <a:schemeClr val="accent6">
                <a:lumMod val="10000"/>
              </a:schemeClr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8B1DBDEA-B3B1-D544-9F2C-683E0A071889}"/>
              </a:ext>
            </a:extLst>
          </p:cNvPr>
          <p:cNvCxnSpPr/>
          <p:nvPr/>
        </p:nvCxnSpPr>
        <p:spPr>
          <a:xfrm>
            <a:off x="7540920" y="3114046"/>
            <a:ext cx="0" cy="160382"/>
          </a:xfrm>
          <a:prstGeom prst="line">
            <a:avLst/>
          </a:prstGeom>
          <a:ln>
            <a:solidFill>
              <a:schemeClr val="accent6">
                <a:lumMod val="10000"/>
              </a:schemeClr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D624444B-E0CD-B943-8FD2-7943E271DACD}"/>
              </a:ext>
            </a:extLst>
          </p:cNvPr>
          <p:cNvCxnSpPr>
            <a:cxnSpLocks/>
            <a:stCxn id="89" idx="3"/>
          </p:cNvCxnSpPr>
          <p:nvPr/>
        </p:nvCxnSpPr>
        <p:spPr>
          <a:xfrm flipV="1">
            <a:off x="8855080" y="4757636"/>
            <a:ext cx="2162524" cy="1"/>
          </a:xfrm>
          <a:prstGeom prst="straightConnector1">
            <a:avLst/>
          </a:prstGeom>
          <a:ln w="38100">
            <a:solidFill>
              <a:srgbClr val="ADD8C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Rounded Rectangle 106">
            <a:extLst>
              <a:ext uri="{FF2B5EF4-FFF2-40B4-BE49-F238E27FC236}">
                <a16:creationId xmlns:a16="http://schemas.microsoft.com/office/drawing/2014/main" id="{377AB985-7274-4C4D-82F0-E17561226AE2}"/>
              </a:ext>
            </a:extLst>
          </p:cNvPr>
          <p:cNvSpPr/>
          <p:nvPr/>
        </p:nvSpPr>
        <p:spPr>
          <a:xfrm rot="16200000">
            <a:off x="9427576" y="3077266"/>
            <a:ext cx="3793375" cy="611590"/>
          </a:xfrm>
          <a:prstGeom prst="roundRect">
            <a:avLst/>
          </a:prstGeom>
          <a:ln w="38100">
            <a:solidFill>
              <a:srgbClr val="0A39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OVP Portal</a:t>
            </a:r>
          </a:p>
        </p:txBody>
      </p:sp>
      <p:cxnSp>
        <p:nvCxnSpPr>
          <p:cNvPr id="126" name="Elbow Connector 125">
            <a:extLst>
              <a:ext uri="{FF2B5EF4-FFF2-40B4-BE49-F238E27FC236}">
                <a16:creationId xmlns:a16="http://schemas.microsoft.com/office/drawing/2014/main" id="{FB3330F6-C8F0-0042-865E-1F510C319EE0}"/>
              </a:ext>
            </a:extLst>
          </p:cNvPr>
          <p:cNvCxnSpPr>
            <a:cxnSpLocks/>
            <a:stCxn id="110" idx="1"/>
            <a:endCxn id="70" idx="3"/>
          </p:cNvCxnSpPr>
          <p:nvPr/>
        </p:nvCxnSpPr>
        <p:spPr>
          <a:xfrm rot="10800000">
            <a:off x="7741837" y="1789253"/>
            <a:ext cx="1293239" cy="998"/>
          </a:xfrm>
          <a:prstGeom prst="bentConnector3">
            <a:avLst>
              <a:gd name="adj1" fmla="val 50000"/>
            </a:avLst>
          </a:prstGeom>
          <a:ln w="38100">
            <a:solidFill>
              <a:srgbClr val="F8AE8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>
            <a:extLst>
              <a:ext uri="{FF2B5EF4-FFF2-40B4-BE49-F238E27FC236}">
                <a16:creationId xmlns:a16="http://schemas.microsoft.com/office/drawing/2014/main" id="{AA70C476-B173-0644-A1E9-220C358C02DC}"/>
              </a:ext>
            </a:extLst>
          </p:cNvPr>
          <p:cNvSpPr txBox="1"/>
          <p:nvPr/>
        </p:nvSpPr>
        <p:spPr>
          <a:xfrm>
            <a:off x="9168632" y="4449859"/>
            <a:ext cx="12186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Submit Results</a:t>
            </a:r>
          </a:p>
        </p:txBody>
      </p:sp>
      <p:cxnSp>
        <p:nvCxnSpPr>
          <p:cNvPr id="86" name="Elbow Connector 85">
            <a:extLst>
              <a:ext uri="{FF2B5EF4-FFF2-40B4-BE49-F238E27FC236}">
                <a16:creationId xmlns:a16="http://schemas.microsoft.com/office/drawing/2014/main" id="{0A1B47BC-BC5C-8343-8D49-19735C94A53A}"/>
              </a:ext>
            </a:extLst>
          </p:cNvPr>
          <p:cNvCxnSpPr>
            <a:cxnSpLocks/>
            <a:stCxn id="79" idx="2"/>
            <a:endCxn id="61" idx="0"/>
          </p:cNvCxnSpPr>
          <p:nvPr/>
        </p:nvCxnSpPr>
        <p:spPr>
          <a:xfrm rot="5400000">
            <a:off x="2308998" y="2349068"/>
            <a:ext cx="441327" cy="111"/>
          </a:xfrm>
          <a:prstGeom prst="bentConnector3">
            <a:avLst>
              <a:gd name="adj1" fmla="val 50000"/>
            </a:avLst>
          </a:prstGeom>
          <a:ln w="38100">
            <a:solidFill>
              <a:srgbClr val="F8AE8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0" name="Picture 69">
            <a:extLst>
              <a:ext uri="{FF2B5EF4-FFF2-40B4-BE49-F238E27FC236}">
                <a16:creationId xmlns:a16="http://schemas.microsoft.com/office/drawing/2014/main" id="{D2ED9364-E776-9046-A7B0-35F12720543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4809" y="1272181"/>
            <a:ext cx="887027" cy="1034144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28696150-1371-044B-9DDB-22971FD27D9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38950" y="4697103"/>
            <a:ext cx="370625" cy="342113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id="{4B7A7E74-6336-704E-9471-A52318414DD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62169" y="1693363"/>
            <a:ext cx="370625" cy="342113"/>
          </a:xfrm>
          <a:prstGeom prst="rect">
            <a:avLst/>
          </a:prstGeom>
        </p:spPr>
      </p:pic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83353C35-7BCD-3E4D-A057-DA313A87A7D7}"/>
              </a:ext>
            </a:extLst>
          </p:cNvPr>
          <p:cNvCxnSpPr>
            <a:cxnSpLocks/>
            <a:endCxn id="110" idx="3"/>
          </p:cNvCxnSpPr>
          <p:nvPr/>
        </p:nvCxnSpPr>
        <p:spPr>
          <a:xfrm flipH="1">
            <a:off x="10128832" y="1790251"/>
            <a:ext cx="888772" cy="0"/>
          </a:xfrm>
          <a:prstGeom prst="straightConnector1">
            <a:avLst/>
          </a:prstGeom>
          <a:ln w="38100">
            <a:solidFill>
              <a:srgbClr val="0C39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>
            <a:extLst>
              <a:ext uri="{FF2B5EF4-FFF2-40B4-BE49-F238E27FC236}">
                <a16:creationId xmlns:a16="http://schemas.microsoft.com/office/drawing/2014/main" id="{A8A4B84B-B116-7346-A7E7-D1BB54FD4C25}"/>
              </a:ext>
            </a:extLst>
          </p:cNvPr>
          <p:cNvGrpSpPr/>
          <p:nvPr/>
        </p:nvGrpSpPr>
        <p:grpSpPr>
          <a:xfrm>
            <a:off x="1955239" y="2569787"/>
            <a:ext cx="1148731" cy="1834750"/>
            <a:chOff x="4726860" y="4025276"/>
            <a:chExt cx="1148731" cy="1834750"/>
          </a:xfrm>
        </p:grpSpPr>
        <p:sp>
          <p:nvSpPr>
            <p:cNvPr id="61" name="Rounded Rectangle 60">
              <a:extLst>
                <a:ext uri="{FF2B5EF4-FFF2-40B4-BE49-F238E27FC236}">
                  <a16:creationId xmlns:a16="http://schemas.microsoft.com/office/drawing/2014/main" id="{C7094BFD-BE99-374F-B075-8C7D2F5D756C}"/>
                </a:ext>
              </a:extLst>
            </p:cNvPr>
            <p:cNvSpPr/>
            <p:nvPr/>
          </p:nvSpPr>
          <p:spPr>
            <a:xfrm>
              <a:off x="4726860" y="4025276"/>
              <a:ext cx="1148731" cy="1834750"/>
            </a:xfrm>
            <a:prstGeom prst="roundRect">
              <a:avLst>
                <a:gd name="adj" fmla="val 10676"/>
              </a:avLst>
            </a:prstGeom>
            <a:solidFill>
              <a:srgbClr val="ADD7C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Installers</a:t>
              </a:r>
            </a:p>
          </p:txBody>
        </p:sp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1BF1B0CF-27DE-DD44-8DD7-CAE379D63F6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551754"/>
              <a:ext cx="916456" cy="198121"/>
            </a:xfrm>
            <a:prstGeom prst="rect">
              <a:avLst/>
            </a:prstGeom>
          </p:spPr>
        </p:pic>
        <p:sp>
          <p:nvSpPr>
            <p:cNvPr id="64" name="Rounded Rectangle 63">
              <a:extLst>
                <a:ext uri="{FF2B5EF4-FFF2-40B4-BE49-F238E27FC236}">
                  <a16:creationId xmlns:a16="http://schemas.microsoft.com/office/drawing/2014/main" id="{F2BEC6C5-C86C-724C-B8DB-41DF3F905127}"/>
                </a:ext>
              </a:extLst>
            </p:cNvPr>
            <p:cNvSpPr/>
            <p:nvPr/>
          </p:nvSpPr>
          <p:spPr>
            <a:xfrm>
              <a:off x="4878988" y="4878800"/>
              <a:ext cx="850188" cy="347104"/>
            </a:xfrm>
            <a:prstGeom prst="roundRect">
              <a:avLst>
                <a:gd name="adj" fmla="val 8108"/>
              </a:avLst>
            </a:prstGeom>
            <a:solidFill>
              <a:schemeClr val="bg1"/>
            </a:solidFill>
            <a:ln w="12700" cap="flat" cmpd="sng" algn="ctr">
              <a:solidFill>
                <a:schemeClr val="accent6">
                  <a:lumMod val="10000"/>
                </a:schemeClr>
              </a:solidFill>
              <a:prstDash val="dashDot"/>
              <a:miter lim="800000"/>
            </a:ln>
            <a:effectLst/>
          </p:spPr>
          <p:txBody>
            <a:bodyPr rtlCol="0" anchor="ctr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Airship</a:t>
              </a:r>
            </a:p>
          </p:txBody>
        </p:sp>
        <p:sp>
          <p:nvSpPr>
            <p:cNvPr id="65" name="Rounded Rectangle 64">
              <a:extLst>
                <a:ext uri="{FF2B5EF4-FFF2-40B4-BE49-F238E27FC236}">
                  <a16:creationId xmlns:a16="http://schemas.microsoft.com/office/drawing/2014/main" id="{CF6DFB9D-AB4A-1C46-8178-BF90E7712445}"/>
                </a:ext>
              </a:extLst>
            </p:cNvPr>
            <p:cNvSpPr/>
            <p:nvPr/>
          </p:nvSpPr>
          <p:spPr>
            <a:xfrm>
              <a:off x="4878988" y="5383996"/>
              <a:ext cx="850188" cy="347104"/>
            </a:xfrm>
            <a:prstGeom prst="roundRect">
              <a:avLst>
                <a:gd name="adj" fmla="val 8108"/>
              </a:avLst>
            </a:prstGeom>
            <a:solidFill>
              <a:schemeClr val="bg1"/>
            </a:solidFill>
            <a:ln w="12700" cap="flat" cmpd="sng" algn="ctr">
              <a:solidFill>
                <a:schemeClr val="accent6">
                  <a:lumMod val="10000"/>
                </a:schemeClr>
              </a:solidFill>
              <a:prstDash val="dashDot"/>
              <a:miter lim="800000"/>
            </a:ln>
            <a:effectLst/>
          </p:spPr>
          <p:txBody>
            <a:bodyPr rtlCol="0" anchor="ctr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Triple-O</a:t>
              </a: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DB8F8B2A-186F-5C45-8528-C0253D82EA38}"/>
              </a:ext>
            </a:extLst>
          </p:cNvPr>
          <p:cNvGrpSpPr/>
          <p:nvPr/>
        </p:nvGrpSpPr>
        <p:grpSpPr>
          <a:xfrm>
            <a:off x="1413880" y="1451387"/>
            <a:ext cx="2231671" cy="677073"/>
            <a:chOff x="4297909" y="1501066"/>
            <a:chExt cx="2231671" cy="677073"/>
          </a:xfrm>
        </p:grpSpPr>
        <p:sp>
          <p:nvSpPr>
            <p:cNvPr id="79" name="Rounded Rectangle 78">
              <a:extLst>
                <a:ext uri="{FF2B5EF4-FFF2-40B4-BE49-F238E27FC236}">
                  <a16:creationId xmlns:a16="http://schemas.microsoft.com/office/drawing/2014/main" id="{6EAB2DBE-3CCA-4141-99E6-9267384718B8}"/>
                </a:ext>
              </a:extLst>
            </p:cNvPr>
            <p:cNvSpPr/>
            <p:nvPr/>
          </p:nvSpPr>
          <p:spPr>
            <a:xfrm>
              <a:off x="4297909" y="1501066"/>
              <a:ext cx="2231671" cy="677073"/>
            </a:xfrm>
            <a:prstGeom prst="roundRect">
              <a:avLst/>
            </a:prstGeom>
            <a:gradFill rotWithShape="1">
              <a:gsLst>
                <a:gs pos="0">
                  <a:srgbClr val="ED7D31">
                    <a:lumMod val="110000"/>
                    <a:satMod val="105000"/>
                    <a:tint val="67000"/>
                  </a:srgbClr>
                </a:gs>
                <a:gs pos="50000">
                  <a:srgbClr val="ED7D31">
                    <a:lumMod val="105000"/>
                    <a:satMod val="103000"/>
                    <a:tint val="73000"/>
                  </a:srgbClr>
                </a:gs>
                <a:gs pos="100000">
                  <a:srgbClr val="ED7D31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prstClr val="black"/>
                  </a:solidFill>
                  <a:latin typeface="Calibri" panose="020F0502020204030204"/>
                </a:rPr>
                <a:t>Reference Implementation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 RI 1</a:t>
              </a:r>
              <a:endParaRPr lang="en-GB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pic>
          <p:nvPicPr>
            <p:cNvPr id="85" name="Picture 84">
              <a:extLst>
                <a:ext uri="{FF2B5EF4-FFF2-40B4-BE49-F238E27FC236}">
                  <a16:creationId xmlns:a16="http://schemas.microsoft.com/office/drawing/2014/main" id="{D66ACA5F-580E-534F-828F-13BE9071460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68634" y="1800299"/>
              <a:ext cx="347878" cy="299318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390F640A-2778-C946-B55D-4E25D8DCD6F1}"/>
              </a:ext>
            </a:extLst>
          </p:cNvPr>
          <p:cNvGrpSpPr/>
          <p:nvPr/>
        </p:nvGrpSpPr>
        <p:grpSpPr>
          <a:xfrm>
            <a:off x="7706349" y="4235524"/>
            <a:ext cx="1148731" cy="1044225"/>
            <a:chOff x="4726860" y="4025276"/>
            <a:chExt cx="1148731" cy="1044225"/>
          </a:xfrm>
        </p:grpSpPr>
        <p:sp>
          <p:nvSpPr>
            <p:cNvPr id="89" name="Rounded Rectangle 88">
              <a:extLst>
                <a:ext uri="{FF2B5EF4-FFF2-40B4-BE49-F238E27FC236}">
                  <a16:creationId xmlns:a16="http://schemas.microsoft.com/office/drawing/2014/main" id="{7165D033-D90D-5440-A737-DD58DFCF801C}"/>
                </a:ext>
              </a:extLst>
            </p:cNvPr>
            <p:cNvSpPr/>
            <p:nvPr/>
          </p:nvSpPr>
          <p:spPr>
            <a:xfrm>
              <a:off x="4726860" y="4025276"/>
              <a:ext cx="1148731" cy="1044225"/>
            </a:xfrm>
            <a:prstGeom prst="roundRect">
              <a:avLst>
                <a:gd name="adj" fmla="val 10676"/>
              </a:avLst>
            </a:prstGeom>
            <a:solidFill>
              <a:srgbClr val="ADD7C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Tools</a:t>
              </a:r>
            </a:p>
          </p:txBody>
        </p:sp>
        <p:pic>
          <p:nvPicPr>
            <p:cNvPr id="90" name="Picture 89">
              <a:extLst>
                <a:ext uri="{FF2B5EF4-FFF2-40B4-BE49-F238E27FC236}">
                  <a16:creationId xmlns:a16="http://schemas.microsoft.com/office/drawing/2014/main" id="{981880B2-A23D-B246-BA02-29A713B33D8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660871"/>
              <a:ext cx="916456" cy="198121"/>
            </a:xfrm>
            <a:prstGeom prst="rect">
              <a:avLst/>
            </a:prstGeom>
          </p:spPr>
        </p:pic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C84F3907-687D-D247-989F-5ECF38ED2755}"/>
              </a:ext>
            </a:extLst>
          </p:cNvPr>
          <p:cNvGrpSpPr/>
          <p:nvPr/>
        </p:nvGrpSpPr>
        <p:grpSpPr>
          <a:xfrm>
            <a:off x="5891451" y="4235525"/>
            <a:ext cx="1148731" cy="1044225"/>
            <a:chOff x="4726860" y="4025276"/>
            <a:chExt cx="1148731" cy="1044225"/>
          </a:xfrm>
        </p:grpSpPr>
        <p:sp>
          <p:nvSpPr>
            <p:cNvPr id="95" name="Rounded Rectangle 94">
              <a:extLst>
                <a:ext uri="{FF2B5EF4-FFF2-40B4-BE49-F238E27FC236}">
                  <a16:creationId xmlns:a16="http://schemas.microsoft.com/office/drawing/2014/main" id="{D71B6A51-477C-5D4E-B456-AEBFCACAF438}"/>
                </a:ext>
              </a:extLst>
            </p:cNvPr>
            <p:cNvSpPr/>
            <p:nvPr/>
          </p:nvSpPr>
          <p:spPr>
            <a:xfrm>
              <a:off x="4726860" y="4025276"/>
              <a:ext cx="1148731" cy="1044225"/>
            </a:xfrm>
            <a:prstGeom prst="roundRect">
              <a:avLst>
                <a:gd name="adj" fmla="val 10676"/>
              </a:avLst>
            </a:prstGeom>
            <a:solidFill>
              <a:srgbClr val="62CAD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Test Project</a:t>
              </a:r>
            </a:p>
          </p:txBody>
        </p:sp>
        <p:pic>
          <p:nvPicPr>
            <p:cNvPr id="97" name="Picture 96">
              <a:extLst>
                <a:ext uri="{FF2B5EF4-FFF2-40B4-BE49-F238E27FC236}">
                  <a16:creationId xmlns:a16="http://schemas.microsoft.com/office/drawing/2014/main" id="{D38F3476-B7A2-F447-9578-A8DA4D15246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660871"/>
              <a:ext cx="916456" cy="198121"/>
            </a:xfrm>
            <a:prstGeom prst="rect">
              <a:avLst/>
            </a:prstGeom>
          </p:spPr>
        </p:pic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BEBD3F16-CA48-204A-96E4-33F8C7277189}"/>
              </a:ext>
            </a:extLst>
          </p:cNvPr>
          <p:cNvGrpSpPr/>
          <p:nvPr/>
        </p:nvGrpSpPr>
        <p:grpSpPr>
          <a:xfrm>
            <a:off x="1413768" y="5231912"/>
            <a:ext cx="2231671" cy="681779"/>
            <a:chOff x="4690781" y="1496360"/>
            <a:chExt cx="2231671" cy="681779"/>
          </a:xfrm>
          <a:solidFill>
            <a:srgbClr val="BA4DFF"/>
          </a:solidFill>
        </p:grpSpPr>
        <p:sp>
          <p:nvSpPr>
            <p:cNvPr id="99" name="Rounded Rectangle 98">
              <a:extLst>
                <a:ext uri="{FF2B5EF4-FFF2-40B4-BE49-F238E27FC236}">
                  <a16:creationId xmlns:a16="http://schemas.microsoft.com/office/drawing/2014/main" id="{B85A7AD5-BAD1-EA4C-AC62-54DD96A49BA4}"/>
                </a:ext>
              </a:extLst>
            </p:cNvPr>
            <p:cNvSpPr/>
            <p:nvPr/>
          </p:nvSpPr>
          <p:spPr>
            <a:xfrm>
              <a:off x="4690781" y="1496360"/>
              <a:ext cx="2231671" cy="681779"/>
            </a:xfrm>
            <a:prstGeom prst="roundRect">
              <a:avLst/>
            </a:prstGeom>
            <a:grpFill/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schemeClr val="bg1"/>
                  </a:solidFill>
                  <a:latin typeface="Calibri" panose="020F0502020204030204"/>
                </a:rPr>
                <a:t>Reference Certification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 </a:t>
              </a:r>
              <a:r>
                <a:rPr lang="en-GB" sz="2000" b="1" kern="0" dirty="0">
                  <a:solidFill>
                    <a:schemeClr val="bg1"/>
                  </a:solidFill>
                  <a:latin typeface="Calibri" panose="020F0502020204030204"/>
                </a:rPr>
                <a:t>RC 1</a:t>
              </a:r>
              <a:endParaRPr lang="en-GB" b="1" kern="0" dirty="0">
                <a:solidFill>
                  <a:schemeClr val="bg1"/>
                </a:solidFill>
                <a:latin typeface="Calibri" panose="020F0502020204030204"/>
              </a:endParaRPr>
            </a:p>
          </p:txBody>
        </p:sp>
        <p:pic>
          <p:nvPicPr>
            <p:cNvPr id="100" name="Picture 99">
              <a:extLst>
                <a:ext uri="{FF2B5EF4-FFF2-40B4-BE49-F238E27FC236}">
                  <a16:creationId xmlns:a16="http://schemas.microsoft.com/office/drawing/2014/main" id="{41973075-725F-054F-A105-3967605718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52068" y="1797345"/>
              <a:ext cx="331051" cy="305584"/>
            </a:xfrm>
            <a:prstGeom prst="rect">
              <a:avLst/>
            </a:prstGeom>
            <a:grpFill/>
            <a:ln>
              <a:noFill/>
            </a:ln>
          </p:spPr>
        </p:pic>
      </p:grpSp>
      <p:cxnSp>
        <p:nvCxnSpPr>
          <p:cNvPr id="101" name="Elbow Connector 100">
            <a:extLst>
              <a:ext uri="{FF2B5EF4-FFF2-40B4-BE49-F238E27FC236}">
                <a16:creationId xmlns:a16="http://schemas.microsoft.com/office/drawing/2014/main" id="{94A9A566-8E6A-0041-970F-D50C8A4CEB05}"/>
              </a:ext>
            </a:extLst>
          </p:cNvPr>
          <p:cNvCxnSpPr>
            <a:cxnSpLocks/>
            <a:stCxn id="95" idx="0"/>
          </p:cNvCxnSpPr>
          <p:nvPr/>
        </p:nvCxnSpPr>
        <p:spPr>
          <a:xfrm rot="5400000" flipH="1" flipV="1">
            <a:off x="6189110" y="3958816"/>
            <a:ext cx="553416" cy="2"/>
          </a:xfrm>
          <a:prstGeom prst="bentConnector3">
            <a:avLst>
              <a:gd name="adj1" fmla="val 50000"/>
            </a:avLst>
          </a:prstGeom>
          <a:ln w="38100">
            <a:solidFill>
              <a:srgbClr val="61CBD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Elbow Connector 101">
            <a:extLst>
              <a:ext uri="{FF2B5EF4-FFF2-40B4-BE49-F238E27FC236}">
                <a16:creationId xmlns:a16="http://schemas.microsoft.com/office/drawing/2014/main" id="{9C1FC9C4-081C-4B46-BC57-39C36D8D6DF2}"/>
              </a:ext>
            </a:extLst>
          </p:cNvPr>
          <p:cNvCxnSpPr>
            <a:cxnSpLocks/>
            <a:stCxn id="89" idx="0"/>
          </p:cNvCxnSpPr>
          <p:nvPr/>
        </p:nvCxnSpPr>
        <p:spPr>
          <a:xfrm rot="5400000" flipH="1" flipV="1">
            <a:off x="8004008" y="3958817"/>
            <a:ext cx="553415" cy="1"/>
          </a:xfrm>
          <a:prstGeom prst="bentConnector3">
            <a:avLst>
              <a:gd name="adj1" fmla="val 50000"/>
            </a:avLst>
          </a:prstGeom>
          <a:ln w="38100">
            <a:solidFill>
              <a:srgbClr val="ADD7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Elbow Connector 102">
            <a:extLst>
              <a:ext uri="{FF2B5EF4-FFF2-40B4-BE49-F238E27FC236}">
                <a16:creationId xmlns:a16="http://schemas.microsoft.com/office/drawing/2014/main" id="{52DA74CA-8070-B346-92CF-2CF9F9D7E371}"/>
              </a:ext>
            </a:extLst>
          </p:cNvPr>
          <p:cNvCxnSpPr>
            <a:cxnSpLocks/>
            <a:stCxn id="99" idx="3"/>
            <a:endCxn id="95" idx="2"/>
          </p:cNvCxnSpPr>
          <p:nvPr/>
        </p:nvCxnSpPr>
        <p:spPr>
          <a:xfrm flipV="1">
            <a:off x="3645439" y="5279750"/>
            <a:ext cx="2820378" cy="293052"/>
          </a:xfrm>
          <a:prstGeom prst="bentConnector2">
            <a:avLst/>
          </a:prstGeom>
          <a:ln w="38100">
            <a:solidFill>
              <a:srgbClr val="BA4D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Elbow Connector 103">
            <a:extLst>
              <a:ext uri="{FF2B5EF4-FFF2-40B4-BE49-F238E27FC236}">
                <a16:creationId xmlns:a16="http://schemas.microsoft.com/office/drawing/2014/main" id="{4DAFABBE-E707-6F4B-95F0-FDBEC98E8DB6}"/>
              </a:ext>
            </a:extLst>
          </p:cNvPr>
          <p:cNvCxnSpPr>
            <a:cxnSpLocks/>
            <a:stCxn id="99" idx="3"/>
            <a:endCxn id="89" idx="2"/>
          </p:cNvCxnSpPr>
          <p:nvPr/>
        </p:nvCxnSpPr>
        <p:spPr>
          <a:xfrm flipV="1">
            <a:off x="3645439" y="5279749"/>
            <a:ext cx="4635276" cy="293053"/>
          </a:xfrm>
          <a:prstGeom prst="bentConnector2">
            <a:avLst/>
          </a:prstGeom>
          <a:ln w="38100">
            <a:solidFill>
              <a:srgbClr val="BA4D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E0F4E95-6363-C346-B576-CB45BD854ADD}"/>
              </a:ext>
            </a:extLst>
          </p:cNvPr>
          <p:cNvGrpSpPr/>
          <p:nvPr/>
        </p:nvGrpSpPr>
        <p:grpSpPr>
          <a:xfrm>
            <a:off x="4456818" y="4241677"/>
            <a:ext cx="1093757" cy="1037519"/>
            <a:chOff x="4443306" y="4241677"/>
            <a:chExt cx="1093757" cy="1037519"/>
          </a:xfrm>
        </p:grpSpPr>
        <p:sp>
          <p:nvSpPr>
            <p:cNvPr id="31" name="Rounded Rectangle 30">
              <a:extLst>
                <a:ext uri="{FF2B5EF4-FFF2-40B4-BE49-F238E27FC236}">
                  <a16:creationId xmlns:a16="http://schemas.microsoft.com/office/drawing/2014/main" id="{D83A1A2B-E30C-8E49-A336-48F96F1980CD}"/>
                </a:ext>
              </a:extLst>
            </p:cNvPr>
            <p:cNvSpPr/>
            <p:nvPr/>
          </p:nvSpPr>
          <p:spPr>
            <a:xfrm>
              <a:off x="4443306" y="4241677"/>
              <a:ext cx="1093757" cy="1037519"/>
            </a:xfrm>
            <a:prstGeom prst="roundRect">
              <a:avLst/>
            </a:prstGeom>
            <a:solidFill>
              <a:srgbClr val="F7AD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CVC</a:t>
              </a:r>
            </a:p>
          </p:txBody>
        </p:sp>
        <p:pic>
          <p:nvPicPr>
            <p:cNvPr id="108" name="Picture 107">
              <a:extLst>
                <a:ext uri="{FF2B5EF4-FFF2-40B4-BE49-F238E27FC236}">
                  <a16:creationId xmlns:a16="http://schemas.microsoft.com/office/drawing/2014/main" id="{36958A09-7168-234B-BE62-79C08B625E0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46917" y="4666727"/>
              <a:ext cx="543932" cy="502088"/>
            </a:xfrm>
            <a:prstGeom prst="rect">
              <a:avLst/>
            </a:prstGeom>
          </p:spPr>
        </p:pic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E08AC0AB-5619-504D-B4B0-DD1F76DE1F2B}"/>
              </a:ext>
            </a:extLst>
          </p:cNvPr>
          <p:cNvGrpSpPr/>
          <p:nvPr/>
        </p:nvGrpSpPr>
        <p:grpSpPr>
          <a:xfrm>
            <a:off x="9035075" y="1271491"/>
            <a:ext cx="1093757" cy="1037519"/>
            <a:chOff x="4443306" y="4241677"/>
            <a:chExt cx="1093757" cy="1037519"/>
          </a:xfrm>
        </p:grpSpPr>
        <p:sp>
          <p:nvSpPr>
            <p:cNvPr id="110" name="Rounded Rectangle 109">
              <a:extLst>
                <a:ext uri="{FF2B5EF4-FFF2-40B4-BE49-F238E27FC236}">
                  <a16:creationId xmlns:a16="http://schemas.microsoft.com/office/drawing/2014/main" id="{88D534E4-6647-7343-9491-EC671FC8642C}"/>
                </a:ext>
              </a:extLst>
            </p:cNvPr>
            <p:cNvSpPr/>
            <p:nvPr/>
          </p:nvSpPr>
          <p:spPr>
            <a:xfrm>
              <a:off x="4443306" y="4241677"/>
              <a:ext cx="1093757" cy="1037519"/>
            </a:xfrm>
            <a:prstGeom prst="roundRect">
              <a:avLst/>
            </a:prstGeom>
            <a:solidFill>
              <a:srgbClr val="F7AD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CVC</a:t>
              </a:r>
            </a:p>
          </p:txBody>
        </p:sp>
        <p:pic>
          <p:nvPicPr>
            <p:cNvPr id="112" name="Picture 111">
              <a:extLst>
                <a:ext uri="{FF2B5EF4-FFF2-40B4-BE49-F238E27FC236}">
                  <a16:creationId xmlns:a16="http://schemas.microsoft.com/office/drawing/2014/main" id="{3992F1E7-6076-A547-B081-80A1062D59D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46917" y="4666727"/>
              <a:ext cx="543932" cy="502088"/>
            </a:xfrm>
            <a:prstGeom prst="rect">
              <a:avLst/>
            </a:prstGeom>
          </p:spPr>
        </p:pic>
      </p:grpSp>
      <p:cxnSp>
        <p:nvCxnSpPr>
          <p:cNvPr id="113" name="Elbow Connector 112">
            <a:extLst>
              <a:ext uri="{FF2B5EF4-FFF2-40B4-BE49-F238E27FC236}">
                <a16:creationId xmlns:a16="http://schemas.microsoft.com/office/drawing/2014/main" id="{24213263-4B5C-6949-B06B-7002961235DE}"/>
              </a:ext>
            </a:extLst>
          </p:cNvPr>
          <p:cNvCxnSpPr>
            <a:cxnSpLocks/>
            <a:stCxn id="79" idx="3"/>
            <a:endCxn id="47" idx="1"/>
          </p:cNvCxnSpPr>
          <p:nvPr/>
        </p:nvCxnSpPr>
        <p:spPr>
          <a:xfrm flipV="1">
            <a:off x="3645551" y="1788062"/>
            <a:ext cx="1119945" cy="1862"/>
          </a:xfrm>
          <a:prstGeom prst="bentConnector3">
            <a:avLst>
              <a:gd name="adj1" fmla="val 50000"/>
            </a:avLst>
          </a:prstGeom>
          <a:ln w="38100">
            <a:solidFill>
              <a:srgbClr val="F8AE8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Elbow Connector 114">
            <a:extLst>
              <a:ext uri="{FF2B5EF4-FFF2-40B4-BE49-F238E27FC236}">
                <a16:creationId xmlns:a16="http://schemas.microsoft.com/office/drawing/2014/main" id="{678B1F7E-C24E-9140-88AE-826EBE61AD50}"/>
              </a:ext>
            </a:extLst>
          </p:cNvPr>
          <p:cNvCxnSpPr>
            <a:cxnSpLocks/>
            <a:stCxn id="47" idx="2"/>
            <a:endCxn id="20" idx="0"/>
          </p:cNvCxnSpPr>
          <p:nvPr/>
        </p:nvCxnSpPr>
        <p:spPr>
          <a:xfrm rot="16200000" flipH="1">
            <a:off x="4646559" y="2377853"/>
            <a:ext cx="687148" cy="101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Elbow Connector 118">
            <a:extLst>
              <a:ext uri="{FF2B5EF4-FFF2-40B4-BE49-F238E27FC236}">
                <a16:creationId xmlns:a16="http://schemas.microsoft.com/office/drawing/2014/main" id="{AE1F4ABB-5207-C449-AA20-AACD462EF3B1}"/>
              </a:ext>
            </a:extLst>
          </p:cNvPr>
          <p:cNvCxnSpPr>
            <a:cxnSpLocks/>
            <a:stCxn id="70" idx="1"/>
            <a:endCxn id="47" idx="3"/>
          </p:cNvCxnSpPr>
          <p:nvPr/>
        </p:nvCxnSpPr>
        <p:spPr>
          <a:xfrm rot="10800000">
            <a:off x="5214671" y="1788063"/>
            <a:ext cx="1640139" cy="1191"/>
          </a:xfrm>
          <a:prstGeom prst="bentConnector3">
            <a:avLst>
              <a:gd name="adj1" fmla="val 50000"/>
            </a:avLst>
          </a:prstGeom>
          <a:ln w="38100">
            <a:solidFill>
              <a:srgbClr val="00ADB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>
            <a:extLst>
              <a:ext uri="{FF2B5EF4-FFF2-40B4-BE49-F238E27FC236}">
                <a16:creationId xmlns:a16="http://schemas.microsoft.com/office/drawing/2014/main" id="{3D45C829-A2E5-DE4B-98FD-E0D940594327}"/>
              </a:ext>
            </a:extLst>
          </p:cNvPr>
          <p:cNvSpPr txBox="1"/>
          <p:nvPr/>
        </p:nvSpPr>
        <p:spPr>
          <a:xfrm rot="16200000">
            <a:off x="4678786" y="2305491"/>
            <a:ext cx="9829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Install NFVI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0D5B5BAC-AEFB-5241-9721-0960EC24CFA2}"/>
              </a:ext>
            </a:extLst>
          </p:cNvPr>
          <p:cNvSpPr txBox="1"/>
          <p:nvPr/>
        </p:nvSpPr>
        <p:spPr>
          <a:xfrm>
            <a:off x="5300728" y="1530407"/>
            <a:ext cx="6555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Award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4F428-E6CA-184A-9586-3F0D026EC9FF}"/>
              </a:ext>
            </a:extLst>
          </p:cNvPr>
          <p:cNvSpPr/>
          <p:nvPr/>
        </p:nvSpPr>
        <p:spPr>
          <a:xfrm>
            <a:off x="1869622" y="2126599"/>
            <a:ext cx="2569078" cy="232326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802677"/>
      </p:ext>
    </p:extLst>
  </p:cSld>
  <p:clrMapOvr>
    <a:masterClrMapping/>
  </p:clrMapOvr>
  <p:transition>
    <p:wipe dir="r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4ACAD2C0-FF81-4B4A-AF63-77B7271A7511}"/>
              </a:ext>
            </a:extLst>
          </p:cNvPr>
          <p:cNvCxnSpPr>
            <a:cxnSpLocks/>
          </p:cNvCxnSpPr>
          <p:nvPr/>
        </p:nvCxnSpPr>
        <p:spPr>
          <a:xfrm flipV="1">
            <a:off x="6026883" y="3558702"/>
            <a:ext cx="0" cy="208766"/>
          </a:xfrm>
          <a:prstGeom prst="straightConnector1">
            <a:avLst/>
          </a:prstGeom>
          <a:ln w="38100">
            <a:solidFill>
              <a:srgbClr val="ACD9C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1">
            <a:extLst>
              <a:ext uri="{FF2B5EF4-FFF2-40B4-BE49-F238E27FC236}">
                <a16:creationId xmlns:a16="http://schemas.microsoft.com/office/drawing/2014/main" id="{BD7B677C-94A4-7D4E-B06C-398315C6E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</a:rPr>
              <a:t>VNF Testing and Certification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735F27B-4504-8941-8B4C-425315E9D35F}"/>
              </a:ext>
            </a:extLst>
          </p:cNvPr>
          <p:cNvGrpSpPr/>
          <p:nvPr/>
        </p:nvGrpSpPr>
        <p:grpSpPr>
          <a:xfrm>
            <a:off x="10670236" y="1558055"/>
            <a:ext cx="518198" cy="860682"/>
            <a:chOff x="1548417" y="1962672"/>
            <a:chExt cx="889813" cy="1347793"/>
          </a:xfrm>
        </p:grpSpPr>
        <p:pic>
          <p:nvPicPr>
            <p:cNvPr id="47" name="Picture 2" descr="Image result for businessman clipart">
              <a:extLst>
                <a:ext uri="{FF2B5EF4-FFF2-40B4-BE49-F238E27FC236}">
                  <a16:creationId xmlns:a16="http://schemas.microsoft.com/office/drawing/2014/main" id="{E20F76C0-F52D-F04D-8820-CFAFF227BD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7679" y="1962672"/>
              <a:ext cx="771291" cy="7712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DE9305F3-6742-5349-BB47-92E28DAAE723}"/>
                </a:ext>
              </a:extLst>
            </p:cNvPr>
            <p:cNvSpPr txBox="1"/>
            <p:nvPr/>
          </p:nvSpPr>
          <p:spPr>
            <a:xfrm>
              <a:off x="1548417" y="2732109"/>
              <a:ext cx="889813" cy="578356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  <a:sym typeface="Calibri" panose="020F0502020204030204"/>
                </a:rPr>
                <a:t>VNF</a:t>
              </a:r>
            </a:p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  <a:sym typeface="Calibri" panose="020F0502020204030204"/>
                </a:rPr>
                <a:t>Vendor</a:t>
              </a:r>
            </a:p>
          </p:txBody>
        </p:sp>
      </p:grp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C7CD5B36-0390-2740-BDDC-7544EB869671}"/>
              </a:ext>
            </a:extLst>
          </p:cNvPr>
          <p:cNvSpPr/>
          <p:nvPr/>
        </p:nvSpPr>
        <p:spPr>
          <a:xfrm>
            <a:off x="4253481" y="3169773"/>
            <a:ext cx="2347761" cy="39760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NFVI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A3A2338-121E-ED4C-8A68-4CCC22EA77AD}"/>
              </a:ext>
            </a:extLst>
          </p:cNvPr>
          <p:cNvGrpSpPr/>
          <p:nvPr/>
        </p:nvGrpSpPr>
        <p:grpSpPr>
          <a:xfrm>
            <a:off x="4662926" y="2092171"/>
            <a:ext cx="1479178" cy="1077602"/>
            <a:chOff x="3761688" y="2092171"/>
            <a:chExt cx="1479178" cy="1077602"/>
          </a:xfrm>
        </p:grpSpPr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982124A3-68ED-8B49-8FAF-74AADFAF9E3D}"/>
                </a:ext>
              </a:extLst>
            </p:cNvPr>
            <p:cNvGrpSpPr/>
            <p:nvPr/>
          </p:nvGrpSpPr>
          <p:grpSpPr>
            <a:xfrm>
              <a:off x="3761688" y="2092171"/>
              <a:ext cx="1479178" cy="913111"/>
              <a:chOff x="1630521" y="1048574"/>
              <a:chExt cx="940028" cy="480984"/>
            </a:xfrm>
          </p:grpSpPr>
          <p:sp>
            <p:nvSpPr>
              <p:cNvPr id="132" name="Rounded Rectangle 14">
                <a:extLst>
                  <a:ext uri="{FF2B5EF4-FFF2-40B4-BE49-F238E27FC236}">
                    <a16:creationId xmlns:a16="http://schemas.microsoft.com/office/drawing/2014/main" id="{2D335970-4B12-4046-A82D-83AEF7A617D4}"/>
                  </a:ext>
                </a:extLst>
              </p:cNvPr>
              <p:cNvSpPr/>
              <p:nvPr/>
            </p:nvSpPr>
            <p:spPr>
              <a:xfrm>
                <a:off x="1630521" y="1048574"/>
                <a:ext cx="940028" cy="480984"/>
              </a:xfrm>
              <a:prstGeom prst="roundRect">
                <a:avLst>
                  <a:gd name="adj" fmla="val 2750"/>
                </a:avLst>
              </a:prstGeom>
              <a:solidFill>
                <a:srgbClr val="FFDA00">
                  <a:lumMod val="20000"/>
                  <a:lumOff val="80000"/>
                </a:srgbClr>
              </a:solidFill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lIns="68573" tIns="34289" rIns="68573" bIns="34289" rtlCol="0" anchor="t" anchorCtr="0"/>
              <a:lstStyle/>
              <a:p>
                <a:pPr algn="ctr" defTabSz="514289"/>
                <a:r>
                  <a:rPr lang="en-US" kern="0" dirty="0">
                    <a:solidFill>
                      <a:prstClr val="black"/>
                    </a:solidFill>
                    <a:latin typeface="Intel Clear Light"/>
                    <a:cs typeface="Arial"/>
                  </a:rPr>
                  <a:t>VNF</a:t>
                </a:r>
              </a:p>
            </p:txBody>
          </p:sp>
          <p:sp>
            <p:nvSpPr>
              <p:cNvPr id="136" name="椭圆 14">
                <a:extLst>
                  <a:ext uri="{FF2B5EF4-FFF2-40B4-BE49-F238E27FC236}">
                    <a16:creationId xmlns:a16="http://schemas.microsoft.com/office/drawing/2014/main" id="{617B2FE0-0FFB-2745-B927-FFD6CA53583B}"/>
                  </a:ext>
                </a:extLst>
              </p:cNvPr>
              <p:cNvSpPr/>
              <p:nvPr/>
            </p:nvSpPr>
            <p:spPr bwMode="auto">
              <a:xfrm>
                <a:off x="1651167" y="1206854"/>
                <a:ext cx="901556" cy="300513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lIns="68573" tIns="34289" rIns="68573" bIns="34289" rtlCol="0" anchor="ctr"/>
              <a:lstStyle/>
              <a:p>
                <a:pPr algn="ctr" defTabSz="514289"/>
                <a:r>
                  <a:rPr lang="en-US" altLang="zh-CN" sz="2000" kern="0" dirty="0">
                    <a:solidFill>
                      <a:prstClr val="white"/>
                    </a:solidFill>
                    <a:latin typeface="Intel Clear Light"/>
                    <a:cs typeface="Arial"/>
                  </a:rPr>
                  <a:t>app</a:t>
                </a:r>
                <a:endParaRPr lang="zh-CN" altLang="en-US" sz="2000" kern="0" dirty="0">
                  <a:solidFill>
                    <a:prstClr val="white"/>
                  </a:solidFill>
                  <a:latin typeface="Intel Clear Light"/>
                  <a:cs typeface="Arial"/>
                </a:endParaRPr>
              </a:p>
            </p:txBody>
          </p:sp>
        </p:grp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01398416-92B8-7E45-A2E1-F9B3098D05A9}"/>
                </a:ext>
              </a:extLst>
            </p:cNvPr>
            <p:cNvCxnSpPr/>
            <p:nvPr/>
          </p:nvCxnSpPr>
          <p:spPr>
            <a:xfrm>
              <a:off x="4282547" y="3009391"/>
              <a:ext cx="0" cy="160382"/>
            </a:xfrm>
            <a:prstGeom prst="line">
              <a:avLst/>
            </a:prstGeom>
            <a:ln>
              <a:solidFill>
                <a:schemeClr val="accent6">
                  <a:lumMod val="10000"/>
                </a:schemeClr>
              </a:solidFill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91FAC2BB-1732-AB47-B935-B89DC469BA43}"/>
                </a:ext>
              </a:extLst>
            </p:cNvPr>
            <p:cNvCxnSpPr/>
            <p:nvPr/>
          </p:nvCxnSpPr>
          <p:spPr>
            <a:xfrm>
              <a:off x="4423864" y="3009391"/>
              <a:ext cx="0" cy="160382"/>
            </a:xfrm>
            <a:prstGeom prst="line">
              <a:avLst/>
            </a:prstGeom>
            <a:ln>
              <a:solidFill>
                <a:schemeClr val="accent6">
                  <a:lumMod val="10000"/>
                </a:schemeClr>
              </a:solidFill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B7F59946-8B72-F74C-9DE6-FCE577D8A89A}"/>
                </a:ext>
              </a:extLst>
            </p:cNvPr>
            <p:cNvCxnSpPr/>
            <p:nvPr/>
          </p:nvCxnSpPr>
          <p:spPr>
            <a:xfrm>
              <a:off x="4572967" y="3009391"/>
              <a:ext cx="0" cy="160382"/>
            </a:xfrm>
            <a:prstGeom prst="line">
              <a:avLst/>
            </a:prstGeom>
            <a:ln>
              <a:solidFill>
                <a:schemeClr val="accent6">
                  <a:lumMod val="10000"/>
                </a:schemeClr>
              </a:solidFill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B1DBDEA-B3B1-D544-9F2C-683E0A071889}"/>
                </a:ext>
              </a:extLst>
            </p:cNvPr>
            <p:cNvCxnSpPr/>
            <p:nvPr/>
          </p:nvCxnSpPr>
          <p:spPr>
            <a:xfrm>
              <a:off x="4689871" y="3009391"/>
              <a:ext cx="0" cy="160382"/>
            </a:xfrm>
            <a:prstGeom prst="line">
              <a:avLst/>
            </a:prstGeom>
            <a:ln>
              <a:solidFill>
                <a:schemeClr val="accent6">
                  <a:lumMod val="10000"/>
                </a:schemeClr>
              </a:solidFill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89F11ECC-F870-054A-AE07-BE0059CD8CE6}"/>
              </a:ext>
            </a:extLst>
          </p:cNvPr>
          <p:cNvCxnSpPr>
            <a:cxnSpLocks/>
          </p:cNvCxnSpPr>
          <p:nvPr/>
        </p:nvCxnSpPr>
        <p:spPr>
          <a:xfrm flipV="1">
            <a:off x="4831414" y="3567380"/>
            <a:ext cx="0" cy="208766"/>
          </a:xfrm>
          <a:prstGeom prst="straightConnector1">
            <a:avLst/>
          </a:prstGeom>
          <a:ln w="38100">
            <a:solidFill>
              <a:srgbClr val="61CBD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47CFD9BA-0365-8B42-A341-129EEC8A6FC9}"/>
              </a:ext>
            </a:extLst>
          </p:cNvPr>
          <p:cNvCxnSpPr>
            <a:cxnSpLocks/>
            <a:endCxn id="104" idx="2"/>
          </p:cNvCxnSpPr>
          <p:nvPr/>
        </p:nvCxnSpPr>
        <p:spPr>
          <a:xfrm flipV="1">
            <a:off x="7969205" y="3498121"/>
            <a:ext cx="1" cy="415500"/>
          </a:xfrm>
          <a:prstGeom prst="straightConnector1">
            <a:avLst/>
          </a:prstGeom>
          <a:ln w="38100">
            <a:solidFill>
              <a:srgbClr val="063A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Elbow Connector 125">
            <a:extLst>
              <a:ext uri="{FF2B5EF4-FFF2-40B4-BE49-F238E27FC236}">
                <a16:creationId xmlns:a16="http://schemas.microsoft.com/office/drawing/2014/main" id="{FB3330F6-C8F0-0042-865E-1F510C319EE0}"/>
              </a:ext>
            </a:extLst>
          </p:cNvPr>
          <p:cNvCxnSpPr>
            <a:cxnSpLocks/>
            <a:stCxn id="104" idx="0"/>
            <a:endCxn id="106" idx="1"/>
          </p:cNvCxnSpPr>
          <p:nvPr/>
        </p:nvCxnSpPr>
        <p:spPr>
          <a:xfrm rot="5400000" flipH="1" flipV="1">
            <a:off x="8153326" y="1840632"/>
            <a:ext cx="435850" cy="804090"/>
          </a:xfrm>
          <a:prstGeom prst="bentConnector2">
            <a:avLst/>
          </a:prstGeom>
          <a:ln w="38100">
            <a:solidFill>
              <a:srgbClr val="F8AE8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>
            <a:extLst>
              <a:ext uri="{FF2B5EF4-FFF2-40B4-BE49-F238E27FC236}">
                <a16:creationId xmlns:a16="http://schemas.microsoft.com/office/drawing/2014/main" id="{AA70C476-B173-0644-A1E9-220C358C02DC}"/>
              </a:ext>
            </a:extLst>
          </p:cNvPr>
          <p:cNvSpPr txBox="1"/>
          <p:nvPr/>
        </p:nvSpPr>
        <p:spPr>
          <a:xfrm>
            <a:off x="6615968" y="3972639"/>
            <a:ext cx="7457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Submit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DD718F30-1166-5F43-A625-EE3CC85D791D}"/>
              </a:ext>
            </a:extLst>
          </p:cNvPr>
          <p:cNvSpPr txBox="1"/>
          <p:nvPr/>
        </p:nvSpPr>
        <p:spPr>
          <a:xfrm>
            <a:off x="9796307" y="1726913"/>
            <a:ext cx="7239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Award</a:t>
            </a:r>
          </a:p>
        </p:txBody>
      </p:sp>
      <p:cxnSp>
        <p:nvCxnSpPr>
          <p:cNvPr id="23" name="Elbow Connector 22">
            <a:extLst>
              <a:ext uri="{FF2B5EF4-FFF2-40B4-BE49-F238E27FC236}">
                <a16:creationId xmlns:a16="http://schemas.microsoft.com/office/drawing/2014/main" id="{0CF7DBB7-76A5-7E42-BF26-A743288AD886}"/>
              </a:ext>
            </a:extLst>
          </p:cNvPr>
          <p:cNvCxnSpPr>
            <a:cxnSpLocks/>
            <a:stCxn id="48" idx="2"/>
            <a:endCxn id="128" idx="0"/>
          </p:cNvCxnSpPr>
          <p:nvPr/>
        </p:nvCxnSpPr>
        <p:spPr>
          <a:xfrm rot="16200000" flipH="1">
            <a:off x="10730975" y="2617096"/>
            <a:ext cx="397983" cy="1263"/>
          </a:xfrm>
          <a:prstGeom prst="bentConnector3">
            <a:avLst>
              <a:gd name="adj1" fmla="val 50000"/>
            </a:avLst>
          </a:prstGeom>
          <a:ln w="28575">
            <a:solidFill>
              <a:srgbClr val="00000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90EFB5B3-569E-C849-B66F-A2DD218E2E98}"/>
              </a:ext>
            </a:extLst>
          </p:cNvPr>
          <p:cNvCxnSpPr>
            <a:cxnSpLocks/>
            <a:stCxn id="86" idx="1"/>
            <a:endCxn id="107" idx="3"/>
          </p:cNvCxnSpPr>
          <p:nvPr/>
        </p:nvCxnSpPr>
        <p:spPr>
          <a:xfrm flipH="1">
            <a:off x="9401083" y="4255112"/>
            <a:ext cx="725604" cy="7217"/>
          </a:xfrm>
          <a:prstGeom prst="straightConnector1">
            <a:avLst/>
          </a:prstGeom>
          <a:ln w="38100">
            <a:solidFill>
              <a:srgbClr val="5EBDB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TextBox 132">
            <a:extLst>
              <a:ext uri="{FF2B5EF4-FFF2-40B4-BE49-F238E27FC236}">
                <a16:creationId xmlns:a16="http://schemas.microsoft.com/office/drawing/2014/main" id="{36697CAB-E72C-AD4F-8621-1FF9FB127331}"/>
              </a:ext>
            </a:extLst>
          </p:cNvPr>
          <p:cNvSpPr txBox="1"/>
          <p:nvPr/>
        </p:nvSpPr>
        <p:spPr>
          <a:xfrm>
            <a:off x="9408992" y="3946521"/>
            <a:ext cx="7457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Submit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F87E93E-E098-434F-BEAE-1DBF10C62A42}"/>
              </a:ext>
            </a:extLst>
          </p:cNvPr>
          <p:cNvGrpSpPr/>
          <p:nvPr/>
        </p:nvGrpSpPr>
        <p:grpSpPr>
          <a:xfrm>
            <a:off x="7429160" y="3956534"/>
            <a:ext cx="1971923" cy="611590"/>
            <a:chOff x="4759888" y="2891395"/>
            <a:chExt cx="1971923" cy="611590"/>
          </a:xfrm>
        </p:grpSpPr>
        <p:sp>
          <p:nvSpPr>
            <p:cNvPr id="107" name="Rounded Rectangle 106">
              <a:extLst>
                <a:ext uri="{FF2B5EF4-FFF2-40B4-BE49-F238E27FC236}">
                  <a16:creationId xmlns:a16="http://schemas.microsoft.com/office/drawing/2014/main" id="{377AB985-7274-4C4D-82F0-E17561226AE2}"/>
                </a:ext>
              </a:extLst>
            </p:cNvPr>
            <p:cNvSpPr/>
            <p:nvPr/>
          </p:nvSpPr>
          <p:spPr>
            <a:xfrm>
              <a:off x="4759888" y="2891395"/>
              <a:ext cx="1971923" cy="611590"/>
            </a:xfrm>
            <a:prstGeom prst="roundRect">
              <a:avLst/>
            </a:prstGeom>
            <a:ln w="38100">
              <a:solidFill>
                <a:srgbClr val="0A39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OVP Portal</a:t>
              </a:r>
            </a:p>
          </p:txBody>
        </p:sp>
        <p:pic>
          <p:nvPicPr>
            <p:cNvPr id="109" name="Picture 108">
              <a:extLst>
                <a:ext uri="{FF2B5EF4-FFF2-40B4-BE49-F238E27FC236}">
                  <a16:creationId xmlns:a16="http://schemas.microsoft.com/office/drawing/2014/main" id="{AB335EA3-A50E-2149-8096-0E09813CA42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322608" y="3026133"/>
              <a:ext cx="370625" cy="342113"/>
            </a:xfrm>
            <a:prstGeom prst="rect">
              <a:avLst/>
            </a:prstGeom>
          </p:spPr>
        </p:pic>
      </p:grpSp>
      <p:pic>
        <p:nvPicPr>
          <p:cNvPr id="144" name="Picture 143">
            <a:extLst>
              <a:ext uri="{FF2B5EF4-FFF2-40B4-BE49-F238E27FC236}">
                <a16:creationId xmlns:a16="http://schemas.microsoft.com/office/drawing/2014/main" id="{8436E87B-7E82-8F44-BF8F-460324C9E84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03751" y="4091272"/>
            <a:ext cx="370625" cy="342113"/>
          </a:xfrm>
          <a:prstGeom prst="rect">
            <a:avLst/>
          </a:prstGeom>
        </p:spPr>
      </p:pic>
      <p:cxnSp>
        <p:nvCxnSpPr>
          <p:cNvPr id="150" name="Straight Arrow Connector 149">
            <a:extLst>
              <a:ext uri="{FF2B5EF4-FFF2-40B4-BE49-F238E27FC236}">
                <a16:creationId xmlns:a16="http://schemas.microsoft.com/office/drawing/2014/main" id="{511D03AE-F10A-094E-ADB4-CC88EE3FDF41}"/>
              </a:ext>
            </a:extLst>
          </p:cNvPr>
          <p:cNvCxnSpPr>
            <a:cxnSpLocks/>
          </p:cNvCxnSpPr>
          <p:nvPr/>
        </p:nvCxnSpPr>
        <p:spPr>
          <a:xfrm flipH="1">
            <a:off x="10930597" y="3729831"/>
            <a:ext cx="1" cy="272674"/>
          </a:xfrm>
          <a:prstGeom prst="straightConnector1">
            <a:avLst/>
          </a:prstGeom>
          <a:ln w="38100">
            <a:solidFill>
              <a:srgbClr val="82828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Arrow Connector 150">
            <a:extLst>
              <a:ext uri="{FF2B5EF4-FFF2-40B4-BE49-F238E27FC236}">
                <a16:creationId xmlns:a16="http://schemas.microsoft.com/office/drawing/2014/main" id="{E596F58F-2F8D-BD43-958E-CEAC2F2C48F6}"/>
              </a:ext>
            </a:extLst>
          </p:cNvPr>
          <p:cNvCxnSpPr>
            <a:cxnSpLocks/>
            <a:stCxn id="106" idx="3"/>
          </p:cNvCxnSpPr>
          <p:nvPr/>
        </p:nvCxnSpPr>
        <p:spPr>
          <a:xfrm flipV="1">
            <a:off x="9796307" y="2023531"/>
            <a:ext cx="804090" cy="1221"/>
          </a:xfrm>
          <a:prstGeom prst="straightConnector1">
            <a:avLst/>
          </a:prstGeom>
          <a:ln w="38100">
            <a:solidFill>
              <a:srgbClr val="652C8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Freeform 63">
            <a:extLst>
              <a:ext uri="{FF2B5EF4-FFF2-40B4-BE49-F238E27FC236}">
                <a16:creationId xmlns:a16="http://schemas.microsoft.com/office/drawing/2014/main" id="{23A63225-E6A1-BB4B-BFDE-DF88FDE5D81C}"/>
              </a:ext>
            </a:extLst>
          </p:cNvPr>
          <p:cNvSpPr/>
          <p:nvPr/>
        </p:nvSpPr>
        <p:spPr>
          <a:xfrm rot="21067567">
            <a:off x="6650118" y="4390339"/>
            <a:ext cx="4276807" cy="928875"/>
          </a:xfrm>
          <a:custGeom>
            <a:avLst/>
            <a:gdLst>
              <a:gd name="connsiteX0" fmla="*/ 3435179 w 3435179"/>
              <a:gd name="connsiteY0" fmla="*/ 49427 h 700367"/>
              <a:gd name="connsiteX1" fmla="*/ 1186249 w 3435179"/>
              <a:gd name="connsiteY1" fmla="*/ 700216 h 700367"/>
              <a:gd name="connsiteX2" fmla="*/ 0 w 3435179"/>
              <a:gd name="connsiteY2" fmla="*/ 0 h 700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35179" h="700367">
                <a:moveTo>
                  <a:pt x="3435179" y="49427"/>
                </a:moveTo>
                <a:cubicBezTo>
                  <a:pt x="2596979" y="378940"/>
                  <a:pt x="1758779" y="708454"/>
                  <a:pt x="1186249" y="700216"/>
                </a:cubicBezTo>
                <a:cubicBezTo>
                  <a:pt x="613719" y="691978"/>
                  <a:pt x="306859" y="345989"/>
                  <a:pt x="0" y="0"/>
                </a:cubicBezTo>
              </a:path>
            </a:pathLst>
          </a:custGeom>
          <a:noFill/>
          <a:ln w="38100">
            <a:prstDash val="sysDash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Light"/>
              <a:ea typeface="+mn-ea"/>
              <a:cs typeface="+mn-cs"/>
            </a:endParaRPr>
          </a:p>
        </p:txBody>
      </p:sp>
      <p:cxnSp>
        <p:nvCxnSpPr>
          <p:cNvPr id="152" name="Straight Arrow Connector 151">
            <a:extLst>
              <a:ext uri="{FF2B5EF4-FFF2-40B4-BE49-F238E27FC236}">
                <a16:creationId xmlns:a16="http://schemas.microsoft.com/office/drawing/2014/main" id="{026A0CE0-AE96-C045-BF30-49E21E2748CE}"/>
              </a:ext>
            </a:extLst>
          </p:cNvPr>
          <p:cNvCxnSpPr>
            <a:cxnSpLocks/>
            <a:stCxn id="67" idx="3"/>
          </p:cNvCxnSpPr>
          <p:nvPr/>
        </p:nvCxnSpPr>
        <p:spPr>
          <a:xfrm>
            <a:off x="2318792" y="3380877"/>
            <a:ext cx="377976" cy="683"/>
          </a:xfrm>
          <a:prstGeom prst="straightConnector1">
            <a:avLst/>
          </a:prstGeom>
          <a:ln w="38100">
            <a:solidFill>
              <a:srgbClr val="AED8CD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Elbow Connector 64">
            <a:extLst>
              <a:ext uri="{FF2B5EF4-FFF2-40B4-BE49-F238E27FC236}">
                <a16:creationId xmlns:a16="http://schemas.microsoft.com/office/drawing/2014/main" id="{37F0B60E-77B3-C045-88B2-0B9781D2D1FC}"/>
              </a:ext>
            </a:extLst>
          </p:cNvPr>
          <p:cNvCxnSpPr>
            <a:cxnSpLocks/>
            <a:stCxn id="75" idx="2"/>
            <a:endCxn id="67" idx="0"/>
          </p:cNvCxnSpPr>
          <p:nvPr/>
        </p:nvCxnSpPr>
        <p:spPr>
          <a:xfrm rot="5400000">
            <a:off x="1583454" y="2302417"/>
            <a:ext cx="322059" cy="111"/>
          </a:xfrm>
          <a:prstGeom prst="bentConnector3">
            <a:avLst>
              <a:gd name="adj1" fmla="val 50000"/>
            </a:avLst>
          </a:prstGeom>
          <a:ln w="38100">
            <a:solidFill>
              <a:srgbClr val="F7A988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6" name="Group 65">
            <a:extLst>
              <a:ext uri="{FF2B5EF4-FFF2-40B4-BE49-F238E27FC236}">
                <a16:creationId xmlns:a16="http://schemas.microsoft.com/office/drawing/2014/main" id="{B71FF6BF-FB3A-8A4C-93EE-44841E381CE7}"/>
              </a:ext>
            </a:extLst>
          </p:cNvPr>
          <p:cNvGrpSpPr/>
          <p:nvPr/>
        </p:nvGrpSpPr>
        <p:grpSpPr>
          <a:xfrm>
            <a:off x="1170061" y="2463502"/>
            <a:ext cx="1148731" cy="1834750"/>
            <a:chOff x="4726860" y="4025276"/>
            <a:chExt cx="1148731" cy="1834750"/>
          </a:xfrm>
        </p:grpSpPr>
        <p:sp>
          <p:nvSpPr>
            <p:cNvPr id="67" name="Rounded Rectangle 66">
              <a:extLst>
                <a:ext uri="{FF2B5EF4-FFF2-40B4-BE49-F238E27FC236}">
                  <a16:creationId xmlns:a16="http://schemas.microsoft.com/office/drawing/2014/main" id="{D64FFE34-6919-2A45-8AC5-B20E028FD41E}"/>
                </a:ext>
              </a:extLst>
            </p:cNvPr>
            <p:cNvSpPr/>
            <p:nvPr/>
          </p:nvSpPr>
          <p:spPr>
            <a:xfrm>
              <a:off x="4726860" y="4025276"/>
              <a:ext cx="1148731" cy="1834750"/>
            </a:xfrm>
            <a:prstGeom prst="roundRect">
              <a:avLst>
                <a:gd name="adj" fmla="val 10676"/>
              </a:avLst>
            </a:prstGeom>
            <a:solidFill>
              <a:srgbClr val="ADD7C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Installers</a:t>
              </a:r>
            </a:p>
          </p:txBody>
        </p:sp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D8E3267D-44C6-9540-98BD-D33809E0BF5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551754"/>
              <a:ext cx="916456" cy="198121"/>
            </a:xfrm>
            <a:prstGeom prst="rect">
              <a:avLst/>
            </a:prstGeom>
          </p:spPr>
        </p:pic>
        <p:sp>
          <p:nvSpPr>
            <p:cNvPr id="70" name="Rounded Rectangle 69">
              <a:extLst>
                <a:ext uri="{FF2B5EF4-FFF2-40B4-BE49-F238E27FC236}">
                  <a16:creationId xmlns:a16="http://schemas.microsoft.com/office/drawing/2014/main" id="{E2F7E878-1565-3F46-A5C9-24DA8B7FCD9A}"/>
                </a:ext>
              </a:extLst>
            </p:cNvPr>
            <p:cNvSpPr/>
            <p:nvPr/>
          </p:nvSpPr>
          <p:spPr>
            <a:xfrm>
              <a:off x="4878988" y="4878800"/>
              <a:ext cx="850188" cy="347104"/>
            </a:xfrm>
            <a:prstGeom prst="roundRect">
              <a:avLst>
                <a:gd name="adj" fmla="val 8108"/>
              </a:avLst>
            </a:prstGeom>
            <a:solidFill>
              <a:schemeClr val="bg1"/>
            </a:solidFill>
            <a:ln w="12700" cap="flat" cmpd="sng" algn="ctr">
              <a:solidFill>
                <a:schemeClr val="accent6">
                  <a:lumMod val="10000"/>
                </a:schemeClr>
              </a:solidFill>
              <a:prstDash val="dashDot"/>
              <a:miter lim="800000"/>
            </a:ln>
            <a:effectLst/>
          </p:spPr>
          <p:txBody>
            <a:bodyPr rtlCol="0" anchor="ctr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Airship</a:t>
              </a:r>
            </a:p>
          </p:txBody>
        </p:sp>
        <p:sp>
          <p:nvSpPr>
            <p:cNvPr id="71" name="Rounded Rectangle 70">
              <a:extLst>
                <a:ext uri="{FF2B5EF4-FFF2-40B4-BE49-F238E27FC236}">
                  <a16:creationId xmlns:a16="http://schemas.microsoft.com/office/drawing/2014/main" id="{CE8548B7-A834-AC4B-9B90-14F9A4765048}"/>
                </a:ext>
              </a:extLst>
            </p:cNvPr>
            <p:cNvSpPr/>
            <p:nvPr/>
          </p:nvSpPr>
          <p:spPr>
            <a:xfrm>
              <a:off x="4878988" y="5383996"/>
              <a:ext cx="850188" cy="347104"/>
            </a:xfrm>
            <a:prstGeom prst="roundRect">
              <a:avLst>
                <a:gd name="adj" fmla="val 8108"/>
              </a:avLst>
            </a:prstGeom>
            <a:solidFill>
              <a:schemeClr val="bg1"/>
            </a:solidFill>
            <a:ln w="12700" cap="flat" cmpd="sng" algn="ctr">
              <a:solidFill>
                <a:schemeClr val="accent6">
                  <a:lumMod val="10000"/>
                </a:schemeClr>
              </a:solidFill>
              <a:prstDash val="dashDot"/>
              <a:miter lim="800000"/>
            </a:ln>
            <a:effectLst/>
          </p:spPr>
          <p:txBody>
            <a:bodyPr rtlCol="0" anchor="ctr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Triple-O</a:t>
              </a: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78AA796D-929A-6D4A-90AD-2F69632118C6}"/>
              </a:ext>
            </a:extLst>
          </p:cNvPr>
          <p:cNvGrpSpPr/>
          <p:nvPr/>
        </p:nvGrpSpPr>
        <p:grpSpPr>
          <a:xfrm>
            <a:off x="628702" y="1464370"/>
            <a:ext cx="2231671" cy="677073"/>
            <a:chOff x="4297909" y="1501066"/>
            <a:chExt cx="2231671" cy="677073"/>
          </a:xfrm>
        </p:grpSpPr>
        <p:sp>
          <p:nvSpPr>
            <p:cNvPr id="75" name="Rounded Rectangle 74">
              <a:extLst>
                <a:ext uri="{FF2B5EF4-FFF2-40B4-BE49-F238E27FC236}">
                  <a16:creationId xmlns:a16="http://schemas.microsoft.com/office/drawing/2014/main" id="{4324A364-4FCD-ED4C-AE77-3DE1B4C6B7FD}"/>
                </a:ext>
              </a:extLst>
            </p:cNvPr>
            <p:cNvSpPr/>
            <p:nvPr/>
          </p:nvSpPr>
          <p:spPr>
            <a:xfrm>
              <a:off x="4297909" y="1501066"/>
              <a:ext cx="2231671" cy="677073"/>
            </a:xfrm>
            <a:prstGeom prst="roundRect">
              <a:avLst/>
            </a:prstGeom>
            <a:gradFill rotWithShape="1">
              <a:gsLst>
                <a:gs pos="0">
                  <a:srgbClr val="ED7D31">
                    <a:lumMod val="110000"/>
                    <a:satMod val="105000"/>
                    <a:tint val="67000"/>
                  </a:srgbClr>
                </a:gs>
                <a:gs pos="50000">
                  <a:srgbClr val="ED7D31">
                    <a:lumMod val="105000"/>
                    <a:satMod val="103000"/>
                    <a:tint val="73000"/>
                  </a:srgbClr>
                </a:gs>
                <a:gs pos="100000">
                  <a:srgbClr val="ED7D31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prstClr val="black"/>
                  </a:solidFill>
                  <a:latin typeface="Calibri" panose="020F0502020204030204"/>
                </a:rPr>
                <a:t>Reference Implementation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 RI 1</a:t>
              </a:r>
              <a:endParaRPr lang="en-GB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pic>
          <p:nvPicPr>
            <p:cNvPr id="78" name="Picture 77">
              <a:extLst>
                <a:ext uri="{FF2B5EF4-FFF2-40B4-BE49-F238E27FC236}">
                  <a16:creationId xmlns:a16="http://schemas.microsoft.com/office/drawing/2014/main" id="{149D398F-941A-0B49-9743-68738CB762A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68634" y="1800299"/>
              <a:ext cx="347878" cy="299318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6AD1008A-BC24-DD46-A305-959F85BE8E9D}"/>
              </a:ext>
            </a:extLst>
          </p:cNvPr>
          <p:cNvGrpSpPr/>
          <p:nvPr/>
        </p:nvGrpSpPr>
        <p:grpSpPr>
          <a:xfrm>
            <a:off x="1195437" y="5164800"/>
            <a:ext cx="2231671" cy="681779"/>
            <a:chOff x="4690781" y="1496360"/>
            <a:chExt cx="2231671" cy="681779"/>
          </a:xfrm>
          <a:solidFill>
            <a:srgbClr val="BA4DFF"/>
          </a:solidFill>
        </p:grpSpPr>
        <p:sp>
          <p:nvSpPr>
            <p:cNvPr id="85" name="Rounded Rectangle 84">
              <a:extLst>
                <a:ext uri="{FF2B5EF4-FFF2-40B4-BE49-F238E27FC236}">
                  <a16:creationId xmlns:a16="http://schemas.microsoft.com/office/drawing/2014/main" id="{0C876EC7-8C9C-C74E-ADED-31E2753B8934}"/>
                </a:ext>
              </a:extLst>
            </p:cNvPr>
            <p:cNvSpPr/>
            <p:nvPr/>
          </p:nvSpPr>
          <p:spPr>
            <a:xfrm>
              <a:off x="4690781" y="1496360"/>
              <a:ext cx="2231671" cy="681779"/>
            </a:xfrm>
            <a:prstGeom prst="roundRect">
              <a:avLst/>
            </a:prstGeom>
            <a:grpFill/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schemeClr val="bg1"/>
                  </a:solidFill>
                  <a:latin typeface="Calibri" panose="020F0502020204030204"/>
                </a:rPr>
                <a:t>Reference Certification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 </a:t>
              </a:r>
              <a:r>
                <a:rPr lang="en-GB" sz="2000" b="1" kern="0" dirty="0">
                  <a:solidFill>
                    <a:schemeClr val="bg1"/>
                  </a:solidFill>
                  <a:latin typeface="Calibri" panose="020F0502020204030204"/>
                </a:rPr>
                <a:t>RC 1</a:t>
              </a:r>
              <a:endParaRPr lang="en-GB" b="1" kern="0" dirty="0">
                <a:solidFill>
                  <a:schemeClr val="bg1"/>
                </a:solidFill>
                <a:latin typeface="Calibri" panose="020F0502020204030204"/>
              </a:endParaRPr>
            </a:p>
          </p:txBody>
        </p:sp>
        <p:pic>
          <p:nvPicPr>
            <p:cNvPr id="87" name="Picture 86">
              <a:extLst>
                <a:ext uri="{FF2B5EF4-FFF2-40B4-BE49-F238E27FC236}">
                  <a16:creationId xmlns:a16="http://schemas.microsoft.com/office/drawing/2014/main" id="{828A7D62-8688-2941-A10B-FE0EC2E8DE7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52068" y="1797345"/>
              <a:ext cx="331051" cy="305584"/>
            </a:xfrm>
            <a:prstGeom prst="rect">
              <a:avLst/>
            </a:prstGeom>
            <a:grpFill/>
            <a:ln>
              <a:noFill/>
            </a:ln>
          </p:spPr>
        </p:pic>
      </p:grpSp>
      <p:cxnSp>
        <p:nvCxnSpPr>
          <p:cNvPr id="88" name="Elbow Connector 87">
            <a:extLst>
              <a:ext uri="{FF2B5EF4-FFF2-40B4-BE49-F238E27FC236}">
                <a16:creationId xmlns:a16="http://schemas.microsoft.com/office/drawing/2014/main" id="{7E924350-B862-2941-BDD7-73744E0CEB83}"/>
              </a:ext>
            </a:extLst>
          </p:cNvPr>
          <p:cNvCxnSpPr>
            <a:cxnSpLocks/>
            <a:stCxn id="85" idx="3"/>
            <a:endCxn id="96" idx="2"/>
          </p:cNvCxnSpPr>
          <p:nvPr/>
        </p:nvCxnSpPr>
        <p:spPr>
          <a:xfrm flipV="1">
            <a:off x="3427108" y="4776096"/>
            <a:ext cx="1404307" cy="729594"/>
          </a:xfrm>
          <a:prstGeom prst="bentConnector2">
            <a:avLst/>
          </a:prstGeom>
          <a:ln w="38100">
            <a:solidFill>
              <a:srgbClr val="BA4D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Elbow Connector 89">
            <a:extLst>
              <a:ext uri="{FF2B5EF4-FFF2-40B4-BE49-F238E27FC236}">
                <a16:creationId xmlns:a16="http://schemas.microsoft.com/office/drawing/2014/main" id="{6C768D28-BD4A-0A45-BF12-59E1C99C86FB}"/>
              </a:ext>
            </a:extLst>
          </p:cNvPr>
          <p:cNvCxnSpPr>
            <a:cxnSpLocks/>
            <a:stCxn id="85" idx="3"/>
            <a:endCxn id="92" idx="2"/>
          </p:cNvCxnSpPr>
          <p:nvPr/>
        </p:nvCxnSpPr>
        <p:spPr>
          <a:xfrm flipV="1">
            <a:off x="3427108" y="4786738"/>
            <a:ext cx="2599776" cy="718952"/>
          </a:xfrm>
          <a:prstGeom prst="bentConnector2">
            <a:avLst/>
          </a:prstGeom>
          <a:ln w="38100">
            <a:solidFill>
              <a:srgbClr val="BA4D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1" name="Group 90">
            <a:extLst>
              <a:ext uri="{FF2B5EF4-FFF2-40B4-BE49-F238E27FC236}">
                <a16:creationId xmlns:a16="http://schemas.microsoft.com/office/drawing/2014/main" id="{ADA3DB61-FD17-6244-88DA-CFB84BB3FD1A}"/>
              </a:ext>
            </a:extLst>
          </p:cNvPr>
          <p:cNvGrpSpPr/>
          <p:nvPr/>
        </p:nvGrpSpPr>
        <p:grpSpPr>
          <a:xfrm>
            <a:off x="5452518" y="3742513"/>
            <a:ext cx="1148731" cy="1044225"/>
            <a:chOff x="4726860" y="4025276"/>
            <a:chExt cx="1148731" cy="1044225"/>
          </a:xfrm>
        </p:grpSpPr>
        <p:sp>
          <p:nvSpPr>
            <p:cNvPr id="92" name="Rounded Rectangle 91">
              <a:extLst>
                <a:ext uri="{FF2B5EF4-FFF2-40B4-BE49-F238E27FC236}">
                  <a16:creationId xmlns:a16="http://schemas.microsoft.com/office/drawing/2014/main" id="{A2B79F07-02CF-AE4B-9541-28D42D615E58}"/>
                </a:ext>
              </a:extLst>
            </p:cNvPr>
            <p:cNvSpPr/>
            <p:nvPr/>
          </p:nvSpPr>
          <p:spPr>
            <a:xfrm>
              <a:off x="4726860" y="4025276"/>
              <a:ext cx="1148731" cy="1044225"/>
            </a:xfrm>
            <a:prstGeom prst="roundRect">
              <a:avLst>
                <a:gd name="adj" fmla="val 10676"/>
              </a:avLst>
            </a:prstGeom>
            <a:solidFill>
              <a:srgbClr val="ADD7C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Tools</a:t>
              </a:r>
            </a:p>
          </p:txBody>
        </p:sp>
        <p:pic>
          <p:nvPicPr>
            <p:cNvPr id="93" name="Picture 92">
              <a:extLst>
                <a:ext uri="{FF2B5EF4-FFF2-40B4-BE49-F238E27FC236}">
                  <a16:creationId xmlns:a16="http://schemas.microsoft.com/office/drawing/2014/main" id="{30DBF55A-FD89-C141-8BEA-BC10FF0B407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660871"/>
              <a:ext cx="916456" cy="198121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5BC98CBA-67FF-EE4C-94BA-0163E87154EB}"/>
              </a:ext>
            </a:extLst>
          </p:cNvPr>
          <p:cNvGrpSpPr/>
          <p:nvPr/>
        </p:nvGrpSpPr>
        <p:grpSpPr>
          <a:xfrm>
            <a:off x="4257049" y="3738577"/>
            <a:ext cx="1148731" cy="1037519"/>
            <a:chOff x="4726860" y="4031982"/>
            <a:chExt cx="1148731" cy="1037519"/>
          </a:xfrm>
        </p:grpSpPr>
        <p:sp>
          <p:nvSpPr>
            <p:cNvPr id="96" name="Rounded Rectangle 95">
              <a:extLst>
                <a:ext uri="{FF2B5EF4-FFF2-40B4-BE49-F238E27FC236}">
                  <a16:creationId xmlns:a16="http://schemas.microsoft.com/office/drawing/2014/main" id="{971D27EC-7519-DE40-B5DD-97847E91BC25}"/>
                </a:ext>
              </a:extLst>
            </p:cNvPr>
            <p:cNvSpPr/>
            <p:nvPr/>
          </p:nvSpPr>
          <p:spPr>
            <a:xfrm>
              <a:off x="4726860" y="4031982"/>
              <a:ext cx="1148731" cy="1037519"/>
            </a:xfrm>
            <a:prstGeom prst="roundRect">
              <a:avLst>
                <a:gd name="adj" fmla="val 10676"/>
              </a:avLst>
            </a:prstGeom>
            <a:solidFill>
              <a:srgbClr val="62CAD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Test Project</a:t>
              </a:r>
            </a:p>
          </p:txBody>
        </p:sp>
        <p:pic>
          <p:nvPicPr>
            <p:cNvPr id="98" name="Picture 97">
              <a:extLst>
                <a:ext uri="{FF2B5EF4-FFF2-40B4-BE49-F238E27FC236}">
                  <a16:creationId xmlns:a16="http://schemas.microsoft.com/office/drawing/2014/main" id="{CC1627CB-D643-E648-9014-12FE29DE25D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660871"/>
              <a:ext cx="916456" cy="198121"/>
            </a:xfrm>
            <a:prstGeom prst="rect">
              <a:avLst/>
            </a:prstGeom>
          </p:spPr>
        </p:pic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587CA6EC-C8E9-EA48-9106-F6A0AABB2B2F}"/>
              </a:ext>
            </a:extLst>
          </p:cNvPr>
          <p:cNvGrpSpPr/>
          <p:nvPr/>
        </p:nvGrpSpPr>
        <p:grpSpPr>
          <a:xfrm>
            <a:off x="10126687" y="3966930"/>
            <a:ext cx="1607823" cy="540789"/>
            <a:chOff x="6000235" y="3697026"/>
            <a:chExt cx="1311270" cy="540789"/>
          </a:xfrm>
        </p:grpSpPr>
        <p:sp>
          <p:nvSpPr>
            <p:cNvPr id="86" name="Rounded Rectangle 85">
              <a:extLst>
                <a:ext uri="{FF2B5EF4-FFF2-40B4-BE49-F238E27FC236}">
                  <a16:creationId xmlns:a16="http://schemas.microsoft.com/office/drawing/2014/main" id="{C703AB71-B2E2-2947-8224-84DEE43082EB}"/>
                </a:ext>
              </a:extLst>
            </p:cNvPr>
            <p:cNvSpPr/>
            <p:nvPr/>
          </p:nvSpPr>
          <p:spPr>
            <a:xfrm>
              <a:off x="6000235" y="3732601"/>
              <a:ext cx="1311270" cy="505214"/>
            </a:xfrm>
            <a:prstGeom prst="roundRect">
              <a:avLst/>
            </a:prstGeom>
            <a:solidFill>
              <a:srgbClr val="5EBDBB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VNF Testing Tool(s)</a:t>
              </a:r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974586D4-831B-0543-97E4-06FFD5A4D99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22168" y="3697026"/>
              <a:ext cx="997805" cy="382681"/>
            </a:xfrm>
            <a:prstGeom prst="rect">
              <a:avLst/>
            </a:prstGeom>
          </p:spPr>
        </p:pic>
      </p:grpSp>
      <p:cxnSp>
        <p:nvCxnSpPr>
          <p:cNvPr id="102" name="Elbow Connector 101">
            <a:extLst>
              <a:ext uri="{FF2B5EF4-FFF2-40B4-BE49-F238E27FC236}">
                <a16:creationId xmlns:a16="http://schemas.microsoft.com/office/drawing/2014/main" id="{668C66FC-38FE-6D45-8B37-413F7D4C923A}"/>
              </a:ext>
            </a:extLst>
          </p:cNvPr>
          <p:cNvCxnSpPr>
            <a:cxnSpLocks/>
            <a:stCxn id="92" idx="3"/>
            <a:endCxn id="107" idx="1"/>
          </p:cNvCxnSpPr>
          <p:nvPr/>
        </p:nvCxnSpPr>
        <p:spPr>
          <a:xfrm flipV="1">
            <a:off x="6601249" y="4262329"/>
            <a:ext cx="827911" cy="2297"/>
          </a:xfrm>
          <a:prstGeom prst="bentConnector3">
            <a:avLst>
              <a:gd name="adj1" fmla="val 50000"/>
            </a:avLst>
          </a:prstGeom>
          <a:ln w="38100">
            <a:solidFill>
              <a:srgbClr val="ADD7C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3F5D261F-DDEF-0045-B9B2-48EDE252DE26}"/>
              </a:ext>
            </a:extLst>
          </p:cNvPr>
          <p:cNvGrpSpPr/>
          <p:nvPr/>
        </p:nvGrpSpPr>
        <p:grpSpPr>
          <a:xfrm>
            <a:off x="7422327" y="2460602"/>
            <a:ext cx="1093757" cy="1037519"/>
            <a:chOff x="4443306" y="4241677"/>
            <a:chExt cx="1093757" cy="1037519"/>
          </a:xfrm>
        </p:grpSpPr>
        <p:sp>
          <p:nvSpPr>
            <p:cNvPr id="104" name="Rounded Rectangle 103">
              <a:extLst>
                <a:ext uri="{FF2B5EF4-FFF2-40B4-BE49-F238E27FC236}">
                  <a16:creationId xmlns:a16="http://schemas.microsoft.com/office/drawing/2014/main" id="{33F163DB-8581-7F43-A4CF-06EBF6071A1D}"/>
                </a:ext>
              </a:extLst>
            </p:cNvPr>
            <p:cNvSpPr/>
            <p:nvPr/>
          </p:nvSpPr>
          <p:spPr>
            <a:xfrm>
              <a:off x="4443306" y="4241677"/>
              <a:ext cx="1093757" cy="1037519"/>
            </a:xfrm>
            <a:prstGeom prst="roundRect">
              <a:avLst/>
            </a:prstGeom>
            <a:solidFill>
              <a:srgbClr val="F7AD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CVC</a:t>
              </a:r>
            </a:p>
          </p:txBody>
        </p:sp>
        <p:pic>
          <p:nvPicPr>
            <p:cNvPr id="105" name="Picture 104">
              <a:extLst>
                <a:ext uri="{FF2B5EF4-FFF2-40B4-BE49-F238E27FC236}">
                  <a16:creationId xmlns:a16="http://schemas.microsoft.com/office/drawing/2014/main" id="{8588CA52-452E-EB4D-B011-7A24250BB4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46917" y="4666727"/>
              <a:ext cx="543932" cy="502088"/>
            </a:xfrm>
            <a:prstGeom prst="rect">
              <a:avLst/>
            </a:prstGeom>
          </p:spPr>
        </p:pic>
      </p:grpSp>
      <p:pic>
        <p:nvPicPr>
          <p:cNvPr id="106" name="Picture 105">
            <a:extLst>
              <a:ext uri="{FF2B5EF4-FFF2-40B4-BE49-F238E27FC236}">
                <a16:creationId xmlns:a16="http://schemas.microsoft.com/office/drawing/2014/main" id="{CE93BDB0-C6C2-B044-8C32-BB9E6F1377EA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3296" y="1449626"/>
            <a:ext cx="1023011" cy="1150252"/>
          </a:xfrm>
          <a:prstGeom prst="rect">
            <a:avLst/>
          </a:prstGeom>
        </p:spPr>
      </p:pic>
      <p:grpSp>
        <p:nvGrpSpPr>
          <p:cNvPr id="125" name="Group 124">
            <a:extLst>
              <a:ext uri="{FF2B5EF4-FFF2-40B4-BE49-F238E27FC236}">
                <a16:creationId xmlns:a16="http://schemas.microsoft.com/office/drawing/2014/main" id="{32AA7AB9-7AF1-5C46-97F0-81942FBC8E4E}"/>
              </a:ext>
            </a:extLst>
          </p:cNvPr>
          <p:cNvGrpSpPr/>
          <p:nvPr/>
        </p:nvGrpSpPr>
        <p:grpSpPr>
          <a:xfrm>
            <a:off x="10143371" y="2816720"/>
            <a:ext cx="1574453" cy="913111"/>
            <a:chOff x="1591979" y="1048574"/>
            <a:chExt cx="1000576" cy="480984"/>
          </a:xfrm>
        </p:grpSpPr>
        <p:sp>
          <p:nvSpPr>
            <p:cNvPr id="128" name="Rounded Rectangle 14">
              <a:extLst>
                <a:ext uri="{FF2B5EF4-FFF2-40B4-BE49-F238E27FC236}">
                  <a16:creationId xmlns:a16="http://schemas.microsoft.com/office/drawing/2014/main" id="{599834D7-AFFF-9A4F-AF87-EB2DC551A18B}"/>
                </a:ext>
              </a:extLst>
            </p:cNvPr>
            <p:cNvSpPr/>
            <p:nvPr/>
          </p:nvSpPr>
          <p:spPr>
            <a:xfrm>
              <a:off x="1591979" y="1048574"/>
              <a:ext cx="1000576" cy="480984"/>
            </a:xfrm>
            <a:prstGeom prst="roundRect">
              <a:avLst>
                <a:gd name="adj" fmla="val 2750"/>
              </a:avLst>
            </a:prstGeom>
            <a:solidFill>
              <a:srgbClr val="FFDA00">
                <a:lumMod val="20000"/>
                <a:lumOff val="80000"/>
              </a:srgbClr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lIns="68573" tIns="34289" rIns="68573" bIns="34289" rtlCol="0" anchor="t" anchorCtr="0"/>
            <a:lstStyle/>
            <a:p>
              <a:pPr algn="ctr" defTabSz="514289"/>
              <a:r>
                <a:rPr lang="en-US" kern="0" dirty="0">
                  <a:solidFill>
                    <a:prstClr val="black"/>
                  </a:solidFill>
                  <a:latin typeface="Intel Clear Light"/>
                  <a:cs typeface="Arial"/>
                </a:rPr>
                <a:t>VNF</a:t>
              </a:r>
            </a:p>
          </p:txBody>
        </p:sp>
        <p:sp>
          <p:nvSpPr>
            <p:cNvPr id="129" name="椭圆 14">
              <a:extLst>
                <a:ext uri="{FF2B5EF4-FFF2-40B4-BE49-F238E27FC236}">
                  <a16:creationId xmlns:a16="http://schemas.microsoft.com/office/drawing/2014/main" id="{7B21A47D-742F-3A49-8F82-C881B71D0798}"/>
                </a:ext>
              </a:extLst>
            </p:cNvPr>
            <p:cNvSpPr/>
            <p:nvPr/>
          </p:nvSpPr>
          <p:spPr bwMode="auto">
            <a:xfrm>
              <a:off x="1644289" y="1206854"/>
              <a:ext cx="901556" cy="30051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</a:ln>
            <a:effectLst/>
          </p:spPr>
          <p:txBody>
            <a:bodyPr lIns="68573" tIns="34289" rIns="68573" bIns="34289" rtlCol="0" anchor="ctr"/>
            <a:lstStyle/>
            <a:p>
              <a:pPr algn="ctr" defTabSz="514289"/>
              <a:r>
                <a:rPr lang="en-US" altLang="zh-CN" sz="2000" kern="0" dirty="0">
                  <a:solidFill>
                    <a:prstClr val="white"/>
                  </a:solidFill>
                  <a:latin typeface="Intel Clear Light"/>
                  <a:cs typeface="Arial"/>
                </a:rPr>
                <a:t>app</a:t>
              </a:r>
              <a:endParaRPr lang="zh-CN" altLang="en-US" sz="2000" kern="0" dirty="0">
                <a:solidFill>
                  <a:prstClr val="white"/>
                </a:solidFill>
                <a:latin typeface="Intel Clear Light"/>
                <a:cs typeface="Arial"/>
              </a:endParaRPr>
            </a:p>
          </p:txBody>
        </p: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54548312-A905-AE4E-9B38-FDF328B3B1D8}"/>
              </a:ext>
            </a:extLst>
          </p:cNvPr>
          <p:cNvGrpSpPr/>
          <p:nvPr/>
        </p:nvGrpSpPr>
        <p:grpSpPr>
          <a:xfrm>
            <a:off x="2637856" y="2609497"/>
            <a:ext cx="1185623" cy="868917"/>
            <a:chOff x="3247883" y="3036342"/>
            <a:chExt cx="1185623" cy="868917"/>
          </a:xfrm>
        </p:grpSpPr>
        <p:pic>
          <p:nvPicPr>
            <p:cNvPr id="140" name="Picture 139">
              <a:extLst>
                <a:ext uri="{FF2B5EF4-FFF2-40B4-BE49-F238E27FC236}">
                  <a16:creationId xmlns:a16="http://schemas.microsoft.com/office/drawing/2014/main" id="{8642A173-B7E2-5148-BE9C-02015D9D7F6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47883" y="3036342"/>
              <a:ext cx="1185623" cy="716314"/>
            </a:xfrm>
            <a:prstGeom prst="rect">
              <a:avLst/>
            </a:prstGeom>
          </p:spPr>
        </p:pic>
        <p:sp>
          <p:nvSpPr>
            <p:cNvPr id="141" name="Rounded Rectangle 140">
              <a:extLst>
                <a:ext uri="{FF2B5EF4-FFF2-40B4-BE49-F238E27FC236}">
                  <a16:creationId xmlns:a16="http://schemas.microsoft.com/office/drawing/2014/main" id="{CD47C6A9-969E-EC4F-9889-0CE8F6B616F5}"/>
                </a:ext>
              </a:extLst>
            </p:cNvPr>
            <p:cNvSpPr/>
            <p:nvPr/>
          </p:nvSpPr>
          <p:spPr>
            <a:xfrm>
              <a:off x="3304014" y="3691531"/>
              <a:ext cx="1093757" cy="213728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Labs</a:t>
              </a:r>
            </a:p>
          </p:txBody>
        </p:sp>
      </p:grpSp>
      <p:cxnSp>
        <p:nvCxnSpPr>
          <p:cNvPr id="145" name="Straight Arrow Connector 144">
            <a:extLst>
              <a:ext uri="{FF2B5EF4-FFF2-40B4-BE49-F238E27FC236}">
                <a16:creationId xmlns:a16="http://schemas.microsoft.com/office/drawing/2014/main" id="{7070F655-F23C-5840-B415-BAE52B5A37CC}"/>
              </a:ext>
            </a:extLst>
          </p:cNvPr>
          <p:cNvCxnSpPr>
            <a:cxnSpLocks/>
            <a:endCxn id="49" idx="1"/>
          </p:cNvCxnSpPr>
          <p:nvPr/>
        </p:nvCxnSpPr>
        <p:spPr>
          <a:xfrm>
            <a:off x="3799664" y="3368234"/>
            <a:ext cx="453817" cy="343"/>
          </a:xfrm>
          <a:prstGeom prst="straightConnector1">
            <a:avLst/>
          </a:prstGeom>
          <a:ln w="38100">
            <a:solidFill>
              <a:srgbClr val="7E7F8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>
            <a:extLst>
              <a:ext uri="{FF2B5EF4-FFF2-40B4-BE49-F238E27FC236}">
                <a16:creationId xmlns:a16="http://schemas.microsoft.com/office/drawing/2014/main" id="{6A737637-D664-F043-BE55-84E2EE0FB165}"/>
              </a:ext>
            </a:extLst>
          </p:cNvPr>
          <p:cNvCxnSpPr>
            <a:cxnSpLocks/>
            <a:stCxn id="160" idx="0"/>
            <a:endCxn id="141" idx="2"/>
          </p:cNvCxnSpPr>
          <p:nvPr/>
        </p:nvCxnSpPr>
        <p:spPr>
          <a:xfrm flipH="1" flipV="1">
            <a:off x="3240866" y="3478414"/>
            <a:ext cx="3032" cy="317667"/>
          </a:xfrm>
          <a:prstGeom prst="straightConnector1">
            <a:avLst/>
          </a:prstGeom>
          <a:ln w="38100">
            <a:solidFill>
              <a:srgbClr val="F8AE8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1DE24C11-90A3-8240-8C4A-98C9FD46D68A}"/>
              </a:ext>
            </a:extLst>
          </p:cNvPr>
          <p:cNvGrpSpPr/>
          <p:nvPr/>
        </p:nvGrpSpPr>
        <p:grpSpPr>
          <a:xfrm>
            <a:off x="2697019" y="3796081"/>
            <a:ext cx="1093757" cy="1037519"/>
            <a:chOff x="4443306" y="4241677"/>
            <a:chExt cx="1093757" cy="1037519"/>
          </a:xfrm>
        </p:grpSpPr>
        <p:sp>
          <p:nvSpPr>
            <p:cNvPr id="160" name="Rounded Rectangle 159">
              <a:extLst>
                <a:ext uri="{FF2B5EF4-FFF2-40B4-BE49-F238E27FC236}">
                  <a16:creationId xmlns:a16="http://schemas.microsoft.com/office/drawing/2014/main" id="{3385B1E5-7A78-8445-85F9-45E37440A2FA}"/>
                </a:ext>
              </a:extLst>
            </p:cNvPr>
            <p:cNvSpPr/>
            <p:nvPr/>
          </p:nvSpPr>
          <p:spPr>
            <a:xfrm>
              <a:off x="4443306" y="4241677"/>
              <a:ext cx="1093757" cy="1037519"/>
            </a:xfrm>
            <a:prstGeom prst="roundRect">
              <a:avLst/>
            </a:prstGeom>
            <a:solidFill>
              <a:srgbClr val="F7AD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CVC</a:t>
              </a:r>
            </a:p>
          </p:txBody>
        </p:sp>
        <p:pic>
          <p:nvPicPr>
            <p:cNvPr id="161" name="Picture 160">
              <a:extLst>
                <a:ext uri="{FF2B5EF4-FFF2-40B4-BE49-F238E27FC236}">
                  <a16:creationId xmlns:a16="http://schemas.microsoft.com/office/drawing/2014/main" id="{5962E2C6-D921-8E4F-8124-D2902FA524A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46917" y="4666727"/>
              <a:ext cx="543932" cy="5020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64184229"/>
      </p:ext>
    </p:extLst>
  </p:cSld>
  <p:clrMapOvr>
    <a:masterClrMapping/>
  </p:clrMapOvr>
  <p:transition>
    <p:wipe dir="r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00FE9DD-AF42-1841-B711-FAA5268FA3B6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Release Cadence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13150AE-9837-B042-AC8E-4E0C63C30045}"/>
              </a:ext>
            </a:extLst>
          </p:cNvPr>
          <p:cNvSpPr/>
          <p:nvPr/>
        </p:nvSpPr>
        <p:spPr>
          <a:xfrm>
            <a:off x="1458115" y="1252951"/>
            <a:ext cx="759995" cy="476851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Q4 ’19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7562DB1-599E-9D4F-BF68-C3C3DF012FFB}"/>
              </a:ext>
            </a:extLst>
          </p:cNvPr>
          <p:cNvSpPr/>
          <p:nvPr/>
        </p:nvSpPr>
        <p:spPr>
          <a:xfrm>
            <a:off x="2218110" y="1252952"/>
            <a:ext cx="759995" cy="476851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Q1 ’20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8A63F05-B985-524C-BBF3-74A25A7AB4B9}"/>
              </a:ext>
            </a:extLst>
          </p:cNvPr>
          <p:cNvGrpSpPr/>
          <p:nvPr/>
        </p:nvGrpSpPr>
        <p:grpSpPr>
          <a:xfrm>
            <a:off x="2978105" y="1252951"/>
            <a:ext cx="3039980" cy="4768516"/>
            <a:chOff x="802105" y="1327484"/>
            <a:chExt cx="3039980" cy="4768516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5C36A7CF-42ED-D240-84D1-F5C61A88C3C3}"/>
                </a:ext>
              </a:extLst>
            </p:cNvPr>
            <p:cNvGrpSpPr/>
            <p:nvPr/>
          </p:nvGrpSpPr>
          <p:grpSpPr>
            <a:xfrm>
              <a:off x="802105" y="1327484"/>
              <a:ext cx="1519990" cy="4768516"/>
              <a:chOff x="802105" y="1327484"/>
              <a:chExt cx="1519990" cy="4768516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078635E5-6614-CB43-8103-BC71CB1FD7F9}"/>
                  </a:ext>
                </a:extLst>
              </p:cNvPr>
              <p:cNvSpPr/>
              <p:nvPr/>
            </p:nvSpPr>
            <p:spPr>
              <a:xfrm>
                <a:off x="802105" y="1327484"/>
                <a:ext cx="759995" cy="476851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r>
                  <a:rPr lang="en-US" sz="1200" b="1" dirty="0">
                    <a:solidFill>
                      <a:schemeClr val="accent6">
                        <a:lumMod val="10000"/>
                      </a:schemeClr>
                    </a:solidFill>
                  </a:rPr>
                  <a:t>Q2 ’20</a:t>
                </a: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104789A2-F67A-9F44-AA29-46C27C325F15}"/>
                  </a:ext>
                </a:extLst>
              </p:cNvPr>
              <p:cNvSpPr/>
              <p:nvPr/>
            </p:nvSpPr>
            <p:spPr>
              <a:xfrm>
                <a:off x="1562100" y="1327484"/>
                <a:ext cx="759995" cy="476851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r>
                  <a:rPr lang="en-US" sz="1200" b="1" dirty="0">
                    <a:solidFill>
                      <a:schemeClr val="accent6">
                        <a:lumMod val="10000"/>
                      </a:schemeClr>
                    </a:solidFill>
                  </a:rPr>
                  <a:t>Q3’ 20</a:t>
                </a: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FF1FE1BA-AC5A-8C4F-9305-9494F9988C28}"/>
                </a:ext>
              </a:extLst>
            </p:cNvPr>
            <p:cNvGrpSpPr/>
            <p:nvPr/>
          </p:nvGrpSpPr>
          <p:grpSpPr>
            <a:xfrm>
              <a:off x="2322095" y="1327484"/>
              <a:ext cx="1519990" cy="4768516"/>
              <a:chOff x="802105" y="1327484"/>
              <a:chExt cx="1519990" cy="4768516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7E08634C-4590-DB4C-A1FC-61371578F159}"/>
                  </a:ext>
                </a:extLst>
              </p:cNvPr>
              <p:cNvSpPr/>
              <p:nvPr/>
            </p:nvSpPr>
            <p:spPr>
              <a:xfrm>
                <a:off x="802105" y="1327484"/>
                <a:ext cx="759995" cy="476851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r>
                  <a:rPr lang="en-US" sz="1200" b="1" dirty="0">
                    <a:solidFill>
                      <a:schemeClr val="accent6">
                        <a:lumMod val="10000"/>
                      </a:schemeClr>
                    </a:solidFill>
                  </a:rPr>
                  <a:t>Q4 ’20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62D5DC14-4043-5C4C-BDA5-37C7DE768DBB}"/>
                  </a:ext>
                </a:extLst>
              </p:cNvPr>
              <p:cNvSpPr/>
              <p:nvPr/>
            </p:nvSpPr>
            <p:spPr>
              <a:xfrm>
                <a:off x="1562100" y="1327484"/>
                <a:ext cx="759995" cy="476851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r>
                  <a:rPr lang="en-US" sz="1400" b="1" dirty="0">
                    <a:solidFill>
                      <a:srgbClr val="FF0000"/>
                    </a:solidFill>
                  </a:rPr>
                  <a:t>Q1 ’21</a:t>
                </a:r>
              </a:p>
            </p:txBody>
          </p:sp>
        </p:grpSp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id="{8EC2F822-75C3-3940-8B12-EA56F9865A7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97165" y="1271665"/>
            <a:ext cx="596114" cy="512903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71C715CB-95CB-4448-937E-88D0BEFE37A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570" y="2614159"/>
            <a:ext cx="845092" cy="845092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EFD71E2A-454D-2845-A4FC-69F29CCCE47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570" y="3653615"/>
            <a:ext cx="845092" cy="845092"/>
          </a:xfrm>
          <a:prstGeom prst="rect">
            <a:avLst/>
          </a:prstGeom>
        </p:spPr>
      </p:pic>
      <p:grpSp>
        <p:nvGrpSpPr>
          <p:cNvPr id="35" name="Group 34">
            <a:extLst>
              <a:ext uri="{FF2B5EF4-FFF2-40B4-BE49-F238E27FC236}">
                <a16:creationId xmlns:a16="http://schemas.microsoft.com/office/drawing/2014/main" id="{B585B665-0E0A-E247-8D30-118E8295E92E}"/>
              </a:ext>
            </a:extLst>
          </p:cNvPr>
          <p:cNvGrpSpPr/>
          <p:nvPr/>
        </p:nvGrpSpPr>
        <p:grpSpPr>
          <a:xfrm>
            <a:off x="417006" y="5011305"/>
            <a:ext cx="980546" cy="845091"/>
            <a:chOff x="584266" y="4943332"/>
            <a:chExt cx="1227874" cy="1077076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92441E8A-8BE8-6C4A-B74D-908CCE3EEB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5302" y="4943332"/>
              <a:ext cx="1166838" cy="1077076"/>
            </a:xfrm>
            <a:prstGeom prst="rect">
              <a:avLst/>
            </a:prstGeom>
          </p:spPr>
        </p:pic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60F2D3B8-ED07-6E4F-8176-611268F950F5}"/>
                </a:ext>
              </a:extLst>
            </p:cNvPr>
            <p:cNvSpPr txBox="1"/>
            <p:nvPr/>
          </p:nvSpPr>
          <p:spPr>
            <a:xfrm>
              <a:off x="584266" y="5275822"/>
              <a:ext cx="1176802" cy="375419"/>
            </a:xfrm>
            <a:prstGeom prst="rect">
              <a:avLst/>
            </a:prstGeom>
          </p:spPr>
          <p:txBody>
            <a:bodyPr wrap="none" lIns="0" tIns="0" rIns="0" bIns="0" rtlCol="0">
              <a:noAutofit/>
            </a:bodyPr>
            <a:lstStyle/>
            <a:p>
              <a:pPr algn="ctr"/>
              <a:r>
                <a:rPr lang="en-US" sz="2000" b="1" dirty="0">
                  <a:solidFill>
                    <a:srgbClr val="002060"/>
                  </a:solidFill>
                  <a:latin typeface="Vodafone Rg" pitchFamily="34" charset="0"/>
                </a:rPr>
                <a:t>OVP</a:t>
              </a:r>
            </a:p>
          </p:txBody>
        </p: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DC817B22-D5AC-1F4B-9B50-4994F616CBD0}"/>
              </a:ext>
            </a:extLst>
          </p:cNvPr>
          <p:cNvSpPr/>
          <p:nvPr/>
        </p:nvSpPr>
        <p:spPr>
          <a:xfrm>
            <a:off x="1417027" y="2844152"/>
            <a:ext cx="8616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err="1">
                <a:solidFill>
                  <a:srgbClr val="207EAA"/>
                </a:solidFill>
                <a:latin typeface="Open Sans"/>
                <a:sym typeface="Wingdings" pitchFamily="2" charset="2"/>
              </a:rPr>
              <a:t>Botrange</a:t>
            </a:r>
            <a:endParaRPr lang="en-US" sz="1400" b="1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5B49E84-71B1-814D-8F82-6F657B57168E}"/>
              </a:ext>
            </a:extLst>
          </p:cNvPr>
          <p:cNvSpPr/>
          <p:nvPr/>
        </p:nvSpPr>
        <p:spPr>
          <a:xfrm>
            <a:off x="2240522" y="2844477"/>
            <a:ext cx="6985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err="1">
                <a:solidFill>
                  <a:schemeClr val="bg1">
                    <a:lumMod val="50000"/>
                  </a:schemeClr>
                </a:solidFill>
                <a:latin typeface="Open Sans"/>
                <a:sym typeface="Wingdings" pitchFamily="2" charset="2"/>
              </a:rPr>
              <a:t>Snezka</a:t>
            </a:r>
            <a:endParaRPr 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CE4F26B7-F582-3D46-8757-075F849A34F9}"/>
              </a:ext>
            </a:extLst>
          </p:cNvPr>
          <p:cNvSpPr/>
          <p:nvPr/>
        </p:nvSpPr>
        <p:spPr>
          <a:xfrm>
            <a:off x="2927958" y="2859539"/>
            <a:ext cx="8395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207EAA"/>
                </a:solidFill>
                <a:latin typeface="Open Sans"/>
                <a:sym typeface="Wingdings" pitchFamily="2" charset="2"/>
              </a:rPr>
              <a:t>Palooza</a:t>
            </a:r>
            <a:endParaRPr lang="en-US" sz="1600" b="1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2C8C233-3CE7-BA40-BD9D-1978C79F5166}"/>
              </a:ext>
            </a:extLst>
          </p:cNvPr>
          <p:cNvSpPr/>
          <p:nvPr/>
        </p:nvSpPr>
        <p:spPr>
          <a:xfrm>
            <a:off x="3827793" y="2844150"/>
            <a:ext cx="5806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Open Sans"/>
                <a:sym typeface="Wingdings" pitchFamily="2" charset="2"/>
              </a:rPr>
              <a:t>TBN</a:t>
            </a: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095E1B7-75FF-2540-87EF-02F5AB779EA7}"/>
              </a:ext>
            </a:extLst>
          </p:cNvPr>
          <p:cNvSpPr/>
          <p:nvPr/>
        </p:nvSpPr>
        <p:spPr>
          <a:xfrm>
            <a:off x="4583572" y="2844150"/>
            <a:ext cx="5806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207EAA"/>
                </a:solidFill>
                <a:latin typeface="Open Sans"/>
                <a:sym typeface="Wingdings" pitchFamily="2" charset="2"/>
              </a:rPr>
              <a:t>TBN</a:t>
            </a:r>
            <a:endParaRPr lang="en-US" b="1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C7096522-6404-7F4F-92F0-751FDA36F784}"/>
              </a:ext>
            </a:extLst>
          </p:cNvPr>
          <p:cNvSpPr/>
          <p:nvPr/>
        </p:nvSpPr>
        <p:spPr>
          <a:xfrm>
            <a:off x="1562355" y="3954700"/>
            <a:ext cx="5806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56C63"/>
                </a:solidFill>
                <a:latin typeface="Open Sans"/>
                <a:sym typeface="Wingdings" pitchFamily="2" charset="2"/>
              </a:rPr>
              <a:t>TBN</a:t>
            </a:r>
            <a:endParaRPr lang="en-US" b="1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D84D2738-5ADB-5D43-A894-E40EC158AF0C}"/>
              </a:ext>
            </a:extLst>
          </p:cNvPr>
          <p:cNvSpPr/>
          <p:nvPr/>
        </p:nvSpPr>
        <p:spPr>
          <a:xfrm>
            <a:off x="3078515" y="3954700"/>
            <a:ext cx="5806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56C63"/>
                </a:solidFill>
                <a:latin typeface="Open Sans"/>
                <a:sym typeface="Wingdings" pitchFamily="2" charset="2"/>
              </a:rPr>
              <a:t>TBN</a:t>
            </a:r>
            <a:endParaRPr lang="en-US" b="1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F84A1D60-8E75-CB4F-9FA7-32281F363C2A}"/>
              </a:ext>
            </a:extLst>
          </p:cNvPr>
          <p:cNvSpPr/>
          <p:nvPr/>
        </p:nvSpPr>
        <p:spPr>
          <a:xfrm>
            <a:off x="4576642" y="3954700"/>
            <a:ext cx="5806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56C63"/>
                </a:solidFill>
                <a:latin typeface="Open Sans"/>
                <a:sym typeface="Wingdings" pitchFamily="2" charset="2"/>
              </a:rPr>
              <a:t>TBN</a:t>
            </a:r>
            <a:endParaRPr lang="en-US" b="1" dirty="0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D9764796-227D-5849-A671-3D7B242E6DBE}"/>
              </a:ext>
            </a:extLst>
          </p:cNvPr>
          <p:cNvSpPr/>
          <p:nvPr/>
        </p:nvSpPr>
        <p:spPr>
          <a:xfrm>
            <a:off x="5343567" y="2844150"/>
            <a:ext cx="5806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Open Sans"/>
                <a:sym typeface="Wingdings" pitchFamily="2" charset="2"/>
              </a:rPr>
              <a:t>TBN</a:t>
            </a: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B28F151C-1AE0-A141-8597-6EE2EDF5FEFE}"/>
              </a:ext>
            </a:extLst>
          </p:cNvPr>
          <p:cNvSpPr txBox="1"/>
          <p:nvPr/>
        </p:nvSpPr>
        <p:spPr>
          <a:xfrm>
            <a:off x="2234654" y="5325589"/>
            <a:ext cx="706564" cy="216527"/>
          </a:xfrm>
          <a:prstGeom prst="rect">
            <a:avLst/>
          </a:prstGeom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  <a:latin typeface="Vodafone Rg" pitchFamily="34" charset="0"/>
              </a:rPr>
              <a:t>Rel2</a:t>
            </a:r>
          </a:p>
        </p:txBody>
      </p:sp>
      <p:cxnSp>
        <p:nvCxnSpPr>
          <p:cNvPr id="78" name="Curved Connector 77">
            <a:extLst>
              <a:ext uri="{FF2B5EF4-FFF2-40B4-BE49-F238E27FC236}">
                <a16:creationId xmlns:a16="http://schemas.microsoft.com/office/drawing/2014/main" id="{1860E1A6-9E0A-E044-A5E6-E0AAAEC764A5}"/>
              </a:ext>
            </a:extLst>
          </p:cNvPr>
          <p:cNvCxnSpPr>
            <a:cxnSpLocks/>
            <a:endCxn id="45" idx="0"/>
          </p:cNvCxnSpPr>
          <p:nvPr/>
        </p:nvCxnSpPr>
        <p:spPr>
          <a:xfrm>
            <a:off x="2677052" y="2415756"/>
            <a:ext cx="670669" cy="443783"/>
          </a:xfrm>
          <a:prstGeom prst="curvedConnector2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6287609A-9955-4143-BBD2-B3733D0C5D13}"/>
              </a:ext>
            </a:extLst>
          </p:cNvPr>
          <p:cNvSpPr txBox="1"/>
          <p:nvPr/>
        </p:nvSpPr>
        <p:spPr>
          <a:xfrm>
            <a:off x="3786242" y="5325588"/>
            <a:ext cx="706564" cy="216527"/>
          </a:xfrm>
          <a:prstGeom prst="rect">
            <a:avLst/>
          </a:prstGeom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  <a:latin typeface="Vodafone Rg" pitchFamily="34" charset="0"/>
              </a:rPr>
              <a:t>Rel3</a:t>
            </a:r>
          </a:p>
        </p:txBody>
      </p:sp>
      <p:cxnSp>
        <p:nvCxnSpPr>
          <p:cNvPr id="81" name="Curved Connector 80">
            <a:extLst>
              <a:ext uri="{FF2B5EF4-FFF2-40B4-BE49-F238E27FC236}">
                <a16:creationId xmlns:a16="http://schemas.microsoft.com/office/drawing/2014/main" id="{44F5FAA4-6C23-1E49-A4B5-8229993CE81A}"/>
              </a:ext>
            </a:extLst>
          </p:cNvPr>
          <p:cNvCxnSpPr>
            <a:cxnSpLocks/>
            <a:stCxn id="52" idx="2"/>
            <a:endCxn id="80" idx="0"/>
          </p:cNvCxnSpPr>
          <p:nvPr/>
        </p:nvCxnSpPr>
        <p:spPr>
          <a:xfrm rot="16200000" flipH="1">
            <a:off x="3253393" y="4439457"/>
            <a:ext cx="1001556" cy="770705"/>
          </a:xfrm>
          <a:prstGeom prst="curved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F505C511-5E61-9E48-9E89-3B30F12987EE}"/>
              </a:ext>
            </a:extLst>
          </p:cNvPr>
          <p:cNvCxnSpPr>
            <a:cxnSpLocks/>
            <a:endCxn id="52" idx="0"/>
          </p:cNvCxnSpPr>
          <p:nvPr/>
        </p:nvCxnSpPr>
        <p:spPr>
          <a:xfrm>
            <a:off x="3358102" y="3151929"/>
            <a:ext cx="10717" cy="802771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>
            <a:extLst>
              <a:ext uri="{FF2B5EF4-FFF2-40B4-BE49-F238E27FC236}">
                <a16:creationId xmlns:a16="http://schemas.microsoft.com/office/drawing/2014/main" id="{7D098C7A-D96F-9B4E-B69B-D07B94F93917}"/>
              </a:ext>
            </a:extLst>
          </p:cNvPr>
          <p:cNvSpPr txBox="1"/>
          <p:nvPr/>
        </p:nvSpPr>
        <p:spPr>
          <a:xfrm>
            <a:off x="2483449" y="2188503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?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DD7E6449-9E4A-444B-A71E-1580AAD3E788}"/>
              </a:ext>
            </a:extLst>
          </p:cNvPr>
          <p:cNvSpPr/>
          <p:nvPr/>
        </p:nvSpPr>
        <p:spPr>
          <a:xfrm>
            <a:off x="2209906" y="1778545"/>
            <a:ext cx="7533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>
                <a:solidFill>
                  <a:srgbClr val="EE2149"/>
                </a:solidFill>
                <a:latin typeface="Open Sans"/>
              </a:rPr>
              <a:t>Stein </a:t>
            </a:r>
          </a:p>
          <a:p>
            <a:r>
              <a:rPr lang="en-GB" sz="1400" b="1" dirty="0">
                <a:solidFill>
                  <a:srgbClr val="EE2149"/>
                </a:solidFill>
                <a:latin typeface="Open Sans"/>
              </a:rPr>
              <a:t>or Train</a:t>
            </a:r>
            <a:endParaRPr lang="en-US" sz="1400" b="1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977156B-4D16-9844-88B4-FC181AA7A841}"/>
              </a:ext>
            </a:extLst>
          </p:cNvPr>
          <p:cNvGrpSpPr/>
          <p:nvPr/>
        </p:nvGrpSpPr>
        <p:grpSpPr>
          <a:xfrm>
            <a:off x="3028252" y="2097151"/>
            <a:ext cx="2656529" cy="523220"/>
            <a:chOff x="3171799" y="1262994"/>
            <a:chExt cx="2656529" cy="523220"/>
          </a:xfrm>
        </p:grpSpPr>
        <p:sp>
          <p:nvSpPr>
            <p:cNvPr id="2" name="Right Arrow 1">
              <a:extLst>
                <a:ext uri="{FF2B5EF4-FFF2-40B4-BE49-F238E27FC236}">
                  <a16:creationId xmlns:a16="http://schemas.microsoft.com/office/drawing/2014/main" id="{F602491F-20A2-9D4E-B1E4-D1902499E7FC}"/>
                </a:ext>
              </a:extLst>
            </p:cNvPr>
            <p:cNvSpPr/>
            <p:nvPr/>
          </p:nvSpPr>
          <p:spPr>
            <a:xfrm>
              <a:off x="3171799" y="1262994"/>
              <a:ext cx="2656529" cy="523220"/>
            </a:xfrm>
            <a:prstGeom prst="rightArrow">
              <a:avLst/>
            </a:prstGeom>
            <a:solidFill>
              <a:srgbClr val="EE1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D5E76BB0-C05C-B741-B829-A52191D8EB37}"/>
                </a:ext>
              </a:extLst>
            </p:cNvPr>
            <p:cNvSpPr txBox="1"/>
            <p:nvPr/>
          </p:nvSpPr>
          <p:spPr>
            <a:xfrm>
              <a:off x="3220932" y="1372017"/>
              <a:ext cx="23534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At least two years before upgrading</a:t>
              </a:r>
            </a:p>
          </p:txBody>
        </p:sp>
      </p:grpSp>
      <p:sp>
        <p:nvSpPr>
          <p:cNvPr id="82" name="Rectangle 81">
            <a:extLst>
              <a:ext uri="{FF2B5EF4-FFF2-40B4-BE49-F238E27FC236}">
                <a16:creationId xmlns:a16="http://schemas.microsoft.com/office/drawing/2014/main" id="{F141B9EF-278C-CB4C-88D2-B0CE598383DB}"/>
              </a:ext>
            </a:extLst>
          </p:cNvPr>
          <p:cNvSpPr/>
          <p:nvPr/>
        </p:nvSpPr>
        <p:spPr>
          <a:xfrm>
            <a:off x="6265547" y="2852039"/>
            <a:ext cx="5806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207EAA"/>
                </a:solidFill>
                <a:latin typeface="Open Sans"/>
                <a:sym typeface="Wingdings" pitchFamily="2" charset="2"/>
              </a:rPr>
              <a:t>TBN</a:t>
            </a:r>
            <a:endParaRPr lang="en-US" b="1" dirty="0"/>
          </a:p>
        </p:txBody>
      </p:sp>
      <p:cxnSp>
        <p:nvCxnSpPr>
          <p:cNvPr id="83" name="Curved Connector 82">
            <a:extLst>
              <a:ext uri="{FF2B5EF4-FFF2-40B4-BE49-F238E27FC236}">
                <a16:creationId xmlns:a16="http://schemas.microsoft.com/office/drawing/2014/main" id="{739E2E66-AA41-E047-8800-162E4B62C80C}"/>
              </a:ext>
            </a:extLst>
          </p:cNvPr>
          <p:cNvCxnSpPr>
            <a:cxnSpLocks/>
          </p:cNvCxnSpPr>
          <p:nvPr/>
        </p:nvCxnSpPr>
        <p:spPr>
          <a:xfrm>
            <a:off x="5813385" y="2392267"/>
            <a:ext cx="670669" cy="443783"/>
          </a:xfrm>
          <a:prstGeom prst="curvedConnector2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FAFD837C-A83D-EE45-8A8C-DA40F2D325CD}"/>
              </a:ext>
            </a:extLst>
          </p:cNvPr>
          <p:cNvSpPr txBox="1"/>
          <p:nvPr/>
        </p:nvSpPr>
        <p:spPr>
          <a:xfrm>
            <a:off x="5619782" y="2165014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?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3608E36-96E8-2941-9B35-D68B06D7BBF5}"/>
              </a:ext>
            </a:extLst>
          </p:cNvPr>
          <p:cNvSpPr txBox="1"/>
          <p:nvPr/>
        </p:nvSpPr>
        <p:spPr>
          <a:xfrm>
            <a:off x="5938940" y="2810695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1D7EAA"/>
                </a:solidFill>
              </a:rPr>
              <a:t>…</a:t>
            </a:r>
          </a:p>
        </p:txBody>
      </p:sp>
      <p:sp>
        <p:nvSpPr>
          <p:cNvPr id="86" name="Content Placeholder 2">
            <a:extLst>
              <a:ext uri="{FF2B5EF4-FFF2-40B4-BE49-F238E27FC236}">
                <a16:creationId xmlns:a16="http://schemas.microsoft.com/office/drawing/2014/main" id="{64CC2D13-D7F5-E444-84A2-C930AF3225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35289" y="1252950"/>
            <a:ext cx="4802314" cy="4603445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US" dirty="0"/>
              <a:t>Start with Relatively new and stable OpenStack Release.</a:t>
            </a:r>
          </a:p>
          <a:p>
            <a:pPr>
              <a:lnSpc>
                <a:spcPct val="150000"/>
              </a:lnSpc>
            </a:pPr>
            <a:r>
              <a:rPr lang="en-US" dirty="0"/>
              <a:t>Only upgrade when there is a real need to (major features) and at least 2 years before upgrading.</a:t>
            </a:r>
          </a:p>
          <a:p>
            <a:pPr>
              <a:lnSpc>
                <a:spcPct val="150000"/>
              </a:lnSpc>
            </a:pPr>
            <a:r>
              <a:rPr lang="en-US" dirty="0"/>
              <a:t>Only the latest Two OpenStack releases are expected to be supported by OVP program..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12A7FA-C9E6-1B49-B001-B3386ED7F91D}"/>
              </a:ext>
            </a:extLst>
          </p:cNvPr>
          <p:cNvSpPr txBox="1"/>
          <p:nvPr/>
        </p:nvSpPr>
        <p:spPr>
          <a:xfrm>
            <a:off x="5744175" y="6155166"/>
            <a:ext cx="44920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>
                <a:solidFill>
                  <a:srgbClr val="FF0000"/>
                </a:solidFill>
              </a:rPr>
              <a:t>Please Attend Jonathan Session </a:t>
            </a:r>
          </a:p>
        </p:txBody>
      </p:sp>
    </p:spTree>
    <p:extLst>
      <p:ext uri="{BB962C8B-B14F-4D97-AF65-F5344CB8AC3E}">
        <p14:creationId xmlns:p14="http://schemas.microsoft.com/office/powerpoint/2010/main" val="2015870602"/>
      </p:ext>
    </p:extLst>
  </p:cSld>
  <p:clrMapOvr>
    <a:masterClrMapping/>
  </p:clrMapOvr>
  <p:transition>
    <p:wipe dir="r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28CF6DE-583E-4C48-992A-6158CFA5F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Current Contribution Process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BC70C39-2859-D04D-BE90-076DF406286C}"/>
              </a:ext>
            </a:extLst>
          </p:cNvPr>
          <p:cNvGrpSpPr/>
          <p:nvPr/>
        </p:nvGrpSpPr>
        <p:grpSpPr>
          <a:xfrm>
            <a:off x="1310640" y="1971199"/>
            <a:ext cx="1457321" cy="700088"/>
            <a:chOff x="2228854" y="2386011"/>
            <a:chExt cx="1457321" cy="700088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D9FB93F-82C3-9240-9E85-9DF79049A9D0}"/>
                </a:ext>
              </a:extLst>
            </p:cNvPr>
            <p:cNvSpPr/>
            <p:nvPr/>
          </p:nvSpPr>
          <p:spPr>
            <a:xfrm>
              <a:off x="2571750" y="2386011"/>
              <a:ext cx="1114425" cy="700088"/>
            </a:xfrm>
            <a:prstGeom prst="rect">
              <a:avLst/>
            </a:prstGeom>
            <a:solidFill>
              <a:schemeClr val="accent6">
                <a:lumMod val="1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Issue created</a:t>
              </a:r>
            </a:p>
          </p:txBody>
        </p:sp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01E1888C-BB11-F249-A282-96993CC0AEA4}"/>
                </a:ext>
              </a:extLst>
            </p:cNvPr>
            <p:cNvSpPr/>
            <p:nvPr/>
          </p:nvSpPr>
          <p:spPr>
            <a:xfrm>
              <a:off x="2228854" y="2486025"/>
              <a:ext cx="485775" cy="485775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1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19309728-3DF0-5B46-B038-CF4BA8D6A4B0}"/>
              </a:ext>
            </a:extLst>
          </p:cNvPr>
          <p:cNvGrpSpPr/>
          <p:nvPr/>
        </p:nvGrpSpPr>
        <p:grpSpPr>
          <a:xfrm>
            <a:off x="4467228" y="1964056"/>
            <a:ext cx="1457321" cy="700088"/>
            <a:chOff x="2228854" y="2386011"/>
            <a:chExt cx="1457321" cy="700088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6E30D56-AD9B-E642-9860-DDCA548FE399}"/>
                </a:ext>
              </a:extLst>
            </p:cNvPr>
            <p:cNvSpPr/>
            <p:nvPr/>
          </p:nvSpPr>
          <p:spPr>
            <a:xfrm>
              <a:off x="2571750" y="2386011"/>
              <a:ext cx="1114425" cy="700088"/>
            </a:xfrm>
            <a:prstGeom prst="rect">
              <a:avLst/>
            </a:prstGeom>
            <a:solidFill>
              <a:schemeClr val="accent6">
                <a:lumMod val="1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/>
                <a:t>Issue </a:t>
              </a:r>
            </a:p>
            <a:p>
              <a:pPr algn="ctr"/>
              <a:r>
                <a:rPr lang="en-US" sz="1200" b="1" dirty="0"/>
                <a:t>assigned to committer</a:t>
              </a: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3F8A374A-E6F4-D045-BFFE-85ED080D8E6D}"/>
                </a:ext>
              </a:extLst>
            </p:cNvPr>
            <p:cNvSpPr/>
            <p:nvPr/>
          </p:nvSpPr>
          <p:spPr>
            <a:xfrm>
              <a:off x="2228854" y="2486025"/>
              <a:ext cx="485775" cy="485775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2</a:t>
              </a:r>
            </a:p>
          </p:txBody>
        </p:sp>
      </p:grp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60138FAE-D6B5-C141-B53F-7A7E33FA3455}"/>
              </a:ext>
            </a:extLst>
          </p:cNvPr>
          <p:cNvSpPr/>
          <p:nvPr/>
        </p:nvSpPr>
        <p:spPr>
          <a:xfrm>
            <a:off x="3367562" y="2106930"/>
            <a:ext cx="587593" cy="428625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WSL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6C2AF4C-E388-1C4E-9852-4DC134203D7A}"/>
              </a:ext>
            </a:extLst>
          </p:cNvPr>
          <p:cNvCxnSpPr>
            <a:cxnSpLocks/>
            <a:stCxn id="5" idx="3"/>
            <a:endCxn id="10" idx="1"/>
          </p:cNvCxnSpPr>
          <p:nvPr/>
        </p:nvCxnSpPr>
        <p:spPr>
          <a:xfrm>
            <a:off x="2767961" y="2321243"/>
            <a:ext cx="599601" cy="0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F52D984-F1FD-034D-90D1-3DCA2D2FF832}"/>
              </a:ext>
            </a:extLst>
          </p:cNvPr>
          <p:cNvCxnSpPr>
            <a:cxnSpLocks/>
            <a:stCxn id="10" idx="3"/>
          </p:cNvCxnSpPr>
          <p:nvPr/>
        </p:nvCxnSpPr>
        <p:spPr>
          <a:xfrm>
            <a:off x="3955155" y="2321243"/>
            <a:ext cx="477518" cy="0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2F93F49-7476-2F47-A8AD-AC5EA2EF86FC}"/>
              </a:ext>
            </a:extLst>
          </p:cNvPr>
          <p:cNvCxnSpPr/>
          <p:nvPr/>
        </p:nvCxnSpPr>
        <p:spPr>
          <a:xfrm>
            <a:off x="5924549" y="2321242"/>
            <a:ext cx="599602" cy="0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545DFD4-54FD-3249-8A0C-298D4EE8C464}"/>
              </a:ext>
            </a:extLst>
          </p:cNvPr>
          <p:cNvSpPr/>
          <p:nvPr/>
        </p:nvSpPr>
        <p:spPr>
          <a:xfrm>
            <a:off x="6527551" y="2106929"/>
            <a:ext cx="968145" cy="428625"/>
          </a:xfrm>
          <a:prstGeom prst="round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Committer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983ADBA-BE45-364D-B3D9-D6BDE2ED8BB4}"/>
              </a:ext>
            </a:extLst>
          </p:cNvPr>
          <p:cNvGrpSpPr/>
          <p:nvPr/>
        </p:nvGrpSpPr>
        <p:grpSpPr>
          <a:xfrm>
            <a:off x="8116862" y="1971199"/>
            <a:ext cx="1457321" cy="700088"/>
            <a:chOff x="2228854" y="2386011"/>
            <a:chExt cx="1457321" cy="700088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D634A52D-B762-A94A-AFAD-81DA277D81DB}"/>
                </a:ext>
              </a:extLst>
            </p:cNvPr>
            <p:cNvSpPr/>
            <p:nvPr/>
          </p:nvSpPr>
          <p:spPr>
            <a:xfrm>
              <a:off x="2571750" y="2386011"/>
              <a:ext cx="1114425" cy="700088"/>
            </a:xfrm>
            <a:prstGeom prst="rect">
              <a:avLst/>
            </a:prstGeom>
            <a:solidFill>
              <a:schemeClr val="accent6">
                <a:lumMod val="1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/>
                <a:t>PR Created</a:t>
              </a: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46B46D0-FD45-2446-9EE3-5B14617C75D3}"/>
                </a:ext>
              </a:extLst>
            </p:cNvPr>
            <p:cNvSpPr/>
            <p:nvPr/>
          </p:nvSpPr>
          <p:spPr>
            <a:xfrm>
              <a:off x="2228854" y="2486025"/>
              <a:ext cx="485775" cy="485775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3</a:t>
              </a:r>
            </a:p>
          </p:txBody>
        </p:sp>
      </p:grp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772E4B6-2AD2-D346-ACC1-128BECD8E12A}"/>
              </a:ext>
            </a:extLst>
          </p:cNvPr>
          <p:cNvCxnSpPr/>
          <p:nvPr/>
        </p:nvCxnSpPr>
        <p:spPr>
          <a:xfrm>
            <a:off x="7516244" y="2317231"/>
            <a:ext cx="599602" cy="0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C954037-B405-0540-A9F8-2BBBA169F65B}"/>
              </a:ext>
            </a:extLst>
          </p:cNvPr>
          <p:cNvGrpSpPr/>
          <p:nvPr/>
        </p:nvGrpSpPr>
        <p:grpSpPr>
          <a:xfrm>
            <a:off x="8459758" y="3132706"/>
            <a:ext cx="1114425" cy="1124176"/>
            <a:chOff x="2571750" y="1961923"/>
            <a:chExt cx="1114425" cy="1124176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0817C91-6AE9-2A44-8262-3A96AF9FFBC8}"/>
                </a:ext>
              </a:extLst>
            </p:cNvPr>
            <p:cNvSpPr/>
            <p:nvPr/>
          </p:nvSpPr>
          <p:spPr>
            <a:xfrm>
              <a:off x="2571750" y="2386011"/>
              <a:ext cx="1114425" cy="700088"/>
            </a:xfrm>
            <a:prstGeom prst="rect">
              <a:avLst/>
            </a:prstGeom>
            <a:solidFill>
              <a:schemeClr val="accent6">
                <a:lumMod val="1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/>
                <a:t>PR being reviewed &amp; Edited</a:t>
              </a: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B7211F7F-BF5D-2B45-9032-F62F7BDE7A29}"/>
                </a:ext>
              </a:extLst>
            </p:cNvPr>
            <p:cNvSpPr/>
            <p:nvPr/>
          </p:nvSpPr>
          <p:spPr>
            <a:xfrm>
              <a:off x="2886073" y="1961923"/>
              <a:ext cx="485775" cy="485775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4</a:t>
              </a:r>
            </a:p>
          </p:txBody>
        </p:sp>
      </p:grp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5664D5C-6FCB-5E42-B5F7-9622754F4899}"/>
              </a:ext>
            </a:extLst>
          </p:cNvPr>
          <p:cNvCxnSpPr>
            <a:cxnSpLocks/>
            <a:stCxn id="18" idx="2"/>
            <a:endCxn id="23" idx="0"/>
          </p:cNvCxnSpPr>
          <p:nvPr/>
        </p:nvCxnSpPr>
        <p:spPr>
          <a:xfrm flipH="1">
            <a:off x="9016969" y="2671287"/>
            <a:ext cx="2" cy="461419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CE81EE4E-9767-3248-86AA-8E602F49DA53}"/>
              </a:ext>
            </a:extLst>
          </p:cNvPr>
          <p:cNvSpPr/>
          <p:nvPr/>
        </p:nvSpPr>
        <p:spPr>
          <a:xfrm>
            <a:off x="10395316" y="3144996"/>
            <a:ext cx="968145" cy="428625"/>
          </a:xfrm>
          <a:prstGeom prst="round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Committer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CC9AB641-BA47-3F4E-B61D-7ACBD01DE7BB}"/>
              </a:ext>
            </a:extLst>
          </p:cNvPr>
          <p:cNvSpPr/>
          <p:nvPr/>
        </p:nvSpPr>
        <p:spPr>
          <a:xfrm>
            <a:off x="10395315" y="3730785"/>
            <a:ext cx="968145" cy="428625"/>
          </a:xfrm>
          <a:prstGeom prst="roundRect">
            <a:avLst/>
          </a:prstGeom>
          <a:solidFill>
            <a:srgbClr val="FFFF00"/>
          </a:solidFill>
          <a:ln>
            <a:solidFill>
              <a:schemeClr val="accent6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Individuals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8BFC1888-269B-BF4D-ACB2-D752765714C8}"/>
              </a:ext>
            </a:extLst>
          </p:cNvPr>
          <p:cNvSpPr/>
          <p:nvPr/>
        </p:nvSpPr>
        <p:spPr>
          <a:xfrm>
            <a:off x="10395315" y="4317881"/>
            <a:ext cx="968145" cy="428625"/>
          </a:xfrm>
          <a:prstGeom prst="roundRect">
            <a:avLst/>
          </a:prstGeom>
          <a:solidFill>
            <a:srgbClr val="FFFF00"/>
          </a:solidFill>
          <a:ln>
            <a:solidFill>
              <a:schemeClr val="accent6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Community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AB5EC9DC-0682-B447-BBA6-0134920949A0}"/>
              </a:ext>
            </a:extLst>
          </p:cNvPr>
          <p:cNvCxnSpPr>
            <a:cxnSpLocks/>
            <a:stCxn id="27" idx="1"/>
          </p:cNvCxnSpPr>
          <p:nvPr/>
        </p:nvCxnSpPr>
        <p:spPr>
          <a:xfrm flipH="1">
            <a:off x="9574183" y="3359309"/>
            <a:ext cx="821133" cy="390365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661E55F0-4C98-0F4E-B9DB-1875266C0F3E}"/>
              </a:ext>
            </a:extLst>
          </p:cNvPr>
          <p:cNvCxnSpPr>
            <a:cxnSpLocks/>
            <a:stCxn id="28" idx="1"/>
            <a:endCxn id="22" idx="3"/>
          </p:cNvCxnSpPr>
          <p:nvPr/>
        </p:nvCxnSpPr>
        <p:spPr>
          <a:xfrm flipH="1" flipV="1">
            <a:off x="9574183" y="3906838"/>
            <a:ext cx="821132" cy="38260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42603879-76AF-8F4B-A95B-44CFE5A2AC20}"/>
              </a:ext>
            </a:extLst>
          </p:cNvPr>
          <p:cNvCxnSpPr>
            <a:cxnSpLocks/>
            <a:stCxn id="29" idx="1"/>
          </p:cNvCxnSpPr>
          <p:nvPr/>
        </p:nvCxnSpPr>
        <p:spPr>
          <a:xfrm flipH="1" flipV="1">
            <a:off x="9574183" y="4064002"/>
            <a:ext cx="821132" cy="468192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B571F815-5B29-D04A-A294-4C9374563269}"/>
              </a:ext>
            </a:extLst>
          </p:cNvPr>
          <p:cNvCxnSpPr>
            <a:cxnSpLocks/>
            <a:stCxn id="22" idx="1"/>
            <a:endCxn id="49" idx="6"/>
          </p:cNvCxnSpPr>
          <p:nvPr/>
        </p:nvCxnSpPr>
        <p:spPr>
          <a:xfrm flipH="1" flipV="1">
            <a:off x="7821362" y="3904922"/>
            <a:ext cx="638396" cy="1916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9FFDB5A-C968-5443-87FF-B562CDDEF4CA}"/>
              </a:ext>
            </a:extLst>
          </p:cNvPr>
          <p:cNvGrpSpPr/>
          <p:nvPr/>
        </p:nvGrpSpPr>
        <p:grpSpPr>
          <a:xfrm>
            <a:off x="6371574" y="3554878"/>
            <a:ext cx="1449788" cy="700088"/>
            <a:chOff x="2571750" y="2386011"/>
            <a:chExt cx="1449788" cy="700088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ADEDDDD9-C817-8448-8001-67CCCA70C671}"/>
                </a:ext>
              </a:extLst>
            </p:cNvPr>
            <p:cNvSpPr/>
            <p:nvPr/>
          </p:nvSpPr>
          <p:spPr>
            <a:xfrm>
              <a:off x="2571750" y="2386011"/>
              <a:ext cx="1114425" cy="700088"/>
            </a:xfrm>
            <a:prstGeom prst="rect">
              <a:avLst/>
            </a:prstGeom>
            <a:solidFill>
              <a:schemeClr val="accent6">
                <a:lumMod val="1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/>
                <a:t>PR reached consensus &amp; approved</a:t>
              </a:r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E9872783-7E94-A146-BB1F-C0AB671BC82E}"/>
                </a:ext>
              </a:extLst>
            </p:cNvPr>
            <p:cNvSpPr/>
            <p:nvPr/>
          </p:nvSpPr>
          <p:spPr>
            <a:xfrm>
              <a:off x="3535763" y="2493167"/>
              <a:ext cx="485775" cy="485775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5</a:t>
              </a:r>
            </a:p>
          </p:txBody>
        </p:sp>
      </p:grp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65B76F10-571C-6A41-8E66-6B0D9453B509}"/>
              </a:ext>
            </a:extLst>
          </p:cNvPr>
          <p:cNvCxnSpPr>
            <a:cxnSpLocks/>
            <a:stCxn id="60" idx="1"/>
          </p:cNvCxnSpPr>
          <p:nvPr/>
        </p:nvCxnSpPr>
        <p:spPr>
          <a:xfrm flipH="1">
            <a:off x="4260792" y="3906161"/>
            <a:ext cx="312134" cy="0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Curved Up Arrow 64">
            <a:extLst>
              <a:ext uri="{FF2B5EF4-FFF2-40B4-BE49-F238E27FC236}">
                <a16:creationId xmlns:a16="http://schemas.microsoft.com/office/drawing/2014/main" id="{A4EEA2B5-A2DC-3C41-91C2-088529BE2902}"/>
              </a:ext>
            </a:extLst>
          </p:cNvPr>
          <p:cNvSpPr/>
          <p:nvPr/>
        </p:nvSpPr>
        <p:spPr>
          <a:xfrm>
            <a:off x="8706435" y="4353279"/>
            <a:ext cx="576748" cy="202176"/>
          </a:xfrm>
          <a:prstGeom prst="curvedUpArrow">
            <a:avLst/>
          </a:prstGeom>
          <a:solidFill>
            <a:schemeClr val="accent6">
              <a:lumMod val="10000"/>
            </a:schemeClr>
          </a:solidFill>
          <a:ln>
            <a:solidFill>
              <a:schemeClr val="accent6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B82B2729-C3E2-9343-8614-75F122F4F81D}"/>
              </a:ext>
            </a:extLst>
          </p:cNvPr>
          <p:cNvSpPr txBox="1"/>
          <p:nvPr/>
        </p:nvSpPr>
        <p:spPr>
          <a:xfrm>
            <a:off x="8367591" y="4552498"/>
            <a:ext cx="12934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Reflecting community </a:t>
            </a:r>
          </a:p>
          <a:p>
            <a:pPr algn="ctr"/>
            <a:r>
              <a:rPr lang="en-US" sz="1000" dirty="0"/>
              <a:t>feedback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8728E7F4-ABA5-AB49-A261-322D002631C9}"/>
              </a:ext>
            </a:extLst>
          </p:cNvPr>
          <p:cNvGrpSpPr/>
          <p:nvPr/>
        </p:nvGrpSpPr>
        <p:grpSpPr>
          <a:xfrm>
            <a:off x="2697385" y="3413508"/>
            <a:ext cx="723958" cy="979578"/>
            <a:chOff x="3288483" y="3374816"/>
            <a:chExt cx="723958" cy="979578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5FF5FA8E-4E54-9847-89C2-B3A2065140B1}"/>
                </a:ext>
              </a:extLst>
            </p:cNvPr>
            <p:cNvSpPr/>
            <p:nvPr/>
          </p:nvSpPr>
          <p:spPr>
            <a:xfrm>
              <a:off x="3288483" y="3374816"/>
              <a:ext cx="723958" cy="97957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US" sz="1050" dirty="0"/>
                <a:t>WSL Approval</a:t>
              </a:r>
            </a:p>
          </p:txBody>
        </p:sp>
        <p:sp>
          <p:nvSpPr>
            <p:cNvPr id="67" name="Rounded Rectangle 66">
              <a:extLst>
                <a:ext uri="{FF2B5EF4-FFF2-40B4-BE49-F238E27FC236}">
                  <a16:creationId xmlns:a16="http://schemas.microsoft.com/office/drawing/2014/main" id="{EE95A7AA-7CD4-C744-BE41-BDD6A0E5990E}"/>
                </a:ext>
              </a:extLst>
            </p:cNvPr>
            <p:cNvSpPr/>
            <p:nvPr/>
          </p:nvSpPr>
          <p:spPr>
            <a:xfrm>
              <a:off x="3352449" y="3510546"/>
              <a:ext cx="585694" cy="428625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accent6">
                      <a:lumMod val="10000"/>
                    </a:schemeClr>
                  </a:solidFill>
                </a:rPr>
                <a:t>WSL</a:t>
              </a:r>
              <a:r>
                <a:rPr lang="en-US" sz="1200" b="1" dirty="0">
                  <a:solidFill>
                    <a:srgbClr val="00B050"/>
                  </a:solidFill>
                </a:rPr>
                <a:t> ✓</a:t>
              </a:r>
              <a:endParaRPr lang="en-US" sz="1200" b="1" dirty="0">
                <a:solidFill>
                  <a:schemeClr val="accent6">
                    <a:lumMod val="10000"/>
                  </a:schemeClr>
                </a:solidFill>
              </a:endParaRPr>
            </a:p>
          </p:txBody>
        </p:sp>
      </p:grp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703534BA-AF6C-6A46-BB17-3F3FACEEA248}"/>
              </a:ext>
            </a:extLst>
          </p:cNvPr>
          <p:cNvCxnSpPr>
            <a:cxnSpLocks/>
            <a:stCxn id="48" idx="1"/>
            <a:endCxn id="60" idx="3"/>
          </p:cNvCxnSpPr>
          <p:nvPr/>
        </p:nvCxnSpPr>
        <p:spPr>
          <a:xfrm flipH="1">
            <a:off x="5813482" y="3904922"/>
            <a:ext cx="558092" cy="1239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" name="Group 70">
            <a:extLst>
              <a:ext uri="{FF2B5EF4-FFF2-40B4-BE49-F238E27FC236}">
                <a16:creationId xmlns:a16="http://schemas.microsoft.com/office/drawing/2014/main" id="{D88A3441-6BF3-FD46-BABC-6FEF5DEDD83A}"/>
              </a:ext>
            </a:extLst>
          </p:cNvPr>
          <p:cNvGrpSpPr/>
          <p:nvPr/>
        </p:nvGrpSpPr>
        <p:grpSpPr>
          <a:xfrm>
            <a:off x="1479216" y="4927297"/>
            <a:ext cx="1403684" cy="700088"/>
            <a:chOff x="2571750" y="2386011"/>
            <a:chExt cx="1403684" cy="700088"/>
          </a:xfrm>
        </p:grpSpPr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13914DC9-341F-7546-A2C7-A7E3C9D895CF}"/>
                </a:ext>
              </a:extLst>
            </p:cNvPr>
            <p:cNvSpPr/>
            <p:nvPr/>
          </p:nvSpPr>
          <p:spPr>
            <a:xfrm>
              <a:off x="2571750" y="2386011"/>
              <a:ext cx="1114425" cy="700088"/>
            </a:xfrm>
            <a:prstGeom prst="rect">
              <a:avLst/>
            </a:prstGeom>
            <a:solidFill>
              <a:schemeClr val="accent6">
                <a:lumMod val="1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PR Merged</a:t>
              </a:r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87955670-DB67-BB40-A4EE-28FDFC5DEF16}"/>
                </a:ext>
              </a:extLst>
            </p:cNvPr>
            <p:cNvSpPr/>
            <p:nvPr/>
          </p:nvSpPr>
          <p:spPr>
            <a:xfrm>
              <a:off x="3489659" y="2493167"/>
              <a:ext cx="485775" cy="485775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6</a:t>
              </a:r>
            </a:p>
          </p:txBody>
        </p:sp>
      </p:grp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99DFB03C-366F-0045-9A3A-95DBDC31E6BD}"/>
              </a:ext>
            </a:extLst>
          </p:cNvPr>
          <p:cNvCxnSpPr>
            <a:cxnSpLocks/>
            <a:stCxn id="68" idx="1"/>
            <a:endCxn id="55" idx="3"/>
          </p:cNvCxnSpPr>
          <p:nvPr/>
        </p:nvCxnSpPr>
        <p:spPr>
          <a:xfrm flipH="1">
            <a:off x="2402480" y="3903297"/>
            <a:ext cx="294905" cy="2289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Group 53">
            <a:extLst>
              <a:ext uri="{FF2B5EF4-FFF2-40B4-BE49-F238E27FC236}">
                <a16:creationId xmlns:a16="http://schemas.microsoft.com/office/drawing/2014/main" id="{7B068120-1725-9846-BCFD-2E17868A17F7}"/>
              </a:ext>
            </a:extLst>
          </p:cNvPr>
          <p:cNvGrpSpPr/>
          <p:nvPr/>
        </p:nvGrpSpPr>
        <p:grpSpPr>
          <a:xfrm>
            <a:off x="1678522" y="3415797"/>
            <a:ext cx="723958" cy="979578"/>
            <a:chOff x="3288483" y="3374816"/>
            <a:chExt cx="723958" cy="979578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535F679F-F6EE-9F4E-8FE6-A03C699B9624}"/>
                </a:ext>
              </a:extLst>
            </p:cNvPr>
            <p:cNvSpPr/>
            <p:nvPr/>
          </p:nvSpPr>
          <p:spPr>
            <a:xfrm>
              <a:off x="3288483" y="3374816"/>
              <a:ext cx="723958" cy="97957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US" sz="1050" dirty="0"/>
                <a:t>TSL Approval</a:t>
              </a:r>
            </a:p>
          </p:txBody>
        </p:sp>
        <p:sp>
          <p:nvSpPr>
            <p:cNvPr id="56" name="Rounded Rectangle 55">
              <a:extLst>
                <a:ext uri="{FF2B5EF4-FFF2-40B4-BE49-F238E27FC236}">
                  <a16:creationId xmlns:a16="http://schemas.microsoft.com/office/drawing/2014/main" id="{F5DD9E10-2A3F-7F47-B342-9F907257E3A2}"/>
                </a:ext>
              </a:extLst>
            </p:cNvPr>
            <p:cNvSpPr/>
            <p:nvPr/>
          </p:nvSpPr>
          <p:spPr>
            <a:xfrm>
              <a:off x="3352449" y="3510546"/>
              <a:ext cx="585694" cy="428625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accent6">
                      <a:lumMod val="10000"/>
                    </a:schemeClr>
                  </a:solidFill>
                </a:rPr>
                <a:t>TSL</a:t>
              </a:r>
              <a:r>
                <a:rPr lang="en-US" sz="1200" b="1" dirty="0">
                  <a:solidFill>
                    <a:srgbClr val="00B050"/>
                  </a:solidFill>
                </a:rPr>
                <a:t> ✓</a:t>
              </a:r>
              <a:endParaRPr lang="en-US" sz="1200" b="1" dirty="0">
                <a:solidFill>
                  <a:schemeClr val="accent6">
                    <a:lumMod val="10000"/>
                  </a:schemeClr>
                </a:solidFill>
              </a:endParaRPr>
            </a:p>
          </p:txBody>
        </p:sp>
      </p:grp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9C7CE59A-EF1B-AA4C-AD1B-165EB75375F7}"/>
              </a:ext>
            </a:extLst>
          </p:cNvPr>
          <p:cNvCxnSpPr>
            <a:cxnSpLocks/>
            <a:stCxn id="55" idx="2"/>
            <a:endCxn id="72" idx="0"/>
          </p:cNvCxnSpPr>
          <p:nvPr/>
        </p:nvCxnSpPr>
        <p:spPr>
          <a:xfrm flipH="1">
            <a:off x="2036429" y="4395375"/>
            <a:ext cx="4072" cy="531922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2CE79AD-72D5-3A4B-A92F-1D31DF3C2230}"/>
              </a:ext>
            </a:extLst>
          </p:cNvPr>
          <p:cNvSpPr/>
          <p:nvPr/>
        </p:nvSpPr>
        <p:spPr>
          <a:xfrm>
            <a:off x="1479216" y="3200400"/>
            <a:ext cx="1114425" cy="1384863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0675BAF-3DD5-1B4D-8EC6-ADD6E3B4851F}"/>
              </a:ext>
            </a:extLst>
          </p:cNvPr>
          <p:cNvSpPr txBox="1"/>
          <p:nvPr/>
        </p:nvSpPr>
        <p:spPr>
          <a:xfrm>
            <a:off x="1294139" y="2854288"/>
            <a:ext cx="1403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rgbClr val="FF0000"/>
                </a:solidFill>
              </a:rPr>
              <a:t>To make sure process is followed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B9395276-4E76-4748-BFAC-575E2A30FD82}"/>
              </a:ext>
            </a:extLst>
          </p:cNvPr>
          <p:cNvSpPr/>
          <p:nvPr/>
        </p:nvSpPr>
        <p:spPr>
          <a:xfrm>
            <a:off x="4487301" y="5385276"/>
            <a:ext cx="1114425" cy="700088"/>
          </a:xfrm>
          <a:prstGeom prst="rect">
            <a:avLst/>
          </a:prstGeom>
          <a:solidFill>
            <a:schemeClr val="accent6">
              <a:lumMod val="1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Technical Steering Meeting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53D234CE-BD90-9E48-8A28-67400D1748B8}"/>
              </a:ext>
            </a:extLst>
          </p:cNvPr>
          <p:cNvSpPr/>
          <p:nvPr/>
        </p:nvSpPr>
        <p:spPr>
          <a:xfrm>
            <a:off x="5391703" y="5472762"/>
            <a:ext cx="523801" cy="526803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/>
              <a:t>5A</a:t>
            </a:r>
          </a:p>
        </p:txBody>
      </p:sp>
      <p:cxnSp>
        <p:nvCxnSpPr>
          <p:cNvPr id="34" name="Elbow Connector 33">
            <a:extLst>
              <a:ext uri="{FF2B5EF4-FFF2-40B4-BE49-F238E27FC236}">
                <a16:creationId xmlns:a16="http://schemas.microsoft.com/office/drawing/2014/main" id="{289EDE0E-380A-A041-96AF-9A56FF539B3F}"/>
              </a:ext>
            </a:extLst>
          </p:cNvPr>
          <p:cNvCxnSpPr>
            <a:cxnSpLocks/>
            <a:endCxn id="61" idx="6"/>
          </p:cNvCxnSpPr>
          <p:nvPr/>
        </p:nvCxnSpPr>
        <p:spPr>
          <a:xfrm rot="5400000">
            <a:off x="5165007" y="4653157"/>
            <a:ext cx="1833504" cy="332510"/>
          </a:xfrm>
          <a:prstGeom prst="bentConnector2">
            <a:avLst/>
          </a:prstGeom>
          <a:ln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F65A460F-3B47-D444-9FAF-ADDD96FB4274}"/>
              </a:ext>
            </a:extLst>
          </p:cNvPr>
          <p:cNvSpPr txBox="1"/>
          <p:nvPr/>
        </p:nvSpPr>
        <p:spPr>
          <a:xfrm rot="16200000">
            <a:off x="5388364" y="4729401"/>
            <a:ext cx="15103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If no consensus reached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B9670D1E-4D16-2442-A40A-08D5E45169F0}"/>
              </a:ext>
            </a:extLst>
          </p:cNvPr>
          <p:cNvSpPr/>
          <p:nvPr/>
        </p:nvSpPr>
        <p:spPr>
          <a:xfrm>
            <a:off x="3414237" y="5435463"/>
            <a:ext cx="723958" cy="59604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050" dirty="0"/>
              <a:t>Discuss and/or Vote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CB30A50C-198E-214D-92DA-59438A84148E}"/>
              </a:ext>
            </a:extLst>
          </p:cNvPr>
          <p:cNvCxnSpPr>
            <a:cxnSpLocks/>
            <a:stCxn id="59" idx="1"/>
            <a:endCxn id="76" idx="3"/>
          </p:cNvCxnSpPr>
          <p:nvPr/>
        </p:nvCxnSpPr>
        <p:spPr>
          <a:xfrm flipH="1" flipV="1">
            <a:off x="4138195" y="5733483"/>
            <a:ext cx="349106" cy="1837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Elbow Connector 78">
            <a:extLst>
              <a:ext uri="{FF2B5EF4-FFF2-40B4-BE49-F238E27FC236}">
                <a16:creationId xmlns:a16="http://schemas.microsoft.com/office/drawing/2014/main" id="{B4BB2035-D4D9-3841-8497-87A3620DE14C}"/>
              </a:ext>
            </a:extLst>
          </p:cNvPr>
          <p:cNvCxnSpPr>
            <a:cxnSpLocks/>
            <a:stCxn id="76" idx="1"/>
            <a:endCxn id="73" idx="6"/>
          </p:cNvCxnSpPr>
          <p:nvPr/>
        </p:nvCxnSpPr>
        <p:spPr>
          <a:xfrm rot="10800000">
            <a:off x="2882901" y="5277341"/>
            <a:ext cx="531337" cy="456142"/>
          </a:xfrm>
          <a:prstGeom prst="bentConnector3">
            <a:avLst>
              <a:gd name="adj1" fmla="val 50000"/>
            </a:avLst>
          </a:prstGeom>
          <a:ln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un 2">
            <a:extLst>
              <a:ext uri="{FF2B5EF4-FFF2-40B4-BE49-F238E27FC236}">
                <a16:creationId xmlns:a16="http://schemas.microsoft.com/office/drawing/2014/main" id="{DFEEE1E2-E3E7-304B-89D1-D1017A38F17B}"/>
              </a:ext>
            </a:extLst>
          </p:cNvPr>
          <p:cNvSpPr/>
          <p:nvPr/>
        </p:nvSpPr>
        <p:spPr>
          <a:xfrm>
            <a:off x="3704214" y="3638367"/>
            <a:ext cx="491914" cy="528583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DBCD9504-602E-3B40-9E17-9298D9238CC5}"/>
              </a:ext>
            </a:extLst>
          </p:cNvPr>
          <p:cNvSpPr txBox="1"/>
          <p:nvPr/>
        </p:nvSpPr>
        <p:spPr>
          <a:xfrm>
            <a:off x="3453060" y="4201317"/>
            <a:ext cx="9796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2 business days cool off period</a:t>
            </a: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975AD11E-22F3-604B-8996-8582656C222F}"/>
              </a:ext>
            </a:extLst>
          </p:cNvPr>
          <p:cNvSpPr/>
          <p:nvPr/>
        </p:nvSpPr>
        <p:spPr>
          <a:xfrm>
            <a:off x="1723126" y="1310598"/>
            <a:ext cx="968145" cy="428625"/>
          </a:xfrm>
          <a:prstGeom prst="roundRect">
            <a:avLst/>
          </a:prstGeom>
          <a:solidFill>
            <a:srgbClr val="FFFF00"/>
          </a:solidFill>
          <a:ln>
            <a:solidFill>
              <a:schemeClr val="accent6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Community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82D5DAA8-9A38-D54D-8E10-A364B56D59BE}"/>
              </a:ext>
            </a:extLst>
          </p:cNvPr>
          <p:cNvCxnSpPr>
            <a:cxnSpLocks/>
            <a:stCxn id="64" idx="2"/>
            <a:endCxn id="5" idx="0"/>
          </p:cNvCxnSpPr>
          <p:nvPr/>
        </p:nvCxnSpPr>
        <p:spPr>
          <a:xfrm>
            <a:off x="2207199" y="1739223"/>
            <a:ext cx="3550" cy="231976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Curved Up Arrow 76">
            <a:extLst>
              <a:ext uri="{FF2B5EF4-FFF2-40B4-BE49-F238E27FC236}">
                <a16:creationId xmlns:a16="http://schemas.microsoft.com/office/drawing/2014/main" id="{DE038F33-5B85-7C42-9146-77DA6A226CE7}"/>
              </a:ext>
            </a:extLst>
          </p:cNvPr>
          <p:cNvSpPr/>
          <p:nvPr/>
        </p:nvSpPr>
        <p:spPr>
          <a:xfrm rot="5400000" flipV="1">
            <a:off x="2642016" y="1740390"/>
            <a:ext cx="576748" cy="237151"/>
          </a:xfrm>
          <a:prstGeom prst="curvedUpArrow">
            <a:avLst/>
          </a:prstGeom>
          <a:solidFill>
            <a:schemeClr val="accent6">
              <a:lumMod val="10000"/>
            </a:schemeClr>
          </a:solidFill>
          <a:ln>
            <a:solidFill>
              <a:schemeClr val="accent6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5AAA1058-BFB4-5C44-B54F-084C267C6A72}"/>
              </a:ext>
            </a:extLst>
          </p:cNvPr>
          <p:cNvSpPr txBox="1"/>
          <p:nvPr/>
        </p:nvSpPr>
        <p:spPr>
          <a:xfrm>
            <a:off x="2660769" y="1315352"/>
            <a:ext cx="12934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Discussing best form of Action.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35F8734F-1FB1-094F-83A9-615398E1A9E7}"/>
              </a:ext>
            </a:extLst>
          </p:cNvPr>
          <p:cNvGrpSpPr/>
          <p:nvPr/>
        </p:nvGrpSpPr>
        <p:grpSpPr>
          <a:xfrm>
            <a:off x="4572926" y="3150986"/>
            <a:ext cx="1240556" cy="1510350"/>
            <a:chOff x="6460943" y="2998220"/>
            <a:chExt cx="1240556" cy="1510350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2D5E00B8-2B77-DF46-BF5A-80F920EBE94D}"/>
                </a:ext>
              </a:extLst>
            </p:cNvPr>
            <p:cNvSpPr/>
            <p:nvPr/>
          </p:nvSpPr>
          <p:spPr>
            <a:xfrm>
              <a:off x="6460943" y="2998220"/>
              <a:ext cx="1240556" cy="151035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US" sz="1050" dirty="0"/>
                <a:t>Approval Process</a:t>
              </a:r>
            </a:p>
          </p:txBody>
        </p:sp>
        <p:sp>
          <p:nvSpPr>
            <p:cNvPr id="50" name="Rounded Rectangle 49">
              <a:extLst>
                <a:ext uri="{FF2B5EF4-FFF2-40B4-BE49-F238E27FC236}">
                  <a16:creationId xmlns:a16="http://schemas.microsoft.com/office/drawing/2014/main" id="{0964DCE3-1123-364C-9865-A0EA6C7C8675}"/>
                </a:ext>
              </a:extLst>
            </p:cNvPr>
            <p:cNvSpPr/>
            <p:nvPr/>
          </p:nvSpPr>
          <p:spPr>
            <a:xfrm>
              <a:off x="6515860" y="3079205"/>
              <a:ext cx="1099609" cy="428625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accent6">
                      <a:lumMod val="10000"/>
                    </a:schemeClr>
                  </a:solidFill>
                </a:rPr>
                <a:t>Committer A </a:t>
              </a:r>
              <a:r>
                <a:rPr lang="en-US" sz="800" b="1" dirty="0">
                  <a:solidFill>
                    <a:srgbClr val="0070C0"/>
                  </a:solidFill>
                </a:rPr>
                <a:t>Operator/Vendor </a:t>
              </a:r>
              <a:r>
                <a:rPr lang="en-US" sz="1200" b="1" dirty="0">
                  <a:solidFill>
                    <a:srgbClr val="00B050"/>
                  </a:solidFill>
                </a:rPr>
                <a:t>✓</a:t>
              </a:r>
            </a:p>
          </p:txBody>
        </p:sp>
        <p:sp>
          <p:nvSpPr>
            <p:cNvPr id="53" name="Rounded Rectangle 52">
              <a:extLst>
                <a:ext uri="{FF2B5EF4-FFF2-40B4-BE49-F238E27FC236}">
                  <a16:creationId xmlns:a16="http://schemas.microsoft.com/office/drawing/2014/main" id="{15CAFE48-A477-2F4C-A466-1FE9437AA9BF}"/>
                </a:ext>
              </a:extLst>
            </p:cNvPr>
            <p:cNvSpPr/>
            <p:nvPr/>
          </p:nvSpPr>
          <p:spPr>
            <a:xfrm>
              <a:off x="6515859" y="3827048"/>
              <a:ext cx="1099609" cy="428625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accent6">
                      <a:lumMod val="10000"/>
                    </a:schemeClr>
                  </a:solidFill>
                </a:rPr>
                <a:t>Committer X </a:t>
              </a:r>
              <a:r>
                <a:rPr lang="en-US" sz="800" b="1" dirty="0">
                  <a:solidFill>
                    <a:srgbClr val="0070C0"/>
                  </a:solidFill>
                </a:rPr>
                <a:t>Operator/Vendor</a:t>
              </a:r>
              <a:r>
                <a:rPr lang="en-US" sz="1200" b="1" dirty="0">
                  <a:solidFill>
                    <a:schemeClr val="accent6">
                      <a:lumMod val="10000"/>
                    </a:schemeClr>
                  </a:solidFill>
                </a:rPr>
                <a:t> </a:t>
              </a:r>
              <a:r>
                <a:rPr lang="en-US" sz="1200" b="1" dirty="0">
                  <a:solidFill>
                    <a:srgbClr val="00B050"/>
                  </a:solidFill>
                </a:rPr>
                <a:t>✓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09C58FF-F88D-8A4D-AACC-6E452ED068BC}"/>
                </a:ext>
              </a:extLst>
            </p:cNvPr>
            <p:cNvSpPr txBox="1"/>
            <p:nvPr/>
          </p:nvSpPr>
          <p:spPr>
            <a:xfrm rot="5400000">
              <a:off x="6946859" y="3513373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…</a:t>
              </a:r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E4AF183F-B8DD-904F-B2DC-3253B3AFBE52}"/>
              </a:ext>
            </a:extLst>
          </p:cNvPr>
          <p:cNvSpPr txBox="1"/>
          <p:nvPr/>
        </p:nvSpPr>
        <p:spPr>
          <a:xfrm>
            <a:off x="4546464" y="4644782"/>
            <a:ext cx="12934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At least </a:t>
            </a:r>
            <a:r>
              <a:rPr lang="en-US" b="1" dirty="0">
                <a:solidFill>
                  <a:srgbClr val="FF0000"/>
                </a:solidFill>
              </a:rPr>
              <a:t>one</a:t>
            </a:r>
            <a:r>
              <a:rPr lang="en-US" sz="1000" b="1" dirty="0">
                <a:solidFill>
                  <a:srgbClr val="FF0000"/>
                </a:solidFill>
              </a:rPr>
              <a:t> </a:t>
            </a:r>
            <a:r>
              <a:rPr lang="en-US" sz="1000" dirty="0"/>
              <a:t>Community Approval</a:t>
            </a:r>
          </a:p>
        </p:txBody>
      </p:sp>
      <p:cxnSp>
        <p:nvCxnSpPr>
          <p:cNvPr id="35" name="Elbow Connector 34">
            <a:extLst>
              <a:ext uri="{FF2B5EF4-FFF2-40B4-BE49-F238E27FC236}">
                <a16:creationId xmlns:a16="http://schemas.microsoft.com/office/drawing/2014/main" id="{191C69F0-5C68-E745-99FB-3A037B931CE6}"/>
              </a:ext>
            </a:extLst>
          </p:cNvPr>
          <p:cNvCxnSpPr>
            <a:cxnSpLocks/>
            <a:stCxn id="68" idx="0"/>
            <a:endCxn id="60" idx="0"/>
          </p:cNvCxnSpPr>
          <p:nvPr/>
        </p:nvCxnSpPr>
        <p:spPr>
          <a:xfrm rot="5400000" flipH="1" flipV="1">
            <a:off x="3995023" y="2215327"/>
            <a:ext cx="262522" cy="2133840"/>
          </a:xfrm>
          <a:prstGeom prst="bentConnector3">
            <a:avLst>
              <a:gd name="adj1" fmla="val 187078"/>
            </a:avLst>
          </a:prstGeom>
          <a:ln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6C2C74B3-5BA0-D346-865C-88D11F03A4DA}"/>
              </a:ext>
            </a:extLst>
          </p:cNvPr>
          <p:cNvCxnSpPr>
            <a:cxnSpLocks/>
          </p:cNvCxnSpPr>
          <p:nvPr/>
        </p:nvCxnSpPr>
        <p:spPr>
          <a:xfrm flipH="1">
            <a:off x="3421343" y="3892831"/>
            <a:ext cx="312134" cy="0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>
            <a:extLst>
              <a:ext uri="{FF2B5EF4-FFF2-40B4-BE49-F238E27FC236}">
                <a16:creationId xmlns:a16="http://schemas.microsoft.com/office/drawing/2014/main" id="{81FF6353-1F4D-174B-B5AC-02A3B074CFA6}"/>
              </a:ext>
            </a:extLst>
          </p:cNvPr>
          <p:cNvSpPr txBox="1"/>
          <p:nvPr/>
        </p:nvSpPr>
        <p:spPr>
          <a:xfrm>
            <a:off x="3296126" y="2905072"/>
            <a:ext cx="12934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schemeClr val="accent6">
                    <a:lumMod val="10000"/>
                  </a:schemeClr>
                </a:solidFill>
              </a:rPr>
              <a:t>Can request for </a:t>
            </a:r>
            <a:r>
              <a:rPr lang="en-US" sz="800" dirty="0">
                <a:solidFill>
                  <a:srgbClr val="FF0000"/>
                </a:solidFill>
              </a:rPr>
              <a:t>Additional</a:t>
            </a:r>
            <a:r>
              <a:rPr lang="en-US" sz="800" dirty="0">
                <a:solidFill>
                  <a:schemeClr val="accent6">
                    <a:lumMod val="10000"/>
                  </a:schemeClr>
                </a:solidFill>
              </a:rPr>
              <a:t> Community Approvals</a:t>
            </a:r>
          </a:p>
        </p:txBody>
      </p:sp>
    </p:spTree>
    <p:extLst>
      <p:ext uri="{BB962C8B-B14F-4D97-AF65-F5344CB8AC3E}">
        <p14:creationId xmlns:p14="http://schemas.microsoft.com/office/powerpoint/2010/main" val="3882941137"/>
      </p:ext>
    </p:extLst>
  </p:cSld>
  <p:clrMapOvr>
    <a:masterClrMapping/>
  </p:clrMapOvr>
  <p:transition>
    <p:wipe dir="r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19C9E-F5E1-5946-8FF6-7E646CD86B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Is there enough contribution from the community?</a:t>
            </a:r>
          </a:p>
          <a:p>
            <a:pPr>
              <a:lnSpc>
                <a:spcPct val="150000"/>
              </a:lnSpc>
            </a:pPr>
            <a:r>
              <a:rPr lang="en-US" dirty="0"/>
              <a:t>Is the contribution process fit for purpose?</a:t>
            </a:r>
          </a:p>
          <a:p>
            <a:pPr>
              <a:lnSpc>
                <a:spcPct val="150000"/>
              </a:lnSpc>
            </a:pPr>
            <a:r>
              <a:rPr lang="en-US" dirty="0"/>
              <a:t>How can we improve?</a:t>
            </a:r>
          </a:p>
          <a:p>
            <a:pPr>
              <a:lnSpc>
                <a:spcPct val="150000"/>
              </a:lnSpc>
            </a:pPr>
            <a:r>
              <a:rPr lang="en-US" dirty="0"/>
              <a:t>Any Particular Feedback?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63F7C54-C3C3-0D4B-BE3D-A61C9AEAB9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Feedback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9801901"/>
      </p:ext>
    </p:extLst>
  </p:cSld>
  <p:clrMapOvr>
    <a:masterClrMapping/>
  </p:clrMapOvr>
  <p:transition>
    <p:wipe dir="r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577116-45C6-E847-81EB-104A28AB6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Common NFVI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</a:rPr>
              <a:t>Governance WS: Key Updates</a:t>
            </a:r>
            <a:endParaRPr lang="en-US" i="1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188E9C2-A81B-474F-AF72-535A19212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January 14, 2020 (11:00 – 11:45)</a:t>
            </a:r>
          </a:p>
        </p:txBody>
      </p:sp>
    </p:spTree>
    <p:extLst>
      <p:ext uri="{BB962C8B-B14F-4D97-AF65-F5344CB8AC3E}">
        <p14:creationId xmlns:p14="http://schemas.microsoft.com/office/powerpoint/2010/main" val="2386404348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577116-45C6-E847-81EB-104A28AB6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Common NFVI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</a:rPr>
              <a:t>Current State of the Community</a:t>
            </a:r>
            <a:endParaRPr lang="en-US" i="1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188E9C2-A81B-474F-AF72-535A19212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January 13, 2020 (10:30 – 11:00)</a:t>
            </a:r>
          </a:p>
        </p:txBody>
      </p:sp>
    </p:spTree>
    <p:extLst>
      <p:ext uri="{BB962C8B-B14F-4D97-AF65-F5344CB8AC3E}">
        <p14:creationId xmlns:p14="http://schemas.microsoft.com/office/powerpoint/2010/main" val="2299614118"/>
      </p:ext>
    </p:extLst>
  </p:cSld>
  <p:clrMapOvr>
    <a:masterClrMapping/>
  </p:clrMapOvr>
  <p:transition>
    <p:wipe dir="r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4D09E8AB-BF67-4B45-B3A1-9D8B4851FC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Governance WS: Key Updates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A83FFB-5767-DF48-9D2B-CD81EAE79F48}"/>
              </a:ext>
            </a:extLst>
          </p:cNvPr>
          <p:cNvSpPr txBox="1"/>
          <p:nvPr/>
        </p:nvSpPr>
        <p:spPr>
          <a:xfrm>
            <a:off x="5162073" y="3536514"/>
            <a:ext cx="1859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hlinkClick r:id="rId2"/>
              </a:rPr>
              <a:t>Use Mark C Slides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15285374"/>
      </p:ext>
    </p:extLst>
  </p:cSld>
  <p:clrMapOvr>
    <a:masterClrMapping/>
  </p:clrMapOvr>
  <p:transition>
    <p:wipe dir="r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577116-45C6-E847-81EB-104A28AB6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Common NFVI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</a:rPr>
              <a:t>Telco | Partner Adoption</a:t>
            </a:r>
            <a:endParaRPr lang="en-US" i="1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188E9C2-A81B-474F-AF72-535A19212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January 14, 2020 (11:45 – 12:30)</a:t>
            </a:r>
          </a:p>
        </p:txBody>
      </p:sp>
    </p:spTree>
    <p:extLst>
      <p:ext uri="{BB962C8B-B14F-4D97-AF65-F5344CB8AC3E}">
        <p14:creationId xmlns:p14="http://schemas.microsoft.com/office/powerpoint/2010/main" val="3923031794"/>
      </p:ext>
    </p:extLst>
  </p:cSld>
  <p:clrMapOvr>
    <a:masterClrMapping/>
  </p:clrMapOvr>
  <p:transition>
    <p:wipe dir="r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711686C-9E33-554C-9F0D-9070BD88C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Work Streams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0E54A0C-D25B-2044-85B7-2EDF3B0B29BE}"/>
              </a:ext>
            </a:extLst>
          </p:cNvPr>
          <p:cNvSpPr/>
          <p:nvPr/>
        </p:nvSpPr>
        <p:spPr>
          <a:xfrm>
            <a:off x="5344249" y="2771900"/>
            <a:ext cx="1701800" cy="74224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/>
              <a:t>Technical Steering</a:t>
            </a:r>
          </a:p>
        </p:txBody>
      </p:sp>
      <p:cxnSp>
        <p:nvCxnSpPr>
          <p:cNvPr id="14" name="Elbow Connector 13">
            <a:extLst>
              <a:ext uri="{FF2B5EF4-FFF2-40B4-BE49-F238E27FC236}">
                <a16:creationId xmlns:a16="http://schemas.microsoft.com/office/drawing/2014/main" id="{99BF83EE-BD66-6C44-B40E-DFA76472B354}"/>
              </a:ext>
            </a:extLst>
          </p:cNvPr>
          <p:cNvCxnSpPr>
            <a:cxnSpLocks/>
            <a:stCxn id="5" idx="2"/>
            <a:endCxn id="65" idx="0"/>
          </p:cNvCxnSpPr>
          <p:nvPr/>
        </p:nvCxnSpPr>
        <p:spPr>
          <a:xfrm rot="10800000" flipV="1">
            <a:off x="1667299" y="3143023"/>
            <a:ext cx="3676951" cy="1312762"/>
          </a:xfrm>
          <a:prstGeom prst="bentConnector2">
            <a:avLst/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>
            <a:extLst>
              <a:ext uri="{FF2B5EF4-FFF2-40B4-BE49-F238E27FC236}">
                <a16:creationId xmlns:a16="http://schemas.microsoft.com/office/drawing/2014/main" id="{394E3618-8BF2-424C-BDE1-2AC7E0352FCF}"/>
              </a:ext>
            </a:extLst>
          </p:cNvPr>
          <p:cNvCxnSpPr>
            <a:cxnSpLocks/>
            <a:stCxn id="5" idx="3"/>
            <a:endCxn id="69" idx="0"/>
          </p:cNvCxnSpPr>
          <p:nvPr/>
        </p:nvCxnSpPr>
        <p:spPr>
          <a:xfrm rot="5400000">
            <a:off x="4215937" y="3084914"/>
            <a:ext cx="1057002" cy="1698068"/>
          </a:xfrm>
          <a:prstGeom prst="bentConnector3">
            <a:avLst>
              <a:gd name="adj1" fmla="val 50000"/>
            </a:avLst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2847A2A9-44F3-A141-8AC3-8DE3C86C2750}"/>
              </a:ext>
            </a:extLst>
          </p:cNvPr>
          <p:cNvCxnSpPr>
            <a:cxnSpLocks/>
            <a:stCxn id="5" idx="4"/>
            <a:endCxn id="78" idx="0"/>
          </p:cNvCxnSpPr>
          <p:nvPr/>
        </p:nvCxnSpPr>
        <p:spPr>
          <a:xfrm rot="5400000">
            <a:off x="5718963" y="3986262"/>
            <a:ext cx="948303" cy="4071"/>
          </a:xfrm>
          <a:prstGeom prst="bentConnector3">
            <a:avLst>
              <a:gd name="adj1" fmla="val 50000"/>
            </a:avLst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>
            <a:extLst>
              <a:ext uri="{FF2B5EF4-FFF2-40B4-BE49-F238E27FC236}">
                <a16:creationId xmlns:a16="http://schemas.microsoft.com/office/drawing/2014/main" id="{AF0077D1-D3B6-924B-B221-11D6482A1439}"/>
              </a:ext>
            </a:extLst>
          </p:cNvPr>
          <p:cNvCxnSpPr>
            <a:cxnSpLocks/>
            <a:stCxn id="5" idx="6"/>
            <a:endCxn id="92" idx="0"/>
          </p:cNvCxnSpPr>
          <p:nvPr/>
        </p:nvCxnSpPr>
        <p:spPr>
          <a:xfrm>
            <a:off x="7046049" y="3143023"/>
            <a:ext cx="3754512" cy="1312762"/>
          </a:xfrm>
          <a:prstGeom prst="bentConnector2">
            <a:avLst/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>
            <a:extLst>
              <a:ext uri="{FF2B5EF4-FFF2-40B4-BE49-F238E27FC236}">
                <a16:creationId xmlns:a16="http://schemas.microsoft.com/office/drawing/2014/main" id="{B9CE6E84-D2C2-6647-B0DF-A4765BCF2248}"/>
              </a:ext>
            </a:extLst>
          </p:cNvPr>
          <p:cNvSpPr/>
          <p:nvPr/>
        </p:nvSpPr>
        <p:spPr>
          <a:xfrm>
            <a:off x="5264824" y="245285"/>
            <a:ext cx="1852507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>
                <a:solidFill>
                  <a:srgbClr val="FFFF00"/>
                </a:solidFill>
              </a:rPr>
              <a:t>CNTT Governance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11DBD7E5-EAD4-9C44-A3AA-F1A6DBF86F1F}"/>
              </a:ext>
            </a:extLst>
          </p:cNvPr>
          <p:cNvSpPr/>
          <p:nvPr/>
        </p:nvSpPr>
        <p:spPr>
          <a:xfrm>
            <a:off x="2379317" y="1724230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Release &amp; Lifecycle Management</a:t>
            </a:r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28C4F7DA-6FD7-B049-AEAB-A82F2BF818CB}"/>
              </a:ext>
            </a:extLst>
          </p:cNvPr>
          <p:cNvSpPr/>
          <p:nvPr/>
        </p:nvSpPr>
        <p:spPr>
          <a:xfrm>
            <a:off x="831317" y="4455785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Core</a:t>
            </a:r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96E46A1B-320A-1441-A99C-8E0A3CA34811}"/>
              </a:ext>
            </a:extLst>
          </p:cNvPr>
          <p:cNvSpPr/>
          <p:nvPr/>
        </p:nvSpPr>
        <p:spPr>
          <a:xfrm>
            <a:off x="815340" y="4983504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Ops</a:t>
            </a:r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35000BC2-1CD4-0942-A054-C13198C6A7E3}"/>
              </a:ext>
            </a:extLst>
          </p:cNvPr>
          <p:cNvSpPr/>
          <p:nvPr/>
        </p:nvSpPr>
        <p:spPr>
          <a:xfrm>
            <a:off x="815340" y="5505592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Compliance</a:t>
            </a: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74F075F8-089B-1B41-BAE4-2DB2CCD5DEBC}"/>
              </a:ext>
            </a:extLst>
          </p:cNvPr>
          <p:cNvGrpSpPr/>
          <p:nvPr/>
        </p:nvGrpSpPr>
        <p:grpSpPr>
          <a:xfrm>
            <a:off x="3059423" y="4462449"/>
            <a:ext cx="1671962" cy="457200"/>
            <a:chOff x="4033096" y="4157317"/>
            <a:chExt cx="1671962" cy="457200"/>
          </a:xfrm>
        </p:grpSpPr>
        <p:sp>
          <p:nvSpPr>
            <p:cNvPr id="69" name="Rounded Rectangle 68">
              <a:extLst>
                <a:ext uri="{FF2B5EF4-FFF2-40B4-BE49-F238E27FC236}">
                  <a16:creationId xmlns:a16="http://schemas.microsoft.com/office/drawing/2014/main" id="{67AC14AE-11BE-6F4C-83F3-3C6121B0EE80}"/>
                </a:ext>
              </a:extLst>
            </p:cNvPr>
            <p:cNvSpPr/>
            <p:nvPr/>
          </p:nvSpPr>
          <p:spPr>
            <a:xfrm>
              <a:off x="4033096" y="4157317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Core</a:t>
              </a:r>
            </a:p>
          </p:txBody>
        </p:sp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9DD8E48B-3227-E749-8CB8-3257E4E253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4225690"/>
              <a:ext cx="302486" cy="320453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4A171B15-F784-0045-B013-78AF88E15BCB}"/>
              </a:ext>
            </a:extLst>
          </p:cNvPr>
          <p:cNvGrpSpPr/>
          <p:nvPr/>
        </p:nvGrpSpPr>
        <p:grpSpPr>
          <a:xfrm>
            <a:off x="3043446" y="4990168"/>
            <a:ext cx="1671962" cy="457200"/>
            <a:chOff x="4017119" y="4685036"/>
            <a:chExt cx="1671962" cy="457200"/>
          </a:xfrm>
        </p:grpSpPr>
        <p:sp>
          <p:nvSpPr>
            <p:cNvPr id="72" name="Rounded Rectangle 71">
              <a:extLst>
                <a:ext uri="{FF2B5EF4-FFF2-40B4-BE49-F238E27FC236}">
                  <a16:creationId xmlns:a16="http://schemas.microsoft.com/office/drawing/2014/main" id="{6084CE53-4141-C841-B79B-1567B85EB0CC}"/>
                </a:ext>
              </a:extLst>
            </p:cNvPr>
            <p:cNvSpPr/>
            <p:nvPr/>
          </p:nvSpPr>
          <p:spPr>
            <a:xfrm>
              <a:off x="4017119" y="4685036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Ops</a:t>
              </a:r>
            </a:p>
          </p:txBody>
        </p:sp>
        <p:pic>
          <p:nvPicPr>
            <p:cNvPr id="73" name="Picture 72">
              <a:extLst>
                <a:ext uri="{FF2B5EF4-FFF2-40B4-BE49-F238E27FC236}">
                  <a16:creationId xmlns:a16="http://schemas.microsoft.com/office/drawing/2014/main" id="{C8053F06-EB0D-2346-8515-299D50C8BB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4754784"/>
              <a:ext cx="302486" cy="320453"/>
            </a:xfrm>
            <a:prstGeom prst="rect">
              <a:avLst/>
            </a:prstGeom>
          </p:spPr>
        </p:pic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0B8291EB-0AAA-3F4E-A8C4-968B62919BA4}"/>
              </a:ext>
            </a:extLst>
          </p:cNvPr>
          <p:cNvGrpSpPr/>
          <p:nvPr/>
        </p:nvGrpSpPr>
        <p:grpSpPr>
          <a:xfrm>
            <a:off x="3043446" y="5512256"/>
            <a:ext cx="1671962" cy="457200"/>
            <a:chOff x="4017119" y="5207124"/>
            <a:chExt cx="1671962" cy="457200"/>
          </a:xfrm>
        </p:grpSpPr>
        <p:sp>
          <p:nvSpPr>
            <p:cNvPr id="75" name="Rounded Rectangle 74">
              <a:extLst>
                <a:ext uri="{FF2B5EF4-FFF2-40B4-BE49-F238E27FC236}">
                  <a16:creationId xmlns:a16="http://schemas.microsoft.com/office/drawing/2014/main" id="{E1F58C76-BC8F-DA47-BE4C-CDB3FC855C1F}"/>
                </a:ext>
              </a:extLst>
            </p:cNvPr>
            <p:cNvSpPr/>
            <p:nvPr/>
          </p:nvSpPr>
          <p:spPr>
            <a:xfrm>
              <a:off x="4017119" y="5207124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Dev</a:t>
              </a:r>
            </a:p>
          </p:txBody>
        </p:sp>
        <p:pic>
          <p:nvPicPr>
            <p:cNvPr id="76" name="Picture 75">
              <a:extLst>
                <a:ext uri="{FF2B5EF4-FFF2-40B4-BE49-F238E27FC236}">
                  <a16:creationId xmlns:a16="http://schemas.microsoft.com/office/drawing/2014/main" id="{BE7222F2-E46C-D24D-9274-74172D3E30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5275497"/>
              <a:ext cx="302486" cy="320453"/>
            </a:xfrm>
            <a:prstGeom prst="rect">
              <a:avLst/>
            </a:prstGeom>
          </p:spPr>
        </p:pic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20A6728D-E1FE-0347-AF40-B76BB1783B2C}"/>
              </a:ext>
            </a:extLst>
          </p:cNvPr>
          <p:cNvGrpSpPr/>
          <p:nvPr/>
        </p:nvGrpSpPr>
        <p:grpSpPr>
          <a:xfrm>
            <a:off x="5355097" y="4462449"/>
            <a:ext cx="1671962" cy="457200"/>
            <a:chOff x="6712759" y="4120927"/>
            <a:chExt cx="1671962" cy="457200"/>
          </a:xfrm>
        </p:grpSpPr>
        <p:sp>
          <p:nvSpPr>
            <p:cNvPr id="78" name="Rounded Rectangle 77">
              <a:extLst>
                <a:ext uri="{FF2B5EF4-FFF2-40B4-BE49-F238E27FC236}">
                  <a16:creationId xmlns:a16="http://schemas.microsoft.com/office/drawing/2014/main" id="{3B0E8234-3CE1-DF42-8E6D-DB9C5611694E}"/>
                </a:ext>
              </a:extLst>
            </p:cNvPr>
            <p:cNvSpPr/>
            <p:nvPr/>
          </p:nvSpPr>
          <p:spPr>
            <a:xfrm>
              <a:off x="6712759" y="4120927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Core</a:t>
              </a:r>
            </a:p>
          </p:txBody>
        </p:sp>
        <p:pic>
          <p:nvPicPr>
            <p:cNvPr id="79" name="Picture 78">
              <a:extLst>
                <a:ext uri="{FF2B5EF4-FFF2-40B4-BE49-F238E27FC236}">
                  <a16:creationId xmlns:a16="http://schemas.microsoft.com/office/drawing/2014/main" id="{0A500287-9FB5-7041-86C5-CFE5DB56560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21808" y="4148397"/>
              <a:ext cx="385632" cy="381210"/>
            </a:xfrm>
            <a:prstGeom prst="rect">
              <a:avLst/>
            </a:prstGeom>
          </p:spPr>
        </p:pic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C3DF4CB6-C4B3-4447-BE1F-D9CEC4B5F9B8}"/>
              </a:ext>
            </a:extLst>
          </p:cNvPr>
          <p:cNvGrpSpPr/>
          <p:nvPr/>
        </p:nvGrpSpPr>
        <p:grpSpPr>
          <a:xfrm>
            <a:off x="5339120" y="4990168"/>
            <a:ext cx="1671962" cy="457200"/>
            <a:chOff x="6696782" y="4648646"/>
            <a:chExt cx="1671962" cy="457200"/>
          </a:xfrm>
        </p:grpSpPr>
        <p:sp>
          <p:nvSpPr>
            <p:cNvPr id="81" name="Rounded Rectangle 80">
              <a:extLst>
                <a:ext uri="{FF2B5EF4-FFF2-40B4-BE49-F238E27FC236}">
                  <a16:creationId xmlns:a16="http://schemas.microsoft.com/office/drawing/2014/main" id="{09303A77-EC7D-804A-A028-1D0E355D6295}"/>
                </a:ext>
              </a:extLst>
            </p:cNvPr>
            <p:cNvSpPr/>
            <p:nvPr/>
          </p:nvSpPr>
          <p:spPr>
            <a:xfrm>
              <a:off x="6696782" y="4648646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Ops</a:t>
              </a:r>
            </a:p>
          </p:txBody>
        </p:sp>
        <p:pic>
          <p:nvPicPr>
            <p:cNvPr id="82" name="Picture 81">
              <a:extLst>
                <a:ext uri="{FF2B5EF4-FFF2-40B4-BE49-F238E27FC236}">
                  <a16:creationId xmlns:a16="http://schemas.microsoft.com/office/drawing/2014/main" id="{C62228EF-758B-224C-BCA4-19C12DE4EF4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21808" y="4682718"/>
              <a:ext cx="385632" cy="381210"/>
            </a:xfrm>
            <a:prstGeom prst="rect">
              <a:avLst/>
            </a:prstGeom>
          </p:spPr>
        </p:pic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438F1ADB-C382-014C-B75A-BE11B7A3A2AF}"/>
              </a:ext>
            </a:extLst>
          </p:cNvPr>
          <p:cNvGrpSpPr/>
          <p:nvPr/>
        </p:nvGrpSpPr>
        <p:grpSpPr>
          <a:xfrm>
            <a:off x="5339120" y="5512256"/>
            <a:ext cx="1671962" cy="457200"/>
            <a:chOff x="6696782" y="5170734"/>
            <a:chExt cx="1671962" cy="457200"/>
          </a:xfrm>
        </p:grpSpPr>
        <p:sp>
          <p:nvSpPr>
            <p:cNvPr id="84" name="Rounded Rectangle 83">
              <a:extLst>
                <a:ext uri="{FF2B5EF4-FFF2-40B4-BE49-F238E27FC236}">
                  <a16:creationId xmlns:a16="http://schemas.microsoft.com/office/drawing/2014/main" id="{C248792F-7C5E-6945-B656-85C07CB03EEF}"/>
                </a:ext>
              </a:extLst>
            </p:cNvPr>
            <p:cNvSpPr/>
            <p:nvPr/>
          </p:nvSpPr>
          <p:spPr>
            <a:xfrm>
              <a:off x="6696782" y="5170734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Dev</a:t>
              </a:r>
            </a:p>
          </p:txBody>
        </p:sp>
        <p:pic>
          <p:nvPicPr>
            <p:cNvPr id="85" name="Picture 84">
              <a:extLst>
                <a:ext uri="{FF2B5EF4-FFF2-40B4-BE49-F238E27FC236}">
                  <a16:creationId xmlns:a16="http://schemas.microsoft.com/office/drawing/2014/main" id="{AD4EC5F8-D752-EF4F-B815-0879C2C3169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33333" y="5208729"/>
              <a:ext cx="385632" cy="381210"/>
            </a:xfrm>
            <a:prstGeom prst="rect">
              <a:avLst/>
            </a:prstGeom>
          </p:spPr>
        </p:pic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6B035C56-EC09-764E-87ED-CDAEFAB0BC89}"/>
              </a:ext>
            </a:extLst>
          </p:cNvPr>
          <p:cNvGrpSpPr/>
          <p:nvPr/>
        </p:nvGrpSpPr>
        <p:grpSpPr>
          <a:xfrm>
            <a:off x="7650959" y="4462449"/>
            <a:ext cx="1671962" cy="457200"/>
            <a:chOff x="9932685" y="4146080"/>
            <a:chExt cx="1671962" cy="457200"/>
          </a:xfrm>
        </p:grpSpPr>
        <p:sp>
          <p:nvSpPr>
            <p:cNvPr id="87" name="Rounded Rectangle 86">
              <a:extLst>
                <a:ext uri="{FF2B5EF4-FFF2-40B4-BE49-F238E27FC236}">
                  <a16:creationId xmlns:a16="http://schemas.microsoft.com/office/drawing/2014/main" id="{67E5E3F3-16CC-F541-BEEC-109A64D56971}"/>
                </a:ext>
              </a:extLst>
            </p:cNvPr>
            <p:cNvSpPr/>
            <p:nvPr/>
          </p:nvSpPr>
          <p:spPr>
            <a:xfrm>
              <a:off x="9932685" y="4146080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Core</a:t>
              </a:r>
            </a:p>
          </p:txBody>
        </p:sp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1C435B3E-0233-4447-B073-1BA7679A461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292710"/>
              <a:ext cx="783543" cy="186412"/>
            </a:xfrm>
            <a:prstGeom prst="rect">
              <a:avLst/>
            </a:prstGeom>
          </p:spPr>
        </p:pic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86414A8A-5FB9-7341-A847-5289ECFC545F}"/>
              </a:ext>
            </a:extLst>
          </p:cNvPr>
          <p:cNvGrpSpPr/>
          <p:nvPr/>
        </p:nvGrpSpPr>
        <p:grpSpPr>
          <a:xfrm>
            <a:off x="7650061" y="4983504"/>
            <a:ext cx="1671962" cy="457200"/>
            <a:chOff x="9929108" y="4703475"/>
            <a:chExt cx="1671962" cy="457200"/>
          </a:xfrm>
        </p:grpSpPr>
        <p:sp>
          <p:nvSpPr>
            <p:cNvPr id="90" name="Rounded Rectangle 89">
              <a:extLst>
                <a:ext uri="{FF2B5EF4-FFF2-40B4-BE49-F238E27FC236}">
                  <a16:creationId xmlns:a16="http://schemas.microsoft.com/office/drawing/2014/main" id="{5C9C495E-32E2-D04C-8618-024E9CDDBDBA}"/>
                </a:ext>
              </a:extLst>
            </p:cNvPr>
            <p:cNvSpPr/>
            <p:nvPr/>
          </p:nvSpPr>
          <p:spPr>
            <a:xfrm>
              <a:off x="9929108" y="4703475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Labs</a:t>
              </a:r>
            </a:p>
          </p:txBody>
        </p:sp>
        <p:pic>
          <p:nvPicPr>
            <p:cNvPr id="91" name="Picture 90">
              <a:extLst>
                <a:ext uri="{FF2B5EF4-FFF2-40B4-BE49-F238E27FC236}">
                  <a16:creationId xmlns:a16="http://schemas.microsoft.com/office/drawing/2014/main" id="{44FE94CC-FCDB-2B40-A5A6-BF222957797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838869"/>
              <a:ext cx="783543" cy="186412"/>
            </a:xfrm>
            <a:prstGeom prst="rect">
              <a:avLst/>
            </a:prstGeom>
          </p:spPr>
        </p:pic>
      </p:grpSp>
      <p:sp>
        <p:nvSpPr>
          <p:cNvPr id="92" name="Rounded Rectangle 91">
            <a:extLst>
              <a:ext uri="{FF2B5EF4-FFF2-40B4-BE49-F238E27FC236}">
                <a16:creationId xmlns:a16="http://schemas.microsoft.com/office/drawing/2014/main" id="{7FFB2623-B3B8-E041-9078-1066855C916F}"/>
              </a:ext>
            </a:extLst>
          </p:cNvPr>
          <p:cNvSpPr/>
          <p:nvPr/>
        </p:nvSpPr>
        <p:spPr>
          <a:xfrm>
            <a:off x="9964580" y="4455785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 NFVI</a:t>
            </a: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A5309315-8595-F94C-8B15-2023743543E9}"/>
              </a:ext>
            </a:extLst>
          </p:cNvPr>
          <p:cNvSpPr/>
          <p:nvPr/>
        </p:nvSpPr>
        <p:spPr>
          <a:xfrm>
            <a:off x="9961003" y="4990030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  VNF</a:t>
            </a:r>
          </a:p>
        </p:txBody>
      </p:sp>
      <p:pic>
        <p:nvPicPr>
          <p:cNvPr id="94" name="Picture 93">
            <a:extLst>
              <a:ext uri="{FF2B5EF4-FFF2-40B4-BE49-F238E27FC236}">
                <a16:creationId xmlns:a16="http://schemas.microsoft.com/office/drawing/2014/main" id="{6EC77A9C-6E79-D245-B097-330E9487AC8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93069" y="4524024"/>
            <a:ext cx="324046" cy="299118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id="{A8BA72F4-B320-3749-98C2-8D16851E4A4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62870" y="5055349"/>
            <a:ext cx="354245" cy="326994"/>
          </a:xfrm>
          <a:prstGeom prst="rect">
            <a:avLst/>
          </a:prstGeom>
        </p:spPr>
      </p:pic>
      <p:cxnSp>
        <p:nvCxnSpPr>
          <p:cNvPr id="96" name="Elbow Connector 95">
            <a:extLst>
              <a:ext uri="{FF2B5EF4-FFF2-40B4-BE49-F238E27FC236}">
                <a16:creationId xmlns:a16="http://schemas.microsoft.com/office/drawing/2014/main" id="{DC7CB768-BBB7-114B-ACA2-EAC4E87F5063}"/>
              </a:ext>
            </a:extLst>
          </p:cNvPr>
          <p:cNvCxnSpPr>
            <a:cxnSpLocks/>
            <a:stCxn id="5" idx="5"/>
            <a:endCxn id="87" idx="0"/>
          </p:cNvCxnSpPr>
          <p:nvPr/>
        </p:nvCxnSpPr>
        <p:spPr>
          <a:xfrm rot="16200000" flipH="1">
            <a:off x="7113382" y="3088891"/>
            <a:ext cx="1057002" cy="1690114"/>
          </a:xfrm>
          <a:prstGeom prst="bentConnector3">
            <a:avLst>
              <a:gd name="adj1" fmla="val 50000"/>
            </a:avLst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3C8D203-A877-D44E-A078-E94C64808D5D}"/>
              </a:ext>
            </a:extLst>
          </p:cNvPr>
          <p:cNvGrpSpPr/>
          <p:nvPr/>
        </p:nvGrpSpPr>
        <p:grpSpPr>
          <a:xfrm>
            <a:off x="7650959" y="5512262"/>
            <a:ext cx="1671962" cy="457200"/>
            <a:chOff x="9929108" y="4703475"/>
            <a:chExt cx="1671962" cy="457200"/>
          </a:xfrm>
        </p:grpSpPr>
        <p:sp>
          <p:nvSpPr>
            <p:cNvPr id="54" name="Rounded Rectangle 53">
              <a:extLst>
                <a:ext uri="{FF2B5EF4-FFF2-40B4-BE49-F238E27FC236}">
                  <a16:creationId xmlns:a16="http://schemas.microsoft.com/office/drawing/2014/main" id="{8EB43C2A-DB7C-674E-B6AB-3CF89374155D}"/>
                </a:ext>
              </a:extLst>
            </p:cNvPr>
            <p:cNvSpPr/>
            <p:nvPr/>
          </p:nvSpPr>
          <p:spPr>
            <a:xfrm>
              <a:off x="9929108" y="4703475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Dev </a:t>
              </a:r>
            </a:p>
          </p:txBody>
        </p:sp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CD27E446-E06A-0A4D-B01C-A9FAE7571C7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838869"/>
              <a:ext cx="783543" cy="186412"/>
            </a:xfrm>
            <a:prstGeom prst="rect">
              <a:avLst/>
            </a:prstGeom>
          </p:spPr>
        </p:pic>
      </p:grp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8635CB40-1A65-B342-8D63-FEEF0D2FC903}"/>
              </a:ext>
            </a:extLst>
          </p:cNvPr>
          <p:cNvSpPr/>
          <p:nvPr/>
        </p:nvSpPr>
        <p:spPr>
          <a:xfrm>
            <a:off x="9963560" y="5512256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 Dev</a:t>
            </a:r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2F9A0F10-7981-FB46-8621-F5152A6D7A4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62870" y="5578665"/>
            <a:ext cx="354245" cy="326994"/>
          </a:xfrm>
          <a:prstGeom prst="rect">
            <a:avLst/>
          </a:prstGeom>
        </p:spPr>
      </p:pic>
      <p:sp>
        <p:nvSpPr>
          <p:cNvPr id="55" name="Oval 54">
            <a:extLst>
              <a:ext uri="{FF2B5EF4-FFF2-40B4-BE49-F238E27FC236}">
                <a16:creationId xmlns:a16="http://schemas.microsoft.com/office/drawing/2014/main" id="{152B52A5-DBBC-7B43-9136-7BADE5A8F4A8}"/>
              </a:ext>
            </a:extLst>
          </p:cNvPr>
          <p:cNvSpPr/>
          <p:nvPr/>
        </p:nvSpPr>
        <p:spPr>
          <a:xfrm>
            <a:off x="510265" y="1724230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Community Strategy &amp; Oversight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EECEFE66-02DE-D147-B67C-4D4F628FA8CD}"/>
              </a:ext>
            </a:extLst>
          </p:cNvPr>
          <p:cNvSpPr/>
          <p:nvPr/>
        </p:nvSpPr>
        <p:spPr>
          <a:xfrm>
            <a:off x="8345957" y="1724230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Business | Technical Metrics</a:t>
            </a: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8A4CD19A-724F-5E43-9B64-48D735653B75}"/>
              </a:ext>
            </a:extLst>
          </p:cNvPr>
          <p:cNvSpPr/>
          <p:nvPr/>
        </p:nvSpPr>
        <p:spPr>
          <a:xfrm>
            <a:off x="6476905" y="1724230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Marketing &amp; Communications</a:t>
            </a:r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C0D4A9A8-0F72-7F47-ADF6-1A1ED617F833}"/>
              </a:ext>
            </a:extLst>
          </p:cNvPr>
          <p:cNvSpPr/>
          <p:nvPr/>
        </p:nvSpPr>
        <p:spPr>
          <a:xfrm>
            <a:off x="10215009" y="1713649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Technical F2F Workshop</a:t>
            </a:r>
          </a:p>
        </p:txBody>
      </p:sp>
      <p:cxnSp>
        <p:nvCxnSpPr>
          <p:cNvPr id="99" name="Elbow Connector 98">
            <a:extLst>
              <a:ext uri="{FF2B5EF4-FFF2-40B4-BE49-F238E27FC236}">
                <a16:creationId xmlns:a16="http://schemas.microsoft.com/office/drawing/2014/main" id="{B4F70870-ED0A-0447-B290-A167A2E67ADC}"/>
              </a:ext>
            </a:extLst>
          </p:cNvPr>
          <p:cNvCxnSpPr>
            <a:cxnSpLocks/>
            <a:stCxn id="36" idx="3"/>
            <a:endCxn id="55" idx="0"/>
          </p:cNvCxnSpPr>
          <p:nvPr/>
        </p:nvCxnSpPr>
        <p:spPr>
          <a:xfrm rot="5400000">
            <a:off x="3073249" y="-738639"/>
            <a:ext cx="735867" cy="4189871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Elbow Connector 99">
            <a:extLst>
              <a:ext uri="{FF2B5EF4-FFF2-40B4-BE49-F238E27FC236}">
                <a16:creationId xmlns:a16="http://schemas.microsoft.com/office/drawing/2014/main" id="{53B45F79-3D08-574B-A279-D83401F8A3B3}"/>
              </a:ext>
            </a:extLst>
          </p:cNvPr>
          <p:cNvCxnSpPr>
            <a:cxnSpLocks/>
            <a:stCxn id="36" idx="5"/>
            <a:endCxn id="98" idx="0"/>
          </p:cNvCxnSpPr>
          <p:nvPr/>
        </p:nvCxnSpPr>
        <p:spPr>
          <a:xfrm rot="16200000" flipH="1">
            <a:off x="8585871" y="-751470"/>
            <a:ext cx="725286" cy="4204952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3A329D3-9200-0B4D-A356-D09ADC0A96E9}"/>
              </a:ext>
            </a:extLst>
          </p:cNvPr>
          <p:cNvCxnSpPr>
            <a:endCxn id="37" idx="0"/>
          </p:cNvCxnSpPr>
          <p:nvPr/>
        </p:nvCxnSpPr>
        <p:spPr>
          <a:xfrm>
            <a:off x="3215298" y="1351006"/>
            <a:ext cx="0" cy="37322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FA3027BC-7B65-EE48-8EDE-2C99F405CE11}"/>
              </a:ext>
            </a:extLst>
          </p:cNvPr>
          <p:cNvCxnSpPr/>
          <p:nvPr/>
        </p:nvCxnSpPr>
        <p:spPr>
          <a:xfrm>
            <a:off x="5086548" y="1351006"/>
            <a:ext cx="0" cy="37322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314DB8CB-BF1E-3842-8332-21FE99B43CD3}"/>
              </a:ext>
            </a:extLst>
          </p:cNvPr>
          <p:cNvCxnSpPr/>
          <p:nvPr/>
        </p:nvCxnSpPr>
        <p:spPr>
          <a:xfrm>
            <a:off x="7291817" y="1367799"/>
            <a:ext cx="0" cy="37322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89234115-72FF-D044-BCED-252C66622FAA}"/>
              </a:ext>
            </a:extLst>
          </p:cNvPr>
          <p:cNvCxnSpPr/>
          <p:nvPr/>
        </p:nvCxnSpPr>
        <p:spPr>
          <a:xfrm>
            <a:off x="9181938" y="1368717"/>
            <a:ext cx="0" cy="37322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6E26900F-76DC-524C-8AA9-9E73D5E401C1}"/>
              </a:ext>
            </a:extLst>
          </p:cNvPr>
          <p:cNvCxnSpPr>
            <a:cxnSpLocks/>
            <a:stCxn id="36" idx="4"/>
            <a:endCxn id="5" idx="0"/>
          </p:cNvCxnSpPr>
          <p:nvPr/>
        </p:nvCxnSpPr>
        <p:spPr>
          <a:xfrm>
            <a:off x="6191078" y="1115855"/>
            <a:ext cx="4071" cy="1656045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F0717184-4E64-BC41-BB02-C34C423395E3}"/>
              </a:ext>
            </a:extLst>
          </p:cNvPr>
          <p:cNvSpPr/>
          <p:nvPr/>
        </p:nvSpPr>
        <p:spPr>
          <a:xfrm>
            <a:off x="510265" y="1115856"/>
            <a:ext cx="11376706" cy="4925164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2B944D07-1139-C446-86FA-C7CEC34CCE11}"/>
              </a:ext>
            </a:extLst>
          </p:cNvPr>
          <p:cNvSpPr/>
          <p:nvPr/>
        </p:nvSpPr>
        <p:spPr>
          <a:xfrm>
            <a:off x="5185776" y="141422"/>
            <a:ext cx="1956550" cy="987128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FCB53C21-6D52-5C4D-8FE4-E658DDB3FF2A}"/>
              </a:ext>
            </a:extLst>
          </p:cNvPr>
          <p:cNvSpPr/>
          <p:nvPr/>
        </p:nvSpPr>
        <p:spPr>
          <a:xfrm>
            <a:off x="4248369" y="1713649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Recruiting, Engagement, &amp; Adoption</a:t>
            </a:r>
          </a:p>
        </p:txBody>
      </p:sp>
    </p:spTree>
    <p:extLst>
      <p:ext uri="{BB962C8B-B14F-4D97-AF65-F5344CB8AC3E}">
        <p14:creationId xmlns:p14="http://schemas.microsoft.com/office/powerpoint/2010/main" val="4202642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2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19C9E-F5E1-5946-8FF6-7E646CD86B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dirty="0"/>
              <a:t>Current Onboarding Model.</a:t>
            </a:r>
          </a:p>
          <a:p>
            <a:pPr>
              <a:lnSpc>
                <a:spcPct val="150000"/>
              </a:lnSpc>
            </a:pPr>
            <a:r>
              <a:rPr lang="en-US" dirty="0"/>
              <a:t>Proposed Onboarding Model with CNTT.</a:t>
            </a:r>
          </a:p>
          <a:p>
            <a:pPr>
              <a:lnSpc>
                <a:spcPct val="150000"/>
              </a:lnSpc>
            </a:pPr>
            <a:r>
              <a:rPr lang="en-US" dirty="0"/>
              <a:t>Expectation from Operators.</a:t>
            </a:r>
          </a:p>
          <a:p>
            <a:pPr>
              <a:lnSpc>
                <a:spcPct val="150000"/>
              </a:lnSpc>
            </a:pPr>
            <a:r>
              <a:rPr lang="en-US" dirty="0"/>
              <a:t>Expectations from Vendors.</a:t>
            </a:r>
          </a:p>
          <a:p>
            <a:pPr>
              <a:lnSpc>
                <a:spcPct val="150000"/>
              </a:lnSpc>
            </a:pPr>
            <a:r>
              <a:rPr lang="en-US" dirty="0"/>
              <a:t>Expectations from Open Source Communities.</a:t>
            </a:r>
          </a:p>
          <a:p>
            <a:pPr>
              <a:lnSpc>
                <a:spcPct val="150000"/>
              </a:lnSpc>
            </a:pPr>
            <a:r>
              <a:rPr lang="en-US" dirty="0"/>
              <a:t>More discussion about transitional plans on Day 4.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19ED45D-8EF7-6D4D-9475-FF40CCAB8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Telco | Partner Adoption</a:t>
            </a:r>
          </a:p>
        </p:txBody>
      </p:sp>
    </p:spTree>
    <p:extLst>
      <p:ext uri="{BB962C8B-B14F-4D97-AF65-F5344CB8AC3E}">
        <p14:creationId xmlns:p14="http://schemas.microsoft.com/office/powerpoint/2010/main" val="2826521296"/>
      </p:ext>
    </p:extLst>
  </p:cSld>
  <p:clrMapOvr>
    <a:masterClrMapping/>
  </p:clrMapOvr>
  <p:transition>
    <p:wipe dir="r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703E2EF-B2A2-7A4C-B4F6-C11E84492A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Traditional Onboarding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0BF9484-07EA-B941-80C8-A31E5E558C41}"/>
              </a:ext>
            </a:extLst>
          </p:cNvPr>
          <p:cNvGrpSpPr/>
          <p:nvPr/>
        </p:nvGrpSpPr>
        <p:grpSpPr>
          <a:xfrm>
            <a:off x="922957" y="1300800"/>
            <a:ext cx="9289273" cy="4120541"/>
            <a:chOff x="1757146" y="1558364"/>
            <a:chExt cx="9289273" cy="4120541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FA5BC872-3D71-9D49-8EAE-319755F3D660}"/>
                </a:ext>
              </a:extLst>
            </p:cNvPr>
            <p:cNvSpPr/>
            <p:nvPr/>
          </p:nvSpPr>
          <p:spPr>
            <a:xfrm>
              <a:off x="1757146" y="1558364"/>
              <a:ext cx="9289273" cy="41205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358301E0-23FC-B347-ABD1-F79D125314B4}"/>
                </a:ext>
              </a:extLst>
            </p:cNvPr>
            <p:cNvGrpSpPr/>
            <p:nvPr/>
          </p:nvGrpSpPr>
          <p:grpSpPr>
            <a:xfrm>
              <a:off x="3580094" y="1655757"/>
              <a:ext cx="889813" cy="1004340"/>
              <a:chOff x="1546616" y="1962672"/>
              <a:chExt cx="889813" cy="1004340"/>
            </a:xfrm>
          </p:grpSpPr>
          <p:pic>
            <p:nvPicPr>
              <p:cNvPr id="6" name="Picture 2" descr="Image result for businessman clipart">
                <a:extLst>
                  <a:ext uri="{FF2B5EF4-FFF2-40B4-BE49-F238E27FC236}">
                    <a16:creationId xmlns:a16="http://schemas.microsoft.com/office/drawing/2014/main" id="{FC78B9D4-3BF6-D948-AEBA-775DFB88250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07679" y="1962672"/>
                <a:ext cx="771291" cy="7712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5683E5E-9DCC-E24C-843F-1FDA37BC5A16}"/>
                  </a:ext>
                </a:extLst>
              </p:cNvPr>
              <p:cNvSpPr txBox="1"/>
              <p:nvPr/>
            </p:nvSpPr>
            <p:spPr>
              <a:xfrm>
                <a:off x="1546616" y="2690015"/>
                <a:ext cx="889813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VNF Vendor</a:t>
                </a:r>
              </a:p>
            </p:txBody>
          </p:sp>
        </p:grpSp>
        <p:grpSp>
          <p:nvGrpSpPr>
            <p:cNvPr id="8" name="Group 21">
              <a:extLst>
                <a:ext uri="{FF2B5EF4-FFF2-40B4-BE49-F238E27FC236}">
                  <a16:creationId xmlns:a16="http://schemas.microsoft.com/office/drawing/2014/main" id="{1CAC3F5A-895C-E749-9D50-5E59C4C562A1}"/>
                </a:ext>
              </a:extLst>
            </p:cNvPr>
            <p:cNvGrpSpPr/>
            <p:nvPr/>
          </p:nvGrpSpPr>
          <p:grpSpPr>
            <a:xfrm>
              <a:off x="3582874" y="4529747"/>
              <a:ext cx="897808" cy="1008984"/>
              <a:chOff x="1044215" y="1728788"/>
              <a:chExt cx="897808" cy="1008984"/>
            </a:xfrm>
          </p:grpSpPr>
          <p:pic>
            <p:nvPicPr>
              <p:cNvPr id="9" name="Picture 2" descr="C:\Users\k00365106\AppData\Local\Microsoft\Windows\Temporary Internet Files\Content.IE5\JQV4LJC6\Crystal_Clear_kdm_user_female[1].png">
                <a:extLst>
                  <a:ext uri="{FF2B5EF4-FFF2-40B4-BE49-F238E27FC236}">
                    <a16:creationId xmlns:a16="http://schemas.microsoft.com/office/drawing/2014/main" id="{CF625DD0-BA31-6F4D-8582-04E8B38D86C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103313" y="1728788"/>
                <a:ext cx="783360" cy="783360"/>
              </a:xfrm>
              <a:prstGeom prst="rect">
                <a:avLst/>
              </a:prstGeom>
              <a:noFill/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F4E81BB-B7D5-504F-92FD-54F7930B2F6E}"/>
                  </a:ext>
                </a:extLst>
              </p:cNvPr>
              <p:cNvSpPr txBox="1"/>
              <p:nvPr/>
            </p:nvSpPr>
            <p:spPr>
              <a:xfrm>
                <a:off x="1044215" y="2460775"/>
                <a:ext cx="897808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NFVI Vendor</a:t>
                </a:r>
              </a:p>
            </p:txBody>
          </p:sp>
        </p:grpSp>
        <p:sp>
          <p:nvSpPr>
            <p:cNvPr id="12" name="Right Arrow 11">
              <a:extLst>
                <a:ext uri="{FF2B5EF4-FFF2-40B4-BE49-F238E27FC236}">
                  <a16:creationId xmlns:a16="http://schemas.microsoft.com/office/drawing/2014/main" id="{8400F184-2629-0C44-BCAC-D3E9AAFD4EE4}"/>
                </a:ext>
              </a:extLst>
            </p:cNvPr>
            <p:cNvSpPr/>
            <p:nvPr/>
          </p:nvSpPr>
          <p:spPr>
            <a:xfrm>
              <a:off x="4605084" y="488788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13" name="Right Arrow 12">
              <a:extLst>
                <a:ext uri="{FF2B5EF4-FFF2-40B4-BE49-F238E27FC236}">
                  <a16:creationId xmlns:a16="http://schemas.microsoft.com/office/drawing/2014/main" id="{4FC126B2-6F5E-0341-8A8B-1B53E614279F}"/>
                </a:ext>
              </a:extLst>
            </p:cNvPr>
            <p:cNvSpPr/>
            <p:nvPr/>
          </p:nvSpPr>
          <p:spPr>
            <a:xfrm>
              <a:off x="4605084" y="1976350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84014BA0-B273-394D-AF4A-DF3886F87CE8}"/>
                </a:ext>
              </a:extLst>
            </p:cNvPr>
            <p:cNvGrpSpPr/>
            <p:nvPr/>
          </p:nvGrpSpPr>
          <p:grpSpPr>
            <a:xfrm>
              <a:off x="5525393" y="1778002"/>
              <a:ext cx="1491616" cy="771292"/>
              <a:chOff x="4497705" y="1455434"/>
              <a:chExt cx="1491616" cy="771292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57C13C08-1E63-7C4E-BC99-846DED00A2B7}"/>
                  </a:ext>
                </a:extLst>
              </p:cNvPr>
              <p:cNvSpPr/>
              <p:nvPr/>
            </p:nvSpPr>
            <p:spPr>
              <a:xfrm>
                <a:off x="4497705" y="1455434"/>
                <a:ext cx="1491616" cy="771292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 cap="flat" cmpd="sng" algn="ctr">
                <a:solidFill>
                  <a:schemeClr val="tx2"/>
                </a:solidFill>
                <a:prstDash val="dash"/>
                <a:headEnd type="none" w="sm" len="sm"/>
                <a:tailEnd type="none" w="sm" len="sm"/>
              </a:ln>
              <a:effectLst/>
            </p:spPr>
            <p:txBody>
              <a:bodyPr wrap="square" tIns="0" anchor="t" anchorCtr="0"/>
              <a:lstStyle/>
              <a:p>
                <a:pPr marL="0" marR="0" lvl="0" indent="0" algn="l" defTabSz="91435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odafone Rg"/>
                  <a:ea typeface="+mn-ea"/>
                  <a:cs typeface="+mn-cs"/>
                </a:endParaRPr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C8A6D79B-E685-E742-B537-72C3B303537B}"/>
                  </a:ext>
                </a:extLst>
              </p:cNvPr>
              <p:cNvSpPr/>
              <p:nvPr/>
            </p:nvSpPr>
            <p:spPr>
              <a:xfrm>
                <a:off x="5085455" y="1508536"/>
                <a:ext cx="377669" cy="29652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txBody>
              <a:bodyPr spcFirstLastPara="0" vert="horz" wrap="square" lIns="6350" tIns="6350" rIns="6350" bIns="6350" numCol="1" spcCol="1270" rtlCol="0" anchor="ctr" anchorCtr="0">
                <a:noAutofit/>
              </a:bodyPr>
              <a:lstStyle/>
              <a:p>
                <a:pPr marL="0" marR="0" lvl="0" indent="0" algn="ctr" defTabSz="444489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rPr>
                  <a:t>VNF</a:t>
                </a:r>
              </a:p>
            </p:txBody>
          </p: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E570C6BD-F747-0442-8A78-5FC9D491307A}"/>
                  </a:ext>
                </a:extLst>
              </p:cNvPr>
              <p:cNvGrpSpPr/>
              <p:nvPr/>
            </p:nvGrpSpPr>
            <p:grpSpPr>
              <a:xfrm>
                <a:off x="4567791" y="1838928"/>
                <a:ext cx="390469" cy="351997"/>
                <a:chOff x="4567791" y="1838928"/>
                <a:chExt cx="390469" cy="351997"/>
              </a:xfrm>
            </p:grpSpPr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AD604D7E-CE23-C44A-81F6-1AEE20EDBCFF}"/>
                    </a:ext>
                  </a:extLst>
                </p:cNvPr>
                <p:cNvSpPr/>
                <p:nvPr/>
              </p:nvSpPr>
              <p:spPr>
                <a:xfrm>
                  <a:off x="4567791" y="1838928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AE33AD46-6735-6A41-9053-32CB830BC247}"/>
                    </a:ext>
                  </a:extLst>
                </p:cNvPr>
                <p:cNvSpPr txBox="1"/>
                <p:nvPr/>
              </p:nvSpPr>
              <p:spPr>
                <a:xfrm>
                  <a:off x="4604520" y="1861310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Control</a:t>
                  </a:r>
                </a:p>
              </p:txBody>
            </p: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4616C9D6-61F2-264C-B554-7C044D08B41A}"/>
                    </a:ext>
                  </a:extLst>
                </p:cNvPr>
                <p:cNvSpPr txBox="1"/>
                <p:nvPr/>
              </p:nvSpPr>
              <p:spPr>
                <a:xfrm>
                  <a:off x="4595832" y="2006086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DC6FCE9D-11E5-504F-B078-4AB79E3F76FA}"/>
                  </a:ext>
                </a:extLst>
              </p:cNvPr>
              <p:cNvGrpSpPr/>
              <p:nvPr/>
            </p:nvGrpSpPr>
            <p:grpSpPr>
              <a:xfrm>
                <a:off x="5048726" y="1838431"/>
                <a:ext cx="390469" cy="351997"/>
                <a:chOff x="5048726" y="1838431"/>
                <a:chExt cx="390469" cy="351997"/>
              </a:xfrm>
            </p:grpSpPr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id="{29763417-437F-E94C-9020-8B6F45A407C1}"/>
                    </a:ext>
                  </a:extLst>
                </p:cNvPr>
                <p:cNvSpPr/>
                <p:nvPr/>
              </p:nvSpPr>
              <p:spPr>
                <a:xfrm>
                  <a:off x="5048726" y="1838431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0A7747C0-5783-2744-9092-BBF05DD30AEB}"/>
                    </a:ext>
                  </a:extLst>
                </p:cNvPr>
                <p:cNvSpPr txBox="1"/>
                <p:nvPr/>
              </p:nvSpPr>
              <p:spPr>
                <a:xfrm>
                  <a:off x="5085455" y="1860814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</a:t>
                  </a:r>
                </a:p>
              </p:txBody>
            </p: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FCCE1EEE-ECD4-C44E-A96D-994363B8455F}"/>
                    </a:ext>
                  </a:extLst>
                </p:cNvPr>
                <p:cNvSpPr txBox="1"/>
                <p:nvPr/>
              </p:nvSpPr>
              <p:spPr>
                <a:xfrm>
                  <a:off x="5076767" y="2005591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5CBCF906-85EC-DD42-A475-77BF392FF4DB}"/>
                  </a:ext>
                </a:extLst>
              </p:cNvPr>
              <p:cNvGrpSpPr/>
              <p:nvPr/>
            </p:nvGrpSpPr>
            <p:grpSpPr>
              <a:xfrm>
                <a:off x="5519795" y="1839399"/>
                <a:ext cx="390469" cy="351997"/>
                <a:chOff x="5519795" y="1839399"/>
                <a:chExt cx="390469" cy="351997"/>
              </a:xfrm>
            </p:grpSpPr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5561DD74-50E9-BA4F-9FFB-3E6DC27B8416}"/>
                    </a:ext>
                  </a:extLst>
                </p:cNvPr>
                <p:cNvSpPr/>
                <p:nvPr/>
              </p:nvSpPr>
              <p:spPr>
                <a:xfrm>
                  <a:off x="5519795" y="1839399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FD846DD7-4807-7B48-90D6-D30DD35DC369}"/>
                    </a:ext>
                  </a:extLst>
                </p:cNvPr>
                <p:cNvSpPr txBox="1"/>
                <p:nvPr/>
              </p:nvSpPr>
              <p:spPr>
                <a:xfrm>
                  <a:off x="5556524" y="1861782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DP-E</a:t>
                  </a:r>
                </a:p>
              </p:txBody>
            </p:sp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A1AB7EFB-8800-604D-8D6D-0FB879B9E02B}"/>
                    </a:ext>
                  </a:extLst>
                </p:cNvPr>
                <p:cNvSpPr txBox="1"/>
                <p:nvPr/>
              </p:nvSpPr>
              <p:spPr>
                <a:xfrm>
                  <a:off x="5547836" y="2006558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</p:grpSp>
        <p:sp>
          <p:nvSpPr>
            <p:cNvPr id="28" name="Right Arrow 27">
              <a:extLst>
                <a:ext uri="{FF2B5EF4-FFF2-40B4-BE49-F238E27FC236}">
                  <a16:creationId xmlns:a16="http://schemas.microsoft.com/office/drawing/2014/main" id="{D150B334-2970-4442-B8B2-20E25B2557B0}"/>
                </a:ext>
              </a:extLst>
            </p:cNvPr>
            <p:cNvSpPr/>
            <p:nvPr/>
          </p:nvSpPr>
          <p:spPr>
            <a:xfrm>
              <a:off x="2745649" y="1976350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B5510C9A-C194-9F4A-8E68-76A97B66238A}"/>
                </a:ext>
              </a:extLst>
            </p:cNvPr>
            <p:cNvGrpSpPr/>
            <p:nvPr/>
          </p:nvGrpSpPr>
          <p:grpSpPr>
            <a:xfrm>
              <a:off x="1757146" y="1754106"/>
              <a:ext cx="859498" cy="859498"/>
              <a:chOff x="624840" y="1517486"/>
              <a:chExt cx="859498" cy="859498"/>
            </a:xfrm>
          </p:grpSpPr>
          <p:pic>
            <p:nvPicPr>
              <p:cNvPr id="27" name="Picture 26">
                <a:hlinkClick r:id="rId4" action="ppaction://hlinkfile"/>
                <a:extLst>
                  <a:ext uri="{FF2B5EF4-FFF2-40B4-BE49-F238E27FC236}">
                    <a16:creationId xmlns:a16="http://schemas.microsoft.com/office/drawing/2014/main" id="{BC5424D1-DDAC-B848-87C6-80F38DA12D9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BE2A42E4-6BFC-0940-A439-468F968398A0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0A357A60-CF03-2341-8CAC-84A197DAC161}"/>
                </a:ext>
              </a:extLst>
            </p:cNvPr>
            <p:cNvGrpSpPr/>
            <p:nvPr/>
          </p:nvGrpSpPr>
          <p:grpSpPr>
            <a:xfrm>
              <a:off x="1757146" y="4659189"/>
              <a:ext cx="859498" cy="859498"/>
              <a:chOff x="624840" y="1517486"/>
              <a:chExt cx="859498" cy="859498"/>
            </a:xfrm>
          </p:grpSpPr>
          <p:pic>
            <p:nvPicPr>
              <p:cNvPr id="32" name="Picture 31">
                <a:hlinkClick r:id="rId4" action="ppaction://hlinkfile"/>
                <a:extLst>
                  <a:ext uri="{FF2B5EF4-FFF2-40B4-BE49-F238E27FC236}">
                    <a16:creationId xmlns:a16="http://schemas.microsoft.com/office/drawing/2014/main" id="{5314054E-14E4-E940-9778-77E514FF8E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C9695BB7-CA44-934C-A350-C81321FCA7AC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4" name="Right Arrow 33">
              <a:extLst>
                <a:ext uri="{FF2B5EF4-FFF2-40B4-BE49-F238E27FC236}">
                  <a16:creationId xmlns:a16="http://schemas.microsoft.com/office/drawing/2014/main" id="{9A874CA6-582D-5144-8028-444AA6750B46}"/>
                </a:ext>
              </a:extLst>
            </p:cNvPr>
            <p:cNvSpPr/>
            <p:nvPr/>
          </p:nvSpPr>
          <p:spPr>
            <a:xfrm>
              <a:off x="2742192" y="488788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8F395654-09C4-E14F-B2B6-E6D0D200B8E7}"/>
                </a:ext>
              </a:extLst>
            </p:cNvPr>
            <p:cNvSpPr txBox="1"/>
            <p:nvPr/>
          </p:nvSpPr>
          <p:spPr>
            <a:xfrm rot="19488989">
              <a:off x="1936036" y="2089987"/>
              <a:ext cx="4700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VNF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6AC14575-92F5-4547-A41A-C70A9ACA410E}"/>
                </a:ext>
              </a:extLst>
            </p:cNvPr>
            <p:cNvSpPr txBox="1"/>
            <p:nvPr/>
          </p:nvSpPr>
          <p:spPr>
            <a:xfrm rot="19488989">
              <a:off x="1926429" y="4985958"/>
              <a:ext cx="5052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NFVI</a:t>
              </a:r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7CB9B70B-755A-B541-BF80-84AC2BCE0DFA}"/>
                </a:ext>
              </a:extLst>
            </p:cNvPr>
            <p:cNvGrpSpPr/>
            <p:nvPr/>
          </p:nvGrpSpPr>
          <p:grpSpPr>
            <a:xfrm>
              <a:off x="5560425" y="4683085"/>
              <a:ext cx="1432095" cy="778158"/>
              <a:chOff x="4504361" y="4281610"/>
              <a:chExt cx="1432095" cy="778158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01803C73-401B-F448-B42B-EDE0D36EE3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04520" y="4644867"/>
                <a:ext cx="1068750" cy="414901"/>
              </a:xfrm>
              <a:prstGeom prst="rect">
                <a:avLst/>
              </a:prstGeom>
            </p:spPr>
          </p:pic>
          <p:pic>
            <p:nvPicPr>
              <p:cNvPr id="41" name="Picture 2" descr="Image result for KVM logo png">
                <a:extLst>
                  <a:ext uri="{FF2B5EF4-FFF2-40B4-BE49-F238E27FC236}">
                    <a16:creationId xmlns:a16="http://schemas.microsoft.com/office/drawing/2014/main" id="{22475DCC-CB1E-AD4D-AD99-F06F71C3A6F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59958" y="4504692"/>
                <a:ext cx="504864" cy="1598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39763750-FD1D-744F-8B72-6066F918A10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04361" y="4524385"/>
                <a:ext cx="355438" cy="305823"/>
              </a:xfrm>
              <a:prstGeom prst="rect">
                <a:avLst/>
              </a:prstGeom>
            </p:spPr>
          </p:pic>
          <p:pic>
            <p:nvPicPr>
              <p:cNvPr id="43" name="Picture 42">
                <a:extLst>
                  <a:ext uri="{FF2B5EF4-FFF2-40B4-BE49-F238E27FC236}">
                    <a16:creationId xmlns:a16="http://schemas.microsoft.com/office/drawing/2014/main" id="{A8F06E78-7840-844C-8743-136C5B13FAE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606548" y="4484671"/>
                <a:ext cx="329908" cy="320391"/>
              </a:xfrm>
              <a:prstGeom prst="rect">
                <a:avLst/>
              </a:prstGeom>
            </p:spPr>
          </p:pic>
          <p:pic>
            <p:nvPicPr>
              <p:cNvPr id="44" name="Picture 43">
                <a:extLst>
                  <a:ext uri="{FF2B5EF4-FFF2-40B4-BE49-F238E27FC236}">
                    <a16:creationId xmlns:a16="http://schemas.microsoft.com/office/drawing/2014/main" id="{160A6AF1-7A70-F843-AD36-AEDE67AD47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750566" y="4281610"/>
                <a:ext cx="769826" cy="201845"/>
              </a:xfrm>
              <a:prstGeom prst="rect">
                <a:avLst/>
              </a:prstGeom>
            </p:spPr>
          </p:pic>
        </p:grpSp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AA63AB5C-73E9-304A-ABCA-F0FC48122E2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769609" y="3041803"/>
              <a:ext cx="2165910" cy="1301034"/>
            </a:xfrm>
            <a:prstGeom prst="rect">
              <a:avLst/>
            </a:prstGeom>
          </p:spPr>
        </p:pic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B914BD4F-7AE1-544E-8E5D-D04A1752A514}"/>
                </a:ext>
              </a:extLst>
            </p:cNvPr>
            <p:cNvSpPr txBox="1"/>
            <p:nvPr/>
          </p:nvSpPr>
          <p:spPr>
            <a:xfrm rot="16200000">
              <a:off x="5345284" y="3466309"/>
              <a:ext cx="146226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Design &amp; Implementation</a:t>
              </a:r>
            </a:p>
          </p:txBody>
        </p:sp>
        <p:sp>
          <p:nvSpPr>
            <p:cNvPr id="53" name="Left-up Arrow 52">
              <a:extLst>
                <a:ext uri="{FF2B5EF4-FFF2-40B4-BE49-F238E27FC236}">
                  <a16:creationId xmlns:a16="http://schemas.microsoft.com/office/drawing/2014/main" id="{403525FD-5F73-C74C-BFA2-B64F8A99A499}"/>
                </a:ext>
              </a:extLst>
            </p:cNvPr>
            <p:cNvSpPr/>
            <p:nvPr/>
          </p:nvSpPr>
          <p:spPr>
            <a:xfrm rot="16200000">
              <a:off x="8247858" y="881779"/>
              <a:ext cx="782152" cy="3062918"/>
            </a:xfrm>
            <a:prstGeom prst="leftUpArrow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Left-up Arrow 53">
              <a:extLst>
                <a:ext uri="{FF2B5EF4-FFF2-40B4-BE49-F238E27FC236}">
                  <a16:creationId xmlns:a16="http://schemas.microsoft.com/office/drawing/2014/main" id="{6088A270-B063-544F-B914-7ED44336F3EF}"/>
                </a:ext>
              </a:extLst>
            </p:cNvPr>
            <p:cNvSpPr/>
            <p:nvPr/>
          </p:nvSpPr>
          <p:spPr>
            <a:xfrm>
              <a:off x="7107476" y="4470432"/>
              <a:ext cx="3062918" cy="783360"/>
            </a:xfrm>
            <a:prstGeom prst="leftUpArrow">
              <a:avLst/>
            </a:prstGeom>
            <a:solidFill>
              <a:srgbClr val="B5DF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Up-down Arrow 54">
              <a:extLst>
                <a:ext uri="{FF2B5EF4-FFF2-40B4-BE49-F238E27FC236}">
                  <a16:creationId xmlns:a16="http://schemas.microsoft.com/office/drawing/2014/main" id="{DDDD3794-C649-5648-B5EB-207654E2D140}"/>
                </a:ext>
              </a:extLst>
            </p:cNvPr>
            <p:cNvSpPr/>
            <p:nvPr/>
          </p:nvSpPr>
          <p:spPr>
            <a:xfrm>
              <a:off x="6104862" y="2627245"/>
              <a:ext cx="433191" cy="1991198"/>
            </a:xfrm>
            <a:prstGeom prst="upDownArrow">
              <a:avLst/>
            </a:prstGeom>
            <a:gradFill>
              <a:gsLst>
                <a:gs pos="37000">
                  <a:srgbClr val="3F3F3F"/>
                </a:gs>
                <a:gs pos="100000">
                  <a:srgbClr val="B5DF86"/>
                </a:gs>
                <a:gs pos="50000">
                  <a:srgbClr val="B5DF86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08DF0964-68F5-AE4E-A514-12BA7697F515}"/>
                </a:ext>
              </a:extLst>
            </p:cNvPr>
            <p:cNvGrpSpPr/>
            <p:nvPr/>
          </p:nvGrpSpPr>
          <p:grpSpPr>
            <a:xfrm>
              <a:off x="6992520" y="2746455"/>
              <a:ext cx="1511580" cy="1907329"/>
              <a:chOff x="3625304" y="4255935"/>
              <a:chExt cx="1036042" cy="782789"/>
            </a:xfrm>
          </p:grpSpPr>
          <p:sp>
            <p:nvSpPr>
              <p:cNvPr id="57" name="Curved Right Arrow 56">
                <a:extLst>
                  <a:ext uri="{FF2B5EF4-FFF2-40B4-BE49-F238E27FC236}">
                    <a16:creationId xmlns:a16="http://schemas.microsoft.com/office/drawing/2014/main" id="{235BE538-6AA4-074D-830F-189BCCB032F0}"/>
                  </a:ext>
                </a:extLst>
              </p:cNvPr>
              <p:cNvSpPr/>
              <p:nvPr/>
            </p:nvSpPr>
            <p:spPr>
              <a:xfrm>
                <a:off x="3625304" y="4297157"/>
                <a:ext cx="469900" cy="741567"/>
              </a:xfrm>
              <a:prstGeom prst="curvedRightArrow">
                <a:avLst/>
              </a:prstGeom>
              <a:solidFill>
                <a:schemeClr val="accent1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" name="Curved Right Arrow 57">
                <a:extLst>
                  <a:ext uri="{FF2B5EF4-FFF2-40B4-BE49-F238E27FC236}">
                    <a16:creationId xmlns:a16="http://schemas.microsoft.com/office/drawing/2014/main" id="{4319A5B4-70F4-0147-BFD8-A8D2C907E4AB}"/>
                  </a:ext>
                </a:extLst>
              </p:cNvPr>
              <p:cNvSpPr/>
              <p:nvPr/>
            </p:nvSpPr>
            <p:spPr>
              <a:xfrm rot="10800000">
                <a:off x="4191446" y="4255935"/>
                <a:ext cx="469900" cy="741567"/>
              </a:xfrm>
              <a:prstGeom prst="curvedRightArrow">
                <a:avLst/>
              </a:prstGeom>
              <a:solidFill>
                <a:schemeClr val="accent1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61" name="Picture 60">
              <a:extLst>
                <a:ext uri="{FF2B5EF4-FFF2-40B4-BE49-F238E27FC236}">
                  <a16:creationId xmlns:a16="http://schemas.microsoft.com/office/drawing/2014/main" id="{AA6732E3-6D28-F743-8B4E-0F5093FE922E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72567" y="3036629"/>
              <a:ext cx="1312111" cy="1290741"/>
            </a:xfrm>
            <a:prstGeom prst="rect">
              <a:avLst/>
            </a:prstGeom>
          </p:spPr>
        </p:pic>
      </p:grpSp>
      <p:grpSp>
        <p:nvGrpSpPr>
          <p:cNvPr id="261" name="Group 260">
            <a:extLst>
              <a:ext uri="{FF2B5EF4-FFF2-40B4-BE49-F238E27FC236}">
                <a16:creationId xmlns:a16="http://schemas.microsoft.com/office/drawing/2014/main" id="{8185C1BD-2D63-9845-93A3-31C3AC1A91D1}"/>
              </a:ext>
            </a:extLst>
          </p:cNvPr>
          <p:cNvGrpSpPr/>
          <p:nvPr/>
        </p:nvGrpSpPr>
        <p:grpSpPr>
          <a:xfrm>
            <a:off x="1075357" y="1453200"/>
            <a:ext cx="9289273" cy="4120541"/>
            <a:chOff x="1757146" y="1558364"/>
            <a:chExt cx="9289273" cy="4120541"/>
          </a:xfrm>
        </p:grpSpPr>
        <p:sp>
          <p:nvSpPr>
            <p:cNvPr id="262" name="Rectangle 261">
              <a:extLst>
                <a:ext uri="{FF2B5EF4-FFF2-40B4-BE49-F238E27FC236}">
                  <a16:creationId xmlns:a16="http://schemas.microsoft.com/office/drawing/2014/main" id="{EA49E940-95F7-C54F-8F92-B39EC062161D}"/>
                </a:ext>
              </a:extLst>
            </p:cNvPr>
            <p:cNvSpPr/>
            <p:nvPr/>
          </p:nvSpPr>
          <p:spPr>
            <a:xfrm>
              <a:off x="1757146" y="1558364"/>
              <a:ext cx="9289273" cy="41205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63" name="Group 262">
              <a:extLst>
                <a:ext uri="{FF2B5EF4-FFF2-40B4-BE49-F238E27FC236}">
                  <a16:creationId xmlns:a16="http://schemas.microsoft.com/office/drawing/2014/main" id="{F5618ACE-1FDD-B541-8D0D-E90B20DE33E4}"/>
                </a:ext>
              </a:extLst>
            </p:cNvPr>
            <p:cNvGrpSpPr/>
            <p:nvPr/>
          </p:nvGrpSpPr>
          <p:grpSpPr>
            <a:xfrm>
              <a:off x="3580094" y="1655757"/>
              <a:ext cx="889813" cy="1004340"/>
              <a:chOff x="1546616" y="1962672"/>
              <a:chExt cx="889813" cy="1004340"/>
            </a:xfrm>
          </p:grpSpPr>
          <p:pic>
            <p:nvPicPr>
              <p:cNvPr id="309" name="Picture 2" descr="Image result for businessman clipart">
                <a:extLst>
                  <a:ext uri="{FF2B5EF4-FFF2-40B4-BE49-F238E27FC236}">
                    <a16:creationId xmlns:a16="http://schemas.microsoft.com/office/drawing/2014/main" id="{274C8879-BA80-4645-A4BE-09392567DA6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07679" y="1962672"/>
                <a:ext cx="771291" cy="7712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10" name="TextBox 309">
                <a:extLst>
                  <a:ext uri="{FF2B5EF4-FFF2-40B4-BE49-F238E27FC236}">
                    <a16:creationId xmlns:a16="http://schemas.microsoft.com/office/drawing/2014/main" id="{5E4C8A18-5517-1B4B-8C09-B9C8FB676851}"/>
                  </a:ext>
                </a:extLst>
              </p:cNvPr>
              <p:cNvSpPr txBox="1"/>
              <p:nvPr/>
            </p:nvSpPr>
            <p:spPr>
              <a:xfrm>
                <a:off x="1546616" y="2690015"/>
                <a:ext cx="889813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VNF Vendor</a:t>
                </a:r>
              </a:p>
            </p:txBody>
          </p:sp>
        </p:grpSp>
        <p:grpSp>
          <p:nvGrpSpPr>
            <p:cNvPr id="264" name="Group 21">
              <a:extLst>
                <a:ext uri="{FF2B5EF4-FFF2-40B4-BE49-F238E27FC236}">
                  <a16:creationId xmlns:a16="http://schemas.microsoft.com/office/drawing/2014/main" id="{79C95AFA-0A9D-C64B-9A04-8683EF1509EE}"/>
                </a:ext>
              </a:extLst>
            </p:cNvPr>
            <p:cNvGrpSpPr/>
            <p:nvPr/>
          </p:nvGrpSpPr>
          <p:grpSpPr>
            <a:xfrm>
              <a:off x="3582874" y="4529747"/>
              <a:ext cx="897808" cy="1008984"/>
              <a:chOff x="1044215" y="1728788"/>
              <a:chExt cx="897808" cy="1008984"/>
            </a:xfrm>
          </p:grpSpPr>
          <p:pic>
            <p:nvPicPr>
              <p:cNvPr id="307" name="Picture 2" descr="C:\Users\k00365106\AppData\Local\Microsoft\Windows\Temporary Internet Files\Content.IE5\JQV4LJC6\Crystal_Clear_kdm_user_female[1].png">
                <a:extLst>
                  <a:ext uri="{FF2B5EF4-FFF2-40B4-BE49-F238E27FC236}">
                    <a16:creationId xmlns:a16="http://schemas.microsoft.com/office/drawing/2014/main" id="{41C02825-6524-AF44-80D6-625E95BDA08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103313" y="1728788"/>
                <a:ext cx="783360" cy="783360"/>
              </a:xfrm>
              <a:prstGeom prst="rect">
                <a:avLst/>
              </a:prstGeom>
              <a:noFill/>
            </p:spPr>
          </p:pic>
          <p:sp>
            <p:nvSpPr>
              <p:cNvPr id="308" name="TextBox 307">
                <a:extLst>
                  <a:ext uri="{FF2B5EF4-FFF2-40B4-BE49-F238E27FC236}">
                    <a16:creationId xmlns:a16="http://schemas.microsoft.com/office/drawing/2014/main" id="{F84F063A-DDE2-CE44-8CE3-5365AF4DAC6A}"/>
                  </a:ext>
                </a:extLst>
              </p:cNvPr>
              <p:cNvSpPr txBox="1"/>
              <p:nvPr/>
            </p:nvSpPr>
            <p:spPr>
              <a:xfrm>
                <a:off x="1044215" y="2460775"/>
                <a:ext cx="897808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NFVI Vendor</a:t>
                </a:r>
              </a:p>
            </p:txBody>
          </p:sp>
        </p:grpSp>
        <p:sp>
          <p:nvSpPr>
            <p:cNvPr id="265" name="Right Arrow 264">
              <a:extLst>
                <a:ext uri="{FF2B5EF4-FFF2-40B4-BE49-F238E27FC236}">
                  <a16:creationId xmlns:a16="http://schemas.microsoft.com/office/drawing/2014/main" id="{C79EE800-5CBB-6B45-B365-3BE5C9045E2E}"/>
                </a:ext>
              </a:extLst>
            </p:cNvPr>
            <p:cNvSpPr/>
            <p:nvPr/>
          </p:nvSpPr>
          <p:spPr>
            <a:xfrm>
              <a:off x="4605084" y="488788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266" name="Right Arrow 265">
              <a:extLst>
                <a:ext uri="{FF2B5EF4-FFF2-40B4-BE49-F238E27FC236}">
                  <a16:creationId xmlns:a16="http://schemas.microsoft.com/office/drawing/2014/main" id="{53DAE951-EBF5-DB45-B386-F3F72C31C9AA}"/>
                </a:ext>
              </a:extLst>
            </p:cNvPr>
            <p:cNvSpPr/>
            <p:nvPr/>
          </p:nvSpPr>
          <p:spPr>
            <a:xfrm>
              <a:off x="4605084" y="1976350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267" name="Group 266">
              <a:extLst>
                <a:ext uri="{FF2B5EF4-FFF2-40B4-BE49-F238E27FC236}">
                  <a16:creationId xmlns:a16="http://schemas.microsoft.com/office/drawing/2014/main" id="{E2A8FD7F-FFFE-614D-AFDF-6F2E9FC777EC}"/>
                </a:ext>
              </a:extLst>
            </p:cNvPr>
            <p:cNvGrpSpPr/>
            <p:nvPr/>
          </p:nvGrpSpPr>
          <p:grpSpPr>
            <a:xfrm>
              <a:off x="5525393" y="1778002"/>
              <a:ext cx="1491616" cy="771292"/>
              <a:chOff x="4497705" y="1455434"/>
              <a:chExt cx="1491616" cy="771292"/>
            </a:xfrm>
          </p:grpSpPr>
          <p:sp>
            <p:nvSpPr>
              <p:cNvPr id="293" name="Rectangle 292">
                <a:extLst>
                  <a:ext uri="{FF2B5EF4-FFF2-40B4-BE49-F238E27FC236}">
                    <a16:creationId xmlns:a16="http://schemas.microsoft.com/office/drawing/2014/main" id="{26307AF4-73E7-1546-A70F-9360CC7D733F}"/>
                  </a:ext>
                </a:extLst>
              </p:cNvPr>
              <p:cNvSpPr/>
              <p:nvPr/>
            </p:nvSpPr>
            <p:spPr>
              <a:xfrm>
                <a:off x="4497705" y="1455434"/>
                <a:ext cx="1491616" cy="771292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 cap="flat" cmpd="sng" algn="ctr">
                <a:solidFill>
                  <a:schemeClr val="tx2"/>
                </a:solidFill>
                <a:prstDash val="dash"/>
                <a:headEnd type="none" w="sm" len="sm"/>
                <a:tailEnd type="none" w="sm" len="sm"/>
              </a:ln>
              <a:effectLst/>
            </p:spPr>
            <p:txBody>
              <a:bodyPr wrap="square" tIns="0" anchor="t" anchorCtr="0"/>
              <a:lstStyle/>
              <a:p>
                <a:pPr marL="0" marR="0" lvl="0" indent="0" algn="l" defTabSz="91435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odafone Rg"/>
                  <a:ea typeface="+mn-ea"/>
                  <a:cs typeface="+mn-cs"/>
                </a:endParaRPr>
              </a:p>
            </p:txBody>
          </p:sp>
          <p:sp>
            <p:nvSpPr>
              <p:cNvPr id="294" name="Oval 293">
                <a:extLst>
                  <a:ext uri="{FF2B5EF4-FFF2-40B4-BE49-F238E27FC236}">
                    <a16:creationId xmlns:a16="http://schemas.microsoft.com/office/drawing/2014/main" id="{9822E0C0-5F72-194C-B21B-CAFCEE6194E2}"/>
                  </a:ext>
                </a:extLst>
              </p:cNvPr>
              <p:cNvSpPr/>
              <p:nvPr/>
            </p:nvSpPr>
            <p:spPr>
              <a:xfrm>
                <a:off x="5085455" y="1508536"/>
                <a:ext cx="377669" cy="29652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txBody>
              <a:bodyPr spcFirstLastPara="0" vert="horz" wrap="square" lIns="6350" tIns="6350" rIns="6350" bIns="6350" numCol="1" spcCol="1270" rtlCol="0" anchor="ctr" anchorCtr="0">
                <a:noAutofit/>
              </a:bodyPr>
              <a:lstStyle/>
              <a:p>
                <a:pPr marL="0" marR="0" lvl="0" indent="0" algn="ctr" defTabSz="444489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rPr>
                  <a:t>VNF</a:t>
                </a:r>
              </a:p>
            </p:txBody>
          </p:sp>
          <p:grpSp>
            <p:nvGrpSpPr>
              <p:cNvPr id="295" name="Group 294">
                <a:extLst>
                  <a:ext uri="{FF2B5EF4-FFF2-40B4-BE49-F238E27FC236}">
                    <a16:creationId xmlns:a16="http://schemas.microsoft.com/office/drawing/2014/main" id="{9BFCB5AE-DE79-CF4D-B89E-E3B36ED0BB1B}"/>
                  </a:ext>
                </a:extLst>
              </p:cNvPr>
              <p:cNvGrpSpPr/>
              <p:nvPr/>
            </p:nvGrpSpPr>
            <p:grpSpPr>
              <a:xfrm>
                <a:off x="4567791" y="1838928"/>
                <a:ext cx="390469" cy="351997"/>
                <a:chOff x="4567791" y="1838928"/>
                <a:chExt cx="390469" cy="351997"/>
              </a:xfrm>
            </p:grpSpPr>
            <p:sp>
              <p:nvSpPr>
                <p:cNvPr id="304" name="Rectangle 303">
                  <a:extLst>
                    <a:ext uri="{FF2B5EF4-FFF2-40B4-BE49-F238E27FC236}">
                      <a16:creationId xmlns:a16="http://schemas.microsoft.com/office/drawing/2014/main" id="{E60E8D3F-2CA4-CC4D-9F30-59FF9C14790F}"/>
                    </a:ext>
                  </a:extLst>
                </p:cNvPr>
                <p:cNvSpPr/>
                <p:nvPr/>
              </p:nvSpPr>
              <p:spPr>
                <a:xfrm>
                  <a:off x="4567791" y="1838928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05" name="TextBox 304">
                  <a:extLst>
                    <a:ext uri="{FF2B5EF4-FFF2-40B4-BE49-F238E27FC236}">
                      <a16:creationId xmlns:a16="http://schemas.microsoft.com/office/drawing/2014/main" id="{B22B95F5-E517-1546-8D66-199721274028}"/>
                    </a:ext>
                  </a:extLst>
                </p:cNvPr>
                <p:cNvSpPr txBox="1"/>
                <p:nvPr/>
              </p:nvSpPr>
              <p:spPr>
                <a:xfrm>
                  <a:off x="4604520" y="1861310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Control</a:t>
                  </a:r>
                </a:p>
              </p:txBody>
            </p:sp>
            <p:sp>
              <p:nvSpPr>
                <p:cNvPr id="306" name="TextBox 305">
                  <a:extLst>
                    <a:ext uri="{FF2B5EF4-FFF2-40B4-BE49-F238E27FC236}">
                      <a16:creationId xmlns:a16="http://schemas.microsoft.com/office/drawing/2014/main" id="{78DD5182-2DFA-A241-8483-9914CA9B26A5}"/>
                    </a:ext>
                  </a:extLst>
                </p:cNvPr>
                <p:cNvSpPr txBox="1"/>
                <p:nvPr/>
              </p:nvSpPr>
              <p:spPr>
                <a:xfrm>
                  <a:off x="4595832" y="2006086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296" name="Group 295">
                <a:extLst>
                  <a:ext uri="{FF2B5EF4-FFF2-40B4-BE49-F238E27FC236}">
                    <a16:creationId xmlns:a16="http://schemas.microsoft.com/office/drawing/2014/main" id="{AE83CDDF-1B62-D447-9A92-ECF16C4174AD}"/>
                  </a:ext>
                </a:extLst>
              </p:cNvPr>
              <p:cNvGrpSpPr/>
              <p:nvPr/>
            </p:nvGrpSpPr>
            <p:grpSpPr>
              <a:xfrm>
                <a:off x="5048726" y="1838431"/>
                <a:ext cx="390469" cy="351997"/>
                <a:chOff x="5048726" y="1838431"/>
                <a:chExt cx="390469" cy="351997"/>
              </a:xfrm>
            </p:grpSpPr>
            <p:sp>
              <p:nvSpPr>
                <p:cNvPr id="301" name="Rectangle 300">
                  <a:extLst>
                    <a:ext uri="{FF2B5EF4-FFF2-40B4-BE49-F238E27FC236}">
                      <a16:creationId xmlns:a16="http://schemas.microsoft.com/office/drawing/2014/main" id="{7E8215BF-21A1-0E44-8F31-396F709ECB13}"/>
                    </a:ext>
                  </a:extLst>
                </p:cNvPr>
                <p:cNvSpPr/>
                <p:nvPr/>
              </p:nvSpPr>
              <p:spPr>
                <a:xfrm>
                  <a:off x="5048726" y="1838431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02" name="TextBox 301">
                  <a:extLst>
                    <a:ext uri="{FF2B5EF4-FFF2-40B4-BE49-F238E27FC236}">
                      <a16:creationId xmlns:a16="http://schemas.microsoft.com/office/drawing/2014/main" id="{B92F9524-AE57-D348-AEBF-CEC60A8E2D6C}"/>
                    </a:ext>
                  </a:extLst>
                </p:cNvPr>
                <p:cNvSpPr txBox="1"/>
                <p:nvPr/>
              </p:nvSpPr>
              <p:spPr>
                <a:xfrm>
                  <a:off x="5085455" y="1860814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</a:t>
                  </a:r>
                </a:p>
              </p:txBody>
            </p:sp>
            <p:sp>
              <p:nvSpPr>
                <p:cNvPr id="303" name="TextBox 302">
                  <a:extLst>
                    <a:ext uri="{FF2B5EF4-FFF2-40B4-BE49-F238E27FC236}">
                      <a16:creationId xmlns:a16="http://schemas.microsoft.com/office/drawing/2014/main" id="{A5EC6F27-3E06-A549-9578-0D4E18F5E79C}"/>
                    </a:ext>
                  </a:extLst>
                </p:cNvPr>
                <p:cNvSpPr txBox="1"/>
                <p:nvPr/>
              </p:nvSpPr>
              <p:spPr>
                <a:xfrm>
                  <a:off x="5076767" y="2005591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297" name="Group 296">
                <a:extLst>
                  <a:ext uri="{FF2B5EF4-FFF2-40B4-BE49-F238E27FC236}">
                    <a16:creationId xmlns:a16="http://schemas.microsoft.com/office/drawing/2014/main" id="{EE974D1D-3C8A-C943-8052-E9FD45ACAAFA}"/>
                  </a:ext>
                </a:extLst>
              </p:cNvPr>
              <p:cNvGrpSpPr/>
              <p:nvPr/>
            </p:nvGrpSpPr>
            <p:grpSpPr>
              <a:xfrm>
                <a:off x="5519795" y="1839399"/>
                <a:ext cx="390469" cy="351997"/>
                <a:chOff x="5519795" y="1839399"/>
                <a:chExt cx="390469" cy="351997"/>
              </a:xfrm>
            </p:grpSpPr>
            <p:sp>
              <p:nvSpPr>
                <p:cNvPr id="298" name="Rectangle 297">
                  <a:extLst>
                    <a:ext uri="{FF2B5EF4-FFF2-40B4-BE49-F238E27FC236}">
                      <a16:creationId xmlns:a16="http://schemas.microsoft.com/office/drawing/2014/main" id="{3CB5DE83-A4FA-6A4E-BF28-DC2A6E640A51}"/>
                    </a:ext>
                  </a:extLst>
                </p:cNvPr>
                <p:cNvSpPr/>
                <p:nvPr/>
              </p:nvSpPr>
              <p:spPr>
                <a:xfrm>
                  <a:off x="5519795" y="1839399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99" name="TextBox 298">
                  <a:extLst>
                    <a:ext uri="{FF2B5EF4-FFF2-40B4-BE49-F238E27FC236}">
                      <a16:creationId xmlns:a16="http://schemas.microsoft.com/office/drawing/2014/main" id="{75F54ECC-DBFA-3944-97B1-087B35DA712E}"/>
                    </a:ext>
                  </a:extLst>
                </p:cNvPr>
                <p:cNvSpPr txBox="1"/>
                <p:nvPr/>
              </p:nvSpPr>
              <p:spPr>
                <a:xfrm>
                  <a:off x="5556524" y="1861782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DP-E</a:t>
                  </a:r>
                </a:p>
              </p:txBody>
            </p:sp>
            <p:sp>
              <p:nvSpPr>
                <p:cNvPr id="300" name="TextBox 299">
                  <a:extLst>
                    <a:ext uri="{FF2B5EF4-FFF2-40B4-BE49-F238E27FC236}">
                      <a16:creationId xmlns:a16="http://schemas.microsoft.com/office/drawing/2014/main" id="{461D61C1-659C-E445-B282-5B0D126E1AFD}"/>
                    </a:ext>
                  </a:extLst>
                </p:cNvPr>
                <p:cNvSpPr txBox="1"/>
                <p:nvPr/>
              </p:nvSpPr>
              <p:spPr>
                <a:xfrm>
                  <a:off x="5547836" y="2006558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</p:grpSp>
        <p:sp>
          <p:nvSpPr>
            <p:cNvPr id="268" name="Right Arrow 267">
              <a:extLst>
                <a:ext uri="{FF2B5EF4-FFF2-40B4-BE49-F238E27FC236}">
                  <a16:creationId xmlns:a16="http://schemas.microsoft.com/office/drawing/2014/main" id="{1388414F-532D-0E4F-A756-179CD6A77755}"/>
                </a:ext>
              </a:extLst>
            </p:cNvPr>
            <p:cNvSpPr/>
            <p:nvPr/>
          </p:nvSpPr>
          <p:spPr>
            <a:xfrm>
              <a:off x="2745649" y="1976350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269" name="Group 268">
              <a:extLst>
                <a:ext uri="{FF2B5EF4-FFF2-40B4-BE49-F238E27FC236}">
                  <a16:creationId xmlns:a16="http://schemas.microsoft.com/office/drawing/2014/main" id="{536C15D3-6D93-BE44-8843-5E3CD2429226}"/>
                </a:ext>
              </a:extLst>
            </p:cNvPr>
            <p:cNvGrpSpPr/>
            <p:nvPr/>
          </p:nvGrpSpPr>
          <p:grpSpPr>
            <a:xfrm>
              <a:off x="1757146" y="1754106"/>
              <a:ext cx="859498" cy="859498"/>
              <a:chOff x="624840" y="1517486"/>
              <a:chExt cx="859498" cy="859498"/>
            </a:xfrm>
          </p:grpSpPr>
          <p:pic>
            <p:nvPicPr>
              <p:cNvPr id="291" name="Picture 290">
                <a:hlinkClick r:id="rId4" action="ppaction://hlinkfile"/>
                <a:extLst>
                  <a:ext uri="{FF2B5EF4-FFF2-40B4-BE49-F238E27FC236}">
                    <a16:creationId xmlns:a16="http://schemas.microsoft.com/office/drawing/2014/main" id="{94A782C6-26C8-5C4F-A53F-436150FF915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292" name="TextBox 291">
                <a:extLst>
                  <a:ext uri="{FF2B5EF4-FFF2-40B4-BE49-F238E27FC236}">
                    <a16:creationId xmlns:a16="http://schemas.microsoft.com/office/drawing/2014/main" id="{4F1BA065-A8D3-8048-BB5F-9FDBFF692A3D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70" name="Group 269">
              <a:extLst>
                <a:ext uri="{FF2B5EF4-FFF2-40B4-BE49-F238E27FC236}">
                  <a16:creationId xmlns:a16="http://schemas.microsoft.com/office/drawing/2014/main" id="{A3B961E2-9319-8341-9D9D-9B33DD5DF9D5}"/>
                </a:ext>
              </a:extLst>
            </p:cNvPr>
            <p:cNvGrpSpPr/>
            <p:nvPr/>
          </p:nvGrpSpPr>
          <p:grpSpPr>
            <a:xfrm>
              <a:off x="1757146" y="4659189"/>
              <a:ext cx="859498" cy="859498"/>
              <a:chOff x="624840" y="1517486"/>
              <a:chExt cx="859498" cy="859498"/>
            </a:xfrm>
          </p:grpSpPr>
          <p:pic>
            <p:nvPicPr>
              <p:cNvPr id="289" name="Picture 288">
                <a:hlinkClick r:id="rId4" action="ppaction://hlinkfile"/>
                <a:extLst>
                  <a:ext uri="{FF2B5EF4-FFF2-40B4-BE49-F238E27FC236}">
                    <a16:creationId xmlns:a16="http://schemas.microsoft.com/office/drawing/2014/main" id="{39166B20-B4EE-464C-8B59-E7DDC66F5A4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290" name="TextBox 289">
                <a:extLst>
                  <a:ext uri="{FF2B5EF4-FFF2-40B4-BE49-F238E27FC236}">
                    <a16:creationId xmlns:a16="http://schemas.microsoft.com/office/drawing/2014/main" id="{D3055584-E7E5-7149-93C1-CAE45E0659AE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71" name="Right Arrow 270">
              <a:extLst>
                <a:ext uri="{FF2B5EF4-FFF2-40B4-BE49-F238E27FC236}">
                  <a16:creationId xmlns:a16="http://schemas.microsoft.com/office/drawing/2014/main" id="{219E54EA-C140-EF44-AE3C-C0630F7F317F}"/>
                </a:ext>
              </a:extLst>
            </p:cNvPr>
            <p:cNvSpPr/>
            <p:nvPr/>
          </p:nvSpPr>
          <p:spPr>
            <a:xfrm>
              <a:off x="2742192" y="488788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272" name="TextBox 271">
              <a:extLst>
                <a:ext uri="{FF2B5EF4-FFF2-40B4-BE49-F238E27FC236}">
                  <a16:creationId xmlns:a16="http://schemas.microsoft.com/office/drawing/2014/main" id="{ABFA8D88-BAB7-A142-9D2D-62AB3CAE69E8}"/>
                </a:ext>
              </a:extLst>
            </p:cNvPr>
            <p:cNvSpPr txBox="1"/>
            <p:nvPr/>
          </p:nvSpPr>
          <p:spPr>
            <a:xfrm rot="19488989">
              <a:off x="1936036" y="2089987"/>
              <a:ext cx="4700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VNF</a:t>
              </a:r>
            </a:p>
          </p:txBody>
        </p:sp>
        <p:sp>
          <p:nvSpPr>
            <p:cNvPr id="273" name="TextBox 272">
              <a:extLst>
                <a:ext uri="{FF2B5EF4-FFF2-40B4-BE49-F238E27FC236}">
                  <a16:creationId xmlns:a16="http://schemas.microsoft.com/office/drawing/2014/main" id="{C8BAF6AB-5C79-8D47-8BFD-5E266352AE4D}"/>
                </a:ext>
              </a:extLst>
            </p:cNvPr>
            <p:cNvSpPr txBox="1"/>
            <p:nvPr/>
          </p:nvSpPr>
          <p:spPr>
            <a:xfrm rot="19488989">
              <a:off x="1926429" y="4985958"/>
              <a:ext cx="5052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NFVI</a:t>
              </a:r>
            </a:p>
          </p:txBody>
        </p:sp>
        <p:grpSp>
          <p:nvGrpSpPr>
            <p:cNvPr id="274" name="Group 273">
              <a:extLst>
                <a:ext uri="{FF2B5EF4-FFF2-40B4-BE49-F238E27FC236}">
                  <a16:creationId xmlns:a16="http://schemas.microsoft.com/office/drawing/2014/main" id="{C7ECCB6D-0E4B-114D-B2A3-796844BF35AE}"/>
                </a:ext>
              </a:extLst>
            </p:cNvPr>
            <p:cNvGrpSpPr/>
            <p:nvPr/>
          </p:nvGrpSpPr>
          <p:grpSpPr>
            <a:xfrm>
              <a:off x="5560425" y="4683085"/>
              <a:ext cx="1432095" cy="778158"/>
              <a:chOff x="4504361" y="4281610"/>
              <a:chExt cx="1432095" cy="778158"/>
            </a:xfrm>
          </p:grpSpPr>
          <p:pic>
            <p:nvPicPr>
              <p:cNvPr id="284" name="Picture 283">
                <a:extLst>
                  <a:ext uri="{FF2B5EF4-FFF2-40B4-BE49-F238E27FC236}">
                    <a16:creationId xmlns:a16="http://schemas.microsoft.com/office/drawing/2014/main" id="{99A2286C-A6B8-2045-88FE-B7757BE5ABF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04520" y="4644867"/>
                <a:ext cx="1068750" cy="414901"/>
              </a:xfrm>
              <a:prstGeom prst="rect">
                <a:avLst/>
              </a:prstGeom>
            </p:spPr>
          </p:pic>
          <p:pic>
            <p:nvPicPr>
              <p:cNvPr id="285" name="Picture 2" descr="Image result for KVM logo png">
                <a:extLst>
                  <a:ext uri="{FF2B5EF4-FFF2-40B4-BE49-F238E27FC236}">
                    <a16:creationId xmlns:a16="http://schemas.microsoft.com/office/drawing/2014/main" id="{A382B7F0-4F17-A943-8607-4D2637420BB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59958" y="4504692"/>
                <a:ext cx="504864" cy="1598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86" name="Picture 285">
                <a:extLst>
                  <a:ext uri="{FF2B5EF4-FFF2-40B4-BE49-F238E27FC236}">
                    <a16:creationId xmlns:a16="http://schemas.microsoft.com/office/drawing/2014/main" id="{17765C47-9DA2-9A49-811E-D7CF38E27A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04361" y="4524385"/>
                <a:ext cx="355438" cy="305823"/>
              </a:xfrm>
              <a:prstGeom prst="rect">
                <a:avLst/>
              </a:prstGeom>
            </p:spPr>
          </p:pic>
          <p:pic>
            <p:nvPicPr>
              <p:cNvPr id="287" name="Picture 286">
                <a:extLst>
                  <a:ext uri="{FF2B5EF4-FFF2-40B4-BE49-F238E27FC236}">
                    <a16:creationId xmlns:a16="http://schemas.microsoft.com/office/drawing/2014/main" id="{F4FE9116-9402-1244-9E92-9CD25B4D2F2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606548" y="4484671"/>
                <a:ext cx="329908" cy="320391"/>
              </a:xfrm>
              <a:prstGeom prst="rect">
                <a:avLst/>
              </a:prstGeom>
            </p:spPr>
          </p:pic>
          <p:pic>
            <p:nvPicPr>
              <p:cNvPr id="288" name="Picture 287">
                <a:extLst>
                  <a:ext uri="{FF2B5EF4-FFF2-40B4-BE49-F238E27FC236}">
                    <a16:creationId xmlns:a16="http://schemas.microsoft.com/office/drawing/2014/main" id="{10F4D551-003C-7147-9D61-3690BF310DB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750566" y="4281610"/>
                <a:ext cx="769826" cy="201845"/>
              </a:xfrm>
              <a:prstGeom prst="rect">
                <a:avLst/>
              </a:prstGeom>
            </p:spPr>
          </p:pic>
        </p:grpSp>
        <p:pic>
          <p:nvPicPr>
            <p:cNvPr id="275" name="Picture 274">
              <a:extLst>
                <a:ext uri="{FF2B5EF4-FFF2-40B4-BE49-F238E27FC236}">
                  <a16:creationId xmlns:a16="http://schemas.microsoft.com/office/drawing/2014/main" id="{85C658C3-F1D5-4A4D-A3A4-4C15D4048D5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769609" y="3041803"/>
              <a:ext cx="2165910" cy="1301034"/>
            </a:xfrm>
            <a:prstGeom prst="rect">
              <a:avLst/>
            </a:prstGeom>
          </p:spPr>
        </p:pic>
        <p:sp>
          <p:nvSpPr>
            <p:cNvPr id="276" name="TextBox 275">
              <a:extLst>
                <a:ext uri="{FF2B5EF4-FFF2-40B4-BE49-F238E27FC236}">
                  <a16:creationId xmlns:a16="http://schemas.microsoft.com/office/drawing/2014/main" id="{D247B986-ACEB-E547-82F0-137878CD3A61}"/>
                </a:ext>
              </a:extLst>
            </p:cNvPr>
            <p:cNvSpPr txBox="1"/>
            <p:nvPr/>
          </p:nvSpPr>
          <p:spPr>
            <a:xfrm rot="16200000">
              <a:off x="5345284" y="3466309"/>
              <a:ext cx="146226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Design &amp; Implementation</a:t>
              </a:r>
            </a:p>
          </p:txBody>
        </p:sp>
        <p:sp>
          <p:nvSpPr>
            <p:cNvPr id="277" name="Left-up Arrow 276">
              <a:extLst>
                <a:ext uri="{FF2B5EF4-FFF2-40B4-BE49-F238E27FC236}">
                  <a16:creationId xmlns:a16="http://schemas.microsoft.com/office/drawing/2014/main" id="{44EDB4FF-161C-6846-9DE8-90B98D504122}"/>
                </a:ext>
              </a:extLst>
            </p:cNvPr>
            <p:cNvSpPr/>
            <p:nvPr/>
          </p:nvSpPr>
          <p:spPr>
            <a:xfrm rot="16200000">
              <a:off x="8247858" y="881779"/>
              <a:ext cx="782152" cy="3062918"/>
            </a:xfrm>
            <a:prstGeom prst="leftUpArrow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8" name="Left-up Arrow 277">
              <a:extLst>
                <a:ext uri="{FF2B5EF4-FFF2-40B4-BE49-F238E27FC236}">
                  <a16:creationId xmlns:a16="http://schemas.microsoft.com/office/drawing/2014/main" id="{1EEE9DE3-DC21-FB4C-8051-6484797CD7BE}"/>
                </a:ext>
              </a:extLst>
            </p:cNvPr>
            <p:cNvSpPr/>
            <p:nvPr/>
          </p:nvSpPr>
          <p:spPr>
            <a:xfrm>
              <a:off x="7107476" y="4470432"/>
              <a:ext cx="3062918" cy="783360"/>
            </a:xfrm>
            <a:prstGeom prst="leftUpArrow">
              <a:avLst/>
            </a:prstGeom>
            <a:solidFill>
              <a:srgbClr val="B5DF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9" name="Up-down Arrow 278">
              <a:extLst>
                <a:ext uri="{FF2B5EF4-FFF2-40B4-BE49-F238E27FC236}">
                  <a16:creationId xmlns:a16="http://schemas.microsoft.com/office/drawing/2014/main" id="{16949D28-B2A5-F34D-A063-C616A0FABC5E}"/>
                </a:ext>
              </a:extLst>
            </p:cNvPr>
            <p:cNvSpPr/>
            <p:nvPr/>
          </p:nvSpPr>
          <p:spPr>
            <a:xfrm>
              <a:off x="6104862" y="2627245"/>
              <a:ext cx="433191" cy="1991198"/>
            </a:xfrm>
            <a:prstGeom prst="upDownArrow">
              <a:avLst/>
            </a:prstGeom>
            <a:gradFill>
              <a:gsLst>
                <a:gs pos="37000">
                  <a:srgbClr val="3F3F3F"/>
                </a:gs>
                <a:gs pos="100000">
                  <a:srgbClr val="B5DF86"/>
                </a:gs>
                <a:gs pos="50000">
                  <a:srgbClr val="B5DF86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80" name="Group 279">
              <a:extLst>
                <a:ext uri="{FF2B5EF4-FFF2-40B4-BE49-F238E27FC236}">
                  <a16:creationId xmlns:a16="http://schemas.microsoft.com/office/drawing/2014/main" id="{6B7F0C5B-967A-064A-B168-EF991F02F66B}"/>
                </a:ext>
              </a:extLst>
            </p:cNvPr>
            <p:cNvGrpSpPr/>
            <p:nvPr/>
          </p:nvGrpSpPr>
          <p:grpSpPr>
            <a:xfrm>
              <a:off x="6992520" y="2746455"/>
              <a:ext cx="1511580" cy="1907329"/>
              <a:chOff x="3625304" y="4255935"/>
              <a:chExt cx="1036042" cy="782789"/>
            </a:xfrm>
          </p:grpSpPr>
          <p:sp>
            <p:nvSpPr>
              <p:cNvPr id="282" name="Curved Right Arrow 281">
                <a:extLst>
                  <a:ext uri="{FF2B5EF4-FFF2-40B4-BE49-F238E27FC236}">
                    <a16:creationId xmlns:a16="http://schemas.microsoft.com/office/drawing/2014/main" id="{4BE7DF90-FBA8-DA4C-9150-23F1C769BF51}"/>
                  </a:ext>
                </a:extLst>
              </p:cNvPr>
              <p:cNvSpPr/>
              <p:nvPr/>
            </p:nvSpPr>
            <p:spPr>
              <a:xfrm>
                <a:off x="3625304" y="4297157"/>
                <a:ext cx="469900" cy="741567"/>
              </a:xfrm>
              <a:prstGeom prst="curvedRightArrow">
                <a:avLst/>
              </a:prstGeom>
              <a:solidFill>
                <a:schemeClr val="accent1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3" name="Curved Right Arrow 282">
                <a:extLst>
                  <a:ext uri="{FF2B5EF4-FFF2-40B4-BE49-F238E27FC236}">
                    <a16:creationId xmlns:a16="http://schemas.microsoft.com/office/drawing/2014/main" id="{56FC3034-8212-2A4F-8A19-B3A62DAAA9A2}"/>
                  </a:ext>
                </a:extLst>
              </p:cNvPr>
              <p:cNvSpPr/>
              <p:nvPr/>
            </p:nvSpPr>
            <p:spPr>
              <a:xfrm rot="10800000">
                <a:off x="4191446" y="4255935"/>
                <a:ext cx="469900" cy="741567"/>
              </a:xfrm>
              <a:prstGeom prst="curvedRightArrow">
                <a:avLst/>
              </a:prstGeom>
              <a:solidFill>
                <a:schemeClr val="accent1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281" name="Picture 280">
              <a:extLst>
                <a:ext uri="{FF2B5EF4-FFF2-40B4-BE49-F238E27FC236}">
                  <a16:creationId xmlns:a16="http://schemas.microsoft.com/office/drawing/2014/main" id="{E560B8B4-03F1-4648-9C40-8CBA3ABBEA6F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72567" y="3036629"/>
              <a:ext cx="1312111" cy="1290741"/>
            </a:xfrm>
            <a:prstGeom prst="rect">
              <a:avLst/>
            </a:prstGeom>
          </p:spPr>
        </p:pic>
      </p:grpSp>
      <p:grpSp>
        <p:nvGrpSpPr>
          <p:cNvPr id="311" name="Group 310">
            <a:extLst>
              <a:ext uri="{FF2B5EF4-FFF2-40B4-BE49-F238E27FC236}">
                <a16:creationId xmlns:a16="http://schemas.microsoft.com/office/drawing/2014/main" id="{2A0F78E8-31C3-B84E-806F-46926EF2F913}"/>
              </a:ext>
            </a:extLst>
          </p:cNvPr>
          <p:cNvGrpSpPr/>
          <p:nvPr/>
        </p:nvGrpSpPr>
        <p:grpSpPr>
          <a:xfrm>
            <a:off x="1227757" y="1605600"/>
            <a:ext cx="9289273" cy="4120541"/>
            <a:chOff x="1757146" y="1558364"/>
            <a:chExt cx="9289273" cy="4120541"/>
          </a:xfrm>
        </p:grpSpPr>
        <p:sp>
          <p:nvSpPr>
            <p:cNvPr id="312" name="Rectangle 311">
              <a:extLst>
                <a:ext uri="{FF2B5EF4-FFF2-40B4-BE49-F238E27FC236}">
                  <a16:creationId xmlns:a16="http://schemas.microsoft.com/office/drawing/2014/main" id="{F447C259-7186-D242-BB1E-2C43777F9D60}"/>
                </a:ext>
              </a:extLst>
            </p:cNvPr>
            <p:cNvSpPr/>
            <p:nvPr/>
          </p:nvSpPr>
          <p:spPr>
            <a:xfrm>
              <a:off x="1757146" y="1558364"/>
              <a:ext cx="9289273" cy="41205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13" name="Group 312">
              <a:extLst>
                <a:ext uri="{FF2B5EF4-FFF2-40B4-BE49-F238E27FC236}">
                  <a16:creationId xmlns:a16="http://schemas.microsoft.com/office/drawing/2014/main" id="{3090B34E-2F1A-BD45-914D-916CEA10FD2E}"/>
                </a:ext>
              </a:extLst>
            </p:cNvPr>
            <p:cNvGrpSpPr/>
            <p:nvPr/>
          </p:nvGrpSpPr>
          <p:grpSpPr>
            <a:xfrm>
              <a:off x="3580094" y="1655757"/>
              <a:ext cx="889813" cy="1004340"/>
              <a:chOff x="1546616" y="1962672"/>
              <a:chExt cx="889813" cy="1004340"/>
            </a:xfrm>
          </p:grpSpPr>
          <p:pic>
            <p:nvPicPr>
              <p:cNvPr id="359" name="Picture 2" descr="Image result for businessman clipart">
                <a:extLst>
                  <a:ext uri="{FF2B5EF4-FFF2-40B4-BE49-F238E27FC236}">
                    <a16:creationId xmlns:a16="http://schemas.microsoft.com/office/drawing/2014/main" id="{B80A0526-267A-A94B-A79B-851FBD5D9A6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07679" y="1962672"/>
                <a:ext cx="771291" cy="7712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60" name="TextBox 359">
                <a:extLst>
                  <a:ext uri="{FF2B5EF4-FFF2-40B4-BE49-F238E27FC236}">
                    <a16:creationId xmlns:a16="http://schemas.microsoft.com/office/drawing/2014/main" id="{63467FEC-C51A-C240-9124-6496AE75F120}"/>
                  </a:ext>
                </a:extLst>
              </p:cNvPr>
              <p:cNvSpPr txBox="1"/>
              <p:nvPr/>
            </p:nvSpPr>
            <p:spPr>
              <a:xfrm>
                <a:off x="1546616" y="2690015"/>
                <a:ext cx="889813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VNF Vendor</a:t>
                </a:r>
              </a:p>
            </p:txBody>
          </p:sp>
        </p:grpSp>
        <p:grpSp>
          <p:nvGrpSpPr>
            <p:cNvPr id="314" name="Group 21">
              <a:extLst>
                <a:ext uri="{FF2B5EF4-FFF2-40B4-BE49-F238E27FC236}">
                  <a16:creationId xmlns:a16="http://schemas.microsoft.com/office/drawing/2014/main" id="{CC92152D-F36E-5741-8006-9863C71D6B8E}"/>
                </a:ext>
              </a:extLst>
            </p:cNvPr>
            <p:cNvGrpSpPr/>
            <p:nvPr/>
          </p:nvGrpSpPr>
          <p:grpSpPr>
            <a:xfrm>
              <a:off x="3582874" y="4529747"/>
              <a:ext cx="897808" cy="1008984"/>
              <a:chOff x="1044215" y="1728788"/>
              <a:chExt cx="897808" cy="1008984"/>
            </a:xfrm>
          </p:grpSpPr>
          <p:pic>
            <p:nvPicPr>
              <p:cNvPr id="357" name="Picture 2" descr="C:\Users\k00365106\AppData\Local\Microsoft\Windows\Temporary Internet Files\Content.IE5\JQV4LJC6\Crystal_Clear_kdm_user_female[1].png">
                <a:extLst>
                  <a:ext uri="{FF2B5EF4-FFF2-40B4-BE49-F238E27FC236}">
                    <a16:creationId xmlns:a16="http://schemas.microsoft.com/office/drawing/2014/main" id="{AFE87B5B-E1CE-5543-89A7-13EC1225ADC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103313" y="1728788"/>
                <a:ext cx="783360" cy="783360"/>
              </a:xfrm>
              <a:prstGeom prst="rect">
                <a:avLst/>
              </a:prstGeom>
              <a:noFill/>
            </p:spPr>
          </p:pic>
          <p:sp>
            <p:nvSpPr>
              <p:cNvPr id="358" name="TextBox 357">
                <a:extLst>
                  <a:ext uri="{FF2B5EF4-FFF2-40B4-BE49-F238E27FC236}">
                    <a16:creationId xmlns:a16="http://schemas.microsoft.com/office/drawing/2014/main" id="{F1119882-8B50-1140-A4FB-936C512CAFB3}"/>
                  </a:ext>
                </a:extLst>
              </p:cNvPr>
              <p:cNvSpPr txBox="1"/>
              <p:nvPr/>
            </p:nvSpPr>
            <p:spPr>
              <a:xfrm>
                <a:off x="1044215" y="2460775"/>
                <a:ext cx="897808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NFVI Vendor</a:t>
                </a:r>
              </a:p>
            </p:txBody>
          </p:sp>
        </p:grpSp>
        <p:sp>
          <p:nvSpPr>
            <p:cNvPr id="315" name="Right Arrow 314">
              <a:extLst>
                <a:ext uri="{FF2B5EF4-FFF2-40B4-BE49-F238E27FC236}">
                  <a16:creationId xmlns:a16="http://schemas.microsoft.com/office/drawing/2014/main" id="{7FB0EEF1-C7E2-0442-9DEB-F2286EEC8D84}"/>
                </a:ext>
              </a:extLst>
            </p:cNvPr>
            <p:cNvSpPr/>
            <p:nvPr/>
          </p:nvSpPr>
          <p:spPr>
            <a:xfrm>
              <a:off x="4605084" y="488788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316" name="Right Arrow 315">
              <a:extLst>
                <a:ext uri="{FF2B5EF4-FFF2-40B4-BE49-F238E27FC236}">
                  <a16:creationId xmlns:a16="http://schemas.microsoft.com/office/drawing/2014/main" id="{DEF8CD5F-FBFD-D040-BE49-AB7C20C590A4}"/>
                </a:ext>
              </a:extLst>
            </p:cNvPr>
            <p:cNvSpPr/>
            <p:nvPr/>
          </p:nvSpPr>
          <p:spPr>
            <a:xfrm>
              <a:off x="4605084" y="1976350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317" name="Group 316">
              <a:extLst>
                <a:ext uri="{FF2B5EF4-FFF2-40B4-BE49-F238E27FC236}">
                  <a16:creationId xmlns:a16="http://schemas.microsoft.com/office/drawing/2014/main" id="{853A6FBE-482B-884A-BB13-E09A359D1B34}"/>
                </a:ext>
              </a:extLst>
            </p:cNvPr>
            <p:cNvGrpSpPr/>
            <p:nvPr/>
          </p:nvGrpSpPr>
          <p:grpSpPr>
            <a:xfrm>
              <a:off x="5525393" y="1778002"/>
              <a:ext cx="1491616" cy="771292"/>
              <a:chOff x="4497705" y="1455434"/>
              <a:chExt cx="1491616" cy="771292"/>
            </a:xfrm>
          </p:grpSpPr>
          <p:sp>
            <p:nvSpPr>
              <p:cNvPr id="343" name="Rectangle 342">
                <a:extLst>
                  <a:ext uri="{FF2B5EF4-FFF2-40B4-BE49-F238E27FC236}">
                    <a16:creationId xmlns:a16="http://schemas.microsoft.com/office/drawing/2014/main" id="{EE0234AC-C794-C141-8CCF-86169DCCA35F}"/>
                  </a:ext>
                </a:extLst>
              </p:cNvPr>
              <p:cNvSpPr/>
              <p:nvPr/>
            </p:nvSpPr>
            <p:spPr>
              <a:xfrm>
                <a:off x="4497705" y="1455434"/>
                <a:ext cx="1491616" cy="771292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 cap="flat" cmpd="sng" algn="ctr">
                <a:solidFill>
                  <a:schemeClr val="tx2"/>
                </a:solidFill>
                <a:prstDash val="dash"/>
                <a:headEnd type="none" w="sm" len="sm"/>
                <a:tailEnd type="none" w="sm" len="sm"/>
              </a:ln>
              <a:effectLst/>
            </p:spPr>
            <p:txBody>
              <a:bodyPr wrap="square" tIns="0" anchor="t" anchorCtr="0"/>
              <a:lstStyle/>
              <a:p>
                <a:pPr marL="0" marR="0" lvl="0" indent="0" algn="l" defTabSz="91435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odafone Rg"/>
                  <a:ea typeface="+mn-ea"/>
                  <a:cs typeface="+mn-cs"/>
                </a:endParaRPr>
              </a:p>
            </p:txBody>
          </p:sp>
          <p:sp>
            <p:nvSpPr>
              <p:cNvPr id="344" name="Oval 343">
                <a:extLst>
                  <a:ext uri="{FF2B5EF4-FFF2-40B4-BE49-F238E27FC236}">
                    <a16:creationId xmlns:a16="http://schemas.microsoft.com/office/drawing/2014/main" id="{6AFE62FC-6110-0E40-94FB-B7F63FE9132B}"/>
                  </a:ext>
                </a:extLst>
              </p:cNvPr>
              <p:cNvSpPr/>
              <p:nvPr/>
            </p:nvSpPr>
            <p:spPr>
              <a:xfrm>
                <a:off x="5085455" y="1508536"/>
                <a:ext cx="377669" cy="29652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txBody>
              <a:bodyPr spcFirstLastPara="0" vert="horz" wrap="square" lIns="6350" tIns="6350" rIns="6350" bIns="6350" numCol="1" spcCol="1270" rtlCol="0" anchor="ctr" anchorCtr="0">
                <a:noAutofit/>
              </a:bodyPr>
              <a:lstStyle/>
              <a:p>
                <a:pPr marL="0" marR="0" lvl="0" indent="0" algn="ctr" defTabSz="444489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rPr>
                  <a:t>VNF</a:t>
                </a:r>
              </a:p>
            </p:txBody>
          </p:sp>
          <p:grpSp>
            <p:nvGrpSpPr>
              <p:cNvPr id="345" name="Group 344">
                <a:extLst>
                  <a:ext uri="{FF2B5EF4-FFF2-40B4-BE49-F238E27FC236}">
                    <a16:creationId xmlns:a16="http://schemas.microsoft.com/office/drawing/2014/main" id="{E9D22401-AD4F-6446-8E87-E4C8226978FB}"/>
                  </a:ext>
                </a:extLst>
              </p:cNvPr>
              <p:cNvGrpSpPr/>
              <p:nvPr/>
            </p:nvGrpSpPr>
            <p:grpSpPr>
              <a:xfrm>
                <a:off x="4567791" y="1838928"/>
                <a:ext cx="390469" cy="351997"/>
                <a:chOff x="4567791" y="1838928"/>
                <a:chExt cx="390469" cy="351997"/>
              </a:xfrm>
            </p:grpSpPr>
            <p:sp>
              <p:nvSpPr>
                <p:cNvPr id="354" name="Rectangle 353">
                  <a:extLst>
                    <a:ext uri="{FF2B5EF4-FFF2-40B4-BE49-F238E27FC236}">
                      <a16:creationId xmlns:a16="http://schemas.microsoft.com/office/drawing/2014/main" id="{0393AF45-6429-7E4F-94E0-EE03EC70CC6E}"/>
                    </a:ext>
                  </a:extLst>
                </p:cNvPr>
                <p:cNvSpPr/>
                <p:nvPr/>
              </p:nvSpPr>
              <p:spPr>
                <a:xfrm>
                  <a:off x="4567791" y="1838928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55" name="TextBox 354">
                  <a:extLst>
                    <a:ext uri="{FF2B5EF4-FFF2-40B4-BE49-F238E27FC236}">
                      <a16:creationId xmlns:a16="http://schemas.microsoft.com/office/drawing/2014/main" id="{178516C5-2EE4-E94B-A02D-4FCFCA23DE81}"/>
                    </a:ext>
                  </a:extLst>
                </p:cNvPr>
                <p:cNvSpPr txBox="1"/>
                <p:nvPr/>
              </p:nvSpPr>
              <p:spPr>
                <a:xfrm>
                  <a:off x="4604520" y="1861310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Control</a:t>
                  </a:r>
                </a:p>
              </p:txBody>
            </p:sp>
            <p:sp>
              <p:nvSpPr>
                <p:cNvPr id="356" name="TextBox 355">
                  <a:extLst>
                    <a:ext uri="{FF2B5EF4-FFF2-40B4-BE49-F238E27FC236}">
                      <a16:creationId xmlns:a16="http://schemas.microsoft.com/office/drawing/2014/main" id="{2F1926D9-1E89-A14A-BAA0-B775653DE7DC}"/>
                    </a:ext>
                  </a:extLst>
                </p:cNvPr>
                <p:cNvSpPr txBox="1"/>
                <p:nvPr/>
              </p:nvSpPr>
              <p:spPr>
                <a:xfrm>
                  <a:off x="4595832" y="2006086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346" name="Group 345">
                <a:extLst>
                  <a:ext uri="{FF2B5EF4-FFF2-40B4-BE49-F238E27FC236}">
                    <a16:creationId xmlns:a16="http://schemas.microsoft.com/office/drawing/2014/main" id="{2DAE6D42-A3B2-DB45-BBFE-34F5A6B2DBF6}"/>
                  </a:ext>
                </a:extLst>
              </p:cNvPr>
              <p:cNvGrpSpPr/>
              <p:nvPr/>
            </p:nvGrpSpPr>
            <p:grpSpPr>
              <a:xfrm>
                <a:off x="5048726" y="1838431"/>
                <a:ext cx="390469" cy="351997"/>
                <a:chOff x="5048726" y="1838431"/>
                <a:chExt cx="390469" cy="351997"/>
              </a:xfrm>
            </p:grpSpPr>
            <p:sp>
              <p:nvSpPr>
                <p:cNvPr id="351" name="Rectangle 350">
                  <a:extLst>
                    <a:ext uri="{FF2B5EF4-FFF2-40B4-BE49-F238E27FC236}">
                      <a16:creationId xmlns:a16="http://schemas.microsoft.com/office/drawing/2014/main" id="{7F1287AC-F816-3547-84DD-6DA40289577D}"/>
                    </a:ext>
                  </a:extLst>
                </p:cNvPr>
                <p:cNvSpPr/>
                <p:nvPr/>
              </p:nvSpPr>
              <p:spPr>
                <a:xfrm>
                  <a:off x="5048726" y="1838431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52" name="TextBox 351">
                  <a:extLst>
                    <a:ext uri="{FF2B5EF4-FFF2-40B4-BE49-F238E27FC236}">
                      <a16:creationId xmlns:a16="http://schemas.microsoft.com/office/drawing/2014/main" id="{FD22665D-943E-8E45-B269-8207C4D42C5C}"/>
                    </a:ext>
                  </a:extLst>
                </p:cNvPr>
                <p:cNvSpPr txBox="1"/>
                <p:nvPr/>
              </p:nvSpPr>
              <p:spPr>
                <a:xfrm>
                  <a:off x="5085455" y="1860814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</a:t>
                  </a:r>
                </a:p>
              </p:txBody>
            </p:sp>
            <p:sp>
              <p:nvSpPr>
                <p:cNvPr id="353" name="TextBox 352">
                  <a:extLst>
                    <a:ext uri="{FF2B5EF4-FFF2-40B4-BE49-F238E27FC236}">
                      <a16:creationId xmlns:a16="http://schemas.microsoft.com/office/drawing/2014/main" id="{AC754D97-83FC-DC45-8483-460B28FFB458}"/>
                    </a:ext>
                  </a:extLst>
                </p:cNvPr>
                <p:cNvSpPr txBox="1"/>
                <p:nvPr/>
              </p:nvSpPr>
              <p:spPr>
                <a:xfrm>
                  <a:off x="5076767" y="2005591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347" name="Group 346">
                <a:extLst>
                  <a:ext uri="{FF2B5EF4-FFF2-40B4-BE49-F238E27FC236}">
                    <a16:creationId xmlns:a16="http://schemas.microsoft.com/office/drawing/2014/main" id="{C864BD19-E4A1-3F40-9895-DDA0524393A9}"/>
                  </a:ext>
                </a:extLst>
              </p:cNvPr>
              <p:cNvGrpSpPr/>
              <p:nvPr/>
            </p:nvGrpSpPr>
            <p:grpSpPr>
              <a:xfrm>
                <a:off x="5519795" y="1839399"/>
                <a:ext cx="390469" cy="351997"/>
                <a:chOff x="5519795" y="1839399"/>
                <a:chExt cx="390469" cy="351997"/>
              </a:xfrm>
            </p:grpSpPr>
            <p:sp>
              <p:nvSpPr>
                <p:cNvPr id="348" name="Rectangle 347">
                  <a:extLst>
                    <a:ext uri="{FF2B5EF4-FFF2-40B4-BE49-F238E27FC236}">
                      <a16:creationId xmlns:a16="http://schemas.microsoft.com/office/drawing/2014/main" id="{D4AB68E1-D59D-B942-90AA-88E2BEAB4227}"/>
                    </a:ext>
                  </a:extLst>
                </p:cNvPr>
                <p:cNvSpPr/>
                <p:nvPr/>
              </p:nvSpPr>
              <p:spPr>
                <a:xfrm>
                  <a:off x="5519795" y="1839399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49" name="TextBox 348">
                  <a:extLst>
                    <a:ext uri="{FF2B5EF4-FFF2-40B4-BE49-F238E27FC236}">
                      <a16:creationId xmlns:a16="http://schemas.microsoft.com/office/drawing/2014/main" id="{8664AC99-C76A-234B-9F85-2D564F3E0649}"/>
                    </a:ext>
                  </a:extLst>
                </p:cNvPr>
                <p:cNvSpPr txBox="1"/>
                <p:nvPr/>
              </p:nvSpPr>
              <p:spPr>
                <a:xfrm>
                  <a:off x="5556524" y="1861782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DP-E</a:t>
                  </a:r>
                </a:p>
              </p:txBody>
            </p:sp>
            <p:sp>
              <p:nvSpPr>
                <p:cNvPr id="350" name="TextBox 349">
                  <a:extLst>
                    <a:ext uri="{FF2B5EF4-FFF2-40B4-BE49-F238E27FC236}">
                      <a16:creationId xmlns:a16="http://schemas.microsoft.com/office/drawing/2014/main" id="{397EC7CE-2538-7C4F-BAA4-C69CB35BFD17}"/>
                    </a:ext>
                  </a:extLst>
                </p:cNvPr>
                <p:cNvSpPr txBox="1"/>
                <p:nvPr/>
              </p:nvSpPr>
              <p:spPr>
                <a:xfrm>
                  <a:off x="5547836" y="2006558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</p:grpSp>
        <p:sp>
          <p:nvSpPr>
            <p:cNvPr id="318" name="Right Arrow 317">
              <a:extLst>
                <a:ext uri="{FF2B5EF4-FFF2-40B4-BE49-F238E27FC236}">
                  <a16:creationId xmlns:a16="http://schemas.microsoft.com/office/drawing/2014/main" id="{C1130651-3280-E84F-90C6-7B2407AC7718}"/>
                </a:ext>
              </a:extLst>
            </p:cNvPr>
            <p:cNvSpPr/>
            <p:nvPr/>
          </p:nvSpPr>
          <p:spPr>
            <a:xfrm>
              <a:off x="2745649" y="1976350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319" name="Group 318">
              <a:extLst>
                <a:ext uri="{FF2B5EF4-FFF2-40B4-BE49-F238E27FC236}">
                  <a16:creationId xmlns:a16="http://schemas.microsoft.com/office/drawing/2014/main" id="{2149BEF6-1890-CA4F-880E-426E991D6467}"/>
                </a:ext>
              </a:extLst>
            </p:cNvPr>
            <p:cNvGrpSpPr/>
            <p:nvPr/>
          </p:nvGrpSpPr>
          <p:grpSpPr>
            <a:xfrm>
              <a:off x="1757146" y="1754106"/>
              <a:ext cx="859498" cy="859498"/>
              <a:chOff x="624840" y="1517486"/>
              <a:chExt cx="859498" cy="859498"/>
            </a:xfrm>
          </p:grpSpPr>
          <p:pic>
            <p:nvPicPr>
              <p:cNvPr id="341" name="Picture 340">
                <a:hlinkClick r:id="rId4" action="ppaction://hlinkfile"/>
                <a:extLst>
                  <a:ext uri="{FF2B5EF4-FFF2-40B4-BE49-F238E27FC236}">
                    <a16:creationId xmlns:a16="http://schemas.microsoft.com/office/drawing/2014/main" id="{C25C3950-8F6C-E646-8C42-F4D7C1B8CBB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342" name="TextBox 341">
                <a:extLst>
                  <a:ext uri="{FF2B5EF4-FFF2-40B4-BE49-F238E27FC236}">
                    <a16:creationId xmlns:a16="http://schemas.microsoft.com/office/drawing/2014/main" id="{5660A867-A177-2D4A-BB74-B040E85F589C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20" name="Group 319">
              <a:extLst>
                <a:ext uri="{FF2B5EF4-FFF2-40B4-BE49-F238E27FC236}">
                  <a16:creationId xmlns:a16="http://schemas.microsoft.com/office/drawing/2014/main" id="{1869A87F-F094-E94C-8621-7FD0A3B40D13}"/>
                </a:ext>
              </a:extLst>
            </p:cNvPr>
            <p:cNvGrpSpPr/>
            <p:nvPr/>
          </p:nvGrpSpPr>
          <p:grpSpPr>
            <a:xfrm>
              <a:off x="1757146" y="4659189"/>
              <a:ext cx="859498" cy="859498"/>
              <a:chOff x="624840" y="1517486"/>
              <a:chExt cx="859498" cy="859498"/>
            </a:xfrm>
          </p:grpSpPr>
          <p:pic>
            <p:nvPicPr>
              <p:cNvPr id="339" name="Picture 338">
                <a:hlinkClick r:id="rId4" action="ppaction://hlinkfile"/>
                <a:extLst>
                  <a:ext uri="{FF2B5EF4-FFF2-40B4-BE49-F238E27FC236}">
                    <a16:creationId xmlns:a16="http://schemas.microsoft.com/office/drawing/2014/main" id="{0D68089D-6E62-3C41-A0D4-93864CA1C8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340" name="TextBox 339">
                <a:extLst>
                  <a:ext uri="{FF2B5EF4-FFF2-40B4-BE49-F238E27FC236}">
                    <a16:creationId xmlns:a16="http://schemas.microsoft.com/office/drawing/2014/main" id="{C62A01C6-C3C0-1146-8C98-9A79F7241628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21" name="Right Arrow 320">
              <a:extLst>
                <a:ext uri="{FF2B5EF4-FFF2-40B4-BE49-F238E27FC236}">
                  <a16:creationId xmlns:a16="http://schemas.microsoft.com/office/drawing/2014/main" id="{326A9F3E-2E24-7F4E-94D4-B0E04A1987A9}"/>
                </a:ext>
              </a:extLst>
            </p:cNvPr>
            <p:cNvSpPr/>
            <p:nvPr/>
          </p:nvSpPr>
          <p:spPr>
            <a:xfrm>
              <a:off x="2742192" y="488788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322" name="TextBox 321">
              <a:extLst>
                <a:ext uri="{FF2B5EF4-FFF2-40B4-BE49-F238E27FC236}">
                  <a16:creationId xmlns:a16="http://schemas.microsoft.com/office/drawing/2014/main" id="{6F4CA222-C3DC-024E-A9D9-D29217B776A5}"/>
                </a:ext>
              </a:extLst>
            </p:cNvPr>
            <p:cNvSpPr txBox="1"/>
            <p:nvPr/>
          </p:nvSpPr>
          <p:spPr>
            <a:xfrm rot="19488989">
              <a:off x="1936036" y="2089987"/>
              <a:ext cx="4700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VNF</a:t>
              </a:r>
            </a:p>
          </p:txBody>
        </p:sp>
        <p:sp>
          <p:nvSpPr>
            <p:cNvPr id="323" name="TextBox 322">
              <a:extLst>
                <a:ext uri="{FF2B5EF4-FFF2-40B4-BE49-F238E27FC236}">
                  <a16:creationId xmlns:a16="http://schemas.microsoft.com/office/drawing/2014/main" id="{EF85DD1B-A58D-0848-874F-EB7960F19E6F}"/>
                </a:ext>
              </a:extLst>
            </p:cNvPr>
            <p:cNvSpPr txBox="1"/>
            <p:nvPr/>
          </p:nvSpPr>
          <p:spPr>
            <a:xfrm rot="19488989">
              <a:off x="1926429" y="4985958"/>
              <a:ext cx="5052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NFVI</a:t>
              </a:r>
            </a:p>
          </p:txBody>
        </p:sp>
        <p:grpSp>
          <p:nvGrpSpPr>
            <p:cNvPr id="324" name="Group 323">
              <a:extLst>
                <a:ext uri="{FF2B5EF4-FFF2-40B4-BE49-F238E27FC236}">
                  <a16:creationId xmlns:a16="http://schemas.microsoft.com/office/drawing/2014/main" id="{D661500D-BE1B-5846-A7A6-07E13F2C4027}"/>
                </a:ext>
              </a:extLst>
            </p:cNvPr>
            <p:cNvGrpSpPr/>
            <p:nvPr/>
          </p:nvGrpSpPr>
          <p:grpSpPr>
            <a:xfrm>
              <a:off x="5560425" y="4683085"/>
              <a:ext cx="1432095" cy="778158"/>
              <a:chOff x="4504361" y="4281610"/>
              <a:chExt cx="1432095" cy="778158"/>
            </a:xfrm>
          </p:grpSpPr>
          <p:pic>
            <p:nvPicPr>
              <p:cNvPr id="334" name="Picture 333">
                <a:extLst>
                  <a:ext uri="{FF2B5EF4-FFF2-40B4-BE49-F238E27FC236}">
                    <a16:creationId xmlns:a16="http://schemas.microsoft.com/office/drawing/2014/main" id="{8B47BEF2-3107-5541-A02D-1BBCDC4A7AE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04520" y="4644867"/>
                <a:ext cx="1068750" cy="414901"/>
              </a:xfrm>
              <a:prstGeom prst="rect">
                <a:avLst/>
              </a:prstGeom>
            </p:spPr>
          </p:pic>
          <p:pic>
            <p:nvPicPr>
              <p:cNvPr id="335" name="Picture 2" descr="Image result for KVM logo png">
                <a:extLst>
                  <a:ext uri="{FF2B5EF4-FFF2-40B4-BE49-F238E27FC236}">
                    <a16:creationId xmlns:a16="http://schemas.microsoft.com/office/drawing/2014/main" id="{CDF58AED-0BAD-5148-8FBC-EE51F43ADE3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59958" y="4504692"/>
                <a:ext cx="504864" cy="1598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36" name="Picture 335">
                <a:extLst>
                  <a:ext uri="{FF2B5EF4-FFF2-40B4-BE49-F238E27FC236}">
                    <a16:creationId xmlns:a16="http://schemas.microsoft.com/office/drawing/2014/main" id="{BC5A0341-9DAE-E34F-95A0-F95290A289C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04361" y="4524385"/>
                <a:ext cx="355438" cy="305823"/>
              </a:xfrm>
              <a:prstGeom prst="rect">
                <a:avLst/>
              </a:prstGeom>
            </p:spPr>
          </p:pic>
          <p:pic>
            <p:nvPicPr>
              <p:cNvPr id="337" name="Picture 336">
                <a:extLst>
                  <a:ext uri="{FF2B5EF4-FFF2-40B4-BE49-F238E27FC236}">
                    <a16:creationId xmlns:a16="http://schemas.microsoft.com/office/drawing/2014/main" id="{9BC85BF2-B29B-7848-97BF-348F6CF1E57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606548" y="4484671"/>
                <a:ext cx="329908" cy="320391"/>
              </a:xfrm>
              <a:prstGeom prst="rect">
                <a:avLst/>
              </a:prstGeom>
            </p:spPr>
          </p:pic>
          <p:pic>
            <p:nvPicPr>
              <p:cNvPr id="338" name="Picture 337">
                <a:extLst>
                  <a:ext uri="{FF2B5EF4-FFF2-40B4-BE49-F238E27FC236}">
                    <a16:creationId xmlns:a16="http://schemas.microsoft.com/office/drawing/2014/main" id="{6C2AA0C1-F482-194E-A76C-4A6F8AFEE9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750566" y="4281610"/>
                <a:ext cx="769826" cy="201845"/>
              </a:xfrm>
              <a:prstGeom prst="rect">
                <a:avLst/>
              </a:prstGeom>
            </p:spPr>
          </p:pic>
        </p:grpSp>
        <p:pic>
          <p:nvPicPr>
            <p:cNvPr id="325" name="Picture 324">
              <a:extLst>
                <a:ext uri="{FF2B5EF4-FFF2-40B4-BE49-F238E27FC236}">
                  <a16:creationId xmlns:a16="http://schemas.microsoft.com/office/drawing/2014/main" id="{0F95A1A4-B0DC-4649-BAD0-2C0798E6C95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769609" y="3041803"/>
              <a:ext cx="2165910" cy="1301034"/>
            </a:xfrm>
            <a:prstGeom prst="rect">
              <a:avLst/>
            </a:prstGeom>
          </p:spPr>
        </p:pic>
        <p:sp>
          <p:nvSpPr>
            <p:cNvPr id="326" name="TextBox 325">
              <a:extLst>
                <a:ext uri="{FF2B5EF4-FFF2-40B4-BE49-F238E27FC236}">
                  <a16:creationId xmlns:a16="http://schemas.microsoft.com/office/drawing/2014/main" id="{24D43D83-FAFA-9F40-B0D2-783B8896D162}"/>
                </a:ext>
              </a:extLst>
            </p:cNvPr>
            <p:cNvSpPr txBox="1"/>
            <p:nvPr/>
          </p:nvSpPr>
          <p:spPr>
            <a:xfrm rot="16200000">
              <a:off x="5345284" y="3466309"/>
              <a:ext cx="146226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Design &amp; Implementation</a:t>
              </a:r>
            </a:p>
          </p:txBody>
        </p:sp>
        <p:sp>
          <p:nvSpPr>
            <p:cNvPr id="327" name="Left-up Arrow 326">
              <a:extLst>
                <a:ext uri="{FF2B5EF4-FFF2-40B4-BE49-F238E27FC236}">
                  <a16:creationId xmlns:a16="http://schemas.microsoft.com/office/drawing/2014/main" id="{194A2DCC-F95D-DC41-B54C-20A16A934168}"/>
                </a:ext>
              </a:extLst>
            </p:cNvPr>
            <p:cNvSpPr/>
            <p:nvPr/>
          </p:nvSpPr>
          <p:spPr>
            <a:xfrm rot="16200000">
              <a:off x="8247858" y="881779"/>
              <a:ext cx="782152" cy="3062918"/>
            </a:xfrm>
            <a:prstGeom prst="leftUpArrow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8" name="Left-up Arrow 327">
              <a:extLst>
                <a:ext uri="{FF2B5EF4-FFF2-40B4-BE49-F238E27FC236}">
                  <a16:creationId xmlns:a16="http://schemas.microsoft.com/office/drawing/2014/main" id="{0FF7FDA8-14F9-E742-9869-676DEF551617}"/>
                </a:ext>
              </a:extLst>
            </p:cNvPr>
            <p:cNvSpPr/>
            <p:nvPr/>
          </p:nvSpPr>
          <p:spPr>
            <a:xfrm>
              <a:off x="7107476" y="4470432"/>
              <a:ext cx="3062918" cy="783360"/>
            </a:xfrm>
            <a:prstGeom prst="leftUpArrow">
              <a:avLst/>
            </a:prstGeom>
            <a:solidFill>
              <a:srgbClr val="B5DF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Up-down Arrow 328">
              <a:extLst>
                <a:ext uri="{FF2B5EF4-FFF2-40B4-BE49-F238E27FC236}">
                  <a16:creationId xmlns:a16="http://schemas.microsoft.com/office/drawing/2014/main" id="{E04C4E13-613A-FE48-B669-C464E28ABE54}"/>
                </a:ext>
              </a:extLst>
            </p:cNvPr>
            <p:cNvSpPr/>
            <p:nvPr/>
          </p:nvSpPr>
          <p:spPr>
            <a:xfrm>
              <a:off x="6104862" y="2627245"/>
              <a:ext cx="433191" cy="1991198"/>
            </a:xfrm>
            <a:prstGeom prst="upDownArrow">
              <a:avLst/>
            </a:prstGeom>
            <a:gradFill>
              <a:gsLst>
                <a:gs pos="37000">
                  <a:srgbClr val="3F3F3F"/>
                </a:gs>
                <a:gs pos="100000">
                  <a:srgbClr val="B5DF86"/>
                </a:gs>
                <a:gs pos="50000">
                  <a:srgbClr val="B5DF86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30" name="Group 329">
              <a:extLst>
                <a:ext uri="{FF2B5EF4-FFF2-40B4-BE49-F238E27FC236}">
                  <a16:creationId xmlns:a16="http://schemas.microsoft.com/office/drawing/2014/main" id="{465338F6-72FB-C940-BBD1-285AE1160B11}"/>
                </a:ext>
              </a:extLst>
            </p:cNvPr>
            <p:cNvGrpSpPr/>
            <p:nvPr/>
          </p:nvGrpSpPr>
          <p:grpSpPr>
            <a:xfrm>
              <a:off x="6992520" y="2746455"/>
              <a:ext cx="1511580" cy="1907329"/>
              <a:chOff x="3625304" y="4255935"/>
              <a:chExt cx="1036042" cy="782789"/>
            </a:xfrm>
          </p:grpSpPr>
          <p:sp>
            <p:nvSpPr>
              <p:cNvPr id="332" name="Curved Right Arrow 331">
                <a:extLst>
                  <a:ext uri="{FF2B5EF4-FFF2-40B4-BE49-F238E27FC236}">
                    <a16:creationId xmlns:a16="http://schemas.microsoft.com/office/drawing/2014/main" id="{0B2E506B-33D8-EC49-9AE9-623C08F19989}"/>
                  </a:ext>
                </a:extLst>
              </p:cNvPr>
              <p:cNvSpPr/>
              <p:nvPr/>
            </p:nvSpPr>
            <p:spPr>
              <a:xfrm>
                <a:off x="3625304" y="4297157"/>
                <a:ext cx="469900" cy="741567"/>
              </a:xfrm>
              <a:prstGeom prst="curvedRightArrow">
                <a:avLst/>
              </a:prstGeom>
              <a:solidFill>
                <a:schemeClr val="accent1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3" name="Curved Right Arrow 332">
                <a:extLst>
                  <a:ext uri="{FF2B5EF4-FFF2-40B4-BE49-F238E27FC236}">
                    <a16:creationId xmlns:a16="http://schemas.microsoft.com/office/drawing/2014/main" id="{C37E0562-31AA-2441-8579-4DF382C73555}"/>
                  </a:ext>
                </a:extLst>
              </p:cNvPr>
              <p:cNvSpPr/>
              <p:nvPr/>
            </p:nvSpPr>
            <p:spPr>
              <a:xfrm rot="10800000">
                <a:off x="4191446" y="4255935"/>
                <a:ext cx="469900" cy="741567"/>
              </a:xfrm>
              <a:prstGeom prst="curvedRightArrow">
                <a:avLst/>
              </a:prstGeom>
              <a:solidFill>
                <a:schemeClr val="accent1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331" name="Picture 330">
              <a:extLst>
                <a:ext uri="{FF2B5EF4-FFF2-40B4-BE49-F238E27FC236}">
                  <a16:creationId xmlns:a16="http://schemas.microsoft.com/office/drawing/2014/main" id="{0831D80A-812E-FF46-9DEA-3C1CE0ECC760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72567" y="3036629"/>
              <a:ext cx="1312111" cy="1290741"/>
            </a:xfrm>
            <a:prstGeom prst="rect">
              <a:avLst/>
            </a:prstGeom>
          </p:spPr>
        </p:pic>
      </p:grpSp>
      <p:grpSp>
        <p:nvGrpSpPr>
          <p:cNvPr id="361" name="Group 360">
            <a:extLst>
              <a:ext uri="{FF2B5EF4-FFF2-40B4-BE49-F238E27FC236}">
                <a16:creationId xmlns:a16="http://schemas.microsoft.com/office/drawing/2014/main" id="{6EDD26E3-1022-904A-BD7C-52D0A1556501}"/>
              </a:ext>
            </a:extLst>
          </p:cNvPr>
          <p:cNvGrpSpPr/>
          <p:nvPr/>
        </p:nvGrpSpPr>
        <p:grpSpPr>
          <a:xfrm>
            <a:off x="1380157" y="1758000"/>
            <a:ext cx="9289273" cy="4120541"/>
            <a:chOff x="1757146" y="1558364"/>
            <a:chExt cx="9289273" cy="4120541"/>
          </a:xfrm>
        </p:grpSpPr>
        <p:sp>
          <p:nvSpPr>
            <p:cNvPr id="362" name="Rectangle 361">
              <a:extLst>
                <a:ext uri="{FF2B5EF4-FFF2-40B4-BE49-F238E27FC236}">
                  <a16:creationId xmlns:a16="http://schemas.microsoft.com/office/drawing/2014/main" id="{600C8BFA-CD94-A147-9A41-E49F3D7943F5}"/>
                </a:ext>
              </a:extLst>
            </p:cNvPr>
            <p:cNvSpPr/>
            <p:nvPr/>
          </p:nvSpPr>
          <p:spPr>
            <a:xfrm>
              <a:off x="1757146" y="1558364"/>
              <a:ext cx="9289273" cy="41205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63" name="Group 362">
              <a:extLst>
                <a:ext uri="{FF2B5EF4-FFF2-40B4-BE49-F238E27FC236}">
                  <a16:creationId xmlns:a16="http://schemas.microsoft.com/office/drawing/2014/main" id="{53639BF4-FA14-4647-B6A2-A1582207F32B}"/>
                </a:ext>
              </a:extLst>
            </p:cNvPr>
            <p:cNvGrpSpPr/>
            <p:nvPr/>
          </p:nvGrpSpPr>
          <p:grpSpPr>
            <a:xfrm>
              <a:off x="3580094" y="1655757"/>
              <a:ext cx="889813" cy="1004340"/>
              <a:chOff x="1546616" y="1962672"/>
              <a:chExt cx="889813" cy="1004340"/>
            </a:xfrm>
          </p:grpSpPr>
          <p:pic>
            <p:nvPicPr>
              <p:cNvPr id="409" name="Picture 2" descr="Image result for businessman clipart">
                <a:extLst>
                  <a:ext uri="{FF2B5EF4-FFF2-40B4-BE49-F238E27FC236}">
                    <a16:creationId xmlns:a16="http://schemas.microsoft.com/office/drawing/2014/main" id="{1409C5A4-905D-8A40-BE2C-01CF2ADA2AA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07679" y="1962672"/>
                <a:ext cx="771291" cy="7712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10" name="TextBox 409">
                <a:extLst>
                  <a:ext uri="{FF2B5EF4-FFF2-40B4-BE49-F238E27FC236}">
                    <a16:creationId xmlns:a16="http://schemas.microsoft.com/office/drawing/2014/main" id="{856EBF26-B32A-6844-B016-73A513BB21DD}"/>
                  </a:ext>
                </a:extLst>
              </p:cNvPr>
              <p:cNvSpPr txBox="1"/>
              <p:nvPr/>
            </p:nvSpPr>
            <p:spPr>
              <a:xfrm>
                <a:off x="1546616" y="2690015"/>
                <a:ext cx="889813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VNF Vendor</a:t>
                </a:r>
              </a:p>
            </p:txBody>
          </p:sp>
        </p:grpSp>
        <p:grpSp>
          <p:nvGrpSpPr>
            <p:cNvPr id="364" name="Group 21">
              <a:extLst>
                <a:ext uri="{FF2B5EF4-FFF2-40B4-BE49-F238E27FC236}">
                  <a16:creationId xmlns:a16="http://schemas.microsoft.com/office/drawing/2014/main" id="{AA7D9F17-0CEC-2F4F-8BDE-200C1A33F1C8}"/>
                </a:ext>
              </a:extLst>
            </p:cNvPr>
            <p:cNvGrpSpPr/>
            <p:nvPr/>
          </p:nvGrpSpPr>
          <p:grpSpPr>
            <a:xfrm>
              <a:off x="3582874" y="4529747"/>
              <a:ext cx="897808" cy="1008984"/>
              <a:chOff x="1044215" y="1728788"/>
              <a:chExt cx="897808" cy="1008984"/>
            </a:xfrm>
          </p:grpSpPr>
          <p:pic>
            <p:nvPicPr>
              <p:cNvPr id="407" name="Picture 2" descr="C:\Users\k00365106\AppData\Local\Microsoft\Windows\Temporary Internet Files\Content.IE5\JQV4LJC6\Crystal_Clear_kdm_user_female[1].png">
                <a:extLst>
                  <a:ext uri="{FF2B5EF4-FFF2-40B4-BE49-F238E27FC236}">
                    <a16:creationId xmlns:a16="http://schemas.microsoft.com/office/drawing/2014/main" id="{89A23300-B0CC-5C4F-8752-2F878CE90FD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103313" y="1728788"/>
                <a:ext cx="783360" cy="783360"/>
              </a:xfrm>
              <a:prstGeom prst="rect">
                <a:avLst/>
              </a:prstGeom>
              <a:noFill/>
            </p:spPr>
          </p:pic>
          <p:sp>
            <p:nvSpPr>
              <p:cNvPr id="408" name="TextBox 407">
                <a:extLst>
                  <a:ext uri="{FF2B5EF4-FFF2-40B4-BE49-F238E27FC236}">
                    <a16:creationId xmlns:a16="http://schemas.microsoft.com/office/drawing/2014/main" id="{6995163C-ED30-C24F-8F79-347D2F3410DA}"/>
                  </a:ext>
                </a:extLst>
              </p:cNvPr>
              <p:cNvSpPr txBox="1"/>
              <p:nvPr/>
            </p:nvSpPr>
            <p:spPr>
              <a:xfrm>
                <a:off x="1044215" y="2460775"/>
                <a:ext cx="897808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NFVI Vendor</a:t>
                </a:r>
              </a:p>
            </p:txBody>
          </p:sp>
        </p:grpSp>
        <p:sp>
          <p:nvSpPr>
            <p:cNvPr id="365" name="Right Arrow 364">
              <a:extLst>
                <a:ext uri="{FF2B5EF4-FFF2-40B4-BE49-F238E27FC236}">
                  <a16:creationId xmlns:a16="http://schemas.microsoft.com/office/drawing/2014/main" id="{D28448BC-1257-4E4E-BACE-08EF5F4E4C77}"/>
                </a:ext>
              </a:extLst>
            </p:cNvPr>
            <p:cNvSpPr/>
            <p:nvPr/>
          </p:nvSpPr>
          <p:spPr>
            <a:xfrm>
              <a:off x="4605084" y="488788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366" name="Right Arrow 365">
              <a:extLst>
                <a:ext uri="{FF2B5EF4-FFF2-40B4-BE49-F238E27FC236}">
                  <a16:creationId xmlns:a16="http://schemas.microsoft.com/office/drawing/2014/main" id="{D20E6851-BEB8-2C4F-AD91-1DFF12F8527C}"/>
                </a:ext>
              </a:extLst>
            </p:cNvPr>
            <p:cNvSpPr/>
            <p:nvPr/>
          </p:nvSpPr>
          <p:spPr>
            <a:xfrm>
              <a:off x="4605084" y="1976350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367" name="Group 366">
              <a:extLst>
                <a:ext uri="{FF2B5EF4-FFF2-40B4-BE49-F238E27FC236}">
                  <a16:creationId xmlns:a16="http://schemas.microsoft.com/office/drawing/2014/main" id="{4D1FC531-B831-4144-88CB-F1599D8F16E5}"/>
                </a:ext>
              </a:extLst>
            </p:cNvPr>
            <p:cNvGrpSpPr/>
            <p:nvPr/>
          </p:nvGrpSpPr>
          <p:grpSpPr>
            <a:xfrm>
              <a:off x="5525393" y="1778002"/>
              <a:ext cx="1491616" cy="771292"/>
              <a:chOff x="4497705" y="1455434"/>
              <a:chExt cx="1491616" cy="771292"/>
            </a:xfrm>
          </p:grpSpPr>
          <p:sp>
            <p:nvSpPr>
              <p:cNvPr id="393" name="Rectangle 392">
                <a:extLst>
                  <a:ext uri="{FF2B5EF4-FFF2-40B4-BE49-F238E27FC236}">
                    <a16:creationId xmlns:a16="http://schemas.microsoft.com/office/drawing/2014/main" id="{8156E55B-E4D0-604B-8865-7A7CE271546E}"/>
                  </a:ext>
                </a:extLst>
              </p:cNvPr>
              <p:cNvSpPr/>
              <p:nvPr/>
            </p:nvSpPr>
            <p:spPr>
              <a:xfrm>
                <a:off x="4497705" y="1455434"/>
                <a:ext cx="1491616" cy="771292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 cap="flat" cmpd="sng" algn="ctr">
                <a:solidFill>
                  <a:schemeClr val="tx2"/>
                </a:solidFill>
                <a:prstDash val="dash"/>
                <a:headEnd type="none" w="sm" len="sm"/>
                <a:tailEnd type="none" w="sm" len="sm"/>
              </a:ln>
              <a:effectLst/>
            </p:spPr>
            <p:txBody>
              <a:bodyPr wrap="square" tIns="0" anchor="t" anchorCtr="0"/>
              <a:lstStyle/>
              <a:p>
                <a:pPr marL="0" marR="0" lvl="0" indent="0" algn="l" defTabSz="91435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odafone Rg"/>
                  <a:ea typeface="+mn-ea"/>
                  <a:cs typeface="+mn-cs"/>
                </a:endParaRPr>
              </a:p>
            </p:txBody>
          </p:sp>
          <p:sp>
            <p:nvSpPr>
              <p:cNvPr id="394" name="Oval 393">
                <a:extLst>
                  <a:ext uri="{FF2B5EF4-FFF2-40B4-BE49-F238E27FC236}">
                    <a16:creationId xmlns:a16="http://schemas.microsoft.com/office/drawing/2014/main" id="{2770863A-2962-0F4A-814A-90EC55D817A2}"/>
                  </a:ext>
                </a:extLst>
              </p:cNvPr>
              <p:cNvSpPr/>
              <p:nvPr/>
            </p:nvSpPr>
            <p:spPr>
              <a:xfrm>
                <a:off x="5085455" y="1508536"/>
                <a:ext cx="377669" cy="29652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txBody>
              <a:bodyPr spcFirstLastPara="0" vert="horz" wrap="square" lIns="6350" tIns="6350" rIns="6350" bIns="6350" numCol="1" spcCol="1270" rtlCol="0" anchor="ctr" anchorCtr="0">
                <a:noAutofit/>
              </a:bodyPr>
              <a:lstStyle/>
              <a:p>
                <a:pPr marL="0" marR="0" lvl="0" indent="0" algn="ctr" defTabSz="444489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rPr>
                  <a:t>VNF</a:t>
                </a:r>
              </a:p>
            </p:txBody>
          </p:sp>
          <p:grpSp>
            <p:nvGrpSpPr>
              <p:cNvPr id="395" name="Group 394">
                <a:extLst>
                  <a:ext uri="{FF2B5EF4-FFF2-40B4-BE49-F238E27FC236}">
                    <a16:creationId xmlns:a16="http://schemas.microsoft.com/office/drawing/2014/main" id="{F1F2F2C7-523B-204A-9EB3-BF972A97D044}"/>
                  </a:ext>
                </a:extLst>
              </p:cNvPr>
              <p:cNvGrpSpPr/>
              <p:nvPr/>
            </p:nvGrpSpPr>
            <p:grpSpPr>
              <a:xfrm>
                <a:off x="4567791" y="1838928"/>
                <a:ext cx="390469" cy="351997"/>
                <a:chOff x="4567791" y="1838928"/>
                <a:chExt cx="390469" cy="351997"/>
              </a:xfrm>
            </p:grpSpPr>
            <p:sp>
              <p:nvSpPr>
                <p:cNvPr id="404" name="Rectangle 403">
                  <a:extLst>
                    <a:ext uri="{FF2B5EF4-FFF2-40B4-BE49-F238E27FC236}">
                      <a16:creationId xmlns:a16="http://schemas.microsoft.com/office/drawing/2014/main" id="{8C5F99C4-EB76-F041-8452-F19C4E20442F}"/>
                    </a:ext>
                  </a:extLst>
                </p:cNvPr>
                <p:cNvSpPr/>
                <p:nvPr/>
              </p:nvSpPr>
              <p:spPr>
                <a:xfrm>
                  <a:off x="4567791" y="1838928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05" name="TextBox 404">
                  <a:extLst>
                    <a:ext uri="{FF2B5EF4-FFF2-40B4-BE49-F238E27FC236}">
                      <a16:creationId xmlns:a16="http://schemas.microsoft.com/office/drawing/2014/main" id="{DB31F424-25FF-D443-B819-1F4CEE6FFF0F}"/>
                    </a:ext>
                  </a:extLst>
                </p:cNvPr>
                <p:cNvSpPr txBox="1"/>
                <p:nvPr/>
              </p:nvSpPr>
              <p:spPr>
                <a:xfrm>
                  <a:off x="4604520" y="1861310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Control</a:t>
                  </a:r>
                </a:p>
              </p:txBody>
            </p:sp>
            <p:sp>
              <p:nvSpPr>
                <p:cNvPr id="406" name="TextBox 405">
                  <a:extLst>
                    <a:ext uri="{FF2B5EF4-FFF2-40B4-BE49-F238E27FC236}">
                      <a16:creationId xmlns:a16="http://schemas.microsoft.com/office/drawing/2014/main" id="{377123C7-568D-0645-AB96-64371E4D27D5}"/>
                    </a:ext>
                  </a:extLst>
                </p:cNvPr>
                <p:cNvSpPr txBox="1"/>
                <p:nvPr/>
              </p:nvSpPr>
              <p:spPr>
                <a:xfrm>
                  <a:off x="4595832" y="2006086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396" name="Group 395">
                <a:extLst>
                  <a:ext uri="{FF2B5EF4-FFF2-40B4-BE49-F238E27FC236}">
                    <a16:creationId xmlns:a16="http://schemas.microsoft.com/office/drawing/2014/main" id="{0E8E5F0D-754E-984F-BCED-8688D6D70010}"/>
                  </a:ext>
                </a:extLst>
              </p:cNvPr>
              <p:cNvGrpSpPr/>
              <p:nvPr/>
            </p:nvGrpSpPr>
            <p:grpSpPr>
              <a:xfrm>
                <a:off x="5048726" y="1838431"/>
                <a:ext cx="390469" cy="351997"/>
                <a:chOff x="5048726" y="1838431"/>
                <a:chExt cx="390469" cy="351997"/>
              </a:xfrm>
            </p:grpSpPr>
            <p:sp>
              <p:nvSpPr>
                <p:cNvPr id="401" name="Rectangle 400">
                  <a:extLst>
                    <a:ext uri="{FF2B5EF4-FFF2-40B4-BE49-F238E27FC236}">
                      <a16:creationId xmlns:a16="http://schemas.microsoft.com/office/drawing/2014/main" id="{34BDD77A-6A6E-0341-A977-4CCF44549F9D}"/>
                    </a:ext>
                  </a:extLst>
                </p:cNvPr>
                <p:cNvSpPr/>
                <p:nvPr/>
              </p:nvSpPr>
              <p:spPr>
                <a:xfrm>
                  <a:off x="5048726" y="1838431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02" name="TextBox 401">
                  <a:extLst>
                    <a:ext uri="{FF2B5EF4-FFF2-40B4-BE49-F238E27FC236}">
                      <a16:creationId xmlns:a16="http://schemas.microsoft.com/office/drawing/2014/main" id="{1011C82B-8444-6D4D-8600-35FA19E49764}"/>
                    </a:ext>
                  </a:extLst>
                </p:cNvPr>
                <p:cNvSpPr txBox="1"/>
                <p:nvPr/>
              </p:nvSpPr>
              <p:spPr>
                <a:xfrm>
                  <a:off x="5085455" y="1860814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</a:t>
                  </a:r>
                </a:p>
              </p:txBody>
            </p:sp>
            <p:sp>
              <p:nvSpPr>
                <p:cNvPr id="403" name="TextBox 402">
                  <a:extLst>
                    <a:ext uri="{FF2B5EF4-FFF2-40B4-BE49-F238E27FC236}">
                      <a16:creationId xmlns:a16="http://schemas.microsoft.com/office/drawing/2014/main" id="{875525B4-E5E9-7945-81CD-8E0FF18BCC79}"/>
                    </a:ext>
                  </a:extLst>
                </p:cNvPr>
                <p:cNvSpPr txBox="1"/>
                <p:nvPr/>
              </p:nvSpPr>
              <p:spPr>
                <a:xfrm>
                  <a:off x="5076767" y="2005591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397" name="Group 396">
                <a:extLst>
                  <a:ext uri="{FF2B5EF4-FFF2-40B4-BE49-F238E27FC236}">
                    <a16:creationId xmlns:a16="http://schemas.microsoft.com/office/drawing/2014/main" id="{5E7A8736-B357-0B4B-B158-D7F25192481C}"/>
                  </a:ext>
                </a:extLst>
              </p:cNvPr>
              <p:cNvGrpSpPr/>
              <p:nvPr/>
            </p:nvGrpSpPr>
            <p:grpSpPr>
              <a:xfrm>
                <a:off x="5519795" y="1839399"/>
                <a:ext cx="390469" cy="351997"/>
                <a:chOff x="5519795" y="1839399"/>
                <a:chExt cx="390469" cy="351997"/>
              </a:xfrm>
            </p:grpSpPr>
            <p:sp>
              <p:nvSpPr>
                <p:cNvPr id="398" name="Rectangle 397">
                  <a:extLst>
                    <a:ext uri="{FF2B5EF4-FFF2-40B4-BE49-F238E27FC236}">
                      <a16:creationId xmlns:a16="http://schemas.microsoft.com/office/drawing/2014/main" id="{BDB633E2-6FD6-C348-B523-8EAC97D22D58}"/>
                    </a:ext>
                  </a:extLst>
                </p:cNvPr>
                <p:cNvSpPr/>
                <p:nvPr/>
              </p:nvSpPr>
              <p:spPr>
                <a:xfrm>
                  <a:off x="5519795" y="1839399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99" name="TextBox 398">
                  <a:extLst>
                    <a:ext uri="{FF2B5EF4-FFF2-40B4-BE49-F238E27FC236}">
                      <a16:creationId xmlns:a16="http://schemas.microsoft.com/office/drawing/2014/main" id="{256C6D18-2C61-D044-BB0A-92AD9311C331}"/>
                    </a:ext>
                  </a:extLst>
                </p:cNvPr>
                <p:cNvSpPr txBox="1"/>
                <p:nvPr/>
              </p:nvSpPr>
              <p:spPr>
                <a:xfrm>
                  <a:off x="5556524" y="1861782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DP-E</a:t>
                  </a:r>
                </a:p>
              </p:txBody>
            </p:sp>
            <p:sp>
              <p:nvSpPr>
                <p:cNvPr id="400" name="TextBox 399">
                  <a:extLst>
                    <a:ext uri="{FF2B5EF4-FFF2-40B4-BE49-F238E27FC236}">
                      <a16:creationId xmlns:a16="http://schemas.microsoft.com/office/drawing/2014/main" id="{7D2FC009-26E6-7243-BCDA-14DCD3AE65F4}"/>
                    </a:ext>
                  </a:extLst>
                </p:cNvPr>
                <p:cNvSpPr txBox="1"/>
                <p:nvPr/>
              </p:nvSpPr>
              <p:spPr>
                <a:xfrm>
                  <a:off x="5547836" y="2006558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</p:grpSp>
        <p:sp>
          <p:nvSpPr>
            <p:cNvPr id="368" name="Right Arrow 367">
              <a:extLst>
                <a:ext uri="{FF2B5EF4-FFF2-40B4-BE49-F238E27FC236}">
                  <a16:creationId xmlns:a16="http://schemas.microsoft.com/office/drawing/2014/main" id="{55787604-1B41-7C4F-8058-EFD4F2606B4C}"/>
                </a:ext>
              </a:extLst>
            </p:cNvPr>
            <p:cNvSpPr/>
            <p:nvPr/>
          </p:nvSpPr>
          <p:spPr>
            <a:xfrm>
              <a:off x="2745649" y="1976350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369" name="Group 368">
              <a:extLst>
                <a:ext uri="{FF2B5EF4-FFF2-40B4-BE49-F238E27FC236}">
                  <a16:creationId xmlns:a16="http://schemas.microsoft.com/office/drawing/2014/main" id="{381AE54F-18DA-E748-A3F1-55C2B92F9ED1}"/>
                </a:ext>
              </a:extLst>
            </p:cNvPr>
            <p:cNvGrpSpPr/>
            <p:nvPr/>
          </p:nvGrpSpPr>
          <p:grpSpPr>
            <a:xfrm>
              <a:off x="1757146" y="1754106"/>
              <a:ext cx="859498" cy="859498"/>
              <a:chOff x="624840" y="1517486"/>
              <a:chExt cx="859498" cy="859498"/>
            </a:xfrm>
          </p:grpSpPr>
          <p:pic>
            <p:nvPicPr>
              <p:cNvPr id="391" name="Picture 390">
                <a:hlinkClick r:id="rId4" action="ppaction://hlinkfile"/>
                <a:extLst>
                  <a:ext uri="{FF2B5EF4-FFF2-40B4-BE49-F238E27FC236}">
                    <a16:creationId xmlns:a16="http://schemas.microsoft.com/office/drawing/2014/main" id="{71455351-0E49-AC41-9175-B84D78E7409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392" name="TextBox 391">
                <a:extLst>
                  <a:ext uri="{FF2B5EF4-FFF2-40B4-BE49-F238E27FC236}">
                    <a16:creationId xmlns:a16="http://schemas.microsoft.com/office/drawing/2014/main" id="{6D080180-EDBF-EB48-87BD-37282A8E2585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70" name="Group 369">
              <a:extLst>
                <a:ext uri="{FF2B5EF4-FFF2-40B4-BE49-F238E27FC236}">
                  <a16:creationId xmlns:a16="http://schemas.microsoft.com/office/drawing/2014/main" id="{E0914DB8-8C2A-954A-82A8-175234FF28BF}"/>
                </a:ext>
              </a:extLst>
            </p:cNvPr>
            <p:cNvGrpSpPr/>
            <p:nvPr/>
          </p:nvGrpSpPr>
          <p:grpSpPr>
            <a:xfrm>
              <a:off x="1757146" y="4659189"/>
              <a:ext cx="859498" cy="859498"/>
              <a:chOff x="624840" y="1517486"/>
              <a:chExt cx="859498" cy="859498"/>
            </a:xfrm>
          </p:grpSpPr>
          <p:pic>
            <p:nvPicPr>
              <p:cNvPr id="389" name="Picture 388">
                <a:hlinkClick r:id="rId4" action="ppaction://hlinkfile"/>
                <a:extLst>
                  <a:ext uri="{FF2B5EF4-FFF2-40B4-BE49-F238E27FC236}">
                    <a16:creationId xmlns:a16="http://schemas.microsoft.com/office/drawing/2014/main" id="{D98191E0-E814-D54F-A238-FFFE45987FC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390" name="TextBox 389">
                <a:extLst>
                  <a:ext uri="{FF2B5EF4-FFF2-40B4-BE49-F238E27FC236}">
                    <a16:creationId xmlns:a16="http://schemas.microsoft.com/office/drawing/2014/main" id="{66AFB0A6-BFC5-0D43-9CD1-336ED89DFF08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71" name="Right Arrow 370">
              <a:extLst>
                <a:ext uri="{FF2B5EF4-FFF2-40B4-BE49-F238E27FC236}">
                  <a16:creationId xmlns:a16="http://schemas.microsoft.com/office/drawing/2014/main" id="{6B350367-C423-4248-8169-E7B103280B90}"/>
                </a:ext>
              </a:extLst>
            </p:cNvPr>
            <p:cNvSpPr/>
            <p:nvPr/>
          </p:nvSpPr>
          <p:spPr>
            <a:xfrm>
              <a:off x="2742192" y="488788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372" name="TextBox 371">
              <a:extLst>
                <a:ext uri="{FF2B5EF4-FFF2-40B4-BE49-F238E27FC236}">
                  <a16:creationId xmlns:a16="http://schemas.microsoft.com/office/drawing/2014/main" id="{D8A6A88B-175D-3F48-93C0-C77249FE5504}"/>
                </a:ext>
              </a:extLst>
            </p:cNvPr>
            <p:cNvSpPr txBox="1"/>
            <p:nvPr/>
          </p:nvSpPr>
          <p:spPr>
            <a:xfrm rot="19488989">
              <a:off x="1936036" y="2089987"/>
              <a:ext cx="4700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VNF</a:t>
              </a:r>
            </a:p>
          </p:txBody>
        </p:sp>
        <p:sp>
          <p:nvSpPr>
            <p:cNvPr id="373" name="TextBox 372">
              <a:extLst>
                <a:ext uri="{FF2B5EF4-FFF2-40B4-BE49-F238E27FC236}">
                  <a16:creationId xmlns:a16="http://schemas.microsoft.com/office/drawing/2014/main" id="{0FE1AAA1-E8E2-5744-9644-902AD2916A51}"/>
                </a:ext>
              </a:extLst>
            </p:cNvPr>
            <p:cNvSpPr txBox="1"/>
            <p:nvPr/>
          </p:nvSpPr>
          <p:spPr>
            <a:xfrm rot="19488989">
              <a:off x="1926429" y="4985958"/>
              <a:ext cx="5052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NFVI</a:t>
              </a:r>
            </a:p>
          </p:txBody>
        </p:sp>
        <p:grpSp>
          <p:nvGrpSpPr>
            <p:cNvPr id="374" name="Group 373">
              <a:extLst>
                <a:ext uri="{FF2B5EF4-FFF2-40B4-BE49-F238E27FC236}">
                  <a16:creationId xmlns:a16="http://schemas.microsoft.com/office/drawing/2014/main" id="{BF8F4EEA-06F0-3B47-A45A-B5C7055ED479}"/>
                </a:ext>
              </a:extLst>
            </p:cNvPr>
            <p:cNvGrpSpPr/>
            <p:nvPr/>
          </p:nvGrpSpPr>
          <p:grpSpPr>
            <a:xfrm>
              <a:off x="5560425" y="4683085"/>
              <a:ext cx="1432095" cy="778158"/>
              <a:chOff x="4504361" y="4281610"/>
              <a:chExt cx="1432095" cy="778158"/>
            </a:xfrm>
          </p:grpSpPr>
          <p:pic>
            <p:nvPicPr>
              <p:cNvPr id="384" name="Picture 383">
                <a:extLst>
                  <a:ext uri="{FF2B5EF4-FFF2-40B4-BE49-F238E27FC236}">
                    <a16:creationId xmlns:a16="http://schemas.microsoft.com/office/drawing/2014/main" id="{9EF18006-D74A-AB4B-A7F4-162A3C19AE2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04520" y="4644867"/>
                <a:ext cx="1068750" cy="414901"/>
              </a:xfrm>
              <a:prstGeom prst="rect">
                <a:avLst/>
              </a:prstGeom>
            </p:spPr>
          </p:pic>
          <p:pic>
            <p:nvPicPr>
              <p:cNvPr id="385" name="Picture 2" descr="Image result for KVM logo png">
                <a:extLst>
                  <a:ext uri="{FF2B5EF4-FFF2-40B4-BE49-F238E27FC236}">
                    <a16:creationId xmlns:a16="http://schemas.microsoft.com/office/drawing/2014/main" id="{83AF1FD6-0244-304D-BFA6-64AE0C60C3D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59958" y="4504692"/>
                <a:ext cx="504864" cy="1598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86" name="Picture 385">
                <a:extLst>
                  <a:ext uri="{FF2B5EF4-FFF2-40B4-BE49-F238E27FC236}">
                    <a16:creationId xmlns:a16="http://schemas.microsoft.com/office/drawing/2014/main" id="{52814F86-3E6E-E842-AC91-A32AA264D30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04361" y="4524385"/>
                <a:ext cx="355438" cy="305823"/>
              </a:xfrm>
              <a:prstGeom prst="rect">
                <a:avLst/>
              </a:prstGeom>
            </p:spPr>
          </p:pic>
          <p:pic>
            <p:nvPicPr>
              <p:cNvPr id="387" name="Picture 386">
                <a:extLst>
                  <a:ext uri="{FF2B5EF4-FFF2-40B4-BE49-F238E27FC236}">
                    <a16:creationId xmlns:a16="http://schemas.microsoft.com/office/drawing/2014/main" id="{B39C57DE-6E04-DD4E-BFD5-8A05346F9DD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606548" y="4484671"/>
                <a:ext cx="329908" cy="320391"/>
              </a:xfrm>
              <a:prstGeom prst="rect">
                <a:avLst/>
              </a:prstGeom>
            </p:spPr>
          </p:pic>
          <p:pic>
            <p:nvPicPr>
              <p:cNvPr id="388" name="Picture 387">
                <a:extLst>
                  <a:ext uri="{FF2B5EF4-FFF2-40B4-BE49-F238E27FC236}">
                    <a16:creationId xmlns:a16="http://schemas.microsoft.com/office/drawing/2014/main" id="{44B08CA2-073B-B84C-9656-6CF518ECE5F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750566" y="4281610"/>
                <a:ext cx="769826" cy="201845"/>
              </a:xfrm>
              <a:prstGeom prst="rect">
                <a:avLst/>
              </a:prstGeom>
            </p:spPr>
          </p:pic>
        </p:grpSp>
        <p:pic>
          <p:nvPicPr>
            <p:cNvPr id="375" name="Picture 374">
              <a:extLst>
                <a:ext uri="{FF2B5EF4-FFF2-40B4-BE49-F238E27FC236}">
                  <a16:creationId xmlns:a16="http://schemas.microsoft.com/office/drawing/2014/main" id="{58CB54FC-044A-B240-BD09-D0313C5FB6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769609" y="3041803"/>
              <a:ext cx="2165910" cy="1301034"/>
            </a:xfrm>
            <a:prstGeom prst="rect">
              <a:avLst/>
            </a:prstGeom>
          </p:spPr>
        </p:pic>
        <p:sp>
          <p:nvSpPr>
            <p:cNvPr id="376" name="TextBox 375">
              <a:extLst>
                <a:ext uri="{FF2B5EF4-FFF2-40B4-BE49-F238E27FC236}">
                  <a16:creationId xmlns:a16="http://schemas.microsoft.com/office/drawing/2014/main" id="{8E4BEC95-ED05-B540-81D8-DC542037D417}"/>
                </a:ext>
              </a:extLst>
            </p:cNvPr>
            <p:cNvSpPr txBox="1"/>
            <p:nvPr/>
          </p:nvSpPr>
          <p:spPr>
            <a:xfrm rot="16200000">
              <a:off x="5345284" y="3466309"/>
              <a:ext cx="146226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Design &amp; Implementation</a:t>
              </a:r>
            </a:p>
          </p:txBody>
        </p:sp>
        <p:sp>
          <p:nvSpPr>
            <p:cNvPr id="377" name="Left-up Arrow 376">
              <a:extLst>
                <a:ext uri="{FF2B5EF4-FFF2-40B4-BE49-F238E27FC236}">
                  <a16:creationId xmlns:a16="http://schemas.microsoft.com/office/drawing/2014/main" id="{B9B67B4E-BBDA-0047-B9A4-95848FB97D0C}"/>
                </a:ext>
              </a:extLst>
            </p:cNvPr>
            <p:cNvSpPr/>
            <p:nvPr/>
          </p:nvSpPr>
          <p:spPr>
            <a:xfrm rot="16200000">
              <a:off x="8247858" y="881779"/>
              <a:ext cx="782152" cy="3062918"/>
            </a:xfrm>
            <a:prstGeom prst="leftUpArrow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8" name="Left-up Arrow 377">
              <a:extLst>
                <a:ext uri="{FF2B5EF4-FFF2-40B4-BE49-F238E27FC236}">
                  <a16:creationId xmlns:a16="http://schemas.microsoft.com/office/drawing/2014/main" id="{CA332AD4-A0FB-BE42-A5C6-D5A565739049}"/>
                </a:ext>
              </a:extLst>
            </p:cNvPr>
            <p:cNvSpPr/>
            <p:nvPr/>
          </p:nvSpPr>
          <p:spPr>
            <a:xfrm>
              <a:off x="7107476" y="4470432"/>
              <a:ext cx="3062918" cy="783360"/>
            </a:xfrm>
            <a:prstGeom prst="leftUpArrow">
              <a:avLst/>
            </a:prstGeom>
            <a:solidFill>
              <a:srgbClr val="B5DF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9" name="Up-down Arrow 378">
              <a:extLst>
                <a:ext uri="{FF2B5EF4-FFF2-40B4-BE49-F238E27FC236}">
                  <a16:creationId xmlns:a16="http://schemas.microsoft.com/office/drawing/2014/main" id="{22E90C3E-B138-9D40-B9AB-E9D564DC6526}"/>
                </a:ext>
              </a:extLst>
            </p:cNvPr>
            <p:cNvSpPr/>
            <p:nvPr/>
          </p:nvSpPr>
          <p:spPr>
            <a:xfrm>
              <a:off x="6104862" y="2627245"/>
              <a:ext cx="433191" cy="1991198"/>
            </a:xfrm>
            <a:prstGeom prst="upDownArrow">
              <a:avLst/>
            </a:prstGeom>
            <a:gradFill>
              <a:gsLst>
                <a:gs pos="37000">
                  <a:srgbClr val="3F3F3F"/>
                </a:gs>
                <a:gs pos="100000">
                  <a:srgbClr val="B5DF86"/>
                </a:gs>
                <a:gs pos="50000">
                  <a:srgbClr val="B5DF86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80" name="Group 379">
              <a:extLst>
                <a:ext uri="{FF2B5EF4-FFF2-40B4-BE49-F238E27FC236}">
                  <a16:creationId xmlns:a16="http://schemas.microsoft.com/office/drawing/2014/main" id="{2CB9C9BF-73CC-154C-B0EE-05A9529754B8}"/>
                </a:ext>
              </a:extLst>
            </p:cNvPr>
            <p:cNvGrpSpPr/>
            <p:nvPr/>
          </p:nvGrpSpPr>
          <p:grpSpPr>
            <a:xfrm>
              <a:off x="6992520" y="2746455"/>
              <a:ext cx="1511580" cy="1907329"/>
              <a:chOff x="3625304" y="4255935"/>
              <a:chExt cx="1036042" cy="782789"/>
            </a:xfrm>
          </p:grpSpPr>
          <p:sp>
            <p:nvSpPr>
              <p:cNvPr id="382" name="Curved Right Arrow 381">
                <a:extLst>
                  <a:ext uri="{FF2B5EF4-FFF2-40B4-BE49-F238E27FC236}">
                    <a16:creationId xmlns:a16="http://schemas.microsoft.com/office/drawing/2014/main" id="{CDD2BEAA-2442-144B-B3CF-60F7E74228B9}"/>
                  </a:ext>
                </a:extLst>
              </p:cNvPr>
              <p:cNvSpPr/>
              <p:nvPr/>
            </p:nvSpPr>
            <p:spPr>
              <a:xfrm>
                <a:off x="3625304" y="4297157"/>
                <a:ext cx="469900" cy="741567"/>
              </a:xfrm>
              <a:prstGeom prst="curvedRightArrow">
                <a:avLst/>
              </a:prstGeom>
              <a:solidFill>
                <a:schemeClr val="accent1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83" name="Curved Right Arrow 382">
                <a:extLst>
                  <a:ext uri="{FF2B5EF4-FFF2-40B4-BE49-F238E27FC236}">
                    <a16:creationId xmlns:a16="http://schemas.microsoft.com/office/drawing/2014/main" id="{EE00C589-49C5-AC43-A1F0-F2D1A6A4AD10}"/>
                  </a:ext>
                </a:extLst>
              </p:cNvPr>
              <p:cNvSpPr/>
              <p:nvPr/>
            </p:nvSpPr>
            <p:spPr>
              <a:xfrm rot="10800000">
                <a:off x="4191446" y="4255935"/>
                <a:ext cx="469900" cy="741567"/>
              </a:xfrm>
              <a:prstGeom prst="curvedRightArrow">
                <a:avLst/>
              </a:prstGeom>
              <a:solidFill>
                <a:schemeClr val="accent1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381" name="Picture 380">
              <a:extLst>
                <a:ext uri="{FF2B5EF4-FFF2-40B4-BE49-F238E27FC236}">
                  <a16:creationId xmlns:a16="http://schemas.microsoft.com/office/drawing/2014/main" id="{0C8954D5-940A-7146-8B58-9DFC8721AAF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72567" y="3036629"/>
              <a:ext cx="1312111" cy="1290741"/>
            </a:xfrm>
            <a:prstGeom prst="rect">
              <a:avLst/>
            </a:prstGeom>
          </p:spPr>
        </p:pic>
      </p:grpSp>
      <p:grpSp>
        <p:nvGrpSpPr>
          <p:cNvPr id="411" name="Group 410">
            <a:extLst>
              <a:ext uri="{FF2B5EF4-FFF2-40B4-BE49-F238E27FC236}">
                <a16:creationId xmlns:a16="http://schemas.microsoft.com/office/drawing/2014/main" id="{3223EAB0-B321-B146-BC72-C7BF065B64CE}"/>
              </a:ext>
            </a:extLst>
          </p:cNvPr>
          <p:cNvGrpSpPr/>
          <p:nvPr/>
        </p:nvGrpSpPr>
        <p:grpSpPr>
          <a:xfrm>
            <a:off x="1532557" y="1910400"/>
            <a:ext cx="9289273" cy="4120541"/>
            <a:chOff x="1757146" y="1558364"/>
            <a:chExt cx="9289273" cy="4120541"/>
          </a:xfrm>
        </p:grpSpPr>
        <p:sp>
          <p:nvSpPr>
            <p:cNvPr id="412" name="Rectangle 411">
              <a:extLst>
                <a:ext uri="{FF2B5EF4-FFF2-40B4-BE49-F238E27FC236}">
                  <a16:creationId xmlns:a16="http://schemas.microsoft.com/office/drawing/2014/main" id="{50AB4890-12FB-5A45-91D9-C872886C4C68}"/>
                </a:ext>
              </a:extLst>
            </p:cNvPr>
            <p:cNvSpPr/>
            <p:nvPr/>
          </p:nvSpPr>
          <p:spPr>
            <a:xfrm>
              <a:off x="1757146" y="1558364"/>
              <a:ext cx="9289273" cy="41205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13" name="Group 412">
              <a:extLst>
                <a:ext uri="{FF2B5EF4-FFF2-40B4-BE49-F238E27FC236}">
                  <a16:creationId xmlns:a16="http://schemas.microsoft.com/office/drawing/2014/main" id="{4A4CBF44-9F1F-9F48-8896-BB41CE3E8D07}"/>
                </a:ext>
              </a:extLst>
            </p:cNvPr>
            <p:cNvGrpSpPr/>
            <p:nvPr/>
          </p:nvGrpSpPr>
          <p:grpSpPr>
            <a:xfrm>
              <a:off x="3580094" y="1655757"/>
              <a:ext cx="889813" cy="1004340"/>
              <a:chOff x="1546616" y="1962672"/>
              <a:chExt cx="889813" cy="1004340"/>
            </a:xfrm>
          </p:grpSpPr>
          <p:pic>
            <p:nvPicPr>
              <p:cNvPr id="459" name="Picture 2" descr="Image result for businessman clipart">
                <a:extLst>
                  <a:ext uri="{FF2B5EF4-FFF2-40B4-BE49-F238E27FC236}">
                    <a16:creationId xmlns:a16="http://schemas.microsoft.com/office/drawing/2014/main" id="{D98AF669-6018-5C46-90A5-A2F578AD01B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07679" y="1962672"/>
                <a:ext cx="771291" cy="7712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60" name="TextBox 459">
                <a:extLst>
                  <a:ext uri="{FF2B5EF4-FFF2-40B4-BE49-F238E27FC236}">
                    <a16:creationId xmlns:a16="http://schemas.microsoft.com/office/drawing/2014/main" id="{2ACE1A0E-1EF2-B946-9ED1-D93933A4E05B}"/>
                  </a:ext>
                </a:extLst>
              </p:cNvPr>
              <p:cNvSpPr txBox="1"/>
              <p:nvPr/>
            </p:nvSpPr>
            <p:spPr>
              <a:xfrm>
                <a:off x="1546616" y="2690015"/>
                <a:ext cx="889813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VNF Vendor</a:t>
                </a:r>
              </a:p>
            </p:txBody>
          </p:sp>
        </p:grpSp>
        <p:grpSp>
          <p:nvGrpSpPr>
            <p:cNvPr id="414" name="Group 21">
              <a:extLst>
                <a:ext uri="{FF2B5EF4-FFF2-40B4-BE49-F238E27FC236}">
                  <a16:creationId xmlns:a16="http://schemas.microsoft.com/office/drawing/2014/main" id="{22CC31E7-4016-5349-BCD9-5786CC8CA3CF}"/>
                </a:ext>
              </a:extLst>
            </p:cNvPr>
            <p:cNvGrpSpPr/>
            <p:nvPr/>
          </p:nvGrpSpPr>
          <p:grpSpPr>
            <a:xfrm>
              <a:off x="3582874" y="4529747"/>
              <a:ext cx="897808" cy="1008984"/>
              <a:chOff x="1044215" y="1728788"/>
              <a:chExt cx="897808" cy="1008984"/>
            </a:xfrm>
          </p:grpSpPr>
          <p:pic>
            <p:nvPicPr>
              <p:cNvPr id="457" name="Picture 2" descr="C:\Users\k00365106\AppData\Local\Microsoft\Windows\Temporary Internet Files\Content.IE5\JQV4LJC6\Crystal_Clear_kdm_user_female[1].png">
                <a:extLst>
                  <a:ext uri="{FF2B5EF4-FFF2-40B4-BE49-F238E27FC236}">
                    <a16:creationId xmlns:a16="http://schemas.microsoft.com/office/drawing/2014/main" id="{64F51191-7685-774C-B407-D6379641A99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103313" y="1728788"/>
                <a:ext cx="783360" cy="783360"/>
              </a:xfrm>
              <a:prstGeom prst="rect">
                <a:avLst/>
              </a:prstGeom>
              <a:noFill/>
            </p:spPr>
          </p:pic>
          <p:sp>
            <p:nvSpPr>
              <p:cNvPr id="458" name="TextBox 457">
                <a:extLst>
                  <a:ext uri="{FF2B5EF4-FFF2-40B4-BE49-F238E27FC236}">
                    <a16:creationId xmlns:a16="http://schemas.microsoft.com/office/drawing/2014/main" id="{F49D9BAB-4301-AA4D-8601-18E502B2057A}"/>
                  </a:ext>
                </a:extLst>
              </p:cNvPr>
              <p:cNvSpPr txBox="1"/>
              <p:nvPr/>
            </p:nvSpPr>
            <p:spPr>
              <a:xfrm>
                <a:off x="1044215" y="2460775"/>
                <a:ext cx="897808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NFVI Vendor</a:t>
                </a:r>
              </a:p>
            </p:txBody>
          </p:sp>
        </p:grpSp>
        <p:sp>
          <p:nvSpPr>
            <p:cNvPr id="415" name="Right Arrow 414">
              <a:extLst>
                <a:ext uri="{FF2B5EF4-FFF2-40B4-BE49-F238E27FC236}">
                  <a16:creationId xmlns:a16="http://schemas.microsoft.com/office/drawing/2014/main" id="{A3A1A538-ED59-CB4C-B35A-D90DC5DB00DC}"/>
                </a:ext>
              </a:extLst>
            </p:cNvPr>
            <p:cNvSpPr/>
            <p:nvPr/>
          </p:nvSpPr>
          <p:spPr>
            <a:xfrm>
              <a:off x="4605084" y="488788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416" name="Right Arrow 415">
              <a:extLst>
                <a:ext uri="{FF2B5EF4-FFF2-40B4-BE49-F238E27FC236}">
                  <a16:creationId xmlns:a16="http://schemas.microsoft.com/office/drawing/2014/main" id="{0B0CEFF4-1AFF-0143-8DF8-006A0CBFE562}"/>
                </a:ext>
              </a:extLst>
            </p:cNvPr>
            <p:cNvSpPr/>
            <p:nvPr/>
          </p:nvSpPr>
          <p:spPr>
            <a:xfrm>
              <a:off x="4605084" y="1976350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417" name="Group 416">
              <a:extLst>
                <a:ext uri="{FF2B5EF4-FFF2-40B4-BE49-F238E27FC236}">
                  <a16:creationId xmlns:a16="http://schemas.microsoft.com/office/drawing/2014/main" id="{18B142D8-044E-C14E-A593-99AF6FA09038}"/>
                </a:ext>
              </a:extLst>
            </p:cNvPr>
            <p:cNvGrpSpPr/>
            <p:nvPr/>
          </p:nvGrpSpPr>
          <p:grpSpPr>
            <a:xfrm>
              <a:off x="5525393" y="1778002"/>
              <a:ext cx="1491616" cy="771292"/>
              <a:chOff x="4497705" y="1455434"/>
              <a:chExt cx="1491616" cy="771292"/>
            </a:xfrm>
          </p:grpSpPr>
          <p:sp>
            <p:nvSpPr>
              <p:cNvPr id="443" name="Rectangle 442">
                <a:extLst>
                  <a:ext uri="{FF2B5EF4-FFF2-40B4-BE49-F238E27FC236}">
                    <a16:creationId xmlns:a16="http://schemas.microsoft.com/office/drawing/2014/main" id="{10775EC2-548B-A841-8063-2D45CFC8A029}"/>
                  </a:ext>
                </a:extLst>
              </p:cNvPr>
              <p:cNvSpPr/>
              <p:nvPr/>
            </p:nvSpPr>
            <p:spPr>
              <a:xfrm>
                <a:off x="4497705" y="1455434"/>
                <a:ext cx="1491616" cy="771292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 cap="flat" cmpd="sng" algn="ctr">
                <a:solidFill>
                  <a:schemeClr val="tx2"/>
                </a:solidFill>
                <a:prstDash val="dash"/>
                <a:headEnd type="none" w="sm" len="sm"/>
                <a:tailEnd type="none" w="sm" len="sm"/>
              </a:ln>
              <a:effectLst/>
            </p:spPr>
            <p:txBody>
              <a:bodyPr wrap="square" tIns="0" anchor="t" anchorCtr="0"/>
              <a:lstStyle/>
              <a:p>
                <a:pPr marL="0" marR="0" lvl="0" indent="0" algn="l" defTabSz="91435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odafone Rg"/>
                  <a:ea typeface="+mn-ea"/>
                  <a:cs typeface="+mn-cs"/>
                </a:endParaRPr>
              </a:p>
            </p:txBody>
          </p:sp>
          <p:sp>
            <p:nvSpPr>
              <p:cNvPr id="444" name="Oval 443">
                <a:extLst>
                  <a:ext uri="{FF2B5EF4-FFF2-40B4-BE49-F238E27FC236}">
                    <a16:creationId xmlns:a16="http://schemas.microsoft.com/office/drawing/2014/main" id="{75B87759-ACF2-FF4F-BC2D-85283C0F79A5}"/>
                  </a:ext>
                </a:extLst>
              </p:cNvPr>
              <p:cNvSpPr/>
              <p:nvPr/>
            </p:nvSpPr>
            <p:spPr>
              <a:xfrm>
                <a:off x="5085455" y="1508536"/>
                <a:ext cx="377669" cy="29652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txBody>
              <a:bodyPr spcFirstLastPara="0" vert="horz" wrap="square" lIns="6350" tIns="6350" rIns="6350" bIns="6350" numCol="1" spcCol="1270" rtlCol="0" anchor="ctr" anchorCtr="0">
                <a:noAutofit/>
              </a:bodyPr>
              <a:lstStyle/>
              <a:p>
                <a:pPr marL="0" marR="0" lvl="0" indent="0" algn="ctr" defTabSz="444489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rPr>
                  <a:t>VNF</a:t>
                </a:r>
              </a:p>
            </p:txBody>
          </p:sp>
          <p:grpSp>
            <p:nvGrpSpPr>
              <p:cNvPr id="445" name="Group 444">
                <a:extLst>
                  <a:ext uri="{FF2B5EF4-FFF2-40B4-BE49-F238E27FC236}">
                    <a16:creationId xmlns:a16="http://schemas.microsoft.com/office/drawing/2014/main" id="{9C37D827-E506-FB40-ADAE-96CA33A6156C}"/>
                  </a:ext>
                </a:extLst>
              </p:cNvPr>
              <p:cNvGrpSpPr/>
              <p:nvPr/>
            </p:nvGrpSpPr>
            <p:grpSpPr>
              <a:xfrm>
                <a:off x="4567791" y="1838928"/>
                <a:ext cx="390469" cy="351997"/>
                <a:chOff x="4567791" y="1838928"/>
                <a:chExt cx="390469" cy="351997"/>
              </a:xfrm>
            </p:grpSpPr>
            <p:sp>
              <p:nvSpPr>
                <p:cNvPr id="454" name="Rectangle 453">
                  <a:extLst>
                    <a:ext uri="{FF2B5EF4-FFF2-40B4-BE49-F238E27FC236}">
                      <a16:creationId xmlns:a16="http://schemas.microsoft.com/office/drawing/2014/main" id="{B3209BC7-D749-6C42-AB30-41468461B2D9}"/>
                    </a:ext>
                  </a:extLst>
                </p:cNvPr>
                <p:cNvSpPr/>
                <p:nvPr/>
              </p:nvSpPr>
              <p:spPr>
                <a:xfrm>
                  <a:off x="4567791" y="1838928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55" name="TextBox 454">
                  <a:extLst>
                    <a:ext uri="{FF2B5EF4-FFF2-40B4-BE49-F238E27FC236}">
                      <a16:creationId xmlns:a16="http://schemas.microsoft.com/office/drawing/2014/main" id="{2CD32362-853D-B547-AD71-59630EF9E3AC}"/>
                    </a:ext>
                  </a:extLst>
                </p:cNvPr>
                <p:cNvSpPr txBox="1"/>
                <p:nvPr/>
              </p:nvSpPr>
              <p:spPr>
                <a:xfrm>
                  <a:off x="4604520" y="1861310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Control</a:t>
                  </a:r>
                </a:p>
              </p:txBody>
            </p:sp>
            <p:sp>
              <p:nvSpPr>
                <p:cNvPr id="456" name="TextBox 455">
                  <a:extLst>
                    <a:ext uri="{FF2B5EF4-FFF2-40B4-BE49-F238E27FC236}">
                      <a16:creationId xmlns:a16="http://schemas.microsoft.com/office/drawing/2014/main" id="{85842006-211A-2848-91E4-F159AAAA4502}"/>
                    </a:ext>
                  </a:extLst>
                </p:cNvPr>
                <p:cNvSpPr txBox="1"/>
                <p:nvPr/>
              </p:nvSpPr>
              <p:spPr>
                <a:xfrm>
                  <a:off x="4595832" y="2006086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446" name="Group 445">
                <a:extLst>
                  <a:ext uri="{FF2B5EF4-FFF2-40B4-BE49-F238E27FC236}">
                    <a16:creationId xmlns:a16="http://schemas.microsoft.com/office/drawing/2014/main" id="{8A7E8E0B-2E21-F94F-BFC4-4101B1BFCECD}"/>
                  </a:ext>
                </a:extLst>
              </p:cNvPr>
              <p:cNvGrpSpPr/>
              <p:nvPr/>
            </p:nvGrpSpPr>
            <p:grpSpPr>
              <a:xfrm>
                <a:off x="5048726" y="1838431"/>
                <a:ext cx="390469" cy="351997"/>
                <a:chOff x="5048726" y="1838431"/>
                <a:chExt cx="390469" cy="351997"/>
              </a:xfrm>
            </p:grpSpPr>
            <p:sp>
              <p:nvSpPr>
                <p:cNvPr id="451" name="Rectangle 450">
                  <a:extLst>
                    <a:ext uri="{FF2B5EF4-FFF2-40B4-BE49-F238E27FC236}">
                      <a16:creationId xmlns:a16="http://schemas.microsoft.com/office/drawing/2014/main" id="{299D4953-BD89-F845-945F-6605FFE8705D}"/>
                    </a:ext>
                  </a:extLst>
                </p:cNvPr>
                <p:cNvSpPr/>
                <p:nvPr/>
              </p:nvSpPr>
              <p:spPr>
                <a:xfrm>
                  <a:off x="5048726" y="1838431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52" name="TextBox 451">
                  <a:extLst>
                    <a:ext uri="{FF2B5EF4-FFF2-40B4-BE49-F238E27FC236}">
                      <a16:creationId xmlns:a16="http://schemas.microsoft.com/office/drawing/2014/main" id="{519B2313-DF4B-4440-B2EE-1AE492FF4066}"/>
                    </a:ext>
                  </a:extLst>
                </p:cNvPr>
                <p:cNvSpPr txBox="1"/>
                <p:nvPr/>
              </p:nvSpPr>
              <p:spPr>
                <a:xfrm>
                  <a:off x="5085455" y="1860814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</a:t>
                  </a:r>
                </a:p>
              </p:txBody>
            </p:sp>
            <p:sp>
              <p:nvSpPr>
                <p:cNvPr id="453" name="TextBox 452">
                  <a:extLst>
                    <a:ext uri="{FF2B5EF4-FFF2-40B4-BE49-F238E27FC236}">
                      <a16:creationId xmlns:a16="http://schemas.microsoft.com/office/drawing/2014/main" id="{D6E23137-F424-E54E-8C1E-4E8D313B2CAE}"/>
                    </a:ext>
                  </a:extLst>
                </p:cNvPr>
                <p:cNvSpPr txBox="1"/>
                <p:nvPr/>
              </p:nvSpPr>
              <p:spPr>
                <a:xfrm>
                  <a:off x="5076767" y="2005591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447" name="Group 446">
                <a:extLst>
                  <a:ext uri="{FF2B5EF4-FFF2-40B4-BE49-F238E27FC236}">
                    <a16:creationId xmlns:a16="http://schemas.microsoft.com/office/drawing/2014/main" id="{2BC8C94B-2F5E-7348-B587-BF8AE0B49B5A}"/>
                  </a:ext>
                </a:extLst>
              </p:cNvPr>
              <p:cNvGrpSpPr/>
              <p:nvPr/>
            </p:nvGrpSpPr>
            <p:grpSpPr>
              <a:xfrm>
                <a:off x="5519795" y="1839399"/>
                <a:ext cx="390469" cy="351997"/>
                <a:chOff x="5519795" y="1839399"/>
                <a:chExt cx="390469" cy="351997"/>
              </a:xfrm>
            </p:grpSpPr>
            <p:sp>
              <p:nvSpPr>
                <p:cNvPr id="448" name="Rectangle 447">
                  <a:extLst>
                    <a:ext uri="{FF2B5EF4-FFF2-40B4-BE49-F238E27FC236}">
                      <a16:creationId xmlns:a16="http://schemas.microsoft.com/office/drawing/2014/main" id="{3C394114-DAC1-2842-91EA-6C14460A50B1}"/>
                    </a:ext>
                  </a:extLst>
                </p:cNvPr>
                <p:cNvSpPr/>
                <p:nvPr/>
              </p:nvSpPr>
              <p:spPr>
                <a:xfrm>
                  <a:off x="5519795" y="1839399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49" name="TextBox 448">
                  <a:extLst>
                    <a:ext uri="{FF2B5EF4-FFF2-40B4-BE49-F238E27FC236}">
                      <a16:creationId xmlns:a16="http://schemas.microsoft.com/office/drawing/2014/main" id="{D24361B8-0DA3-7F42-9C42-BEC35E19E7C9}"/>
                    </a:ext>
                  </a:extLst>
                </p:cNvPr>
                <p:cNvSpPr txBox="1"/>
                <p:nvPr/>
              </p:nvSpPr>
              <p:spPr>
                <a:xfrm>
                  <a:off x="5556524" y="1861782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DP-E</a:t>
                  </a:r>
                </a:p>
              </p:txBody>
            </p:sp>
            <p:sp>
              <p:nvSpPr>
                <p:cNvPr id="450" name="TextBox 449">
                  <a:extLst>
                    <a:ext uri="{FF2B5EF4-FFF2-40B4-BE49-F238E27FC236}">
                      <a16:creationId xmlns:a16="http://schemas.microsoft.com/office/drawing/2014/main" id="{ABBBA939-7FF3-924C-AB9B-5BCF2501C94A}"/>
                    </a:ext>
                  </a:extLst>
                </p:cNvPr>
                <p:cNvSpPr txBox="1"/>
                <p:nvPr/>
              </p:nvSpPr>
              <p:spPr>
                <a:xfrm>
                  <a:off x="5547836" y="2006558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</p:grpSp>
        <p:sp>
          <p:nvSpPr>
            <p:cNvPr id="418" name="Right Arrow 417">
              <a:extLst>
                <a:ext uri="{FF2B5EF4-FFF2-40B4-BE49-F238E27FC236}">
                  <a16:creationId xmlns:a16="http://schemas.microsoft.com/office/drawing/2014/main" id="{0C396882-6FB7-F54E-BDA7-74AB9E39EF6B}"/>
                </a:ext>
              </a:extLst>
            </p:cNvPr>
            <p:cNvSpPr/>
            <p:nvPr/>
          </p:nvSpPr>
          <p:spPr>
            <a:xfrm>
              <a:off x="2745649" y="1976350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419" name="Group 418">
              <a:extLst>
                <a:ext uri="{FF2B5EF4-FFF2-40B4-BE49-F238E27FC236}">
                  <a16:creationId xmlns:a16="http://schemas.microsoft.com/office/drawing/2014/main" id="{BF3452EF-F6EF-6A49-844B-CE0EA67D76E2}"/>
                </a:ext>
              </a:extLst>
            </p:cNvPr>
            <p:cNvGrpSpPr/>
            <p:nvPr/>
          </p:nvGrpSpPr>
          <p:grpSpPr>
            <a:xfrm>
              <a:off x="1757146" y="1754106"/>
              <a:ext cx="859498" cy="859498"/>
              <a:chOff x="624840" y="1517486"/>
              <a:chExt cx="859498" cy="859498"/>
            </a:xfrm>
          </p:grpSpPr>
          <p:pic>
            <p:nvPicPr>
              <p:cNvPr id="441" name="Picture 440">
                <a:hlinkClick r:id="rId4" action="ppaction://hlinkfile"/>
                <a:extLst>
                  <a:ext uri="{FF2B5EF4-FFF2-40B4-BE49-F238E27FC236}">
                    <a16:creationId xmlns:a16="http://schemas.microsoft.com/office/drawing/2014/main" id="{0AE2EC51-7444-8A43-B567-2D0B5D31FDD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442" name="TextBox 441">
                <a:extLst>
                  <a:ext uri="{FF2B5EF4-FFF2-40B4-BE49-F238E27FC236}">
                    <a16:creationId xmlns:a16="http://schemas.microsoft.com/office/drawing/2014/main" id="{55131D1A-8311-2B40-9077-EF2539CB749F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20" name="Group 419">
              <a:extLst>
                <a:ext uri="{FF2B5EF4-FFF2-40B4-BE49-F238E27FC236}">
                  <a16:creationId xmlns:a16="http://schemas.microsoft.com/office/drawing/2014/main" id="{EBEBC9A2-4910-7C4C-AD1E-11819B82357E}"/>
                </a:ext>
              </a:extLst>
            </p:cNvPr>
            <p:cNvGrpSpPr/>
            <p:nvPr/>
          </p:nvGrpSpPr>
          <p:grpSpPr>
            <a:xfrm>
              <a:off x="1757146" y="4659189"/>
              <a:ext cx="859498" cy="859498"/>
              <a:chOff x="624840" y="1517486"/>
              <a:chExt cx="859498" cy="859498"/>
            </a:xfrm>
          </p:grpSpPr>
          <p:pic>
            <p:nvPicPr>
              <p:cNvPr id="439" name="Picture 438">
                <a:hlinkClick r:id="rId4" action="ppaction://hlinkfile"/>
                <a:extLst>
                  <a:ext uri="{FF2B5EF4-FFF2-40B4-BE49-F238E27FC236}">
                    <a16:creationId xmlns:a16="http://schemas.microsoft.com/office/drawing/2014/main" id="{4B1B8251-A6D1-924C-8089-2E6FC0ECE9A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440" name="TextBox 439">
                <a:extLst>
                  <a:ext uri="{FF2B5EF4-FFF2-40B4-BE49-F238E27FC236}">
                    <a16:creationId xmlns:a16="http://schemas.microsoft.com/office/drawing/2014/main" id="{C9B2AC5B-B3D7-EB48-A562-06BB9C339035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21" name="Right Arrow 420">
              <a:extLst>
                <a:ext uri="{FF2B5EF4-FFF2-40B4-BE49-F238E27FC236}">
                  <a16:creationId xmlns:a16="http://schemas.microsoft.com/office/drawing/2014/main" id="{892646A3-7BF9-5F49-8978-E723EDAB2F52}"/>
                </a:ext>
              </a:extLst>
            </p:cNvPr>
            <p:cNvSpPr/>
            <p:nvPr/>
          </p:nvSpPr>
          <p:spPr>
            <a:xfrm>
              <a:off x="2742192" y="488788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422" name="TextBox 421">
              <a:extLst>
                <a:ext uri="{FF2B5EF4-FFF2-40B4-BE49-F238E27FC236}">
                  <a16:creationId xmlns:a16="http://schemas.microsoft.com/office/drawing/2014/main" id="{E56CF0C0-1B75-9940-AAA3-AF5C4BFF48B5}"/>
                </a:ext>
              </a:extLst>
            </p:cNvPr>
            <p:cNvSpPr txBox="1"/>
            <p:nvPr/>
          </p:nvSpPr>
          <p:spPr>
            <a:xfrm rot="19488989">
              <a:off x="1936036" y="2089987"/>
              <a:ext cx="4700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VNF</a:t>
              </a:r>
            </a:p>
          </p:txBody>
        </p:sp>
        <p:sp>
          <p:nvSpPr>
            <p:cNvPr id="423" name="TextBox 422">
              <a:extLst>
                <a:ext uri="{FF2B5EF4-FFF2-40B4-BE49-F238E27FC236}">
                  <a16:creationId xmlns:a16="http://schemas.microsoft.com/office/drawing/2014/main" id="{86735F7B-5645-3D4A-84AF-8C419C9D9FB0}"/>
                </a:ext>
              </a:extLst>
            </p:cNvPr>
            <p:cNvSpPr txBox="1"/>
            <p:nvPr/>
          </p:nvSpPr>
          <p:spPr>
            <a:xfrm rot="19488989">
              <a:off x="1926429" y="4985958"/>
              <a:ext cx="5052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NFVI</a:t>
              </a:r>
            </a:p>
          </p:txBody>
        </p:sp>
        <p:grpSp>
          <p:nvGrpSpPr>
            <p:cNvPr id="424" name="Group 423">
              <a:extLst>
                <a:ext uri="{FF2B5EF4-FFF2-40B4-BE49-F238E27FC236}">
                  <a16:creationId xmlns:a16="http://schemas.microsoft.com/office/drawing/2014/main" id="{1B60146F-9C0E-A844-948D-20FCB3D945CB}"/>
                </a:ext>
              </a:extLst>
            </p:cNvPr>
            <p:cNvGrpSpPr/>
            <p:nvPr/>
          </p:nvGrpSpPr>
          <p:grpSpPr>
            <a:xfrm>
              <a:off x="5560425" y="4683085"/>
              <a:ext cx="1432095" cy="778158"/>
              <a:chOff x="4504361" y="4281610"/>
              <a:chExt cx="1432095" cy="778158"/>
            </a:xfrm>
          </p:grpSpPr>
          <p:pic>
            <p:nvPicPr>
              <p:cNvPr id="434" name="Picture 433">
                <a:extLst>
                  <a:ext uri="{FF2B5EF4-FFF2-40B4-BE49-F238E27FC236}">
                    <a16:creationId xmlns:a16="http://schemas.microsoft.com/office/drawing/2014/main" id="{586241B8-CCFC-664B-9CEF-3E3C637B434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04520" y="4644867"/>
                <a:ext cx="1068750" cy="414901"/>
              </a:xfrm>
              <a:prstGeom prst="rect">
                <a:avLst/>
              </a:prstGeom>
            </p:spPr>
          </p:pic>
          <p:pic>
            <p:nvPicPr>
              <p:cNvPr id="435" name="Picture 2" descr="Image result for KVM logo png">
                <a:extLst>
                  <a:ext uri="{FF2B5EF4-FFF2-40B4-BE49-F238E27FC236}">
                    <a16:creationId xmlns:a16="http://schemas.microsoft.com/office/drawing/2014/main" id="{F52F6A0F-0514-B046-8B4B-0499A8F1275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59958" y="4504692"/>
                <a:ext cx="504864" cy="1598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36" name="Picture 435">
                <a:extLst>
                  <a:ext uri="{FF2B5EF4-FFF2-40B4-BE49-F238E27FC236}">
                    <a16:creationId xmlns:a16="http://schemas.microsoft.com/office/drawing/2014/main" id="{9D885022-1D6E-D243-AE21-D12D7581E8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04361" y="4524385"/>
                <a:ext cx="355438" cy="305823"/>
              </a:xfrm>
              <a:prstGeom prst="rect">
                <a:avLst/>
              </a:prstGeom>
            </p:spPr>
          </p:pic>
          <p:pic>
            <p:nvPicPr>
              <p:cNvPr id="437" name="Picture 436">
                <a:extLst>
                  <a:ext uri="{FF2B5EF4-FFF2-40B4-BE49-F238E27FC236}">
                    <a16:creationId xmlns:a16="http://schemas.microsoft.com/office/drawing/2014/main" id="{355952EF-CF18-8E4A-85BE-597F5F75DE0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606548" y="4484671"/>
                <a:ext cx="329908" cy="320391"/>
              </a:xfrm>
              <a:prstGeom prst="rect">
                <a:avLst/>
              </a:prstGeom>
            </p:spPr>
          </p:pic>
          <p:pic>
            <p:nvPicPr>
              <p:cNvPr id="438" name="Picture 437">
                <a:extLst>
                  <a:ext uri="{FF2B5EF4-FFF2-40B4-BE49-F238E27FC236}">
                    <a16:creationId xmlns:a16="http://schemas.microsoft.com/office/drawing/2014/main" id="{6E3F1571-7D3B-6842-9EE9-60E0A3ED8F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750566" y="4281610"/>
                <a:ext cx="769826" cy="201845"/>
              </a:xfrm>
              <a:prstGeom prst="rect">
                <a:avLst/>
              </a:prstGeom>
            </p:spPr>
          </p:pic>
        </p:grpSp>
        <p:pic>
          <p:nvPicPr>
            <p:cNvPr id="425" name="Picture 424">
              <a:extLst>
                <a:ext uri="{FF2B5EF4-FFF2-40B4-BE49-F238E27FC236}">
                  <a16:creationId xmlns:a16="http://schemas.microsoft.com/office/drawing/2014/main" id="{ACABEAFA-658A-1D48-8985-9D18226D9F9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769609" y="3041803"/>
              <a:ext cx="2165910" cy="1301034"/>
            </a:xfrm>
            <a:prstGeom prst="rect">
              <a:avLst/>
            </a:prstGeom>
          </p:spPr>
        </p:pic>
        <p:sp>
          <p:nvSpPr>
            <p:cNvPr id="426" name="TextBox 425">
              <a:extLst>
                <a:ext uri="{FF2B5EF4-FFF2-40B4-BE49-F238E27FC236}">
                  <a16:creationId xmlns:a16="http://schemas.microsoft.com/office/drawing/2014/main" id="{2C93E5C5-2F16-A048-B39C-D1445531A1A8}"/>
                </a:ext>
              </a:extLst>
            </p:cNvPr>
            <p:cNvSpPr txBox="1"/>
            <p:nvPr/>
          </p:nvSpPr>
          <p:spPr>
            <a:xfrm rot="16200000">
              <a:off x="5345284" y="3466309"/>
              <a:ext cx="146226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Design &amp; Implementation</a:t>
              </a:r>
            </a:p>
          </p:txBody>
        </p:sp>
        <p:sp>
          <p:nvSpPr>
            <p:cNvPr id="427" name="Left-up Arrow 426">
              <a:extLst>
                <a:ext uri="{FF2B5EF4-FFF2-40B4-BE49-F238E27FC236}">
                  <a16:creationId xmlns:a16="http://schemas.microsoft.com/office/drawing/2014/main" id="{3E6F5CC1-ACB7-2A4A-8C78-B3DBEAF48307}"/>
                </a:ext>
              </a:extLst>
            </p:cNvPr>
            <p:cNvSpPr/>
            <p:nvPr/>
          </p:nvSpPr>
          <p:spPr>
            <a:xfrm rot="16200000">
              <a:off x="8247858" y="881779"/>
              <a:ext cx="782152" cy="3062918"/>
            </a:xfrm>
            <a:prstGeom prst="leftUpArrow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8" name="Left-up Arrow 427">
              <a:extLst>
                <a:ext uri="{FF2B5EF4-FFF2-40B4-BE49-F238E27FC236}">
                  <a16:creationId xmlns:a16="http://schemas.microsoft.com/office/drawing/2014/main" id="{40FF4D17-2C46-DC40-97D8-4D0445A5C71B}"/>
                </a:ext>
              </a:extLst>
            </p:cNvPr>
            <p:cNvSpPr/>
            <p:nvPr/>
          </p:nvSpPr>
          <p:spPr>
            <a:xfrm>
              <a:off x="7107476" y="4470432"/>
              <a:ext cx="3062918" cy="783360"/>
            </a:xfrm>
            <a:prstGeom prst="leftUpArrow">
              <a:avLst/>
            </a:prstGeom>
            <a:solidFill>
              <a:srgbClr val="B5DF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9" name="Up-down Arrow 428">
              <a:extLst>
                <a:ext uri="{FF2B5EF4-FFF2-40B4-BE49-F238E27FC236}">
                  <a16:creationId xmlns:a16="http://schemas.microsoft.com/office/drawing/2014/main" id="{3E80972F-CDF6-0F4F-AF89-43B394F3BEDC}"/>
                </a:ext>
              </a:extLst>
            </p:cNvPr>
            <p:cNvSpPr/>
            <p:nvPr/>
          </p:nvSpPr>
          <p:spPr>
            <a:xfrm>
              <a:off x="6104862" y="2627245"/>
              <a:ext cx="433191" cy="1991198"/>
            </a:xfrm>
            <a:prstGeom prst="upDownArrow">
              <a:avLst/>
            </a:prstGeom>
            <a:gradFill>
              <a:gsLst>
                <a:gs pos="37000">
                  <a:srgbClr val="3F3F3F"/>
                </a:gs>
                <a:gs pos="100000">
                  <a:srgbClr val="B5DF86"/>
                </a:gs>
                <a:gs pos="50000">
                  <a:srgbClr val="B5DF86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30" name="Group 429">
              <a:extLst>
                <a:ext uri="{FF2B5EF4-FFF2-40B4-BE49-F238E27FC236}">
                  <a16:creationId xmlns:a16="http://schemas.microsoft.com/office/drawing/2014/main" id="{61CCBF24-C273-1B4A-BEE0-376C3E1EA431}"/>
                </a:ext>
              </a:extLst>
            </p:cNvPr>
            <p:cNvGrpSpPr/>
            <p:nvPr/>
          </p:nvGrpSpPr>
          <p:grpSpPr>
            <a:xfrm>
              <a:off x="6992520" y="2746455"/>
              <a:ext cx="1511580" cy="1907329"/>
              <a:chOff x="3625304" y="4255935"/>
              <a:chExt cx="1036042" cy="782789"/>
            </a:xfrm>
          </p:grpSpPr>
          <p:sp>
            <p:nvSpPr>
              <p:cNvPr id="432" name="Curved Right Arrow 431">
                <a:extLst>
                  <a:ext uri="{FF2B5EF4-FFF2-40B4-BE49-F238E27FC236}">
                    <a16:creationId xmlns:a16="http://schemas.microsoft.com/office/drawing/2014/main" id="{59485DAB-91E9-5149-A4EB-64B62ABCA10D}"/>
                  </a:ext>
                </a:extLst>
              </p:cNvPr>
              <p:cNvSpPr/>
              <p:nvPr/>
            </p:nvSpPr>
            <p:spPr>
              <a:xfrm>
                <a:off x="3625304" y="4297157"/>
                <a:ext cx="469900" cy="741567"/>
              </a:xfrm>
              <a:prstGeom prst="curvedRightArrow">
                <a:avLst/>
              </a:prstGeom>
              <a:solidFill>
                <a:schemeClr val="accent1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3" name="Curved Right Arrow 432">
                <a:extLst>
                  <a:ext uri="{FF2B5EF4-FFF2-40B4-BE49-F238E27FC236}">
                    <a16:creationId xmlns:a16="http://schemas.microsoft.com/office/drawing/2014/main" id="{228AC587-F960-D042-B81A-0D1CAA184CF3}"/>
                  </a:ext>
                </a:extLst>
              </p:cNvPr>
              <p:cNvSpPr/>
              <p:nvPr/>
            </p:nvSpPr>
            <p:spPr>
              <a:xfrm rot="10800000">
                <a:off x="4191446" y="4255935"/>
                <a:ext cx="469900" cy="741567"/>
              </a:xfrm>
              <a:prstGeom prst="curvedRightArrow">
                <a:avLst/>
              </a:prstGeom>
              <a:solidFill>
                <a:schemeClr val="accent1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431" name="Picture 430">
              <a:extLst>
                <a:ext uri="{FF2B5EF4-FFF2-40B4-BE49-F238E27FC236}">
                  <a16:creationId xmlns:a16="http://schemas.microsoft.com/office/drawing/2014/main" id="{4C7F6185-283D-F543-9BF2-7E349C7E3E1E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72567" y="3036629"/>
              <a:ext cx="1312111" cy="12907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56794616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5C63EE9-56CE-9545-B02C-3B16354A68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Onboarding with CNTT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219" name="Group 218">
            <a:extLst>
              <a:ext uri="{FF2B5EF4-FFF2-40B4-BE49-F238E27FC236}">
                <a16:creationId xmlns:a16="http://schemas.microsoft.com/office/drawing/2014/main" id="{70F4145D-7BA0-414A-A929-05B34D2AB95E}"/>
              </a:ext>
            </a:extLst>
          </p:cNvPr>
          <p:cNvGrpSpPr/>
          <p:nvPr/>
        </p:nvGrpSpPr>
        <p:grpSpPr>
          <a:xfrm>
            <a:off x="1757146" y="1407498"/>
            <a:ext cx="5350329" cy="1033143"/>
            <a:chOff x="1757146" y="1407498"/>
            <a:chExt cx="5350329" cy="1033143"/>
          </a:xfrm>
        </p:grpSpPr>
        <p:sp>
          <p:nvSpPr>
            <p:cNvPr id="218" name="Rectangle 217">
              <a:extLst>
                <a:ext uri="{FF2B5EF4-FFF2-40B4-BE49-F238E27FC236}">
                  <a16:creationId xmlns:a16="http://schemas.microsoft.com/office/drawing/2014/main" id="{614F2B57-42C9-EF41-B0F0-9CF0DD7F713E}"/>
                </a:ext>
              </a:extLst>
            </p:cNvPr>
            <p:cNvSpPr/>
            <p:nvPr/>
          </p:nvSpPr>
          <p:spPr>
            <a:xfrm>
              <a:off x="1757146" y="1407498"/>
              <a:ext cx="5350329" cy="9866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89A7E32D-3CB4-934B-B8B4-AAB29A8CD139}"/>
                </a:ext>
              </a:extLst>
            </p:cNvPr>
            <p:cNvGrpSpPr/>
            <p:nvPr/>
          </p:nvGrpSpPr>
          <p:grpSpPr>
            <a:xfrm>
              <a:off x="3580094" y="1436301"/>
              <a:ext cx="889813" cy="1004340"/>
              <a:chOff x="1546616" y="1962672"/>
              <a:chExt cx="889813" cy="1004340"/>
            </a:xfrm>
          </p:grpSpPr>
          <p:pic>
            <p:nvPicPr>
              <p:cNvPr id="52" name="Picture 2" descr="Image result for businessman clipart">
                <a:extLst>
                  <a:ext uri="{FF2B5EF4-FFF2-40B4-BE49-F238E27FC236}">
                    <a16:creationId xmlns:a16="http://schemas.microsoft.com/office/drawing/2014/main" id="{471BB1D8-CBCF-6643-B3F5-2FA4CADEAA7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07679" y="1962672"/>
                <a:ext cx="771291" cy="7712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68FAF1A9-B6D1-6C4B-8B4D-498B61754FA7}"/>
                  </a:ext>
                </a:extLst>
              </p:cNvPr>
              <p:cNvSpPr txBox="1"/>
              <p:nvPr/>
            </p:nvSpPr>
            <p:spPr>
              <a:xfrm>
                <a:off x="1546616" y="2690015"/>
                <a:ext cx="889813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VNF Vendor</a:t>
                </a:r>
              </a:p>
            </p:txBody>
          </p:sp>
        </p:grpSp>
        <p:sp>
          <p:nvSpPr>
            <p:cNvPr id="9" name="Right Arrow 8">
              <a:extLst>
                <a:ext uri="{FF2B5EF4-FFF2-40B4-BE49-F238E27FC236}">
                  <a16:creationId xmlns:a16="http://schemas.microsoft.com/office/drawing/2014/main" id="{C7548618-D8D1-5B40-94F8-5665804F0B80}"/>
                </a:ext>
              </a:extLst>
            </p:cNvPr>
            <p:cNvSpPr/>
            <p:nvPr/>
          </p:nvSpPr>
          <p:spPr>
            <a:xfrm>
              <a:off x="4605084" y="1756894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6E1E9215-8EA0-024D-8FD1-656F800938BD}"/>
                </a:ext>
              </a:extLst>
            </p:cNvPr>
            <p:cNvGrpSpPr/>
            <p:nvPr/>
          </p:nvGrpSpPr>
          <p:grpSpPr>
            <a:xfrm>
              <a:off x="5525393" y="1558546"/>
              <a:ext cx="1491616" cy="771292"/>
              <a:chOff x="4497705" y="1455434"/>
              <a:chExt cx="1491616" cy="771292"/>
            </a:xfrm>
          </p:grpSpPr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60158429-D2A5-814F-91CF-07E120217AF2}"/>
                  </a:ext>
                </a:extLst>
              </p:cNvPr>
              <p:cNvSpPr/>
              <p:nvPr/>
            </p:nvSpPr>
            <p:spPr>
              <a:xfrm>
                <a:off x="4497705" y="1455434"/>
                <a:ext cx="1491616" cy="771292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 cap="flat" cmpd="sng" algn="ctr">
                <a:solidFill>
                  <a:schemeClr val="tx2"/>
                </a:solidFill>
                <a:prstDash val="dash"/>
                <a:headEnd type="none" w="sm" len="sm"/>
                <a:tailEnd type="none" w="sm" len="sm"/>
              </a:ln>
              <a:effectLst/>
            </p:spPr>
            <p:txBody>
              <a:bodyPr wrap="square" tIns="0" anchor="t" anchorCtr="0"/>
              <a:lstStyle/>
              <a:p>
                <a:pPr marL="0" marR="0" lvl="0" indent="0" algn="l" defTabSz="91435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odafone Rg"/>
                  <a:ea typeface="+mn-ea"/>
                  <a:cs typeface="+mn-cs"/>
                </a:endParaRPr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1B12D8CD-28BF-CF40-AA5C-5452CF8CEDAA}"/>
                  </a:ext>
                </a:extLst>
              </p:cNvPr>
              <p:cNvSpPr/>
              <p:nvPr/>
            </p:nvSpPr>
            <p:spPr>
              <a:xfrm>
                <a:off x="5085455" y="1508536"/>
                <a:ext cx="377669" cy="29652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txBody>
              <a:bodyPr spcFirstLastPara="0" vert="horz" wrap="square" lIns="6350" tIns="6350" rIns="6350" bIns="6350" numCol="1" spcCol="1270" rtlCol="0" anchor="ctr" anchorCtr="0">
                <a:noAutofit/>
              </a:bodyPr>
              <a:lstStyle/>
              <a:p>
                <a:pPr marL="0" marR="0" lvl="0" indent="0" algn="ctr" defTabSz="444489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rPr>
                  <a:t>VNF</a:t>
                </a:r>
              </a:p>
            </p:txBody>
          </p:sp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6F0286F6-9BC3-B44F-BB34-84538734F52A}"/>
                  </a:ext>
                </a:extLst>
              </p:cNvPr>
              <p:cNvGrpSpPr/>
              <p:nvPr/>
            </p:nvGrpSpPr>
            <p:grpSpPr>
              <a:xfrm>
                <a:off x="4567791" y="1838928"/>
                <a:ext cx="390469" cy="351997"/>
                <a:chOff x="4567791" y="1838928"/>
                <a:chExt cx="390469" cy="351997"/>
              </a:xfrm>
            </p:grpSpPr>
            <p:sp>
              <p:nvSpPr>
                <p:cNvPr id="47" name="Rectangle 46">
                  <a:extLst>
                    <a:ext uri="{FF2B5EF4-FFF2-40B4-BE49-F238E27FC236}">
                      <a16:creationId xmlns:a16="http://schemas.microsoft.com/office/drawing/2014/main" id="{40725866-8C5F-FF48-8CC2-34E262936977}"/>
                    </a:ext>
                  </a:extLst>
                </p:cNvPr>
                <p:cNvSpPr/>
                <p:nvPr/>
              </p:nvSpPr>
              <p:spPr>
                <a:xfrm>
                  <a:off x="4567791" y="1838928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C30AD4BA-DE67-5949-807F-80D2B9A7291A}"/>
                    </a:ext>
                  </a:extLst>
                </p:cNvPr>
                <p:cNvSpPr txBox="1"/>
                <p:nvPr/>
              </p:nvSpPr>
              <p:spPr>
                <a:xfrm>
                  <a:off x="4604520" y="1861310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Control</a:t>
                  </a:r>
                </a:p>
              </p:txBody>
            </p:sp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B981A0CB-496D-454F-92C0-BA7DFDF84BE1}"/>
                    </a:ext>
                  </a:extLst>
                </p:cNvPr>
                <p:cNvSpPr txBox="1"/>
                <p:nvPr/>
              </p:nvSpPr>
              <p:spPr>
                <a:xfrm>
                  <a:off x="4595832" y="2006086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AD72A58C-E08B-5543-85C1-B8BE71962E8A}"/>
                  </a:ext>
                </a:extLst>
              </p:cNvPr>
              <p:cNvGrpSpPr/>
              <p:nvPr/>
            </p:nvGrpSpPr>
            <p:grpSpPr>
              <a:xfrm>
                <a:off x="5048726" y="1838431"/>
                <a:ext cx="390469" cy="351997"/>
                <a:chOff x="5048726" y="1838431"/>
                <a:chExt cx="390469" cy="351997"/>
              </a:xfrm>
            </p:grpSpPr>
            <p:sp>
              <p:nvSpPr>
                <p:cNvPr id="44" name="Rectangle 43">
                  <a:extLst>
                    <a:ext uri="{FF2B5EF4-FFF2-40B4-BE49-F238E27FC236}">
                      <a16:creationId xmlns:a16="http://schemas.microsoft.com/office/drawing/2014/main" id="{80B6BB04-7307-9D46-ADEE-055B6A4187A3}"/>
                    </a:ext>
                  </a:extLst>
                </p:cNvPr>
                <p:cNvSpPr/>
                <p:nvPr/>
              </p:nvSpPr>
              <p:spPr>
                <a:xfrm>
                  <a:off x="5048726" y="1838431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58C0B267-C34B-D24B-844F-58BD7BC34FD6}"/>
                    </a:ext>
                  </a:extLst>
                </p:cNvPr>
                <p:cNvSpPr txBox="1"/>
                <p:nvPr/>
              </p:nvSpPr>
              <p:spPr>
                <a:xfrm>
                  <a:off x="5085455" y="1860814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</a:t>
                  </a:r>
                </a:p>
              </p:txBody>
            </p:sp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42E0C246-E503-E141-AB4E-1F9645EE887B}"/>
                    </a:ext>
                  </a:extLst>
                </p:cNvPr>
                <p:cNvSpPr txBox="1"/>
                <p:nvPr/>
              </p:nvSpPr>
              <p:spPr>
                <a:xfrm>
                  <a:off x="5076767" y="2005591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09B98C5F-6862-BE4C-B82A-AF8EAF1215C5}"/>
                  </a:ext>
                </a:extLst>
              </p:cNvPr>
              <p:cNvGrpSpPr/>
              <p:nvPr/>
            </p:nvGrpSpPr>
            <p:grpSpPr>
              <a:xfrm>
                <a:off x="5519795" y="1839399"/>
                <a:ext cx="390469" cy="351997"/>
                <a:chOff x="5519795" y="1839399"/>
                <a:chExt cx="390469" cy="351997"/>
              </a:xfrm>
            </p:grpSpPr>
            <p:sp>
              <p:nvSpPr>
                <p:cNvPr id="41" name="Rectangle 40">
                  <a:extLst>
                    <a:ext uri="{FF2B5EF4-FFF2-40B4-BE49-F238E27FC236}">
                      <a16:creationId xmlns:a16="http://schemas.microsoft.com/office/drawing/2014/main" id="{5D8D5CEE-C164-0349-8CBD-BB0EE6D85DB3}"/>
                    </a:ext>
                  </a:extLst>
                </p:cNvPr>
                <p:cNvSpPr/>
                <p:nvPr/>
              </p:nvSpPr>
              <p:spPr>
                <a:xfrm>
                  <a:off x="5519795" y="1839399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7D6C3A23-922A-5547-9750-C576D386F7DC}"/>
                    </a:ext>
                  </a:extLst>
                </p:cNvPr>
                <p:cNvSpPr txBox="1"/>
                <p:nvPr/>
              </p:nvSpPr>
              <p:spPr>
                <a:xfrm>
                  <a:off x="5556524" y="1861782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DP-E</a:t>
                  </a:r>
                </a:p>
              </p:txBody>
            </p:sp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FBFDB513-0F71-E04B-8D1E-5B857BD40F13}"/>
                    </a:ext>
                  </a:extLst>
                </p:cNvPr>
                <p:cNvSpPr txBox="1"/>
                <p:nvPr/>
              </p:nvSpPr>
              <p:spPr>
                <a:xfrm>
                  <a:off x="5547836" y="2006558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</p:grpSp>
        <p:sp>
          <p:nvSpPr>
            <p:cNvPr id="11" name="Right Arrow 10">
              <a:extLst>
                <a:ext uri="{FF2B5EF4-FFF2-40B4-BE49-F238E27FC236}">
                  <a16:creationId xmlns:a16="http://schemas.microsoft.com/office/drawing/2014/main" id="{B8556573-11D6-0247-987F-FC767B55A884}"/>
                </a:ext>
              </a:extLst>
            </p:cNvPr>
            <p:cNvSpPr/>
            <p:nvPr/>
          </p:nvSpPr>
          <p:spPr>
            <a:xfrm>
              <a:off x="2745649" y="1756894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807E3BC9-A986-F64C-8C67-1934A2ADF346}"/>
                </a:ext>
              </a:extLst>
            </p:cNvPr>
            <p:cNvGrpSpPr/>
            <p:nvPr/>
          </p:nvGrpSpPr>
          <p:grpSpPr>
            <a:xfrm>
              <a:off x="1757146" y="1534650"/>
              <a:ext cx="859498" cy="859498"/>
              <a:chOff x="624840" y="1517486"/>
              <a:chExt cx="859498" cy="859498"/>
            </a:xfrm>
          </p:grpSpPr>
          <p:pic>
            <p:nvPicPr>
              <p:cNvPr id="34" name="Picture 33">
                <a:hlinkClick r:id="rId3" action="ppaction://hlinkfile"/>
                <a:extLst>
                  <a:ext uri="{FF2B5EF4-FFF2-40B4-BE49-F238E27FC236}">
                    <a16:creationId xmlns:a16="http://schemas.microsoft.com/office/drawing/2014/main" id="{19F2DE60-D34D-0A4B-981B-FE84A7BC38F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AFE4E117-126C-6F4C-B046-4F80E385EC6A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DFD299A-210D-D343-85DA-3C6DF0758F23}"/>
                </a:ext>
              </a:extLst>
            </p:cNvPr>
            <p:cNvSpPr txBox="1"/>
            <p:nvPr/>
          </p:nvSpPr>
          <p:spPr>
            <a:xfrm rot="19488989">
              <a:off x="1936036" y="1870531"/>
              <a:ext cx="4700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VNF</a:t>
              </a:r>
            </a:p>
          </p:txBody>
        </p:sp>
      </p:grpSp>
      <p:grpSp>
        <p:nvGrpSpPr>
          <p:cNvPr id="221" name="Group 220">
            <a:extLst>
              <a:ext uri="{FF2B5EF4-FFF2-40B4-BE49-F238E27FC236}">
                <a16:creationId xmlns:a16="http://schemas.microsoft.com/office/drawing/2014/main" id="{F2F70BCE-BE9E-7A4E-8EC8-E5C351DA9782}"/>
              </a:ext>
            </a:extLst>
          </p:cNvPr>
          <p:cNvGrpSpPr/>
          <p:nvPr/>
        </p:nvGrpSpPr>
        <p:grpSpPr>
          <a:xfrm>
            <a:off x="1699669" y="4895507"/>
            <a:ext cx="5350329" cy="1019206"/>
            <a:chOff x="1699669" y="4895507"/>
            <a:chExt cx="5350329" cy="1019206"/>
          </a:xfrm>
        </p:grpSpPr>
        <p:sp>
          <p:nvSpPr>
            <p:cNvPr id="220" name="Rectangle 219">
              <a:extLst>
                <a:ext uri="{FF2B5EF4-FFF2-40B4-BE49-F238E27FC236}">
                  <a16:creationId xmlns:a16="http://schemas.microsoft.com/office/drawing/2014/main" id="{FCBAA685-C262-F246-AFBB-94A7837D690A}"/>
                </a:ext>
              </a:extLst>
            </p:cNvPr>
            <p:cNvSpPr/>
            <p:nvPr/>
          </p:nvSpPr>
          <p:spPr>
            <a:xfrm>
              <a:off x="1699669" y="4928063"/>
              <a:ext cx="5350329" cy="9866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Group 21">
              <a:extLst>
                <a:ext uri="{FF2B5EF4-FFF2-40B4-BE49-F238E27FC236}">
                  <a16:creationId xmlns:a16="http://schemas.microsoft.com/office/drawing/2014/main" id="{F50C89AC-435E-3049-8114-02A61F1E3EAF}"/>
                </a:ext>
              </a:extLst>
            </p:cNvPr>
            <p:cNvGrpSpPr/>
            <p:nvPr/>
          </p:nvGrpSpPr>
          <p:grpSpPr>
            <a:xfrm>
              <a:off x="3582874" y="4895507"/>
              <a:ext cx="897808" cy="1008984"/>
              <a:chOff x="1044215" y="1728788"/>
              <a:chExt cx="897808" cy="1008984"/>
            </a:xfrm>
          </p:grpSpPr>
          <p:pic>
            <p:nvPicPr>
              <p:cNvPr id="50" name="Picture 2" descr="C:\Users\k00365106\AppData\Local\Microsoft\Windows\Temporary Internet Files\Content.IE5\JQV4LJC6\Crystal_Clear_kdm_user_female[1].png">
                <a:extLst>
                  <a:ext uri="{FF2B5EF4-FFF2-40B4-BE49-F238E27FC236}">
                    <a16:creationId xmlns:a16="http://schemas.microsoft.com/office/drawing/2014/main" id="{38B747D5-5021-AD4A-B5C5-75EF39A7343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103313" y="1728788"/>
                <a:ext cx="783360" cy="783360"/>
              </a:xfrm>
              <a:prstGeom prst="rect">
                <a:avLst/>
              </a:prstGeom>
              <a:noFill/>
            </p:spPr>
          </p:pic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F0DFADCE-BDBD-3540-9AED-3091F9AB274A}"/>
                  </a:ext>
                </a:extLst>
              </p:cNvPr>
              <p:cNvSpPr txBox="1"/>
              <p:nvPr/>
            </p:nvSpPr>
            <p:spPr>
              <a:xfrm>
                <a:off x="1044215" y="2460775"/>
                <a:ext cx="897808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NFVI Vendor</a:t>
                </a:r>
              </a:p>
            </p:txBody>
          </p:sp>
        </p:grpSp>
        <p:sp>
          <p:nvSpPr>
            <p:cNvPr id="8" name="Right Arrow 7">
              <a:extLst>
                <a:ext uri="{FF2B5EF4-FFF2-40B4-BE49-F238E27FC236}">
                  <a16:creationId xmlns:a16="http://schemas.microsoft.com/office/drawing/2014/main" id="{62852ABE-C397-6345-87A9-4997ED9A458C}"/>
                </a:ext>
              </a:extLst>
            </p:cNvPr>
            <p:cNvSpPr/>
            <p:nvPr/>
          </p:nvSpPr>
          <p:spPr>
            <a:xfrm>
              <a:off x="4605084" y="525364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BAF00DB2-B401-C841-A1BF-7BF8DEB17919}"/>
                </a:ext>
              </a:extLst>
            </p:cNvPr>
            <p:cNvGrpSpPr/>
            <p:nvPr/>
          </p:nvGrpSpPr>
          <p:grpSpPr>
            <a:xfrm>
              <a:off x="1757146" y="5024949"/>
              <a:ext cx="859498" cy="859498"/>
              <a:chOff x="624840" y="1517486"/>
              <a:chExt cx="859498" cy="859498"/>
            </a:xfrm>
          </p:grpSpPr>
          <p:pic>
            <p:nvPicPr>
              <p:cNvPr id="32" name="Picture 31">
                <a:hlinkClick r:id="rId3" action="ppaction://hlinkfile"/>
                <a:extLst>
                  <a:ext uri="{FF2B5EF4-FFF2-40B4-BE49-F238E27FC236}">
                    <a16:creationId xmlns:a16="http://schemas.microsoft.com/office/drawing/2014/main" id="{10077C6A-2704-004B-BEE3-0BE3FBE1318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9B9FAA58-D03F-F748-B003-06C983B91F6C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4" name="Right Arrow 13">
              <a:extLst>
                <a:ext uri="{FF2B5EF4-FFF2-40B4-BE49-F238E27FC236}">
                  <a16:creationId xmlns:a16="http://schemas.microsoft.com/office/drawing/2014/main" id="{C083F3DB-4B36-A74E-B159-81A10A3FD2B2}"/>
                </a:ext>
              </a:extLst>
            </p:cNvPr>
            <p:cNvSpPr/>
            <p:nvPr/>
          </p:nvSpPr>
          <p:spPr>
            <a:xfrm>
              <a:off x="2742192" y="525364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9876E1A-97E4-7F49-BCE4-20CD95C92144}"/>
                </a:ext>
              </a:extLst>
            </p:cNvPr>
            <p:cNvSpPr txBox="1"/>
            <p:nvPr/>
          </p:nvSpPr>
          <p:spPr>
            <a:xfrm rot="19488989">
              <a:off x="1926429" y="5351718"/>
              <a:ext cx="5052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NFVI</a:t>
              </a:r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0F132AB3-3F65-FB4A-B5D5-3E2A92EDF44A}"/>
                </a:ext>
              </a:extLst>
            </p:cNvPr>
            <p:cNvGrpSpPr/>
            <p:nvPr/>
          </p:nvGrpSpPr>
          <p:grpSpPr>
            <a:xfrm>
              <a:off x="5560425" y="5048845"/>
              <a:ext cx="1432095" cy="778158"/>
              <a:chOff x="4504361" y="4281610"/>
              <a:chExt cx="1432095" cy="778158"/>
            </a:xfrm>
          </p:grpSpPr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1F4CFEB1-5AD3-A245-B82F-525EC935E70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04520" y="4644867"/>
                <a:ext cx="1068750" cy="414901"/>
              </a:xfrm>
              <a:prstGeom prst="rect">
                <a:avLst/>
              </a:prstGeom>
            </p:spPr>
          </p:pic>
          <p:pic>
            <p:nvPicPr>
              <p:cNvPr id="28" name="Picture 2" descr="Image result for KVM logo png">
                <a:extLst>
                  <a:ext uri="{FF2B5EF4-FFF2-40B4-BE49-F238E27FC236}">
                    <a16:creationId xmlns:a16="http://schemas.microsoft.com/office/drawing/2014/main" id="{95540E6C-5B1E-F045-B450-7F43E32895D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59958" y="4504692"/>
                <a:ext cx="504864" cy="1598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1C9163C4-3621-5F4F-94A0-24580A72E9D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04361" y="4524385"/>
                <a:ext cx="355438" cy="305823"/>
              </a:xfrm>
              <a:prstGeom prst="rect">
                <a:avLst/>
              </a:prstGeom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D5131710-5C4E-E641-949C-52B0EAC8DC7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606548" y="4484671"/>
                <a:ext cx="329908" cy="320391"/>
              </a:xfrm>
              <a:prstGeom prst="rect">
                <a:avLst/>
              </a:prstGeom>
            </p:spPr>
          </p:pic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40CBA510-B0F4-BA48-8D01-4984425FC7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750566" y="4281610"/>
                <a:ext cx="769826" cy="201845"/>
              </a:xfrm>
              <a:prstGeom prst="rect">
                <a:avLst/>
              </a:prstGeom>
            </p:spPr>
          </p:pic>
        </p:grpSp>
      </p:grpSp>
      <p:sp>
        <p:nvSpPr>
          <p:cNvPr id="20" name="Left-up Arrow 19">
            <a:extLst>
              <a:ext uri="{FF2B5EF4-FFF2-40B4-BE49-F238E27FC236}">
                <a16:creationId xmlns:a16="http://schemas.microsoft.com/office/drawing/2014/main" id="{F83BD797-C5DD-F641-9062-F3F7B413FA3B}"/>
              </a:ext>
            </a:extLst>
          </p:cNvPr>
          <p:cNvSpPr/>
          <p:nvPr/>
        </p:nvSpPr>
        <p:spPr>
          <a:xfrm rot="16200000">
            <a:off x="8247858" y="662323"/>
            <a:ext cx="782152" cy="3062918"/>
          </a:xfrm>
          <a:prstGeom prst="leftUpArrow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Left-up Arrow 20">
            <a:extLst>
              <a:ext uri="{FF2B5EF4-FFF2-40B4-BE49-F238E27FC236}">
                <a16:creationId xmlns:a16="http://schemas.microsoft.com/office/drawing/2014/main" id="{DC681355-0565-4048-94B1-C773320A9983}"/>
              </a:ext>
            </a:extLst>
          </p:cNvPr>
          <p:cNvSpPr/>
          <p:nvPr/>
        </p:nvSpPr>
        <p:spPr>
          <a:xfrm>
            <a:off x="7107476" y="4836192"/>
            <a:ext cx="3062918" cy="783360"/>
          </a:xfrm>
          <a:prstGeom prst="leftUpArrow">
            <a:avLst/>
          </a:prstGeom>
          <a:solidFill>
            <a:srgbClr val="B5DF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B52BBC04-B29B-6A4E-BABB-B6AE13A999CF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3927" y="3245904"/>
            <a:ext cx="845092" cy="845092"/>
          </a:xfrm>
          <a:prstGeom prst="rect">
            <a:avLst/>
          </a:prstGeom>
        </p:spPr>
      </p:pic>
      <p:sp>
        <p:nvSpPr>
          <p:cNvPr id="55" name="Up Arrow 54">
            <a:extLst>
              <a:ext uri="{FF2B5EF4-FFF2-40B4-BE49-F238E27FC236}">
                <a16:creationId xmlns:a16="http://schemas.microsoft.com/office/drawing/2014/main" id="{5B3CA656-0A3A-C544-9FEE-76DE5A2FDB27}"/>
              </a:ext>
            </a:extLst>
          </p:cNvPr>
          <p:cNvSpPr/>
          <p:nvPr/>
        </p:nvSpPr>
        <p:spPr>
          <a:xfrm>
            <a:off x="6127508" y="2396850"/>
            <a:ext cx="280554" cy="849054"/>
          </a:xfrm>
          <a:prstGeom prst="upArrow">
            <a:avLst/>
          </a:prstGeom>
          <a:solidFill>
            <a:srgbClr val="2F8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Up Arrow 55">
            <a:extLst>
              <a:ext uri="{FF2B5EF4-FFF2-40B4-BE49-F238E27FC236}">
                <a16:creationId xmlns:a16="http://schemas.microsoft.com/office/drawing/2014/main" id="{7A82CF38-64E2-5843-A59C-5BB606D28FF9}"/>
              </a:ext>
            </a:extLst>
          </p:cNvPr>
          <p:cNvSpPr/>
          <p:nvPr/>
        </p:nvSpPr>
        <p:spPr>
          <a:xfrm rot="10800000">
            <a:off x="6127508" y="4092872"/>
            <a:ext cx="280554" cy="835191"/>
          </a:xfrm>
          <a:prstGeom prst="upArrow">
            <a:avLst/>
          </a:prstGeom>
          <a:solidFill>
            <a:srgbClr val="2F8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3F6BF6E3-35A7-DA47-A604-A9CB6F7D398A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07706" y="3869224"/>
            <a:ext cx="695630" cy="807838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FA99E675-A38E-4341-8009-73AC9933CF2F}"/>
              </a:ext>
            </a:extLst>
          </p:cNvPr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07706" y="2743988"/>
            <a:ext cx="695630" cy="782152"/>
          </a:xfrm>
          <a:prstGeom prst="rect">
            <a:avLst/>
          </a:prstGeom>
        </p:spPr>
      </p:pic>
      <p:grpSp>
        <p:nvGrpSpPr>
          <p:cNvPr id="59" name="Group 58">
            <a:extLst>
              <a:ext uri="{FF2B5EF4-FFF2-40B4-BE49-F238E27FC236}">
                <a16:creationId xmlns:a16="http://schemas.microsoft.com/office/drawing/2014/main" id="{B41E6CA1-2303-A843-BEDD-D0295AE9B631}"/>
              </a:ext>
            </a:extLst>
          </p:cNvPr>
          <p:cNvGrpSpPr/>
          <p:nvPr/>
        </p:nvGrpSpPr>
        <p:grpSpPr>
          <a:xfrm>
            <a:off x="1909546" y="1559898"/>
            <a:ext cx="5350329" cy="1033143"/>
            <a:chOff x="1757146" y="1407498"/>
            <a:chExt cx="5350329" cy="1033143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2A130C41-5F34-004E-8E99-D3C0DAAE1E21}"/>
                </a:ext>
              </a:extLst>
            </p:cNvPr>
            <p:cNvSpPr/>
            <p:nvPr/>
          </p:nvSpPr>
          <p:spPr>
            <a:xfrm>
              <a:off x="1757146" y="1407498"/>
              <a:ext cx="5350329" cy="9866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854879D8-38F3-0F48-BC2D-95EB79178E06}"/>
                </a:ext>
              </a:extLst>
            </p:cNvPr>
            <p:cNvGrpSpPr/>
            <p:nvPr/>
          </p:nvGrpSpPr>
          <p:grpSpPr>
            <a:xfrm>
              <a:off x="3580094" y="1436301"/>
              <a:ext cx="889813" cy="1004340"/>
              <a:chOff x="1546616" y="1962672"/>
              <a:chExt cx="889813" cy="1004340"/>
            </a:xfrm>
          </p:grpSpPr>
          <p:pic>
            <p:nvPicPr>
              <p:cNvPr id="83" name="Picture 2" descr="Image result for businessman clipart">
                <a:extLst>
                  <a:ext uri="{FF2B5EF4-FFF2-40B4-BE49-F238E27FC236}">
                    <a16:creationId xmlns:a16="http://schemas.microsoft.com/office/drawing/2014/main" id="{0C411E11-4796-5E4A-B0EE-E6305D97E8B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07679" y="1962672"/>
                <a:ext cx="771291" cy="7712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D95C4297-208D-BF4A-9851-D0D99F33C952}"/>
                  </a:ext>
                </a:extLst>
              </p:cNvPr>
              <p:cNvSpPr txBox="1"/>
              <p:nvPr/>
            </p:nvSpPr>
            <p:spPr>
              <a:xfrm>
                <a:off x="1546616" y="2690015"/>
                <a:ext cx="889813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VNF Vendor</a:t>
                </a:r>
              </a:p>
            </p:txBody>
          </p:sp>
        </p:grpSp>
        <p:sp>
          <p:nvSpPr>
            <p:cNvPr id="62" name="Right Arrow 61">
              <a:extLst>
                <a:ext uri="{FF2B5EF4-FFF2-40B4-BE49-F238E27FC236}">
                  <a16:creationId xmlns:a16="http://schemas.microsoft.com/office/drawing/2014/main" id="{D4F69825-8628-9248-9331-537C52780318}"/>
                </a:ext>
              </a:extLst>
            </p:cNvPr>
            <p:cNvSpPr/>
            <p:nvPr/>
          </p:nvSpPr>
          <p:spPr>
            <a:xfrm>
              <a:off x="4605084" y="1756894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C431E3C1-048F-9942-B502-66810A99CF1A}"/>
                </a:ext>
              </a:extLst>
            </p:cNvPr>
            <p:cNvGrpSpPr/>
            <p:nvPr/>
          </p:nvGrpSpPr>
          <p:grpSpPr>
            <a:xfrm>
              <a:off x="5525393" y="1558546"/>
              <a:ext cx="1491616" cy="771292"/>
              <a:chOff x="4497705" y="1455434"/>
              <a:chExt cx="1491616" cy="771292"/>
            </a:xfrm>
          </p:grpSpPr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513720F0-E187-0642-9FD1-1EDBCB68A49E}"/>
                  </a:ext>
                </a:extLst>
              </p:cNvPr>
              <p:cNvSpPr/>
              <p:nvPr/>
            </p:nvSpPr>
            <p:spPr>
              <a:xfrm>
                <a:off x="4497705" y="1455434"/>
                <a:ext cx="1491616" cy="771292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 cap="flat" cmpd="sng" algn="ctr">
                <a:solidFill>
                  <a:schemeClr val="tx2"/>
                </a:solidFill>
                <a:prstDash val="dash"/>
                <a:headEnd type="none" w="sm" len="sm"/>
                <a:tailEnd type="none" w="sm" len="sm"/>
              </a:ln>
              <a:effectLst/>
            </p:spPr>
            <p:txBody>
              <a:bodyPr wrap="square" tIns="0" anchor="t" anchorCtr="0"/>
              <a:lstStyle/>
              <a:p>
                <a:pPr marL="0" marR="0" lvl="0" indent="0" algn="l" defTabSz="91435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odafone Rg"/>
                  <a:ea typeface="+mn-ea"/>
                  <a:cs typeface="+mn-cs"/>
                </a:endParaRPr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3D6B3AE7-3B66-E04E-BDEE-A3B243B2E6D4}"/>
                  </a:ext>
                </a:extLst>
              </p:cNvPr>
              <p:cNvSpPr/>
              <p:nvPr/>
            </p:nvSpPr>
            <p:spPr>
              <a:xfrm>
                <a:off x="5085455" y="1508536"/>
                <a:ext cx="377669" cy="29652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txBody>
              <a:bodyPr spcFirstLastPara="0" vert="horz" wrap="square" lIns="6350" tIns="6350" rIns="6350" bIns="6350" numCol="1" spcCol="1270" rtlCol="0" anchor="ctr" anchorCtr="0">
                <a:noAutofit/>
              </a:bodyPr>
              <a:lstStyle/>
              <a:p>
                <a:pPr marL="0" marR="0" lvl="0" indent="0" algn="ctr" defTabSz="444489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rPr>
                  <a:t>VNF</a:t>
                </a:r>
              </a:p>
            </p:txBody>
          </p:sp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27583B4D-2282-2448-9D54-F07F9F74BAB1}"/>
                  </a:ext>
                </a:extLst>
              </p:cNvPr>
              <p:cNvGrpSpPr/>
              <p:nvPr/>
            </p:nvGrpSpPr>
            <p:grpSpPr>
              <a:xfrm>
                <a:off x="4567791" y="1838928"/>
                <a:ext cx="390469" cy="351997"/>
                <a:chOff x="4567791" y="1838928"/>
                <a:chExt cx="390469" cy="351997"/>
              </a:xfrm>
            </p:grpSpPr>
            <p:sp>
              <p:nvSpPr>
                <p:cNvPr id="80" name="Rectangle 79">
                  <a:extLst>
                    <a:ext uri="{FF2B5EF4-FFF2-40B4-BE49-F238E27FC236}">
                      <a16:creationId xmlns:a16="http://schemas.microsoft.com/office/drawing/2014/main" id="{253BF675-7CDF-4A44-89D6-4B03FB895258}"/>
                    </a:ext>
                  </a:extLst>
                </p:cNvPr>
                <p:cNvSpPr/>
                <p:nvPr/>
              </p:nvSpPr>
              <p:spPr>
                <a:xfrm>
                  <a:off x="4567791" y="1838928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81" name="TextBox 80">
                  <a:extLst>
                    <a:ext uri="{FF2B5EF4-FFF2-40B4-BE49-F238E27FC236}">
                      <a16:creationId xmlns:a16="http://schemas.microsoft.com/office/drawing/2014/main" id="{CB9A11F8-D443-2149-8A70-CCF53DB8F322}"/>
                    </a:ext>
                  </a:extLst>
                </p:cNvPr>
                <p:cNvSpPr txBox="1"/>
                <p:nvPr/>
              </p:nvSpPr>
              <p:spPr>
                <a:xfrm>
                  <a:off x="4604520" y="1861310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Control</a:t>
                  </a:r>
                </a:p>
              </p:txBody>
            </p:sp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260B560E-ECE7-EE4E-8B6D-5AA812265BDD}"/>
                    </a:ext>
                  </a:extLst>
                </p:cNvPr>
                <p:cNvSpPr txBox="1"/>
                <p:nvPr/>
              </p:nvSpPr>
              <p:spPr>
                <a:xfrm>
                  <a:off x="4595832" y="2006086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72" name="Group 71">
                <a:extLst>
                  <a:ext uri="{FF2B5EF4-FFF2-40B4-BE49-F238E27FC236}">
                    <a16:creationId xmlns:a16="http://schemas.microsoft.com/office/drawing/2014/main" id="{3855A14F-FAFA-D442-8137-E21AD80FA21C}"/>
                  </a:ext>
                </a:extLst>
              </p:cNvPr>
              <p:cNvGrpSpPr/>
              <p:nvPr/>
            </p:nvGrpSpPr>
            <p:grpSpPr>
              <a:xfrm>
                <a:off x="5048726" y="1838431"/>
                <a:ext cx="390469" cy="351997"/>
                <a:chOff x="5048726" y="1838431"/>
                <a:chExt cx="390469" cy="351997"/>
              </a:xfrm>
            </p:grpSpPr>
            <p:sp>
              <p:nvSpPr>
                <p:cNvPr id="77" name="Rectangle 76">
                  <a:extLst>
                    <a:ext uri="{FF2B5EF4-FFF2-40B4-BE49-F238E27FC236}">
                      <a16:creationId xmlns:a16="http://schemas.microsoft.com/office/drawing/2014/main" id="{EF0C8425-7CF0-4E42-A9F4-B5E85B7582E2}"/>
                    </a:ext>
                  </a:extLst>
                </p:cNvPr>
                <p:cNvSpPr/>
                <p:nvPr/>
              </p:nvSpPr>
              <p:spPr>
                <a:xfrm>
                  <a:off x="5048726" y="1838431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11F1B6A2-81B9-F147-B8E6-7E7C74FCF90B}"/>
                    </a:ext>
                  </a:extLst>
                </p:cNvPr>
                <p:cNvSpPr txBox="1"/>
                <p:nvPr/>
              </p:nvSpPr>
              <p:spPr>
                <a:xfrm>
                  <a:off x="5085455" y="1860814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</a:t>
                  </a:r>
                </a:p>
              </p:txBody>
            </p:sp>
            <p:sp>
              <p:nvSpPr>
                <p:cNvPr id="79" name="TextBox 78">
                  <a:extLst>
                    <a:ext uri="{FF2B5EF4-FFF2-40B4-BE49-F238E27FC236}">
                      <a16:creationId xmlns:a16="http://schemas.microsoft.com/office/drawing/2014/main" id="{ADC3CDDC-1F53-894B-8C1F-2413FE70ED2F}"/>
                    </a:ext>
                  </a:extLst>
                </p:cNvPr>
                <p:cNvSpPr txBox="1"/>
                <p:nvPr/>
              </p:nvSpPr>
              <p:spPr>
                <a:xfrm>
                  <a:off x="5076767" y="2005591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73" name="Group 72">
                <a:extLst>
                  <a:ext uri="{FF2B5EF4-FFF2-40B4-BE49-F238E27FC236}">
                    <a16:creationId xmlns:a16="http://schemas.microsoft.com/office/drawing/2014/main" id="{01F989EA-A7E8-9249-8E26-E0CED4739E48}"/>
                  </a:ext>
                </a:extLst>
              </p:cNvPr>
              <p:cNvGrpSpPr/>
              <p:nvPr/>
            </p:nvGrpSpPr>
            <p:grpSpPr>
              <a:xfrm>
                <a:off x="5519795" y="1839399"/>
                <a:ext cx="390469" cy="351997"/>
                <a:chOff x="5519795" y="1839399"/>
                <a:chExt cx="390469" cy="351997"/>
              </a:xfrm>
            </p:grpSpPr>
            <p:sp>
              <p:nvSpPr>
                <p:cNvPr id="74" name="Rectangle 73">
                  <a:extLst>
                    <a:ext uri="{FF2B5EF4-FFF2-40B4-BE49-F238E27FC236}">
                      <a16:creationId xmlns:a16="http://schemas.microsoft.com/office/drawing/2014/main" id="{D1C396CF-504C-2740-90D5-97E1DEA5FC7B}"/>
                    </a:ext>
                  </a:extLst>
                </p:cNvPr>
                <p:cNvSpPr/>
                <p:nvPr/>
              </p:nvSpPr>
              <p:spPr>
                <a:xfrm>
                  <a:off x="5519795" y="1839399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5A0DC56D-25C0-5D4B-855F-F6CE9AC0CB00}"/>
                    </a:ext>
                  </a:extLst>
                </p:cNvPr>
                <p:cNvSpPr txBox="1"/>
                <p:nvPr/>
              </p:nvSpPr>
              <p:spPr>
                <a:xfrm>
                  <a:off x="5556524" y="1861782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DP-E</a:t>
                  </a:r>
                </a:p>
              </p:txBody>
            </p:sp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268C8064-B5D9-5C4F-AE55-95330502692D}"/>
                    </a:ext>
                  </a:extLst>
                </p:cNvPr>
                <p:cNvSpPr txBox="1"/>
                <p:nvPr/>
              </p:nvSpPr>
              <p:spPr>
                <a:xfrm>
                  <a:off x="5547836" y="2006558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</p:grpSp>
        <p:sp>
          <p:nvSpPr>
            <p:cNvPr id="64" name="Right Arrow 63">
              <a:extLst>
                <a:ext uri="{FF2B5EF4-FFF2-40B4-BE49-F238E27FC236}">
                  <a16:creationId xmlns:a16="http://schemas.microsoft.com/office/drawing/2014/main" id="{778151E5-31AC-0844-A04E-C591A35C1350}"/>
                </a:ext>
              </a:extLst>
            </p:cNvPr>
            <p:cNvSpPr/>
            <p:nvPr/>
          </p:nvSpPr>
          <p:spPr>
            <a:xfrm>
              <a:off x="2745649" y="1756894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98556467-194B-3645-90DA-0D32DE85E208}"/>
                </a:ext>
              </a:extLst>
            </p:cNvPr>
            <p:cNvGrpSpPr/>
            <p:nvPr/>
          </p:nvGrpSpPr>
          <p:grpSpPr>
            <a:xfrm>
              <a:off x="1757146" y="1534650"/>
              <a:ext cx="859498" cy="859498"/>
              <a:chOff x="624840" y="1517486"/>
              <a:chExt cx="859498" cy="859498"/>
            </a:xfrm>
          </p:grpSpPr>
          <p:pic>
            <p:nvPicPr>
              <p:cNvPr id="67" name="Picture 66">
                <a:hlinkClick r:id="rId3" action="ppaction://hlinkfile"/>
                <a:extLst>
                  <a:ext uri="{FF2B5EF4-FFF2-40B4-BE49-F238E27FC236}">
                    <a16:creationId xmlns:a16="http://schemas.microsoft.com/office/drawing/2014/main" id="{309F6640-39E4-A840-A795-3C45CCC3A2B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7772B07C-8767-274A-BD33-4BB2774C186E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73A7DC81-B7DE-054A-A489-1A9B5185030F}"/>
                </a:ext>
              </a:extLst>
            </p:cNvPr>
            <p:cNvSpPr txBox="1"/>
            <p:nvPr/>
          </p:nvSpPr>
          <p:spPr>
            <a:xfrm rot="19488989">
              <a:off x="1936036" y="1870531"/>
              <a:ext cx="4700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VNF</a:t>
              </a:r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9F4D11D0-2C90-EF48-99FC-2DB4AE5FF582}"/>
              </a:ext>
            </a:extLst>
          </p:cNvPr>
          <p:cNvGrpSpPr/>
          <p:nvPr/>
        </p:nvGrpSpPr>
        <p:grpSpPr>
          <a:xfrm>
            <a:off x="2061946" y="1712298"/>
            <a:ext cx="5350329" cy="1033143"/>
            <a:chOff x="1757146" y="1407498"/>
            <a:chExt cx="5350329" cy="1033143"/>
          </a:xfrm>
        </p:grpSpPr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5D98B39B-8CD6-9845-AC7D-B47AE09A1482}"/>
                </a:ext>
              </a:extLst>
            </p:cNvPr>
            <p:cNvSpPr/>
            <p:nvPr/>
          </p:nvSpPr>
          <p:spPr>
            <a:xfrm>
              <a:off x="1757146" y="1407498"/>
              <a:ext cx="5350329" cy="9866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42674FE1-78C3-B44E-A526-C7C28A35ACBE}"/>
                </a:ext>
              </a:extLst>
            </p:cNvPr>
            <p:cNvGrpSpPr/>
            <p:nvPr/>
          </p:nvGrpSpPr>
          <p:grpSpPr>
            <a:xfrm>
              <a:off x="3580094" y="1436301"/>
              <a:ext cx="889813" cy="1004340"/>
              <a:chOff x="1546616" y="1962672"/>
              <a:chExt cx="889813" cy="1004340"/>
            </a:xfrm>
          </p:grpSpPr>
          <p:pic>
            <p:nvPicPr>
              <p:cNvPr id="109" name="Picture 2" descr="Image result for businessman clipart">
                <a:extLst>
                  <a:ext uri="{FF2B5EF4-FFF2-40B4-BE49-F238E27FC236}">
                    <a16:creationId xmlns:a16="http://schemas.microsoft.com/office/drawing/2014/main" id="{AC4A2140-CCF2-F940-8AB4-5E4A61C546D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07679" y="1962672"/>
                <a:ext cx="771291" cy="7712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10" name="TextBox 109">
                <a:extLst>
                  <a:ext uri="{FF2B5EF4-FFF2-40B4-BE49-F238E27FC236}">
                    <a16:creationId xmlns:a16="http://schemas.microsoft.com/office/drawing/2014/main" id="{8641828F-4450-8443-AC16-2BEE37540EB7}"/>
                  </a:ext>
                </a:extLst>
              </p:cNvPr>
              <p:cNvSpPr txBox="1"/>
              <p:nvPr/>
            </p:nvSpPr>
            <p:spPr>
              <a:xfrm>
                <a:off x="1546616" y="2690015"/>
                <a:ext cx="889813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VNF Vendor</a:t>
                </a:r>
              </a:p>
            </p:txBody>
          </p:sp>
        </p:grpSp>
        <p:sp>
          <p:nvSpPr>
            <p:cNvPr id="88" name="Right Arrow 87">
              <a:extLst>
                <a:ext uri="{FF2B5EF4-FFF2-40B4-BE49-F238E27FC236}">
                  <a16:creationId xmlns:a16="http://schemas.microsoft.com/office/drawing/2014/main" id="{9B6E6DBD-002C-A34B-9367-22BBCDA955B7}"/>
                </a:ext>
              </a:extLst>
            </p:cNvPr>
            <p:cNvSpPr/>
            <p:nvPr/>
          </p:nvSpPr>
          <p:spPr>
            <a:xfrm>
              <a:off x="4605084" y="1756894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2A811992-F15C-4947-AC9E-B19865DD1A20}"/>
                </a:ext>
              </a:extLst>
            </p:cNvPr>
            <p:cNvGrpSpPr/>
            <p:nvPr/>
          </p:nvGrpSpPr>
          <p:grpSpPr>
            <a:xfrm>
              <a:off x="5525393" y="1558546"/>
              <a:ext cx="1491616" cy="771292"/>
              <a:chOff x="4497705" y="1455434"/>
              <a:chExt cx="1491616" cy="771292"/>
            </a:xfrm>
          </p:grpSpPr>
          <p:sp>
            <p:nvSpPr>
              <p:cNvPr id="95" name="Rectangle 94">
                <a:extLst>
                  <a:ext uri="{FF2B5EF4-FFF2-40B4-BE49-F238E27FC236}">
                    <a16:creationId xmlns:a16="http://schemas.microsoft.com/office/drawing/2014/main" id="{8DBD2353-4A4D-EF47-931F-08E12AB3FF95}"/>
                  </a:ext>
                </a:extLst>
              </p:cNvPr>
              <p:cNvSpPr/>
              <p:nvPr/>
            </p:nvSpPr>
            <p:spPr>
              <a:xfrm>
                <a:off x="4497705" y="1455434"/>
                <a:ext cx="1491616" cy="771292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 cap="flat" cmpd="sng" algn="ctr">
                <a:solidFill>
                  <a:schemeClr val="tx2"/>
                </a:solidFill>
                <a:prstDash val="dash"/>
                <a:headEnd type="none" w="sm" len="sm"/>
                <a:tailEnd type="none" w="sm" len="sm"/>
              </a:ln>
              <a:effectLst/>
            </p:spPr>
            <p:txBody>
              <a:bodyPr wrap="square" tIns="0" anchor="t" anchorCtr="0"/>
              <a:lstStyle/>
              <a:p>
                <a:pPr marL="0" marR="0" lvl="0" indent="0" algn="l" defTabSz="91435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odafone Rg"/>
                  <a:ea typeface="+mn-ea"/>
                  <a:cs typeface="+mn-cs"/>
                </a:endParaRPr>
              </a:p>
            </p:txBody>
          </p:sp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636E04A6-A162-B749-BC85-21A10150B9D2}"/>
                  </a:ext>
                </a:extLst>
              </p:cNvPr>
              <p:cNvSpPr/>
              <p:nvPr/>
            </p:nvSpPr>
            <p:spPr>
              <a:xfrm>
                <a:off x="5085455" y="1508536"/>
                <a:ext cx="377669" cy="29652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txBody>
              <a:bodyPr spcFirstLastPara="0" vert="horz" wrap="square" lIns="6350" tIns="6350" rIns="6350" bIns="6350" numCol="1" spcCol="1270" rtlCol="0" anchor="ctr" anchorCtr="0">
                <a:noAutofit/>
              </a:bodyPr>
              <a:lstStyle/>
              <a:p>
                <a:pPr marL="0" marR="0" lvl="0" indent="0" algn="ctr" defTabSz="444489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rPr>
                  <a:t>VNF</a:t>
                </a:r>
              </a:p>
            </p:txBody>
          </p:sp>
          <p:grpSp>
            <p:nvGrpSpPr>
              <p:cNvPr id="97" name="Group 96">
                <a:extLst>
                  <a:ext uri="{FF2B5EF4-FFF2-40B4-BE49-F238E27FC236}">
                    <a16:creationId xmlns:a16="http://schemas.microsoft.com/office/drawing/2014/main" id="{D97AB5EE-DA92-8846-97C5-90D96B9DBBDE}"/>
                  </a:ext>
                </a:extLst>
              </p:cNvPr>
              <p:cNvGrpSpPr/>
              <p:nvPr/>
            </p:nvGrpSpPr>
            <p:grpSpPr>
              <a:xfrm>
                <a:off x="4567791" y="1838928"/>
                <a:ext cx="390469" cy="351997"/>
                <a:chOff x="4567791" y="1838928"/>
                <a:chExt cx="390469" cy="351997"/>
              </a:xfrm>
            </p:grpSpPr>
            <p:sp>
              <p:nvSpPr>
                <p:cNvPr id="106" name="Rectangle 105">
                  <a:extLst>
                    <a:ext uri="{FF2B5EF4-FFF2-40B4-BE49-F238E27FC236}">
                      <a16:creationId xmlns:a16="http://schemas.microsoft.com/office/drawing/2014/main" id="{D70E67DA-41F7-4C43-81DC-3E9B7271BEBD}"/>
                    </a:ext>
                  </a:extLst>
                </p:cNvPr>
                <p:cNvSpPr/>
                <p:nvPr/>
              </p:nvSpPr>
              <p:spPr>
                <a:xfrm>
                  <a:off x="4567791" y="1838928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07" name="TextBox 106">
                  <a:extLst>
                    <a:ext uri="{FF2B5EF4-FFF2-40B4-BE49-F238E27FC236}">
                      <a16:creationId xmlns:a16="http://schemas.microsoft.com/office/drawing/2014/main" id="{D7C670F9-7A65-0840-AB24-8B47B66172BD}"/>
                    </a:ext>
                  </a:extLst>
                </p:cNvPr>
                <p:cNvSpPr txBox="1"/>
                <p:nvPr/>
              </p:nvSpPr>
              <p:spPr>
                <a:xfrm>
                  <a:off x="4604520" y="1861310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Control</a:t>
                  </a:r>
                </a:p>
              </p:txBody>
            </p:sp>
            <p:sp>
              <p:nvSpPr>
                <p:cNvPr id="108" name="TextBox 107">
                  <a:extLst>
                    <a:ext uri="{FF2B5EF4-FFF2-40B4-BE49-F238E27FC236}">
                      <a16:creationId xmlns:a16="http://schemas.microsoft.com/office/drawing/2014/main" id="{D1D13615-958C-704F-A655-43E867247D45}"/>
                    </a:ext>
                  </a:extLst>
                </p:cNvPr>
                <p:cNvSpPr txBox="1"/>
                <p:nvPr/>
              </p:nvSpPr>
              <p:spPr>
                <a:xfrm>
                  <a:off x="4595832" y="2006086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id="{AE2520A5-2C82-764A-8057-CB5C5E5C8BCD}"/>
                  </a:ext>
                </a:extLst>
              </p:cNvPr>
              <p:cNvGrpSpPr/>
              <p:nvPr/>
            </p:nvGrpSpPr>
            <p:grpSpPr>
              <a:xfrm>
                <a:off x="5048726" y="1838431"/>
                <a:ext cx="390469" cy="351997"/>
                <a:chOff x="5048726" y="1838431"/>
                <a:chExt cx="390469" cy="351997"/>
              </a:xfrm>
            </p:grpSpPr>
            <p:sp>
              <p:nvSpPr>
                <p:cNvPr id="103" name="Rectangle 102">
                  <a:extLst>
                    <a:ext uri="{FF2B5EF4-FFF2-40B4-BE49-F238E27FC236}">
                      <a16:creationId xmlns:a16="http://schemas.microsoft.com/office/drawing/2014/main" id="{F6AE4E7A-1579-0D41-B6B7-E34EFE357898}"/>
                    </a:ext>
                  </a:extLst>
                </p:cNvPr>
                <p:cNvSpPr/>
                <p:nvPr/>
              </p:nvSpPr>
              <p:spPr>
                <a:xfrm>
                  <a:off x="5048726" y="1838431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04" name="TextBox 103">
                  <a:extLst>
                    <a:ext uri="{FF2B5EF4-FFF2-40B4-BE49-F238E27FC236}">
                      <a16:creationId xmlns:a16="http://schemas.microsoft.com/office/drawing/2014/main" id="{F47440C5-9A3F-7040-84EF-4A948BB8B5BB}"/>
                    </a:ext>
                  </a:extLst>
                </p:cNvPr>
                <p:cNvSpPr txBox="1"/>
                <p:nvPr/>
              </p:nvSpPr>
              <p:spPr>
                <a:xfrm>
                  <a:off x="5085455" y="1860814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</a:t>
                  </a:r>
                </a:p>
              </p:txBody>
            </p:sp>
            <p:sp>
              <p:nvSpPr>
                <p:cNvPr id="105" name="TextBox 104">
                  <a:extLst>
                    <a:ext uri="{FF2B5EF4-FFF2-40B4-BE49-F238E27FC236}">
                      <a16:creationId xmlns:a16="http://schemas.microsoft.com/office/drawing/2014/main" id="{B848298C-F647-CD42-B366-32ABA726C0D4}"/>
                    </a:ext>
                  </a:extLst>
                </p:cNvPr>
                <p:cNvSpPr txBox="1"/>
                <p:nvPr/>
              </p:nvSpPr>
              <p:spPr>
                <a:xfrm>
                  <a:off x="5076767" y="2005591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99" name="Group 98">
                <a:extLst>
                  <a:ext uri="{FF2B5EF4-FFF2-40B4-BE49-F238E27FC236}">
                    <a16:creationId xmlns:a16="http://schemas.microsoft.com/office/drawing/2014/main" id="{496ECBD7-5BFC-8C43-AD64-CB96F957D3C9}"/>
                  </a:ext>
                </a:extLst>
              </p:cNvPr>
              <p:cNvGrpSpPr/>
              <p:nvPr/>
            </p:nvGrpSpPr>
            <p:grpSpPr>
              <a:xfrm>
                <a:off x="5519795" y="1839399"/>
                <a:ext cx="390469" cy="351997"/>
                <a:chOff x="5519795" y="1839399"/>
                <a:chExt cx="390469" cy="351997"/>
              </a:xfrm>
            </p:grpSpPr>
            <p:sp>
              <p:nvSpPr>
                <p:cNvPr id="100" name="Rectangle 99">
                  <a:extLst>
                    <a:ext uri="{FF2B5EF4-FFF2-40B4-BE49-F238E27FC236}">
                      <a16:creationId xmlns:a16="http://schemas.microsoft.com/office/drawing/2014/main" id="{31765C95-5924-404B-9BE3-882002C47FEC}"/>
                    </a:ext>
                  </a:extLst>
                </p:cNvPr>
                <p:cNvSpPr/>
                <p:nvPr/>
              </p:nvSpPr>
              <p:spPr>
                <a:xfrm>
                  <a:off x="5519795" y="1839399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A0619E29-EBD9-F04F-BDBA-4311E867A8DF}"/>
                    </a:ext>
                  </a:extLst>
                </p:cNvPr>
                <p:cNvSpPr txBox="1"/>
                <p:nvPr/>
              </p:nvSpPr>
              <p:spPr>
                <a:xfrm>
                  <a:off x="5556524" y="1861782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DP-E</a:t>
                  </a:r>
                </a:p>
              </p:txBody>
            </p:sp>
            <p:sp>
              <p:nvSpPr>
                <p:cNvPr id="102" name="TextBox 101">
                  <a:extLst>
                    <a:ext uri="{FF2B5EF4-FFF2-40B4-BE49-F238E27FC236}">
                      <a16:creationId xmlns:a16="http://schemas.microsoft.com/office/drawing/2014/main" id="{B7697191-6722-A948-9DAA-9E746760F007}"/>
                    </a:ext>
                  </a:extLst>
                </p:cNvPr>
                <p:cNvSpPr txBox="1"/>
                <p:nvPr/>
              </p:nvSpPr>
              <p:spPr>
                <a:xfrm>
                  <a:off x="5547836" y="2006558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</p:grpSp>
        <p:sp>
          <p:nvSpPr>
            <p:cNvPr id="90" name="Right Arrow 89">
              <a:extLst>
                <a:ext uri="{FF2B5EF4-FFF2-40B4-BE49-F238E27FC236}">
                  <a16:creationId xmlns:a16="http://schemas.microsoft.com/office/drawing/2014/main" id="{CDBB675C-5A6C-314F-B382-4EB9818B03A1}"/>
                </a:ext>
              </a:extLst>
            </p:cNvPr>
            <p:cNvSpPr/>
            <p:nvPr/>
          </p:nvSpPr>
          <p:spPr>
            <a:xfrm>
              <a:off x="2745649" y="1756894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CA0BCE8E-FFE0-9447-BFF2-C0CA42B7CFA4}"/>
                </a:ext>
              </a:extLst>
            </p:cNvPr>
            <p:cNvGrpSpPr/>
            <p:nvPr/>
          </p:nvGrpSpPr>
          <p:grpSpPr>
            <a:xfrm>
              <a:off x="1757146" y="1534650"/>
              <a:ext cx="859498" cy="859498"/>
              <a:chOff x="624840" y="1517486"/>
              <a:chExt cx="859498" cy="859498"/>
            </a:xfrm>
          </p:grpSpPr>
          <p:pic>
            <p:nvPicPr>
              <p:cNvPr id="93" name="Picture 92">
                <a:hlinkClick r:id="rId3" action="ppaction://hlinkfile"/>
                <a:extLst>
                  <a:ext uri="{FF2B5EF4-FFF2-40B4-BE49-F238E27FC236}">
                    <a16:creationId xmlns:a16="http://schemas.microsoft.com/office/drawing/2014/main" id="{8F667ABD-E295-214A-B250-DC938CEC3F8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F06911EC-958E-E74A-A371-2A3A94BB0B2B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BE966A8D-DFD9-A846-B4F6-41355EBE1264}"/>
                </a:ext>
              </a:extLst>
            </p:cNvPr>
            <p:cNvSpPr txBox="1"/>
            <p:nvPr/>
          </p:nvSpPr>
          <p:spPr>
            <a:xfrm rot="19488989">
              <a:off x="1936036" y="1870531"/>
              <a:ext cx="4700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VNF</a:t>
              </a:r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44EF4830-EA95-3A4F-8E40-22B3535DC006}"/>
              </a:ext>
            </a:extLst>
          </p:cNvPr>
          <p:cNvGrpSpPr/>
          <p:nvPr/>
        </p:nvGrpSpPr>
        <p:grpSpPr>
          <a:xfrm>
            <a:off x="2214346" y="1864698"/>
            <a:ext cx="5350329" cy="1033143"/>
            <a:chOff x="1757146" y="1407498"/>
            <a:chExt cx="5350329" cy="1033143"/>
          </a:xfrm>
        </p:grpSpPr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A263ACD1-C8A7-5D40-954F-84F46A1657D5}"/>
                </a:ext>
              </a:extLst>
            </p:cNvPr>
            <p:cNvSpPr/>
            <p:nvPr/>
          </p:nvSpPr>
          <p:spPr>
            <a:xfrm>
              <a:off x="1757146" y="1407498"/>
              <a:ext cx="5350329" cy="9866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3FAE8D9A-36FF-2B49-AE4A-A8DB66E1371C}"/>
                </a:ext>
              </a:extLst>
            </p:cNvPr>
            <p:cNvGrpSpPr/>
            <p:nvPr/>
          </p:nvGrpSpPr>
          <p:grpSpPr>
            <a:xfrm>
              <a:off x="3580094" y="1436301"/>
              <a:ext cx="889813" cy="1004340"/>
              <a:chOff x="1546616" y="1962672"/>
              <a:chExt cx="889813" cy="1004340"/>
            </a:xfrm>
          </p:grpSpPr>
          <p:pic>
            <p:nvPicPr>
              <p:cNvPr id="135" name="Picture 2" descr="Image result for businessman clipart">
                <a:extLst>
                  <a:ext uri="{FF2B5EF4-FFF2-40B4-BE49-F238E27FC236}">
                    <a16:creationId xmlns:a16="http://schemas.microsoft.com/office/drawing/2014/main" id="{5954871E-AB1D-2340-8E8F-02719AC1EF1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07679" y="1962672"/>
                <a:ext cx="771291" cy="7712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36" name="TextBox 135">
                <a:extLst>
                  <a:ext uri="{FF2B5EF4-FFF2-40B4-BE49-F238E27FC236}">
                    <a16:creationId xmlns:a16="http://schemas.microsoft.com/office/drawing/2014/main" id="{D4A98285-66B6-C24F-B95C-0015925681DE}"/>
                  </a:ext>
                </a:extLst>
              </p:cNvPr>
              <p:cNvSpPr txBox="1"/>
              <p:nvPr/>
            </p:nvSpPr>
            <p:spPr>
              <a:xfrm>
                <a:off x="1546616" y="2690015"/>
                <a:ext cx="889813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VNF Vendor</a:t>
                </a:r>
              </a:p>
            </p:txBody>
          </p:sp>
        </p:grpSp>
        <p:sp>
          <p:nvSpPr>
            <p:cNvPr id="114" name="Right Arrow 113">
              <a:extLst>
                <a:ext uri="{FF2B5EF4-FFF2-40B4-BE49-F238E27FC236}">
                  <a16:creationId xmlns:a16="http://schemas.microsoft.com/office/drawing/2014/main" id="{2D381836-14D3-264F-A61C-77457B13F4D3}"/>
                </a:ext>
              </a:extLst>
            </p:cNvPr>
            <p:cNvSpPr/>
            <p:nvPr/>
          </p:nvSpPr>
          <p:spPr>
            <a:xfrm>
              <a:off x="4605084" y="1756894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8256C470-9EE3-4A42-B4AD-6304B15B0EE1}"/>
                </a:ext>
              </a:extLst>
            </p:cNvPr>
            <p:cNvGrpSpPr/>
            <p:nvPr/>
          </p:nvGrpSpPr>
          <p:grpSpPr>
            <a:xfrm>
              <a:off x="5525393" y="1558546"/>
              <a:ext cx="1491616" cy="771292"/>
              <a:chOff x="4497705" y="1455434"/>
              <a:chExt cx="1491616" cy="771292"/>
            </a:xfrm>
          </p:grpSpPr>
          <p:sp>
            <p:nvSpPr>
              <p:cNvPr id="121" name="Rectangle 120">
                <a:extLst>
                  <a:ext uri="{FF2B5EF4-FFF2-40B4-BE49-F238E27FC236}">
                    <a16:creationId xmlns:a16="http://schemas.microsoft.com/office/drawing/2014/main" id="{072FC1F7-9CE0-3E4F-8670-FA26CB2B0DA6}"/>
                  </a:ext>
                </a:extLst>
              </p:cNvPr>
              <p:cNvSpPr/>
              <p:nvPr/>
            </p:nvSpPr>
            <p:spPr>
              <a:xfrm>
                <a:off x="4497705" y="1455434"/>
                <a:ext cx="1491616" cy="771292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 cap="flat" cmpd="sng" algn="ctr">
                <a:solidFill>
                  <a:schemeClr val="tx2"/>
                </a:solidFill>
                <a:prstDash val="dash"/>
                <a:headEnd type="none" w="sm" len="sm"/>
                <a:tailEnd type="none" w="sm" len="sm"/>
              </a:ln>
              <a:effectLst/>
            </p:spPr>
            <p:txBody>
              <a:bodyPr wrap="square" tIns="0" anchor="t" anchorCtr="0"/>
              <a:lstStyle/>
              <a:p>
                <a:pPr marL="0" marR="0" lvl="0" indent="0" algn="l" defTabSz="91435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odafone Rg"/>
                  <a:ea typeface="+mn-ea"/>
                  <a:cs typeface="+mn-cs"/>
                </a:endParaRPr>
              </a:p>
            </p:txBody>
          </p:sp>
          <p:sp>
            <p:nvSpPr>
              <p:cNvPr id="122" name="Oval 121">
                <a:extLst>
                  <a:ext uri="{FF2B5EF4-FFF2-40B4-BE49-F238E27FC236}">
                    <a16:creationId xmlns:a16="http://schemas.microsoft.com/office/drawing/2014/main" id="{30F0917D-B998-AE48-A640-CB8A3ACE0CA0}"/>
                  </a:ext>
                </a:extLst>
              </p:cNvPr>
              <p:cNvSpPr/>
              <p:nvPr/>
            </p:nvSpPr>
            <p:spPr>
              <a:xfrm>
                <a:off x="5085455" y="1508536"/>
                <a:ext cx="377669" cy="29652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txBody>
              <a:bodyPr spcFirstLastPara="0" vert="horz" wrap="square" lIns="6350" tIns="6350" rIns="6350" bIns="6350" numCol="1" spcCol="1270" rtlCol="0" anchor="ctr" anchorCtr="0">
                <a:noAutofit/>
              </a:bodyPr>
              <a:lstStyle/>
              <a:p>
                <a:pPr marL="0" marR="0" lvl="0" indent="0" algn="ctr" defTabSz="444489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rPr>
                  <a:t>VNF</a:t>
                </a:r>
              </a:p>
            </p:txBody>
          </p:sp>
          <p:grpSp>
            <p:nvGrpSpPr>
              <p:cNvPr id="123" name="Group 122">
                <a:extLst>
                  <a:ext uri="{FF2B5EF4-FFF2-40B4-BE49-F238E27FC236}">
                    <a16:creationId xmlns:a16="http://schemas.microsoft.com/office/drawing/2014/main" id="{F42C8C73-CAD3-C540-ACFB-705D0A9822A7}"/>
                  </a:ext>
                </a:extLst>
              </p:cNvPr>
              <p:cNvGrpSpPr/>
              <p:nvPr/>
            </p:nvGrpSpPr>
            <p:grpSpPr>
              <a:xfrm>
                <a:off x="4567791" y="1838928"/>
                <a:ext cx="390469" cy="351997"/>
                <a:chOff x="4567791" y="1838928"/>
                <a:chExt cx="390469" cy="351997"/>
              </a:xfrm>
            </p:grpSpPr>
            <p:sp>
              <p:nvSpPr>
                <p:cNvPr id="132" name="Rectangle 131">
                  <a:extLst>
                    <a:ext uri="{FF2B5EF4-FFF2-40B4-BE49-F238E27FC236}">
                      <a16:creationId xmlns:a16="http://schemas.microsoft.com/office/drawing/2014/main" id="{49136E69-2128-4744-B753-2F2E3697018C}"/>
                    </a:ext>
                  </a:extLst>
                </p:cNvPr>
                <p:cNvSpPr/>
                <p:nvPr/>
              </p:nvSpPr>
              <p:spPr>
                <a:xfrm>
                  <a:off x="4567791" y="1838928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33" name="TextBox 132">
                  <a:extLst>
                    <a:ext uri="{FF2B5EF4-FFF2-40B4-BE49-F238E27FC236}">
                      <a16:creationId xmlns:a16="http://schemas.microsoft.com/office/drawing/2014/main" id="{0708B194-E773-BF46-AAAC-9405A67E64C4}"/>
                    </a:ext>
                  </a:extLst>
                </p:cNvPr>
                <p:cNvSpPr txBox="1"/>
                <p:nvPr/>
              </p:nvSpPr>
              <p:spPr>
                <a:xfrm>
                  <a:off x="4604520" y="1861310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Control</a:t>
                  </a:r>
                </a:p>
              </p:txBody>
            </p:sp>
            <p:sp>
              <p:nvSpPr>
                <p:cNvPr id="134" name="TextBox 133">
                  <a:extLst>
                    <a:ext uri="{FF2B5EF4-FFF2-40B4-BE49-F238E27FC236}">
                      <a16:creationId xmlns:a16="http://schemas.microsoft.com/office/drawing/2014/main" id="{BDE127E4-AAD6-D448-B1B0-1EFB66448E53}"/>
                    </a:ext>
                  </a:extLst>
                </p:cNvPr>
                <p:cNvSpPr txBox="1"/>
                <p:nvPr/>
              </p:nvSpPr>
              <p:spPr>
                <a:xfrm>
                  <a:off x="4595832" y="2006086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124" name="Group 123">
                <a:extLst>
                  <a:ext uri="{FF2B5EF4-FFF2-40B4-BE49-F238E27FC236}">
                    <a16:creationId xmlns:a16="http://schemas.microsoft.com/office/drawing/2014/main" id="{A0A2417E-1D46-6740-BB07-48E112BE876A}"/>
                  </a:ext>
                </a:extLst>
              </p:cNvPr>
              <p:cNvGrpSpPr/>
              <p:nvPr/>
            </p:nvGrpSpPr>
            <p:grpSpPr>
              <a:xfrm>
                <a:off x="5048726" y="1838431"/>
                <a:ext cx="390469" cy="351997"/>
                <a:chOff x="5048726" y="1838431"/>
                <a:chExt cx="390469" cy="351997"/>
              </a:xfrm>
            </p:grpSpPr>
            <p:sp>
              <p:nvSpPr>
                <p:cNvPr id="129" name="Rectangle 128">
                  <a:extLst>
                    <a:ext uri="{FF2B5EF4-FFF2-40B4-BE49-F238E27FC236}">
                      <a16:creationId xmlns:a16="http://schemas.microsoft.com/office/drawing/2014/main" id="{5CD9F918-3DA5-4644-BD1C-B99CAE887344}"/>
                    </a:ext>
                  </a:extLst>
                </p:cNvPr>
                <p:cNvSpPr/>
                <p:nvPr/>
              </p:nvSpPr>
              <p:spPr>
                <a:xfrm>
                  <a:off x="5048726" y="1838431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30" name="TextBox 129">
                  <a:extLst>
                    <a:ext uri="{FF2B5EF4-FFF2-40B4-BE49-F238E27FC236}">
                      <a16:creationId xmlns:a16="http://schemas.microsoft.com/office/drawing/2014/main" id="{5FFA3D0E-95B7-1740-A325-E32156916CF6}"/>
                    </a:ext>
                  </a:extLst>
                </p:cNvPr>
                <p:cNvSpPr txBox="1"/>
                <p:nvPr/>
              </p:nvSpPr>
              <p:spPr>
                <a:xfrm>
                  <a:off x="5085455" y="1860814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</a:t>
                  </a:r>
                </a:p>
              </p:txBody>
            </p:sp>
            <p:sp>
              <p:nvSpPr>
                <p:cNvPr id="131" name="TextBox 130">
                  <a:extLst>
                    <a:ext uri="{FF2B5EF4-FFF2-40B4-BE49-F238E27FC236}">
                      <a16:creationId xmlns:a16="http://schemas.microsoft.com/office/drawing/2014/main" id="{890DBCB7-648F-DD42-8A07-B6DBCCE39A69}"/>
                    </a:ext>
                  </a:extLst>
                </p:cNvPr>
                <p:cNvSpPr txBox="1"/>
                <p:nvPr/>
              </p:nvSpPr>
              <p:spPr>
                <a:xfrm>
                  <a:off x="5076767" y="2005591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125" name="Group 124">
                <a:extLst>
                  <a:ext uri="{FF2B5EF4-FFF2-40B4-BE49-F238E27FC236}">
                    <a16:creationId xmlns:a16="http://schemas.microsoft.com/office/drawing/2014/main" id="{4E24C832-DE01-5C4F-A2EE-07AA0C08298A}"/>
                  </a:ext>
                </a:extLst>
              </p:cNvPr>
              <p:cNvGrpSpPr/>
              <p:nvPr/>
            </p:nvGrpSpPr>
            <p:grpSpPr>
              <a:xfrm>
                <a:off x="5519795" y="1839399"/>
                <a:ext cx="390469" cy="351997"/>
                <a:chOff x="5519795" y="1839399"/>
                <a:chExt cx="390469" cy="351997"/>
              </a:xfrm>
            </p:grpSpPr>
            <p:sp>
              <p:nvSpPr>
                <p:cNvPr id="126" name="Rectangle 125">
                  <a:extLst>
                    <a:ext uri="{FF2B5EF4-FFF2-40B4-BE49-F238E27FC236}">
                      <a16:creationId xmlns:a16="http://schemas.microsoft.com/office/drawing/2014/main" id="{E1FD76E8-DE84-8348-B892-00195E436897}"/>
                    </a:ext>
                  </a:extLst>
                </p:cNvPr>
                <p:cNvSpPr/>
                <p:nvPr/>
              </p:nvSpPr>
              <p:spPr>
                <a:xfrm>
                  <a:off x="5519795" y="1839399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7" name="TextBox 126">
                  <a:extLst>
                    <a:ext uri="{FF2B5EF4-FFF2-40B4-BE49-F238E27FC236}">
                      <a16:creationId xmlns:a16="http://schemas.microsoft.com/office/drawing/2014/main" id="{F7D5E701-FD33-354C-AD88-F1BAD6145761}"/>
                    </a:ext>
                  </a:extLst>
                </p:cNvPr>
                <p:cNvSpPr txBox="1"/>
                <p:nvPr/>
              </p:nvSpPr>
              <p:spPr>
                <a:xfrm>
                  <a:off x="5556524" y="1861782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DP-E</a:t>
                  </a:r>
                </a:p>
              </p:txBody>
            </p:sp>
            <p:sp>
              <p:nvSpPr>
                <p:cNvPr id="128" name="TextBox 127">
                  <a:extLst>
                    <a:ext uri="{FF2B5EF4-FFF2-40B4-BE49-F238E27FC236}">
                      <a16:creationId xmlns:a16="http://schemas.microsoft.com/office/drawing/2014/main" id="{4C7C290B-D90D-2247-B480-905656824F90}"/>
                    </a:ext>
                  </a:extLst>
                </p:cNvPr>
                <p:cNvSpPr txBox="1"/>
                <p:nvPr/>
              </p:nvSpPr>
              <p:spPr>
                <a:xfrm>
                  <a:off x="5547836" y="2006558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</p:grpSp>
        <p:sp>
          <p:nvSpPr>
            <p:cNvPr id="116" name="Right Arrow 115">
              <a:extLst>
                <a:ext uri="{FF2B5EF4-FFF2-40B4-BE49-F238E27FC236}">
                  <a16:creationId xmlns:a16="http://schemas.microsoft.com/office/drawing/2014/main" id="{1ABBB967-EF98-7E4E-A9D3-FFB2FB8A034F}"/>
                </a:ext>
              </a:extLst>
            </p:cNvPr>
            <p:cNvSpPr/>
            <p:nvPr/>
          </p:nvSpPr>
          <p:spPr>
            <a:xfrm>
              <a:off x="2745649" y="1756894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CD550844-8167-6548-86A7-835ACD8F319D}"/>
                </a:ext>
              </a:extLst>
            </p:cNvPr>
            <p:cNvGrpSpPr/>
            <p:nvPr/>
          </p:nvGrpSpPr>
          <p:grpSpPr>
            <a:xfrm>
              <a:off x="1757146" y="1534650"/>
              <a:ext cx="859498" cy="859498"/>
              <a:chOff x="624840" y="1517486"/>
              <a:chExt cx="859498" cy="859498"/>
            </a:xfrm>
          </p:grpSpPr>
          <p:pic>
            <p:nvPicPr>
              <p:cNvPr id="119" name="Picture 118">
                <a:hlinkClick r:id="rId3" action="ppaction://hlinkfile"/>
                <a:extLst>
                  <a:ext uri="{FF2B5EF4-FFF2-40B4-BE49-F238E27FC236}">
                    <a16:creationId xmlns:a16="http://schemas.microsoft.com/office/drawing/2014/main" id="{CA85CBCC-D836-3345-8D82-1A390FFAB13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285D2FEB-F9CC-464E-B7E6-3C4F5AE91D8C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3A6BE1C5-40BD-F340-A70F-68BEAEE14F6E}"/>
                </a:ext>
              </a:extLst>
            </p:cNvPr>
            <p:cNvSpPr txBox="1"/>
            <p:nvPr/>
          </p:nvSpPr>
          <p:spPr>
            <a:xfrm rot="19488989">
              <a:off x="1936036" y="1870531"/>
              <a:ext cx="4700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VNF</a:t>
              </a:r>
            </a:p>
          </p:txBody>
        </p: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D7D9A1AC-9140-E442-8813-84B8C25476B0}"/>
              </a:ext>
            </a:extLst>
          </p:cNvPr>
          <p:cNvGrpSpPr/>
          <p:nvPr/>
        </p:nvGrpSpPr>
        <p:grpSpPr>
          <a:xfrm>
            <a:off x="1852069" y="5047907"/>
            <a:ext cx="5350329" cy="1019206"/>
            <a:chOff x="1699669" y="4895507"/>
            <a:chExt cx="5350329" cy="1019206"/>
          </a:xfrm>
        </p:grpSpPr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C3D1ED61-F0DE-6945-BCE2-A71D8F276C50}"/>
                </a:ext>
              </a:extLst>
            </p:cNvPr>
            <p:cNvSpPr/>
            <p:nvPr/>
          </p:nvSpPr>
          <p:spPr>
            <a:xfrm>
              <a:off x="1699669" y="4928063"/>
              <a:ext cx="5350329" cy="9866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9" name="Group 21">
              <a:extLst>
                <a:ext uri="{FF2B5EF4-FFF2-40B4-BE49-F238E27FC236}">
                  <a16:creationId xmlns:a16="http://schemas.microsoft.com/office/drawing/2014/main" id="{0304D97D-EB55-EB47-B7C6-C9F9FA7BBA43}"/>
                </a:ext>
              </a:extLst>
            </p:cNvPr>
            <p:cNvGrpSpPr/>
            <p:nvPr/>
          </p:nvGrpSpPr>
          <p:grpSpPr>
            <a:xfrm>
              <a:off x="3582874" y="4895507"/>
              <a:ext cx="897808" cy="1008984"/>
              <a:chOff x="1044215" y="1728788"/>
              <a:chExt cx="897808" cy="1008984"/>
            </a:xfrm>
          </p:grpSpPr>
          <p:pic>
            <p:nvPicPr>
              <p:cNvPr id="152" name="Picture 2" descr="C:\Users\k00365106\AppData\Local\Microsoft\Windows\Temporary Internet Files\Content.IE5\JQV4LJC6\Crystal_Clear_kdm_user_female[1].png">
                <a:extLst>
                  <a:ext uri="{FF2B5EF4-FFF2-40B4-BE49-F238E27FC236}">
                    <a16:creationId xmlns:a16="http://schemas.microsoft.com/office/drawing/2014/main" id="{70606C72-31CB-1D4C-A33C-183F14F3A1A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103313" y="1728788"/>
                <a:ext cx="783360" cy="783360"/>
              </a:xfrm>
              <a:prstGeom prst="rect">
                <a:avLst/>
              </a:prstGeom>
              <a:noFill/>
            </p:spPr>
          </p:pic>
          <p:sp>
            <p:nvSpPr>
              <p:cNvPr id="153" name="TextBox 152">
                <a:extLst>
                  <a:ext uri="{FF2B5EF4-FFF2-40B4-BE49-F238E27FC236}">
                    <a16:creationId xmlns:a16="http://schemas.microsoft.com/office/drawing/2014/main" id="{25897AB5-CDD2-D642-AF53-7AD91F5D58E0}"/>
                  </a:ext>
                </a:extLst>
              </p:cNvPr>
              <p:cNvSpPr txBox="1"/>
              <p:nvPr/>
            </p:nvSpPr>
            <p:spPr>
              <a:xfrm>
                <a:off x="1044215" y="2460775"/>
                <a:ext cx="897808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NFVI Vendor</a:t>
                </a:r>
              </a:p>
            </p:txBody>
          </p:sp>
        </p:grpSp>
        <p:sp>
          <p:nvSpPr>
            <p:cNvPr id="140" name="Right Arrow 139">
              <a:extLst>
                <a:ext uri="{FF2B5EF4-FFF2-40B4-BE49-F238E27FC236}">
                  <a16:creationId xmlns:a16="http://schemas.microsoft.com/office/drawing/2014/main" id="{0C0D9716-C1C7-8446-9ACE-450E6558C550}"/>
                </a:ext>
              </a:extLst>
            </p:cNvPr>
            <p:cNvSpPr/>
            <p:nvPr/>
          </p:nvSpPr>
          <p:spPr>
            <a:xfrm>
              <a:off x="4605084" y="525364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141" name="Group 140">
              <a:extLst>
                <a:ext uri="{FF2B5EF4-FFF2-40B4-BE49-F238E27FC236}">
                  <a16:creationId xmlns:a16="http://schemas.microsoft.com/office/drawing/2014/main" id="{17E977B3-081E-EE4F-A7BF-E6AA330DDE23}"/>
                </a:ext>
              </a:extLst>
            </p:cNvPr>
            <p:cNvGrpSpPr/>
            <p:nvPr/>
          </p:nvGrpSpPr>
          <p:grpSpPr>
            <a:xfrm>
              <a:off x="1757146" y="5024949"/>
              <a:ext cx="859498" cy="859498"/>
              <a:chOff x="624840" y="1517486"/>
              <a:chExt cx="859498" cy="859498"/>
            </a:xfrm>
          </p:grpSpPr>
          <p:pic>
            <p:nvPicPr>
              <p:cNvPr id="150" name="Picture 149">
                <a:hlinkClick r:id="rId3" action="ppaction://hlinkfile"/>
                <a:extLst>
                  <a:ext uri="{FF2B5EF4-FFF2-40B4-BE49-F238E27FC236}">
                    <a16:creationId xmlns:a16="http://schemas.microsoft.com/office/drawing/2014/main" id="{B46EC828-CFB8-E94C-8C3B-568B9A2A35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151" name="TextBox 150">
                <a:extLst>
                  <a:ext uri="{FF2B5EF4-FFF2-40B4-BE49-F238E27FC236}">
                    <a16:creationId xmlns:a16="http://schemas.microsoft.com/office/drawing/2014/main" id="{0C63EBA9-31B1-4F46-92D4-35EDCFBF6980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42" name="Right Arrow 141">
              <a:extLst>
                <a:ext uri="{FF2B5EF4-FFF2-40B4-BE49-F238E27FC236}">
                  <a16:creationId xmlns:a16="http://schemas.microsoft.com/office/drawing/2014/main" id="{52EC75E9-C158-6F4A-9E5D-7378B9A48194}"/>
                </a:ext>
              </a:extLst>
            </p:cNvPr>
            <p:cNvSpPr/>
            <p:nvPr/>
          </p:nvSpPr>
          <p:spPr>
            <a:xfrm>
              <a:off x="2742192" y="525364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5782A243-3DD0-EE4A-B70E-58CCF6E16029}"/>
                </a:ext>
              </a:extLst>
            </p:cNvPr>
            <p:cNvSpPr txBox="1"/>
            <p:nvPr/>
          </p:nvSpPr>
          <p:spPr>
            <a:xfrm rot="19488989">
              <a:off x="1926429" y="5351718"/>
              <a:ext cx="5052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NFVI</a:t>
              </a:r>
            </a:p>
          </p:txBody>
        </p:sp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47C910BF-4C8C-D544-82DF-6932166C9543}"/>
                </a:ext>
              </a:extLst>
            </p:cNvPr>
            <p:cNvGrpSpPr/>
            <p:nvPr/>
          </p:nvGrpSpPr>
          <p:grpSpPr>
            <a:xfrm>
              <a:off x="5560425" y="5048845"/>
              <a:ext cx="1432095" cy="778158"/>
              <a:chOff x="4504361" y="4281610"/>
              <a:chExt cx="1432095" cy="778158"/>
            </a:xfrm>
          </p:grpSpPr>
          <p:pic>
            <p:nvPicPr>
              <p:cNvPr id="145" name="Picture 144">
                <a:extLst>
                  <a:ext uri="{FF2B5EF4-FFF2-40B4-BE49-F238E27FC236}">
                    <a16:creationId xmlns:a16="http://schemas.microsoft.com/office/drawing/2014/main" id="{023BB553-57C7-B54B-B773-BED2F110657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04520" y="4644867"/>
                <a:ext cx="1068750" cy="414901"/>
              </a:xfrm>
              <a:prstGeom prst="rect">
                <a:avLst/>
              </a:prstGeom>
            </p:spPr>
          </p:pic>
          <p:pic>
            <p:nvPicPr>
              <p:cNvPr id="146" name="Picture 2" descr="Image result for KVM logo png">
                <a:extLst>
                  <a:ext uri="{FF2B5EF4-FFF2-40B4-BE49-F238E27FC236}">
                    <a16:creationId xmlns:a16="http://schemas.microsoft.com/office/drawing/2014/main" id="{2B39D713-4712-B747-B882-85B3C5514D1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59958" y="4504692"/>
                <a:ext cx="504864" cy="1598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7" name="Picture 146">
                <a:extLst>
                  <a:ext uri="{FF2B5EF4-FFF2-40B4-BE49-F238E27FC236}">
                    <a16:creationId xmlns:a16="http://schemas.microsoft.com/office/drawing/2014/main" id="{8310E146-9633-2341-8FF1-206F70E018D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04361" y="4524385"/>
                <a:ext cx="355438" cy="305823"/>
              </a:xfrm>
              <a:prstGeom prst="rect">
                <a:avLst/>
              </a:prstGeom>
            </p:spPr>
          </p:pic>
          <p:pic>
            <p:nvPicPr>
              <p:cNvPr id="148" name="Picture 147">
                <a:extLst>
                  <a:ext uri="{FF2B5EF4-FFF2-40B4-BE49-F238E27FC236}">
                    <a16:creationId xmlns:a16="http://schemas.microsoft.com/office/drawing/2014/main" id="{1B67727F-1BF4-A644-81CF-77994A0CD1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606548" y="4484671"/>
                <a:ext cx="329908" cy="320391"/>
              </a:xfrm>
              <a:prstGeom prst="rect">
                <a:avLst/>
              </a:prstGeom>
            </p:spPr>
          </p:pic>
          <p:pic>
            <p:nvPicPr>
              <p:cNvPr id="149" name="Picture 148">
                <a:extLst>
                  <a:ext uri="{FF2B5EF4-FFF2-40B4-BE49-F238E27FC236}">
                    <a16:creationId xmlns:a16="http://schemas.microsoft.com/office/drawing/2014/main" id="{0D07AE98-749F-AE49-9F47-E99575B79CE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750566" y="4281610"/>
                <a:ext cx="769826" cy="201845"/>
              </a:xfrm>
              <a:prstGeom prst="rect">
                <a:avLst/>
              </a:prstGeom>
            </p:spPr>
          </p:pic>
        </p:grp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898A8EAE-A9DF-7349-BC7C-C12B7C8DDC78}"/>
              </a:ext>
            </a:extLst>
          </p:cNvPr>
          <p:cNvGrpSpPr/>
          <p:nvPr/>
        </p:nvGrpSpPr>
        <p:grpSpPr>
          <a:xfrm>
            <a:off x="2004469" y="5200307"/>
            <a:ext cx="5350329" cy="1019206"/>
            <a:chOff x="1699669" y="4895507"/>
            <a:chExt cx="5350329" cy="1019206"/>
          </a:xfrm>
        </p:grpSpPr>
        <p:sp>
          <p:nvSpPr>
            <p:cNvPr id="155" name="Rectangle 154">
              <a:extLst>
                <a:ext uri="{FF2B5EF4-FFF2-40B4-BE49-F238E27FC236}">
                  <a16:creationId xmlns:a16="http://schemas.microsoft.com/office/drawing/2014/main" id="{F2FF3022-3665-BA4F-A7E3-FE1ABCE7029D}"/>
                </a:ext>
              </a:extLst>
            </p:cNvPr>
            <p:cNvSpPr/>
            <p:nvPr/>
          </p:nvSpPr>
          <p:spPr>
            <a:xfrm>
              <a:off x="1699669" y="4928063"/>
              <a:ext cx="5350329" cy="9866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6" name="Group 21">
              <a:extLst>
                <a:ext uri="{FF2B5EF4-FFF2-40B4-BE49-F238E27FC236}">
                  <a16:creationId xmlns:a16="http://schemas.microsoft.com/office/drawing/2014/main" id="{5A34D587-84E7-C24E-A669-4CDFA4D7A362}"/>
                </a:ext>
              </a:extLst>
            </p:cNvPr>
            <p:cNvGrpSpPr/>
            <p:nvPr/>
          </p:nvGrpSpPr>
          <p:grpSpPr>
            <a:xfrm>
              <a:off x="3582874" y="4895507"/>
              <a:ext cx="897808" cy="1008984"/>
              <a:chOff x="1044215" y="1728788"/>
              <a:chExt cx="897808" cy="1008984"/>
            </a:xfrm>
          </p:grpSpPr>
          <p:pic>
            <p:nvPicPr>
              <p:cNvPr id="169" name="Picture 2" descr="C:\Users\k00365106\AppData\Local\Microsoft\Windows\Temporary Internet Files\Content.IE5\JQV4LJC6\Crystal_Clear_kdm_user_female[1].png">
                <a:extLst>
                  <a:ext uri="{FF2B5EF4-FFF2-40B4-BE49-F238E27FC236}">
                    <a16:creationId xmlns:a16="http://schemas.microsoft.com/office/drawing/2014/main" id="{F02F440C-AE81-534D-910C-B5EFE3D5761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103313" y="1728788"/>
                <a:ext cx="783360" cy="783360"/>
              </a:xfrm>
              <a:prstGeom prst="rect">
                <a:avLst/>
              </a:prstGeom>
              <a:noFill/>
            </p:spPr>
          </p:pic>
          <p:sp>
            <p:nvSpPr>
              <p:cNvPr id="170" name="TextBox 169">
                <a:extLst>
                  <a:ext uri="{FF2B5EF4-FFF2-40B4-BE49-F238E27FC236}">
                    <a16:creationId xmlns:a16="http://schemas.microsoft.com/office/drawing/2014/main" id="{0ECB3E14-CF30-7346-9E38-7750A03C63BE}"/>
                  </a:ext>
                </a:extLst>
              </p:cNvPr>
              <p:cNvSpPr txBox="1"/>
              <p:nvPr/>
            </p:nvSpPr>
            <p:spPr>
              <a:xfrm>
                <a:off x="1044215" y="2460775"/>
                <a:ext cx="897808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NFVI Vendor</a:t>
                </a:r>
              </a:p>
            </p:txBody>
          </p:sp>
        </p:grpSp>
        <p:sp>
          <p:nvSpPr>
            <p:cNvPr id="157" name="Right Arrow 156">
              <a:extLst>
                <a:ext uri="{FF2B5EF4-FFF2-40B4-BE49-F238E27FC236}">
                  <a16:creationId xmlns:a16="http://schemas.microsoft.com/office/drawing/2014/main" id="{95330A04-17AF-7949-9E2E-7ACD11CA80B4}"/>
                </a:ext>
              </a:extLst>
            </p:cNvPr>
            <p:cNvSpPr/>
            <p:nvPr/>
          </p:nvSpPr>
          <p:spPr>
            <a:xfrm>
              <a:off x="4605084" y="525364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158" name="Group 157">
              <a:extLst>
                <a:ext uri="{FF2B5EF4-FFF2-40B4-BE49-F238E27FC236}">
                  <a16:creationId xmlns:a16="http://schemas.microsoft.com/office/drawing/2014/main" id="{0799AFA3-10C6-7F4F-9E2D-7A22A25C705C}"/>
                </a:ext>
              </a:extLst>
            </p:cNvPr>
            <p:cNvGrpSpPr/>
            <p:nvPr/>
          </p:nvGrpSpPr>
          <p:grpSpPr>
            <a:xfrm>
              <a:off x="1757146" y="5024949"/>
              <a:ext cx="859498" cy="859498"/>
              <a:chOff x="624840" y="1517486"/>
              <a:chExt cx="859498" cy="859498"/>
            </a:xfrm>
          </p:grpSpPr>
          <p:pic>
            <p:nvPicPr>
              <p:cNvPr id="167" name="Picture 166">
                <a:hlinkClick r:id="rId3" action="ppaction://hlinkfile"/>
                <a:extLst>
                  <a:ext uri="{FF2B5EF4-FFF2-40B4-BE49-F238E27FC236}">
                    <a16:creationId xmlns:a16="http://schemas.microsoft.com/office/drawing/2014/main" id="{167D33AE-0966-924B-86B6-B032EBEC88A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168" name="TextBox 167">
                <a:extLst>
                  <a:ext uri="{FF2B5EF4-FFF2-40B4-BE49-F238E27FC236}">
                    <a16:creationId xmlns:a16="http://schemas.microsoft.com/office/drawing/2014/main" id="{2FD990D8-B332-B94B-96CA-D8A4186B8CD5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59" name="Right Arrow 158">
              <a:extLst>
                <a:ext uri="{FF2B5EF4-FFF2-40B4-BE49-F238E27FC236}">
                  <a16:creationId xmlns:a16="http://schemas.microsoft.com/office/drawing/2014/main" id="{3CABC403-BBD1-DC4E-8684-4F35C776C5AF}"/>
                </a:ext>
              </a:extLst>
            </p:cNvPr>
            <p:cNvSpPr/>
            <p:nvPr/>
          </p:nvSpPr>
          <p:spPr>
            <a:xfrm>
              <a:off x="2742192" y="525364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BD1476D3-E382-7141-91D6-364406053117}"/>
                </a:ext>
              </a:extLst>
            </p:cNvPr>
            <p:cNvSpPr txBox="1"/>
            <p:nvPr/>
          </p:nvSpPr>
          <p:spPr>
            <a:xfrm rot="19488989">
              <a:off x="1926429" y="5351718"/>
              <a:ext cx="5052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NFVI</a:t>
              </a:r>
            </a:p>
          </p:txBody>
        </p:sp>
        <p:grpSp>
          <p:nvGrpSpPr>
            <p:cNvPr id="161" name="Group 160">
              <a:extLst>
                <a:ext uri="{FF2B5EF4-FFF2-40B4-BE49-F238E27FC236}">
                  <a16:creationId xmlns:a16="http://schemas.microsoft.com/office/drawing/2014/main" id="{2C254627-A517-8B4A-A20F-C2C4B454776E}"/>
                </a:ext>
              </a:extLst>
            </p:cNvPr>
            <p:cNvGrpSpPr/>
            <p:nvPr/>
          </p:nvGrpSpPr>
          <p:grpSpPr>
            <a:xfrm>
              <a:off x="5560425" y="5048845"/>
              <a:ext cx="1432095" cy="778158"/>
              <a:chOff x="4504361" y="4281610"/>
              <a:chExt cx="1432095" cy="778158"/>
            </a:xfrm>
          </p:grpSpPr>
          <p:pic>
            <p:nvPicPr>
              <p:cNvPr id="162" name="Picture 161">
                <a:extLst>
                  <a:ext uri="{FF2B5EF4-FFF2-40B4-BE49-F238E27FC236}">
                    <a16:creationId xmlns:a16="http://schemas.microsoft.com/office/drawing/2014/main" id="{8B9791F5-6642-384F-B54D-97A3E875ABA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04520" y="4644867"/>
                <a:ext cx="1068750" cy="414901"/>
              </a:xfrm>
              <a:prstGeom prst="rect">
                <a:avLst/>
              </a:prstGeom>
            </p:spPr>
          </p:pic>
          <p:pic>
            <p:nvPicPr>
              <p:cNvPr id="163" name="Picture 2" descr="Image result for KVM logo png">
                <a:extLst>
                  <a:ext uri="{FF2B5EF4-FFF2-40B4-BE49-F238E27FC236}">
                    <a16:creationId xmlns:a16="http://schemas.microsoft.com/office/drawing/2014/main" id="{6B0935B0-C391-A44F-911D-ABB89CD9E41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59958" y="4504692"/>
                <a:ext cx="504864" cy="1598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64" name="Picture 163">
                <a:extLst>
                  <a:ext uri="{FF2B5EF4-FFF2-40B4-BE49-F238E27FC236}">
                    <a16:creationId xmlns:a16="http://schemas.microsoft.com/office/drawing/2014/main" id="{14DC4500-6F15-9C4D-8C8A-080D74197E7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04361" y="4524385"/>
                <a:ext cx="355438" cy="305823"/>
              </a:xfrm>
              <a:prstGeom prst="rect">
                <a:avLst/>
              </a:prstGeom>
            </p:spPr>
          </p:pic>
          <p:pic>
            <p:nvPicPr>
              <p:cNvPr id="165" name="Picture 164">
                <a:extLst>
                  <a:ext uri="{FF2B5EF4-FFF2-40B4-BE49-F238E27FC236}">
                    <a16:creationId xmlns:a16="http://schemas.microsoft.com/office/drawing/2014/main" id="{9B8DC1B3-026C-F04F-85F0-5A3150BBC7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606548" y="4484671"/>
                <a:ext cx="329908" cy="320391"/>
              </a:xfrm>
              <a:prstGeom prst="rect">
                <a:avLst/>
              </a:prstGeom>
            </p:spPr>
          </p:pic>
          <p:pic>
            <p:nvPicPr>
              <p:cNvPr id="166" name="Picture 165">
                <a:extLst>
                  <a:ext uri="{FF2B5EF4-FFF2-40B4-BE49-F238E27FC236}">
                    <a16:creationId xmlns:a16="http://schemas.microsoft.com/office/drawing/2014/main" id="{F5330782-1036-464E-B7FE-A2F06688618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750566" y="4281610"/>
                <a:ext cx="769826" cy="201845"/>
              </a:xfrm>
              <a:prstGeom prst="rect">
                <a:avLst/>
              </a:prstGeom>
            </p:spPr>
          </p:pic>
        </p:grpSp>
      </p:grp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4EE800A0-5F8B-D24B-8529-2F577AC60FEE}"/>
              </a:ext>
            </a:extLst>
          </p:cNvPr>
          <p:cNvGrpSpPr/>
          <p:nvPr/>
        </p:nvGrpSpPr>
        <p:grpSpPr>
          <a:xfrm>
            <a:off x="2156869" y="5352707"/>
            <a:ext cx="5350329" cy="1019206"/>
            <a:chOff x="1699669" y="4895507"/>
            <a:chExt cx="5350329" cy="1019206"/>
          </a:xfrm>
        </p:grpSpPr>
        <p:sp>
          <p:nvSpPr>
            <p:cNvPr id="172" name="Rectangle 171">
              <a:extLst>
                <a:ext uri="{FF2B5EF4-FFF2-40B4-BE49-F238E27FC236}">
                  <a16:creationId xmlns:a16="http://schemas.microsoft.com/office/drawing/2014/main" id="{4709D01A-C96C-034B-8F09-5F7072BC1540}"/>
                </a:ext>
              </a:extLst>
            </p:cNvPr>
            <p:cNvSpPr/>
            <p:nvPr/>
          </p:nvSpPr>
          <p:spPr>
            <a:xfrm>
              <a:off x="1699669" y="4928063"/>
              <a:ext cx="5350329" cy="9866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3" name="Group 21">
              <a:extLst>
                <a:ext uri="{FF2B5EF4-FFF2-40B4-BE49-F238E27FC236}">
                  <a16:creationId xmlns:a16="http://schemas.microsoft.com/office/drawing/2014/main" id="{67BF4933-067E-B84B-ACE4-EADCBB83B1D7}"/>
                </a:ext>
              </a:extLst>
            </p:cNvPr>
            <p:cNvGrpSpPr/>
            <p:nvPr/>
          </p:nvGrpSpPr>
          <p:grpSpPr>
            <a:xfrm>
              <a:off x="3582874" y="4895507"/>
              <a:ext cx="897808" cy="1008984"/>
              <a:chOff x="1044215" y="1728788"/>
              <a:chExt cx="897808" cy="1008984"/>
            </a:xfrm>
          </p:grpSpPr>
          <p:pic>
            <p:nvPicPr>
              <p:cNvPr id="186" name="Picture 2" descr="C:\Users\k00365106\AppData\Local\Microsoft\Windows\Temporary Internet Files\Content.IE5\JQV4LJC6\Crystal_Clear_kdm_user_female[1].png">
                <a:extLst>
                  <a:ext uri="{FF2B5EF4-FFF2-40B4-BE49-F238E27FC236}">
                    <a16:creationId xmlns:a16="http://schemas.microsoft.com/office/drawing/2014/main" id="{4DA29BAC-805A-BA4F-9C33-4EA6FA935AC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103313" y="1728788"/>
                <a:ext cx="783360" cy="783360"/>
              </a:xfrm>
              <a:prstGeom prst="rect">
                <a:avLst/>
              </a:prstGeom>
              <a:noFill/>
            </p:spPr>
          </p:pic>
          <p:sp>
            <p:nvSpPr>
              <p:cNvPr id="187" name="TextBox 186">
                <a:extLst>
                  <a:ext uri="{FF2B5EF4-FFF2-40B4-BE49-F238E27FC236}">
                    <a16:creationId xmlns:a16="http://schemas.microsoft.com/office/drawing/2014/main" id="{DA049B27-3517-5647-A11E-011984FFFB02}"/>
                  </a:ext>
                </a:extLst>
              </p:cNvPr>
              <p:cNvSpPr txBox="1"/>
              <p:nvPr/>
            </p:nvSpPr>
            <p:spPr>
              <a:xfrm>
                <a:off x="1044215" y="2460775"/>
                <a:ext cx="897808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NFVI Vendor</a:t>
                </a:r>
              </a:p>
            </p:txBody>
          </p:sp>
        </p:grpSp>
        <p:sp>
          <p:nvSpPr>
            <p:cNvPr id="174" name="Right Arrow 173">
              <a:extLst>
                <a:ext uri="{FF2B5EF4-FFF2-40B4-BE49-F238E27FC236}">
                  <a16:creationId xmlns:a16="http://schemas.microsoft.com/office/drawing/2014/main" id="{81CBA665-660D-6F47-BA65-DE2936AC05D1}"/>
                </a:ext>
              </a:extLst>
            </p:cNvPr>
            <p:cNvSpPr/>
            <p:nvPr/>
          </p:nvSpPr>
          <p:spPr>
            <a:xfrm>
              <a:off x="4605084" y="525364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175" name="Group 174">
              <a:extLst>
                <a:ext uri="{FF2B5EF4-FFF2-40B4-BE49-F238E27FC236}">
                  <a16:creationId xmlns:a16="http://schemas.microsoft.com/office/drawing/2014/main" id="{B10621B9-7973-8946-8191-7FF583E9D0FB}"/>
                </a:ext>
              </a:extLst>
            </p:cNvPr>
            <p:cNvGrpSpPr/>
            <p:nvPr/>
          </p:nvGrpSpPr>
          <p:grpSpPr>
            <a:xfrm>
              <a:off x="1757146" y="5024949"/>
              <a:ext cx="859498" cy="859498"/>
              <a:chOff x="624840" y="1517486"/>
              <a:chExt cx="859498" cy="859498"/>
            </a:xfrm>
          </p:grpSpPr>
          <p:pic>
            <p:nvPicPr>
              <p:cNvPr id="184" name="Picture 183">
                <a:hlinkClick r:id="rId3" action="ppaction://hlinkfile"/>
                <a:extLst>
                  <a:ext uri="{FF2B5EF4-FFF2-40B4-BE49-F238E27FC236}">
                    <a16:creationId xmlns:a16="http://schemas.microsoft.com/office/drawing/2014/main" id="{B7A0BF2A-912E-9342-AC01-9467E637B74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185" name="TextBox 184">
                <a:extLst>
                  <a:ext uri="{FF2B5EF4-FFF2-40B4-BE49-F238E27FC236}">
                    <a16:creationId xmlns:a16="http://schemas.microsoft.com/office/drawing/2014/main" id="{F64B4EF9-6AFF-784D-8AEC-54EDE9037637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76" name="Right Arrow 175">
              <a:extLst>
                <a:ext uri="{FF2B5EF4-FFF2-40B4-BE49-F238E27FC236}">
                  <a16:creationId xmlns:a16="http://schemas.microsoft.com/office/drawing/2014/main" id="{4F9A87B0-9836-D247-9038-28968E67AB21}"/>
                </a:ext>
              </a:extLst>
            </p:cNvPr>
            <p:cNvSpPr/>
            <p:nvPr/>
          </p:nvSpPr>
          <p:spPr>
            <a:xfrm>
              <a:off x="2742192" y="525364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177" name="TextBox 176">
              <a:extLst>
                <a:ext uri="{FF2B5EF4-FFF2-40B4-BE49-F238E27FC236}">
                  <a16:creationId xmlns:a16="http://schemas.microsoft.com/office/drawing/2014/main" id="{EB4D76AA-64D6-4246-8545-99706D070E55}"/>
                </a:ext>
              </a:extLst>
            </p:cNvPr>
            <p:cNvSpPr txBox="1"/>
            <p:nvPr/>
          </p:nvSpPr>
          <p:spPr>
            <a:xfrm rot="19488989">
              <a:off x="1926429" y="5351718"/>
              <a:ext cx="5052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NFVI</a:t>
              </a:r>
            </a:p>
          </p:txBody>
        </p:sp>
        <p:grpSp>
          <p:nvGrpSpPr>
            <p:cNvPr id="178" name="Group 177">
              <a:extLst>
                <a:ext uri="{FF2B5EF4-FFF2-40B4-BE49-F238E27FC236}">
                  <a16:creationId xmlns:a16="http://schemas.microsoft.com/office/drawing/2014/main" id="{38262437-105D-8945-AA34-F00CBCDB56FB}"/>
                </a:ext>
              </a:extLst>
            </p:cNvPr>
            <p:cNvGrpSpPr/>
            <p:nvPr/>
          </p:nvGrpSpPr>
          <p:grpSpPr>
            <a:xfrm>
              <a:off x="5560425" y="5048845"/>
              <a:ext cx="1432095" cy="778158"/>
              <a:chOff x="4504361" y="4281610"/>
              <a:chExt cx="1432095" cy="778158"/>
            </a:xfrm>
          </p:grpSpPr>
          <p:pic>
            <p:nvPicPr>
              <p:cNvPr id="179" name="Picture 178">
                <a:extLst>
                  <a:ext uri="{FF2B5EF4-FFF2-40B4-BE49-F238E27FC236}">
                    <a16:creationId xmlns:a16="http://schemas.microsoft.com/office/drawing/2014/main" id="{74B2F8E0-202C-BD4A-B1C2-E947CFCCAEB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04520" y="4644867"/>
                <a:ext cx="1068750" cy="414901"/>
              </a:xfrm>
              <a:prstGeom prst="rect">
                <a:avLst/>
              </a:prstGeom>
            </p:spPr>
          </p:pic>
          <p:pic>
            <p:nvPicPr>
              <p:cNvPr id="180" name="Picture 2" descr="Image result for KVM logo png">
                <a:extLst>
                  <a:ext uri="{FF2B5EF4-FFF2-40B4-BE49-F238E27FC236}">
                    <a16:creationId xmlns:a16="http://schemas.microsoft.com/office/drawing/2014/main" id="{5209EB12-DD89-9849-98ED-6360FB3C17A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59958" y="4504692"/>
                <a:ext cx="504864" cy="1598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81" name="Picture 180">
                <a:extLst>
                  <a:ext uri="{FF2B5EF4-FFF2-40B4-BE49-F238E27FC236}">
                    <a16:creationId xmlns:a16="http://schemas.microsoft.com/office/drawing/2014/main" id="{AC546522-7F1E-F64F-ADB3-E20E6D070E0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04361" y="4524385"/>
                <a:ext cx="355438" cy="305823"/>
              </a:xfrm>
              <a:prstGeom prst="rect">
                <a:avLst/>
              </a:prstGeom>
            </p:spPr>
          </p:pic>
          <p:pic>
            <p:nvPicPr>
              <p:cNvPr id="182" name="Picture 181">
                <a:extLst>
                  <a:ext uri="{FF2B5EF4-FFF2-40B4-BE49-F238E27FC236}">
                    <a16:creationId xmlns:a16="http://schemas.microsoft.com/office/drawing/2014/main" id="{AE5BAC39-0C2A-324A-9DD1-800819A06D8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606548" y="4484671"/>
                <a:ext cx="329908" cy="320391"/>
              </a:xfrm>
              <a:prstGeom prst="rect">
                <a:avLst/>
              </a:prstGeom>
            </p:spPr>
          </p:pic>
          <p:pic>
            <p:nvPicPr>
              <p:cNvPr id="183" name="Picture 182">
                <a:extLst>
                  <a:ext uri="{FF2B5EF4-FFF2-40B4-BE49-F238E27FC236}">
                    <a16:creationId xmlns:a16="http://schemas.microsoft.com/office/drawing/2014/main" id="{F37DD631-C7CC-694A-8DF6-FF272BCFD26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750566" y="4281610"/>
                <a:ext cx="769826" cy="20184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792606918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5E921A-8C6A-A04D-AA9B-5CF6C6D940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rgbClr val="FF0000"/>
                </a:solidFill>
              </a:rPr>
              <a:t>VNFs are not ready</a:t>
            </a:r>
            <a:r>
              <a:rPr lang="en-US" dirty="0"/>
              <a:t> yet to be cloud native.</a:t>
            </a:r>
          </a:p>
          <a:p>
            <a:pPr>
              <a:lnSpc>
                <a:spcPct val="150000"/>
              </a:lnSpc>
            </a:pPr>
            <a:r>
              <a:rPr lang="en-US" dirty="0"/>
              <a:t>VNFs/CNFs still have </a:t>
            </a:r>
            <a:r>
              <a:rPr lang="en-US" dirty="0">
                <a:solidFill>
                  <a:srgbClr val="FF0000"/>
                </a:solidFill>
              </a:rPr>
              <a:t>hardware decencies</a:t>
            </a:r>
            <a:r>
              <a:rPr lang="en-US" dirty="0"/>
              <a:t>.</a:t>
            </a:r>
          </a:p>
          <a:p>
            <a:pPr>
              <a:lnSpc>
                <a:spcPct val="150000"/>
              </a:lnSpc>
            </a:pPr>
            <a:r>
              <a:rPr lang="en-US" dirty="0"/>
              <a:t>There are still </a:t>
            </a:r>
            <a:r>
              <a:rPr lang="en-US" dirty="0">
                <a:solidFill>
                  <a:srgbClr val="FF0000"/>
                </a:solidFill>
              </a:rPr>
              <a:t>technical challenges</a:t>
            </a:r>
            <a:r>
              <a:rPr lang="en-US" dirty="0"/>
              <a:t> to move to cloud native (such as performance/latency, state, load balancing).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4C0F4B0-9B3C-7146-96EF-0ECEA0E427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The need for a transition Plan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8CAA777-13B9-FA43-93EF-1BFF5EAEBE87}"/>
              </a:ext>
            </a:extLst>
          </p:cNvPr>
          <p:cNvSpPr txBox="1"/>
          <p:nvPr/>
        </p:nvSpPr>
        <p:spPr>
          <a:xfrm>
            <a:off x="3940324" y="4808923"/>
            <a:ext cx="33736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We need a transition Plan.</a:t>
            </a:r>
          </a:p>
        </p:txBody>
      </p:sp>
      <p:sp>
        <p:nvSpPr>
          <p:cNvPr id="6" name="Striped Right Arrow 5">
            <a:extLst>
              <a:ext uri="{FF2B5EF4-FFF2-40B4-BE49-F238E27FC236}">
                <a16:creationId xmlns:a16="http://schemas.microsoft.com/office/drawing/2014/main" id="{A3D0F6FB-26D5-2B48-9E47-159F05535FFF}"/>
              </a:ext>
            </a:extLst>
          </p:cNvPr>
          <p:cNvSpPr/>
          <p:nvPr/>
        </p:nvSpPr>
        <p:spPr>
          <a:xfrm>
            <a:off x="3289301" y="5014912"/>
            <a:ext cx="5130799" cy="1016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95A7474-8267-FE4A-B435-FABEA02E5576}"/>
              </a:ext>
            </a:extLst>
          </p:cNvPr>
          <p:cNvSpPr/>
          <p:nvPr/>
        </p:nvSpPr>
        <p:spPr>
          <a:xfrm>
            <a:off x="1286762" y="5039756"/>
            <a:ext cx="1494538" cy="926068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Current State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EF172B2-964B-154A-B5EE-EADF062BCE29}"/>
              </a:ext>
            </a:extLst>
          </p:cNvPr>
          <p:cNvSpPr/>
          <p:nvPr/>
        </p:nvSpPr>
        <p:spPr>
          <a:xfrm>
            <a:off x="8902700" y="5059878"/>
            <a:ext cx="1494538" cy="92606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Target State</a:t>
            </a:r>
          </a:p>
        </p:txBody>
      </p:sp>
    </p:spTree>
    <p:extLst>
      <p:ext uri="{BB962C8B-B14F-4D97-AF65-F5344CB8AC3E}">
        <p14:creationId xmlns:p14="http://schemas.microsoft.com/office/powerpoint/2010/main" val="1894123153"/>
      </p:ext>
    </p:extLst>
  </p:cSld>
  <p:clrMapOvr>
    <a:masterClrMapping/>
  </p:clrMapOvr>
  <p:transition>
    <p:wipe dir="r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E6289BFE-8EA3-8843-A56C-265D97FFCA62}"/>
              </a:ext>
            </a:extLst>
          </p:cNvPr>
          <p:cNvSpPr/>
          <p:nvPr/>
        </p:nvSpPr>
        <p:spPr>
          <a:xfrm>
            <a:off x="6415540" y="2304799"/>
            <a:ext cx="4875276" cy="3566197"/>
          </a:xfrm>
          <a:prstGeom prst="roundRect">
            <a:avLst>
              <a:gd name="adj" fmla="val 9524"/>
            </a:avLst>
          </a:prstGeom>
          <a:noFill/>
          <a:ln w="38100">
            <a:solidFill>
              <a:schemeClr val="accent6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B281BB-C399-314A-9674-E90F7BBB75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4006" y="2469477"/>
            <a:ext cx="4769408" cy="350202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rgbClr val="10813D"/>
                </a:solidFill>
              </a:rPr>
              <a:t>Fully Conformant</a:t>
            </a:r>
            <a:r>
              <a:rPr lang="en-US" sz="2000" dirty="0">
                <a:solidFill>
                  <a:srgbClr val="10813D"/>
                </a:solidFill>
              </a:rPr>
              <a:t>: </a:t>
            </a:r>
            <a:r>
              <a:rPr lang="en-US" sz="1800" dirty="0"/>
              <a:t>VNFs/CNFs or NFVI are written and designed to be fully conformant to CNTT specs with no use of any of the allowed Exceptions.</a:t>
            </a:r>
          </a:p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Conformant with Exceptions</a:t>
            </a:r>
            <a:r>
              <a:rPr lang="en-US" sz="2000" dirty="0"/>
              <a:t>: VNFs/CNFs or NFVI are written and designed to be conformant to CNTT with one or more of the allowed Exceptions used.</a:t>
            </a:r>
          </a:p>
          <a:p>
            <a:pPr lvl="1">
              <a:lnSpc>
                <a:spcPct val="150000"/>
              </a:lnSpc>
            </a:pPr>
            <a:endParaRPr lang="en-US" sz="18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E219559-B2F5-8B4B-8B11-F8499DA19A9C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Transition Plan –  Levels of Conformance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EE23BAA3-8E12-E247-817E-04762CB91E9C}"/>
              </a:ext>
            </a:extLst>
          </p:cNvPr>
          <p:cNvSpPr/>
          <p:nvPr/>
        </p:nvSpPr>
        <p:spPr>
          <a:xfrm>
            <a:off x="991072" y="2344678"/>
            <a:ext cx="4875276" cy="3566197"/>
          </a:xfrm>
          <a:prstGeom prst="roundRect">
            <a:avLst>
              <a:gd name="adj" fmla="val 9524"/>
            </a:avLst>
          </a:prstGeom>
          <a:noFill/>
          <a:ln w="38100">
            <a:solidFill>
              <a:schemeClr val="accent6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F02EA04-7770-CF42-B262-2D60ADB838B0}"/>
              </a:ext>
            </a:extLst>
          </p:cNvPr>
          <p:cNvGrpSpPr/>
          <p:nvPr/>
        </p:nvGrpSpPr>
        <p:grpSpPr>
          <a:xfrm>
            <a:off x="1738795" y="1314370"/>
            <a:ext cx="1574453" cy="1168400"/>
            <a:chOff x="1591979" y="1048574"/>
            <a:chExt cx="1000576" cy="615458"/>
          </a:xfrm>
        </p:grpSpPr>
        <p:sp>
          <p:nvSpPr>
            <p:cNvPr id="8" name="Rounded Rectangle 14">
              <a:extLst>
                <a:ext uri="{FF2B5EF4-FFF2-40B4-BE49-F238E27FC236}">
                  <a16:creationId xmlns:a16="http://schemas.microsoft.com/office/drawing/2014/main" id="{7B16D934-4D6B-3241-99AF-AADC60E9D191}"/>
                </a:ext>
              </a:extLst>
            </p:cNvPr>
            <p:cNvSpPr/>
            <p:nvPr/>
          </p:nvSpPr>
          <p:spPr>
            <a:xfrm>
              <a:off x="1591979" y="1048574"/>
              <a:ext cx="1000576" cy="615458"/>
            </a:xfrm>
            <a:prstGeom prst="roundRect">
              <a:avLst>
                <a:gd name="adj" fmla="val 17495"/>
              </a:avLst>
            </a:prstGeom>
            <a:solidFill>
              <a:srgbClr val="FFDA00">
                <a:lumMod val="20000"/>
                <a:lumOff val="80000"/>
              </a:srgbClr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lIns="68573" tIns="34289" rIns="68573" bIns="34289" rtlCol="0" anchor="t" anchorCtr="0"/>
            <a:lstStyle/>
            <a:p>
              <a:pPr algn="ctr" defTabSz="514289"/>
              <a:r>
                <a:rPr lang="en-US" kern="0" dirty="0">
                  <a:solidFill>
                    <a:prstClr val="black"/>
                  </a:solidFill>
                  <a:latin typeface="Intel Clear Light"/>
                  <a:cs typeface="Arial"/>
                </a:rPr>
                <a:t>VNF/CNF</a:t>
              </a:r>
            </a:p>
          </p:txBody>
        </p:sp>
        <p:sp>
          <p:nvSpPr>
            <p:cNvPr id="9" name="椭圆 14">
              <a:extLst>
                <a:ext uri="{FF2B5EF4-FFF2-40B4-BE49-F238E27FC236}">
                  <a16:creationId xmlns:a16="http://schemas.microsoft.com/office/drawing/2014/main" id="{732F81B9-000A-714F-BC2D-9A88FA1FAEBF}"/>
                </a:ext>
              </a:extLst>
            </p:cNvPr>
            <p:cNvSpPr/>
            <p:nvPr/>
          </p:nvSpPr>
          <p:spPr bwMode="auto">
            <a:xfrm>
              <a:off x="1644289" y="1250640"/>
              <a:ext cx="901556" cy="30051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</a:ln>
            <a:effectLst/>
          </p:spPr>
          <p:txBody>
            <a:bodyPr lIns="68573" tIns="34289" rIns="68573" bIns="34289" rtlCol="0" anchor="ctr"/>
            <a:lstStyle/>
            <a:p>
              <a:pPr algn="ctr" defTabSz="514289"/>
              <a:r>
                <a:rPr lang="en-US" altLang="zh-CN" sz="2000" kern="0" dirty="0">
                  <a:solidFill>
                    <a:prstClr val="white"/>
                  </a:solidFill>
                  <a:latin typeface="Intel Clear Light"/>
                  <a:cs typeface="Arial"/>
                </a:rPr>
                <a:t>app</a:t>
              </a:r>
              <a:endParaRPr lang="zh-CN" altLang="en-US" sz="2000" kern="0" dirty="0">
                <a:solidFill>
                  <a:prstClr val="white"/>
                </a:solidFill>
                <a:latin typeface="Intel Clear Light"/>
                <a:cs typeface="Arial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0AE1A494-B153-DF41-8CF0-2644FFC36641}"/>
              </a:ext>
            </a:extLst>
          </p:cNvPr>
          <p:cNvGrpSpPr/>
          <p:nvPr/>
        </p:nvGrpSpPr>
        <p:grpSpPr>
          <a:xfrm>
            <a:off x="3561613" y="1314370"/>
            <a:ext cx="1625600" cy="1197691"/>
            <a:chOff x="4876800" y="5340565"/>
            <a:chExt cx="1625600" cy="1197691"/>
          </a:xfrm>
        </p:grpSpPr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8FCC0722-1876-9046-9FEF-011DA85CA334}"/>
                </a:ext>
              </a:extLst>
            </p:cNvPr>
            <p:cNvSpPr/>
            <p:nvPr/>
          </p:nvSpPr>
          <p:spPr>
            <a:xfrm>
              <a:off x="4876800" y="5340565"/>
              <a:ext cx="1625600" cy="1151909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4F6881F-8EA4-9149-9213-F2BD93212710}"/>
                </a:ext>
              </a:extLst>
            </p:cNvPr>
            <p:cNvGrpSpPr/>
            <p:nvPr/>
          </p:nvGrpSpPr>
          <p:grpSpPr>
            <a:xfrm>
              <a:off x="5035003" y="5574802"/>
              <a:ext cx="1432095" cy="963454"/>
              <a:chOff x="868292" y="5258219"/>
              <a:chExt cx="1432095" cy="963454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A0F7E2FA-D131-B545-A799-EE5B68E55315}"/>
                  </a:ext>
                </a:extLst>
              </p:cNvPr>
              <p:cNvGrpSpPr/>
              <p:nvPr/>
            </p:nvGrpSpPr>
            <p:grpSpPr>
              <a:xfrm>
                <a:off x="868292" y="5258219"/>
                <a:ext cx="1432095" cy="778158"/>
                <a:chOff x="4504361" y="4281610"/>
                <a:chExt cx="1432095" cy="778158"/>
              </a:xfrm>
            </p:grpSpPr>
            <p:pic>
              <p:nvPicPr>
                <p:cNvPr id="15" name="Picture 14">
                  <a:extLst>
                    <a:ext uri="{FF2B5EF4-FFF2-40B4-BE49-F238E27FC236}">
                      <a16:creationId xmlns:a16="http://schemas.microsoft.com/office/drawing/2014/main" id="{26EB2EA8-AC4E-9348-A8FD-B0E9CDC3A9D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604520" y="4644867"/>
                  <a:ext cx="1068750" cy="414901"/>
                </a:xfrm>
                <a:prstGeom prst="rect">
                  <a:avLst/>
                </a:prstGeom>
              </p:spPr>
            </p:pic>
            <p:pic>
              <p:nvPicPr>
                <p:cNvPr id="16" name="Picture 2" descr="Image result for KVM logo png">
                  <a:extLst>
                    <a:ext uri="{FF2B5EF4-FFF2-40B4-BE49-F238E27FC236}">
                      <a16:creationId xmlns:a16="http://schemas.microsoft.com/office/drawing/2014/main" id="{04499728-214C-244B-B10E-3BEFBE15636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59958" y="4504692"/>
                  <a:ext cx="504864" cy="159869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7" name="Picture 16">
                  <a:extLst>
                    <a:ext uri="{FF2B5EF4-FFF2-40B4-BE49-F238E27FC236}">
                      <a16:creationId xmlns:a16="http://schemas.microsoft.com/office/drawing/2014/main" id="{9905C2D0-4EC6-984E-9CF6-B0CBF8639A2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04361" y="4524385"/>
                  <a:ext cx="355438" cy="305823"/>
                </a:xfrm>
                <a:prstGeom prst="rect">
                  <a:avLst/>
                </a:prstGeom>
              </p:spPr>
            </p:pic>
            <p:pic>
              <p:nvPicPr>
                <p:cNvPr id="18" name="Picture 17">
                  <a:extLst>
                    <a:ext uri="{FF2B5EF4-FFF2-40B4-BE49-F238E27FC236}">
                      <a16:creationId xmlns:a16="http://schemas.microsoft.com/office/drawing/2014/main" id="{0680D93F-CE1D-A243-9857-5A3A958D4D7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06548" y="4484671"/>
                  <a:ext cx="329908" cy="320391"/>
                </a:xfrm>
                <a:prstGeom prst="rect">
                  <a:avLst/>
                </a:prstGeom>
              </p:spPr>
            </p:pic>
            <p:pic>
              <p:nvPicPr>
                <p:cNvPr id="19" name="Picture 18">
                  <a:extLst>
                    <a:ext uri="{FF2B5EF4-FFF2-40B4-BE49-F238E27FC236}">
                      <a16:creationId xmlns:a16="http://schemas.microsoft.com/office/drawing/2014/main" id="{27B2F778-97D2-3D41-B8A1-DE5CF03DD72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750566" y="4281610"/>
                  <a:ext cx="769826" cy="201845"/>
                </a:xfrm>
                <a:prstGeom prst="rect">
                  <a:avLst/>
                </a:prstGeom>
              </p:spPr>
            </p:pic>
          </p:grp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36B1FBE-5B93-1F4C-BF62-EE28E62A20BF}"/>
                  </a:ext>
                </a:extLst>
              </p:cNvPr>
              <p:cNvSpPr txBox="1"/>
              <p:nvPr/>
            </p:nvSpPr>
            <p:spPr>
              <a:xfrm>
                <a:off x="1282066" y="5913896"/>
                <a:ext cx="54534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/>
                  <a:t>NFVI</a:t>
                </a:r>
              </a:p>
            </p:txBody>
          </p:sp>
        </p:grpSp>
      </p:grp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E1632E98-719F-D14A-8076-417F1CE252F4}"/>
              </a:ext>
            </a:extLst>
          </p:cNvPr>
          <p:cNvSpPr txBox="1">
            <a:spLocks/>
          </p:cNvSpPr>
          <p:nvPr/>
        </p:nvSpPr>
        <p:spPr>
          <a:xfrm>
            <a:off x="6561137" y="2392209"/>
            <a:ext cx="4597642" cy="341979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168FDF"/>
              </a:buClr>
              <a:buFont typeface="HelveticaNeueLT Pro 35 Th" panose="020B0403020202020204" pitchFamily="34" charset="0"/>
              <a:buChar char="›"/>
              <a:defRPr sz="2800" kern="1200">
                <a:solidFill>
                  <a:schemeClr val="tx1">
                    <a:lumMod val="75000"/>
                  </a:schemeClr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168FDF"/>
              </a:buClr>
              <a:buFont typeface="HelveticaNeueLT Pro 35 Th" panose="020B0403020202020204" pitchFamily="34" charset="0"/>
              <a:buChar char="›"/>
              <a:defRPr sz="2600" kern="1200">
                <a:solidFill>
                  <a:schemeClr val="tx1">
                    <a:lumMod val="75000"/>
                  </a:schemeClr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168FDF"/>
              </a:buClr>
              <a:buFont typeface="HelveticaNeueLT Pro 35 Th" panose="020B0403020202020204" pitchFamily="34" charset="0"/>
              <a:buChar char="›"/>
              <a:defRPr sz="2400" kern="1200">
                <a:solidFill>
                  <a:schemeClr val="tx1">
                    <a:lumMod val="75000"/>
                  </a:schemeClr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168FDF"/>
              </a:buClr>
              <a:buFont typeface="HelveticaNeueLT Pro 35 Th" panose="020B0403020202020204" pitchFamily="34" charset="0"/>
              <a:buChar char="›"/>
              <a:defRPr sz="2200" kern="1200">
                <a:solidFill>
                  <a:schemeClr val="tx1">
                    <a:lumMod val="75000"/>
                  </a:schemeClr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168FDF"/>
              </a:buClr>
              <a:buFont typeface="HelveticaNeueLT Pro 35 Th" panose="020B0403020202020204" pitchFamily="34" charset="0"/>
              <a:buChar char="›"/>
              <a:defRPr sz="2000" kern="1200">
                <a:solidFill>
                  <a:schemeClr val="tx1">
                    <a:lumMod val="75000"/>
                  </a:schemeClr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rgbClr val="FF0000"/>
                </a:solidFill>
              </a:rPr>
              <a:t>Technology Exceptions </a:t>
            </a:r>
            <a:r>
              <a:rPr lang="en-US" sz="2000" dirty="0"/>
              <a:t>: </a:t>
            </a:r>
            <a:r>
              <a:rPr lang="en-US" sz="1800" dirty="0"/>
              <a:t>Using specific technologies that are considered non conformant to CNTT principles (such as PCIe Direct Assignment, exposure of hardware features to VNFs/CNFs).</a:t>
            </a:r>
          </a:p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rgbClr val="FF0000"/>
                </a:solidFill>
              </a:rPr>
              <a:t>Version Exceptions</a:t>
            </a:r>
            <a:r>
              <a:rPr lang="en-US" sz="2000" dirty="0"/>
              <a:t>: Using Versions of  Software components, , APIs, or Hardware that are different from the one specified in the Specs.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FB67685-D0BC-FE4F-9763-63BADB4BB2A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54314" y="1324002"/>
            <a:ext cx="997728" cy="957872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8E3585C2-3138-DD4D-AB3F-687289CD5A04}"/>
              </a:ext>
            </a:extLst>
          </p:cNvPr>
          <p:cNvGrpSpPr/>
          <p:nvPr/>
        </p:nvGrpSpPr>
        <p:grpSpPr>
          <a:xfrm>
            <a:off x="10548356" y="464314"/>
            <a:ext cx="1220845" cy="737974"/>
            <a:chOff x="9538813" y="405399"/>
            <a:chExt cx="1220845" cy="737974"/>
          </a:xfrm>
        </p:grpSpPr>
        <p:pic>
          <p:nvPicPr>
            <p:cNvPr id="23" name="Content Placeholder 5">
              <a:extLst>
                <a:ext uri="{FF2B5EF4-FFF2-40B4-BE49-F238E27FC236}">
                  <a16:creationId xmlns:a16="http://schemas.microsoft.com/office/drawing/2014/main" id="{CBBD589A-86F3-6643-BF9E-6CE8FD03C8E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538813" y="405399"/>
              <a:ext cx="746200" cy="737974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C3CCA1B-0D41-024B-940A-C79A35613D87}"/>
                </a:ext>
              </a:extLst>
            </p:cNvPr>
            <p:cNvSpPr txBox="1"/>
            <p:nvPr/>
          </p:nvSpPr>
          <p:spPr>
            <a:xfrm>
              <a:off x="10190270" y="488729"/>
              <a:ext cx="569388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171616"/>
                  </a:solidFill>
                </a:rPr>
                <a:t>PR#</a:t>
              </a:r>
            </a:p>
            <a:p>
              <a:pPr algn="ctr"/>
              <a:r>
                <a:rPr lang="en-US" sz="2000" b="1" dirty="0">
                  <a:solidFill>
                    <a:srgbClr val="171616"/>
                  </a:solidFill>
                  <a:hlinkClick r:id="rId9"/>
                </a:rPr>
                <a:t>893</a:t>
              </a:r>
              <a:endParaRPr lang="en-US" sz="1400" b="1" dirty="0">
                <a:solidFill>
                  <a:srgbClr val="17161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98753"/>
      </p:ext>
    </p:extLst>
  </p:cSld>
  <p:clrMapOvr>
    <a:masterClrMapping/>
  </p:clrMapOvr>
  <p:transition>
    <p:wipe dir="r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tangle 73">
            <a:extLst>
              <a:ext uri="{FF2B5EF4-FFF2-40B4-BE49-F238E27FC236}">
                <a16:creationId xmlns:a16="http://schemas.microsoft.com/office/drawing/2014/main" id="{5717C73F-BE93-6740-BF5D-782CCF256FF5}"/>
              </a:ext>
            </a:extLst>
          </p:cNvPr>
          <p:cNvSpPr/>
          <p:nvPr/>
        </p:nvSpPr>
        <p:spPr>
          <a:xfrm>
            <a:off x="4089654" y="2658139"/>
            <a:ext cx="1697736" cy="329417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CNTT REL 3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82BFD55A-7594-D146-B077-930208D62AAC}"/>
              </a:ext>
            </a:extLst>
          </p:cNvPr>
          <p:cNvSpPr/>
          <p:nvPr/>
        </p:nvSpPr>
        <p:spPr>
          <a:xfrm>
            <a:off x="694182" y="2658139"/>
            <a:ext cx="1697736" cy="329417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CNTT REL 1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1BDC5EF1-E139-2F43-8640-1D10A3BE6933}"/>
              </a:ext>
            </a:extLst>
          </p:cNvPr>
          <p:cNvSpPr/>
          <p:nvPr/>
        </p:nvSpPr>
        <p:spPr>
          <a:xfrm>
            <a:off x="2391918" y="2574933"/>
            <a:ext cx="1697736" cy="3377380"/>
          </a:xfrm>
          <a:prstGeom prst="rect">
            <a:avLst/>
          </a:prstGeom>
          <a:solidFill>
            <a:srgbClr val="F4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CNTT REL 2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89B600C-9E1F-2047-A2BF-217AE3E9CD68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Transition Plan – VNF/CNFs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DEFA4DE6-7F8A-2B4F-AF27-7A3692F923A9}"/>
              </a:ext>
            </a:extLst>
          </p:cNvPr>
          <p:cNvSpPr/>
          <p:nvPr/>
        </p:nvSpPr>
        <p:spPr>
          <a:xfrm>
            <a:off x="694182" y="3095802"/>
            <a:ext cx="5093208" cy="1835199"/>
          </a:xfrm>
          <a:prstGeom prst="roundRect">
            <a:avLst>
              <a:gd name="adj" fmla="val 4513"/>
            </a:avLst>
          </a:prstGeom>
          <a:solidFill>
            <a:srgbClr val="5B9BD5">
              <a:alpha val="5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t"/>
          <a:lstStyle/>
          <a:p>
            <a:pPr algn="ctr" defTabSz="457154">
              <a:defRPr/>
            </a:pPr>
            <a:r>
              <a:rPr lang="en-GB" b="1" kern="0" dirty="0">
                <a:solidFill>
                  <a:prstClr val="white"/>
                </a:solidFill>
                <a:latin typeface="Calibri" panose="020F0502020204030204"/>
              </a:rPr>
              <a:t>RM – </a:t>
            </a:r>
            <a:r>
              <a:rPr lang="en-GB" b="1" kern="0" dirty="0">
                <a:solidFill>
                  <a:srgbClr val="FF0000"/>
                </a:solidFill>
                <a:latin typeface="Calibri" panose="020F0502020204030204"/>
              </a:rPr>
              <a:t>Appendix-a</a:t>
            </a:r>
          </a:p>
          <a:p>
            <a:pPr lvl="0" algn="ctr"/>
            <a:r>
              <a:rPr lang="en-US" sz="14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VNF/CNF Transition Generations</a:t>
            </a:r>
          </a:p>
          <a:p>
            <a:pPr algn="ctr" defTabSz="457154">
              <a:defRPr/>
            </a:pPr>
            <a:endParaRPr lang="en-GB" b="1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01" name="Rounded Rectangle 100">
            <a:extLst>
              <a:ext uri="{FF2B5EF4-FFF2-40B4-BE49-F238E27FC236}">
                <a16:creationId xmlns:a16="http://schemas.microsoft.com/office/drawing/2014/main" id="{ADEB59EA-F844-C143-B4AF-ADDD18819224}"/>
              </a:ext>
            </a:extLst>
          </p:cNvPr>
          <p:cNvSpPr/>
          <p:nvPr/>
        </p:nvSpPr>
        <p:spPr>
          <a:xfrm>
            <a:off x="694181" y="2562336"/>
            <a:ext cx="5093201" cy="455860"/>
          </a:xfrm>
          <a:prstGeom prst="roundRect">
            <a:avLst>
              <a:gd name="adj" fmla="val 9776"/>
            </a:avLst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t"/>
          <a:lstStyle/>
          <a:p>
            <a:pPr algn="ctr" defTabSz="457154">
              <a:defRPr/>
            </a:pPr>
            <a:r>
              <a:rPr lang="en-GB" b="1" kern="0" dirty="0">
                <a:solidFill>
                  <a:schemeClr val="bg1"/>
                </a:solidFill>
                <a:latin typeface="Calibri" panose="020F0502020204030204"/>
              </a:rPr>
              <a:t>RM – Target</a:t>
            </a: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B20F3580-D20F-994A-8DB5-0C2EC3F8634A}"/>
              </a:ext>
            </a:extLst>
          </p:cNvPr>
          <p:cNvGrpSpPr/>
          <p:nvPr/>
        </p:nvGrpSpPr>
        <p:grpSpPr>
          <a:xfrm>
            <a:off x="794389" y="3847111"/>
            <a:ext cx="1519900" cy="935674"/>
            <a:chOff x="907468" y="2106573"/>
            <a:chExt cx="1072201" cy="935674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DADB1F3C-BC0C-1D44-A574-0737EA8CC2E9}"/>
                </a:ext>
              </a:extLst>
            </p:cNvPr>
            <p:cNvGrpSpPr/>
            <p:nvPr/>
          </p:nvGrpSpPr>
          <p:grpSpPr>
            <a:xfrm>
              <a:off x="907468" y="2106573"/>
              <a:ext cx="1062370" cy="935674"/>
              <a:chOff x="3781918" y="4759286"/>
              <a:chExt cx="1062370" cy="935674"/>
            </a:xfrm>
          </p:grpSpPr>
          <p:sp>
            <p:nvSpPr>
              <p:cNvPr id="105" name="Rounded Rectangle 104">
                <a:extLst>
                  <a:ext uri="{FF2B5EF4-FFF2-40B4-BE49-F238E27FC236}">
                    <a16:creationId xmlns:a16="http://schemas.microsoft.com/office/drawing/2014/main" id="{A57CF4D0-6662-2F4F-954C-0CF08F8E21EC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70" cy="935674"/>
              </a:xfrm>
              <a:prstGeom prst="roundRect">
                <a:avLst>
                  <a:gd name="adj" fmla="val 4795"/>
                </a:avLst>
              </a:prstGeom>
              <a:noFill/>
              <a:ln>
                <a:solidFill>
                  <a:srgbClr val="EE1F4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06" name="Rounded Rectangle 105">
                <a:extLst>
                  <a:ext uri="{FF2B5EF4-FFF2-40B4-BE49-F238E27FC236}">
                    <a16:creationId xmlns:a16="http://schemas.microsoft.com/office/drawing/2014/main" id="{CCBE8B9A-3312-DF4C-941D-3623DDFD35AA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69" cy="319489"/>
              </a:xfrm>
              <a:prstGeom prst="roundRect">
                <a:avLst/>
              </a:prstGeom>
              <a:solidFill>
                <a:srgbClr val="EE1F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Exceptions</a:t>
                </a:r>
              </a:p>
            </p:txBody>
          </p:sp>
        </p:grp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B594316C-3F35-2A4A-9D46-E840A223831C}"/>
                </a:ext>
              </a:extLst>
            </p:cNvPr>
            <p:cNvSpPr txBox="1"/>
            <p:nvPr/>
          </p:nvSpPr>
          <p:spPr>
            <a:xfrm>
              <a:off x="917305" y="2425167"/>
              <a:ext cx="1062364" cy="6001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/>
                <a:t>Exception Item 1 </a:t>
              </a:r>
            </a:p>
            <a:p>
              <a:pPr algn="ctr"/>
              <a:r>
                <a:rPr lang="en-US" sz="1100" b="1" dirty="0"/>
                <a:t>Exception Item 2</a:t>
              </a:r>
            </a:p>
            <a:p>
              <a:pPr algn="ctr"/>
              <a:r>
                <a:rPr lang="en-US" sz="1100" b="1" dirty="0"/>
                <a:t>Exception Item 3</a:t>
              </a: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6073284B-484B-9C4D-AA5C-1D96965C9B7F}"/>
              </a:ext>
            </a:extLst>
          </p:cNvPr>
          <p:cNvGrpSpPr/>
          <p:nvPr/>
        </p:nvGrpSpPr>
        <p:grpSpPr>
          <a:xfrm>
            <a:off x="2462508" y="3847111"/>
            <a:ext cx="1519900" cy="935674"/>
            <a:chOff x="907468" y="2106573"/>
            <a:chExt cx="1072201" cy="935674"/>
          </a:xfrm>
        </p:grpSpPr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0B2FF039-72ED-734D-B7C3-1D331C9A9C27}"/>
                </a:ext>
              </a:extLst>
            </p:cNvPr>
            <p:cNvGrpSpPr/>
            <p:nvPr/>
          </p:nvGrpSpPr>
          <p:grpSpPr>
            <a:xfrm>
              <a:off x="907468" y="2106573"/>
              <a:ext cx="1062370" cy="935674"/>
              <a:chOff x="3781918" y="4759286"/>
              <a:chExt cx="1062370" cy="935674"/>
            </a:xfrm>
          </p:grpSpPr>
          <p:sp>
            <p:nvSpPr>
              <p:cNvPr id="120" name="Rounded Rectangle 119">
                <a:extLst>
                  <a:ext uri="{FF2B5EF4-FFF2-40B4-BE49-F238E27FC236}">
                    <a16:creationId xmlns:a16="http://schemas.microsoft.com/office/drawing/2014/main" id="{4682D7F6-B590-9C49-AD81-FD4A79570BBB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70" cy="935674"/>
              </a:xfrm>
              <a:prstGeom prst="roundRect">
                <a:avLst>
                  <a:gd name="adj" fmla="val 4795"/>
                </a:avLst>
              </a:prstGeom>
              <a:noFill/>
              <a:ln>
                <a:solidFill>
                  <a:srgbClr val="EE1F4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21" name="Rounded Rectangle 120">
                <a:extLst>
                  <a:ext uri="{FF2B5EF4-FFF2-40B4-BE49-F238E27FC236}">
                    <a16:creationId xmlns:a16="http://schemas.microsoft.com/office/drawing/2014/main" id="{79E9666F-29BE-4146-8B17-5D7E3E013DE5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69" cy="319489"/>
              </a:xfrm>
              <a:prstGeom prst="roundRect">
                <a:avLst/>
              </a:prstGeom>
              <a:solidFill>
                <a:srgbClr val="EE1F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Exceptions</a:t>
                </a:r>
              </a:p>
            </p:txBody>
          </p:sp>
        </p:grp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8FB1052B-59D2-9444-9FB6-198D551CD51A}"/>
                </a:ext>
              </a:extLst>
            </p:cNvPr>
            <p:cNvSpPr txBox="1"/>
            <p:nvPr/>
          </p:nvSpPr>
          <p:spPr>
            <a:xfrm>
              <a:off x="917305" y="2425167"/>
              <a:ext cx="1062364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/>
                <a:t>Exception Item 1 </a:t>
              </a:r>
            </a:p>
            <a:p>
              <a:pPr algn="ctr"/>
              <a:r>
                <a:rPr lang="en-US" sz="1100" b="1" dirty="0"/>
                <a:t>Exception Item 2</a:t>
              </a:r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6E04119E-FC86-324C-A437-5CBB79305BA7}"/>
              </a:ext>
            </a:extLst>
          </p:cNvPr>
          <p:cNvGrpSpPr/>
          <p:nvPr/>
        </p:nvGrpSpPr>
        <p:grpSpPr>
          <a:xfrm>
            <a:off x="965486" y="1301077"/>
            <a:ext cx="1000576" cy="615458"/>
            <a:chOff x="1591979" y="1048574"/>
            <a:chExt cx="1000576" cy="615458"/>
          </a:xfrm>
        </p:grpSpPr>
        <p:sp>
          <p:nvSpPr>
            <p:cNvPr id="123" name="Rounded Rectangle 14">
              <a:extLst>
                <a:ext uri="{FF2B5EF4-FFF2-40B4-BE49-F238E27FC236}">
                  <a16:creationId xmlns:a16="http://schemas.microsoft.com/office/drawing/2014/main" id="{C86F9175-92B2-BB45-AD51-CB103D0FAB77}"/>
                </a:ext>
              </a:extLst>
            </p:cNvPr>
            <p:cNvSpPr/>
            <p:nvPr/>
          </p:nvSpPr>
          <p:spPr>
            <a:xfrm>
              <a:off x="1591979" y="1048574"/>
              <a:ext cx="1000576" cy="615458"/>
            </a:xfrm>
            <a:prstGeom prst="roundRect">
              <a:avLst>
                <a:gd name="adj" fmla="val 2750"/>
              </a:avLst>
            </a:prstGeom>
            <a:solidFill>
              <a:srgbClr val="FFDA00">
                <a:lumMod val="20000"/>
                <a:lumOff val="80000"/>
              </a:srgbClr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lIns="68573" tIns="34289" rIns="68573" bIns="34289" rtlCol="0" anchor="t" anchorCtr="0"/>
            <a:lstStyle/>
            <a:p>
              <a:pPr algn="ctr" defTabSz="514289"/>
              <a:r>
                <a:rPr lang="en-US" sz="800" kern="0" dirty="0">
                  <a:solidFill>
                    <a:prstClr val="black"/>
                  </a:solidFill>
                  <a:latin typeface="Intel Clear Light"/>
                  <a:cs typeface="Arial"/>
                </a:rPr>
                <a:t>VNF/CNF</a:t>
              </a:r>
            </a:p>
          </p:txBody>
        </p:sp>
        <p:sp>
          <p:nvSpPr>
            <p:cNvPr id="124" name="椭圆 14">
              <a:extLst>
                <a:ext uri="{FF2B5EF4-FFF2-40B4-BE49-F238E27FC236}">
                  <a16:creationId xmlns:a16="http://schemas.microsoft.com/office/drawing/2014/main" id="{95DBE32D-C09D-8844-AD38-F3C3053C138C}"/>
                </a:ext>
              </a:extLst>
            </p:cNvPr>
            <p:cNvSpPr/>
            <p:nvPr/>
          </p:nvSpPr>
          <p:spPr bwMode="auto">
            <a:xfrm>
              <a:off x="1644289" y="1250640"/>
              <a:ext cx="901556" cy="30051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</a:ln>
            <a:effectLst/>
          </p:spPr>
          <p:txBody>
            <a:bodyPr lIns="68573" tIns="34289" rIns="68573" bIns="34289" rtlCol="0" anchor="ctr"/>
            <a:lstStyle/>
            <a:p>
              <a:pPr algn="ctr" defTabSz="514289"/>
              <a:r>
                <a:rPr lang="en-US" altLang="zh-CN" sz="800" kern="0" dirty="0">
                  <a:solidFill>
                    <a:prstClr val="white"/>
                  </a:solidFill>
                  <a:latin typeface="Intel Clear Light"/>
                  <a:cs typeface="Arial"/>
                </a:rPr>
                <a:t>app</a:t>
              </a:r>
              <a:endParaRPr lang="zh-CN" altLang="en-US" sz="800" kern="0" dirty="0">
                <a:solidFill>
                  <a:prstClr val="white"/>
                </a:solidFill>
                <a:latin typeface="Intel Clear Light"/>
                <a:cs typeface="Arial"/>
              </a:endParaRPr>
            </a:p>
          </p:txBody>
        </p:sp>
      </p:grpSp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C970AD51-2CCD-6C45-8D85-E10308450CF7}"/>
              </a:ext>
            </a:extLst>
          </p:cNvPr>
          <p:cNvCxnSpPr>
            <a:cxnSpLocks/>
          </p:cNvCxnSpPr>
          <p:nvPr/>
        </p:nvCxnSpPr>
        <p:spPr>
          <a:xfrm>
            <a:off x="1465774" y="1926774"/>
            <a:ext cx="0" cy="637920"/>
          </a:xfrm>
          <a:prstGeom prst="straightConnector1">
            <a:avLst/>
          </a:prstGeom>
          <a:ln w="57150">
            <a:solidFill>
              <a:schemeClr val="accent6">
                <a:lumMod val="1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897B80F4-8F7D-9944-9838-16B3F5735E7D}"/>
              </a:ext>
            </a:extLst>
          </p:cNvPr>
          <p:cNvGrpSpPr/>
          <p:nvPr/>
        </p:nvGrpSpPr>
        <p:grpSpPr>
          <a:xfrm>
            <a:off x="2740498" y="1301077"/>
            <a:ext cx="1000576" cy="615458"/>
            <a:chOff x="1591979" y="1048574"/>
            <a:chExt cx="1000576" cy="615458"/>
          </a:xfrm>
        </p:grpSpPr>
        <p:sp>
          <p:nvSpPr>
            <p:cNvPr id="164" name="Rounded Rectangle 14">
              <a:extLst>
                <a:ext uri="{FF2B5EF4-FFF2-40B4-BE49-F238E27FC236}">
                  <a16:creationId xmlns:a16="http://schemas.microsoft.com/office/drawing/2014/main" id="{9B98760F-1D91-494C-BF08-71C98959B7C5}"/>
                </a:ext>
              </a:extLst>
            </p:cNvPr>
            <p:cNvSpPr/>
            <p:nvPr/>
          </p:nvSpPr>
          <p:spPr>
            <a:xfrm>
              <a:off x="1591979" y="1048574"/>
              <a:ext cx="1000576" cy="615458"/>
            </a:xfrm>
            <a:prstGeom prst="roundRect">
              <a:avLst>
                <a:gd name="adj" fmla="val 2750"/>
              </a:avLst>
            </a:prstGeom>
            <a:solidFill>
              <a:srgbClr val="FFDA00">
                <a:lumMod val="20000"/>
                <a:lumOff val="80000"/>
              </a:srgbClr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lIns="68573" tIns="34289" rIns="68573" bIns="34289" rtlCol="0" anchor="t" anchorCtr="0"/>
            <a:lstStyle/>
            <a:p>
              <a:pPr algn="ctr" defTabSz="514289"/>
              <a:r>
                <a:rPr lang="en-US" sz="800" kern="0" dirty="0">
                  <a:solidFill>
                    <a:prstClr val="black"/>
                  </a:solidFill>
                  <a:latin typeface="Intel Clear Light"/>
                  <a:cs typeface="Arial"/>
                </a:rPr>
                <a:t>VNF/CNF</a:t>
              </a:r>
            </a:p>
          </p:txBody>
        </p:sp>
        <p:sp>
          <p:nvSpPr>
            <p:cNvPr id="165" name="椭圆 14">
              <a:extLst>
                <a:ext uri="{FF2B5EF4-FFF2-40B4-BE49-F238E27FC236}">
                  <a16:creationId xmlns:a16="http://schemas.microsoft.com/office/drawing/2014/main" id="{66A15BA2-E857-4040-925D-7947E943199B}"/>
                </a:ext>
              </a:extLst>
            </p:cNvPr>
            <p:cNvSpPr/>
            <p:nvPr/>
          </p:nvSpPr>
          <p:spPr bwMode="auto">
            <a:xfrm>
              <a:off x="1644289" y="1250640"/>
              <a:ext cx="901556" cy="30051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</a:ln>
            <a:effectLst/>
          </p:spPr>
          <p:txBody>
            <a:bodyPr lIns="68573" tIns="34289" rIns="68573" bIns="34289" rtlCol="0" anchor="ctr"/>
            <a:lstStyle/>
            <a:p>
              <a:pPr algn="ctr" defTabSz="514289"/>
              <a:r>
                <a:rPr lang="en-US" altLang="zh-CN" sz="800" kern="0" dirty="0">
                  <a:solidFill>
                    <a:prstClr val="white"/>
                  </a:solidFill>
                  <a:latin typeface="Intel Clear Light"/>
                  <a:cs typeface="Arial"/>
                </a:rPr>
                <a:t>app</a:t>
              </a:r>
              <a:endParaRPr lang="zh-CN" altLang="en-US" sz="800" kern="0" dirty="0">
                <a:solidFill>
                  <a:prstClr val="white"/>
                </a:solidFill>
                <a:latin typeface="Intel Clear Light"/>
                <a:cs typeface="Arial"/>
              </a:endParaRPr>
            </a:p>
          </p:txBody>
        </p:sp>
      </p:grpSp>
      <p:cxnSp>
        <p:nvCxnSpPr>
          <p:cNvPr id="168" name="Straight Arrow Connector 167">
            <a:extLst>
              <a:ext uri="{FF2B5EF4-FFF2-40B4-BE49-F238E27FC236}">
                <a16:creationId xmlns:a16="http://schemas.microsoft.com/office/drawing/2014/main" id="{091D0E09-1F17-D04E-85BA-0DFAEB5609D3}"/>
              </a:ext>
            </a:extLst>
          </p:cNvPr>
          <p:cNvCxnSpPr>
            <a:cxnSpLocks/>
          </p:cNvCxnSpPr>
          <p:nvPr/>
        </p:nvCxnSpPr>
        <p:spPr>
          <a:xfrm>
            <a:off x="3240786" y="1926774"/>
            <a:ext cx="0" cy="637920"/>
          </a:xfrm>
          <a:prstGeom prst="straightConnector1">
            <a:avLst/>
          </a:prstGeom>
          <a:ln w="57150">
            <a:solidFill>
              <a:schemeClr val="accent6">
                <a:lumMod val="1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5" name="Group 74">
            <a:extLst>
              <a:ext uri="{FF2B5EF4-FFF2-40B4-BE49-F238E27FC236}">
                <a16:creationId xmlns:a16="http://schemas.microsoft.com/office/drawing/2014/main" id="{E6B12CE2-3FBE-0545-850A-4CE98896C377}"/>
              </a:ext>
            </a:extLst>
          </p:cNvPr>
          <p:cNvGrpSpPr/>
          <p:nvPr/>
        </p:nvGrpSpPr>
        <p:grpSpPr>
          <a:xfrm>
            <a:off x="4189861" y="3847111"/>
            <a:ext cx="1519900" cy="935674"/>
            <a:chOff x="907468" y="2106573"/>
            <a:chExt cx="1072201" cy="935674"/>
          </a:xfrm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B8A76AED-51BC-BD4A-9935-1DF46579BBA7}"/>
                </a:ext>
              </a:extLst>
            </p:cNvPr>
            <p:cNvGrpSpPr/>
            <p:nvPr/>
          </p:nvGrpSpPr>
          <p:grpSpPr>
            <a:xfrm>
              <a:off x="907468" y="2106573"/>
              <a:ext cx="1062370" cy="935674"/>
              <a:chOff x="3781918" y="4759286"/>
              <a:chExt cx="1062370" cy="935674"/>
            </a:xfrm>
          </p:grpSpPr>
          <p:sp>
            <p:nvSpPr>
              <p:cNvPr id="81" name="Rounded Rectangle 80">
                <a:extLst>
                  <a:ext uri="{FF2B5EF4-FFF2-40B4-BE49-F238E27FC236}">
                    <a16:creationId xmlns:a16="http://schemas.microsoft.com/office/drawing/2014/main" id="{7A17B2C8-91A4-564B-B17E-043444B8AB25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70" cy="935674"/>
              </a:xfrm>
              <a:prstGeom prst="roundRect">
                <a:avLst>
                  <a:gd name="adj" fmla="val 4795"/>
                </a:avLst>
              </a:prstGeom>
              <a:noFill/>
              <a:ln>
                <a:solidFill>
                  <a:srgbClr val="EE1F4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82" name="Rounded Rectangle 81">
                <a:extLst>
                  <a:ext uri="{FF2B5EF4-FFF2-40B4-BE49-F238E27FC236}">
                    <a16:creationId xmlns:a16="http://schemas.microsoft.com/office/drawing/2014/main" id="{75524CF2-EDDC-984D-AA3B-619FC0E2E65B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69" cy="319489"/>
              </a:xfrm>
              <a:prstGeom prst="roundRect">
                <a:avLst/>
              </a:prstGeom>
              <a:solidFill>
                <a:srgbClr val="EE1F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Exceptions</a:t>
                </a:r>
              </a:p>
            </p:txBody>
          </p:sp>
        </p:grp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18C96F39-7583-BF47-A7E2-B09F9059A7D8}"/>
                </a:ext>
              </a:extLst>
            </p:cNvPr>
            <p:cNvSpPr txBox="1"/>
            <p:nvPr/>
          </p:nvSpPr>
          <p:spPr>
            <a:xfrm>
              <a:off x="917305" y="2425167"/>
              <a:ext cx="1062364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/>
                <a:t>Exception Item 1 </a:t>
              </a:r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FAD60B0B-3209-514B-9B0F-F93CD19C8962}"/>
              </a:ext>
            </a:extLst>
          </p:cNvPr>
          <p:cNvGrpSpPr/>
          <p:nvPr/>
        </p:nvGrpSpPr>
        <p:grpSpPr>
          <a:xfrm>
            <a:off x="4515510" y="1301077"/>
            <a:ext cx="1000576" cy="615458"/>
            <a:chOff x="1591979" y="1048574"/>
            <a:chExt cx="1000576" cy="615458"/>
          </a:xfrm>
        </p:grpSpPr>
        <p:sp>
          <p:nvSpPr>
            <p:cNvPr id="94" name="Rounded Rectangle 14">
              <a:extLst>
                <a:ext uri="{FF2B5EF4-FFF2-40B4-BE49-F238E27FC236}">
                  <a16:creationId xmlns:a16="http://schemas.microsoft.com/office/drawing/2014/main" id="{E1386D66-3C2F-5E47-9E77-810978C6B3B7}"/>
                </a:ext>
              </a:extLst>
            </p:cNvPr>
            <p:cNvSpPr/>
            <p:nvPr/>
          </p:nvSpPr>
          <p:spPr>
            <a:xfrm>
              <a:off x="1591979" y="1048574"/>
              <a:ext cx="1000576" cy="615458"/>
            </a:xfrm>
            <a:prstGeom prst="roundRect">
              <a:avLst>
                <a:gd name="adj" fmla="val 2750"/>
              </a:avLst>
            </a:prstGeom>
            <a:solidFill>
              <a:srgbClr val="FFDA00">
                <a:lumMod val="20000"/>
                <a:lumOff val="80000"/>
              </a:srgbClr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lIns="68573" tIns="34289" rIns="68573" bIns="34289" rtlCol="0" anchor="t" anchorCtr="0"/>
            <a:lstStyle/>
            <a:p>
              <a:pPr algn="ctr" defTabSz="514289"/>
              <a:r>
                <a:rPr lang="en-US" sz="800" kern="0" dirty="0">
                  <a:solidFill>
                    <a:prstClr val="black"/>
                  </a:solidFill>
                  <a:latin typeface="Intel Clear Light"/>
                  <a:cs typeface="Arial"/>
                </a:rPr>
                <a:t>VNF/CNF</a:t>
              </a:r>
            </a:p>
          </p:txBody>
        </p:sp>
        <p:sp>
          <p:nvSpPr>
            <p:cNvPr id="95" name="椭圆 14">
              <a:extLst>
                <a:ext uri="{FF2B5EF4-FFF2-40B4-BE49-F238E27FC236}">
                  <a16:creationId xmlns:a16="http://schemas.microsoft.com/office/drawing/2014/main" id="{1DF969E5-C672-6048-A161-710448E5892F}"/>
                </a:ext>
              </a:extLst>
            </p:cNvPr>
            <p:cNvSpPr/>
            <p:nvPr/>
          </p:nvSpPr>
          <p:spPr bwMode="auto">
            <a:xfrm>
              <a:off x="1644289" y="1250640"/>
              <a:ext cx="901556" cy="30051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</a:ln>
            <a:effectLst/>
          </p:spPr>
          <p:txBody>
            <a:bodyPr lIns="68573" tIns="34289" rIns="68573" bIns="34289" rtlCol="0" anchor="ctr"/>
            <a:lstStyle/>
            <a:p>
              <a:pPr algn="ctr" defTabSz="514289"/>
              <a:r>
                <a:rPr lang="en-US" altLang="zh-CN" sz="800" kern="0" dirty="0">
                  <a:solidFill>
                    <a:prstClr val="white"/>
                  </a:solidFill>
                  <a:latin typeface="Intel Clear Light"/>
                  <a:cs typeface="Arial"/>
                </a:rPr>
                <a:t>app</a:t>
              </a:r>
              <a:endParaRPr lang="zh-CN" altLang="en-US" sz="800" kern="0" dirty="0">
                <a:solidFill>
                  <a:prstClr val="white"/>
                </a:solidFill>
                <a:latin typeface="Intel Clear Light"/>
                <a:cs typeface="Arial"/>
              </a:endParaRPr>
            </a:p>
          </p:txBody>
        </p:sp>
      </p:grp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D7DD0796-CE9C-454C-8968-6949D532D221}"/>
              </a:ext>
            </a:extLst>
          </p:cNvPr>
          <p:cNvCxnSpPr>
            <a:cxnSpLocks/>
          </p:cNvCxnSpPr>
          <p:nvPr/>
        </p:nvCxnSpPr>
        <p:spPr>
          <a:xfrm>
            <a:off x="5015798" y="1926774"/>
            <a:ext cx="0" cy="637920"/>
          </a:xfrm>
          <a:prstGeom prst="straightConnector1">
            <a:avLst/>
          </a:prstGeom>
          <a:ln w="57150">
            <a:solidFill>
              <a:schemeClr val="accent6">
                <a:lumMod val="1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Right Arrow 96">
            <a:extLst>
              <a:ext uri="{FF2B5EF4-FFF2-40B4-BE49-F238E27FC236}">
                <a16:creationId xmlns:a16="http://schemas.microsoft.com/office/drawing/2014/main" id="{74E0AF81-2CAC-734C-8F13-4768EA1339AB}"/>
              </a:ext>
            </a:extLst>
          </p:cNvPr>
          <p:cNvSpPr/>
          <p:nvPr/>
        </p:nvSpPr>
        <p:spPr>
          <a:xfrm>
            <a:off x="588673" y="5023559"/>
            <a:ext cx="5672427" cy="604515"/>
          </a:xfrm>
          <a:prstGeom prst="rightArrow">
            <a:avLst/>
          </a:prstGeom>
          <a:solidFill>
            <a:schemeClr val="accent5">
              <a:lumMod val="25000"/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Roadmap</a:t>
            </a:r>
          </a:p>
        </p:txBody>
      </p:sp>
      <p:sp>
        <p:nvSpPr>
          <p:cNvPr id="98" name="Content Placeholder 2">
            <a:extLst>
              <a:ext uri="{FF2B5EF4-FFF2-40B4-BE49-F238E27FC236}">
                <a16:creationId xmlns:a16="http://schemas.microsoft.com/office/drawing/2014/main" id="{76F01196-F870-AA4C-8F24-6F448C06C9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90522" y="1301077"/>
            <a:ext cx="5413749" cy="4603445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sz="2000" dirty="0"/>
              <a:t>Fewer Exceptions will be allowed in different CNTT releases.</a:t>
            </a:r>
          </a:p>
          <a:p>
            <a:pPr>
              <a:lnSpc>
                <a:spcPct val="200000"/>
              </a:lnSpc>
            </a:pPr>
            <a:r>
              <a:rPr lang="en-US" sz="2000" dirty="0"/>
              <a:t>For each CNTT Release, VNF/CNF can be either:</a:t>
            </a:r>
          </a:p>
          <a:p>
            <a:pPr lvl="1">
              <a:lnSpc>
                <a:spcPct val="200000"/>
              </a:lnSpc>
            </a:pPr>
            <a:r>
              <a:rPr lang="en-US" sz="1800" b="1" dirty="0"/>
              <a:t>Fully Conformant:</a:t>
            </a:r>
            <a:r>
              <a:rPr lang="en-US" sz="1800" dirty="0"/>
              <a:t> No Exception used.</a:t>
            </a:r>
          </a:p>
          <a:p>
            <a:pPr lvl="1">
              <a:lnSpc>
                <a:spcPct val="200000"/>
              </a:lnSpc>
            </a:pPr>
            <a:r>
              <a:rPr lang="en-US" sz="1800" b="1" dirty="0"/>
              <a:t>Conformant with Exception</a:t>
            </a:r>
            <a:r>
              <a:rPr lang="en-US" sz="1800" dirty="0"/>
              <a:t>: One or More of the allowed Exceptions in RM has been used.  </a:t>
            </a:r>
          </a:p>
          <a:p>
            <a:pPr lvl="1">
              <a:lnSpc>
                <a:spcPct val="200000"/>
              </a:lnSpc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50325594"/>
      </p:ext>
    </p:extLst>
  </p:cSld>
  <p:clrMapOvr>
    <a:masterClrMapping/>
  </p:clrMapOvr>
  <p:transition>
    <p:wipe dir="r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tangle 73">
            <a:extLst>
              <a:ext uri="{FF2B5EF4-FFF2-40B4-BE49-F238E27FC236}">
                <a16:creationId xmlns:a16="http://schemas.microsoft.com/office/drawing/2014/main" id="{5717C73F-BE93-6740-BF5D-782CCF256FF5}"/>
              </a:ext>
            </a:extLst>
          </p:cNvPr>
          <p:cNvSpPr/>
          <p:nvPr/>
        </p:nvSpPr>
        <p:spPr>
          <a:xfrm>
            <a:off x="4130944" y="1756937"/>
            <a:ext cx="1697736" cy="292151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CNTT REL 3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82BFD55A-7594-D146-B077-930208D62AAC}"/>
              </a:ext>
            </a:extLst>
          </p:cNvPr>
          <p:cNvSpPr/>
          <p:nvPr/>
        </p:nvSpPr>
        <p:spPr>
          <a:xfrm>
            <a:off x="735472" y="1750546"/>
            <a:ext cx="1697736" cy="29279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CNTT REL 1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1BDC5EF1-E139-2F43-8640-1D10A3BE6933}"/>
              </a:ext>
            </a:extLst>
          </p:cNvPr>
          <p:cNvSpPr/>
          <p:nvPr/>
        </p:nvSpPr>
        <p:spPr>
          <a:xfrm>
            <a:off x="2433208" y="1756937"/>
            <a:ext cx="1697736" cy="2921520"/>
          </a:xfrm>
          <a:prstGeom prst="rect">
            <a:avLst/>
          </a:prstGeom>
          <a:solidFill>
            <a:srgbClr val="F4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CNTT REL 2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89B600C-9E1F-2047-A2BF-217AE3E9CD68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Transition Plan – NFVI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DEFA4DE6-7F8A-2B4F-AF27-7A3692F923A9}"/>
              </a:ext>
            </a:extLst>
          </p:cNvPr>
          <p:cNvSpPr/>
          <p:nvPr/>
        </p:nvSpPr>
        <p:spPr>
          <a:xfrm>
            <a:off x="735472" y="2841686"/>
            <a:ext cx="5093208" cy="1527113"/>
          </a:xfrm>
          <a:prstGeom prst="roundRect">
            <a:avLst>
              <a:gd name="adj" fmla="val 4513"/>
            </a:avLst>
          </a:prstGeom>
          <a:solidFill>
            <a:srgbClr val="A6CD95">
              <a:alpha val="5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t"/>
          <a:lstStyle/>
          <a:p>
            <a:pPr algn="ctr" defTabSz="457154"/>
            <a:r>
              <a:rPr lang="en-GB" b="1" kern="0" dirty="0">
                <a:solidFill>
                  <a:prstClr val="white"/>
                </a:solidFill>
                <a:latin typeface="Calibri" panose="020F0502020204030204"/>
              </a:rPr>
              <a:t>RA</a:t>
            </a:r>
            <a:r>
              <a:rPr lang="en-GB" kern="0" dirty="0">
                <a:solidFill>
                  <a:prstClr val="white"/>
                </a:solidFill>
                <a:latin typeface="Calibri" panose="020F0502020204030204"/>
              </a:rPr>
              <a:t> – </a:t>
            </a:r>
            <a:r>
              <a:rPr lang="en-GB" kern="0" dirty="0">
                <a:solidFill>
                  <a:srgbClr val="FF0000"/>
                </a:solidFill>
                <a:latin typeface="Calibri" panose="020F0502020204030204"/>
              </a:rPr>
              <a:t>Appendix-a</a:t>
            </a:r>
          </a:p>
        </p:txBody>
      </p:sp>
      <p:sp>
        <p:nvSpPr>
          <p:cNvPr id="101" name="Rounded Rectangle 100">
            <a:extLst>
              <a:ext uri="{FF2B5EF4-FFF2-40B4-BE49-F238E27FC236}">
                <a16:creationId xmlns:a16="http://schemas.microsoft.com/office/drawing/2014/main" id="{ADEB59EA-F844-C143-B4AF-ADDD18819224}"/>
              </a:ext>
            </a:extLst>
          </p:cNvPr>
          <p:cNvSpPr/>
          <p:nvPr/>
        </p:nvSpPr>
        <p:spPr>
          <a:xfrm>
            <a:off x="735472" y="4387545"/>
            <a:ext cx="5093201" cy="455860"/>
          </a:xfrm>
          <a:prstGeom prst="roundRect">
            <a:avLst>
              <a:gd name="adj" fmla="val 9776"/>
            </a:avLst>
          </a:prstGeom>
          <a:solidFill>
            <a:srgbClr val="A6CD9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GB" b="1" kern="0" dirty="0">
                <a:solidFill>
                  <a:prstClr val="white"/>
                </a:solidFill>
                <a:latin typeface="Calibri" panose="020F0502020204030204"/>
              </a:rPr>
              <a:t>RA – Target</a:t>
            </a: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B20F3580-D20F-994A-8DB5-0C2EC3F8634A}"/>
              </a:ext>
            </a:extLst>
          </p:cNvPr>
          <p:cNvGrpSpPr/>
          <p:nvPr/>
        </p:nvGrpSpPr>
        <p:grpSpPr>
          <a:xfrm>
            <a:off x="835679" y="3271755"/>
            <a:ext cx="1519900" cy="935674"/>
            <a:chOff x="907468" y="2106573"/>
            <a:chExt cx="1072201" cy="935674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DADB1F3C-BC0C-1D44-A574-0737EA8CC2E9}"/>
                </a:ext>
              </a:extLst>
            </p:cNvPr>
            <p:cNvGrpSpPr/>
            <p:nvPr/>
          </p:nvGrpSpPr>
          <p:grpSpPr>
            <a:xfrm>
              <a:off x="907468" y="2106573"/>
              <a:ext cx="1062370" cy="935674"/>
              <a:chOff x="3781918" y="4759286"/>
              <a:chExt cx="1062370" cy="935674"/>
            </a:xfrm>
          </p:grpSpPr>
          <p:sp>
            <p:nvSpPr>
              <p:cNvPr id="105" name="Rounded Rectangle 104">
                <a:extLst>
                  <a:ext uri="{FF2B5EF4-FFF2-40B4-BE49-F238E27FC236}">
                    <a16:creationId xmlns:a16="http://schemas.microsoft.com/office/drawing/2014/main" id="{A57CF4D0-6662-2F4F-954C-0CF08F8E21EC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70" cy="935674"/>
              </a:xfrm>
              <a:prstGeom prst="roundRect">
                <a:avLst>
                  <a:gd name="adj" fmla="val 4795"/>
                </a:avLst>
              </a:prstGeom>
              <a:noFill/>
              <a:ln>
                <a:solidFill>
                  <a:srgbClr val="EE1F4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06" name="Rounded Rectangle 105">
                <a:extLst>
                  <a:ext uri="{FF2B5EF4-FFF2-40B4-BE49-F238E27FC236}">
                    <a16:creationId xmlns:a16="http://schemas.microsoft.com/office/drawing/2014/main" id="{CCBE8B9A-3312-DF4C-941D-3623DDFD35AA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69" cy="319489"/>
              </a:xfrm>
              <a:prstGeom prst="roundRect">
                <a:avLst/>
              </a:prstGeom>
              <a:solidFill>
                <a:srgbClr val="EE1F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Exceptions</a:t>
                </a:r>
              </a:p>
            </p:txBody>
          </p:sp>
        </p:grp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B594316C-3F35-2A4A-9D46-E840A223831C}"/>
                </a:ext>
              </a:extLst>
            </p:cNvPr>
            <p:cNvSpPr txBox="1"/>
            <p:nvPr/>
          </p:nvSpPr>
          <p:spPr>
            <a:xfrm>
              <a:off x="917305" y="2425167"/>
              <a:ext cx="1062364" cy="6001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/>
                <a:t>Exception Item 1 </a:t>
              </a:r>
            </a:p>
            <a:p>
              <a:pPr algn="ctr"/>
              <a:r>
                <a:rPr lang="en-US" sz="1100" b="1" dirty="0"/>
                <a:t>Exception Item 2 </a:t>
              </a:r>
            </a:p>
            <a:p>
              <a:pPr algn="ctr"/>
              <a:r>
                <a:rPr lang="en-US" sz="1100" b="1" dirty="0"/>
                <a:t>Exception Item 3 </a:t>
              </a: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6073284B-484B-9C4D-AA5C-1D96965C9B7F}"/>
              </a:ext>
            </a:extLst>
          </p:cNvPr>
          <p:cNvGrpSpPr/>
          <p:nvPr/>
        </p:nvGrpSpPr>
        <p:grpSpPr>
          <a:xfrm>
            <a:off x="2503798" y="3271755"/>
            <a:ext cx="1519900" cy="935674"/>
            <a:chOff x="907468" y="2106573"/>
            <a:chExt cx="1072201" cy="935674"/>
          </a:xfrm>
        </p:grpSpPr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0B2FF039-72ED-734D-B7C3-1D331C9A9C27}"/>
                </a:ext>
              </a:extLst>
            </p:cNvPr>
            <p:cNvGrpSpPr/>
            <p:nvPr/>
          </p:nvGrpSpPr>
          <p:grpSpPr>
            <a:xfrm>
              <a:off x="907468" y="2106573"/>
              <a:ext cx="1062370" cy="935674"/>
              <a:chOff x="3781918" y="4759286"/>
              <a:chExt cx="1062370" cy="935674"/>
            </a:xfrm>
          </p:grpSpPr>
          <p:sp>
            <p:nvSpPr>
              <p:cNvPr id="120" name="Rounded Rectangle 119">
                <a:extLst>
                  <a:ext uri="{FF2B5EF4-FFF2-40B4-BE49-F238E27FC236}">
                    <a16:creationId xmlns:a16="http://schemas.microsoft.com/office/drawing/2014/main" id="{4682D7F6-B590-9C49-AD81-FD4A79570BBB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70" cy="935674"/>
              </a:xfrm>
              <a:prstGeom prst="roundRect">
                <a:avLst>
                  <a:gd name="adj" fmla="val 4795"/>
                </a:avLst>
              </a:prstGeom>
              <a:noFill/>
              <a:ln>
                <a:solidFill>
                  <a:srgbClr val="EE1F4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21" name="Rounded Rectangle 120">
                <a:extLst>
                  <a:ext uri="{FF2B5EF4-FFF2-40B4-BE49-F238E27FC236}">
                    <a16:creationId xmlns:a16="http://schemas.microsoft.com/office/drawing/2014/main" id="{79E9666F-29BE-4146-8B17-5D7E3E013DE5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69" cy="319489"/>
              </a:xfrm>
              <a:prstGeom prst="roundRect">
                <a:avLst/>
              </a:prstGeom>
              <a:solidFill>
                <a:srgbClr val="EE1F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Exceptions</a:t>
                </a:r>
              </a:p>
            </p:txBody>
          </p:sp>
        </p:grp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8FB1052B-59D2-9444-9FB6-198D551CD51A}"/>
                </a:ext>
              </a:extLst>
            </p:cNvPr>
            <p:cNvSpPr txBox="1"/>
            <p:nvPr/>
          </p:nvSpPr>
          <p:spPr>
            <a:xfrm>
              <a:off x="917305" y="2425167"/>
              <a:ext cx="1062364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/>
                <a:t>Exception Item 1 </a:t>
              </a:r>
            </a:p>
            <a:p>
              <a:pPr algn="ctr"/>
              <a:r>
                <a:rPr lang="en-US" sz="1100" b="1" dirty="0"/>
                <a:t>Exception Item 2</a:t>
              </a: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E6B12CE2-3FBE-0545-850A-4CE98896C377}"/>
              </a:ext>
            </a:extLst>
          </p:cNvPr>
          <p:cNvGrpSpPr/>
          <p:nvPr/>
        </p:nvGrpSpPr>
        <p:grpSpPr>
          <a:xfrm>
            <a:off x="4231151" y="3271755"/>
            <a:ext cx="1519900" cy="935674"/>
            <a:chOff x="907468" y="2106573"/>
            <a:chExt cx="1072201" cy="935674"/>
          </a:xfrm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B8A76AED-51BC-BD4A-9935-1DF46579BBA7}"/>
                </a:ext>
              </a:extLst>
            </p:cNvPr>
            <p:cNvGrpSpPr/>
            <p:nvPr/>
          </p:nvGrpSpPr>
          <p:grpSpPr>
            <a:xfrm>
              <a:off x="907468" y="2106573"/>
              <a:ext cx="1062370" cy="935674"/>
              <a:chOff x="3781918" y="4759286"/>
              <a:chExt cx="1062370" cy="935674"/>
            </a:xfrm>
          </p:grpSpPr>
          <p:sp>
            <p:nvSpPr>
              <p:cNvPr id="81" name="Rounded Rectangle 80">
                <a:extLst>
                  <a:ext uri="{FF2B5EF4-FFF2-40B4-BE49-F238E27FC236}">
                    <a16:creationId xmlns:a16="http://schemas.microsoft.com/office/drawing/2014/main" id="{7A17B2C8-91A4-564B-B17E-043444B8AB25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70" cy="935674"/>
              </a:xfrm>
              <a:prstGeom prst="roundRect">
                <a:avLst>
                  <a:gd name="adj" fmla="val 4795"/>
                </a:avLst>
              </a:prstGeom>
              <a:noFill/>
              <a:ln>
                <a:solidFill>
                  <a:srgbClr val="EE1F4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82" name="Rounded Rectangle 81">
                <a:extLst>
                  <a:ext uri="{FF2B5EF4-FFF2-40B4-BE49-F238E27FC236}">
                    <a16:creationId xmlns:a16="http://schemas.microsoft.com/office/drawing/2014/main" id="{75524CF2-EDDC-984D-AA3B-619FC0E2E65B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69" cy="319489"/>
              </a:xfrm>
              <a:prstGeom prst="roundRect">
                <a:avLst/>
              </a:prstGeom>
              <a:solidFill>
                <a:srgbClr val="EE1F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Exceptions</a:t>
                </a:r>
              </a:p>
            </p:txBody>
          </p:sp>
        </p:grp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18C96F39-7583-BF47-A7E2-B09F9059A7D8}"/>
                </a:ext>
              </a:extLst>
            </p:cNvPr>
            <p:cNvSpPr txBox="1"/>
            <p:nvPr/>
          </p:nvSpPr>
          <p:spPr>
            <a:xfrm>
              <a:off x="917305" y="2425167"/>
              <a:ext cx="1062364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/>
                <a:t>Exception Item 1</a:t>
              </a:r>
            </a:p>
          </p:txBody>
        </p:sp>
      </p:grpSp>
      <p:sp>
        <p:nvSpPr>
          <p:cNvPr id="97" name="Right Arrow 96">
            <a:extLst>
              <a:ext uri="{FF2B5EF4-FFF2-40B4-BE49-F238E27FC236}">
                <a16:creationId xmlns:a16="http://schemas.microsoft.com/office/drawing/2014/main" id="{74E0AF81-2CAC-734C-8F13-4768EA1339AB}"/>
              </a:ext>
            </a:extLst>
          </p:cNvPr>
          <p:cNvSpPr/>
          <p:nvPr/>
        </p:nvSpPr>
        <p:spPr>
          <a:xfrm>
            <a:off x="633985" y="2228271"/>
            <a:ext cx="5672427" cy="604515"/>
          </a:xfrm>
          <a:prstGeom prst="rightArrow">
            <a:avLst/>
          </a:prstGeom>
          <a:solidFill>
            <a:schemeClr val="accent5">
              <a:lumMod val="25000"/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Roadmap</a:t>
            </a:r>
          </a:p>
        </p:txBody>
      </p:sp>
      <p:sp>
        <p:nvSpPr>
          <p:cNvPr id="98" name="Content Placeholder 2">
            <a:extLst>
              <a:ext uri="{FF2B5EF4-FFF2-40B4-BE49-F238E27FC236}">
                <a16:creationId xmlns:a16="http://schemas.microsoft.com/office/drawing/2014/main" id="{76F01196-F870-AA4C-8F24-6F448C06C9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32784" y="1743128"/>
            <a:ext cx="5671897" cy="4749347"/>
          </a:xfrm>
        </p:spPr>
        <p:txBody>
          <a:bodyPr>
            <a:normAutofit lnSpcReduction="10000"/>
          </a:bodyPr>
          <a:lstStyle/>
          <a:p>
            <a:pPr>
              <a:lnSpc>
                <a:spcPct val="200000"/>
              </a:lnSpc>
            </a:pPr>
            <a:r>
              <a:rPr lang="en-US" sz="1800" dirty="0"/>
              <a:t>Less Exceptions will be allowed in different CNTT releases.</a:t>
            </a:r>
          </a:p>
          <a:p>
            <a:pPr>
              <a:lnSpc>
                <a:spcPct val="200000"/>
              </a:lnSpc>
            </a:pPr>
            <a:r>
              <a:rPr lang="en-US" sz="1800" dirty="0"/>
              <a:t>For each CNTT Release,  NFVI can be either:</a:t>
            </a:r>
            <a:endParaRPr lang="en-US" sz="1600" b="1" dirty="0"/>
          </a:p>
          <a:p>
            <a:pPr lvl="1">
              <a:lnSpc>
                <a:spcPct val="200000"/>
              </a:lnSpc>
            </a:pPr>
            <a:r>
              <a:rPr lang="en-US" sz="1600" b="1" dirty="0"/>
              <a:t>Fully Conformant:</a:t>
            </a:r>
            <a:r>
              <a:rPr lang="en-US" sz="1600" dirty="0"/>
              <a:t> Support Target Architecture with all RM Exceptions supported. There should be a technology choice in RA to support RM Exceptions. However, none of the Exceptions allowed in RA has been used.</a:t>
            </a:r>
          </a:p>
          <a:p>
            <a:pPr lvl="1">
              <a:lnSpc>
                <a:spcPct val="200000"/>
              </a:lnSpc>
            </a:pPr>
            <a:r>
              <a:rPr lang="en-US" sz="1600" b="1" dirty="0"/>
              <a:t>Conformant with Exceptions</a:t>
            </a:r>
            <a:r>
              <a:rPr lang="en-US" sz="1600" dirty="0"/>
              <a:t>: One or more of the allowed exceptions in RA are used.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80EB51E-E178-494A-A6B8-BB79BBA33C7E}"/>
              </a:ext>
            </a:extLst>
          </p:cNvPr>
          <p:cNvGrpSpPr/>
          <p:nvPr/>
        </p:nvGrpSpPr>
        <p:grpSpPr>
          <a:xfrm>
            <a:off x="796713" y="5163368"/>
            <a:ext cx="1625600" cy="1057669"/>
            <a:chOff x="4876800" y="5480587"/>
            <a:chExt cx="1625600" cy="1057669"/>
          </a:xfrm>
        </p:grpSpPr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F0060285-D1CD-6444-94B8-B5B0FBFF732E}"/>
                </a:ext>
              </a:extLst>
            </p:cNvPr>
            <p:cNvSpPr/>
            <p:nvPr/>
          </p:nvSpPr>
          <p:spPr>
            <a:xfrm>
              <a:off x="4876800" y="5480587"/>
              <a:ext cx="1625600" cy="1011887"/>
            </a:xfrm>
            <a:prstGeom prst="roundRect">
              <a:avLst/>
            </a:prstGeom>
            <a:noFill/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2A71FB66-B523-7144-A758-047ED78810D7}"/>
                </a:ext>
              </a:extLst>
            </p:cNvPr>
            <p:cNvGrpSpPr/>
            <p:nvPr/>
          </p:nvGrpSpPr>
          <p:grpSpPr>
            <a:xfrm>
              <a:off x="5035003" y="5574802"/>
              <a:ext cx="1432095" cy="963454"/>
              <a:chOff x="868292" y="5258219"/>
              <a:chExt cx="1432095" cy="963454"/>
            </a:xfrm>
          </p:grpSpPr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49CCA44C-C857-A64A-9EAC-A28C95CDAC23}"/>
                  </a:ext>
                </a:extLst>
              </p:cNvPr>
              <p:cNvGrpSpPr/>
              <p:nvPr/>
            </p:nvGrpSpPr>
            <p:grpSpPr>
              <a:xfrm>
                <a:off x="868292" y="5258219"/>
                <a:ext cx="1432095" cy="778158"/>
                <a:chOff x="4504361" y="4281610"/>
                <a:chExt cx="1432095" cy="778158"/>
              </a:xfrm>
            </p:grpSpPr>
            <p:pic>
              <p:nvPicPr>
                <p:cNvPr id="54" name="Picture 53">
                  <a:extLst>
                    <a:ext uri="{FF2B5EF4-FFF2-40B4-BE49-F238E27FC236}">
                      <a16:creationId xmlns:a16="http://schemas.microsoft.com/office/drawing/2014/main" id="{56BE5AF7-9FC1-8749-B74C-3FEE8B517AE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604520" y="4644867"/>
                  <a:ext cx="1068750" cy="414901"/>
                </a:xfrm>
                <a:prstGeom prst="rect">
                  <a:avLst/>
                </a:prstGeom>
              </p:spPr>
            </p:pic>
            <p:pic>
              <p:nvPicPr>
                <p:cNvPr id="55" name="Picture 2" descr="Image result for KVM logo png">
                  <a:extLst>
                    <a:ext uri="{FF2B5EF4-FFF2-40B4-BE49-F238E27FC236}">
                      <a16:creationId xmlns:a16="http://schemas.microsoft.com/office/drawing/2014/main" id="{B42F5726-E73D-9E4B-965C-282A0150C60F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59958" y="4504692"/>
                  <a:ext cx="504864" cy="159869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56" name="Picture 55">
                  <a:extLst>
                    <a:ext uri="{FF2B5EF4-FFF2-40B4-BE49-F238E27FC236}">
                      <a16:creationId xmlns:a16="http://schemas.microsoft.com/office/drawing/2014/main" id="{EA2DD248-E32A-1F45-952E-F1F5F6D54D1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04361" y="4524385"/>
                  <a:ext cx="355438" cy="305823"/>
                </a:xfrm>
                <a:prstGeom prst="rect">
                  <a:avLst/>
                </a:prstGeom>
              </p:spPr>
            </p:pic>
            <p:pic>
              <p:nvPicPr>
                <p:cNvPr id="57" name="Picture 56">
                  <a:extLst>
                    <a:ext uri="{FF2B5EF4-FFF2-40B4-BE49-F238E27FC236}">
                      <a16:creationId xmlns:a16="http://schemas.microsoft.com/office/drawing/2014/main" id="{4C4816D9-C229-3C42-8A4B-9EE237409EE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06548" y="4484671"/>
                  <a:ext cx="329908" cy="320391"/>
                </a:xfrm>
                <a:prstGeom prst="rect">
                  <a:avLst/>
                </a:prstGeom>
              </p:spPr>
            </p:pic>
            <p:pic>
              <p:nvPicPr>
                <p:cNvPr id="58" name="Picture 57">
                  <a:extLst>
                    <a:ext uri="{FF2B5EF4-FFF2-40B4-BE49-F238E27FC236}">
                      <a16:creationId xmlns:a16="http://schemas.microsoft.com/office/drawing/2014/main" id="{01DD573A-A5F9-504B-B5CF-8FCE06C7E37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750566" y="4281610"/>
                  <a:ext cx="769826" cy="201845"/>
                </a:xfrm>
                <a:prstGeom prst="rect">
                  <a:avLst/>
                </a:prstGeom>
              </p:spPr>
            </p:pic>
          </p:grpSp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2233ECDC-B15C-8841-89FD-CE3EAA80F5AD}"/>
                  </a:ext>
                </a:extLst>
              </p:cNvPr>
              <p:cNvSpPr txBox="1"/>
              <p:nvPr/>
            </p:nvSpPr>
            <p:spPr>
              <a:xfrm>
                <a:off x="1282066" y="5913896"/>
                <a:ext cx="54534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/>
                  <a:t>NFVI</a:t>
                </a:r>
              </a:p>
            </p:txBody>
          </p:sp>
        </p:grp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83BD23BF-2208-4540-9DDA-AAB7A7E4005A}"/>
              </a:ext>
            </a:extLst>
          </p:cNvPr>
          <p:cNvGrpSpPr/>
          <p:nvPr/>
        </p:nvGrpSpPr>
        <p:grpSpPr>
          <a:xfrm>
            <a:off x="2486009" y="5163368"/>
            <a:ext cx="1625600" cy="1057669"/>
            <a:chOff x="4876800" y="5480587"/>
            <a:chExt cx="1625600" cy="1057669"/>
          </a:xfrm>
        </p:grpSpPr>
        <p:sp>
          <p:nvSpPr>
            <p:cNvPr id="64" name="Rounded Rectangle 63">
              <a:extLst>
                <a:ext uri="{FF2B5EF4-FFF2-40B4-BE49-F238E27FC236}">
                  <a16:creationId xmlns:a16="http://schemas.microsoft.com/office/drawing/2014/main" id="{9046A66E-74C5-3B4D-A558-ABEE3956EBD6}"/>
                </a:ext>
              </a:extLst>
            </p:cNvPr>
            <p:cNvSpPr/>
            <p:nvPr/>
          </p:nvSpPr>
          <p:spPr>
            <a:xfrm>
              <a:off x="4876800" y="5480587"/>
              <a:ext cx="1625600" cy="1011887"/>
            </a:xfrm>
            <a:prstGeom prst="roundRect">
              <a:avLst/>
            </a:prstGeom>
            <a:noFill/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B0F40A7B-AB85-3E44-911F-96FC4C480B8F}"/>
                </a:ext>
              </a:extLst>
            </p:cNvPr>
            <p:cNvGrpSpPr/>
            <p:nvPr/>
          </p:nvGrpSpPr>
          <p:grpSpPr>
            <a:xfrm>
              <a:off x="5035003" y="5574802"/>
              <a:ext cx="1432095" cy="963454"/>
              <a:chOff x="868292" y="5258219"/>
              <a:chExt cx="1432095" cy="963454"/>
            </a:xfrm>
          </p:grpSpPr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2629B6A5-93EE-414F-B1BF-657EE2EB8B19}"/>
                  </a:ext>
                </a:extLst>
              </p:cNvPr>
              <p:cNvGrpSpPr/>
              <p:nvPr/>
            </p:nvGrpSpPr>
            <p:grpSpPr>
              <a:xfrm>
                <a:off x="868292" y="5258219"/>
                <a:ext cx="1432095" cy="778158"/>
                <a:chOff x="4504361" y="4281610"/>
                <a:chExt cx="1432095" cy="778158"/>
              </a:xfrm>
            </p:grpSpPr>
            <p:pic>
              <p:nvPicPr>
                <p:cNvPr id="68" name="Picture 67">
                  <a:extLst>
                    <a:ext uri="{FF2B5EF4-FFF2-40B4-BE49-F238E27FC236}">
                      <a16:creationId xmlns:a16="http://schemas.microsoft.com/office/drawing/2014/main" id="{739ECE80-1021-8845-A0CD-3D8CD8547A5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604520" y="4644867"/>
                  <a:ext cx="1068750" cy="414901"/>
                </a:xfrm>
                <a:prstGeom prst="rect">
                  <a:avLst/>
                </a:prstGeom>
              </p:spPr>
            </p:pic>
            <p:pic>
              <p:nvPicPr>
                <p:cNvPr id="69" name="Picture 2" descr="Image result for KVM logo png">
                  <a:extLst>
                    <a:ext uri="{FF2B5EF4-FFF2-40B4-BE49-F238E27FC236}">
                      <a16:creationId xmlns:a16="http://schemas.microsoft.com/office/drawing/2014/main" id="{3C197850-3FB5-D84D-A6DB-3E6EEC02D2F7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59958" y="4504692"/>
                  <a:ext cx="504864" cy="159869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70" name="Picture 69">
                  <a:extLst>
                    <a:ext uri="{FF2B5EF4-FFF2-40B4-BE49-F238E27FC236}">
                      <a16:creationId xmlns:a16="http://schemas.microsoft.com/office/drawing/2014/main" id="{5CA461B4-A2B1-5E40-B3F2-4F54A9B8B61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04361" y="4524385"/>
                  <a:ext cx="355438" cy="305823"/>
                </a:xfrm>
                <a:prstGeom prst="rect">
                  <a:avLst/>
                </a:prstGeom>
              </p:spPr>
            </p:pic>
            <p:pic>
              <p:nvPicPr>
                <p:cNvPr id="73" name="Picture 72">
                  <a:extLst>
                    <a:ext uri="{FF2B5EF4-FFF2-40B4-BE49-F238E27FC236}">
                      <a16:creationId xmlns:a16="http://schemas.microsoft.com/office/drawing/2014/main" id="{64521D13-B7C9-2849-852E-173B182620C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06548" y="4484671"/>
                  <a:ext cx="329908" cy="320391"/>
                </a:xfrm>
                <a:prstGeom prst="rect">
                  <a:avLst/>
                </a:prstGeom>
              </p:spPr>
            </p:pic>
            <p:pic>
              <p:nvPicPr>
                <p:cNvPr id="78" name="Picture 77">
                  <a:extLst>
                    <a:ext uri="{FF2B5EF4-FFF2-40B4-BE49-F238E27FC236}">
                      <a16:creationId xmlns:a16="http://schemas.microsoft.com/office/drawing/2014/main" id="{B5AF9A75-8A5C-D34B-B02F-C486DF28B18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750566" y="4281610"/>
                  <a:ext cx="769826" cy="201845"/>
                </a:xfrm>
                <a:prstGeom prst="rect">
                  <a:avLst/>
                </a:prstGeom>
              </p:spPr>
            </p:pic>
          </p:grp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A98DDD09-6642-C94E-8A93-D83F17412DE2}"/>
                  </a:ext>
                </a:extLst>
              </p:cNvPr>
              <p:cNvSpPr txBox="1"/>
              <p:nvPr/>
            </p:nvSpPr>
            <p:spPr>
              <a:xfrm>
                <a:off x="1282066" y="5913896"/>
                <a:ext cx="54534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/>
                  <a:t>NFVI</a:t>
                </a:r>
              </a:p>
            </p:txBody>
          </p:sp>
        </p:grp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1E1DCF95-D3E6-6047-BE49-9B5FA1975B03}"/>
              </a:ext>
            </a:extLst>
          </p:cNvPr>
          <p:cNvGrpSpPr/>
          <p:nvPr/>
        </p:nvGrpSpPr>
        <p:grpSpPr>
          <a:xfrm>
            <a:off x="4175305" y="5153909"/>
            <a:ext cx="1625600" cy="1057669"/>
            <a:chOff x="4876800" y="5480587"/>
            <a:chExt cx="1625600" cy="1057669"/>
          </a:xfrm>
        </p:grpSpPr>
        <p:sp>
          <p:nvSpPr>
            <p:cNvPr id="80" name="Rounded Rectangle 79">
              <a:extLst>
                <a:ext uri="{FF2B5EF4-FFF2-40B4-BE49-F238E27FC236}">
                  <a16:creationId xmlns:a16="http://schemas.microsoft.com/office/drawing/2014/main" id="{6DDB2132-1E2B-4846-AEAA-5D845B60832C}"/>
                </a:ext>
              </a:extLst>
            </p:cNvPr>
            <p:cNvSpPr/>
            <p:nvPr/>
          </p:nvSpPr>
          <p:spPr>
            <a:xfrm>
              <a:off x="4876800" y="5480587"/>
              <a:ext cx="1625600" cy="1011887"/>
            </a:xfrm>
            <a:prstGeom prst="roundRect">
              <a:avLst/>
            </a:prstGeom>
            <a:noFill/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8E3C289E-6F35-E54D-B1C8-A975F8D592E4}"/>
                </a:ext>
              </a:extLst>
            </p:cNvPr>
            <p:cNvGrpSpPr/>
            <p:nvPr/>
          </p:nvGrpSpPr>
          <p:grpSpPr>
            <a:xfrm>
              <a:off x="5035003" y="5574802"/>
              <a:ext cx="1432095" cy="963454"/>
              <a:chOff x="868292" y="5258219"/>
              <a:chExt cx="1432095" cy="963454"/>
            </a:xfrm>
          </p:grpSpPr>
          <p:grpSp>
            <p:nvGrpSpPr>
              <p:cNvPr id="84" name="Group 83">
                <a:extLst>
                  <a:ext uri="{FF2B5EF4-FFF2-40B4-BE49-F238E27FC236}">
                    <a16:creationId xmlns:a16="http://schemas.microsoft.com/office/drawing/2014/main" id="{9F47726B-7C61-0A46-A62A-D40148300FA0}"/>
                  </a:ext>
                </a:extLst>
              </p:cNvPr>
              <p:cNvGrpSpPr/>
              <p:nvPr/>
            </p:nvGrpSpPr>
            <p:grpSpPr>
              <a:xfrm>
                <a:off x="868292" y="5258219"/>
                <a:ext cx="1432095" cy="778158"/>
                <a:chOff x="4504361" y="4281610"/>
                <a:chExt cx="1432095" cy="778158"/>
              </a:xfrm>
            </p:grpSpPr>
            <p:pic>
              <p:nvPicPr>
                <p:cNvPr id="86" name="Picture 85">
                  <a:extLst>
                    <a:ext uri="{FF2B5EF4-FFF2-40B4-BE49-F238E27FC236}">
                      <a16:creationId xmlns:a16="http://schemas.microsoft.com/office/drawing/2014/main" id="{0365498B-46A3-574D-B5E6-0A74BD579B7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604520" y="4644867"/>
                  <a:ext cx="1068750" cy="414901"/>
                </a:xfrm>
                <a:prstGeom prst="rect">
                  <a:avLst/>
                </a:prstGeom>
              </p:spPr>
            </p:pic>
            <p:pic>
              <p:nvPicPr>
                <p:cNvPr id="87" name="Picture 2" descr="Image result for KVM logo png">
                  <a:extLst>
                    <a:ext uri="{FF2B5EF4-FFF2-40B4-BE49-F238E27FC236}">
                      <a16:creationId xmlns:a16="http://schemas.microsoft.com/office/drawing/2014/main" id="{5B8CF06C-F1B9-D945-BCB2-86ED1C93563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59958" y="4504692"/>
                  <a:ext cx="504864" cy="159869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88" name="Picture 87">
                  <a:extLst>
                    <a:ext uri="{FF2B5EF4-FFF2-40B4-BE49-F238E27FC236}">
                      <a16:creationId xmlns:a16="http://schemas.microsoft.com/office/drawing/2014/main" id="{150585CF-8A5B-C343-8B4B-803D9633FA0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04361" y="4524385"/>
                  <a:ext cx="355438" cy="305823"/>
                </a:xfrm>
                <a:prstGeom prst="rect">
                  <a:avLst/>
                </a:prstGeom>
              </p:spPr>
            </p:pic>
            <p:pic>
              <p:nvPicPr>
                <p:cNvPr id="89" name="Picture 88">
                  <a:extLst>
                    <a:ext uri="{FF2B5EF4-FFF2-40B4-BE49-F238E27FC236}">
                      <a16:creationId xmlns:a16="http://schemas.microsoft.com/office/drawing/2014/main" id="{84B67CA6-D38B-8B45-95EB-0A65FD02626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06548" y="4484671"/>
                  <a:ext cx="329908" cy="320391"/>
                </a:xfrm>
                <a:prstGeom prst="rect">
                  <a:avLst/>
                </a:prstGeom>
              </p:spPr>
            </p:pic>
            <p:pic>
              <p:nvPicPr>
                <p:cNvPr id="90" name="Picture 89">
                  <a:extLst>
                    <a:ext uri="{FF2B5EF4-FFF2-40B4-BE49-F238E27FC236}">
                      <a16:creationId xmlns:a16="http://schemas.microsoft.com/office/drawing/2014/main" id="{A2257E59-C0D1-AA49-8A9A-7A94EF90B9A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750566" y="4281610"/>
                  <a:ext cx="769826" cy="201845"/>
                </a:xfrm>
                <a:prstGeom prst="rect">
                  <a:avLst/>
                </a:prstGeom>
              </p:spPr>
            </p:pic>
          </p:grp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BBBD2A81-95A4-3A4C-96E4-18319F632052}"/>
                  </a:ext>
                </a:extLst>
              </p:cNvPr>
              <p:cNvSpPr txBox="1"/>
              <p:nvPr/>
            </p:nvSpPr>
            <p:spPr>
              <a:xfrm>
                <a:off x="1282066" y="5913896"/>
                <a:ext cx="54534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/>
                  <a:t>NFVI</a:t>
                </a:r>
              </a:p>
            </p:txBody>
          </p:sp>
        </p:grpSp>
      </p:grp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7C218658-9060-2D42-9076-83EC672CE935}"/>
              </a:ext>
            </a:extLst>
          </p:cNvPr>
          <p:cNvCxnSpPr>
            <a:cxnSpLocks/>
          </p:cNvCxnSpPr>
          <p:nvPr/>
        </p:nvCxnSpPr>
        <p:spPr>
          <a:xfrm flipV="1">
            <a:off x="1656274" y="4843405"/>
            <a:ext cx="0" cy="319963"/>
          </a:xfrm>
          <a:prstGeom prst="straightConnector1">
            <a:avLst/>
          </a:prstGeom>
          <a:ln w="57150">
            <a:solidFill>
              <a:schemeClr val="accent6">
                <a:lumMod val="1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C3F45C49-BCA6-CD44-9A78-A4EA52692CDC}"/>
              </a:ext>
            </a:extLst>
          </p:cNvPr>
          <p:cNvCxnSpPr>
            <a:cxnSpLocks/>
          </p:cNvCxnSpPr>
          <p:nvPr/>
        </p:nvCxnSpPr>
        <p:spPr>
          <a:xfrm flipV="1">
            <a:off x="3319974" y="4843405"/>
            <a:ext cx="0" cy="319963"/>
          </a:xfrm>
          <a:prstGeom prst="straightConnector1">
            <a:avLst/>
          </a:prstGeom>
          <a:ln w="57150">
            <a:solidFill>
              <a:schemeClr val="accent6">
                <a:lumMod val="1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9E382BEF-346C-3E4D-A4FA-6FDCE9906109}"/>
              </a:ext>
            </a:extLst>
          </p:cNvPr>
          <p:cNvCxnSpPr>
            <a:cxnSpLocks/>
          </p:cNvCxnSpPr>
          <p:nvPr/>
        </p:nvCxnSpPr>
        <p:spPr>
          <a:xfrm flipV="1">
            <a:off x="4996374" y="4843405"/>
            <a:ext cx="0" cy="319963"/>
          </a:xfrm>
          <a:prstGeom prst="straightConnector1">
            <a:avLst/>
          </a:prstGeom>
          <a:ln w="57150">
            <a:solidFill>
              <a:schemeClr val="accent6">
                <a:lumMod val="1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7451891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93DF18F-BAA7-8A4A-9856-834DD058BE84}"/>
              </a:ext>
            </a:extLst>
          </p:cNvPr>
          <p:cNvSpPr txBox="1"/>
          <p:nvPr/>
        </p:nvSpPr>
        <p:spPr>
          <a:xfrm>
            <a:off x="5280338" y="3244334"/>
            <a:ext cx="1929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hlinkClick r:id="rId2"/>
              </a:rPr>
              <a:t>Use Mark C Slides</a:t>
            </a:r>
            <a:endParaRPr lang="en-US" b="1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44FD322-ED05-754C-85C2-2B2EA724C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State of the Community</a:t>
            </a:r>
          </a:p>
        </p:txBody>
      </p:sp>
    </p:spTree>
    <p:extLst>
      <p:ext uri="{BB962C8B-B14F-4D97-AF65-F5344CB8AC3E}">
        <p14:creationId xmlns:p14="http://schemas.microsoft.com/office/powerpoint/2010/main" val="1445117848"/>
      </p:ext>
    </p:extLst>
  </p:cSld>
  <p:clrMapOvr>
    <a:masterClrMapping/>
  </p:clrMapOvr>
  <p:transition>
    <p:wipe dir="r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E19D9358-06DE-3B49-A504-12C7AE6D1DD6}"/>
              </a:ext>
            </a:extLst>
          </p:cNvPr>
          <p:cNvSpPr/>
          <p:nvPr/>
        </p:nvSpPr>
        <p:spPr>
          <a:xfrm>
            <a:off x="1369471" y="2134357"/>
            <a:ext cx="3030615" cy="1549306"/>
          </a:xfrm>
          <a:prstGeom prst="roundRect">
            <a:avLst>
              <a:gd name="adj" fmla="val 9776"/>
            </a:avLst>
          </a:prstGeom>
          <a:solidFill>
            <a:srgbClr val="5B9BD5">
              <a:alpha val="5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b"/>
          <a:lstStyle/>
          <a:p>
            <a:pPr algn="ctr" defTabSz="457154">
              <a:defRPr/>
            </a:pPr>
            <a:r>
              <a:rPr lang="en-GB" b="1" kern="0" dirty="0">
                <a:solidFill>
                  <a:schemeClr val="bg1"/>
                </a:solidFill>
                <a:latin typeface="Calibri" panose="020F0502020204030204"/>
              </a:rPr>
              <a:t>RM – </a:t>
            </a:r>
            <a:r>
              <a:rPr lang="en-GB" b="1" kern="0" dirty="0">
                <a:solidFill>
                  <a:srgbClr val="FF0000"/>
                </a:solidFill>
                <a:latin typeface="Calibri" panose="020F0502020204030204"/>
              </a:rPr>
              <a:t>Appendix-a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ABFAD86-1A8A-A94D-A4ED-E0BFB0F697AC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Transition Plan – Exceptions Policies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22F461C-4DFC-5F43-A9F1-3E0145462512}"/>
              </a:ext>
            </a:extLst>
          </p:cNvPr>
          <p:cNvSpPr/>
          <p:nvPr/>
        </p:nvSpPr>
        <p:spPr>
          <a:xfrm>
            <a:off x="1362500" y="1338190"/>
            <a:ext cx="3030615" cy="738521"/>
          </a:xfrm>
          <a:prstGeom prst="roundRect">
            <a:avLst>
              <a:gd name="adj" fmla="val 9776"/>
            </a:avLst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b="1" kern="0" dirty="0">
                <a:solidFill>
                  <a:schemeClr val="bg1"/>
                </a:solidFill>
                <a:latin typeface="Calibri" panose="020F0502020204030204"/>
              </a:rPr>
              <a:t>RM – Target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B481FE4F-8BCF-E44A-99B4-7433EA5C3FAA}"/>
              </a:ext>
            </a:extLst>
          </p:cNvPr>
          <p:cNvSpPr/>
          <p:nvPr/>
        </p:nvSpPr>
        <p:spPr>
          <a:xfrm>
            <a:off x="8052639" y="1301077"/>
            <a:ext cx="3030616" cy="2254923"/>
          </a:xfrm>
          <a:prstGeom prst="roundRect">
            <a:avLst>
              <a:gd name="adj" fmla="val 9776"/>
            </a:avLst>
          </a:prstGeom>
          <a:solidFill>
            <a:srgbClr val="A6CD9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b"/>
          <a:lstStyle/>
          <a:p>
            <a:pPr algn="ctr" defTabSz="457154"/>
            <a:r>
              <a:rPr lang="en-GB" b="1" kern="0" dirty="0">
                <a:solidFill>
                  <a:prstClr val="white"/>
                </a:solidFill>
                <a:latin typeface="Calibri" panose="020F0502020204030204"/>
              </a:rPr>
              <a:t>RA – Target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44F4349-D5DB-6643-A2D1-26B758F02C63}"/>
              </a:ext>
            </a:extLst>
          </p:cNvPr>
          <p:cNvGrpSpPr/>
          <p:nvPr/>
        </p:nvGrpSpPr>
        <p:grpSpPr>
          <a:xfrm>
            <a:off x="2117857" y="2331389"/>
            <a:ext cx="1519900" cy="935674"/>
            <a:chOff x="907468" y="2106573"/>
            <a:chExt cx="1072201" cy="935674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EADEB12C-A55D-DF43-87AE-4252A63063C8}"/>
                </a:ext>
              </a:extLst>
            </p:cNvPr>
            <p:cNvGrpSpPr/>
            <p:nvPr/>
          </p:nvGrpSpPr>
          <p:grpSpPr>
            <a:xfrm>
              <a:off x="907468" y="2106573"/>
              <a:ext cx="1062370" cy="935674"/>
              <a:chOff x="3781918" y="4759286"/>
              <a:chExt cx="1062370" cy="935674"/>
            </a:xfrm>
          </p:grpSpPr>
          <p:sp>
            <p:nvSpPr>
              <p:cNvPr id="14" name="Rounded Rectangle 13">
                <a:extLst>
                  <a:ext uri="{FF2B5EF4-FFF2-40B4-BE49-F238E27FC236}">
                    <a16:creationId xmlns:a16="http://schemas.microsoft.com/office/drawing/2014/main" id="{D390088E-7A06-EB4B-ACBF-F62A048E1FC6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70" cy="935674"/>
              </a:xfrm>
              <a:prstGeom prst="roundRect">
                <a:avLst>
                  <a:gd name="adj" fmla="val 4795"/>
                </a:avLst>
              </a:prstGeom>
              <a:noFill/>
              <a:ln>
                <a:solidFill>
                  <a:srgbClr val="EE1F4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5" name="Rounded Rectangle 14">
                <a:extLst>
                  <a:ext uri="{FF2B5EF4-FFF2-40B4-BE49-F238E27FC236}">
                    <a16:creationId xmlns:a16="http://schemas.microsoft.com/office/drawing/2014/main" id="{930B30EA-BC37-E641-9800-3EDCC9E46C52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69" cy="319489"/>
              </a:xfrm>
              <a:prstGeom prst="roundRect">
                <a:avLst/>
              </a:prstGeom>
              <a:solidFill>
                <a:srgbClr val="EE1F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Exceptions</a:t>
                </a:r>
              </a:p>
            </p:txBody>
          </p: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EE554EB-80C6-D449-A170-07B77C62E224}"/>
                </a:ext>
              </a:extLst>
            </p:cNvPr>
            <p:cNvSpPr txBox="1"/>
            <p:nvPr/>
          </p:nvSpPr>
          <p:spPr>
            <a:xfrm>
              <a:off x="917305" y="2425167"/>
              <a:ext cx="1062364" cy="6001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/>
                <a:t>Exception Item 1 </a:t>
              </a:r>
            </a:p>
            <a:p>
              <a:pPr algn="ctr"/>
              <a:r>
                <a:rPr lang="en-US" sz="1100" b="1" dirty="0"/>
                <a:t>Exception Item 2</a:t>
              </a:r>
            </a:p>
            <a:p>
              <a:pPr algn="ctr"/>
              <a:r>
                <a:rPr lang="en-US" sz="1100" b="1" dirty="0"/>
                <a:t>Exception Item 3</a:t>
              </a:r>
            </a:p>
          </p:txBody>
        </p:sp>
      </p:grp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80659932-DB7C-5048-B640-264E52BEF0C7}"/>
              </a:ext>
            </a:extLst>
          </p:cNvPr>
          <p:cNvSpPr/>
          <p:nvPr/>
        </p:nvSpPr>
        <p:spPr>
          <a:xfrm>
            <a:off x="8052638" y="3683663"/>
            <a:ext cx="3030617" cy="1549306"/>
          </a:xfrm>
          <a:prstGeom prst="roundRect">
            <a:avLst>
              <a:gd name="adj" fmla="val 8921"/>
            </a:avLst>
          </a:prstGeom>
          <a:solidFill>
            <a:srgbClr val="A6CD95">
              <a:alpha val="5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b"/>
          <a:lstStyle/>
          <a:p>
            <a:pPr algn="ctr" defTabSz="457154"/>
            <a:r>
              <a:rPr lang="en-GB" b="1" kern="0" dirty="0">
                <a:solidFill>
                  <a:prstClr val="white"/>
                </a:solidFill>
                <a:latin typeface="Calibri" panose="020F0502020204030204"/>
              </a:rPr>
              <a:t>RA – </a:t>
            </a:r>
            <a:r>
              <a:rPr lang="en-GB" b="1" kern="0" dirty="0">
                <a:solidFill>
                  <a:srgbClr val="FF0000"/>
                </a:solidFill>
                <a:latin typeface="Calibri" panose="020F0502020204030204"/>
              </a:rPr>
              <a:t>Appendix-a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9BA8676-3086-7E4E-A744-1D77A3CE538A}"/>
              </a:ext>
            </a:extLst>
          </p:cNvPr>
          <p:cNvGrpSpPr/>
          <p:nvPr/>
        </p:nvGrpSpPr>
        <p:grpSpPr>
          <a:xfrm>
            <a:off x="8807996" y="3880695"/>
            <a:ext cx="1519900" cy="935674"/>
            <a:chOff x="907468" y="2106573"/>
            <a:chExt cx="1072201" cy="935674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C8509B4F-E88C-364E-8DFE-A9D6B3AB6228}"/>
                </a:ext>
              </a:extLst>
            </p:cNvPr>
            <p:cNvGrpSpPr/>
            <p:nvPr/>
          </p:nvGrpSpPr>
          <p:grpSpPr>
            <a:xfrm>
              <a:off x="907468" y="2106573"/>
              <a:ext cx="1062370" cy="935674"/>
              <a:chOff x="3781918" y="4759286"/>
              <a:chExt cx="1062370" cy="935674"/>
            </a:xfrm>
          </p:grpSpPr>
          <p:sp>
            <p:nvSpPr>
              <p:cNvPr id="26" name="Rounded Rectangle 25">
                <a:extLst>
                  <a:ext uri="{FF2B5EF4-FFF2-40B4-BE49-F238E27FC236}">
                    <a16:creationId xmlns:a16="http://schemas.microsoft.com/office/drawing/2014/main" id="{250F0FA9-1524-D240-9787-2C2D77294CBD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70" cy="935674"/>
              </a:xfrm>
              <a:prstGeom prst="roundRect">
                <a:avLst>
                  <a:gd name="adj" fmla="val 4795"/>
                </a:avLst>
              </a:prstGeom>
              <a:noFill/>
              <a:ln>
                <a:solidFill>
                  <a:srgbClr val="EE1F4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7" name="Rounded Rectangle 26">
                <a:extLst>
                  <a:ext uri="{FF2B5EF4-FFF2-40B4-BE49-F238E27FC236}">
                    <a16:creationId xmlns:a16="http://schemas.microsoft.com/office/drawing/2014/main" id="{B33E9AC4-B519-9D49-9B24-E21E40648ACB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69" cy="319489"/>
              </a:xfrm>
              <a:prstGeom prst="roundRect">
                <a:avLst/>
              </a:prstGeom>
              <a:solidFill>
                <a:srgbClr val="EE1F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Exceptions</a:t>
                </a:r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2D06CEA-C4F2-3C40-AA6B-E1674047F271}"/>
                </a:ext>
              </a:extLst>
            </p:cNvPr>
            <p:cNvSpPr txBox="1"/>
            <p:nvPr/>
          </p:nvSpPr>
          <p:spPr>
            <a:xfrm>
              <a:off x="917305" y="2425167"/>
              <a:ext cx="1062364" cy="6001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/>
                <a:t>Exception Item 1</a:t>
              </a:r>
            </a:p>
            <a:p>
              <a:pPr algn="ctr"/>
              <a:r>
                <a:rPr lang="en-US" sz="1100" b="1" dirty="0"/>
                <a:t>Exception Item 2</a:t>
              </a:r>
            </a:p>
            <a:p>
              <a:pPr algn="ctr"/>
              <a:r>
                <a:rPr lang="en-US" sz="1100" b="1" dirty="0"/>
                <a:t>Exception Item 3</a:t>
              </a:r>
            </a:p>
          </p:txBody>
        </p:sp>
      </p:grpSp>
      <p:sp>
        <p:nvSpPr>
          <p:cNvPr id="28" name="Right Arrow 27">
            <a:extLst>
              <a:ext uri="{FF2B5EF4-FFF2-40B4-BE49-F238E27FC236}">
                <a16:creationId xmlns:a16="http://schemas.microsoft.com/office/drawing/2014/main" id="{6123C3C0-E579-5846-BD37-37448ADC684D}"/>
              </a:ext>
            </a:extLst>
          </p:cNvPr>
          <p:cNvSpPr/>
          <p:nvPr/>
        </p:nvSpPr>
        <p:spPr>
          <a:xfrm>
            <a:off x="4393114" y="2516361"/>
            <a:ext cx="4214715" cy="785298"/>
          </a:xfrm>
          <a:prstGeom prst="rightArrow">
            <a:avLst/>
          </a:prstGeom>
          <a:solidFill>
            <a:schemeClr val="accent5">
              <a:lumMod val="25000"/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A014D826-712E-FC4D-B733-3467D7B022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552" y="4002257"/>
            <a:ext cx="7197648" cy="2166069"/>
          </a:xfrm>
        </p:spPr>
        <p:txBody>
          <a:bodyPr>
            <a:normAutofit lnSpcReduction="10000"/>
          </a:bodyPr>
          <a:lstStyle/>
          <a:p>
            <a:r>
              <a:rPr lang="en-US" sz="2000" dirty="0"/>
              <a:t>RA Core Components are designed </a:t>
            </a:r>
            <a:r>
              <a:rPr lang="en-US" sz="2000" b="1" dirty="0">
                <a:solidFill>
                  <a:srgbClr val="FF0000"/>
                </a:solidFill>
              </a:rPr>
              <a:t>to fulfill RM-Target </a:t>
            </a:r>
            <a:r>
              <a:rPr lang="en-US" sz="2000" dirty="0"/>
              <a:t>requirements..</a:t>
            </a:r>
          </a:p>
          <a:p>
            <a:r>
              <a:rPr lang="en-US" sz="2000" dirty="0"/>
              <a:t>Exception Items in RM are supported by RA through </a:t>
            </a:r>
            <a:r>
              <a:rPr lang="en-US" sz="2000" b="1" dirty="0">
                <a:solidFill>
                  <a:srgbClr val="FF0000"/>
                </a:solidFill>
              </a:rPr>
              <a:t>plugins/Extensions</a:t>
            </a:r>
            <a:r>
              <a:rPr lang="en-US" sz="2000" dirty="0"/>
              <a:t>.</a:t>
            </a:r>
          </a:p>
          <a:p>
            <a:r>
              <a:rPr lang="en-US" sz="2000" dirty="0"/>
              <a:t>Fully Conformant NFVI </a:t>
            </a:r>
            <a:r>
              <a:rPr lang="en-US" sz="2000" b="1" dirty="0">
                <a:solidFill>
                  <a:srgbClr val="FF0000"/>
                </a:solidFill>
              </a:rPr>
              <a:t>must be able to run </a:t>
            </a:r>
            <a:r>
              <a:rPr lang="en-US" sz="2000" dirty="0"/>
              <a:t>any VNFs/CNF (wither uses RM exceptions or not) with </a:t>
            </a:r>
            <a:r>
              <a:rPr lang="en-US" sz="2000" b="1" dirty="0">
                <a:solidFill>
                  <a:srgbClr val="FF0000"/>
                </a:solidFill>
              </a:rPr>
              <a:t>zero change </a:t>
            </a:r>
            <a:r>
              <a:rPr lang="en-US" sz="2000" dirty="0"/>
              <a:t>in VNFs/CNFs.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B9132C3-27A6-7740-BA9B-C07566BAF794}"/>
              </a:ext>
            </a:extLst>
          </p:cNvPr>
          <p:cNvSpPr txBox="1"/>
          <p:nvPr/>
        </p:nvSpPr>
        <p:spPr>
          <a:xfrm>
            <a:off x="8607831" y="1546173"/>
            <a:ext cx="1906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10000"/>
                  </a:schemeClr>
                </a:solidFill>
              </a:rPr>
              <a:t>Core Components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AA61B17-5F04-CB42-BB09-43D3C2114171}"/>
              </a:ext>
            </a:extLst>
          </p:cNvPr>
          <p:cNvSpPr txBox="1"/>
          <p:nvPr/>
        </p:nvSpPr>
        <p:spPr>
          <a:xfrm>
            <a:off x="8607830" y="2729964"/>
            <a:ext cx="1827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10000"/>
                  </a:schemeClr>
                </a:solidFill>
              </a:rPr>
              <a:t>Plugins/Extensions</a:t>
            </a:r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E030A55C-4975-0943-BE25-78F55CCACFBF}"/>
              </a:ext>
            </a:extLst>
          </p:cNvPr>
          <p:cNvSpPr/>
          <p:nvPr/>
        </p:nvSpPr>
        <p:spPr>
          <a:xfrm>
            <a:off x="4393114" y="1338190"/>
            <a:ext cx="4214716" cy="785298"/>
          </a:xfrm>
          <a:prstGeom prst="rightArrow">
            <a:avLst/>
          </a:prstGeom>
          <a:solidFill>
            <a:schemeClr val="accent5">
              <a:lumMod val="25000"/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4455150"/>
      </p:ext>
    </p:extLst>
  </p:cSld>
  <p:clrMapOvr>
    <a:masterClrMapping/>
  </p:clrMapOvr>
  <p:transition>
    <p:wipe dir="r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731EE9-9BDE-D149-80F2-DED004D5F9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6800" y="1638300"/>
            <a:ext cx="4940300" cy="4048126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b="1" dirty="0"/>
              <a:t>More on </a:t>
            </a:r>
            <a:r>
              <a:rPr lang="en-US" b="1" dirty="0">
                <a:solidFill>
                  <a:srgbClr val="FF0000"/>
                </a:solidFill>
              </a:rPr>
              <a:t>Day 4</a:t>
            </a:r>
            <a:r>
              <a:rPr lang="en-US" b="1" dirty="0"/>
              <a:t> (9:00 – 10:30).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4746622-7635-7C47-97B9-FEFAA9556B9C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 Adoption &amp; Roadmap</a:t>
            </a:r>
          </a:p>
        </p:txBody>
      </p:sp>
    </p:spTree>
    <p:extLst>
      <p:ext uri="{BB962C8B-B14F-4D97-AF65-F5344CB8AC3E}">
        <p14:creationId xmlns:p14="http://schemas.microsoft.com/office/powerpoint/2010/main" val="2690432413"/>
      </p:ext>
    </p:extLst>
  </p:cSld>
  <p:clrMapOvr>
    <a:masterClrMapping/>
  </p:clrMapOvr>
  <p:transition>
    <p:wipe dir="r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577116-45C6-E847-81EB-104A28AB6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Common NFVI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</a:rPr>
              <a:t>OVP Ph2.0</a:t>
            </a:r>
            <a:endParaRPr lang="en-US" i="1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188E9C2-A81B-474F-AF72-535A19212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January 14, 2020 (14:00 – 15:30)</a:t>
            </a:r>
          </a:p>
        </p:txBody>
      </p:sp>
    </p:spTree>
    <p:extLst>
      <p:ext uri="{BB962C8B-B14F-4D97-AF65-F5344CB8AC3E}">
        <p14:creationId xmlns:p14="http://schemas.microsoft.com/office/powerpoint/2010/main" val="1745721999"/>
      </p:ext>
    </p:extLst>
  </p:cSld>
  <p:clrMapOvr>
    <a:masterClrMapping/>
  </p:clrMapOvr>
  <p:transition>
    <p:wipe dir="r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19C9E-F5E1-5946-8FF6-7E646CD86B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2800" y="1714500"/>
            <a:ext cx="8205926" cy="3971926"/>
          </a:xfrm>
        </p:spPr>
        <p:txBody>
          <a:bodyPr/>
          <a:lstStyle/>
          <a:p>
            <a:pPr>
              <a:lnSpc>
                <a:spcPct val="150000"/>
              </a:lnSpc>
            </a:pPr>
            <a:endParaRPr lang="en-US" dirty="0">
              <a:hlinkClick r:id="rId2"/>
            </a:endParaRPr>
          </a:p>
          <a:p>
            <a:pPr>
              <a:lnSpc>
                <a:spcPct val="150000"/>
              </a:lnSpc>
            </a:pPr>
            <a:endParaRPr lang="en-US" dirty="0">
              <a:hlinkClick r:id="rId2"/>
            </a:endParaRPr>
          </a:p>
          <a:p>
            <a:pPr>
              <a:lnSpc>
                <a:spcPct val="150000"/>
              </a:lnSpc>
            </a:pPr>
            <a:r>
              <a:rPr lang="en-US" dirty="0">
                <a:hlinkClick r:id="rId2"/>
              </a:rPr>
              <a:t>https://etherpad.opnfv.org/p/OVPp2_Kickoff</a:t>
            </a: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5A27F19-C10F-8842-AE49-65D7CDEE71B1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OVP Phase 2.0</a:t>
            </a:r>
          </a:p>
        </p:txBody>
      </p:sp>
    </p:spTree>
    <p:extLst>
      <p:ext uri="{BB962C8B-B14F-4D97-AF65-F5344CB8AC3E}">
        <p14:creationId xmlns:p14="http://schemas.microsoft.com/office/powerpoint/2010/main" val="3010968406"/>
      </p:ext>
    </p:extLst>
  </p:cSld>
  <p:clrMapOvr>
    <a:masterClrMapping/>
  </p:clrMapOvr>
  <p:transition>
    <p:wipe dir="r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577116-45C6-E847-81EB-104A28AB6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Common NFVI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</a:rPr>
              <a:t>Beyond </a:t>
            </a:r>
            <a:r>
              <a:rPr lang="en-US" sz="4000" b="1" i="1" dirty="0" err="1">
                <a:solidFill>
                  <a:srgbClr val="FFFF00"/>
                </a:solidFill>
              </a:rPr>
              <a:t>Snezka</a:t>
            </a:r>
            <a:endParaRPr lang="en-US" i="1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188E9C2-A81B-474F-AF72-535A19212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January 14, 2020 (16:00 – 16:45)</a:t>
            </a:r>
          </a:p>
        </p:txBody>
      </p:sp>
    </p:spTree>
    <p:extLst>
      <p:ext uri="{BB962C8B-B14F-4D97-AF65-F5344CB8AC3E}">
        <p14:creationId xmlns:p14="http://schemas.microsoft.com/office/powerpoint/2010/main" val="4267925873"/>
      </p:ext>
    </p:extLst>
  </p:cSld>
  <p:clrMapOvr>
    <a:masterClrMapping/>
  </p:clrMapOvr>
  <p:transition>
    <p:wipe dir="r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19C9E-F5E1-5946-8FF6-7E646CD86B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94200" y="1335088"/>
            <a:ext cx="7164526" cy="4351338"/>
          </a:xfrm>
        </p:spPr>
        <p:txBody>
          <a:bodyPr/>
          <a:lstStyle/>
          <a:p>
            <a:pPr>
              <a:lnSpc>
                <a:spcPct val="150000"/>
              </a:lnSpc>
            </a:pPr>
            <a:endParaRPr lang="en-US" dirty="0"/>
          </a:p>
          <a:p>
            <a:pPr>
              <a:lnSpc>
                <a:spcPct val="150000"/>
              </a:lnSpc>
            </a:pPr>
            <a:endParaRPr lang="en-US" dirty="0"/>
          </a:p>
          <a:p>
            <a:pPr>
              <a:lnSpc>
                <a:spcPct val="150000"/>
              </a:lnSpc>
            </a:pPr>
            <a:r>
              <a:rPr lang="en-US" dirty="0"/>
              <a:t>What would you like to see?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5D1CF12-151D-4C4B-8D17-D3B257343DD0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Beyond </a:t>
            </a:r>
            <a:r>
              <a:rPr lang="en-US" dirty="0" err="1"/>
              <a:t>Snezka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7556129"/>
      </p:ext>
    </p:extLst>
  </p:cSld>
  <p:clrMapOvr>
    <a:masterClrMapping/>
  </p:clrMapOvr>
  <p:transition>
    <p:wipe dir="r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577116-45C6-E847-81EB-104A28AB6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Common NFVI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</a:rPr>
              <a:t>Community Structure, Methods, &amp; Tools</a:t>
            </a:r>
            <a:endParaRPr lang="en-US" i="1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188E9C2-A81B-474F-AF72-535A19212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January 15, 2020 (9:45 – 11:45)</a:t>
            </a:r>
          </a:p>
        </p:txBody>
      </p:sp>
    </p:spTree>
    <p:extLst>
      <p:ext uri="{BB962C8B-B14F-4D97-AF65-F5344CB8AC3E}">
        <p14:creationId xmlns:p14="http://schemas.microsoft.com/office/powerpoint/2010/main" val="1949599341"/>
      </p:ext>
    </p:extLst>
  </p:cSld>
  <p:clrMapOvr>
    <a:masterClrMapping/>
  </p:clrMapOvr>
  <p:transition>
    <p:wipe dir="r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622E4994-38A1-9A4E-964F-91350E726729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Consensus-based Decision Making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71A2D74-3333-1743-954C-413F206BACA8}"/>
              </a:ext>
            </a:extLst>
          </p:cNvPr>
          <p:cNvGrpSpPr/>
          <p:nvPr/>
        </p:nvGrpSpPr>
        <p:grpSpPr>
          <a:xfrm>
            <a:off x="617119" y="2311241"/>
            <a:ext cx="11053326" cy="2004358"/>
            <a:chOff x="617119" y="2912979"/>
            <a:chExt cx="11053326" cy="2004358"/>
          </a:xfrm>
        </p:grpSpPr>
        <p:sp>
          <p:nvSpPr>
            <p:cNvPr id="2" name="Rounded Rectangle 1">
              <a:extLst>
                <a:ext uri="{FF2B5EF4-FFF2-40B4-BE49-F238E27FC236}">
                  <a16:creationId xmlns:a16="http://schemas.microsoft.com/office/drawing/2014/main" id="{ADFDA348-7D69-4241-A5F9-2F601F3DA132}"/>
                </a:ext>
              </a:extLst>
            </p:cNvPr>
            <p:cNvSpPr/>
            <p:nvPr/>
          </p:nvSpPr>
          <p:spPr>
            <a:xfrm>
              <a:off x="617119" y="2918740"/>
              <a:ext cx="10940896" cy="1998597"/>
            </a:xfrm>
            <a:prstGeom prst="roundRect">
              <a:avLst>
                <a:gd name="adj" fmla="val 11165"/>
              </a:avLst>
            </a:prstGeom>
            <a:noFill/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1E2341B4-12FE-9C4D-8FDC-4ACBAAC30C37}"/>
                </a:ext>
              </a:extLst>
            </p:cNvPr>
            <p:cNvGrpSpPr/>
            <p:nvPr/>
          </p:nvGrpSpPr>
          <p:grpSpPr>
            <a:xfrm>
              <a:off x="841980" y="3037020"/>
              <a:ext cx="1282787" cy="1695419"/>
              <a:chOff x="963774" y="1555161"/>
              <a:chExt cx="1005399" cy="1378863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6FCE44B3-569D-BC4A-8700-EEB616635A9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010511" y="1555161"/>
                <a:ext cx="911924" cy="984070"/>
              </a:xfrm>
              <a:prstGeom prst="rect">
                <a:avLst/>
              </a:prstGeom>
            </p:spPr>
          </p:pic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46464B9-0ECB-874E-846E-68F37F8034F0}"/>
                  </a:ext>
                </a:extLst>
              </p:cNvPr>
              <p:cNvSpPr txBox="1"/>
              <p:nvPr/>
            </p:nvSpPr>
            <p:spPr>
              <a:xfrm>
                <a:off x="963774" y="2508496"/>
                <a:ext cx="1005399" cy="4255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/>
                  <a:t>Voting </a:t>
                </a:r>
              </a:p>
              <a:p>
                <a:pPr algn="ctr"/>
                <a:r>
                  <a:rPr lang="en-US" sz="1400" dirty="0"/>
                  <a:t>Representative</a:t>
                </a:r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4B669BA-12CA-3049-900A-1DE9B8AE98C3}"/>
                </a:ext>
              </a:extLst>
            </p:cNvPr>
            <p:cNvSpPr/>
            <p:nvPr/>
          </p:nvSpPr>
          <p:spPr>
            <a:xfrm>
              <a:off x="2460455" y="4578783"/>
              <a:ext cx="9209990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>
                  <a:hlinkClick r:id="rId4"/>
                </a:rPr>
                <a:t>https://github.com/cntt-n/CNTT/blob/master/doc/gov/chapters/chapter05.md#52-voting-representatives</a:t>
              </a:r>
              <a:endParaRPr lang="en-US" sz="1600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19281CE-66B4-6D41-BC0E-33391257B9AA}"/>
                </a:ext>
              </a:extLst>
            </p:cNvPr>
            <p:cNvSpPr txBox="1"/>
            <p:nvPr/>
          </p:nvSpPr>
          <p:spPr>
            <a:xfrm>
              <a:off x="2349627" y="2912979"/>
              <a:ext cx="9131026" cy="16946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400" dirty="0">
                  <a:solidFill>
                    <a:srgbClr val="10813D"/>
                  </a:solidFill>
                </a:rPr>
                <a:t>✓</a:t>
              </a:r>
              <a:r>
                <a:rPr lang="en-US" sz="2400" dirty="0"/>
                <a:t> Physically Attended at least ONE F2F Workshop in the past 6 months. </a:t>
              </a:r>
            </a:p>
            <a:p>
              <a:pPr>
                <a:lnSpc>
                  <a:spcPct val="150000"/>
                </a:lnSpc>
              </a:pPr>
              <a:r>
                <a:rPr lang="en-US" sz="2400" dirty="0">
                  <a:solidFill>
                    <a:srgbClr val="10813D"/>
                  </a:solidFill>
                </a:rPr>
                <a:t>✓</a:t>
              </a:r>
              <a:r>
                <a:rPr lang="en-US" sz="2400" dirty="0"/>
                <a:t> Attended at least FIVE CNTT Meetings in the past 3 months. </a:t>
              </a:r>
            </a:p>
            <a:p>
              <a:pPr>
                <a:lnSpc>
                  <a:spcPct val="150000"/>
                </a:lnSpc>
              </a:pPr>
              <a:r>
                <a:rPr lang="en-US" sz="2400" dirty="0">
                  <a:solidFill>
                    <a:srgbClr val="10813D"/>
                  </a:solidFill>
                </a:rPr>
                <a:t>✓</a:t>
              </a:r>
              <a:r>
                <a:rPr lang="en-US" sz="2400" dirty="0"/>
                <a:t> Provided enough Contributions into GitHub.   </a:t>
              </a:r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583E7436-6C16-1C42-9C4D-067AB7E4165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0235" y="1305780"/>
            <a:ext cx="1358785" cy="90359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ABB8716-773C-0E49-9E28-1B55487D0270}"/>
              </a:ext>
            </a:extLst>
          </p:cNvPr>
          <p:cNvSpPr txBox="1"/>
          <p:nvPr/>
        </p:nvSpPr>
        <p:spPr>
          <a:xfrm>
            <a:off x="3029019" y="1416740"/>
            <a:ext cx="7866467" cy="671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>
                <a:solidFill>
                  <a:srgbClr val="10813D"/>
                </a:solidFill>
              </a:rPr>
              <a:t> </a:t>
            </a:r>
            <a:r>
              <a:rPr lang="en-US" sz="2800" b="1" dirty="0"/>
              <a:t>Goal is </a:t>
            </a:r>
            <a:r>
              <a:rPr lang="en-US" sz="2800" b="1" dirty="0">
                <a:solidFill>
                  <a:srgbClr val="FF0000"/>
                </a:solidFill>
              </a:rPr>
              <a:t>ALWAYS</a:t>
            </a:r>
            <a:r>
              <a:rPr lang="en-US" sz="2800" b="1" dirty="0"/>
              <a:t> to get consensus on </a:t>
            </a:r>
            <a:r>
              <a:rPr lang="en-US" sz="2800" b="1" dirty="0">
                <a:solidFill>
                  <a:srgbClr val="FF0000"/>
                </a:solidFill>
              </a:rPr>
              <a:t>EVERYTHING</a:t>
            </a:r>
            <a:r>
              <a:rPr lang="en-US" sz="2800" b="1" dirty="0"/>
              <a:t>   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210D59A-1A0D-4346-89E3-21CF419E0A08}"/>
              </a:ext>
            </a:extLst>
          </p:cNvPr>
          <p:cNvGrpSpPr/>
          <p:nvPr/>
        </p:nvGrpSpPr>
        <p:grpSpPr>
          <a:xfrm>
            <a:off x="1066296" y="5125130"/>
            <a:ext cx="3206539" cy="700088"/>
            <a:chOff x="-1120613" y="5137754"/>
            <a:chExt cx="3206539" cy="700088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773D775D-8F5D-1B42-8468-54E23EBFF35F}"/>
                </a:ext>
              </a:extLst>
            </p:cNvPr>
            <p:cNvGrpSpPr/>
            <p:nvPr/>
          </p:nvGrpSpPr>
          <p:grpSpPr>
            <a:xfrm>
              <a:off x="617119" y="5137754"/>
              <a:ext cx="1468807" cy="700088"/>
              <a:chOff x="4132919" y="5385276"/>
              <a:chExt cx="1468807" cy="700088"/>
            </a:xfrm>
          </p:grpSpPr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727037AD-8B8F-7344-99FA-4FB41D04CB1D}"/>
                  </a:ext>
                </a:extLst>
              </p:cNvPr>
              <p:cNvSpPr/>
              <p:nvPr/>
            </p:nvSpPr>
            <p:spPr>
              <a:xfrm>
                <a:off x="4487301" y="5385276"/>
                <a:ext cx="1114425" cy="700088"/>
              </a:xfrm>
              <a:prstGeom prst="rect">
                <a:avLst/>
              </a:prstGeom>
              <a:solidFill>
                <a:schemeClr val="accent6">
                  <a:lumMod val="1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/>
                  <a:t>Tech/Gov Steering Meeting</a:t>
                </a:r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332812D2-B521-7040-AC8C-347D4326680A}"/>
                  </a:ext>
                </a:extLst>
              </p:cNvPr>
              <p:cNvSpPr/>
              <p:nvPr/>
            </p:nvSpPr>
            <p:spPr>
              <a:xfrm>
                <a:off x="4132919" y="5471918"/>
                <a:ext cx="523801" cy="52680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/>
                  <a:t>A</a:t>
                </a:r>
              </a:p>
            </p:txBody>
          </p:sp>
        </p:grpSp>
        <p:cxnSp>
          <p:nvCxnSpPr>
            <p:cNvPr id="21" name="Elbow Connector 20">
              <a:extLst>
                <a:ext uri="{FF2B5EF4-FFF2-40B4-BE49-F238E27FC236}">
                  <a16:creationId xmlns:a16="http://schemas.microsoft.com/office/drawing/2014/main" id="{42F5AA33-857C-1B45-B49E-B1C4CBB28377}"/>
                </a:ext>
              </a:extLst>
            </p:cNvPr>
            <p:cNvCxnSpPr>
              <a:cxnSpLocks/>
              <a:endCxn id="17" idx="2"/>
            </p:cNvCxnSpPr>
            <p:nvPr/>
          </p:nvCxnSpPr>
          <p:spPr>
            <a:xfrm>
              <a:off x="-1067661" y="5487797"/>
              <a:ext cx="1684780" cy="1"/>
            </a:xfrm>
            <a:prstGeom prst="bentConnector3">
              <a:avLst>
                <a:gd name="adj1" fmla="val 50000"/>
              </a:avLst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4AB5BF8-9651-D24C-AE13-FA2BFCF6531C}"/>
                </a:ext>
              </a:extLst>
            </p:cNvPr>
            <p:cNvSpPr txBox="1"/>
            <p:nvPr/>
          </p:nvSpPr>
          <p:spPr>
            <a:xfrm>
              <a:off x="-1120613" y="5229336"/>
              <a:ext cx="16368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No consensus reached!</a:t>
              </a:r>
            </a:p>
          </p:txBody>
        </p:sp>
      </p:grp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F8D9444-9FD9-7946-92EA-1CFD48F046DF}"/>
              </a:ext>
            </a:extLst>
          </p:cNvPr>
          <p:cNvCxnSpPr>
            <a:cxnSpLocks/>
            <a:stCxn id="16" idx="3"/>
          </p:cNvCxnSpPr>
          <p:nvPr/>
        </p:nvCxnSpPr>
        <p:spPr>
          <a:xfrm>
            <a:off x="4272835" y="5475174"/>
            <a:ext cx="822609" cy="220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AA7923AC-E363-E540-BDA6-F1111F30E160}"/>
              </a:ext>
            </a:extLst>
          </p:cNvPr>
          <p:cNvCxnSpPr>
            <a:cxnSpLocks/>
          </p:cNvCxnSpPr>
          <p:nvPr/>
        </p:nvCxnSpPr>
        <p:spPr>
          <a:xfrm>
            <a:off x="6942958" y="5468566"/>
            <a:ext cx="1845442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6D848742-404F-B44F-BD8C-2BA1E2967DDB}"/>
              </a:ext>
            </a:extLst>
          </p:cNvPr>
          <p:cNvSpPr txBox="1"/>
          <p:nvPr/>
        </p:nvSpPr>
        <p:spPr>
          <a:xfrm>
            <a:off x="7108531" y="5164261"/>
            <a:ext cx="14124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50% Votes Needed!</a:t>
            </a:r>
          </a:p>
        </p:txBody>
      </p:sp>
      <p:pic>
        <p:nvPicPr>
          <p:cNvPr id="72" name="Picture 71">
            <a:extLst>
              <a:ext uri="{FF2B5EF4-FFF2-40B4-BE49-F238E27FC236}">
                <a16:creationId xmlns:a16="http://schemas.microsoft.com/office/drawing/2014/main" id="{0C926A8C-C0D3-8243-8E75-48E634C8432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73722">
            <a:off x="5199032" y="4519482"/>
            <a:ext cx="1507438" cy="1752835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19176D31-3FB3-1944-B48A-ADE36F7D824E}"/>
              </a:ext>
            </a:extLst>
          </p:cNvPr>
          <p:cNvGrpSpPr/>
          <p:nvPr/>
        </p:nvGrpSpPr>
        <p:grpSpPr>
          <a:xfrm>
            <a:off x="8904637" y="464314"/>
            <a:ext cx="1223249" cy="737974"/>
            <a:chOff x="9538813" y="405399"/>
            <a:chExt cx="1223249" cy="737974"/>
          </a:xfrm>
        </p:grpSpPr>
        <p:pic>
          <p:nvPicPr>
            <p:cNvPr id="27" name="Content Placeholder 5">
              <a:extLst>
                <a:ext uri="{FF2B5EF4-FFF2-40B4-BE49-F238E27FC236}">
                  <a16:creationId xmlns:a16="http://schemas.microsoft.com/office/drawing/2014/main" id="{7F2E6CE2-099D-7C44-A62A-AE009CEAB76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538813" y="405399"/>
              <a:ext cx="746200" cy="737974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61A3926-A79B-E342-A5EF-FDDF539D4840}"/>
                </a:ext>
              </a:extLst>
            </p:cNvPr>
            <p:cNvSpPr txBox="1"/>
            <p:nvPr/>
          </p:nvSpPr>
          <p:spPr>
            <a:xfrm>
              <a:off x="10187866" y="488729"/>
              <a:ext cx="574196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171616"/>
                  </a:solidFill>
                </a:rPr>
                <a:t>PR#</a:t>
              </a:r>
            </a:p>
            <a:p>
              <a:pPr algn="ctr"/>
              <a:r>
                <a:rPr lang="en-US" sz="2000" b="1" dirty="0">
                  <a:solidFill>
                    <a:srgbClr val="171616"/>
                  </a:solidFill>
                  <a:hlinkClick r:id="rId8"/>
                </a:rPr>
                <a:t>897</a:t>
              </a:r>
              <a:endParaRPr lang="en-US" sz="1400" b="1" dirty="0">
                <a:solidFill>
                  <a:srgbClr val="171616"/>
                </a:solidFill>
              </a:endParaRP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9398BD81-C916-9C4B-94C7-380E94C81292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1648" y="4906332"/>
            <a:ext cx="1761667" cy="1124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72659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21C2211-ECFF-DA44-8A03-0B362B14D76F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Nomination and Selection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E1F7B4B-A832-7D40-9A6A-2AA4F683C60C}"/>
              </a:ext>
            </a:extLst>
          </p:cNvPr>
          <p:cNvGrpSpPr/>
          <p:nvPr/>
        </p:nvGrpSpPr>
        <p:grpSpPr>
          <a:xfrm>
            <a:off x="625552" y="1402677"/>
            <a:ext cx="10932462" cy="1124623"/>
            <a:chOff x="2641600" y="1714500"/>
            <a:chExt cx="10561716" cy="1257300"/>
          </a:xfrm>
        </p:grpSpPr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111C121C-FB10-024C-A9B5-C4C6564ABE65}"/>
                </a:ext>
              </a:extLst>
            </p:cNvPr>
            <p:cNvSpPr/>
            <p:nvPr/>
          </p:nvSpPr>
          <p:spPr>
            <a:xfrm>
              <a:off x="3120145" y="1714500"/>
              <a:ext cx="10083171" cy="1257300"/>
            </a:xfrm>
            <a:prstGeom prst="roundRect">
              <a:avLst/>
            </a:prstGeom>
            <a:solidFill>
              <a:sysClr val="window" lastClr="FFFFFF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R="0" lvl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1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1CC8A765-E857-4E41-BCF9-D5AF1BBEC8C3}"/>
                </a:ext>
              </a:extLst>
            </p:cNvPr>
            <p:cNvSpPr/>
            <p:nvPr/>
          </p:nvSpPr>
          <p:spPr>
            <a:xfrm>
              <a:off x="2641600" y="1714500"/>
              <a:ext cx="1270000" cy="1257300"/>
            </a:xfrm>
            <a:prstGeom prst="roundRect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027D4EF-601C-304B-9A16-485963B3BA53}"/>
              </a:ext>
            </a:extLst>
          </p:cNvPr>
          <p:cNvGrpSpPr/>
          <p:nvPr/>
        </p:nvGrpSpPr>
        <p:grpSpPr>
          <a:xfrm>
            <a:off x="625552" y="2769203"/>
            <a:ext cx="10932462" cy="1302194"/>
            <a:chOff x="2641600" y="1714500"/>
            <a:chExt cx="10561716" cy="1257300"/>
          </a:xfrm>
        </p:grpSpPr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123D7BB5-9D5A-2D40-8CA3-79F652039605}"/>
                </a:ext>
              </a:extLst>
            </p:cNvPr>
            <p:cNvSpPr/>
            <p:nvPr/>
          </p:nvSpPr>
          <p:spPr>
            <a:xfrm>
              <a:off x="3120145" y="1714500"/>
              <a:ext cx="10083171" cy="1257300"/>
            </a:xfrm>
            <a:prstGeom prst="roundRect">
              <a:avLst/>
            </a:prstGeom>
            <a:solidFill>
              <a:sysClr val="window" lastClr="FFFFFF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44E278F3-4127-5047-8CD8-FAF7C156EB93}"/>
                </a:ext>
              </a:extLst>
            </p:cNvPr>
            <p:cNvSpPr/>
            <p:nvPr/>
          </p:nvSpPr>
          <p:spPr>
            <a:xfrm>
              <a:off x="2641600" y="1714500"/>
              <a:ext cx="1270000" cy="1257300"/>
            </a:xfrm>
            <a:prstGeom prst="roundRect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A57BD0A8-F99A-1049-9A92-979A88F14A7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983" y="1577638"/>
            <a:ext cx="1189718" cy="7747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31273352-43E6-224B-A47D-54C3E02FE2D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279" y="2950853"/>
            <a:ext cx="885125" cy="885125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6DED4EE5-621B-9D4A-A604-36B506109514}"/>
              </a:ext>
            </a:extLst>
          </p:cNvPr>
          <p:cNvSpPr/>
          <p:nvPr/>
        </p:nvSpPr>
        <p:spPr>
          <a:xfrm>
            <a:off x="1282841" y="5677445"/>
            <a:ext cx="100035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https://github.com/cntt-n/CNTT/blob/master/doc/gov/chapters/chapter04.md#4-nomination-and-selection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09445C0-A836-C14C-AB01-963AD7D29D0C}"/>
              </a:ext>
            </a:extLst>
          </p:cNvPr>
          <p:cNvSpPr txBox="1"/>
          <p:nvPr/>
        </p:nvSpPr>
        <p:spPr>
          <a:xfrm>
            <a:off x="2079301" y="1523586"/>
            <a:ext cx="828502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1400" dirty="0"/>
              <a:t>One Lead and up to two Co-leads positions are available per each WS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400" dirty="0"/>
              <a:t>Any individual can nominate someone else for a lead/co-lead position (requires acceptance from the nominee)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400" dirty="0"/>
              <a:t>Any individual can self nominate themselves for a Lead/Co-Lead position as long they agree to CNTT </a:t>
            </a:r>
            <a:r>
              <a:rPr lang="en-US" sz="1400" dirty="0" err="1"/>
              <a:t>ToR</a:t>
            </a:r>
            <a:r>
              <a:rPr lang="en-US" sz="1400" dirty="0"/>
              <a:t>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400" dirty="0"/>
              <a:t>One individual can self-nominate themselves to as many positions as they like.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A2E2A97-486A-F946-8D4E-6D554E93C19E}"/>
              </a:ext>
            </a:extLst>
          </p:cNvPr>
          <p:cNvSpPr txBox="1"/>
          <p:nvPr/>
        </p:nvSpPr>
        <p:spPr>
          <a:xfrm>
            <a:off x="2079301" y="2828261"/>
            <a:ext cx="864428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1400" dirty="0"/>
              <a:t>Nomination deadline will be determined by Technical or Governance Steering (depending on the nature of the WS)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400" dirty="0"/>
              <a:t>No voting will be required if number of nominations received less than available positions.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400" dirty="0"/>
              <a:t>Online Voting process will take place to select candidate(s) from the nominee list for any given position 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400" dirty="0"/>
              <a:t>Only Voting representatives can vote (from the up to date voting representative list).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400" dirty="0"/>
              <a:t>Candidate(s) who receives the highest number of votes wins.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991CB51-B7A5-904F-9596-4040D6FDD9A3}"/>
              </a:ext>
            </a:extLst>
          </p:cNvPr>
          <p:cNvGrpSpPr/>
          <p:nvPr/>
        </p:nvGrpSpPr>
        <p:grpSpPr>
          <a:xfrm>
            <a:off x="625975" y="4330701"/>
            <a:ext cx="11040296" cy="1302194"/>
            <a:chOff x="625552" y="4366572"/>
            <a:chExt cx="11040296" cy="1302194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F2EF694A-E0D7-9D4A-A6FA-45B85891E2EA}"/>
                </a:ext>
              </a:extLst>
            </p:cNvPr>
            <p:cNvGrpSpPr/>
            <p:nvPr/>
          </p:nvGrpSpPr>
          <p:grpSpPr>
            <a:xfrm>
              <a:off x="625552" y="4366572"/>
              <a:ext cx="10932462" cy="1302194"/>
              <a:chOff x="625552" y="4514177"/>
              <a:chExt cx="10932462" cy="1124623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3F025075-E7FB-E14B-9FB0-DC365B94A36D}"/>
                  </a:ext>
                </a:extLst>
              </p:cNvPr>
              <p:cNvGrpSpPr/>
              <p:nvPr/>
            </p:nvGrpSpPr>
            <p:grpSpPr>
              <a:xfrm>
                <a:off x="625552" y="4514177"/>
                <a:ext cx="10932462" cy="1124623"/>
                <a:chOff x="2641600" y="1714500"/>
                <a:chExt cx="10561716" cy="1257300"/>
              </a:xfrm>
            </p:grpSpPr>
            <p:sp>
              <p:nvSpPr>
                <p:cNvPr id="17" name="Rounded Rectangle 16">
                  <a:extLst>
                    <a:ext uri="{FF2B5EF4-FFF2-40B4-BE49-F238E27FC236}">
                      <a16:creationId xmlns:a16="http://schemas.microsoft.com/office/drawing/2014/main" id="{BC959E27-0EAD-7F42-A517-B837DDD12DC3}"/>
                    </a:ext>
                  </a:extLst>
                </p:cNvPr>
                <p:cNvSpPr/>
                <p:nvPr/>
              </p:nvSpPr>
              <p:spPr>
                <a:xfrm>
                  <a:off x="3120145" y="1714500"/>
                  <a:ext cx="10083171" cy="1257300"/>
                </a:xfrm>
                <a:prstGeom prst="roundRect">
                  <a:avLst/>
                </a:pr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8" name="Rounded Rectangle 17">
                  <a:extLst>
                    <a:ext uri="{FF2B5EF4-FFF2-40B4-BE49-F238E27FC236}">
                      <a16:creationId xmlns:a16="http://schemas.microsoft.com/office/drawing/2014/main" id="{C3594307-D0BC-354D-8325-035985E92D9F}"/>
                    </a:ext>
                  </a:extLst>
                </p:cNvPr>
                <p:cNvSpPr/>
                <p:nvPr/>
              </p:nvSpPr>
              <p:spPr>
                <a:xfrm>
                  <a:off x="2641600" y="1714500"/>
                  <a:ext cx="1270000" cy="1257300"/>
                </a:xfrm>
                <a:prstGeom prst="roundRect">
                  <a:avLst/>
                </a:pr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1794FDFA-05A4-0946-A9C0-44ABAA94E6D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69252" y="4662594"/>
                <a:ext cx="1026332" cy="822848"/>
              </a:xfrm>
              <a:prstGeom prst="rect">
                <a:avLst/>
              </a:prstGeom>
            </p:spPr>
          </p:pic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140CF5F-0998-4C42-BE2E-1900B69618D3}"/>
                </a:ext>
              </a:extLst>
            </p:cNvPr>
            <p:cNvSpPr txBox="1"/>
            <p:nvPr/>
          </p:nvSpPr>
          <p:spPr>
            <a:xfrm>
              <a:off x="2017309" y="4448836"/>
              <a:ext cx="9648539" cy="1169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Wingdings" pitchFamily="2" charset="2"/>
                <a:buChar char="§"/>
              </a:pPr>
              <a:r>
                <a:rPr lang="en-US" sz="1400" dirty="0"/>
                <a:t>Terms will last for 1 calendar year with voting for all WS to beginning End of January. (next election will be January 2021).</a:t>
              </a:r>
            </a:p>
            <a:p>
              <a:pPr marL="285750" indent="-285750">
                <a:buFont typeface="Wingdings" pitchFamily="2" charset="2"/>
                <a:buChar char="§"/>
              </a:pPr>
              <a:r>
                <a:rPr lang="en-US" sz="1400" dirty="0"/>
                <a:t>In case a Lead/Co-Lead steps down, an interim person (proposed by the person who is stepping down) will take over until </a:t>
              </a:r>
            </a:p>
            <a:p>
              <a:r>
                <a:rPr lang="en-US" sz="1400" dirty="0"/>
                <a:t>      next available election.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/>
                <a:t>For new Work Streams, a new Lead/Co-Leads will be assigned by Technical Steering/Governance Steering to be interim until next </a:t>
              </a:r>
            </a:p>
            <a:p>
              <a:r>
                <a:rPr lang="en-US" sz="1400" dirty="0"/>
                <a:t>      available election.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7AA54692-59A0-394D-A45B-52289263D76B}"/>
              </a:ext>
            </a:extLst>
          </p:cNvPr>
          <p:cNvGrpSpPr/>
          <p:nvPr/>
        </p:nvGrpSpPr>
        <p:grpSpPr>
          <a:xfrm>
            <a:off x="7385922" y="442236"/>
            <a:ext cx="1220845" cy="737974"/>
            <a:chOff x="9538813" y="405399"/>
            <a:chExt cx="1220845" cy="737974"/>
          </a:xfrm>
        </p:grpSpPr>
        <p:pic>
          <p:nvPicPr>
            <p:cNvPr id="25" name="Content Placeholder 5">
              <a:extLst>
                <a:ext uri="{FF2B5EF4-FFF2-40B4-BE49-F238E27FC236}">
                  <a16:creationId xmlns:a16="http://schemas.microsoft.com/office/drawing/2014/main" id="{422E4162-91A0-7C46-BCB0-067117061E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538813" y="405399"/>
              <a:ext cx="746200" cy="737974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20092EA-C3D2-A541-B7DC-2A338257195D}"/>
                </a:ext>
              </a:extLst>
            </p:cNvPr>
            <p:cNvSpPr txBox="1"/>
            <p:nvPr/>
          </p:nvSpPr>
          <p:spPr>
            <a:xfrm>
              <a:off x="10190271" y="488729"/>
              <a:ext cx="569387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171616"/>
                  </a:solidFill>
                </a:rPr>
                <a:t>PR#</a:t>
              </a:r>
            </a:p>
            <a:p>
              <a:pPr algn="ctr"/>
              <a:r>
                <a:rPr lang="en-US" sz="2000" b="1" dirty="0">
                  <a:solidFill>
                    <a:srgbClr val="171616"/>
                  </a:solidFill>
                  <a:hlinkClick r:id="rId7"/>
                </a:rPr>
                <a:t>896</a:t>
              </a:r>
              <a:endParaRPr lang="en-US" sz="1400" b="1" dirty="0">
                <a:solidFill>
                  <a:srgbClr val="17161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11291634"/>
      </p:ext>
    </p:extLst>
  </p:cSld>
  <p:clrMapOvr>
    <a:masterClrMapping/>
  </p:clrMapOvr>
  <p:transition>
    <p:wipe dir="r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577116-45C6-E847-81EB-104A28AB6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Common NFVI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</a:rPr>
              <a:t>CNTT Roadmap</a:t>
            </a:r>
            <a:endParaRPr lang="en-US" i="1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188E9C2-A81B-474F-AF72-535A19212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January 15, 2020 (16:00 – 17:00)</a:t>
            </a:r>
          </a:p>
        </p:txBody>
      </p:sp>
    </p:spTree>
    <p:extLst>
      <p:ext uri="{BB962C8B-B14F-4D97-AF65-F5344CB8AC3E}">
        <p14:creationId xmlns:p14="http://schemas.microsoft.com/office/powerpoint/2010/main" val="3925669816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C799941-8E58-4FB4-A307-633EB73E17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00813" y="5918023"/>
            <a:ext cx="1074487" cy="91084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BFE2E31-74A8-4154-B620-554257761B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835155" y="5008893"/>
            <a:ext cx="332671" cy="282038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CABADE8-2E43-45B6-8EB3-573DD5018730}"/>
              </a:ext>
            </a:extLst>
          </p:cNvPr>
          <p:cNvSpPr/>
          <p:nvPr/>
        </p:nvSpPr>
        <p:spPr>
          <a:xfrm>
            <a:off x="195301" y="275767"/>
            <a:ext cx="352527" cy="63170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126">
              <a:defRPr/>
            </a:pPr>
            <a:fld id="{12CB907E-C602-C34B-93F7-CA9E40714286}" type="slidenum">
              <a:rPr lang="en-US" smtClean="0">
                <a:solidFill>
                  <a:srgbClr val="000000"/>
                </a:solidFill>
                <a:latin typeface="ATT Aleck Sans" panose="020B0503020203020204" pitchFamily="34" charset="0"/>
              </a:rPr>
              <a:pPr defTabSz="914126">
                <a:defRPr/>
              </a:pPr>
              <a:t>5</a:t>
            </a:fld>
            <a:r>
              <a:rPr lang="en-US">
                <a:solidFill>
                  <a:srgbClr val="000000"/>
                </a:solidFill>
                <a:latin typeface="ATT Aleck Sans" panose="020B0503020203020204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TT Aleck Sans" panose="020B0503020203020204" pitchFamily="34" charset="0"/>
            </a:endParaRPr>
          </a:p>
        </p:txBody>
      </p:sp>
      <p:sp>
        <p:nvSpPr>
          <p:cNvPr id="32" name="Title 3" title="Two-column content slide"/>
          <p:cNvSpPr txBox="1">
            <a:spLocks/>
          </p:cNvSpPr>
          <p:nvPr/>
        </p:nvSpPr>
        <p:spPr>
          <a:xfrm>
            <a:off x="3174" y="751192"/>
            <a:ext cx="12188826" cy="59770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457057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799" kern="1200">
                <a:solidFill>
                  <a:schemeClr val="tx1"/>
                </a:solidFill>
                <a:latin typeface="+mn-lt"/>
                <a:ea typeface="+mj-ea"/>
                <a:cs typeface="ATT Aleck Sans" panose="020B0503020203020204" pitchFamily="34" charset="0"/>
              </a:defRPr>
            </a:lvl1pPr>
          </a:lstStyle>
          <a:p>
            <a:pPr algn="ctr">
              <a:defRPr/>
            </a:pPr>
            <a:endParaRPr lang="en-US" sz="2800" b="1" dirty="0">
              <a:solidFill>
                <a:srgbClr val="3F3F3F"/>
              </a:solidFill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C001164-A21E-4FD4-8A6B-508601520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419" y="88630"/>
            <a:ext cx="10933886" cy="935674"/>
          </a:xfrm>
        </p:spPr>
        <p:txBody>
          <a:bodyPr/>
          <a:lstStyle/>
          <a:p>
            <a:r>
              <a:rPr lang="en-US" b="1" dirty="0"/>
              <a:t>CNTT COMMUNITY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90CFCAB-4C78-47FE-B583-9A026DC9C5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4091" y="4980722"/>
            <a:ext cx="2027177" cy="157404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0D759D1-04B3-4187-8DD7-2F558594C3B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2432" y="2777003"/>
            <a:ext cx="1480188" cy="888114"/>
          </a:xfrm>
          <a:prstGeom prst="rect">
            <a:avLst/>
          </a:prstGeom>
        </p:spPr>
      </p:pic>
      <p:sp>
        <p:nvSpPr>
          <p:cNvPr id="9" name="Curved Up Arrow 18">
            <a:extLst>
              <a:ext uri="{FF2B5EF4-FFF2-40B4-BE49-F238E27FC236}">
                <a16:creationId xmlns:a16="http://schemas.microsoft.com/office/drawing/2014/main" id="{D19329AA-CC71-4EF8-B80C-24573D05F784}"/>
              </a:ext>
            </a:extLst>
          </p:cNvPr>
          <p:cNvSpPr/>
          <p:nvPr/>
        </p:nvSpPr>
        <p:spPr>
          <a:xfrm>
            <a:off x="4761456" y="3500162"/>
            <a:ext cx="3530254" cy="1591304"/>
          </a:xfrm>
          <a:prstGeom prst="curvedUpArrow">
            <a:avLst/>
          </a:prstGeom>
          <a:solidFill>
            <a:srgbClr val="FFFFFF">
              <a:lumMod val="85000"/>
            </a:srgbClr>
          </a:solidFill>
          <a:ln w="28575">
            <a:solidFill>
              <a:srgbClr val="FFFFFF">
                <a:lumMod val="50000"/>
              </a:srgbClr>
            </a:solidFill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58D465B-DCD2-4885-88B7-604962A9288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26279" y="2450405"/>
            <a:ext cx="1154094" cy="115409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D9DC9FF-D1B9-469C-A715-833F3E681DD0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50030" y="3837850"/>
            <a:ext cx="1706592" cy="608201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E4ED91C9-7087-4E86-B0F6-56610F654E91}"/>
              </a:ext>
            </a:extLst>
          </p:cNvPr>
          <p:cNvSpPr/>
          <p:nvPr/>
        </p:nvSpPr>
        <p:spPr>
          <a:xfrm>
            <a:off x="5758781" y="1946738"/>
            <a:ext cx="1228221" cy="3690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3852">
              <a:defRPr/>
            </a:pPr>
            <a:r>
              <a:rPr lang="en-GB" sz="1798" b="1" kern="0" dirty="0">
                <a:solidFill>
                  <a:prstClr val="black"/>
                </a:solidFill>
                <a:latin typeface="Gill Sans"/>
                <a:cs typeface="ATT Aleck Sans Black" panose="020B0803020203020204" pitchFamily="34" charset="0"/>
              </a:rPr>
              <a:t>SPONSORS</a:t>
            </a:r>
            <a:endParaRPr lang="en-US" sz="1798" b="1" kern="0" dirty="0">
              <a:solidFill>
                <a:sysClr val="windowText" lastClr="000000"/>
              </a:solidFill>
              <a:latin typeface="Gill Sans"/>
              <a:cs typeface="ATT Aleck Sans Black" panose="020B080302020302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477E184-A42C-466D-B823-D63FCF40F12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187" y="5880668"/>
            <a:ext cx="693535" cy="674097"/>
          </a:xfrm>
          <a:prstGeom prst="rect">
            <a:avLst/>
          </a:prstGeom>
          <a:ln>
            <a:noFill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FB9F225-3A34-493D-B0A0-9EA4773AFE98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73574" y="2000554"/>
            <a:ext cx="2056264" cy="53447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447ED8E-8173-47E0-983E-96AD698DFEA5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8590" y="1060138"/>
            <a:ext cx="675022" cy="42457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2CD81C9-047B-42F3-8A7D-FA9CAE466D21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016" y="977558"/>
            <a:ext cx="1369005" cy="64221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7C58A18-0B2B-446B-AD3B-A671C8A5C48B}"/>
              </a:ext>
            </a:extLst>
          </p:cNvPr>
          <p:cNvPicPr>
            <a:picLocks noChangeAspect="1"/>
          </p:cNvPicPr>
          <p:nvPr/>
        </p:nvPicPr>
        <p:blipFill>
          <a:blip r:embed="rId12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97628" y="4809163"/>
            <a:ext cx="1367113" cy="43359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3F495E3-3304-47CA-A93D-2C8A79EF92BF}"/>
              </a:ext>
            </a:extLst>
          </p:cNvPr>
          <p:cNvPicPr>
            <a:picLocks noChangeAspect="1"/>
          </p:cNvPicPr>
          <p:nvPr/>
        </p:nvPicPr>
        <p:blipFill>
          <a:blip r:embed="rId13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55557" y="5346913"/>
            <a:ext cx="1534798" cy="42393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75089BD-6004-4B5A-BA35-D48FA2277257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1561" y="4068357"/>
            <a:ext cx="1332145" cy="48086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71E8742-EC88-4C1B-8142-FC43C66BF57B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2764" y="4340128"/>
            <a:ext cx="1245302" cy="55708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0AAF6CB-EDF4-4F5D-8830-5E11C428E351}"/>
              </a:ext>
            </a:extLst>
          </p:cNvPr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85636" y="5467203"/>
            <a:ext cx="1703189" cy="43896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C4A9D3D2-CE71-4136-9EA7-7649407A7DAC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3687" y="3321135"/>
            <a:ext cx="827837" cy="816848"/>
          </a:xfrm>
          <a:prstGeom prst="rect">
            <a:avLst/>
          </a:prstGeom>
        </p:spPr>
      </p:pic>
      <p:sp>
        <p:nvSpPr>
          <p:cNvPr id="23" name="Curved Up Arrow 38">
            <a:extLst>
              <a:ext uri="{FF2B5EF4-FFF2-40B4-BE49-F238E27FC236}">
                <a16:creationId xmlns:a16="http://schemas.microsoft.com/office/drawing/2014/main" id="{27D71421-B328-4933-BB15-4B6CEA046156}"/>
              </a:ext>
            </a:extLst>
          </p:cNvPr>
          <p:cNvSpPr/>
          <p:nvPr/>
        </p:nvSpPr>
        <p:spPr>
          <a:xfrm flipH="1" flipV="1">
            <a:off x="4521938" y="1572204"/>
            <a:ext cx="3597421" cy="1756398"/>
          </a:xfrm>
          <a:prstGeom prst="curvedUpArrow">
            <a:avLst/>
          </a:prstGeom>
          <a:solidFill>
            <a:srgbClr val="FFFFFF">
              <a:lumMod val="85000"/>
            </a:srgbClr>
          </a:solidFill>
          <a:ln w="28575">
            <a:solidFill>
              <a:srgbClr val="FFFFFF">
                <a:lumMod val="50000"/>
              </a:srgbClr>
            </a:solidFill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36A3F636-5836-463C-9BB2-41E89020A26A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372564" y="5644995"/>
            <a:ext cx="1068796" cy="332672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DC945B67-DD63-4660-A9DC-E9FCCD1AF7A1}"/>
              </a:ext>
            </a:extLst>
          </p:cNvPr>
          <p:cNvPicPr>
            <a:picLocks noChangeAspect="1"/>
          </p:cNvPicPr>
          <p:nvPr/>
        </p:nvPicPr>
        <p:blipFill>
          <a:blip r:embed="rId1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3016" y="3743280"/>
            <a:ext cx="773892" cy="678558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977F0D0-704C-4C29-9767-B2C11641E700}"/>
              </a:ext>
            </a:extLst>
          </p:cNvPr>
          <p:cNvPicPr>
            <a:picLocks noChangeAspect="1"/>
          </p:cNvPicPr>
          <p:nvPr/>
        </p:nvPicPr>
        <p:blipFill>
          <a:blip r:embed="rId2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80460" y="4743179"/>
            <a:ext cx="855470" cy="565561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F8111B59-63A3-4AB7-8F6A-96DC681D109E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9117679" y="652989"/>
            <a:ext cx="1260405" cy="607424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A9BE9B09-5F08-4481-A441-7F56F59D907D}"/>
              </a:ext>
            </a:extLst>
          </p:cNvPr>
          <p:cNvPicPr>
            <a:picLocks noChangeAspect="1"/>
          </p:cNvPicPr>
          <p:nvPr/>
        </p:nvPicPr>
        <p:blipFill>
          <a:blip r:embed="rId2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17326" y="3668129"/>
            <a:ext cx="1497074" cy="76773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4990ECCB-B6EA-4405-934F-E7DD4AA7091B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4273" y="2631032"/>
            <a:ext cx="793077" cy="793077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18686413-6D32-4676-A69D-69E7E6C737D1}"/>
              </a:ext>
            </a:extLst>
          </p:cNvPr>
          <p:cNvPicPr>
            <a:picLocks noChangeAspect="1"/>
          </p:cNvPicPr>
          <p:nvPr/>
        </p:nvPicPr>
        <p:blipFill>
          <a:blip r:embed="rId2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992591" y="2811473"/>
            <a:ext cx="1077125" cy="1077125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72817523-26B0-42CF-8E3A-0B0E45EC12DD}"/>
              </a:ext>
            </a:extLst>
          </p:cNvPr>
          <p:cNvPicPr>
            <a:picLocks noChangeAspect="1"/>
          </p:cNvPicPr>
          <p:nvPr/>
        </p:nvPicPr>
        <p:blipFill>
          <a:blip r:embed="rId2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35220" y="849352"/>
            <a:ext cx="842803" cy="547822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96A01E58-6DC3-4492-8922-669A993666DD}"/>
              </a:ext>
            </a:extLst>
          </p:cNvPr>
          <p:cNvPicPr>
            <a:picLocks noChangeAspect="1"/>
          </p:cNvPicPr>
          <p:nvPr/>
        </p:nvPicPr>
        <p:blipFill>
          <a:blip r:embed="rId2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94790" y="4598572"/>
            <a:ext cx="1818629" cy="875636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0689B2E0-6563-418B-AEF8-757206E98953}"/>
              </a:ext>
            </a:extLst>
          </p:cNvPr>
          <p:cNvPicPr>
            <a:picLocks noChangeAspect="1"/>
          </p:cNvPicPr>
          <p:nvPr/>
        </p:nvPicPr>
        <p:blipFill>
          <a:blip r:embed="rId2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59438" y="1968971"/>
            <a:ext cx="1806364" cy="962864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D83C24DD-00D7-4283-AF9C-6D33EDF8593A}"/>
              </a:ext>
            </a:extLst>
          </p:cNvPr>
          <p:cNvPicPr>
            <a:picLocks noChangeAspect="1"/>
          </p:cNvPicPr>
          <p:nvPr/>
        </p:nvPicPr>
        <p:blipFill>
          <a:blip r:embed="rId2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2493" y="4032706"/>
            <a:ext cx="688206" cy="688206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556B6BE7-1B8D-4225-B7D1-6772F6F49F35}"/>
              </a:ext>
            </a:extLst>
          </p:cNvPr>
          <p:cNvPicPr>
            <a:picLocks noChangeAspect="1"/>
          </p:cNvPicPr>
          <p:nvPr/>
        </p:nvPicPr>
        <p:blipFill>
          <a:blip r:embed="rId29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6037" y="5910290"/>
            <a:ext cx="966617" cy="293851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3379D63A-680A-4D46-852B-3258F6F7B371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17864" y="6289703"/>
            <a:ext cx="626581" cy="303102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3A086628-E777-42DD-B90A-E5D45D1669DB}"/>
              </a:ext>
            </a:extLst>
          </p:cNvPr>
          <p:cNvPicPr>
            <a:picLocks noChangeAspect="1"/>
          </p:cNvPicPr>
          <p:nvPr/>
        </p:nvPicPr>
        <p:blipFill>
          <a:blip r:embed="rId3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04404" y="1201049"/>
            <a:ext cx="741793" cy="741793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BC6FF04A-8CB5-40BD-80A1-368637FF26BD}"/>
              </a:ext>
            </a:extLst>
          </p:cNvPr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7970181" y="1473350"/>
            <a:ext cx="703419" cy="703419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59277E6B-F147-431C-872D-E2BB36E4D2AB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1681" y="3027451"/>
            <a:ext cx="829378" cy="407857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C552E4F4-4E90-45FC-94FD-81CF2748232B}"/>
              </a:ext>
            </a:extLst>
          </p:cNvPr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208150" y="4908316"/>
            <a:ext cx="533102" cy="602637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75780183-A7A1-4B4E-B3D8-BC771D27C93C}"/>
              </a:ext>
            </a:extLst>
          </p:cNvPr>
          <p:cNvPicPr>
            <a:picLocks noChangeAspect="1"/>
          </p:cNvPicPr>
          <p:nvPr/>
        </p:nvPicPr>
        <p:blipFill>
          <a:blip r:embed="rId3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86877" y="1141371"/>
            <a:ext cx="1437900" cy="438036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A642E01D-A0BE-4405-B03B-0A01E32C1461}"/>
              </a:ext>
            </a:extLst>
          </p:cNvPr>
          <p:cNvPicPr>
            <a:picLocks noChangeAspect="1"/>
          </p:cNvPicPr>
          <p:nvPr/>
        </p:nvPicPr>
        <p:blipFill>
          <a:blip r:embed="rId3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47188" y="4787791"/>
            <a:ext cx="1789895" cy="924581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BD43414A-011C-4239-8B9C-95DF27F265DD}"/>
              </a:ext>
            </a:extLst>
          </p:cNvPr>
          <p:cNvPicPr>
            <a:picLocks noChangeAspect="1"/>
          </p:cNvPicPr>
          <p:nvPr/>
        </p:nvPicPr>
        <p:blipFill>
          <a:blip r:embed="rId3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78632" y="6113919"/>
            <a:ext cx="1437900" cy="799892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BBF536BA-48DA-4346-91A3-2BB6085C28D9}"/>
              </a:ext>
            </a:extLst>
          </p:cNvPr>
          <p:cNvPicPr>
            <a:picLocks noChangeAspect="1"/>
          </p:cNvPicPr>
          <p:nvPr/>
        </p:nvPicPr>
        <p:blipFill>
          <a:blip r:embed="rId38"/>
          <a:stretch>
            <a:fillRect/>
          </a:stretch>
        </p:blipFill>
        <p:spPr>
          <a:xfrm>
            <a:off x="884361" y="1851310"/>
            <a:ext cx="1100443" cy="495564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710C3395-2395-4824-A9BF-DFF995F0AAED}"/>
              </a:ext>
            </a:extLst>
          </p:cNvPr>
          <p:cNvPicPr>
            <a:picLocks noChangeAspect="1"/>
          </p:cNvPicPr>
          <p:nvPr/>
        </p:nvPicPr>
        <p:blipFill>
          <a:blip r:embed="rId3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0596" y="6026293"/>
            <a:ext cx="829922" cy="829922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92020AA1-8C6C-409D-A3FF-307AF2C195A2}"/>
              </a:ext>
            </a:extLst>
          </p:cNvPr>
          <p:cNvPicPr>
            <a:picLocks noChangeAspect="1"/>
          </p:cNvPicPr>
          <p:nvPr/>
        </p:nvPicPr>
        <p:blipFill>
          <a:blip r:embed="rId40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40397" y="5595856"/>
            <a:ext cx="1520878" cy="1268635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71A3C3B8-07CF-45D7-BD24-3E7AD39511EB}"/>
              </a:ext>
            </a:extLst>
          </p:cNvPr>
          <p:cNvPicPr>
            <a:picLocks noChangeAspect="1"/>
          </p:cNvPicPr>
          <p:nvPr/>
        </p:nvPicPr>
        <p:blipFill>
          <a:blip r:embed="rId4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5773" y="2717080"/>
            <a:ext cx="904639" cy="50398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7826AE80-37E4-44DD-A3C5-849E7761E661}"/>
              </a:ext>
            </a:extLst>
          </p:cNvPr>
          <p:cNvPicPr>
            <a:picLocks noChangeAspect="1"/>
          </p:cNvPicPr>
          <p:nvPr/>
        </p:nvPicPr>
        <p:blipFill>
          <a:blip r:embed="rId42"/>
          <a:stretch>
            <a:fillRect/>
          </a:stretch>
        </p:blipFill>
        <p:spPr>
          <a:xfrm>
            <a:off x="9437769" y="6166674"/>
            <a:ext cx="965634" cy="557097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C5F4C97F-A4EE-40CA-AC82-E3C16BD19FE7}"/>
              </a:ext>
            </a:extLst>
          </p:cNvPr>
          <p:cNvPicPr>
            <a:picLocks noChangeAspect="1"/>
          </p:cNvPicPr>
          <p:nvPr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1808" y="1617149"/>
            <a:ext cx="1361333" cy="331399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BE430A5B-9EE5-4188-B47A-82682FB64113}"/>
              </a:ext>
            </a:extLst>
          </p:cNvPr>
          <p:cNvPicPr>
            <a:picLocks noChangeAspect="1"/>
          </p:cNvPicPr>
          <p:nvPr/>
        </p:nvPicPr>
        <p:blipFill>
          <a:blip r:embed="rId4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826580" y="2419330"/>
            <a:ext cx="1190315" cy="247586"/>
          </a:xfrm>
          <a:prstGeom prst="rect">
            <a:avLst/>
          </a:prstGeom>
        </p:spPr>
      </p:pic>
      <p:sp>
        <p:nvSpPr>
          <p:cNvPr id="53" name="Rectangle 52">
            <a:extLst>
              <a:ext uri="{FF2B5EF4-FFF2-40B4-BE49-F238E27FC236}">
                <a16:creationId xmlns:a16="http://schemas.microsoft.com/office/drawing/2014/main" id="{F249BAE4-1CFE-46D2-9867-AF5C14B15389}"/>
              </a:ext>
            </a:extLst>
          </p:cNvPr>
          <p:cNvSpPr/>
          <p:nvPr/>
        </p:nvSpPr>
        <p:spPr>
          <a:xfrm>
            <a:off x="6462091" y="104342"/>
            <a:ext cx="5548314" cy="3690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3852">
              <a:defRPr/>
            </a:pPr>
            <a:r>
              <a:rPr lang="en-GB" sz="1798" i="1" kern="0" dirty="0">
                <a:solidFill>
                  <a:prstClr val="black"/>
                </a:solidFill>
                <a:latin typeface="Gill Sans"/>
                <a:cs typeface="ATT Aleck Sans Black" panose="020B0803020203020204" pitchFamily="34" charset="0"/>
              </a:rPr>
              <a:t>Note: View includes observers, supporters, &amp; contributors</a:t>
            </a:r>
            <a:endParaRPr lang="en-US" sz="1798" i="1" kern="0" dirty="0">
              <a:solidFill>
                <a:sysClr val="windowText" lastClr="000000"/>
              </a:solidFill>
              <a:latin typeface="Gill Sans"/>
              <a:cs typeface="ATT Aleck Sans Black" panose="020B08030202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2025732"/>
      </p:ext>
    </p:extLst>
  </p:cSld>
  <p:clrMapOvr>
    <a:masterClrMapping/>
  </p:clrMapOvr>
  <p:transition>
    <p:wipe dir="r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126">
              <a:defRPr/>
            </a:pPr>
            <a:fld id="{12CB907E-C602-C34B-93F7-CA9E40714286}" type="slidenum">
              <a:rPr lang="en-US" smtClean="0">
                <a:solidFill>
                  <a:srgbClr val="000000"/>
                </a:solidFill>
                <a:latin typeface="ATT Aleck Sans" panose="020B0503020203020204" pitchFamily="34" charset="0"/>
              </a:rPr>
              <a:pPr defTabSz="914126">
                <a:defRPr/>
              </a:pPr>
              <a:t>50</a:t>
            </a:fld>
            <a:r>
              <a:rPr lang="en-US">
                <a:solidFill>
                  <a:srgbClr val="000000"/>
                </a:solidFill>
                <a:latin typeface="ATT Aleck Sans" panose="020B0503020203020204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TT Aleck Sans" panose="020B0503020203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213CAE2-5439-44FC-B5AC-552B91C34615}"/>
              </a:ext>
            </a:extLst>
          </p:cNvPr>
          <p:cNvSpPr/>
          <p:nvPr/>
        </p:nvSpPr>
        <p:spPr>
          <a:xfrm>
            <a:off x="723993" y="1355542"/>
            <a:ext cx="5908334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Convert observers &amp; supporters into contributors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Achieve diversification through balanced contributions from Operators &amp; Suppliers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Identify &amp; recruit key industry innovators into the community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Scale to demand through increased levels of contributions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Gill San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CFFC97F-6901-4C36-94B4-B6F2FC899A79}"/>
              </a:ext>
            </a:extLst>
          </p:cNvPr>
          <p:cNvSpPr/>
          <p:nvPr/>
        </p:nvSpPr>
        <p:spPr>
          <a:xfrm>
            <a:off x="480419" y="909365"/>
            <a:ext cx="31697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3F3F3F"/>
                </a:solidFill>
                <a:latin typeface="Gill Sans"/>
              </a:rPr>
              <a:t>Expand base of contributors</a:t>
            </a:r>
            <a:endParaRPr lang="en-US" sz="2000" b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2BD3B9D-32DE-4E08-9994-9DCEDD5082F4}"/>
              </a:ext>
            </a:extLst>
          </p:cNvPr>
          <p:cNvSpPr/>
          <p:nvPr/>
        </p:nvSpPr>
        <p:spPr>
          <a:xfrm>
            <a:off x="8040329" y="512942"/>
            <a:ext cx="236154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kern="0" dirty="0">
                <a:solidFill>
                  <a:srgbClr val="3F3F3F"/>
                </a:solidFill>
                <a:latin typeface="Open Sans"/>
                <a:cs typeface="ATT Aleck Sans" panose="020B0503020203020204" pitchFamily="34" charset="0"/>
              </a:rPr>
              <a:t>Levels of Engagement</a:t>
            </a:r>
            <a:endParaRPr lang="en-US" dirty="0">
              <a:solidFill>
                <a:srgbClr val="3F3F3F"/>
              </a:solidFill>
              <a:latin typeface="Open Sans"/>
              <a:cs typeface="ATT Aleck Sans" panose="020B0503020203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63F4D03-E3D8-4687-BB21-1AD8E0F2A9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3324" y="751192"/>
            <a:ext cx="4095553" cy="3700033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396518A2-649D-4569-A639-F0C8C30CB844}"/>
              </a:ext>
            </a:extLst>
          </p:cNvPr>
          <p:cNvSpPr/>
          <p:nvPr/>
        </p:nvSpPr>
        <p:spPr>
          <a:xfrm>
            <a:off x="6632336" y="4721156"/>
            <a:ext cx="55184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kern="0" dirty="0">
                <a:solidFill>
                  <a:srgbClr val="3F3F3F"/>
                </a:solidFill>
                <a:latin typeface="Open Sans"/>
                <a:cs typeface="ATT Aleck Sans" panose="020B0503020203020204" pitchFamily="34" charset="0"/>
              </a:rPr>
              <a:t>In order to deliver on CNTT objectives, community members need to fully engage &amp; contribute to the work streams</a:t>
            </a:r>
            <a:endParaRPr lang="en-US" sz="1400" dirty="0">
              <a:solidFill>
                <a:srgbClr val="3F3F3F"/>
              </a:solidFill>
              <a:latin typeface="Open Sans"/>
              <a:cs typeface="ATT Aleck Sans" panose="020B0503020203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1165F7B-5244-44F8-B120-13D403D3D38E}"/>
              </a:ext>
            </a:extLst>
          </p:cNvPr>
          <p:cNvSpPr/>
          <p:nvPr/>
        </p:nvSpPr>
        <p:spPr>
          <a:xfrm>
            <a:off x="6962433" y="5327417"/>
            <a:ext cx="45173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en-US" sz="1400" b="1" i="1" kern="0" dirty="0">
                <a:solidFill>
                  <a:srgbClr val="3F3F3F"/>
                </a:solidFill>
                <a:latin typeface="Open Sans"/>
                <a:cs typeface="ATT Aleck Sans" panose="020B0503020203020204" pitchFamily="34" charset="0"/>
              </a:rPr>
              <a:t>Engagement includes support, contributions, adoption of artifacts, issue ownership &amp; resolution</a:t>
            </a:r>
            <a:endParaRPr lang="en-US" sz="1400" i="1" dirty="0">
              <a:solidFill>
                <a:srgbClr val="000000"/>
              </a:solidFill>
              <a:latin typeface="Open Sans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DC049E-836C-41FF-B0EB-D92A8C338672}"/>
              </a:ext>
            </a:extLst>
          </p:cNvPr>
          <p:cNvCxnSpPr/>
          <p:nvPr/>
        </p:nvCxnSpPr>
        <p:spPr>
          <a:xfrm>
            <a:off x="6632336" y="1149879"/>
            <a:ext cx="0" cy="5232198"/>
          </a:xfrm>
          <a:prstGeom prst="line">
            <a:avLst/>
          </a:prstGeom>
          <a:noFill/>
          <a:ln w="19050" cap="sq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</p:cxnSp>
      <p:sp>
        <p:nvSpPr>
          <p:cNvPr id="18" name="Title 5">
            <a:extLst>
              <a:ext uri="{FF2B5EF4-FFF2-40B4-BE49-F238E27FC236}">
                <a16:creationId xmlns:a16="http://schemas.microsoft.com/office/drawing/2014/main" id="{0239EEFA-3DCC-4A3D-A5DC-C250FE911C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419" y="88630"/>
            <a:ext cx="10933886" cy="935674"/>
          </a:xfrm>
        </p:spPr>
        <p:txBody>
          <a:bodyPr/>
          <a:lstStyle/>
          <a:p>
            <a:r>
              <a:rPr lang="en-US" b="1" dirty="0"/>
              <a:t>2020: Key Objectives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DA81C4A-6C54-42E6-A0B5-E841F3C7CDDD}"/>
              </a:ext>
            </a:extLst>
          </p:cNvPr>
          <p:cNvSpPr/>
          <p:nvPr/>
        </p:nvSpPr>
        <p:spPr>
          <a:xfrm>
            <a:off x="675315" y="4186446"/>
            <a:ext cx="5908335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Develop marketing strategy to inform CSP decision makers of the impact &amp; benefits of adoption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Identify initial adopters for RA 1 &amp; RA 2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Build business case, based on analytics, to promote wide-scale adoption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Gill San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7228351-3CC8-43D1-BE04-B9B3A7672F38}"/>
              </a:ext>
            </a:extLst>
          </p:cNvPr>
          <p:cNvSpPr/>
          <p:nvPr/>
        </p:nvSpPr>
        <p:spPr>
          <a:xfrm>
            <a:off x="431741" y="3740269"/>
            <a:ext cx="29595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3F3F3F"/>
                </a:solidFill>
                <a:latin typeface="Gill Sans"/>
              </a:rPr>
              <a:t>Establish base of adopters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800152183"/>
      </p:ext>
    </p:extLst>
  </p:cSld>
  <p:clrMapOvr>
    <a:masterClrMapping/>
  </p:clrMapOvr>
  <p:transition>
    <p:wipe dir="r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126">
              <a:defRPr/>
            </a:pPr>
            <a:fld id="{12CB907E-C602-C34B-93F7-CA9E40714286}" type="slidenum">
              <a:rPr lang="en-US" smtClean="0">
                <a:solidFill>
                  <a:srgbClr val="000000"/>
                </a:solidFill>
                <a:latin typeface="ATT Aleck Sans" panose="020B0503020203020204" pitchFamily="34" charset="0"/>
              </a:rPr>
              <a:pPr defTabSz="914126">
                <a:defRPr/>
              </a:pPr>
              <a:t>51</a:t>
            </a:fld>
            <a:r>
              <a:rPr lang="en-US">
                <a:solidFill>
                  <a:srgbClr val="000000"/>
                </a:solidFill>
                <a:latin typeface="ATT Aleck Sans" panose="020B0503020203020204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TT Aleck Sans" panose="020B0503020203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213CAE2-5439-44FC-B5AC-552B91C34615}"/>
              </a:ext>
            </a:extLst>
          </p:cNvPr>
          <p:cNvSpPr/>
          <p:nvPr/>
        </p:nvSpPr>
        <p:spPr>
          <a:xfrm>
            <a:off x="723993" y="1355542"/>
            <a:ext cx="5908334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Achieve full industry alignment with Key players such as OPNFV, CNCF, OVP, GSMA, etc.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Agree on a Release Cadence that aligns with the industry.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Create a clear technical transitional plan for both operators and vendors.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Identify Gaps and work in the industry to address them.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Gill San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CFFC97F-6901-4C36-94B4-B6F2FC899A79}"/>
              </a:ext>
            </a:extLst>
          </p:cNvPr>
          <p:cNvSpPr/>
          <p:nvPr/>
        </p:nvSpPr>
        <p:spPr>
          <a:xfrm>
            <a:off x="480419" y="909365"/>
            <a:ext cx="452995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3F3F3F"/>
                </a:solidFill>
                <a:latin typeface="Gill Sans"/>
              </a:rPr>
              <a:t>Achieve Full Industry Alignments</a:t>
            </a:r>
            <a:endParaRPr lang="en-US" sz="2000" b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2BD3B9D-32DE-4E08-9994-9DCEDD5082F4}"/>
              </a:ext>
            </a:extLst>
          </p:cNvPr>
          <p:cNvSpPr/>
          <p:nvPr/>
        </p:nvSpPr>
        <p:spPr>
          <a:xfrm>
            <a:off x="8488366" y="980602"/>
            <a:ext cx="14654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kern="0" dirty="0">
                <a:solidFill>
                  <a:srgbClr val="3F3F3F"/>
                </a:solidFill>
                <a:latin typeface="Open Sans"/>
                <a:cs typeface="ATT Aleck Sans" panose="020B0503020203020204" pitchFamily="34" charset="0"/>
              </a:rPr>
              <a:t>E-E Framework</a:t>
            </a:r>
            <a:endParaRPr lang="en-US" dirty="0">
              <a:solidFill>
                <a:srgbClr val="3F3F3F"/>
              </a:solidFill>
              <a:latin typeface="Open Sans"/>
              <a:cs typeface="ATT Aleck Sans" panose="020B0503020203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96518A2-649D-4569-A639-F0C8C30CB844}"/>
              </a:ext>
            </a:extLst>
          </p:cNvPr>
          <p:cNvSpPr/>
          <p:nvPr/>
        </p:nvSpPr>
        <p:spPr>
          <a:xfrm>
            <a:off x="6632336" y="4721156"/>
            <a:ext cx="55184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kern="0" dirty="0">
                <a:solidFill>
                  <a:srgbClr val="3F3F3F"/>
                </a:solidFill>
                <a:latin typeface="Open Sans"/>
                <a:cs typeface="ATT Aleck Sans" panose="020B0503020203020204" pitchFamily="34" charset="0"/>
              </a:rPr>
              <a:t>In order to deliver on CNTT objectives, various industry communities need to fully align in objectives and approach.  </a:t>
            </a:r>
            <a:endParaRPr lang="en-US" sz="1400" dirty="0">
              <a:solidFill>
                <a:srgbClr val="3F3F3F"/>
              </a:solidFill>
              <a:latin typeface="Open Sans"/>
              <a:cs typeface="ATT Aleck Sans" panose="020B0503020203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1165F7B-5244-44F8-B120-13D403D3D38E}"/>
              </a:ext>
            </a:extLst>
          </p:cNvPr>
          <p:cNvSpPr/>
          <p:nvPr/>
        </p:nvSpPr>
        <p:spPr>
          <a:xfrm>
            <a:off x="6962433" y="5327417"/>
            <a:ext cx="45173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en-US" sz="1400" b="1" i="1" kern="0" dirty="0">
                <a:solidFill>
                  <a:srgbClr val="3F3F3F"/>
                </a:solidFill>
                <a:latin typeface="Open Sans"/>
                <a:cs typeface="ATT Aleck Sans" panose="020B0503020203020204" pitchFamily="34" charset="0"/>
              </a:rPr>
              <a:t>Engagement includes support, contributions, adoption of artifacts, issue ownership &amp; resolution</a:t>
            </a:r>
            <a:endParaRPr lang="en-US" sz="1400" i="1" dirty="0">
              <a:solidFill>
                <a:srgbClr val="000000"/>
              </a:solidFill>
              <a:latin typeface="Open Sans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DC049E-836C-41FF-B0EB-D92A8C338672}"/>
              </a:ext>
            </a:extLst>
          </p:cNvPr>
          <p:cNvCxnSpPr/>
          <p:nvPr/>
        </p:nvCxnSpPr>
        <p:spPr>
          <a:xfrm>
            <a:off x="6632336" y="1149879"/>
            <a:ext cx="0" cy="5232198"/>
          </a:xfrm>
          <a:prstGeom prst="line">
            <a:avLst/>
          </a:prstGeom>
          <a:noFill/>
          <a:ln w="19050" cap="sq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</p:cxnSp>
      <p:sp>
        <p:nvSpPr>
          <p:cNvPr id="18" name="Title 5">
            <a:extLst>
              <a:ext uri="{FF2B5EF4-FFF2-40B4-BE49-F238E27FC236}">
                <a16:creationId xmlns:a16="http://schemas.microsoft.com/office/drawing/2014/main" id="{0239EEFA-3DCC-4A3D-A5DC-C250FE911C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419" y="88630"/>
            <a:ext cx="10933886" cy="935674"/>
          </a:xfrm>
        </p:spPr>
        <p:txBody>
          <a:bodyPr/>
          <a:lstStyle/>
          <a:p>
            <a:r>
              <a:rPr lang="en-US" b="1" dirty="0"/>
              <a:t>2020: Key Objectives - </a:t>
            </a:r>
            <a:r>
              <a:rPr lang="en-US" b="1" dirty="0" err="1"/>
              <a:t>Cont</a:t>
            </a:r>
            <a:endParaRPr lang="en-US" b="1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DA81C4A-6C54-42E6-A0B5-E841F3C7CDDD}"/>
              </a:ext>
            </a:extLst>
          </p:cNvPr>
          <p:cNvSpPr/>
          <p:nvPr/>
        </p:nvSpPr>
        <p:spPr>
          <a:xfrm>
            <a:off x="675315" y="4186446"/>
            <a:ext cx="5908335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Enrich OVP Program and provide higher Bar of verification and testing.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Support OVP Phase 2 with a clear strategy for Containers based Verification and Certification.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Support Industry Badging programs.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7228351-3CC8-43D1-BE04-B9B3A7672F38}"/>
              </a:ext>
            </a:extLst>
          </p:cNvPr>
          <p:cNvSpPr/>
          <p:nvPr/>
        </p:nvSpPr>
        <p:spPr>
          <a:xfrm>
            <a:off x="431741" y="3740269"/>
            <a:ext cx="434456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3F3F3F"/>
                </a:solidFill>
                <a:latin typeface="Gill Sans"/>
              </a:rPr>
              <a:t>Establish E2E Framework</a:t>
            </a:r>
            <a:endParaRPr lang="en-US" sz="2000" b="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ED6F4F4-0779-A34B-B04F-60855348C19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4579" y="1402197"/>
            <a:ext cx="4994704" cy="2673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305109"/>
      </p:ext>
    </p:extLst>
  </p:cSld>
  <p:clrMapOvr>
    <a:masterClrMapping/>
  </p:clrMapOvr>
  <p:transition>
    <p:wipe dir="r"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610900" y="660074"/>
            <a:ext cx="94015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Complete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11135002" y="670534"/>
            <a:ext cx="94015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Not Started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9836020" y="660074"/>
            <a:ext cx="94015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In Progress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0723" y="602698"/>
            <a:ext cx="328986" cy="32898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66830" y="629390"/>
            <a:ext cx="344703" cy="34470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84298" y="602698"/>
            <a:ext cx="350704" cy="351172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0928" y="654617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73" name="TextBox 72"/>
          <p:cNvSpPr txBox="1"/>
          <p:nvPr/>
        </p:nvSpPr>
        <p:spPr>
          <a:xfrm>
            <a:off x="7432701" y="660074"/>
            <a:ext cx="94015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Targeted</a:t>
            </a:r>
          </a:p>
        </p:txBody>
      </p:sp>
      <p:pic>
        <p:nvPicPr>
          <p:cNvPr id="69" name="Picture 68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4536" y="5344075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74" name="Picture 73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3820" y="5344053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75" name="Picture 74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6176" y="5344053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70" name="Picture 69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0688" y="3019105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71" name="Picture 70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8145" y="3021991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72" name="Picture 71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2780" y="3008648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6EC79FD8-37F6-2A48-8AB0-B119ED78AD3D}"/>
              </a:ext>
            </a:extLst>
          </p:cNvPr>
          <p:cNvSpPr txBox="1">
            <a:spLocks/>
          </p:cNvSpPr>
          <p:nvPr/>
        </p:nvSpPr>
        <p:spPr>
          <a:xfrm>
            <a:off x="543103" y="62801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32A2FE">
                    <a:lumMod val="50000"/>
                  </a:srgbClr>
                </a:solidFill>
                <a:effectLst/>
                <a:uLnTx/>
                <a:uFillTx/>
                <a:latin typeface="Gill Sans Light" pitchFamily="50" charset="0"/>
              </a:rPr>
              <a:t>CNTT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168FDF"/>
                </a:solidFill>
                <a:effectLst/>
                <a:uLnTx/>
                <a:uFillTx/>
                <a:latin typeface="Gill Sans Light" pitchFamily="50" charset="0"/>
              </a:rPr>
              <a:t> |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168FDF"/>
                </a:solidFill>
                <a:effectLst/>
                <a:uLnTx/>
                <a:uFillTx/>
                <a:latin typeface="Gill Sans Light" pitchFamily="50" charset="0"/>
              </a:rPr>
              <a:t>2020 Governance Roadmap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168FDF"/>
              </a:solidFill>
              <a:effectLst/>
              <a:uLnTx/>
              <a:uFillTx/>
              <a:latin typeface="Gill Sans Light" pitchFamily="50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461639" y="940156"/>
          <a:ext cx="11618744" cy="4842051"/>
        </p:xfrm>
        <a:graphic>
          <a:graphicData uri="http://schemas.openxmlformats.org/drawingml/2006/table">
            <a:tbl>
              <a:tblPr/>
              <a:tblGrid>
                <a:gridCol w="8855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718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02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39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3474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82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9345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1136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500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3712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95758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370303">
                <a:tc rowSpan="2">
                  <a:txBody>
                    <a:bodyPr/>
                    <a:lstStyle/>
                    <a:p>
                      <a:pPr marL="0" algn="ctr" defTabSz="457063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Deliverable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Key Initiatives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Delivery Timeframe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Initialize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Develop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Approve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Deliver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Comment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549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Q1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68F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Q2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68F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Q3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68F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Q4+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68FD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marL="0" marR="0" lvl="0" indent="0" algn="ctr" defTabSz="45706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06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CNTT Community Guidelines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Onboarding,</a:t>
                      </a:r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o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rg structure</a:t>
                      </a:r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nominating, decision-making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marL="0" marR="0" lvl="0" indent="0" algn="ctr" defTabSz="45706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06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Reference Model into GSMA PRD</a:t>
                      </a:r>
                      <a:endParaRPr kumimoji="0" lang="en-US" sz="1400" b="0" i="0" u="none" strike="noStrike" kern="1200" cap="none" spc="0" normalizeH="0" baseline="3000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PRD</a:t>
                      </a:r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= 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Permanent Reference Document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algn="ctr" fontAlgn="b"/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ONES NA 2020 Planning</a:t>
                      </a:r>
                      <a:r>
                        <a:rPr lang="es-E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s-E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(4/20-4/21)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Los Angeles, CA, USA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11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Reference Certification 1 Rollout Strategy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Phase 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Phase</a:t>
                      </a: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Phase 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(P1)Alpha, </a:t>
                      </a:r>
                    </a:p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(P2)Beta, </a:t>
                      </a:r>
                    </a:p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(P3)General</a:t>
                      </a:r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Availability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LFN DDF/CNTT F2F Planning (6/</a:t>
                      </a:r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-6/</a:t>
                      </a:r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VNF/CNF</a:t>
                      </a: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Adoption &amp; Badging Strategy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Phasing</a:t>
                      </a:r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TBD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063" rtl="0" eaLnBrk="1" fontAlgn="b" latinLnBrk="0" hangingPunct="1"/>
                      <a:r>
                        <a:rPr lang="nl-NL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ONES Europe 2020 Planning (9/29-9/30)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Antwerp,</a:t>
                      </a:r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Belgium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Release </a:t>
                      </a: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&amp; Lifecycle Management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Phasing</a:t>
                      </a:r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TBD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00772">
                <a:tc>
                  <a:txBody>
                    <a:bodyPr/>
                    <a:lstStyle/>
                    <a:p>
                      <a:pPr marL="0" algn="ctr" defTabSz="457063" rtl="0" eaLnBrk="1" fontAlgn="b" latinLnBrk="0" hangingPunct="1"/>
                      <a:endParaRPr lang="nl-NL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063" rtl="0" eaLnBrk="1" fontAlgn="b" latinLnBrk="0" hangingPunct="1"/>
                      <a:r>
                        <a:rPr lang="nl-NL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CNTT Business I Technical Analytics</a:t>
                      </a:r>
                      <a:endParaRPr lang="nl-NL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Phase 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Phase 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Phase</a:t>
                      </a: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(P1)Engagement, (P2)Adoption, </a:t>
                      </a:r>
                    </a:p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(P3) Quality</a:t>
                      </a:r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&amp; Value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6902663" y="4018687"/>
            <a:ext cx="631159" cy="23630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Prague*</a:t>
            </a:r>
          </a:p>
        </p:txBody>
      </p:sp>
      <p:sp>
        <p:nvSpPr>
          <p:cNvPr id="141" name="TextBox 140"/>
          <p:cNvSpPr txBox="1"/>
          <p:nvPr/>
        </p:nvSpPr>
        <p:spPr>
          <a:xfrm>
            <a:off x="6865481" y="3098093"/>
            <a:ext cx="705522" cy="24058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Prague*</a:t>
            </a:r>
          </a:p>
        </p:txBody>
      </p:sp>
      <p:sp>
        <p:nvSpPr>
          <p:cNvPr id="19" name="AutoShape 2" descr="Image result for document icon"/>
          <p:cNvSpPr>
            <a:spLocks noChangeAspect="1" noChangeArrowheads="1"/>
          </p:cNvSpPr>
          <p:nvPr/>
        </p:nvSpPr>
        <p:spPr bwMode="auto">
          <a:xfrm>
            <a:off x="4140721" y="6553199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" name="TextBox 147"/>
          <p:cNvSpPr txBox="1"/>
          <p:nvPr/>
        </p:nvSpPr>
        <p:spPr>
          <a:xfrm>
            <a:off x="4678404" y="6388740"/>
            <a:ext cx="94015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Document</a:t>
            </a:r>
          </a:p>
        </p:txBody>
      </p:sp>
      <p:sp>
        <p:nvSpPr>
          <p:cNvPr id="169" name="TextBox 168"/>
          <p:cNvSpPr txBox="1"/>
          <p:nvPr/>
        </p:nvSpPr>
        <p:spPr>
          <a:xfrm>
            <a:off x="6063960" y="6388740"/>
            <a:ext cx="94015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Operations</a:t>
            </a:r>
          </a:p>
        </p:txBody>
      </p:sp>
      <p:sp>
        <p:nvSpPr>
          <p:cNvPr id="195" name="TextBox 194"/>
          <p:cNvSpPr txBox="1"/>
          <p:nvPr/>
        </p:nvSpPr>
        <p:spPr>
          <a:xfrm>
            <a:off x="7598217" y="6362767"/>
            <a:ext cx="827830" cy="33528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F2F Event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799469" y="5866006"/>
            <a:ext cx="242947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* Pending community alignment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4721" y="6318226"/>
            <a:ext cx="424365" cy="4243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7407" y="6319663"/>
            <a:ext cx="421491" cy="42149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3392" y="6277996"/>
            <a:ext cx="504825" cy="504825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739" y="3928286"/>
            <a:ext cx="424365" cy="424365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739" y="2982149"/>
            <a:ext cx="424365" cy="424365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739" y="4835287"/>
            <a:ext cx="424365" cy="424365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655" y="5302530"/>
            <a:ext cx="424365" cy="42436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2896" y="3429000"/>
            <a:ext cx="499915" cy="506012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1927" y="4331887"/>
            <a:ext cx="499915" cy="506012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2896" y="2463999"/>
            <a:ext cx="499915" cy="506012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140" y="1580205"/>
            <a:ext cx="421491" cy="421491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032" y="2017888"/>
            <a:ext cx="421491" cy="421491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3749" y="1661943"/>
            <a:ext cx="328986" cy="328986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3749" y="2091620"/>
            <a:ext cx="328986" cy="328986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2890" y="2541647"/>
            <a:ext cx="350704" cy="351172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2890" y="3506352"/>
            <a:ext cx="350704" cy="351172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2890" y="4409465"/>
            <a:ext cx="350704" cy="351172"/>
          </a:xfrm>
          <a:prstGeom prst="rect">
            <a:avLst/>
          </a:prstGeom>
        </p:spPr>
      </p:pic>
      <p:sp>
        <p:nvSpPr>
          <p:cNvPr id="55" name="TextBox 54"/>
          <p:cNvSpPr txBox="1"/>
          <p:nvPr/>
        </p:nvSpPr>
        <p:spPr>
          <a:xfrm>
            <a:off x="6902663" y="4922710"/>
            <a:ext cx="631159" cy="23630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Prague*</a:t>
            </a:r>
          </a:p>
        </p:txBody>
      </p:sp>
      <p:pic>
        <p:nvPicPr>
          <p:cNvPr id="56" name="Picture 5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3749" y="5372810"/>
            <a:ext cx="328986" cy="328986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3618" y="1641469"/>
            <a:ext cx="344703" cy="344703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2964" y="2079152"/>
            <a:ext cx="344703" cy="344703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6931" y="1642388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4536" y="2072065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0688" y="2567845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4536" y="3502724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66" name="Picture 65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2780" y="3985627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67" name="Picture 66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2780" y="4443576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68" name="Picture 67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9697" y="4908519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76" name="Picture 7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2963" y="5345494"/>
            <a:ext cx="344703" cy="344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948015"/>
      </p:ext>
    </p:extLst>
  </p:cSld>
  <p:clrMapOvr>
    <a:masterClrMapping/>
  </p:clrMapOvr>
  <p:transition>
    <p:wipe dir="r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598708" y="608475"/>
            <a:ext cx="94015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Complete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11122810" y="618935"/>
            <a:ext cx="94015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Not Started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9823828" y="608475"/>
            <a:ext cx="94015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In Progress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8531" y="551099"/>
            <a:ext cx="328986" cy="32898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54638" y="577791"/>
            <a:ext cx="344703" cy="34470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72106" y="551099"/>
            <a:ext cx="350704" cy="351172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8736" y="571119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73" name="TextBox 72"/>
          <p:cNvSpPr txBox="1"/>
          <p:nvPr/>
        </p:nvSpPr>
        <p:spPr>
          <a:xfrm>
            <a:off x="7420509" y="608475"/>
            <a:ext cx="94015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Targeted</a:t>
            </a:r>
          </a:p>
        </p:txBody>
      </p:sp>
      <p:pic>
        <p:nvPicPr>
          <p:cNvPr id="71" name="Picture 70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7681" y="2990092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72" name="Picture 71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2316" y="2976749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6EC79FD8-37F6-2A48-8AB0-B119ED78AD3D}"/>
              </a:ext>
            </a:extLst>
          </p:cNvPr>
          <p:cNvSpPr txBox="1">
            <a:spLocks/>
          </p:cNvSpPr>
          <p:nvPr/>
        </p:nvSpPr>
        <p:spPr>
          <a:xfrm>
            <a:off x="543103" y="62801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32A2FE">
                    <a:lumMod val="50000"/>
                  </a:srgbClr>
                </a:solidFill>
                <a:effectLst/>
                <a:uLnTx/>
                <a:uFillTx/>
                <a:latin typeface="Gill Sans Light" pitchFamily="50" charset="0"/>
              </a:rPr>
              <a:t>CNTT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168FDF"/>
                </a:solidFill>
                <a:effectLst/>
                <a:uLnTx/>
                <a:uFillTx/>
                <a:latin typeface="Gill Sans Light" pitchFamily="50" charset="0"/>
              </a:rPr>
              <a:t> |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168FDF"/>
                </a:solidFill>
                <a:effectLst/>
                <a:uLnTx/>
                <a:uFillTx/>
                <a:latin typeface="Gill Sans Light" pitchFamily="50" charset="0"/>
              </a:rPr>
              <a:t>2020 Governance Roadmap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168FDF"/>
              </a:solidFill>
              <a:effectLst/>
              <a:uLnTx/>
              <a:uFillTx/>
              <a:latin typeface="Gill Sans Light" pitchFamily="50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321175" y="940156"/>
          <a:ext cx="9931612" cy="4842051"/>
        </p:xfrm>
        <a:graphic>
          <a:graphicData uri="http://schemas.openxmlformats.org/drawingml/2006/table">
            <a:tbl>
              <a:tblPr/>
              <a:tblGrid>
                <a:gridCol w="8855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718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02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39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3474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82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9345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1136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95758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370303">
                <a:tc rowSpan="2">
                  <a:txBody>
                    <a:bodyPr/>
                    <a:lstStyle/>
                    <a:p>
                      <a:pPr marL="0" algn="ctr" defTabSz="457063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Deliverable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Key Initiatives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Delivery Timeframe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Initialize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Status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Comment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549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Q1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68F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Q2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68F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Q3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68F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Q4+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68FD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marL="0" marR="0" lvl="0" indent="0" algn="ctr" defTabSz="45706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06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CNTT Reference Model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Reference Model Specification Releases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marL="0" marR="0" lvl="0" indent="0" algn="ctr" defTabSz="45706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06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CNTT Reference Architecture 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OpenStack Reference Architecture Spec Releases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algn="ctr" fontAlgn="b"/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06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CNTT Reference Architecture 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K8s Reference Architecture Spec Releases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11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06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CNTT Reference Implementation 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OPNFV Reference Implementation Req and Cookbook Releases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06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CNTT Reference Certification 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LFN Reference Certification Req and Cookbook Releases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Reference Implementation 1 Launch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Official initial Launch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06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Accommodating</a:t>
                      </a:r>
                      <a:r>
                        <a:rPr lang="nl-NL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OVP Program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NFVI Badging. VNF Badging programs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063" rtl="0" eaLnBrk="1" fontAlgn="b" latinLnBrk="0" hangingPunct="1"/>
                      <a:r>
                        <a:rPr lang="nl-NL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Accommodating</a:t>
                      </a:r>
                      <a:r>
                        <a:rPr lang="nl-NL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OVP Ph2 Program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Cloud Native Badging Program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00772">
                <a:tc>
                  <a:txBody>
                    <a:bodyPr/>
                    <a:lstStyle/>
                    <a:p>
                      <a:pPr marL="0" algn="ctr" defTabSz="457063" rtl="0" eaLnBrk="1" fontAlgn="b" latinLnBrk="0" hangingPunct="1"/>
                      <a:endParaRPr lang="nl-NL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063" rtl="0" eaLnBrk="1" fontAlgn="b" latinLnBrk="0" hangingPunct="1"/>
                      <a:r>
                        <a:rPr lang="nl-NL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Complete Alignement </a:t>
                      </a:r>
                      <a:r>
                        <a:rPr lang="nl-NL" sz="1400" b="0" i="0" u="none" strike="noStrike" kern="1200" baseline="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with</a:t>
                      </a:r>
                      <a:r>
                        <a:rPr lang="nl-NL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SDO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Alignments with Main SDOs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19" name="AutoShape 2" descr="Image result for document icon"/>
          <p:cNvSpPr>
            <a:spLocks noChangeAspect="1" noChangeArrowheads="1"/>
          </p:cNvSpPr>
          <p:nvPr/>
        </p:nvSpPr>
        <p:spPr bwMode="auto">
          <a:xfrm>
            <a:off x="4140721" y="6553199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" name="TextBox 147"/>
          <p:cNvSpPr txBox="1"/>
          <p:nvPr/>
        </p:nvSpPr>
        <p:spPr>
          <a:xfrm>
            <a:off x="4678404" y="6388740"/>
            <a:ext cx="94015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Document</a:t>
            </a:r>
          </a:p>
        </p:txBody>
      </p:sp>
      <p:sp>
        <p:nvSpPr>
          <p:cNvPr id="169" name="TextBox 168"/>
          <p:cNvSpPr txBox="1"/>
          <p:nvPr/>
        </p:nvSpPr>
        <p:spPr>
          <a:xfrm>
            <a:off x="6063960" y="6388740"/>
            <a:ext cx="94015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Operations</a:t>
            </a:r>
          </a:p>
        </p:txBody>
      </p:sp>
      <p:sp>
        <p:nvSpPr>
          <p:cNvPr id="195" name="TextBox 194"/>
          <p:cNvSpPr txBox="1"/>
          <p:nvPr/>
        </p:nvSpPr>
        <p:spPr>
          <a:xfrm>
            <a:off x="7598217" y="6362767"/>
            <a:ext cx="827830" cy="33528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F2F Event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092077" y="5866006"/>
            <a:ext cx="242947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* Pending community alignment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4721" y="6318226"/>
            <a:ext cx="424365" cy="4243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7407" y="6319663"/>
            <a:ext cx="421491" cy="42149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3392" y="6277996"/>
            <a:ext cx="504825" cy="504825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4275" y="3928286"/>
            <a:ext cx="424365" cy="424365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4275" y="4835287"/>
            <a:ext cx="424365" cy="424365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7191" y="5302530"/>
            <a:ext cx="424365" cy="424365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0676" y="1580205"/>
            <a:ext cx="421491" cy="421491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6568" y="2017888"/>
            <a:ext cx="421491" cy="421491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3285" y="1661943"/>
            <a:ext cx="328986" cy="328986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3285" y="2091620"/>
            <a:ext cx="328986" cy="328986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62621" y="3512821"/>
            <a:ext cx="344703" cy="344703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9316" y="3041666"/>
            <a:ext cx="344703" cy="344703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6467" y="1610489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4072" y="2040166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0224" y="2535946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4072" y="3470825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68" name="Picture 67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9233" y="4908519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76" name="Picture 7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9316" y="5414590"/>
            <a:ext cx="344703" cy="344703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F6FB03A2-6D03-F74D-A793-357A3ADC028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0676" y="2491755"/>
            <a:ext cx="421491" cy="421491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C0F6101E-DE07-BA47-A109-EA438AD2634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0674" y="3003273"/>
            <a:ext cx="421491" cy="421491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DCDC931F-8B20-A048-99DA-B2DDB05D1EF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4879" y="3467335"/>
            <a:ext cx="421491" cy="421491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id="{60B07122-01CD-1949-9755-8BE9B71B0CC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3778" y="4376291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79" name="TextBox 78">
            <a:extLst>
              <a:ext uri="{FF2B5EF4-FFF2-40B4-BE49-F238E27FC236}">
                <a16:creationId xmlns:a16="http://schemas.microsoft.com/office/drawing/2014/main" id="{2E1C1D01-B9B9-5E49-85A7-5B7C9DD1A689}"/>
              </a:ext>
            </a:extLst>
          </p:cNvPr>
          <p:cNvSpPr txBox="1"/>
          <p:nvPr/>
        </p:nvSpPr>
        <p:spPr>
          <a:xfrm>
            <a:off x="7037408" y="4593408"/>
            <a:ext cx="4619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VNF</a:t>
            </a:r>
          </a:p>
        </p:txBody>
      </p:sp>
      <p:pic>
        <p:nvPicPr>
          <p:cNvPr id="80" name="Picture 79">
            <a:extLst>
              <a:ext uri="{FF2B5EF4-FFF2-40B4-BE49-F238E27FC236}">
                <a16:creationId xmlns:a16="http://schemas.microsoft.com/office/drawing/2014/main" id="{458F3AA8-F771-E748-8690-539516E9DC4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4275" y="4400002"/>
            <a:ext cx="424365" cy="424365"/>
          </a:xfrm>
          <a:prstGeom prst="rect">
            <a:avLst/>
          </a:prstGeom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3B56768F-B4CA-AE41-895E-37F979F713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6798" y="3029677"/>
            <a:ext cx="328986" cy="328986"/>
          </a:xfrm>
          <a:prstGeom prst="rect">
            <a:avLst/>
          </a:prstGeom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39CE4A6C-22A1-1949-ABCC-5CEED4A9B8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7025" y="2545308"/>
            <a:ext cx="328986" cy="328986"/>
          </a:xfrm>
          <a:prstGeom prst="rect">
            <a:avLst/>
          </a:prstGeom>
        </p:spPr>
      </p:pic>
      <p:sp>
        <p:nvSpPr>
          <p:cNvPr id="85" name="TextBox 84">
            <a:extLst>
              <a:ext uri="{FF2B5EF4-FFF2-40B4-BE49-F238E27FC236}">
                <a16:creationId xmlns:a16="http://schemas.microsoft.com/office/drawing/2014/main" id="{6878E811-4462-BC44-B9A6-3F0695767ED6}"/>
              </a:ext>
            </a:extLst>
          </p:cNvPr>
          <p:cNvSpPr txBox="1"/>
          <p:nvPr/>
        </p:nvSpPr>
        <p:spPr>
          <a:xfrm>
            <a:off x="7746905" y="4928605"/>
            <a:ext cx="631159" cy="23630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Prague*</a:t>
            </a:r>
          </a:p>
        </p:txBody>
      </p:sp>
      <p:pic>
        <p:nvPicPr>
          <p:cNvPr id="86" name="Picture 85">
            <a:extLst>
              <a:ext uri="{FF2B5EF4-FFF2-40B4-BE49-F238E27FC236}">
                <a16:creationId xmlns:a16="http://schemas.microsoft.com/office/drawing/2014/main" id="{E374344E-9581-8E42-BE35-8F1A8D3E333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63653" y="4407315"/>
            <a:ext cx="344703" cy="344703"/>
          </a:xfrm>
          <a:prstGeom prst="rect">
            <a:avLst/>
          </a:prstGeom>
        </p:spPr>
      </p:pic>
      <p:pic>
        <p:nvPicPr>
          <p:cNvPr id="87" name="Picture 86">
            <a:extLst>
              <a:ext uri="{FF2B5EF4-FFF2-40B4-BE49-F238E27FC236}">
                <a16:creationId xmlns:a16="http://schemas.microsoft.com/office/drawing/2014/main" id="{D897D8A6-FB6E-8F4A-AA69-7C7E786DB43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7362" y="2532605"/>
            <a:ext cx="344703" cy="344703"/>
          </a:xfrm>
          <a:prstGeom prst="rect">
            <a:avLst/>
          </a:prstGeom>
        </p:spPr>
      </p:pic>
      <p:pic>
        <p:nvPicPr>
          <p:cNvPr id="88" name="Picture 87">
            <a:extLst>
              <a:ext uri="{FF2B5EF4-FFF2-40B4-BE49-F238E27FC236}">
                <a16:creationId xmlns:a16="http://schemas.microsoft.com/office/drawing/2014/main" id="{1D0633A8-ACE0-D74F-8DD2-4D7CC88247F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7362" y="2067159"/>
            <a:ext cx="344703" cy="344703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id="{D658FF92-63F8-8C4E-968A-0D27F0379F2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7362" y="1608987"/>
            <a:ext cx="344703" cy="344703"/>
          </a:xfrm>
          <a:prstGeom prst="rect">
            <a:avLst/>
          </a:prstGeom>
        </p:spPr>
      </p:pic>
      <p:pic>
        <p:nvPicPr>
          <p:cNvPr id="90" name="Picture 89">
            <a:extLst>
              <a:ext uri="{FF2B5EF4-FFF2-40B4-BE49-F238E27FC236}">
                <a16:creationId xmlns:a16="http://schemas.microsoft.com/office/drawing/2014/main" id="{4D2B1456-D295-BD40-8358-28372E5478C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8367" y="3533158"/>
            <a:ext cx="328986" cy="328986"/>
          </a:xfrm>
          <a:prstGeom prst="rect">
            <a:avLst/>
          </a:prstGeom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id="{287BD222-C0B3-D44C-9889-B6B18A20A4A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62621" y="4887610"/>
            <a:ext cx="350704" cy="351172"/>
          </a:xfrm>
          <a:prstGeom prst="rect">
            <a:avLst/>
          </a:prstGeom>
        </p:spPr>
      </p:pic>
      <p:pic>
        <p:nvPicPr>
          <p:cNvPr id="92" name="Picture 91">
            <a:extLst>
              <a:ext uri="{FF2B5EF4-FFF2-40B4-BE49-F238E27FC236}">
                <a16:creationId xmlns:a16="http://schemas.microsoft.com/office/drawing/2014/main" id="{6CC3D922-D1D0-2244-9D3D-E3D05229D03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0329" y="4432127"/>
            <a:ext cx="344703" cy="344703"/>
          </a:xfrm>
          <a:prstGeom prst="rect">
            <a:avLst/>
          </a:prstGeom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8F8E83A9-CF88-4749-9238-EA3B9022A5F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5198" y="2954979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id="{A3437091-FCB4-564E-9149-F1EDB72EA73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0030" y="2043489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96" name="Picture 95">
            <a:extLst>
              <a:ext uri="{FF2B5EF4-FFF2-40B4-BE49-F238E27FC236}">
                <a16:creationId xmlns:a16="http://schemas.microsoft.com/office/drawing/2014/main" id="{B4C77083-805F-8946-B80B-4F60E012B5D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0224" y="1624065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id="{84B0D59F-CC72-FC4A-AD2B-B6451D24618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7681" y="2528327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id="{F7C1ADA8-96AF-3048-B597-C12D3A8B69F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7809" y="1608439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99" name="Picture 98">
            <a:extLst>
              <a:ext uri="{FF2B5EF4-FFF2-40B4-BE49-F238E27FC236}">
                <a16:creationId xmlns:a16="http://schemas.microsoft.com/office/drawing/2014/main" id="{C1FED270-3CC6-7246-B226-36DD3E20E45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7809" y="2045523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00" name="Picture 99">
            <a:extLst>
              <a:ext uri="{FF2B5EF4-FFF2-40B4-BE49-F238E27FC236}">
                <a16:creationId xmlns:a16="http://schemas.microsoft.com/office/drawing/2014/main" id="{3368AD74-D310-724E-A9F1-901B698F6E3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1911" y="2530166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01" name="Picture 100">
            <a:extLst>
              <a:ext uri="{FF2B5EF4-FFF2-40B4-BE49-F238E27FC236}">
                <a16:creationId xmlns:a16="http://schemas.microsoft.com/office/drawing/2014/main" id="{68BE1962-CF41-6847-A997-DA80E1521E8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5480" y="1605710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02" name="Picture 101">
            <a:extLst>
              <a:ext uri="{FF2B5EF4-FFF2-40B4-BE49-F238E27FC236}">
                <a16:creationId xmlns:a16="http://schemas.microsoft.com/office/drawing/2014/main" id="{2FFEB8A6-AC8D-9E42-8AAC-013B8F06DC9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0879" y="2045466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03" name="Picture 102">
            <a:extLst>
              <a:ext uri="{FF2B5EF4-FFF2-40B4-BE49-F238E27FC236}">
                <a16:creationId xmlns:a16="http://schemas.microsoft.com/office/drawing/2014/main" id="{BF3511A4-1A5D-404A-90BB-C8204127F9C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8652" y="2530166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04" name="Picture 103">
            <a:extLst>
              <a:ext uri="{FF2B5EF4-FFF2-40B4-BE49-F238E27FC236}">
                <a16:creationId xmlns:a16="http://schemas.microsoft.com/office/drawing/2014/main" id="{86FA6462-8D57-9347-A6C1-10E76CD640D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0879" y="2972834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id="{EB685B19-7A8D-594D-884F-77F8114DA37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2316" y="3479019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06" name="Picture 105">
            <a:extLst>
              <a:ext uri="{FF2B5EF4-FFF2-40B4-BE49-F238E27FC236}">
                <a16:creationId xmlns:a16="http://schemas.microsoft.com/office/drawing/2014/main" id="{94A4954F-8FFE-194A-8441-F87AE4CD2C6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0560" y="3461012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09" name="Picture 108">
            <a:extLst>
              <a:ext uri="{FF2B5EF4-FFF2-40B4-BE49-F238E27FC236}">
                <a16:creationId xmlns:a16="http://schemas.microsoft.com/office/drawing/2014/main" id="{B0D4B798-5EEA-2E41-943E-D982D23EC6A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9612" y="3995975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11" name="Picture 110">
            <a:extLst>
              <a:ext uri="{FF2B5EF4-FFF2-40B4-BE49-F238E27FC236}">
                <a16:creationId xmlns:a16="http://schemas.microsoft.com/office/drawing/2014/main" id="{ED6FD5B4-DD24-6B49-8FAC-CACDCECEB9D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2316" y="4373711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112" name="TextBox 111">
            <a:extLst>
              <a:ext uri="{FF2B5EF4-FFF2-40B4-BE49-F238E27FC236}">
                <a16:creationId xmlns:a16="http://schemas.microsoft.com/office/drawing/2014/main" id="{C09CB181-6EF4-484C-8B90-DD0D24CCC6E6}"/>
              </a:ext>
            </a:extLst>
          </p:cNvPr>
          <p:cNvSpPr txBox="1"/>
          <p:nvPr/>
        </p:nvSpPr>
        <p:spPr>
          <a:xfrm>
            <a:off x="6494244" y="4579035"/>
            <a:ext cx="4940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NFVI</a:t>
            </a:r>
          </a:p>
        </p:txBody>
      </p:sp>
      <p:pic>
        <p:nvPicPr>
          <p:cNvPr id="114" name="Picture 113">
            <a:extLst>
              <a:ext uri="{FF2B5EF4-FFF2-40B4-BE49-F238E27FC236}">
                <a16:creationId xmlns:a16="http://schemas.microsoft.com/office/drawing/2014/main" id="{D755F1EF-21B5-6541-B02E-24CE4E9C2FF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6798" y="3970236"/>
            <a:ext cx="328986" cy="328986"/>
          </a:xfrm>
          <a:prstGeom prst="rect">
            <a:avLst/>
          </a:prstGeom>
        </p:spPr>
      </p:pic>
      <p:pic>
        <p:nvPicPr>
          <p:cNvPr id="116" name="Picture 115">
            <a:extLst>
              <a:ext uri="{FF2B5EF4-FFF2-40B4-BE49-F238E27FC236}">
                <a16:creationId xmlns:a16="http://schemas.microsoft.com/office/drawing/2014/main" id="{D277BD6D-6985-3C46-8A2A-31E560FC665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2931" y="5414590"/>
            <a:ext cx="344703" cy="344703"/>
          </a:xfrm>
          <a:prstGeom prst="rect">
            <a:avLst/>
          </a:prstGeom>
        </p:spPr>
      </p:pic>
      <p:pic>
        <p:nvPicPr>
          <p:cNvPr id="117" name="Picture 116">
            <a:extLst>
              <a:ext uri="{FF2B5EF4-FFF2-40B4-BE49-F238E27FC236}">
                <a16:creationId xmlns:a16="http://schemas.microsoft.com/office/drawing/2014/main" id="{A099D81D-67AE-FF47-B870-36C8DECDE37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4559" y="5309039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18" name="Picture 117">
            <a:extLst>
              <a:ext uri="{FF2B5EF4-FFF2-40B4-BE49-F238E27FC236}">
                <a16:creationId xmlns:a16="http://schemas.microsoft.com/office/drawing/2014/main" id="{965EC8CD-E7A4-A04C-9F2A-4DAFCD3B5FE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7681" y="5314104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119" name="TextBox 118">
            <a:extLst>
              <a:ext uri="{FF2B5EF4-FFF2-40B4-BE49-F238E27FC236}">
                <a16:creationId xmlns:a16="http://schemas.microsoft.com/office/drawing/2014/main" id="{94F95DB2-77E2-4544-9BB6-28F4644496EE}"/>
              </a:ext>
            </a:extLst>
          </p:cNvPr>
          <p:cNvSpPr txBox="1"/>
          <p:nvPr/>
        </p:nvSpPr>
        <p:spPr>
          <a:xfrm>
            <a:off x="5232414" y="5522870"/>
            <a:ext cx="6671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OPNFV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8ABE108F-F04E-AD47-965D-FE506AC8C639}"/>
              </a:ext>
            </a:extLst>
          </p:cNvPr>
          <p:cNvSpPr txBox="1"/>
          <p:nvPr/>
        </p:nvSpPr>
        <p:spPr>
          <a:xfrm>
            <a:off x="5829438" y="5532600"/>
            <a:ext cx="5790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CNCF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DE86FCE4-7877-A040-BEDD-74AB22C3B9B2}"/>
              </a:ext>
            </a:extLst>
          </p:cNvPr>
          <p:cNvSpPr txBox="1"/>
          <p:nvPr/>
        </p:nvSpPr>
        <p:spPr>
          <a:xfrm>
            <a:off x="5339506" y="1818127"/>
            <a:ext cx="409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3.0a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2DB5B90B-7423-284F-BCD7-6C1EA7CDA45A}"/>
              </a:ext>
            </a:extLst>
          </p:cNvPr>
          <p:cNvSpPr txBox="1"/>
          <p:nvPr/>
        </p:nvSpPr>
        <p:spPr>
          <a:xfrm>
            <a:off x="5970816" y="1808630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3.0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CD7F60D2-90A7-FA46-AFBA-F45839FCF943}"/>
              </a:ext>
            </a:extLst>
          </p:cNvPr>
          <p:cNvSpPr txBox="1"/>
          <p:nvPr/>
        </p:nvSpPr>
        <p:spPr>
          <a:xfrm>
            <a:off x="6569928" y="1808629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3.1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2CFAF9C3-29AC-AC4D-866E-72ACA78FB83A}"/>
              </a:ext>
            </a:extLst>
          </p:cNvPr>
          <p:cNvSpPr txBox="1"/>
          <p:nvPr/>
        </p:nvSpPr>
        <p:spPr>
          <a:xfrm>
            <a:off x="7104650" y="1802401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3.2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7EB2709C-E04D-FA4B-8550-13704002BD73}"/>
              </a:ext>
            </a:extLst>
          </p:cNvPr>
          <p:cNvSpPr txBox="1"/>
          <p:nvPr/>
        </p:nvSpPr>
        <p:spPr>
          <a:xfrm>
            <a:off x="5339506" y="2251675"/>
            <a:ext cx="409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2.0a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FB740098-848C-7D48-A26E-7F7A944D2363}"/>
              </a:ext>
            </a:extLst>
          </p:cNvPr>
          <p:cNvSpPr txBox="1"/>
          <p:nvPr/>
        </p:nvSpPr>
        <p:spPr>
          <a:xfrm>
            <a:off x="5970816" y="2242178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2.0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AA54092F-3909-7C41-939B-DDE773CCFA99}"/>
              </a:ext>
            </a:extLst>
          </p:cNvPr>
          <p:cNvSpPr txBox="1"/>
          <p:nvPr/>
        </p:nvSpPr>
        <p:spPr>
          <a:xfrm>
            <a:off x="6569928" y="2242177"/>
            <a:ext cx="409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3.0a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0FC97CCE-E450-4849-BE77-B955CC71C37B}"/>
              </a:ext>
            </a:extLst>
          </p:cNvPr>
          <p:cNvSpPr txBox="1"/>
          <p:nvPr/>
        </p:nvSpPr>
        <p:spPr>
          <a:xfrm>
            <a:off x="7104650" y="2235949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3.0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E3AD01F7-6E96-ED4F-9E75-634745179B6A}"/>
              </a:ext>
            </a:extLst>
          </p:cNvPr>
          <p:cNvSpPr txBox="1"/>
          <p:nvPr/>
        </p:nvSpPr>
        <p:spPr>
          <a:xfrm>
            <a:off x="5347149" y="2722715"/>
            <a:ext cx="409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1.0a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D83082F1-A76E-1E4C-90FD-9B95F9A29BF6}"/>
              </a:ext>
            </a:extLst>
          </p:cNvPr>
          <p:cNvSpPr txBox="1"/>
          <p:nvPr/>
        </p:nvSpPr>
        <p:spPr>
          <a:xfrm>
            <a:off x="5978459" y="2713218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1.0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C78C8253-E5CC-E34A-8A1B-68581FFA7F9A}"/>
              </a:ext>
            </a:extLst>
          </p:cNvPr>
          <p:cNvSpPr txBox="1"/>
          <p:nvPr/>
        </p:nvSpPr>
        <p:spPr>
          <a:xfrm>
            <a:off x="6577571" y="2713217"/>
            <a:ext cx="409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2.0a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9B3EDBCA-874F-064A-8A7F-AFDC03EB2029}"/>
              </a:ext>
            </a:extLst>
          </p:cNvPr>
          <p:cNvSpPr txBox="1"/>
          <p:nvPr/>
        </p:nvSpPr>
        <p:spPr>
          <a:xfrm>
            <a:off x="7112293" y="2706989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2.0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EF8ED91D-CBB1-1D4B-841C-1C2A3FDFDAC5}"/>
              </a:ext>
            </a:extLst>
          </p:cNvPr>
          <p:cNvSpPr txBox="1"/>
          <p:nvPr/>
        </p:nvSpPr>
        <p:spPr>
          <a:xfrm>
            <a:off x="5347149" y="3202029"/>
            <a:ext cx="409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1.0a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143F755A-4769-5744-9685-7E5188E188B3}"/>
              </a:ext>
            </a:extLst>
          </p:cNvPr>
          <p:cNvSpPr txBox="1"/>
          <p:nvPr/>
        </p:nvSpPr>
        <p:spPr>
          <a:xfrm>
            <a:off x="5978459" y="3192532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1.0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07D0A070-B196-C34B-8C9A-F6BF0B520D07}"/>
              </a:ext>
            </a:extLst>
          </p:cNvPr>
          <p:cNvSpPr txBox="1"/>
          <p:nvPr/>
        </p:nvSpPr>
        <p:spPr>
          <a:xfrm>
            <a:off x="6577571" y="3192531"/>
            <a:ext cx="409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2.0a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0ECB5F5A-4F7B-FC46-BD1C-975CAF74A3F4}"/>
              </a:ext>
            </a:extLst>
          </p:cNvPr>
          <p:cNvSpPr txBox="1"/>
          <p:nvPr/>
        </p:nvSpPr>
        <p:spPr>
          <a:xfrm>
            <a:off x="7112293" y="3186303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2.0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B5F9A6A3-92F6-E041-8C1B-AEA0264151D7}"/>
              </a:ext>
            </a:extLst>
          </p:cNvPr>
          <p:cNvSpPr txBox="1"/>
          <p:nvPr/>
        </p:nvSpPr>
        <p:spPr>
          <a:xfrm>
            <a:off x="5994687" y="3670430"/>
            <a:ext cx="4700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1.0aa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943086B8-4AAE-9546-BD37-9AD149BB2D58}"/>
              </a:ext>
            </a:extLst>
          </p:cNvPr>
          <p:cNvSpPr txBox="1"/>
          <p:nvPr/>
        </p:nvSpPr>
        <p:spPr>
          <a:xfrm>
            <a:off x="6593799" y="3670429"/>
            <a:ext cx="409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1.0a</a:t>
            </a: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11B710BE-24D3-4E45-B868-08E8D2868DD0}"/>
              </a:ext>
            </a:extLst>
          </p:cNvPr>
          <p:cNvSpPr txBox="1"/>
          <p:nvPr/>
        </p:nvSpPr>
        <p:spPr>
          <a:xfrm>
            <a:off x="7128521" y="3664201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1.0</a:t>
            </a:r>
          </a:p>
        </p:txBody>
      </p:sp>
      <p:pic>
        <p:nvPicPr>
          <p:cNvPr id="143" name="Picture 142">
            <a:extLst>
              <a:ext uri="{FF2B5EF4-FFF2-40B4-BE49-F238E27FC236}">
                <a16:creationId xmlns:a16="http://schemas.microsoft.com/office/drawing/2014/main" id="{F4DD87C4-D28E-2B45-ABD8-E7F800E003A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4307" y="5311631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58737724"/>
      </p:ext>
    </p:extLst>
  </p:cSld>
  <p:clrMapOvr>
    <a:masterClrMapping/>
  </p:clrMapOvr>
  <p:transition>
    <p:wipe dir="r"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6EC79FD8-37F6-2A48-8AB0-B119ED78AD3D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Roadmap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2CDA3BA-5421-7C43-ADD8-BB7FCC208DE5}"/>
              </a:ext>
            </a:extLst>
          </p:cNvPr>
          <p:cNvSpPr/>
          <p:nvPr/>
        </p:nvSpPr>
        <p:spPr>
          <a:xfrm>
            <a:off x="625554" y="5249244"/>
            <a:ext cx="10932454" cy="349809"/>
          </a:xfrm>
          <a:prstGeom prst="rect">
            <a:avLst/>
          </a:prstGeom>
          <a:solidFill>
            <a:schemeClr val="accent6">
              <a:lumMod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1991" tIns="71991" rIns="71991" bIns="71991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457154">
              <a:spcAft>
                <a:spcPts val="300"/>
              </a:spcAft>
              <a:buSzPct val="100000"/>
              <a:defRPr/>
            </a:pPr>
            <a:endParaRPr lang="hu-HU" sz="2000" kern="0" dirty="0">
              <a:solidFill>
                <a:srgbClr val="FFFFFF"/>
              </a:solidFill>
              <a:latin typeface="Nokia Pure Text Light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DAA4105-80D5-874B-B4E2-00E1B125BBA7}"/>
              </a:ext>
            </a:extLst>
          </p:cNvPr>
          <p:cNvCxnSpPr/>
          <p:nvPr/>
        </p:nvCxnSpPr>
        <p:spPr>
          <a:xfrm>
            <a:off x="2680113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45C0E2F-75C6-784F-BF99-A98D5D281541}"/>
              </a:ext>
            </a:extLst>
          </p:cNvPr>
          <p:cNvCxnSpPr/>
          <p:nvPr/>
        </p:nvCxnSpPr>
        <p:spPr>
          <a:xfrm>
            <a:off x="3388732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0F49DF52-920D-C247-A691-C8A37FA40389}"/>
              </a:ext>
            </a:extLst>
          </p:cNvPr>
          <p:cNvCxnSpPr/>
          <p:nvPr/>
        </p:nvCxnSpPr>
        <p:spPr>
          <a:xfrm>
            <a:off x="4097351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EEE6B104-94CC-514E-A65C-ED90FE938D89}"/>
              </a:ext>
            </a:extLst>
          </p:cNvPr>
          <p:cNvCxnSpPr/>
          <p:nvPr/>
        </p:nvCxnSpPr>
        <p:spPr>
          <a:xfrm>
            <a:off x="4805970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A1A3F408-6BEF-4842-80DA-E72DACA94256}"/>
              </a:ext>
            </a:extLst>
          </p:cNvPr>
          <p:cNvCxnSpPr/>
          <p:nvPr/>
        </p:nvCxnSpPr>
        <p:spPr>
          <a:xfrm>
            <a:off x="5514589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9816FB7B-B14A-D345-9A73-6E3A4C2207FD}"/>
              </a:ext>
            </a:extLst>
          </p:cNvPr>
          <p:cNvCxnSpPr/>
          <p:nvPr/>
        </p:nvCxnSpPr>
        <p:spPr>
          <a:xfrm>
            <a:off x="3375834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15DA3DE-6DB5-364F-B6FE-D07B52011A3E}"/>
              </a:ext>
            </a:extLst>
          </p:cNvPr>
          <p:cNvCxnSpPr/>
          <p:nvPr/>
        </p:nvCxnSpPr>
        <p:spPr>
          <a:xfrm>
            <a:off x="6931827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C59E2621-CFAE-CC40-AC81-DA223265CCCE}"/>
              </a:ext>
            </a:extLst>
          </p:cNvPr>
          <p:cNvCxnSpPr/>
          <p:nvPr/>
        </p:nvCxnSpPr>
        <p:spPr>
          <a:xfrm>
            <a:off x="7640446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023CFDD0-FEFD-6A4F-9DE6-0B2E243CC170}"/>
              </a:ext>
            </a:extLst>
          </p:cNvPr>
          <p:cNvCxnSpPr/>
          <p:nvPr/>
        </p:nvCxnSpPr>
        <p:spPr>
          <a:xfrm>
            <a:off x="8349065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FA1A920A-E44B-FD46-B67B-681E5CBFC541}"/>
              </a:ext>
            </a:extLst>
          </p:cNvPr>
          <p:cNvCxnSpPr/>
          <p:nvPr/>
        </p:nvCxnSpPr>
        <p:spPr>
          <a:xfrm>
            <a:off x="9057683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BEA6491-D295-C74A-97F5-5D8D493C8008}"/>
              </a:ext>
            </a:extLst>
          </p:cNvPr>
          <p:cNvCxnSpPr/>
          <p:nvPr/>
        </p:nvCxnSpPr>
        <p:spPr>
          <a:xfrm>
            <a:off x="9766303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D171E9D-68AE-E54F-A273-E61367941CE5}"/>
              </a:ext>
            </a:extLst>
          </p:cNvPr>
          <p:cNvCxnSpPr/>
          <p:nvPr/>
        </p:nvCxnSpPr>
        <p:spPr>
          <a:xfrm>
            <a:off x="10474928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4C74FD3F-2821-2C4C-AC00-D02480B0B895}"/>
              </a:ext>
            </a:extLst>
          </p:cNvPr>
          <p:cNvSpPr txBox="1"/>
          <p:nvPr/>
        </p:nvSpPr>
        <p:spPr>
          <a:xfrm>
            <a:off x="532932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Sep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636A3FA-1B61-0B43-895A-E3D09CC7E549}"/>
              </a:ext>
            </a:extLst>
          </p:cNvPr>
          <p:cNvSpPr txBox="1"/>
          <p:nvPr/>
        </p:nvSpPr>
        <p:spPr>
          <a:xfrm>
            <a:off x="1238029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Oct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EB18A70-067C-4942-A68F-FCD8B5B9BA2E}"/>
              </a:ext>
            </a:extLst>
          </p:cNvPr>
          <p:cNvSpPr txBox="1"/>
          <p:nvPr/>
        </p:nvSpPr>
        <p:spPr>
          <a:xfrm>
            <a:off x="1945169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Nov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BA1B849-CF26-D24F-BBB9-C9BF28C9EEFF}"/>
              </a:ext>
            </a:extLst>
          </p:cNvPr>
          <p:cNvSpPr txBox="1"/>
          <p:nvPr/>
        </p:nvSpPr>
        <p:spPr>
          <a:xfrm>
            <a:off x="2649887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Dec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D13A40C-F0ED-7C49-9110-FC521750AB99}"/>
              </a:ext>
            </a:extLst>
          </p:cNvPr>
          <p:cNvSpPr txBox="1"/>
          <p:nvPr/>
        </p:nvSpPr>
        <p:spPr>
          <a:xfrm>
            <a:off x="3161842" y="5540856"/>
            <a:ext cx="1058718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           Jan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C7065ED-2015-1B44-9382-FE508C4DB451}"/>
              </a:ext>
            </a:extLst>
          </p:cNvPr>
          <p:cNvSpPr txBox="1"/>
          <p:nvPr/>
        </p:nvSpPr>
        <p:spPr>
          <a:xfrm>
            <a:off x="4087004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Feb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8BE1C12-7FFD-5B4E-BB4F-7E1970C56D5D}"/>
              </a:ext>
            </a:extLst>
          </p:cNvPr>
          <p:cNvSpPr txBox="1"/>
          <p:nvPr/>
        </p:nvSpPr>
        <p:spPr>
          <a:xfrm>
            <a:off x="4800244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Mar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D290E1F-F540-D644-802F-DABEC79A06CE}"/>
              </a:ext>
            </a:extLst>
          </p:cNvPr>
          <p:cNvSpPr txBox="1"/>
          <p:nvPr/>
        </p:nvSpPr>
        <p:spPr>
          <a:xfrm>
            <a:off x="5489256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Apr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BB7AC1E-3A22-F349-BF68-7E7933E476B8}"/>
              </a:ext>
            </a:extLst>
          </p:cNvPr>
          <p:cNvSpPr txBox="1"/>
          <p:nvPr/>
        </p:nvSpPr>
        <p:spPr>
          <a:xfrm>
            <a:off x="6172680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May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29F0D33-5BE3-EF4D-A67B-7640A4B9C3B2}"/>
              </a:ext>
            </a:extLst>
          </p:cNvPr>
          <p:cNvSpPr txBox="1"/>
          <p:nvPr/>
        </p:nvSpPr>
        <p:spPr>
          <a:xfrm>
            <a:off x="6921770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Jun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0EF0908-35A7-C94F-B394-863385919363}"/>
              </a:ext>
            </a:extLst>
          </p:cNvPr>
          <p:cNvSpPr txBox="1"/>
          <p:nvPr/>
        </p:nvSpPr>
        <p:spPr>
          <a:xfrm>
            <a:off x="7668044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Jul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DB8A0546-DAFE-644F-A365-1BB80643AB9E}"/>
              </a:ext>
            </a:extLst>
          </p:cNvPr>
          <p:cNvCxnSpPr>
            <a:cxnSpLocks/>
          </p:cNvCxnSpPr>
          <p:nvPr/>
        </p:nvCxnSpPr>
        <p:spPr>
          <a:xfrm>
            <a:off x="3375834" y="5246805"/>
            <a:ext cx="0" cy="769261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F87674DD-2A69-6343-8604-511800FA22AF}"/>
              </a:ext>
            </a:extLst>
          </p:cNvPr>
          <p:cNvCxnSpPr/>
          <p:nvPr/>
        </p:nvCxnSpPr>
        <p:spPr>
          <a:xfrm>
            <a:off x="1266368" y="5249244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61FCA4FD-2E3D-C640-B3E0-51AD827FEAAF}"/>
              </a:ext>
            </a:extLst>
          </p:cNvPr>
          <p:cNvCxnSpPr/>
          <p:nvPr/>
        </p:nvCxnSpPr>
        <p:spPr>
          <a:xfrm>
            <a:off x="1974987" y="5249244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sp>
        <p:nvSpPr>
          <p:cNvPr id="61" name="Rounded Rectangle 60">
            <a:extLst>
              <a:ext uri="{FF2B5EF4-FFF2-40B4-BE49-F238E27FC236}">
                <a16:creationId xmlns:a16="http://schemas.microsoft.com/office/drawing/2014/main" id="{A339C8A8-6023-3C43-A342-EB617AB07EE4}"/>
              </a:ext>
            </a:extLst>
          </p:cNvPr>
          <p:cNvSpPr/>
          <p:nvPr/>
        </p:nvSpPr>
        <p:spPr>
          <a:xfrm>
            <a:off x="699835" y="1552570"/>
            <a:ext cx="1428746" cy="530322"/>
          </a:xfrm>
          <a:prstGeom prst="roundRect">
            <a:avLst/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Model</a:t>
            </a:r>
          </a:p>
        </p:txBody>
      </p:sp>
      <p:sp>
        <p:nvSpPr>
          <p:cNvPr id="62" name="Rounded Rectangle 61">
            <a:extLst>
              <a:ext uri="{FF2B5EF4-FFF2-40B4-BE49-F238E27FC236}">
                <a16:creationId xmlns:a16="http://schemas.microsoft.com/office/drawing/2014/main" id="{7F8F7E6F-F884-CB48-973E-1B81BAF319A7}"/>
              </a:ext>
            </a:extLst>
          </p:cNvPr>
          <p:cNvSpPr/>
          <p:nvPr/>
        </p:nvSpPr>
        <p:spPr>
          <a:xfrm>
            <a:off x="699835" y="2133151"/>
            <a:ext cx="1428747" cy="530322"/>
          </a:xfrm>
          <a:prstGeom prst="roundRect">
            <a:avLst/>
          </a:prstGeom>
          <a:solidFill>
            <a:srgbClr val="A6CD9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Architecture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4556FCD-1087-3447-82A1-AD00BD0B9767}"/>
              </a:ext>
            </a:extLst>
          </p:cNvPr>
          <p:cNvSpPr txBox="1"/>
          <p:nvPr/>
        </p:nvSpPr>
        <p:spPr>
          <a:xfrm>
            <a:off x="625552" y="5825882"/>
            <a:ext cx="646247" cy="3692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2019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83DF485-7726-0E4A-8667-D9340C9B995C}"/>
              </a:ext>
            </a:extLst>
          </p:cNvPr>
          <p:cNvSpPr txBox="1"/>
          <p:nvPr/>
        </p:nvSpPr>
        <p:spPr>
          <a:xfrm>
            <a:off x="6784837" y="5825882"/>
            <a:ext cx="646247" cy="3692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2020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3E324939-7AE0-0A48-9611-19B271EFD388}"/>
              </a:ext>
            </a:extLst>
          </p:cNvPr>
          <p:cNvCxnSpPr/>
          <p:nvPr/>
        </p:nvCxnSpPr>
        <p:spPr>
          <a:xfrm>
            <a:off x="11179972" y="5258715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8D8EDCC8-6755-5C44-B737-71B92D50502D}"/>
              </a:ext>
            </a:extLst>
          </p:cNvPr>
          <p:cNvSpPr txBox="1"/>
          <p:nvPr/>
        </p:nvSpPr>
        <p:spPr>
          <a:xfrm>
            <a:off x="8338088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Aug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41F415F6-A17A-8B40-A298-36624F0FD219}"/>
              </a:ext>
            </a:extLst>
          </p:cNvPr>
          <p:cNvSpPr/>
          <p:nvPr/>
        </p:nvSpPr>
        <p:spPr>
          <a:xfrm>
            <a:off x="699835" y="2713733"/>
            <a:ext cx="1428748" cy="530322"/>
          </a:xfrm>
          <a:prstGeom prst="roundRect">
            <a:avLst/>
          </a:prstGeom>
          <a:solidFill>
            <a:srgbClr val="E8A48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Implementation</a:t>
            </a:r>
          </a:p>
        </p:txBody>
      </p:sp>
      <p:sp>
        <p:nvSpPr>
          <p:cNvPr id="82" name="Round Diagonal Corner of Rectangle 81">
            <a:extLst>
              <a:ext uri="{FF2B5EF4-FFF2-40B4-BE49-F238E27FC236}">
                <a16:creationId xmlns:a16="http://schemas.microsoft.com/office/drawing/2014/main" id="{8AD7CA8E-C37B-1E4F-8F93-896102ED9951}"/>
              </a:ext>
            </a:extLst>
          </p:cNvPr>
          <p:cNvSpPr/>
          <p:nvPr/>
        </p:nvSpPr>
        <p:spPr>
          <a:xfrm>
            <a:off x="587875" y="5002057"/>
            <a:ext cx="787120" cy="283427"/>
          </a:xfrm>
          <a:prstGeom prst="round2DiagRect">
            <a:avLst/>
          </a:prstGeom>
          <a:solidFill>
            <a:schemeClr val="accent6">
              <a:lumMod val="1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srgbClr val="FFFF00"/>
                </a:solidFill>
              </a:rPr>
              <a:t>Botrange</a:t>
            </a:r>
            <a:endParaRPr lang="en-US" sz="1200" dirty="0">
              <a:solidFill>
                <a:srgbClr val="FFFF00"/>
              </a:solidFill>
            </a:endParaRPr>
          </a:p>
        </p:txBody>
      </p:sp>
      <p:sp>
        <p:nvSpPr>
          <p:cNvPr id="84" name="Rounded Rectangle 83">
            <a:extLst>
              <a:ext uri="{FF2B5EF4-FFF2-40B4-BE49-F238E27FC236}">
                <a16:creationId xmlns:a16="http://schemas.microsoft.com/office/drawing/2014/main" id="{DF0157C3-E4B5-094E-9914-5B5AB75DB95E}"/>
              </a:ext>
            </a:extLst>
          </p:cNvPr>
          <p:cNvSpPr/>
          <p:nvPr/>
        </p:nvSpPr>
        <p:spPr>
          <a:xfrm>
            <a:off x="3439557" y="4437920"/>
            <a:ext cx="787120" cy="530322"/>
          </a:xfrm>
          <a:prstGeom prst="roundRect">
            <a:avLst/>
          </a:prstGeom>
          <a:solidFill>
            <a:srgbClr val="5B9BD5"/>
          </a:solidFill>
          <a:ln w="19050" cap="flat" cmpd="sng" algn="ctr">
            <a:solidFill>
              <a:schemeClr val="accent6">
                <a:lumMod val="10000"/>
              </a:schemeClr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</a:p>
          <a:p>
            <a:pPr algn="ctr" defTabSz="457154">
              <a:defRPr/>
            </a:pPr>
            <a:r>
              <a:rPr lang="en-GB" sz="1000" kern="0" dirty="0">
                <a:solidFill>
                  <a:srgbClr val="FFFF00"/>
                </a:solidFill>
                <a:latin typeface="Calibri" panose="020F0502020204030204"/>
              </a:rPr>
              <a:t>v3.0-alpha</a:t>
            </a:r>
          </a:p>
        </p:txBody>
      </p:sp>
      <p:sp>
        <p:nvSpPr>
          <p:cNvPr id="91" name="Round Diagonal Corner of Rectangle 90">
            <a:extLst>
              <a:ext uri="{FF2B5EF4-FFF2-40B4-BE49-F238E27FC236}">
                <a16:creationId xmlns:a16="http://schemas.microsoft.com/office/drawing/2014/main" id="{AAA85EFE-87E4-DF41-A6BB-385E4E91D829}"/>
              </a:ext>
            </a:extLst>
          </p:cNvPr>
          <p:cNvSpPr/>
          <p:nvPr/>
        </p:nvSpPr>
        <p:spPr>
          <a:xfrm>
            <a:off x="3435115" y="5002057"/>
            <a:ext cx="787120" cy="283427"/>
          </a:xfrm>
          <a:prstGeom prst="round2DiagRect">
            <a:avLst/>
          </a:prstGeom>
          <a:solidFill>
            <a:schemeClr val="accent6">
              <a:lumMod val="1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srgbClr val="FFFF00"/>
                </a:solidFill>
              </a:rPr>
              <a:t>Snezka</a:t>
            </a:r>
            <a:endParaRPr lang="en-US" sz="1200" dirty="0">
              <a:solidFill>
                <a:srgbClr val="FFFF00"/>
              </a:solidFill>
            </a:endParaRPr>
          </a:p>
        </p:txBody>
      </p:sp>
      <p:sp>
        <p:nvSpPr>
          <p:cNvPr id="92" name="Round Diagonal Corner of Rectangle 91">
            <a:extLst>
              <a:ext uri="{FF2B5EF4-FFF2-40B4-BE49-F238E27FC236}">
                <a16:creationId xmlns:a16="http://schemas.microsoft.com/office/drawing/2014/main" id="{AA344106-CEE3-3143-9F92-4EC04263AB77}"/>
              </a:ext>
            </a:extLst>
          </p:cNvPr>
          <p:cNvSpPr/>
          <p:nvPr/>
        </p:nvSpPr>
        <p:spPr>
          <a:xfrm>
            <a:off x="5357952" y="5002057"/>
            <a:ext cx="787120" cy="283427"/>
          </a:xfrm>
          <a:prstGeom prst="round2DiagRect">
            <a:avLst/>
          </a:prstGeom>
          <a:solidFill>
            <a:schemeClr val="accent6">
              <a:lumMod val="1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FF00"/>
                </a:solidFill>
              </a:rPr>
              <a:t>TBD</a:t>
            </a:r>
          </a:p>
        </p:txBody>
      </p:sp>
      <p:sp>
        <p:nvSpPr>
          <p:cNvPr id="93" name="Round Diagonal Corner of Rectangle 92">
            <a:extLst>
              <a:ext uri="{FF2B5EF4-FFF2-40B4-BE49-F238E27FC236}">
                <a16:creationId xmlns:a16="http://schemas.microsoft.com/office/drawing/2014/main" id="{16DDCD47-3C13-1046-A2F6-F974E73B5E47}"/>
              </a:ext>
            </a:extLst>
          </p:cNvPr>
          <p:cNvSpPr/>
          <p:nvPr/>
        </p:nvSpPr>
        <p:spPr>
          <a:xfrm>
            <a:off x="7225400" y="5005237"/>
            <a:ext cx="787120" cy="283427"/>
          </a:xfrm>
          <a:prstGeom prst="round2DiagRect">
            <a:avLst/>
          </a:prstGeom>
          <a:solidFill>
            <a:schemeClr val="accent6">
              <a:lumMod val="1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FF00"/>
                </a:solidFill>
              </a:rPr>
              <a:t>TBD</a:t>
            </a:r>
          </a:p>
        </p:txBody>
      </p:sp>
      <p:pic>
        <p:nvPicPr>
          <p:cNvPr id="100" name="Picture 99" descr="map pin by netalloy - map mark">
            <a:extLst>
              <a:ext uri="{FF2B5EF4-FFF2-40B4-BE49-F238E27FC236}">
                <a16:creationId xmlns:a16="http://schemas.microsoft.com/office/drawing/2014/main" id="{FDFD4EC1-6566-3741-AC92-7AA57668F4C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552151" y="4342127"/>
            <a:ext cx="609521" cy="609521"/>
          </a:xfrm>
          <a:prstGeom prst="rect">
            <a:avLst/>
          </a:prstGeom>
        </p:spPr>
      </p:pic>
      <p:sp>
        <p:nvSpPr>
          <p:cNvPr id="101" name="TextBox 100">
            <a:extLst>
              <a:ext uri="{FF2B5EF4-FFF2-40B4-BE49-F238E27FC236}">
                <a16:creationId xmlns:a16="http://schemas.microsoft.com/office/drawing/2014/main" id="{8BC4F069-DC61-B647-925F-20DFC561ED47}"/>
              </a:ext>
            </a:extLst>
          </p:cNvPr>
          <p:cNvSpPr txBox="1"/>
          <p:nvPr/>
        </p:nvSpPr>
        <p:spPr>
          <a:xfrm>
            <a:off x="954488" y="4465091"/>
            <a:ext cx="1032521" cy="3692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Released!</a:t>
            </a: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6E06865E-4419-DB4F-A6F7-4B3FEFC17A47}"/>
              </a:ext>
            </a:extLst>
          </p:cNvPr>
          <p:cNvGrpSpPr/>
          <p:nvPr/>
        </p:nvGrpSpPr>
        <p:grpSpPr>
          <a:xfrm>
            <a:off x="3440180" y="1851064"/>
            <a:ext cx="781003" cy="713746"/>
            <a:chOff x="6253606" y="2820165"/>
            <a:chExt cx="781105" cy="713839"/>
          </a:xfrm>
        </p:grpSpPr>
        <p:sp>
          <p:nvSpPr>
            <p:cNvPr id="103" name="Rounded Rectangle 102">
              <a:extLst>
                <a:ext uri="{FF2B5EF4-FFF2-40B4-BE49-F238E27FC236}">
                  <a16:creationId xmlns:a16="http://schemas.microsoft.com/office/drawing/2014/main" id="{7D33A5CE-B9E9-3F48-9A94-DE58828674E9}"/>
                </a:ext>
              </a:extLst>
            </p:cNvPr>
            <p:cNvSpPr/>
            <p:nvPr/>
          </p:nvSpPr>
          <p:spPr>
            <a:xfrm>
              <a:off x="6253606" y="2820165"/>
              <a:ext cx="781105" cy="713839"/>
            </a:xfrm>
            <a:prstGeom prst="roundRect">
              <a:avLst/>
            </a:prstGeom>
            <a:solidFill>
              <a:srgbClr val="E8A487"/>
            </a:solidFill>
            <a:ln w="19050" cap="flat" cmpd="sng" algn="ctr">
              <a:solidFill>
                <a:schemeClr val="tx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RI1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v1.0-alpha</a:t>
              </a:r>
            </a:p>
          </p:txBody>
        </p:sp>
        <p:pic>
          <p:nvPicPr>
            <p:cNvPr id="104" name="Picture 2" descr="OPNFV">
              <a:extLst>
                <a:ext uri="{FF2B5EF4-FFF2-40B4-BE49-F238E27FC236}">
                  <a16:creationId xmlns:a16="http://schemas.microsoft.com/office/drawing/2014/main" id="{EBC60593-F52B-9F45-8EB2-6D3F405D980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071" y="3349623"/>
              <a:ext cx="484742" cy="1111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2" name="Rounded Rectangle 111">
            <a:extLst>
              <a:ext uri="{FF2B5EF4-FFF2-40B4-BE49-F238E27FC236}">
                <a16:creationId xmlns:a16="http://schemas.microsoft.com/office/drawing/2014/main" id="{9FA666CD-0875-174C-AC61-7DBB963637F9}"/>
              </a:ext>
            </a:extLst>
          </p:cNvPr>
          <p:cNvSpPr/>
          <p:nvPr/>
        </p:nvSpPr>
        <p:spPr>
          <a:xfrm>
            <a:off x="708335" y="3299355"/>
            <a:ext cx="1436878" cy="524225"/>
          </a:xfrm>
          <a:prstGeom prst="roundRect">
            <a:avLst/>
          </a:prstGeom>
          <a:solidFill>
            <a:srgbClr val="BA4DFF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schemeClr val="bg1"/>
                </a:solidFill>
                <a:latin typeface="Calibri" panose="020F0502020204030204"/>
              </a:rPr>
              <a:t>Reference Certification</a:t>
            </a:r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9A20BBD0-381A-7A47-80AD-64816D9FD15A}"/>
              </a:ext>
            </a:extLst>
          </p:cNvPr>
          <p:cNvGrpSpPr/>
          <p:nvPr/>
        </p:nvGrpSpPr>
        <p:grpSpPr>
          <a:xfrm>
            <a:off x="3452099" y="2605887"/>
            <a:ext cx="787120" cy="877340"/>
            <a:chOff x="8187438" y="1042573"/>
            <a:chExt cx="787120" cy="877340"/>
          </a:xfrm>
        </p:grpSpPr>
        <p:sp>
          <p:nvSpPr>
            <p:cNvPr id="117" name="Rounded Rectangle 116">
              <a:extLst>
                <a:ext uri="{FF2B5EF4-FFF2-40B4-BE49-F238E27FC236}">
                  <a16:creationId xmlns:a16="http://schemas.microsoft.com/office/drawing/2014/main" id="{80FA4227-71DA-274C-915D-E7F9F781857E}"/>
                </a:ext>
              </a:extLst>
            </p:cNvPr>
            <p:cNvSpPr/>
            <p:nvPr/>
          </p:nvSpPr>
          <p:spPr>
            <a:xfrm>
              <a:off x="8187438" y="1042573"/>
              <a:ext cx="787120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solidFill>
                <a:schemeClr val="accent6">
                  <a:lumMod val="1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RA2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v1.0-alpha</a:t>
              </a:r>
            </a:p>
          </p:txBody>
        </p:sp>
        <p:pic>
          <p:nvPicPr>
            <p:cNvPr id="118" name="Picture 117">
              <a:extLst>
                <a:ext uri="{FF2B5EF4-FFF2-40B4-BE49-F238E27FC236}">
                  <a16:creationId xmlns:a16="http://schemas.microsoft.com/office/drawing/2014/main" id="{9A3423FB-7DB1-6D46-BFF3-010074FAF32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40713" y="1551002"/>
              <a:ext cx="329908" cy="320391"/>
            </a:xfrm>
            <a:prstGeom prst="rect">
              <a:avLst/>
            </a:prstGeom>
          </p:spPr>
        </p:pic>
      </p:grpSp>
      <p:sp>
        <p:nvSpPr>
          <p:cNvPr id="98" name="TextBox 97">
            <a:extLst>
              <a:ext uri="{FF2B5EF4-FFF2-40B4-BE49-F238E27FC236}">
                <a16:creationId xmlns:a16="http://schemas.microsoft.com/office/drawing/2014/main" id="{1C58D47B-5ABA-1F49-A24A-00C6C1C91F0F}"/>
              </a:ext>
            </a:extLst>
          </p:cNvPr>
          <p:cNvSpPr txBox="1"/>
          <p:nvPr/>
        </p:nvSpPr>
        <p:spPr>
          <a:xfrm>
            <a:off x="6202581" y="4583053"/>
            <a:ext cx="547771" cy="276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Stable</a:t>
            </a:r>
          </a:p>
        </p:txBody>
      </p: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C0198A29-4104-BB46-9A1C-DAC372946C80}"/>
              </a:ext>
            </a:extLst>
          </p:cNvPr>
          <p:cNvCxnSpPr/>
          <p:nvPr/>
        </p:nvCxnSpPr>
        <p:spPr>
          <a:xfrm>
            <a:off x="6303595" y="5251547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sp>
        <p:nvSpPr>
          <p:cNvPr id="123" name="Round Diagonal Corner of Rectangle 122">
            <a:extLst>
              <a:ext uri="{FF2B5EF4-FFF2-40B4-BE49-F238E27FC236}">
                <a16:creationId xmlns:a16="http://schemas.microsoft.com/office/drawing/2014/main" id="{FAAD63A3-7775-7947-AA45-3D6B7F62C080}"/>
              </a:ext>
            </a:extLst>
          </p:cNvPr>
          <p:cNvSpPr/>
          <p:nvPr/>
        </p:nvSpPr>
        <p:spPr>
          <a:xfrm>
            <a:off x="9003069" y="5002056"/>
            <a:ext cx="787120" cy="283427"/>
          </a:xfrm>
          <a:prstGeom prst="round2DiagRect">
            <a:avLst/>
          </a:prstGeom>
          <a:solidFill>
            <a:schemeClr val="accent6">
              <a:lumMod val="1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FF00"/>
                </a:solidFill>
              </a:rPr>
              <a:t>TBD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E31CCCE3-2FED-7744-823D-DF726FC79F29}"/>
              </a:ext>
            </a:extLst>
          </p:cNvPr>
          <p:cNvSpPr txBox="1"/>
          <p:nvPr/>
        </p:nvSpPr>
        <p:spPr>
          <a:xfrm>
            <a:off x="8919246" y="554356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Sep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AF555875-8AC0-3B43-A0F7-0AE6FD836205}"/>
              </a:ext>
            </a:extLst>
          </p:cNvPr>
          <p:cNvSpPr txBox="1"/>
          <p:nvPr/>
        </p:nvSpPr>
        <p:spPr>
          <a:xfrm>
            <a:off x="9638374" y="5555350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Oct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CA6426D9-6198-E849-A967-D889694B1DB5}"/>
              </a:ext>
            </a:extLst>
          </p:cNvPr>
          <p:cNvSpPr txBox="1"/>
          <p:nvPr/>
        </p:nvSpPr>
        <p:spPr>
          <a:xfrm>
            <a:off x="10290110" y="5555350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Nov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D51359C4-8F14-9A44-BBB0-AB0BCF96A19B}"/>
              </a:ext>
            </a:extLst>
          </p:cNvPr>
          <p:cNvSpPr txBox="1"/>
          <p:nvPr/>
        </p:nvSpPr>
        <p:spPr>
          <a:xfrm>
            <a:off x="11010933" y="5555350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Dec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129" name="Rounded Rectangle 128">
            <a:extLst>
              <a:ext uri="{FF2B5EF4-FFF2-40B4-BE49-F238E27FC236}">
                <a16:creationId xmlns:a16="http://schemas.microsoft.com/office/drawing/2014/main" id="{01BB2B65-5EA3-3845-AED4-B001F8AEA678}"/>
              </a:ext>
            </a:extLst>
          </p:cNvPr>
          <p:cNvSpPr/>
          <p:nvPr/>
        </p:nvSpPr>
        <p:spPr>
          <a:xfrm>
            <a:off x="5364727" y="1103540"/>
            <a:ext cx="795691" cy="713746"/>
          </a:xfrm>
          <a:prstGeom prst="roundRect">
            <a:avLst/>
          </a:prstGeom>
          <a:solidFill>
            <a:srgbClr val="BA4DFF"/>
          </a:solidFill>
          <a:ln w="19050" cap="flat" cmpd="sng" algn="ctr">
            <a:solidFill>
              <a:srgbClr val="FF0000"/>
            </a:solidFill>
            <a:prstDash val="sysDash"/>
            <a:miter lim="800000"/>
          </a:ln>
          <a:effectLst/>
        </p:spPr>
        <p:txBody>
          <a:bodyPr rtlCol="0" anchor="t"/>
          <a:lstStyle/>
          <a:p>
            <a:pPr algn="ctr" defTabSz="457154"/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RC1</a:t>
            </a:r>
          </a:p>
          <a:p>
            <a:pPr algn="ctr" defTabSz="457154"/>
            <a:r>
              <a:rPr lang="en-GB" sz="900" kern="0" dirty="0">
                <a:solidFill>
                  <a:srgbClr val="FFFF00"/>
                </a:solidFill>
                <a:latin typeface="Calibri" panose="020F0502020204030204"/>
              </a:rPr>
              <a:t>v1.0-pre-alpha</a:t>
            </a:r>
          </a:p>
        </p:txBody>
      </p:sp>
      <p:sp>
        <p:nvSpPr>
          <p:cNvPr id="149" name="Rounded Rectangle 148">
            <a:extLst>
              <a:ext uri="{FF2B5EF4-FFF2-40B4-BE49-F238E27FC236}">
                <a16:creationId xmlns:a16="http://schemas.microsoft.com/office/drawing/2014/main" id="{E8A9F643-EF25-2C4A-B6EF-65AAE42239A9}"/>
              </a:ext>
            </a:extLst>
          </p:cNvPr>
          <p:cNvSpPr/>
          <p:nvPr/>
        </p:nvSpPr>
        <p:spPr>
          <a:xfrm>
            <a:off x="5369013" y="4441240"/>
            <a:ext cx="787120" cy="530322"/>
          </a:xfrm>
          <a:prstGeom prst="roundRect">
            <a:avLst/>
          </a:prstGeom>
          <a:solidFill>
            <a:srgbClr val="5B9BD5"/>
          </a:solidFill>
          <a:ln w="19050" cap="flat" cmpd="sng" algn="ctr">
            <a:noFill/>
            <a:prstDash val="sysDash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</a:p>
          <a:p>
            <a:pPr algn="ctr" defTabSz="457154">
              <a:defRPr/>
            </a:pPr>
            <a:r>
              <a:rPr lang="en-GB" sz="1000" kern="0" dirty="0">
                <a:solidFill>
                  <a:srgbClr val="FFFF00"/>
                </a:solidFill>
                <a:latin typeface="Calibri" panose="020F0502020204030204"/>
              </a:rPr>
              <a:t>v3.0</a:t>
            </a:r>
          </a:p>
        </p:txBody>
      </p: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89D8B16F-EFE8-634F-9379-BBED793973AA}"/>
              </a:ext>
            </a:extLst>
          </p:cNvPr>
          <p:cNvGrpSpPr/>
          <p:nvPr/>
        </p:nvGrpSpPr>
        <p:grpSpPr>
          <a:xfrm>
            <a:off x="5378210" y="1869267"/>
            <a:ext cx="781003" cy="713746"/>
            <a:chOff x="6253606" y="2820165"/>
            <a:chExt cx="781105" cy="713839"/>
          </a:xfrm>
        </p:grpSpPr>
        <p:sp>
          <p:nvSpPr>
            <p:cNvPr id="154" name="Rounded Rectangle 153">
              <a:extLst>
                <a:ext uri="{FF2B5EF4-FFF2-40B4-BE49-F238E27FC236}">
                  <a16:creationId xmlns:a16="http://schemas.microsoft.com/office/drawing/2014/main" id="{DCF35853-1055-9B4A-AF7D-D6E2AA99AF55}"/>
                </a:ext>
              </a:extLst>
            </p:cNvPr>
            <p:cNvSpPr/>
            <p:nvPr/>
          </p:nvSpPr>
          <p:spPr>
            <a:xfrm>
              <a:off x="6253606" y="2820165"/>
              <a:ext cx="781105" cy="713839"/>
            </a:xfrm>
            <a:prstGeom prst="roundRect">
              <a:avLst/>
            </a:prstGeom>
            <a:solidFill>
              <a:srgbClr val="E8A487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RI1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v1.0</a:t>
              </a:r>
            </a:p>
          </p:txBody>
        </p:sp>
        <p:pic>
          <p:nvPicPr>
            <p:cNvPr id="155" name="Picture 2" descr="OPNFV">
              <a:extLst>
                <a:ext uri="{FF2B5EF4-FFF2-40B4-BE49-F238E27FC236}">
                  <a16:creationId xmlns:a16="http://schemas.microsoft.com/office/drawing/2014/main" id="{91C0E034-C8DF-2547-A992-39FC4E18F0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071" y="3349623"/>
              <a:ext cx="484742" cy="1111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960F7B74-9061-9E4B-9E91-EB5890503B1C}"/>
              </a:ext>
            </a:extLst>
          </p:cNvPr>
          <p:cNvGrpSpPr/>
          <p:nvPr/>
        </p:nvGrpSpPr>
        <p:grpSpPr>
          <a:xfrm>
            <a:off x="5372091" y="2614142"/>
            <a:ext cx="787120" cy="877340"/>
            <a:chOff x="8187438" y="1042573"/>
            <a:chExt cx="787120" cy="877340"/>
          </a:xfrm>
        </p:grpSpPr>
        <p:sp>
          <p:nvSpPr>
            <p:cNvPr id="157" name="Rounded Rectangle 156">
              <a:extLst>
                <a:ext uri="{FF2B5EF4-FFF2-40B4-BE49-F238E27FC236}">
                  <a16:creationId xmlns:a16="http://schemas.microsoft.com/office/drawing/2014/main" id="{1253791C-E972-614F-9F73-5B6A060D09B2}"/>
                </a:ext>
              </a:extLst>
            </p:cNvPr>
            <p:cNvSpPr/>
            <p:nvPr/>
          </p:nvSpPr>
          <p:spPr>
            <a:xfrm>
              <a:off x="8187438" y="1042573"/>
              <a:ext cx="787120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RA2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v1.0</a:t>
              </a:r>
            </a:p>
          </p:txBody>
        </p:sp>
        <p:pic>
          <p:nvPicPr>
            <p:cNvPr id="158" name="Picture 157">
              <a:extLst>
                <a:ext uri="{FF2B5EF4-FFF2-40B4-BE49-F238E27FC236}">
                  <a16:creationId xmlns:a16="http://schemas.microsoft.com/office/drawing/2014/main" id="{4B94E086-21EA-7247-888A-6BF79182E19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40713" y="1551002"/>
              <a:ext cx="329908" cy="320391"/>
            </a:xfrm>
            <a:prstGeom prst="rect">
              <a:avLst/>
            </a:prstGeom>
          </p:spPr>
        </p:pic>
      </p:grpSp>
      <p:sp>
        <p:nvSpPr>
          <p:cNvPr id="111" name="Oval 110">
            <a:extLst>
              <a:ext uri="{FF2B5EF4-FFF2-40B4-BE49-F238E27FC236}">
                <a16:creationId xmlns:a16="http://schemas.microsoft.com/office/drawing/2014/main" id="{E1228737-F7E7-2942-BB0C-DFABF960F121}"/>
              </a:ext>
            </a:extLst>
          </p:cNvPr>
          <p:cNvSpPr/>
          <p:nvPr/>
        </p:nvSpPr>
        <p:spPr>
          <a:xfrm>
            <a:off x="6038511" y="4615473"/>
            <a:ext cx="213121" cy="20449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ounded Rectangle 158">
            <a:extLst>
              <a:ext uri="{FF2B5EF4-FFF2-40B4-BE49-F238E27FC236}">
                <a16:creationId xmlns:a16="http://schemas.microsoft.com/office/drawing/2014/main" id="{81755B8D-2A85-2C46-AA26-B2C24B9BD04F}"/>
              </a:ext>
            </a:extLst>
          </p:cNvPr>
          <p:cNvSpPr/>
          <p:nvPr/>
        </p:nvSpPr>
        <p:spPr>
          <a:xfrm>
            <a:off x="7227669" y="4440611"/>
            <a:ext cx="787120" cy="530322"/>
          </a:xfrm>
          <a:prstGeom prst="roundRect">
            <a:avLst/>
          </a:prstGeom>
          <a:solidFill>
            <a:srgbClr val="5B9BD5"/>
          </a:solidFill>
          <a:ln w="19050" cap="flat" cmpd="sng" algn="ctr">
            <a:noFill/>
            <a:prstDash val="sysDash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</a:p>
          <a:p>
            <a:pPr algn="ctr" defTabSz="457154">
              <a:defRPr/>
            </a:pPr>
            <a:r>
              <a:rPr lang="en-GB" sz="1000" kern="0" dirty="0">
                <a:solidFill>
                  <a:srgbClr val="FFFF00"/>
                </a:solidFill>
                <a:latin typeface="Calibri" panose="020F0502020204030204"/>
              </a:rPr>
              <a:t>v3.x</a:t>
            </a:r>
          </a:p>
        </p:txBody>
      </p: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69757378-A22D-8E43-813C-4954E2130FFC}"/>
              </a:ext>
            </a:extLst>
          </p:cNvPr>
          <p:cNvGrpSpPr/>
          <p:nvPr/>
        </p:nvGrpSpPr>
        <p:grpSpPr>
          <a:xfrm>
            <a:off x="7236866" y="1868638"/>
            <a:ext cx="781003" cy="713746"/>
            <a:chOff x="6253606" y="2820165"/>
            <a:chExt cx="781105" cy="713839"/>
          </a:xfrm>
        </p:grpSpPr>
        <p:sp>
          <p:nvSpPr>
            <p:cNvPr id="164" name="Rounded Rectangle 163">
              <a:extLst>
                <a:ext uri="{FF2B5EF4-FFF2-40B4-BE49-F238E27FC236}">
                  <a16:creationId xmlns:a16="http://schemas.microsoft.com/office/drawing/2014/main" id="{D4EE9226-48AF-3049-B271-832AC921B424}"/>
                </a:ext>
              </a:extLst>
            </p:cNvPr>
            <p:cNvSpPr/>
            <p:nvPr/>
          </p:nvSpPr>
          <p:spPr>
            <a:xfrm>
              <a:off x="6253606" y="2820165"/>
              <a:ext cx="781105" cy="713839"/>
            </a:xfrm>
            <a:prstGeom prst="roundRect">
              <a:avLst/>
            </a:prstGeom>
            <a:solidFill>
              <a:srgbClr val="E8A487"/>
            </a:solidFill>
            <a:ln w="19050" cap="flat" cmpd="sng" algn="ctr">
              <a:solidFill>
                <a:schemeClr val="tx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RI1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v2.0-alpha</a:t>
              </a:r>
            </a:p>
          </p:txBody>
        </p:sp>
        <p:pic>
          <p:nvPicPr>
            <p:cNvPr id="165" name="Picture 2" descr="OPNFV">
              <a:extLst>
                <a:ext uri="{FF2B5EF4-FFF2-40B4-BE49-F238E27FC236}">
                  <a16:creationId xmlns:a16="http://schemas.microsoft.com/office/drawing/2014/main" id="{E7F7FD0F-44B5-AE4D-96CE-696AE36CD99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071" y="3349623"/>
              <a:ext cx="484742" cy="1111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01041129-CE58-3644-AC1A-A08482CACF2A}"/>
              </a:ext>
            </a:extLst>
          </p:cNvPr>
          <p:cNvGrpSpPr/>
          <p:nvPr/>
        </p:nvGrpSpPr>
        <p:grpSpPr>
          <a:xfrm>
            <a:off x="7230747" y="2613513"/>
            <a:ext cx="787120" cy="877340"/>
            <a:chOff x="8187438" y="1042573"/>
            <a:chExt cx="787120" cy="877340"/>
          </a:xfrm>
        </p:grpSpPr>
        <p:sp>
          <p:nvSpPr>
            <p:cNvPr id="167" name="Rounded Rectangle 166">
              <a:extLst>
                <a:ext uri="{FF2B5EF4-FFF2-40B4-BE49-F238E27FC236}">
                  <a16:creationId xmlns:a16="http://schemas.microsoft.com/office/drawing/2014/main" id="{2EE88F51-25A0-C24A-8A1B-F8604340EC5C}"/>
                </a:ext>
              </a:extLst>
            </p:cNvPr>
            <p:cNvSpPr/>
            <p:nvPr/>
          </p:nvSpPr>
          <p:spPr>
            <a:xfrm>
              <a:off x="8187438" y="1042573"/>
              <a:ext cx="787120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solidFill>
                <a:schemeClr val="accent6">
                  <a:lumMod val="1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RA2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v2.0-alpha</a:t>
              </a:r>
            </a:p>
          </p:txBody>
        </p:sp>
        <p:pic>
          <p:nvPicPr>
            <p:cNvPr id="168" name="Picture 167">
              <a:extLst>
                <a:ext uri="{FF2B5EF4-FFF2-40B4-BE49-F238E27FC236}">
                  <a16:creationId xmlns:a16="http://schemas.microsoft.com/office/drawing/2014/main" id="{9AA511BB-0ED3-1740-91AC-5F5E73DCD2D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40713" y="1551002"/>
              <a:ext cx="329908" cy="320391"/>
            </a:xfrm>
            <a:prstGeom prst="rect">
              <a:avLst/>
            </a:prstGeom>
          </p:spPr>
        </p:pic>
      </p:grpSp>
      <p:grpSp>
        <p:nvGrpSpPr>
          <p:cNvPr id="170" name="Group 169">
            <a:extLst>
              <a:ext uri="{FF2B5EF4-FFF2-40B4-BE49-F238E27FC236}">
                <a16:creationId xmlns:a16="http://schemas.microsoft.com/office/drawing/2014/main" id="{8E2C1D0E-7749-6D49-AB72-2B0C4780ABAC}"/>
              </a:ext>
            </a:extLst>
          </p:cNvPr>
          <p:cNvGrpSpPr/>
          <p:nvPr/>
        </p:nvGrpSpPr>
        <p:grpSpPr>
          <a:xfrm>
            <a:off x="9020383" y="1103263"/>
            <a:ext cx="795691" cy="714023"/>
            <a:chOff x="7061050" y="905186"/>
            <a:chExt cx="795691" cy="714023"/>
          </a:xfrm>
        </p:grpSpPr>
        <p:sp>
          <p:nvSpPr>
            <p:cNvPr id="172" name="Rounded Rectangle 171">
              <a:extLst>
                <a:ext uri="{FF2B5EF4-FFF2-40B4-BE49-F238E27FC236}">
                  <a16:creationId xmlns:a16="http://schemas.microsoft.com/office/drawing/2014/main" id="{8FF0E597-D251-CA44-A05C-3BAC6B2A73F8}"/>
                </a:ext>
              </a:extLst>
            </p:cNvPr>
            <p:cNvSpPr/>
            <p:nvPr/>
          </p:nvSpPr>
          <p:spPr>
            <a:xfrm>
              <a:off x="7061050" y="905186"/>
              <a:ext cx="795691" cy="714023"/>
            </a:xfrm>
            <a:prstGeom prst="roundRect">
              <a:avLst/>
            </a:prstGeom>
            <a:solidFill>
              <a:srgbClr val="BA4DFF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RC1</a:t>
              </a:r>
            </a:p>
            <a:p>
              <a:pPr algn="ctr" defTabSz="457154"/>
              <a:r>
                <a:rPr lang="en-GB" sz="900" kern="0" dirty="0">
                  <a:solidFill>
                    <a:srgbClr val="FFFF00"/>
                  </a:solidFill>
                  <a:latin typeface="Calibri" panose="020F0502020204030204"/>
                </a:rPr>
                <a:t>v1.0</a:t>
              </a:r>
            </a:p>
          </p:txBody>
        </p:sp>
        <p:pic>
          <p:nvPicPr>
            <p:cNvPr id="173" name="Picture 172">
              <a:extLst>
                <a:ext uri="{FF2B5EF4-FFF2-40B4-BE49-F238E27FC236}">
                  <a16:creationId xmlns:a16="http://schemas.microsoft.com/office/drawing/2014/main" id="{FF8FA481-4F38-704F-B7D0-467E7797278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52113" y="1335731"/>
              <a:ext cx="262659" cy="259894"/>
            </a:xfrm>
            <a:prstGeom prst="rect">
              <a:avLst/>
            </a:prstGeom>
          </p:spPr>
        </p:pic>
      </p:grpSp>
      <p:sp>
        <p:nvSpPr>
          <p:cNvPr id="174" name="Rounded Rectangle 173">
            <a:extLst>
              <a:ext uri="{FF2B5EF4-FFF2-40B4-BE49-F238E27FC236}">
                <a16:creationId xmlns:a16="http://schemas.microsoft.com/office/drawing/2014/main" id="{7416FAF0-35C0-5348-955C-AA373E3C45C0}"/>
              </a:ext>
            </a:extLst>
          </p:cNvPr>
          <p:cNvSpPr/>
          <p:nvPr/>
        </p:nvSpPr>
        <p:spPr>
          <a:xfrm>
            <a:off x="9004896" y="4440611"/>
            <a:ext cx="787120" cy="530322"/>
          </a:xfrm>
          <a:prstGeom prst="roundRect">
            <a:avLst/>
          </a:prstGeom>
          <a:solidFill>
            <a:srgbClr val="5B9BD5"/>
          </a:solidFill>
          <a:ln w="19050" cap="flat" cmpd="sng" algn="ctr">
            <a:noFill/>
            <a:prstDash val="sysDash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</a:p>
          <a:p>
            <a:pPr algn="ctr" defTabSz="457154">
              <a:defRPr/>
            </a:pPr>
            <a:r>
              <a:rPr lang="en-GB" sz="1000" kern="0" dirty="0">
                <a:solidFill>
                  <a:srgbClr val="FFFF00"/>
                </a:solidFill>
                <a:latin typeface="Calibri" panose="020F0502020204030204"/>
              </a:rPr>
              <a:t>v3.x</a:t>
            </a:r>
          </a:p>
        </p:txBody>
      </p:sp>
      <p:grpSp>
        <p:nvGrpSpPr>
          <p:cNvPr id="178" name="Group 177">
            <a:extLst>
              <a:ext uri="{FF2B5EF4-FFF2-40B4-BE49-F238E27FC236}">
                <a16:creationId xmlns:a16="http://schemas.microsoft.com/office/drawing/2014/main" id="{C554DAD4-8793-CC49-B875-512C3ABF1311}"/>
              </a:ext>
            </a:extLst>
          </p:cNvPr>
          <p:cNvGrpSpPr/>
          <p:nvPr/>
        </p:nvGrpSpPr>
        <p:grpSpPr>
          <a:xfrm>
            <a:off x="9014093" y="1868638"/>
            <a:ext cx="781003" cy="713746"/>
            <a:chOff x="6253606" y="2820165"/>
            <a:chExt cx="781105" cy="713839"/>
          </a:xfrm>
        </p:grpSpPr>
        <p:sp>
          <p:nvSpPr>
            <p:cNvPr id="179" name="Rounded Rectangle 178">
              <a:extLst>
                <a:ext uri="{FF2B5EF4-FFF2-40B4-BE49-F238E27FC236}">
                  <a16:creationId xmlns:a16="http://schemas.microsoft.com/office/drawing/2014/main" id="{C49F68E2-2049-7F4C-95DC-FF3618D42E3D}"/>
                </a:ext>
              </a:extLst>
            </p:cNvPr>
            <p:cNvSpPr/>
            <p:nvPr/>
          </p:nvSpPr>
          <p:spPr>
            <a:xfrm>
              <a:off x="6253606" y="2820165"/>
              <a:ext cx="781105" cy="713839"/>
            </a:xfrm>
            <a:prstGeom prst="roundRect">
              <a:avLst/>
            </a:prstGeom>
            <a:solidFill>
              <a:srgbClr val="E8A487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RI1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</a:t>
              </a:r>
            </a:p>
          </p:txBody>
        </p:sp>
        <p:pic>
          <p:nvPicPr>
            <p:cNvPr id="180" name="Picture 2" descr="OPNFV">
              <a:extLst>
                <a:ext uri="{FF2B5EF4-FFF2-40B4-BE49-F238E27FC236}">
                  <a16:creationId xmlns:a16="http://schemas.microsoft.com/office/drawing/2014/main" id="{FB7F70B3-C61F-294C-AC7B-D5F0B29A7C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071" y="3349623"/>
              <a:ext cx="484742" cy="1111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EF7BA92A-3162-5B49-92D3-765912C89C26}"/>
              </a:ext>
            </a:extLst>
          </p:cNvPr>
          <p:cNvGrpSpPr/>
          <p:nvPr/>
        </p:nvGrpSpPr>
        <p:grpSpPr>
          <a:xfrm>
            <a:off x="9007974" y="2613513"/>
            <a:ext cx="787120" cy="877340"/>
            <a:chOff x="8187438" y="1042573"/>
            <a:chExt cx="787120" cy="877340"/>
          </a:xfrm>
        </p:grpSpPr>
        <p:sp>
          <p:nvSpPr>
            <p:cNvPr id="182" name="Rounded Rectangle 181">
              <a:extLst>
                <a:ext uri="{FF2B5EF4-FFF2-40B4-BE49-F238E27FC236}">
                  <a16:creationId xmlns:a16="http://schemas.microsoft.com/office/drawing/2014/main" id="{C6198069-AC3B-C442-A00A-198DFBC033C0}"/>
                </a:ext>
              </a:extLst>
            </p:cNvPr>
            <p:cNvSpPr/>
            <p:nvPr/>
          </p:nvSpPr>
          <p:spPr>
            <a:xfrm>
              <a:off x="8187438" y="1042573"/>
              <a:ext cx="787120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RA2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</a:t>
              </a:r>
            </a:p>
          </p:txBody>
        </p:sp>
        <p:pic>
          <p:nvPicPr>
            <p:cNvPr id="183" name="Picture 182">
              <a:extLst>
                <a:ext uri="{FF2B5EF4-FFF2-40B4-BE49-F238E27FC236}">
                  <a16:creationId xmlns:a16="http://schemas.microsoft.com/office/drawing/2014/main" id="{D8781ECA-FABE-4F41-B96B-CC2FC2D9558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40713" y="1551002"/>
              <a:ext cx="329908" cy="320391"/>
            </a:xfrm>
            <a:prstGeom prst="rect">
              <a:avLst/>
            </a:prstGeom>
          </p:spPr>
        </p:pic>
      </p:grpSp>
      <p:sp>
        <p:nvSpPr>
          <p:cNvPr id="184" name="TextBox 183">
            <a:extLst>
              <a:ext uri="{FF2B5EF4-FFF2-40B4-BE49-F238E27FC236}">
                <a16:creationId xmlns:a16="http://schemas.microsoft.com/office/drawing/2014/main" id="{43167C36-9378-3141-BEDD-77BD196486B6}"/>
              </a:ext>
            </a:extLst>
          </p:cNvPr>
          <p:cNvSpPr txBox="1"/>
          <p:nvPr/>
        </p:nvSpPr>
        <p:spPr>
          <a:xfrm>
            <a:off x="9847698" y="3813332"/>
            <a:ext cx="547771" cy="276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Stable</a:t>
            </a:r>
          </a:p>
        </p:txBody>
      </p:sp>
      <p:sp>
        <p:nvSpPr>
          <p:cNvPr id="186" name="Rounded Rectangle 185">
            <a:extLst>
              <a:ext uri="{FF2B5EF4-FFF2-40B4-BE49-F238E27FC236}">
                <a16:creationId xmlns:a16="http://schemas.microsoft.com/office/drawing/2014/main" id="{B991BA60-0166-0044-ADC6-47CC091F9D61}"/>
              </a:ext>
            </a:extLst>
          </p:cNvPr>
          <p:cNvSpPr/>
          <p:nvPr/>
        </p:nvSpPr>
        <p:spPr>
          <a:xfrm>
            <a:off x="10229930" y="814687"/>
            <a:ext cx="781003" cy="288576"/>
          </a:xfrm>
          <a:prstGeom prst="roundRect">
            <a:avLst/>
          </a:prstGeom>
          <a:noFill/>
          <a:ln w="19050" cap="flat" cmpd="sng" algn="ctr">
            <a:solidFill>
              <a:schemeClr val="tx1">
                <a:lumMod val="50000"/>
              </a:schemeClr>
            </a:solidFill>
            <a:prstDash val="sysDash"/>
            <a:miter lim="800000"/>
          </a:ln>
          <a:effectLst/>
        </p:spPr>
        <p:txBody>
          <a:bodyPr rtlCol="0" anchor="t"/>
          <a:lstStyle/>
          <a:p>
            <a:pPr algn="ctr" defTabSz="457154"/>
            <a:endParaRPr lang="en-GB" sz="1400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2BAC7C-C0E9-344E-AD1F-E78620BF9F1C}"/>
              </a:ext>
            </a:extLst>
          </p:cNvPr>
          <p:cNvSpPr txBox="1"/>
          <p:nvPr/>
        </p:nvSpPr>
        <p:spPr>
          <a:xfrm>
            <a:off x="11010933" y="813511"/>
            <a:ext cx="10182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alpha releases</a:t>
            </a:r>
          </a:p>
        </p:txBody>
      </p:sp>
      <p:pic>
        <p:nvPicPr>
          <p:cNvPr id="187" name="Picture 186">
            <a:extLst>
              <a:ext uri="{FF2B5EF4-FFF2-40B4-BE49-F238E27FC236}">
                <a16:creationId xmlns:a16="http://schemas.microsoft.com/office/drawing/2014/main" id="{803D99FA-5920-7543-B799-56933262D45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9137" y="5888362"/>
            <a:ext cx="1200917" cy="577364"/>
          </a:xfrm>
          <a:prstGeom prst="rect">
            <a:avLst/>
          </a:prstGeom>
        </p:spPr>
      </p:pic>
      <p:pic>
        <p:nvPicPr>
          <p:cNvPr id="188" name="Picture 187">
            <a:extLst>
              <a:ext uri="{FF2B5EF4-FFF2-40B4-BE49-F238E27FC236}">
                <a16:creationId xmlns:a16="http://schemas.microsoft.com/office/drawing/2014/main" id="{8497FF3E-9CF7-C040-8364-5AA24F36F79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44567" y="5915111"/>
            <a:ext cx="1200917" cy="577364"/>
          </a:xfrm>
          <a:prstGeom prst="rect">
            <a:avLst/>
          </a:prstGeom>
        </p:spPr>
      </p:pic>
      <p:sp>
        <p:nvSpPr>
          <p:cNvPr id="108" name="Rounded Rectangle 107">
            <a:extLst>
              <a:ext uri="{FF2B5EF4-FFF2-40B4-BE49-F238E27FC236}">
                <a16:creationId xmlns:a16="http://schemas.microsoft.com/office/drawing/2014/main" id="{1684AA82-F7E4-7240-83F3-1DCDF84FF158}"/>
              </a:ext>
            </a:extLst>
          </p:cNvPr>
          <p:cNvSpPr/>
          <p:nvPr/>
        </p:nvSpPr>
        <p:spPr>
          <a:xfrm>
            <a:off x="7236864" y="1103263"/>
            <a:ext cx="795691" cy="713746"/>
          </a:xfrm>
          <a:prstGeom prst="roundRect">
            <a:avLst/>
          </a:prstGeom>
          <a:solidFill>
            <a:srgbClr val="BA4DFF"/>
          </a:solidFill>
          <a:ln w="19050" cap="flat" cmpd="sng" algn="ctr">
            <a:solidFill>
              <a:schemeClr val="accent6">
                <a:lumMod val="10000"/>
              </a:schemeClr>
            </a:solidFill>
            <a:prstDash val="sysDash"/>
            <a:miter lim="800000"/>
          </a:ln>
          <a:effectLst/>
        </p:spPr>
        <p:txBody>
          <a:bodyPr rtlCol="0" anchor="t"/>
          <a:lstStyle/>
          <a:p>
            <a:pPr algn="ctr" defTabSz="457154"/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RC1</a:t>
            </a:r>
          </a:p>
          <a:p>
            <a:pPr algn="ctr" defTabSz="457154"/>
            <a:r>
              <a:rPr lang="en-GB" sz="900" kern="0" dirty="0">
                <a:solidFill>
                  <a:srgbClr val="FFFF00"/>
                </a:solidFill>
                <a:latin typeface="Calibri" panose="020F0502020204030204"/>
              </a:rPr>
              <a:t>v1.0-alpha</a:t>
            </a:r>
          </a:p>
        </p:txBody>
      </p:sp>
      <p:sp>
        <p:nvSpPr>
          <p:cNvPr id="109" name="Rounded Rectangle 108">
            <a:extLst>
              <a:ext uri="{FF2B5EF4-FFF2-40B4-BE49-F238E27FC236}">
                <a16:creationId xmlns:a16="http://schemas.microsoft.com/office/drawing/2014/main" id="{17C768D7-4C95-9245-9ED8-8A38A0355C57}"/>
              </a:ext>
            </a:extLst>
          </p:cNvPr>
          <p:cNvSpPr/>
          <p:nvPr/>
        </p:nvSpPr>
        <p:spPr>
          <a:xfrm>
            <a:off x="10229930" y="400753"/>
            <a:ext cx="781003" cy="288576"/>
          </a:xfrm>
          <a:prstGeom prst="roundRect">
            <a:avLst/>
          </a:prstGeom>
          <a:noFill/>
          <a:ln w="19050" cap="flat" cmpd="sng" algn="ctr">
            <a:solidFill>
              <a:srgbClr val="FF0000"/>
            </a:solidFill>
            <a:prstDash val="sysDash"/>
            <a:miter lim="800000"/>
          </a:ln>
          <a:effectLst/>
        </p:spPr>
        <p:txBody>
          <a:bodyPr rtlCol="0" anchor="t"/>
          <a:lstStyle/>
          <a:p>
            <a:pPr algn="ctr" defTabSz="457154"/>
            <a:endParaRPr lang="en-GB" sz="1400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E0189CEA-AEF7-684A-A470-2DA13E506680}"/>
              </a:ext>
            </a:extLst>
          </p:cNvPr>
          <p:cNvSpPr txBox="1"/>
          <p:nvPr/>
        </p:nvSpPr>
        <p:spPr>
          <a:xfrm>
            <a:off x="11010933" y="399577"/>
            <a:ext cx="12698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Pre-alpha releases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9451775-65E1-D040-8B03-AD91402B2C92}"/>
              </a:ext>
            </a:extLst>
          </p:cNvPr>
          <p:cNvGrpSpPr/>
          <p:nvPr/>
        </p:nvGrpSpPr>
        <p:grpSpPr>
          <a:xfrm>
            <a:off x="3458216" y="3519503"/>
            <a:ext cx="781003" cy="877340"/>
            <a:chOff x="3458216" y="3519503"/>
            <a:chExt cx="781003" cy="877340"/>
          </a:xfrm>
        </p:grpSpPr>
        <p:sp>
          <p:nvSpPr>
            <p:cNvPr id="85" name="Rounded Rectangle 84">
              <a:extLst>
                <a:ext uri="{FF2B5EF4-FFF2-40B4-BE49-F238E27FC236}">
                  <a16:creationId xmlns:a16="http://schemas.microsoft.com/office/drawing/2014/main" id="{7CE95EED-2CC0-9F40-AD7F-801E42131345}"/>
                </a:ext>
              </a:extLst>
            </p:cNvPr>
            <p:cNvSpPr/>
            <p:nvPr/>
          </p:nvSpPr>
          <p:spPr>
            <a:xfrm>
              <a:off x="3458216" y="3519503"/>
              <a:ext cx="781003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solidFill>
                <a:schemeClr val="accent6">
                  <a:lumMod val="1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v2.0-alpha</a:t>
              </a:r>
            </a:p>
          </p:txBody>
        </p:sp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CB9FD82C-1D3E-7D4B-B905-AA9C9001DFB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20466" y="4090295"/>
              <a:ext cx="250385" cy="215434"/>
            </a:xfrm>
            <a:prstGeom prst="rect">
              <a:avLst/>
            </a:prstGeom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72216ABC-2DC5-5C49-BC51-1B48F1F5D458}"/>
              </a:ext>
            </a:extLst>
          </p:cNvPr>
          <p:cNvGrpSpPr/>
          <p:nvPr/>
        </p:nvGrpSpPr>
        <p:grpSpPr>
          <a:xfrm>
            <a:off x="5378208" y="3527758"/>
            <a:ext cx="781003" cy="877340"/>
            <a:chOff x="5378208" y="3527758"/>
            <a:chExt cx="781003" cy="877340"/>
          </a:xfrm>
        </p:grpSpPr>
        <p:sp>
          <p:nvSpPr>
            <p:cNvPr id="151" name="Rounded Rectangle 150">
              <a:extLst>
                <a:ext uri="{FF2B5EF4-FFF2-40B4-BE49-F238E27FC236}">
                  <a16:creationId xmlns:a16="http://schemas.microsoft.com/office/drawing/2014/main" id="{54BFEA21-E681-7043-9727-D6CF273A73F0}"/>
                </a:ext>
              </a:extLst>
            </p:cNvPr>
            <p:cNvSpPr/>
            <p:nvPr/>
          </p:nvSpPr>
          <p:spPr>
            <a:xfrm>
              <a:off x="5378208" y="3527758"/>
              <a:ext cx="781003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</a:t>
              </a:r>
            </a:p>
          </p:txBody>
        </p:sp>
        <p:pic>
          <p:nvPicPr>
            <p:cNvPr id="107" name="Picture 106">
              <a:extLst>
                <a:ext uri="{FF2B5EF4-FFF2-40B4-BE49-F238E27FC236}">
                  <a16:creationId xmlns:a16="http://schemas.microsoft.com/office/drawing/2014/main" id="{A7807A3F-E4FD-C944-B4EF-1844F131358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64402" y="4090295"/>
              <a:ext cx="250385" cy="215434"/>
            </a:xfrm>
            <a:prstGeom prst="rect">
              <a:avLst/>
            </a:prstGeom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4EFA12D-FE07-704C-9665-7E0781D3A29A}"/>
              </a:ext>
            </a:extLst>
          </p:cNvPr>
          <p:cNvGrpSpPr/>
          <p:nvPr/>
        </p:nvGrpSpPr>
        <p:grpSpPr>
          <a:xfrm>
            <a:off x="7236864" y="3527129"/>
            <a:ext cx="781003" cy="877340"/>
            <a:chOff x="7236864" y="3527129"/>
            <a:chExt cx="781003" cy="877340"/>
          </a:xfrm>
        </p:grpSpPr>
        <p:sp>
          <p:nvSpPr>
            <p:cNvPr id="161" name="Rounded Rectangle 160">
              <a:extLst>
                <a:ext uri="{FF2B5EF4-FFF2-40B4-BE49-F238E27FC236}">
                  <a16:creationId xmlns:a16="http://schemas.microsoft.com/office/drawing/2014/main" id="{2D6C04FE-05DA-054C-B756-D9693669B8B5}"/>
                </a:ext>
              </a:extLst>
            </p:cNvPr>
            <p:cNvSpPr/>
            <p:nvPr/>
          </p:nvSpPr>
          <p:spPr>
            <a:xfrm>
              <a:off x="7236864" y="3527129"/>
              <a:ext cx="781003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solidFill>
                <a:schemeClr val="accent6">
                  <a:lumMod val="1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v3.0-alpha</a:t>
              </a:r>
            </a:p>
          </p:txBody>
        </p:sp>
        <p:pic>
          <p:nvPicPr>
            <p:cNvPr id="113" name="Picture 112">
              <a:extLst>
                <a:ext uri="{FF2B5EF4-FFF2-40B4-BE49-F238E27FC236}">
                  <a16:creationId xmlns:a16="http://schemas.microsoft.com/office/drawing/2014/main" id="{F360F17F-F36C-C94B-83C0-DCD802AD567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23783" y="4084676"/>
              <a:ext cx="250385" cy="215434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1D80A1F9-9A9C-7741-8924-546D61136DC9}"/>
              </a:ext>
            </a:extLst>
          </p:cNvPr>
          <p:cNvGrpSpPr/>
          <p:nvPr/>
        </p:nvGrpSpPr>
        <p:grpSpPr>
          <a:xfrm>
            <a:off x="9014091" y="3527129"/>
            <a:ext cx="781003" cy="877340"/>
            <a:chOff x="9014091" y="3527129"/>
            <a:chExt cx="781003" cy="877340"/>
          </a:xfrm>
        </p:grpSpPr>
        <p:sp>
          <p:nvSpPr>
            <p:cNvPr id="176" name="Rounded Rectangle 175">
              <a:extLst>
                <a:ext uri="{FF2B5EF4-FFF2-40B4-BE49-F238E27FC236}">
                  <a16:creationId xmlns:a16="http://schemas.microsoft.com/office/drawing/2014/main" id="{10205C59-6A43-0D41-98B6-8D071002F0AB}"/>
                </a:ext>
              </a:extLst>
            </p:cNvPr>
            <p:cNvSpPr/>
            <p:nvPr/>
          </p:nvSpPr>
          <p:spPr>
            <a:xfrm>
              <a:off x="9014091" y="3527129"/>
              <a:ext cx="781003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v3.0</a:t>
              </a:r>
            </a:p>
          </p:txBody>
        </p:sp>
        <p:pic>
          <p:nvPicPr>
            <p:cNvPr id="114" name="Picture 113">
              <a:extLst>
                <a:ext uri="{FF2B5EF4-FFF2-40B4-BE49-F238E27FC236}">
                  <a16:creationId xmlns:a16="http://schemas.microsoft.com/office/drawing/2014/main" id="{7D7CB36D-A35D-244D-A1CC-B3019358ABA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17582" y="4086054"/>
              <a:ext cx="250385" cy="215434"/>
            </a:xfrm>
            <a:prstGeom prst="rect">
              <a:avLst/>
            </a:prstGeom>
          </p:spPr>
        </p:pic>
      </p:grpSp>
      <p:sp>
        <p:nvSpPr>
          <p:cNvPr id="185" name="Oval 184">
            <a:extLst>
              <a:ext uri="{FF2B5EF4-FFF2-40B4-BE49-F238E27FC236}">
                <a16:creationId xmlns:a16="http://schemas.microsoft.com/office/drawing/2014/main" id="{80C58F21-9192-AE42-BE17-CE67ED655808}"/>
              </a:ext>
            </a:extLst>
          </p:cNvPr>
          <p:cNvSpPr/>
          <p:nvPr/>
        </p:nvSpPr>
        <p:spPr>
          <a:xfrm>
            <a:off x="9683628" y="3845752"/>
            <a:ext cx="213121" cy="20449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814092"/>
      </p:ext>
    </p:extLst>
  </p:cSld>
  <p:clrMapOvr>
    <a:masterClrMapping/>
  </p:clrMapOvr>
  <p:transition>
    <p:wipe dir="r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19C9E-F5E1-5946-8FF6-7E646CD86B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94200" y="1335088"/>
            <a:ext cx="7164526" cy="4351338"/>
          </a:xfrm>
        </p:spPr>
        <p:txBody>
          <a:bodyPr/>
          <a:lstStyle/>
          <a:p>
            <a:pPr>
              <a:lnSpc>
                <a:spcPct val="150000"/>
              </a:lnSpc>
            </a:pPr>
            <a:endParaRPr lang="en-US" dirty="0"/>
          </a:p>
          <a:p>
            <a:pPr>
              <a:lnSpc>
                <a:spcPct val="150000"/>
              </a:lnSpc>
            </a:pPr>
            <a:endParaRPr lang="en-US" dirty="0"/>
          </a:p>
          <a:p>
            <a:pPr>
              <a:lnSpc>
                <a:spcPct val="150000"/>
              </a:lnSpc>
            </a:pPr>
            <a:r>
              <a:rPr lang="en-US" dirty="0"/>
              <a:t>See “</a:t>
            </a:r>
            <a:r>
              <a:rPr lang="en-US" dirty="0">
                <a:hlinkClick r:id="rId2" action="ppaction://hlinksldjump"/>
              </a:rPr>
              <a:t>Beyond Snezka</a:t>
            </a:r>
            <a:r>
              <a:rPr lang="en-US" dirty="0"/>
              <a:t> slide”.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5D1CF12-151D-4C4B-8D17-D3B257343DD0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CNTT Roadmap</a:t>
            </a:r>
          </a:p>
        </p:txBody>
      </p:sp>
    </p:spTree>
    <p:extLst>
      <p:ext uri="{BB962C8B-B14F-4D97-AF65-F5344CB8AC3E}">
        <p14:creationId xmlns:p14="http://schemas.microsoft.com/office/powerpoint/2010/main" val="296255066"/>
      </p:ext>
    </p:extLst>
  </p:cSld>
  <p:clrMapOvr>
    <a:masterClrMapping/>
  </p:clrMapOvr>
  <p:transition>
    <p:wipe dir="r"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577116-45C6-E847-81EB-104A28AB6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Common NFVI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</a:rPr>
              <a:t>CNTT Recruiting &amp; Adoption</a:t>
            </a:r>
            <a:endParaRPr lang="en-US" i="1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188E9C2-A81B-474F-AF72-535A19212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January 16, 2020 (9:00 – 11:00)</a:t>
            </a:r>
          </a:p>
        </p:txBody>
      </p:sp>
    </p:spTree>
    <p:extLst>
      <p:ext uri="{BB962C8B-B14F-4D97-AF65-F5344CB8AC3E}">
        <p14:creationId xmlns:p14="http://schemas.microsoft.com/office/powerpoint/2010/main" val="17122490"/>
      </p:ext>
    </p:extLst>
  </p:cSld>
  <p:clrMapOvr>
    <a:masterClrMapping/>
  </p:clrMapOvr>
  <p:transition>
    <p:wipe dir="r"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19C9E-F5E1-5946-8FF6-7E646CD86B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Recruiting.</a:t>
            </a:r>
          </a:p>
          <a:p>
            <a:pPr>
              <a:lnSpc>
                <a:spcPct val="150000"/>
              </a:lnSpc>
            </a:pPr>
            <a:r>
              <a:rPr lang="en-US" dirty="0"/>
              <a:t>Adoption.</a:t>
            </a:r>
          </a:p>
          <a:p>
            <a:pPr>
              <a:lnSpc>
                <a:spcPct val="150000"/>
              </a:lnSpc>
            </a:pPr>
            <a:r>
              <a:rPr lang="en-US" dirty="0"/>
              <a:t>Roadmaps.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B39778D-C395-5A4F-95E3-1E7424F79586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Recruiting &amp; Adoption</a:t>
            </a:r>
          </a:p>
        </p:txBody>
      </p:sp>
    </p:spTree>
    <p:extLst>
      <p:ext uri="{BB962C8B-B14F-4D97-AF65-F5344CB8AC3E}">
        <p14:creationId xmlns:p14="http://schemas.microsoft.com/office/powerpoint/2010/main" val="3624332937"/>
      </p:ext>
    </p:extLst>
  </p:cSld>
  <p:clrMapOvr>
    <a:masterClrMapping/>
  </p:clrMapOvr>
  <p:transition>
    <p:wipe dir="r"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126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CB907E-C602-C34B-93F7-CA9E40714286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rPr>
              <a:pPr marL="0" marR="0" lvl="0" indent="0" algn="l" defTabSz="914126" rtl="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58</a:t>
            </a:fld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rPr>
              <a:t> 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TT Aleck Sans" panose="020B0503020203020204" pitchFamily="34" charset="0"/>
              <a:ea typeface="+mn-ea"/>
              <a:cs typeface="ATT Aleck Sans" panose="020B0503020203020204" pitchFamily="34" charset="0"/>
            </a:endParaRPr>
          </a:p>
        </p:txBody>
      </p:sp>
      <p:sp>
        <p:nvSpPr>
          <p:cNvPr id="32" name="Title 3" title="Two-column content slide"/>
          <p:cNvSpPr txBox="1">
            <a:spLocks/>
          </p:cNvSpPr>
          <p:nvPr/>
        </p:nvSpPr>
        <p:spPr>
          <a:xfrm>
            <a:off x="3174" y="751192"/>
            <a:ext cx="12188826" cy="59770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457057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799" kern="1200">
                <a:solidFill>
                  <a:schemeClr val="tx1"/>
                </a:solidFill>
                <a:latin typeface="+mn-lt"/>
                <a:ea typeface="+mj-ea"/>
                <a:cs typeface="ATT Aleck Sans" panose="020B0503020203020204" pitchFamily="34" charset="0"/>
              </a:defRPr>
            </a:lvl1pPr>
          </a:lstStyle>
          <a:p>
            <a:pPr marL="0" marR="0" lvl="0" indent="0" algn="ctr" defTabSz="45705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 Light"/>
              <a:ea typeface="+mj-ea"/>
              <a:cs typeface="ATT Aleck Sans" panose="020B0503020203020204" pitchFamily="34" charset="0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C001164-A21E-4FD4-8A6B-508601520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057" y="214205"/>
            <a:ext cx="10933886" cy="935674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Recruiting – Purpose &amp; Objectives</a:t>
            </a:r>
            <a:endParaRPr lang="en-US" b="1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22DBBFE-F4AC-4DB9-84A9-F6C949D22558}"/>
              </a:ext>
            </a:extLst>
          </p:cNvPr>
          <p:cNvSpPr/>
          <p:nvPr/>
        </p:nvSpPr>
        <p:spPr>
          <a:xfrm>
            <a:off x="629057" y="1206743"/>
            <a:ext cx="11190766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Expand</a:t>
            </a: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 CNTT community </a:t>
            </a:r>
            <a:r>
              <a:rPr lang="en-US" sz="2000" b="1" dirty="0">
                <a:solidFill>
                  <a:srgbClr val="3F3F3F"/>
                </a:solidFill>
                <a:latin typeface="Gill Sans"/>
              </a:rPr>
              <a:t>with new participants, plus more support from existing contributors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 </a:t>
            </a:r>
          </a:p>
          <a:p>
            <a:pPr marL="1028700" lvl="1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Develop more contacts in the Open Source, telecom and vendor communities</a:t>
            </a:r>
          </a:p>
          <a:p>
            <a:pPr marL="1028700" lvl="1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Identify new groups and market verticals to target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  <a:p>
            <a:pPr marL="57150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Encourage more engagement from contributing</a:t>
            </a: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 companies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 </a:t>
            </a:r>
          </a:p>
          <a:p>
            <a:pPr marL="102870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noProof="0" dirty="0">
                <a:solidFill>
                  <a:srgbClr val="3F3F3F"/>
                </a:solidFill>
                <a:latin typeface="Gill Sans"/>
              </a:rPr>
              <a:t>Need buy-in from broader community of companies to support CNTT goals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  <a:p>
            <a:pPr marL="102870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As the project expands, more opportunities for developers and vendors to contribute</a:t>
            </a:r>
            <a:endParaRPr lang="en-US" sz="2000" dirty="0">
              <a:solidFill>
                <a:srgbClr val="3F3F3F"/>
              </a:solidFill>
              <a:latin typeface="Gill Sans"/>
            </a:endParaRPr>
          </a:p>
          <a:p>
            <a:pPr marL="571500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b="1" dirty="0">
                <a:solidFill>
                  <a:srgbClr val="3F3F3F"/>
                </a:solidFill>
                <a:latin typeface="Gill Sans"/>
              </a:rPr>
              <a:t>General adoption of CNTT badged architectures and modals </a:t>
            </a:r>
          </a:p>
          <a:p>
            <a:pPr marL="1028700" lvl="1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Become the de facto standard for NFVI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</a:rPr>
              <a:t> deployments</a:t>
            </a:r>
          </a:p>
          <a:p>
            <a:pPr marL="1085850" lvl="1" indent="-3429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Gain buy-in from operators and vendors alike</a:t>
            </a:r>
          </a:p>
          <a:p>
            <a:pPr marL="742950" lvl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8062797"/>
      </p:ext>
    </p:extLst>
  </p:cSld>
  <p:clrMapOvr>
    <a:masterClrMapping/>
  </p:clrMapOvr>
  <p:transition>
    <p:wipe dir="r"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126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CB907E-C602-C34B-93F7-CA9E40714286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rPr>
              <a:pPr marL="0" marR="0" lvl="0" indent="0" algn="l" defTabSz="914126" rtl="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59</a:t>
            </a:fld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rPr>
              <a:t> 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TT Aleck Sans" panose="020B0503020203020204" pitchFamily="34" charset="0"/>
              <a:ea typeface="+mn-ea"/>
              <a:cs typeface="ATT Aleck Sans" panose="020B0503020203020204" pitchFamily="34" charset="0"/>
            </a:endParaRPr>
          </a:p>
        </p:txBody>
      </p:sp>
      <p:sp>
        <p:nvSpPr>
          <p:cNvPr id="32" name="Title 3" title="Two-column content slide"/>
          <p:cNvSpPr txBox="1">
            <a:spLocks/>
          </p:cNvSpPr>
          <p:nvPr/>
        </p:nvSpPr>
        <p:spPr>
          <a:xfrm>
            <a:off x="3174" y="751192"/>
            <a:ext cx="12188826" cy="59770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457057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799" kern="1200">
                <a:solidFill>
                  <a:schemeClr val="tx1"/>
                </a:solidFill>
                <a:latin typeface="+mn-lt"/>
                <a:ea typeface="+mj-ea"/>
                <a:cs typeface="ATT Aleck Sans" panose="020B0503020203020204" pitchFamily="34" charset="0"/>
              </a:defRPr>
            </a:lvl1pPr>
          </a:lstStyle>
          <a:p>
            <a:pPr marL="0" marR="0" lvl="0" indent="0" algn="ctr" defTabSz="45705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 Light"/>
              <a:ea typeface="+mj-ea"/>
              <a:cs typeface="ATT Aleck Sans" panose="020B0503020203020204" pitchFamily="34" charset="0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C001164-A21E-4FD4-8A6B-508601520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057" y="214205"/>
            <a:ext cx="10933886" cy="935674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Recruiting - Progress to Date | Key Accomplishments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308FF17-E8A0-4E85-B01E-5F426961C9D6}"/>
              </a:ext>
            </a:extLst>
          </p:cNvPr>
          <p:cNvSpPr/>
          <p:nvPr/>
        </p:nvSpPr>
        <p:spPr>
          <a:xfrm>
            <a:off x="629057" y="1613279"/>
            <a:ext cx="6970225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0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b="1" dirty="0">
                <a:solidFill>
                  <a:srgbClr val="3F3F3F"/>
                </a:solidFill>
                <a:latin typeface="Gill Sans"/>
              </a:rPr>
              <a:t>CNTT Community Growth </a:t>
            </a:r>
          </a:p>
          <a:p>
            <a:pPr marL="1028700" lvl="1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From May 2019 initial group of 12 from 6 companies to over 312 from 59 organizations</a:t>
            </a:r>
          </a:p>
          <a:p>
            <a:pPr marL="571500" lvl="0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b="1" dirty="0">
                <a:solidFill>
                  <a:srgbClr val="3F3F3F"/>
                </a:solidFill>
                <a:latin typeface="Gill Sans"/>
              </a:rPr>
              <a:t>Community Engagement</a:t>
            </a:r>
          </a:p>
          <a:p>
            <a:pPr marL="1028700" lvl="1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Over 300 pages of documentation and content</a:t>
            </a:r>
          </a:p>
          <a:p>
            <a:pPr marL="1028700" lvl="1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Planning first lab testing of reference deployments</a:t>
            </a:r>
          </a:p>
          <a:p>
            <a:pPr marL="285750" lvl="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    </a:t>
            </a:r>
            <a:r>
              <a:rPr lang="en-US" sz="2000" b="1" dirty="0">
                <a:solidFill>
                  <a:srgbClr val="3F3F3F"/>
                </a:solidFill>
                <a:latin typeface="Gill Sans"/>
              </a:rPr>
              <a:t> Adoption of CNTT </a:t>
            </a:r>
          </a:p>
          <a:p>
            <a:pPr marL="1085850" lvl="1" indent="-3429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noProof="0" dirty="0">
                <a:solidFill>
                  <a:srgbClr val="3F3F3F"/>
                </a:solidFill>
                <a:latin typeface="Gill Sans"/>
              </a:rPr>
              <a:t>68 google hits for CNTT news items (published stories, video interviews, etc.)</a:t>
            </a:r>
          </a:p>
          <a:p>
            <a:pPr marL="1085850" lvl="1" indent="-3429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kumimoji="0" lang="en-US" sz="2000" b="0" i="1" u="none" strike="noStrike" kern="1200" cap="none" spc="0" normalizeH="0" baseline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7</a:t>
            </a:r>
            <a:r>
              <a:rPr kumimoji="0" lang="en-US" sz="2000" b="0" i="1" u="none" strike="noStrike" kern="1200" cap="none" spc="0" normalizeH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 </a:t>
            </a:r>
            <a:r>
              <a:rPr kumimoji="0" lang="en-US" sz="2000" b="0" u="none" strike="noStrike" kern="1200" cap="none" spc="0" normalizeH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conference presentations (Layer123, </a:t>
            </a:r>
            <a:r>
              <a:rPr kumimoji="0" lang="en-US" sz="2000" b="0" u="none" strike="noStrike" kern="1200" cap="none" spc="0" normalizeH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Kubecon</a:t>
            </a:r>
            <a:r>
              <a:rPr kumimoji="0" lang="en-US" sz="2000" b="0" u="none" strike="noStrike" kern="1200" cap="none" spc="0" normalizeH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, ONS, etc.)</a:t>
            </a:r>
            <a:endParaRPr kumimoji="0" lang="en-US" sz="1800" b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C154D62-88F8-4A63-9883-470B86FD348A}"/>
              </a:ext>
            </a:extLst>
          </p:cNvPr>
          <p:cNvSpPr/>
          <p:nvPr/>
        </p:nvSpPr>
        <p:spPr>
          <a:xfrm>
            <a:off x="492071" y="1087741"/>
            <a:ext cx="39837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168FD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Key Accomplishments to Date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168FDF"/>
              </a:solidFill>
              <a:effectLst/>
              <a:uLnTx/>
              <a:uFillTx/>
              <a:latin typeface="Gill Sans Light"/>
              <a:ea typeface="+mn-ea"/>
              <a:cs typeface="+mn-cs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5CFA2DAC-8919-4EBF-A225-F6BCBBF5467C}"/>
              </a:ext>
            </a:extLst>
          </p:cNvPr>
          <p:cNvSpPr/>
          <p:nvPr/>
        </p:nvSpPr>
        <p:spPr>
          <a:xfrm>
            <a:off x="8052046" y="1425516"/>
            <a:ext cx="3790766" cy="4006967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Light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C82D678-137D-4F31-8490-2365615610F6}"/>
              </a:ext>
            </a:extLst>
          </p:cNvPr>
          <p:cNvSpPr/>
          <p:nvPr/>
        </p:nvSpPr>
        <p:spPr>
          <a:xfrm>
            <a:off x="8576109" y="1240850"/>
            <a:ext cx="2599429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168FD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Issues | Challenges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168FDF"/>
              </a:solidFill>
              <a:effectLst/>
              <a:uLnTx/>
              <a:uFillTx/>
              <a:latin typeface="Gill Sans Light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8C36D3E-93AC-45FA-BCCE-9CA8321A3CB8}"/>
              </a:ext>
            </a:extLst>
          </p:cNvPr>
          <p:cNvSpPr/>
          <p:nvPr/>
        </p:nvSpPr>
        <p:spPr>
          <a:xfrm>
            <a:off x="8251123" y="1718226"/>
            <a:ext cx="340507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Need better</a:t>
            </a: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 messaging collateral (marketing)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Resources to get the</a:t>
            </a: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 message out to the larger telecom community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>
                <a:solidFill>
                  <a:srgbClr val="3F3F3F"/>
                </a:solidFill>
                <a:latin typeface="Gill Sans"/>
              </a:rPr>
              <a:t>Methods for reaching beyond the usual suspects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Overcome skepticism about the potential of the CNTT project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85089783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47B324-4469-E74C-83B3-6C2100FEB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Ground Principles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19C9E-F5E1-5946-8FF6-7E646CD86B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CNTT was created as a result of fragmentation of technologies/solutions provided by Open Source Project.</a:t>
            </a:r>
          </a:p>
          <a:p>
            <a:pPr>
              <a:lnSpc>
                <a:spcPct val="150000"/>
              </a:lnSpc>
            </a:pPr>
            <a:r>
              <a:rPr lang="en-US" dirty="0"/>
              <a:t>It is vitally important that CNTT keeps a tight grip of choices made, technologies used to fulfill it’s fundamental principles.</a:t>
            </a:r>
          </a:p>
          <a:p>
            <a:pPr>
              <a:lnSpc>
                <a:spcPct val="150000"/>
              </a:lnSpc>
            </a:pPr>
            <a:r>
              <a:rPr lang="en-US" dirty="0"/>
              <a:t>CNTT Requires community support for success and CNTT requires strong mandate to make this possible.</a:t>
            </a:r>
          </a:p>
        </p:txBody>
      </p:sp>
    </p:spTree>
    <p:extLst>
      <p:ext uri="{BB962C8B-B14F-4D97-AF65-F5344CB8AC3E}">
        <p14:creationId xmlns:p14="http://schemas.microsoft.com/office/powerpoint/2010/main" val="376105834"/>
      </p:ext>
    </p:extLst>
  </p:cSld>
  <p:clrMapOvr>
    <a:masterClrMapping/>
  </p:clrMapOvr>
  <p:transition>
    <p:wipe dir="r"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126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CB907E-C602-C34B-93F7-CA9E40714286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rPr>
              <a:pPr marL="0" marR="0" lvl="0" indent="0" algn="l" defTabSz="914126" rtl="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60</a:t>
            </a:fld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rPr>
              <a:t> 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TT Aleck Sans" panose="020B0503020203020204" pitchFamily="34" charset="0"/>
              <a:ea typeface="+mn-ea"/>
              <a:cs typeface="ATT Aleck Sans" panose="020B0503020203020204" pitchFamily="34" charset="0"/>
            </a:endParaRPr>
          </a:p>
        </p:txBody>
      </p:sp>
      <p:sp>
        <p:nvSpPr>
          <p:cNvPr id="32" name="Title 3" title="Two-column content slide"/>
          <p:cNvSpPr txBox="1">
            <a:spLocks/>
          </p:cNvSpPr>
          <p:nvPr/>
        </p:nvSpPr>
        <p:spPr>
          <a:xfrm>
            <a:off x="3174" y="751192"/>
            <a:ext cx="12188826" cy="59770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457057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799" kern="1200">
                <a:solidFill>
                  <a:schemeClr val="tx1"/>
                </a:solidFill>
                <a:latin typeface="+mn-lt"/>
                <a:ea typeface="+mj-ea"/>
                <a:cs typeface="ATT Aleck Sans" panose="020B0503020203020204" pitchFamily="34" charset="0"/>
              </a:defRPr>
            </a:lvl1pPr>
          </a:lstStyle>
          <a:p>
            <a:pPr marL="0" marR="0" lvl="0" indent="0" algn="ctr" defTabSz="45705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 Light"/>
              <a:ea typeface="+mj-ea"/>
              <a:cs typeface="ATT Aleck Sans" panose="020B0503020203020204" pitchFamily="34" charset="0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C001164-A21E-4FD4-8A6B-508601520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057" y="214205"/>
            <a:ext cx="10933886" cy="935674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Recruiting - Planned Deliverables | Roadmap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2DBBFE-F4AC-4DB9-84A9-F6C949D22558}"/>
              </a:ext>
            </a:extLst>
          </p:cNvPr>
          <p:cNvSpPr/>
          <p:nvPr/>
        </p:nvSpPr>
        <p:spPr>
          <a:xfrm>
            <a:off x="629057" y="1295615"/>
            <a:ext cx="7629419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2000" b="1" dirty="0">
                <a:solidFill>
                  <a:srgbClr val="3F3F3F"/>
                </a:solidFill>
                <a:latin typeface="Gill Sans"/>
              </a:rPr>
              <a:t>Increase outreach efforts</a:t>
            </a:r>
          </a:p>
          <a:p>
            <a:pPr marL="102870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noProof="0" dirty="0">
                <a:solidFill>
                  <a:srgbClr val="3F3F3F"/>
                </a:solidFill>
                <a:latin typeface="Gill Sans"/>
              </a:rPr>
              <a:t>Work on methods for establishing buy-in from broader community of companies to support CNTT goals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  <a:p>
            <a:pPr marL="102870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As the project expands, more opportunities for developers and vendors to contribute</a:t>
            </a:r>
          </a:p>
          <a:p>
            <a:pPr marL="1028700" lvl="1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Develop more collateral materials to support outreach</a:t>
            </a:r>
          </a:p>
          <a:p>
            <a:pPr lvl="0">
              <a:defRPr/>
            </a:pPr>
            <a:r>
              <a:rPr lang="en-US" sz="2000" b="1" dirty="0">
                <a:solidFill>
                  <a:srgbClr val="3F3F3F"/>
                </a:solidFill>
                <a:latin typeface="Gill Sans"/>
              </a:rPr>
              <a:t>Increase support for CNTT activities/badging</a:t>
            </a:r>
          </a:p>
          <a:p>
            <a:pPr marL="1028700" lvl="1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Push community to make CNTT the de facto standard for NFVI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</a:rPr>
              <a:t> deployments</a:t>
            </a:r>
          </a:p>
          <a:p>
            <a:pPr marL="1085850" lvl="1" indent="-3429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Gain buy-in from operators and vendors alike</a:t>
            </a:r>
          </a:p>
          <a:p>
            <a:pPr marL="742950" lvl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3994" y="2362794"/>
            <a:ext cx="1363979" cy="909319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97105" y="1220903"/>
            <a:ext cx="1352558" cy="870146"/>
          </a:xfrm>
          <a:prstGeom prst="rect">
            <a:avLst/>
          </a:prstGeom>
        </p:spPr>
      </p:pic>
      <p:pic>
        <p:nvPicPr>
          <p:cNvPr id="22" name="Picture 6" descr="Image result for vodafone logo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6606" y="615768"/>
            <a:ext cx="1480720" cy="1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8" descr="Image result for telstra logo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84827" y="4926414"/>
            <a:ext cx="1132573" cy="797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10" descr="Image result for china mobile logo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53609" y="1005256"/>
            <a:ext cx="1097504" cy="337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12" descr="Image result for mirantis logo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19145" y="2796840"/>
            <a:ext cx="883983" cy="496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4" descr="Image result for orange logo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1626" y="5393859"/>
            <a:ext cx="874328" cy="876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6" descr="Image result for red hat logo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74101" y="2882360"/>
            <a:ext cx="1152824" cy="613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0" descr="Image result for nokia logo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19858" y="1867916"/>
            <a:ext cx="940817" cy="325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8" descr="Related image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80691" y="4398927"/>
            <a:ext cx="987425" cy="555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8177" y="4622882"/>
            <a:ext cx="1550330" cy="1550330"/>
          </a:xfrm>
          <a:prstGeom prst="rect">
            <a:avLst/>
          </a:prstGeom>
        </p:spPr>
      </p:pic>
      <p:pic>
        <p:nvPicPr>
          <p:cNvPr id="33" name="Picture 32" descr="Image result for juniper logo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51770" y="4416096"/>
            <a:ext cx="1265177" cy="632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4" descr="Image result for huawei logo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6595" y="5325329"/>
            <a:ext cx="1837817" cy="612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38" descr="Related image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4600" y="5326335"/>
            <a:ext cx="1660918" cy="433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0" descr="Related image"/>
          <p:cNvPicPr>
            <a:picLocks noChangeAspect="1" noChangeArrowheads="1"/>
          </p:cNvPicPr>
          <p:nvPr/>
        </p:nvPicPr>
        <p:blipFill>
          <a:blip r:embed="rId17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77399" y="1867916"/>
            <a:ext cx="1014857" cy="751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42" descr="Related image"/>
          <p:cNvPicPr>
            <a:picLocks noChangeAspect="1" noChangeArrowheads="1"/>
          </p:cNvPicPr>
          <p:nvPr/>
        </p:nvPicPr>
        <p:blipFill>
          <a:blip r:embed="rId18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70687" y="3567093"/>
            <a:ext cx="1403717" cy="760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44" descr="Related image"/>
          <p:cNvPicPr>
            <a:picLocks noChangeAspect="1" noChangeArrowheads="1"/>
          </p:cNvPicPr>
          <p:nvPr/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25992" y="3075924"/>
            <a:ext cx="1746377" cy="982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9185127"/>
      </p:ext>
    </p:extLst>
  </p:cSld>
  <p:clrMapOvr>
    <a:masterClrMapping/>
  </p:clrMapOvr>
  <p:transition>
    <p:wipe dir="r"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19C9E-F5E1-5946-8FF6-7E646CD86B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>
                <a:hlinkClick r:id="rId2" action="ppaction://hlinksldjump"/>
              </a:rPr>
              <a:t>Adoption</a:t>
            </a:r>
            <a:r>
              <a:rPr lang="en-US" dirty="0"/>
              <a:t> – Transition Plan</a:t>
            </a:r>
          </a:p>
          <a:p>
            <a:pPr>
              <a:lnSpc>
                <a:spcPct val="150000"/>
              </a:lnSpc>
            </a:pPr>
            <a:r>
              <a:rPr lang="en-US" dirty="0"/>
              <a:t>Expectation From Operators.</a:t>
            </a:r>
          </a:p>
          <a:p>
            <a:pPr>
              <a:lnSpc>
                <a:spcPct val="150000"/>
              </a:lnSpc>
            </a:pPr>
            <a:r>
              <a:rPr lang="en-US" dirty="0"/>
              <a:t>Expectations From Vendors.</a:t>
            </a:r>
          </a:p>
          <a:p>
            <a:pPr>
              <a:lnSpc>
                <a:spcPct val="150000"/>
              </a:lnSpc>
            </a:pPr>
            <a:r>
              <a:rPr lang="en-US" dirty="0"/>
              <a:t>Expectations from Industry.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B39778D-C395-5A4F-95E3-1E7424F79586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Adoption</a:t>
            </a:r>
          </a:p>
        </p:txBody>
      </p:sp>
    </p:spTree>
    <p:extLst>
      <p:ext uri="{BB962C8B-B14F-4D97-AF65-F5344CB8AC3E}">
        <p14:creationId xmlns:p14="http://schemas.microsoft.com/office/powerpoint/2010/main" val="926022998"/>
      </p:ext>
    </p:extLst>
  </p:cSld>
  <p:clrMapOvr>
    <a:masterClrMapping/>
  </p:clrMapOvr>
  <p:transition>
    <p:wipe dir="r"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47B324-4469-E74C-83B3-6C2100FEB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Adoption - Expectation from Operators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C94909B-DE17-DF49-814E-9ED9BB0D1748}"/>
              </a:ext>
            </a:extLst>
          </p:cNvPr>
          <p:cNvGrpSpPr/>
          <p:nvPr/>
        </p:nvGrpSpPr>
        <p:grpSpPr>
          <a:xfrm>
            <a:off x="624839" y="1645920"/>
            <a:ext cx="10805161" cy="1188720"/>
            <a:chOff x="2782388" y="2442754"/>
            <a:chExt cx="10805161" cy="1188720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E4935DB9-C74D-AE47-AB4A-F5133973BB2E}"/>
                </a:ext>
              </a:extLst>
            </p:cNvPr>
            <p:cNvSpPr/>
            <p:nvPr/>
          </p:nvSpPr>
          <p:spPr>
            <a:xfrm>
              <a:off x="2782389" y="2442754"/>
              <a:ext cx="10805160" cy="118872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2571750" lvl="5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RFX Process to reflect CNTT conformance requirements.</a:t>
              </a:r>
            </a:p>
            <a:p>
              <a:pPr marL="2571750" lvl="5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Price/Cost model.</a:t>
              </a:r>
            </a:p>
            <a:p>
              <a:pPr marL="2571750" lvl="5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Infrastructure vs VNF/CNFs segregation.</a:t>
              </a:r>
            </a:p>
          </p:txBody>
        </p:sp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1B45935B-AA3E-124B-A154-70786AC88461}"/>
                </a:ext>
              </a:extLst>
            </p:cNvPr>
            <p:cNvSpPr/>
            <p:nvPr/>
          </p:nvSpPr>
          <p:spPr>
            <a:xfrm>
              <a:off x="2782388" y="2442754"/>
              <a:ext cx="2066109" cy="1188720"/>
            </a:xfrm>
            <a:prstGeom prst="roundRect">
              <a:avLst/>
            </a:prstGeom>
            <a:solidFill>
              <a:srgbClr val="92D050"/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Procurement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23085C6-2E86-774F-8425-4B42FCFF9F3E}"/>
              </a:ext>
            </a:extLst>
          </p:cNvPr>
          <p:cNvGrpSpPr/>
          <p:nvPr/>
        </p:nvGrpSpPr>
        <p:grpSpPr>
          <a:xfrm>
            <a:off x="624840" y="3179760"/>
            <a:ext cx="10805160" cy="1188720"/>
            <a:chOff x="2782389" y="2442754"/>
            <a:chExt cx="10805160" cy="1188720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3316A88E-490D-FA4A-9566-3CBAD5D0F3C9}"/>
                </a:ext>
              </a:extLst>
            </p:cNvPr>
            <p:cNvSpPr/>
            <p:nvPr/>
          </p:nvSpPr>
          <p:spPr>
            <a:xfrm>
              <a:off x="2782389" y="2442754"/>
              <a:ext cx="10805160" cy="118872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571750" lvl="5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Taking ownership of the infrastructure.</a:t>
              </a:r>
            </a:p>
            <a:p>
              <a:pPr marL="2571750" lvl="5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Support models.</a:t>
              </a:r>
            </a:p>
            <a:p>
              <a:pPr marL="2571750" lvl="5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Verification/Certification approaches.</a:t>
              </a:r>
            </a:p>
          </p:txBody>
        </p:sp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34A325CC-A378-2947-AE4D-DDFDDB5F544C}"/>
                </a:ext>
              </a:extLst>
            </p:cNvPr>
            <p:cNvSpPr/>
            <p:nvPr/>
          </p:nvSpPr>
          <p:spPr>
            <a:xfrm>
              <a:off x="2782389" y="2442754"/>
              <a:ext cx="2066108" cy="1188720"/>
            </a:xfrm>
            <a:prstGeom prst="roundRect">
              <a:avLst/>
            </a:prstGeom>
            <a:solidFill>
              <a:srgbClr val="92D050"/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Operations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2974ECB-6EF8-A447-A9C5-E52E6C5810A2}"/>
              </a:ext>
            </a:extLst>
          </p:cNvPr>
          <p:cNvGrpSpPr/>
          <p:nvPr/>
        </p:nvGrpSpPr>
        <p:grpSpPr>
          <a:xfrm>
            <a:off x="624840" y="4617720"/>
            <a:ext cx="10805160" cy="1188720"/>
            <a:chOff x="2782389" y="2442754"/>
            <a:chExt cx="10805160" cy="1188720"/>
          </a:xfrm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7B145F0E-A14A-9A45-BB1A-0F38D2A775DC}"/>
                </a:ext>
              </a:extLst>
            </p:cNvPr>
            <p:cNvSpPr/>
            <p:nvPr/>
          </p:nvSpPr>
          <p:spPr>
            <a:xfrm>
              <a:off x="2782389" y="2442754"/>
              <a:ext cx="10805160" cy="118872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571750" lvl="5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Agility </a:t>
              </a:r>
            </a:p>
            <a:p>
              <a:pPr marL="2571750" lvl="5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CI/CD/CT</a:t>
              </a:r>
            </a:p>
            <a:p>
              <a:pPr marL="2571750" lvl="5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Standard/Open APIs and Processes.</a:t>
              </a:r>
            </a:p>
          </p:txBody>
        </p:sp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1B49D43D-89E7-364D-A8D2-1941D7095F60}"/>
                </a:ext>
              </a:extLst>
            </p:cNvPr>
            <p:cNvSpPr/>
            <p:nvPr/>
          </p:nvSpPr>
          <p:spPr>
            <a:xfrm>
              <a:off x="2782389" y="2442754"/>
              <a:ext cx="2066108" cy="1188720"/>
            </a:xfrm>
            <a:prstGeom prst="roundRect">
              <a:avLst/>
            </a:prstGeom>
            <a:solidFill>
              <a:srgbClr val="92D050"/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Mindset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12889541"/>
      </p:ext>
    </p:extLst>
  </p:cSld>
  <p:clrMapOvr>
    <a:masterClrMapping/>
  </p:clrMapOvr>
  <p:transition>
    <p:wipe dir="r"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47B324-4469-E74C-83B3-6C2100FEB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Adoption - Expectation from Vendors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C94909B-DE17-DF49-814E-9ED9BB0D1748}"/>
              </a:ext>
            </a:extLst>
          </p:cNvPr>
          <p:cNvGrpSpPr/>
          <p:nvPr/>
        </p:nvGrpSpPr>
        <p:grpSpPr>
          <a:xfrm>
            <a:off x="624839" y="1645920"/>
            <a:ext cx="10805161" cy="1188720"/>
            <a:chOff x="2782388" y="2442754"/>
            <a:chExt cx="10805161" cy="1188720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E4935DB9-C74D-AE47-AB4A-F5133973BB2E}"/>
                </a:ext>
              </a:extLst>
            </p:cNvPr>
            <p:cNvSpPr/>
            <p:nvPr/>
          </p:nvSpPr>
          <p:spPr>
            <a:xfrm>
              <a:off x="2782389" y="2442754"/>
              <a:ext cx="10805160" cy="118872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028950" lvl="6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Comply to CNTT specs and transition within it.</a:t>
              </a:r>
            </a:p>
            <a:p>
              <a:pPr marL="3028950" lvl="6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Endorse cloud native principles (abstraction, </a:t>
              </a:r>
              <a:r>
                <a:rPr lang="en-US" dirty="0" err="1">
                  <a:solidFill>
                    <a:schemeClr val="accent6">
                      <a:lumMod val="10000"/>
                    </a:schemeClr>
                  </a:solidFill>
                </a:rPr>
                <a:t>openess</a:t>
              </a: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, </a:t>
              </a:r>
              <a:r>
                <a:rPr lang="en-US" dirty="0" err="1">
                  <a:solidFill>
                    <a:schemeClr val="accent6">
                      <a:lumMod val="10000"/>
                    </a:schemeClr>
                  </a:solidFill>
                </a:rPr>
                <a:t>etc</a:t>
              </a: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)</a:t>
              </a:r>
            </a:p>
            <a:p>
              <a:pPr marL="3028950" lvl="6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Innovate and collaboratively solve known challenges with Operators.</a:t>
              </a:r>
            </a:p>
          </p:txBody>
        </p:sp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1B45935B-AA3E-124B-A154-70786AC88461}"/>
                </a:ext>
              </a:extLst>
            </p:cNvPr>
            <p:cNvSpPr/>
            <p:nvPr/>
          </p:nvSpPr>
          <p:spPr>
            <a:xfrm>
              <a:off x="2782388" y="2442754"/>
              <a:ext cx="2066109" cy="1188720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VNF/CNF Evolution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23085C6-2E86-774F-8425-4B42FCFF9F3E}"/>
              </a:ext>
            </a:extLst>
          </p:cNvPr>
          <p:cNvGrpSpPr/>
          <p:nvPr/>
        </p:nvGrpSpPr>
        <p:grpSpPr>
          <a:xfrm>
            <a:off x="624840" y="3179760"/>
            <a:ext cx="10805160" cy="1188720"/>
            <a:chOff x="2782389" y="2442754"/>
            <a:chExt cx="10805160" cy="1188720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3316A88E-490D-FA4A-9566-3CBAD5D0F3C9}"/>
                </a:ext>
              </a:extLst>
            </p:cNvPr>
            <p:cNvSpPr/>
            <p:nvPr/>
          </p:nvSpPr>
          <p:spPr>
            <a:xfrm>
              <a:off x="2782389" y="2442754"/>
              <a:ext cx="10805160" cy="118872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028950" lvl="6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Work alongside other vendors to solve known challenges.</a:t>
              </a:r>
            </a:p>
            <a:p>
              <a:pPr marL="3028950" lvl="6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Conform to stranded interfaces and Open APIs.</a:t>
              </a:r>
            </a:p>
            <a:p>
              <a:pPr marL="3028950" lvl="6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Interoperability with other vendors (NFVI, Orchestration, VNFs, </a:t>
              </a:r>
              <a:r>
                <a:rPr lang="en-US" dirty="0" err="1">
                  <a:solidFill>
                    <a:schemeClr val="accent6">
                      <a:lumMod val="10000"/>
                    </a:schemeClr>
                  </a:solidFill>
                </a:rPr>
                <a:t>etc</a:t>
              </a: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)</a:t>
              </a:r>
            </a:p>
          </p:txBody>
        </p:sp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34A325CC-A378-2947-AE4D-DDFDDB5F544C}"/>
                </a:ext>
              </a:extLst>
            </p:cNvPr>
            <p:cNvSpPr/>
            <p:nvPr/>
          </p:nvSpPr>
          <p:spPr>
            <a:xfrm>
              <a:off x="2782389" y="2442754"/>
              <a:ext cx="2066108" cy="1188720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Mindset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2974ECB-6EF8-A447-A9C5-E52E6C5810A2}"/>
              </a:ext>
            </a:extLst>
          </p:cNvPr>
          <p:cNvGrpSpPr/>
          <p:nvPr/>
        </p:nvGrpSpPr>
        <p:grpSpPr>
          <a:xfrm>
            <a:off x="624840" y="4617720"/>
            <a:ext cx="10805160" cy="1188720"/>
            <a:chOff x="2782389" y="2442754"/>
            <a:chExt cx="10805160" cy="1188720"/>
          </a:xfrm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7B145F0E-A14A-9A45-BB1A-0F38D2A775DC}"/>
                </a:ext>
              </a:extLst>
            </p:cNvPr>
            <p:cNvSpPr/>
            <p:nvPr/>
          </p:nvSpPr>
          <p:spPr>
            <a:xfrm>
              <a:off x="2782389" y="2442754"/>
              <a:ext cx="10805160" cy="118872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028950" lvl="6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Relying on industry driven Certification Programs such as OVP.</a:t>
              </a:r>
            </a:p>
            <a:p>
              <a:pPr marL="3028950" lvl="6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Verify once, deploy anywhere.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 </a:t>
              </a:r>
            </a:p>
          </p:txBody>
        </p:sp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1B49D43D-89E7-364D-A8D2-1941D7095F60}"/>
                </a:ext>
              </a:extLst>
            </p:cNvPr>
            <p:cNvSpPr/>
            <p:nvPr/>
          </p:nvSpPr>
          <p:spPr>
            <a:xfrm>
              <a:off x="2782389" y="2442754"/>
              <a:ext cx="2066108" cy="1188720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Certification &amp; Verification approach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58487603"/>
      </p:ext>
    </p:extLst>
  </p:cSld>
  <p:clrMapOvr>
    <a:masterClrMapping/>
  </p:clrMapOvr>
  <p:transition>
    <p:wipe dir="r"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19C9E-F5E1-5946-8FF6-7E646CD86B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TBD.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B39778D-C395-5A4F-95E3-1E7424F79586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Roadmaps</a:t>
            </a:r>
          </a:p>
        </p:txBody>
      </p:sp>
    </p:spTree>
    <p:extLst>
      <p:ext uri="{BB962C8B-B14F-4D97-AF65-F5344CB8AC3E}">
        <p14:creationId xmlns:p14="http://schemas.microsoft.com/office/powerpoint/2010/main" val="1812065754"/>
      </p:ext>
    </p:extLst>
  </p:cSld>
  <p:clrMapOvr>
    <a:masterClrMapping/>
  </p:clrMapOvr>
  <p:transition>
    <p:wipe dir="r"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577116-45C6-E847-81EB-104A28AB6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Common NFVI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</a:rPr>
              <a:t>GSMA Documentations Plans</a:t>
            </a:r>
            <a:endParaRPr lang="en-US" i="1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188E9C2-A81B-474F-AF72-535A19212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January 16, 2020 (11:45 – 12:30)</a:t>
            </a:r>
          </a:p>
        </p:txBody>
      </p:sp>
    </p:spTree>
    <p:extLst>
      <p:ext uri="{BB962C8B-B14F-4D97-AF65-F5344CB8AC3E}">
        <p14:creationId xmlns:p14="http://schemas.microsoft.com/office/powerpoint/2010/main" val="1271911875"/>
      </p:ext>
    </p:extLst>
  </p:cSld>
  <p:clrMapOvr>
    <a:masterClrMapping/>
  </p:clrMapOvr>
  <p:transition>
    <p:wipe dir="r"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47B324-4469-E74C-83B3-6C2100FEB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GSMA Documentation Plans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19C9E-F5E1-5946-8FF6-7E646CD86B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Reference Model.</a:t>
            </a:r>
          </a:p>
          <a:p>
            <a:pPr>
              <a:lnSpc>
                <a:spcPct val="150000"/>
              </a:lnSpc>
            </a:pPr>
            <a:r>
              <a:rPr lang="en-US" dirty="0"/>
              <a:t>Reference Architectures (RA-1, RA-2, future).</a:t>
            </a:r>
          </a:p>
        </p:txBody>
      </p:sp>
    </p:spTree>
    <p:extLst>
      <p:ext uri="{BB962C8B-B14F-4D97-AF65-F5344CB8AC3E}">
        <p14:creationId xmlns:p14="http://schemas.microsoft.com/office/powerpoint/2010/main" val="1612256559"/>
      </p:ext>
    </p:extLst>
  </p:cSld>
  <p:clrMapOvr>
    <a:masterClrMapping/>
  </p:clrMapOvr>
  <p:transition>
    <p:wipe dir="r"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6FB629-B7DD-E345-A1B7-D66703702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969963"/>
            <a:ext cx="6748849" cy="2387600"/>
          </a:xfrm>
        </p:spPr>
        <p:txBody>
          <a:bodyPr>
            <a:normAutofit/>
          </a:bodyPr>
          <a:lstStyle/>
          <a:p>
            <a:r>
              <a:rPr lang="en-US" b="1" dirty="0"/>
              <a:t>Backup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938229034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F9180CBE-DEC0-42AF-B018-99CE4E862642}"/>
              </a:ext>
            </a:extLst>
          </p:cNvPr>
          <p:cNvSpPr/>
          <p:nvPr/>
        </p:nvSpPr>
        <p:spPr>
          <a:xfrm>
            <a:off x="195301" y="275767"/>
            <a:ext cx="352527" cy="63170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126">
              <a:defRPr/>
            </a:pPr>
            <a:fld id="{12CB907E-C602-C34B-93F7-CA9E40714286}" type="slidenum">
              <a:rPr lang="en-US" smtClean="0">
                <a:solidFill>
                  <a:srgbClr val="000000"/>
                </a:solidFill>
                <a:latin typeface="ATT Aleck Sans" panose="020B0503020203020204" pitchFamily="34" charset="0"/>
              </a:rPr>
              <a:pPr defTabSz="914126">
                <a:defRPr/>
              </a:pPr>
              <a:t>7</a:t>
            </a:fld>
            <a:r>
              <a:rPr lang="en-US">
                <a:solidFill>
                  <a:srgbClr val="000000"/>
                </a:solidFill>
                <a:latin typeface="ATT Aleck Sans" panose="020B0503020203020204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TT Aleck Sans" panose="020B0503020203020204" pitchFamily="34" charset="0"/>
            </a:endParaRPr>
          </a:p>
        </p:txBody>
      </p:sp>
      <p:sp>
        <p:nvSpPr>
          <p:cNvPr id="32" name="Title 3" title="Two-column content slide"/>
          <p:cNvSpPr txBox="1">
            <a:spLocks/>
          </p:cNvSpPr>
          <p:nvPr/>
        </p:nvSpPr>
        <p:spPr>
          <a:xfrm>
            <a:off x="3174" y="751192"/>
            <a:ext cx="12188826" cy="59770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457057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799" kern="1200">
                <a:solidFill>
                  <a:schemeClr val="tx1"/>
                </a:solidFill>
                <a:latin typeface="+mn-lt"/>
                <a:ea typeface="+mj-ea"/>
                <a:cs typeface="ATT Aleck Sans" panose="020B0503020203020204" pitchFamily="34" charset="0"/>
              </a:defRPr>
            </a:lvl1pPr>
          </a:lstStyle>
          <a:p>
            <a:pPr algn="ctr">
              <a:defRPr/>
            </a:pPr>
            <a:endParaRPr lang="en-US" sz="2800" b="1" dirty="0">
              <a:solidFill>
                <a:srgbClr val="3F3F3F"/>
              </a:solidFill>
            </a:endParaRPr>
          </a:p>
        </p:txBody>
      </p:sp>
      <p:sp>
        <p:nvSpPr>
          <p:cNvPr id="9" name="Title 5">
            <a:extLst>
              <a:ext uri="{FF2B5EF4-FFF2-40B4-BE49-F238E27FC236}">
                <a16:creationId xmlns:a16="http://schemas.microsoft.com/office/drawing/2014/main" id="{1FCE4DE1-0B09-4742-9402-640B64F31C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419" y="88630"/>
            <a:ext cx="10933886" cy="935674"/>
          </a:xfrm>
        </p:spPr>
        <p:txBody>
          <a:bodyPr/>
          <a:lstStyle/>
          <a:p>
            <a:r>
              <a:rPr lang="en-US" b="1" dirty="0"/>
              <a:t>CNTT: 2019 Year in Review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9E94A879-7C86-40CF-AEE5-39CEE8931219}"/>
              </a:ext>
            </a:extLst>
          </p:cNvPr>
          <p:cNvSpPr/>
          <p:nvPr/>
        </p:nvSpPr>
        <p:spPr>
          <a:xfrm>
            <a:off x="7925087" y="855689"/>
            <a:ext cx="4008580" cy="3342112"/>
          </a:xfrm>
          <a:prstGeom prst="roundRect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FB5B304-4226-4306-80C0-8B50899E3E15}"/>
              </a:ext>
            </a:extLst>
          </p:cNvPr>
          <p:cNvSpPr/>
          <p:nvPr/>
        </p:nvSpPr>
        <p:spPr>
          <a:xfrm>
            <a:off x="-45044" y="1086934"/>
            <a:ext cx="747874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>
              <a:spcAft>
                <a:spcPts val="300"/>
              </a:spcAft>
            </a:pPr>
            <a:r>
              <a:rPr lang="en-US" sz="1600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CNTT (Common NFVi Telco Taskforce) was formally established in April 2019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5224482-83FB-4CFC-995C-1DBFF439B601}"/>
              </a:ext>
            </a:extLst>
          </p:cNvPr>
          <p:cNvGrpSpPr/>
          <p:nvPr/>
        </p:nvGrpSpPr>
        <p:grpSpPr>
          <a:xfrm>
            <a:off x="222667" y="1710199"/>
            <a:ext cx="6970686" cy="492372"/>
            <a:chOff x="224701" y="2263697"/>
            <a:chExt cx="6970686" cy="492372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328D509-7687-40C9-A879-858C816E573A}"/>
                </a:ext>
              </a:extLst>
            </p:cNvPr>
            <p:cNvSpPr/>
            <p:nvPr/>
          </p:nvSpPr>
          <p:spPr>
            <a:xfrm>
              <a:off x="224701" y="2334851"/>
              <a:ext cx="400220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457200"/>
              <a:r>
                <a:rPr lang="en-US" sz="1600" dirty="0">
                  <a:solidFill>
                    <a:prstClr val="black"/>
                  </a:solidFill>
                  <a:latin typeface="Gill Sans"/>
                  <a:ea typeface="Calibri" panose="020F0502020204030204" pitchFamily="34" charset="0"/>
                  <a:cs typeface="ATT Aleck Sans" panose="020B0503020203020204" pitchFamily="34" charset="0"/>
                </a:rPr>
                <a:t>CNTT community formally sponsored by</a:t>
              </a: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B14F539-AC40-4FA5-B0CA-8A11F04A337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96373" y="2263697"/>
              <a:ext cx="492372" cy="492372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114BBD94-57C8-4540-96D1-649855DFA74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67837" y="2314145"/>
              <a:ext cx="1095544" cy="390433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C81DC98-4C5E-470C-9F38-108697931D44}"/>
                </a:ext>
              </a:extLst>
            </p:cNvPr>
            <p:cNvSpPr/>
            <p:nvPr/>
          </p:nvSpPr>
          <p:spPr>
            <a:xfrm>
              <a:off x="5068627" y="2329206"/>
              <a:ext cx="330540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00"/>
              <a:r>
                <a:rPr lang="en-US" sz="1600" dirty="0">
                  <a:solidFill>
                    <a:prstClr val="black"/>
                  </a:solidFill>
                  <a:latin typeface="Gill Sans"/>
                  <a:ea typeface="Calibri" panose="020F0502020204030204" pitchFamily="34" charset="0"/>
                  <a:cs typeface="ATT Aleck Sans" panose="020B0503020203020204" pitchFamily="34" charset="0"/>
                </a:rPr>
                <a:t>&amp;</a:t>
              </a:r>
              <a:endParaRPr lang="en-US" sz="1600" dirty="0">
                <a:solidFill>
                  <a:prstClr val="black"/>
                </a:solidFill>
                <a:latin typeface="Gill Sans"/>
                <a:cs typeface="ATT Aleck Sans" panose="020B0503020203020204" pitchFamily="34" charset="0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76A1AFF8-92AD-4321-9C5B-964A4045EAAB}"/>
                </a:ext>
              </a:extLst>
            </p:cNvPr>
            <p:cNvSpPr/>
            <p:nvPr/>
          </p:nvSpPr>
          <p:spPr>
            <a:xfrm>
              <a:off x="5890222" y="2334851"/>
              <a:ext cx="1305165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00"/>
              <a:r>
                <a:rPr lang="en-US" sz="1600" dirty="0">
                  <a:solidFill>
                    <a:prstClr val="black"/>
                  </a:solidFill>
                  <a:latin typeface="Gill Sans"/>
                  <a:ea typeface="Calibri" panose="020F0502020204030204" pitchFamily="34" charset="0"/>
                  <a:cs typeface="ATT Aleck Sans" panose="020B0503020203020204" pitchFamily="34" charset="0"/>
                </a:rPr>
                <a:t>in June 2019</a:t>
              </a:r>
              <a:endParaRPr lang="en-US" sz="1600" dirty="0">
                <a:solidFill>
                  <a:prstClr val="black"/>
                </a:solidFill>
                <a:latin typeface="Gill Sans"/>
                <a:cs typeface="ATT Aleck Sans" panose="020B0503020203020204" pitchFamily="34" charset="0"/>
              </a:endParaRPr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70A6B89B-93A9-4984-BCC4-5CA2D75C1548}"/>
              </a:ext>
            </a:extLst>
          </p:cNvPr>
          <p:cNvSpPr/>
          <p:nvPr/>
        </p:nvSpPr>
        <p:spPr>
          <a:xfrm>
            <a:off x="463402" y="2400722"/>
            <a:ext cx="476239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US" sz="1600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Reference Model v2.0 was released in September 2019</a:t>
            </a:r>
            <a:endParaRPr lang="en-US" sz="1600" dirty="0">
              <a:solidFill>
                <a:prstClr val="black"/>
              </a:solidFill>
              <a:latin typeface="Gill Sans"/>
              <a:ea typeface="Calibri" panose="020F0502020204030204" pitchFamily="34" charset="0"/>
              <a:cs typeface="ATT Aleck Sans" panose="020B0503020203020204" pitchFamily="34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491D8C2-7688-4757-9155-0D71B3DB75B5}"/>
              </a:ext>
            </a:extLst>
          </p:cNvPr>
          <p:cNvGrpSpPr/>
          <p:nvPr/>
        </p:nvGrpSpPr>
        <p:grpSpPr>
          <a:xfrm>
            <a:off x="460968" y="3577926"/>
            <a:ext cx="7418430" cy="706931"/>
            <a:chOff x="224700" y="4560638"/>
            <a:chExt cx="7418430" cy="706931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EB47BE1-095D-45F8-B72A-EC72FE72AD3D}"/>
                </a:ext>
              </a:extLst>
            </p:cNvPr>
            <p:cNvSpPr/>
            <p:nvPr/>
          </p:nvSpPr>
          <p:spPr>
            <a:xfrm>
              <a:off x="224700" y="4638816"/>
              <a:ext cx="5755037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457200"/>
              <a:r>
                <a:rPr lang="en-US" sz="1600" dirty="0">
                  <a:solidFill>
                    <a:prstClr val="black"/>
                  </a:solidFill>
                  <a:latin typeface="Gill Sans"/>
                  <a:ea typeface="Times New Roman" panose="02020603050405020304" pitchFamily="18" charset="0"/>
                  <a:cs typeface="ATT Aleck Sans" panose="020B0503020203020204" pitchFamily="34" charset="0"/>
                </a:rPr>
                <a:t>CNTT Reference Implementation &amp; Certification became an official </a:t>
              </a:r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C2CDB244-4666-4BF0-B146-BE40C63C811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7F7F7"/>
                </a:clrFrom>
                <a:clrTo>
                  <a:srgbClr val="F7F7F7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87929" y="4560638"/>
              <a:ext cx="977552" cy="440938"/>
            </a:xfrm>
            <a:prstGeom prst="rect">
              <a:avLst/>
            </a:prstGeom>
          </p:spPr>
        </p:pic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89995C5-40CB-4A36-B0F5-686DB9D72B15}"/>
                </a:ext>
              </a:extLst>
            </p:cNvPr>
            <p:cNvSpPr/>
            <p:nvPr/>
          </p:nvSpPr>
          <p:spPr>
            <a:xfrm>
              <a:off x="616605" y="4929015"/>
              <a:ext cx="645388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457200"/>
              <a:r>
                <a:rPr lang="en-US" sz="1600" dirty="0">
                  <a:solidFill>
                    <a:prstClr val="black"/>
                  </a:solidFill>
                  <a:latin typeface="Gill Sans"/>
                  <a:ea typeface="Times New Roman" panose="02020603050405020304" pitchFamily="18" charset="0"/>
                  <a:cs typeface="ATT Aleck Sans" panose="020B0503020203020204" pitchFamily="34" charset="0"/>
                </a:rPr>
                <a:t>in September 2019 - Common Infrastructure Realization &amp; Validation (CIRV)</a:t>
              </a:r>
              <a:endParaRPr lang="en-US" dirty="0">
                <a:solidFill>
                  <a:prstClr val="black"/>
                </a:solidFill>
                <a:latin typeface="Gill Sans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339E0AF-360B-4851-ADB9-58FC6C433C10}"/>
                </a:ext>
              </a:extLst>
            </p:cNvPr>
            <p:cNvSpPr/>
            <p:nvPr/>
          </p:nvSpPr>
          <p:spPr>
            <a:xfrm>
              <a:off x="6865481" y="4611830"/>
              <a:ext cx="77764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457200"/>
              <a:r>
                <a:rPr lang="en-US" sz="1600" dirty="0">
                  <a:solidFill>
                    <a:prstClr val="black"/>
                  </a:solidFill>
                  <a:latin typeface="Gill Sans"/>
                  <a:ea typeface="Times New Roman" panose="02020603050405020304" pitchFamily="18" charset="0"/>
                  <a:cs typeface="ATT Aleck Sans" panose="020B0503020203020204" pitchFamily="34" charset="0"/>
                </a:rPr>
                <a:t>project</a:t>
              </a:r>
              <a:endParaRPr lang="en-US" dirty="0">
                <a:solidFill>
                  <a:prstClr val="black"/>
                </a:solidFill>
                <a:latin typeface="Gill Sans"/>
              </a:endParaRP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89151A02-DE43-4CD8-B3BA-B622A34E8E18}"/>
              </a:ext>
            </a:extLst>
          </p:cNvPr>
          <p:cNvSpPr/>
          <p:nvPr/>
        </p:nvSpPr>
        <p:spPr>
          <a:xfrm>
            <a:off x="463402" y="3018793"/>
            <a:ext cx="26450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US" sz="1600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Reference Architecture v1.0,  </a:t>
            </a:r>
            <a:endParaRPr lang="en-US" sz="1600" dirty="0">
              <a:solidFill>
                <a:prstClr val="black"/>
              </a:solidFill>
              <a:latin typeface="Gill Sans"/>
              <a:ea typeface="Calibri" panose="020F0502020204030204" pitchFamily="34" charset="0"/>
              <a:cs typeface="ATT Aleck Sans" panose="020B0503020203020204" pitchFamily="34" charset="0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B4EFC9A3-B924-4E9E-8119-EAF4CF85FE79}"/>
              </a:ext>
            </a:extLst>
          </p:cNvPr>
          <p:cNvSpPr/>
          <p:nvPr/>
        </p:nvSpPr>
        <p:spPr>
          <a:xfrm>
            <a:off x="151739" y="1128541"/>
            <a:ext cx="275208" cy="277594"/>
          </a:xfrm>
          <a:prstGeom prst="ellipse">
            <a:avLst/>
          </a:prstGeom>
          <a:solidFill>
            <a:srgbClr val="009FDB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6AFFA21-B0BF-4B07-BF13-E7E599BC7E53}"/>
              </a:ext>
            </a:extLst>
          </p:cNvPr>
          <p:cNvSpPr/>
          <p:nvPr/>
        </p:nvSpPr>
        <p:spPr>
          <a:xfrm>
            <a:off x="150031" y="1809566"/>
            <a:ext cx="275208" cy="277594"/>
          </a:xfrm>
          <a:prstGeom prst="ellipse">
            <a:avLst/>
          </a:prstGeom>
          <a:solidFill>
            <a:srgbClr val="009FDB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7D109A0B-9C7C-4A6D-ACA8-C3535CAD0557}"/>
              </a:ext>
            </a:extLst>
          </p:cNvPr>
          <p:cNvSpPr/>
          <p:nvPr/>
        </p:nvSpPr>
        <p:spPr>
          <a:xfrm>
            <a:off x="150031" y="2419423"/>
            <a:ext cx="275208" cy="277594"/>
          </a:xfrm>
          <a:prstGeom prst="ellipse">
            <a:avLst/>
          </a:prstGeom>
          <a:solidFill>
            <a:srgbClr val="009FDB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5E921702-ED38-4781-95A6-3ACF0DA63C78}"/>
              </a:ext>
            </a:extLst>
          </p:cNvPr>
          <p:cNvSpPr/>
          <p:nvPr/>
        </p:nvSpPr>
        <p:spPr>
          <a:xfrm>
            <a:off x="150031" y="3052030"/>
            <a:ext cx="275208" cy="277594"/>
          </a:xfrm>
          <a:prstGeom prst="ellipse">
            <a:avLst/>
          </a:prstGeom>
          <a:solidFill>
            <a:srgbClr val="009FDB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3730A4D7-449F-4576-BE0A-CBDEF2A181E1}"/>
              </a:ext>
            </a:extLst>
          </p:cNvPr>
          <p:cNvSpPr/>
          <p:nvPr/>
        </p:nvSpPr>
        <p:spPr>
          <a:xfrm>
            <a:off x="150031" y="3704025"/>
            <a:ext cx="275208" cy="277594"/>
          </a:xfrm>
          <a:prstGeom prst="ellipse">
            <a:avLst/>
          </a:prstGeom>
          <a:solidFill>
            <a:srgbClr val="009FDB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"/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E49D0BCA-8338-4D56-B5F7-27464BD1F91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1277" y="2978115"/>
            <a:ext cx="415245" cy="415245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8589C2A8-7FBB-4531-8789-B62854ACA255}"/>
              </a:ext>
            </a:extLst>
          </p:cNvPr>
          <p:cNvSpPr/>
          <p:nvPr/>
        </p:nvSpPr>
        <p:spPr>
          <a:xfrm>
            <a:off x="3349726" y="3018793"/>
            <a:ext cx="348518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US" sz="1600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based, was released in September 2019</a:t>
            </a:r>
            <a:endParaRPr lang="en-US" dirty="0">
              <a:solidFill>
                <a:prstClr val="black"/>
              </a:solidFill>
              <a:latin typeface="Gill Sans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FA161D0-7A64-4FDE-A757-E369E25DFB65}"/>
              </a:ext>
            </a:extLst>
          </p:cNvPr>
          <p:cNvSpPr/>
          <p:nvPr/>
        </p:nvSpPr>
        <p:spPr>
          <a:xfrm>
            <a:off x="436238" y="4459623"/>
            <a:ext cx="739798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en-US" sz="1600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CNTT community restructured in October 2019 to enable scaling to workload demands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1F526E11-242C-407A-BE17-93EE4C2CE2CF}"/>
              </a:ext>
            </a:extLst>
          </p:cNvPr>
          <p:cNvSpPr/>
          <p:nvPr/>
        </p:nvSpPr>
        <p:spPr>
          <a:xfrm>
            <a:off x="153686" y="4501116"/>
            <a:ext cx="275208" cy="277594"/>
          </a:xfrm>
          <a:prstGeom prst="ellipse">
            <a:avLst/>
          </a:prstGeom>
          <a:solidFill>
            <a:srgbClr val="009FDB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C3C294E-9FDB-44A4-9D5E-A2764BA8D605}"/>
              </a:ext>
            </a:extLst>
          </p:cNvPr>
          <p:cNvSpPr/>
          <p:nvPr/>
        </p:nvSpPr>
        <p:spPr>
          <a:xfrm>
            <a:off x="8781618" y="660885"/>
            <a:ext cx="2077813" cy="369332"/>
          </a:xfrm>
          <a:prstGeom prst="rect">
            <a:avLst/>
          </a:prstGeom>
          <a:solidFill>
            <a:sysClr val="window" lastClr="FFFFFF"/>
          </a:solidFill>
        </p:spPr>
        <p:txBody>
          <a:bodyPr wrap="none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9FDB"/>
                </a:solidFill>
                <a:effectLst/>
                <a:uLnTx/>
                <a:uFillTx/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Community Growth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009FDB"/>
              </a:solidFill>
              <a:effectLst/>
              <a:uLnTx/>
              <a:uFillTx/>
              <a:latin typeface="Gill Sans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E2CC9094-D1BC-4B57-A0C5-7A372BB70074}"/>
              </a:ext>
            </a:extLst>
          </p:cNvPr>
          <p:cNvSpPr/>
          <p:nvPr/>
        </p:nvSpPr>
        <p:spPr>
          <a:xfrm>
            <a:off x="7959663" y="1094101"/>
            <a:ext cx="382027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CNTT community membership </a:t>
            </a:r>
            <a:r>
              <a:rPr lang="en-US" sz="1400" b="1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increased 160% </a:t>
            </a:r>
            <a:r>
              <a:rPr lang="en-US" sz="1400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during 2019 </a:t>
            </a:r>
            <a:r>
              <a:rPr lang="en-US" sz="1400" b="1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to 39 companies</a:t>
            </a:r>
            <a:endParaRPr lang="en-US" sz="1400" b="1" dirty="0">
              <a:solidFill>
                <a:prstClr val="black"/>
              </a:solidFill>
              <a:latin typeface="Gill Sans"/>
              <a:cs typeface="ATT Aleck Sans" panose="020B050302020302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ABFA192-FD00-4578-B797-F4AC8F889260}"/>
              </a:ext>
            </a:extLst>
          </p:cNvPr>
          <p:cNvSpPr/>
          <p:nvPr/>
        </p:nvSpPr>
        <p:spPr>
          <a:xfrm>
            <a:off x="8971414" y="1515232"/>
            <a:ext cx="169822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US" sz="1400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(up from 15 in April) 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4B4409A-2C00-4690-9F4A-4414FB8CACAC}"/>
              </a:ext>
            </a:extLst>
          </p:cNvPr>
          <p:cNvSpPr/>
          <p:nvPr/>
        </p:nvSpPr>
        <p:spPr>
          <a:xfrm>
            <a:off x="7967133" y="1791434"/>
            <a:ext cx="3966534" cy="992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4572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Through recruitment, </a:t>
            </a:r>
            <a:r>
              <a:rPr lang="en-US" sz="1400" b="1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suppliers</a:t>
            </a:r>
            <a:r>
              <a:rPr lang="en-US" sz="1400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 joined the CNTT community in 2019, currently @ </a:t>
            </a:r>
            <a:r>
              <a:rPr lang="en-US" sz="1400" b="1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19 members</a:t>
            </a:r>
            <a:endParaRPr lang="en-US" sz="1400" b="1" dirty="0">
              <a:solidFill>
                <a:prstClr val="black"/>
              </a:solidFill>
              <a:latin typeface="Gill Sans"/>
              <a:cs typeface="ATT Aleck Sans" panose="020B0503020203020204" pitchFamily="34" charset="0"/>
            </a:endParaRP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  <a:latin typeface="Gill Sans"/>
                <a:cs typeface="ATT Aleck Sans" panose="020B0503020203020204" pitchFamily="34" charset="0"/>
              </a:rPr>
              <a:t>Community growth &amp; diversity has increased overall momentum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611160C-0510-4D28-919C-3583D370E5AA}"/>
              </a:ext>
            </a:extLst>
          </p:cNvPr>
          <p:cNvSpPr/>
          <p:nvPr/>
        </p:nvSpPr>
        <p:spPr>
          <a:xfrm>
            <a:off x="7946109" y="2812806"/>
            <a:ext cx="396653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>
              <a:spcAft>
                <a:spcPts val="300"/>
              </a:spcAft>
            </a:pPr>
            <a:r>
              <a:rPr lang="en-US" b="1" dirty="0">
                <a:solidFill>
                  <a:srgbClr val="009FDB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CNTT Outcomes</a:t>
            </a:r>
          </a:p>
          <a:p>
            <a:pPr marL="171450" indent="-171450" defTabSz="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prstClr val="black"/>
                </a:solidFill>
                <a:latin typeface="Gill Sans"/>
                <a:cs typeface="ATT Aleck Sans" panose="020B0503020203020204" pitchFamily="34" charset="0"/>
              </a:rPr>
              <a:t>1646 GitHub contributions </a:t>
            </a:r>
            <a:r>
              <a:rPr lang="en-US" sz="1400" dirty="0">
                <a:solidFill>
                  <a:prstClr val="black"/>
                </a:solidFill>
                <a:latin typeface="Gill Sans"/>
                <a:cs typeface="ATT Aleck Sans" panose="020B0503020203020204" pitchFamily="34" charset="0"/>
              </a:rPr>
              <a:t>from 37 individuals &amp; 90 registered participants  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  <a:latin typeface="Gill Sans"/>
                <a:cs typeface="ATT Aleck Sans" panose="020B0503020203020204" pitchFamily="34" charset="0"/>
              </a:rPr>
              <a:t>228 pages of published CNTT framework documentation created</a:t>
            </a:r>
            <a:endParaRPr lang="en-US" sz="1400" dirty="0">
              <a:solidFill>
                <a:prstClr val="black"/>
              </a:solidFill>
              <a:latin typeface="Gill Sans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353D9EF-2073-4897-92AD-114A34C8D97F}"/>
              </a:ext>
            </a:extLst>
          </p:cNvPr>
          <p:cNvSpPr/>
          <p:nvPr/>
        </p:nvSpPr>
        <p:spPr>
          <a:xfrm>
            <a:off x="492071" y="5371958"/>
            <a:ext cx="107892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en-US" b="1" i="1" dirty="0">
                <a:solidFill>
                  <a:prstClr val="black"/>
                </a:solidFill>
                <a:latin typeface="Gill Sans"/>
                <a:ea typeface="Calibri" panose="020F0502020204030204" pitchFamily="34" charset="0"/>
                <a:cs typeface="ATT Aleck Sans" panose="020B0503020203020204" pitchFamily="34" charset="0"/>
              </a:rPr>
              <a:t>2019 built a strong foundation for delivery of the first Reference Implementation with  NFVI | VNF certification trials scheduled to begin in the spring of 2020</a:t>
            </a:r>
            <a:endParaRPr lang="en-US" b="1" i="1" dirty="0">
              <a:solidFill>
                <a:prstClr val="black"/>
              </a:solidFill>
              <a:latin typeface="Gill Sans"/>
              <a:cs typeface="ATT Aleck Sans" panose="020B0503020203020204" pitchFamily="34" charset="0"/>
            </a:endParaRPr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37A43736-BA6B-4676-9D2F-FC03B5FA185B}"/>
              </a:ext>
            </a:extLst>
          </p:cNvPr>
          <p:cNvSpPr/>
          <p:nvPr/>
        </p:nvSpPr>
        <p:spPr>
          <a:xfrm>
            <a:off x="430742" y="5317674"/>
            <a:ext cx="10911939" cy="688636"/>
          </a:xfrm>
          <a:prstGeom prst="roundRect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79572129-F776-41B6-934E-53D1B08AD9B8}"/>
              </a:ext>
            </a:extLst>
          </p:cNvPr>
          <p:cNvSpPr/>
          <p:nvPr/>
        </p:nvSpPr>
        <p:spPr>
          <a:xfrm>
            <a:off x="345159" y="4755440"/>
            <a:ext cx="758014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en-US" sz="1600" dirty="0">
                <a:solidFill>
                  <a:prstClr val="black"/>
                </a:solidFill>
                <a:latin typeface="Gill Sans"/>
                <a:ea typeface="Calibri" panose="020F0502020204030204" pitchFamily="34" charset="0"/>
                <a:cs typeface="ATT Aleck Sans" panose="020B0503020203020204" pitchFamily="34" charset="0"/>
              </a:rPr>
              <a:t>(23 Work Streams established)</a:t>
            </a:r>
          </a:p>
        </p:txBody>
      </p:sp>
    </p:spTree>
    <p:extLst>
      <p:ext uri="{BB962C8B-B14F-4D97-AF65-F5344CB8AC3E}">
        <p14:creationId xmlns:p14="http://schemas.microsoft.com/office/powerpoint/2010/main" val="220447098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126">
              <a:defRPr/>
            </a:pPr>
            <a:fld id="{12CB907E-C602-C34B-93F7-CA9E40714286}" type="slidenum">
              <a:rPr lang="en-US" smtClean="0">
                <a:solidFill>
                  <a:srgbClr val="000000"/>
                </a:solidFill>
                <a:latin typeface="ATT Aleck Sans" panose="020B0503020203020204" pitchFamily="34" charset="0"/>
              </a:rPr>
              <a:pPr defTabSz="914126">
                <a:defRPr/>
              </a:pPr>
              <a:t>8</a:t>
            </a:fld>
            <a:r>
              <a:rPr lang="en-US">
                <a:solidFill>
                  <a:srgbClr val="000000"/>
                </a:solidFill>
                <a:latin typeface="ATT Aleck Sans" panose="020B0503020203020204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TT Aleck Sans" panose="020B0503020203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213CAE2-5439-44FC-B5AC-552B91C34615}"/>
              </a:ext>
            </a:extLst>
          </p:cNvPr>
          <p:cNvSpPr/>
          <p:nvPr/>
        </p:nvSpPr>
        <p:spPr>
          <a:xfrm>
            <a:off x="723993" y="1355542"/>
            <a:ext cx="5908334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Convert observers &amp; supporters into contributors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Achieve diversification through balanced contributions from Operators &amp; Suppliers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Identify &amp; recruit key industry innovators into the community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Scale to demand through increased levels of contributions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Gill San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CFFC97F-6901-4C36-94B4-B6F2FC899A79}"/>
              </a:ext>
            </a:extLst>
          </p:cNvPr>
          <p:cNvSpPr/>
          <p:nvPr/>
        </p:nvSpPr>
        <p:spPr>
          <a:xfrm>
            <a:off x="480419" y="909365"/>
            <a:ext cx="31697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3F3F3F"/>
                </a:solidFill>
                <a:latin typeface="Gill Sans"/>
              </a:rPr>
              <a:t>Expand base of contributors</a:t>
            </a:r>
            <a:endParaRPr lang="en-US" sz="2000" b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2BD3B9D-32DE-4E08-9994-9DCEDD5082F4}"/>
              </a:ext>
            </a:extLst>
          </p:cNvPr>
          <p:cNvSpPr/>
          <p:nvPr/>
        </p:nvSpPr>
        <p:spPr>
          <a:xfrm>
            <a:off x="8040329" y="512942"/>
            <a:ext cx="236154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kern="0" dirty="0">
                <a:solidFill>
                  <a:srgbClr val="3F3F3F"/>
                </a:solidFill>
                <a:latin typeface="Open Sans"/>
                <a:cs typeface="ATT Aleck Sans" panose="020B0503020203020204" pitchFamily="34" charset="0"/>
              </a:rPr>
              <a:t>Levels of Engagement</a:t>
            </a:r>
            <a:endParaRPr lang="en-US" dirty="0">
              <a:solidFill>
                <a:srgbClr val="3F3F3F"/>
              </a:solidFill>
              <a:latin typeface="Open Sans"/>
              <a:cs typeface="ATT Aleck Sans" panose="020B0503020203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63F4D03-E3D8-4687-BB21-1AD8E0F2A9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3324" y="751192"/>
            <a:ext cx="4095553" cy="3700033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396518A2-649D-4569-A639-F0C8C30CB844}"/>
              </a:ext>
            </a:extLst>
          </p:cNvPr>
          <p:cNvSpPr/>
          <p:nvPr/>
        </p:nvSpPr>
        <p:spPr>
          <a:xfrm>
            <a:off x="6632336" y="4721156"/>
            <a:ext cx="55184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kern="0" dirty="0">
                <a:solidFill>
                  <a:srgbClr val="3F3F3F"/>
                </a:solidFill>
                <a:latin typeface="Open Sans"/>
                <a:cs typeface="ATT Aleck Sans" panose="020B0503020203020204" pitchFamily="34" charset="0"/>
              </a:rPr>
              <a:t>In order to deliver on CNTT objectives, community members need to fully engage &amp; contribute to the work streams</a:t>
            </a:r>
            <a:endParaRPr lang="en-US" sz="1400" dirty="0">
              <a:solidFill>
                <a:srgbClr val="3F3F3F"/>
              </a:solidFill>
              <a:latin typeface="Open Sans"/>
              <a:cs typeface="ATT Aleck Sans" panose="020B0503020203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1165F7B-5244-44F8-B120-13D403D3D38E}"/>
              </a:ext>
            </a:extLst>
          </p:cNvPr>
          <p:cNvSpPr/>
          <p:nvPr/>
        </p:nvSpPr>
        <p:spPr>
          <a:xfrm>
            <a:off x="6962433" y="5327417"/>
            <a:ext cx="45173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en-US" sz="1400" b="1" i="1" kern="0" dirty="0">
                <a:solidFill>
                  <a:srgbClr val="3F3F3F"/>
                </a:solidFill>
                <a:latin typeface="Open Sans"/>
                <a:cs typeface="ATT Aleck Sans" panose="020B0503020203020204" pitchFamily="34" charset="0"/>
              </a:rPr>
              <a:t>Engagement includes support, contributions, adoption of artifacts, issue ownership &amp; resolution</a:t>
            </a:r>
            <a:endParaRPr lang="en-US" sz="1400" i="1" dirty="0">
              <a:solidFill>
                <a:srgbClr val="000000"/>
              </a:solidFill>
              <a:latin typeface="Open Sans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DC049E-836C-41FF-B0EB-D92A8C338672}"/>
              </a:ext>
            </a:extLst>
          </p:cNvPr>
          <p:cNvCxnSpPr/>
          <p:nvPr/>
        </p:nvCxnSpPr>
        <p:spPr>
          <a:xfrm>
            <a:off x="6632336" y="1149879"/>
            <a:ext cx="0" cy="5232198"/>
          </a:xfrm>
          <a:prstGeom prst="line">
            <a:avLst/>
          </a:prstGeom>
          <a:noFill/>
          <a:ln w="19050" cap="sq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</p:cxnSp>
      <p:sp>
        <p:nvSpPr>
          <p:cNvPr id="18" name="Title 5">
            <a:extLst>
              <a:ext uri="{FF2B5EF4-FFF2-40B4-BE49-F238E27FC236}">
                <a16:creationId xmlns:a16="http://schemas.microsoft.com/office/drawing/2014/main" id="{0239EEFA-3DCC-4A3D-A5DC-C250FE911C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419" y="88630"/>
            <a:ext cx="10933886" cy="935674"/>
          </a:xfrm>
        </p:spPr>
        <p:txBody>
          <a:bodyPr/>
          <a:lstStyle/>
          <a:p>
            <a:r>
              <a:rPr lang="en-US" b="1" dirty="0"/>
              <a:t>2020: Key Objectives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DA81C4A-6C54-42E6-A0B5-E841F3C7CDDD}"/>
              </a:ext>
            </a:extLst>
          </p:cNvPr>
          <p:cNvSpPr/>
          <p:nvPr/>
        </p:nvSpPr>
        <p:spPr>
          <a:xfrm>
            <a:off x="675315" y="4186446"/>
            <a:ext cx="5908335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Develop marketing strategy to inform CSP decision makers of the impact &amp; benefits of adoption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Identify initial adopters for RA 1 &amp; RA 2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Build business case, based on analytics, to promote wide-scale adoption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Gill San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7228351-3CC8-43D1-BE04-B9B3A7672F38}"/>
              </a:ext>
            </a:extLst>
          </p:cNvPr>
          <p:cNvSpPr/>
          <p:nvPr/>
        </p:nvSpPr>
        <p:spPr>
          <a:xfrm>
            <a:off x="431741" y="3740269"/>
            <a:ext cx="29595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3F3F3F"/>
                </a:solidFill>
                <a:latin typeface="Gill Sans"/>
              </a:rPr>
              <a:t>Establish base of adopters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752998390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126">
              <a:defRPr/>
            </a:pPr>
            <a:fld id="{12CB907E-C602-C34B-93F7-CA9E40714286}" type="slidenum">
              <a:rPr lang="en-US" smtClean="0">
                <a:solidFill>
                  <a:srgbClr val="000000"/>
                </a:solidFill>
                <a:latin typeface="ATT Aleck Sans" panose="020B0503020203020204" pitchFamily="34" charset="0"/>
              </a:rPr>
              <a:pPr defTabSz="914126">
                <a:defRPr/>
              </a:pPr>
              <a:t>9</a:t>
            </a:fld>
            <a:r>
              <a:rPr lang="en-US">
                <a:solidFill>
                  <a:srgbClr val="000000"/>
                </a:solidFill>
                <a:latin typeface="ATT Aleck Sans" panose="020B0503020203020204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TT Aleck Sans" panose="020B0503020203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213CAE2-5439-44FC-B5AC-552B91C34615}"/>
              </a:ext>
            </a:extLst>
          </p:cNvPr>
          <p:cNvSpPr/>
          <p:nvPr/>
        </p:nvSpPr>
        <p:spPr>
          <a:xfrm>
            <a:off x="723993" y="1355542"/>
            <a:ext cx="5908334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Achieve full industry alignment with Key players such as OPNFV, CNCF, OVP, GSMA, etc.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Agree on a Release Cadence that aligns with the industry.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Create a clear technical transitional plan for both operators and vendors.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Identify Gaps and work in the industry to address them.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Gill San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CFFC97F-6901-4C36-94B4-B6F2FC899A79}"/>
              </a:ext>
            </a:extLst>
          </p:cNvPr>
          <p:cNvSpPr/>
          <p:nvPr/>
        </p:nvSpPr>
        <p:spPr>
          <a:xfrm>
            <a:off x="480419" y="909365"/>
            <a:ext cx="452995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3F3F3F"/>
                </a:solidFill>
                <a:latin typeface="Gill Sans"/>
              </a:rPr>
              <a:t>Achieve Full Industry Alignments</a:t>
            </a:r>
            <a:endParaRPr lang="en-US" sz="2000" b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2BD3B9D-32DE-4E08-9994-9DCEDD5082F4}"/>
              </a:ext>
            </a:extLst>
          </p:cNvPr>
          <p:cNvSpPr/>
          <p:nvPr/>
        </p:nvSpPr>
        <p:spPr>
          <a:xfrm>
            <a:off x="8488366" y="980602"/>
            <a:ext cx="14654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kern="0" dirty="0">
                <a:solidFill>
                  <a:srgbClr val="3F3F3F"/>
                </a:solidFill>
                <a:latin typeface="Open Sans"/>
                <a:cs typeface="ATT Aleck Sans" panose="020B0503020203020204" pitchFamily="34" charset="0"/>
              </a:rPr>
              <a:t>E-E Framework</a:t>
            </a:r>
            <a:endParaRPr lang="en-US" dirty="0">
              <a:solidFill>
                <a:srgbClr val="3F3F3F"/>
              </a:solidFill>
              <a:latin typeface="Open Sans"/>
              <a:cs typeface="ATT Aleck Sans" panose="020B0503020203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96518A2-649D-4569-A639-F0C8C30CB844}"/>
              </a:ext>
            </a:extLst>
          </p:cNvPr>
          <p:cNvSpPr/>
          <p:nvPr/>
        </p:nvSpPr>
        <p:spPr>
          <a:xfrm>
            <a:off x="6632336" y="4721156"/>
            <a:ext cx="55184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kern="0" dirty="0">
                <a:solidFill>
                  <a:srgbClr val="3F3F3F"/>
                </a:solidFill>
                <a:latin typeface="Open Sans"/>
                <a:cs typeface="ATT Aleck Sans" panose="020B0503020203020204" pitchFamily="34" charset="0"/>
              </a:rPr>
              <a:t>In order to deliver on CNTT objectives, various industry communities need to fully align in objectives and approach.  </a:t>
            </a:r>
            <a:endParaRPr lang="en-US" sz="1400" dirty="0">
              <a:solidFill>
                <a:srgbClr val="3F3F3F"/>
              </a:solidFill>
              <a:latin typeface="Open Sans"/>
              <a:cs typeface="ATT Aleck Sans" panose="020B0503020203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1165F7B-5244-44F8-B120-13D403D3D38E}"/>
              </a:ext>
            </a:extLst>
          </p:cNvPr>
          <p:cNvSpPr/>
          <p:nvPr/>
        </p:nvSpPr>
        <p:spPr>
          <a:xfrm>
            <a:off x="6962433" y="5327417"/>
            <a:ext cx="45173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en-US" sz="1400" b="1" i="1" kern="0" dirty="0">
                <a:solidFill>
                  <a:srgbClr val="3F3F3F"/>
                </a:solidFill>
                <a:latin typeface="Open Sans"/>
                <a:cs typeface="ATT Aleck Sans" panose="020B0503020203020204" pitchFamily="34" charset="0"/>
              </a:rPr>
              <a:t>Engagement includes support, contributions, adoption of artifacts, issue ownership &amp; resolution</a:t>
            </a:r>
            <a:endParaRPr lang="en-US" sz="1400" i="1" dirty="0">
              <a:solidFill>
                <a:srgbClr val="000000"/>
              </a:solidFill>
              <a:latin typeface="Open Sans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DC049E-836C-41FF-B0EB-D92A8C338672}"/>
              </a:ext>
            </a:extLst>
          </p:cNvPr>
          <p:cNvCxnSpPr/>
          <p:nvPr/>
        </p:nvCxnSpPr>
        <p:spPr>
          <a:xfrm>
            <a:off x="6632336" y="1149879"/>
            <a:ext cx="0" cy="5232198"/>
          </a:xfrm>
          <a:prstGeom prst="line">
            <a:avLst/>
          </a:prstGeom>
          <a:noFill/>
          <a:ln w="19050" cap="sq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</p:cxnSp>
      <p:sp>
        <p:nvSpPr>
          <p:cNvPr id="18" name="Title 5">
            <a:extLst>
              <a:ext uri="{FF2B5EF4-FFF2-40B4-BE49-F238E27FC236}">
                <a16:creationId xmlns:a16="http://schemas.microsoft.com/office/drawing/2014/main" id="{0239EEFA-3DCC-4A3D-A5DC-C250FE911C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419" y="88630"/>
            <a:ext cx="10933886" cy="935674"/>
          </a:xfrm>
        </p:spPr>
        <p:txBody>
          <a:bodyPr/>
          <a:lstStyle/>
          <a:p>
            <a:r>
              <a:rPr lang="en-US" b="1" dirty="0"/>
              <a:t>2020: Key Objectives - </a:t>
            </a:r>
            <a:r>
              <a:rPr lang="en-US" b="1" dirty="0" err="1"/>
              <a:t>Cont</a:t>
            </a:r>
            <a:endParaRPr lang="en-US" b="1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DA81C4A-6C54-42E6-A0B5-E841F3C7CDDD}"/>
              </a:ext>
            </a:extLst>
          </p:cNvPr>
          <p:cNvSpPr/>
          <p:nvPr/>
        </p:nvSpPr>
        <p:spPr>
          <a:xfrm>
            <a:off x="675315" y="4186446"/>
            <a:ext cx="5908335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Enrich OVP Program and provide higher Bar of verification and testing.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Support OVP Phase 2 with a clear strategy for Containers based Verification and Certification.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Support Industry Badging programs.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7228351-3CC8-43D1-BE04-B9B3A7672F38}"/>
              </a:ext>
            </a:extLst>
          </p:cNvPr>
          <p:cNvSpPr/>
          <p:nvPr/>
        </p:nvSpPr>
        <p:spPr>
          <a:xfrm>
            <a:off x="431741" y="3740269"/>
            <a:ext cx="434456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3F3F3F"/>
                </a:solidFill>
                <a:latin typeface="Gill Sans"/>
              </a:rPr>
              <a:t>Establish E2E Framework</a:t>
            </a:r>
            <a:endParaRPr lang="en-US" sz="2000" b="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ED6F4F4-0779-A34B-B04F-60855348C19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4579" y="1402197"/>
            <a:ext cx="4994704" cy="2673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5246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Reference Model Rel 2.0 scope v1">
  <a:themeElements>
    <a:clrScheme name="The Linux Foundation">
      <a:dk1>
        <a:srgbClr val="3F3F3F"/>
      </a:dk1>
      <a:lt1>
        <a:srgbClr val="FFFFFF"/>
      </a:lt1>
      <a:dk2>
        <a:srgbClr val="00183C"/>
      </a:dk2>
      <a:lt2>
        <a:srgbClr val="FFFFFF"/>
      </a:lt2>
      <a:accent1>
        <a:srgbClr val="32A2FE"/>
      </a:accent1>
      <a:accent2>
        <a:srgbClr val="7F7F7F"/>
      </a:accent2>
      <a:accent3>
        <a:srgbClr val="A5A5A5"/>
      </a:accent3>
      <a:accent4>
        <a:srgbClr val="BFBFBF"/>
      </a:accent4>
      <a:accent5>
        <a:srgbClr val="D8D8D8"/>
      </a:accent5>
      <a:accent6>
        <a:srgbClr val="F2F2F2"/>
      </a:accent6>
      <a:hlink>
        <a:srgbClr val="168FDF"/>
      </a:hlink>
      <a:folHlink>
        <a:srgbClr val="168FDF"/>
      </a:folHlink>
    </a:clrScheme>
    <a:fontScheme name="The Linux Foundation">
      <a:majorFont>
        <a:latin typeface="Gill Sans Light"/>
        <a:ea typeface=""/>
        <a:cs typeface=""/>
      </a:majorFont>
      <a:minorFont>
        <a:latin typeface="Gill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Reference Model Rel 2.0 scope v1</Template>
  <TotalTime>13221</TotalTime>
  <Words>4888</Words>
  <Application>Microsoft Macintosh PowerPoint</Application>
  <PresentationFormat>Widescreen</PresentationFormat>
  <Paragraphs>1297</Paragraphs>
  <Slides>67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67</vt:i4>
      </vt:variant>
    </vt:vector>
  </HeadingPairs>
  <TitlesOfParts>
    <vt:vector size="84" baseType="lpstr">
      <vt:lpstr>Arial</vt:lpstr>
      <vt:lpstr>ATT Aleck Sans</vt:lpstr>
      <vt:lpstr>Calibri</vt:lpstr>
      <vt:lpstr>Calibri Light</vt:lpstr>
      <vt:lpstr>Gill Sans</vt:lpstr>
      <vt:lpstr>Gill Sans Light</vt:lpstr>
      <vt:lpstr>Helvetica Neue</vt:lpstr>
      <vt:lpstr>HelveticaNeueLT Pro 25 UltLt</vt:lpstr>
      <vt:lpstr>HelveticaNeueLT Pro 35 Th</vt:lpstr>
      <vt:lpstr>Intel Clear Light</vt:lpstr>
      <vt:lpstr>Nokia Pure Text Light</vt:lpstr>
      <vt:lpstr>Open Sans</vt:lpstr>
      <vt:lpstr>Tahoma</vt:lpstr>
      <vt:lpstr>Vodafone Rg</vt:lpstr>
      <vt:lpstr>Wingdings</vt:lpstr>
      <vt:lpstr>Reference Model Rel 2.0 scope v1</vt:lpstr>
      <vt:lpstr>Office Theme</vt:lpstr>
      <vt:lpstr>Common NFVI Telco Taskforce     CNTT F2F, Prague</vt:lpstr>
      <vt:lpstr>CNTT | Agenda/Content</vt:lpstr>
      <vt:lpstr>Common NFVI Telco Taskforce     Current State of the Community</vt:lpstr>
      <vt:lpstr>CNTT | State of the Community</vt:lpstr>
      <vt:lpstr>CNTT COMMUNITY</vt:lpstr>
      <vt:lpstr>CNTT | Ground Principles </vt:lpstr>
      <vt:lpstr>CNTT: 2019 Year in Review</vt:lpstr>
      <vt:lpstr>2020: Key Objectives</vt:lpstr>
      <vt:lpstr>2020: Key Objectives - Cont</vt:lpstr>
      <vt:lpstr>CNTT | Expected Outcome</vt:lpstr>
      <vt:lpstr>CNTT | Current Specs</vt:lpstr>
      <vt:lpstr>PowerPoint Presentation</vt:lpstr>
      <vt:lpstr>PowerPoint Presentation</vt:lpstr>
      <vt:lpstr>CNTT | Work Streams</vt:lpstr>
      <vt:lpstr>Common NFVI Telco Taskforce     CNTT Technical Steering Review</vt:lpstr>
      <vt:lpstr>CNTT | Work Streams</vt:lpstr>
      <vt:lpstr>CNTT | Snezka Release High Level Features</vt:lpstr>
      <vt:lpstr>CNTT | Work Stream Leads/Co-Leads</vt:lpstr>
      <vt:lpstr>CNTT | The Community</vt:lpstr>
      <vt:lpstr>CNTT | Workstreams Details – RM &amp; RI</vt:lpstr>
      <vt:lpstr>CNTT | Workstreams Details – RI</vt:lpstr>
      <vt:lpstr>CNTT | Workstreams Details – RC</vt:lpstr>
      <vt:lpstr>CNTT | Introducing New Technical Workstream</vt:lpstr>
      <vt:lpstr>CNTT | NFVI Testing and Certification</vt:lpstr>
      <vt:lpstr>CNTT | VNF Testing and Certification</vt:lpstr>
      <vt:lpstr>PowerPoint Presentation</vt:lpstr>
      <vt:lpstr>CNTT | Current Contribution Process</vt:lpstr>
      <vt:lpstr>CNTT | Feedback</vt:lpstr>
      <vt:lpstr>Common NFVI Telco Taskforce     Governance WS: Key Updates</vt:lpstr>
      <vt:lpstr>CNTT | Governance WS: Key Updates</vt:lpstr>
      <vt:lpstr>Common NFVI Telco Taskforce     Telco | Partner Adoption</vt:lpstr>
      <vt:lpstr>CNTT | Work Streams</vt:lpstr>
      <vt:lpstr>CNTT | Telco | Partner Adoption</vt:lpstr>
      <vt:lpstr>CNTT | Traditional Onboarding</vt:lpstr>
      <vt:lpstr>CNTT | Onboarding with CNTT</vt:lpstr>
      <vt:lpstr>CNTT | The need for a transition Plan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Common NFVI Telco Taskforce     OVP Ph2.0</vt:lpstr>
      <vt:lpstr>PowerPoint Presentation</vt:lpstr>
      <vt:lpstr>Common NFVI Telco Taskforce     Beyond Snezka</vt:lpstr>
      <vt:lpstr>PowerPoint Presentation</vt:lpstr>
      <vt:lpstr>Common NFVI Telco Taskforce     Community Structure, Methods, &amp; Tools</vt:lpstr>
      <vt:lpstr>PowerPoint Presentation</vt:lpstr>
      <vt:lpstr>PowerPoint Presentation</vt:lpstr>
      <vt:lpstr>Common NFVI Telco Taskforce     CNTT Roadmap</vt:lpstr>
      <vt:lpstr>2020: Key Objectives</vt:lpstr>
      <vt:lpstr>2020: Key Objectives - Cont</vt:lpstr>
      <vt:lpstr>PowerPoint Presentation</vt:lpstr>
      <vt:lpstr>PowerPoint Presentation</vt:lpstr>
      <vt:lpstr>PowerPoint Presentation</vt:lpstr>
      <vt:lpstr>PowerPoint Presentation</vt:lpstr>
      <vt:lpstr>Common NFVI Telco Taskforce     CNTT Recruiting &amp; Adoption</vt:lpstr>
      <vt:lpstr>PowerPoint Presentation</vt:lpstr>
      <vt:lpstr>CNTT | Recruiting – Purpose &amp; Objectives</vt:lpstr>
      <vt:lpstr>CNTT | Recruiting - Progress to Date | Key Accomplishments</vt:lpstr>
      <vt:lpstr>CNTT | Recruiting - Planned Deliverables | Roadmap</vt:lpstr>
      <vt:lpstr>PowerPoint Presentation</vt:lpstr>
      <vt:lpstr>CNTT | Adoption - Expectation from Operators</vt:lpstr>
      <vt:lpstr>CNTT | Adoption - Expectation from Vendors</vt:lpstr>
      <vt:lpstr>PowerPoint Presentation</vt:lpstr>
      <vt:lpstr>Common NFVI Telco Taskforce     GSMA Documentations Plans</vt:lpstr>
      <vt:lpstr>CNTT | GSMA Documentation Plans</vt:lpstr>
      <vt:lpstr>Backup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Common NFVI Telco Taskforce    Paris Face-To-Face Sessions  Overview &amp; Level Setting  Mark Cottrell,  AT&amp;T Rabi Abdel, Vodafone Group</dc:title>
  <dc:creator>Rabi, Abdel, Vodafone Group</dc:creator>
  <cp:lastModifiedBy>Rabi, Abdel, Vodafone Group</cp:lastModifiedBy>
  <cp:revision>1815</cp:revision>
  <cp:lastPrinted>2019-10-01T13:19:48Z</cp:lastPrinted>
  <dcterms:created xsi:type="dcterms:W3CDTF">2019-07-18T19:43:28Z</dcterms:created>
  <dcterms:modified xsi:type="dcterms:W3CDTF">2020-01-12T13:20:58Z</dcterms:modified>
</cp:coreProperties>
</file>