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839" r:id="rId1"/>
    <p:sldMasterId id="2147483857" r:id="rId2"/>
  </p:sldMasterIdLst>
  <p:notesMasterIdLst>
    <p:notesMasterId r:id="rId71"/>
  </p:notesMasterIdLst>
  <p:handoutMasterIdLst>
    <p:handoutMasterId r:id="rId72"/>
  </p:handoutMasterIdLst>
  <p:sldIdLst>
    <p:sldId id="974" r:id="rId3"/>
    <p:sldId id="919" r:id="rId4"/>
    <p:sldId id="1582" r:id="rId5"/>
    <p:sldId id="1670" r:id="rId6"/>
    <p:sldId id="653" r:id="rId7"/>
    <p:sldId id="1090" r:id="rId8"/>
    <p:sldId id="659" r:id="rId9"/>
    <p:sldId id="658" r:id="rId10"/>
    <p:sldId id="1647" r:id="rId11"/>
    <p:sldId id="1664" r:id="rId12"/>
    <p:sldId id="1665" r:id="rId13"/>
    <p:sldId id="1666" r:id="rId14"/>
    <p:sldId id="1613" r:id="rId15"/>
    <p:sldId id="986" r:id="rId16"/>
    <p:sldId id="1594" r:id="rId17"/>
    <p:sldId id="1667" r:id="rId18"/>
    <p:sldId id="994" r:id="rId19"/>
    <p:sldId id="1680" r:id="rId20"/>
    <p:sldId id="1682" r:id="rId21"/>
    <p:sldId id="1642" r:id="rId22"/>
    <p:sldId id="1675" r:id="rId23"/>
    <p:sldId id="1676" r:id="rId24"/>
    <p:sldId id="1677" r:id="rId25"/>
    <p:sldId id="1091" r:id="rId26"/>
    <p:sldId id="1092" r:id="rId27"/>
    <p:sldId id="1634" r:id="rId28"/>
    <p:sldId id="1648" r:id="rId29"/>
    <p:sldId id="1649" r:id="rId30"/>
    <p:sldId id="1596" r:id="rId31"/>
    <p:sldId id="1597" r:id="rId32"/>
    <p:sldId id="1598" r:id="rId33"/>
    <p:sldId id="1669" r:id="rId34"/>
    <p:sldId id="1599" r:id="rId35"/>
    <p:sldId id="1620" r:id="rId36"/>
    <p:sldId id="1624" r:id="rId37"/>
    <p:sldId id="1678" r:id="rId38"/>
    <p:sldId id="1653" r:id="rId39"/>
    <p:sldId id="1639" r:id="rId40"/>
    <p:sldId id="1640" r:id="rId41"/>
    <p:sldId id="1641" r:id="rId42"/>
    <p:sldId id="1679" r:id="rId43"/>
    <p:sldId id="1608" r:id="rId44"/>
    <p:sldId id="1609" r:id="rId45"/>
    <p:sldId id="1600" r:id="rId46"/>
    <p:sldId id="1690" r:id="rId47"/>
    <p:sldId id="1602" r:id="rId48"/>
    <p:sldId id="1040" r:id="rId49"/>
    <p:sldId id="1652" r:id="rId50"/>
    <p:sldId id="1606" r:id="rId51"/>
    <p:sldId id="1685" r:id="rId52"/>
    <p:sldId id="1686" r:id="rId53"/>
    <p:sldId id="1687" r:id="rId54"/>
    <p:sldId id="1688" r:id="rId55"/>
    <p:sldId id="1689" r:id="rId56"/>
    <p:sldId id="1607" r:id="rId57"/>
    <p:sldId id="1604" r:id="rId58"/>
    <p:sldId id="1659" r:id="rId59"/>
    <p:sldId id="700" r:id="rId60"/>
    <p:sldId id="701" r:id="rId61"/>
    <p:sldId id="702" r:id="rId62"/>
    <p:sldId id="1660" r:id="rId63"/>
    <p:sldId id="1622" r:id="rId64"/>
    <p:sldId id="1623" r:id="rId65"/>
    <p:sldId id="1625" r:id="rId66"/>
    <p:sldId id="1661" r:id="rId67"/>
    <p:sldId id="1610" r:id="rId68"/>
    <p:sldId id="1611" r:id="rId69"/>
    <p:sldId id="1581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7CD"/>
    <a:srgbClr val="000001"/>
    <a:srgbClr val="828282"/>
    <a:srgbClr val="FFF9CD"/>
    <a:srgbClr val="5EBDBA"/>
    <a:srgbClr val="063A60"/>
    <a:srgbClr val="ADD7CC"/>
    <a:srgbClr val="61CBD0"/>
    <a:srgbClr val="ACD9CD"/>
    <a:srgbClr val="7E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87634" autoAdjust="0"/>
  </p:normalViewPr>
  <p:slideViewPr>
    <p:cSldViewPr snapToGrid="0">
      <p:cViewPr varScale="1">
        <p:scale>
          <a:sx n="98" d="100"/>
          <a:sy n="98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1/11/20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1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9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44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7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9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5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73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69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30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20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13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12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5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212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4280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82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7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27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80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1/11/20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1/11/20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1/11/20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1" y="15884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21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30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5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1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1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527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88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1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5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79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63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46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37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  <p:sldLayoutId id="2147483856" r:id="rId30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7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png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tif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" TargetMode="External"/><Relationship Id="rId13" Type="http://schemas.openxmlformats.org/officeDocument/2006/relationships/hyperlink" Target="https://github.com/cntt-n/CNTT/tree/master/doc/ref_impl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7.tiff"/><Relationship Id="rId12" Type="http://schemas.openxmlformats.org/officeDocument/2006/relationships/hyperlink" Target="https://commons.wikimedia.org/wiki/File:Wikipedia-W-bold-in-square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cntt-n/CNTT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github.com/cntt-n/CNTT/tree/master/doc/ref_arch" TargetMode="External"/><Relationship Id="rId15" Type="http://schemas.openxmlformats.org/officeDocument/2006/relationships/hyperlink" Target="https://github.com/cntt-n/CNTT/tree/master/doc/ref_cert" TargetMode="External"/><Relationship Id="rId10" Type="http://schemas.openxmlformats.org/officeDocument/2006/relationships/hyperlink" Target="https://github.com/cntt-n/CNTT/wiki" TargetMode="External"/><Relationship Id="rId4" Type="http://schemas.openxmlformats.org/officeDocument/2006/relationships/hyperlink" Target="https://github.com/cntt-n/CNTT/tree/master/doc/ref_model" TargetMode="External"/><Relationship Id="rId9" Type="http://schemas.openxmlformats.org/officeDocument/2006/relationships/image" Target="../media/image78.tiff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lfnetworking.org/display/LN/CNTT+Snezka" TargetMode="External"/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15.xml"/><Relationship Id="rId7" Type="http://schemas.openxmlformats.org/officeDocument/2006/relationships/slide" Target="slide4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0.xml"/><Relationship Id="rId6" Type="http://schemas.openxmlformats.org/officeDocument/2006/relationships/slide" Target="slide43.xml"/><Relationship Id="rId5" Type="http://schemas.openxmlformats.org/officeDocument/2006/relationships/slide" Target="slide31.xml"/><Relationship Id="rId10" Type="http://schemas.openxmlformats.org/officeDocument/2006/relationships/slide" Target="slide67.xml"/><Relationship Id="rId4" Type="http://schemas.openxmlformats.org/officeDocument/2006/relationships/slide" Target="slide29.xml"/><Relationship Id="rId9" Type="http://schemas.openxmlformats.org/officeDocument/2006/relationships/slide" Target="slide6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5" Type="http://schemas.openxmlformats.org/officeDocument/2006/relationships/image" Target="../media/image87.png"/><Relationship Id="rId4" Type="http://schemas.openxmlformats.org/officeDocument/2006/relationships/image" Target="../media/image6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tiff"/><Relationship Id="rId4" Type="http://schemas.openxmlformats.org/officeDocument/2006/relationships/image" Target="../media/image9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91.tiff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65.tiff"/><Relationship Id="rId4" Type="http://schemas.openxmlformats.org/officeDocument/2006/relationships/image" Target="../media/image6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gov/chapters/chapter03.md#34-new-work-streams-poli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Governance%20Work%20Streams%20-%20Key%20Updates.pptx?version=2&amp;modificationDate=157798914640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12" Type="http://schemas.openxmlformats.org/officeDocument/2006/relationships/image" Target="../media/image109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8.tiff"/><Relationship Id="rId5" Type="http://schemas.openxmlformats.org/officeDocument/2006/relationships/image" Target="../media/image105.png"/><Relationship Id="rId10" Type="http://schemas.openxmlformats.org/officeDocument/2006/relationships/image" Target="../media/image107.tiff"/><Relationship Id="rId4" Type="http://schemas.openxmlformats.org/officeDocument/2006/relationships/hyperlink" Target="Worksheet%20in%20CM%20Guide%20to%20virtualization%20RFQs%20v2_my%20vers.xlsx" TargetMode="External"/><Relationship Id="rId9" Type="http://schemas.openxmlformats.org/officeDocument/2006/relationships/image" Target="../media/image69.tif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65.tiff"/><Relationship Id="rId3" Type="http://schemas.openxmlformats.org/officeDocument/2006/relationships/hyperlink" Target="Worksheet%20in%20CM%20Guide%20to%20virtualization%20RFQs%20v2_my%20vers.xlsx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57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1.tiff"/><Relationship Id="rId5" Type="http://schemas.openxmlformats.org/officeDocument/2006/relationships/image" Target="../media/image104.png"/><Relationship Id="rId10" Type="http://schemas.openxmlformats.org/officeDocument/2006/relationships/image" Target="../media/image107.tiff"/><Relationship Id="rId4" Type="http://schemas.openxmlformats.org/officeDocument/2006/relationships/image" Target="../media/image105.png"/><Relationship Id="rId9" Type="http://schemas.openxmlformats.org/officeDocument/2006/relationships/image" Target="../media/image69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tif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Relationship Id="rId9" Type="http://schemas.openxmlformats.org/officeDocument/2006/relationships/hyperlink" Target="https://github.com/cntt-n/CNTT/pull/893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CNTT%20-%20Current%20State%20of%20the%20Community.pptx?version=1&amp;modificationDate=157859329716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etherpad.opnfv.org/p/OVPp2_Kickoff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tt-n/CNTT/pull/897" TargetMode="External"/><Relationship Id="rId3" Type="http://schemas.openxmlformats.org/officeDocument/2006/relationships/image" Target="../media/image112.tiff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4.tiff"/><Relationship Id="rId5" Type="http://schemas.openxmlformats.org/officeDocument/2006/relationships/image" Target="../media/image113.jpeg"/><Relationship Id="rId4" Type="http://schemas.openxmlformats.org/officeDocument/2006/relationships/hyperlink" Target="https://github.com/cntt-n/CNTT/blob/master/doc/gov/chapters/chapter05.md#52-voting-representatives" TargetMode="External"/><Relationship Id="rId9" Type="http://schemas.openxmlformats.org/officeDocument/2006/relationships/image" Target="../media/image115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tiff"/><Relationship Id="rId7" Type="http://schemas.openxmlformats.org/officeDocument/2006/relationships/hyperlink" Target="https://github.com/cntt-n/CNTT/pull/896" TargetMode="External"/><Relationship Id="rId2" Type="http://schemas.openxmlformats.org/officeDocument/2006/relationships/image" Target="../media/image1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8.tiff"/><Relationship Id="rId4" Type="http://schemas.openxmlformats.org/officeDocument/2006/relationships/hyperlink" Target="https://github.com/cntt-n/CNTT/blob/master/doc/gov/chapters/chapter04.md#4-nomination-and-selection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jpeg"/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18" Type="http://schemas.openxmlformats.org/officeDocument/2006/relationships/image" Target="../media/image142.jpe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6.jpeg"/><Relationship Id="rId17" Type="http://schemas.openxmlformats.org/officeDocument/2006/relationships/image" Target="../media/image141.jpe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jpeg"/><Relationship Id="rId5" Type="http://schemas.openxmlformats.org/officeDocument/2006/relationships/image" Target="../media/image129.png"/><Relationship Id="rId15" Type="http://schemas.openxmlformats.org/officeDocument/2006/relationships/image" Target="../media/image139.jpeg"/><Relationship Id="rId10" Type="http://schemas.openxmlformats.org/officeDocument/2006/relationships/image" Target="../media/image134.png"/><Relationship Id="rId19" Type="http://schemas.openxmlformats.org/officeDocument/2006/relationships/image" Target="../media/image143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8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F2F, Prague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6127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224165715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How to Contribute</a:t>
            </a:r>
          </a:p>
        </p:txBody>
      </p:sp>
      <p:pic>
        <p:nvPicPr>
          <p:cNvPr id="112" name="Content Placeholder 5">
            <a:extLst>
              <a:ext uri="{FF2B5EF4-FFF2-40B4-BE49-F238E27FC236}">
                <a16:creationId xmlns:a16="http://schemas.microsoft.com/office/drawing/2014/main" id="{C808B7B7-2AE6-8F44-B77F-CDF6D9380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60" y="1033210"/>
            <a:ext cx="4871787" cy="1803081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6D1BC37D-92A0-2A4A-8505-C52CF06CB919}"/>
              </a:ext>
            </a:extLst>
          </p:cNvPr>
          <p:cNvSpPr/>
          <p:nvPr/>
        </p:nvSpPr>
        <p:spPr>
          <a:xfrm>
            <a:off x="1033703" y="2805406"/>
            <a:ext cx="2231671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D2552EA-04AA-5240-AD8D-BB62FF1A575E}"/>
              </a:ext>
            </a:extLst>
          </p:cNvPr>
          <p:cNvSpPr/>
          <p:nvPr/>
        </p:nvSpPr>
        <p:spPr>
          <a:xfrm>
            <a:off x="1033703" y="3562966"/>
            <a:ext cx="2231671" cy="677072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CD1DE7-E3AB-7144-824A-B5152CE9637E}"/>
              </a:ext>
            </a:extLst>
          </p:cNvPr>
          <p:cNvSpPr/>
          <p:nvPr/>
        </p:nvSpPr>
        <p:spPr>
          <a:xfrm>
            <a:off x="3418287" y="2976460"/>
            <a:ext cx="556220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4"/>
              </a:rPr>
              <a:t>https://github.com/cntt-n/CNTT/tree/master/doc/ref_model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6BBF706-6C54-604A-ACB0-0461F767A24C}"/>
              </a:ext>
            </a:extLst>
          </p:cNvPr>
          <p:cNvSpPr/>
          <p:nvPr/>
        </p:nvSpPr>
        <p:spPr>
          <a:xfrm>
            <a:off x="3418287" y="3692408"/>
            <a:ext cx="537307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5"/>
              </a:rPr>
              <a:t>https://github.com/cntt-n/CNTT/tree/master/doc/ref_arch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483B-A13D-DE47-AC4A-B701BD9AE808}"/>
              </a:ext>
            </a:extLst>
          </p:cNvPr>
          <p:cNvSpPr/>
          <p:nvPr/>
        </p:nvSpPr>
        <p:spPr>
          <a:xfrm>
            <a:off x="5930875" y="1317062"/>
            <a:ext cx="3053836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6"/>
              </a:rPr>
              <a:t>https://github.com/cntt-n/CNTT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B1FADA6A-A850-0C48-A9D2-F54F1541D8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624" y="1684155"/>
            <a:ext cx="554458" cy="554458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8D826CA-773E-354D-ABBC-E038F3383771}"/>
              </a:ext>
            </a:extLst>
          </p:cNvPr>
          <p:cNvSpPr/>
          <p:nvPr/>
        </p:nvSpPr>
        <p:spPr>
          <a:xfrm>
            <a:off x="5938461" y="1776742"/>
            <a:ext cx="2863103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8"/>
              </a:rPr>
              <a:t>https://cntt-n.github.io/CNTT/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09298AD4-E402-6148-8704-D3A10984B0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482" y="1314062"/>
            <a:ext cx="586745" cy="465035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71144A54-361B-8643-80EC-DE491610E415}"/>
              </a:ext>
            </a:extLst>
          </p:cNvPr>
          <p:cNvSpPr/>
          <p:nvPr/>
        </p:nvSpPr>
        <p:spPr>
          <a:xfrm>
            <a:off x="5938462" y="2253139"/>
            <a:ext cx="346575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US" dirty="0">
                <a:solidFill>
                  <a:srgbClr val="3F3F3F"/>
                </a:solidFill>
                <a:latin typeface="Gill Sans Light"/>
                <a:hlinkClick r:id="rId10"/>
              </a:rPr>
              <a:t>https://github.com/cntt-n/CNTT/wiki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2" name="Picture 121" descr="File:Wikipedia-W-bold-in-square.svg - Wikimedia Commons">
            <a:extLst>
              <a:ext uri="{FF2B5EF4-FFF2-40B4-BE49-F238E27FC236}">
                <a16:creationId xmlns:a16="http://schemas.microsoft.com/office/drawing/2014/main" id="{83155E44-3F92-5545-82C7-DA968616DB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361152" y="2236423"/>
            <a:ext cx="533930" cy="533930"/>
          </a:xfrm>
          <a:prstGeom prst="rect">
            <a:avLst/>
          </a:prstGeom>
        </p:spPr>
      </p:pic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0E295477-8A7F-FC44-B0D2-951861066C2A}"/>
              </a:ext>
            </a:extLst>
          </p:cNvPr>
          <p:cNvSpPr/>
          <p:nvPr/>
        </p:nvSpPr>
        <p:spPr>
          <a:xfrm>
            <a:off x="1033703" y="4315839"/>
            <a:ext cx="2231671" cy="677072"/>
          </a:xfrm>
          <a:prstGeom prst="roundRect">
            <a:avLst/>
          </a:prstGeom>
          <a:solidFill>
            <a:srgbClr val="E8A48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EA96E3-6FE3-6945-B5AD-96422509963C}"/>
              </a:ext>
            </a:extLst>
          </p:cNvPr>
          <p:cNvSpPr/>
          <p:nvPr/>
        </p:nvSpPr>
        <p:spPr>
          <a:xfrm>
            <a:off x="3418287" y="4445281"/>
            <a:ext cx="536987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3"/>
              </a:rPr>
              <a:t>https://github.com/cntt-n/CNTT/tree/master/doc/ref_impl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5" name="Picture 2">
            <a:extLst>
              <a:ext uri="{FF2B5EF4-FFF2-40B4-BE49-F238E27FC236}">
                <a16:creationId xmlns:a16="http://schemas.microsoft.com/office/drawing/2014/main" id="{52702832-C5AE-8248-A660-B090EB2F7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496" y="2836291"/>
            <a:ext cx="2933849" cy="15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4BD36C5A-F370-914B-BC2C-F78D5EBDBC93}"/>
              </a:ext>
            </a:extLst>
          </p:cNvPr>
          <p:cNvSpPr/>
          <p:nvPr/>
        </p:nvSpPr>
        <p:spPr>
          <a:xfrm>
            <a:off x="1033703" y="5068712"/>
            <a:ext cx="2231671" cy="677072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45501FF-B0F0-4349-984A-CA3FA3E61CD9}"/>
              </a:ext>
            </a:extLst>
          </p:cNvPr>
          <p:cNvSpPr/>
          <p:nvPr/>
        </p:nvSpPr>
        <p:spPr>
          <a:xfrm>
            <a:off x="3418286" y="5222606"/>
            <a:ext cx="5359487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5"/>
              </a:rPr>
              <a:t>https://github.com/cntt-n/CNTT/tree/master/doc/ref_cert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94508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Technical Steering Review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(11:40 – 12:30)</a:t>
            </a:r>
          </a:p>
        </p:txBody>
      </p:sp>
    </p:spTree>
    <p:extLst>
      <p:ext uri="{BB962C8B-B14F-4D97-AF65-F5344CB8AC3E}">
        <p14:creationId xmlns:p14="http://schemas.microsoft.com/office/powerpoint/2010/main" val="380140546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164938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593FD60-7358-934A-85CD-6C509C8D841D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7B8D58-A10F-BD46-B322-EFA621B8DB28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E2673D-38C0-0845-B177-E42E471B2687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56B73B-EE15-8B49-B1CF-F430EDD170D9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2DCDF5-C7E4-1349-94FA-B8DFC46F05CC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ED7BFF7-1AB8-9E4B-86F3-7C1F9D973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8B9F32-B158-914B-AD46-462594475142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8B90C1-2CC7-7F42-B5C0-C99A5E738A0A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B6684F-15F1-4143-A972-E28E3A58E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E45D43-4AE2-F94A-BE5B-F5487F3ED525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4F79CBD-5A22-4D47-8B09-71E13FFAFDE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F06594C-F3B1-5A40-82EC-62819D9B8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7F2A3B2-808C-5947-9A2D-304ED05E7737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3D9A7875-5043-D44F-ABBD-15022AFD63A6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50C366C-BBC3-4F46-BDEC-CA8AC997A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FAF5A5-33BA-AA4A-A048-6CFE14B1CDA2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10F7E80-21E5-AC41-AB12-9690E02726DC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03B1766-EF56-A849-A319-3B362237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E999B1-DC4E-E446-8A4D-670040CC5D97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BF512BF8-A87B-8B4D-B24A-D312352A82A3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D663ED6A-4E8E-BA42-99E7-7D5AE586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AD8AF6-7C32-2B4D-A4AD-5D0CC4818C57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479EE0D-6615-F841-BCCF-027ACB2FD7DB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DA43493-756E-554F-AF08-7F8A81E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F8D265-5198-A244-BFFF-76AFCF88BFBA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329D31E-5544-164E-9DF5-E87B338CABBF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AF2D7E1-18E7-704C-B73F-E1998D8B7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B818C95F-1178-A64C-9AB1-1A8789E07D6D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27DBCA-C05B-D04D-85AA-47CC8F3F37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0E31-0B77-CC4C-B8DE-673711174805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DEEAF9-2968-E54F-9299-A5EAF09CFA0E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5ABD401-85B6-ED46-9B77-93932D16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2ECA54B-C833-8349-8095-D7E85A89FC74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6BD4976-998F-6348-B263-90AD65F669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0521A21C-A9B1-9148-AF10-1BB70C60969D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B830C391-24FB-A14A-8703-7F5F5F98ABE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2A769588-4678-7440-94B1-A931706A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Snezka</a:t>
            </a:r>
            <a:r>
              <a:rPr lang="en-US" dirty="0"/>
              <a:t> Release High Level Features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9D8B6A-FA75-A34F-962F-69BC5A00BFD8}"/>
              </a:ext>
            </a:extLst>
          </p:cNvPr>
          <p:cNvSpPr txBox="1"/>
          <p:nvPr/>
        </p:nvSpPr>
        <p:spPr>
          <a:xfrm>
            <a:off x="3426111" y="6182172"/>
            <a:ext cx="689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Roadmap here: </a:t>
            </a:r>
            <a:r>
              <a:rPr lang="en-US" dirty="0">
                <a:hlinkClick r:id="rId8"/>
              </a:rPr>
              <a:t>https://wiki.lfnetworking.org/display/LN/CNTT+Snezka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7A9F9-3C03-E247-83D7-366F95FAB356}"/>
              </a:ext>
            </a:extLst>
          </p:cNvPr>
          <p:cNvSpPr txBox="1"/>
          <p:nvPr/>
        </p:nvSpPr>
        <p:spPr>
          <a:xfrm>
            <a:off x="787650" y="2021345"/>
            <a:ext cx="1679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Supporting containers</a:t>
            </a:r>
          </a:p>
          <a:p>
            <a:r>
              <a:rPr lang="en-US" sz="1200" dirty="0"/>
              <a:t>✓ More Metrics</a:t>
            </a:r>
          </a:p>
          <a:p>
            <a:r>
              <a:rPr lang="en-US" sz="1200" dirty="0"/>
              <a:t>✓ VNF Guidelines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4A1F07-D3EB-B047-8B47-7DA0721E3AAF}"/>
              </a:ext>
            </a:extLst>
          </p:cNvPr>
          <p:cNvSpPr txBox="1"/>
          <p:nvPr/>
        </p:nvSpPr>
        <p:spPr>
          <a:xfrm>
            <a:off x="796468" y="3431028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 Requirements.</a:t>
            </a:r>
          </a:p>
          <a:p>
            <a:r>
              <a:rPr lang="en-US" sz="1200" dirty="0"/>
              <a:t>✓ Security Requirements.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D9508E-F631-6049-9EE0-418BC58FDAA6}"/>
              </a:ext>
            </a:extLst>
          </p:cNvPr>
          <p:cNvSpPr txBox="1"/>
          <p:nvPr/>
        </p:nvSpPr>
        <p:spPr>
          <a:xfrm>
            <a:off x="787650" y="4844511"/>
            <a:ext cx="1996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Requirements.</a:t>
            </a:r>
          </a:p>
          <a:p>
            <a:r>
              <a:rPr lang="en-US" sz="1200" dirty="0"/>
              <a:t>✓ Badging Requirements.</a:t>
            </a:r>
          </a:p>
          <a:p>
            <a:r>
              <a:rPr lang="en-US" sz="1200" dirty="0"/>
              <a:t>✓ E2E </a:t>
            </a:r>
            <a:r>
              <a:rPr lang="en-US" sz="1200" dirty="0" err="1"/>
              <a:t>Frmwrk</a:t>
            </a:r>
            <a:r>
              <a:rPr lang="en-US" sz="1200" dirty="0"/>
              <a:t> Requirements.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D09A77-7B96-114D-8262-480F765EBA94}"/>
              </a:ext>
            </a:extLst>
          </p:cNvPr>
          <p:cNvSpPr txBox="1"/>
          <p:nvPr/>
        </p:nvSpPr>
        <p:spPr>
          <a:xfrm>
            <a:off x="3015756" y="2021345"/>
            <a:ext cx="162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Next Level of Details</a:t>
            </a:r>
          </a:p>
          <a:p>
            <a:r>
              <a:rPr lang="en-US" sz="1200" dirty="0"/>
              <a:t>✓ Storage</a:t>
            </a:r>
          </a:p>
          <a:p>
            <a:r>
              <a:rPr lang="en-US" sz="1200" dirty="0"/>
              <a:t>✓ Neutron Extension</a:t>
            </a:r>
          </a:p>
          <a:p>
            <a:r>
              <a:rPr lang="en-US" sz="1200" dirty="0"/>
              <a:t>✓ Acceleration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1DAFDD-B7C7-8A41-A56D-1DE4A5AFA9F3}"/>
              </a:ext>
            </a:extLst>
          </p:cNvPr>
          <p:cNvSpPr txBox="1"/>
          <p:nvPr/>
        </p:nvSpPr>
        <p:spPr>
          <a:xfrm>
            <a:off x="3023293" y="343102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LCM.</a:t>
            </a:r>
          </a:p>
          <a:p>
            <a:r>
              <a:rPr lang="en-US" sz="1200" dirty="0"/>
              <a:t>✓ Security.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45712A1-1415-7F45-88E0-ED348F0EFE19}"/>
              </a:ext>
            </a:extLst>
          </p:cNvPr>
          <p:cNvSpPr txBox="1"/>
          <p:nvPr/>
        </p:nvSpPr>
        <p:spPr>
          <a:xfrm>
            <a:off x="3015756" y="4844425"/>
            <a:ext cx="162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HW Accel Interfaces.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74BB60-9D35-4D40-92CA-A2A26F265795}"/>
              </a:ext>
            </a:extLst>
          </p:cNvPr>
          <p:cNvSpPr txBox="1"/>
          <p:nvPr/>
        </p:nvSpPr>
        <p:spPr>
          <a:xfrm>
            <a:off x="5302990" y="2021345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Principles</a:t>
            </a:r>
          </a:p>
          <a:p>
            <a:r>
              <a:rPr lang="en-US" sz="1200" dirty="0"/>
              <a:t>✓ Requirements </a:t>
            </a:r>
          </a:p>
          <a:p>
            <a:r>
              <a:rPr lang="en-US" sz="1200" dirty="0"/>
              <a:t>✓ Initial Requirements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2D8CDFC-1A27-814E-935B-64AF543B01F5}"/>
              </a:ext>
            </a:extLst>
          </p:cNvPr>
          <p:cNvSpPr txBox="1"/>
          <p:nvPr/>
        </p:nvSpPr>
        <p:spPr>
          <a:xfrm>
            <a:off x="5302990" y="3431028"/>
            <a:ext cx="108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</a:t>
            </a:r>
          </a:p>
          <a:p>
            <a:r>
              <a:rPr lang="en-US" sz="1200" dirty="0"/>
              <a:t>✓ Security. 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D5A0A7-8982-0948-850D-11E05B13D04E}"/>
              </a:ext>
            </a:extLst>
          </p:cNvPr>
          <p:cNvSpPr txBox="1"/>
          <p:nvPr/>
        </p:nvSpPr>
        <p:spPr>
          <a:xfrm>
            <a:off x="5303056" y="4840711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Standard Interfaces.</a:t>
            </a:r>
          </a:p>
          <a:p>
            <a:r>
              <a:rPr lang="en-US" sz="1200" dirty="0"/>
              <a:t>✓ Multi-Tenancy.</a:t>
            </a:r>
          </a:p>
          <a:p>
            <a:r>
              <a:rPr lang="en-US" sz="1200" dirty="0"/>
              <a:t>✓ Operating Model.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AB63DB-D3B0-C44D-A814-5674533CEE7E}"/>
              </a:ext>
            </a:extLst>
          </p:cNvPr>
          <p:cNvSpPr txBox="1"/>
          <p:nvPr/>
        </p:nvSpPr>
        <p:spPr>
          <a:xfrm>
            <a:off x="7632552" y="202474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RI Requirements</a:t>
            </a:r>
          </a:p>
          <a:p>
            <a:r>
              <a:rPr lang="en-US" sz="1200" dirty="0"/>
              <a:t>✓ NFVI Required State </a:t>
            </a:r>
          </a:p>
          <a:p>
            <a:r>
              <a:rPr lang="en-US" sz="1200" dirty="0"/>
              <a:t>✓ Installer Requirements.</a:t>
            </a:r>
          </a:p>
          <a:p>
            <a:r>
              <a:rPr lang="en-US" sz="1200" dirty="0"/>
              <a:t>✓ Labs Requirements.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B33653-24E6-C741-BC65-35CCB0F50207}"/>
              </a:ext>
            </a:extLst>
          </p:cNvPr>
          <p:cNvSpPr txBox="1"/>
          <p:nvPr/>
        </p:nvSpPr>
        <p:spPr>
          <a:xfrm>
            <a:off x="7650002" y="3429302"/>
            <a:ext cx="123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Lab Models.</a:t>
            </a:r>
          </a:p>
          <a:p>
            <a:r>
              <a:rPr lang="en-US" sz="1200" dirty="0"/>
              <a:t>✓ Labs Playbook.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0A5AB9-FFD8-ED4C-AEDD-7EE0DAF76BD5}"/>
              </a:ext>
            </a:extLst>
          </p:cNvPr>
          <p:cNvSpPr txBox="1"/>
          <p:nvPr/>
        </p:nvSpPr>
        <p:spPr>
          <a:xfrm>
            <a:off x="7632552" y="4840711"/>
            <a:ext cx="159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Installation Playbook.</a:t>
            </a:r>
          </a:p>
          <a:p>
            <a:r>
              <a:rPr lang="en-US" sz="1200" dirty="0"/>
              <a:t>✓ User Manual.</a:t>
            </a:r>
          </a:p>
          <a:p>
            <a:r>
              <a:rPr lang="en-US" sz="1200" dirty="0"/>
              <a:t>✓ Gaps Analysis.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450CA3B-8ACD-CD49-8B96-C91A61930027}"/>
              </a:ext>
            </a:extLst>
          </p:cNvPr>
          <p:cNvSpPr txBox="1"/>
          <p:nvPr/>
        </p:nvSpPr>
        <p:spPr>
          <a:xfrm>
            <a:off x="9967200" y="2016501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NFVI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NFVI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959F40-BF94-BD48-B788-4C94C4580EF4}"/>
              </a:ext>
            </a:extLst>
          </p:cNvPr>
          <p:cNvSpPr txBox="1"/>
          <p:nvPr/>
        </p:nvSpPr>
        <p:spPr>
          <a:xfrm>
            <a:off x="9946173" y="3427597"/>
            <a:ext cx="2168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VNF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VNF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D1EDF12-922D-D746-95A3-82F810EB9AC2}"/>
              </a:ext>
            </a:extLst>
          </p:cNvPr>
          <p:cNvSpPr txBox="1"/>
          <p:nvPr/>
        </p:nvSpPr>
        <p:spPr>
          <a:xfrm>
            <a:off x="9967328" y="4848076"/>
            <a:ext cx="170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Playbook.</a:t>
            </a:r>
          </a:p>
          <a:p>
            <a:r>
              <a:rPr lang="en-US" sz="1200" dirty="0"/>
              <a:t>✓ User Manuals.</a:t>
            </a:r>
          </a:p>
          <a:p>
            <a:r>
              <a:rPr lang="en-US" sz="1200" dirty="0"/>
              <a:t>✓ Tests Traceability.</a:t>
            </a:r>
          </a:p>
          <a:p>
            <a:r>
              <a:rPr lang="en-US" sz="1200" dirty="0"/>
              <a:t>✓ Gaps Analysis.</a:t>
            </a:r>
          </a:p>
        </p:txBody>
      </p:sp>
    </p:spTree>
    <p:extLst>
      <p:ext uri="{BB962C8B-B14F-4D97-AF65-F5344CB8AC3E}">
        <p14:creationId xmlns:p14="http://schemas.microsoft.com/office/powerpoint/2010/main" val="12768488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 Leads/Co-Leads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7247D79C-2A6D-D74B-82C2-8A07C47C54E1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33AAC71C-DFF6-6F42-B582-51FB8272F20A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1792B12-EC83-8C47-9E25-54975C8B9E9F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500EA06-9900-E848-B439-C3F9DE3DDA37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5DEF8BD-C897-7C4D-845B-A5E0B0B977E5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8BF844F-84DB-5D4B-9413-514B50981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6DB4E82-52EA-F146-B38A-0C503A8B1CDC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DB85ADCF-A4F8-7B4F-A737-7D7500C95240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CACA79A-27DA-194B-BA08-B3728518C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C4D58D-766B-F849-AC95-952B464A5D9C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083B113D-6CB9-6949-947A-D47A2A66BDF3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AA61507-4DA5-8049-A62E-E82A4EE63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916C167-7F6C-1C4D-BDC0-ADB4C27FF0EE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ED1AC588-3136-7B45-A59B-3DF3BEF23BD4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9B54E30-8B0B-CC42-88B2-9EAA5E38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36A4392-F1B9-FA44-A7C4-756B8C3E0F3E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CF28427-4CF1-3A45-AAB4-977FCA564A34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4DBB9A60-D9A1-A04F-8C2F-0EE2C975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AB2F202-1ACD-314B-A6A2-92B25959A638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C4FE9606-A00B-A64F-85A0-21452611E9C1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D5B80769-7E3C-7842-8339-2E299235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600FFF3-3268-9E42-B319-78E3112FF6DA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DDFB91FE-096C-CE47-A5AA-059EC054C42D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0E94C67B-5F89-AD40-863E-6D5443E50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E6A1A2-46C9-8D4A-BD7E-6C0CFFD61649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A80041A0-0ED8-A54F-A42D-05E1F7BDC759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786558F9-E894-AE45-B4D4-56FB67E8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79B575B-130E-8D4E-AF8D-30B0E170C254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F3C2F0D1-48AA-9C45-99F9-455D382F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7FBEB63-527F-FA4C-9FB1-EF096D2E7CCA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EBA366BD-546E-1844-9CF7-17F0F5CD9236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0DE56ED2-990E-A548-8BB5-D02801DCB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3D0BE74-B409-554D-B2BA-134A06131FCD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B6F270C3-8BB2-EB4D-80EE-D3ECA32898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AD0317E-4848-D744-B3D1-02701F466C58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6A43916-2589-C44B-A62A-C161B1852E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44E6E7D4-0C11-7E49-B1E4-DC3519B43C98}"/>
              </a:ext>
            </a:extLst>
          </p:cNvPr>
          <p:cNvSpPr txBox="1"/>
          <p:nvPr/>
        </p:nvSpPr>
        <p:spPr>
          <a:xfrm>
            <a:off x="785303" y="1960469"/>
            <a:ext cx="160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Mark </a:t>
            </a:r>
            <a:r>
              <a:rPr lang="en-US" sz="1200" dirty="0" err="1"/>
              <a:t>Shostak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Kelvin </a:t>
            </a:r>
            <a:r>
              <a:rPr lang="en-US" sz="1200" dirty="0" err="1"/>
              <a:t>Edmison</a:t>
            </a:r>
            <a:r>
              <a:rPr lang="en-US" sz="1200" dirty="0"/>
              <a:t> (Nokia)</a:t>
            </a:r>
          </a:p>
          <a:p>
            <a:r>
              <a:rPr lang="en-US" sz="1200" dirty="0"/>
              <a:t>Ulrich Kleber (Huawei)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7662435-0FB1-D843-BFE8-DFB9DB6DD4EA}"/>
              </a:ext>
            </a:extLst>
          </p:cNvPr>
          <p:cNvSpPr txBox="1"/>
          <p:nvPr/>
        </p:nvSpPr>
        <p:spPr>
          <a:xfrm>
            <a:off x="3015756" y="1955053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D7432EE-6DD9-8341-B941-AC718100EC13}"/>
              </a:ext>
            </a:extLst>
          </p:cNvPr>
          <p:cNvSpPr txBox="1"/>
          <p:nvPr/>
        </p:nvSpPr>
        <p:spPr>
          <a:xfrm>
            <a:off x="785303" y="3369575"/>
            <a:ext cx="15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Ahmed </a:t>
            </a:r>
            <a:r>
              <a:rPr lang="en-US" sz="1200" dirty="0" err="1"/>
              <a:t>ElSawaf</a:t>
            </a:r>
            <a:r>
              <a:rPr lang="en-US" sz="1200" dirty="0"/>
              <a:t> (STC)</a:t>
            </a:r>
          </a:p>
          <a:p>
            <a:r>
              <a:rPr lang="en-US" sz="1200" dirty="0"/>
              <a:t>Beth Cohen (Verizon)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EED6518-73D6-4241-B03E-B23B5334F0C9}"/>
              </a:ext>
            </a:extLst>
          </p:cNvPr>
          <p:cNvSpPr txBox="1"/>
          <p:nvPr/>
        </p:nvSpPr>
        <p:spPr>
          <a:xfrm>
            <a:off x="806055" y="4848076"/>
            <a:ext cx="165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Victor Gao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D78D13-EBD5-6349-A224-E6DF5E2A087A}"/>
              </a:ext>
            </a:extLst>
          </p:cNvPr>
          <p:cNvSpPr txBox="1"/>
          <p:nvPr/>
        </p:nvSpPr>
        <p:spPr>
          <a:xfrm>
            <a:off x="3040307" y="3427597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 err="1"/>
              <a:t>Karine</a:t>
            </a:r>
            <a:r>
              <a:rPr lang="en-US" sz="1200" dirty="0"/>
              <a:t> Sevilla (Orange)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D73C05-1F8E-AC43-9B51-7545CEAC26E3}"/>
              </a:ext>
            </a:extLst>
          </p:cNvPr>
          <p:cNvSpPr txBox="1"/>
          <p:nvPr/>
        </p:nvSpPr>
        <p:spPr>
          <a:xfrm>
            <a:off x="3028092" y="4866030"/>
            <a:ext cx="22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21F62-7653-FE40-8B4D-D368A51FA425}"/>
              </a:ext>
            </a:extLst>
          </p:cNvPr>
          <p:cNvSpPr txBox="1"/>
          <p:nvPr/>
        </p:nvSpPr>
        <p:spPr>
          <a:xfrm>
            <a:off x="5302905" y="1881207"/>
            <a:ext cx="162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Gergely </a:t>
            </a:r>
            <a:r>
              <a:rPr lang="en-US" sz="1200" dirty="0" err="1"/>
              <a:t>Csatari</a:t>
            </a:r>
            <a:r>
              <a:rPr lang="en-US" sz="1200" dirty="0"/>
              <a:t> (Nokia)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Woerndle</a:t>
            </a:r>
            <a:r>
              <a:rPr lang="en-US" sz="1200" dirty="0"/>
              <a:t> (E///)</a:t>
            </a:r>
          </a:p>
          <a:p>
            <a:r>
              <a:rPr lang="en-US" sz="1200" dirty="0"/>
              <a:t>Xu Yang (Huawei)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A7ACE8D-8356-534E-9BD3-1EB8B705E835}"/>
              </a:ext>
            </a:extLst>
          </p:cNvPr>
          <p:cNvSpPr txBox="1"/>
          <p:nvPr/>
        </p:nvSpPr>
        <p:spPr>
          <a:xfrm>
            <a:off x="5326157" y="3354070"/>
            <a:ext cx="1779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Mike </a:t>
            </a:r>
            <a:r>
              <a:rPr lang="en-US" sz="1200" dirty="0" err="1"/>
              <a:t>Bustamente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Walter Kozlowski (Telstra)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2EA9F3-1F27-EC48-91EE-6D40386B960B}"/>
              </a:ext>
            </a:extLst>
          </p:cNvPr>
          <p:cNvSpPr txBox="1"/>
          <p:nvPr/>
        </p:nvSpPr>
        <p:spPr>
          <a:xfrm>
            <a:off x="5326156" y="4882619"/>
            <a:ext cx="229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Rabi Abdel (VF)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1CED8C-D629-F14E-9C81-C64EC2E39A75}"/>
              </a:ext>
            </a:extLst>
          </p:cNvPr>
          <p:cNvSpPr txBox="1"/>
          <p:nvPr/>
        </p:nvSpPr>
        <p:spPr>
          <a:xfrm>
            <a:off x="7653666" y="192227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Fu </a:t>
            </a:r>
            <a:r>
              <a:rPr lang="en-US" sz="1200" dirty="0" err="1"/>
              <a:t>Qiao</a:t>
            </a:r>
            <a:r>
              <a:rPr lang="en-US" sz="1200" dirty="0"/>
              <a:t> (China Mobile)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D4A6B4F-6A2E-CB49-9879-6989AB6DBB8A}"/>
              </a:ext>
            </a:extLst>
          </p:cNvPr>
          <p:cNvSpPr txBox="1"/>
          <p:nvPr/>
        </p:nvSpPr>
        <p:spPr>
          <a:xfrm>
            <a:off x="7653666" y="342759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45EF8C-8CDF-4B4F-AC03-BF0AB437032B}"/>
              </a:ext>
            </a:extLst>
          </p:cNvPr>
          <p:cNvSpPr txBox="1"/>
          <p:nvPr/>
        </p:nvSpPr>
        <p:spPr>
          <a:xfrm>
            <a:off x="7653666" y="4851842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/>
              <a:t>Rex Lee (Huawei)</a:t>
            </a:r>
          </a:p>
          <a:p>
            <a:r>
              <a:rPr lang="en-US" sz="1200" dirty="0"/>
              <a:t>Lei Huang (China Mobile)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F9A997-EDD9-744B-9C07-787912C8A139}"/>
              </a:ext>
            </a:extLst>
          </p:cNvPr>
          <p:cNvSpPr txBox="1"/>
          <p:nvPr/>
        </p:nvSpPr>
        <p:spPr>
          <a:xfrm>
            <a:off x="9967200" y="191535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  <a:p>
            <a:r>
              <a:rPr lang="en-US" sz="1200" dirty="0"/>
              <a:t>Dan Xu (Huawei)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F7DB8C1-100B-F44F-93B7-C34DE2C60D5A}"/>
              </a:ext>
            </a:extLst>
          </p:cNvPr>
          <p:cNvSpPr txBox="1"/>
          <p:nvPr/>
        </p:nvSpPr>
        <p:spPr>
          <a:xfrm>
            <a:off x="9977057" y="3363800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FA25B1-91F2-E640-BDDB-87643941DBBE}"/>
              </a:ext>
            </a:extLst>
          </p:cNvPr>
          <p:cNvSpPr txBox="1"/>
          <p:nvPr/>
        </p:nvSpPr>
        <p:spPr>
          <a:xfrm>
            <a:off x="9941957" y="4842302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</p:spTree>
    <p:extLst>
      <p:ext uri="{BB962C8B-B14F-4D97-AF65-F5344CB8AC3E}">
        <p14:creationId xmlns:p14="http://schemas.microsoft.com/office/powerpoint/2010/main" val="398339448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Community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78DCB19-0B60-E64F-96AC-666EEB20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7" y="1300800"/>
            <a:ext cx="8399917" cy="44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23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76968D7-CE8F-4B45-BEEF-CA9BADBAA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42906"/>
              </p:ext>
            </p:extLst>
          </p:nvPr>
        </p:nvGraphicFramePr>
        <p:xfrm>
          <a:off x="624840" y="1574054"/>
          <a:ext cx="10544946" cy="4345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850">
                  <a:extLst>
                    <a:ext uri="{9D8B030D-6E8A-4147-A177-3AD203B41FA5}">
                      <a16:colId xmlns:a16="http://schemas.microsoft.com/office/drawing/2014/main" val="351393616"/>
                    </a:ext>
                  </a:extLst>
                </a:gridCol>
                <a:gridCol w="4884690">
                  <a:extLst>
                    <a:ext uri="{9D8B030D-6E8A-4147-A177-3AD203B41FA5}">
                      <a16:colId xmlns:a16="http://schemas.microsoft.com/office/drawing/2014/main" val="379149027"/>
                    </a:ext>
                  </a:extLst>
                </a:gridCol>
                <a:gridCol w="2359406">
                  <a:extLst>
                    <a:ext uri="{9D8B030D-6E8A-4147-A177-3AD203B41FA5}">
                      <a16:colId xmlns:a16="http://schemas.microsoft.com/office/drawing/2014/main" val="91583694"/>
                    </a:ext>
                  </a:extLst>
                </a:gridCol>
              </a:tblGrid>
              <a:tr h="38314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Date/Time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Topic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7054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10.30 – 11.00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State of the Community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66699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11.40 – 12.30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Technical Steering Review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56214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78434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11:00 – 11:45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Governance WS: Key Updates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166473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Telco | Partner Adoption Roadmaps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917860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14:00 – 15:30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OVP Phase 2.0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83696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16:45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Beyond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Snezka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656650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897951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9.45 – 11.45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Community Structure, Methods, &amp; Tools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50645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17:00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Roadmap Discussion.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21102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565658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9:00 – 10:30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Recruiting &amp; Adoption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26043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GSMA Documentation Plans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62952848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C3266FC-51CB-514B-9E58-D8380B1B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Agenda/Content</a:t>
            </a:r>
          </a:p>
        </p:txBody>
      </p:sp>
    </p:spTree>
    <p:extLst>
      <p:ext uri="{BB962C8B-B14F-4D97-AF65-F5344CB8AC3E}">
        <p14:creationId xmlns:p14="http://schemas.microsoft.com/office/powerpoint/2010/main" val="8630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2425050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2802776" y="2424529"/>
            <a:ext cx="3680112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Core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2802776" y="3427534"/>
            <a:ext cx="1148732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406846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533415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36286" y="3492285"/>
            <a:ext cx="914296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0FB0D5B2-8907-C849-8811-ED6629B2B97A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3662373" y="2447075"/>
            <a:ext cx="695228" cy="1265690"/>
          </a:xfrm>
          <a:prstGeom prst="bentConnector3">
            <a:avLst/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D73588A1-4BBF-394C-947C-456BBB292169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4295218" y="3079919"/>
            <a:ext cx="695228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1B5D72B-4E75-8E45-AA52-0A1CC55F389C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rot="16200000" flipH="1">
            <a:off x="4928063" y="2447074"/>
            <a:ext cx="695228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155588A-0E9F-A54C-9027-D498AD391BC8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rot="5400000">
            <a:off x="8589961" y="2639544"/>
            <a:ext cx="756214" cy="94926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106" y="4965445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58488" y="2428294"/>
            <a:ext cx="2768427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Labs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(Operations)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F21C65A-FADB-4941-AA68-84CAF584FC5C}"/>
              </a:ext>
            </a:extLst>
          </p:cNvPr>
          <p:cNvSpPr/>
          <p:nvPr/>
        </p:nvSpPr>
        <p:spPr>
          <a:xfrm>
            <a:off x="9647970" y="3917971"/>
            <a:ext cx="1222745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           Labs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0698231" y="3628251"/>
            <a:ext cx="728332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0567666" y="3133917"/>
            <a:ext cx="611373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9678184" y="3492285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2CBD8E2-B854-504A-B181-586294EB0284}"/>
              </a:ext>
            </a:extLst>
          </p:cNvPr>
          <p:cNvCxnSpPr>
            <a:cxnSpLocks/>
            <a:stCxn id="30" idx="2"/>
            <a:endCxn id="45" idx="0"/>
          </p:cNvCxnSpPr>
          <p:nvPr/>
        </p:nvCxnSpPr>
        <p:spPr>
          <a:xfrm rot="16200000" flipH="1">
            <a:off x="9469519" y="2709254"/>
            <a:ext cx="756214" cy="80984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DC99103-01AD-5241-9F1A-C0B4ED75F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3569" y="4218164"/>
            <a:ext cx="490637" cy="116727"/>
          </a:xfrm>
          <a:prstGeom prst="rect">
            <a:avLst/>
          </a:prstGeom>
        </p:spPr>
      </p:pic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18417" y="4257736"/>
            <a:ext cx="1104920" cy="55488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5334246" y="4438967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4068784" y="4438967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90201" y="4178423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5899140" y="4178424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5146787" y="3677142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4898180" y="3661984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4888202" y="3867148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5652302" y="3871295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5223008" y="5623675"/>
            <a:ext cx="3478098" cy="237867"/>
          </a:xfrm>
          <a:prstGeom prst="bentConnector3">
            <a:avLst>
              <a:gd name="adj1" fmla="val 6814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482977" y="4986649"/>
            <a:ext cx="2223622" cy="21229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664564" y="4573415"/>
            <a:ext cx="2740752" cy="32373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Dev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2159723" y="4998852"/>
            <a:ext cx="1240100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666891" y="4997396"/>
            <a:ext cx="1148732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2517783" y="4438977"/>
            <a:ext cx="255735" cy="2808787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3399823" y="5356342"/>
            <a:ext cx="668961" cy="156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056964" y="57426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  <a:stCxn id="45" idx="1"/>
            <a:endCxn id="29" idx="0"/>
          </p:cNvCxnSpPr>
          <p:nvPr/>
        </p:nvCxnSpPr>
        <p:spPr>
          <a:xfrm rot="10800000" flipV="1">
            <a:off x="9442702" y="3737503"/>
            <a:ext cx="235483" cy="1227941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2553734" y="1840009"/>
            <a:ext cx="6888968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2553734" y="1840009"/>
            <a:ext cx="208909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678615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687049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357208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2252708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NFVI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379625" y="6232854"/>
            <a:ext cx="6998458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Dev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103120" y="3021778"/>
            <a:ext cx="1694623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3917877" y="3021778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FFB61D-326D-214B-BAE4-4FDAEBC65F57}"/>
              </a:ext>
            </a:extLst>
          </p:cNvPr>
          <p:cNvSpPr/>
          <p:nvPr/>
        </p:nvSpPr>
        <p:spPr>
          <a:xfrm>
            <a:off x="5183567" y="3021778"/>
            <a:ext cx="1148731" cy="1319798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ECE168-13DC-1741-9C8C-1247BFF1B341}"/>
              </a:ext>
            </a:extLst>
          </p:cNvPr>
          <p:cNvSpPr/>
          <p:nvPr/>
        </p:nvSpPr>
        <p:spPr>
          <a:xfrm>
            <a:off x="4737612" y="3461392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7EA56-F518-F04F-81EC-2E055E743BCC}"/>
              </a:ext>
            </a:extLst>
          </p:cNvPr>
          <p:cNvSpPr/>
          <p:nvPr/>
        </p:nvSpPr>
        <p:spPr>
          <a:xfrm>
            <a:off x="5501712" y="3465539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637BE23-186C-E84D-B040-82AEDCEB9401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5400000">
            <a:off x="3490691" y="2020226"/>
            <a:ext cx="461293" cy="154181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EC142371-7C33-EC46-8BD4-A5117B4051E7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rot="16200000" flipH="1">
            <a:off x="4261596" y="2791130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3232E9F-DE8F-1641-8B52-48BDCBB19768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4894441" y="2158285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6963661" y="2247604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VNF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6510528" y="3016674"/>
            <a:ext cx="1598690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8229352" y="3016674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3B2AE44-EDE7-6A41-9409-7858E87D4992}"/>
              </a:ext>
            </a:extLst>
          </p:cNvPr>
          <p:cNvSpPr/>
          <p:nvPr/>
        </p:nvSpPr>
        <p:spPr>
          <a:xfrm>
            <a:off x="9495042" y="3016674"/>
            <a:ext cx="1148731" cy="1324902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217BBE-C9EA-834F-88B0-84E7D61B0BC3}"/>
              </a:ext>
            </a:extLst>
          </p:cNvPr>
          <p:cNvSpPr/>
          <p:nvPr/>
        </p:nvSpPr>
        <p:spPr>
          <a:xfrm>
            <a:off x="9049087" y="3456288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62B6D5F-C5A1-2F43-9262-2B31F536A9AD}"/>
              </a:ext>
            </a:extLst>
          </p:cNvPr>
          <p:cNvSpPr/>
          <p:nvPr/>
        </p:nvSpPr>
        <p:spPr>
          <a:xfrm>
            <a:off x="9813187" y="3460435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5D7ECC58-C7FE-264E-A57B-4EE10A12CD23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5400000">
            <a:off x="7826149" y="2039105"/>
            <a:ext cx="461293" cy="149384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D9C3306-8302-3748-B4E8-5447ACA6FB39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 rot="16200000" flipH="1">
            <a:off x="8573071" y="2786026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A5FAFFA0-4710-DC41-9421-4A4884AA7171}"/>
              </a:ext>
            </a:extLst>
          </p:cNvPr>
          <p:cNvCxnSpPr>
            <a:cxnSpLocks/>
            <a:stCxn id="38" idx="2"/>
            <a:endCxn id="41" idx="0"/>
          </p:cNvCxnSpPr>
          <p:nvPr/>
        </p:nvCxnSpPr>
        <p:spPr>
          <a:xfrm rot="16200000" flipH="1">
            <a:off x="9205916" y="2153181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379624" y="4137619"/>
            <a:ext cx="1148731" cy="1044225"/>
            <a:chOff x="4726860" y="4025276"/>
            <a:chExt cx="1148731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229351" y="4136434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3918804" y="4137621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735780" y="4136435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FCA85A8-9591-CF4D-AC49-57CD7CED94F7}"/>
              </a:ext>
            </a:extLst>
          </p:cNvPr>
          <p:cNvSpPr/>
          <p:nvPr/>
        </p:nvSpPr>
        <p:spPr>
          <a:xfrm>
            <a:off x="2263072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69" idx="6"/>
            <a:endCxn id="38" idx="0"/>
          </p:cNvCxnSpPr>
          <p:nvPr/>
        </p:nvCxnSpPr>
        <p:spPr>
          <a:xfrm>
            <a:off x="2391756" y="1840009"/>
            <a:ext cx="6411961" cy="40759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stCxn id="69" idx="6"/>
            <a:endCxn id="15" idx="0"/>
          </p:cNvCxnSpPr>
          <p:nvPr/>
        </p:nvCxnSpPr>
        <p:spPr>
          <a:xfrm>
            <a:off x="2391756" y="1840009"/>
            <a:ext cx="2100486" cy="412699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413A1D-E6B7-7D4A-8E4A-D2F8B36AF282}"/>
              </a:ext>
            </a:extLst>
          </p:cNvPr>
          <p:cNvGrpSpPr/>
          <p:nvPr/>
        </p:nvGrpSpPr>
        <p:grpSpPr>
          <a:xfrm>
            <a:off x="516637" y="1837289"/>
            <a:ext cx="1946504" cy="565009"/>
            <a:chOff x="654930" y="2556448"/>
            <a:chExt cx="1946504" cy="565009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750FD50B-C9B3-FF4B-9A62-BADB908E83C1}"/>
              </a:ext>
            </a:extLst>
          </p:cNvPr>
          <p:cNvSpPr/>
          <p:nvPr/>
        </p:nvSpPr>
        <p:spPr>
          <a:xfrm>
            <a:off x="525071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271" y="4083422"/>
            <a:ext cx="1023011" cy="11502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5" y="4088558"/>
            <a:ext cx="990483" cy="1150252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1750958" y="4659732"/>
            <a:ext cx="628666" cy="395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>
            <a:off x="9378082" y="4658547"/>
            <a:ext cx="1332189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stCxn id="64" idx="1"/>
            <a:endCxn id="56" idx="3"/>
          </p:cNvCxnSpPr>
          <p:nvPr/>
        </p:nvCxnSpPr>
        <p:spPr>
          <a:xfrm flipH="1" flipV="1">
            <a:off x="3528355" y="4659732"/>
            <a:ext cx="390449" cy="2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7884511" y="4658547"/>
            <a:ext cx="344840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stCxn id="19" idx="2"/>
            <a:endCxn id="56" idx="0"/>
          </p:cNvCxnSpPr>
          <p:nvPr/>
        </p:nvCxnSpPr>
        <p:spPr>
          <a:xfrm rot="16200000" flipH="1">
            <a:off x="2639509" y="3823138"/>
            <a:ext cx="625404" cy="355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stCxn id="39" idx="2"/>
            <a:endCxn id="67" idx="0"/>
          </p:cNvCxnSpPr>
          <p:nvPr/>
        </p:nvCxnSpPr>
        <p:spPr>
          <a:xfrm rot="16200000" flipH="1">
            <a:off x="6995347" y="3821636"/>
            <a:ext cx="629324" cy="27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5400000">
            <a:off x="8489057" y="3821772"/>
            <a:ext cx="62932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180003" y="3824454"/>
            <a:ext cx="625406" cy="9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9C95CD0-0590-9B4B-B8D9-3B7C3CC3BD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23" y="3572356"/>
            <a:ext cx="536499" cy="689082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5AB78F7-7729-314E-BD0E-27ADA836C3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46" y="3574198"/>
            <a:ext cx="536499" cy="689082"/>
          </a:xfrm>
          <a:prstGeom prst="rect">
            <a:avLst/>
          </a:prstGeom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2D54D09-2E67-A444-8AFD-253B3DDCA3F8}"/>
              </a:ext>
            </a:extLst>
          </p:cNvPr>
          <p:cNvGrpSpPr/>
          <p:nvPr/>
        </p:nvGrpSpPr>
        <p:grpSpPr>
          <a:xfrm>
            <a:off x="7894485" y="5560224"/>
            <a:ext cx="2049097" cy="466396"/>
            <a:chOff x="7776891" y="5323534"/>
            <a:chExt cx="2049097" cy="466396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238DF1AC-879C-C049-A480-1A19194D6A9F}"/>
                </a:ext>
              </a:extLst>
            </p:cNvPr>
            <p:cNvSpPr/>
            <p:nvPr/>
          </p:nvSpPr>
          <p:spPr>
            <a:xfrm>
              <a:off x="7776891" y="5323535"/>
              <a:ext cx="2049097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Ch10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VNF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2572E4EB-8E40-EC40-A699-E85192BEB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8265" y="5323534"/>
              <a:ext cx="343053" cy="440619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361DC3A-2F69-8044-B623-C50FDDB60FD6}"/>
              </a:ext>
            </a:extLst>
          </p:cNvPr>
          <p:cNvGrpSpPr/>
          <p:nvPr/>
        </p:nvGrpSpPr>
        <p:grpSpPr>
          <a:xfrm>
            <a:off x="1706056" y="5573113"/>
            <a:ext cx="2170753" cy="466396"/>
            <a:chOff x="7091191" y="5323534"/>
            <a:chExt cx="2170753" cy="466396"/>
          </a:xfrm>
        </p:grpSpPr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909B3C20-A00A-3E40-A784-B3E002E474FE}"/>
                </a:ext>
              </a:extLst>
            </p:cNvPr>
            <p:cNvSpPr/>
            <p:nvPr/>
          </p:nvSpPr>
          <p:spPr>
            <a:xfrm>
              <a:off x="7091191" y="5323535"/>
              <a:ext cx="2170753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NFVI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31A9EEB-A0E6-2B4B-AAE9-540E8EBC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9915" y="5323534"/>
              <a:ext cx="343053" cy="440619"/>
            </a:xfrm>
            <a:prstGeom prst="rect">
              <a:avLst/>
            </a:prstGeom>
          </p:spPr>
        </p:pic>
      </p:grp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4168359" y="557311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Ch08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6031422" y="556022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Ch11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Gaps &amp;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Development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44FA5F5-7676-BE4A-B8BD-EB970312FA0D}"/>
              </a:ext>
            </a:extLst>
          </p:cNvPr>
          <p:cNvCxnSpPr>
            <a:cxnSpLocks/>
          </p:cNvCxnSpPr>
          <p:nvPr/>
        </p:nvCxnSpPr>
        <p:spPr>
          <a:xfrm flipV="1">
            <a:off x="3021768" y="6039509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1E15C8C8-0696-A742-96A7-3DB49C4FE325}"/>
              </a:ext>
            </a:extLst>
          </p:cNvPr>
          <p:cNvCxnSpPr>
            <a:cxnSpLocks/>
          </p:cNvCxnSpPr>
          <p:nvPr/>
        </p:nvCxnSpPr>
        <p:spPr>
          <a:xfrm flipV="1">
            <a:off x="4967703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F4C9939-B1C1-7B42-8886-22CC908D8467}"/>
              </a:ext>
            </a:extLst>
          </p:cNvPr>
          <p:cNvCxnSpPr>
            <a:cxnSpLocks/>
          </p:cNvCxnSpPr>
          <p:nvPr/>
        </p:nvCxnSpPr>
        <p:spPr>
          <a:xfrm flipV="1">
            <a:off x="6830766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72D6FFE-86C4-FA48-8AB7-37B8FE65C171}"/>
              </a:ext>
            </a:extLst>
          </p:cNvPr>
          <p:cNvCxnSpPr>
            <a:cxnSpLocks/>
          </p:cNvCxnSpPr>
          <p:nvPr/>
        </p:nvCxnSpPr>
        <p:spPr>
          <a:xfrm flipV="1">
            <a:off x="8637010" y="6013731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765212" y="4370622"/>
            <a:ext cx="391270" cy="20137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689483" y="3458881"/>
            <a:ext cx="392455" cy="3836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  <a:endCxn id="64" idx="2"/>
          </p:cNvCxnSpPr>
          <p:nvPr/>
        </p:nvCxnSpPr>
        <p:spPr>
          <a:xfrm flipH="1" flipV="1">
            <a:off x="4493170" y="518184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7326113" y="517555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2622ACA8-7C13-6B43-B6A4-A17ED0B6EA16}"/>
              </a:ext>
            </a:extLst>
          </p:cNvPr>
          <p:cNvCxnSpPr>
            <a:cxnSpLocks/>
          </p:cNvCxnSpPr>
          <p:nvPr/>
        </p:nvCxnSpPr>
        <p:spPr>
          <a:xfrm flipV="1">
            <a:off x="6851623" y="5376887"/>
            <a:ext cx="0" cy="18376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8639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C4E3-0F09-B946-96F8-3E36D7E4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90532"/>
            <a:ext cx="10933886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new Work Stream Proposal</a:t>
            </a:r>
            <a:r>
              <a:rPr lang="en-US" dirty="0"/>
              <a:t> has to be created and should contain the following information:</a:t>
            </a:r>
          </a:p>
          <a:p>
            <a:pPr lvl="1"/>
            <a:r>
              <a:rPr lang="en-US" dirty="0"/>
              <a:t>The nature (Architecture, Implementation, Certification, else).</a:t>
            </a:r>
          </a:p>
          <a:p>
            <a:pPr lvl="1"/>
            <a:r>
              <a:rPr lang="en-US" dirty="0"/>
              <a:t>Scope &amp; Roadmap.</a:t>
            </a:r>
          </a:p>
          <a:p>
            <a:pPr lvl="1"/>
            <a:r>
              <a:rPr lang="en-US" dirty="0"/>
              <a:t>Relation to other WS.</a:t>
            </a:r>
          </a:p>
          <a:p>
            <a:pPr lvl="1"/>
            <a:r>
              <a:rPr lang="en-US" dirty="0"/>
              <a:t>Contributors List.</a:t>
            </a:r>
          </a:p>
          <a:p>
            <a:pPr lvl="1"/>
            <a:endParaRPr lang="en-US" dirty="0"/>
          </a:p>
          <a:p>
            <a:r>
              <a:rPr lang="en-US" dirty="0"/>
              <a:t>New Work Stream has to be </a:t>
            </a:r>
            <a:r>
              <a:rPr lang="en-US" b="1" dirty="0"/>
              <a:t>Endorsed</a:t>
            </a:r>
            <a:r>
              <a:rPr lang="en-US" dirty="0"/>
              <a:t> from at least 2 service providers and 2 vendors.</a:t>
            </a:r>
          </a:p>
          <a:p>
            <a:endParaRPr lang="en-US" dirty="0"/>
          </a:p>
          <a:p>
            <a:r>
              <a:rPr lang="en-US" dirty="0"/>
              <a:t>New Work Stream proposals need to </a:t>
            </a:r>
            <a:r>
              <a:rPr lang="en-US" b="1" dirty="0"/>
              <a:t>be approved by the Technical Steering Committee</a:t>
            </a:r>
            <a:r>
              <a:rPr lang="en-US" dirty="0"/>
              <a:t> during their regular meetings.</a:t>
            </a:r>
          </a:p>
          <a:p>
            <a:endParaRPr lang="en-US" dirty="0"/>
          </a:p>
          <a:p>
            <a:r>
              <a:rPr lang="en-US" dirty="0"/>
              <a:t>New Work Stream proposals need to be </a:t>
            </a:r>
            <a:r>
              <a:rPr lang="en-US" b="1" dirty="0"/>
              <a:t>approved and signed off by Governance Steering Committee</a:t>
            </a:r>
            <a:r>
              <a:rPr lang="en-US" dirty="0"/>
              <a:t> during their regular meetings.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B7DB4-9043-8647-AEAC-8E2FC662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Introducing New Technical Workstream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51F70F-0FFF-A64C-9A36-960563D580D9}"/>
              </a:ext>
            </a:extLst>
          </p:cNvPr>
          <p:cNvSpPr/>
          <p:nvPr/>
        </p:nvSpPr>
        <p:spPr>
          <a:xfrm>
            <a:off x="1521398" y="5831603"/>
            <a:ext cx="920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2"/>
              </a:rPr>
              <a:t>https://github.com/cntt-n/CNTT/blob/master/doc/gov/chapters/chapter03.md#34-new-work-streams-policy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669314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0FE9DD-AF42-1841-B711-FAA5268FA3B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Release Cadence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150AE-9837-B042-AC8E-4E0C63C30045}"/>
              </a:ext>
            </a:extLst>
          </p:cNvPr>
          <p:cNvSpPr/>
          <p:nvPr/>
        </p:nvSpPr>
        <p:spPr>
          <a:xfrm>
            <a:off x="1458115" y="1252951"/>
            <a:ext cx="759995" cy="476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Q4 ’19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62DB1-599E-9D4F-BF68-C3C3DF012FFB}"/>
              </a:ext>
            </a:extLst>
          </p:cNvPr>
          <p:cNvSpPr/>
          <p:nvPr/>
        </p:nvSpPr>
        <p:spPr>
          <a:xfrm>
            <a:off x="2218110" y="1252952"/>
            <a:ext cx="759995" cy="4768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Q1 ’20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A63F05-B985-524C-BBF3-74A25A7AB4B9}"/>
              </a:ext>
            </a:extLst>
          </p:cNvPr>
          <p:cNvGrpSpPr/>
          <p:nvPr/>
        </p:nvGrpSpPr>
        <p:grpSpPr>
          <a:xfrm>
            <a:off x="2978105" y="1252951"/>
            <a:ext cx="3039980" cy="4768516"/>
            <a:chOff x="802105" y="1327484"/>
            <a:chExt cx="3039980" cy="476851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C36A7CF-42ED-D240-84D1-F5C61A88C3C3}"/>
                </a:ext>
              </a:extLst>
            </p:cNvPr>
            <p:cNvGrpSpPr/>
            <p:nvPr/>
          </p:nvGrpSpPr>
          <p:grpSpPr>
            <a:xfrm>
              <a:off x="802105" y="1327484"/>
              <a:ext cx="1519990" cy="4768516"/>
              <a:chOff x="802105" y="1327484"/>
              <a:chExt cx="1519990" cy="476851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8635E5-6614-CB43-8103-BC71CB1FD7F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Q2 ’20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4789A2-F67A-9F44-AA29-46C27C325F15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Q3’ 20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1FE1BA-AC5A-8C4F-9305-9494F9988C28}"/>
                </a:ext>
              </a:extLst>
            </p:cNvPr>
            <p:cNvGrpSpPr/>
            <p:nvPr/>
          </p:nvGrpSpPr>
          <p:grpSpPr>
            <a:xfrm>
              <a:off x="2322095" y="1327484"/>
              <a:ext cx="1519990" cy="4768516"/>
              <a:chOff x="802105" y="1327484"/>
              <a:chExt cx="1519990" cy="476851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08634C-4590-DB4C-A1FC-61371578F15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Q4 ’20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2D5DC14-4043-5C4C-BDA5-37C7DE768DBB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Q1 ’21</a:t>
                </a: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C2F822-75C3-3940-8B12-EA56F98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165" y="1271665"/>
            <a:ext cx="596114" cy="5129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C715CB-95CB-4448-937E-88D0BEFE3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2614159"/>
            <a:ext cx="845092" cy="845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FD71E2A-454D-2845-A4FC-69F29CCCE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3653615"/>
            <a:ext cx="845092" cy="845092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585B665-0E0A-E247-8D30-118E8295E92E}"/>
              </a:ext>
            </a:extLst>
          </p:cNvPr>
          <p:cNvGrpSpPr/>
          <p:nvPr/>
        </p:nvGrpSpPr>
        <p:grpSpPr>
          <a:xfrm>
            <a:off x="417006" y="5011305"/>
            <a:ext cx="980546" cy="845091"/>
            <a:chOff x="584266" y="4943332"/>
            <a:chExt cx="1227874" cy="107707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441E8A-8BE8-6C4A-B74D-908CCE3EE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302" y="4943332"/>
              <a:ext cx="1166838" cy="107707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2D3B8-ED07-6E4F-8176-611268F950F5}"/>
                </a:ext>
              </a:extLst>
            </p:cNvPr>
            <p:cNvSpPr txBox="1"/>
            <p:nvPr/>
          </p:nvSpPr>
          <p:spPr>
            <a:xfrm>
              <a:off x="584266" y="5275822"/>
              <a:ext cx="1176802" cy="375419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C817B22-D5AC-1F4B-9B50-4994F616CBD0}"/>
              </a:ext>
            </a:extLst>
          </p:cNvPr>
          <p:cNvSpPr/>
          <p:nvPr/>
        </p:nvSpPr>
        <p:spPr>
          <a:xfrm>
            <a:off x="1417027" y="2844152"/>
            <a:ext cx="8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207EAA"/>
                </a:solidFill>
                <a:latin typeface="Open Sans"/>
                <a:sym typeface="Wingdings" pitchFamily="2" charset="2"/>
              </a:rPr>
              <a:t>Botrange</a:t>
            </a:r>
            <a:endParaRPr lang="en-US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B49E84-71B1-814D-8F82-6F657B57168E}"/>
              </a:ext>
            </a:extLst>
          </p:cNvPr>
          <p:cNvSpPr/>
          <p:nvPr/>
        </p:nvSpPr>
        <p:spPr>
          <a:xfrm>
            <a:off x="2240522" y="2844477"/>
            <a:ext cx="698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Snezka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4F26B7-F582-3D46-8757-075F849A34F9}"/>
              </a:ext>
            </a:extLst>
          </p:cNvPr>
          <p:cNvSpPr/>
          <p:nvPr/>
        </p:nvSpPr>
        <p:spPr>
          <a:xfrm>
            <a:off x="2927958" y="2859539"/>
            <a:ext cx="839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Palooza</a:t>
            </a:r>
            <a:endParaRPr lang="en-US" sz="16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C8C233-3CE7-BA40-BD9D-1978C79F5166}"/>
              </a:ext>
            </a:extLst>
          </p:cNvPr>
          <p:cNvSpPr/>
          <p:nvPr/>
        </p:nvSpPr>
        <p:spPr>
          <a:xfrm>
            <a:off x="3827793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95E1B7-75FF-2540-87EF-02F5AB779EA7}"/>
              </a:ext>
            </a:extLst>
          </p:cNvPr>
          <p:cNvSpPr/>
          <p:nvPr/>
        </p:nvSpPr>
        <p:spPr>
          <a:xfrm>
            <a:off x="4583572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096522-6404-7F4F-92F0-751FDA36F784}"/>
              </a:ext>
            </a:extLst>
          </p:cNvPr>
          <p:cNvSpPr/>
          <p:nvPr/>
        </p:nvSpPr>
        <p:spPr>
          <a:xfrm>
            <a:off x="156235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4D2738-5ADB-5D43-A894-E40EC158AF0C}"/>
              </a:ext>
            </a:extLst>
          </p:cNvPr>
          <p:cNvSpPr/>
          <p:nvPr/>
        </p:nvSpPr>
        <p:spPr>
          <a:xfrm>
            <a:off x="307851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4A1D60-8E75-CB4F-9FA7-32281F363C2A}"/>
              </a:ext>
            </a:extLst>
          </p:cNvPr>
          <p:cNvSpPr/>
          <p:nvPr/>
        </p:nvSpPr>
        <p:spPr>
          <a:xfrm>
            <a:off x="4576642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764796-227D-5849-A671-3D7B242E6DBE}"/>
              </a:ext>
            </a:extLst>
          </p:cNvPr>
          <p:cNvSpPr/>
          <p:nvPr/>
        </p:nvSpPr>
        <p:spPr>
          <a:xfrm>
            <a:off x="5343567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28F151C-1AE0-A141-8597-6EE2EDF5FEFE}"/>
              </a:ext>
            </a:extLst>
          </p:cNvPr>
          <p:cNvSpPr txBox="1"/>
          <p:nvPr/>
        </p:nvSpPr>
        <p:spPr>
          <a:xfrm>
            <a:off x="2234654" y="5325589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Rel2</a:t>
            </a: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1860E1A6-9E0A-E044-A5E6-E0AAAEC764A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2677052" y="2415756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287609A-9955-4143-BBD2-B3733D0C5D13}"/>
              </a:ext>
            </a:extLst>
          </p:cNvPr>
          <p:cNvSpPr txBox="1"/>
          <p:nvPr/>
        </p:nvSpPr>
        <p:spPr>
          <a:xfrm>
            <a:off x="3786242" y="5325588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Rel3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44F5FAA4-6C23-1E49-A4B5-8229993CE81A}"/>
              </a:ext>
            </a:extLst>
          </p:cNvPr>
          <p:cNvCxnSpPr>
            <a:cxnSpLocks/>
            <a:stCxn id="52" idx="2"/>
            <a:endCxn id="80" idx="0"/>
          </p:cNvCxnSpPr>
          <p:nvPr/>
        </p:nvCxnSpPr>
        <p:spPr>
          <a:xfrm rot="16200000" flipH="1">
            <a:off x="3253393" y="4439457"/>
            <a:ext cx="1001556" cy="77070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505C511-5E61-9E48-9E89-3B30F12987EE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358102" y="3151929"/>
            <a:ext cx="10717" cy="8027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D098C7A-D96F-9B4E-B69B-D07B94F93917}"/>
              </a:ext>
            </a:extLst>
          </p:cNvPr>
          <p:cNvSpPr txBox="1"/>
          <p:nvPr/>
        </p:nvSpPr>
        <p:spPr>
          <a:xfrm>
            <a:off x="2483449" y="21885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7E6449-9E4A-444B-A71E-1580AAD3E788}"/>
              </a:ext>
            </a:extLst>
          </p:cNvPr>
          <p:cNvSpPr/>
          <p:nvPr/>
        </p:nvSpPr>
        <p:spPr>
          <a:xfrm>
            <a:off x="2209906" y="1778545"/>
            <a:ext cx="753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Stein </a:t>
            </a:r>
          </a:p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or Train</a:t>
            </a:r>
            <a:endParaRPr lang="en-US" sz="14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77156B-4D16-9844-88B4-FC181AA7A841}"/>
              </a:ext>
            </a:extLst>
          </p:cNvPr>
          <p:cNvGrpSpPr/>
          <p:nvPr/>
        </p:nvGrpSpPr>
        <p:grpSpPr>
          <a:xfrm>
            <a:off x="3028252" y="2097151"/>
            <a:ext cx="2656529" cy="523220"/>
            <a:chOff x="3171799" y="1262994"/>
            <a:chExt cx="2656529" cy="523220"/>
          </a:xfrm>
        </p:grpSpPr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F602491F-20A2-9D4E-B1E4-D1902499E7FC}"/>
                </a:ext>
              </a:extLst>
            </p:cNvPr>
            <p:cNvSpPr/>
            <p:nvPr/>
          </p:nvSpPr>
          <p:spPr>
            <a:xfrm>
              <a:off x="3171799" y="1262994"/>
              <a:ext cx="2656529" cy="523220"/>
            </a:xfrm>
            <a:prstGeom prst="rightArrow">
              <a:avLst/>
            </a:prstGeom>
            <a:solidFill>
              <a:srgbClr val="EE1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E76BB0-C05C-B741-B829-A52191D8EB37}"/>
                </a:ext>
              </a:extLst>
            </p:cNvPr>
            <p:cNvSpPr txBox="1"/>
            <p:nvPr/>
          </p:nvSpPr>
          <p:spPr>
            <a:xfrm>
              <a:off x="3220932" y="1372017"/>
              <a:ext cx="235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least two years before upgrading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F141B9EF-278C-CB4C-88D2-B0CE598383DB}"/>
              </a:ext>
            </a:extLst>
          </p:cNvPr>
          <p:cNvSpPr/>
          <p:nvPr/>
        </p:nvSpPr>
        <p:spPr>
          <a:xfrm>
            <a:off x="6265547" y="2852039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739E2E66-AA41-E047-8800-162E4B62C80C}"/>
              </a:ext>
            </a:extLst>
          </p:cNvPr>
          <p:cNvCxnSpPr>
            <a:cxnSpLocks/>
          </p:cNvCxnSpPr>
          <p:nvPr/>
        </p:nvCxnSpPr>
        <p:spPr>
          <a:xfrm>
            <a:off x="5813385" y="2392267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AFD837C-A83D-EE45-8A8C-DA40F2D325CD}"/>
              </a:ext>
            </a:extLst>
          </p:cNvPr>
          <p:cNvSpPr txBox="1"/>
          <p:nvPr/>
        </p:nvSpPr>
        <p:spPr>
          <a:xfrm>
            <a:off x="5619782" y="21650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608E36-96E8-2941-9B35-D68B06D7BBF5}"/>
              </a:ext>
            </a:extLst>
          </p:cNvPr>
          <p:cNvSpPr txBox="1"/>
          <p:nvPr/>
        </p:nvSpPr>
        <p:spPr>
          <a:xfrm>
            <a:off x="5938940" y="28106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7EAA"/>
                </a:solidFill>
              </a:rPr>
              <a:t>…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64CC2D13-D7F5-E444-84A2-C930AF32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289" y="1252950"/>
            <a:ext cx="4802314" cy="46034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Start with Relatively new and stable OpenStack Release.</a:t>
            </a:r>
          </a:p>
          <a:p>
            <a:pPr>
              <a:lnSpc>
                <a:spcPct val="150000"/>
              </a:lnSpc>
            </a:pPr>
            <a:r>
              <a:rPr lang="en-US" dirty="0"/>
              <a:t>Only upgrade when there is a real need to (major features) and at least 2 years before upgrading.</a:t>
            </a:r>
          </a:p>
          <a:p>
            <a:pPr>
              <a:lnSpc>
                <a:spcPct val="150000"/>
              </a:lnSpc>
            </a:pPr>
            <a:r>
              <a:rPr lang="en-US" dirty="0"/>
              <a:t>Only the latest Two OpenStack releases are expected to be supported by OVP program..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2A7FA-C9E6-1B49-B001-B3386ED7F91D}"/>
              </a:ext>
            </a:extLst>
          </p:cNvPr>
          <p:cNvSpPr txBox="1"/>
          <p:nvPr/>
        </p:nvSpPr>
        <p:spPr>
          <a:xfrm>
            <a:off x="5744175" y="6155166"/>
            <a:ext cx="449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Please Attend Jonathan Session </a:t>
            </a:r>
          </a:p>
        </p:txBody>
      </p:sp>
    </p:spTree>
    <p:extLst>
      <p:ext uri="{BB962C8B-B14F-4D97-AF65-F5344CB8AC3E}">
        <p14:creationId xmlns:p14="http://schemas.microsoft.com/office/powerpoint/2010/main" val="201587060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Contribution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C70C39-2859-D04D-BE90-076DF406286C}"/>
              </a:ext>
            </a:extLst>
          </p:cNvPr>
          <p:cNvGrpSpPr/>
          <p:nvPr/>
        </p:nvGrpSpPr>
        <p:grpSpPr>
          <a:xfrm>
            <a:off x="1310640" y="1971199"/>
            <a:ext cx="1457321" cy="700088"/>
            <a:chOff x="2228854" y="2386011"/>
            <a:chExt cx="1457321" cy="700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9FB93F-82C3-9240-9E85-9DF79049A9D0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Issue created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1E1888C-BB11-F249-A282-96993CC0AEA4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309728-3DF0-5B46-B038-CF4BA8D6A4B0}"/>
              </a:ext>
            </a:extLst>
          </p:cNvPr>
          <p:cNvGrpSpPr/>
          <p:nvPr/>
        </p:nvGrpSpPr>
        <p:grpSpPr>
          <a:xfrm>
            <a:off x="4467228" y="1964056"/>
            <a:ext cx="1457321" cy="700088"/>
            <a:chOff x="2228854" y="2386011"/>
            <a:chExt cx="1457321" cy="7000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E30D56-AD9B-E642-9860-DDCA548FE399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Issue </a:t>
              </a:r>
            </a:p>
            <a:p>
              <a:pPr algn="ctr"/>
              <a:r>
                <a:rPr lang="en-US" sz="1200" b="1" dirty="0"/>
                <a:t>assigned to committer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8A374A-E6F4-D045-BFFE-85ED080D8E6D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138FAE-D6B5-C141-B53F-7A7E33FA3455}"/>
              </a:ext>
            </a:extLst>
          </p:cNvPr>
          <p:cNvSpPr/>
          <p:nvPr/>
        </p:nvSpPr>
        <p:spPr>
          <a:xfrm>
            <a:off x="3367562" y="2106930"/>
            <a:ext cx="587593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WSL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C2AF4C-E388-1C4E-9852-4DC134203D7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67961" y="2321243"/>
            <a:ext cx="599601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52D984-F1FD-034D-90D1-3DCA2D2FF83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955155" y="2321243"/>
            <a:ext cx="477518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3F49-7476-2F47-A8AD-AC5EA2EF86FC}"/>
              </a:ext>
            </a:extLst>
          </p:cNvPr>
          <p:cNvCxnSpPr/>
          <p:nvPr/>
        </p:nvCxnSpPr>
        <p:spPr>
          <a:xfrm>
            <a:off x="5924549" y="2321242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45DFD4-54FD-3249-8A0C-298D4EE8C464}"/>
              </a:ext>
            </a:extLst>
          </p:cNvPr>
          <p:cNvSpPr/>
          <p:nvPr/>
        </p:nvSpPr>
        <p:spPr>
          <a:xfrm>
            <a:off x="6527551" y="2106929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83ADBA-BE45-364D-B3D9-D6BDE2ED8BB4}"/>
              </a:ext>
            </a:extLst>
          </p:cNvPr>
          <p:cNvGrpSpPr/>
          <p:nvPr/>
        </p:nvGrpSpPr>
        <p:grpSpPr>
          <a:xfrm>
            <a:off x="8116862" y="1971199"/>
            <a:ext cx="1457321" cy="700088"/>
            <a:chOff x="2228854" y="2386011"/>
            <a:chExt cx="1457321" cy="7000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34A52D-B762-A94A-AFAD-81DA277D81DB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Created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B46D0-FD45-2446-9EE3-5B14617C75D3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2E4B6-2AD2-D346-ACC1-128BECD8E12A}"/>
              </a:ext>
            </a:extLst>
          </p:cNvPr>
          <p:cNvCxnSpPr/>
          <p:nvPr/>
        </p:nvCxnSpPr>
        <p:spPr>
          <a:xfrm>
            <a:off x="7516244" y="2317231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954037-B405-0540-A9F8-2BBBA169F65B}"/>
              </a:ext>
            </a:extLst>
          </p:cNvPr>
          <p:cNvGrpSpPr/>
          <p:nvPr/>
        </p:nvGrpSpPr>
        <p:grpSpPr>
          <a:xfrm>
            <a:off x="8459758" y="3132706"/>
            <a:ext cx="1114425" cy="1124176"/>
            <a:chOff x="2571750" y="1961923"/>
            <a:chExt cx="1114425" cy="1124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817C91-6AE9-2A44-8262-3A96AF9FFBC8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being reviewed &amp; Edited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7211F7F-BF5D-2B45-9032-F62F7BDE7A29}"/>
                </a:ext>
              </a:extLst>
            </p:cNvPr>
            <p:cNvSpPr/>
            <p:nvPr/>
          </p:nvSpPr>
          <p:spPr>
            <a:xfrm>
              <a:off x="2886073" y="1961923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4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64D5C-6FCB-5E42-B5F7-9622754F4899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flipH="1">
            <a:off x="9016969" y="2671287"/>
            <a:ext cx="2" cy="46141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E81EE4E-9767-3248-86AA-8E602F49DA53}"/>
              </a:ext>
            </a:extLst>
          </p:cNvPr>
          <p:cNvSpPr/>
          <p:nvPr/>
        </p:nvSpPr>
        <p:spPr>
          <a:xfrm>
            <a:off x="10395316" y="3144996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C9AB641-BA47-3F4E-B61D-7ACBD01DE7BB}"/>
              </a:ext>
            </a:extLst>
          </p:cNvPr>
          <p:cNvSpPr/>
          <p:nvPr/>
        </p:nvSpPr>
        <p:spPr>
          <a:xfrm>
            <a:off x="10395315" y="3730785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Individuals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BFC1888-269B-BF4D-ACB2-D752765714C8}"/>
              </a:ext>
            </a:extLst>
          </p:cNvPr>
          <p:cNvSpPr/>
          <p:nvPr/>
        </p:nvSpPr>
        <p:spPr>
          <a:xfrm>
            <a:off x="10395315" y="4317881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B5EC9DC-0682-B447-BBA6-0134920949A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574183" y="3359309"/>
            <a:ext cx="821133" cy="390365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1E55F0-4C98-0F4E-B9DB-1875266C0F3E}"/>
              </a:ext>
            </a:extLst>
          </p:cNvPr>
          <p:cNvCxnSpPr>
            <a:cxnSpLocks/>
            <a:stCxn id="28" idx="1"/>
            <a:endCxn id="22" idx="3"/>
          </p:cNvCxnSpPr>
          <p:nvPr/>
        </p:nvCxnSpPr>
        <p:spPr>
          <a:xfrm flipH="1" flipV="1">
            <a:off x="9574183" y="3906838"/>
            <a:ext cx="821132" cy="3826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603879-76AF-8F4B-A95B-44CFE5A2AC20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9574183" y="4064002"/>
            <a:ext cx="821132" cy="46819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571F815-5B29-D04A-A294-4C9374563269}"/>
              </a:ext>
            </a:extLst>
          </p:cNvPr>
          <p:cNvCxnSpPr>
            <a:cxnSpLocks/>
            <a:stCxn id="22" idx="1"/>
            <a:endCxn id="49" idx="6"/>
          </p:cNvCxnSpPr>
          <p:nvPr/>
        </p:nvCxnSpPr>
        <p:spPr>
          <a:xfrm flipH="1" flipV="1">
            <a:off x="7821362" y="3904922"/>
            <a:ext cx="638396" cy="191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FFDB5A-C968-5443-87FF-B562CDDEF4CA}"/>
              </a:ext>
            </a:extLst>
          </p:cNvPr>
          <p:cNvGrpSpPr/>
          <p:nvPr/>
        </p:nvGrpSpPr>
        <p:grpSpPr>
          <a:xfrm>
            <a:off x="6371574" y="3554878"/>
            <a:ext cx="1449788" cy="700088"/>
            <a:chOff x="2571750" y="2386011"/>
            <a:chExt cx="1449788" cy="70008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DEDDDD9-C817-8448-8001-67CCCA70C671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reached consensus &amp; approved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872783-7E94-A146-BB1F-C0AB671BC82E}"/>
                </a:ext>
              </a:extLst>
            </p:cNvPr>
            <p:cNvSpPr/>
            <p:nvPr/>
          </p:nvSpPr>
          <p:spPr>
            <a:xfrm>
              <a:off x="3535763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5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5B76F10-571C-6A41-8E66-6B0D9453B509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260792" y="390616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rved Up Arrow 64">
            <a:extLst>
              <a:ext uri="{FF2B5EF4-FFF2-40B4-BE49-F238E27FC236}">
                <a16:creationId xmlns:a16="http://schemas.microsoft.com/office/drawing/2014/main" id="{A4EEA2B5-A2DC-3C41-91C2-088529BE2902}"/>
              </a:ext>
            </a:extLst>
          </p:cNvPr>
          <p:cNvSpPr/>
          <p:nvPr/>
        </p:nvSpPr>
        <p:spPr>
          <a:xfrm>
            <a:off x="8706435" y="4353279"/>
            <a:ext cx="576748" cy="202176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82B2729-C3E2-9343-8614-75F122F4F81D}"/>
              </a:ext>
            </a:extLst>
          </p:cNvPr>
          <p:cNvSpPr txBox="1"/>
          <p:nvPr/>
        </p:nvSpPr>
        <p:spPr>
          <a:xfrm>
            <a:off x="8367591" y="4552498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Reflecting community </a:t>
            </a:r>
          </a:p>
          <a:p>
            <a:pPr algn="ctr"/>
            <a:r>
              <a:rPr lang="en-US" sz="1000" dirty="0"/>
              <a:t>feedback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28E7F4-ABA5-AB49-A261-322D002631C9}"/>
              </a:ext>
            </a:extLst>
          </p:cNvPr>
          <p:cNvGrpSpPr/>
          <p:nvPr/>
        </p:nvGrpSpPr>
        <p:grpSpPr>
          <a:xfrm>
            <a:off x="2697385" y="3413508"/>
            <a:ext cx="723958" cy="979578"/>
            <a:chOff x="3288483" y="3374816"/>
            <a:chExt cx="723958" cy="97957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FF5FA8E-4E54-9847-89C2-B3A2065140B1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WSL Approval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EE95A7AA-7CD4-C744-BE41-BDD6A0E5990E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WSL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03534BA-AF6C-6A46-BB17-3F3FACEEA248}"/>
              </a:ext>
            </a:extLst>
          </p:cNvPr>
          <p:cNvCxnSpPr>
            <a:cxnSpLocks/>
            <a:stCxn id="48" idx="1"/>
            <a:endCxn id="60" idx="3"/>
          </p:cNvCxnSpPr>
          <p:nvPr/>
        </p:nvCxnSpPr>
        <p:spPr>
          <a:xfrm flipH="1">
            <a:off x="5813482" y="3904922"/>
            <a:ext cx="558092" cy="123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88A3441-6BF3-FD46-BABC-6FEF5DEDD83A}"/>
              </a:ext>
            </a:extLst>
          </p:cNvPr>
          <p:cNvGrpSpPr/>
          <p:nvPr/>
        </p:nvGrpSpPr>
        <p:grpSpPr>
          <a:xfrm>
            <a:off x="1479216" y="4927297"/>
            <a:ext cx="1403684" cy="700088"/>
            <a:chOff x="2571750" y="2386011"/>
            <a:chExt cx="1403684" cy="70008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3914DC9-341F-7546-A2C7-A7E3C9D895CF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 Merged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955670-DB67-BB40-A4EE-28FDFC5DEF16}"/>
                </a:ext>
              </a:extLst>
            </p:cNvPr>
            <p:cNvSpPr/>
            <p:nvPr/>
          </p:nvSpPr>
          <p:spPr>
            <a:xfrm>
              <a:off x="3489659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6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9DFB03C-366F-0045-9A3A-95DBDC31E6BD}"/>
              </a:ext>
            </a:extLst>
          </p:cNvPr>
          <p:cNvCxnSpPr>
            <a:cxnSpLocks/>
            <a:stCxn id="68" idx="1"/>
            <a:endCxn id="55" idx="3"/>
          </p:cNvCxnSpPr>
          <p:nvPr/>
        </p:nvCxnSpPr>
        <p:spPr>
          <a:xfrm flipH="1">
            <a:off x="2402480" y="3903297"/>
            <a:ext cx="294905" cy="228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068120-1725-9846-BCFD-2E17868A17F7}"/>
              </a:ext>
            </a:extLst>
          </p:cNvPr>
          <p:cNvGrpSpPr/>
          <p:nvPr/>
        </p:nvGrpSpPr>
        <p:grpSpPr>
          <a:xfrm>
            <a:off x="1678522" y="3415797"/>
            <a:ext cx="723958" cy="979578"/>
            <a:chOff x="3288483" y="3374816"/>
            <a:chExt cx="723958" cy="97957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F679F-F6EE-9F4E-8FE6-A03C699B9624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TSL Approval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5DD9E10-2A3F-7F47-B342-9F907257E3A2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TSL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7CE59A-EF1B-AA4C-AD1B-165EB75375F7}"/>
              </a:ext>
            </a:extLst>
          </p:cNvPr>
          <p:cNvCxnSpPr>
            <a:cxnSpLocks/>
            <a:stCxn id="55" idx="2"/>
            <a:endCxn id="72" idx="0"/>
          </p:cNvCxnSpPr>
          <p:nvPr/>
        </p:nvCxnSpPr>
        <p:spPr>
          <a:xfrm flipH="1">
            <a:off x="2036429" y="4395375"/>
            <a:ext cx="4072" cy="53192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CE79AD-72D5-3A4B-A92F-1D31DF3C2230}"/>
              </a:ext>
            </a:extLst>
          </p:cNvPr>
          <p:cNvSpPr/>
          <p:nvPr/>
        </p:nvSpPr>
        <p:spPr>
          <a:xfrm>
            <a:off x="1479216" y="3200400"/>
            <a:ext cx="1114425" cy="138486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75BAF-3DD5-1B4D-8EC6-ADD6E3B4851F}"/>
              </a:ext>
            </a:extLst>
          </p:cNvPr>
          <p:cNvSpPr txBox="1"/>
          <p:nvPr/>
        </p:nvSpPr>
        <p:spPr>
          <a:xfrm>
            <a:off x="1294139" y="2854288"/>
            <a:ext cx="1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To make sure process is followed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95276-4E76-4748-BFAC-575E2A30FD82}"/>
              </a:ext>
            </a:extLst>
          </p:cNvPr>
          <p:cNvSpPr/>
          <p:nvPr/>
        </p:nvSpPr>
        <p:spPr>
          <a:xfrm>
            <a:off x="4487301" y="5385276"/>
            <a:ext cx="1114425" cy="700088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Steering Meeting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D234CE-BD90-9E48-8A28-67400D1748B8}"/>
              </a:ext>
            </a:extLst>
          </p:cNvPr>
          <p:cNvSpPr/>
          <p:nvPr/>
        </p:nvSpPr>
        <p:spPr>
          <a:xfrm>
            <a:off x="5391703" y="5472762"/>
            <a:ext cx="523801" cy="52680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5A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289EDE0E-380A-A041-96AF-9A56FF539B3F}"/>
              </a:ext>
            </a:extLst>
          </p:cNvPr>
          <p:cNvCxnSpPr>
            <a:cxnSpLocks/>
            <a:endCxn id="61" idx="6"/>
          </p:cNvCxnSpPr>
          <p:nvPr/>
        </p:nvCxnSpPr>
        <p:spPr>
          <a:xfrm rot="5400000">
            <a:off x="5165007" y="4653157"/>
            <a:ext cx="1833504" cy="332510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5A460F-3B47-D444-9FAF-ADDD96FB4274}"/>
              </a:ext>
            </a:extLst>
          </p:cNvPr>
          <p:cNvSpPr txBox="1"/>
          <p:nvPr/>
        </p:nvSpPr>
        <p:spPr>
          <a:xfrm rot="16200000">
            <a:off x="5388364" y="4729401"/>
            <a:ext cx="1510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If no consensus reached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70D1E-4D16-2442-A40A-08D5E45169F0}"/>
              </a:ext>
            </a:extLst>
          </p:cNvPr>
          <p:cNvSpPr/>
          <p:nvPr/>
        </p:nvSpPr>
        <p:spPr>
          <a:xfrm>
            <a:off x="3414237" y="5435463"/>
            <a:ext cx="723958" cy="596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Discuss and/or Vote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B30A50C-198E-214D-92DA-59438A84148E}"/>
              </a:ext>
            </a:extLst>
          </p:cNvPr>
          <p:cNvCxnSpPr>
            <a:cxnSpLocks/>
            <a:stCxn id="59" idx="1"/>
            <a:endCxn id="76" idx="3"/>
          </p:cNvCxnSpPr>
          <p:nvPr/>
        </p:nvCxnSpPr>
        <p:spPr>
          <a:xfrm flipH="1" flipV="1">
            <a:off x="4138195" y="5733483"/>
            <a:ext cx="349106" cy="1837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B4BB2035-D4D9-3841-8497-87A3620DE14C}"/>
              </a:ext>
            </a:extLst>
          </p:cNvPr>
          <p:cNvCxnSpPr>
            <a:cxnSpLocks/>
            <a:stCxn id="76" idx="1"/>
            <a:endCxn id="73" idx="6"/>
          </p:cNvCxnSpPr>
          <p:nvPr/>
        </p:nvCxnSpPr>
        <p:spPr>
          <a:xfrm rot="10800000">
            <a:off x="2882901" y="5277341"/>
            <a:ext cx="531337" cy="45614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n 2">
            <a:extLst>
              <a:ext uri="{FF2B5EF4-FFF2-40B4-BE49-F238E27FC236}">
                <a16:creationId xmlns:a16="http://schemas.microsoft.com/office/drawing/2014/main" id="{DFEEE1E2-E3E7-304B-89D1-D1017A38F17B}"/>
              </a:ext>
            </a:extLst>
          </p:cNvPr>
          <p:cNvSpPr/>
          <p:nvPr/>
        </p:nvSpPr>
        <p:spPr>
          <a:xfrm>
            <a:off x="3704214" y="3638367"/>
            <a:ext cx="491914" cy="52858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CD9504-602E-3B40-9E17-9298D9238CC5}"/>
              </a:ext>
            </a:extLst>
          </p:cNvPr>
          <p:cNvSpPr txBox="1"/>
          <p:nvPr/>
        </p:nvSpPr>
        <p:spPr>
          <a:xfrm>
            <a:off x="3453060" y="4201317"/>
            <a:ext cx="97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 business days cool off period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5AD11E-22F3-604B-8996-8582656C222F}"/>
              </a:ext>
            </a:extLst>
          </p:cNvPr>
          <p:cNvSpPr/>
          <p:nvPr/>
        </p:nvSpPr>
        <p:spPr>
          <a:xfrm>
            <a:off x="1723126" y="1310598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2D5DAA8-9A38-D54D-8E10-A364B56D59BE}"/>
              </a:ext>
            </a:extLst>
          </p:cNvPr>
          <p:cNvCxnSpPr>
            <a:cxnSpLocks/>
            <a:stCxn id="64" idx="2"/>
            <a:endCxn id="5" idx="0"/>
          </p:cNvCxnSpPr>
          <p:nvPr/>
        </p:nvCxnSpPr>
        <p:spPr>
          <a:xfrm>
            <a:off x="2207199" y="1739223"/>
            <a:ext cx="3550" cy="23197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>
            <a:extLst>
              <a:ext uri="{FF2B5EF4-FFF2-40B4-BE49-F238E27FC236}">
                <a16:creationId xmlns:a16="http://schemas.microsoft.com/office/drawing/2014/main" id="{DE038F33-5B85-7C42-9146-77DA6A226CE7}"/>
              </a:ext>
            </a:extLst>
          </p:cNvPr>
          <p:cNvSpPr/>
          <p:nvPr/>
        </p:nvSpPr>
        <p:spPr>
          <a:xfrm rot="5400000" flipV="1">
            <a:off x="2642016" y="1740390"/>
            <a:ext cx="576748" cy="237151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AAA1058-BFB4-5C44-B54F-084C267C6A72}"/>
              </a:ext>
            </a:extLst>
          </p:cNvPr>
          <p:cNvSpPr txBox="1"/>
          <p:nvPr/>
        </p:nvSpPr>
        <p:spPr>
          <a:xfrm>
            <a:off x="2660769" y="1315352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Discussing best form of Action.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F8734F-1FB1-094F-83A9-615398E1A9E7}"/>
              </a:ext>
            </a:extLst>
          </p:cNvPr>
          <p:cNvGrpSpPr/>
          <p:nvPr/>
        </p:nvGrpSpPr>
        <p:grpSpPr>
          <a:xfrm>
            <a:off x="4572926" y="3150986"/>
            <a:ext cx="1240556" cy="1510350"/>
            <a:chOff x="6460943" y="2998220"/>
            <a:chExt cx="1240556" cy="15103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5E00B8-2B77-DF46-BF5A-80F920EBE94D}"/>
                </a:ext>
              </a:extLst>
            </p:cNvPr>
            <p:cNvSpPr/>
            <p:nvPr/>
          </p:nvSpPr>
          <p:spPr>
            <a:xfrm>
              <a:off x="6460943" y="2998220"/>
              <a:ext cx="1240556" cy="151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Approval Process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0964DCE3-1123-364C-9865-A0EA6C7C8675}"/>
                </a:ext>
              </a:extLst>
            </p:cNvPr>
            <p:cNvSpPr/>
            <p:nvPr/>
          </p:nvSpPr>
          <p:spPr>
            <a:xfrm>
              <a:off x="6515860" y="3079205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A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15CAFE48-A477-2F4C-A466-1FE9437AA9BF}"/>
                </a:ext>
              </a:extLst>
            </p:cNvPr>
            <p:cNvSpPr/>
            <p:nvPr/>
          </p:nvSpPr>
          <p:spPr>
            <a:xfrm>
              <a:off x="6515859" y="3827048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X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</a:t>
              </a:r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9C58FF-F88D-8A4D-AACC-6E452ED068BC}"/>
                </a:ext>
              </a:extLst>
            </p:cNvPr>
            <p:cNvSpPr txBox="1"/>
            <p:nvPr/>
          </p:nvSpPr>
          <p:spPr>
            <a:xfrm rot="5400000">
              <a:off x="6946859" y="351337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4AF183F-B8DD-904F-B2DC-3253B3AFBE52}"/>
              </a:ext>
            </a:extLst>
          </p:cNvPr>
          <p:cNvSpPr txBox="1"/>
          <p:nvPr/>
        </p:nvSpPr>
        <p:spPr>
          <a:xfrm>
            <a:off x="4546464" y="4644782"/>
            <a:ext cx="129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At least </a:t>
            </a:r>
            <a:r>
              <a:rPr lang="en-US" b="1" dirty="0">
                <a:solidFill>
                  <a:srgbClr val="FF0000"/>
                </a:solidFill>
              </a:rPr>
              <a:t>one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dirty="0"/>
              <a:t>Community Approval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191C69F0-5C68-E745-99FB-3A037B931CE6}"/>
              </a:ext>
            </a:extLst>
          </p:cNvPr>
          <p:cNvCxnSpPr>
            <a:cxnSpLocks/>
            <a:stCxn id="68" idx="0"/>
            <a:endCxn id="60" idx="0"/>
          </p:cNvCxnSpPr>
          <p:nvPr/>
        </p:nvCxnSpPr>
        <p:spPr>
          <a:xfrm rot="5400000" flipH="1" flipV="1">
            <a:off x="3995023" y="2215327"/>
            <a:ext cx="262522" cy="2133840"/>
          </a:xfrm>
          <a:prstGeom prst="bentConnector3">
            <a:avLst>
              <a:gd name="adj1" fmla="val 187078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C2C74B3-5BA0-D346-865C-88D11F03A4DA}"/>
              </a:ext>
            </a:extLst>
          </p:cNvPr>
          <p:cNvCxnSpPr>
            <a:cxnSpLocks/>
          </p:cNvCxnSpPr>
          <p:nvPr/>
        </p:nvCxnSpPr>
        <p:spPr>
          <a:xfrm flipH="1">
            <a:off x="3421343" y="389283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1FF6353-1F4D-174B-B5AC-02A3B074CFA6}"/>
              </a:ext>
            </a:extLst>
          </p:cNvPr>
          <p:cNvSpPr txBox="1"/>
          <p:nvPr/>
        </p:nvSpPr>
        <p:spPr>
          <a:xfrm>
            <a:off x="3296126" y="2905072"/>
            <a:ext cx="129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Can request for </a:t>
            </a:r>
            <a:r>
              <a:rPr lang="en-US" sz="800" dirty="0">
                <a:solidFill>
                  <a:srgbClr val="FF0000"/>
                </a:solidFill>
              </a:rPr>
              <a:t>Additional</a:t>
            </a:r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 Community Approvals</a:t>
            </a:r>
          </a:p>
        </p:txBody>
      </p:sp>
    </p:spTree>
    <p:extLst>
      <p:ext uri="{BB962C8B-B14F-4D97-AF65-F5344CB8AC3E}">
        <p14:creationId xmlns:p14="http://schemas.microsoft.com/office/powerpoint/2010/main" val="38829411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Is there enough contribution from the community?</a:t>
            </a:r>
          </a:p>
          <a:p>
            <a:pPr>
              <a:lnSpc>
                <a:spcPct val="150000"/>
              </a:lnSpc>
            </a:pPr>
            <a:r>
              <a:rPr lang="en-US" dirty="0"/>
              <a:t>Is the contribution process fit for purpose?</a:t>
            </a:r>
          </a:p>
          <a:p>
            <a:pPr>
              <a:lnSpc>
                <a:spcPct val="150000"/>
              </a:lnSpc>
            </a:pPr>
            <a:r>
              <a:rPr lang="en-US" dirty="0"/>
              <a:t>How can we improve?</a:t>
            </a:r>
          </a:p>
          <a:p>
            <a:pPr>
              <a:lnSpc>
                <a:spcPct val="150000"/>
              </a:lnSpc>
            </a:pPr>
            <a:r>
              <a:rPr lang="en-US" dirty="0"/>
              <a:t>Any Particular Feedback?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F7C54-C3C3-0D4B-BE3D-A61C9AEA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Feedback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190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Governance WS: Key Updates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(11:00 – 11:45)</a:t>
            </a:r>
          </a:p>
        </p:txBody>
      </p:sp>
    </p:spTree>
    <p:extLst>
      <p:ext uri="{BB962C8B-B14F-4D97-AF65-F5344CB8AC3E}">
        <p14:creationId xmlns:p14="http://schemas.microsoft.com/office/powerpoint/2010/main" val="23864043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Current State of the Community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(10:30 – 11:00)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D09E8AB-BF67-4B45-B3A1-9D8B485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WS: Key Updates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83FFB-5767-DF48-9D2B-CD81EAE79F48}"/>
              </a:ext>
            </a:extLst>
          </p:cNvPr>
          <p:cNvSpPr txBox="1"/>
          <p:nvPr/>
        </p:nvSpPr>
        <p:spPr>
          <a:xfrm>
            <a:off x="5162073" y="3536514"/>
            <a:ext cx="185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285374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Telco | Partner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3923031794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492516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420264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Current Onboarding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Proposed Onboarding Model with CNTT.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Open Source Communities.</a:t>
            </a:r>
          </a:p>
          <a:p>
            <a:pPr>
              <a:lnSpc>
                <a:spcPct val="150000"/>
              </a:lnSpc>
            </a:pPr>
            <a:r>
              <a:rPr lang="en-US" dirty="0"/>
              <a:t>More discussion about transitional plans on Day 4.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9ED45D-8EF7-6D4D-9475-FF40CCAB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Telco | Partner Adoption</a:t>
            </a:r>
          </a:p>
        </p:txBody>
      </p:sp>
    </p:spTree>
    <p:extLst>
      <p:ext uri="{BB962C8B-B14F-4D97-AF65-F5344CB8AC3E}">
        <p14:creationId xmlns:p14="http://schemas.microsoft.com/office/powerpoint/2010/main" val="2826521296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03E2EF-B2A2-7A4C-B4F6-C11E8449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Traditional Onboarding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F9484-07EA-B941-80C8-A31E5E558C41}"/>
              </a:ext>
            </a:extLst>
          </p:cNvPr>
          <p:cNvGrpSpPr/>
          <p:nvPr/>
        </p:nvGrpSpPr>
        <p:grpSpPr>
          <a:xfrm>
            <a:off x="922957" y="1300800"/>
            <a:ext cx="9289273" cy="4120541"/>
            <a:chOff x="1757146" y="1558364"/>
            <a:chExt cx="9289273" cy="412054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5BC872-3D71-9D49-8EAE-319755F3D6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8301E0-23FC-B347-ABD1-F79D125314B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6" name="Picture 2" descr="Image result for businessman clipart">
                <a:extLst>
                  <a:ext uri="{FF2B5EF4-FFF2-40B4-BE49-F238E27FC236}">
                    <a16:creationId xmlns:a16="http://schemas.microsoft.com/office/drawing/2014/main" id="{FC78B9D4-3BF6-D948-AEBA-775DFB8825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683E5E-9DCC-E24C-843F-1FDA37BC5A16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1CAC3F5A-895C-E749-9D50-5E59C4C562A1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CF625DD0-BA31-6F4D-8582-04E8B38D86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E81BB-B7D5-504F-92FD-54F7930B2F6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8400F184-2629-0C44-BCAC-D3E9AAFD4EE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4FC126B2-6F5E-0341-8A8B-1B53E614279F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4014BA0-B273-394D-AF4A-DF3886F87CE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C13C08-1E63-7C4E-BC99-846DED00A2B7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A6D79B-E685-E742-B537-72C3B303537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70C6BD-F747-0442-8A78-5FC9D491307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D604D7E-CE23-C44A-81F6-1AEE20EDBCF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E33AD46-6735-6A41-9053-32CB830BC247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616C9D6-61F2-264C-B554-7C044D08B41A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C6FCE9D-11E5-504F-B078-4AB79E3F76F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9763417-437F-E94C-9020-8B6F45A407C1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47C0-5783-2744-9092-BBF05DD30AE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CE1EEE-ECD4-C44E-A96D-994363B8455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CBCF906-85EC-DD42-A475-77BF392FF4DB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61DD74-50E9-BA4F-9FFB-3E6DC27B8416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846DD7-4807-7B48-90D6-D30DD35DC36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AB7EFB-8800-604D-8D6D-0FB879B9E02B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D150B334-2970-4442-B8B2-20E25B2557B0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510C9A-C194-9F4A-8E68-76A97B66238A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7" name="Picture 26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BC5424D1-DDAC-B848-87C6-80F38DA12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E2A42E4-6BFC-0940-A439-468F968398A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357A60-CF03-2341-8CAC-84A197DAC161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5314054E-14E4-E940-9778-77E514FF8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695BB7-CA44-934C-A350-C81321FCA7A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A874CA6-582D-5144-8028-444AA6750B46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395654-09C4-E14F-B2B6-E6D0D200B8E7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C14575-92F5-4547-A41A-C70A9ACA410E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CB9B70B-755A-B541-BF80-84AC2BCE0DFA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1803C73-401B-F448-B42B-EDE0D36EE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1" name="Picture 2" descr="Image result for KVM logo png">
                <a:extLst>
                  <a:ext uri="{FF2B5EF4-FFF2-40B4-BE49-F238E27FC236}">
                    <a16:creationId xmlns:a16="http://schemas.microsoft.com/office/drawing/2014/main" id="{22475DCC-CB1E-AD4D-AD99-F06F71C3A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9763750-FD1D-744F-8B72-6066F918A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8F06E78-7840-844C-8743-136C5B13F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60A6AF1-7A70-F843-AD36-AEDE67AD4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63AB5C-73E9-304A-ABCA-F0FC4812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14BD4F-7AE1-544E-8E5D-D04A1752A514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53" name="Left-up Arrow 52">
              <a:extLst>
                <a:ext uri="{FF2B5EF4-FFF2-40B4-BE49-F238E27FC236}">
                  <a16:creationId xmlns:a16="http://schemas.microsoft.com/office/drawing/2014/main" id="{403525FD-5F73-C74C-BFA2-B64F8A99A499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Left-up Arrow 53">
              <a:extLst>
                <a:ext uri="{FF2B5EF4-FFF2-40B4-BE49-F238E27FC236}">
                  <a16:creationId xmlns:a16="http://schemas.microsoft.com/office/drawing/2014/main" id="{6088A270-B063-544F-B914-7ED44336F3EF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Up-down Arrow 54">
              <a:extLst>
                <a:ext uri="{FF2B5EF4-FFF2-40B4-BE49-F238E27FC236}">
                  <a16:creationId xmlns:a16="http://schemas.microsoft.com/office/drawing/2014/main" id="{DDDD3794-C649-5648-B5EB-207654E2D140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8DF0964-68F5-AE4E-A514-12BA7697F515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57" name="Curved Right Arrow 56">
                <a:extLst>
                  <a:ext uri="{FF2B5EF4-FFF2-40B4-BE49-F238E27FC236}">
                    <a16:creationId xmlns:a16="http://schemas.microsoft.com/office/drawing/2014/main" id="{235BE538-6AA4-074D-830F-189BCCB032F0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Right Arrow 57">
                <a:extLst>
                  <a:ext uri="{FF2B5EF4-FFF2-40B4-BE49-F238E27FC236}">
                    <a16:creationId xmlns:a16="http://schemas.microsoft.com/office/drawing/2014/main" id="{4319A5B4-70F4-0147-BFD8-A8D2C907E4AB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A6732E3-6D28-F743-8B4E-0F5093FE9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8185C1BD-2D63-9845-93A3-31C3AC1A91D1}"/>
              </a:ext>
            </a:extLst>
          </p:cNvPr>
          <p:cNvGrpSpPr/>
          <p:nvPr/>
        </p:nvGrpSpPr>
        <p:grpSpPr>
          <a:xfrm>
            <a:off x="1075357" y="1453200"/>
            <a:ext cx="9289273" cy="4120541"/>
            <a:chOff x="1757146" y="1558364"/>
            <a:chExt cx="9289273" cy="4120541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EA49E940-95F7-C54F-8F92-B39EC062161D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F5618ACE-1FDD-B541-8D0D-E90B20DE33E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09" name="Picture 2" descr="Image result for businessman clipart">
                <a:extLst>
                  <a:ext uri="{FF2B5EF4-FFF2-40B4-BE49-F238E27FC236}">
                    <a16:creationId xmlns:a16="http://schemas.microsoft.com/office/drawing/2014/main" id="{274C8879-BA80-4645-A4BE-09392567DA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5E4C8A18-5517-1B4B-8C09-B9C8FB676851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264" name="Group 21">
              <a:extLst>
                <a:ext uri="{FF2B5EF4-FFF2-40B4-BE49-F238E27FC236}">
                  <a16:creationId xmlns:a16="http://schemas.microsoft.com/office/drawing/2014/main" id="{79C95AFA-0A9D-C64B-9A04-8683EF1509E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1C02825-6524-AF44-80D6-625E95BDA0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F84F063A-DDE2-CE44-8CE3-5365AF4DAC6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265" name="Right Arrow 264">
              <a:extLst>
                <a:ext uri="{FF2B5EF4-FFF2-40B4-BE49-F238E27FC236}">
                  <a16:creationId xmlns:a16="http://schemas.microsoft.com/office/drawing/2014/main" id="{C79EE800-5CBB-6B45-B365-3BE5C9045E2E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66" name="Right Arrow 265">
              <a:extLst>
                <a:ext uri="{FF2B5EF4-FFF2-40B4-BE49-F238E27FC236}">
                  <a16:creationId xmlns:a16="http://schemas.microsoft.com/office/drawing/2014/main" id="{53DAE951-EBF5-DB45-B386-F3F72C31C9AA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2A8FD7F-FFFE-614D-AFDF-6F2E9FC777EC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6307AF4-73E7-1546-A70F-9360CC7D733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822E0C0-5F72-194C-B21B-CAFCEE6194E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9BFCB5AE-DE79-CF4D-B89E-E3B36ED0BB1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E60E8D3F-2CA4-CC4D-9F30-59FF9C14790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B22B95F5-E517-1546-8D66-199721274028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78DD5182-2DFA-A241-8483-9914CA9B26A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E83CDDF-1B62-D447-9A92-ECF16C4174A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7E8215BF-21A1-0E44-8F31-396F709ECB1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TextBox 301">
                  <a:extLst>
                    <a:ext uri="{FF2B5EF4-FFF2-40B4-BE49-F238E27FC236}">
                      <a16:creationId xmlns:a16="http://schemas.microsoft.com/office/drawing/2014/main" id="{B92F9524-AE57-D348-AEBF-CEC60A8E2D6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03" name="TextBox 302">
                  <a:extLst>
                    <a:ext uri="{FF2B5EF4-FFF2-40B4-BE49-F238E27FC236}">
                      <a16:creationId xmlns:a16="http://schemas.microsoft.com/office/drawing/2014/main" id="{A5EC6F27-3E06-A549-9578-0D4E18F5E79C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EE974D1D-3C8A-C943-8052-E9FD45ACAAF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3CB5DE83-A4FA-6A4E-BF28-DC2A6E640A5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75F54ECC-DBFA-3944-97B1-087B35DA712E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461D61C1-659C-E445-B282-5B0D126E1AF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68" name="Right Arrow 267">
              <a:extLst>
                <a:ext uri="{FF2B5EF4-FFF2-40B4-BE49-F238E27FC236}">
                  <a16:creationId xmlns:a16="http://schemas.microsoft.com/office/drawing/2014/main" id="{1388414F-532D-0E4F-A756-179CD6A77755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36C15D3-6D93-BE44-8843-5E3CD2429226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91" name="Picture 2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94A782C6-26C8-5C4F-A53F-436150FF9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F1BA065-A8D3-8048-BB5F-9FDBFF692A3D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3B961E2-9319-8341-9D9D-9B33DD5DF9D5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289" name="Picture 2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39166B20-B4EE-464C-8B59-E7DDC66F5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D3055584-E7E5-7149-93C1-CAE45E0659A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1" name="Right Arrow 270">
              <a:extLst>
                <a:ext uri="{FF2B5EF4-FFF2-40B4-BE49-F238E27FC236}">
                  <a16:creationId xmlns:a16="http://schemas.microsoft.com/office/drawing/2014/main" id="{219E54EA-C140-EF44-AE3C-C0630F7F317F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FA8D88-BAB7-A142-9D2D-62AB3CAE69E8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C8BAF6AB-5C79-8D47-8BFD-5E266352AE4D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7ECCB6D-0E4B-114D-B2A3-796844BF35AE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99A2286C-A6B8-2045-88FE-B7757BE5A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5" name="Picture 2" descr="Image result for KVM logo png">
                <a:extLst>
                  <a:ext uri="{FF2B5EF4-FFF2-40B4-BE49-F238E27FC236}">
                    <a16:creationId xmlns:a16="http://schemas.microsoft.com/office/drawing/2014/main" id="{A382B7F0-4F17-A943-8607-4D2637420B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17765C47-9DA2-9A49-811E-D7CF38E27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287" name="Picture 286">
                <a:extLst>
                  <a:ext uri="{FF2B5EF4-FFF2-40B4-BE49-F238E27FC236}">
                    <a16:creationId xmlns:a16="http://schemas.microsoft.com/office/drawing/2014/main" id="{F4FE9116-9402-1244-9E92-9CD25B4D2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288" name="Picture 287">
                <a:extLst>
                  <a:ext uri="{FF2B5EF4-FFF2-40B4-BE49-F238E27FC236}">
                    <a16:creationId xmlns:a16="http://schemas.microsoft.com/office/drawing/2014/main" id="{10F4D551-003C-7147-9D61-3690BF31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85C658C3-F1D5-4A4D-A3A4-4C15D4048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247B986-ACEB-E547-82F0-137878CD3A61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277" name="Left-up Arrow 276">
              <a:extLst>
                <a:ext uri="{FF2B5EF4-FFF2-40B4-BE49-F238E27FC236}">
                  <a16:creationId xmlns:a16="http://schemas.microsoft.com/office/drawing/2014/main" id="{44EDB4FF-161C-6846-9DE8-90B98D504122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Left-up Arrow 277">
              <a:extLst>
                <a:ext uri="{FF2B5EF4-FFF2-40B4-BE49-F238E27FC236}">
                  <a16:creationId xmlns:a16="http://schemas.microsoft.com/office/drawing/2014/main" id="{1EEE9DE3-DC21-FB4C-8051-6484797CD7BE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Up-down Arrow 278">
              <a:extLst>
                <a:ext uri="{FF2B5EF4-FFF2-40B4-BE49-F238E27FC236}">
                  <a16:creationId xmlns:a16="http://schemas.microsoft.com/office/drawing/2014/main" id="{16949D28-B2A5-F34D-A063-C616A0FABC5E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6B7F0C5B-967A-064A-B168-EF991F02F66B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282" name="Curved Right Arrow 281">
                <a:extLst>
                  <a:ext uri="{FF2B5EF4-FFF2-40B4-BE49-F238E27FC236}">
                    <a16:creationId xmlns:a16="http://schemas.microsoft.com/office/drawing/2014/main" id="{4BE7DF90-FBA8-DA4C-9150-23F1C769BF51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Curved Right Arrow 282">
                <a:extLst>
                  <a:ext uri="{FF2B5EF4-FFF2-40B4-BE49-F238E27FC236}">
                    <a16:creationId xmlns:a16="http://schemas.microsoft.com/office/drawing/2014/main" id="{56FC3034-8212-2A4F-8A19-B3A62DAAA9A2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E560B8B4-03F1-4648-9C40-8CBA3ABB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2A0F78E8-31C3-B84E-806F-46926EF2F913}"/>
              </a:ext>
            </a:extLst>
          </p:cNvPr>
          <p:cNvGrpSpPr/>
          <p:nvPr/>
        </p:nvGrpSpPr>
        <p:grpSpPr>
          <a:xfrm>
            <a:off x="1227757" y="1605600"/>
            <a:ext cx="9289273" cy="4120541"/>
            <a:chOff x="1757146" y="1558364"/>
            <a:chExt cx="9289273" cy="4120541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F447C259-7186-D242-BB1E-2C43777F9D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3090B34E-2F1A-BD45-914D-916CEA10FD2E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59" name="Picture 2" descr="Image result for businessman clipart">
                <a:extLst>
                  <a:ext uri="{FF2B5EF4-FFF2-40B4-BE49-F238E27FC236}">
                    <a16:creationId xmlns:a16="http://schemas.microsoft.com/office/drawing/2014/main" id="{B80A0526-267A-A94B-A79B-851FBD5D9A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63467FEC-C51A-C240-9124-6496AE75F120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14" name="Group 21">
              <a:extLst>
                <a:ext uri="{FF2B5EF4-FFF2-40B4-BE49-F238E27FC236}">
                  <a16:creationId xmlns:a16="http://schemas.microsoft.com/office/drawing/2014/main" id="{CC92152D-F36E-5741-8006-9863C71D6B8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AFE87B5B-E1CE-5543-89A7-13EC1225A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F1119882-8B50-1140-A4FB-936C512CAFB3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15" name="Right Arrow 314">
              <a:extLst>
                <a:ext uri="{FF2B5EF4-FFF2-40B4-BE49-F238E27FC236}">
                  <a16:creationId xmlns:a16="http://schemas.microsoft.com/office/drawing/2014/main" id="{7FB0EEF1-C7E2-0442-9DEB-F2286EEC8D8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16" name="Right Arrow 315">
              <a:extLst>
                <a:ext uri="{FF2B5EF4-FFF2-40B4-BE49-F238E27FC236}">
                  <a16:creationId xmlns:a16="http://schemas.microsoft.com/office/drawing/2014/main" id="{DEF8CD5F-FBFD-D040-BE49-AB7C20C590A4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53A6FBE-482B-884A-BB13-E09A359D1B34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EE0234AC-C794-C141-8CCF-86169DCCA35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6AFE62FC-6110-0E40-94FB-B7F63FE9132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E9D22401-AD4F-6446-8E87-E4C8226978F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0393AF45-6429-7E4F-94E0-EE03EC70CC6E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78516C5-2EE4-E94B-A02D-4FCFCA23DE81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2F1926D9-1E89-A14A-BAA0-B775653DE7DC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2DAE6D42-A3B2-DB45-BBFE-34F5A6B2DBF6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7F1287AC-F816-3547-84DD-6DA40289577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D22665D-943E-8E45-B269-8207C4D42C5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C754D97-83FC-DC45-8483-460B28FFB458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C864BD19-E4A1-3F40-9895-DDA0524393A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D4AB68E1-D59D-B942-90AA-88E2BEAB422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8664AC99-C76A-234B-9F85-2D564F3E064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397EC7CE-2538-7C4F-BAA4-C69CB35BFD1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18" name="Right Arrow 317">
              <a:extLst>
                <a:ext uri="{FF2B5EF4-FFF2-40B4-BE49-F238E27FC236}">
                  <a16:creationId xmlns:a16="http://schemas.microsoft.com/office/drawing/2014/main" id="{C1130651-3280-E84F-90C6-7B2407AC7718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2149BEF6-1890-CA4F-880E-426E991D6467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41" name="Picture 3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C25C3950-8F6C-E646-8C42-F4D7C1B8C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5660A867-A177-2D4A-BB74-B040E85F589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1869A87F-F094-E94C-8621-7FD0A3B40D13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39" name="Picture 3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D68089D-6E62-3C41-A0D4-93864CA1C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C62A01C6-C3C0-1146-8C98-9A79F724162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1" name="Right Arrow 320">
              <a:extLst>
                <a:ext uri="{FF2B5EF4-FFF2-40B4-BE49-F238E27FC236}">
                  <a16:creationId xmlns:a16="http://schemas.microsoft.com/office/drawing/2014/main" id="{326A9F3E-2E24-7F4E-94D4-B0E04A1987A9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F4CA222-C3DC-024E-A9D9-D29217B776A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F85DD1B-A58D-0848-874F-EB7960F19E6F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D661500D-BE1B-5846-A7A6-07E13F2C4027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34" name="Picture 333">
                <a:extLst>
                  <a:ext uri="{FF2B5EF4-FFF2-40B4-BE49-F238E27FC236}">
                    <a16:creationId xmlns:a16="http://schemas.microsoft.com/office/drawing/2014/main" id="{8B47BEF2-3107-5541-A02D-1BBCDC4A7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35" name="Picture 2" descr="Image result for KVM logo png">
                <a:extLst>
                  <a:ext uri="{FF2B5EF4-FFF2-40B4-BE49-F238E27FC236}">
                    <a16:creationId xmlns:a16="http://schemas.microsoft.com/office/drawing/2014/main" id="{CDF58AED-0BAD-5148-8FBC-EE51F43ADE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335">
                <a:extLst>
                  <a:ext uri="{FF2B5EF4-FFF2-40B4-BE49-F238E27FC236}">
                    <a16:creationId xmlns:a16="http://schemas.microsoft.com/office/drawing/2014/main" id="{BC5A0341-9DAE-E34F-95A0-F95290A28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37" name="Picture 336">
                <a:extLst>
                  <a:ext uri="{FF2B5EF4-FFF2-40B4-BE49-F238E27FC236}">
                    <a16:creationId xmlns:a16="http://schemas.microsoft.com/office/drawing/2014/main" id="{9BC85BF2-B29B-7848-97BF-348F6CF1E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6C2AA0C1-F482-194E-A76C-4A6F8AFE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25" name="Picture 324">
              <a:extLst>
                <a:ext uri="{FF2B5EF4-FFF2-40B4-BE49-F238E27FC236}">
                  <a16:creationId xmlns:a16="http://schemas.microsoft.com/office/drawing/2014/main" id="{0F95A1A4-B0DC-4649-BAD0-2C0798E6C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4D43D83-FAFA-9F40-B0D2-783B8896D162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27" name="Left-up Arrow 326">
              <a:extLst>
                <a:ext uri="{FF2B5EF4-FFF2-40B4-BE49-F238E27FC236}">
                  <a16:creationId xmlns:a16="http://schemas.microsoft.com/office/drawing/2014/main" id="{194A2DCC-F95D-DC41-B54C-20A16A934168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Left-up Arrow 327">
              <a:extLst>
                <a:ext uri="{FF2B5EF4-FFF2-40B4-BE49-F238E27FC236}">
                  <a16:creationId xmlns:a16="http://schemas.microsoft.com/office/drawing/2014/main" id="{0FF7FDA8-14F9-E742-9869-676DEF551617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Up-down Arrow 328">
              <a:extLst>
                <a:ext uri="{FF2B5EF4-FFF2-40B4-BE49-F238E27FC236}">
                  <a16:creationId xmlns:a16="http://schemas.microsoft.com/office/drawing/2014/main" id="{E04C4E13-613A-FE48-B669-C464E28ABE54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65338F6-72FB-C940-BBD1-285AE1160B1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32" name="Curved Right Arrow 331">
                <a:extLst>
                  <a:ext uri="{FF2B5EF4-FFF2-40B4-BE49-F238E27FC236}">
                    <a16:creationId xmlns:a16="http://schemas.microsoft.com/office/drawing/2014/main" id="{0B2E506B-33D8-EC49-9AE9-623C08F1998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Curved Right Arrow 332">
                <a:extLst>
                  <a:ext uri="{FF2B5EF4-FFF2-40B4-BE49-F238E27FC236}">
                    <a16:creationId xmlns:a16="http://schemas.microsoft.com/office/drawing/2014/main" id="{C37E0562-31AA-2441-8579-4DF382C73555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31" name="Picture 330">
              <a:extLst>
                <a:ext uri="{FF2B5EF4-FFF2-40B4-BE49-F238E27FC236}">
                  <a16:creationId xmlns:a16="http://schemas.microsoft.com/office/drawing/2014/main" id="{0831D80A-812E-FF46-9DEA-3C1CE0ECC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EDD26E3-1022-904A-BD7C-52D0A1556501}"/>
              </a:ext>
            </a:extLst>
          </p:cNvPr>
          <p:cNvGrpSpPr/>
          <p:nvPr/>
        </p:nvGrpSpPr>
        <p:grpSpPr>
          <a:xfrm>
            <a:off x="1380157" y="1758000"/>
            <a:ext cx="9289273" cy="4120541"/>
            <a:chOff x="1757146" y="1558364"/>
            <a:chExt cx="9289273" cy="4120541"/>
          </a:xfrm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600C8BFA-CD94-A147-9A41-E49F3D7943F5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53639BF4-FA14-4647-B6A2-A1582207F32B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09" name="Picture 2" descr="Image result for businessman clipart">
                <a:extLst>
                  <a:ext uri="{FF2B5EF4-FFF2-40B4-BE49-F238E27FC236}">
                    <a16:creationId xmlns:a16="http://schemas.microsoft.com/office/drawing/2014/main" id="{1409C5A4-905D-8A40-BE2C-01CF2ADA2A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856EBF26-B32A-6844-B016-73A513BB21DD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64" name="Group 21">
              <a:extLst>
                <a:ext uri="{FF2B5EF4-FFF2-40B4-BE49-F238E27FC236}">
                  <a16:creationId xmlns:a16="http://schemas.microsoft.com/office/drawing/2014/main" id="{AA7D9F17-0CEC-2F4F-8BDE-200C1A33F1C8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A23300-B0CC-5C4F-8752-2F878CE90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6995163C-ED30-C24F-8F79-347D2F3410D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65" name="Right Arrow 364">
              <a:extLst>
                <a:ext uri="{FF2B5EF4-FFF2-40B4-BE49-F238E27FC236}">
                  <a16:creationId xmlns:a16="http://schemas.microsoft.com/office/drawing/2014/main" id="{D28448BC-1257-4E4E-BACE-08EF5F4E4C77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66" name="Right Arrow 365">
              <a:extLst>
                <a:ext uri="{FF2B5EF4-FFF2-40B4-BE49-F238E27FC236}">
                  <a16:creationId xmlns:a16="http://schemas.microsoft.com/office/drawing/2014/main" id="{D20E6851-BEB8-2C4F-AD91-1DFF12F8527C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4D1FC531-B831-4144-88CB-F1599D8F16E5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8156E55B-E4D0-604B-8865-7A7CE271546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2770863A-2962-0F4A-814A-90EC55D817A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F1F2F2C7-523B-204A-9EB3-BF972A97D044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8C5F99C4-EB76-F041-8452-F19C4E20442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B31F424-25FF-D443-B819-1F4CEE6FFF0F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377123C7-568D-0645-AB96-64371E4D27D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E8E5F0D-754E-984F-BCED-8688D6D70010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34BDD77A-6A6E-0341-A977-4CCF44549F9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1011C82B-8444-6D4D-8600-35FA19E49764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875525B4-E5E9-7945-81CD-8E0FF18BCC7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5E7A8736-B357-0B4B-B158-D7F25192481C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BDB633E2-6FD6-C348-B523-8EAC97D22D58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256C6D18-2C61-D044-BB0A-92AD9311C33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7D2FC009-26E6-7243-BCDA-14DCD3AE65F4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68" name="Right Arrow 367">
              <a:extLst>
                <a:ext uri="{FF2B5EF4-FFF2-40B4-BE49-F238E27FC236}">
                  <a16:creationId xmlns:a16="http://schemas.microsoft.com/office/drawing/2014/main" id="{55787604-1B41-7C4F-8058-EFD4F2606B4C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81AE54F-18DA-E748-A3F1-55C2B92F9ED1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91" name="Picture 3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71455351-0E49-AC41-9175-B84D78E7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6D080180-EDBF-EB48-87BD-37282A8E258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E0914DB8-8C2A-954A-82A8-175234FF28BF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89" name="Picture 3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98191E0-E814-D54F-A238-FFFE45987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66AFB0A6-BFC5-0D43-9CD1-336ED89DFF0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1" name="Right Arrow 370">
              <a:extLst>
                <a:ext uri="{FF2B5EF4-FFF2-40B4-BE49-F238E27FC236}">
                  <a16:creationId xmlns:a16="http://schemas.microsoft.com/office/drawing/2014/main" id="{6B350367-C423-4248-8169-E7B103280B90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D8A6A88B-175D-3F48-93C0-C77249FE5504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0FE1AAA1-E8E2-5744-9644-902AD2916A51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BF8F4EEA-06F0-3B47-A45A-B5C7055ED479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84" name="Picture 383">
                <a:extLst>
                  <a:ext uri="{FF2B5EF4-FFF2-40B4-BE49-F238E27FC236}">
                    <a16:creationId xmlns:a16="http://schemas.microsoft.com/office/drawing/2014/main" id="{9EF18006-D74A-AB4B-A7F4-162A3C19A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85" name="Picture 2" descr="Image result for KVM logo png">
                <a:extLst>
                  <a:ext uri="{FF2B5EF4-FFF2-40B4-BE49-F238E27FC236}">
                    <a16:creationId xmlns:a16="http://schemas.microsoft.com/office/drawing/2014/main" id="{83AF1FD6-0244-304D-BFA6-64AE0C60C3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6" name="Picture 385">
                <a:extLst>
                  <a:ext uri="{FF2B5EF4-FFF2-40B4-BE49-F238E27FC236}">
                    <a16:creationId xmlns:a16="http://schemas.microsoft.com/office/drawing/2014/main" id="{52814F86-3E6E-E842-AC91-A32AA264D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87" name="Picture 386">
                <a:extLst>
                  <a:ext uri="{FF2B5EF4-FFF2-40B4-BE49-F238E27FC236}">
                    <a16:creationId xmlns:a16="http://schemas.microsoft.com/office/drawing/2014/main" id="{B39C57DE-6E04-DD4E-BFD5-8A05346F9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88" name="Picture 387">
                <a:extLst>
                  <a:ext uri="{FF2B5EF4-FFF2-40B4-BE49-F238E27FC236}">
                    <a16:creationId xmlns:a16="http://schemas.microsoft.com/office/drawing/2014/main" id="{44B08CA2-073B-B84C-9656-6CF518ECE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58CB54FC-044A-B240-BD09-D0313C5F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8E4BEC95-ED05-B540-81D8-DC542037D417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77" name="Left-up Arrow 376">
              <a:extLst>
                <a:ext uri="{FF2B5EF4-FFF2-40B4-BE49-F238E27FC236}">
                  <a16:creationId xmlns:a16="http://schemas.microsoft.com/office/drawing/2014/main" id="{B9B67B4E-BBDA-0047-B9A4-95848FB97D0C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Left-up Arrow 377">
              <a:extLst>
                <a:ext uri="{FF2B5EF4-FFF2-40B4-BE49-F238E27FC236}">
                  <a16:creationId xmlns:a16="http://schemas.microsoft.com/office/drawing/2014/main" id="{CA332AD4-A0FB-BE42-A5C6-D5A565739049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Up-down Arrow 378">
              <a:extLst>
                <a:ext uri="{FF2B5EF4-FFF2-40B4-BE49-F238E27FC236}">
                  <a16:creationId xmlns:a16="http://schemas.microsoft.com/office/drawing/2014/main" id="{22E90C3E-B138-9D40-B9AB-E9D564DC6526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2CB9C9BF-73CC-154C-B0EE-05A9529754B8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82" name="Curved Right Arrow 381">
                <a:extLst>
                  <a:ext uri="{FF2B5EF4-FFF2-40B4-BE49-F238E27FC236}">
                    <a16:creationId xmlns:a16="http://schemas.microsoft.com/office/drawing/2014/main" id="{CDD2BEAA-2442-144B-B3CF-60F7E74228B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Curved Right Arrow 382">
                <a:extLst>
                  <a:ext uri="{FF2B5EF4-FFF2-40B4-BE49-F238E27FC236}">
                    <a16:creationId xmlns:a16="http://schemas.microsoft.com/office/drawing/2014/main" id="{EE00C589-49C5-AC43-A1F0-F2D1A6A4AD10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1" name="Picture 380">
              <a:extLst>
                <a:ext uri="{FF2B5EF4-FFF2-40B4-BE49-F238E27FC236}">
                  <a16:creationId xmlns:a16="http://schemas.microsoft.com/office/drawing/2014/main" id="{0C8954D5-940A-7146-8B58-9DFC8721A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3223EAB0-B321-B146-BC72-C7BF065B64CE}"/>
              </a:ext>
            </a:extLst>
          </p:cNvPr>
          <p:cNvGrpSpPr/>
          <p:nvPr/>
        </p:nvGrpSpPr>
        <p:grpSpPr>
          <a:xfrm>
            <a:off x="1532557" y="1910400"/>
            <a:ext cx="9289273" cy="4120541"/>
            <a:chOff x="1757146" y="1558364"/>
            <a:chExt cx="9289273" cy="4120541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0AB4890-12FB-5A45-91D9-C872886C4C68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4A4CBF44-9F1F-9F48-8896-BB41CE3E8D07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59" name="Picture 2" descr="Image result for businessman clipart">
                <a:extLst>
                  <a:ext uri="{FF2B5EF4-FFF2-40B4-BE49-F238E27FC236}">
                    <a16:creationId xmlns:a16="http://schemas.microsoft.com/office/drawing/2014/main" id="{D98AF669-6018-5C46-90A5-A2F578AD0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2ACE1A0E-1EF2-B946-9ED1-D93933A4E05B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414" name="Group 21">
              <a:extLst>
                <a:ext uri="{FF2B5EF4-FFF2-40B4-BE49-F238E27FC236}">
                  <a16:creationId xmlns:a16="http://schemas.microsoft.com/office/drawing/2014/main" id="{22CC31E7-4016-5349-BCD9-5786CC8CA3CF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64F51191-7685-774C-B407-D6379641A9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F49D9BAB-4301-AA4D-8601-18E502B2057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415" name="Right Arrow 414">
              <a:extLst>
                <a:ext uri="{FF2B5EF4-FFF2-40B4-BE49-F238E27FC236}">
                  <a16:creationId xmlns:a16="http://schemas.microsoft.com/office/drawing/2014/main" id="{A3A1A538-ED59-CB4C-B35A-D90DC5DB00DC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16" name="Right Arrow 415">
              <a:extLst>
                <a:ext uri="{FF2B5EF4-FFF2-40B4-BE49-F238E27FC236}">
                  <a16:creationId xmlns:a16="http://schemas.microsoft.com/office/drawing/2014/main" id="{0B0CEFF4-1AFF-0143-8DF8-006A0CBFE562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18B142D8-044E-C14E-A593-99AF6FA0903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10775EC2-548B-A841-8063-2D45CFC8A029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75B87759-ACF2-FF4F-BC2D-85283C0F79A5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9C37D827-E506-FB40-ADAE-96CA33A6156C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B3209BC7-D749-6C42-AB30-41468461B2D9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2CD32362-853D-B547-AD71-59630EF9E3AC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56" name="TextBox 455">
                  <a:extLst>
                    <a:ext uri="{FF2B5EF4-FFF2-40B4-BE49-F238E27FC236}">
                      <a16:creationId xmlns:a16="http://schemas.microsoft.com/office/drawing/2014/main" id="{85842006-211A-2848-91E4-F159AAAA4502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8A7E8E0B-2E21-F94F-BFC4-4101B1BFCE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99D4953-BD89-F845-945F-6605FFE8705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TextBox 451">
                  <a:extLst>
                    <a:ext uri="{FF2B5EF4-FFF2-40B4-BE49-F238E27FC236}">
                      <a16:creationId xmlns:a16="http://schemas.microsoft.com/office/drawing/2014/main" id="{519B2313-DF4B-4440-B2EE-1AE492FF406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53" name="TextBox 452">
                  <a:extLst>
                    <a:ext uri="{FF2B5EF4-FFF2-40B4-BE49-F238E27FC236}">
                      <a16:creationId xmlns:a16="http://schemas.microsoft.com/office/drawing/2014/main" id="{D6E23137-F424-E54E-8C1E-4E8D313B2CAE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2BC8C94B-2F5E-7348-B587-BF8AE0B49B5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3C394114-DAC1-2842-91EA-6C14460A50B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TextBox 448">
                  <a:extLst>
                    <a:ext uri="{FF2B5EF4-FFF2-40B4-BE49-F238E27FC236}">
                      <a16:creationId xmlns:a16="http://schemas.microsoft.com/office/drawing/2014/main" id="{D24361B8-0DA3-7F42-9C42-BEC35E19E7C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50" name="TextBox 449">
                  <a:extLst>
                    <a:ext uri="{FF2B5EF4-FFF2-40B4-BE49-F238E27FC236}">
                      <a16:creationId xmlns:a16="http://schemas.microsoft.com/office/drawing/2014/main" id="{ABBBA939-7FF3-924C-AB9B-5BCF2501C94A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418" name="Right Arrow 417">
              <a:extLst>
                <a:ext uri="{FF2B5EF4-FFF2-40B4-BE49-F238E27FC236}">
                  <a16:creationId xmlns:a16="http://schemas.microsoft.com/office/drawing/2014/main" id="{0C396882-6FB7-F54E-BDA7-74AB9E39EF6B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BF3452EF-F6EF-6A49-844B-CE0EA67D76E2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441" name="Picture 4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AE2EC51-7444-8A43-B567-2D0B5D31F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5131D1A-8311-2B40-9077-EF2539CB749F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EBEBC9A2-4910-7C4C-AD1E-11819B82357E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439" name="Picture 4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4B1B8251-A6D1-924C-8089-2E6FC0ECE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C9B2AC5B-B3D7-EB48-A562-06BB9C33903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1" name="Right Arrow 420">
              <a:extLst>
                <a:ext uri="{FF2B5EF4-FFF2-40B4-BE49-F238E27FC236}">
                  <a16:creationId xmlns:a16="http://schemas.microsoft.com/office/drawing/2014/main" id="{892646A3-7BF9-5F49-8978-E723EDAB2F52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E56CF0C0-1B75-9940-AAA3-AF5C4BFF48B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86735F7B-5645-3D4A-84AF-8C419C9D9FB0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B60146F-9C0E-A844-948D-20FCB3D945CB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434" name="Picture 433">
                <a:extLst>
                  <a:ext uri="{FF2B5EF4-FFF2-40B4-BE49-F238E27FC236}">
                    <a16:creationId xmlns:a16="http://schemas.microsoft.com/office/drawing/2014/main" id="{586241B8-CCFC-664B-9CEF-3E3C637B4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35" name="Picture 2" descr="Image result for KVM logo png">
                <a:extLst>
                  <a:ext uri="{FF2B5EF4-FFF2-40B4-BE49-F238E27FC236}">
                    <a16:creationId xmlns:a16="http://schemas.microsoft.com/office/drawing/2014/main" id="{F52F6A0F-0514-B046-8B4B-0499A8F127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435">
                <a:extLst>
                  <a:ext uri="{FF2B5EF4-FFF2-40B4-BE49-F238E27FC236}">
                    <a16:creationId xmlns:a16="http://schemas.microsoft.com/office/drawing/2014/main" id="{9D885022-1D6E-D243-AE21-D12D7581E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7" name="Picture 436">
                <a:extLst>
                  <a:ext uri="{FF2B5EF4-FFF2-40B4-BE49-F238E27FC236}">
                    <a16:creationId xmlns:a16="http://schemas.microsoft.com/office/drawing/2014/main" id="{355952EF-CF18-8E4A-85BE-597F5F75DE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38" name="Picture 437">
                <a:extLst>
                  <a:ext uri="{FF2B5EF4-FFF2-40B4-BE49-F238E27FC236}">
                    <a16:creationId xmlns:a16="http://schemas.microsoft.com/office/drawing/2014/main" id="{6E3F1571-7D3B-6842-9EE9-60E0A3ED8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25" name="Picture 424">
              <a:extLst>
                <a:ext uri="{FF2B5EF4-FFF2-40B4-BE49-F238E27FC236}">
                  <a16:creationId xmlns:a16="http://schemas.microsoft.com/office/drawing/2014/main" id="{ACABEAFA-658A-1D48-8985-9D18226D9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2C93E5C5-2F16-A048-B39C-D1445531A1A8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427" name="Left-up Arrow 426">
              <a:extLst>
                <a:ext uri="{FF2B5EF4-FFF2-40B4-BE49-F238E27FC236}">
                  <a16:creationId xmlns:a16="http://schemas.microsoft.com/office/drawing/2014/main" id="{3E6F5CC1-ACB7-2A4A-8C78-B3DBEAF48307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Left-up Arrow 427">
              <a:extLst>
                <a:ext uri="{FF2B5EF4-FFF2-40B4-BE49-F238E27FC236}">
                  <a16:creationId xmlns:a16="http://schemas.microsoft.com/office/drawing/2014/main" id="{40FF4D17-2C46-DC40-97D8-4D0445A5C71B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Up-down Arrow 428">
              <a:extLst>
                <a:ext uri="{FF2B5EF4-FFF2-40B4-BE49-F238E27FC236}">
                  <a16:creationId xmlns:a16="http://schemas.microsoft.com/office/drawing/2014/main" id="{3E80972F-CDF6-0F4F-AF89-43B394F3BEDC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1CCBF24-C273-1B4A-BEE0-376C3E1EA43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432" name="Curved Right Arrow 431">
                <a:extLst>
                  <a:ext uri="{FF2B5EF4-FFF2-40B4-BE49-F238E27FC236}">
                    <a16:creationId xmlns:a16="http://schemas.microsoft.com/office/drawing/2014/main" id="{59485DAB-91E9-5149-A4EB-64B62ABCA10D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Curved Right Arrow 432">
                <a:extLst>
                  <a:ext uri="{FF2B5EF4-FFF2-40B4-BE49-F238E27FC236}">
                    <a16:creationId xmlns:a16="http://schemas.microsoft.com/office/drawing/2014/main" id="{228AC587-F960-D042-B81A-0D1CAA184CF3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4C7F6185-283D-F543-9BF2-7E349C7E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794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C63EE9-56CE-9545-B02C-3B16354A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Onboarding with CNTT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0F4145D-7BA0-414A-A929-05B34D2AB95E}"/>
              </a:ext>
            </a:extLst>
          </p:cNvPr>
          <p:cNvGrpSpPr/>
          <p:nvPr/>
        </p:nvGrpSpPr>
        <p:grpSpPr>
          <a:xfrm>
            <a:off x="1757146" y="1407498"/>
            <a:ext cx="5350329" cy="1033143"/>
            <a:chOff x="1757146" y="1407498"/>
            <a:chExt cx="5350329" cy="1033143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14F2B57-42C9-EF41-B0F0-9CF0DD7F713E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A7E32D-3CB4-934B-B8B4-AAB29A8CD139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52" name="Picture 2" descr="Image result for businessman clipart">
                <a:extLst>
                  <a:ext uri="{FF2B5EF4-FFF2-40B4-BE49-F238E27FC236}">
                    <a16:creationId xmlns:a16="http://schemas.microsoft.com/office/drawing/2014/main" id="{471BB1D8-CBCF-6643-B3F5-2FA4CADEA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8FAF1A9-B6D1-6C4B-8B4D-498B61754FA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7548618-D8D1-5B40-94F8-5665804F0B80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1E9215-8EA0-024D-8FD1-656F800938BD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0158429-D2A5-814F-91CF-07E120217AF2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B12D8CD-28BF-CF40-AA5C-5452CF8CEDAA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F0286F6-9BC3-B44F-BB34-84538734F52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725866-8C5F-FF48-8CC2-34E262936977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30AD4BA-DE67-5949-807F-80D2B9A7291A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981A0CB-496D-454F-92C0-BA7DFDF84BE1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D72A58C-E08B-5543-85C1-B8BE71962E8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0B6BB04-7307-9D46-ADEE-055B6A4187A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8C0B267-C34B-D24B-844F-58BD7BC34FD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E0C246-E503-E141-AB4E-1F9645EE887B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B98C5F-6862-BE4C-B82A-AF8EAF1215C5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D8D5CEE-C164-0349-8CBD-BB0EE6D85DB3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6C3A23-922A-5547-9750-C576D386F7DC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BFDB513-0F71-E04B-8D1E-5B857BD40F13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8556573-11D6-0247-987F-FC767B55A884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7E3BC9-A986-F64C-8C67-1934A2ADF346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34" name="Picture 3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9F2DE60-D34D-0A4B-981B-FE84A7BC3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FE4E117-126C-6F4C-B046-4F80E385EC6A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FD299A-210D-D343-85DA-3C6DF0758F23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2F70BCE-BE9E-7A4E-8EC8-E5C351DA9782}"/>
              </a:ext>
            </a:extLst>
          </p:cNvPr>
          <p:cNvGrpSpPr/>
          <p:nvPr/>
        </p:nvGrpSpPr>
        <p:grpSpPr>
          <a:xfrm>
            <a:off x="1699669" y="4895507"/>
            <a:ext cx="5350329" cy="1019206"/>
            <a:chOff x="1699669" y="4895507"/>
            <a:chExt cx="5350329" cy="1019206"/>
          </a:xfrm>
        </p:grpSpPr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FCBAA685-C262-F246-AFBB-94A7837D690A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id="{F50C89AC-435E-3049-8114-02A61F1E3EAF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5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38B747D5-5021-AD4A-B5C5-75EF39A73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0DFADCE-BDBD-3540-9AED-3091F9AB274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2852ABE-C397-6345-87A9-4997ED9A458C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F00DB2-B401-C841-A1BF-7BF8DEB17919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0077C6A-2704-004B-BEE3-0BE3FBE13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B9FAA58-D03F-F748-B003-06C983B91F6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C083F3DB-4B36-A74E-B159-81A10A3FD2B2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876E1A-97E4-7F49-BCE4-20CD95C92144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132AB3-3F65-FB4A-B5D5-3E2A92EDF44A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F4CFEB1-5AD3-A245-B82F-525EC935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" name="Picture 2" descr="Image result for KVM logo png">
                <a:extLst>
                  <a:ext uri="{FF2B5EF4-FFF2-40B4-BE49-F238E27FC236}">
                    <a16:creationId xmlns:a16="http://schemas.microsoft.com/office/drawing/2014/main" id="{95540E6C-5B1E-F045-B450-7F43E3289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9163C4-3621-5F4F-94A0-24580A72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5131710-5C4E-E641-949C-52B0EAC8D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0CBA510-B0F4-BA48-8D01-4984425FC7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sp>
        <p:nvSpPr>
          <p:cNvPr id="20" name="Left-up Arrow 19">
            <a:extLst>
              <a:ext uri="{FF2B5EF4-FFF2-40B4-BE49-F238E27FC236}">
                <a16:creationId xmlns:a16="http://schemas.microsoft.com/office/drawing/2014/main" id="{F83BD797-C5DD-F641-9062-F3F7B413FA3B}"/>
              </a:ext>
            </a:extLst>
          </p:cNvPr>
          <p:cNvSpPr/>
          <p:nvPr/>
        </p:nvSpPr>
        <p:spPr>
          <a:xfrm rot="16200000">
            <a:off x="8247858" y="662323"/>
            <a:ext cx="782152" cy="3062918"/>
          </a:xfrm>
          <a:prstGeom prst="leftUp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DC681355-0565-4048-94B1-C773320A9983}"/>
              </a:ext>
            </a:extLst>
          </p:cNvPr>
          <p:cNvSpPr/>
          <p:nvPr/>
        </p:nvSpPr>
        <p:spPr>
          <a:xfrm>
            <a:off x="7107476" y="4836192"/>
            <a:ext cx="3062918" cy="783360"/>
          </a:xfrm>
          <a:prstGeom prst="leftUpArrow">
            <a:avLst/>
          </a:prstGeom>
          <a:solidFill>
            <a:srgbClr val="B5D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52BBC04-B29B-6A4E-BABB-B6AE13A999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27" y="3245904"/>
            <a:ext cx="845092" cy="845092"/>
          </a:xfrm>
          <a:prstGeom prst="rect">
            <a:avLst/>
          </a:prstGeom>
        </p:spPr>
      </p:pic>
      <p:sp>
        <p:nvSpPr>
          <p:cNvPr id="55" name="Up Arrow 54">
            <a:extLst>
              <a:ext uri="{FF2B5EF4-FFF2-40B4-BE49-F238E27FC236}">
                <a16:creationId xmlns:a16="http://schemas.microsoft.com/office/drawing/2014/main" id="{5B3CA656-0A3A-C544-9FEE-76DE5A2FDB27}"/>
              </a:ext>
            </a:extLst>
          </p:cNvPr>
          <p:cNvSpPr/>
          <p:nvPr/>
        </p:nvSpPr>
        <p:spPr>
          <a:xfrm>
            <a:off x="6127508" y="2396850"/>
            <a:ext cx="280554" cy="849054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7A82CF38-64E2-5843-A59C-5BB606D28FF9}"/>
              </a:ext>
            </a:extLst>
          </p:cNvPr>
          <p:cNvSpPr/>
          <p:nvPr/>
        </p:nvSpPr>
        <p:spPr>
          <a:xfrm rot="10800000">
            <a:off x="6127508" y="4092872"/>
            <a:ext cx="280554" cy="835191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F6BF6E3-35A7-DA47-A604-A9CB6F7D398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3869224"/>
            <a:ext cx="695630" cy="8078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A99E675-A38E-4341-8009-73AC9933CF2F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2743988"/>
            <a:ext cx="695630" cy="782152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41E6CA1-2303-A843-BEDD-D0295AE9B631}"/>
              </a:ext>
            </a:extLst>
          </p:cNvPr>
          <p:cNvGrpSpPr/>
          <p:nvPr/>
        </p:nvGrpSpPr>
        <p:grpSpPr>
          <a:xfrm>
            <a:off x="1909546" y="1559898"/>
            <a:ext cx="5350329" cy="1033143"/>
            <a:chOff x="1757146" y="1407498"/>
            <a:chExt cx="5350329" cy="103314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130C41-5F34-004E-8E99-D3C0DAAE1E21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4879D8-38F3-0F48-BC2D-95EB79178E06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83" name="Picture 2" descr="Image result for businessman clipart">
                <a:extLst>
                  <a:ext uri="{FF2B5EF4-FFF2-40B4-BE49-F238E27FC236}">
                    <a16:creationId xmlns:a16="http://schemas.microsoft.com/office/drawing/2014/main" id="{0C411E11-4796-5E4A-B0EE-E6305D97E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95C4297-208D-BF4A-9851-D0D99F33C952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D4F69825-8628-9248-9331-537C52780318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431E3C1-048F-9942-B502-66810A99CF1A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13720F0-E187-0642-9FD1-1EDBCB68A49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D6B3AE7-3B66-E04E-BDEE-A3B243B2E6D4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7583B4D-2282-2448-9D54-F07F9F74BAB1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53BF675-7CDF-4A44-89D6-4B03FB895258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B9A11F8-D443-2149-8A70-CCF53DB8F322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60B560E-ECE7-EE4E-8B6D-5AA812265BDD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855A14F-FAFA-D442-8137-E21AD80FA21C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EF0C8425-7CF0-4E42-A9F4-B5E85B7582E2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1F1B6A2-81B9-F147-B8E6-7E7C74FCF90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DC3CDDC-1F53-894B-8C1F-2413FE70ED2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1F989EA-A7E8-9249-8E26-E0CED4739E48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D1C396CF-504C-2740-90D5-97E1DEA5FC7B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A0DC56D-25C0-5D4B-855F-F6CE9AC0CB00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68C8064-B5D9-5C4F-AE55-95330502692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64" name="Right Arrow 63">
              <a:extLst>
                <a:ext uri="{FF2B5EF4-FFF2-40B4-BE49-F238E27FC236}">
                  <a16:creationId xmlns:a16="http://schemas.microsoft.com/office/drawing/2014/main" id="{778151E5-31AC-0844-A04E-C591A35C1350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8556467-194B-3645-90DA-0D32DE85E208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67" name="Picture 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309F6640-39E4-A840-A795-3C45CCC3A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72B07C-8767-274A-BD33-4BB2774C186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A7DC81-B7DE-054A-A489-1A9B5185030F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F4D11D0-2C90-EF48-99FC-2DB4AE5FF582}"/>
              </a:ext>
            </a:extLst>
          </p:cNvPr>
          <p:cNvGrpSpPr/>
          <p:nvPr/>
        </p:nvGrpSpPr>
        <p:grpSpPr>
          <a:xfrm>
            <a:off x="2061946" y="1712298"/>
            <a:ext cx="5350329" cy="1033143"/>
            <a:chOff x="1757146" y="1407498"/>
            <a:chExt cx="5350329" cy="103314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D98B39B-8CD6-9845-AC7D-B47AE09A1482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2674FE1-78C3-B44E-A526-C7C28A35ACBE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09" name="Picture 2" descr="Image result for businessman clipart">
                <a:extLst>
                  <a:ext uri="{FF2B5EF4-FFF2-40B4-BE49-F238E27FC236}">
                    <a16:creationId xmlns:a16="http://schemas.microsoft.com/office/drawing/2014/main" id="{AC4A2140-CCF2-F940-8AB4-5E4A61C546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641828F-4450-8443-AC16-2BEE37540EB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9B6E6DBD-002C-A34B-9367-22BBCDA955B7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A811992-F15C-4947-AC9E-B19865DD1A20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BD2353-4A4D-EF47-931F-08E12AB3FF95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36E04A6-A162-B749-BC85-21A10150B9D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97AB5EE-DA92-8846-97C5-90D96B9DBBDE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70E67DA-41F7-4C43-81DC-3E9B7271BEBD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7C670F9-7A65-0840-AB24-8B47B66172BD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1D13615-958C-704F-A655-43E867247D4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AE2520A5-2C82-764A-8057-CB5C5E5C8B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6AE4E7A-1579-0D41-B6B7-E34EFE357898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F47440C5-9A3F-7040-84EF-4A948BB8B5B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B848298C-F647-CD42-B366-32ABA726C0D4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96ECBD7-5BFC-8C43-AD64-CB96F957D3C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31765C95-5924-404B-9BE3-882002C47FEC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0619E29-EBD9-F04F-BDBA-4311E867A8DF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B7697191-6722-A948-9DAA-9E746760F00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90" name="Right Arrow 89">
              <a:extLst>
                <a:ext uri="{FF2B5EF4-FFF2-40B4-BE49-F238E27FC236}">
                  <a16:creationId xmlns:a16="http://schemas.microsoft.com/office/drawing/2014/main" id="{CDBB675C-5A6C-314F-B382-4EB9818B03A1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A0BCE8E-FFE0-9447-BFF2-C0CA42B7CFA4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93" name="Picture 92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8F667ABD-E295-214A-B250-DC938CEC3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06911EC-958E-E74A-A371-2A3A94BB0B2B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966A8D-DFD9-A846-B4F6-41355EBE1264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EF4830-EA95-3A4F-8E40-22B3535DC006}"/>
              </a:ext>
            </a:extLst>
          </p:cNvPr>
          <p:cNvGrpSpPr/>
          <p:nvPr/>
        </p:nvGrpSpPr>
        <p:grpSpPr>
          <a:xfrm>
            <a:off x="2214346" y="1864698"/>
            <a:ext cx="5350329" cy="1033143"/>
            <a:chOff x="1757146" y="1407498"/>
            <a:chExt cx="5350329" cy="103314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63ACD1-C8A7-5D40-954F-84F46A1657D5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FAE8D9A-36FF-2B49-AE4A-A8DB66E1371C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35" name="Picture 2" descr="Image result for businessman clipart">
                <a:extLst>
                  <a:ext uri="{FF2B5EF4-FFF2-40B4-BE49-F238E27FC236}">
                    <a16:creationId xmlns:a16="http://schemas.microsoft.com/office/drawing/2014/main" id="{5954871E-AB1D-2340-8E8F-02719AC1E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D4A98285-66B6-C24F-B95C-0015925681DE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2D381836-14D3-264F-A61C-77457B13F4D3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256C470-9EE3-4A42-B4AD-6304B15B0EE1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72FC1F7-9CE0-3E4F-8670-FA26CB2B0DA6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0F0917D-B998-AE48-A640-CB8A3ACE0CA0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F42C8C73-CAD3-C540-ACFB-705D0A9822A7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49136E69-2128-4744-B753-2F2E3697018C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0708B194-E773-BF46-AAAC-9405A67E64C4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BDE127E4-AAD6-D448-B1B0-1EFB66448E53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A0A2417E-1D46-6740-BB07-48E112BE876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5CD9F918-3DA5-4644-BD1C-B99CAE887344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FA3D0E-95B7-1740-A325-E32156916CF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90DBCB7-648F-DD42-8A07-B6DBCCE39A6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E24C832-DE01-5C4F-A2EE-07AA0C08298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E1FD76E8-DE84-8348-B892-00195E43689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7D5E701-FD33-354C-AD88-F1BAD614576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C290B-D90D-2247-B480-905656824F90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6" name="Right Arrow 115">
              <a:extLst>
                <a:ext uri="{FF2B5EF4-FFF2-40B4-BE49-F238E27FC236}">
                  <a16:creationId xmlns:a16="http://schemas.microsoft.com/office/drawing/2014/main" id="{1ABBB967-EF98-7E4E-A9D3-FFB2FB8A034F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D550844-8167-6548-86A7-835ACD8F319D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119" name="Picture 118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CA85CBCC-D836-3345-8D82-1A390FFAB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85D2FEB-F9CC-464E-B7E6-3C4F5AE91D8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6BE1C5-40BD-F340-A70F-68BEAEE14F6E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7D9A1AC-9140-E442-8813-84B8C25476B0}"/>
              </a:ext>
            </a:extLst>
          </p:cNvPr>
          <p:cNvGrpSpPr/>
          <p:nvPr/>
        </p:nvGrpSpPr>
        <p:grpSpPr>
          <a:xfrm>
            <a:off x="1852069" y="5047907"/>
            <a:ext cx="5350329" cy="1019206"/>
            <a:chOff x="1699669" y="4895507"/>
            <a:chExt cx="5350329" cy="1019206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3D1ED61-F0DE-6945-BCE2-A71D8F276C5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21">
              <a:extLst>
                <a:ext uri="{FF2B5EF4-FFF2-40B4-BE49-F238E27FC236}">
                  <a16:creationId xmlns:a16="http://schemas.microsoft.com/office/drawing/2014/main" id="{0304D97D-EB55-EB47-B7C6-C9F9FA7BBA43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52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70606C72-31CB-1D4C-A33C-183F14F3A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5897AB5-CDD2-D642-AF53-7AD91F5D58E0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C0D9716-C1C7-8446-9ACE-450E6558C550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7E977B3-081E-EE4F-A7BF-E6AA330DDE23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50" name="Picture 149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46EC828-CFB8-E94C-8C3B-568B9A2A3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C63EBA9-31B1-4F46-92D4-35EDCFBF698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2" name="Right Arrow 141">
              <a:extLst>
                <a:ext uri="{FF2B5EF4-FFF2-40B4-BE49-F238E27FC236}">
                  <a16:creationId xmlns:a16="http://schemas.microsoft.com/office/drawing/2014/main" id="{52EC75E9-C158-6F4A-9E5D-7378B9A48194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782A243-3DD0-EE4A-B70E-58CCF6E16029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7C910BF-4C8C-D544-82DF-6932166C9543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023BB553-57C7-B54B-B773-BED2F1106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46" name="Picture 2" descr="Image result for KVM logo png">
                <a:extLst>
                  <a:ext uri="{FF2B5EF4-FFF2-40B4-BE49-F238E27FC236}">
                    <a16:creationId xmlns:a16="http://schemas.microsoft.com/office/drawing/2014/main" id="{2B39D713-4712-B747-B882-85B3C5514D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8310E146-9633-2341-8FF1-206F70E0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B67727F-1BF4-A644-81CF-77994A0CD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0D07AE98-749F-AE49-9F47-E99575B79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8A8EAE-A9DF-7349-BC7C-C12B7C8DDC78}"/>
              </a:ext>
            </a:extLst>
          </p:cNvPr>
          <p:cNvGrpSpPr/>
          <p:nvPr/>
        </p:nvGrpSpPr>
        <p:grpSpPr>
          <a:xfrm>
            <a:off x="2004469" y="5200307"/>
            <a:ext cx="5350329" cy="1019206"/>
            <a:chOff x="1699669" y="4895507"/>
            <a:chExt cx="5350329" cy="1019206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2FF3022-3665-BA4F-A7E3-FE1ABCE7029D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21">
              <a:extLst>
                <a:ext uri="{FF2B5EF4-FFF2-40B4-BE49-F238E27FC236}">
                  <a16:creationId xmlns:a16="http://schemas.microsoft.com/office/drawing/2014/main" id="{5A34D587-84E7-C24E-A669-4CDFA4D7A362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6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F02F440C-AE81-534D-910C-B5EFE3D576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ECB3E14-CF30-7346-9E38-7750A03C63B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57" name="Right Arrow 156">
              <a:extLst>
                <a:ext uri="{FF2B5EF4-FFF2-40B4-BE49-F238E27FC236}">
                  <a16:creationId xmlns:a16="http://schemas.microsoft.com/office/drawing/2014/main" id="{95330A04-17AF-7949-9E2E-7ACD11CA80B4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799AFA3-10C6-7F4F-9E2D-7A22A25C705C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67" name="Picture 1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67D33AE-0966-924B-86B6-B032EBEC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2FD990D8-B332-B94B-96CA-D8A4186B8CD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Right Arrow 158">
              <a:extLst>
                <a:ext uri="{FF2B5EF4-FFF2-40B4-BE49-F238E27FC236}">
                  <a16:creationId xmlns:a16="http://schemas.microsoft.com/office/drawing/2014/main" id="{3CABC403-BBD1-DC4E-8684-4F35C776C5AF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D1476D3-E382-7141-91D6-364406053117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C254627-A517-8B4A-A20F-C2C4B454776E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8B9791F5-6642-384F-B54D-97A3E875A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63" name="Picture 2" descr="Image result for KVM logo png">
                <a:extLst>
                  <a:ext uri="{FF2B5EF4-FFF2-40B4-BE49-F238E27FC236}">
                    <a16:creationId xmlns:a16="http://schemas.microsoft.com/office/drawing/2014/main" id="{6B0935B0-C391-A44F-911D-ABB89CD9E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14DC4500-6F15-9C4D-8C8A-080D74197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9B8DC1B3-026C-F04F-85F0-5A3150BBC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F5330782-1036-464E-B7FE-A2F066886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E800A0-5F8B-D24B-8529-2F577AC60FEE}"/>
              </a:ext>
            </a:extLst>
          </p:cNvPr>
          <p:cNvGrpSpPr/>
          <p:nvPr/>
        </p:nvGrpSpPr>
        <p:grpSpPr>
          <a:xfrm>
            <a:off x="2156869" y="5352707"/>
            <a:ext cx="5350329" cy="1019206"/>
            <a:chOff x="1699669" y="4895507"/>
            <a:chExt cx="5350329" cy="101920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709D01A-C96C-034B-8F09-5F7072BC154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3" name="Group 21">
              <a:extLst>
                <a:ext uri="{FF2B5EF4-FFF2-40B4-BE49-F238E27FC236}">
                  <a16:creationId xmlns:a16="http://schemas.microsoft.com/office/drawing/2014/main" id="{67BF4933-067E-B84B-ACE4-EADCBB83B1D7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86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DA29BAC-805A-BA4F-9C33-4EA6FA935A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A049B27-3517-5647-A11E-011984FFFB02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74" name="Right Arrow 173">
              <a:extLst>
                <a:ext uri="{FF2B5EF4-FFF2-40B4-BE49-F238E27FC236}">
                  <a16:creationId xmlns:a16="http://schemas.microsoft.com/office/drawing/2014/main" id="{81CBA665-660D-6F47-BA65-DE2936AC05D1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10621B9-7973-8946-8191-7FF583E9D0FB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84" name="Picture 18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7A0BF2A-912E-9342-AC01-9467E637B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F64B4EF9-6AFF-784D-8AEC-54EDE9037637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6" name="Right Arrow 175">
              <a:extLst>
                <a:ext uri="{FF2B5EF4-FFF2-40B4-BE49-F238E27FC236}">
                  <a16:creationId xmlns:a16="http://schemas.microsoft.com/office/drawing/2014/main" id="{4F9A87B0-9836-D247-9038-28968E67AB21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B4D76AA-64D6-4246-8545-99706D070E55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8262437-105D-8945-AA34-F00CBCDB56FB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74B2F8E0-202C-BD4A-B1C2-E947CFCCA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80" name="Picture 2" descr="Image result for KVM logo png">
                <a:extLst>
                  <a:ext uri="{FF2B5EF4-FFF2-40B4-BE49-F238E27FC236}">
                    <a16:creationId xmlns:a16="http://schemas.microsoft.com/office/drawing/2014/main" id="{5209EB12-DD89-9849-98ED-6360FB3C17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AC546522-7F1E-F64F-ADB3-E20E6D070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AE5BAC39-0C2A-324A-9DD1-800819A06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83" name="Picture 182">
                <a:extLst>
                  <a:ext uri="{FF2B5EF4-FFF2-40B4-BE49-F238E27FC236}">
                    <a16:creationId xmlns:a16="http://schemas.microsoft.com/office/drawing/2014/main" id="{F37DD631-C7CC-694A-8DF6-FF272BCFD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26069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E921A-8C6A-A04D-AA9B-5CF6C6D9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VNFs are not ready</a:t>
            </a:r>
            <a:r>
              <a:rPr lang="en-US" dirty="0"/>
              <a:t> yet to be cloud native.</a:t>
            </a:r>
          </a:p>
          <a:p>
            <a:pPr>
              <a:lnSpc>
                <a:spcPct val="150000"/>
              </a:lnSpc>
            </a:pPr>
            <a:r>
              <a:rPr lang="en-US" dirty="0"/>
              <a:t>VNFs/CNFs still have </a:t>
            </a:r>
            <a:r>
              <a:rPr lang="en-US" dirty="0">
                <a:solidFill>
                  <a:srgbClr val="FF0000"/>
                </a:solidFill>
              </a:rPr>
              <a:t>hardware decencies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There are still </a:t>
            </a:r>
            <a:r>
              <a:rPr lang="en-US" dirty="0">
                <a:solidFill>
                  <a:srgbClr val="FF0000"/>
                </a:solidFill>
              </a:rPr>
              <a:t>technical challenges</a:t>
            </a:r>
            <a:r>
              <a:rPr lang="en-US" dirty="0"/>
              <a:t> to move to cloud native (such as performance/latency, state, load balancing).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C0F4B0-9B3C-7146-96EF-0ECEA0E42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need for a transition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AA777-13B9-FA43-93EF-1BFF5EAEBE87}"/>
              </a:ext>
            </a:extLst>
          </p:cNvPr>
          <p:cNvSpPr txBox="1"/>
          <p:nvPr/>
        </p:nvSpPr>
        <p:spPr>
          <a:xfrm>
            <a:off x="3940324" y="4808923"/>
            <a:ext cx="337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a transition Plan.</a:t>
            </a:r>
          </a:p>
        </p:txBody>
      </p:sp>
      <p:sp>
        <p:nvSpPr>
          <p:cNvPr id="6" name="Striped Right Arrow 5">
            <a:extLst>
              <a:ext uri="{FF2B5EF4-FFF2-40B4-BE49-F238E27FC236}">
                <a16:creationId xmlns:a16="http://schemas.microsoft.com/office/drawing/2014/main" id="{A3D0F6FB-26D5-2B48-9E47-159F05535FFF}"/>
              </a:ext>
            </a:extLst>
          </p:cNvPr>
          <p:cNvSpPr/>
          <p:nvPr/>
        </p:nvSpPr>
        <p:spPr>
          <a:xfrm>
            <a:off x="3289301" y="5014912"/>
            <a:ext cx="5130799" cy="10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5A7474-8267-FE4A-B435-FABEA02E5576}"/>
              </a:ext>
            </a:extLst>
          </p:cNvPr>
          <p:cNvSpPr/>
          <p:nvPr/>
        </p:nvSpPr>
        <p:spPr>
          <a:xfrm>
            <a:off x="1286762" y="5039756"/>
            <a:ext cx="1494538" cy="926068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State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F172B2-964B-154A-B5EE-EADF062BCE29}"/>
              </a:ext>
            </a:extLst>
          </p:cNvPr>
          <p:cNvSpPr/>
          <p:nvPr/>
        </p:nvSpPr>
        <p:spPr>
          <a:xfrm>
            <a:off x="8902700" y="5059878"/>
            <a:ext cx="1494538" cy="926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Target State</a:t>
            </a:r>
          </a:p>
        </p:txBody>
      </p:sp>
    </p:spTree>
    <p:extLst>
      <p:ext uri="{BB962C8B-B14F-4D97-AF65-F5344CB8AC3E}">
        <p14:creationId xmlns:p14="http://schemas.microsoft.com/office/powerpoint/2010/main" val="1894123153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289BFE-8EA3-8843-A56C-265D97FFCA62}"/>
              </a:ext>
            </a:extLst>
          </p:cNvPr>
          <p:cNvSpPr/>
          <p:nvPr/>
        </p:nvSpPr>
        <p:spPr>
          <a:xfrm>
            <a:off x="6415540" y="2304799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281BB-C399-314A-9674-E90F7BBB7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006" y="2469477"/>
            <a:ext cx="4769408" cy="35020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10813D"/>
                </a:solidFill>
              </a:rPr>
              <a:t>Fully Conformant</a:t>
            </a:r>
            <a:r>
              <a:rPr lang="en-US" sz="2000" dirty="0">
                <a:solidFill>
                  <a:srgbClr val="10813D"/>
                </a:solidFill>
              </a:rPr>
              <a:t>: </a:t>
            </a:r>
            <a:r>
              <a:rPr lang="en-US" sz="1800" dirty="0"/>
              <a:t>VNFs/CNFs or NFVI are written and designed to be fully conformant to CNTT specs with no use of any of the allowed Exceptions.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Conformant with Exceptions</a:t>
            </a:r>
            <a:r>
              <a:rPr lang="en-US" sz="2000" dirty="0"/>
              <a:t>: VNFs/CNFs or NFVI are written and designed to be conformant to CNTT with one or more of the allowed Exceptions used.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219559-B2F5-8B4B-8B11-F8499DA19A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 Levels of Conformance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E23BAA3-8E12-E247-817E-04762CB91E9C}"/>
              </a:ext>
            </a:extLst>
          </p:cNvPr>
          <p:cNvSpPr/>
          <p:nvPr/>
        </p:nvSpPr>
        <p:spPr>
          <a:xfrm>
            <a:off x="991072" y="2344678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2EA04-7770-CF42-B262-2D60ADB838B0}"/>
              </a:ext>
            </a:extLst>
          </p:cNvPr>
          <p:cNvGrpSpPr/>
          <p:nvPr/>
        </p:nvGrpSpPr>
        <p:grpSpPr>
          <a:xfrm>
            <a:off x="1738795" y="1314370"/>
            <a:ext cx="1574453" cy="1168400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7B16D934-4D6B-3241-99AF-AADC60E9D191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17495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732F81B9-000A-714F-BC2D-9A88FA1FAEB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1A494-B153-DF41-8CF0-2644FFC36641}"/>
              </a:ext>
            </a:extLst>
          </p:cNvPr>
          <p:cNvGrpSpPr/>
          <p:nvPr/>
        </p:nvGrpSpPr>
        <p:grpSpPr>
          <a:xfrm>
            <a:off x="3561613" y="1314370"/>
            <a:ext cx="1625600" cy="1197691"/>
            <a:chOff x="4876800" y="5340565"/>
            <a:chExt cx="1625600" cy="11976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CC0722-1876-9046-9FEF-011DA85CA334}"/>
                </a:ext>
              </a:extLst>
            </p:cNvPr>
            <p:cNvSpPr/>
            <p:nvPr/>
          </p:nvSpPr>
          <p:spPr>
            <a:xfrm>
              <a:off x="4876800" y="5340565"/>
              <a:ext cx="1625600" cy="11519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F6881F-8EA4-9149-9213-F2BD93212710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0F7E2FA-D131-B545-A799-EE5B68E55315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6EB2EA8-AC4E-9348-A8FD-B0E9CDC3A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16" name="Picture 2" descr="Image result for KVM logo png">
                  <a:extLst>
                    <a:ext uri="{FF2B5EF4-FFF2-40B4-BE49-F238E27FC236}">
                      <a16:creationId xmlns:a16="http://schemas.microsoft.com/office/drawing/2014/main" id="{04499728-214C-244B-B10E-3BEFBE1563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05C2D0-4EC6-984E-9CF6-B0CBF8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680D93F-CE1D-A243-9857-5A3A958D4D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7B2F778-97D2-3D41-B8A1-DE5CF03DD7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6B1FBE-5B93-1F4C-BF62-EE28E62A20BF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632E98-719F-D14A-8076-417F1CE252F4}"/>
              </a:ext>
            </a:extLst>
          </p:cNvPr>
          <p:cNvSpPr txBox="1">
            <a:spLocks/>
          </p:cNvSpPr>
          <p:nvPr/>
        </p:nvSpPr>
        <p:spPr>
          <a:xfrm>
            <a:off x="6561137" y="2392209"/>
            <a:ext cx="4597642" cy="3419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Technology Exceptions </a:t>
            </a:r>
            <a:r>
              <a:rPr lang="en-US" sz="2000" dirty="0"/>
              <a:t>: </a:t>
            </a:r>
            <a:r>
              <a:rPr lang="en-US" sz="1800" dirty="0"/>
              <a:t>Using specific technologies that are considered non conformant to CNTT principles (such as PCIe Direct Assignment, exposure of hardware features to VNFs/CNFs).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Version Exceptions</a:t>
            </a:r>
            <a:r>
              <a:rPr lang="en-US" sz="2000" dirty="0"/>
              <a:t>: Using Versions of  Software components, , APIs, or Hardware that are different from the one specified in the Specs.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67685-D0BC-FE4F-9763-63BADB4BB2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314" y="1324002"/>
            <a:ext cx="997728" cy="9578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585C2-3138-DD4D-AB3F-687289CD5A04}"/>
              </a:ext>
            </a:extLst>
          </p:cNvPr>
          <p:cNvGrpSpPr/>
          <p:nvPr/>
        </p:nvGrpSpPr>
        <p:grpSpPr>
          <a:xfrm>
            <a:off x="10548356" y="464314"/>
            <a:ext cx="1220845" cy="737974"/>
            <a:chOff x="9538813" y="405399"/>
            <a:chExt cx="1220845" cy="737974"/>
          </a:xfrm>
        </p:grpSpPr>
        <p:pic>
          <p:nvPicPr>
            <p:cNvPr id="23" name="Content Placeholder 5">
              <a:extLst>
                <a:ext uri="{FF2B5EF4-FFF2-40B4-BE49-F238E27FC236}">
                  <a16:creationId xmlns:a16="http://schemas.microsoft.com/office/drawing/2014/main" id="{CBBD589A-86F3-6643-BF9E-6CE8FD03C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3CCA1B-0D41-024B-940A-C79A35613D87}"/>
                </a:ext>
              </a:extLst>
            </p:cNvPr>
            <p:cNvSpPr txBox="1"/>
            <p:nvPr/>
          </p:nvSpPr>
          <p:spPr>
            <a:xfrm>
              <a:off x="10190270" y="488729"/>
              <a:ext cx="5693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9"/>
                </a:rPr>
                <a:t>893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8753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089654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694182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391918" y="2574933"/>
            <a:ext cx="1697736" cy="337738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VNF/CNFs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694182" y="3095802"/>
            <a:ext cx="5093208" cy="1835199"/>
          </a:xfrm>
          <a:prstGeom prst="roundRect">
            <a:avLst>
              <a:gd name="adj" fmla="val 4513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VNF/CNF Transition Generations</a:t>
            </a:r>
          </a:p>
          <a:p>
            <a:pPr algn="ctr" defTabSz="457154">
              <a:defRPr/>
            </a:pP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694181" y="2562336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794389" y="3847111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462508" y="3847111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04119E-FC86-324C-A437-5CBB79305BA7}"/>
              </a:ext>
            </a:extLst>
          </p:cNvPr>
          <p:cNvGrpSpPr/>
          <p:nvPr/>
        </p:nvGrpSpPr>
        <p:grpSpPr>
          <a:xfrm>
            <a:off x="965486" y="1301077"/>
            <a:ext cx="1000576" cy="615458"/>
            <a:chOff x="1591979" y="1048574"/>
            <a:chExt cx="1000576" cy="615458"/>
          </a:xfrm>
        </p:grpSpPr>
        <p:sp>
          <p:nvSpPr>
            <p:cNvPr id="123" name="Rounded Rectangle 14">
              <a:extLst>
                <a:ext uri="{FF2B5EF4-FFF2-40B4-BE49-F238E27FC236}">
                  <a16:creationId xmlns:a16="http://schemas.microsoft.com/office/drawing/2014/main" id="{C86F9175-92B2-BB45-AD51-CB103D0FAB7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24" name="椭圆 14">
              <a:extLst>
                <a:ext uri="{FF2B5EF4-FFF2-40B4-BE49-F238E27FC236}">
                  <a16:creationId xmlns:a16="http://schemas.microsoft.com/office/drawing/2014/main" id="{95DBE32D-C09D-8844-AD38-F3C3053C138C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970AD51-2CCD-6C45-8D85-E10308450CF7}"/>
              </a:ext>
            </a:extLst>
          </p:cNvPr>
          <p:cNvCxnSpPr>
            <a:cxnSpLocks/>
          </p:cNvCxnSpPr>
          <p:nvPr/>
        </p:nvCxnSpPr>
        <p:spPr>
          <a:xfrm>
            <a:off x="1465774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97B80F4-8F7D-9944-9838-16B3F5735E7D}"/>
              </a:ext>
            </a:extLst>
          </p:cNvPr>
          <p:cNvGrpSpPr/>
          <p:nvPr/>
        </p:nvGrpSpPr>
        <p:grpSpPr>
          <a:xfrm>
            <a:off x="2740498" y="1301077"/>
            <a:ext cx="1000576" cy="615458"/>
            <a:chOff x="1591979" y="1048574"/>
            <a:chExt cx="1000576" cy="615458"/>
          </a:xfrm>
        </p:grpSpPr>
        <p:sp>
          <p:nvSpPr>
            <p:cNvPr id="164" name="Rounded Rectangle 14">
              <a:extLst>
                <a:ext uri="{FF2B5EF4-FFF2-40B4-BE49-F238E27FC236}">
                  <a16:creationId xmlns:a16="http://schemas.microsoft.com/office/drawing/2014/main" id="{9B98760F-1D91-494C-BF08-71C98959B7C5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65" name="椭圆 14">
              <a:extLst>
                <a:ext uri="{FF2B5EF4-FFF2-40B4-BE49-F238E27FC236}">
                  <a16:creationId xmlns:a16="http://schemas.microsoft.com/office/drawing/2014/main" id="{66A15BA2-E857-4040-925D-7947E943199B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91D0E09-1F17-D04E-85BA-0DFAEB5609D3}"/>
              </a:ext>
            </a:extLst>
          </p:cNvPr>
          <p:cNvCxnSpPr>
            <a:cxnSpLocks/>
          </p:cNvCxnSpPr>
          <p:nvPr/>
        </p:nvCxnSpPr>
        <p:spPr>
          <a:xfrm>
            <a:off x="3240786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189861" y="3847111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D60B0B-3209-514B-9B0F-F93CD19C8962}"/>
              </a:ext>
            </a:extLst>
          </p:cNvPr>
          <p:cNvGrpSpPr/>
          <p:nvPr/>
        </p:nvGrpSpPr>
        <p:grpSpPr>
          <a:xfrm>
            <a:off x="4515510" y="1301077"/>
            <a:ext cx="1000576" cy="615458"/>
            <a:chOff x="1591979" y="1048574"/>
            <a:chExt cx="1000576" cy="615458"/>
          </a:xfrm>
        </p:grpSpPr>
        <p:sp>
          <p:nvSpPr>
            <p:cNvPr id="94" name="Rounded Rectangle 14">
              <a:extLst>
                <a:ext uri="{FF2B5EF4-FFF2-40B4-BE49-F238E27FC236}">
                  <a16:creationId xmlns:a16="http://schemas.microsoft.com/office/drawing/2014/main" id="{E1386D66-3C2F-5E47-9E77-810978C6B3B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5" name="椭圆 14">
              <a:extLst>
                <a:ext uri="{FF2B5EF4-FFF2-40B4-BE49-F238E27FC236}">
                  <a16:creationId xmlns:a16="http://schemas.microsoft.com/office/drawing/2014/main" id="{1DF969E5-C672-6048-A161-710448E5892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7DD0796-CE9C-454C-8968-6949D532D221}"/>
              </a:ext>
            </a:extLst>
          </p:cNvPr>
          <p:cNvCxnSpPr>
            <a:cxnSpLocks/>
          </p:cNvCxnSpPr>
          <p:nvPr/>
        </p:nvCxnSpPr>
        <p:spPr>
          <a:xfrm>
            <a:off x="5015798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588673" y="5023559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522" y="1301077"/>
            <a:ext cx="5413749" cy="460344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Fewer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 each CNTT Release, VNF/CNF can be either: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Fully Conformant:</a:t>
            </a:r>
            <a:r>
              <a:rPr lang="en-US" sz="1800" dirty="0"/>
              <a:t> No Exception used.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Conformant with Exception</a:t>
            </a:r>
            <a:r>
              <a:rPr lang="en-US" sz="1800" dirty="0"/>
              <a:t>: One or More of the allowed Exceptions in RM has been used.  </a:t>
            </a:r>
          </a:p>
          <a:p>
            <a:pPr lvl="1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325594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130944" y="1756937"/>
            <a:ext cx="1697736" cy="2921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735472" y="1750546"/>
            <a:ext cx="1697736" cy="2927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433208" y="1756937"/>
            <a:ext cx="1697736" cy="292152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NFVI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735472" y="2841686"/>
            <a:ext cx="5093208" cy="1527113"/>
          </a:xfrm>
          <a:prstGeom prst="roundRect">
            <a:avLst>
              <a:gd name="adj" fmla="val 4513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</a:rPr>
              <a:t> – </a:t>
            </a:r>
            <a:r>
              <a:rPr lang="en-GB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735472" y="4387545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835679" y="3271755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 </a:t>
              </a:r>
            </a:p>
            <a:p>
              <a:pPr algn="ctr"/>
              <a:r>
                <a:rPr lang="en-US" sz="1100" b="1" dirty="0"/>
                <a:t>Exception Item 3 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503798" y="3271755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231151" y="3271755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</p:txBody>
        </p:sp>
      </p:grp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633985" y="2228271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2784" y="1743128"/>
            <a:ext cx="5671897" cy="4749347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/>
              <a:t>Less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For each CNTT Release,  NFVI can be either:</a:t>
            </a:r>
            <a:endParaRPr lang="en-US" sz="1600" b="1" dirty="0"/>
          </a:p>
          <a:p>
            <a:pPr lvl="1">
              <a:lnSpc>
                <a:spcPct val="200000"/>
              </a:lnSpc>
            </a:pPr>
            <a:r>
              <a:rPr lang="en-US" sz="1600" b="1" dirty="0"/>
              <a:t>Fully Conformant:</a:t>
            </a:r>
            <a:r>
              <a:rPr lang="en-US" sz="1600" dirty="0"/>
              <a:t> Support Target Architecture with all RM Exceptions supported. There should be a technology choice in RA to support RM Exceptions. However, none of the Exceptions allowed in RA has been used.</a:t>
            </a:r>
          </a:p>
          <a:p>
            <a:pPr lvl="1">
              <a:lnSpc>
                <a:spcPct val="200000"/>
              </a:lnSpc>
            </a:pPr>
            <a:r>
              <a:rPr lang="en-US" sz="1600" b="1" dirty="0"/>
              <a:t>Conformant with Exceptions</a:t>
            </a:r>
            <a:r>
              <a:rPr lang="en-US" sz="1600" dirty="0"/>
              <a:t>: One or more of the allowed exceptions in RA are used.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EB51E-E178-494A-A6B8-BB79BBA33C7E}"/>
              </a:ext>
            </a:extLst>
          </p:cNvPr>
          <p:cNvGrpSpPr/>
          <p:nvPr/>
        </p:nvGrpSpPr>
        <p:grpSpPr>
          <a:xfrm>
            <a:off x="796713" y="5163368"/>
            <a:ext cx="1625600" cy="1057669"/>
            <a:chOff x="4876800" y="5480587"/>
            <a:chExt cx="1625600" cy="105766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060285-D1CD-6444-94B8-B5B0FBFF732E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71FB66-B523-7144-A758-047ED78810D7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9CCA44C-C857-A64A-9EAC-A28C95CDAC23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56BE5AF7-9FC1-8749-B74C-3FEE8B517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55" name="Picture 2" descr="Image result for KVM logo png">
                  <a:extLst>
                    <a:ext uri="{FF2B5EF4-FFF2-40B4-BE49-F238E27FC236}">
                      <a16:creationId xmlns:a16="http://schemas.microsoft.com/office/drawing/2014/main" id="{B42F5726-E73D-9E4B-965C-282A0150C6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EA2DD248-E32A-1F45-952E-F1F5F6D54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4C4816D9-C229-3C42-8A4B-9EE23740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1DD573A-A5F9-504B-B5CF-8FCE06C7E3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33ECDC-B15C-8841-89FD-CE3EAA80F5AD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BD23BF-2208-4540-9DDA-AAB7A7E4005A}"/>
              </a:ext>
            </a:extLst>
          </p:cNvPr>
          <p:cNvGrpSpPr/>
          <p:nvPr/>
        </p:nvGrpSpPr>
        <p:grpSpPr>
          <a:xfrm>
            <a:off x="2486009" y="5163368"/>
            <a:ext cx="1625600" cy="1057669"/>
            <a:chOff x="4876800" y="5480587"/>
            <a:chExt cx="1625600" cy="105766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046A66E-74C5-3B4D-A558-ABEE3956EBD6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0F40A7B-AB85-3E44-911F-96FC4C480B8F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629B6A5-93EE-414F-B1BF-657EE2EB8B19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739ECE80-1021-8845-A0CD-3D8CD8547A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69" name="Picture 2" descr="Image result for KVM logo png">
                  <a:extLst>
                    <a:ext uri="{FF2B5EF4-FFF2-40B4-BE49-F238E27FC236}">
                      <a16:creationId xmlns:a16="http://schemas.microsoft.com/office/drawing/2014/main" id="{3C197850-3FB5-D84D-A6DB-3E6EEC02D2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5CA461B4-A2B1-5E40-B3F2-4F54A9B8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64521D13-B7C9-2849-852E-173B18262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B5AF9A75-8A5C-D34B-B02F-C486DF28B1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8DDD09-6642-C94E-8A93-D83F17412DE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1DCF95-D3E6-6047-BE49-9B5FA1975B03}"/>
              </a:ext>
            </a:extLst>
          </p:cNvPr>
          <p:cNvGrpSpPr/>
          <p:nvPr/>
        </p:nvGrpSpPr>
        <p:grpSpPr>
          <a:xfrm>
            <a:off x="4175305" y="5153909"/>
            <a:ext cx="1625600" cy="1057669"/>
            <a:chOff x="4876800" y="5480587"/>
            <a:chExt cx="1625600" cy="1057669"/>
          </a:xfrm>
        </p:grpSpPr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DDB2132-1E2B-4846-AEAA-5D845B60832C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E3C289E-6F35-E54D-B1C8-A975F8D592E4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9F47726B-7C61-0A46-A62A-D40148300FA0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0365498B-46A3-574D-B5E6-0A74BD579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87" name="Picture 2" descr="Image result for KVM logo png">
                  <a:extLst>
                    <a:ext uri="{FF2B5EF4-FFF2-40B4-BE49-F238E27FC236}">
                      <a16:creationId xmlns:a16="http://schemas.microsoft.com/office/drawing/2014/main" id="{5B8CF06C-F1B9-D945-BCB2-86ED1C9356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150585CF-8A5B-C343-8B4B-803D9633F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84B67CA6-D38B-8B45-95EB-0A65FD026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A2257E59-C0D1-AA49-8A9A-7A94EF90B9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BBD2A81-95A4-3A4C-96E4-18319F63205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218658-9060-2D42-9076-83EC672CE935}"/>
              </a:ext>
            </a:extLst>
          </p:cNvPr>
          <p:cNvCxnSpPr>
            <a:cxnSpLocks/>
          </p:cNvCxnSpPr>
          <p:nvPr/>
        </p:nvCxnSpPr>
        <p:spPr>
          <a:xfrm flipV="1">
            <a:off x="16562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3F45C49-BCA6-CD44-9A78-A4EA52692CDC}"/>
              </a:ext>
            </a:extLst>
          </p:cNvPr>
          <p:cNvCxnSpPr>
            <a:cxnSpLocks/>
          </p:cNvCxnSpPr>
          <p:nvPr/>
        </p:nvCxnSpPr>
        <p:spPr>
          <a:xfrm flipV="1">
            <a:off x="33199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E382BEF-346C-3E4D-A4FA-6FDCE9906109}"/>
              </a:ext>
            </a:extLst>
          </p:cNvPr>
          <p:cNvCxnSpPr>
            <a:cxnSpLocks/>
          </p:cNvCxnSpPr>
          <p:nvPr/>
        </p:nvCxnSpPr>
        <p:spPr>
          <a:xfrm flipV="1">
            <a:off x="49963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5189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3DF18F-BAA7-8A4A-9856-834DD058BE84}"/>
              </a:ext>
            </a:extLst>
          </p:cNvPr>
          <p:cNvSpPr txBox="1"/>
          <p:nvPr/>
        </p:nvSpPr>
        <p:spPr>
          <a:xfrm>
            <a:off x="5280338" y="3244334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44FD322-ED05-754C-85C2-2B2EA724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State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445117848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9D9358-06DE-3B49-A504-12C7AE6D1DD6}"/>
              </a:ext>
            </a:extLst>
          </p:cNvPr>
          <p:cNvSpPr/>
          <p:nvPr/>
        </p:nvSpPr>
        <p:spPr>
          <a:xfrm>
            <a:off x="1369471" y="2134357"/>
            <a:ext cx="3030615" cy="1549306"/>
          </a:xfrm>
          <a:prstGeom prst="roundRect">
            <a:avLst>
              <a:gd name="adj" fmla="val 9776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BFAD86-1A8A-A94D-A4ED-E0BFB0F697A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Exceptions Policies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2F461C-4DFC-5F43-A9F1-3E0145462512}"/>
              </a:ext>
            </a:extLst>
          </p:cNvPr>
          <p:cNvSpPr/>
          <p:nvPr/>
        </p:nvSpPr>
        <p:spPr>
          <a:xfrm>
            <a:off x="1362500" y="1338190"/>
            <a:ext cx="3030615" cy="738521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481FE4F-8BCF-E44A-99B4-7433EA5C3FAA}"/>
              </a:ext>
            </a:extLst>
          </p:cNvPr>
          <p:cNvSpPr/>
          <p:nvPr/>
        </p:nvSpPr>
        <p:spPr>
          <a:xfrm>
            <a:off x="8052639" y="1301077"/>
            <a:ext cx="3030616" cy="2254923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4F4349-D5DB-6643-A2D1-26B758F02C63}"/>
              </a:ext>
            </a:extLst>
          </p:cNvPr>
          <p:cNvGrpSpPr/>
          <p:nvPr/>
        </p:nvGrpSpPr>
        <p:grpSpPr>
          <a:xfrm>
            <a:off x="2117857" y="2331389"/>
            <a:ext cx="1519900" cy="935674"/>
            <a:chOff x="907468" y="2106573"/>
            <a:chExt cx="1072201" cy="9356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DEB12C-A55D-DF43-87AE-4252A63063C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D390088E-7A06-EB4B-ACBF-F62A048E1FC6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930B30EA-BC37-E641-9800-3EDCC9E46C52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E554EB-80C6-D449-A170-07B77C62E224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0659932-DB7C-5048-B640-264E52BEF0C7}"/>
              </a:ext>
            </a:extLst>
          </p:cNvPr>
          <p:cNvSpPr/>
          <p:nvPr/>
        </p:nvSpPr>
        <p:spPr>
          <a:xfrm>
            <a:off x="8052638" y="3683663"/>
            <a:ext cx="3030617" cy="1549306"/>
          </a:xfrm>
          <a:prstGeom prst="roundRect">
            <a:avLst>
              <a:gd name="adj" fmla="val 8921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A8676-3086-7E4E-A744-1D77A3CE538A}"/>
              </a:ext>
            </a:extLst>
          </p:cNvPr>
          <p:cNvGrpSpPr/>
          <p:nvPr/>
        </p:nvGrpSpPr>
        <p:grpSpPr>
          <a:xfrm>
            <a:off x="8807996" y="3880695"/>
            <a:ext cx="1519900" cy="935674"/>
            <a:chOff x="907468" y="2106573"/>
            <a:chExt cx="1072201" cy="935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509B4F-E88C-364E-8DFE-A9D6B3AB622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250F0FA9-1524-D240-9787-2C2D77294CBD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B33E9AC4-B519-9D49-9B24-E21E40648AC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D06CEA-C4F2-3C40-AA6B-E1674047F271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123C3C0-E579-5846-BD37-37448ADC684D}"/>
              </a:ext>
            </a:extLst>
          </p:cNvPr>
          <p:cNvSpPr/>
          <p:nvPr/>
        </p:nvSpPr>
        <p:spPr>
          <a:xfrm>
            <a:off x="4393114" y="2516361"/>
            <a:ext cx="4214715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014D826-712E-FC4D-B733-3467D7B0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52" y="4002257"/>
            <a:ext cx="7197648" cy="216606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RA Core Components are designed </a:t>
            </a:r>
            <a:r>
              <a:rPr lang="en-US" sz="2000" b="1" dirty="0">
                <a:solidFill>
                  <a:srgbClr val="FF0000"/>
                </a:solidFill>
              </a:rPr>
              <a:t>to fulfill RM-Target </a:t>
            </a:r>
            <a:r>
              <a:rPr lang="en-US" sz="2000" dirty="0"/>
              <a:t>requirements..</a:t>
            </a:r>
          </a:p>
          <a:p>
            <a:r>
              <a:rPr lang="en-US" sz="2000" dirty="0"/>
              <a:t>Exception Items in RM are supported by RA through </a:t>
            </a:r>
            <a:r>
              <a:rPr lang="en-US" sz="2000" b="1" dirty="0">
                <a:solidFill>
                  <a:srgbClr val="FF0000"/>
                </a:solidFill>
              </a:rPr>
              <a:t>plugins/Extensions</a:t>
            </a:r>
            <a:r>
              <a:rPr lang="en-US" sz="2000" dirty="0"/>
              <a:t>.</a:t>
            </a:r>
          </a:p>
          <a:p>
            <a:r>
              <a:rPr lang="en-US" sz="2000" dirty="0"/>
              <a:t>Fully Conformant NFVI </a:t>
            </a:r>
            <a:r>
              <a:rPr lang="en-US" sz="2000" b="1" dirty="0">
                <a:solidFill>
                  <a:srgbClr val="FF0000"/>
                </a:solidFill>
              </a:rPr>
              <a:t>must be able to run </a:t>
            </a:r>
            <a:r>
              <a:rPr lang="en-US" sz="2000" dirty="0"/>
              <a:t>any VNFs/CNF (wither uses RM exceptions or not) with </a:t>
            </a:r>
            <a:r>
              <a:rPr lang="en-US" sz="2000" b="1" dirty="0">
                <a:solidFill>
                  <a:srgbClr val="FF0000"/>
                </a:solidFill>
              </a:rPr>
              <a:t>zero change </a:t>
            </a:r>
            <a:r>
              <a:rPr lang="en-US" sz="2000" dirty="0"/>
              <a:t>in VNFs/CNFs.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132C3-27A6-7740-BA9B-C07566BAF794}"/>
              </a:ext>
            </a:extLst>
          </p:cNvPr>
          <p:cNvSpPr txBox="1"/>
          <p:nvPr/>
        </p:nvSpPr>
        <p:spPr>
          <a:xfrm>
            <a:off x="8607831" y="1546173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Core Components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61B17-5F04-CB42-BB09-43D3C2114171}"/>
              </a:ext>
            </a:extLst>
          </p:cNvPr>
          <p:cNvSpPr txBox="1"/>
          <p:nvPr/>
        </p:nvSpPr>
        <p:spPr>
          <a:xfrm>
            <a:off x="8607830" y="2729964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Plugins/Extensions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030A55C-4975-0943-BE25-78F55CCACFBF}"/>
              </a:ext>
            </a:extLst>
          </p:cNvPr>
          <p:cNvSpPr/>
          <p:nvPr/>
        </p:nvSpPr>
        <p:spPr>
          <a:xfrm>
            <a:off x="4393114" y="1338190"/>
            <a:ext cx="4214716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55150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1EE9-9BDE-D149-80F2-DED004D5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800" y="1638300"/>
            <a:ext cx="4940300" cy="40481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More on </a:t>
            </a:r>
            <a:r>
              <a:rPr lang="en-US" b="1" dirty="0">
                <a:solidFill>
                  <a:srgbClr val="FF0000"/>
                </a:solidFill>
              </a:rPr>
              <a:t>Day 4</a:t>
            </a:r>
            <a:r>
              <a:rPr lang="en-US" b="1" dirty="0"/>
              <a:t> (9:00 – 10:30).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746622-7635-7C47-97B9-FEFAA9556B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 Adoption &amp; Roadmap</a:t>
            </a:r>
          </a:p>
        </p:txBody>
      </p:sp>
    </p:spTree>
    <p:extLst>
      <p:ext uri="{BB962C8B-B14F-4D97-AF65-F5344CB8AC3E}">
        <p14:creationId xmlns:p14="http://schemas.microsoft.com/office/powerpoint/2010/main" val="2690432413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OVP Ph2.0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(14:00 – 15:30)</a:t>
            </a:r>
          </a:p>
        </p:txBody>
      </p:sp>
    </p:spTree>
    <p:extLst>
      <p:ext uri="{BB962C8B-B14F-4D97-AF65-F5344CB8AC3E}">
        <p14:creationId xmlns:p14="http://schemas.microsoft.com/office/powerpoint/2010/main" val="1745721999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714500"/>
            <a:ext cx="8205926" cy="397192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https://etherpad.opnfv.org/p/OVPp2_Kickoff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27F19-C10F-8842-AE49-65D7CDEE71B1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OVP Phase 2.0</a:t>
            </a:r>
          </a:p>
        </p:txBody>
      </p:sp>
    </p:spTree>
    <p:extLst>
      <p:ext uri="{BB962C8B-B14F-4D97-AF65-F5344CB8AC3E}">
        <p14:creationId xmlns:p14="http://schemas.microsoft.com/office/powerpoint/2010/main" val="3010968406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Beyond </a:t>
            </a:r>
            <a:r>
              <a:rPr lang="en-US" sz="4000" b="1" i="1" dirty="0" err="1">
                <a:solidFill>
                  <a:srgbClr val="FFFF00"/>
                </a:solidFill>
              </a:rPr>
              <a:t>Snezka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(16:00 – 16:45)</a:t>
            </a:r>
          </a:p>
        </p:txBody>
      </p:sp>
    </p:spTree>
    <p:extLst>
      <p:ext uri="{BB962C8B-B14F-4D97-AF65-F5344CB8AC3E}">
        <p14:creationId xmlns:p14="http://schemas.microsoft.com/office/powerpoint/2010/main" val="4267925873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What would you like to see?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Beyond </a:t>
            </a:r>
            <a:r>
              <a:rPr lang="en-US" dirty="0" err="1"/>
              <a:t>Snezka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129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Community Structure, Methods, &amp; Tools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(9:45 – 11:45)</a:t>
            </a:r>
          </a:p>
        </p:txBody>
      </p:sp>
    </p:spTree>
    <p:extLst>
      <p:ext uri="{BB962C8B-B14F-4D97-AF65-F5344CB8AC3E}">
        <p14:creationId xmlns:p14="http://schemas.microsoft.com/office/powerpoint/2010/main" val="1949599341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2E4994-38A1-9A4E-964F-91350E726729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Consensus-based Decision Making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1A2D74-3333-1743-954C-413F206BACA8}"/>
              </a:ext>
            </a:extLst>
          </p:cNvPr>
          <p:cNvGrpSpPr/>
          <p:nvPr/>
        </p:nvGrpSpPr>
        <p:grpSpPr>
          <a:xfrm>
            <a:off x="617119" y="2311241"/>
            <a:ext cx="11053326" cy="2004358"/>
            <a:chOff x="617119" y="2912979"/>
            <a:chExt cx="11053326" cy="2004358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ADFDA348-7D69-4241-A5F9-2F601F3DA132}"/>
                </a:ext>
              </a:extLst>
            </p:cNvPr>
            <p:cNvSpPr/>
            <p:nvPr/>
          </p:nvSpPr>
          <p:spPr>
            <a:xfrm>
              <a:off x="617119" y="2918740"/>
              <a:ext cx="10940896" cy="1998597"/>
            </a:xfrm>
            <a:prstGeom prst="roundRect">
              <a:avLst>
                <a:gd name="adj" fmla="val 11165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2341B4-12FE-9C4D-8FDC-4ACBAAC30C37}"/>
                </a:ext>
              </a:extLst>
            </p:cNvPr>
            <p:cNvGrpSpPr/>
            <p:nvPr/>
          </p:nvGrpSpPr>
          <p:grpSpPr>
            <a:xfrm>
              <a:off x="841980" y="3037020"/>
              <a:ext cx="1282787" cy="1695419"/>
              <a:chOff x="963774" y="1555161"/>
              <a:chExt cx="1005399" cy="13788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E44B3-569D-BC4A-8700-EEB616635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511" y="1555161"/>
                <a:ext cx="911924" cy="9840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464B9-0ECB-874E-846E-68F37F8034F0}"/>
                  </a:ext>
                </a:extLst>
              </p:cNvPr>
              <p:cNvSpPr txBox="1"/>
              <p:nvPr/>
            </p:nvSpPr>
            <p:spPr>
              <a:xfrm>
                <a:off x="963774" y="2508496"/>
                <a:ext cx="1005399" cy="42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Voting </a:t>
                </a:r>
              </a:p>
              <a:p>
                <a:pPr algn="ctr"/>
                <a:r>
                  <a:rPr lang="en-US" sz="1400" dirty="0"/>
                  <a:t>Representative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B669BA-12CA-3049-900A-1DE9B8AE98C3}"/>
                </a:ext>
              </a:extLst>
            </p:cNvPr>
            <p:cNvSpPr/>
            <p:nvPr/>
          </p:nvSpPr>
          <p:spPr>
            <a:xfrm>
              <a:off x="2460455" y="4578783"/>
              <a:ext cx="92099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hlinkClick r:id="rId4"/>
                </a:rPr>
                <a:t>https://github.com/cntt-n/CNTT/blob/master/doc/gov/chapters/chapter05.md#52-voting-representatives</a:t>
              </a:r>
              <a:endParaRPr lang="en-US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9281CE-66B4-6D41-BC0E-33391257B9AA}"/>
                </a:ext>
              </a:extLst>
            </p:cNvPr>
            <p:cNvSpPr txBox="1"/>
            <p:nvPr/>
          </p:nvSpPr>
          <p:spPr>
            <a:xfrm>
              <a:off x="2349627" y="2912979"/>
              <a:ext cx="9131026" cy="1694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Physically Attended at least ONE F2F Workshop in the past 6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Attended at least FIVE CNTT Meetings in the past 3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Provided enough Contributions into GitHub.  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E7436-6C16-1C42-9C4D-067AB7E416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35" y="1305780"/>
            <a:ext cx="1358785" cy="903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BB8716-773C-0E49-9E28-1B55487D0270}"/>
              </a:ext>
            </a:extLst>
          </p:cNvPr>
          <p:cNvSpPr txBox="1"/>
          <p:nvPr/>
        </p:nvSpPr>
        <p:spPr>
          <a:xfrm>
            <a:off x="3029019" y="1416740"/>
            <a:ext cx="786646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0813D"/>
                </a:solidFill>
              </a:rPr>
              <a:t> </a:t>
            </a:r>
            <a:r>
              <a:rPr lang="en-US" sz="2800" b="1" dirty="0"/>
              <a:t>Goal is </a:t>
            </a:r>
            <a:r>
              <a:rPr lang="en-US" sz="2800" b="1" dirty="0">
                <a:solidFill>
                  <a:srgbClr val="FF0000"/>
                </a:solidFill>
              </a:rPr>
              <a:t>ALWAYS</a:t>
            </a:r>
            <a:r>
              <a:rPr lang="en-US" sz="2800" b="1" dirty="0"/>
              <a:t> to get consensus on </a:t>
            </a:r>
            <a:r>
              <a:rPr lang="en-US" sz="2800" b="1" dirty="0">
                <a:solidFill>
                  <a:srgbClr val="FF0000"/>
                </a:solidFill>
              </a:rPr>
              <a:t>EVERYTHING</a:t>
            </a:r>
            <a:r>
              <a:rPr lang="en-US" sz="2800" b="1" dirty="0"/>
              <a:t>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10D59A-1A0D-4346-89E3-21CF419E0A08}"/>
              </a:ext>
            </a:extLst>
          </p:cNvPr>
          <p:cNvGrpSpPr/>
          <p:nvPr/>
        </p:nvGrpSpPr>
        <p:grpSpPr>
          <a:xfrm>
            <a:off x="1066296" y="5125130"/>
            <a:ext cx="3206539" cy="700088"/>
            <a:chOff x="-1120613" y="5137754"/>
            <a:chExt cx="3206539" cy="7000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3D775D-8F5D-1B42-8468-54E23EBFF35F}"/>
                </a:ext>
              </a:extLst>
            </p:cNvPr>
            <p:cNvGrpSpPr/>
            <p:nvPr/>
          </p:nvGrpSpPr>
          <p:grpSpPr>
            <a:xfrm>
              <a:off x="617119" y="5137754"/>
              <a:ext cx="1468807" cy="700088"/>
              <a:chOff x="4132919" y="5385276"/>
              <a:chExt cx="1468807" cy="70008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27037AD-8B8F-7344-99FA-4FB41D04CB1D}"/>
                  </a:ext>
                </a:extLst>
              </p:cNvPr>
              <p:cNvSpPr/>
              <p:nvPr/>
            </p:nvSpPr>
            <p:spPr>
              <a:xfrm>
                <a:off x="4487301" y="5385276"/>
                <a:ext cx="1114425" cy="700088"/>
              </a:xfrm>
              <a:prstGeom prst="rect">
                <a:avLst/>
              </a:prstGeom>
              <a:solidFill>
                <a:schemeClr val="accent6">
                  <a:lumMod val="1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Tech/Gov Steering Meeting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32812D2-B521-7040-AC8C-347D4326680A}"/>
                  </a:ext>
                </a:extLst>
              </p:cNvPr>
              <p:cNvSpPr/>
              <p:nvPr/>
            </p:nvSpPr>
            <p:spPr>
              <a:xfrm>
                <a:off x="4132919" y="5471918"/>
                <a:ext cx="523801" cy="5268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/>
                  <a:t>A</a:t>
                </a:r>
              </a:p>
            </p:txBody>
          </p:sp>
        </p:grp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42F5AA33-857C-1B45-B49E-B1C4CBB28377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-1067661" y="5487797"/>
              <a:ext cx="168478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4AB5BF8-9651-D24C-AE13-FA2BFCF6531C}"/>
                </a:ext>
              </a:extLst>
            </p:cNvPr>
            <p:cNvSpPr txBox="1"/>
            <p:nvPr/>
          </p:nvSpPr>
          <p:spPr>
            <a:xfrm>
              <a:off x="-1120613" y="5229336"/>
              <a:ext cx="1636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No consensus reached!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F8D9444-9FD9-7946-92EA-1CFD48F046D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72835" y="5475174"/>
            <a:ext cx="822609" cy="22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A7923AC-E363-E540-BDA6-F1111F30E160}"/>
              </a:ext>
            </a:extLst>
          </p:cNvPr>
          <p:cNvCxnSpPr>
            <a:cxnSpLocks/>
          </p:cNvCxnSpPr>
          <p:nvPr/>
        </p:nvCxnSpPr>
        <p:spPr>
          <a:xfrm>
            <a:off x="6942958" y="5468566"/>
            <a:ext cx="1845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848742-404F-B44F-BD8C-2BA1E2967DDB}"/>
              </a:ext>
            </a:extLst>
          </p:cNvPr>
          <p:cNvSpPr txBox="1"/>
          <p:nvPr/>
        </p:nvSpPr>
        <p:spPr>
          <a:xfrm>
            <a:off x="7108531" y="5164261"/>
            <a:ext cx="1412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50% Votes Needed!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0C926A8C-C0D3-8243-8E75-48E634C843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722">
            <a:off x="5199032" y="4519482"/>
            <a:ext cx="1507438" cy="17528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9176D31-3FB3-1944-B48A-ADE36F7D824E}"/>
              </a:ext>
            </a:extLst>
          </p:cNvPr>
          <p:cNvGrpSpPr/>
          <p:nvPr/>
        </p:nvGrpSpPr>
        <p:grpSpPr>
          <a:xfrm>
            <a:off x="8904637" y="464314"/>
            <a:ext cx="1223249" cy="737974"/>
            <a:chOff x="9538813" y="405399"/>
            <a:chExt cx="1223249" cy="737974"/>
          </a:xfrm>
        </p:grpSpPr>
        <p:pic>
          <p:nvPicPr>
            <p:cNvPr id="27" name="Content Placeholder 5">
              <a:extLst>
                <a:ext uri="{FF2B5EF4-FFF2-40B4-BE49-F238E27FC236}">
                  <a16:creationId xmlns:a16="http://schemas.microsoft.com/office/drawing/2014/main" id="{7F2E6CE2-099D-7C44-A62A-AE009CEAB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1A3926-A79B-E342-A5EF-FDDF539D4840}"/>
                </a:ext>
              </a:extLst>
            </p:cNvPr>
            <p:cNvSpPr txBox="1"/>
            <p:nvPr/>
          </p:nvSpPr>
          <p:spPr>
            <a:xfrm>
              <a:off x="10187866" y="488729"/>
              <a:ext cx="57419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8"/>
                </a:rPr>
                <a:t>897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98BD81-C916-9C4B-94C7-380E94C812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648" y="4906332"/>
            <a:ext cx="1761667" cy="11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26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21C2211-ECFF-DA44-8A03-0B362B14D76F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Nomination and Selection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1F7B4B-A832-7D40-9A6A-2AA4F683C60C}"/>
              </a:ext>
            </a:extLst>
          </p:cNvPr>
          <p:cNvGrpSpPr/>
          <p:nvPr/>
        </p:nvGrpSpPr>
        <p:grpSpPr>
          <a:xfrm>
            <a:off x="625552" y="1402677"/>
            <a:ext cx="10932462" cy="1124623"/>
            <a:chOff x="2641600" y="1714500"/>
            <a:chExt cx="10561716" cy="12573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111C121C-FB10-024C-A9B5-C4C6564ABE6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CC8A765-E857-4E41-BCF9-D5AF1BBEC8C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27D4EF-601C-304B-9A16-485963B3BA53}"/>
              </a:ext>
            </a:extLst>
          </p:cNvPr>
          <p:cNvGrpSpPr/>
          <p:nvPr/>
        </p:nvGrpSpPr>
        <p:grpSpPr>
          <a:xfrm>
            <a:off x="625552" y="2769203"/>
            <a:ext cx="10932462" cy="1302194"/>
            <a:chOff x="2641600" y="1714500"/>
            <a:chExt cx="10561716" cy="125730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23D7BB5-9D5A-2D40-8CA3-79F65203960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4E278F3-4127-5047-8CD8-FAF7C156EB9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57BD0A8-F99A-1049-9A92-979A88F1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83" y="1577638"/>
            <a:ext cx="1189718" cy="774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273352-43E6-224B-A47D-54C3E02FE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79" y="2950853"/>
            <a:ext cx="885125" cy="8851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ED4EE5-621B-9D4A-A604-36B506109514}"/>
              </a:ext>
            </a:extLst>
          </p:cNvPr>
          <p:cNvSpPr/>
          <p:nvPr/>
        </p:nvSpPr>
        <p:spPr>
          <a:xfrm>
            <a:off x="1282841" y="5677445"/>
            <a:ext cx="10003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https://github.com/cntt-n/CNTT/blob/master/doc/gov/chapters/chapter04.md#4-nomination-and-selection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9445C0-A836-C14C-AB01-963AD7D29D0C}"/>
              </a:ext>
            </a:extLst>
          </p:cNvPr>
          <p:cNvSpPr txBox="1"/>
          <p:nvPr/>
        </p:nvSpPr>
        <p:spPr>
          <a:xfrm>
            <a:off x="2079301" y="1523586"/>
            <a:ext cx="82850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Lead and up to two Co-leads positions are available per each WS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nominate someone else for a lead/co-lead position (requires acceptance from the nominee)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self nominate themselves for a Lead/Co-Lead position as long they agree to CNTT </a:t>
            </a:r>
            <a:r>
              <a:rPr lang="en-US" sz="1400" dirty="0" err="1"/>
              <a:t>ToR</a:t>
            </a:r>
            <a:r>
              <a:rPr lang="en-US" sz="14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individual can self-nominate themselves to as many positions as they like.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E2A97-486A-F946-8D4E-6D554E93C19E}"/>
              </a:ext>
            </a:extLst>
          </p:cNvPr>
          <p:cNvSpPr txBox="1"/>
          <p:nvPr/>
        </p:nvSpPr>
        <p:spPr>
          <a:xfrm>
            <a:off x="2079301" y="2828261"/>
            <a:ext cx="86442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Nomination deadline will be determined by Technical or Governance Steering (depending on the nature of the WS)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 voting will be required if number of nominations received less than available positions.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Online Voting process will take place to select candidate(s) from the nominee list for any given position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Only Voting representatives can vote (from the up to date voting representative list).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Candidate(s) who receives the highest number of votes wins.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91CB51-B7A5-904F-9596-4040D6FDD9A3}"/>
              </a:ext>
            </a:extLst>
          </p:cNvPr>
          <p:cNvGrpSpPr/>
          <p:nvPr/>
        </p:nvGrpSpPr>
        <p:grpSpPr>
          <a:xfrm>
            <a:off x="625975" y="4330701"/>
            <a:ext cx="11040296" cy="1302194"/>
            <a:chOff x="625552" y="4366572"/>
            <a:chExt cx="11040296" cy="13021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EF694A-E0D7-9D4A-A6FA-45B85891E2EA}"/>
                </a:ext>
              </a:extLst>
            </p:cNvPr>
            <p:cNvGrpSpPr/>
            <p:nvPr/>
          </p:nvGrpSpPr>
          <p:grpSpPr>
            <a:xfrm>
              <a:off x="625552" y="4366572"/>
              <a:ext cx="10932462" cy="1302194"/>
              <a:chOff x="625552" y="4514177"/>
              <a:chExt cx="10932462" cy="11246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F025075-E7FB-E14B-9FB0-DC365B94A36D}"/>
                  </a:ext>
                </a:extLst>
              </p:cNvPr>
              <p:cNvGrpSpPr/>
              <p:nvPr/>
            </p:nvGrpSpPr>
            <p:grpSpPr>
              <a:xfrm>
                <a:off x="625552" y="4514177"/>
                <a:ext cx="10932462" cy="1124623"/>
                <a:chOff x="2641600" y="1714500"/>
                <a:chExt cx="10561716" cy="1257300"/>
              </a:xfrm>
            </p:grpSpPr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BC959E27-0EAD-7F42-A517-B837DDD12DC3}"/>
                    </a:ext>
                  </a:extLst>
                </p:cNvPr>
                <p:cNvSpPr/>
                <p:nvPr/>
              </p:nvSpPr>
              <p:spPr>
                <a:xfrm>
                  <a:off x="3120145" y="1714500"/>
                  <a:ext cx="10083171" cy="125730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ounded Rectangle 17">
                  <a:extLst>
                    <a:ext uri="{FF2B5EF4-FFF2-40B4-BE49-F238E27FC236}">
                      <a16:creationId xmlns:a16="http://schemas.microsoft.com/office/drawing/2014/main" id="{C3594307-D0BC-354D-8325-035985E92D9F}"/>
                    </a:ext>
                  </a:extLst>
                </p:cNvPr>
                <p:cNvSpPr/>
                <p:nvPr/>
              </p:nvSpPr>
              <p:spPr>
                <a:xfrm>
                  <a:off x="2641600" y="1714500"/>
                  <a:ext cx="1270000" cy="1257300"/>
                </a:xfrm>
                <a:prstGeom prst="round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794FDFA-05A4-0946-A9C0-44ABAA94E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9252" y="4662594"/>
                <a:ext cx="1026332" cy="822848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40CF5F-0998-4C42-BE2E-1900B69618D3}"/>
                </a:ext>
              </a:extLst>
            </p:cNvPr>
            <p:cNvSpPr txBox="1"/>
            <p:nvPr/>
          </p:nvSpPr>
          <p:spPr>
            <a:xfrm>
              <a:off x="2017309" y="4448836"/>
              <a:ext cx="964853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Terms will last for 1 calendar year with voting for all WS to beginning End of January. (next election will be January 2021).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In case a Lead/Co-Lead steps down, an interim person (proposed by the person who is stepping down) will take over until </a:t>
              </a:r>
            </a:p>
            <a:p>
              <a:r>
                <a:rPr lang="en-US" sz="1400" dirty="0"/>
                <a:t>      next available election.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For new Work Streams, a new Lead/Co-Leads will be assigned by Technical Steering/Governance Steering to be interim until next </a:t>
              </a:r>
            </a:p>
            <a:p>
              <a:r>
                <a:rPr lang="en-US" sz="1400" dirty="0"/>
                <a:t>      available election.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54692-59A0-394D-A45B-52289263D76B}"/>
              </a:ext>
            </a:extLst>
          </p:cNvPr>
          <p:cNvGrpSpPr/>
          <p:nvPr/>
        </p:nvGrpSpPr>
        <p:grpSpPr>
          <a:xfrm>
            <a:off x="7385922" y="442236"/>
            <a:ext cx="1220845" cy="737974"/>
            <a:chOff x="9538813" y="405399"/>
            <a:chExt cx="1220845" cy="737974"/>
          </a:xfrm>
        </p:grpSpPr>
        <p:pic>
          <p:nvPicPr>
            <p:cNvPr id="25" name="Content Placeholder 5">
              <a:extLst>
                <a:ext uri="{FF2B5EF4-FFF2-40B4-BE49-F238E27FC236}">
                  <a16:creationId xmlns:a16="http://schemas.microsoft.com/office/drawing/2014/main" id="{422E4162-91A0-7C46-BCB0-067117061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092EA-C3D2-A541-B7DC-2A338257195D}"/>
                </a:ext>
              </a:extLst>
            </p:cNvPr>
            <p:cNvSpPr txBox="1"/>
            <p:nvPr/>
          </p:nvSpPr>
          <p:spPr>
            <a:xfrm>
              <a:off x="10190271" y="488729"/>
              <a:ext cx="5693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7"/>
                </a:rPr>
                <a:t>896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291634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Roadmap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(16:00 – 17:00)</a:t>
            </a:r>
          </a:p>
        </p:txBody>
      </p:sp>
    </p:spTree>
    <p:extLst>
      <p:ext uri="{BB962C8B-B14F-4D97-AF65-F5344CB8AC3E}">
        <p14:creationId xmlns:p14="http://schemas.microsoft.com/office/powerpoint/2010/main" val="392566981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5732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50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0152183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51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05109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090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35002" y="67053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3602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723" y="602698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0" y="629390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4298" y="602698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28" y="65461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32701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53440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820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176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301910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45" y="30219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00864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1639" y="940156"/>
          <a:ext cx="11618744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0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1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Develop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Community Guidelines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Onboarding,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 structure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nominating, decision-making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Reference Model into GSMA PRD</a:t>
                      </a: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Reference Document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ONES NA 2020 Planning</a:t>
                      </a:r>
                      <a:r>
                        <a:rPr lang="es-E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(4/20-4/21)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Angeles, CA, 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Certification 1 Rollout Strategy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(P1)Alpha,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(P2)Beta,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(P3)General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Availability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LFN DDF/CNTT F2F Planning (6/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VNF/CNF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Adoption &amp; Badging Strategy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ONES Europe 2020 Planning (9/29-9/30)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Antwerp,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Belgium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Release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&amp; Lifecycle Management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Business I Technical Analytics</a:t>
                      </a:r>
                      <a:endParaRPr lang="nl-NL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(P1)Engagement, (P2)Adoption,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 Quality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2663" y="4018687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865481" y="3098093"/>
            <a:ext cx="705522" cy="24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99469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3928286"/>
            <a:ext cx="424365" cy="4243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2982149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55" y="5302530"/>
            <a:ext cx="424365" cy="42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3429000"/>
            <a:ext cx="499915" cy="5060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927" y="4331887"/>
            <a:ext cx="499915" cy="5060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2463999"/>
            <a:ext cx="499915" cy="50601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40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2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2091620"/>
            <a:ext cx="328986" cy="32898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2541647"/>
            <a:ext cx="350704" cy="3511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3506352"/>
            <a:ext cx="350704" cy="3511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4409465"/>
            <a:ext cx="350704" cy="3511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902663" y="4922710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537281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18" y="1641469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4" y="2079152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31" y="164238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2072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256784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350272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9856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444357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697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3" y="5345494"/>
            <a:ext cx="344703" cy="34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48015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870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22810" y="61893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2382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1" y="551099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38" y="577791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106" y="551099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736" y="5711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20509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99009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297674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21175" y="940156"/>
          <a:ext cx="9931612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Status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Model Specification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OpenStack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K8s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Implementation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OPNFV Reference Implementation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Certification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LFN Reference Certification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Implementation 1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initial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NFVI Badging. VNF Badging programs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Ph2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Cloud Native Badging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 Alignement </a:t>
                      </a:r>
                      <a:r>
                        <a:rPr lang="nl-NL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Alignments with Main SDOs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2077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3928286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91" y="5302530"/>
            <a:ext cx="424365" cy="4243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568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209162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3512821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3041666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67" y="1610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204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253594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347082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3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5414590"/>
            <a:ext cx="344703" cy="34470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6FB03A2-6D03-F74D-A793-357A3ADC02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2491755"/>
            <a:ext cx="421491" cy="42149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0F6101E-DE07-BA47-A109-EA438AD26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4" y="3003273"/>
            <a:ext cx="421491" cy="4214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DC931F-8B20-A048-99DA-B2DDB05D1E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79" y="3467335"/>
            <a:ext cx="421491" cy="42149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0B07122-01CD-1949-9755-8BE9B71B0C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78" y="43762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E1C1D01-B9B9-5E49-85A7-5B7C9DD1A689}"/>
              </a:ext>
            </a:extLst>
          </p:cNvPr>
          <p:cNvSpPr txBox="1"/>
          <p:nvPr/>
        </p:nvSpPr>
        <p:spPr>
          <a:xfrm>
            <a:off x="7037408" y="459340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VNF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58F3AA8-F771-E748-8690-539516E9D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400002"/>
            <a:ext cx="424365" cy="4243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B56768F-B4CA-AE41-895E-37F979F71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029677"/>
            <a:ext cx="328986" cy="32898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9CE4A6C-22A1-1949-ABCC-5CEED4A9B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025" y="2545308"/>
            <a:ext cx="328986" cy="328986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878E811-4462-BC44-B9A6-3F0695767ED6}"/>
              </a:ext>
            </a:extLst>
          </p:cNvPr>
          <p:cNvSpPr txBox="1"/>
          <p:nvPr/>
        </p:nvSpPr>
        <p:spPr>
          <a:xfrm>
            <a:off x="7746905" y="4928605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E374344E-9581-8E42-BE35-8F1A8D3E3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653" y="4407315"/>
            <a:ext cx="344703" cy="34470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D897D8A6-FB6E-8F4A-AA69-7C7E786DB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532605"/>
            <a:ext cx="344703" cy="344703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0633A8-ACE0-D74F-8DD2-4D7CC8824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067159"/>
            <a:ext cx="344703" cy="34470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658FF92-63F8-8C4E-968A-0D27F0379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1608987"/>
            <a:ext cx="344703" cy="34470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4D2B1456-D295-BD40-8358-28372E54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67" y="3533158"/>
            <a:ext cx="328986" cy="32898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87BD222-C0B3-D44C-9889-B6B18A20A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4887610"/>
            <a:ext cx="350704" cy="351172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6CC3D922-D1D0-2244-9D3D-E3D05229D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29" y="4432127"/>
            <a:ext cx="344703" cy="34470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F8E83A9-CF88-4749-9238-EA3B9022A5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98" y="295497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3437091-FCB4-564E-9149-F1EDB72EA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030" y="2043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4C77083-805F-8946-B80B-4F60E012B5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1624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4B0D59F-CC72-FC4A-AD2B-B6451D2461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5283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7C1ADA8-96AF-3048-B597-C12D3A8B69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16084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1FED270-3CC6-7246-B226-36DD3E20E4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204552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3368AD74-D310-724E-A9F1-901B698F6E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911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8BE1962-CF41-6847-A997-DA80E1521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80" y="1605710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FFEB8A6-AC8D-9E42-8AAC-013B8F06DC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0454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BF3511A4-1A5D-404A-90BB-C8204127F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652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6FA6462-8D57-9347-A6C1-10E76CD640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97283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B685B19-7A8D-594D-884F-77F8114DA3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34790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A4954F-8FFE-194A-8441-F87AE4CD2C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560" y="346101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0D4B798-5EEA-2E41-943E-D982D23EC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12" y="39959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ED6FD5B4-DD24-6B49-8FAC-CACDCECEB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437371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C09CB181-6EF4-484C-8B90-DD0D24CCC6E6}"/>
              </a:ext>
            </a:extLst>
          </p:cNvPr>
          <p:cNvSpPr txBox="1"/>
          <p:nvPr/>
        </p:nvSpPr>
        <p:spPr>
          <a:xfrm>
            <a:off x="6494244" y="457903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D755F1EF-21B5-6541-B02E-24CE4E9C2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970236"/>
            <a:ext cx="328986" cy="32898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77BD6D-6985-3C46-8A2A-31E560FC6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31" y="5414590"/>
            <a:ext cx="344703" cy="344703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099D81D-67AE-FF47-B870-36C8DECDE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59" y="53090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65EC8CD-E7A4-A04C-9F2A-4DAFCD3B5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531410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94F95DB2-77E2-4544-9BB6-28F4644496EE}"/>
              </a:ext>
            </a:extLst>
          </p:cNvPr>
          <p:cNvSpPr txBox="1"/>
          <p:nvPr/>
        </p:nvSpPr>
        <p:spPr>
          <a:xfrm>
            <a:off x="5232414" y="552287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OPNFV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ABE108F-F04E-AD47-965D-FE506AC8C639}"/>
              </a:ext>
            </a:extLst>
          </p:cNvPr>
          <p:cNvSpPr txBox="1"/>
          <p:nvPr/>
        </p:nvSpPr>
        <p:spPr>
          <a:xfrm>
            <a:off x="5829438" y="5532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86FCE4-7877-A040-BEDD-74AB22C3B9B2}"/>
              </a:ext>
            </a:extLst>
          </p:cNvPr>
          <p:cNvSpPr txBox="1"/>
          <p:nvPr/>
        </p:nvSpPr>
        <p:spPr>
          <a:xfrm>
            <a:off x="5339506" y="181812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B5B90B-7423-284F-BCD7-6C1EA7CDA45A}"/>
              </a:ext>
            </a:extLst>
          </p:cNvPr>
          <p:cNvSpPr txBox="1"/>
          <p:nvPr/>
        </p:nvSpPr>
        <p:spPr>
          <a:xfrm>
            <a:off x="5970816" y="180863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7F60D2-90A7-FA46-AFBA-F45839FCF943}"/>
              </a:ext>
            </a:extLst>
          </p:cNvPr>
          <p:cNvSpPr txBox="1"/>
          <p:nvPr/>
        </p:nvSpPr>
        <p:spPr>
          <a:xfrm>
            <a:off x="6569928" y="18086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FAF9C3-29AC-AC4D-866E-72ACA78FB83A}"/>
              </a:ext>
            </a:extLst>
          </p:cNvPr>
          <p:cNvSpPr txBox="1"/>
          <p:nvPr/>
        </p:nvSpPr>
        <p:spPr>
          <a:xfrm>
            <a:off x="7104650" y="18024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EB2709C-E04D-FA4B-8550-13704002BD73}"/>
              </a:ext>
            </a:extLst>
          </p:cNvPr>
          <p:cNvSpPr txBox="1"/>
          <p:nvPr/>
        </p:nvSpPr>
        <p:spPr>
          <a:xfrm>
            <a:off x="5339506" y="225167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740098-848C-7D48-A26E-7F7A944D2363}"/>
              </a:ext>
            </a:extLst>
          </p:cNvPr>
          <p:cNvSpPr txBox="1"/>
          <p:nvPr/>
        </p:nvSpPr>
        <p:spPr>
          <a:xfrm>
            <a:off x="5970816" y="22421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A54092F-3909-7C41-939B-DDE773CCFA99}"/>
              </a:ext>
            </a:extLst>
          </p:cNvPr>
          <p:cNvSpPr txBox="1"/>
          <p:nvPr/>
        </p:nvSpPr>
        <p:spPr>
          <a:xfrm>
            <a:off x="6569928" y="224217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FC97CCE-E450-4849-BE77-B955CC71C37B}"/>
              </a:ext>
            </a:extLst>
          </p:cNvPr>
          <p:cNvSpPr txBox="1"/>
          <p:nvPr/>
        </p:nvSpPr>
        <p:spPr>
          <a:xfrm>
            <a:off x="7104650" y="22359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3AD01F7-6E96-ED4F-9E75-634745179B6A}"/>
              </a:ext>
            </a:extLst>
          </p:cNvPr>
          <p:cNvSpPr txBox="1"/>
          <p:nvPr/>
        </p:nvSpPr>
        <p:spPr>
          <a:xfrm>
            <a:off x="5347149" y="272271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83082F1-A76E-1E4C-90FD-9B95F9A29BF6}"/>
              </a:ext>
            </a:extLst>
          </p:cNvPr>
          <p:cNvSpPr txBox="1"/>
          <p:nvPr/>
        </p:nvSpPr>
        <p:spPr>
          <a:xfrm>
            <a:off x="5978459" y="271321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78C8253-E5CC-E34A-8A1B-68581FFA7F9A}"/>
              </a:ext>
            </a:extLst>
          </p:cNvPr>
          <p:cNvSpPr txBox="1"/>
          <p:nvPr/>
        </p:nvSpPr>
        <p:spPr>
          <a:xfrm>
            <a:off x="6577571" y="271321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3EDBCA-874F-064A-8A7F-AFDC03EB2029}"/>
              </a:ext>
            </a:extLst>
          </p:cNvPr>
          <p:cNvSpPr txBox="1"/>
          <p:nvPr/>
        </p:nvSpPr>
        <p:spPr>
          <a:xfrm>
            <a:off x="7112293" y="270698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8ED91D-CBB1-1D4B-841C-1C2A3FDFDAC5}"/>
              </a:ext>
            </a:extLst>
          </p:cNvPr>
          <p:cNvSpPr txBox="1"/>
          <p:nvPr/>
        </p:nvSpPr>
        <p:spPr>
          <a:xfrm>
            <a:off x="5347149" y="32020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43F755A-4769-5744-9685-7E5188E188B3}"/>
              </a:ext>
            </a:extLst>
          </p:cNvPr>
          <p:cNvSpPr txBox="1"/>
          <p:nvPr/>
        </p:nvSpPr>
        <p:spPr>
          <a:xfrm>
            <a:off x="5978459" y="319253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7D0A070-B196-C34B-8C9A-F6BF0B520D07}"/>
              </a:ext>
            </a:extLst>
          </p:cNvPr>
          <p:cNvSpPr txBox="1"/>
          <p:nvPr/>
        </p:nvSpPr>
        <p:spPr>
          <a:xfrm>
            <a:off x="6577571" y="319253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ECB5F5A-4F7B-FC46-BD1C-975CAF74A3F4}"/>
              </a:ext>
            </a:extLst>
          </p:cNvPr>
          <p:cNvSpPr txBox="1"/>
          <p:nvPr/>
        </p:nvSpPr>
        <p:spPr>
          <a:xfrm>
            <a:off x="7112293" y="318630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5F9A6A3-92F6-E041-8C1B-AEA0264151D7}"/>
              </a:ext>
            </a:extLst>
          </p:cNvPr>
          <p:cNvSpPr txBox="1"/>
          <p:nvPr/>
        </p:nvSpPr>
        <p:spPr>
          <a:xfrm>
            <a:off x="5994687" y="367043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43086B8-4AAE-9546-BD37-9AD149BB2D58}"/>
              </a:ext>
            </a:extLst>
          </p:cNvPr>
          <p:cNvSpPr txBox="1"/>
          <p:nvPr/>
        </p:nvSpPr>
        <p:spPr>
          <a:xfrm>
            <a:off x="6593799" y="36704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1B710BE-24D3-4E45-B868-08E8D2868DD0}"/>
              </a:ext>
            </a:extLst>
          </p:cNvPr>
          <p:cNvSpPr txBox="1"/>
          <p:nvPr/>
        </p:nvSpPr>
        <p:spPr>
          <a:xfrm>
            <a:off x="7128521" y="36642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F4DD87C4-D28E-2B45-ABD8-E7F800E003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307" y="531163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737724"/>
      </p:ext>
    </p:extLst>
  </p:cSld>
  <p:clrMapOvr>
    <a:masterClrMapping/>
  </p:clrMapOvr>
  <p:transition>
    <p:wipe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4092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See “</a:t>
            </a:r>
            <a:r>
              <a:rPr lang="en-US" dirty="0">
                <a:hlinkClick r:id="rId2" action="ppaction://hlinksldjump"/>
              </a:rPr>
              <a:t>Beyond Snezka</a:t>
            </a:r>
            <a:r>
              <a:rPr lang="en-US" dirty="0"/>
              <a:t> slide”.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CNTT Roadmap</a:t>
            </a:r>
          </a:p>
        </p:txBody>
      </p:sp>
    </p:spTree>
    <p:extLst>
      <p:ext uri="{BB962C8B-B14F-4D97-AF65-F5344CB8AC3E}">
        <p14:creationId xmlns:p14="http://schemas.microsoft.com/office/powerpoint/2010/main" val="296255066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Recruiting &amp;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(9:00 – 11:00)</a:t>
            </a:r>
          </a:p>
        </p:txBody>
      </p:sp>
    </p:spTree>
    <p:extLst>
      <p:ext uri="{BB962C8B-B14F-4D97-AF65-F5344CB8AC3E}">
        <p14:creationId xmlns:p14="http://schemas.microsoft.com/office/powerpoint/2010/main" val="17122490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Recruiting.</a:t>
            </a:r>
          </a:p>
          <a:p>
            <a:pPr>
              <a:lnSpc>
                <a:spcPct val="150000"/>
              </a:lnSpc>
            </a:pPr>
            <a:r>
              <a:rPr lang="en-US" dirty="0"/>
              <a:t>Adoption.</a:t>
            </a:r>
          </a:p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3624332937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062797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8978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Ground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CNTT was created as a result of fragmentation of technologies/solutions provided by Open Source Project.</a:t>
            </a:r>
          </a:p>
          <a:p>
            <a:pPr>
              <a:lnSpc>
                <a:spcPct val="150000"/>
              </a:lnSpc>
            </a:pPr>
            <a:r>
              <a:rPr lang="en-US" dirty="0"/>
              <a:t>It is vitally important that CNTT keeps a tight grip of choices made, technologies used to fulfill it’s fundamental principles.</a:t>
            </a:r>
          </a:p>
          <a:p>
            <a:pPr>
              <a:lnSpc>
                <a:spcPct val="150000"/>
              </a:lnSpc>
            </a:pPr>
            <a:r>
              <a:rPr lang="en-US" dirty="0"/>
              <a:t>CNTT Requires community support for success and CNTT requires strong mandate to make this possible.</a:t>
            </a:r>
          </a:p>
        </p:txBody>
      </p:sp>
    </p:spTree>
    <p:extLst>
      <p:ext uri="{BB962C8B-B14F-4D97-AF65-F5344CB8AC3E}">
        <p14:creationId xmlns:p14="http://schemas.microsoft.com/office/powerpoint/2010/main" val="376105834"/>
      </p:ext>
    </p:extLst>
  </p:cSld>
  <p:clrMapOvr>
    <a:masterClrMapping/>
  </p:clrMapOvr>
  <p:transition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75" y="2366399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5127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2" action="ppaction://hlinksldjump"/>
              </a:rPr>
              <a:t>Adoption</a:t>
            </a:r>
            <a:r>
              <a:rPr lang="en-US" dirty="0"/>
              <a:t> – Transition Plan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Industry.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Adoption</a:t>
            </a:r>
          </a:p>
        </p:txBody>
      </p:sp>
    </p:spTree>
    <p:extLst>
      <p:ext uri="{BB962C8B-B14F-4D97-AF65-F5344CB8AC3E}">
        <p14:creationId xmlns:p14="http://schemas.microsoft.com/office/powerpoint/2010/main" val="926022998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</p:txBody>
      </p:sp>
    </p:spTree>
    <p:extLst>
      <p:ext uri="{BB962C8B-B14F-4D97-AF65-F5344CB8AC3E}">
        <p14:creationId xmlns:p14="http://schemas.microsoft.com/office/powerpoint/2010/main" val="2312889541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</p:txBody>
      </p:sp>
    </p:spTree>
    <p:extLst>
      <p:ext uri="{BB962C8B-B14F-4D97-AF65-F5344CB8AC3E}">
        <p14:creationId xmlns:p14="http://schemas.microsoft.com/office/powerpoint/2010/main" val="2112402620"/>
      </p:ext>
    </p:extLst>
  </p:cSld>
  <p:clrMapOvr>
    <a:masterClrMapping/>
  </p:clrMapOvr>
  <p:transition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  <a:p>
            <a:pPr>
              <a:lnSpc>
                <a:spcPct val="150000"/>
              </a:lnSpc>
            </a:pPr>
            <a:r>
              <a:rPr lang="en-US" dirty="0"/>
              <a:t>Text.</a:t>
            </a:r>
          </a:p>
        </p:txBody>
      </p:sp>
    </p:spTree>
    <p:extLst>
      <p:ext uri="{BB962C8B-B14F-4D97-AF65-F5344CB8AC3E}">
        <p14:creationId xmlns:p14="http://schemas.microsoft.com/office/powerpoint/2010/main" val="2688987818"/>
      </p:ext>
    </p:extLst>
  </p:cSld>
  <p:clrMapOvr>
    <a:masterClrMapping/>
  </p:clrMapOvr>
  <p:transition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Roadmaps</a:t>
            </a:r>
          </a:p>
        </p:txBody>
      </p:sp>
    </p:spTree>
    <p:extLst>
      <p:ext uri="{BB962C8B-B14F-4D97-AF65-F5344CB8AC3E}">
        <p14:creationId xmlns:p14="http://schemas.microsoft.com/office/powerpoint/2010/main" val="1812065754"/>
      </p:ext>
    </p:extLst>
  </p:cSld>
  <p:clrMapOvr>
    <a:masterClrMapping/>
  </p:clrMapOvr>
  <p:transition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GSMA Documentations Plans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1271911875"/>
      </p:ext>
    </p:extLst>
  </p:cSld>
  <p:clrMapOvr>
    <a:masterClrMapping/>
  </p:clrMapOvr>
  <p:transition>
    <p:wipe dir="r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GSMA Documentation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Reference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Reference Architectures (RA-1, RA-2, future).</a:t>
            </a:r>
          </a:p>
        </p:txBody>
      </p:sp>
    </p:spTree>
    <p:extLst>
      <p:ext uri="{BB962C8B-B14F-4D97-AF65-F5344CB8AC3E}">
        <p14:creationId xmlns:p14="http://schemas.microsoft.com/office/powerpoint/2010/main" val="1612256559"/>
      </p:ext>
    </p:extLst>
  </p:cSld>
  <p:clrMapOvr>
    <a:masterClrMapping/>
  </p:clrMapOvr>
  <p:transition>
    <p:wipe dir="r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228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22044709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99839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24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13166</TotalTime>
  <Words>4778</Words>
  <Application>Microsoft Macintosh PowerPoint</Application>
  <PresentationFormat>Widescreen</PresentationFormat>
  <Paragraphs>1283</Paragraphs>
  <Slides>68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85" baseType="lpstr">
      <vt:lpstr>Arial</vt:lpstr>
      <vt:lpstr>ATT Aleck Sans</vt:lpstr>
      <vt:lpstr>Calibri</vt:lpstr>
      <vt:lpstr>Calibri Light</vt:lpstr>
      <vt:lpstr>Gill Sans</vt:lpstr>
      <vt:lpstr>Gill Sans Light</vt:lpstr>
      <vt:lpstr>Helvetica Neue</vt:lpstr>
      <vt:lpstr>HelveticaNeueLT Pro 25 UltLt</vt:lpstr>
      <vt:lpstr>HelveticaNeueLT Pro 35 Th</vt:lpstr>
      <vt:lpstr>Intel Clear Light</vt:lpstr>
      <vt:lpstr>Nokia Pure Text Light</vt:lpstr>
      <vt:lpstr>Open Sans</vt:lpstr>
      <vt:lpstr>Tahoma</vt:lpstr>
      <vt:lpstr>Vodafone Rg</vt:lpstr>
      <vt:lpstr>Wingdings</vt:lpstr>
      <vt:lpstr>Reference Model Rel 2.0 scope v1</vt:lpstr>
      <vt:lpstr>Office Theme</vt:lpstr>
      <vt:lpstr>Common NFVI Telco Taskforce     CNTT F2F, Prague</vt:lpstr>
      <vt:lpstr>CNTT | Agenda/Content</vt:lpstr>
      <vt:lpstr>Common NFVI Telco Taskforce     Current State of the Community</vt:lpstr>
      <vt:lpstr>CNTT | State of the Community</vt:lpstr>
      <vt:lpstr>CNTT COMMUNITY</vt:lpstr>
      <vt:lpstr>CNTT | Ground Principles </vt:lpstr>
      <vt:lpstr>CNTT: 2019 Year in Review</vt:lpstr>
      <vt:lpstr>2020: Key Objectives</vt:lpstr>
      <vt:lpstr>2020: Key Objectives - Cont</vt:lpstr>
      <vt:lpstr>CNTT | Expected Outcome</vt:lpstr>
      <vt:lpstr>CNTT | Current Specs</vt:lpstr>
      <vt:lpstr>PowerPoint Presentation</vt:lpstr>
      <vt:lpstr>PowerPoint Presentation</vt:lpstr>
      <vt:lpstr>CNTT | Work Streams</vt:lpstr>
      <vt:lpstr>Common NFVI Telco Taskforce     CNTT Technical Steering Review</vt:lpstr>
      <vt:lpstr>CNTT | Work Streams</vt:lpstr>
      <vt:lpstr>CNTT | Snezka Release High Level Features</vt:lpstr>
      <vt:lpstr>CNTT | Work Stream Leads/Co-Leads</vt:lpstr>
      <vt:lpstr>CNTT | The Community</vt:lpstr>
      <vt:lpstr>CNTT | Workstreams Details – RM &amp; RI</vt:lpstr>
      <vt:lpstr>CNTT | Workstreams Details – RI</vt:lpstr>
      <vt:lpstr>CNTT | Workstreams Details – RC</vt:lpstr>
      <vt:lpstr>CNTT | Introducing New Technical Workstream</vt:lpstr>
      <vt:lpstr>CNTT | NFVI Testing and Certification</vt:lpstr>
      <vt:lpstr>CNTT | VNF Testing and Certification</vt:lpstr>
      <vt:lpstr>PowerPoint Presentation</vt:lpstr>
      <vt:lpstr>CNTT | Current Contribution Process</vt:lpstr>
      <vt:lpstr>CNTT | Feedback</vt:lpstr>
      <vt:lpstr>Common NFVI Telco Taskforce     Governance WS: Key Updates</vt:lpstr>
      <vt:lpstr>CNTT | Governance WS: Key Updates</vt:lpstr>
      <vt:lpstr>Common NFVI Telco Taskforce     Telco | Partner Adoption</vt:lpstr>
      <vt:lpstr>CNTT | Work Streams</vt:lpstr>
      <vt:lpstr>CNTT | Telco | Partner Adoption</vt:lpstr>
      <vt:lpstr>CNTT | Traditional Onboarding</vt:lpstr>
      <vt:lpstr>CNTT | Onboarding with CNTT</vt:lpstr>
      <vt:lpstr>CNTT | The need for a transition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NFVI Telco Taskforce     OVP Ph2.0</vt:lpstr>
      <vt:lpstr>PowerPoint Presentation</vt:lpstr>
      <vt:lpstr>Common NFVI Telco Taskforce     Beyond Snezka</vt:lpstr>
      <vt:lpstr>PowerPoint Presentation</vt:lpstr>
      <vt:lpstr>Common NFVI Telco Taskforce     Community Structure, Methods, &amp; Tools</vt:lpstr>
      <vt:lpstr>PowerPoint Presentation</vt:lpstr>
      <vt:lpstr>PowerPoint Presentation</vt:lpstr>
      <vt:lpstr>Common NFVI Telco Taskforce     CNTT Roadmap</vt:lpstr>
      <vt:lpstr>2020: Key Objectives</vt:lpstr>
      <vt:lpstr>2020: Key Objectives - Cont</vt:lpstr>
      <vt:lpstr>PowerPoint Presentation</vt:lpstr>
      <vt:lpstr>PowerPoint Presentation</vt:lpstr>
      <vt:lpstr>PowerPoint Presentation</vt:lpstr>
      <vt:lpstr>PowerPoint Presentation</vt:lpstr>
      <vt:lpstr>Common NFVI Telco Taskforce     CNTT Recruiting &amp; Adoption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PowerPoint Presentation</vt:lpstr>
      <vt:lpstr>CNTT | Adoption - Expectation from Operators</vt:lpstr>
      <vt:lpstr>CNTT | Adoption - Expectation from Vendors</vt:lpstr>
      <vt:lpstr>CNTT | Adoption - Expectation from Industry</vt:lpstr>
      <vt:lpstr>PowerPoint Presentation</vt:lpstr>
      <vt:lpstr>Common NFVI Telco Taskforce     GSMA Documentations Plans</vt:lpstr>
      <vt:lpstr>CNTT | GSMA Documentation Plans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1799</cp:revision>
  <cp:lastPrinted>2019-10-01T13:19:48Z</cp:lastPrinted>
  <dcterms:created xsi:type="dcterms:W3CDTF">2019-07-18T19:43:28Z</dcterms:created>
  <dcterms:modified xsi:type="dcterms:W3CDTF">2020-01-11T01:06:38Z</dcterms:modified>
</cp:coreProperties>
</file>