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9" r:id="rId1"/>
    <p:sldMasterId id="2147483856" r:id="rId2"/>
  </p:sldMasterIdLst>
  <p:notesMasterIdLst>
    <p:notesMasterId r:id="rId19"/>
  </p:notesMasterIdLst>
  <p:handoutMasterIdLst>
    <p:handoutMasterId r:id="rId20"/>
  </p:handoutMasterIdLst>
  <p:sldIdLst>
    <p:sldId id="974" r:id="rId3"/>
    <p:sldId id="1020" r:id="rId4"/>
    <p:sldId id="1004" r:id="rId5"/>
    <p:sldId id="1026" r:id="rId6"/>
    <p:sldId id="1027" r:id="rId7"/>
    <p:sldId id="1029" r:id="rId8"/>
    <p:sldId id="1030" r:id="rId9"/>
    <p:sldId id="1039" r:id="rId10"/>
    <p:sldId id="1038" r:id="rId11"/>
    <p:sldId id="1024" r:id="rId12"/>
    <p:sldId id="1036" r:id="rId13"/>
    <p:sldId id="1031" r:id="rId14"/>
    <p:sldId id="1033" r:id="rId15"/>
    <p:sldId id="1034" r:id="rId16"/>
    <p:sldId id="1035" r:id="rId17"/>
    <p:sldId id="96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9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9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935"/>
    <a:srgbClr val="E7A587"/>
    <a:srgbClr val="E8A587"/>
    <a:srgbClr val="FE9305"/>
    <a:srgbClr val="BA4CFE"/>
    <a:srgbClr val="00AEBB"/>
    <a:srgbClr val="E8A487"/>
    <a:srgbClr val="B94FFE"/>
    <a:srgbClr val="FF950C"/>
    <a:srgbClr val="A0CB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88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8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1/12/2020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1/12/2020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150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0411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818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8708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45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692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84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47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105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952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97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795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677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=""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=""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1/12/2020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=""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=""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=""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1/12/2020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1/12/2020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=""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=""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=""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=""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=""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=""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=""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=""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=""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=""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=""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4717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9561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7057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9877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1304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0899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10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7615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759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688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=""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=""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02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=""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=""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=""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=""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=""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8C62D-FF11-4A5D-9AD2-3303C66FA3B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2E8B3-FA20-4C3F-93DB-0AB4762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13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lists.opnfv.org/g/cntt-tech-steering" TargetMode="External"/><Relationship Id="rId3" Type="http://schemas.openxmlformats.org/officeDocument/2006/relationships/hyperlink" Target="https://github.com/cntt-n/CNTT" TargetMode="External"/><Relationship Id="rId7" Type="http://schemas.openxmlformats.org/officeDocument/2006/relationships/hyperlink" Target="https://lists.opnfv.org/g/cntt-tech-refc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lists.opnfv.org/g/cntt-tech-refa" TargetMode="External"/><Relationship Id="rId5" Type="http://schemas.openxmlformats.org/officeDocument/2006/relationships/hyperlink" Target="https://lists.opnfv.org/g/cntt-ref-imp" TargetMode="External"/><Relationship Id="rId4" Type="http://schemas.openxmlformats.org/officeDocument/2006/relationships/hyperlink" Target="https://lists.opnfv.org/g/cntt-gov" TargetMode="External"/><Relationship Id="rId9" Type="http://schemas.openxmlformats.org/officeDocument/2006/relationships/hyperlink" Target="https://wiki.lfnetworking.org/display/LN/Common+NFVI+Telco+Task+Force+-+CNT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Relationship Id="rId4" Type="http://schemas.openxmlformats.org/officeDocument/2006/relationships/hyperlink" Target="https://cauldron.io/dashboard/29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auldron.io/dashboard/29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4" Type="http://schemas.openxmlformats.org/officeDocument/2006/relationships/hyperlink" Target="http://www.stackalytic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11177790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r>
              <a:rPr lang="en-US" sz="5300" dirty="0"/>
              <a:t/>
            </a:r>
            <a:br>
              <a:rPr lang="en-US" sz="5300" dirty="0"/>
            </a:br>
            <a:r>
              <a:rPr lang="en-US" sz="5300" dirty="0"/>
              <a:t/>
            </a: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 | Technical Metrics Planning (Final)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3692524"/>
            <a:ext cx="5867400" cy="1336675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CNTT F2F Workshop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LFN DDF, Prague, Czech Republic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Jan. 13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– 16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, 2020</a:t>
            </a:r>
          </a:p>
        </p:txBody>
      </p:sp>
    </p:spTree>
    <p:extLst>
      <p:ext uri="{BB962C8B-B14F-4D97-AF65-F5344CB8AC3E}">
        <p14:creationId xmlns:p14="http://schemas.microsoft.com/office/powerpoint/2010/main" val="365393610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Data Sources – Operating Repos</a:t>
            </a:r>
          </a:p>
        </p:txBody>
      </p:sp>
      <p:sp>
        <p:nvSpPr>
          <p:cNvPr id="6" name="Rectangle 5"/>
          <p:cNvSpPr/>
          <p:nvPr/>
        </p:nvSpPr>
        <p:spPr>
          <a:xfrm>
            <a:off x="786137" y="1074778"/>
            <a:ext cx="11010911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GitHub (Current)</a:t>
            </a:r>
          </a:p>
          <a:p>
            <a:pPr marL="2857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https://github.com/cntt-n/CNTT</a:t>
            </a:r>
            <a:endParaRPr lang="en-US" sz="24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Groups.io (Future Enhancement)</a:t>
            </a:r>
          </a:p>
          <a:p>
            <a:pPr marL="2857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https://lists.opnfv.org/g/cntt-gov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2857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https://lists.opnfv.org/g/cntt-ref-imp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2857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https://lists.opnfv.org/g/cntt-tech-refa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2857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7"/>
              </a:rPr>
              <a:t>https://lists.opnfv.org/g/cntt-tech-refc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2857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8"/>
              </a:rPr>
              <a:t>https://lists.opnfv.org/g/cntt-tech-steering</a:t>
            </a:r>
            <a:endParaRPr lang="en-US" sz="24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Confluence (Future Enhancement)</a:t>
            </a:r>
          </a:p>
          <a:p>
            <a:pPr marL="2857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9"/>
              </a:rPr>
              <a:t>https://wiki.lfnetworking.org/display/LN/Common+NFVI+Telco+Task+Force+-+CNTT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US" sz="32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241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GitHub Contributors (Cauldron)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01" y="1136649"/>
            <a:ext cx="12027571" cy="54444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46545" y="266726"/>
            <a:ext cx="41341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 Black" panose="020B0A04020102020204" pitchFamily="34" charset="0"/>
              </a:rPr>
              <a:t>Total Contributors</a:t>
            </a:r>
          </a:p>
          <a:p>
            <a:pPr algn="ctr"/>
            <a:r>
              <a:rPr lang="en-US" sz="3600" dirty="0">
                <a:latin typeface="Arial Black" panose="020B0A04020102020204" pitchFamily="34" charset="0"/>
              </a:rPr>
              <a:t>57</a:t>
            </a:r>
          </a:p>
          <a:p>
            <a:pPr algn="ctr"/>
            <a:r>
              <a:rPr lang="en-US" sz="1400" dirty="0">
                <a:latin typeface="Arial Black" panose="020B0A04020102020204" pitchFamily="34" charset="0"/>
              </a:rPr>
              <a:t>Jun. 1, 2019 – Dec. 20 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1382" y="6396438"/>
            <a:ext cx="862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Paris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02818" y="6396438"/>
            <a:ext cx="1022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Antwerp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46545" y="4993348"/>
            <a:ext cx="408260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b="1" dirty="0"/>
              <a:t>α</a:t>
            </a:r>
            <a:r>
              <a:rPr lang="en-US" b="1" dirty="0"/>
              <a:t> – alpha development version only</a:t>
            </a:r>
          </a:p>
          <a:p>
            <a:r>
              <a:rPr lang="en-US" dirty="0"/>
              <a:t> </a:t>
            </a:r>
            <a:r>
              <a:rPr lang="en-US" dirty="0">
                <a:hlinkClick r:id="rId4"/>
              </a:rPr>
              <a:t>https://cauldron.io/dashboard/298</a:t>
            </a:r>
            <a:r>
              <a:rPr lang="en-US" dirty="0"/>
              <a:t> 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91174" y="1970468"/>
            <a:ext cx="11289490" cy="18674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0510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GitHub Commits by Org (Stackalytics)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853" y="928638"/>
            <a:ext cx="9660528" cy="57619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83379" y="6044244"/>
            <a:ext cx="3593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α</a:t>
            </a:r>
            <a:r>
              <a:rPr lang="en-US" dirty="0"/>
              <a:t> – alpha development version only</a:t>
            </a:r>
          </a:p>
          <a:p>
            <a:pPr algn="ctr"/>
            <a:r>
              <a:rPr lang="en-US" dirty="0"/>
              <a:t>www.stackalytics.com </a:t>
            </a:r>
          </a:p>
        </p:txBody>
      </p:sp>
      <p:sp>
        <p:nvSpPr>
          <p:cNvPr id="5" name="Rectangle 4"/>
          <p:cNvSpPr/>
          <p:nvPr/>
        </p:nvSpPr>
        <p:spPr>
          <a:xfrm>
            <a:off x="6253780" y="5246323"/>
            <a:ext cx="59382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Note: this is a reflection of the CNTT Technical track only.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A</a:t>
            </a:r>
            <a:r>
              <a:rPr lang="en-US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ll Governance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work is not being counted, as its in Confluence.  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560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Measuring Quality and Value Delivery</a:t>
            </a:r>
          </a:p>
        </p:txBody>
      </p:sp>
      <p:sp>
        <p:nvSpPr>
          <p:cNvPr id="5" name="Rectangle 4"/>
          <p:cNvSpPr/>
          <p:nvPr/>
        </p:nvSpPr>
        <p:spPr>
          <a:xfrm>
            <a:off x="786137" y="1074778"/>
            <a:ext cx="110109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As vendors;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What should we be seeing in the RFIs and RFQs?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Is badge required or mandatory (i.e. if you don’t have badge SPs won’t buy from you)?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How many VNFs have badging on their product development roadmap?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How many VNFs have badging? (Future)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326407"/>
            <a:ext cx="12204351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</a:rPr>
              <a:t>Do we need surveys or polls? Anecdotal or hard data will work.</a:t>
            </a:r>
          </a:p>
        </p:txBody>
      </p:sp>
    </p:spTree>
    <p:extLst>
      <p:ext uri="{BB962C8B-B14F-4D97-AF65-F5344CB8AC3E}">
        <p14:creationId xmlns:p14="http://schemas.microsoft.com/office/powerpoint/2010/main" val="4120818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Measuring Quality and Value Delivery</a:t>
            </a:r>
          </a:p>
        </p:txBody>
      </p:sp>
      <p:sp>
        <p:nvSpPr>
          <p:cNvPr id="5" name="Rectangle 4"/>
          <p:cNvSpPr/>
          <p:nvPr/>
        </p:nvSpPr>
        <p:spPr>
          <a:xfrm>
            <a:off x="786137" y="1074778"/>
            <a:ext cx="1101091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As operators;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How close are we for telcos to mandate by X date?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How many Operators have RAx on their architectural design roadmaps?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What common activities vis-à-vis special sauce shall we focus on measuring?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Can we capture deployment time frames?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When shall we expect measurable deployment results?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326407"/>
            <a:ext cx="12204351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</a:rPr>
              <a:t>Do we need surveys or polls?</a:t>
            </a:r>
          </a:p>
        </p:txBody>
      </p:sp>
    </p:spTree>
    <p:extLst>
      <p:ext uri="{BB962C8B-B14F-4D97-AF65-F5344CB8AC3E}">
        <p14:creationId xmlns:p14="http://schemas.microsoft.com/office/powerpoint/2010/main" val="1164402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Measuring Quality and Value Delivery</a:t>
            </a:r>
          </a:p>
        </p:txBody>
      </p:sp>
      <p:sp>
        <p:nvSpPr>
          <p:cNvPr id="5" name="Rectangle 4"/>
          <p:cNvSpPr/>
          <p:nvPr/>
        </p:nvSpPr>
        <p:spPr>
          <a:xfrm>
            <a:off x="786137" y="1074778"/>
            <a:ext cx="1101091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Add’ Questions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What about objective $$$ and or ROI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What economic models, ROI spreadsheet(s)?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How do we move from ‘marketing’ to ‘actual’ data?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 public access to what it costs to deploy today.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How shall we represent cost of testing, cost of procurement, cost of integration and customization, etc.?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326407"/>
            <a:ext cx="12204351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</a:rPr>
              <a:t>This data will serve adoption messaging.</a:t>
            </a:r>
          </a:p>
        </p:txBody>
      </p:sp>
    </p:spTree>
    <p:extLst>
      <p:ext uri="{BB962C8B-B14F-4D97-AF65-F5344CB8AC3E}">
        <p14:creationId xmlns:p14="http://schemas.microsoft.com/office/powerpoint/2010/main" val="1425775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6748849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Common NFVI Telco Taskforce   </a:t>
            </a:r>
            <a:r>
              <a:rPr lang="en-US" sz="5300" dirty="0"/>
              <a:t/>
            </a:r>
            <a:br>
              <a:rPr lang="en-US" sz="5300" dirty="0"/>
            </a:br>
            <a:r>
              <a:rPr lang="en-US" sz="5300" dirty="0"/>
              <a:t/>
            </a: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68354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86137" y="1074778"/>
            <a:ext cx="1101091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Proposed Key Metrics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Data Analytics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Repos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Measuring Quality and Value</a:t>
            </a: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Open Sans  "/>
              </a:rPr>
              <a:t>CNTT</a:t>
            </a:r>
            <a:r>
              <a:rPr lang="en-US" dirty="0">
                <a:solidFill>
                  <a:schemeClr val="bg1"/>
                </a:solidFill>
                <a:latin typeface="Open Sans  "/>
              </a:rPr>
              <a:t> | Discussion</a:t>
            </a:r>
          </a:p>
        </p:txBody>
      </p:sp>
    </p:spTree>
    <p:extLst>
      <p:ext uri="{BB962C8B-B14F-4D97-AF65-F5344CB8AC3E}">
        <p14:creationId xmlns:p14="http://schemas.microsoft.com/office/powerpoint/2010/main" val="37990271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Discussion – Business | Technical Metrics</a:t>
            </a:r>
          </a:p>
        </p:txBody>
      </p:sp>
      <p:sp>
        <p:nvSpPr>
          <p:cNvPr id="5" name="Rectangle 4"/>
          <p:cNvSpPr/>
          <p:nvPr/>
        </p:nvSpPr>
        <p:spPr>
          <a:xfrm>
            <a:off x="786137" y="1074778"/>
            <a:ext cx="1101091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What are we doing?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Developing metrics for measuring quality, value, and realization of benefits of badging to RAx standards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Proposing Key Metrics for 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Designing and building data analytics tools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Why are we doing it?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Gather feedback on approach, metrics, and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Provide insights to support CNTT mission and goals.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36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Proposed Key Metrics 2020 – Governance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745678"/>
              </p:ext>
            </p:extLst>
          </p:nvPr>
        </p:nvGraphicFramePr>
        <p:xfrm>
          <a:off x="591173" y="1283366"/>
          <a:ext cx="11328110" cy="4899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85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94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2985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6463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3524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0550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4160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4160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4160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288161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#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Function, Segment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Targeted Benefits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Metric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Priority</a:t>
                      </a:r>
                      <a:b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(Urgency)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</a:rPr>
                        <a:t>Data Source(s)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</a:rPr>
                        <a:t>Benchmark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2020 Target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Future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2242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Engagement</a:t>
                      </a:r>
                      <a:endParaRPr lang="en-US" sz="200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Increase engagement of </a:t>
                      </a:r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community members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Code/content contribution rates - by  company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GitHub, Groups.io, Confluence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2242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1600" u="none" strike="noStrike" dirty="0">
                        <a:effectLst/>
                      </a:endParaRPr>
                    </a:p>
                  </a:txBody>
                  <a:tcPr marL="4576" marR="4576" marT="4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Code/content contribution rates - by individual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GitHub, Groups.io, Confluence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81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Recruiting</a:t>
                      </a:r>
                      <a:endParaRPr lang="en-US" sz="2000" u="none" strike="noStrike" baseline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Increase acquisition of community </a:t>
                      </a:r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members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New member acquisition rate - by company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Onboarding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81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New member acquisition rate - by </a:t>
                      </a:r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individual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Onboarding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326407"/>
            <a:ext cx="12204351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</a:rPr>
              <a:t>Priorities will be revised once we start measuring adoption &amp; deployments </a:t>
            </a:r>
          </a:p>
        </p:txBody>
      </p:sp>
    </p:spTree>
    <p:extLst>
      <p:ext uri="{BB962C8B-B14F-4D97-AF65-F5344CB8AC3E}">
        <p14:creationId xmlns:p14="http://schemas.microsoft.com/office/powerpoint/2010/main" val="291856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Proposed Key Metrics 2020 – Governance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28913"/>
              </p:ext>
            </p:extLst>
          </p:nvPr>
        </p:nvGraphicFramePr>
        <p:xfrm>
          <a:off x="591170" y="1283366"/>
          <a:ext cx="10933889" cy="45994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24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60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576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197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340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1211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750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7750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7750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288161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ID #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Function,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Segments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Targeted Benefits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Metric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Priority</a:t>
                      </a:r>
                      <a:b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(Urgency)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</a:rPr>
                        <a:t>Data Source(s)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</a:rPr>
                        <a:t>Benchmark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2020 Target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Future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81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Engagement</a:t>
                      </a:r>
                      <a:r>
                        <a:rPr lang="en-US" sz="200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by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t"/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Lab</a:t>
                      </a:r>
                      <a:r>
                        <a:rPr lang="en-US" sz="200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Type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Increase </a:t>
                      </a:r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options</a:t>
                      </a:r>
                      <a:r>
                        <a:rPr lang="en-US" sz="200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to obtain badging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# of </a:t>
                      </a:r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Community</a:t>
                      </a:r>
                      <a:r>
                        <a:rPr lang="en-US" sz="200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labs 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81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# of Self-Service</a:t>
                      </a:r>
                      <a:r>
                        <a:rPr lang="en-US" sz="2000" b="0" i="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labs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1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# of LAAS labs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1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Adoption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Increase </a:t>
                      </a:r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adoption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rate of adoption of RAx - by </a:t>
                      </a:r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company type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4081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rate of badges issued - by </a:t>
                      </a:r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company type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3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Proposed Key Metrics 2020 – Technology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140463"/>
              </p:ext>
            </p:extLst>
          </p:nvPr>
        </p:nvGraphicFramePr>
        <p:xfrm>
          <a:off x="591170" y="1283366"/>
          <a:ext cx="10933889" cy="53187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24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696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731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619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3671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0063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5438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7750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7750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288161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ID</a:t>
                      </a:r>
                      <a:r>
                        <a:rPr lang="en-US" sz="20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#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Function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Segments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Targeted Benefits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Metric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Priority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Data Source(s)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</a:rPr>
                        <a:t>Benchmark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2020 Target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Future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36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Certification: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Service Providers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Reduce costs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TCO Analysis Needed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44168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Accelerate time to deployment for new network services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# of weeks to deploy VNF product x into lab (or deployment)</a:t>
                      </a: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8846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24530">
                <a:tc vMerge="1">
                  <a:txBody>
                    <a:bodyPr/>
                    <a:lstStyle/>
                    <a:p>
                      <a:pPr algn="ctr" fontAlgn="t"/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Improve interoperability and software quality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(TBD: criteria: technical, evolutionary, configuration, security, operations performance?)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7096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13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Reduce in-house testing effort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# of weeks to test VNF product in lab to deploy (time to productivity) 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626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Proposed Key Metrics 2020 – Technology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74722"/>
              </p:ext>
            </p:extLst>
          </p:nvPr>
        </p:nvGraphicFramePr>
        <p:xfrm>
          <a:off x="591170" y="1283366"/>
          <a:ext cx="10933889" cy="367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24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423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7245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2952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971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7750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750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7750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7750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288161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ID #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Function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Segments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Targeted Benefits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Metric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Priority</a:t>
                      </a:r>
                      <a:b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(Urgency)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Data Source(s)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bg1"/>
                          </a:solidFill>
                          <a:effectLst/>
                        </a:rPr>
                        <a:t>Benchmark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2020 Target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Future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2242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14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Certification: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Vendors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Achieve greater alignment with service provider customer requirements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% of VNFs badged - by company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TBD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2242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15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Demonstrate product quality through open ecosystem testing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# of badges issued - by company</a:t>
                      </a:r>
                      <a:endParaRPr lang="en-US" sz="2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TBD</a:t>
                      </a:r>
                      <a:endParaRPr lang="en-US" sz="20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wip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6" marR="4576" marT="45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675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6748849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Common NFVI Telco Taskforce   </a:t>
            </a:r>
            <a:r>
              <a:rPr lang="en-US" sz="5300" dirty="0"/>
              <a:t/>
            </a:r>
            <a:br>
              <a:rPr lang="en-US" sz="5300" dirty="0"/>
            </a:br>
            <a:r>
              <a:rPr lang="en-US" sz="5300" dirty="0"/>
              <a:t/>
            </a: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Analytics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084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>
                <a:latin typeface="Open Sans  "/>
              </a:rPr>
              <a:t> </a:t>
            </a:r>
            <a:r>
              <a:rPr lang="en-US" dirty="0">
                <a:solidFill>
                  <a:srgbClr val="009FDB"/>
                </a:solidFill>
                <a:latin typeface="Open Sans  "/>
              </a:rPr>
              <a:t>| Data Analytics – Platforms</a:t>
            </a:r>
          </a:p>
        </p:txBody>
      </p:sp>
      <p:sp>
        <p:nvSpPr>
          <p:cNvPr id="5" name="Rectangle 4"/>
          <p:cNvSpPr/>
          <p:nvPr/>
        </p:nvSpPr>
        <p:spPr>
          <a:xfrm>
            <a:off x="786137" y="1074778"/>
            <a:ext cx="112684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Current – Alpha testing versions only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Cauldron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https://cauldron.io/dashboard/298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(Bitergia)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Current: count of GitHub Contributor commitments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Future: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TBD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Stackalytics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www.stackalytics.com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(Mirantis)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CNTT GitHub Commits by Company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Bitergia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legacy platform used by OPNFV/LFN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 CNTT specific engagement parsed, but CIRV work assumed to be underlying the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Future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LFV Developer Analytics 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– new LFN platform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CNTT to be POC / Pilot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Ability to aggregate/clean disparate data sources, detailed visualizations, etc.</a:t>
            </a:r>
          </a:p>
        </p:txBody>
      </p:sp>
    </p:spTree>
    <p:extLst>
      <p:ext uri="{BB962C8B-B14F-4D97-AF65-F5344CB8AC3E}">
        <p14:creationId xmlns:p14="http://schemas.microsoft.com/office/powerpoint/2010/main" val="281817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22508</TotalTime>
  <Words>910</Words>
  <Application>Microsoft Office PowerPoint</Application>
  <PresentationFormat>Widescreen</PresentationFormat>
  <Paragraphs>261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31" baseType="lpstr">
      <vt:lpstr>Arial</vt:lpstr>
      <vt:lpstr>Arial Black</vt:lpstr>
      <vt:lpstr>Calibri</vt:lpstr>
      <vt:lpstr>Calibri Light</vt:lpstr>
      <vt:lpstr>Gill Sans</vt:lpstr>
      <vt:lpstr>Gill Sans Light</vt:lpstr>
      <vt:lpstr>Helvetica</vt:lpstr>
      <vt:lpstr>Helvetica Neue</vt:lpstr>
      <vt:lpstr>HelveticaNeueLT Pro 25 UltLt</vt:lpstr>
      <vt:lpstr>HelveticaNeueLT Pro 35 Th</vt:lpstr>
      <vt:lpstr>Open Sans  </vt:lpstr>
      <vt:lpstr>Open Sans Light</vt:lpstr>
      <vt:lpstr>Times New Roman</vt:lpstr>
      <vt:lpstr>Reference Model Rel 2.0 scope v1</vt:lpstr>
      <vt:lpstr>Office Theme</vt:lpstr>
      <vt:lpstr>Common NFVI Telco Taskforce     Business | Technical Metrics Planning (Final)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Common NFVI Telco Taskforce     Data Analytics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Common NFVI Telco Taskforce     End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jb788y@att.com</dc:creator>
  <cp:lastModifiedBy>BELTRAN, JONATHAN</cp:lastModifiedBy>
  <cp:revision>1193</cp:revision>
  <cp:lastPrinted>2019-12-16T15:33:31Z</cp:lastPrinted>
  <dcterms:created xsi:type="dcterms:W3CDTF">2019-07-18T19:43:28Z</dcterms:created>
  <dcterms:modified xsi:type="dcterms:W3CDTF">2020-01-12T13:55:03Z</dcterms:modified>
</cp:coreProperties>
</file>