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15"/>
  </p:notesMasterIdLst>
  <p:handoutMasterIdLst>
    <p:handoutMasterId r:id="rId16"/>
  </p:handoutMasterIdLst>
  <p:sldIdLst>
    <p:sldId id="610" r:id="rId3"/>
    <p:sldId id="653" r:id="rId4"/>
    <p:sldId id="921" r:id="rId5"/>
    <p:sldId id="1039" r:id="rId6"/>
    <p:sldId id="1040" r:id="rId7"/>
    <p:sldId id="1042" r:id="rId8"/>
    <p:sldId id="1041" r:id="rId9"/>
    <p:sldId id="1043" r:id="rId10"/>
    <p:sldId id="650" r:id="rId11"/>
    <p:sldId id="1037" r:id="rId12"/>
    <p:sldId id="1036" r:id="rId13"/>
    <p:sldId id="103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B"/>
    <a:srgbClr val="168FDF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32" autoAdjust="0"/>
    <p:restoredTop sz="95652" autoAdjust="0"/>
  </p:normalViewPr>
  <p:slideViewPr>
    <p:cSldViewPr snapToGrid="0">
      <p:cViewPr varScale="1">
        <p:scale>
          <a:sx n="58" d="100"/>
          <a:sy n="58" d="100"/>
        </p:scale>
        <p:origin x="75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1/10/2020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456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677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38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365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31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17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837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81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5360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389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0287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1409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169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3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1/10/2020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24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F2F Work Shop – January 13-16,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579426"/>
            <a:ext cx="10898081" cy="1855433"/>
          </a:xfrm>
        </p:spPr>
        <p:txBody>
          <a:bodyPr>
            <a:normAutofit/>
          </a:bodyPr>
          <a:lstStyle/>
          <a:p>
            <a:r>
              <a:rPr lang="en-US" b="1" dirty="0">
                <a:latin typeface="Open Sans"/>
              </a:rPr>
              <a:t>Facilitator</a:t>
            </a:r>
            <a:r>
              <a:rPr lang="en-US" dirty="0">
                <a:latin typeface="Open Sans"/>
              </a:rPr>
              <a:t>: Johnathan Beltran, Beth Cohen, Bob Monkman</a:t>
            </a:r>
          </a:p>
          <a:p>
            <a:r>
              <a:rPr lang="en-US" b="1" dirty="0">
                <a:latin typeface="Open Sans"/>
              </a:rPr>
              <a:t>Contributions</a:t>
            </a:r>
            <a:r>
              <a:rPr lang="en-US" dirty="0">
                <a:latin typeface="Open Sans"/>
              </a:rPr>
              <a:t>: Nick Chase</a:t>
            </a:r>
          </a:p>
          <a:p>
            <a:endParaRPr lang="en-US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4" y="2379097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Open Sans"/>
              </a:rPr>
              <a:t>Marketing &amp; Communications </a:t>
            </a:r>
            <a:r>
              <a:rPr lang="en-US" sz="3600" b="1" dirty="0" err="1">
                <a:solidFill>
                  <a:srgbClr val="FFFFFF"/>
                </a:solidFill>
                <a:latin typeface="Open Sans"/>
              </a:rPr>
              <a:t>WorkShop</a:t>
            </a:r>
            <a:r>
              <a:rPr lang="en-US" sz="3600" b="1" dirty="0">
                <a:solidFill>
                  <a:srgbClr val="FFFFFF"/>
                </a:solidFill>
                <a:latin typeface="Open Sans"/>
              </a:rPr>
              <a:t>- Day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7493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F490F-B13B-40EB-8B7F-E9A1DADAC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Q42019 Webinar Poll results… speak to Problem Statement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874686-3079-4935-A020-B47B83D716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86CF49-6971-4508-8862-A2909EA0DB5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F07A54-5CB0-407F-AB9A-D2CF1994EC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980" y="1183341"/>
            <a:ext cx="7147369" cy="486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99197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 txBox="1">
            <a:spLocks/>
          </p:cNvSpPr>
          <p:nvPr/>
        </p:nvSpPr>
        <p:spPr>
          <a:xfrm>
            <a:off x="591174" y="177288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Open Sans  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Open Sans  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Open Sans  "/>
              </a:rPr>
              <a:t>| Contribution Metrics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01" y="1136649"/>
            <a:ext cx="12027571" cy="54444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46545" y="266726"/>
            <a:ext cx="41341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Total Contributors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57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Jun. 1, 2019 – Dec. 20 2019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1382" y="6396438"/>
            <a:ext cx="862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Arial Black" panose="020B0A040201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Paris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2818" y="6396438"/>
            <a:ext cx="1022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Arial Black" panose="020B0A0402010202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Antwerp</a:t>
            </a:r>
          </a:p>
        </p:txBody>
      </p:sp>
    </p:spTree>
    <p:extLst>
      <p:ext uri="{BB962C8B-B14F-4D97-AF65-F5344CB8AC3E}">
        <p14:creationId xmlns:p14="http://schemas.microsoft.com/office/powerpoint/2010/main" val="1650510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Marketing and Communications: Next Steps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BC6B10-3715-4833-8792-75905E03C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work with our team to arrange interviews with leaders in your org</a:t>
            </a:r>
          </a:p>
          <a:p>
            <a:pPr lvl="1"/>
            <a:r>
              <a:rPr lang="en-US" dirty="0"/>
              <a:t>We will discuss invitation crafting and process in Thursday workshop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We would like to coordinate with CNTT leadership, Recruiting WS on pitch presentations, event coordination</a:t>
            </a:r>
          </a:p>
          <a:p>
            <a:pPr lvl="1"/>
            <a:r>
              <a:rPr lang="en-US" dirty="0"/>
              <a:t>Std. Presentations, coordinate/promote w/ LF event activities &amp; outcomes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We know of one session submission &amp; one panel proposal for </a:t>
            </a:r>
            <a:r>
              <a:rPr lang="en-US" dirty="0" err="1"/>
              <a:t>KubeConEU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1979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Marketing Team Efforts- Review from Day 2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BC6B10-3715-4833-8792-75905E03C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Job #1- Validate/Refine CNTT Messaging</a:t>
            </a:r>
          </a:p>
          <a:p>
            <a:pPr lvl="1"/>
            <a:r>
              <a:rPr lang="en-US" dirty="0"/>
              <a:t>Survey/Direct Interview Questions Developed</a:t>
            </a:r>
          </a:p>
          <a:p>
            <a:pPr lvl="1"/>
            <a:r>
              <a:rPr lang="en-US" dirty="0"/>
              <a:t>Intention is to arrange interviews with execs within CNTT stakeholder companies</a:t>
            </a:r>
          </a:p>
          <a:p>
            <a:pPr lvl="1"/>
            <a:r>
              <a:rPr lang="en-US" dirty="0"/>
              <a:t>Problem Statement, Goals, Timelines, ROI criteria among the topics</a:t>
            </a:r>
          </a:p>
          <a:p>
            <a:pPr lvl="1"/>
            <a:r>
              <a:rPr lang="en-US" b="1" dirty="0"/>
              <a:t>Timeline: Ready to arrange meetings now</a:t>
            </a:r>
            <a:r>
              <a:rPr lang="en-US" dirty="0"/>
              <a:t>!</a:t>
            </a:r>
          </a:p>
          <a:p>
            <a:r>
              <a:rPr lang="en-US" dirty="0"/>
              <a:t>Refreshed Collateral will follow, based on updated messaging</a:t>
            </a:r>
          </a:p>
          <a:p>
            <a:pPr lvl="1"/>
            <a:r>
              <a:rPr lang="en-US" dirty="0"/>
              <a:t>Range of Presentations (target different audiences), White Paper(s)</a:t>
            </a:r>
          </a:p>
          <a:p>
            <a:r>
              <a:rPr lang="en-US" dirty="0"/>
              <a:t>Building an Event Calendar &amp; Speakers/Ambassadors</a:t>
            </a:r>
          </a:p>
          <a:p>
            <a:pPr lvl="1"/>
            <a:r>
              <a:rPr lang="en-US" dirty="0"/>
              <a:t>Panels, Speaking , Collaboration Meetings, Press/Analyst Briefings, Press Releases, Social Media, Blogs </a:t>
            </a:r>
          </a:p>
          <a:p>
            <a:r>
              <a:rPr lang="en-US" dirty="0"/>
              <a:t>Monitor/promote CNTT contributor uptake (BTM </a:t>
            </a:r>
            <a:r>
              <a:rPr lang="en-US" dirty="0" err="1"/>
              <a:t>WorkStream</a:t>
            </a:r>
            <a:r>
              <a:rPr lang="en-US" dirty="0"/>
              <a:t> output)</a:t>
            </a:r>
          </a:p>
        </p:txBody>
      </p: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3</a:t>
            </a:fld>
            <a:r>
              <a:rPr lang="en-US" dirty="0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14CEBDE-3D60-CB4D-98DC-068CD3445E71}"/>
              </a:ext>
            </a:extLst>
          </p:cNvPr>
          <p:cNvSpPr txBox="1">
            <a:spLocks/>
          </p:cNvSpPr>
          <p:nvPr/>
        </p:nvSpPr>
        <p:spPr>
          <a:xfrm>
            <a:off x="629057" y="139104"/>
            <a:ext cx="11425568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CNTT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Adoption Message Discovery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39104" y="950936"/>
            <a:ext cx="549124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914126">
              <a:spcAft>
                <a:spcPts val="600"/>
              </a:spcAft>
            </a:pPr>
            <a:r>
              <a:rPr lang="en-US" sz="1600" b="1" i="1" dirty="0">
                <a:latin typeface="Open Sans"/>
                <a:cs typeface="ATT Aleck Sans" panose="020B0503020203020204" pitchFamily="34" charset="0"/>
              </a:rPr>
              <a:t>How to Execute To Reach Adoption Critical Mass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24840" y="1542284"/>
            <a:ext cx="11290070" cy="9102"/>
          </a:xfrm>
          <a:prstGeom prst="line">
            <a:avLst/>
          </a:prstGeom>
          <a:noFill/>
          <a:ln w="19050" cap="flat" cmpd="sng" algn="ctr">
            <a:solidFill>
              <a:srgbClr val="F9A988"/>
            </a:solidFill>
            <a:prstDash val="solid"/>
            <a:miter lim="800000"/>
          </a:ln>
          <a:effectLst/>
        </p:spPr>
      </p:cxnSp>
      <p:sp>
        <p:nvSpPr>
          <p:cNvPr id="32" name="Rectangle 31"/>
          <p:cNvSpPr/>
          <p:nvPr/>
        </p:nvSpPr>
        <p:spPr>
          <a:xfrm>
            <a:off x="4667158" y="1340088"/>
            <a:ext cx="362573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defTabSz="914126">
              <a:spcAft>
                <a:spcPts val="1200"/>
              </a:spcAft>
            </a:pPr>
            <a:r>
              <a:rPr lang="en-US" b="1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Proposed High-Level Approach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2071" y="1837690"/>
            <a:ext cx="3728237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126">
              <a:spcAft>
                <a:spcPts val="600"/>
              </a:spcAft>
            </a:pPr>
            <a:r>
              <a:rPr lang="en-US" sz="1600" b="1" u="sng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Discovery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Develop set of strategic questions designed to understand and help align vision, objectives, value propositions, messaging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$$$, Growth, etc.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Schedule meetings with high-influence executives and key technology influencers (at major events? Phone? In Person?)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C-level / Senior / Board</a:t>
            </a:r>
          </a:p>
          <a:p>
            <a:pPr marL="28575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Pose the strategic questions to them</a:t>
            </a:r>
          </a:p>
          <a:p>
            <a:pPr lvl="0" algn="ctr" defTabSz="914126">
              <a:spcAft>
                <a:spcPts val="600"/>
              </a:spcAft>
            </a:pPr>
            <a:endParaRPr lang="en-US" sz="1600" u="sng" dirty="0">
              <a:solidFill>
                <a:srgbClr val="000000"/>
              </a:solidFill>
              <a:latin typeface="Open Sans"/>
              <a:cs typeface="ATT Aleck Sans" panose="020B0503020203020204" pitchFamily="34" charset="0"/>
            </a:endParaRP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0000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62449" y="1837690"/>
            <a:ext cx="4038601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126">
              <a:spcAft>
                <a:spcPts val="600"/>
              </a:spcAft>
            </a:pPr>
            <a:r>
              <a:rPr lang="en-US" sz="1600" b="1" u="sng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Design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Analyze and identify key common business alignments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$$$ Targets, Segments, Tech, Geographies, Companies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Define and align measures of objectives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Timelines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Benefits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Specifications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Evaluate among multiple perspectives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VNF product development lifecycle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Operations support cost model </a:t>
            </a:r>
            <a:r>
              <a:rPr lang="en-US" sz="1600" dirty="0">
                <a:latin typeface="Open Sans"/>
                <a:cs typeface="ATT Aleck Sans" panose="020B0503020203020204" pitchFamily="34" charset="0"/>
              </a:rPr>
              <a:t> 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What is needed year 1/3/5?</a:t>
            </a:r>
          </a:p>
          <a:p>
            <a:pPr marL="28575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Detail who and what components are needed to execute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543191" y="1837690"/>
            <a:ext cx="3511433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126">
              <a:spcAft>
                <a:spcPts val="600"/>
              </a:spcAft>
            </a:pPr>
            <a:r>
              <a:rPr lang="en-US" sz="1600" b="1" u="sng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Execution</a:t>
            </a:r>
          </a:p>
          <a:p>
            <a:pPr marL="285750" lvl="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Individually sign-up (i.e. by name) high-influence executives and key technology influencers </a:t>
            </a: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to sponsor and own adoption components</a:t>
            </a:r>
          </a:p>
          <a:p>
            <a:pPr marL="28575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Get ‘pledges’ to adopt based on high-level roadmap/timeline (e.g. X% of footprint by Y date) </a:t>
            </a:r>
          </a:p>
          <a:p>
            <a:pPr marL="285750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Identify resources and workgroups to “lead and do”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Lead, motivate, organize, and leverage volunteers</a:t>
            </a:r>
          </a:p>
          <a:p>
            <a:pPr marL="742950" lvl="1" indent="-285750" defTabSz="914126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Open Sans"/>
                <a:cs typeface="ATT Aleck Sans" panose="020B0503020203020204" pitchFamily="34" charset="0"/>
              </a:rPr>
              <a:t>Leverage resources from all sectors that benefit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35293" y="139104"/>
            <a:ext cx="382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DRAFT ONLY</a:t>
            </a:r>
          </a:p>
        </p:txBody>
      </p:sp>
    </p:spTree>
    <p:extLst>
      <p:ext uri="{BB962C8B-B14F-4D97-AF65-F5344CB8AC3E}">
        <p14:creationId xmlns:p14="http://schemas.microsoft.com/office/powerpoint/2010/main" val="11906687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E2075-1643-44D4-84A0-A14F17CF6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Draft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EA060-D76D-46BD-A697-497B83393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CNTT is a group is comprised of individuals and company representatives from across the Telecom ecosystem spectrum, vendors and operators alike.</a:t>
            </a:r>
          </a:p>
          <a:p>
            <a:r>
              <a:rPr lang="en-US" dirty="0"/>
              <a:t>It is supported by both the GSMA and the LFN organizations.  </a:t>
            </a:r>
          </a:p>
          <a:p>
            <a:r>
              <a:rPr lang="en-US" dirty="0"/>
              <a:t>The purpose of this interview is to find out what is important to you and/or your company, in terms of NFV and NFV Infrastructure transformation projects and adoption. </a:t>
            </a:r>
          </a:p>
          <a:p>
            <a:r>
              <a:rPr lang="en-US" dirty="0"/>
              <a:t>The information you share will help guide the work priorities of the CNTT </a:t>
            </a:r>
            <a:r>
              <a:rPr lang="en-US" dirty="0" err="1"/>
              <a:t>NFVi</a:t>
            </a:r>
            <a:r>
              <a:rPr lang="en-US" dirty="0"/>
              <a:t> project. </a:t>
            </a:r>
          </a:p>
          <a:p>
            <a:r>
              <a:rPr lang="en-US" dirty="0"/>
              <a:t>The conversation will cover technologies, components and most importantly, what can the CNTT group do to best drive adoption and support from your company.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79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1428D-6F06-4B37-8C28-DFC58542A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Question Examples- General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7A55F-871D-413B-87F1-9221CF6D0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7"/>
            <a:ext cx="10933886" cy="4495869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en-US" sz="3100" dirty="0"/>
              <a:t>Is your company or you as an individual contributing to any Open Source or Standards networking projects?  </a:t>
            </a:r>
          </a:p>
          <a:p>
            <a:pPr lvl="1" fontAlgn="base"/>
            <a:r>
              <a:rPr lang="en-US" sz="3100" dirty="0"/>
              <a:t>If so, what are they? (Network standards, NFV, Edge, Infrastructure, Orchestration, Other)</a:t>
            </a:r>
          </a:p>
          <a:p>
            <a:pPr fontAlgn="base"/>
            <a:r>
              <a:rPr lang="en-US" sz="3100" dirty="0"/>
              <a:t>What do you know about the CNTT Project? </a:t>
            </a:r>
          </a:p>
          <a:p>
            <a:pPr lvl="1" fontAlgn="base"/>
            <a:r>
              <a:rPr lang="en-US" sz="3100" dirty="0"/>
              <a:t>(Nothing, Heard the name, Have been following the progress, active in the project)</a:t>
            </a:r>
          </a:p>
          <a:p>
            <a:pPr marL="457200" lvl="1" indent="0" fontAlgn="base">
              <a:buNone/>
            </a:pPr>
            <a:endParaRPr lang="en-US" sz="3100" dirty="0"/>
          </a:p>
          <a:p>
            <a:pPr fontAlgn="base"/>
            <a:r>
              <a:rPr lang="en-US" sz="3100" dirty="0"/>
              <a:t>When did you first hear about the CNTT project? (from the beginning, 6 months ago, 3 months ago, within the last month, Just now)</a:t>
            </a:r>
          </a:p>
          <a:p>
            <a:pPr fontAlgn="base"/>
            <a:r>
              <a:rPr lang="en-US" sz="3100" dirty="0"/>
              <a:t>If you have contributed, how has your company contributed to the project? </a:t>
            </a:r>
          </a:p>
          <a:p>
            <a:pPr lvl="1" fontAlgn="base"/>
            <a:r>
              <a:rPr lang="en-US" sz="3100" dirty="0"/>
              <a:t>Check as many as apply: (Reviewing documentation, writing docs, attending online, F2F meetings, writing code/tests, admin, other)</a:t>
            </a:r>
          </a:p>
          <a:p>
            <a:pPr fontAlgn="base"/>
            <a:r>
              <a:rPr lang="en-US" sz="3100" dirty="0"/>
              <a:t>What impressions about how effective the CNTT may be, thus far? What can you share?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980796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1428D-6F06-4B37-8C28-DFC58542A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Question Examples- Technology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7A55F-871D-413B-87F1-9221CF6D0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7"/>
            <a:ext cx="10933886" cy="4668147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Technology Questions</a:t>
            </a:r>
            <a:endParaRPr lang="en-US" dirty="0"/>
          </a:p>
          <a:p>
            <a:pPr fontAlgn="base"/>
            <a:r>
              <a:rPr lang="en-US" sz="3100" dirty="0"/>
              <a:t>Does your company have a technology transformation plan? </a:t>
            </a:r>
          </a:p>
          <a:p>
            <a:pPr lvl="1" fontAlgn="base"/>
            <a:r>
              <a:rPr lang="en-US" sz="3100" dirty="0"/>
              <a:t>If yes, how far along on the plan are you? </a:t>
            </a:r>
          </a:p>
          <a:p>
            <a:pPr lvl="2" fontAlgn="base"/>
            <a:r>
              <a:rPr lang="en-US" sz="3100" dirty="0"/>
              <a:t>(Planning, POC, deployment, production, BAU operational)</a:t>
            </a:r>
          </a:p>
          <a:p>
            <a:pPr lvl="1" fontAlgn="base"/>
            <a:r>
              <a:rPr lang="en-US" sz="3100" dirty="0"/>
              <a:t>If no, Do you have any plans and when would you start?</a:t>
            </a:r>
          </a:p>
          <a:p>
            <a:pPr lvl="2" fontAlgn="base"/>
            <a:r>
              <a:rPr lang="en-US" sz="3100" dirty="0"/>
              <a:t> (Within 3 months, 3-6 months, 6-12 months, 18 months or more, not planning yet?) </a:t>
            </a:r>
          </a:p>
          <a:p>
            <a:pPr fontAlgn="base"/>
            <a:r>
              <a:rPr lang="en-US" sz="3100" dirty="0"/>
              <a:t>What parts of the CNTT technical efforts are of the most interest to you or your company? (Reference Models, Architecture Models, Deployment Models, Testing and Certification, Other)</a:t>
            </a:r>
          </a:p>
          <a:p>
            <a:pPr fontAlgn="base"/>
            <a:r>
              <a:rPr lang="en-US" sz="3100" dirty="0"/>
              <a:t>Are you finding that multiple NFVI platforms are needed to accommodate VNF integration? </a:t>
            </a:r>
          </a:p>
          <a:p>
            <a:pPr lvl="1" fontAlgn="base"/>
            <a:r>
              <a:rPr lang="en-US" sz="3100" dirty="0"/>
              <a:t> Are you ending up adopting bespoke virtual appliances? (i.e. every VNF need its own </a:t>
            </a:r>
            <a:r>
              <a:rPr lang="en-US" sz="3100" dirty="0" err="1"/>
              <a:t>NFVi</a:t>
            </a:r>
            <a:r>
              <a:rPr lang="en-US" sz="3100" dirty="0"/>
              <a:t> platform?)</a:t>
            </a:r>
          </a:p>
          <a:p>
            <a:pPr fontAlgn="base"/>
            <a:r>
              <a:rPr lang="en-US" sz="3100" dirty="0"/>
              <a:t>Are there other technology issues impeding your network transformation goals that we should be addressing with this project? </a:t>
            </a:r>
          </a:p>
        </p:txBody>
      </p:sp>
    </p:spTree>
    <p:extLst>
      <p:ext uri="{BB962C8B-B14F-4D97-AF65-F5344CB8AC3E}">
        <p14:creationId xmlns:p14="http://schemas.microsoft.com/office/powerpoint/2010/main" val="197572642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1428D-6F06-4B37-8C28-DFC58542A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Question Examples- Adoption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7A55F-871D-413B-87F1-9221CF6D01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fontAlgn="base"/>
            <a:r>
              <a:rPr lang="en-US" sz="4000" dirty="0"/>
              <a:t>Business case – how will a network drive revenue, cost reduction, cost avoidance, customer experience, compliance value-add? </a:t>
            </a:r>
          </a:p>
          <a:p>
            <a:pPr lvl="1" fontAlgn="base"/>
            <a:r>
              <a:rPr lang="en-US" sz="3800" dirty="0"/>
              <a:t>What else? Specifically for individuals and companies, or in aggregate?</a:t>
            </a:r>
          </a:p>
          <a:p>
            <a:pPr fontAlgn="base"/>
            <a:r>
              <a:rPr lang="en-US" sz="4000" dirty="0"/>
              <a:t>What is your most important reasons for undertaking a network transformation project?  </a:t>
            </a:r>
          </a:p>
          <a:p>
            <a:pPr lvl="1" fontAlgn="base"/>
            <a:r>
              <a:rPr lang="en-US" sz="3800" dirty="0"/>
              <a:t>(Metrics – what would you use to objectively measure the success or failure of a Common NFVI transformation project?</a:t>
            </a:r>
          </a:p>
          <a:p>
            <a:pPr fontAlgn="base"/>
            <a:r>
              <a:rPr lang="en-US" sz="4000" dirty="0"/>
              <a:t>Has your team quantified the economic impact of a network transformation project? </a:t>
            </a:r>
          </a:p>
          <a:p>
            <a:pPr lvl="1" fontAlgn="base"/>
            <a:r>
              <a:rPr lang="en-US" sz="4000" dirty="0"/>
              <a:t>If yes, what percentage of savings are you anticipating?  (&lt;5%, 5-10%, 10-20%, &gt;20%</a:t>
            </a:r>
          </a:p>
          <a:p>
            <a:pPr lvl="1" fontAlgn="base"/>
            <a:r>
              <a:rPr lang="en-US" sz="4000" dirty="0"/>
              <a:t>What ROI are you expecting?  (&lt;1 year, 1-2 years, 2-3 years, &gt;3 years)</a:t>
            </a:r>
          </a:p>
          <a:p>
            <a:pPr fontAlgn="base"/>
            <a:r>
              <a:rPr lang="en-US" sz="4000" dirty="0"/>
              <a:t>Stakeholders – who would be interested in the results here in the broad context? What parts of supply chain?</a:t>
            </a:r>
          </a:p>
          <a:p>
            <a:pPr fontAlgn="base"/>
            <a:r>
              <a:rPr lang="en-US" sz="4000" dirty="0"/>
              <a:t>How is CNTT strategy decided at your company?  Do you require executive sponsorship, or ?</a:t>
            </a:r>
          </a:p>
          <a:p>
            <a:pPr fontAlgn="base"/>
            <a:r>
              <a:rPr lang="en-US" sz="4000" dirty="0"/>
              <a:t>What business challenges do you see impacting your adoption of  a network transformation project?</a:t>
            </a:r>
          </a:p>
        </p:txBody>
      </p:sp>
    </p:spTree>
    <p:extLst>
      <p:ext uri="{BB962C8B-B14F-4D97-AF65-F5344CB8AC3E}">
        <p14:creationId xmlns:p14="http://schemas.microsoft.com/office/powerpoint/2010/main" val="3469309967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BE58C-0DFF-4404-97A4-271A3188A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Collateral	&amp; Outreach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E1B372-7534-4B31-B718-6015EA4FF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 some good starting presentations</a:t>
            </a:r>
          </a:p>
          <a:p>
            <a:pPr lvl="1"/>
            <a:r>
              <a:rPr lang="en-US" dirty="0"/>
              <a:t>We would like to create 30 Sec- 3 Min- 30 Minute versions</a:t>
            </a:r>
          </a:p>
          <a:p>
            <a:pPr lvl="1"/>
            <a:r>
              <a:rPr lang="en-US" dirty="0"/>
              <a:t>Targeting different audiences</a:t>
            </a:r>
          </a:p>
          <a:p>
            <a:pPr lvl="1"/>
            <a:r>
              <a:rPr lang="en-US" dirty="0"/>
              <a:t>Need to coordinate with Recruitment team</a:t>
            </a:r>
          </a:p>
          <a:p>
            <a:r>
              <a:rPr lang="en-US" dirty="0"/>
              <a:t>We would like to drive a White Paper</a:t>
            </a:r>
          </a:p>
          <a:p>
            <a:pPr lvl="1"/>
            <a:r>
              <a:rPr lang="en-US" dirty="0"/>
              <a:t>Starting with a base of Chapter 1 Reference Model?  Ideas?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Develop Event plan social media plan with leadership &amp; LF…</a:t>
            </a:r>
          </a:p>
          <a:p>
            <a:pPr lvl="1"/>
            <a:r>
              <a:rPr lang="en-US" dirty="0"/>
              <a:t>Ideas?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1932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62038"/>
            <a:ext cx="9481457" cy="2387600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en-US" sz="3600" b="1" dirty="0">
                <a:latin typeface="Open Sans"/>
              </a:rPr>
              <a:t>Appendix</a:t>
            </a:r>
            <a:endParaRPr lang="en-US" dirty="0"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5523062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25873</TotalTime>
  <Words>635</Words>
  <Application>Microsoft Office PowerPoint</Application>
  <PresentationFormat>Widescreen</PresentationFormat>
  <Paragraphs>115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6" baseType="lpstr">
      <vt:lpstr>Arial</vt:lpstr>
      <vt:lpstr>Arial Black</vt:lpstr>
      <vt:lpstr>ATT Aleck Sans</vt:lpstr>
      <vt:lpstr>Calibri</vt:lpstr>
      <vt:lpstr>Calibri Light</vt:lpstr>
      <vt:lpstr>Gill Sans</vt:lpstr>
      <vt:lpstr>Gill Sans Light</vt:lpstr>
      <vt:lpstr>Helvetica Neue</vt:lpstr>
      <vt:lpstr>HelveticaNeueLT Pro 25 UltLt</vt:lpstr>
      <vt:lpstr>HelveticaNeueLT Pro 35 Th</vt:lpstr>
      <vt:lpstr>Open Sans</vt:lpstr>
      <vt:lpstr>Open Sans  </vt:lpstr>
      <vt:lpstr>Office Theme</vt:lpstr>
      <vt:lpstr>1_Office Theme</vt:lpstr>
      <vt:lpstr>Common NFVI Telco Taskforce Technical F2F Work Shop – January 13-16, 2020 </vt:lpstr>
      <vt:lpstr>Initial Marketing Team Efforts- Review from Day 2</vt:lpstr>
      <vt:lpstr>PowerPoint Presentation</vt:lpstr>
      <vt:lpstr>Survey Draft Goals</vt:lpstr>
      <vt:lpstr>Sample Question Examples- General </vt:lpstr>
      <vt:lpstr>Sample Question Examples- Technology </vt:lpstr>
      <vt:lpstr>Sample Question Examples- Adoption </vt:lpstr>
      <vt:lpstr>Collateral &amp; Outreach</vt:lpstr>
      <vt:lpstr>Appendix</vt:lpstr>
      <vt:lpstr>Q42019 Webinar Poll results… speak to Problem Statement</vt:lpstr>
      <vt:lpstr>PowerPoint Presentation</vt:lpstr>
      <vt:lpstr>Marketing and Communications: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keywords>CTPClassification=CTP_NT</cp:keywords>
  <cp:lastModifiedBy>Monkman, Bob</cp:lastModifiedBy>
  <cp:revision>839</cp:revision>
  <dcterms:created xsi:type="dcterms:W3CDTF">2017-07-27T01:24:04Z</dcterms:created>
  <dcterms:modified xsi:type="dcterms:W3CDTF">2020-01-10T19:25:57Z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5fff1e26-0686-45ef-9a5a-80f3cd15dc7d</vt:lpwstr>
  </property>
  <property fmtid="{D5CDD505-2E9C-101B-9397-08002B2CF9AE}" pid="3" name="CTP_TimeStamp">
    <vt:lpwstr>2020-01-10 19:25:56Z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