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9" r:id="rId1"/>
    <p:sldMasterId id="2147483856" r:id="rId2"/>
  </p:sldMasterIdLst>
  <p:notesMasterIdLst>
    <p:notesMasterId r:id="rId13"/>
  </p:notesMasterIdLst>
  <p:handoutMasterIdLst>
    <p:handoutMasterId r:id="rId14"/>
  </p:handoutMasterIdLst>
  <p:sldIdLst>
    <p:sldId id="974" r:id="rId3"/>
    <p:sldId id="1020" r:id="rId4"/>
    <p:sldId id="1004" r:id="rId5"/>
    <p:sldId id="1012" r:id="rId6"/>
    <p:sldId id="1016" r:id="rId7"/>
    <p:sldId id="1023" r:id="rId8"/>
    <p:sldId id="1021" r:id="rId9"/>
    <p:sldId id="1017" r:id="rId10"/>
    <p:sldId id="1018" r:id="rId11"/>
    <p:sldId id="9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9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935"/>
    <a:srgbClr val="E7A587"/>
    <a:srgbClr val="E8A587"/>
    <a:srgbClr val="FE9305"/>
    <a:srgbClr val="BA4CFE"/>
    <a:srgbClr val="00AEBB"/>
    <a:srgbClr val="E8A487"/>
    <a:srgbClr val="B94FFE"/>
    <a:srgbClr val="FF950C"/>
    <a:srgbClr val="A0CB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88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8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12/17/2019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150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692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806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393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78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3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809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676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xmlns="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xmlns="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xmlns="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xmlns="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xmlns="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xmlns="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xmlns="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xmlns="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xmlns="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xmlns="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xmlns="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4717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9561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705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877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1304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899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0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7615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759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688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xmlns="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2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xmlns="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xmlns="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xmlns="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xmlns="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xmlns="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xmlns="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xmlns="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12/17/2019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C62D-FF11-4A5D-9AD2-3303C66FA3B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12/17/2019</a:t>
            </a:fld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2E8B3-FA20-4C3F-93DB-0AB4762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13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8254286" cy="23876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r>
              <a:rPr lang="en-US" sz="5300" dirty="0"/>
              <a:t/>
            </a:r>
            <a:br>
              <a:rPr lang="en-US" sz="5300" dirty="0"/>
            </a:br>
            <a:r>
              <a:rPr lang="en-US" sz="5300" dirty="0"/>
              <a:t/>
            </a:r>
            <a:br>
              <a:rPr lang="en-US" sz="5300" dirty="0"/>
            </a:br>
            <a:r>
              <a:rPr lang="en-US" sz="4000" b="1" i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Release &amp; Lifecycle Management </a:t>
            </a:r>
            <a:br>
              <a:rPr lang="en-US" sz="4000" b="1" i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b="1" i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Planning Workshop (v1.0)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3692524"/>
            <a:ext cx="5867400" cy="13366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CNTT F2F Workshop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LFN DDF, Prague, Czech Republic</a:t>
            </a:r>
          </a:p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Jan. 13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– 16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, 2020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9361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Common NFVI Telco Taskforce   </a:t>
            </a:r>
            <a:r>
              <a:rPr lang="en-US" sz="5300" dirty="0"/>
              <a:t/>
            </a:r>
            <a:br>
              <a:rPr lang="en-US" sz="5300" dirty="0"/>
            </a:br>
            <a:r>
              <a:rPr lang="en-US" sz="5300" dirty="0"/>
              <a:t/>
            </a:r>
            <a:br>
              <a:rPr lang="en-US" sz="5300" dirty="0"/>
            </a:br>
            <a:r>
              <a:rPr lang="en-US" sz="4000" b="1" i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Appendix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6835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86137" y="1074778"/>
            <a:ext cx="110109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Introduction</a:t>
            </a:r>
            <a:endParaRPr lang="en-US" sz="3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What and Why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Mode of Operations (Proposed)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Badging Targets to Release Naming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Add’l Discussion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latin typeface="Open Sans  "/>
              </a:rPr>
              <a:t>CNTT</a:t>
            </a:r>
            <a:r>
              <a:rPr lang="en-US" dirty="0" smtClean="0">
                <a:solidFill>
                  <a:schemeClr val="bg1"/>
                </a:solidFill>
                <a:latin typeface="Open Sans  "/>
              </a:rPr>
              <a:t> | Release &amp; Lifecycle Session</a:t>
            </a:r>
            <a:endParaRPr lang="en-US" dirty="0">
              <a:solidFill>
                <a:schemeClr val="bg1"/>
              </a:solidFill>
              <a:latin typeface="Open Sans  "/>
            </a:endParaRPr>
          </a:p>
        </p:txBody>
      </p:sp>
    </p:spTree>
    <p:extLst>
      <p:ext uri="{BB962C8B-B14F-4D97-AF65-F5344CB8AC3E}">
        <p14:creationId xmlns:p14="http://schemas.microsoft.com/office/powerpoint/2010/main" val="37990271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 smtClean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 smtClean="0">
                <a:latin typeface="Open Sans  "/>
              </a:rPr>
              <a:t> </a:t>
            </a:r>
            <a:r>
              <a:rPr lang="en-US" dirty="0" smtClean="0">
                <a:solidFill>
                  <a:srgbClr val="009FDB"/>
                </a:solidFill>
                <a:latin typeface="Open Sans  "/>
              </a:rPr>
              <a:t>| Release and Lifecycle Planning</a:t>
            </a:r>
            <a:endParaRPr lang="en-US" dirty="0">
              <a:solidFill>
                <a:srgbClr val="009FDB"/>
              </a:solidFill>
              <a:latin typeface="Open Sans  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01091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What are we doing?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Planning for OPNFV and CNTT release &amp; lifecycle management: what we </a:t>
            </a: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have, what we </a:t>
            </a: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need, propose a way forward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Why are we doing it?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Build a collaborative body </a:t>
            </a: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of knowledge </a:t>
            </a: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across teams</a:t>
            </a:r>
            <a:endParaRPr lang="en-US" sz="36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Have </a:t>
            </a: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</a:t>
            </a: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easured approach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Get perspective on mode of operations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Help establish baseline to iterate</a:t>
            </a: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plan, align, implement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36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agon 7"/>
          <p:cNvSpPr/>
          <p:nvPr/>
        </p:nvSpPr>
        <p:spPr>
          <a:xfrm>
            <a:off x="0" y="814388"/>
            <a:ext cx="12192000" cy="5978187"/>
          </a:xfrm>
          <a:prstGeom prst="homePlate">
            <a:avLst>
              <a:gd name="adj" fmla="val 3046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Parallelogram 86"/>
          <p:cNvSpPr/>
          <p:nvPr/>
        </p:nvSpPr>
        <p:spPr>
          <a:xfrm flipH="1">
            <a:off x="6670237" y="1544413"/>
            <a:ext cx="3256573" cy="1786481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6" name="Parallelogram 85"/>
          <p:cNvSpPr/>
          <p:nvPr/>
        </p:nvSpPr>
        <p:spPr>
          <a:xfrm flipH="1">
            <a:off x="4646303" y="1548169"/>
            <a:ext cx="3069270" cy="1786481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5" name="Parallelogram 84"/>
          <p:cNvSpPr/>
          <p:nvPr/>
        </p:nvSpPr>
        <p:spPr>
          <a:xfrm flipH="1">
            <a:off x="2636097" y="1536703"/>
            <a:ext cx="3069270" cy="1786481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6" name="Parallelogram 75"/>
          <p:cNvSpPr/>
          <p:nvPr/>
        </p:nvSpPr>
        <p:spPr>
          <a:xfrm>
            <a:off x="6701150" y="4511911"/>
            <a:ext cx="2819319" cy="1282556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4" name="Parallelogram 73"/>
          <p:cNvSpPr/>
          <p:nvPr/>
        </p:nvSpPr>
        <p:spPr>
          <a:xfrm>
            <a:off x="4678486" y="4514816"/>
            <a:ext cx="2759864" cy="1282556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49993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 smtClean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 smtClean="0">
                <a:latin typeface="Open Sans  "/>
              </a:rPr>
              <a:t> </a:t>
            </a:r>
            <a:r>
              <a:rPr lang="en-US" dirty="0" smtClean="0">
                <a:solidFill>
                  <a:srgbClr val="009FDB"/>
                </a:solidFill>
                <a:latin typeface="Open Sans  "/>
              </a:rPr>
              <a:t>| Proposed Mode of Release Operations</a:t>
            </a:r>
            <a:endParaRPr lang="en-US" dirty="0">
              <a:solidFill>
                <a:srgbClr val="009FDB"/>
              </a:solidFill>
              <a:latin typeface="Open Sans  "/>
            </a:endParaRPr>
          </a:p>
        </p:txBody>
      </p:sp>
      <p:sp>
        <p:nvSpPr>
          <p:cNvPr id="13" name="Right Arrow 12">
            <a:extLst>
              <a:ext uri="{FF2B5EF4-FFF2-40B4-BE49-F238E27FC236}">
                <a16:creationId xmlns="" xmlns:a16="http://schemas.microsoft.com/office/drawing/2014/main" id="{B0CAE159-C7B4-5646-AE7E-8A2789F012B1}"/>
              </a:ext>
            </a:extLst>
          </p:cNvPr>
          <p:cNvSpPr/>
          <p:nvPr/>
        </p:nvSpPr>
        <p:spPr>
          <a:xfrm>
            <a:off x="1761577" y="3443424"/>
            <a:ext cx="6683524" cy="886543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Reference Certification Development</a:t>
            </a:r>
            <a:endParaRPr lang="en-US" sz="1400" dirty="0"/>
          </a:p>
        </p:txBody>
      </p:sp>
      <p:sp>
        <p:nvSpPr>
          <p:cNvPr id="21" name="Parallelogram 20"/>
          <p:cNvSpPr/>
          <p:nvPr/>
        </p:nvSpPr>
        <p:spPr>
          <a:xfrm flipH="1">
            <a:off x="628018" y="1528237"/>
            <a:ext cx="3069270" cy="1786481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TextBox 8"/>
          <p:cNvSpPr txBox="1"/>
          <p:nvPr/>
        </p:nvSpPr>
        <p:spPr>
          <a:xfrm>
            <a:off x="1709839" y="3254587"/>
            <a:ext cx="20555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Open-source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187892" y="3254587"/>
            <a:ext cx="1023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CNTT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 rot="3493203" flipH="1">
            <a:off x="244695" y="2190476"/>
            <a:ext cx="1573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Value Streams</a:t>
            </a:r>
            <a:endParaRPr lang="en-US" dirty="0"/>
          </a:p>
        </p:txBody>
      </p:sp>
      <p:sp>
        <p:nvSpPr>
          <p:cNvPr id="32" name="Parallelogram 31"/>
          <p:cNvSpPr/>
          <p:nvPr/>
        </p:nvSpPr>
        <p:spPr>
          <a:xfrm>
            <a:off x="2636514" y="4513189"/>
            <a:ext cx="2779969" cy="1289815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3" name="Parallelogram 32"/>
          <p:cNvSpPr/>
          <p:nvPr/>
        </p:nvSpPr>
        <p:spPr>
          <a:xfrm>
            <a:off x="623715" y="4522628"/>
            <a:ext cx="2759864" cy="1282556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4" name="Parallelogram 33"/>
          <p:cNvSpPr/>
          <p:nvPr/>
        </p:nvSpPr>
        <p:spPr>
          <a:xfrm>
            <a:off x="345753" y="5844684"/>
            <a:ext cx="8383894" cy="408669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Communications, Work Planning, Knowledge Management, </a:t>
            </a:r>
            <a:r>
              <a:rPr lang="en-US" dirty="0" smtClean="0">
                <a:solidFill>
                  <a:srgbClr val="FF0000"/>
                </a:solidFill>
              </a:rPr>
              <a:t>Tools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26406" y="4222763"/>
            <a:ext cx="1464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CNTT/GSMA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8167602" y="3254587"/>
            <a:ext cx="1023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OVP</a:t>
            </a:r>
            <a:endParaRPr lang="en-US" sz="16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3501246" y="4594813"/>
            <a:ext cx="1527062" cy="314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1400" b="1"/>
            </a:lvl1pPr>
          </a:lstStyle>
          <a:p>
            <a:pPr marL="91440" indent="-91440"/>
            <a:r>
              <a:rPr lang="en-US" u="sng" dirty="0">
                <a:solidFill>
                  <a:schemeClr val="bg1"/>
                </a:solidFill>
              </a:rPr>
              <a:t>RM: Core, Ops</a:t>
            </a:r>
          </a:p>
        </p:txBody>
      </p:sp>
      <p:sp>
        <p:nvSpPr>
          <p:cNvPr id="70" name="TextBox 69"/>
          <p:cNvSpPr txBox="1"/>
          <p:nvPr/>
        </p:nvSpPr>
        <p:spPr>
          <a:xfrm rot="18122321" flipH="1">
            <a:off x="-303279" y="5031894"/>
            <a:ext cx="2346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Supporting Activities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3516782" y="2305007"/>
            <a:ext cx="1989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91440" indent="-91440">
              <a:buFont typeface="Arial" panose="020B0604020202020204" pitchFamily="34" charset="0"/>
              <a:buChar char="•"/>
              <a:defRPr sz="1400" b="1" u="sng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RA Core, Dev, Ops</a:t>
            </a:r>
          </a:p>
        </p:txBody>
      </p:sp>
      <p:sp>
        <p:nvSpPr>
          <p:cNvPr id="84" name="Parallelogram 83"/>
          <p:cNvSpPr/>
          <p:nvPr/>
        </p:nvSpPr>
        <p:spPr>
          <a:xfrm flipH="1">
            <a:off x="6318913" y="935485"/>
            <a:ext cx="2410734" cy="556101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“Nimble” Cadence</a:t>
            </a:r>
            <a:endParaRPr lang="en-US" sz="1600" dirty="0"/>
          </a:p>
        </p:txBody>
      </p:sp>
      <p:sp>
        <p:nvSpPr>
          <p:cNvPr id="2" name="Chevron 1"/>
          <p:cNvSpPr/>
          <p:nvPr/>
        </p:nvSpPr>
        <p:spPr>
          <a:xfrm>
            <a:off x="8926675" y="959809"/>
            <a:ext cx="3118179" cy="5279256"/>
          </a:xfrm>
          <a:prstGeom prst="chevron">
            <a:avLst>
              <a:gd name="adj" fmla="val 514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ight Arrow 35">
            <a:extLst>
              <a:ext uri="{FF2B5EF4-FFF2-40B4-BE49-F238E27FC236}">
                <a16:creationId xmlns="" xmlns:a16="http://schemas.microsoft.com/office/drawing/2014/main" id="{B0CAE159-C7B4-5646-AE7E-8A2789F012B1}"/>
              </a:ext>
            </a:extLst>
          </p:cNvPr>
          <p:cNvSpPr/>
          <p:nvPr/>
        </p:nvSpPr>
        <p:spPr>
          <a:xfrm>
            <a:off x="8450643" y="3342419"/>
            <a:ext cx="1567610" cy="1032944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Badge Vers.</a:t>
            </a:r>
            <a:endParaRPr lang="en-US" sz="1400" dirty="0"/>
          </a:p>
        </p:txBody>
      </p:sp>
      <p:sp>
        <p:nvSpPr>
          <p:cNvPr id="89" name="Parallelogram 88"/>
          <p:cNvSpPr/>
          <p:nvPr/>
        </p:nvSpPr>
        <p:spPr>
          <a:xfrm flipH="1">
            <a:off x="4251897" y="935485"/>
            <a:ext cx="2299337" cy="557271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6</a:t>
            </a:r>
            <a:r>
              <a:rPr lang="en-US" sz="1600" dirty="0" smtClean="0">
                <a:solidFill>
                  <a:schemeClr val="bg1"/>
                </a:solidFill>
              </a:rPr>
              <a:t> mth Cadence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0" name="Parallelogram 89"/>
          <p:cNvSpPr/>
          <p:nvPr/>
        </p:nvSpPr>
        <p:spPr>
          <a:xfrm flipH="1">
            <a:off x="2289147" y="935485"/>
            <a:ext cx="2247907" cy="557271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3 mth Cadence </a:t>
            </a:r>
            <a:endParaRPr lang="en-US" sz="1600" dirty="0"/>
          </a:p>
        </p:txBody>
      </p:sp>
      <p:sp>
        <p:nvSpPr>
          <p:cNvPr id="91" name="Parallelogram 90"/>
          <p:cNvSpPr/>
          <p:nvPr/>
        </p:nvSpPr>
        <p:spPr>
          <a:xfrm flipH="1">
            <a:off x="271599" y="935485"/>
            <a:ext cx="2241381" cy="557271"/>
          </a:xfrm>
          <a:prstGeom prst="parallelogram">
            <a:avLst>
              <a:gd name="adj" fmla="val 63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Various</a:t>
            </a:r>
          </a:p>
          <a:p>
            <a:pPr algn="ctr"/>
            <a:r>
              <a:rPr lang="en-US" sz="1600" dirty="0" smtClean="0"/>
              <a:t>Cadences</a:t>
            </a:r>
            <a:endParaRPr lang="en-US" sz="1600" dirty="0"/>
          </a:p>
        </p:txBody>
      </p:sp>
      <p:sp>
        <p:nvSpPr>
          <p:cNvPr id="92" name="TextBox 91"/>
          <p:cNvSpPr txBox="1"/>
          <p:nvPr/>
        </p:nvSpPr>
        <p:spPr>
          <a:xfrm>
            <a:off x="9385106" y="1515167"/>
            <a:ext cx="1525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VNF SW Vendors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9748759" y="2030734"/>
            <a:ext cx="1571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VNF Integrators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9963620" y="4608998"/>
            <a:ext cx="1384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SPs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693821" y="4907284"/>
            <a:ext cx="1424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Enterprise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543697" y="5177542"/>
            <a:ext cx="1188042" cy="307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Industry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9" name="Right Arrow 98">
            <a:extLst>
              <a:ext uri="{FF2B5EF4-FFF2-40B4-BE49-F238E27FC236}">
                <a16:creationId xmlns="" xmlns:a16="http://schemas.microsoft.com/office/drawing/2014/main" id="{B0CAE159-C7B4-5646-AE7E-8A2789F012B1}"/>
              </a:ext>
            </a:extLst>
          </p:cNvPr>
          <p:cNvSpPr/>
          <p:nvPr/>
        </p:nvSpPr>
        <p:spPr>
          <a:xfrm>
            <a:off x="9997867" y="3194639"/>
            <a:ext cx="1499744" cy="135463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Product &amp; Service Enablement</a:t>
            </a:r>
            <a:endParaRPr lang="en-US" sz="1400" dirty="0"/>
          </a:p>
        </p:txBody>
      </p:sp>
      <p:sp>
        <p:nvSpPr>
          <p:cNvPr id="100" name="Rounded Rectangle 99"/>
          <p:cNvSpPr/>
          <p:nvPr/>
        </p:nvSpPr>
        <p:spPr>
          <a:xfrm>
            <a:off x="11436595" y="3443424"/>
            <a:ext cx="867772" cy="62587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Market X</a:t>
            </a:r>
          </a:p>
          <a:p>
            <a:pPr algn="ctr"/>
            <a:r>
              <a:rPr lang="en-US" sz="1200" dirty="0" smtClean="0"/>
              <a:t>End-User</a:t>
            </a:r>
            <a:endParaRPr lang="en-US" sz="1200" dirty="0"/>
          </a:p>
        </p:txBody>
      </p:sp>
      <p:sp>
        <p:nvSpPr>
          <p:cNvPr id="106" name="TextBox 105"/>
          <p:cNvSpPr txBox="1"/>
          <p:nvPr/>
        </p:nvSpPr>
        <p:spPr>
          <a:xfrm>
            <a:off x="1122618" y="5118875"/>
            <a:ext cx="1886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Bug Backlogs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531943" y="4222763"/>
            <a:ext cx="1620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 Everyone </a:t>
            </a:r>
            <a:endParaRPr lang="en-US" sz="16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-12352" y="6365042"/>
            <a:ext cx="12204351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bg1"/>
                </a:solidFill>
              </a:rPr>
              <a:t>Can OVP do Alpha &amp; Beta Releases on 3 mth Cadence and GA Releases on 6 mth Cadence?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16117" y="4222763"/>
            <a:ext cx="1023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CVC</a:t>
            </a:r>
            <a:endParaRPr lang="en-US" sz="16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564392" y="2581820"/>
            <a:ext cx="1921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RC Cert &amp; Testing Reqs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374596" y="2305007"/>
            <a:ext cx="144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Badging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51626" y="3251844"/>
            <a:ext cx="1374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OPNFV</a:t>
            </a:r>
            <a:endParaRPr lang="en-US" sz="16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621360" y="4222763"/>
            <a:ext cx="1577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Labs &amp; Support</a:t>
            </a:r>
            <a:endParaRPr lang="en-US" sz="16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1518793" y="4598406"/>
            <a:ext cx="1848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Comms channels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589442" y="4598406"/>
            <a:ext cx="1755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Frameworks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455751" y="4598406"/>
            <a:ext cx="1850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Comm’ty,  3</a:t>
            </a:r>
            <a:r>
              <a:rPr lang="en-US" sz="1400" baseline="30000" dirty="0">
                <a:solidFill>
                  <a:schemeClr val="bg1"/>
                </a:solidFill>
              </a:rPr>
              <a:t>p</a:t>
            </a:r>
            <a:r>
              <a:rPr lang="en-US" sz="1400" dirty="0" smtClean="0">
                <a:solidFill>
                  <a:schemeClr val="bg1"/>
                </a:solidFill>
              </a:rPr>
              <a:t>, LaaS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203815" y="4865701"/>
            <a:ext cx="144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SDLC Support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992967" y="5118875"/>
            <a:ext cx="2026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CI/CD Infrastructure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438203" y="2568172"/>
            <a:ext cx="1901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Cookbooks &amp; Configs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265111" y="2305007"/>
            <a:ext cx="1740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Scenario Testing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6262" y="1532755"/>
            <a:ext cx="158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</a:lstStyle>
          <a:p>
            <a:pPr marL="91440" indent="-91440"/>
            <a:r>
              <a:rPr lang="en-US" sz="1400" dirty="0" smtClean="0"/>
              <a:t>OpenStack</a:t>
            </a:r>
            <a:endParaRPr lang="en-US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2888341" y="1532755"/>
            <a:ext cx="1866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91440" indent="-9144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Advisory Council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6795990" y="1532755"/>
            <a:ext cx="2095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91440" indent="-91440">
              <a:buFont typeface="Arial" panose="020B0604020202020204" pitchFamily="34" charset="0"/>
              <a:buChar char="•"/>
              <a:defRPr sz="1400" b="1" u="sng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RM Compliance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755099" y="1532755"/>
            <a:ext cx="1975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91440" indent="-91440">
              <a:buFont typeface="Arial" panose="020B0604020202020204" pitchFamily="34" charset="0"/>
              <a:buChar char="•"/>
              <a:defRPr sz="1400" b="1" u="sng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RIx: Core, Dev, Labs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659782" y="2835682"/>
            <a:ext cx="1961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Deployment &amp; CI/CD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 rot="18122321" flipH="1">
            <a:off x="8239396" y="4998352"/>
            <a:ext cx="2346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VNF Buyers</a:t>
            </a:r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 rot="3496428" flipH="1">
            <a:off x="8404595" y="2203954"/>
            <a:ext cx="2346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VNF Suppliers</a:t>
            </a:r>
            <a:endParaRPr lang="en-US" dirty="0"/>
          </a:p>
        </p:txBody>
      </p:sp>
      <p:sp>
        <p:nvSpPr>
          <p:cNvPr id="110" name="Left Arrow 109"/>
          <p:cNvSpPr/>
          <p:nvPr/>
        </p:nvSpPr>
        <p:spPr>
          <a:xfrm>
            <a:off x="8814227" y="6100950"/>
            <a:ext cx="1329287" cy="292224"/>
          </a:xfrm>
          <a:prstGeom prst="lef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Feedback</a:t>
            </a:r>
          </a:p>
        </p:txBody>
      </p:sp>
      <p:sp>
        <p:nvSpPr>
          <p:cNvPr id="111" name="Left Arrow 110"/>
          <p:cNvSpPr/>
          <p:nvPr/>
        </p:nvSpPr>
        <p:spPr>
          <a:xfrm>
            <a:off x="8712713" y="846560"/>
            <a:ext cx="1329287" cy="292224"/>
          </a:xfrm>
          <a:prstGeom prst="lef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Feedback</a:t>
            </a:r>
            <a:endParaRPr lang="en-US" sz="1400" dirty="0"/>
          </a:p>
        </p:txBody>
      </p:sp>
      <p:sp>
        <p:nvSpPr>
          <p:cNvPr id="115" name="TextBox 114"/>
          <p:cNvSpPr txBox="1"/>
          <p:nvPr/>
        </p:nvSpPr>
        <p:spPr>
          <a:xfrm>
            <a:off x="1362035" y="2305007"/>
            <a:ext cx="16282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91440" indent="-9144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Other?</a:t>
            </a:r>
            <a:endParaRPr lang="en-US" dirty="0"/>
          </a:p>
        </p:txBody>
      </p:sp>
      <p:sp>
        <p:nvSpPr>
          <p:cNvPr id="116" name="TextBox 115"/>
          <p:cNvSpPr txBox="1"/>
          <p:nvPr/>
        </p:nvSpPr>
        <p:spPr>
          <a:xfrm>
            <a:off x="6930406" y="5424544"/>
            <a:ext cx="1831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Labs &amp; Support??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360513" y="4865701"/>
            <a:ext cx="1755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Guidelines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7166197" y="5118875"/>
            <a:ext cx="1568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Sec, LCM, Perf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316135" y="4865701"/>
            <a:ext cx="1886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</a:rPr>
              <a:t>Feature Backlogs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59807" y="1799681"/>
            <a:ext cx="8107891" cy="307777"/>
            <a:chOff x="1000751" y="1826977"/>
            <a:chExt cx="8107891" cy="307777"/>
          </a:xfrm>
        </p:grpSpPr>
        <p:sp>
          <p:nvSpPr>
            <p:cNvPr id="45" name="TextBox 44"/>
            <p:cNvSpPr txBox="1"/>
            <p:nvPr/>
          </p:nvSpPr>
          <p:spPr>
            <a:xfrm>
              <a:off x="1000751" y="1826977"/>
              <a:ext cx="16282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91440" indent="-91440">
                <a:buFont typeface="Arial" panose="020B0604020202020204" pitchFamily="34" charset="0"/>
                <a:buChar char="•"/>
                <a:defRPr sz="1400">
                  <a:solidFill>
                    <a:schemeClr val="bg1"/>
                  </a:solidFill>
                </a:defRPr>
              </a:lvl1pPr>
            </a:lstStyle>
            <a:p>
              <a:r>
                <a:rPr lang="en-US" dirty="0"/>
                <a:t>Kubernetes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7025534" y="1826977"/>
              <a:ext cx="2083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1440" indent="-9144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solidFill>
                    <a:schemeClr val="bg1"/>
                  </a:solidFill>
                </a:rPr>
                <a:t>Compliance Frameworks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961129" y="1826977"/>
              <a:ext cx="1740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91440" indent="-91440">
                <a:buFont typeface="Arial" panose="020B0604020202020204" pitchFamily="34" charset="0"/>
                <a:buChar char="•"/>
                <a:defRPr sz="1400">
                  <a:solidFill>
                    <a:schemeClr val="bg1"/>
                  </a:solidFill>
                </a:defRPr>
              </a:lvl1pPr>
            </a:lstStyle>
            <a:p>
              <a:r>
                <a:rPr lang="en-US" dirty="0"/>
                <a:t>Release Mgm’t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3148164" y="1826977"/>
              <a:ext cx="1866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91440" indent="-91440">
                <a:buFont typeface="Arial" panose="020B0604020202020204" pitchFamily="34" charset="0"/>
                <a:buChar char="•"/>
                <a:defRPr sz="1400">
                  <a:solidFill>
                    <a:schemeClr val="bg1"/>
                  </a:solidFill>
                </a:defRPr>
              </a:lvl1pPr>
            </a:lstStyle>
            <a:p>
              <a:r>
                <a:rPr lang="en-US" dirty="0" smtClean="0"/>
                <a:t>VNF</a:t>
              </a:r>
              <a:r>
                <a:rPr lang="en-US" dirty="0"/>
                <a:t>, CNF, </a:t>
              </a:r>
              <a:r>
                <a:rPr lang="en-US" dirty="0" smtClean="0"/>
                <a:t>xNF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99418" y="2039417"/>
            <a:ext cx="7919157" cy="307777"/>
            <a:chOff x="1254010" y="2121305"/>
            <a:chExt cx="7919157" cy="307777"/>
          </a:xfrm>
        </p:grpSpPr>
        <p:sp>
          <p:nvSpPr>
            <p:cNvPr id="71" name="TextBox 70"/>
            <p:cNvSpPr txBox="1"/>
            <p:nvPr/>
          </p:nvSpPr>
          <p:spPr>
            <a:xfrm>
              <a:off x="1254010" y="2121305"/>
              <a:ext cx="16282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91440" indent="-91440">
                <a:buFont typeface="Arial" panose="020B0604020202020204" pitchFamily="34" charset="0"/>
                <a:buChar char="•"/>
                <a:defRPr sz="1400">
                  <a:solidFill>
                    <a:schemeClr val="bg1"/>
                  </a:solidFill>
                </a:defRPr>
              </a:lvl1pPr>
            </a:lstStyle>
            <a:p>
              <a:r>
                <a:rPr lang="en-US" dirty="0"/>
                <a:t>ETSI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218052" y="2121305"/>
              <a:ext cx="19551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1440" indent="-9144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solidFill>
                    <a:schemeClr val="bg1"/>
                  </a:solidFill>
                </a:rPr>
                <a:t>Compliance Tests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142496" y="2121305"/>
              <a:ext cx="17408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1440" indent="-9144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solidFill>
                    <a:schemeClr val="bg1"/>
                  </a:solidFill>
                </a:rPr>
                <a:t>Release Engn’g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340578" y="2121305"/>
              <a:ext cx="18667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91440" indent="-91440">
                <a:buFont typeface="Arial" panose="020B0604020202020204" pitchFamily="34" charset="0"/>
                <a:buChar char="•"/>
                <a:defRPr sz="1400">
                  <a:solidFill>
                    <a:schemeClr val="bg1"/>
                  </a:solidFill>
                </a:defRPr>
              </a:lvl1pPr>
            </a:lstStyle>
            <a:p>
              <a:r>
                <a:rPr lang="en-US" dirty="0"/>
                <a:t>G</a:t>
              </a:r>
              <a:r>
                <a:rPr lang="en-US" dirty="0" smtClean="0"/>
                <a:t>aps </a:t>
              </a:r>
              <a:r>
                <a:rPr lang="en-US" dirty="0"/>
                <a:t>&amp; </a:t>
              </a:r>
              <a:r>
                <a:rPr lang="en-US" dirty="0" smtClean="0"/>
                <a:t>Roadmaps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6116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160082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 smtClean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 smtClean="0">
                <a:latin typeface="Open Sans  "/>
              </a:rPr>
              <a:t> </a:t>
            </a:r>
            <a:r>
              <a:rPr lang="en-US" dirty="0" smtClean="0">
                <a:solidFill>
                  <a:srgbClr val="009FDB"/>
                </a:solidFill>
                <a:latin typeface="Open Sans  "/>
              </a:rPr>
              <a:t>| Strategic Goals For Releases</a:t>
            </a:r>
            <a:endParaRPr lang="en-US" dirty="0">
              <a:solidFill>
                <a:srgbClr val="009FDB"/>
              </a:solidFill>
              <a:latin typeface="Open Sans  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01091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</a:t>
            </a: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efine, retool, and restructure to support CNTT ecosystem as required for releases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Specify, plan, design, build, deploy RAx VNF | NFVI Certification Badged Releases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Ensure a mode of operations for releases that;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Delivers targeted quality and value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Builds trust with commercial software vendors, 3</a:t>
            </a:r>
            <a:r>
              <a:rPr lang="en-US" sz="3600" baseline="300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rd</a:t>
            </a: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Party Systems Integrator, Telecoms, and Enterprises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Scales and accelerates adoption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Lowers friction to adopt</a:t>
            </a:r>
          </a:p>
        </p:txBody>
      </p:sp>
    </p:spTree>
    <p:extLst>
      <p:ext uri="{BB962C8B-B14F-4D97-AF65-F5344CB8AC3E}">
        <p14:creationId xmlns:p14="http://schemas.microsoft.com/office/powerpoint/2010/main" val="394998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160082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 smtClean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 smtClean="0">
                <a:latin typeface="Open Sans  "/>
              </a:rPr>
              <a:t> </a:t>
            </a:r>
            <a:r>
              <a:rPr lang="en-US" dirty="0" smtClean="0">
                <a:solidFill>
                  <a:srgbClr val="009FDB"/>
                </a:solidFill>
                <a:latin typeface="Open Sans  "/>
              </a:rPr>
              <a:t>| RA #1 Badge Targets to Release Naming</a:t>
            </a:r>
            <a:endParaRPr lang="en-US" dirty="0">
              <a:solidFill>
                <a:srgbClr val="009FDB"/>
              </a:solidFill>
              <a:latin typeface="Open Sans  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541943" y="3085180"/>
            <a:ext cx="10235616" cy="1251"/>
          </a:xfrm>
          <a:prstGeom prst="line">
            <a:avLst/>
          </a:prstGeom>
          <a:ln w="6350" cap="sq"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541943" y="1854417"/>
            <a:ext cx="10225804" cy="28067"/>
          </a:xfrm>
          <a:prstGeom prst="line">
            <a:avLst/>
          </a:prstGeom>
          <a:ln w="6350" cap="sq"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541943" y="5520515"/>
            <a:ext cx="10235616" cy="0"/>
          </a:xfrm>
          <a:prstGeom prst="line">
            <a:avLst/>
          </a:prstGeom>
          <a:ln w="6350" cap="sq"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541943" y="4288622"/>
            <a:ext cx="10235616" cy="29076"/>
          </a:xfrm>
          <a:prstGeom prst="line">
            <a:avLst/>
          </a:prstGeom>
          <a:ln w="6350" cap="sq"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105" name="Rounded Rectangle 104">
            <a:extLst>
              <a:ext uri="{FF2B5EF4-FFF2-40B4-BE49-F238E27FC236}">
                <a16:creationId xmlns=""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440725" y="1511615"/>
            <a:ext cx="787120" cy="741738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 smtClean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411265" y="2730254"/>
            <a:ext cx="781003" cy="779021"/>
            <a:chOff x="411265" y="2730254"/>
            <a:chExt cx="781003" cy="779021"/>
          </a:xfrm>
        </p:grpSpPr>
        <p:sp>
          <p:nvSpPr>
            <p:cNvPr id="107" name="Rounded Rectangle 106">
              <a:extLst>
                <a:ext uri="{FF2B5EF4-FFF2-40B4-BE49-F238E27FC236}">
                  <a16:creationId xmlns=""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411265" y="2730254"/>
              <a:ext cx="781003" cy="779021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 smtClean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  <a:endParaRPr lang="en-GB" sz="14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="" xmlns:a16="http://schemas.microsoft.com/office/drawing/2014/main" id="{2734F049-36E3-1A45-8B83-5BDE48A2E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384" y="3110467"/>
              <a:ext cx="354425" cy="354834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=""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411265" y="3965422"/>
            <a:ext cx="781003" cy="713746"/>
            <a:chOff x="6253606" y="2820165"/>
            <a:chExt cx="781105" cy="713839"/>
          </a:xfrm>
        </p:grpSpPr>
        <p:sp>
          <p:nvSpPr>
            <p:cNvPr id="110" name="Rounded Rectangle 109">
              <a:extLst>
                <a:ext uri="{FF2B5EF4-FFF2-40B4-BE49-F238E27FC236}">
                  <a16:creationId xmlns=""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 smtClean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  <a:endParaRPr lang="en-GB" sz="14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11" name="Picture 2" descr="OPNFV">
              <a:extLst>
                <a:ext uri="{FF2B5EF4-FFF2-40B4-BE49-F238E27FC236}">
                  <a16:creationId xmlns=""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3" name="Group 112">
            <a:extLst>
              <a:ext uri="{FF2B5EF4-FFF2-40B4-BE49-F238E27FC236}">
                <a16:creationId xmlns=""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411265" y="5135315"/>
            <a:ext cx="795691" cy="672470"/>
            <a:chOff x="7075738" y="561540"/>
            <a:chExt cx="795691" cy="672470"/>
          </a:xfrm>
        </p:grpSpPr>
        <p:sp>
          <p:nvSpPr>
            <p:cNvPr id="115" name="Rounded Rectangle 114">
              <a:extLst>
                <a:ext uri="{FF2B5EF4-FFF2-40B4-BE49-F238E27FC236}">
                  <a16:creationId xmlns=""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75738" y="561540"/>
              <a:ext cx="795691" cy="672470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 smtClean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  <a:endParaRPr lang="en-GB" sz="14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16" name="Picture 115">
              <a:extLst>
                <a:ext uri="{FF2B5EF4-FFF2-40B4-BE49-F238E27FC236}">
                  <a16:creationId xmlns=""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7976" y="996179"/>
              <a:ext cx="227241" cy="224849"/>
            </a:xfrm>
            <a:prstGeom prst="rect">
              <a:avLst/>
            </a:prstGeom>
          </p:spPr>
        </p:pic>
      </p:grpSp>
      <p:pic>
        <p:nvPicPr>
          <p:cNvPr id="114" name="Picture 113">
            <a:extLst>
              <a:ext uri="{FF2B5EF4-FFF2-40B4-BE49-F238E27FC236}">
                <a16:creationId xmlns="" xmlns:a16="http://schemas.microsoft.com/office/drawing/2014/main" id="{B3CF2BAE-2EF5-2B42-A44B-4D5B1D15BE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327" y="5576035"/>
            <a:ext cx="206114" cy="231750"/>
          </a:xfrm>
          <a:prstGeom prst="rect">
            <a:avLst/>
          </a:prstGeom>
        </p:spPr>
      </p:pic>
      <p:sp>
        <p:nvSpPr>
          <p:cNvPr id="122" name="Rounded Rectangle 121">
            <a:extLst>
              <a:ext uri="{FF2B5EF4-FFF2-40B4-BE49-F238E27FC236}">
                <a16:creationId xmlns=""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1664677" y="1497581"/>
            <a:ext cx="787120" cy="741738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 smtClean="0">
                <a:solidFill>
                  <a:prstClr val="white"/>
                </a:solidFill>
                <a:latin typeface="Calibri" panose="020F0502020204030204"/>
              </a:rPr>
              <a:t>V1.0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2816462" y="2680169"/>
            <a:ext cx="781003" cy="779021"/>
            <a:chOff x="411265" y="2730254"/>
            <a:chExt cx="781003" cy="779021"/>
          </a:xfrm>
        </p:grpSpPr>
        <p:sp>
          <p:nvSpPr>
            <p:cNvPr id="126" name="Rounded Rectangle 125">
              <a:extLst>
                <a:ext uri="{FF2B5EF4-FFF2-40B4-BE49-F238E27FC236}">
                  <a16:creationId xmlns=""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411265" y="2730254"/>
              <a:ext cx="781003" cy="779021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 smtClean="0">
                  <a:solidFill>
                    <a:prstClr val="white"/>
                  </a:solidFill>
                  <a:latin typeface="Calibri" panose="020F0502020204030204"/>
                </a:rPr>
                <a:t>V1.0</a:t>
              </a:r>
              <a:endParaRPr lang="en-GB" sz="14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27" name="Picture 126">
              <a:extLst>
                <a:ext uri="{FF2B5EF4-FFF2-40B4-BE49-F238E27FC236}">
                  <a16:creationId xmlns="" xmlns:a16="http://schemas.microsoft.com/office/drawing/2014/main" id="{2734F049-36E3-1A45-8B83-5BDE48A2E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2384" y="3110467"/>
              <a:ext cx="354425" cy="354834"/>
            </a:xfrm>
            <a:prstGeom prst="rect">
              <a:avLst/>
            </a:prstGeom>
          </p:spPr>
        </p:pic>
      </p:grpSp>
      <p:grpSp>
        <p:nvGrpSpPr>
          <p:cNvPr id="128" name="Group 127">
            <a:extLst>
              <a:ext uri="{FF2B5EF4-FFF2-40B4-BE49-F238E27FC236}">
                <a16:creationId xmlns=""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3962130" y="3960825"/>
            <a:ext cx="781003" cy="713746"/>
            <a:chOff x="6253606" y="2820165"/>
            <a:chExt cx="781105" cy="713839"/>
          </a:xfrm>
        </p:grpSpPr>
        <p:sp>
          <p:nvSpPr>
            <p:cNvPr id="129" name="Rounded Rectangle 128">
              <a:extLst>
                <a:ext uri="{FF2B5EF4-FFF2-40B4-BE49-F238E27FC236}">
                  <a16:creationId xmlns=""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 smtClean="0">
                  <a:solidFill>
                    <a:prstClr val="white"/>
                  </a:solidFill>
                  <a:latin typeface="Calibri" panose="020F0502020204030204"/>
                </a:rPr>
                <a:t>V1.0</a:t>
              </a:r>
              <a:endParaRPr lang="en-GB" sz="14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30" name="Picture 2" descr="OPNFV">
              <a:extLst>
                <a:ext uri="{FF2B5EF4-FFF2-40B4-BE49-F238E27FC236}">
                  <a16:creationId xmlns=""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2" name="Rounded Rectangle 131">
            <a:extLst>
              <a:ext uri="{FF2B5EF4-FFF2-40B4-BE49-F238E27FC236}">
                <a16:creationId xmlns="" xmlns:a16="http://schemas.microsoft.com/office/drawing/2014/main" id="{8FF0E597-D251-CA44-A05C-3BAC6B2A73F8}"/>
              </a:ext>
            </a:extLst>
          </p:cNvPr>
          <p:cNvSpPr/>
          <p:nvPr/>
        </p:nvSpPr>
        <p:spPr>
          <a:xfrm>
            <a:off x="5142819" y="5162519"/>
            <a:ext cx="795691" cy="672470"/>
          </a:xfrm>
          <a:prstGeom prst="roundRect">
            <a:avLst/>
          </a:prstGeom>
          <a:solidFill>
            <a:srgbClr val="BA4DFF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 smtClean="0">
                <a:solidFill>
                  <a:prstClr val="white"/>
                </a:solidFill>
                <a:latin typeface="Calibri" panose="020F0502020204030204"/>
              </a:rPr>
              <a:t>V1.0</a:t>
            </a:r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975136" y="4876133"/>
            <a:ext cx="1100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Alpha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9" name="Rounded Rectangle 138">
            <a:extLst>
              <a:ext uri="{FF2B5EF4-FFF2-40B4-BE49-F238E27FC236}">
                <a16:creationId xmlns="" xmlns:a16="http://schemas.microsoft.com/office/drawing/2014/main" id="{8FF0E597-D251-CA44-A05C-3BAC6B2A73F8}"/>
              </a:ext>
            </a:extLst>
          </p:cNvPr>
          <p:cNvSpPr/>
          <p:nvPr/>
        </p:nvSpPr>
        <p:spPr>
          <a:xfrm>
            <a:off x="6597006" y="5153604"/>
            <a:ext cx="795691" cy="672470"/>
          </a:xfrm>
          <a:prstGeom prst="roundRect">
            <a:avLst/>
          </a:prstGeom>
          <a:solidFill>
            <a:srgbClr val="BA4DFF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 smtClean="0">
                <a:solidFill>
                  <a:prstClr val="white"/>
                </a:solidFill>
                <a:latin typeface="Calibri" panose="020F0502020204030204"/>
              </a:rPr>
              <a:t>V2.0</a:t>
            </a:r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429323" y="4873983"/>
            <a:ext cx="1100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Beta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=""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8031644" y="5153604"/>
            <a:ext cx="795691" cy="672470"/>
            <a:chOff x="7075738" y="561540"/>
            <a:chExt cx="795691" cy="672470"/>
          </a:xfrm>
        </p:grpSpPr>
        <p:sp>
          <p:nvSpPr>
            <p:cNvPr id="145" name="Rounded Rectangle 144">
              <a:extLst>
                <a:ext uri="{FF2B5EF4-FFF2-40B4-BE49-F238E27FC236}">
                  <a16:creationId xmlns=""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75738" y="561540"/>
              <a:ext cx="795691" cy="672470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 smtClean="0">
                  <a:solidFill>
                    <a:prstClr val="white"/>
                  </a:solidFill>
                  <a:latin typeface="Calibri" panose="020F0502020204030204"/>
                </a:rPr>
                <a:t>V3.0</a:t>
              </a:r>
              <a:endParaRPr lang="en-GB" sz="14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46" name="Picture 145">
              <a:extLst>
                <a:ext uri="{FF2B5EF4-FFF2-40B4-BE49-F238E27FC236}">
                  <a16:creationId xmlns=""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7976" y="996179"/>
              <a:ext cx="227241" cy="224849"/>
            </a:xfrm>
            <a:prstGeom prst="rect">
              <a:avLst/>
            </a:prstGeom>
          </p:spPr>
        </p:pic>
      </p:grpSp>
      <p:pic>
        <p:nvPicPr>
          <p:cNvPr id="147" name="Picture 146">
            <a:extLst>
              <a:ext uri="{FF2B5EF4-FFF2-40B4-BE49-F238E27FC236}">
                <a16:creationId xmlns="" xmlns:a16="http://schemas.microsoft.com/office/drawing/2014/main" id="{B3CF2BAE-2EF5-2B42-A44B-4D5B1D15BE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5250" y="5594324"/>
            <a:ext cx="206114" cy="231750"/>
          </a:xfrm>
          <a:prstGeom prst="rect">
            <a:avLst/>
          </a:prstGeom>
        </p:spPr>
      </p:pic>
      <p:sp>
        <p:nvSpPr>
          <p:cNvPr id="148" name="TextBox 147"/>
          <p:cNvSpPr txBox="1"/>
          <p:nvPr/>
        </p:nvSpPr>
        <p:spPr>
          <a:xfrm>
            <a:off x="7786514" y="4874409"/>
            <a:ext cx="133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GA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6" name="Curved Connector 155"/>
          <p:cNvCxnSpPr>
            <a:stCxn id="126" idx="2"/>
            <a:endCxn id="129" idx="1"/>
          </p:cNvCxnSpPr>
          <p:nvPr/>
        </p:nvCxnSpPr>
        <p:spPr>
          <a:xfrm rot="16200000" flipH="1">
            <a:off x="3155293" y="3510861"/>
            <a:ext cx="858508" cy="755166"/>
          </a:xfrm>
          <a:prstGeom prst="curvedConnector2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Curved Connector 157"/>
          <p:cNvCxnSpPr>
            <a:endCxn id="126" idx="1"/>
          </p:cNvCxnSpPr>
          <p:nvPr/>
        </p:nvCxnSpPr>
        <p:spPr>
          <a:xfrm rot="16200000" flipH="1">
            <a:off x="2020635" y="2273852"/>
            <a:ext cx="833431" cy="758224"/>
          </a:xfrm>
          <a:prstGeom prst="curvedConnector2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urved Connector 160"/>
          <p:cNvCxnSpPr>
            <a:endCxn id="132" idx="1"/>
          </p:cNvCxnSpPr>
          <p:nvPr/>
        </p:nvCxnSpPr>
        <p:spPr>
          <a:xfrm rot="16200000" flipH="1">
            <a:off x="4334123" y="4690057"/>
            <a:ext cx="824183" cy="793209"/>
          </a:xfrm>
          <a:prstGeom prst="curvedConnector2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3809771" y="3666032"/>
            <a:ext cx="1100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Pre-Alpha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770966" y="5989039"/>
            <a:ext cx="1157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Jan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5431887" y="1092468"/>
            <a:ext cx="5898954" cy="341632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Pre-Alpha</a:t>
            </a:r>
            <a:r>
              <a:rPr lang="en-US" dirty="0" smtClean="0">
                <a:solidFill>
                  <a:schemeClr val="bg1"/>
                </a:solidFill>
              </a:rPr>
              <a:t> = Stable but not necessarily all components in place end-to-end, can be used for initial technology testing, significant shakeout needed.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Alpha </a:t>
            </a:r>
            <a:r>
              <a:rPr lang="en-US" dirty="0" smtClean="0">
                <a:solidFill>
                  <a:schemeClr val="bg1"/>
                </a:solidFill>
              </a:rPr>
              <a:t>= Friendly, early use of platforms by small, limited group of testers, limited trustworthiness operationally.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Beta </a:t>
            </a:r>
            <a:r>
              <a:rPr lang="en-US" dirty="0" smtClean="0">
                <a:solidFill>
                  <a:schemeClr val="bg1"/>
                </a:solidFill>
              </a:rPr>
              <a:t>= Controlled, pre-release, end-to-end, close to final but still not fully functioning and trustworthy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General Availability (GA) </a:t>
            </a:r>
            <a:r>
              <a:rPr lang="en-US" dirty="0" smtClean="0">
                <a:solidFill>
                  <a:schemeClr val="bg1"/>
                </a:solidFill>
              </a:rPr>
              <a:t>= Release to general market. Badges applied only to GA releases. High quality and value.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0" y="6341152"/>
            <a:ext cx="12192000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i="1" dirty="0"/>
              <a:t>Organizations identified become responsible for </a:t>
            </a:r>
            <a:r>
              <a:rPr lang="en-US" i="1" dirty="0" smtClean="0"/>
              <a:t>their respective release </a:t>
            </a:r>
            <a:r>
              <a:rPr lang="en-US" i="1" dirty="0"/>
              <a:t>life cycles.</a:t>
            </a:r>
          </a:p>
        </p:txBody>
      </p:sp>
    </p:spTree>
    <p:extLst>
      <p:ext uri="{BB962C8B-B14F-4D97-AF65-F5344CB8AC3E}">
        <p14:creationId xmlns:p14="http://schemas.microsoft.com/office/powerpoint/2010/main" val="71284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 smtClean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 smtClean="0">
                <a:latin typeface="Open Sans  "/>
              </a:rPr>
              <a:t> </a:t>
            </a:r>
            <a:r>
              <a:rPr lang="en-US" dirty="0" smtClean="0">
                <a:solidFill>
                  <a:srgbClr val="009FDB"/>
                </a:solidFill>
                <a:latin typeface="Open Sans  "/>
              </a:rPr>
              <a:t>| Add’l Discussion</a:t>
            </a:r>
            <a:endParaRPr lang="en-US" dirty="0">
              <a:solidFill>
                <a:srgbClr val="009FDB"/>
              </a:solidFill>
              <a:latin typeface="Open Sans  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3010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Release and lifecycle capabilities and enhancements?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R</a:t>
            </a: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oles and responsibilities valid by org, by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Key definitions and dependencies between orgs?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Pre-Alpha (Not an end-to-end solution)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Alpha (Friendlies)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Beta (Controlled)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General Availability (Badged)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Add’l Wants and Needs?</a:t>
            </a:r>
          </a:p>
        </p:txBody>
      </p:sp>
    </p:spTree>
    <p:extLst>
      <p:ext uri="{BB962C8B-B14F-4D97-AF65-F5344CB8AC3E}">
        <p14:creationId xmlns:p14="http://schemas.microsoft.com/office/powerpoint/2010/main" val="44337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 smtClean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 smtClean="0">
                <a:latin typeface="Open Sans  "/>
              </a:rPr>
              <a:t> </a:t>
            </a:r>
            <a:r>
              <a:rPr lang="en-US" dirty="0" smtClean="0">
                <a:solidFill>
                  <a:srgbClr val="009FDB"/>
                </a:solidFill>
                <a:latin typeface="Open Sans  "/>
              </a:rPr>
              <a:t>| What needs to be done?</a:t>
            </a:r>
            <a:endParaRPr lang="en-US" dirty="0">
              <a:solidFill>
                <a:srgbClr val="009FDB"/>
              </a:solidFill>
              <a:latin typeface="Open Sans  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010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(How to close Gap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(How to close Gap X)</a:t>
            </a:r>
          </a:p>
        </p:txBody>
      </p:sp>
    </p:spTree>
    <p:extLst>
      <p:ext uri="{BB962C8B-B14F-4D97-AF65-F5344CB8AC3E}">
        <p14:creationId xmlns:p14="http://schemas.microsoft.com/office/powerpoint/2010/main" val="76030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 smtClean="0">
                <a:solidFill>
                  <a:srgbClr val="32A2FE">
                    <a:lumMod val="50000"/>
                  </a:srgbClr>
                </a:solidFill>
                <a:latin typeface="Open Sans  "/>
              </a:rPr>
              <a:t>CNTT</a:t>
            </a:r>
            <a:r>
              <a:rPr lang="en-US" dirty="0" smtClean="0">
                <a:latin typeface="Open Sans  "/>
              </a:rPr>
              <a:t> </a:t>
            </a:r>
            <a:r>
              <a:rPr lang="en-US" dirty="0" smtClean="0">
                <a:solidFill>
                  <a:srgbClr val="009FDB"/>
                </a:solidFill>
                <a:latin typeface="Open Sans  "/>
              </a:rPr>
              <a:t>| What are our next steps?</a:t>
            </a:r>
            <a:endParaRPr lang="en-US" dirty="0">
              <a:solidFill>
                <a:srgbClr val="009FDB"/>
              </a:solidFill>
              <a:latin typeface="Open Sans  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6137" y="1074778"/>
            <a:ext cx="11010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(Next Step 1)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(Next Step X)</a:t>
            </a:r>
          </a:p>
        </p:txBody>
      </p:sp>
    </p:spTree>
    <p:extLst>
      <p:ext uri="{BB962C8B-B14F-4D97-AF65-F5344CB8AC3E}">
        <p14:creationId xmlns:p14="http://schemas.microsoft.com/office/powerpoint/2010/main" val="16947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21981</TotalTime>
  <Words>583</Words>
  <Application>Microsoft Office PowerPoint</Application>
  <PresentationFormat>Widescreen</PresentationFormat>
  <Paragraphs>136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Arial</vt:lpstr>
      <vt:lpstr>Calibri</vt:lpstr>
      <vt:lpstr>Calibri Light</vt:lpstr>
      <vt:lpstr>Gill Sans</vt:lpstr>
      <vt:lpstr>Gill Sans Light</vt:lpstr>
      <vt:lpstr>Helvetica</vt:lpstr>
      <vt:lpstr>Helvetica Neue</vt:lpstr>
      <vt:lpstr>HelveticaNeueLT Pro 25 UltLt</vt:lpstr>
      <vt:lpstr>HelveticaNeueLT Pro 35 Th</vt:lpstr>
      <vt:lpstr>Open Sans  </vt:lpstr>
      <vt:lpstr>Open Sans Light</vt:lpstr>
      <vt:lpstr>Reference Model Rel 2.0 scope v1</vt:lpstr>
      <vt:lpstr>Office Theme</vt:lpstr>
      <vt:lpstr>Common NFVI Telco Taskforce     Release &amp; Lifecycle Management  Planning Workshop (v1.0)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 NFVI Telco Taskforce     Appendix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jb788y@att.com</dc:creator>
  <cp:lastModifiedBy>BELTRAN, JONATHAN</cp:lastModifiedBy>
  <cp:revision>1136</cp:revision>
  <cp:lastPrinted>2019-12-16T15:33:31Z</cp:lastPrinted>
  <dcterms:created xsi:type="dcterms:W3CDTF">2019-07-18T19:43:28Z</dcterms:created>
  <dcterms:modified xsi:type="dcterms:W3CDTF">2019-12-17T18:16:43Z</dcterms:modified>
</cp:coreProperties>
</file>