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399" r:id="rId2"/>
    <p:sldId id="1772" r:id="rId3"/>
    <p:sldId id="1744" r:id="rId4"/>
    <p:sldId id="1759" r:id="rId5"/>
    <p:sldId id="1763" r:id="rId6"/>
    <p:sldId id="1751" r:id="rId7"/>
    <p:sldId id="1748" r:id="rId8"/>
    <p:sldId id="1771" r:id="rId9"/>
    <p:sldId id="1749" r:id="rId10"/>
    <p:sldId id="1770" r:id="rId11"/>
    <p:sldId id="1750" r:id="rId12"/>
    <p:sldId id="1755" r:id="rId13"/>
    <p:sldId id="1753" r:id="rId14"/>
    <p:sldId id="1767" r:id="rId15"/>
    <p:sldId id="1754" r:id="rId16"/>
    <p:sldId id="1765" r:id="rId17"/>
    <p:sldId id="1768" r:id="rId18"/>
    <p:sldId id="1769" r:id="rId19"/>
    <p:sldId id="1752" r:id="rId20"/>
    <p:sldId id="1762" r:id="rId21"/>
    <p:sldId id="1766" r:id="rId22"/>
    <p:sldId id="1760" r:id="rId23"/>
    <p:sldId id="1757" r:id="rId24"/>
    <p:sldId id="26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32" autoAdjust="0"/>
    <p:restoredTop sz="93005"/>
  </p:normalViewPr>
  <p:slideViewPr>
    <p:cSldViewPr snapToGrid="0" snapToObjects="1">
      <p:cViewPr varScale="1">
        <p:scale>
          <a:sx n="147" d="100"/>
          <a:sy n="147" d="100"/>
        </p:scale>
        <p:origin x="2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1/30/20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Alignment+Support" TargetMode="External"/><Relationship Id="rId2" Type="http://schemas.openxmlformats.org/officeDocument/2006/relationships/hyperlink" Target="https://zoom.us/j/72243886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catalog+Documentation" TargetMode="External"/><Relationship Id="rId2" Type="http://schemas.openxmlformats.org/officeDocument/2006/relationships/hyperlink" Target="https://wiki.onap.org/display/DW/ETSI+Catalog+Managemen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ge.etsi.org/deliver/tosca/nfv/etsi_nfv_sol001_nsd_2_5_1_types.yaml" TargetMode="External"/><Relationship Id="rId2" Type="http://schemas.openxmlformats.org/officeDocument/2006/relationships/hyperlink" Target="https://wiki.onap.org/display/DW/ONAP+R6+Resource+IM+Call+2019-8-1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SOL002+Adapter" TargetMode="External"/><Relationship Id="rId13" Type="http://schemas.openxmlformats.org/officeDocument/2006/relationships/hyperlink" Target="https://zoom.us/j/722438866" TargetMode="External"/><Relationship Id="rId3" Type="http://schemas.openxmlformats.org/officeDocument/2006/relationships/hyperlink" Target="https://wiki.onap.org/display/DW/ETSI+Package+Management" TargetMode="External"/><Relationship Id="rId7" Type="http://schemas.openxmlformats.org/officeDocument/2006/relationships/hyperlink" Target="https://wiki.onap.org/display/DW/SOL005+Adapter" TargetMode="External"/><Relationship Id="rId12" Type="http://schemas.openxmlformats.org/officeDocument/2006/relationships/hyperlink" Target="https://forge.etsi.org/jenkins/view/All%20jobs/job/NFV%20-%20Network%20Functions%20Virtualisation/job/sol002-sol003-master/42/artifact/build/" TargetMode="External"/><Relationship Id="rId2" Type="http://schemas.openxmlformats.org/officeDocument/2006/relationships/hyperlink" Target="https://wiki.onap.org/display/DW/ETSI+Alignment+Suppor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SOL003+Adapter" TargetMode="External"/><Relationship Id="rId11" Type="http://schemas.openxmlformats.org/officeDocument/2006/relationships/hyperlink" Target="https://wiki.onap.org/display/DW/Etsicatalog+Documentation" TargetMode="External"/><Relationship Id="rId5" Type="http://schemas.openxmlformats.org/officeDocument/2006/relationships/hyperlink" Target="https://wiki.onap.org/display/DW/Communication+Security" TargetMode="External"/><Relationship Id="rId10" Type="http://schemas.openxmlformats.org/officeDocument/2006/relationships/hyperlink" Target="https://wiki.onap.org/display/DW/SO+VNFM+Adapter+Test+Case" TargetMode="External"/><Relationship Id="rId4" Type="http://schemas.openxmlformats.org/officeDocument/2006/relationships/hyperlink" Target="https://wiki.onap.org/display/DW/ETSI+Catalog+Management" TargetMode="External"/><Relationship Id="rId9" Type="http://schemas.openxmlformats.org/officeDocument/2006/relationships/hyperlink" Target="https://wiki.onap.org/display/DW/SO+VNFM+Adapter+APIs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Alignment+Suppor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catalog+Documentatio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ETSI-Alignment Architecture and Roadmaps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609731" y="3510400"/>
            <a:ext cx="54862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January 15, 2020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Participating Companies &amp; Contacts: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Ericsson: Byung-Woo Jun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Verizon: Fred Oliveira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Samsung: </a:t>
            </a:r>
            <a:r>
              <a:rPr lang="en-US" dirty="0" err="1">
                <a:solidFill>
                  <a:schemeClr val="bg1"/>
                </a:solidFill>
              </a:rPr>
              <a:t>Miroslaw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Medrek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CMCC: Yan Yang, </a:t>
            </a:r>
            <a:r>
              <a:rPr lang="en-US" dirty="0" err="1">
                <a:solidFill>
                  <a:schemeClr val="bg1"/>
                </a:solidFill>
              </a:rPr>
              <a:t>Yuanhong</a:t>
            </a:r>
            <a:r>
              <a:rPr lang="en-US" dirty="0">
                <a:solidFill>
                  <a:schemeClr val="bg1"/>
                </a:solidFill>
              </a:rPr>
              <a:t> Deng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ZTE: </a:t>
            </a:r>
            <a:r>
              <a:rPr lang="en-US" dirty="0" err="1">
                <a:solidFill>
                  <a:schemeClr val="bg1"/>
                </a:solidFill>
              </a:rPr>
              <a:t>Hongyu</a:t>
            </a:r>
            <a:r>
              <a:rPr lang="en-US" dirty="0">
                <a:solidFill>
                  <a:schemeClr val="bg1"/>
                </a:solidFill>
              </a:rPr>
              <a:t> Zhao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Intel: </a:t>
            </a:r>
            <a:r>
              <a:rPr lang="en-US" dirty="0" err="1">
                <a:solidFill>
                  <a:schemeClr val="bg1"/>
                </a:solidFill>
              </a:rPr>
              <a:t>Haibin</a:t>
            </a:r>
            <a:r>
              <a:rPr lang="en-US" dirty="0">
                <a:solidFill>
                  <a:schemeClr val="bg1"/>
                </a:solidFill>
              </a:rPr>
              <a:t> Huang, Alex </a:t>
            </a:r>
            <a:r>
              <a:rPr lang="en-US" dirty="0" err="1">
                <a:solidFill>
                  <a:schemeClr val="bg1"/>
                </a:solidFill>
              </a:rPr>
              <a:t>Vul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Huawei: </a:t>
            </a:r>
            <a:r>
              <a:rPr lang="en-US" dirty="0" err="1">
                <a:solidFill>
                  <a:schemeClr val="bg1"/>
                </a:solidFill>
              </a:rPr>
              <a:t>Seshu</a:t>
            </a:r>
            <a:r>
              <a:rPr lang="en-US" dirty="0">
                <a:solidFill>
                  <a:schemeClr val="bg1"/>
                </a:solidFill>
              </a:rPr>
              <a:t> Kumar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28547E-1DB4-5847-994B-E63E88936212}"/>
              </a:ext>
            </a:extLst>
          </p:cNvPr>
          <p:cNvSpPr/>
          <p:nvPr/>
        </p:nvSpPr>
        <p:spPr>
          <a:xfrm>
            <a:off x="5366558" y="5335903"/>
            <a:ext cx="66364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Orchestration Scenarios (a.k.a. ETSI-Alignment) Task Force weekly meeting, </a:t>
            </a: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Weekly meeting: Mondays at 12PM UTC, 5AM PT, 8AM ET, 2PM CET, 5:30PM India, 8PM China.</a:t>
            </a:r>
          </a:p>
          <a:p>
            <a:pPr lvl="1"/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https://zoom.us/j/722438866</a:t>
            </a:r>
            <a:endParaRPr lang="en-US" sz="1200" dirty="0">
              <a:solidFill>
                <a:schemeClr val="bg1"/>
              </a:solidFill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One tap mobile: +16699006833,,722438866#  US (San Jose)            +16465588656,,722438866# US (New York)</a:t>
            </a:r>
          </a:p>
          <a:p>
            <a:r>
              <a:rPr lang="en-US" sz="1200" dirty="0">
                <a:solidFill>
                  <a:schemeClr val="bg1"/>
                </a:solidFill>
              </a:rPr>
              <a:t>ETSI Alignment Support, </a:t>
            </a: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https://wiki.onap.org/display/DW/ETSI+Alignment+Support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5AEABF-5016-984D-A3CB-B213054B3FEB}"/>
              </a:ext>
            </a:extLst>
          </p:cNvPr>
          <p:cNvSpPr txBox="1"/>
          <p:nvPr/>
        </p:nvSpPr>
        <p:spPr>
          <a:xfrm>
            <a:off x="3352865" y="4643174"/>
            <a:ext cx="2013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Andrew Lamb, </a:t>
            </a:r>
            <a:r>
              <a:rPr lang="en-US" sz="800" dirty="0" err="1">
                <a:solidFill>
                  <a:schemeClr val="bg1"/>
                </a:solidFill>
              </a:rPr>
              <a:t>Eoin</a:t>
            </a:r>
            <a:r>
              <a:rPr lang="en-US" sz="800" dirty="0">
                <a:solidFill>
                  <a:schemeClr val="bg1"/>
                </a:solidFill>
              </a:rPr>
              <a:t> Hanan, Gareth Roper, </a:t>
            </a:r>
          </a:p>
          <a:p>
            <a:r>
              <a:rPr lang="en-US" sz="800" dirty="0">
                <a:solidFill>
                  <a:schemeClr val="bg1"/>
                </a:solidFill>
              </a:rPr>
              <a:t>Michael Morris, Ronan Kenny, Waqas Ikram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 VNF Package Management Interfaces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634" y="1078303"/>
            <a:ext cx="4693062" cy="533146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 SDC Controller -&gt; ETSI Catalog Manager</a:t>
            </a:r>
          </a:p>
          <a:p>
            <a:pPr lvl="1"/>
            <a:r>
              <a:rPr lang="en-US" sz="1200" dirty="0"/>
              <a:t>/</a:t>
            </a:r>
            <a:r>
              <a:rPr lang="en-US" sz="1200" dirty="0" err="1"/>
              <a:t>api</a:t>
            </a:r>
            <a:r>
              <a:rPr lang="en-US" sz="1200" dirty="0"/>
              <a:t>/catalog/v1/</a:t>
            </a:r>
            <a:r>
              <a:rPr lang="en-US" sz="1200" dirty="0" err="1"/>
              <a:t>vnfpackages</a:t>
            </a:r>
            <a:r>
              <a:rPr lang="en-US" sz="1200" dirty="0"/>
              <a:t>/{</a:t>
            </a:r>
            <a:r>
              <a:rPr lang="en-US" sz="1200" dirty="0" err="1"/>
              <a:t>csarId</a:t>
            </a:r>
            <a:r>
              <a:rPr lang="en-US" sz="1200" dirty="0"/>
              <a:t>}  </a:t>
            </a:r>
          </a:p>
          <a:p>
            <a:pPr lvl="1"/>
            <a:r>
              <a:rPr lang="en-US" sz="1200" dirty="0"/>
              <a:t>pass the </a:t>
            </a:r>
            <a:r>
              <a:rPr lang="en-US" sz="1200" dirty="0" err="1"/>
              <a:t>sdc</a:t>
            </a:r>
            <a:r>
              <a:rPr lang="en-US" sz="1200" dirty="0"/>
              <a:t> </a:t>
            </a:r>
            <a:r>
              <a:rPr lang="en-US" sz="1200" dirty="0" err="1"/>
              <a:t>csar</a:t>
            </a:r>
            <a:r>
              <a:rPr lang="en-US" sz="1200" dirty="0"/>
              <a:t> </a:t>
            </a:r>
            <a:r>
              <a:rPr lang="en-US" sz="1200" dirty="0" err="1"/>
              <a:t>uuid</a:t>
            </a:r>
            <a:endParaRPr lang="en-US" sz="1200" dirty="0"/>
          </a:p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ETSI Catalog Manager -&gt; SDC</a:t>
            </a:r>
          </a:p>
          <a:p>
            <a:pPr lvl="1"/>
            <a:r>
              <a:rPr lang="en-US" sz="1200" dirty="0"/>
              <a:t>/</a:t>
            </a:r>
            <a:r>
              <a:rPr lang="en-US" sz="1200" dirty="0" err="1"/>
              <a:t>sdc</a:t>
            </a:r>
            <a:r>
              <a:rPr lang="en-US" sz="1200" dirty="0"/>
              <a:t>/v1/catalog/{</a:t>
            </a:r>
            <a:r>
              <a:rPr lang="en-US" sz="1200" dirty="0" err="1"/>
              <a:t>assetType</a:t>
            </a:r>
            <a:r>
              <a:rPr lang="en-US" sz="1200" dirty="0"/>
              <a:t>}/{</a:t>
            </a:r>
            <a:r>
              <a:rPr lang="en-US" sz="1200" dirty="0" err="1"/>
              <a:t>uuid</a:t>
            </a:r>
            <a:r>
              <a:rPr lang="en-US" sz="1200" dirty="0"/>
              <a:t>}/</a:t>
            </a:r>
            <a:r>
              <a:rPr lang="en-US" sz="1200" dirty="0" err="1"/>
              <a:t>toscalModel</a:t>
            </a:r>
            <a:r>
              <a:rPr lang="en-US" sz="1200" dirty="0"/>
              <a:t>  (download CSAR)</a:t>
            </a:r>
          </a:p>
          <a:p>
            <a:pPr lvl="1"/>
            <a:r>
              <a:rPr lang="en-US" sz="1200" dirty="0"/>
              <a:t>/</a:t>
            </a:r>
            <a:r>
              <a:rPr lang="en-US" sz="1200" dirty="0" err="1"/>
              <a:t>sdc</a:t>
            </a:r>
            <a:r>
              <a:rPr lang="en-US" sz="1200" dirty="0"/>
              <a:t>/v1/catalog/{</a:t>
            </a:r>
            <a:r>
              <a:rPr lang="en-US" sz="1200" dirty="0" err="1"/>
              <a:t>assetType</a:t>
            </a:r>
            <a:r>
              <a:rPr lang="en-US" sz="1200" dirty="0"/>
              <a:t>}/{</a:t>
            </a:r>
            <a:r>
              <a:rPr lang="en-US" sz="1200" dirty="0" err="1"/>
              <a:t>uuid</a:t>
            </a:r>
            <a:r>
              <a:rPr lang="en-US" sz="1200" dirty="0"/>
              <a:t>}/metadata</a:t>
            </a:r>
          </a:p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ETSI Catalog Manager</a:t>
            </a:r>
          </a:p>
          <a:p>
            <a:pPr lvl="1"/>
            <a:r>
              <a:rPr lang="en-US" sz="1200" dirty="0"/>
              <a:t>Get an SDC CSAR and extract the vendor SOL004 package from the </a:t>
            </a:r>
            <a:r>
              <a:rPr lang="en-US" sz="1200" dirty="0" err="1"/>
              <a:t>Onboarded_Package</a:t>
            </a:r>
            <a:r>
              <a:rPr lang="en-US" sz="1200" dirty="0"/>
              <a:t> artifact directory</a:t>
            </a:r>
          </a:p>
          <a:p>
            <a:pPr lvl="1"/>
            <a:r>
              <a:rPr lang="en-US" sz="1200" dirty="0"/>
              <a:t>Store the vendor SOL004 package into the ETSI Catalog Manager DB</a:t>
            </a:r>
          </a:p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ETSI Catalog Manager provides package management APIs and package management notification APIs based on the SOL003 specification.</a:t>
            </a:r>
          </a:p>
          <a:p>
            <a:pPr lvl="1"/>
            <a:r>
              <a:rPr lang="en-US" sz="1200" dirty="0" err="1"/>
              <a:t>etsicatalog.swagger.json</a:t>
            </a:r>
            <a:endParaRPr lang="en-US" sz="1200" dirty="0"/>
          </a:p>
          <a:p>
            <a:pPr lvl="1"/>
            <a:r>
              <a:rPr lang="en-US" sz="1200" dirty="0" err="1"/>
              <a:t>etsicatalog.swagger.notification.json</a:t>
            </a:r>
            <a:endParaRPr lang="en-US" sz="1200" dirty="0"/>
          </a:p>
          <a:p>
            <a:pPr lvl="1"/>
            <a:r>
              <a:rPr lang="en-US" sz="1200" dirty="0"/>
              <a:t>For more details, see </a:t>
            </a:r>
            <a:r>
              <a:rPr lang="en-US" sz="1200" dirty="0">
                <a:hlinkClick r:id="rId2"/>
              </a:rPr>
              <a:t>https://wiki.onap.org/display/DW/ETSI+Catalog+Management</a:t>
            </a:r>
            <a:r>
              <a:rPr lang="en-US" sz="1200" dirty="0"/>
              <a:t> &gt; SO ETSI Catalog DB Support for NS, VNF and PNF packages</a:t>
            </a:r>
          </a:p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SOL003 Adapter provides notification APIs for ETSI Catalog Manager and invokes the package management APIs.</a:t>
            </a:r>
          </a:p>
          <a:p>
            <a:pPr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SOL003 Adapter and SVNFM use SOL003 package management APIs.</a:t>
            </a:r>
          </a:p>
          <a:p>
            <a:pPr lvl="1"/>
            <a:r>
              <a:rPr lang="en-US" sz="1000" dirty="0"/>
              <a:t>SVNFM implements VNF package management notification API</a:t>
            </a:r>
          </a:p>
          <a:p>
            <a:pPr>
              <a:spcBef>
                <a:spcPts val="500"/>
              </a:spcBef>
            </a:pPr>
            <a:endParaRPr lang="en-US" sz="1200" dirty="0"/>
          </a:p>
          <a:p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795088-8C25-3349-9314-9E9C5B75A760}"/>
              </a:ext>
            </a:extLst>
          </p:cNvPr>
          <p:cNvSpPr txBox="1"/>
          <p:nvPr/>
        </p:nvSpPr>
        <p:spPr>
          <a:xfrm>
            <a:off x="10033486" y="554764"/>
            <a:ext cx="207037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CMCC, Ericsson, ZTE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6165E0E-FFB6-0047-AB2A-95A55786B1C5}"/>
              </a:ext>
            </a:extLst>
          </p:cNvPr>
          <p:cNvSpPr/>
          <p:nvPr/>
        </p:nvSpPr>
        <p:spPr>
          <a:xfrm>
            <a:off x="5429763" y="1869905"/>
            <a:ext cx="891121" cy="61111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3A4D297-172B-D341-9068-A21B57202BFB}"/>
              </a:ext>
            </a:extLst>
          </p:cNvPr>
          <p:cNvSpPr txBox="1"/>
          <p:nvPr/>
        </p:nvSpPr>
        <p:spPr>
          <a:xfrm>
            <a:off x="5659559" y="2036960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SDC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39C31CE4-0CC4-AC42-A7AF-40189C4C655B}"/>
              </a:ext>
            </a:extLst>
          </p:cNvPr>
          <p:cNvSpPr/>
          <p:nvPr/>
        </p:nvSpPr>
        <p:spPr>
          <a:xfrm>
            <a:off x="7385241" y="1869905"/>
            <a:ext cx="891121" cy="61111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A3AA64-F613-DF4A-B667-433E264B7A40}"/>
              </a:ext>
            </a:extLst>
          </p:cNvPr>
          <p:cNvSpPr txBox="1"/>
          <p:nvPr/>
        </p:nvSpPr>
        <p:spPr>
          <a:xfrm>
            <a:off x="7432157" y="1966505"/>
            <a:ext cx="810735" cy="41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SO SDC</a:t>
            </a:r>
          </a:p>
          <a:p>
            <a:pPr algn="ctr"/>
            <a:r>
              <a:rPr lang="en-US" sz="1200" dirty="0"/>
              <a:t>Controller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8E3F8B8-DD05-6743-8C77-BAA71D9B9CE4}"/>
              </a:ext>
            </a:extLst>
          </p:cNvPr>
          <p:cNvSpPr/>
          <p:nvPr/>
        </p:nvSpPr>
        <p:spPr>
          <a:xfrm>
            <a:off x="7385241" y="3671334"/>
            <a:ext cx="891121" cy="73670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E41626-18A6-9640-A4D2-D8AA25ADF507}"/>
              </a:ext>
            </a:extLst>
          </p:cNvPr>
          <p:cNvSpPr txBox="1"/>
          <p:nvPr/>
        </p:nvSpPr>
        <p:spPr>
          <a:xfrm>
            <a:off x="7465308" y="3797144"/>
            <a:ext cx="74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ETSI</a:t>
            </a:r>
          </a:p>
          <a:p>
            <a:pPr algn="ctr"/>
            <a:r>
              <a:rPr lang="en-US" sz="1200" dirty="0"/>
              <a:t>Catalog</a:t>
            </a:r>
            <a:br>
              <a:rPr lang="en-US" sz="1200" dirty="0"/>
            </a:br>
            <a:r>
              <a:rPr lang="en-US" sz="1200" dirty="0"/>
              <a:t>Manager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4542F3E7-CDA2-A649-841D-7A81F4A46A1D}"/>
              </a:ext>
            </a:extLst>
          </p:cNvPr>
          <p:cNvSpPr/>
          <p:nvPr/>
        </p:nvSpPr>
        <p:spPr>
          <a:xfrm>
            <a:off x="9366441" y="2703594"/>
            <a:ext cx="891121" cy="61111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A1BD1A-2B16-D548-ADEF-C470EEB72296}"/>
              </a:ext>
            </a:extLst>
          </p:cNvPr>
          <p:cNvSpPr txBox="1"/>
          <p:nvPr/>
        </p:nvSpPr>
        <p:spPr>
          <a:xfrm>
            <a:off x="9475107" y="2788764"/>
            <a:ext cx="687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SOL003</a:t>
            </a:r>
          </a:p>
          <a:p>
            <a:pPr algn="ctr"/>
            <a:r>
              <a:rPr lang="en-US" sz="1200" dirty="0"/>
              <a:t>Adapter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A21A3BB-0722-CA46-A161-08B4DA93A6C5}"/>
              </a:ext>
            </a:extLst>
          </p:cNvPr>
          <p:cNvSpPr/>
          <p:nvPr/>
        </p:nvSpPr>
        <p:spPr>
          <a:xfrm>
            <a:off x="11182863" y="2703594"/>
            <a:ext cx="891121" cy="61111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9D3251-89F8-404E-B182-2757DF12ED67}"/>
              </a:ext>
            </a:extLst>
          </p:cNvPr>
          <p:cNvSpPr txBox="1"/>
          <p:nvPr/>
        </p:nvSpPr>
        <p:spPr>
          <a:xfrm>
            <a:off x="11325530" y="2880204"/>
            <a:ext cx="642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SVNFM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6EE80DC-F79D-DC47-8505-0C9E753D905C}"/>
              </a:ext>
            </a:extLst>
          </p:cNvPr>
          <p:cNvCxnSpPr>
            <a:cxnSpLocks/>
          </p:cNvCxnSpPr>
          <p:nvPr/>
        </p:nvCxnSpPr>
        <p:spPr>
          <a:xfrm>
            <a:off x="6320884" y="2036960"/>
            <a:ext cx="10643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F3E0510-F5CE-5C43-AAD0-A53215DF830E}"/>
              </a:ext>
            </a:extLst>
          </p:cNvPr>
          <p:cNvCxnSpPr/>
          <p:nvPr/>
        </p:nvCxnSpPr>
        <p:spPr>
          <a:xfrm flipH="1">
            <a:off x="6320884" y="2313959"/>
            <a:ext cx="10643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6A22B71-2AB2-D847-9085-65AFD2F49141}"/>
              </a:ext>
            </a:extLst>
          </p:cNvPr>
          <p:cNvSpPr txBox="1"/>
          <p:nvPr/>
        </p:nvSpPr>
        <p:spPr>
          <a:xfrm>
            <a:off x="6423635" y="1669850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SDC package</a:t>
            </a:r>
          </a:p>
          <a:p>
            <a:pPr algn="ctr"/>
            <a:r>
              <a:rPr lang="en-US" sz="1000" dirty="0"/>
              <a:t>notification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1E5C063-0DA3-6244-B3D8-DF8AA7818183}"/>
              </a:ext>
            </a:extLst>
          </p:cNvPr>
          <p:cNvSpPr txBox="1"/>
          <p:nvPr/>
        </p:nvSpPr>
        <p:spPr>
          <a:xfrm>
            <a:off x="6423638" y="227137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Query for</a:t>
            </a:r>
          </a:p>
          <a:p>
            <a:pPr algn="ctr"/>
            <a:r>
              <a:rPr lang="en-US" sz="1000" dirty="0"/>
              <a:t>SDC package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E632ADC-9416-ED46-990E-CD2C64896406}"/>
              </a:ext>
            </a:extLst>
          </p:cNvPr>
          <p:cNvCxnSpPr>
            <a:cxnSpLocks/>
            <a:stCxn id="33" idx="2"/>
            <a:endCxn id="35" idx="0"/>
          </p:cNvCxnSpPr>
          <p:nvPr/>
        </p:nvCxnSpPr>
        <p:spPr>
          <a:xfrm>
            <a:off x="7830802" y="2481015"/>
            <a:ext cx="0" cy="1190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5B5F78E6-3451-364A-8D0D-6EE3B6DED6CD}"/>
              </a:ext>
            </a:extLst>
          </p:cNvPr>
          <p:cNvSpPr txBox="1"/>
          <p:nvPr/>
        </p:nvSpPr>
        <p:spPr>
          <a:xfrm>
            <a:off x="5788998" y="2911108"/>
            <a:ext cx="21194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/>
              <a:t>/</a:t>
            </a:r>
            <a:r>
              <a:rPr lang="en-US" sz="1000" dirty="0" err="1"/>
              <a:t>api</a:t>
            </a:r>
            <a:r>
              <a:rPr lang="en-US" sz="1000" dirty="0"/>
              <a:t>/catalog/v1/</a:t>
            </a:r>
            <a:r>
              <a:rPr lang="en-US" sz="1000" dirty="0" err="1"/>
              <a:t>vnfpackages</a:t>
            </a:r>
            <a:r>
              <a:rPr lang="en-US" sz="1000" dirty="0"/>
              <a:t>/{</a:t>
            </a:r>
            <a:r>
              <a:rPr lang="en-US" sz="1000" dirty="0" err="1"/>
              <a:t>csarId</a:t>
            </a:r>
            <a:r>
              <a:rPr lang="en-US" sz="1000" dirty="0"/>
              <a:t>}</a:t>
            </a:r>
          </a:p>
        </p:txBody>
      </p: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5FDC9CF4-78BC-8A40-9E44-DACC068EE913}"/>
              </a:ext>
            </a:extLst>
          </p:cNvPr>
          <p:cNvCxnSpPr>
            <a:cxnSpLocks/>
            <a:stCxn id="35" idx="1"/>
            <a:endCxn id="31" idx="1"/>
          </p:cNvCxnSpPr>
          <p:nvPr/>
        </p:nvCxnSpPr>
        <p:spPr>
          <a:xfrm rot="10800000">
            <a:off x="5429763" y="2175461"/>
            <a:ext cx="1955478" cy="1864225"/>
          </a:xfrm>
          <a:prstGeom prst="curvedConnector3">
            <a:avLst>
              <a:gd name="adj1" fmla="val 1116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60FC3E0-D172-C841-869A-4B7068F97F5F}"/>
              </a:ext>
            </a:extLst>
          </p:cNvPr>
          <p:cNvSpPr txBox="1"/>
          <p:nvPr/>
        </p:nvSpPr>
        <p:spPr>
          <a:xfrm rot="1718085">
            <a:off x="4761105" y="3803641"/>
            <a:ext cx="2706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/>
              <a:t>/</a:t>
            </a:r>
            <a:r>
              <a:rPr lang="en-US" sz="1000" dirty="0" err="1"/>
              <a:t>sdc</a:t>
            </a:r>
            <a:r>
              <a:rPr lang="en-US" sz="1000" dirty="0"/>
              <a:t>/v1/catalog/{</a:t>
            </a:r>
            <a:r>
              <a:rPr lang="en-US" sz="1000" dirty="0" err="1"/>
              <a:t>assetType</a:t>
            </a:r>
            <a:r>
              <a:rPr lang="en-US" sz="1000" dirty="0"/>
              <a:t>}/{</a:t>
            </a:r>
            <a:r>
              <a:rPr lang="en-US" sz="1000" dirty="0" err="1"/>
              <a:t>uuid</a:t>
            </a:r>
            <a:r>
              <a:rPr lang="en-US" sz="1000" dirty="0"/>
              <a:t>}/</a:t>
            </a:r>
            <a:r>
              <a:rPr lang="en-US" sz="1000" dirty="0" err="1"/>
              <a:t>toscalModel</a:t>
            </a:r>
            <a:endParaRPr lang="en-US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C51B85B-FF03-A745-8A26-300C09822510}"/>
              </a:ext>
            </a:extLst>
          </p:cNvPr>
          <p:cNvSpPr txBox="1"/>
          <p:nvPr/>
        </p:nvSpPr>
        <p:spPr>
          <a:xfrm rot="1718085">
            <a:off x="4975222" y="4150351"/>
            <a:ext cx="25827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/>
              <a:t>/</a:t>
            </a:r>
            <a:r>
              <a:rPr lang="en-US" sz="1000" dirty="0" err="1"/>
              <a:t>sdc</a:t>
            </a:r>
            <a:r>
              <a:rPr lang="en-US" sz="1000" dirty="0"/>
              <a:t>/v1/catalog/{</a:t>
            </a:r>
            <a:r>
              <a:rPr lang="en-US" sz="1000" dirty="0" err="1"/>
              <a:t>assetType</a:t>
            </a:r>
            <a:r>
              <a:rPr lang="en-US" sz="1000" dirty="0"/>
              <a:t>}/{</a:t>
            </a:r>
            <a:r>
              <a:rPr lang="en-US" sz="1000" dirty="0" err="1"/>
              <a:t>uuid</a:t>
            </a:r>
            <a:r>
              <a:rPr lang="en-US" sz="1000" dirty="0"/>
              <a:t>}/metadata</a:t>
            </a:r>
          </a:p>
        </p:txBody>
      </p:sp>
      <p:sp>
        <p:nvSpPr>
          <p:cNvPr id="62" name="Curved Left Arrow 61">
            <a:extLst>
              <a:ext uri="{FF2B5EF4-FFF2-40B4-BE49-F238E27FC236}">
                <a16:creationId xmlns:a16="http://schemas.microsoft.com/office/drawing/2014/main" id="{37887ED0-A76F-AB49-B013-8BC17BD2F2A6}"/>
              </a:ext>
            </a:extLst>
          </p:cNvPr>
          <p:cNvSpPr/>
          <p:nvPr/>
        </p:nvSpPr>
        <p:spPr>
          <a:xfrm>
            <a:off x="8282578" y="2036960"/>
            <a:ext cx="402274" cy="404350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4005080-1AB1-C946-AC5F-7C36DD8D4913}"/>
              </a:ext>
            </a:extLst>
          </p:cNvPr>
          <p:cNvSpPr txBox="1"/>
          <p:nvPr/>
        </p:nvSpPr>
        <p:spPr>
          <a:xfrm>
            <a:off x="8408791" y="1729394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Get an SDC</a:t>
            </a:r>
          </a:p>
          <a:p>
            <a:pPr algn="ctr"/>
            <a:r>
              <a:rPr lang="en-US" sz="1000" dirty="0"/>
              <a:t>CSAR </a:t>
            </a:r>
            <a:r>
              <a:rPr lang="en-US" sz="1000" dirty="0" err="1"/>
              <a:t>uuid</a:t>
            </a:r>
            <a:endParaRPr lang="en-US" sz="1000" dirty="0"/>
          </a:p>
        </p:txBody>
      </p:sp>
      <p:cxnSp>
        <p:nvCxnSpPr>
          <p:cNvPr id="66" name="Curved Connector 65">
            <a:extLst>
              <a:ext uri="{FF2B5EF4-FFF2-40B4-BE49-F238E27FC236}">
                <a16:creationId xmlns:a16="http://schemas.microsoft.com/office/drawing/2014/main" id="{88DD1412-7BCB-1E49-AD01-62907B92C495}"/>
              </a:ext>
            </a:extLst>
          </p:cNvPr>
          <p:cNvCxnSpPr>
            <a:cxnSpLocks/>
          </p:cNvCxnSpPr>
          <p:nvPr/>
        </p:nvCxnSpPr>
        <p:spPr>
          <a:xfrm flipV="1">
            <a:off x="8287682" y="2835823"/>
            <a:ext cx="1090079" cy="967740"/>
          </a:xfrm>
          <a:prstGeom prst="curvedConnector3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>
            <a:extLst>
              <a:ext uri="{FF2B5EF4-FFF2-40B4-BE49-F238E27FC236}">
                <a16:creationId xmlns:a16="http://schemas.microsoft.com/office/drawing/2014/main" id="{0E0C4D2F-D789-B34E-9B9C-CEBE38A18446}"/>
              </a:ext>
            </a:extLst>
          </p:cNvPr>
          <p:cNvCxnSpPr/>
          <p:nvPr/>
        </p:nvCxnSpPr>
        <p:spPr>
          <a:xfrm flipV="1">
            <a:off x="8280172" y="3161549"/>
            <a:ext cx="1090079" cy="967740"/>
          </a:xfrm>
          <a:prstGeom prst="curvedConnector3">
            <a:avLst>
              <a:gd name="adj1" fmla="val 61534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8727CD3-B96C-D44F-9845-5CABD257BC77}"/>
              </a:ext>
            </a:extLst>
          </p:cNvPr>
          <p:cNvSpPr txBox="1"/>
          <p:nvPr/>
        </p:nvSpPr>
        <p:spPr>
          <a:xfrm>
            <a:off x="8730493" y="3558013"/>
            <a:ext cx="11705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Subscription,</a:t>
            </a:r>
          </a:p>
          <a:p>
            <a:pPr algn="ctr"/>
            <a:r>
              <a:rPr lang="en-US" sz="1000" dirty="0"/>
              <a:t>Query,</a:t>
            </a:r>
          </a:p>
          <a:p>
            <a:pPr algn="ctr"/>
            <a:r>
              <a:rPr lang="en-US" sz="1000" dirty="0"/>
              <a:t>Read VNFD,</a:t>
            </a:r>
          </a:p>
          <a:p>
            <a:pPr algn="ctr"/>
            <a:r>
              <a:rPr lang="en-US" sz="1000" dirty="0"/>
              <a:t>Fetch VNF pkg,</a:t>
            </a:r>
          </a:p>
          <a:p>
            <a:pPr algn="ctr"/>
            <a:r>
              <a:rPr lang="en-US" sz="1000" dirty="0"/>
              <a:t>Fetch VNF artifacts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3405F33-FAB8-9E43-BBF9-B54D258057F0}"/>
              </a:ext>
            </a:extLst>
          </p:cNvPr>
          <p:cNvSpPr txBox="1"/>
          <p:nvPr/>
        </p:nvSpPr>
        <p:spPr>
          <a:xfrm>
            <a:off x="8110735" y="319238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Notification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183077C-AED4-4747-9537-D8B2B1026E49}"/>
              </a:ext>
            </a:extLst>
          </p:cNvPr>
          <p:cNvCxnSpPr/>
          <p:nvPr/>
        </p:nvCxnSpPr>
        <p:spPr>
          <a:xfrm>
            <a:off x="10257562" y="2835823"/>
            <a:ext cx="9253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722CACE5-77FB-EE4E-A71F-533CC37D2C95}"/>
              </a:ext>
            </a:extLst>
          </p:cNvPr>
          <p:cNvSpPr txBox="1"/>
          <p:nvPr/>
        </p:nvSpPr>
        <p:spPr>
          <a:xfrm>
            <a:off x="10329721" y="2633983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notification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93A40919-D5D3-EA48-83A1-08B19C5E202A}"/>
              </a:ext>
            </a:extLst>
          </p:cNvPr>
          <p:cNvCxnSpPr>
            <a:cxnSpLocks/>
          </p:cNvCxnSpPr>
          <p:nvPr/>
        </p:nvCxnSpPr>
        <p:spPr>
          <a:xfrm flipH="1">
            <a:off x="10257562" y="3089159"/>
            <a:ext cx="9253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93BC7940-DD21-3D40-9874-CD6E7F4179E9}"/>
              </a:ext>
            </a:extLst>
          </p:cNvPr>
          <p:cNvSpPr txBox="1"/>
          <p:nvPr/>
        </p:nvSpPr>
        <p:spPr>
          <a:xfrm>
            <a:off x="10155017" y="3095862"/>
            <a:ext cx="11705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Subscription,</a:t>
            </a:r>
          </a:p>
          <a:p>
            <a:pPr algn="ctr"/>
            <a:r>
              <a:rPr lang="en-US" sz="1000" dirty="0"/>
              <a:t>Query,</a:t>
            </a:r>
          </a:p>
          <a:p>
            <a:pPr algn="ctr"/>
            <a:r>
              <a:rPr lang="en-US" sz="1000" dirty="0"/>
              <a:t>Read VNFD,</a:t>
            </a:r>
          </a:p>
          <a:p>
            <a:pPr algn="ctr"/>
            <a:r>
              <a:rPr lang="en-US" sz="1000" dirty="0"/>
              <a:t>Fetch VNF pkg,</a:t>
            </a:r>
          </a:p>
          <a:p>
            <a:pPr algn="ctr"/>
            <a:r>
              <a:rPr lang="en-US" sz="1000" dirty="0"/>
              <a:t>Fetch VNF artifacts</a:t>
            </a:r>
          </a:p>
          <a:p>
            <a:pPr algn="ctr"/>
            <a:endParaRPr lang="en-US" sz="1000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C66E72C-4676-894D-B211-CCCBD4A8ADD8}"/>
              </a:ext>
            </a:extLst>
          </p:cNvPr>
          <p:cNvSpPr/>
          <p:nvPr/>
        </p:nvSpPr>
        <p:spPr>
          <a:xfrm>
            <a:off x="7830801" y="268257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660FDD-4E1E-2349-AA2E-CF2452ED84C1}"/>
              </a:ext>
            </a:extLst>
          </p:cNvPr>
          <p:cNvSpPr/>
          <p:nvPr/>
        </p:nvSpPr>
        <p:spPr>
          <a:xfrm>
            <a:off x="6496427" y="373598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950AD6B-4A58-0B40-A643-DC7286742FC8}"/>
              </a:ext>
            </a:extLst>
          </p:cNvPr>
          <p:cNvSpPr/>
          <p:nvPr/>
        </p:nvSpPr>
        <p:spPr>
          <a:xfrm>
            <a:off x="7413219" y="369588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6E1206E-152A-7249-8BA0-CCFE0D76F543}"/>
              </a:ext>
            </a:extLst>
          </p:cNvPr>
          <p:cNvSpPr/>
          <p:nvPr/>
        </p:nvSpPr>
        <p:spPr>
          <a:xfrm>
            <a:off x="8314561" y="382003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33369C4-1238-6B4D-948E-101809348E98}"/>
              </a:ext>
            </a:extLst>
          </p:cNvPr>
          <p:cNvSpPr/>
          <p:nvPr/>
        </p:nvSpPr>
        <p:spPr>
          <a:xfrm>
            <a:off x="9118846" y="291866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31486B0-84E9-F647-BF01-A36646282A4F}"/>
              </a:ext>
            </a:extLst>
          </p:cNvPr>
          <p:cNvSpPr/>
          <p:nvPr/>
        </p:nvSpPr>
        <p:spPr>
          <a:xfrm>
            <a:off x="5269230" y="5690514"/>
            <a:ext cx="6573159" cy="52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r>
              <a:rPr lang="en-US" sz="1200" dirty="0"/>
              <a:t>ETSI Catalog Documentation Wiki page: </a:t>
            </a:r>
            <a:r>
              <a:rPr lang="en-US" sz="12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https://wiki.onap.org/display/DW/Etsicatalog+Documentation</a:t>
            </a:r>
            <a:endParaRPr lang="en-US" sz="1200" dirty="0">
              <a:solidFill>
                <a:schemeClr val="accent5"/>
              </a:solidFill>
            </a:endParaRPr>
          </a:p>
          <a:p>
            <a:pPr>
              <a:spcBef>
                <a:spcPts val="500"/>
              </a:spcBef>
            </a:pPr>
            <a:r>
              <a:rPr lang="en-US" sz="1200" dirty="0"/>
              <a:t>ETSI Catalog Management Wiki Page: </a:t>
            </a:r>
            <a:r>
              <a:rPr lang="en-US" sz="1200" dirty="0">
                <a:hlinkClick r:id="rId2"/>
              </a:rPr>
              <a:t>https://wiki.onap.org/display/DW/ETSI+Catalog+Management</a:t>
            </a:r>
            <a:endParaRPr lang="en-US" sz="120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443AF91-1620-2143-B602-64FE4FC2FCF8}"/>
              </a:ext>
            </a:extLst>
          </p:cNvPr>
          <p:cNvSpPr/>
          <p:nvPr/>
        </p:nvSpPr>
        <p:spPr>
          <a:xfrm>
            <a:off x="10586388" y="284500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87" name="Rounded Rectangular Callout 86">
            <a:extLst>
              <a:ext uri="{FF2B5EF4-FFF2-40B4-BE49-F238E27FC236}">
                <a16:creationId xmlns:a16="http://schemas.microsoft.com/office/drawing/2014/main" id="{DC965626-3D90-E145-A0A3-903FA1AB7AA0}"/>
              </a:ext>
            </a:extLst>
          </p:cNvPr>
          <p:cNvSpPr/>
          <p:nvPr/>
        </p:nvSpPr>
        <p:spPr>
          <a:xfrm>
            <a:off x="10329721" y="1813842"/>
            <a:ext cx="1637908" cy="468656"/>
          </a:xfrm>
          <a:prstGeom prst="wedgeRoundRectCallout">
            <a:avLst>
              <a:gd name="adj1" fmla="val -20915"/>
              <a:gd name="adj2" fmla="val 133571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SOL003-VNFPackageManagementNotification-API.json</a:t>
            </a:r>
          </a:p>
        </p:txBody>
      </p:sp>
      <p:sp>
        <p:nvSpPr>
          <p:cNvPr id="88" name="Rounded Rectangular Callout 87">
            <a:extLst>
              <a:ext uri="{FF2B5EF4-FFF2-40B4-BE49-F238E27FC236}">
                <a16:creationId xmlns:a16="http://schemas.microsoft.com/office/drawing/2014/main" id="{DCD952A7-472A-3D41-8656-29FCF64A3505}"/>
              </a:ext>
            </a:extLst>
          </p:cNvPr>
          <p:cNvSpPr/>
          <p:nvPr/>
        </p:nvSpPr>
        <p:spPr>
          <a:xfrm>
            <a:off x="10329721" y="4180205"/>
            <a:ext cx="1637908" cy="470180"/>
          </a:xfrm>
          <a:prstGeom prst="wedgeRoundRectCallout">
            <a:avLst>
              <a:gd name="adj1" fmla="val -19661"/>
              <a:gd name="adj2" fmla="val -102050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SOL003-VNFPackageManagement-API.json</a:t>
            </a:r>
          </a:p>
        </p:txBody>
      </p:sp>
      <p:sp>
        <p:nvSpPr>
          <p:cNvPr id="89" name="Rounded Rectangular Callout 88">
            <a:extLst>
              <a:ext uri="{FF2B5EF4-FFF2-40B4-BE49-F238E27FC236}">
                <a16:creationId xmlns:a16="http://schemas.microsoft.com/office/drawing/2014/main" id="{96D2BEF7-95C7-C047-906E-E199DBE25225}"/>
              </a:ext>
            </a:extLst>
          </p:cNvPr>
          <p:cNvSpPr/>
          <p:nvPr/>
        </p:nvSpPr>
        <p:spPr>
          <a:xfrm>
            <a:off x="8740569" y="4741175"/>
            <a:ext cx="1287005" cy="206367"/>
          </a:xfrm>
          <a:prstGeom prst="wedgeRoundRectCallout">
            <a:avLst>
              <a:gd name="adj1" fmla="val -16638"/>
              <a:gd name="adj2" fmla="val -216815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etsicatalogswagger.json</a:t>
            </a:r>
            <a:endParaRPr lang="en-US" sz="800" dirty="0"/>
          </a:p>
        </p:txBody>
      </p:sp>
      <p:sp>
        <p:nvSpPr>
          <p:cNvPr id="90" name="Rounded Rectangular Callout 89">
            <a:extLst>
              <a:ext uri="{FF2B5EF4-FFF2-40B4-BE49-F238E27FC236}">
                <a16:creationId xmlns:a16="http://schemas.microsoft.com/office/drawing/2014/main" id="{3F134E92-225E-E64A-A77F-456F43F70ACF}"/>
              </a:ext>
            </a:extLst>
          </p:cNvPr>
          <p:cNvSpPr/>
          <p:nvPr/>
        </p:nvSpPr>
        <p:spPr>
          <a:xfrm>
            <a:off x="8527675" y="2388241"/>
            <a:ext cx="1743090" cy="216921"/>
          </a:xfrm>
          <a:prstGeom prst="wedgeRoundRectCallout">
            <a:avLst>
              <a:gd name="adj1" fmla="val -46266"/>
              <a:gd name="adj2" fmla="val 323373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etsicatalogswagger.notification.json</a:t>
            </a:r>
            <a:endParaRPr lang="en-US" sz="800" dirty="0"/>
          </a:p>
        </p:txBody>
      </p:sp>
      <p:sp>
        <p:nvSpPr>
          <p:cNvPr id="91" name="Rounded Rectangular Callout 90">
            <a:extLst>
              <a:ext uri="{FF2B5EF4-FFF2-40B4-BE49-F238E27FC236}">
                <a16:creationId xmlns:a16="http://schemas.microsoft.com/office/drawing/2014/main" id="{94C31081-A424-6A45-A221-FB5F3D1D52C7}"/>
              </a:ext>
            </a:extLst>
          </p:cNvPr>
          <p:cNvSpPr/>
          <p:nvPr/>
        </p:nvSpPr>
        <p:spPr>
          <a:xfrm>
            <a:off x="6311277" y="3342332"/>
            <a:ext cx="1287005" cy="206367"/>
          </a:xfrm>
          <a:prstGeom prst="wedgeRoundRectCallout">
            <a:avLst>
              <a:gd name="adj1" fmla="val -21428"/>
              <a:gd name="adj2" fmla="val -152093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etsicatalogswagger.json</a:t>
            </a:r>
            <a:endParaRPr lang="en-US" sz="8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F978561-EF81-EF4D-A3C7-D202A6784735}"/>
              </a:ext>
            </a:extLst>
          </p:cNvPr>
          <p:cNvSpPr/>
          <p:nvPr/>
        </p:nvSpPr>
        <p:spPr>
          <a:xfrm>
            <a:off x="11236214" y="277549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B33B48D-CA19-D544-AB79-70C98746DEB4}"/>
              </a:ext>
            </a:extLst>
          </p:cNvPr>
          <p:cNvSpPr/>
          <p:nvPr/>
        </p:nvSpPr>
        <p:spPr>
          <a:xfrm>
            <a:off x="10149094" y="303965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B2D1B7F-15A4-1C46-B16E-4B32EC839F0F}"/>
              </a:ext>
            </a:extLst>
          </p:cNvPr>
          <p:cNvSpPr/>
          <p:nvPr/>
        </p:nvSpPr>
        <p:spPr>
          <a:xfrm>
            <a:off x="9437894" y="278565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998E432-3A2B-374A-B4D8-F332977F8A78}"/>
              </a:ext>
            </a:extLst>
          </p:cNvPr>
          <p:cNvSpPr/>
          <p:nvPr/>
        </p:nvSpPr>
        <p:spPr>
          <a:xfrm>
            <a:off x="8178054" y="407597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21EA418-98E8-7D44-8B78-0FB1459B89B8}"/>
              </a:ext>
            </a:extLst>
          </p:cNvPr>
          <p:cNvSpPr/>
          <p:nvPr/>
        </p:nvSpPr>
        <p:spPr>
          <a:xfrm>
            <a:off x="5485654" y="213541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61430BC-3733-D940-A050-B19A96B3F3F9}"/>
              </a:ext>
            </a:extLst>
          </p:cNvPr>
          <p:cNvSpPr/>
          <p:nvPr/>
        </p:nvSpPr>
        <p:spPr>
          <a:xfrm>
            <a:off x="6207014" y="226749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5C8A7E-5D03-C042-8ACE-9765B0966873}"/>
              </a:ext>
            </a:extLst>
          </p:cNvPr>
          <p:cNvSpPr/>
          <p:nvPr/>
        </p:nvSpPr>
        <p:spPr>
          <a:xfrm>
            <a:off x="7446534" y="198301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3B15B6F-276F-AF44-A087-8E9BF92AEBDC}"/>
              </a:ext>
            </a:extLst>
          </p:cNvPr>
          <p:cNvSpPr/>
          <p:nvPr/>
        </p:nvSpPr>
        <p:spPr>
          <a:xfrm>
            <a:off x="7802134" y="3720371"/>
            <a:ext cx="72159" cy="984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589B584-A284-F247-97B3-3BF5D8E6275E}"/>
              </a:ext>
            </a:extLst>
          </p:cNvPr>
          <p:cNvSpPr txBox="1"/>
          <p:nvPr/>
        </p:nvSpPr>
        <p:spPr>
          <a:xfrm rot="1718085">
            <a:off x="4911102" y="4424672"/>
            <a:ext cx="27109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/>
              <a:t>https://{</a:t>
            </a:r>
            <a:r>
              <a:rPr lang="en-US" sz="1000" dirty="0" err="1"/>
              <a:t>serverRoot</a:t>
            </a:r>
            <a:r>
              <a:rPr lang="en-US" sz="1000" dirty="0"/>
              <a:t>}/</a:t>
            </a:r>
            <a:r>
              <a:rPr lang="en-US" sz="1000" dirty="0" err="1"/>
              <a:t>sdc</a:t>
            </a:r>
            <a:r>
              <a:rPr lang="en-US" sz="1000" dirty="0"/>
              <a:t>/v1/catalog/{</a:t>
            </a:r>
            <a:r>
              <a:rPr lang="en-US" sz="1000" dirty="0" err="1"/>
              <a:t>assetType</a:t>
            </a:r>
            <a:r>
              <a:rPr lang="en-US" sz="1000" dirty="0"/>
              <a:t>}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AEE27DA-7119-F449-8C2D-6D67C2056448}"/>
              </a:ext>
            </a:extLst>
          </p:cNvPr>
          <p:cNvGrpSpPr/>
          <p:nvPr/>
        </p:nvGrpSpPr>
        <p:grpSpPr>
          <a:xfrm>
            <a:off x="10348230" y="5382880"/>
            <a:ext cx="1725754" cy="296444"/>
            <a:chOff x="9854454" y="5163424"/>
            <a:chExt cx="1665699" cy="24622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983D560-7A49-8F47-A41C-6E8A51288A8F}"/>
                </a:ext>
              </a:extLst>
            </p:cNvPr>
            <p:cNvSpPr/>
            <p:nvPr/>
          </p:nvSpPr>
          <p:spPr>
            <a:xfrm>
              <a:off x="9854454" y="5234211"/>
              <a:ext cx="72159" cy="984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B6FD95F-0A9F-E04E-99BE-9F25CD0627CA}"/>
                </a:ext>
              </a:extLst>
            </p:cNvPr>
            <p:cNvSpPr txBox="1"/>
            <p:nvPr/>
          </p:nvSpPr>
          <p:spPr>
            <a:xfrm>
              <a:off x="9895989" y="5163424"/>
              <a:ext cx="16241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Interface Provider Endpoint</a:t>
              </a:r>
            </a:p>
          </p:txBody>
        </p:sp>
      </p:grpSp>
      <p:sp>
        <p:nvSpPr>
          <p:cNvPr id="59" name="Rounded Rectangular Callout 58">
            <a:extLst>
              <a:ext uri="{FF2B5EF4-FFF2-40B4-BE49-F238E27FC236}">
                <a16:creationId xmlns:a16="http://schemas.microsoft.com/office/drawing/2014/main" id="{45CBD3FE-4225-5C44-8C1E-0C13CF03F0F5}"/>
              </a:ext>
            </a:extLst>
          </p:cNvPr>
          <p:cNvSpPr/>
          <p:nvPr/>
        </p:nvSpPr>
        <p:spPr>
          <a:xfrm>
            <a:off x="10328318" y="5140464"/>
            <a:ext cx="571200" cy="174504"/>
          </a:xfrm>
          <a:prstGeom prst="wedgeRoundRectCallout">
            <a:avLst>
              <a:gd name="adj1" fmla="val -26082"/>
              <a:gd name="adj2" fmla="val 88876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swagger</a:t>
            </a:r>
          </a:p>
        </p:txBody>
      </p:sp>
    </p:spTree>
    <p:extLst>
      <p:ext uri="{BB962C8B-B14F-4D97-AF65-F5344CB8AC3E}">
        <p14:creationId xmlns:p14="http://schemas.microsoft.com/office/powerpoint/2010/main" val="26609696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46CAE09-8C9C-3C45-B4B5-B0B34C13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176" y="1012366"/>
            <a:ext cx="7354824" cy="501208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SOL003 Adapter Architecture &amp; Use Cases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416" y="983653"/>
            <a:ext cx="4837952" cy="5494901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is a SO microservice component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is registered to MSB.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Operator registers VNFM and VIM to ESR in AAI.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exposes its NBI to any SOL003 Adapter client in ONAP (not for Frankfurt)</a:t>
            </a:r>
          </a:p>
          <a:p>
            <a:pPr lvl="1">
              <a:lnSpc>
                <a:spcPct val="80000"/>
              </a:lnSpc>
              <a:buFont typeface="+mj-lt"/>
              <a:buAutoNum type="alphaLcPeriod"/>
            </a:pPr>
            <a:r>
              <a:rPr lang="en-US" sz="1000" dirty="0"/>
              <a:t>Interfaces will be refactored to be generic to allow access by other ONAP components.</a:t>
            </a:r>
          </a:p>
          <a:p>
            <a:pPr lvl="1">
              <a:lnSpc>
                <a:spcPct val="80000"/>
              </a:lnSpc>
              <a:buFont typeface="+mj-lt"/>
              <a:buAutoNum type="alphaLcPeriod"/>
            </a:pPr>
            <a:r>
              <a:rPr lang="en-US" sz="1000" dirty="0"/>
              <a:t>The NBI will be enhanced for additional SOL003 operation support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SDC distributes SDC packages including the vendor original SOL004 (VNF and PNF) and SOL007 (NS) packages – </a:t>
            </a:r>
            <a:r>
              <a:rPr lang="en-US" sz="1000" dirty="0">
                <a:solidFill>
                  <a:srgbClr val="FF0000"/>
                </a:solidFill>
              </a:rPr>
              <a:t>SOL007 is not for Frankfurt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 (SDC Controller) passes the SDC CSAR ID to ETSI Catalog Manager to invoke storage 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ETSI Catalog Manager queries for SDC CSAR with the SDC CSAR id &amp; store SOL004 package.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 (BPMN) and the SOL003 Adapter client locates SOL003 Adapter.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 (BPMN) and the SOL003 Adapter client invokes SOL003 Adapter.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retrieves VNF package from Catalog Manager.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gets available VNFM locations (endpoints) and gets VIM and VNF Info.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selects a VNFM, based on a VNFM locating mechanism.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and SVNFM supports SOL003 VNF LCM, granting and package management operations.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supports HPA-based Granting, leveraging OOF.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updates </a:t>
            </a:r>
            <a:r>
              <a:rPr lang="en-US" sz="1000" dirty="0" err="1"/>
              <a:t>vServer</a:t>
            </a:r>
            <a:r>
              <a:rPr lang="en-US" sz="1000" dirty="0"/>
              <a:t>, status and VNF association in AAI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SOL003 Adapter and SVNFM support authentication and authorization (AAF, and vendor AA mechanism) – partially for Frankfurt.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en-US" sz="1000" dirty="0"/>
              <a:t>For integration testing, the VNFM Simulator is used.</a:t>
            </a:r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endParaRPr lang="en-US" sz="1000" dirty="0"/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endParaRPr lang="en-US" sz="1100" dirty="0"/>
          </a:p>
          <a:p>
            <a:pPr marL="801688" lvl="1" indent="-344488">
              <a:lnSpc>
                <a:spcPct val="100000"/>
              </a:lnSpc>
              <a:buFont typeface="+mj-lt"/>
              <a:buAutoNum type="arabicPeriod"/>
            </a:pPr>
            <a:endParaRPr lang="en-US" sz="800" dirty="0"/>
          </a:p>
          <a:p>
            <a:endParaRPr lang="en-US" sz="1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37F9D46-E577-7441-87EC-19659F991707}"/>
              </a:ext>
            </a:extLst>
          </p:cNvPr>
          <p:cNvSpPr/>
          <p:nvPr/>
        </p:nvSpPr>
        <p:spPr>
          <a:xfrm>
            <a:off x="6435969" y="983655"/>
            <a:ext cx="1125417" cy="1101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1B21DF-E196-594D-AD0B-0ABDB9838020}"/>
              </a:ext>
            </a:extLst>
          </p:cNvPr>
          <p:cNvSpPr/>
          <p:nvPr/>
        </p:nvSpPr>
        <p:spPr>
          <a:xfrm>
            <a:off x="5808902" y="4643394"/>
            <a:ext cx="1679332" cy="1633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C0B80A-C98A-CD42-9BA4-D7135E415AB3}"/>
              </a:ext>
            </a:extLst>
          </p:cNvPr>
          <p:cNvSpPr/>
          <p:nvPr/>
        </p:nvSpPr>
        <p:spPr>
          <a:xfrm>
            <a:off x="8730762" y="2697480"/>
            <a:ext cx="1645898" cy="17138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2C614-2804-0546-8C28-5C47AF813E9F}"/>
              </a:ext>
            </a:extLst>
          </p:cNvPr>
          <p:cNvSpPr txBox="1"/>
          <p:nvPr/>
        </p:nvSpPr>
        <p:spPr>
          <a:xfrm>
            <a:off x="10997782" y="545444"/>
            <a:ext cx="95090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Ericsson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F91719-E90C-8E48-8170-FFB66A01C98D}"/>
              </a:ext>
            </a:extLst>
          </p:cNvPr>
          <p:cNvSpPr txBox="1"/>
          <p:nvPr/>
        </p:nvSpPr>
        <p:spPr>
          <a:xfrm>
            <a:off x="11236199" y="3585590"/>
            <a:ext cx="878767" cy="116955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Supports </a:t>
            </a:r>
          </a:p>
          <a:p>
            <a:r>
              <a:rPr lang="en-US" sz="1400" dirty="0"/>
              <a:t>SOL003 </a:t>
            </a:r>
          </a:p>
          <a:p>
            <a:r>
              <a:rPr lang="en-US" sz="1400" dirty="0"/>
              <a:t>VNF</a:t>
            </a:r>
          </a:p>
          <a:p>
            <a:r>
              <a:rPr lang="en-US" sz="1400" dirty="0"/>
              <a:t>Package </a:t>
            </a:r>
          </a:p>
          <a:p>
            <a:r>
              <a:rPr lang="en-US" sz="1400" dirty="0" err="1"/>
              <a:t>Mgmt</a:t>
            </a:r>
            <a:endParaRPr lang="en-US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D3DA52-8236-0447-A45C-2567B6CCB8B4}"/>
              </a:ext>
            </a:extLst>
          </p:cNvPr>
          <p:cNvGrpSpPr/>
          <p:nvPr/>
        </p:nvGrpSpPr>
        <p:grpSpPr>
          <a:xfrm>
            <a:off x="8688226" y="4850912"/>
            <a:ext cx="157305" cy="124460"/>
            <a:chOff x="10901779" y="1935332"/>
            <a:chExt cx="221941" cy="230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00FFE7-808E-2D4D-A4C2-48B177881A7C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A958608-D8FC-B04A-8EFA-3E1F8E40CF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4505283-7E18-4C4B-BC68-74109DF30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1401" y="6024453"/>
            <a:ext cx="1035050" cy="29701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770C5C7-37CF-5944-AB64-8A5C4C0E0A99}"/>
              </a:ext>
            </a:extLst>
          </p:cNvPr>
          <p:cNvGrpSpPr/>
          <p:nvPr/>
        </p:nvGrpSpPr>
        <p:grpSpPr>
          <a:xfrm>
            <a:off x="7246076" y="2672663"/>
            <a:ext cx="157305" cy="124460"/>
            <a:chOff x="10901779" y="1935332"/>
            <a:chExt cx="221941" cy="230819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9A21F77-777C-6A4E-8F04-39ACBC283322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266DFB8-CBB9-A547-BD8A-8724415B6E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624453D-ADE5-4646-AF2C-A6123CBBC689}"/>
              </a:ext>
            </a:extLst>
          </p:cNvPr>
          <p:cNvSpPr/>
          <p:nvPr/>
        </p:nvSpPr>
        <p:spPr>
          <a:xfrm>
            <a:off x="9783606" y="2792336"/>
            <a:ext cx="32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73241E-DB8C-2C4E-BB88-96BF60C56FCE}"/>
              </a:ext>
            </a:extLst>
          </p:cNvPr>
          <p:cNvSpPr/>
          <p:nvPr/>
        </p:nvSpPr>
        <p:spPr>
          <a:xfrm>
            <a:off x="7277000" y="5367399"/>
            <a:ext cx="32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661BA8-B3C3-0F41-AD4D-7C36112519FC}"/>
              </a:ext>
            </a:extLst>
          </p:cNvPr>
          <p:cNvSpPr/>
          <p:nvPr/>
        </p:nvSpPr>
        <p:spPr>
          <a:xfrm>
            <a:off x="5382484" y="3600509"/>
            <a:ext cx="32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5E7E62E-D5E3-DC48-A985-A3807F4262DE}"/>
              </a:ext>
            </a:extLst>
          </p:cNvPr>
          <p:cNvSpPr/>
          <p:nvPr/>
        </p:nvSpPr>
        <p:spPr>
          <a:xfrm>
            <a:off x="5123640" y="3461483"/>
            <a:ext cx="716624" cy="6930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4128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814EA9-C901-3C46-B130-42BA38FF9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248" y="4017195"/>
            <a:ext cx="6806184" cy="23959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AA39BA-DAF3-0846-8F4C-34A2D9F63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689" y="986119"/>
            <a:ext cx="7094342" cy="38941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SOL003 Adapter - Granting with HPA, Leveraging OOF</a:t>
            </a:r>
            <a:br>
              <a:rPr lang="en-US" dirty="0"/>
            </a:br>
            <a:r>
              <a:rPr lang="en-US" sz="2700" dirty="0"/>
              <a:t>(postponed to the Guilin release)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416" y="1044063"/>
            <a:ext cx="4664839" cy="532845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000" dirty="0"/>
              <a:t>The SOL003 Adapter will act as an NFVO and support the Synchronous Grant operation with HPA by leveraging OOF.</a:t>
            </a:r>
          </a:p>
          <a:p>
            <a:r>
              <a:rPr lang="en-US" sz="1000" dirty="0"/>
              <a:t>Hardware Platform capability requirements will be defined as part of the VNFD data.</a:t>
            </a:r>
          </a:p>
          <a:p>
            <a:r>
              <a:rPr lang="en-US" sz="1000" dirty="0"/>
              <a:t>There will be two methods to support HPA in SO:</a:t>
            </a:r>
          </a:p>
          <a:p>
            <a:r>
              <a:rPr lang="en-US" sz="1000" b="1" dirty="0"/>
              <a:t>Option 1 (Service-Level Homing) : Use of Homing information that is made during the SO decompose processing – </a:t>
            </a:r>
            <a:r>
              <a:rPr lang="en-US" sz="1000" b="1" dirty="0">
                <a:solidFill>
                  <a:srgbClr val="FF0000"/>
                </a:solidFill>
              </a:rPr>
              <a:t>postponed to Guilin</a:t>
            </a:r>
            <a:endParaRPr lang="en-US" sz="1000" dirty="0">
              <a:solidFill>
                <a:srgbClr val="FF0000"/>
              </a:solidFill>
            </a:endParaRPr>
          </a:p>
          <a:p>
            <a:pPr lvl="1"/>
            <a:r>
              <a:rPr lang="en-US" sz="1000" dirty="0"/>
              <a:t>During SO decompose processing, SO calls OOF for collecting homing information for the service (which includes the VNFs).</a:t>
            </a:r>
          </a:p>
          <a:p>
            <a:pPr lvl="1"/>
            <a:r>
              <a:rPr lang="en-US" sz="1000" dirty="0"/>
              <a:t>Call the OOF APIs to perform the optimize service/VNF homing and placement.</a:t>
            </a:r>
          </a:p>
          <a:p>
            <a:pPr lvl="1"/>
            <a:r>
              <a:rPr lang="en-US" sz="1000" dirty="0"/>
              <a:t>Use the existing homing workflows to pass hardware platform capability requirements to OOF.</a:t>
            </a:r>
          </a:p>
          <a:p>
            <a:r>
              <a:rPr lang="en-US" sz="1000" b="1" dirty="0"/>
              <a:t>Option 2 (VNF-Level Homing): If the above processing does not work for the vendor VNF HPA, OOF will be called from the SOL003 Adapter per VNF granting – </a:t>
            </a:r>
            <a:r>
              <a:rPr lang="en-US" sz="1000" b="1" dirty="0">
                <a:solidFill>
                  <a:srgbClr val="FF0000"/>
                </a:solidFill>
              </a:rPr>
              <a:t>out of scope for Frankfurt</a:t>
            </a:r>
          </a:p>
          <a:p>
            <a:pPr lvl="1"/>
            <a:r>
              <a:rPr lang="en-US" sz="1000" dirty="0"/>
              <a:t>Currently, OOF does NOT support the VNF Level Homing request. OOF API enhancement is requested. </a:t>
            </a:r>
          </a:p>
          <a:p>
            <a:pPr lvl="2"/>
            <a:r>
              <a:rPr lang="en-US" sz="1000" dirty="0"/>
              <a:t>OOF needs to enhance their node graph structures for searching for hierarchical service structures.</a:t>
            </a:r>
          </a:p>
          <a:p>
            <a:pPr lvl="1"/>
            <a:r>
              <a:rPr lang="en-US" sz="1000" dirty="0"/>
              <a:t>SOL003 Adapter will locate the corresponding Service ID by the VNF name which came from SVNFM. Then, the Adapter will pass service </a:t>
            </a:r>
            <a:r>
              <a:rPr lang="en-US" sz="1000" dirty="0" err="1"/>
              <a:t>uuid</a:t>
            </a:r>
            <a:r>
              <a:rPr lang="en-US" sz="1000" dirty="0"/>
              <a:t>, along with VNF </a:t>
            </a:r>
            <a:r>
              <a:rPr lang="en-US" sz="1000" dirty="0" err="1"/>
              <a:t>uuid</a:t>
            </a:r>
            <a:r>
              <a:rPr lang="en-US" sz="1000" dirty="0"/>
              <a:t> to OOF for homing request.</a:t>
            </a:r>
          </a:p>
          <a:p>
            <a:pPr lvl="1"/>
            <a:r>
              <a:rPr lang="en-US" sz="1000" dirty="0"/>
              <a:t>If OOF does not support the VNF-Level Homing request, the option 1 (Service Level Homing) will be used for granting in Frankfurt.</a:t>
            </a:r>
          </a:p>
          <a:p>
            <a:pPr lvl="1"/>
            <a:r>
              <a:rPr lang="en-US" sz="1000" dirty="0"/>
              <a:t>VNF-Level Homing request could be useful for scaling or healing that is initiated by VNFs and not associated with a service (see also SOL002 Adapter use cases).</a:t>
            </a:r>
          </a:p>
          <a:p>
            <a:pPr marL="0" indent="0">
              <a:buNone/>
            </a:pPr>
            <a:r>
              <a:rPr lang="en-US" sz="1000" dirty="0"/>
              <a:t>Note 1: SOL002 Adapter will also leverage OOF for HPA </a:t>
            </a:r>
            <a:r>
              <a:rPr lang="en-US" sz="1000" b="1" dirty="0"/>
              <a:t>– </a:t>
            </a:r>
            <a:r>
              <a:rPr lang="en-US" sz="1000" b="1" dirty="0">
                <a:solidFill>
                  <a:srgbClr val="FF0000"/>
                </a:solidFill>
              </a:rPr>
              <a:t>not for Frankfurt</a:t>
            </a:r>
            <a:endParaRPr lang="en-US" sz="1000" dirty="0"/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endParaRPr lang="en-US" sz="1100" dirty="0"/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endParaRPr lang="en-US" sz="1100" dirty="0"/>
          </a:p>
          <a:p>
            <a:pPr marL="801688" lvl="1" indent="-344488">
              <a:lnSpc>
                <a:spcPct val="100000"/>
              </a:lnSpc>
              <a:buFont typeface="+mj-lt"/>
              <a:buAutoNum type="arabicPeriod"/>
            </a:pPr>
            <a:endParaRPr lang="en-US" sz="800" dirty="0"/>
          </a:p>
          <a:p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DF70CE-F8ED-1240-A59B-23EDC42B2333}"/>
              </a:ext>
            </a:extLst>
          </p:cNvPr>
          <p:cNvSpPr txBox="1"/>
          <p:nvPr/>
        </p:nvSpPr>
        <p:spPr>
          <a:xfrm>
            <a:off x="10486990" y="1044062"/>
            <a:ext cx="764953" cy="2769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E6270-A4DD-C444-88D7-90E3CE134F05}"/>
              </a:ext>
            </a:extLst>
          </p:cNvPr>
          <p:cNvSpPr txBox="1"/>
          <p:nvPr/>
        </p:nvSpPr>
        <p:spPr>
          <a:xfrm>
            <a:off x="10297488" y="5771243"/>
            <a:ext cx="764953" cy="3046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20714E-BDBB-6C4E-8A81-3A4474661CBE}"/>
              </a:ext>
            </a:extLst>
          </p:cNvPr>
          <p:cNvSpPr txBox="1"/>
          <p:nvPr/>
        </p:nvSpPr>
        <p:spPr>
          <a:xfrm>
            <a:off x="10679965" y="512131"/>
            <a:ext cx="60484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Intel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593866-FFEA-0E4D-BE9A-A6A5ADA987D7}"/>
              </a:ext>
            </a:extLst>
          </p:cNvPr>
          <p:cNvSpPr txBox="1"/>
          <p:nvPr/>
        </p:nvSpPr>
        <p:spPr>
          <a:xfrm rot="20368471">
            <a:off x="5712431" y="5407463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for Frankfurt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A5AA01-FE77-3741-997A-7FCC57E6765A}"/>
              </a:ext>
            </a:extLst>
          </p:cNvPr>
          <p:cNvSpPr/>
          <p:nvPr/>
        </p:nvSpPr>
        <p:spPr>
          <a:xfrm>
            <a:off x="182632" y="253636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✔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362452-735E-9E4E-B933-FFBFBCE73ABD}"/>
              </a:ext>
            </a:extLst>
          </p:cNvPr>
          <p:cNvSpPr/>
          <p:nvPr/>
        </p:nvSpPr>
        <p:spPr>
          <a:xfrm>
            <a:off x="11201086" y="100623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✔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B5AC567-1537-0B4F-BA2D-EEE94BB96169}"/>
              </a:ext>
            </a:extLst>
          </p:cNvPr>
          <p:cNvSpPr/>
          <p:nvPr/>
        </p:nvSpPr>
        <p:spPr>
          <a:xfrm>
            <a:off x="5444360" y="3668110"/>
            <a:ext cx="6600072" cy="121211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1691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E5F2953-6575-704D-BD5A-942337BA2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438" y="1036878"/>
            <a:ext cx="8390561" cy="496323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SOL005 Adapter Architecture &amp; Use Cases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416" y="1082373"/>
            <a:ext cx="3633468" cy="4013609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dirty="0"/>
              <a:t>SOL005 Adapter is a Microservice that will make connections between SO and VF-C/External NFVO through SOL005 standards.</a:t>
            </a:r>
          </a:p>
          <a:p>
            <a:r>
              <a:rPr lang="en-US" sz="1200" dirty="0"/>
              <a:t>SOL005 Adapter will support the following APIs in Frankfurt</a:t>
            </a:r>
          </a:p>
          <a:p>
            <a:pPr marL="465138" lvl="1"/>
            <a:r>
              <a:rPr lang="en-US" sz="1000" dirty="0"/>
              <a:t>NS LCM : Create NS, Delete NS, Get NS, Instantiate NS, Terminate NS</a:t>
            </a:r>
          </a:p>
          <a:p>
            <a:pPr marL="465138" lvl="1"/>
            <a:r>
              <a:rPr lang="en-US" sz="1000" dirty="0">
                <a:solidFill>
                  <a:srgbClr val="FF0000"/>
                </a:solidFill>
              </a:rPr>
              <a:t>Package/Descriptor Management is not for Frankfurt</a:t>
            </a:r>
          </a:p>
          <a:p>
            <a:pPr marL="522288" lvl="1" indent="-61913"/>
            <a:r>
              <a:rPr lang="en-US" sz="1000" dirty="0"/>
              <a:t>NSD Management : Subscribe, Query Subscribe Information, Terminate Subscription, Notify</a:t>
            </a:r>
          </a:p>
          <a:p>
            <a:pPr marL="522288" lvl="1" indent="-61913"/>
            <a:r>
              <a:rPr lang="en-US" sz="1000" dirty="0"/>
              <a:t>VNF Package Management : Fetch VNF Package Artifacts, Subscribe, Query Subscription Information, Terminate Subscription</a:t>
            </a:r>
          </a:p>
          <a:p>
            <a:r>
              <a:rPr lang="en-US" sz="1200" dirty="0"/>
              <a:t>Use Cases</a:t>
            </a:r>
          </a:p>
          <a:p>
            <a:pPr marL="465138" lvl="1"/>
            <a:r>
              <a:rPr lang="en-US" sz="1000" dirty="0"/>
              <a:t>Operator registers NFVO to ONAP via ESR</a:t>
            </a:r>
          </a:p>
          <a:p>
            <a:pPr marL="465138" lvl="1"/>
            <a:r>
              <a:rPr lang="en-US" sz="1000" dirty="0"/>
              <a:t>ESR registration entities are pushed to AAI</a:t>
            </a:r>
          </a:p>
          <a:p>
            <a:pPr marL="465138" lvl="1"/>
            <a:r>
              <a:rPr lang="en-US" sz="1000" dirty="0"/>
              <a:t>Operator sends NS requests from UUI along with selected NFVO details</a:t>
            </a:r>
          </a:p>
          <a:p>
            <a:pPr marL="465138" lvl="1"/>
            <a:r>
              <a:rPr lang="en-US" sz="1000" dirty="0"/>
              <a:t>SOL005 Adapter fetches NFVO details from AAI</a:t>
            </a:r>
          </a:p>
          <a:p>
            <a:pPr marL="465138" lvl="1"/>
            <a:r>
              <a:rPr lang="en-US" sz="1000" dirty="0"/>
              <a:t>SOL005 Adapter sends the requests to NFVO</a:t>
            </a:r>
          </a:p>
          <a:p>
            <a:pPr marL="465138" lvl="1"/>
            <a:endParaRPr lang="en-US" sz="1200" dirty="0"/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714FE3-8FD3-6249-B375-69213434D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6" y="5322428"/>
            <a:ext cx="4992828" cy="10594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F6EDCB-A5B0-CE43-BC98-29D6FBAFC6DF}"/>
              </a:ext>
            </a:extLst>
          </p:cNvPr>
          <p:cNvSpPr txBox="1"/>
          <p:nvPr/>
        </p:nvSpPr>
        <p:spPr>
          <a:xfrm>
            <a:off x="8148697" y="5821627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Package </a:t>
            </a:r>
          </a:p>
          <a:p>
            <a:r>
              <a:rPr lang="en-US" sz="800" dirty="0"/>
              <a:t>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9AE7A3-F837-CB4D-80CF-422E5D2E41A6}"/>
              </a:ext>
            </a:extLst>
          </p:cNvPr>
          <p:cNvSpPr txBox="1"/>
          <p:nvPr/>
        </p:nvSpPr>
        <p:spPr>
          <a:xfrm>
            <a:off x="10099194" y="560258"/>
            <a:ext cx="200253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CMCC, Verizon, ZTE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6EAEE0-BA91-6246-A4E1-B6BE96FC6EB9}"/>
              </a:ext>
            </a:extLst>
          </p:cNvPr>
          <p:cNvSpPr txBox="1"/>
          <p:nvPr/>
        </p:nvSpPr>
        <p:spPr>
          <a:xfrm>
            <a:off x="10421239" y="1521512"/>
            <a:ext cx="1558312" cy="92333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Supports only</a:t>
            </a:r>
          </a:p>
          <a:p>
            <a:r>
              <a:rPr lang="en-US" dirty="0"/>
              <a:t>NS LCM, not</a:t>
            </a:r>
          </a:p>
          <a:p>
            <a:r>
              <a:rPr lang="en-US" dirty="0"/>
              <a:t>Package </a:t>
            </a:r>
            <a:r>
              <a:rPr lang="en-US" dirty="0" err="1"/>
              <a:t>Mgmt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1E59E8-C5ED-1D4E-9B78-C688856E33F9}"/>
              </a:ext>
            </a:extLst>
          </p:cNvPr>
          <p:cNvGrpSpPr/>
          <p:nvPr/>
        </p:nvGrpSpPr>
        <p:grpSpPr>
          <a:xfrm>
            <a:off x="9600629" y="2640474"/>
            <a:ext cx="157305" cy="124460"/>
            <a:chOff x="10901779" y="1935332"/>
            <a:chExt cx="221941" cy="23081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36349CF-D299-5D4B-8367-6733524A2243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1E15697-C5C0-3A4D-A092-3F94611068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3F8D36-FF07-2B43-9AAC-A3DBB50C7007}"/>
              </a:ext>
            </a:extLst>
          </p:cNvPr>
          <p:cNvGrpSpPr/>
          <p:nvPr/>
        </p:nvGrpSpPr>
        <p:grpSpPr>
          <a:xfrm>
            <a:off x="8577483" y="4506164"/>
            <a:ext cx="157305" cy="124460"/>
            <a:chOff x="10901779" y="1935332"/>
            <a:chExt cx="221941" cy="230819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D594822-D39D-1F43-BEF0-978D826DC205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56BFE6-36EF-5946-8128-7DBF5C2AB8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645611-453F-C641-9B49-B273B4513192}"/>
              </a:ext>
            </a:extLst>
          </p:cNvPr>
          <p:cNvGrpSpPr/>
          <p:nvPr/>
        </p:nvGrpSpPr>
        <p:grpSpPr>
          <a:xfrm>
            <a:off x="9846361" y="4468831"/>
            <a:ext cx="157305" cy="124460"/>
            <a:chOff x="10901779" y="1935332"/>
            <a:chExt cx="221941" cy="23081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DE43671-E4BA-B04D-AE44-ACC78CBB4E86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46CA45-4439-4943-93F2-B060E6EAFE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E8DEB26-202E-BA4E-83BD-3FA0F75DB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406" y="5524108"/>
            <a:ext cx="1035050" cy="29701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0668D6B-2737-1A4D-95EB-D34CC13E26D2}"/>
              </a:ext>
            </a:extLst>
          </p:cNvPr>
          <p:cNvGrpSpPr/>
          <p:nvPr/>
        </p:nvGrpSpPr>
        <p:grpSpPr>
          <a:xfrm>
            <a:off x="7961663" y="5865959"/>
            <a:ext cx="207582" cy="222303"/>
            <a:chOff x="10901779" y="1935332"/>
            <a:chExt cx="221941" cy="23081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94D4E12-FBFB-1745-A1EB-392C6FC484C1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FFD83D7-1A34-A54C-8FFC-E8EDCF8775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7807127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6" y="1115745"/>
            <a:ext cx="6512075" cy="538844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SOL002 Adapter Architecture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72112-65EC-2746-BB1A-FC0927379DB8}"/>
              </a:ext>
            </a:extLst>
          </p:cNvPr>
          <p:cNvSpPr txBox="1"/>
          <p:nvPr/>
        </p:nvSpPr>
        <p:spPr>
          <a:xfrm>
            <a:off x="10954512" y="525382"/>
            <a:ext cx="102784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Samsung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572" y="5143784"/>
            <a:ext cx="6702786" cy="1145294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31FF1A6-73D7-3744-B935-5D49486838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35289" y="1245777"/>
            <a:ext cx="5247068" cy="2609047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/>
              <a:t>SOL002 Adapter </a:t>
            </a:r>
            <a:r>
              <a:rPr lang="en-US" sz="1200" dirty="0"/>
              <a:t>will be an SO micro-service that makes connections between VNFM and ONAP (as Element Manager) through ETSI defined </a:t>
            </a:r>
            <a:r>
              <a:rPr lang="en-US" sz="1200" dirty="0" err="1"/>
              <a:t>Ve-Vnfm</a:t>
            </a:r>
            <a:r>
              <a:rPr lang="en-US" sz="1200" dirty="0"/>
              <a:t> interface</a:t>
            </a:r>
          </a:p>
          <a:p>
            <a:pPr lvl="1"/>
            <a:r>
              <a:rPr lang="en-US" sz="1200" dirty="0"/>
              <a:t>SOL002 Adapter registers to MSB</a:t>
            </a:r>
          </a:p>
          <a:p>
            <a:pPr lvl="1"/>
            <a:r>
              <a:rPr lang="en-US" sz="1200" dirty="0"/>
              <a:t>Operator registers VNFMs to ESR in AAI</a:t>
            </a:r>
          </a:p>
          <a:p>
            <a:pPr lvl="1"/>
            <a:r>
              <a:rPr lang="en-US" sz="1200" dirty="0"/>
              <a:t>SOL002 Adapter locates VNFMs via AAI</a:t>
            </a:r>
          </a:p>
          <a:p>
            <a:pPr lvl="1"/>
            <a:r>
              <a:rPr lang="en-US" sz="1200" dirty="0"/>
              <a:t>SOL002 Adapter subscribes for VNFM notifications</a:t>
            </a:r>
          </a:p>
          <a:p>
            <a:pPr lvl="1"/>
            <a:r>
              <a:rPr lang="en-US" sz="1200" dirty="0"/>
              <a:t>SOL002 Adapter receives calls from VNFM</a:t>
            </a:r>
          </a:p>
          <a:p>
            <a:pPr lvl="1"/>
            <a:r>
              <a:rPr lang="en-US" sz="1200" dirty="0"/>
              <a:t>SOL002 Adapter gets VNF info from AAI</a:t>
            </a:r>
          </a:p>
          <a:p>
            <a:pPr lvl="1"/>
            <a:r>
              <a:rPr lang="en-US" sz="1200" dirty="0"/>
              <a:t>SOL002 Adapter sends ONAP events to DCAE/</a:t>
            </a:r>
            <a:r>
              <a:rPr lang="en-US" sz="1200" dirty="0" err="1"/>
              <a:t>DMaaP</a:t>
            </a:r>
            <a:endParaRPr lang="en-US" sz="1200" dirty="0"/>
          </a:p>
          <a:p>
            <a:pPr lvl="1"/>
            <a:r>
              <a:rPr lang="en-US" sz="1200" dirty="0"/>
              <a:t>VNFM Simulator will be enhanced to interact with the SOL002 Adapter for SOL002 use case testing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1472812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SOL002 Adapter LCM Notification Use Cases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856" y="1133891"/>
            <a:ext cx="3791352" cy="193921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dirty="0"/>
              <a:t>SOL002 Adapter receives VNFM notifications and VNF/VNFC Configuration is performed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502" y="1143035"/>
            <a:ext cx="7389330" cy="516489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372112-65EC-2746-BB1A-FC0927379DB8}"/>
              </a:ext>
            </a:extLst>
          </p:cNvPr>
          <p:cNvSpPr txBox="1"/>
          <p:nvPr/>
        </p:nvSpPr>
        <p:spPr>
          <a:xfrm>
            <a:off x="10954512" y="525382"/>
            <a:ext cx="102784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Samsung</a:t>
            </a:r>
          </a:p>
        </p:txBody>
      </p:sp>
    </p:spTree>
    <p:extLst>
      <p:ext uri="{BB962C8B-B14F-4D97-AF65-F5344CB8AC3E}">
        <p14:creationId xmlns:p14="http://schemas.microsoft.com/office/powerpoint/2010/main" val="3961350709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SOL002 Adapter LCM Notification Sequence Diagram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72112-65EC-2746-BB1A-FC0927379DB8}"/>
              </a:ext>
            </a:extLst>
          </p:cNvPr>
          <p:cNvSpPr txBox="1"/>
          <p:nvPr/>
        </p:nvSpPr>
        <p:spPr>
          <a:xfrm>
            <a:off x="10954512" y="525382"/>
            <a:ext cx="102784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Samsung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6" y="1462358"/>
            <a:ext cx="12131976" cy="443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4675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SOL002 Adapter Future Use Cases (1/2)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594" y="1830137"/>
            <a:ext cx="3181156" cy="1672187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400" dirty="0"/>
              <a:t>ONAP Close Loop will be supported (Heal/Scale VNF/VNFC through SOL002)</a:t>
            </a:r>
          </a:p>
          <a:p>
            <a:r>
              <a:rPr lang="en-US" sz="1400" dirty="0"/>
              <a:t>VNF-Level (possibly VNFC-level) Homing requests to OOF would be necessary.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959" y="1289974"/>
            <a:ext cx="784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SOL002</a:t>
            </a:r>
            <a:r>
              <a:rPr lang="en-US" dirty="0"/>
              <a:t> </a:t>
            </a:r>
            <a:r>
              <a:rPr lang="en-US" b="1" dirty="0"/>
              <a:t>VNF/VNFC (</a:t>
            </a:r>
            <a:r>
              <a:rPr lang="en-US" b="1" dirty="0" err="1"/>
              <a:t>Ve-Vnfm-em</a:t>
            </a:r>
            <a:r>
              <a:rPr lang="en-US" b="1" dirty="0"/>
              <a:t>) </a:t>
            </a:r>
            <a:r>
              <a:rPr lang="en-US" dirty="0"/>
              <a:t>LCM Action Execution towards VNFM Use Case: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897" y="1936305"/>
            <a:ext cx="6588148" cy="4251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B232C6-841B-424D-B0CC-C02649B01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171" y="1681630"/>
            <a:ext cx="1035050" cy="297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372112-65EC-2746-BB1A-FC0927379DB8}"/>
              </a:ext>
            </a:extLst>
          </p:cNvPr>
          <p:cNvSpPr txBox="1"/>
          <p:nvPr/>
        </p:nvSpPr>
        <p:spPr>
          <a:xfrm>
            <a:off x="10954512" y="515108"/>
            <a:ext cx="102784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Samsung</a:t>
            </a:r>
          </a:p>
        </p:txBody>
      </p:sp>
    </p:spTree>
    <p:extLst>
      <p:ext uri="{BB962C8B-B14F-4D97-AF65-F5344CB8AC3E}">
        <p14:creationId xmlns:p14="http://schemas.microsoft.com/office/powerpoint/2010/main" val="253775641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899" y="1936305"/>
            <a:ext cx="7124082" cy="41030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SOL002 Adapter Future Use Cases (2/2)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601" y="1830137"/>
            <a:ext cx="3181156" cy="212938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 marL="231775" lvl="2" indent="-227013"/>
            <a:r>
              <a:rPr lang="pl-PL" sz="1400" dirty="0"/>
              <a:t>External VNFM can subscribe to SOL002 VNF Indicator notifications</a:t>
            </a:r>
            <a:endParaRPr lang="en-US" sz="1050" dirty="0"/>
          </a:p>
          <a:p>
            <a:r>
              <a:rPr lang="en-US" sz="1400" dirty="0"/>
              <a:t>SOL002 Adapter reads VNF specific VES events from </a:t>
            </a:r>
            <a:r>
              <a:rPr lang="en-US" sz="1400" dirty="0" err="1"/>
              <a:t>DMaaP</a:t>
            </a:r>
            <a:r>
              <a:rPr lang="en-US" sz="1400" dirty="0"/>
              <a:t> according to subscriptions and converts events to SOL002 interface format and sends as Notify events to external VNFM</a:t>
            </a:r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8959" y="1289974"/>
            <a:ext cx="5118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SOL002</a:t>
            </a:r>
            <a:r>
              <a:rPr lang="en-US" dirty="0"/>
              <a:t> </a:t>
            </a:r>
            <a:r>
              <a:rPr lang="en-US" b="1" dirty="0"/>
              <a:t>Indicator Interface (</a:t>
            </a:r>
            <a:r>
              <a:rPr lang="en-US" b="1" dirty="0" err="1"/>
              <a:t>Ve-Vnfm-em</a:t>
            </a:r>
            <a:r>
              <a:rPr lang="en-US" b="1" dirty="0"/>
              <a:t>) </a:t>
            </a:r>
            <a:r>
              <a:rPr lang="en-US" dirty="0"/>
              <a:t>Use Case:</a:t>
            </a:r>
            <a:endParaRPr lang="pl-P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B232C6-841B-424D-B0CC-C02649B01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7365" y="1681630"/>
            <a:ext cx="1035050" cy="2970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372112-65EC-2746-BB1A-FC0927379DB8}"/>
              </a:ext>
            </a:extLst>
          </p:cNvPr>
          <p:cNvSpPr txBox="1"/>
          <p:nvPr/>
        </p:nvSpPr>
        <p:spPr>
          <a:xfrm>
            <a:off x="10954512" y="515108"/>
            <a:ext cx="1027845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Samsung</a:t>
            </a:r>
          </a:p>
        </p:txBody>
      </p:sp>
    </p:spTree>
    <p:extLst>
      <p:ext uri="{BB962C8B-B14F-4D97-AF65-F5344CB8AC3E}">
        <p14:creationId xmlns:p14="http://schemas.microsoft.com/office/powerpoint/2010/main" val="1477903358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"/>
          <a:stretch/>
        </p:blipFill>
        <p:spPr>
          <a:xfrm>
            <a:off x="3915046" y="1019174"/>
            <a:ext cx="8299924" cy="54540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Communication Security between ONAP and SVNFM/NFVO</a:t>
            </a:r>
            <a:br>
              <a:rPr lang="en-US" dirty="0"/>
            </a:br>
            <a:r>
              <a:rPr lang="en-US" sz="2700" dirty="0"/>
              <a:t>(postponed to the Guilin release)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657" y="1019175"/>
            <a:ext cx="4473397" cy="529556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dirty="0"/>
              <a:t>SOL003/SOL005/SOL002 Adapters will communicate with the SVNFM/NFVO via </a:t>
            </a:r>
            <a:r>
              <a:rPr lang="en-US" sz="1200" b="1" dirty="0">
                <a:solidFill>
                  <a:schemeClr val="accent5"/>
                </a:solidFill>
              </a:rPr>
              <a:t>secured HTTPS protocol </a:t>
            </a:r>
            <a:r>
              <a:rPr lang="en-US" sz="1200" dirty="0"/>
              <a:t>with authentication and authorization.</a:t>
            </a:r>
          </a:p>
          <a:p>
            <a:pPr marL="465138" lvl="1"/>
            <a:r>
              <a:rPr lang="en-US" sz="1000" dirty="0"/>
              <a:t>SOL003/005 API call security needs to conform to OAuth2</a:t>
            </a:r>
          </a:p>
          <a:p>
            <a:pPr marL="465138" lvl="1"/>
            <a:r>
              <a:rPr lang="en-US" sz="1000" dirty="0"/>
              <a:t>SOL003/005 Notification call security needs to conform to OAuith2 or HTTP Basic authorization (user/pass)</a:t>
            </a:r>
          </a:p>
          <a:p>
            <a:pPr marL="465138" lvl="1"/>
            <a:r>
              <a:rPr lang="en-US" sz="1000" dirty="0"/>
              <a:t>SOL003/005 Adapters will leverage the AAF security mechanism (as authorization server)</a:t>
            </a:r>
          </a:p>
          <a:p>
            <a:pPr marL="465138" lvl="1"/>
            <a:r>
              <a:rPr lang="en-US" sz="1000" dirty="0"/>
              <a:t>Currently, SOL003 Adapter supports one-way and two-way AA.</a:t>
            </a:r>
          </a:p>
          <a:p>
            <a:pPr marL="465138" lvl="1"/>
            <a:r>
              <a:rPr lang="en-US" sz="1000" dirty="0"/>
              <a:t>SOL002 Adapter will use OAuth2 Token-based authentication</a:t>
            </a:r>
            <a:endParaRPr lang="en-US" sz="1200" dirty="0"/>
          </a:p>
          <a:p>
            <a:r>
              <a:rPr lang="en-US" sz="1200" dirty="0"/>
              <a:t>SVNFM/NFVO will be allowed to have their own security mechanisms based on their security requirements but is </a:t>
            </a:r>
            <a:r>
              <a:rPr lang="en-US" sz="1200" b="1" dirty="0">
                <a:solidFill>
                  <a:schemeClr val="accent5"/>
                </a:solidFill>
              </a:rPr>
              <a:t>required to support OAuth2 and HTTP Basic Authentication</a:t>
            </a:r>
            <a:r>
              <a:rPr lang="en-US" sz="1200" dirty="0"/>
              <a:t>.</a:t>
            </a:r>
          </a:p>
          <a:p>
            <a:pPr lvl="1"/>
            <a:r>
              <a:rPr lang="en-US" sz="1000" dirty="0"/>
              <a:t>Authentication Federation between the Adapters and the SVNFM/NFVO is under discussion.</a:t>
            </a:r>
          </a:p>
          <a:p>
            <a:pPr lvl="1"/>
            <a:r>
              <a:rPr lang="en-US" sz="1000" dirty="0"/>
              <a:t>Some vendors prefer SAML-based federation</a:t>
            </a:r>
          </a:p>
          <a:p>
            <a:pPr marL="922338" lvl="2"/>
            <a:r>
              <a:rPr lang="en-US" sz="1000" dirty="0"/>
              <a:t>AAF Authentication and External Authentication Server will exchange authentication tokens, based on federation configuration. It depends on AAF.</a:t>
            </a:r>
          </a:p>
          <a:p>
            <a:pPr marL="922338" lvl="2"/>
            <a:r>
              <a:rPr lang="en-US" sz="1000" dirty="0"/>
              <a:t>In the Frankfurt release, the authentication federation may not be supported.</a:t>
            </a:r>
            <a:endParaRPr lang="en-US" sz="1200" dirty="0"/>
          </a:p>
          <a:p>
            <a:pPr marL="401638" indent="-401638">
              <a:buNone/>
            </a:pPr>
            <a:r>
              <a:rPr lang="en-US" sz="1000" dirty="0"/>
              <a:t>Note 1: All SO external interfaces for other ONAP components (e.g., SDC, ONAP-ETSI Catalog Manager, VID, AAI, SDNC, OOF) will be secured in the Frankfurt release by leveraging AAF.</a:t>
            </a:r>
          </a:p>
          <a:p>
            <a:pPr marL="401638" indent="-401638">
              <a:buNone/>
            </a:pPr>
            <a:r>
              <a:rPr lang="en-US" sz="1000" dirty="0"/>
              <a:t>Note 2: SOL002 Adapter will also leverage the AAF security mechanism and will support OAuth2 and HTTP Basic.</a:t>
            </a:r>
          </a:p>
          <a:p>
            <a:pPr marL="401638" indent="-401638">
              <a:buNone/>
            </a:pPr>
            <a:r>
              <a:rPr lang="en-US" sz="1000" dirty="0"/>
              <a:t>Note 3: More communication Security use cases are under discussion.</a:t>
            </a:r>
          </a:p>
          <a:p>
            <a:pPr lvl="1"/>
            <a:endParaRPr lang="en-US" sz="1200" dirty="0"/>
          </a:p>
          <a:p>
            <a:endParaRPr lang="en-US" sz="1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4FE75F-8D4C-2044-938D-0B41CB564FEF}"/>
              </a:ext>
            </a:extLst>
          </p:cNvPr>
          <p:cNvSpPr/>
          <p:nvPr/>
        </p:nvSpPr>
        <p:spPr>
          <a:xfrm>
            <a:off x="8065008" y="1106424"/>
            <a:ext cx="4065334" cy="38496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7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44" y="238037"/>
            <a:ext cx="708808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2DB8AE6-3285-F34A-937C-96BB3DD69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05160"/>
              </p:ext>
            </p:extLst>
          </p:nvPr>
        </p:nvGraphicFramePr>
        <p:xfrm>
          <a:off x="297951" y="1228500"/>
          <a:ext cx="4731249" cy="465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17660">
                  <a:extLst>
                    <a:ext uri="{9D8B030D-6E8A-4147-A177-3AD203B41FA5}">
                      <a16:colId xmlns:a16="http://schemas.microsoft.com/office/drawing/2014/main" val="2323170820"/>
                    </a:ext>
                  </a:extLst>
                </a:gridCol>
                <a:gridCol w="4213589">
                  <a:extLst>
                    <a:ext uri="{9D8B030D-6E8A-4147-A177-3AD203B41FA5}">
                      <a16:colId xmlns:a16="http://schemas.microsoft.com/office/drawing/2014/main" val="397916272"/>
                    </a:ext>
                  </a:extLst>
                </a:gridCol>
              </a:tblGrid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ETSI MANO and ONAP ETSI Alignment Landscape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640982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ETSI-Alignment Overall Architecture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196558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ETSI-Alignment Requirements and Roadmaps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26794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 Package Structure, Security &amp; Validation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519987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 Package Management Components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91059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 Package Onboarding &amp; Distribution Flows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845558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 Catalog Management Component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13133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ONAP ETSI VNF Package Management Interfaces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66197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SOL003 Adapter Architecture &amp; Use Cases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241863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SOL003 Adapter – Granting with HPA, leveraging OOF*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13266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4550E5B-AEAF-7A4B-86CB-FB5EC34AD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558410"/>
              </p:ext>
            </p:extLst>
          </p:nvPr>
        </p:nvGraphicFramePr>
        <p:xfrm>
          <a:off x="5164406" y="1228500"/>
          <a:ext cx="5204890" cy="465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14904">
                  <a:extLst>
                    <a:ext uri="{9D8B030D-6E8A-4147-A177-3AD203B41FA5}">
                      <a16:colId xmlns:a16="http://schemas.microsoft.com/office/drawing/2014/main" val="2323170820"/>
                    </a:ext>
                  </a:extLst>
                </a:gridCol>
                <a:gridCol w="4689986">
                  <a:extLst>
                    <a:ext uri="{9D8B030D-6E8A-4147-A177-3AD203B41FA5}">
                      <a16:colId xmlns:a16="http://schemas.microsoft.com/office/drawing/2014/main" val="397916272"/>
                    </a:ext>
                  </a:extLst>
                </a:gridCol>
              </a:tblGrid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SOL005 Adapter Architecture &amp; Use Cases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640982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SOL002 Adapter Architecture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196558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SOL002 Adapter LCM Notification Use Case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26794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SOL002 Adapter LCM Notification Sequence Diagram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519987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SOL002 Adapter Future Use Cases 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91059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Communication Security between ONAP and SVNFM/NFVO 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845558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CNF Support 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13133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Hierarchical ETSI-Based Orchestration 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66197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SOL001 NSD and VNFD Mapping *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241863"/>
                  </a:ext>
                </a:extLst>
              </a:tr>
              <a:tr h="4655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References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13266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45857CE-B395-FA4F-92C6-60A2773DA311}"/>
              </a:ext>
            </a:extLst>
          </p:cNvPr>
          <p:cNvSpPr txBox="1"/>
          <p:nvPr/>
        </p:nvSpPr>
        <p:spPr>
          <a:xfrm>
            <a:off x="6241001" y="6010568"/>
            <a:ext cx="3748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* Topics for Guilin and Future releases</a:t>
            </a:r>
          </a:p>
        </p:txBody>
      </p:sp>
    </p:spTree>
    <p:extLst>
      <p:ext uri="{BB962C8B-B14F-4D97-AF65-F5344CB8AC3E}">
        <p14:creationId xmlns:p14="http://schemas.microsoft.com/office/powerpoint/2010/main" val="250255777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CNF Support </a:t>
            </a:r>
            <a:r>
              <a:rPr lang="en-US" sz="2700" dirty="0"/>
              <a:t>(Guilin topic)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645ECE-D945-7047-B13E-504B50D01400}"/>
              </a:ext>
            </a:extLst>
          </p:cNvPr>
          <p:cNvSpPr txBox="1"/>
          <p:nvPr/>
        </p:nvSpPr>
        <p:spPr>
          <a:xfrm>
            <a:off x="4363275" y="5327617"/>
            <a:ext cx="77548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The Container Image Repository (CIR) function can be done by the ETSI Catalog Manager (TBD)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The Operator can upload container images to the centralized CIR and the VNF package can define its reference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If the Container Image Repository is per domain, VNFM can push the container image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K8S pulls the container image from the repository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If the vendor VNFM has CNF capabilities, SO will leverage it through the SOL003 Adapter. Otherwise, SO/NFVO could invoke K8S API/Helm API towards K8S (TBD)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E14D47-F69C-B344-BB15-C0B3780E2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783" y="1027416"/>
            <a:ext cx="8056932" cy="4231622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B5BFDB1-1F81-CE49-94BA-26B5B43C6A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829" y="1027416"/>
            <a:ext cx="4014416" cy="5401864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dirty="0"/>
              <a:t>Hybrid orchestration templates – TOSCA VNFD and Helm Charts</a:t>
            </a:r>
          </a:p>
          <a:p>
            <a:pPr marL="404813" lvl="1" indent="-173038"/>
            <a:r>
              <a:rPr lang="en-US" sz="1000" dirty="0"/>
              <a:t>TOSCA VNFD drives the interaction between NFVO and VNFM and NS/VNF LCMs</a:t>
            </a:r>
          </a:p>
          <a:p>
            <a:pPr marL="404813" lvl="1" indent="-173038"/>
            <a:r>
              <a:rPr lang="en-US" sz="1000" dirty="0"/>
              <a:t>Helm Charts are included as a binary archive in the VNF package, and are consumed by VNFM</a:t>
            </a:r>
          </a:p>
          <a:p>
            <a:r>
              <a:rPr lang="en-US" sz="1200" dirty="0"/>
              <a:t>Container images are either included in the VNF package or referenced in the descriptors (URL to CIR)</a:t>
            </a:r>
          </a:p>
          <a:p>
            <a:pPr marL="404813" lvl="1" indent="-173038"/>
            <a:r>
              <a:rPr lang="en-US" sz="1000" dirty="0"/>
              <a:t>If the VNF package includes Container images, NFVO/ETSI Catalog Manager uploads them to the CIR</a:t>
            </a:r>
          </a:p>
          <a:p>
            <a:pPr marL="404813" lvl="1" indent="-173038"/>
            <a:r>
              <a:rPr lang="en-US" sz="1000" dirty="0"/>
              <a:t>Otherwise, operators store Container images to the CIR</a:t>
            </a:r>
          </a:p>
          <a:p>
            <a:r>
              <a:rPr lang="en-US" sz="1200" dirty="0"/>
              <a:t>K8S specific mapping to the TOSCA VNFD node resources</a:t>
            </a:r>
          </a:p>
          <a:p>
            <a:r>
              <a:rPr lang="en-US" sz="1200" dirty="0"/>
              <a:t>Parameter mapping from Or-</a:t>
            </a:r>
            <a:r>
              <a:rPr lang="en-US" sz="1200" dirty="0" err="1"/>
              <a:t>Vnfm</a:t>
            </a:r>
            <a:r>
              <a:rPr lang="en-US" sz="1200" dirty="0"/>
              <a:t> (SOL003) incoming information to Helm input parameters</a:t>
            </a:r>
          </a:p>
          <a:p>
            <a:r>
              <a:rPr lang="en-US" sz="1200" dirty="0"/>
              <a:t>Resource Mapping between resources in TOSCA VNFD and K8S resources described in Helm chart (for granting between VNFM and NFVO)</a:t>
            </a:r>
          </a:p>
          <a:p>
            <a:r>
              <a:rPr lang="en-US" sz="1200" dirty="0"/>
              <a:t>Mapping the LCM operations to HELM commands (VNFM behavior triggered on Or-</a:t>
            </a:r>
            <a:r>
              <a:rPr lang="en-US" sz="1200" dirty="0" err="1"/>
              <a:t>Vnfm</a:t>
            </a:r>
            <a:r>
              <a:rPr lang="en-US" sz="1200" dirty="0"/>
              <a:t>), etc. </a:t>
            </a:r>
          </a:p>
          <a:p>
            <a:r>
              <a:rPr lang="en-US" sz="1200" dirty="0"/>
              <a:t>VNFM-K8S communication prefers Helm APIs to lower level K8S APIs</a:t>
            </a:r>
          </a:p>
          <a:p>
            <a:r>
              <a:rPr lang="en-US" sz="1200" dirty="0"/>
              <a:t>K8S-VIM/CIM communication uses de facto open source standards (Nova/Cinder/Neutron/Keystone/Octavia)</a:t>
            </a:r>
          </a:p>
          <a:p>
            <a:pPr lvl="1"/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589289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Hierarchical ETSI-based Orchestration </a:t>
            </a:r>
            <a:r>
              <a:rPr lang="en-US" sz="2700" dirty="0"/>
              <a:t>(</a:t>
            </a:r>
            <a:r>
              <a:rPr lang="en-US" sz="2700" dirty="0" err="1"/>
              <a:t>Guilin+Future</a:t>
            </a:r>
            <a:r>
              <a:rPr lang="en-US" sz="2700" dirty="0"/>
              <a:t> topic)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658" y="1019175"/>
            <a:ext cx="3302979" cy="4413437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dirty="0"/>
              <a:t>Just a working draft to depict the orchestration functional blocks</a:t>
            </a:r>
          </a:p>
          <a:p>
            <a:r>
              <a:rPr lang="en-US" sz="1200" dirty="0"/>
              <a:t>ETSI-based hierarchical orchestration concept, to facilitate ONAP orchestration adoption by operators who have their own NFVOs and/or VNFMs</a:t>
            </a:r>
          </a:p>
          <a:p>
            <a:r>
              <a:rPr lang="en-US" sz="1200" dirty="0"/>
              <a:t>Working with the existing VFC and external NFVOs</a:t>
            </a:r>
          </a:p>
          <a:p>
            <a:r>
              <a:rPr lang="en-US" sz="1200" dirty="0"/>
              <a:t>Leveraging the common ETSI Catalog Manager</a:t>
            </a:r>
          </a:p>
          <a:p>
            <a:r>
              <a:rPr lang="en-US" sz="1200" dirty="0"/>
              <a:t>Leveraging the common OOF for homing</a:t>
            </a:r>
          </a:p>
          <a:p>
            <a:r>
              <a:rPr lang="en-US" sz="1200" dirty="0"/>
              <a:t>Possible ONAP SO embedded NFVO block</a:t>
            </a:r>
          </a:p>
          <a:p>
            <a:pPr lvl="1"/>
            <a:r>
              <a:rPr lang="en-US" sz="1200" dirty="0"/>
              <a:t>Handle NS LCM Orchestration</a:t>
            </a:r>
          </a:p>
          <a:p>
            <a:pPr lvl="1"/>
            <a:r>
              <a:rPr lang="en-US" sz="1200" dirty="0"/>
              <a:t>Take over Granting and Package Management from the SOL003 Adapter</a:t>
            </a:r>
          </a:p>
          <a:p>
            <a:pPr lvl="1"/>
            <a:r>
              <a:rPr lang="en-US" sz="1200" dirty="0"/>
              <a:t>Support SOL005 Northbound Interface</a:t>
            </a:r>
          </a:p>
          <a:p>
            <a:pPr lvl="1"/>
            <a:r>
              <a:rPr lang="en-US" sz="1200" dirty="0"/>
              <a:t>Support Or-Vi Indirect Resource control for VIM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2F999-2799-4348-BAE1-5425747C0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648" y="1019175"/>
            <a:ext cx="8619341" cy="504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0497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CF1D83E-4050-C84B-A428-D1F1A838B77B}"/>
              </a:ext>
            </a:extLst>
          </p:cNvPr>
          <p:cNvSpPr/>
          <p:nvPr/>
        </p:nvSpPr>
        <p:spPr>
          <a:xfrm>
            <a:off x="4279616" y="4280597"/>
            <a:ext cx="7702091" cy="976365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SOL001 NSD and VNFD Mapping </a:t>
            </a:r>
            <a:r>
              <a:rPr lang="en-US" sz="2700" dirty="0"/>
              <a:t>(Guilin topic)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632" y="1113826"/>
            <a:ext cx="3890503" cy="529871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1200" dirty="0"/>
              <a:t>Mapping between SOL001 VNFD and SDC AID DM</a:t>
            </a:r>
          </a:p>
          <a:p>
            <a:pPr marL="460375" lvl="1" indent="-225425"/>
            <a:r>
              <a:rPr lang="en-US" sz="1000" dirty="0"/>
              <a:t>SDC shall support mapping between SOL001 VNFD and SDC AID DM during the VNFD onboarding</a:t>
            </a:r>
          </a:p>
          <a:p>
            <a:pPr marL="460375" lvl="1" indent="-225425"/>
            <a:r>
              <a:rPr lang="en-US" sz="1000" dirty="0"/>
              <a:t>SOL003 Adapter shall support mapping between SOL001 VNFD and SDC AID DM for SOL003 operations</a:t>
            </a:r>
          </a:p>
          <a:p>
            <a:r>
              <a:rPr lang="en-US" sz="1200" dirty="0"/>
              <a:t>Mapping between SOL001 NSD and SDC AID DM</a:t>
            </a:r>
          </a:p>
          <a:p>
            <a:pPr marL="460375" lvl="1" indent="-225425"/>
            <a:r>
              <a:rPr lang="en-US" sz="1000" dirty="0"/>
              <a:t>SDC shall support mapping between SOL001 NSD and SDC AID DM during the NSD onboarding</a:t>
            </a:r>
          </a:p>
          <a:p>
            <a:pPr marL="460375" lvl="1" indent="-225425"/>
            <a:r>
              <a:rPr lang="en-US" sz="1000" dirty="0"/>
              <a:t>SOL005 Adapter shall support mapping between SOL001 NSD and SDC AID DM for SOL005 operations</a:t>
            </a:r>
          </a:p>
          <a:p>
            <a:pPr marL="458788" indent="-458788">
              <a:buNone/>
            </a:pPr>
            <a:r>
              <a:rPr lang="en-US" sz="1000" dirty="0"/>
              <a:t>Note 1: SOL003 Adapter will extract SOL003 operation parameters from the SDC VNFD 1/VNFD 1’. Full-blown mapping between the vendor VNFD and the SDC VNFD may not be necessary for the SOL003 operations. For Frankfurt, may stop at the SDC internal TOSCA model.</a:t>
            </a:r>
          </a:p>
          <a:p>
            <a:pPr marL="465138" indent="-465138">
              <a:buNone/>
            </a:pPr>
            <a:r>
              <a:rPr lang="en-US" sz="1000" dirty="0"/>
              <a:t>Note 2: SOL005 Adapter will extract SOL005 operation parameters from the SDC NSD 1/NSD 1’. Full-blown mapping between the vendor NSD and the SDC NSD may not be necessary for the SOL005 operations. For Frankfurt, may stop at the SDC internal TOSCA model.</a:t>
            </a:r>
          </a:p>
          <a:p>
            <a:pPr marL="465138" indent="-465138">
              <a:buNone/>
            </a:pPr>
            <a:r>
              <a:rPr lang="en-US" sz="1000" dirty="0"/>
              <a:t>Note 3: PNFD mapping to SDC AID DM (ONAP internal representation) has been done in Dublin, </a:t>
            </a:r>
            <a:r>
              <a:rPr lang="en-US" sz="1000" b="1" dirty="0">
                <a:hlinkClick r:id="rId2"/>
              </a:rPr>
              <a:t>ONAP R6 Resource IM Call 2019-8-19</a:t>
            </a:r>
            <a:endParaRPr lang="en-US" sz="1000" b="1" dirty="0"/>
          </a:p>
          <a:p>
            <a:pPr marL="465138" indent="-465138">
              <a:buNone/>
            </a:pPr>
            <a:r>
              <a:rPr lang="en-US" sz="1000" dirty="0"/>
              <a:t>Note 4: NSD type </a:t>
            </a:r>
            <a:r>
              <a:rPr lang="en-US" sz="1000" dirty="0" err="1"/>
              <a:t>yaml</a:t>
            </a:r>
            <a:r>
              <a:rPr lang="en-US" sz="1000" dirty="0"/>
              <a:t>, </a:t>
            </a:r>
            <a:r>
              <a:rPr lang="en-US" sz="1000" dirty="0">
                <a:hlinkClick r:id="rId3"/>
              </a:rPr>
              <a:t>https://forge.etsi.org/deliver/tosca/nfv/etsi_nfv_sol001_nsd_2_5_1_types.yaml</a:t>
            </a:r>
            <a:endParaRPr lang="en-US" sz="1000" dirty="0"/>
          </a:p>
          <a:p>
            <a:pPr marL="0" indent="0">
              <a:buNone/>
            </a:pPr>
            <a:r>
              <a:rPr lang="en-US" sz="1400" b="1" dirty="0">
                <a:solidFill>
                  <a:srgbClr val="7030A0"/>
                </a:solidFill>
              </a:rPr>
              <a:t>Is it possible to have a common TOSCA parser, so we don’t need those mappings?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D92D32-B756-F941-9E1F-8C6461B6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356" y="993749"/>
            <a:ext cx="7946853" cy="29907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F9D0B6-F0DB-2B4E-B477-1B1C968AD89E}"/>
              </a:ext>
            </a:extLst>
          </p:cNvPr>
          <p:cNvSpPr/>
          <p:nvPr/>
        </p:nvSpPr>
        <p:spPr>
          <a:xfrm>
            <a:off x="4463582" y="4560749"/>
            <a:ext cx="1063112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SOL004/SOL007 Package</a:t>
            </a:r>
          </a:p>
          <a:p>
            <a:pPr algn="ctr"/>
            <a:r>
              <a:rPr lang="en-US" sz="800" dirty="0"/>
              <a:t>SOL001 </a:t>
            </a:r>
            <a:r>
              <a:rPr lang="en-US" sz="800" dirty="0" err="1"/>
              <a:t>xD</a:t>
            </a:r>
            <a:endParaRPr lang="en-US" sz="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B18502-2C7D-5244-90E7-78D52E2DF5E8}"/>
              </a:ext>
            </a:extLst>
          </p:cNvPr>
          <p:cNvSpPr/>
          <p:nvPr/>
        </p:nvSpPr>
        <p:spPr>
          <a:xfrm>
            <a:off x="6153575" y="4560749"/>
            <a:ext cx="914400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SOL 001 </a:t>
            </a:r>
            <a:r>
              <a:rPr lang="en-US" sz="800" dirty="0" err="1"/>
              <a:t>xD</a:t>
            </a:r>
            <a:endParaRPr lang="en-US" sz="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81760B-6548-D24B-8061-42234605B129}"/>
              </a:ext>
            </a:extLst>
          </p:cNvPr>
          <p:cNvSpPr/>
          <p:nvPr/>
        </p:nvSpPr>
        <p:spPr>
          <a:xfrm>
            <a:off x="7718233" y="4560749"/>
            <a:ext cx="914400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TOSCA/AID Model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2BB6E8-26DD-D64C-9AAB-22F9F79D4BC5}"/>
              </a:ext>
            </a:extLst>
          </p:cNvPr>
          <p:cNvSpPr/>
          <p:nvPr/>
        </p:nvSpPr>
        <p:spPr>
          <a:xfrm>
            <a:off x="9282891" y="4560749"/>
            <a:ext cx="914400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AID Model</a:t>
            </a:r>
          </a:p>
        </p:txBody>
      </p:sp>
      <p:sp>
        <p:nvSpPr>
          <p:cNvPr id="8" name="Notched Right Arrow 7">
            <a:extLst>
              <a:ext uri="{FF2B5EF4-FFF2-40B4-BE49-F238E27FC236}">
                <a16:creationId xmlns:a16="http://schemas.microsoft.com/office/drawing/2014/main" id="{A0678561-6CCB-F74E-9125-9FA22C0F3A74}"/>
              </a:ext>
            </a:extLst>
          </p:cNvPr>
          <p:cNvSpPr/>
          <p:nvPr/>
        </p:nvSpPr>
        <p:spPr>
          <a:xfrm>
            <a:off x="5554126" y="4670477"/>
            <a:ext cx="577106" cy="173736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Notched Right Arrow 12">
            <a:extLst>
              <a:ext uri="{FF2B5EF4-FFF2-40B4-BE49-F238E27FC236}">
                <a16:creationId xmlns:a16="http://schemas.microsoft.com/office/drawing/2014/main" id="{AEBD7DA4-4B93-F54D-B049-CA642C583AF2}"/>
              </a:ext>
            </a:extLst>
          </p:cNvPr>
          <p:cNvSpPr/>
          <p:nvPr/>
        </p:nvSpPr>
        <p:spPr>
          <a:xfrm>
            <a:off x="7103240" y="4672157"/>
            <a:ext cx="577106" cy="173736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Notched Right Arrow 13">
            <a:extLst>
              <a:ext uri="{FF2B5EF4-FFF2-40B4-BE49-F238E27FC236}">
                <a16:creationId xmlns:a16="http://schemas.microsoft.com/office/drawing/2014/main" id="{FCD17CA2-F3A7-984A-B7D3-1F9FE7F754A5}"/>
              </a:ext>
            </a:extLst>
          </p:cNvPr>
          <p:cNvSpPr/>
          <p:nvPr/>
        </p:nvSpPr>
        <p:spPr>
          <a:xfrm>
            <a:off x="8672453" y="4673832"/>
            <a:ext cx="577106" cy="173736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Notched Right Arrow 15">
            <a:extLst>
              <a:ext uri="{FF2B5EF4-FFF2-40B4-BE49-F238E27FC236}">
                <a16:creationId xmlns:a16="http://schemas.microsoft.com/office/drawing/2014/main" id="{2C02F55A-CD4E-8949-890E-A93ACA30B7F4}"/>
              </a:ext>
            </a:extLst>
          </p:cNvPr>
          <p:cNvSpPr/>
          <p:nvPr/>
        </p:nvSpPr>
        <p:spPr>
          <a:xfrm>
            <a:off x="10230623" y="4670477"/>
            <a:ext cx="577106" cy="181020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77AF1F-5BED-284E-B44A-6C7CE22F1936}"/>
              </a:ext>
            </a:extLst>
          </p:cNvPr>
          <p:cNvSpPr/>
          <p:nvPr/>
        </p:nvSpPr>
        <p:spPr>
          <a:xfrm>
            <a:off x="10946149" y="4560749"/>
            <a:ext cx="914400" cy="347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xD</a:t>
            </a:r>
            <a:r>
              <a:rPr lang="en-US" sz="800" dirty="0"/>
              <a:t> Package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9D4B37-B3C6-844F-A06D-CC73EE010667}"/>
              </a:ext>
            </a:extLst>
          </p:cNvPr>
          <p:cNvGrpSpPr/>
          <p:nvPr/>
        </p:nvGrpSpPr>
        <p:grpSpPr>
          <a:xfrm>
            <a:off x="4471622" y="4280597"/>
            <a:ext cx="7252200" cy="251256"/>
            <a:chOff x="4471622" y="4280597"/>
            <a:chExt cx="7252200" cy="25125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8D579D-1B15-C140-92F7-6020AFE0BD7F}"/>
                </a:ext>
              </a:extLst>
            </p:cNvPr>
            <p:cNvSpPr txBox="1"/>
            <p:nvPr/>
          </p:nvSpPr>
          <p:spPr>
            <a:xfrm>
              <a:off x="4471622" y="4280598"/>
              <a:ext cx="1063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Package Delivery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196C18-AD5C-BD49-9185-359B32E8EFA3}"/>
                </a:ext>
              </a:extLst>
            </p:cNvPr>
            <p:cNvSpPr txBox="1"/>
            <p:nvPr/>
          </p:nvSpPr>
          <p:spPr>
            <a:xfrm>
              <a:off x="6091079" y="4282276"/>
              <a:ext cx="10150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Pre-Onboarding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A25055-C015-3049-B025-C0BFA8DC6CAC}"/>
                </a:ext>
              </a:extLst>
            </p:cNvPr>
            <p:cNvSpPr txBox="1"/>
            <p:nvPr/>
          </p:nvSpPr>
          <p:spPr>
            <a:xfrm>
              <a:off x="7770820" y="4283954"/>
              <a:ext cx="8018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Onboarding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5FA6D51-BCC5-CA44-B3AC-65F3DF210B19}"/>
                </a:ext>
              </a:extLst>
            </p:cNvPr>
            <p:cNvSpPr txBox="1"/>
            <p:nvPr/>
          </p:nvSpPr>
          <p:spPr>
            <a:xfrm>
              <a:off x="9319938" y="4285632"/>
              <a:ext cx="8210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Time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0AF07B8-4E72-C04E-98AA-0B0E06882AE3}"/>
                </a:ext>
              </a:extLst>
            </p:cNvPr>
            <p:cNvSpPr txBox="1"/>
            <p:nvPr/>
          </p:nvSpPr>
          <p:spPr>
            <a:xfrm>
              <a:off x="11048637" y="4280597"/>
              <a:ext cx="6751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Run Time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97B1175-0920-B943-8C87-CF9507150B03}"/>
              </a:ext>
            </a:extLst>
          </p:cNvPr>
          <p:cNvGrpSpPr/>
          <p:nvPr/>
        </p:nvGrpSpPr>
        <p:grpSpPr>
          <a:xfrm>
            <a:off x="4372817" y="4915316"/>
            <a:ext cx="7555786" cy="251256"/>
            <a:chOff x="4371142" y="4280597"/>
            <a:chExt cx="7555786" cy="25125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A24F27-B4D4-3941-8C9F-934CBDB23D66}"/>
                </a:ext>
              </a:extLst>
            </p:cNvPr>
            <p:cNvSpPr txBox="1"/>
            <p:nvPr/>
          </p:nvSpPr>
          <p:spPr>
            <a:xfrm>
              <a:off x="4371142" y="4280598"/>
              <a:ext cx="12554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Onboarding Package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854D88-1796-B746-B6AE-781C0E24CBAE}"/>
                </a:ext>
              </a:extLst>
            </p:cNvPr>
            <p:cNvSpPr txBox="1"/>
            <p:nvPr/>
          </p:nvSpPr>
          <p:spPr>
            <a:xfrm>
              <a:off x="6010695" y="4282276"/>
              <a:ext cx="1197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VNF-SDK Validation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C8F18E-4B66-7442-8DF2-5B3A6BCA16D6}"/>
                </a:ext>
              </a:extLst>
            </p:cNvPr>
            <p:cNvSpPr txBox="1"/>
            <p:nvPr/>
          </p:nvSpPr>
          <p:spPr>
            <a:xfrm>
              <a:off x="7690436" y="4283954"/>
              <a:ext cx="9653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Resource CSAR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670FCA-02D8-BA48-8111-42EA3D8869EC}"/>
                </a:ext>
              </a:extLst>
            </p:cNvPr>
            <p:cNvSpPr txBox="1"/>
            <p:nvPr/>
          </p:nvSpPr>
          <p:spPr>
            <a:xfrm>
              <a:off x="9058686" y="4285632"/>
              <a:ext cx="13324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Service CSAR Creation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57CCCFB-4455-7748-B8B1-EC8A59EBD5DE}"/>
                </a:ext>
              </a:extLst>
            </p:cNvPr>
            <p:cNvSpPr txBox="1"/>
            <p:nvPr/>
          </p:nvSpPr>
          <p:spPr>
            <a:xfrm>
              <a:off x="10887861" y="4280597"/>
              <a:ext cx="10390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Package Storage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07A7D52-F019-1948-93E0-1C97ACD9C4D1}"/>
              </a:ext>
            </a:extLst>
          </p:cNvPr>
          <p:cNvSpPr txBox="1"/>
          <p:nvPr/>
        </p:nvSpPr>
        <p:spPr>
          <a:xfrm>
            <a:off x="4610503" y="5487212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PNFD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6C569A-4C36-874B-A210-1B3B3F77EA7E}"/>
              </a:ext>
            </a:extLst>
          </p:cNvPr>
          <p:cNvSpPr txBox="1"/>
          <p:nvPr/>
        </p:nvSpPr>
        <p:spPr>
          <a:xfrm>
            <a:off x="8063933" y="5487212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AID Model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5F75E18-0CC9-4D4E-A9BD-378C03F789DE}"/>
              </a:ext>
            </a:extLst>
          </p:cNvPr>
          <p:cNvCxnSpPr>
            <a:cxnSpLocks/>
          </p:cNvCxnSpPr>
          <p:nvPr/>
        </p:nvCxnSpPr>
        <p:spPr>
          <a:xfrm>
            <a:off x="5082107" y="5610325"/>
            <a:ext cx="2981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E91F375-2CEF-1942-9454-3594C3E58C87}"/>
              </a:ext>
            </a:extLst>
          </p:cNvPr>
          <p:cNvSpPr txBox="1"/>
          <p:nvPr/>
        </p:nvSpPr>
        <p:spPr>
          <a:xfrm>
            <a:off x="4612183" y="5820478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VNFD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D35CCD-D4C1-2142-81E5-0FD2771462DE}"/>
              </a:ext>
            </a:extLst>
          </p:cNvPr>
          <p:cNvSpPr txBox="1"/>
          <p:nvPr/>
        </p:nvSpPr>
        <p:spPr>
          <a:xfrm>
            <a:off x="6498079" y="5820478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TOSCA Template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5D61FA3-43B1-5642-925D-95EFCB2F3E4F}"/>
              </a:ext>
            </a:extLst>
          </p:cNvPr>
          <p:cNvCxnSpPr>
            <a:stCxn id="33" idx="3"/>
            <a:endCxn id="34" idx="1"/>
          </p:cNvCxnSpPr>
          <p:nvPr/>
        </p:nvCxnSpPr>
        <p:spPr>
          <a:xfrm>
            <a:off x="5090199" y="5943589"/>
            <a:ext cx="1407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A01F1A2-C1B8-984F-AC91-7E467B481FD7}"/>
              </a:ext>
            </a:extLst>
          </p:cNvPr>
          <p:cNvSpPr txBox="1"/>
          <p:nvPr/>
        </p:nvSpPr>
        <p:spPr>
          <a:xfrm>
            <a:off x="4613861" y="6173838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NSD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3B046C-1491-8D4D-B62E-EA2E0A90EBEF}"/>
              </a:ext>
            </a:extLst>
          </p:cNvPr>
          <p:cNvSpPr txBox="1"/>
          <p:nvPr/>
        </p:nvSpPr>
        <p:spPr>
          <a:xfrm>
            <a:off x="6499754" y="6173838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TOSCA Template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1DDA628-D0E4-8E41-8F58-EFA5AA727C47}"/>
              </a:ext>
            </a:extLst>
          </p:cNvPr>
          <p:cNvCxnSpPr>
            <a:stCxn id="36" idx="3"/>
            <a:endCxn id="37" idx="1"/>
          </p:cNvCxnSpPr>
          <p:nvPr/>
        </p:nvCxnSpPr>
        <p:spPr>
          <a:xfrm>
            <a:off x="5019741" y="6296949"/>
            <a:ext cx="14800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10BF3B-813B-6F4C-9491-11543A1D1564}"/>
              </a:ext>
            </a:extLst>
          </p:cNvPr>
          <p:cNvSpPr txBox="1"/>
          <p:nvPr/>
        </p:nvSpPr>
        <p:spPr>
          <a:xfrm>
            <a:off x="8067294" y="5822154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AID Model (?)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457E183-AF13-3645-84F7-0D0B9D0D3029}"/>
              </a:ext>
            </a:extLst>
          </p:cNvPr>
          <p:cNvCxnSpPr>
            <a:cxnSpLocks/>
            <a:stCxn id="34" idx="3"/>
            <a:endCxn id="42" idx="1"/>
          </p:cNvCxnSpPr>
          <p:nvPr/>
        </p:nvCxnSpPr>
        <p:spPr>
          <a:xfrm>
            <a:off x="7554779" y="5943589"/>
            <a:ext cx="512515" cy="1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66B620B-E9E4-DA4D-AE0C-D95291D165B7}"/>
              </a:ext>
            </a:extLst>
          </p:cNvPr>
          <p:cNvSpPr txBox="1"/>
          <p:nvPr/>
        </p:nvSpPr>
        <p:spPr>
          <a:xfrm>
            <a:off x="8068972" y="6175514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AID Model (?)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DAC9A5D-F07B-D84C-B3D3-76B3A8ACBE0B}"/>
              </a:ext>
            </a:extLst>
          </p:cNvPr>
          <p:cNvCxnSpPr>
            <a:cxnSpLocks/>
            <a:stCxn id="37" idx="3"/>
            <a:endCxn id="45" idx="1"/>
          </p:cNvCxnSpPr>
          <p:nvPr/>
        </p:nvCxnSpPr>
        <p:spPr>
          <a:xfrm>
            <a:off x="7556454" y="6296949"/>
            <a:ext cx="512518" cy="1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9A611E1-491D-8643-81C9-719EF8BCC019}"/>
              </a:ext>
            </a:extLst>
          </p:cNvPr>
          <p:cNvCxnSpPr>
            <a:cxnSpLocks/>
          </p:cNvCxnSpPr>
          <p:nvPr/>
        </p:nvCxnSpPr>
        <p:spPr>
          <a:xfrm>
            <a:off x="8431181" y="5315577"/>
            <a:ext cx="0" cy="1716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B904A3-9254-2E40-98F7-CD3092C8E642}"/>
              </a:ext>
            </a:extLst>
          </p:cNvPr>
          <p:cNvCxnSpPr/>
          <p:nvPr/>
        </p:nvCxnSpPr>
        <p:spPr>
          <a:xfrm>
            <a:off x="7016043" y="5699081"/>
            <a:ext cx="0" cy="1716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5DBFFE4-E8FF-7646-A93E-2EF99DD2B6EB}"/>
              </a:ext>
            </a:extLst>
          </p:cNvPr>
          <p:cNvGrpSpPr/>
          <p:nvPr/>
        </p:nvGrpSpPr>
        <p:grpSpPr>
          <a:xfrm>
            <a:off x="9609012" y="5708279"/>
            <a:ext cx="1038320" cy="246221"/>
            <a:chOff x="10392777" y="5487212"/>
            <a:chExt cx="1038320" cy="246221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4C92043-F182-6843-94E5-FB3F8E234660}"/>
                </a:ext>
              </a:extLst>
            </p:cNvPr>
            <p:cNvCxnSpPr>
              <a:cxnSpLocks/>
            </p:cNvCxnSpPr>
            <p:nvPr/>
          </p:nvCxnSpPr>
          <p:spPr>
            <a:xfrm>
              <a:off x="10392777" y="5487212"/>
              <a:ext cx="0" cy="211869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6FF852F-83B1-6D4F-96E5-E2EC1DC59454}"/>
                </a:ext>
              </a:extLst>
            </p:cNvPr>
            <p:cNvSpPr txBox="1"/>
            <p:nvPr/>
          </p:nvSpPr>
          <p:spPr>
            <a:xfrm>
              <a:off x="10400046" y="5487212"/>
              <a:ext cx="10310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Current Support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1A0E8EA1-1F72-224B-8B17-D9C10E72401C}"/>
              </a:ext>
            </a:extLst>
          </p:cNvPr>
          <p:cNvSpPr txBox="1"/>
          <p:nvPr/>
        </p:nvSpPr>
        <p:spPr>
          <a:xfrm>
            <a:off x="4231548" y="6166323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</a:rPr>
              <a:t>new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82947-9394-474E-8291-60C4E64CECEA}"/>
              </a:ext>
            </a:extLst>
          </p:cNvPr>
          <p:cNvSpPr/>
          <p:nvPr/>
        </p:nvSpPr>
        <p:spPr>
          <a:xfrm>
            <a:off x="5378720" y="3379222"/>
            <a:ext cx="3312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SOL001 NSD TOSCA templet needs be added into SDC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A new resource type, NS, has to be added into SDC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SDC Internal TOSCA Template, A&amp;AI Data Mapping?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/>
              <a:t>SDC </a:t>
            </a:r>
            <a:r>
              <a:rPr lang="en-US" sz="1000" dirty="0"/>
              <a:t>UI handling on NSD and VNFD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Input parameters handling in VID / UUI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D64C471-D69B-CF42-AA67-6E7B148836ED}"/>
              </a:ext>
            </a:extLst>
          </p:cNvPr>
          <p:cNvSpPr txBox="1"/>
          <p:nvPr/>
        </p:nvSpPr>
        <p:spPr>
          <a:xfrm>
            <a:off x="9656233" y="2187695"/>
            <a:ext cx="292068" cy="27748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56971015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377942"/>
            <a:ext cx="9856650" cy="4662640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/>
              <a:t>ETSI Alignment Support, </a:t>
            </a:r>
            <a:r>
              <a:rPr lang="en-US" sz="1200" dirty="0">
                <a:hlinkClick r:id="rId2"/>
              </a:rPr>
              <a:t>https://wiki.onap.org/display/DW/ETSI+Alignment+Support</a:t>
            </a:r>
            <a:endParaRPr lang="en-US" sz="1200" dirty="0"/>
          </a:p>
          <a:p>
            <a:pPr lvl="1"/>
            <a:r>
              <a:rPr lang="en-US" sz="1200" dirty="0"/>
              <a:t>ETSI Package Management, </a:t>
            </a:r>
            <a:r>
              <a:rPr lang="en-US" sz="1200" dirty="0">
                <a:hlinkClick r:id="rId3"/>
              </a:rPr>
              <a:t>https://wiki.onap.org/display/DW/ETSI+Package+Management</a:t>
            </a:r>
            <a:endParaRPr lang="en-US" sz="1200" dirty="0"/>
          </a:p>
          <a:p>
            <a:pPr lvl="1"/>
            <a:r>
              <a:rPr lang="en-US" sz="1200" dirty="0"/>
              <a:t>ETSI Catalog Management, </a:t>
            </a:r>
            <a:r>
              <a:rPr lang="en-US" sz="1200" dirty="0">
                <a:hlinkClick r:id="rId4"/>
              </a:rPr>
              <a:t>https://wiki.onap.org/display/DW/ETSI+Catalog+Management</a:t>
            </a:r>
            <a:endParaRPr lang="en-US" sz="1200" dirty="0"/>
          </a:p>
          <a:p>
            <a:pPr lvl="1"/>
            <a:r>
              <a:rPr lang="en-US" sz="1200" dirty="0"/>
              <a:t>Communication Security, </a:t>
            </a:r>
            <a:r>
              <a:rPr lang="en-US" sz="1200" dirty="0">
                <a:hlinkClick r:id="rId5"/>
              </a:rPr>
              <a:t>https://wiki.onap.org/display/DW/Communication+Security</a:t>
            </a:r>
            <a:endParaRPr lang="en-US" sz="1200" dirty="0"/>
          </a:p>
          <a:p>
            <a:pPr lvl="1"/>
            <a:r>
              <a:rPr lang="en-US" sz="1200" dirty="0"/>
              <a:t>SOL003 Adapter, </a:t>
            </a:r>
            <a:r>
              <a:rPr lang="en-US" sz="1200" dirty="0">
                <a:hlinkClick r:id="rId6"/>
              </a:rPr>
              <a:t>https://wiki.onap.org/display/DW/SOL003+Adapter</a:t>
            </a:r>
            <a:endParaRPr lang="en-US" sz="1200" dirty="0"/>
          </a:p>
          <a:p>
            <a:pPr lvl="1"/>
            <a:r>
              <a:rPr lang="en-US" sz="1200" dirty="0"/>
              <a:t>SOL005 Adapter, </a:t>
            </a:r>
            <a:r>
              <a:rPr lang="en-US" sz="1200" dirty="0">
                <a:hlinkClick r:id="rId7"/>
              </a:rPr>
              <a:t>https://wiki.onap.org/display/DW/SOL005+Adapter</a:t>
            </a:r>
            <a:endParaRPr lang="en-US" sz="1200" dirty="0"/>
          </a:p>
          <a:p>
            <a:pPr lvl="1"/>
            <a:r>
              <a:rPr lang="en-US" sz="1200" dirty="0"/>
              <a:t>SOL002 Adapter, </a:t>
            </a:r>
            <a:r>
              <a:rPr lang="en-US" sz="1200" dirty="0">
                <a:hlinkClick r:id="rId8"/>
              </a:rPr>
              <a:t>https://wiki.onap.org/display/DW/SOL002+Adapter</a:t>
            </a:r>
            <a:endParaRPr lang="en-US" sz="1200" dirty="0"/>
          </a:p>
          <a:p>
            <a:r>
              <a:rPr lang="en-US" sz="1200" dirty="0"/>
              <a:t>SOL003 Adapter APIs, </a:t>
            </a:r>
            <a:r>
              <a:rPr lang="en-US" sz="1200" dirty="0">
                <a:hlinkClick r:id="rId9"/>
              </a:rPr>
              <a:t>https://wiki.onap.org/display/DW/SO+VNFM+Adapter+APIs</a:t>
            </a:r>
            <a:endParaRPr lang="en-US" sz="1200" dirty="0"/>
          </a:p>
          <a:p>
            <a:r>
              <a:rPr lang="en-US" sz="1200" dirty="0"/>
              <a:t>SOL003 Adapter Test Case, </a:t>
            </a:r>
            <a:r>
              <a:rPr lang="en-US" sz="1200" dirty="0">
                <a:hlinkClick r:id="rId10"/>
              </a:rPr>
              <a:t>https://wiki.onap.org/display/DW/SO+VNFM+Adapter+Test+Case</a:t>
            </a:r>
            <a:endParaRPr lang="en-US" sz="1200" dirty="0"/>
          </a:p>
          <a:p>
            <a:r>
              <a:rPr lang="en-US" sz="1200" dirty="0"/>
              <a:t>SOL002 Adapter, </a:t>
            </a:r>
            <a:r>
              <a:rPr lang="en-US" sz="1200" dirty="0">
                <a:hlinkClick r:id="rId8"/>
              </a:rPr>
              <a:t>https://wiki.onap.org/display/DW/SOL002+Adapter</a:t>
            </a:r>
            <a:endParaRPr lang="en-US" sz="1200" dirty="0"/>
          </a:p>
          <a:p>
            <a:r>
              <a:rPr lang="en-US" sz="1200" dirty="0"/>
              <a:t>ETSI Catalog Manager, </a:t>
            </a:r>
            <a:r>
              <a:rPr lang="en-US" sz="1200" dirty="0">
                <a:hlinkClick r:id="rId11"/>
              </a:rPr>
              <a:t>https://wiki.onap.org/display/DW/Etsicatalog+Documentation</a:t>
            </a:r>
            <a:endParaRPr lang="en-US" sz="1200" dirty="0"/>
          </a:p>
          <a:p>
            <a:r>
              <a:rPr lang="en-US" sz="1200" dirty="0"/>
              <a:t>SOL003 Package Management API swagger: </a:t>
            </a:r>
            <a:r>
              <a:rPr lang="en-US" sz="1200" dirty="0">
                <a:hlinkClick r:id="rId12"/>
              </a:rPr>
              <a:t>https://forge.etsi.org/jenkins/view/All%20jobs/job/NFV%20-%20Network%20Functions%20Virtualisation/job/sol002-sol003-master/42/artifact/build/</a:t>
            </a:r>
            <a:endParaRPr lang="en-US" sz="1200" dirty="0"/>
          </a:p>
          <a:p>
            <a:r>
              <a:rPr lang="en-US" sz="1200" dirty="0"/>
              <a:t>Orchestration Scenarios (a.k.a. ETSI-Alignment) Task Force weekly meeting, </a:t>
            </a:r>
          </a:p>
          <a:p>
            <a:pPr lvl="1"/>
            <a:r>
              <a:rPr lang="en-US" sz="1200" dirty="0"/>
              <a:t>Weekly meeting: Mondays at 12PM UTC, 5AM PT, 8AM ET, 2PM CET, 5:30PM India, 8PM China.</a:t>
            </a:r>
          </a:p>
          <a:p>
            <a:pPr lvl="1"/>
            <a:r>
              <a:rPr lang="en-US" sz="1200" dirty="0">
                <a:hlinkClick r:id="rId13"/>
              </a:rPr>
              <a:t>https://zoom.us/j/722438866</a:t>
            </a:r>
            <a:endParaRPr lang="en-US" sz="1200" dirty="0"/>
          </a:p>
          <a:p>
            <a:pPr lvl="1"/>
            <a:r>
              <a:rPr lang="en-US" sz="1200" dirty="0"/>
              <a:t>One tap mobile: +16699006833,,722438866#  US (San Jose)            +16465588656,,722438866# US (New York)</a:t>
            </a:r>
          </a:p>
          <a:p>
            <a:pPr lvl="1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67672422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C508C9-27C2-1F4C-A0F1-06001E112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629" y="1040867"/>
            <a:ext cx="7085086" cy="507169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ETSI MANO and ONAP ETSI Alignment Landscape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1543" y="1040867"/>
            <a:ext cx="4810085" cy="5354575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As part of aligning ONAP to ETSI MANO, ONAP supports ETSI standards for packaging, LCM operations, security for managing VNF, PNF and NS.</a:t>
            </a:r>
          </a:p>
          <a:p>
            <a:r>
              <a:rPr lang="en-US" sz="1000" dirty="0"/>
              <a:t>For packaging, the SOL004 standard is used for the VNF and PNF package, and the SOL007 standard will be used for the NS package </a:t>
            </a:r>
          </a:p>
          <a:p>
            <a:pPr lvl="1"/>
            <a:r>
              <a:rPr lang="en-US" sz="1000" dirty="0"/>
              <a:t>SOL007 support is not for Frankfurt</a:t>
            </a:r>
          </a:p>
          <a:p>
            <a:pPr lvl="1"/>
            <a:r>
              <a:rPr lang="en-US" sz="1000" dirty="0"/>
              <a:t>SOL005 Package onboarding to SO is not for Frankfurt</a:t>
            </a:r>
          </a:p>
          <a:p>
            <a:r>
              <a:rPr lang="en-US" sz="1000" dirty="0"/>
              <a:t>VNF, PNF and NS descriptors are described by the SOL001 standard.</a:t>
            </a:r>
          </a:p>
          <a:p>
            <a:r>
              <a:rPr lang="en-US" sz="1000" dirty="0"/>
              <a:t>The SOL003 standard is used for VNF LCM, Package Management and Monitoring.</a:t>
            </a:r>
          </a:p>
          <a:p>
            <a:r>
              <a:rPr lang="en-US" sz="1000" dirty="0"/>
              <a:t>The SOL005 standard is used for NS LCM and VNF Package Management and Monitoring.</a:t>
            </a:r>
          </a:p>
          <a:p>
            <a:r>
              <a:rPr lang="en-US" sz="1000" dirty="0"/>
              <a:t>The SOL002 standard is used for VNF/VNFC-level EM triggered scenarios (LCM, Fault, Performance, Configuration).</a:t>
            </a:r>
          </a:p>
          <a:p>
            <a:r>
              <a:rPr lang="en-US" sz="1000" dirty="0"/>
              <a:t>ETSI Package and communication security are supported.</a:t>
            </a:r>
          </a:p>
          <a:p>
            <a:pPr marL="0" indent="0">
              <a:buNone/>
            </a:pPr>
            <a:r>
              <a:rPr lang="en-US" sz="1200" dirty="0"/>
              <a:t>ONAP components target realization of ETSI MANO</a:t>
            </a:r>
          </a:p>
          <a:p>
            <a:r>
              <a:rPr lang="en-US" sz="1000" dirty="0"/>
              <a:t>SDC realizes SOL004 and SOL007 package onboarding, design and distribution functionalities.</a:t>
            </a:r>
          </a:p>
          <a:p>
            <a:pPr lvl="1"/>
            <a:r>
              <a:rPr lang="en-US" sz="1000" dirty="0"/>
              <a:t>SOL007 package onboarding is not for Frankfurt</a:t>
            </a:r>
          </a:p>
          <a:p>
            <a:r>
              <a:rPr lang="en-US" sz="1000" dirty="0"/>
              <a:t>External NFVO and VFC realize the NFVO functionalities.</a:t>
            </a:r>
          </a:p>
          <a:p>
            <a:r>
              <a:rPr lang="en-US" sz="1000" dirty="0"/>
              <a:t>SOL003 Adapter realizes the Or-</a:t>
            </a:r>
            <a:r>
              <a:rPr lang="en-US" sz="1000" dirty="0" err="1"/>
              <a:t>Vnfm</a:t>
            </a:r>
            <a:r>
              <a:rPr lang="en-US" sz="1000" dirty="0"/>
              <a:t> (SOL003) interface.</a:t>
            </a:r>
          </a:p>
          <a:p>
            <a:r>
              <a:rPr lang="en-US" sz="1000" dirty="0"/>
              <a:t>SOL005 Adapter realizes the </a:t>
            </a:r>
            <a:r>
              <a:rPr lang="en-US" sz="1000" dirty="0" err="1"/>
              <a:t>Os</a:t>
            </a:r>
            <a:r>
              <a:rPr lang="en-US" sz="1000" dirty="0"/>
              <a:t>-Ma (SOL005) interface.</a:t>
            </a:r>
          </a:p>
          <a:p>
            <a:r>
              <a:rPr lang="en-US" sz="1000" dirty="0"/>
              <a:t>SOL002 Adapter realizes the </a:t>
            </a:r>
            <a:r>
              <a:rPr lang="en-US" sz="1000" dirty="0" err="1"/>
              <a:t>Ve-Vnfm</a:t>
            </a:r>
            <a:r>
              <a:rPr lang="en-US" sz="1000" dirty="0"/>
              <a:t> (SOL002) interface.</a:t>
            </a:r>
          </a:p>
          <a:p>
            <a:r>
              <a:rPr lang="en-US" sz="1000" dirty="0"/>
              <a:t>ETSI Catalog Manager provides ETSI Catalog/Package management.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9B9890-94C9-A041-A018-B86A89C89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773" y="1036733"/>
            <a:ext cx="6779804" cy="519770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ETSI-Alignment Overall Target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142" y="993729"/>
            <a:ext cx="5368633" cy="545056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ONAP will be aligned with ETSI standards: SOL004, SOL007, SOL001, SOL003, SOL005, SOL002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SDC supports SOL004 Package Onboarding (</a:t>
            </a:r>
            <a:r>
              <a:rPr lang="en-US" sz="1000" dirty="0">
                <a:solidFill>
                  <a:srgbClr val="FF0000"/>
                </a:solidFill>
              </a:rPr>
              <a:t>SOL007 is not for Frankfurt)</a:t>
            </a:r>
          </a:p>
          <a:p>
            <a:pPr marL="293688" lvl="1" indent="-119063"/>
            <a:r>
              <a:rPr lang="en-US" sz="1000" dirty="0"/>
              <a:t>SDC CSAR embeds the vendor SOL004 package 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 (SDC Controller) gets an SDC package notification and queries for the SDC package including the vendor SOL004 package (</a:t>
            </a:r>
            <a:r>
              <a:rPr lang="en-US" sz="1000" dirty="0">
                <a:solidFill>
                  <a:srgbClr val="FF0000"/>
                </a:solidFill>
              </a:rPr>
              <a:t>SOL007 is not for Frankfurt</a:t>
            </a:r>
            <a:r>
              <a:rPr lang="en-US" sz="1000" dirty="0"/>
              <a:t>)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SDC Controller invokes the ETSI Catalog Manager (common component) to store vendor packages, by passing the CSAR Id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ONAP-ETSI Catalog Manager queries for the SDC CSAR and stores the SOL004 vendor packages in its database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SOL003 Adapter supports VNF package management and LCM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SOL003 Adapter forwards VNF packages to VNFM over SOL003 Package Management Interface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SOL005 Adapter queries for NS/PNF descriptors &amp; VNF packages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SOL005 Adapter forwards NS/PNF descriptors &amp; VNF packages to External NFVO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SOL003 Adapter supports SOL003 Operations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SOL005 Adapter supports SOL005 Operations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000" dirty="0"/>
              <a:t>SOL002 Adapter supports SOL002 Operations</a:t>
            </a:r>
          </a:p>
          <a:p>
            <a:pPr marL="401638" indent="-401638">
              <a:lnSpc>
                <a:spcPct val="80000"/>
              </a:lnSpc>
              <a:buNone/>
            </a:pPr>
            <a:r>
              <a:rPr lang="en-US" sz="1000" dirty="0"/>
              <a:t>Note:	SOL003/SOL005/SOL002 Adapters will be designed to leverage common functionalities such as: </a:t>
            </a:r>
          </a:p>
          <a:p>
            <a:pPr lvl="1">
              <a:lnSpc>
                <a:spcPct val="80000"/>
              </a:lnSpc>
            </a:pPr>
            <a:r>
              <a:rPr lang="en-US" sz="1000" dirty="0"/>
              <a:t>Security, HPA, AAI access, Policy Access, ETSI Catalog Manager</a:t>
            </a:r>
          </a:p>
          <a:p>
            <a:pPr marL="0" indent="0">
              <a:lnSpc>
                <a:spcPct val="80000"/>
              </a:lnSpc>
              <a:buNone/>
              <a:tabLst>
                <a:tab pos="398463" algn="l"/>
                <a:tab pos="849313" algn="l"/>
              </a:tabLst>
            </a:pPr>
            <a:r>
              <a:rPr lang="en-US" sz="1000" dirty="0"/>
              <a:t>	SOL005 Northbound support is not for Frankfurt</a:t>
            </a:r>
          </a:p>
          <a:p>
            <a:pPr marL="409575" indent="0">
              <a:lnSpc>
                <a:spcPct val="80000"/>
              </a:lnSpc>
              <a:buNone/>
              <a:tabLst>
                <a:tab pos="398463" algn="l"/>
                <a:tab pos="849313" algn="l"/>
              </a:tabLst>
            </a:pPr>
            <a:r>
              <a:rPr lang="en-US" sz="1000" dirty="0"/>
              <a:t>SOL003/SOL002 Adapter NBI GNFC-Ready &amp; APPC/CDS are not for Frankfurt</a:t>
            </a:r>
          </a:p>
          <a:p>
            <a:pPr marL="409575" indent="0">
              <a:lnSpc>
                <a:spcPct val="80000"/>
              </a:lnSpc>
              <a:buNone/>
              <a:tabLst>
                <a:tab pos="398463" algn="l"/>
                <a:tab pos="849313" algn="l"/>
              </a:tabLst>
            </a:pPr>
            <a:r>
              <a:rPr lang="en-US" sz="1000" dirty="0"/>
              <a:t>SOL003 Adapter DCAE event mapping is not for Frankfurt</a:t>
            </a:r>
          </a:p>
          <a:p>
            <a:pPr lvl="1"/>
            <a:endParaRPr lang="en-US" sz="1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2CBEDA-963A-1441-962B-FA68598B5743}"/>
              </a:ext>
            </a:extLst>
          </p:cNvPr>
          <p:cNvSpPr/>
          <p:nvPr/>
        </p:nvSpPr>
        <p:spPr>
          <a:xfrm>
            <a:off x="6349763" y="226048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FC0AEA4-DAA2-8440-A651-1F042AC04ECA}"/>
              </a:ext>
            </a:extLst>
          </p:cNvPr>
          <p:cNvSpPr/>
          <p:nvPr/>
        </p:nvSpPr>
        <p:spPr>
          <a:xfrm>
            <a:off x="7981049" y="1798484"/>
            <a:ext cx="243840" cy="25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EB55492-4EF6-D340-950C-28C66E8496B9}"/>
              </a:ext>
            </a:extLst>
          </p:cNvPr>
          <p:cNvSpPr/>
          <p:nvPr/>
        </p:nvSpPr>
        <p:spPr>
          <a:xfrm>
            <a:off x="8084001" y="4081465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9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D9E5920-4D05-734B-9353-F27FAB264D3C}"/>
              </a:ext>
            </a:extLst>
          </p:cNvPr>
          <p:cNvSpPr/>
          <p:nvPr/>
        </p:nvSpPr>
        <p:spPr>
          <a:xfrm>
            <a:off x="9304858" y="355034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A9A05C3-3A91-464E-8B9A-4414881B61BD}"/>
              </a:ext>
            </a:extLst>
          </p:cNvPr>
          <p:cNvSpPr/>
          <p:nvPr/>
        </p:nvSpPr>
        <p:spPr>
          <a:xfrm>
            <a:off x="7837980" y="468573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FA1746E-94A8-BA46-9842-3E312F5F9261}"/>
              </a:ext>
            </a:extLst>
          </p:cNvPr>
          <p:cNvSpPr/>
          <p:nvPr/>
        </p:nvSpPr>
        <p:spPr>
          <a:xfrm>
            <a:off x="9132936" y="268159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E6B5902-EFE6-3D4F-9E5D-2272E5CF5981}"/>
              </a:ext>
            </a:extLst>
          </p:cNvPr>
          <p:cNvSpPr/>
          <p:nvPr/>
        </p:nvSpPr>
        <p:spPr>
          <a:xfrm>
            <a:off x="7536099" y="231305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4FFF3F2-D0BD-9845-B30B-4F01E4214E25}"/>
              </a:ext>
            </a:extLst>
          </p:cNvPr>
          <p:cNvGrpSpPr/>
          <p:nvPr/>
        </p:nvGrpSpPr>
        <p:grpSpPr>
          <a:xfrm>
            <a:off x="8749695" y="3540069"/>
            <a:ext cx="316112" cy="251599"/>
            <a:chOff x="8506986" y="5138296"/>
            <a:chExt cx="316112" cy="251599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06D7238-1E7E-6F44-9E90-C2C45D4313B5}"/>
                </a:ext>
              </a:extLst>
            </p:cNvPr>
            <p:cNvSpPr/>
            <p:nvPr/>
          </p:nvSpPr>
          <p:spPr>
            <a:xfrm>
              <a:off x="8543122" y="5138296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2B08CD-E0C4-F24F-AB9E-615156A60381}"/>
                </a:ext>
              </a:extLst>
            </p:cNvPr>
            <p:cNvSpPr txBox="1"/>
            <p:nvPr/>
          </p:nvSpPr>
          <p:spPr>
            <a:xfrm>
              <a:off x="8506986" y="514367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ED74F17-FE70-C647-9940-3DB0BAFBD18B}"/>
              </a:ext>
            </a:extLst>
          </p:cNvPr>
          <p:cNvSpPr txBox="1"/>
          <p:nvPr/>
        </p:nvSpPr>
        <p:spPr>
          <a:xfrm>
            <a:off x="5503715" y="6220272"/>
            <a:ext cx="6743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architecture and design details: </a:t>
            </a:r>
            <a:r>
              <a:rPr lang="en-US" sz="1200" dirty="0">
                <a:hlinkClick r:id="rId3"/>
              </a:rPr>
              <a:t>https://wiki.onap.org/display/DW/ETSI+Alignment+Support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82501AB-BB58-B44C-BCC7-45177C1E0D32}"/>
              </a:ext>
            </a:extLst>
          </p:cNvPr>
          <p:cNvSpPr/>
          <p:nvPr/>
        </p:nvSpPr>
        <p:spPr>
          <a:xfrm>
            <a:off x="7706103" y="2716326"/>
            <a:ext cx="268224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780D22-11B6-5743-A086-B20059B79362}"/>
              </a:ext>
            </a:extLst>
          </p:cNvPr>
          <p:cNvSpPr/>
          <p:nvPr/>
        </p:nvSpPr>
        <p:spPr>
          <a:xfrm>
            <a:off x="6672061" y="2607165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92233AD-01C6-0B42-ACE1-4CD228DAF0F2}"/>
              </a:ext>
            </a:extLst>
          </p:cNvPr>
          <p:cNvGrpSpPr/>
          <p:nvPr/>
        </p:nvGrpSpPr>
        <p:grpSpPr>
          <a:xfrm>
            <a:off x="6385403" y="4984862"/>
            <a:ext cx="316112" cy="269079"/>
            <a:chOff x="9596530" y="5687852"/>
            <a:chExt cx="316112" cy="26907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49703B6-8BAC-944B-9CDA-B1908A56831A}"/>
                </a:ext>
              </a:extLst>
            </p:cNvPr>
            <p:cNvSpPr/>
            <p:nvPr/>
          </p:nvSpPr>
          <p:spPr>
            <a:xfrm>
              <a:off x="9644446" y="5687852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83E2B52-8761-844D-997F-10B0D372CB4A}"/>
                </a:ext>
              </a:extLst>
            </p:cNvPr>
            <p:cNvSpPr txBox="1"/>
            <p:nvPr/>
          </p:nvSpPr>
          <p:spPr>
            <a:xfrm>
              <a:off x="9596530" y="57107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245573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ETSI-Alignment Requirements &amp; Roadmaps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5256B2-3F92-DE44-81C0-502107B73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9277"/>
              </p:ext>
            </p:extLst>
          </p:nvPr>
        </p:nvGraphicFramePr>
        <p:xfrm>
          <a:off x="452843" y="1062448"/>
          <a:ext cx="11368317" cy="4983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67248">
                  <a:extLst>
                    <a:ext uri="{9D8B030D-6E8A-4147-A177-3AD203B41FA5}">
                      <a16:colId xmlns:a16="http://schemas.microsoft.com/office/drawing/2014/main" val="4064923176"/>
                    </a:ext>
                  </a:extLst>
                </a:gridCol>
                <a:gridCol w="1584960">
                  <a:extLst>
                    <a:ext uri="{9D8B030D-6E8A-4147-A177-3AD203B41FA5}">
                      <a16:colId xmlns:a16="http://schemas.microsoft.com/office/drawing/2014/main" val="3147326067"/>
                    </a:ext>
                  </a:extLst>
                </a:gridCol>
                <a:gridCol w="2386149">
                  <a:extLst>
                    <a:ext uri="{9D8B030D-6E8A-4147-A177-3AD203B41FA5}">
                      <a16:colId xmlns:a16="http://schemas.microsoft.com/office/drawing/2014/main" val="745815132"/>
                    </a:ext>
                  </a:extLst>
                </a:gridCol>
                <a:gridCol w="3744686">
                  <a:extLst>
                    <a:ext uri="{9D8B030D-6E8A-4147-A177-3AD203B41FA5}">
                      <a16:colId xmlns:a16="http://schemas.microsoft.com/office/drawing/2014/main" val="3638499604"/>
                    </a:ext>
                  </a:extLst>
                </a:gridCol>
                <a:gridCol w="2285274">
                  <a:extLst>
                    <a:ext uri="{9D8B030D-6E8A-4147-A177-3AD203B41FA5}">
                      <a16:colId xmlns:a16="http://schemas.microsoft.com/office/drawing/2014/main" val="2857583118"/>
                    </a:ext>
                  </a:extLst>
                </a:gridCol>
              </a:tblGrid>
              <a:tr h="327558">
                <a:tc>
                  <a:txBody>
                    <a:bodyPr/>
                    <a:lstStyle/>
                    <a:p>
                      <a:r>
                        <a:rPr lang="en-US" dirty="0"/>
                        <a:t>Dublin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 Alto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Frankfurt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Guilin Proposals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Future Topics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518007"/>
                  </a:ext>
                </a:extLst>
              </a:tr>
              <a:tr h="4227024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Create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Instantiate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Terminate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Delete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Subscription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Notification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Granting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 ETSI VNF BB Workflows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VNFM Simulator in the SO project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SDC SOL004 PNF onboarding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CSIT (test automation) for SOL003 Adapter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 Bug fixes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Communication security between SOL003 Adapter and SVNFM</a:t>
                      </a:r>
                    </a:p>
                    <a:p>
                      <a:pPr marL="404813" lvl="1" indent="-23336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HTTPS support</a:t>
                      </a:r>
                    </a:p>
                    <a:p>
                      <a:pPr marL="404813" lvl="1" indent="-23336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 err="1"/>
                        <a:t>SpringBoot</a:t>
                      </a:r>
                      <a:r>
                        <a:rPr lang="en-US" sz="1100" dirty="0"/>
                        <a:t>-based authentication</a:t>
                      </a:r>
                    </a:p>
                    <a:p>
                      <a:pPr marL="17303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VNFM Simulator migration to the Integration Test project</a:t>
                      </a:r>
                    </a:p>
                    <a:p>
                      <a:pPr marL="17303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SDC SOL004 VNF and PNF onboarding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 &amp; SOL003 Adapter enhancements  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 SOL004 and SOL001 package storage/retrieval support leveraging ETSI Catalog Manager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SOL003-based package management API support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 VNF LCM Operations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ETSI Catalog Manager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Storing vendor ETSI packages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Providing ETSI package APIs to the SOL003/SOL005 Adapters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Software Image delivery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SOL005 Adapter for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Create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Instantiate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Terminate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Delete NS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SOL002 Adapter</a:t>
                      </a:r>
                    </a:p>
                    <a:p>
                      <a:pPr marL="344488" lvl="2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 LCM notification</a:t>
                      </a:r>
                    </a:p>
                    <a:p>
                      <a:pPr marL="171450" lvl="1" indent="-171450">
                        <a:buFont typeface="Arial" panose="020B0604020202020204" pitchFamily="34" charset="0"/>
                        <a:buChar char="•"/>
                        <a:tabLst>
                          <a:tab pos="163513" algn="l"/>
                        </a:tabLst>
                      </a:pPr>
                      <a:r>
                        <a:rPr lang="en-US" sz="1100" dirty="0"/>
                        <a:t>AAF-based HTTPS and Authentication – partial OAuth2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2.7.1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SDC enhancements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SOL007 NS package onboarding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SOL001 NSD and VNFD mapping to SDC AID DM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 enhancements and additional SOL003 operations support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 NBI enhancements for GNFC-ready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 Query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 Modify (</a:t>
                      </a:r>
                      <a:r>
                        <a:rPr lang="en-US" sz="1100" dirty="0" err="1"/>
                        <a:t>ModifyVnfInfo</a:t>
                      </a:r>
                      <a:r>
                        <a:rPr lang="en-US" sz="1100" dirty="0"/>
                        <a:t>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 Heal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Policy-based Scaling (VNF-level and/or VF-Module-level)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 LCN and translation into DCAE events (FM/PM)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High Availability and Fault-Tolerant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Granting with HPA via OOF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OOF VNF-level Homing Request Support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b="1" dirty="0"/>
                        <a:t>CNF support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Model-Driven Orchestration leveraging,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Puccini? CDS integration?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SOL005 Northbound Interface support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SOL005 Adapter enhancements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ETSI Package Management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Security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Additional NS LCM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FM/PM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Configuration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OAuth2-based authentication support between  SOL002/SOL003/SOL005 Adapters and SVNFM/NFVO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SDC SOL007 Design and generation of SOL004/SOL007 packages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ETSI-based VNF software upgrade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000" strike="noStrike" dirty="0"/>
                        <a:t>ONAP SO embedded NFVO for hierarchical orchestration, as one of the NFVO options – see the hierarchical orchestration section</a:t>
                      </a:r>
                    </a:p>
                    <a:p>
                      <a:pPr marL="34448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000" strike="noStrike" dirty="0"/>
                        <a:t>Move package management, Granting,  Software-Image handling from SOL003 Adapter to NFVO</a:t>
                      </a:r>
                    </a:p>
                    <a:p>
                      <a:pPr marL="34448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000" strike="noStrike" dirty="0"/>
                        <a:t>NS LCM orchestration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59924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4E12CB4-1A94-7D47-B566-3CD5D7640165}"/>
              </a:ext>
            </a:extLst>
          </p:cNvPr>
          <p:cNvSpPr/>
          <p:nvPr/>
        </p:nvSpPr>
        <p:spPr>
          <a:xfrm>
            <a:off x="1164334" y="106471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✔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A0CE0-11CB-EC43-87B4-C4D51479E8C3}"/>
              </a:ext>
            </a:extLst>
          </p:cNvPr>
          <p:cNvSpPr/>
          <p:nvPr/>
        </p:nvSpPr>
        <p:spPr>
          <a:xfrm>
            <a:off x="2585464" y="106852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</p:spTree>
    <p:extLst>
      <p:ext uri="{BB962C8B-B14F-4D97-AF65-F5344CB8AC3E}">
        <p14:creationId xmlns:p14="http://schemas.microsoft.com/office/powerpoint/2010/main" val="277626749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FA2A20-02B0-6947-A842-121EDA239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30924"/>
            <a:ext cx="5913367" cy="282559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 Package Structure, Security &amp; Validation</a:t>
            </a:r>
            <a:br>
              <a:rPr lang="en-US" dirty="0"/>
            </a:br>
            <a:r>
              <a:rPr lang="en-US" dirty="0"/>
              <a:t>- </a:t>
            </a:r>
            <a:r>
              <a:rPr lang="en-US" sz="2700" dirty="0"/>
              <a:t>SOL004 is done in Dublin &amp; El Alto; SOL007 for Guilin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365" y="1152179"/>
            <a:ext cx="5440217" cy="3959825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/>
              <a:t>Based on SEC021, the ETSI Package validation is a must. For that, </a:t>
            </a:r>
          </a:p>
          <a:p>
            <a:pPr marL="514350" lvl="1" indent="-285750"/>
            <a:r>
              <a:rPr lang="en-US" sz="1000" b="1" dirty="0">
                <a:solidFill>
                  <a:schemeClr val="accent5"/>
                </a:solidFill>
              </a:rPr>
              <a:t>SOL004 VNF/PNF Package security </a:t>
            </a:r>
            <a:r>
              <a:rPr lang="en-US" sz="1000" dirty="0"/>
              <a:t>is supported by the package signature and certificate.</a:t>
            </a:r>
          </a:p>
          <a:p>
            <a:pPr marL="514350" lvl="1" indent="-285750"/>
            <a:r>
              <a:rPr lang="en-US" sz="1000" dirty="0"/>
              <a:t>SOL007 NS Package security will be supported by the package signature and certificate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r>
              <a:rPr lang="en-US" sz="1200" dirty="0">
                <a:solidFill>
                  <a:schemeClr val="accent5"/>
                </a:solidFill>
              </a:rPr>
              <a:t>SDC supports the SOL004 package security option 2</a:t>
            </a:r>
            <a:r>
              <a:rPr lang="en-US" sz="1200" dirty="0"/>
              <a:t>:</a:t>
            </a:r>
          </a:p>
          <a:p>
            <a:pPr marL="514350" lvl="1" indent="-285750"/>
            <a:r>
              <a:rPr lang="en-US" sz="1000" dirty="0"/>
              <a:t>The complete CSAR file shall be digitally signed with the VNF/NS designer private key.</a:t>
            </a:r>
          </a:p>
          <a:p>
            <a:pPr marL="514350" lvl="1" indent="-285750"/>
            <a:r>
              <a:rPr lang="en-US" sz="1000" dirty="0"/>
              <a:t>The VNF/NS designer delivers one zip file consisting of the CSAR file, a signature file and a certificate file that includes the VNF/NS designer public key.</a:t>
            </a:r>
          </a:p>
          <a:p>
            <a:r>
              <a:rPr lang="en-US" sz="1000" b="1" dirty="0">
                <a:solidFill>
                  <a:schemeClr val="accent5"/>
                </a:solidFill>
              </a:rPr>
              <a:t>SDC will store the vendor package with vendor-provided signature and certificate in a zip format in the ONBOARDED_PACKAGE directory</a:t>
            </a:r>
            <a:r>
              <a:rPr lang="en-US" sz="1000" dirty="0"/>
              <a:t>.</a:t>
            </a:r>
          </a:p>
          <a:p>
            <a:pPr marL="514350" lvl="1" indent="-285750"/>
            <a:r>
              <a:rPr lang="en-US" sz="1000" dirty="0"/>
              <a:t>SDC VSP and Resource CSAR files have the ONBOARDED_PACKAGE, which contains the original vendor VNF/PNF/NS package.</a:t>
            </a:r>
          </a:p>
          <a:p>
            <a:pPr marL="514350" lvl="1" indent="-285750"/>
            <a:r>
              <a:rPr lang="en-US" sz="1000" dirty="0"/>
              <a:t>For Frankfurt, SDC does not generate its own signature and certificates for package distribution to other ONAP components.</a:t>
            </a:r>
          </a:p>
          <a:p>
            <a:r>
              <a:rPr lang="en-US" sz="1000" dirty="0"/>
              <a:t>ETSI Catalog Manager stores the vendor SOL004 Zip/CSAR files in its DB.</a:t>
            </a:r>
          </a:p>
          <a:p>
            <a:r>
              <a:rPr lang="en-US" sz="1000" dirty="0">
                <a:solidFill>
                  <a:schemeClr val="accent5"/>
                </a:solidFill>
              </a:rPr>
              <a:t>SVNFM/NFVO will extract the CSAR file from the vendor package </a:t>
            </a:r>
          </a:p>
          <a:p>
            <a:pPr marL="514350" lvl="1" indent="-285750"/>
            <a:r>
              <a:rPr lang="en-US" sz="1000" dirty="0"/>
              <a:t>For Frankfurt, extracting the CSAR without validation is allowed</a:t>
            </a:r>
          </a:p>
          <a:p>
            <a:endParaRPr lang="en-US" sz="1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1BDE00-859B-B24C-9E63-AF5E43EFD56D}"/>
              </a:ext>
            </a:extLst>
          </p:cNvPr>
          <p:cNvGrpSpPr/>
          <p:nvPr/>
        </p:nvGrpSpPr>
        <p:grpSpPr>
          <a:xfrm>
            <a:off x="182632" y="5322062"/>
            <a:ext cx="5267191" cy="923290"/>
            <a:chOff x="182632" y="5322062"/>
            <a:chExt cx="6590374" cy="10421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3084F73-D020-FA4E-9835-06CDC1000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632" y="5322062"/>
              <a:ext cx="3367775" cy="10421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7FAF84-526E-9F4C-960D-533868E16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4500" y="5322062"/>
              <a:ext cx="3148506" cy="10421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6F51ADA7-0FEA-4C44-B3B1-3CCD2A0B2A1F}"/>
              </a:ext>
            </a:extLst>
          </p:cNvPr>
          <p:cNvSpPr txBox="1">
            <a:spLocks/>
          </p:cNvSpPr>
          <p:nvPr/>
        </p:nvSpPr>
        <p:spPr>
          <a:xfrm>
            <a:off x="5748281" y="1152179"/>
            <a:ext cx="6261086" cy="24231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200" b="1" dirty="0">
                <a:solidFill>
                  <a:schemeClr val="accent5"/>
                </a:solidFill>
              </a:rPr>
              <a:t>SDC Package Security Validation Process Sequence</a:t>
            </a:r>
          </a:p>
          <a:p>
            <a:r>
              <a:rPr lang="en-US" sz="1000" dirty="0"/>
              <a:t>At onboarding, SDC will check the file extension and perform the following procedures</a:t>
            </a:r>
          </a:p>
          <a:p>
            <a:pPr marL="407988" lvl="1" indent="-171450">
              <a:buFont typeface=".AppleSystemUIFont"/>
              <a:buChar char="-"/>
            </a:pPr>
            <a:r>
              <a:rPr lang="en-US" sz="1000" dirty="0"/>
              <a:t>If the file is .zip, SDC unzips</a:t>
            </a:r>
          </a:p>
          <a:p>
            <a:pPr marL="747713" lvl="2" indent="-282575"/>
            <a:r>
              <a:rPr lang="en-US" sz="1000" dirty="0"/>
              <a:t>If it has .cert &amp; .</a:t>
            </a:r>
            <a:r>
              <a:rPr lang="en-US" sz="1000" dirty="0" err="1"/>
              <a:t>cms</a:t>
            </a:r>
            <a:r>
              <a:rPr lang="en-US" sz="1000" dirty="0"/>
              <a:t>, it is a package with security, and security validation will be performed.</a:t>
            </a:r>
          </a:p>
          <a:p>
            <a:pPr marL="747713" lvl="2" indent="-282575"/>
            <a:r>
              <a:rPr lang="en-US" sz="1000" dirty="0"/>
              <a:t>If it does not include .cert &amp; .</a:t>
            </a:r>
            <a:r>
              <a:rPr lang="en-US" sz="1000" dirty="0" err="1"/>
              <a:t>cms</a:t>
            </a:r>
            <a:r>
              <a:rPr lang="en-US" sz="1000" dirty="0"/>
              <a:t>, it is an existing Heat template onboarding, and SDC follows the Heat template onboarding procedure</a:t>
            </a:r>
          </a:p>
          <a:p>
            <a:pPr marL="407988" lvl="1" indent="-171450">
              <a:buFont typeface=".AppleSystemUIFont"/>
              <a:buChar char="-"/>
            </a:pPr>
            <a:r>
              <a:rPr lang="en-US" sz="1000" dirty="0"/>
              <a:t>If the file is .</a:t>
            </a:r>
            <a:r>
              <a:rPr lang="en-US" sz="1000" dirty="0" err="1"/>
              <a:t>csar</a:t>
            </a:r>
            <a:r>
              <a:rPr lang="en-US" sz="1000" dirty="0"/>
              <a:t>, it is a package without security.</a:t>
            </a:r>
          </a:p>
          <a:p>
            <a:r>
              <a:rPr lang="en-US" sz="1000" dirty="0"/>
              <a:t>For TOSCA, SDC will check the </a:t>
            </a:r>
            <a:r>
              <a:rPr lang="en-US" sz="1000" dirty="0" err="1"/>
              <a:t>TOSCA.meta</a:t>
            </a:r>
            <a:r>
              <a:rPr lang="en-US" sz="1000" dirty="0"/>
              <a:t> file.</a:t>
            </a:r>
          </a:p>
          <a:p>
            <a:pPr marL="465138" lvl="1"/>
            <a:r>
              <a:rPr lang="en-US" sz="1000" dirty="0"/>
              <a:t>If it contains SOL004 v2.5/6.1 keywords, the package will be handled as SOL004 v2.5/6.1.</a:t>
            </a:r>
          </a:p>
          <a:p>
            <a:pPr marL="465138" lvl="1"/>
            <a:r>
              <a:rPr lang="en-US" sz="1000" dirty="0"/>
              <a:t>Otherwise, it will be handled as existing TOSCA (non-SOL004/SOL007) package onboarding which will not have the ONBOARDED_PACKAGE artifact.</a:t>
            </a:r>
          </a:p>
          <a:p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E84EEE-7E7A-CD4F-B56D-359B4E317A76}"/>
              </a:ext>
            </a:extLst>
          </p:cNvPr>
          <p:cNvSpPr txBox="1"/>
          <p:nvPr/>
        </p:nvSpPr>
        <p:spPr>
          <a:xfrm>
            <a:off x="3667631" y="5190987"/>
            <a:ext cx="645752" cy="21005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A9C67D-978A-C643-8DCB-AB5C90A3A946}"/>
              </a:ext>
            </a:extLst>
          </p:cNvPr>
          <p:cNvSpPr txBox="1"/>
          <p:nvPr/>
        </p:nvSpPr>
        <p:spPr>
          <a:xfrm>
            <a:off x="801135" y="5190987"/>
            <a:ext cx="645752" cy="21005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159DB-E306-8C48-870A-A7CE1E5C445E}"/>
              </a:ext>
            </a:extLst>
          </p:cNvPr>
          <p:cNvSpPr txBox="1"/>
          <p:nvPr/>
        </p:nvSpPr>
        <p:spPr>
          <a:xfrm>
            <a:off x="10737931" y="545020"/>
            <a:ext cx="95090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Ericsson</a:t>
            </a:r>
          </a:p>
        </p:txBody>
      </p:sp>
    </p:spTree>
    <p:extLst>
      <p:ext uri="{BB962C8B-B14F-4D97-AF65-F5344CB8AC3E}">
        <p14:creationId xmlns:p14="http://schemas.microsoft.com/office/powerpoint/2010/main" val="340531079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CD363A4D-2586-644F-A800-CF37565CE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366" y="1024162"/>
            <a:ext cx="5849636" cy="534970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99343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 Package Management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632" y="1024162"/>
            <a:ext cx="6134423" cy="534006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200" b="1" dirty="0"/>
              <a:t>ONAP will support the End-To-End ETSI Package onboarding and distribution.</a:t>
            </a:r>
          </a:p>
          <a:p>
            <a:pPr marL="346075" indent="-346075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SDC supports SOL004/SOL007 package onboarding, including SOL001 (VNFD/PNFD/NSD)</a:t>
            </a:r>
          </a:p>
          <a:p>
            <a:pPr marL="574675" lvl="1">
              <a:lnSpc>
                <a:spcPct val="100000"/>
              </a:lnSpc>
              <a:buFont typeface="+mj-lt"/>
              <a:buAutoNum type="alphaUcPeriod"/>
            </a:pPr>
            <a:r>
              <a:rPr lang="en-US" sz="1000" dirty="0"/>
              <a:t>SOL004 for VNF and PNF Packages</a:t>
            </a:r>
          </a:p>
          <a:p>
            <a:pPr marL="574675" lvl="1">
              <a:lnSpc>
                <a:spcPct val="100000"/>
              </a:lnSpc>
              <a:buFont typeface="+mj-lt"/>
              <a:buAutoNum type="alphaUcPeriod"/>
            </a:pPr>
            <a:r>
              <a:rPr lang="en-US" sz="1000" dirty="0"/>
              <a:t>SOL007 for NS Packages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574675" lvl="1">
              <a:lnSpc>
                <a:spcPct val="100000"/>
              </a:lnSpc>
              <a:buFont typeface="+mj-lt"/>
              <a:buAutoNum type="alphaUcPeriod"/>
            </a:pPr>
            <a:r>
              <a:rPr lang="en-US" sz="1000" dirty="0"/>
              <a:t>SDC will store the original vendor SOL004 CSAR/Zip in the ONBOARDED_PACKAGE directory </a:t>
            </a:r>
          </a:p>
          <a:p>
            <a:pPr marL="346075" indent="-346075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 gets the SDC package which includes the original vendor SOL004 CSAR/Zip, but </a:t>
            </a:r>
            <a:r>
              <a:rPr lang="en-US" sz="1000" b="1" dirty="0">
                <a:solidFill>
                  <a:schemeClr val="accent5"/>
                </a:solidFill>
              </a:rPr>
              <a:t>not</a:t>
            </a:r>
            <a:r>
              <a:rPr lang="en-US" sz="1000" dirty="0"/>
              <a:t> storing the vendor SOL004 packages into its catalog DB – delegates the storage to ETSI Catalog Manager</a:t>
            </a:r>
          </a:p>
          <a:p>
            <a:pPr marL="346075" indent="-346075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 SDC Controller invokes the ETSI Catalog Manager by passing the CSAR id &amp; the ETSI Catalog Manager gets the original vendor SOL004 CSAR/Zip from SDC</a:t>
            </a:r>
          </a:p>
          <a:p>
            <a:pPr marL="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SOL003 Adapter retrieves the original vendor SOL004 VNF package from the Catalog Manager</a:t>
            </a:r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SOL003 Adapter forwards the original vendor SOL004 VNF package to VNFM</a:t>
            </a:r>
          </a:p>
          <a:p>
            <a:pPr marL="347663" indent="-347663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SOL005 Adapter retrieves the original vendor SOL007 NS package from the Catalog Manager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SOL005 Adapter forwards the original vendor SOL007 NS package to External NFVO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External NFVO forwards the original vendor SOL004 VNF package to VNFM (</a:t>
            </a:r>
            <a:r>
              <a:rPr lang="en-US" sz="1000" dirty="0">
                <a:solidFill>
                  <a:srgbClr val="FF0000"/>
                </a:solidFill>
              </a:rPr>
              <a:t>not for Frankfurt</a:t>
            </a:r>
            <a:r>
              <a:rPr lang="en-US" sz="1000" dirty="0"/>
              <a:t>)</a:t>
            </a:r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r>
              <a:rPr lang="en-US" sz="1000" dirty="0"/>
              <a:t>VFC gets the SDC package with the original vendor SOL007 CSAR/Zip from SDC (not for Frankfurt)</a:t>
            </a:r>
          </a:p>
          <a:p>
            <a:pPr marL="465138" indent="-465138">
              <a:lnSpc>
                <a:spcPct val="100000"/>
              </a:lnSpc>
              <a:buNone/>
            </a:pPr>
            <a:r>
              <a:rPr lang="en-US" sz="1000" dirty="0"/>
              <a:t>Note 1: Direct SOL007 NS package onboarding to SO through SOL005 Package APIs is out-of-scope for Frankfurt </a:t>
            </a:r>
          </a:p>
          <a:p>
            <a:pPr marL="465138" indent="-465138">
              <a:lnSpc>
                <a:spcPct val="100000"/>
              </a:lnSpc>
              <a:buNone/>
            </a:pPr>
            <a:r>
              <a:rPr lang="en-US" sz="1000" dirty="0"/>
              <a:t>Note 2: This architecture could support the PNF distribution.</a:t>
            </a:r>
          </a:p>
          <a:p>
            <a:pPr marL="1600200" indent="-1600200">
              <a:lnSpc>
                <a:spcPct val="100000"/>
              </a:lnSpc>
              <a:buNone/>
            </a:pPr>
            <a:r>
              <a:rPr lang="en-US" sz="1000" dirty="0">
                <a:solidFill>
                  <a:schemeClr val="accent5"/>
                </a:solidFill>
              </a:rPr>
              <a:t>ONAP component Impacts: SDC, VNFSDK, SO, ETSI Catalog Manager, SOL003/SOL005 Adapters, VFC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000" dirty="0"/>
              <a:t> </a:t>
            </a:r>
          </a:p>
          <a:p>
            <a:endParaRPr lang="en-US" sz="14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3393929-50F4-7F43-9C76-FCB07CF4969E}"/>
              </a:ext>
            </a:extLst>
          </p:cNvPr>
          <p:cNvSpPr/>
          <p:nvPr/>
        </p:nvSpPr>
        <p:spPr>
          <a:xfrm>
            <a:off x="6971809" y="177361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62C41CC-BD37-A540-BB90-91FE2FC9C5D3}"/>
              </a:ext>
            </a:extLst>
          </p:cNvPr>
          <p:cNvSpPr/>
          <p:nvPr/>
        </p:nvSpPr>
        <p:spPr>
          <a:xfrm>
            <a:off x="8200245" y="2096537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EB9B770-C1B5-5B48-976A-54B24DF7DD71}"/>
              </a:ext>
            </a:extLst>
          </p:cNvPr>
          <p:cNvSpPr/>
          <p:nvPr/>
        </p:nvSpPr>
        <p:spPr>
          <a:xfrm>
            <a:off x="8540985" y="2574170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799F20-C3BE-C943-A9F7-F70885568337}"/>
              </a:ext>
            </a:extLst>
          </p:cNvPr>
          <p:cNvSpPr/>
          <p:nvPr/>
        </p:nvSpPr>
        <p:spPr>
          <a:xfrm>
            <a:off x="9056448" y="314513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338E9C8-3E47-2743-8958-891859B996AB}"/>
              </a:ext>
            </a:extLst>
          </p:cNvPr>
          <p:cNvSpPr/>
          <p:nvPr/>
        </p:nvSpPr>
        <p:spPr>
          <a:xfrm>
            <a:off x="9859573" y="4114227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6C0497C-6054-A243-AB5E-A731E3F94C9A}"/>
              </a:ext>
            </a:extLst>
          </p:cNvPr>
          <p:cNvSpPr/>
          <p:nvPr/>
        </p:nvSpPr>
        <p:spPr>
          <a:xfrm>
            <a:off x="11195956" y="280353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7B5ACC6-05F9-3C45-9F8C-C7E5E4111382}"/>
              </a:ext>
            </a:extLst>
          </p:cNvPr>
          <p:cNvSpPr/>
          <p:nvPr/>
        </p:nvSpPr>
        <p:spPr>
          <a:xfrm>
            <a:off x="11136088" y="398785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2A2F29-626B-3848-8CAB-DC61680F51FD}"/>
              </a:ext>
            </a:extLst>
          </p:cNvPr>
          <p:cNvSpPr/>
          <p:nvPr/>
        </p:nvSpPr>
        <p:spPr>
          <a:xfrm>
            <a:off x="10603096" y="483551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D2AB9DD-B215-D546-859E-6D1B159652F4}"/>
              </a:ext>
            </a:extLst>
          </p:cNvPr>
          <p:cNvSpPr/>
          <p:nvPr/>
        </p:nvSpPr>
        <p:spPr>
          <a:xfrm>
            <a:off x="8047503" y="368441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9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B79D40F-EF1F-B24D-B280-A772257C206D}"/>
              </a:ext>
            </a:extLst>
          </p:cNvPr>
          <p:cNvSpPr/>
          <p:nvPr/>
        </p:nvSpPr>
        <p:spPr>
          <a:xfrm rot="19796482">
            <a:off x="7788205" y="961519"/>
            <a:ext cx="4166678" cy="52266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91DD57-25E7-0B43-A5E3-077294D90E4B}"/>
              </a:ext>
            </a:extLst>
          </p:cNvPr>
          <p:cNvGrpSpPr/>
          <p:nvPr/>
        </p:nvGrpSpPr>
        <p:grpSpPr>
          <a:xfrm>
            <a:off x="10724209" y="2885755"/>
            <a:ext cx="157305" cy="124460"/>
            <a:chOff x="10901779" y="1935332"/>
            <a:chExt cx="221941" cy="2308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2CBF77B-0FDD-1C47-B9AE-A70AC2B001C6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CBA8C5-2DB5-6141-A970-8CC527D176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173C3D-567A-FF43-BD43-7745C757DA35}"/>
              </a:ext>
            </a:extLst>
          </p:cNvPr>
          <p:cNvGrpSpPr/>
          <p:nvPr/>
        </p:nvGrpSpPr>
        <p:grpSpPr>
          <a:xfrm>
            <a:off x="8154247" y="1727449"/>
            <a:ext cx="157305" cy="124460"/>
            <a:chOff x="10901779" y="1935332"/>
            <a:chExt cx="221941" cy="23081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DDD60DC-66A1-964A-8C3A-54A94003C666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662D6FA-CD1D-904D-A65F-EF0E661C06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3334F9E-16D7-A141-A85E-D88D0A834CE8}"/>
              </a:ext>
            </a:extLst>
          </p:cNvPr>
          <p:cNvGrpSpPr/>
          <p:nvPr/>
        </p:nvGrpSpPr>
        <p:grpSpPr>
          <a:xfrm>
            <a:off x="7860489" y="3058201"/>
            <a:ext cx="157305" cy="124460"/>
            <a:chOff x="10901779" y="1935332"/>
            <a:chExt cx="221941" cy="23081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86AA60F-4F30-6643-8859-BF385CD26BBF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AEA6709-3C2F-6545-91D5-5BF9C74F40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405E63D0-052E-9542-B625-77A2B39C1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124" y="6095989"/>
            <a:ext cx="1035050" cy="297014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340C0E4E-86AA-3D42-BDDD-5FA57490E8B7}"/>
              </a:ext>
            </a:extLst>
          </p:cNvPr>
          <p:cNvGrpSpPr/>
          <p:nvPr/>
        </p:nvGrpSpPr>
        <p:grpSpPr>
          <a:xfrm>
            <a:off x="11338944" y="3788162"/>
            <a:ext cx="157305" cy="124460"/>
            <a:chOff x="10901779" y="1935332"/>
            <a:chExt cx="221941" cy="230819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0A612DA-BA67-CC44-8A21-F51E0C2DED69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C669207-0184-0E4C-9F63-C6E084FF5E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E186B4-7251-0049-86A5-BCBDD187178E}"/>
              </a:ext>
            </a:extLst>
          </p:cNvPr>
          <p:cNvGrpSpPr/>
          <p:nvPr/>
        </p:nvGrpSpPr>
        <p:grpSpPr>
          <a:xfrm>
            <a:off x="10936546" y="4896057"/>
            <a:ext cx="157305" cy="124460"/>
            <a:chOff x="10901779" y="1935332"/>
            <a:chExt cx="221941" cy="230819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332DA2C-0CAD-A145-B30D-1B4F4B8E5910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93616C7-F8E1-CE4D-A264-701A803E79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C547A3D-E8C9-F340-8365-001CDBED3671}"/>
              </a:ext>
            </a:extLst>
          </p:cNvPr>
          <p:cNvSpPr txBox="1"/>
          <p:nvPr/>
        </p:nvSpPr>
        <p:spPr>
          <a:xfrm>
            <a:off x="9199535" y="524020"/>
            <a:ext cx="293734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CMCC, Ericsson, Verizon, ZTE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B7EFEE4-18BD-6944-ABD0-60BCF692F085}"/>
              </a:ext>
            </a:extLst>
          </p:cNvPr>
          <p:cNvGrpSpPr/>
          <p:nvPr/>
        </p:nvGrpSpPr>
        <p:grpSpPr>
          <a:xfrm>
            <a:off x="9477901" y="2640134"/>
            <a:ext cx="157305" cy="124460"/>
            <a:chOff x="10901779" y="1935332"/>
            <a:chExt cx="221941" cy="23081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2022E7E-D788-A34D-BE56-1FB4AA1B9678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D05193C-D35D-1144-9CB3-177EFB6892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A63D543-7AA7-D54A-A658-E79209E039DA}"/>
              </a:ext>
            </a:extLst>
          </p:cNvPr>
          <p:cNvGrpSpPr/>
          <p:nvPr/>
        </p:nvGrpSpPr>
        <p:grpSpPr>
          <a:xfrm>
            <a:off x="8662113" y="2277913"/>
            <a:ext cx="157305" cy="124460"/>
            <a:chOff x="10901779" y="1935332"/>
            <a:chExt cx="221941" cy="23081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C81E226-BAD8-4E4A-A3A4-909458CD2306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16BCC23-CE4B-324A-9797-4E996E1341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4B77C16C-DAA6-CA4C-9305-2ECCFE194102}"/>
              </a:ext>
            </a:extLst>
          </p:cNvPr>
          <p:cNvCxnSpPr>
            <a:cxnSpLocks/>
          </p:cNvCxnSpPr>
          <p:nvPr/>
        </p:nvCxnSpPr>
        <p:spPr>
          <a:xfrm rot="16200000" flipV="1">
            <a:off x="8006933" y="2448669"/>
            <a:ext cx="477656" cy="396515"/>
          </a:xfrm>
          <a:prstGeom prst="curved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33136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FBCE55F-CAEF-C64D-987D-5F15949B3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32" y="2245373"/>
            <a:ext cx="11902820" cy="40558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037"/>
            <a:ext cx="12176062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 Package Onboarding &amp; </a:t>
            </a:r>
            <a:br>
              <a:rPr lang="en-US" dirty="0"/>
            </a:br>
            <a:r>
              <a:rPr lang="en-US" dirty="0"/>
              <a:t>Distribution Flows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632" y="1024162"/>
            <a:ext cx="11386071" cy="1123137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dirty="0"/>
              <a:t>The following sequence diagram depicts ETSI package onboarding and distribution. 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ETSI SOL004 packages will be onboarded into ONAP through SDC and will be distributed to external VNFM and NFVO.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Distribution to the external NFVO is not for the Frankfurt release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ETSI SOL007 NS packages will be not supported in the Frankfurt release.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0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000" dirty="0"/>
              <a:t> </a:t>
            </a:r>
          </a:p>
          <a:p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547A3D-E8C9-F340-8365-001CDBED3671}"/>
              </a:ext>
            </a:extLst>
          </p:cNvPr>
          <p:cNvSpPr txBox="1"/>
          <p:nvPr/>
        </p:nvSpPr>
        <p:spPr>
          <a:xfrm>
            <a:off x="9244562" y="556755"/>
            <a:ext cx="287937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CMCC, Ericsson, Verizon, ZTE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56D9A-DB84-E84B-AF71-50B6763DD28C}"/>
              </a:ext>
            </a:extLst>
          </p:cNvPr>
          <p:cNvSpPr txBox="1"/>
          <p:nvPr/>
        </p:nvSpPr>
        <p:spPr>
          <a:xfrm rot="20517005">
            <a:off x="1330586" y="5131737"/>
            <a:ext cx="1419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Not for Frankfurt</a:t>
            </a:r>
          </a:p>
        </p:txBody>
      </p:sp>
    </p:spTree>
    <p:extLst>
      <p:ext uri="{BB962C8B-B14F-4D97-AF65-F5344CB8AC3E}">
        <p14:creationId xmlns:p14="http://schemas.microsoft.com/office/powerpoint/2010/main" val="318369773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EC9E041-D8A0-0046-9B39-110716D38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94" y="1145547"/>
            <a:ext cx="7749392" cy="438531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29E363A-3705-FC47-9AFB-BCA2277B4E18}"/>
              </a:ext>
            </a:extLst>
          </p:cNvPr>
          <p:cNvSpPr/>
          <p:nvPr/>
        </p:nvSpPr>
        <p:spPr>
          <a:xfrm>
            <a:off x="7197282" y="2827830"/>
            <a:ext cx="563870" cy="3688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2.A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 Catalog Management Component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634" y="1078303"/>
            <a:ext cx="4145520" cy="5331375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US" sz="1200" dirty="0"/>
              <a:t>ETSI Catalog Manager is a common component.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 (SDC Controller) queries the package from SDC.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 invokes ETSI Catalog Manager for storing vendor packages to the ETSI Catalog  database</a:t>
            </a:r>
          </a:p>
          <a:p>
            <a:pPr marL="635000" lvl="1" indent="-290513">
              <a:buFont typeface="+mj-lt"/>
              <a:buAutoNum type="alphaUcPeriod"/>
            </a:pPr>
            <a:r>
              <a:rPr lang="en-US" sz="1000" dirty="0"/>
              <a:t>ONAP-ETSI Catalog Manager APIs are used for storage of vendor packages.</a:t>
            </a:r>
          </a:p>
          <a:p>
            <a:pPr marL="635000" lvl="1" indent="-290513">
              <a:buFont typeface="+mj-lt"/>
              <a:buAutoNum type="alphaUcPeriod"/>
            </a:pPr>
            <a:r>
              <a:rPr lang="en-US" sz="1000" dirty="0"/>
              <a:t>SO passes the CSAR id to the ONAP-ETSI Catalog Manager, and the Manager will retrieve the CSAR file(s) from SDC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For Non-ETSI models (Service + Non-ETSI Resource, metadata), SO uses the existing SO embedded Catalog DB</a:t>
            </a:r>
          </a:p>
          <a:p>
            <a:pPr marL="344488" indent="-344488">
              <a:spcBef>
                <a:spcPts val="500"/>
              </a:spcBef>
              <a:buFont typeface="+mj-lt"/>
              <a:buAutoNum type="arabicPeriod"/>
            </a:pPr>
            <a:r>
              <a:rPr lang="en-US" sz="1200" b="1" dirty="0"/>
              <a:t>ONAP-ETSI Catalog Manager provides package management APIs and Catalog Database</a:t>
            </a:r>
          </a:p>
          <a:p>
            <a:pPr marL="344488" lvl="1" indent="290513">
              <a:buFont typeface="+mj-lt"/>
              <a:buAutoNum type="alphaUcPeriod"/>
            </a:pPr>
            <a:r>
              <a:rPr lang="en-US" sz="1000" b="1" dirty="0" err="1"/>
              <a:t>Catalog_NSPackage</a:t>
            </a:r>
            <a:endParaRPr lang="en-US" sz="1000" b="1" dirty="0"/>
          </a:p>
          <a:p>
            <a:pPr marL="344488" lvl="1" indent="290513">
              <a:buFont typeface="+mj-lt"/>
              <a:buAutoNum type="alphaUcPeriod"/>
            </a:pPr>
            <a:r>
              <a:rPr lang="en-US" sz="1000" b="1" dirty="0"/>
              <a:t>Catalog_VNFPackage</a:t>
            </a:r>
          </a:p>
          <a:p>
            <a:pPr marL="344488" lvl="1" indent="290513">
              <a:buFont typeface="+mj-lt"/>
              <a:buAutoNum type="alphaUcPeriod"/>
            </a:pPr>
            <a:r>
              <a:rPr lang="en-US" sz="1000" b="1" dirty="0"/>
              <a:t>Catalog_PNFPackage</a:t>
            </a:r>
          </a:p>
          <a:p>
            <a:pPr marL="344488" lvl="1" indent="290513">
              <a:buFont typeface="+mj-lt"/>
              <a:buAutoNum type="alphaUcPeriod"/>
            </a:pPr>
            <a:r>
              <a:rPr lang="en-US" sz="1000" b="1" dirty="0"/>
              <a:t>Catalog_SoftwareImageModel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SOL003/</a:t>
            </a:r>
            <a:r>
              <a:rPr lang="en-US" sz="1200" dirty="0">
                <a:solidFill>
                  <a:srgbClr val="FF0000"/>
                </a:solidFill>
              </a:rPr>
              <a:t>SOL005</a:t>
            </a:r>
            <a:r>
              <a:rPr lang="en-US" sz="1200" dirty="0"/>
              <a:t> Adapter accesses ONAP-ETSI Catalog through ONAP-ETSI Catalog Manager APIs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SOL003 Adapter provides SOL003 Package Management APIs to SVNFM</a:t>
            </a:r>
          </a:p>
          <a:p>
            <a:pPr marL="336550" indent="-336550">
              <a:spcBef>
                <a:spcPts val="500"/>
              </a:spcBef>
              <a:buFont typeface="+mj-lt"/>
              <a:buAutoNum type="arabicPeriod"/>
            </a:pPr>
            <a:r>
              <a:rPr lang="en-US" sz="1200" dirty="0"/>
              <a:t>SOL005 Adapter provides SOL005 Package Management APIs to External NFVO (</a:t>
            </a:r>
            <a:r>
              <a:rPr lang="en-US" sz="1200" dirty="0">
                <a:solidFill>
                  <a:srgbClr val="FF0000"/>
                </a:solidFill>
              </a:rPr>
              <a:t>not for Frankfurt</a:t>
            </a:r>
            <a:r>
              <a:rPr lang="en-US" sz="1200" dirty="0"/>
              <a:t>)</a:t>
            </a:r>
          </a:p>
          <a:p>
            <a:pPr marL="465138" indent="-457200">
              <a:lnSpc>
                <a:spcPct val="100000"/>
              </a:lnSpc>
              <a:buNone/>
            </a:pPr>
            <a:r>
              <a:rPr lang="en-US" sz="1200" dirty="0"/>
              <a:t>Note: PNF package distribution use cases are under discussion.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200" dirty="0"/>
          </a:p>
          <a:p>
            <a:pPr marL="344488" indent="-344488">
              <a:lnSpc>
                <a:spcPct val="100000"/>
              </a:lnSpc>
              <a:buFont typeface="+mj-lt"/>
              <a:buAutoNum type="arabicPeriod"/>
            </a:pPr>
            <a:endParaRPr lang="en-US" sz="1200" dirty="0"/>
          </a:p>
          <a:p>
            <a:pPr marL="801688" lvl="1" indent="-344488">
              <a:lnSpc>
                <a:spcPct val="100000"/>
              </a:lnSpc>
              <a:buFont typeface="+mj-lt"/>
              <a:buAutoNum type="arabicPeriod"/>
            </a:pPr>
            <a:endParaRPr lang="en-US" sz="800" dirty="0"/>
          </a:p>
          <a:p>
            <a:endParaRPr lang="en-US" sz="1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3EFB0DE-2594-5041-A857-A8A8489EBC09}"/>
              </a:ext>
            </a:extLst>
          </p:cNvPr>
          <p:cNvSpPr/>
          <p:nvPr/>
        </p:nvSpPr>
        <p:spPr>
          <a:xfrm>
            <a:off x="5813812" y="2898330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885BEF3-AF5B-AC4A-876E-5CA0592867C8}"/>
              </a:ext>
            </a:extLst>
          </p:cNvPr>
          <p:cNvSpPr/>
          <p:nvPr/>
        </p:nvSpPr>
        <p:spPr>
          <a:xfrm>
            <a:off x="6414513" y="2898329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9CDFDFD-7014-4C43-8226-D7387EBC4CA0}"/>
              </a:ext>
            </a:extLst>
          </p:cNvPr>
          <p:cNvSpPr/>
          <p:nvPr/>
        </p:nvSpPr>
        <p:spPr>
          <a:xfrm>
            <a:off x="7667486" y="4714620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CD766FD-4C1A-524C-A2D3-0B80A764374D}"/>
              </a:ext>
            </a:extLst>
          </p:cNvPr>
          <p:cNvSpPr/>
          <p:nvPr/>
        </p:nvSpPr>
        <p:spPr>
          <a:xfrm>
            <a:off x="9090902" y="383374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B8B1596-002B-F84D-9880-8573678E6CDF}"/>
              </a:ext>
            </a:extLst>
          </p:cNvPr>
          <p:cNvSpPr/>
          <p:nvPr/>
        </p:nvSpPr>
        <p:spPr>
          <a:xfrm>
            <a:off x="10389350" y="234327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1A11AD4-FD00-DA42-A54F-0C7A7AE798DE}"/>
              </a:ext>
            </a:extLst>
          </p:cNvPr>
          <p:cNvSpPr/>
          <p:nvPr/>
        </p:nvSpPr>
        <p:spPr>
          <a:xfrm>
            <a:off x="10371062" y="3278089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34E1FC-2BF2-EE47-BC38-844AF01DE83D}"/>
              </a:ext>
            </a:extLst>
          </p:cNvPr>
          <p:cNvGrpSpPr/>
          <p:nvPr/>
        </p:nvGrpSpPr>
        <p:grpSpPr>
          <a:xfrm>
            <a:off x="6327649" y="5623293"/>
            <a:ext cx="5592656" cy="836750"/>
            <a:chOff x="5477256" y="5623293"/>
            <a:chExt cx="5047488" cy="8367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ular Callout 16">
              <a:extLst>
                <a:ext uri="{FF2B5EF4-FFF2-40B4-BE49-F238E27FC236}">
                  <a16:creationId xmlns:a16="http://schemas.microsoft.com/office/drawing/2014/main" id="{4A070FC4-716A-C645-9081-C96E7EAEAE89}"/>
                </a:ext>
              </a:extLst>
            </p:cNvPr>
            <p:cNvSpPr/>
            <p:nvPr/>
          </p:nvSpPr>
          <p:spPr>
            <a:xfrm>
              <a:off x="5477256" y="5623293"/>
              <a:ext cx="5047488" cy="828133"/>
            </a:xfrm>
            <a:prstGeom prst="wedgeRoundRectCallout">
              <a:avLst>
                <a:gd name="adj1" fmla="val -16675"/>
                <a:gd name="adj2" fmla="val -69297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F0DF3E-1BDB-BD4C-90B8-014BCDF40B3D}"/>
                </a:ext>
              </a:extLst>
            </p:cNvPr>
            <p:cNvSpPr/>
            <p:nvPr/>
          </p:nvSpPr>
          <p:spPr>
            <a:xfrm>
              <a:off x="5501330" y="5629046"/>
              <a:ext cx="480109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36538" indent="-22860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The Catalog Manager is a common component (part of Modelling project)</a:t>
              </a:r>
            </a:p>
            <a:p>
              <a:pPr marL="236538" indent="-22860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It could be evolved to store other catalogs. </a:t>
              </a:r>
            </a:p>
            <a:p>
              <a:pPr marL="236538" indent="-22860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ETSI Catalog Documentation Wiki page: </a:t>
              </a:r>
              <a:r>
                <a:rPr lang="en-US" sz="1200" dirty="0">
                  <a:solidFill>
                    <a:schemeClr val="bg1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https://wiki.onap.org/display/DW/Etsicatalog+Documentation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9F8822D7-D355-7B4B-9824-DE51907D8CF8}"/>
              </a:ext>
            </a:extLst>
          </p:cNvPr>
          <p:cNvSpPr/>
          <p:nvPr/>
        </p:nvSpPr>
        <p:spPr>
          <a:xfrm>
            <a:off x="6414513" y="4132360"/>
            <a:ext cx="563870" cy="3688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2.B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3403A6-4793-BF41-8A54-59401C1E35D1}"/>
              </a:ext>
            </a:extLst>
          </p:cNvPr>
          <p:cNvSpPr txBox="1"/>
          <p:nvPr/>
        </p:nvSpPr>
        <p:spPr>
          <a:xfrm>
            <a:off x="7399955" y="3425807"/>
            <a:ext cx="766820" cy="27930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900" dirty="0"/>
              <a:t>(pass CSAR id)</a:t>
            </a:r>
          </a:p>
        </p:txBody>
      </p:sp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FE39D4B6-EF63-AF44-8F33-823B0045AAC5}"/>
              </a:ext>
            </a:extLst>
          </p:cNvPr>
          <p:cNvSpPr/>
          <p:nvPr/>
        </p:nvSpPr>
        <p:spPr>
          <a:xfrm>
            <a:off x="5506948" y="1022526"/>
            <a:ext cx="2044557" cy="964117"/>
          </a:xfrm>
          <a:prstGeom prst="wedgeRoundRectCallout">
            <a:avLst>
              <a:gd name="adj1" fmla="val 31179"/>
              <a:gd name="adj2" fmla="val 8435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en-US" sz="1000" dirty="0"/>
              <a:t>Parses the service </a:t>
            </a:r>
            <a:r>
              <a:rPr lang="en-US" sz="1000" dirty="0" err="1"/>
              <a:t>csar</a:t>
            </a:r>
            <a:endParaRPr lang="en-US" sz="1000" dirty="0"/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Get resource CSARs (CSAR ID)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Invoke ETSI Catalog Manager to store vendor packages in ETSI Catalog</a:t>
            </a:r>
          </a:p>
          <a:p>
            <a:pPr marL="465138" lvl="1" indent="-228600">
              <a:buFont typeface="+mj-lt"/>
              <a:buAutoNum type="alphaUcPeriod"/>
            </a:pPr>
            <a:r>
              <a:rPr lang="en-US" sz="1000" dirty="0"/>
              <a:t>VNF first and then NS</a:t>
            </a:r>
          </a:p>
          <a:p>
            <a:pPr marL="228600" indent="-228600" algn="ctr">
              <a:buFont typeface="+mj-lt"/>
              <a:buAutoNum type="arabicPeriod"/>
            </a:pPr>
            <a:endParaRPr 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795088-8C25-3349-9314-9E9C5B75A760}"/>
              </a:ext>
            </a:extLst>
          </p:cNvPr>
          <p:cNvSpPr txBox="1"/>
          <p:nvPr/>
        </p:nvSpPr>
        <p:spPr>
          <a:xfrm>
            <a:off x="10678851" y="534753"/>
            <a:ext cx="1193532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CMCC, ZTE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48336E-634B-0447-BF09-11F8DD04CEAA}"/>
              </a:ext>
            </a:extLst>
          </p:cNvPr>
          <p:cNvGrpSpPr/>
          <p:nvPr/>
        </p:nvGrpSpPr>
        <p:grpSpPr>
          <a:xfrm>
            <a:off x="9236745" y="3377218"/>
            <a:ext cx="157305" cy="124460"/>
            <a:chOff x="10901779" y="1935332"/>
            <a:chExt cx="221941" cy="230819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9DB78A3-0A0B-5243-A65E-AEFFBAF2636B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30E9D66-BCE8-C54B-9662-AEC5FF0815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EE6EBBF-6344-AA44-9AC7-E9A4B270176B}"/>
              </a:ext>
            </a:extLst>
          </p:cNvPr>
          <p:cNvGrpSpPr/>
          <p:nvPr/>
        </p:nvGrpSpPr>
        <p:grpSpPr>
          <a:xfrm>
            <a:off x="11084783" y="3529618"/>
            <a:ext cx="157305" cy="124460"/>
            <a:chOff x="10901779" y="1935332"/>
            <a:chExt cx="221941" cy="23081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221FBBB-BD6E-E44D-B01C-82481DABD884}"/>
                </a:ext>
              </a:extLst>
            </p:cNvPr>
            <p:cNvCxnSpPr/>
            <p:nvPr/>
          </p:nvCxnSpPr>
          <p:spPr>
            <a:xfrm>
              <a:off x="10901779" y="1935332"/>
              <a:ext cx="221941" cy="221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1758C83-B814-2A49-A069-8682C39EAF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1779" y="1935332"/>
              <a:ext cx="221941" cy="2308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A76CB677-D74F-9743-9B50-2B0239F88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0244" y="4263126"/>
            <a:ext cx="1035050" cy="297014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C1A0E361-54E4-A346-B3A0-E1F4DD9D9F85}"/>
              </a:ext>
            </a:extLst>
          </p:cNvPr>
          <p:cNvSpPr/>
          <p:nvPr/>
        </p:nvSpPr>
        <p:spPr>
          <a:xfrm>
            <a:off x="7099443" y="3422981"/>
            <a:ext cx="2537717" cy="225933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3733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138448</TotalTime>
  <Words>4800</Words>
  <Application>Microsoft Macintosh PowerPoint</Application>
  <PresentationFormat>Widescreen</PresentationFormat>
  <Paragraphs>574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.AppleSystemUIFont</vt:lpstr>
      <vt:lpstr>Arial</vt:lpstr>
      <vt:lpstr>Calibri</vt:lpstr>
      <vt:lpstr>1_Office Theme</vt:lpstr>
      <vt:lpstr> ETSI-Alignment Architecture and Roadmaps  </vt:lpstr>
      <vt:lpstr>Agenda</vt:lpstr>
      <vt:lpstr>ETSI MANO and ONAP ETSI Alignment Landscape</vt:lpstr>
      <vt:lpstr>ONAP ETSI-Alignment Overall Target Architecture</vt:lpstr>
      <vt:lpstr>ETSI-Alignment Requirements &amp; Roadmaps</vt:lpstr>
      <vt:lpstr>ONAP ETSI Package Structure, Security &amp; Validation - SOL004 is done in Dublin &amp; El Alto; SOL007 for Guilin</vt:lpstr>
      <vt:lpstr>ONAP ETSI Package Management Components</vt:lpstr>
      <vt:lpstr>ONAP ETSI Package Onboarding &amp;  Distribution Flows</vt:lpstr>
      <vt:lpstr>ONAP ETSI Catalog Management Component</vt:lpstr>
      <vt:lpstr>ONAP ETSI VNF Package Management Interfaces</vt:lpstr>
      <vt:lpstr>SOL003 Adapter Architecture &amp; Use Cases</vt:lpstr>
      <vt:lpstr>SOL003 Adapter - Granting with HPA, Leveraging OOF (postponed to the Guilin release)</vt:lpstr>
      <vt:lpstr>SOL005 Adapter Architecture &amp; Use Cases</vt:lpstr>
      <vt:lpstr>SOL002 Adapter Architecture</vt:lpstr>
      <vt:lpstr>SOL002 Adapter LCM Notification Use Cases</vt:lpstr>
      <vt:lpstr>SOL002 Adapter LCM Notification Sequence Diagram</vt:lpstr>
      <vt:lpstr>SOL002 Adapter Future Use Cases (1/2)</vt:lpstr>
      <vt:lpstr>SOL002 Adapter Future Use Cases (2/2)</vt:lpstr>
      <vt:lpstr>Communication Security between ONAP and SVNFM/NFVO (postponed to the Guilin release)</vt:lpstr>
      <vt:lpstr>CNF Support (Guilin topic)</vt:lpstr>
      <vt:lpstr>Hierarchical ETSI-based Orchestration (Guilin+Future topic)</vt:lpstr>
      <vt:lpstr>SOL001 NSD and VNFD Mapping (Guilin topic)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NF Controller (L4-7) Architecture w SOL003</dc:title>
  <dc:creator>NG, JOHN;Oliveira, Fred</dc:creator>
  <cp:lastModifiedBy>Byung-Woo Jun</cp:lastModifiedBy>
  <cp:revision>1044</cp:revision>
  <dcterms:created xsi:type="dcterms:W3CDTF">2018-01-31T16:09:36Z</dcterms:created>
  <dcterms:modified xsi:type="dcterms:W3CDTF">2020-01-31T16:10:43Z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