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610" r:id="rId2"/>
    <p:sldId id="637" r:id="rId3"/>
    <p:sldId id="646" r:id="rId4"/>
    <p:sldId id="643" r:id="rId5"/>
    <p:sldId id="645" r:id="rId6"/>
    <p:sldId id="644" r:id="rId7"/>
    <p:sldId id="261" r:id="rId8"/>
    <p:sldId id="640" r:id="rId9"/>
    <p:sldId id="632" r:id="rId10"/>
    <p:sldId id="63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y Paik" initials="RP" lastIdx="1" clrIdx="0">
    <p:extLst>
      <p:ext uri="{19B8F6BF-5375-455C-9EA6-DF929625EA0E}">
        <p15:presenceInfo xmlns:p15="http://schemas.microsoft.com/office/powerpoint/2012/main" userId="Ray Paik" providerId="None"/>
      </p:ext>
    </p:extLst>
  </p:cmAuthor>
  <p:cmAuthor id="2" name="Lisa Caywood" initials="" lastIdx="3" clrIdx="1"/>
  <p:cmAuthor id="3" name="Dave Neary" initials="" lastIdx="3" clrIdx="2"/>
  <p:cmAuthor id="4" name="Rabi, Abdel, Vodafone Group" initials="RAVG" lastIdx="4" clrIdx="3">
    <p:extLst>
      <p:ext uri="{19B8F6BF-5375-455C-9EA6-DF929625EA0E}">
        <p15:presenceInfo xmlns:p15="http://schemas.microsoft.com/office/powerpoint/2012/main" userId="S-1-5-21-329068152-1383384898-682003330-11820213" providerId="AD"/>
      </p:ext>
    </p:extLst>
  </p:cmAuthor>
  <p:cmAuthor id="5" name="Al Blackburn" initials="AB" lastIdx="2" clrIdx="4">
    <p:extLst>
      <p:ext uri="{19B8F6BF-5375-455C-9EA6-DF929625EA0E}">
        <p15:presenceInfo xmlns:p15="http://schemas.microsoft.com/office/powerpoint/2012/main" userId="8bb2501cd7ece6f0" providerId="Windows Live"/>
      </p:ext>
    </p:extLst>
  </p:cmAuthor>
  <p:cmAuthor id="6" name="Mike bustame" initials="Mb" lastIdx="1" clrIdx="5">
    <p:extLst>
      <p:ext uri="{19B8F6BF-5375-455C-9EA6-DF929625EA0E}">
        <p15:presenceInfo xmlns:p15="http://schemas.microsoft.com/office/powerpoint/2012/main" userId="8ccba803122382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9000"/>
    <a:srgbClr val="0A7D39"/>
    <a:srgbClr val="FFD579"/>
    <a:srgbClr val="168FDF"/>
    <a:srgbClr val="0018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85" autoAdjust="0"/>
    <p:restoredTop sz="86576" autoAdjust="0"/>
  </p:normalViewPr>
  <p:slideViewPr>
    <p:cSldViewPr snapToGrid="0">
      <p:cViewPr varScale="1">
        <p:scale>
          <a:sx n="98" d="100"/>
          <a:sy n="98" d="100"/>
        </p:scale>
        <p:origin x="1632" y="20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0" d="100"/>
          <a:sy n="50" d="100"/>
        </p:scale>
        <p:origin x="2710" y="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6" dt="2019-09-19T12:28:28.199" idx="1">
    <p:pos x="8823" y="1834"/>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B3B98B-670F-4CAC-8AE4-86E6A4BEC3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8142D9C-CA2F-43A8-BD17-82801BB6F3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BD138-B943-41D0-AA25-3E31E4B54343}" type="datetimeFigureOut">
              <a:rPr lang="en-US" smtClean="0"/>
              <a:t>9/20/19</a:t>
            </a:fld>
            <a:endParaRPr lang="en-US" dirty="0"/>
          </a:p>
        </p:txBody>
      </p:sp>
      <p:sp>
        <p:nvSpPr>
          <p:cNvPr id="4" name="Footer Placeholder 3">
            <a:extLst>
              <a:ext uri="{FF2B5EF4-FFF2-40B4-BE49-F238E27FC236}">
                <a16:creationId xmlns:a16="http://schemas.microsoft.com/office/drawing/2014/main" id="{6BF5B32F-DDC7-4894-A21D-2FFA09EAE9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135E36-587A-4348-B8FA-1F84CEB34B5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0122B8-1506-4F66-A1F8-3CD461C110C2}" type="slidenum">
              <a:rPr lang="en-US" smtClean="0"/>
              <a:t>‹#›</a:t>
            </a:fld>
            <a:endParaRPr lang="en-US" dirty="0"/>
          </a:p>
        </p:txBody>
      </p:sp>
    </p:spTree>
    <p:extLst>
      <p:ext uri="{BB962C8B-B14F-4D97-AF65-F5344CB8AC3E}">
        <p14:creationId xmlns:p14="http://schemas.microsoft.com/office/powerpoint/2010/main" val="1446088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A98FF-CEE4-BE40-BBB8-249814B584D6}" type="datetimeFigureOut">
              <a:rPr lang="en-US" smtClean="0"/>
              <a:t>9/20/19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F527C-4AEA-214A-BB9D-D3E857055009}" type="slidenum">
              <a:rPr lang="en-US" smtClean="0"/>
              <a:t>‹#›</a:t>
            </a:fld>
            <a:endParaRPr lang="en-US" dirty="0"/>
          </a:p>
        </p:txBody>
      </p:sp>
    </p:spTree>
    <p:extLst>
      <p:ext uri="{BB962C8B-B14F-4D97-AF65-F5344CB8AC3E}">
        <p14:creationId xmlns:p14="http://schemas.microsoft.com/office/powerpoint/2010/main" val="944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ags" Target="../tags/tag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ea typeface="Arial"/>
                <a:cs typeface="Arial"/>
                <a:sym typeface="Arial"/>
              </a:rPr>
              <a:t>The NFVI reference model and the supporting architectures are not only required to optimally support networking functions, but they must be designed with common security principles and standards from inception. - Beth</a:t>
            </a:r>
            <a:r>
              <a:rPr lang="en-US"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F527C-4AEA-214A-BB9D-D3E8570550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385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ea typeface="Arial"/>
                <a:cs typeface="Arial"/>
                <a:sym typeface="Arial"/>
              </a:rPr>
              <a:t>The NFVI reference model and the supporting architectures are not only required to optimally support networking functions, but they must be designed with common security principles and standards from inception. - Beth</a:t>
            </a:r>
            <a:r>
              <a:rPr lang="en-US"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F527C-4AEA-214A-BB9D-D3E8570550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9764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F527C-4AEA-214A-BB9D-D3E8570550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1397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F527C-4AEA-214A-BB9D-D3E8570550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5530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F527C-4AEA-214A-BB9D-D3E8570550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9266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dirty="0"/>
              <a:t>What security features cannot be functionally tested in the OVP testing ecosystem?</a:t>
            </a:r>
          </a:p>
        </p:txBody>
      </p:sp>
      <p:sp>
        <p:nvSpPr>
          <p:cNvPr id="4" name="Slide Number Placeholder 3"/>
          <p:cNvSpPr>
            <a:spLocks noGrp="1"/>
          </p:cNvSpPr>
          <p:nvPr>
            <p:ph type="sldNum" sz="quarter" idx="10"/>
          </p:nvPr>
        </p:nvSpPr>
        <p:spPr/>
        <p:txBody>
          <a:bodyPr/>
          <a:lstStyle/>
          <a:p>
            <a:pPr defTabSz="914400">
              <a:defRPr/>
            </a:pPr>
            <a:fld id="{BCFD9196-B747-C840-B910-EBFFFCF7545D}" type="slidenum">
              <a:rPr lang="en-US" smtClean="0">
                <a:solidFill>
                  <a:prstClr val="black"/>
                </a:solidFill>
              </a:rPr>
              <a:pPr defTabSz="914400">
                <a:defRPr/>
              </a:pPr>
              <a:t>7</a:t>
            </a:fld>
            <a:endParaRPr lang="en-US" dirty="0">
              <a:solidFill>
                <a:prstClr val="black"/>
              </a:solidFill>
            </a:endParaRPr>
          </a:p>
        </p:txBody>
      </p:sp>
    </p:spTree>
    <p:extLst>
      <p:ext uri="{BB962C8B-B14F-4D97-AF65-F5344CB8AC3E}">
        <p14:creationId xmlns:p14="http://schemas.microsoft.com/office/powerpoint/2010/main" val="3658148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F527C-4AEA-214A-BB9D-D3E8570550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6039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F527C-4AEA-214A-BB9D-D3E85705500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79032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96674-6DBF-4AF4-BB2A-9C6C49834CC7}"/>
              </a:ext>
            </a:extLst>
          </p:cNvPr>
          <p:cNvSpPr>
            <a:spLocks noGrp="1"/>
          </p:cNvSpPr>
          <p:nvPr>
            <p:ph type="ctrTitle"/>
          </p:nvPr>
        </p:nvSpPr>
        <p:spPr>
          <a:xfrm>
            <a:off x="838200" y="969963"/>
            <a:ext cx="5867400" cy="2387600"/>
          </a:xfrm>
        </p:spPr>
        <p:txBody>
          <a:bodyPr anchor="ctr">
            <a:normAutofit/>
          </a:bodyPr>
          <a:lstStyle>
            <a:lvl1pPr algn="l">
              <a:lnSpc>
                <a:spcPct val="100000"/>
              </a:lnSpc>
              <a:defRPr sz="4400">
                <a:solidFill>
                  <a:schemeClr val="bg1"/>
                </a:solidFill>
                <a:latin typeface="+mj-lt"/>
                <a:ea typeface="Open Sans Light" panose="020B0306030504020204" pitchFamily="34" charset="0"/>
                <a:cs typeface="Open Sans Light" panose="020B0306030504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81E8F870-2598-49CF-82D4-46AF75F3435F}"/>
              </a:ext>
            </a:extLst>
          </p:cNvPr>
          <p:cNvSpPr>
            <a:spLocks noGrp="1"/>
          </p:cNvSpPr>
          <p:nvPr>
            <p:ph type="subTitle" idx="1"/>
          </p:nvPr>
        </p:nvSpPr>
        <p:spPr>
          <a:xfrm>
            <a:off x="838200" y="3449638"/>
            <a:ext cx="5867400" cy="837882"/>
          </a:xfrm>
        </p:spPr>
        <p:txBody>
          <a:bodyPr anchor="ctr">
            <a:normAutofit/>
          </a:bodyPr>
          <a:lstStyle>
            <a:lvl1pPr marL="0" indent="0" algn="l">
              <a:lnSpc>
                <a:spcPct val="100000"/>
              </a:lnSpc>
              <a:buNone/>
              <a:defRPr sz="2800">
                <a:solidFill>
                  <a:schemeClr val="bg1"/>
                </a:solidFill>
                <a:latin typeface="+mj-lt"/>
                <a:ea typeface="Open Sans Light" panose="020B0306030504020204" pitchFamily="34" charset="0"/>
                <a:cs typeface="Open Sans Light" panose="020B03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1" name="Picture 10" descr="A picture containing thing&#10;&#10;Description generated with high confidence">
            <a:extLst>
              <a:ext uri="{FF2B5EF4-FFF2-40B4-BE49-F238E27FC236}">
                <a16:creationId xmlns:a16="http://schemas.microsoft.com/office/drawing/2014/main" id="{5D3F5315-6012-4210-B944-244AD4C6BBA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61459" y="5285512"/>
            <a:ext cx="5029200" cy="300175"/>
          </a:xfrm>
          <a:prstGeom prst="rect">
            <a:avLst/>
          </a:prstGeom>
        </p:spPr>
      </p:pic>
      <p:sp>
        <p:nvSpPr>
          <p:cNvPr id="10" name="Date Placeholder 3">
            <a:extLst>
              <a:ext uri="{FF2B5EF4-FFF2-40B4-BE49-F238E27FC236}">
                <a16:creationId xmlns:a16="http://schemas.microsoft.com/office/drawing/2014/main" id="{8D44FD3F-725E-41D2-B2C0-B6BBF6D830A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9/20/19</a:t>
            </a:fld>
            <a:endParaRPr lang="en-US" dirty="0"/>
          </a:p>
        </p:txBody>
      </p:sp>
      <p:sp>
        <p:nvSpPr>
          <p:cNvPr id="12" name="Footer Placeholder 4">
            <a:extLst>
              <a:ext uri="{FF2B5EF4-FFF2-40B4-BE49-F238E27FC236}">
                <a16:creationId xmlns:a16="http://schemas.microsoft.com/office/drawing/2014/main" id="{99A11101-3C84-4A94-936F-7D1E02B8F9A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2979794E-4104-483D-989F-A11921D5D75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4" name="Picture 3"/>
          <p:cNvPicPr>
            <a:picLocks noChangeAspect="1"/>
          </p:cNvPicPr>
          <p:nvPr userDrawn="1"/>
        </p:nvPicPr>
        <p:blipFill>
          <a:blip r:embed="rId4"/>
          <a:stretch>
            <a:fillRect/>
          </a:stretch>
        </p:blipFill>
        <p:spPr>
          <a:xfrm>
            <a:off x="9144000" y="4926539"/>
            <a:ext cx="1048603" cy="1018120"/>
          </a:xfrm>
          <a:prstGeom prst="rect">
            <a:avLst/>
          </a:prstGeom>
        </p:spPr>
      </p:pic>
    </p:spTree>
    <p:extLst>
      <p:ext uri="{BB962C8B-B14F-4D97-AF65-F5344CB8AC3E}">
        <p14:creationId xmlns:p14="http://schemas.microsoft.com/office/powerpoint/2010/main" val="199820969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Center Title Dark Background">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589280" y="923925"/>
            <a:ext cx="10972800" cy="1325563"/>
          </a:xfrm>
        </p:spPr>
        <p:txBody>
          <a:bodyPr/>
          <a:lstStyle>
            <a:lvl1pPr algn="ctr">
              <a:defRPr>
                <a:solidFill>
                  <a:schemeClr val="bg1"/>
                </a:solidFill>
              </a:defRPr>
            </a:lvl1pPr>
          </a:lstStyle>
          <a:p>
            <a:r>
              <a:rPr lang="en-US" dirty="0"/>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589280" y="2279968"/>
            <a:ext cx="10972800" cy="3105150"/>
          </a:xfrm>
        </p:spPr>
        <p:txBody>
          <a:bodyP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5F3B7FB-3488-4F2A-8DA7-810B47FFF84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2"/>
          <a:stretch>
            <a:fillRect/>
          </a:stretch>
        </p:blipFill>
        <p:spPr>
          <a:xfrm>
            <a:off x="10812207" y="5989255"/>
            <a:ext cx="749873" cy="731583"/>
          </a:xfrm>
          <a:prstGeom prst="rect">
            <a:avLst/>
          </a:prstGeom>
        </p:spPr>
      </p:pic>
      <p:pic>
        <p:nvPicPr>
          <p:cNvPr id="7" name="Picture 6">
            <a:extLst>
              <a:ext uri="{FF2B5EF4-FFF2-40B4-BE49-F238E27FC236}">
                <a16:creationId xmlns:a16="http://schemas.microsoft.com/office/drawing/2014/main" id="{6F5BF56C-CBDE-425C-AB0B-A5E3ED65EA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Tree>
    <p:extLst>
      <p:ext uri="{BB962C8B-B14F-4D97-AF65-F5344CB8AC3E}">
        <p14:creationId xmlns:p14="http://schemas.microsoft.com/office/powerpoint/2010/main" val="264553343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Dark">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chemeClr val="bg1"/>
                </a:solidFill>
              </a:defRPr>
            </a:lvl1pPr>
          </a:lstStyle>
          <a:p>
            <a:r>
              <a:rPr lang="en-US" dirty="0"/>
              <a:t>Click to edit Master title style</a:t>
            </a:r>
          </a:p>
        </p:txBody>
      </p:sp>
      <p:pic>
        <p:nvPicPr>
          <p:cNvPr id="8" name="Picture 7">
            <a:extLst>
              <a:ext uri="{FF2B5EF4-FFF2-40B4-BE49-F238E27FC236}">
                <a16:creationId xmlns:a16="http://schemas.microsoft.com/office/drawing/2014/main" id="{6F5BF56C-CBDE-425C-AB0B-A5E3ED65EA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
        <p:nvSpPr>
          <p:cNvPr id="12" name="Slide Number Placeholder 5">
            <a:extLst>
              <a:ext uri="{FF2B5EF4-FFF2-40B4-BE49-F238E27FC236}">
                <a16:creationId xmlns:a16="http://schemas.microsoft.com/office/drawing/2014/main" id="{9425D245-ABCE-45B3-B4AF-42A535753E9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32527" y="5916226"/>
            <a:ext cx="749873" cy="731583"/>
          </a:xfrm>
          <a:prstGeom prst="rect">
            <a:avLst/>
          </a:prstGeom>
        </p:spPr>
      </p:pic>
    </p:spTree>
    <p:extLst>
      <p:ext uri="{BB962C8B-B14F-4D97-AF65-F5344CB8AC3E}">
        <p14:creationId xmlns:p14="http://schemas.microsoft.com/office/powerpoint/2010/main" val="236692172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14" name="Text Placeholder 8">
            <a:extLst>
              <a:ext uri="{FF2B5EF4-FFF2-40B4-BE49-F238E27FC236}">
                <a16:creationId xmlns:a16="http://schemas.microsoft.com/office/drawing/2014/main" id="{10E5AEC2-ADE2-4324-BC00-198D5390D9FE}"/>
              </a:ext>
            </a:extLst>
          </p:cNvPr>
          <p:cNvSpPr>
            <a:spLocks noGrp="1"/>
          </p:cNvSpPr>
          <p:nvPr>
            <p:ph type="body" sz="quarter" idx="14"/>
          </p:nvPr>
        </p:nvSpPr>
        <p:spPr>
          <a:xfrm>
            <a:off x="770890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C18DD7BF-D766-4A16-AEEE-F854D9B0792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45443645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9" name="Text Placeholder 8">
            <a:extLst>
              <a:ext uri="{FF2B5EF4-FFF2-40B4-BE49-F238E27FC236}">
                <a16:creationId xmlns:a16="http://schemas.microsoft.com/office/drawing/2014/main" id="{1F916C25-C328-4AF9-B5FE-F3389D1B8164}"/>
              </a:ext>
            </a:extLst>
          </p:cNvPr>
          <p:cNvSpPr>
            <a:spLocks noGrp="1"/>
          </p:cNvSpPr>
          <p:nvPr>
            <p:ph type="body" sz="quarter" idx="14"/>
          </p:nvPr>
        </p:nvSpPr>
        <p:spPr>
          <a:xfrm>
            <a:off x="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185600B7-288B-4689-A425-8D3B467D8216}"/>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689090714"/>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Full Width Dark Background">
    <p:bg>
      <p:bgPr>
        <a:solidFill>
          <a:srgbClr val="00183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B745F8A-2E84-4D07-B488-45D6A41342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4840" y="6295331"/>
            <a:ext cx="2693086" cy="160741"/>
          </a:xfrm>
          <a:prstGeom prst="rect">
            <a:avLst/>
          </a:prstGeom>
        </p:spPr>
      </p:pic>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chemeClr val="bg1"/>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solidFill>
                  <a:schemeClr val="bg1"/>
                </a:solidFill>
              </a:defRPr>
            </a:lvl1pPr>
            <a:lvl2pPr>
              <a:defRPr sz="2600">
                <a:solidFill>
                  <a:schemeClr val="bg1"/>
                </a:solidFill>
              </a:defRPr>
            </a:lvl2pPr>
            <a:lvl3pPr>
              <a:defRPr sz="2400">
                <a:solidFill>
                  <a:schemeClr val="bg1"/>
                </a:solidFill>
              </a:defRPr>
            </a:lvl3pPr>
            <a:lvl4pPr>
              <a:defRPr sz="2200">
                <a:solidFill>
                  <a:schemeClr val="bg1"/>
                </a:solidFill>
              </a:defRPr>
            </a:lvl4pPr>
            <a:lvl5pPr>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E1838B0F-697B-4A6E-97BA-24CC950EB82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401472713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ext Full Width">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24840" y="365125"/>
            <a:ext cx="10934000" cy="935600"/>
          </a:xfrm>
          <a:prstGeom prst="rect">
            <a:avLst/>
          </a:prstGeom>
          <a:noFill/>
          <a:ln>
            <a:noFill/>
          </a:ln>
        </p:spPr>
        <p:txBody>
          <a:bodyPr spcFirstLastPara="1" wrap="square" lIns="68575" tIns="68575" rIns="68575" bIns="68575" anchor="ctr" anchorCtr="0"/>
          <a:lstStyle>
            <a:lvl1pPr marL="0" marR="0" lvl="0" indent="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indent="0">
              <a:spcBef>
                <a:spcPts val="0"/>
              </a:spcBef>
              <a:spcAft>
                <a:spcPts val="0"/>
              </a:spcAft>
              <a:buSzPts val="1100"/>
              <a:buNone/>
              <a:defRPr sz="1867"/>
            </a:lvl2pPr>
            <a:lvl3pPr lvl="2" indent="0">
              <a:spcBef>
                <a:spcPts val="0"/>
              </a:spcBef>
              <a:spcAft>
                <a:spcPts val="0"/>
              </a:spcAft>
              <a:buSzPts val="1100"/>
              <a:buNone/>
              <a:defRPr sz="1867"/>
            </a:lvl3pPr>
            <a:lvl4pPr lvl="3" indent="0">
              <a:spcBef>
                <a:spcPts val="0"/>
              </a:spcBef>
              <a:spcAft>
                <a:spcPts val="0"/>
              </a:spcAft>
              <a:buSzPts val="1100"/>
              <a:buNone/>
              <a:defRPr sz="1867"/>
            </a:lvl4pPr>
            <a:lvl5pPr lvl="4" indent="0">
              <a:spcBef>
                <a:spcPts val="0"/>
              </a:spcBef>
              <a:spcAft>
                <a:spcPts val="0"/>
              </a:spcAft>
              <a:buSzPts val="1100"/>
              <a:buNone/>
              <a:defRPr sz="1867"/>
            </a:lvl5pPr>
            <a:lvl6pPr lvl="5" indent="0">
              <a:spcBef>
                <a:spcPts val="0"/>
              </a:spcBef>
              <a:spcAft>
                <a:spcPts val="0"/>
              </a:spcAft>
              <a:buSzPts val="1100"/>
              <a:buNone/>
              <a:defRPr sz="1867"/>
            </a:lvl6pPr>
            <a:lvl7pPr lvl="6" indent="0">
              <a:spcBef>
                <a:spcPts val="0"/>
              </a:spcBef>
              <a:spcAft>
                <a:spcPts val="0"/>
              </a:spcAft>
              <a:buSzPts val="1100"/>
              <a:buNone/>
              <a:defRPr sz="1867"/>
            </a:lvl7pPr>
            <a:lvl8pPr lvl="7" indent="0">
              <a:spcBef>
                <a:spcPts val="0"/>
              </a:spcBef>
              <a:spcAft>
                <a:spcPts val="0"/>
              </a:spcAft>
              <a:buSzPts val="1100"/>
              <a:buNone/>
              <a:defRPr sz="1867"/>
            </a:lvl8pPr>
            <a:lvl9pPr lvl="8" indent="0">
              <a:spcBef>
                <a:spcPts val="0"/>
              </a:spcBef>
              <a:spcAft>
                <a:spcPts val="0"/>
              </a:spcAft>
              <a:buSzPts val="1100"/>
              <a:buNone/>
              <a:defRPr sz="1867"/>
            </a:lvl9pPr>
          </a:lstStyle>
          <a:p>
            <a:endParaRPr/>
          </a:p>
        </p:txBody>
      </p:sp>
      <p:sp>
        <p:nvSpPr>
          <p:cNvPr id="26" name="Shape 26"/>
          <p:cNvSpPr txBox="1">
            <a:spLocks noGrp="1"/>
          </p:cNvSpPr>
          <p:nvPr>
            <p:ph type="body" idx="1"/>
          </p:nvPr>
        </p:nvSpPr>
        <p:spPr>
          <a:xfrm>
            <a:off x="624840" y="1335088"/>
            <a:ext cx="10934000" cy="4351200"/>
          </a:xfrm>
          <a:prstGeom prst="rect">
            <a:avLst/>
          </a:prstGeom>
          <a:noFill/>
          <a:ln>
            <a:noFill/>
          </a:ln>
        </p:spPr>
        <p:txBody>
          <a:bodyPr spcFirstLastPara="1" wrap="square" lIns="68575" tIns="68575" rIns="68575" bIns="6857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7" name="Shape 27"/>
          <p:cNvCxnSpPr/>
          <p:nvPr/>
        </p:nvCxnSpPr>
        <p:spPr>
          <a:xfrm>
            <a:off x="411480" y="365125"/>
            <a:ext cx="0" cy="6108800"/>
          </a:xfrm>
          <a:prstGeom prst="straightConnector1">
            <a:avLst/>
          </a:prstGeom>
          <a:noFill/>
          <a:ln w="9525" cap="flat" cmpd="sng">
            <a:solidFill>
              <a:srgbClr val="168FDF"/>
            </a:solidFill>
            <a:prstDash val="solid"/>
            <a:miter lim="800000"/>
            <a:headEnd type="none" w="med" len="med"/>
            <a:tailEnd type="none" w="med" len="med"/>
          </a:ln>
        </p:spPr>
      </p:cxnSp>
      <p:pic>
        <p:nvPicPr>
          <p:cNvPr id="28" name="Shape 2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29" name="Shape 29"/>
          <p:cNvSpPr txBox="1">
            <a:spLocks noGrp="1"/>
          </p:cNvSpPr>
          <p:nvPr>
            <p:ph type="dt" idx="10"/>
          </p:nvPr>
        </p:nvSpPr>
        <p:spPr>
          <a:xfrm>
            <a:off x="10990556" y="6583680"/>
            <a:ext cx="824800" cy="274400"/>
          </a:xfrm>
          <a:prstGeom prst="rect">
            <a:avLst/>
          </a:prstGeom>
          <a:noFill/>
          <a:ln>
            <a:noFill/>
          </a:ln>
        </p:spPr>
        <p:txBody>
          <a:bodyPr spcFirstLastPara="1" wrap="square" lIns="68575" tIns="68575" rIns="68575" bIns="68575" anchor="ctr" anchorCtr="0"/>
          <a:lstStyle>
            <a:lvl1pPr marL="0" marR="0" lvl="0" indent="0" algn="r"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0" name="Shape 30"/>
          <p:cNvSpPr txBox="1">
            <a:spLocks noGrp="1"/>
          </p:cNvSpPr>
          <p:nvPr>
            <p:ph type="ftr" idx="11"/>
          </p:nvPr>
        </p:nvSpPr>
        <p:spPr>
          <a:xfrm>
            <a:off x="607381" y="6583680"/>
            <a:ext cx="3368800" cy="274400"/>
          </a:xfrm>
          <a:prstGeom prst="rect">
            <a:avLst/>
          </a:prstGeom>
          <a:noFill/>
          <a:ln>
            <a:noFill/>
          </a:ln>
        </p:spPr>
        <p:txBody>
          <a:bodyPr spcFirstLastPara="1" wrap="square" lIns="68575" tIns="68575" rIns="68575" bIns="68575" anchor="ctr" anchorCtr="0"/>
          <a:lstStyle>
            <a:lvl1pPr marL="0" marR="0" lvl="0" indent="0" algn="l"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1" name="Shape 31"/>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p>
            <a:fld id="{00000000-1234-1234-1234-123412341234}" type="slidenum">
              <a:rPr lang="en" sz="1067" smtClean="0">
                <a:solidFill>
                  <a:srgbClr val="2F2F2F"/>
                </a:solidFill>
                <a:latin typeface="Gill Sans"/>
                <a:ea typeface="Gill Sans"/>
                <a:cs typeface="Gill Sans"/>
                <a:sym typeface="Gill Sans"/>
              </a:rPr>
              <a:pPr/>
              <a:t>‹#›</a:t>
            </a:fld>
            <a:endParaRPr lang="en" sz="1067">
              <a:solidFill>
                <a:srgbClr val="2F2F2F"/>
              </a:solidFill>
              <a:latin typeface="Gill Sans"/>
              <a:ea typeface="Gill Sans"/>
              <a:cs typeface="Gill Sans"/>
              <a:sym typeface="Gill Sans"/>
            </a:endParaRPr>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85421800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spcBef>
                <a:spcPts val="0"/>
              </a:spcBef>
              <a:spcAft>
                <a:spcPts val="0"/>
              </a:spcAft>
              <a:buSzPts val="1100"/>
              <a:buFont typeface="Arial"/>
              <a:buNone/>
              <a:defRPr sz="1867"/>
            </a:lvl2pPr>
            <a:lvl3pPr lvl="2">
              <a:spcBef>
                <a:spcPts val="0"/>
              </a:spcBef>
              <a:spcAft>
                <a:spcPts val="0"/>
              </a:spcAft>
              <a:buSzPts val="1100"/>
              <a:buFont typeface="Arial"/>
              <a:buNone/>
              <a:defRPr sz="1867"/>
            </a:lvl3pPr>
            <a:lvl4pPr lvl="3">
              <a:spcBef>
                <a:spcPts val="0"/>
              </a:spcBef>
              <a:spcAft>
                <a:spcPts val="0"/>
              </a:spcAft>
              <a:buSzPts val="1100"/>
              <a:buFont typeface="Arial"/>
              <a:buNone/>
              <a:defRPr sz="1867"/>
            </a:lvl4pPr>
            <a:lvl5pPr lvl="4">
              <a:spcBef>
                <a:spcPts val="0"/>
              </a:spcBef>
              <a:spcAft>
                <a:spcPts val="0"/>
              </a:spcAft>
              <a:buSzPts val="1100"/>
              <a:buFont typeface="Arial"/>
              <a:buNone/>
              <a:defRPr sz="1867"/>
            </a:lvl5pPr>
            <a:lvl6pPr lvl="5">
              <a:spcBef>
                <a:spcPts val="0"/>
              </a:spcBef>
              <a:spcAft>
                <a:spcPts val="0"/>
              </a:spcAft>
              <a:buSzPts val="1100"/>
              <a:buFont typeface="Arial"/>
              <a:buNone/>
              <a:defRPr sz="1867"/>
            </a:lvl6pPr>
            <a:lvl7pPr lvl="6">
              <a:spcBef>
                <a:spcPts val="0"/>
              </a:spcBef>
              <a:spcAft>
                <a:spcPts val="0"/>
              </a:spcAft>
              <a:buSzPts val="1100"/>
              <a:buFont typeface="Arial"/>
              <a:buNone/>
              <a:defRPr sz="1867"/>
            </a:lvl7pPr>
            <a:lvl8pPr lvl="7">
              <a:spcBef>
                <a:spcPts val="0"/>
              </a:spcBef>
              <a:spcAft>
                <a:spcPts val="0"/>
              </a:spcAft>
              <a:buSzPts val="1100"/>
              <a:buFont typeface="Arial"/>
              <a:buNone/>
              <a:defRPr sz="1867"/>
            </a:lvl8pPr>
            <a:lvl9pPr lvl="8">
              <a:spcBef>
                <a:spcPts val="0"/>
              </a:spcBef>
              <a:spcAft>
                <a:spcPts val="0"/>
              </a:spcAft>
              <a:buSzPts val="1100"/>
              <a:buFont typeface="Arial"/>
              <a:buNone/>
              <a:defRPr sz="1867"/>
            </a:lvl9pPr>
          </a:lstStyle>
          <a:p>
            <a:endParaRPr/>
          </a:p>
        </p:txBody>
      </p:sp>
      <p:sp>
        <p:nvSpPr>
          <p:cNvPr id="67" name="Shape 67"/>
          <p:cNvSpPr txBox="1">
            <a:spLocks noGrp="1"/>
          </p:cNvSpPr>
          <p:nvPr>
            <p:ph type="body" idx="1"/>
          </p:nvPr>
        </p:nvSpPr>
        <p:spPr>
          <a:xfrm>
            <a:off x="624840"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68" name="Shape 68"/>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sp>
        <p:nvSpPr>
          <p:cNvPr id="69" name="Shape 69"/>
          <p:cNvSpPr txBox="1">
            <a:spLocks noGrp="1"/>
          </p:cNvSpPr>
          <p:nvPr>
            <p:ph type="body" idx="2"/>
          </p:nvPr>
        </p:nvSpPr>
        <p:spPr>
          <a:xfrm>
            <a:off x="6226649"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0" name="Shape 7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71" name="Shape 71"/>
          <p:cNvSpPr txBox="1">
            <a:spLocks noGrp="1"/>
          </p:cNvSpPr>
          <p:nvPr>
            <p:ph type="dt" idx="10"/>
          </p:nvPr>
        </p:nvSpPr>
        <p:spPr>
          <a:xfrm>
            <a:off x="10990556" y="6583680"/>
            <a:ext cx="824800" cy="2744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2" name="Shape 72"/>
          <p:cNvSpPr txBox="1">
            <a:spLocks noGrp="1"/>
          </p:cNvSpPr>
          <p:nvPr>
            <p:ph type="ftr" idx="11"/>
          </p:nvPr>
        </p:nvSpPr>
        <p:spPr>
          <a:xfrm>
            <a:off x="607381" y="6583680"/>
            <a:ext cx="3368800" cy="2744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3" name="Shape 73"/>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3890316028"/>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196924" y="6406579"/>
            <a:ext cx="294143" cy="224790"/>
          </a:xfrm>
        </p:spPr>
        <p:txBody>
          <a:bodyPr/>
          <a:lstStyle/>
          <a:p>
            <a:fld id="{12CB907E-C602-C34B-93F7-CA9E40714286}" type="slidenum">
              <a:rPr lang="en-US" smtClean="0">
                <a:solidFill>
                  <a:srgbClr val="000000"/>
                </a:solidFill>
              </a:rPr>
              <a:pPr/>
              <a:t>‹#›</a:t>
            </a:fld>
            <a:r>
              <a:rPr lang="en-US">
                <a:solidFill>
                  <a:srgbClr val="000000"/>
                </a:solidFill>
              </a:rPr>
              <a:t> </a:t>
            </a:r>
            <a:endParaRPr lang="en-US" dirty="0">
              <a:solidFill>
                <a:srgbClr val="000000"/>
              </a:solidFill>
            </a:endParaRPr>
          </a:p>
        </p:txBody>
      </p:sp>
      <p:sp>
        <p:nvSpPr>
          <p:cNvPr id="5" name="Content Placeholder 4"/>
          <p:cNvSpPr>
            <a:spLocks noGrp="1"/>
          </p:cNvSpPr>
          <p:nvPr>
            <p:ph sz="quarter" idx="12"/>
          </p:nvPr>
        </p:nvSpPr>
        <p:spPr>
          <a:xfrm>
            <a:off x="491067" y="1143000"/>
            <a:ext cx="11205504" cy="48926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a:extLst>
              <a:ext uri="{FF2B5EF4-FFF2-40B4-BE49-F238E27FC236}">
                <a16:creationId xmlns:a16="http://schemas.microsoft.com/office/drawing/2014/main" id="{B7673820-086A-C449-BB47-0BE80AAAD58A}"/>
              </a:ext>
            </a:extLst>
          </p:cNvPr>
          <p:cNvSpPr>
            <a:spLocks noGrp="1"/>
          </p:cNvSpPr>
          <p:nvPr>
            <p:ph type="title" hasCustomPrompt="1"/>
          </p:nvPr>
        </p:nvSpPr>
        <p:spPr/>
        <p:txBody>
          <a:bodyPr/>
          <a:lstStyle>
            <a:lvl1pPr>
              <a:defRPr/>
            </a:lvl1pPr>
          </a:lstStyle>
          <a:p>
            <a:r>
              <a:rPr lang="en-US" dirty="0"/>
              <a:t>[Slide title]</a:t>
            </a:r>
          </a:p>
        </p:txBody>
      </p:sp>
    </p:spTree>
    <p:extLst>
      <p:ext uri="{BB962C8B-B14F-4D97-AF65-F5344CB8AC3E}">
        <p14:creationId xmlns:p14="http://schemas.microsoft.com/office/powerpoint/2010/main" val="377660553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pic>
        <p:nvPicPr>
          <p:cNvPr id="3" name="Picture 2"/>
          <p:cNvPicPr>
            <a:picLocks noChangeAspect="1"/>
          </p:cNvPicPr>
          <p:nvPr userDrawn="1"/>
        </p:nvPicPr>
        <p:blipFill>
          <a:blip r:embed="rId3"/>
          <a:stretch>
            <a:fillRect/>
          </a:stretch>
        </p:blipFill>
        <p:spPr>
          <a:xfrm>
            <a:off x="10805825" y="6027416"/>
            <a:ext cx="752901" cy="731014"/>
          </a:xfrm>
          <a:prstGeom prst="rect">
            <a:avLst/>
          </a:prstGeom>
        </p:spPr>
      </p:pic>
    </p:spTree>
    <p:extLst>
      <p:ext uri="{BB962C8B-B14F-4D97-AF65-F5344CB8AC3E}">
        <p14:creationId xmlns:p14="http://schemas.microsoft.com/office/powerpoint/2010/main" val="390001724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08853" y="6027131"/>
            <a:ext cx="749873" cy="731583"/>
          </a:xfrm>
          <a:prstGeom prst="rect">
            <a:avLst/>
          </a:prstGeom>
        </p:spPr>
      </p:pic>
    </p:spTree>
    <p:extLst>
      <p:ext uri="{BB962C8B-B14F-4D97-AF65-F5344CB8AC3E}">
        <p14:creationId xmlns:p14="http://schemas.microsoft.com/office/powerpoint/2010/main" val="118674455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ple Rou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4" name="Picture Placeholder 3">
            <a:extLst>
              <a:ext uri="{FF2B5EF4-FFF2-40B4-BE49-F238E27FC236}">
                <a16:creationId xmlns:a16="http://schemas.microsoft.com/office/drawing/2014/main" id="{EF55ED77-8D53-4E38-A672-3DF5FDBA37C3}"/>
              </a:ext>
            </a:extLst>
          </p:cNvPr>
          <p:cNvSpPr>
            <a:spLocks noGrp="1"/>
          </p:cNvSpPr>
          <p:nvPr>
            <p:ph type="pic" sz="quarter" idx="10"/>
          </p:nvPr>
        </p:nvSpPr>
        <p:spPr>
          <a:xfrm>
            <a:off x="937549" y="1471218"/>
            <a:ext cx="4670385" cy="4670385"/>
          </a:xfrm>
          <a:prstGeom prst="ellipse">
            <a:avLst/>
          </a:prstGeom>
          <a:pattFill prst="pct60">
            <a:fgClr>
              <a:schemeClr val="accent1"/>
            </a:fgClr>
            <a:bgClr>
              <a:schemeClr val="bg1"/>
            </a:bgClr>
          </a:pattFill>
        </p:spPr>
        <p:txBody>
          <a:bodyPr/>
          <a:lstStyle/>
          <a:p>
            <a:endParaRPr lang="en-CA"/>
          </a:p>
        </p:txBody>
      </p:sp>
      <p:sp>
        <p:nvSpPr>
          <p:cNvPr id="10" name="Picture Placeholder 3">
            <a:extLst>
              <a:ext uri="{FF2B5EF4-FFF2-40B4-BE49-F238E27FC236}">
                <a16:creationId xmlns:a16="http://schemas.microsoft.com/office/drawing/2014/main" id="{52E8274E-3370-488B-B9A6-CF68656B23A9}"/>
              </a:ext>
            </a:extLst>
          </p:cNvPr>
          <p:cNvSpPr>
            <a:spLocks noGrp="1"/>
          </p:cNvSpPr>
          <p:nvPr>
            <p:ph type="pic" sz="quarter" idx="11"/>
          </p:nvPr>
        </p:nvSpPr>
        <p:spPr>
          <a:xfrm>
            <a:off x="6732624" y="1471218"/>
            <a:ext cx="4670385" cy="4670385"/>
          </a:xfrm>
          <a:prstGeom prst="ellipse">
            <a:avLst/>
          </a:prstGeom>
          <a:pattFill prst="pct60">
            <a:fgClr>
              <a:schemeClr val="accent1"/>
            </a:fgClr>
            <a:bgClr>
              <a:schemeClr val="bg1"/>
            </a:bgClr>
          </a:pattFill>
        </p:spPr>
        <p:txBody>
          <a:bodyPr/>
          <a:lstStyle/>
          <a:p>
            <a:endParaRPr lang="en-CA"/>
          </a:p>
        </p:txBody>
      </p:sp>
      <p:pic>
        <p:nvPicPr>
          <p:cNvPr id="11" name="Picture 10"/>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59738949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ultiple Squar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5" name="Picture Placeholder 4">
            <a:extLst>
              <a:ext uri="{FF2B5EF4-FFF2-40B4-BE49-F238E27FC236}">
                <a16:creationId xmlns:a16="http://schemas.microsoft.com/office/drawing/2014/main" id="{26470416-62E5-45BD-8366-97241BEF0F3C}"/>
              </a:ext>
            </a:extLst>
          </p:cNvPr>
          <p:cNvSpPr>
            <a:spLocks noGrp="1"/>
          </p:cNvSpPr>
          <p:nvPr>
            <p:ph type="pic" sz="quarter" idx="10"/>
          </p:nvPr>
        </p:nvSpPr>
        <p:spPr>
          <a:xfrm>
            <a:off x="624841" y="1410656"/>
            <a:ext cx="5463444" cy="4822825"/>
          </a:xfrm>
          <a:pattFill prst="pct50">
            <a:fgClr>
              <a:schemeClr val="accent1"/>
            </a:fgClr>
            <a:bgClr>
              <a:schemeClr val="bg1"/>
            </a:bgClr>
          </a:pattFill>
        </p:spPr>
        <p:txBody>
          <a:bodyPr/>
          <a:lstStyle/>
          <a:p>
            <a:endParaRPr lang="en-CA"/>
          </a:p>
        </p:txBody>
      </p:sp>
      <p:sp>
        <p:nvSpPr>
          <p:cNvPr id="16" name="Picture Placeholder 4">
            <a:extLst>
              <a:ext uri="{FF2B5EF4-FFF2-40B4-BE49-F238E27FC236}">
                <a16:creationId xmlns:a16="http://schemas.microsoft.com/office/drawing/2014/main" id="{568EDEDE-0A95-48EC-9FEC-512C723F8C46}"/>
              </a:ext>
            </a:extLst>
          </p:cNvPr>
          <p:cNvSpPr>
            <a:spLocks noGrp="1"/>
          </p:cNvSpPr>
          <p:nvPr>
            <p:ph type="pic" sz="quarter" idx="11"/>
          </p:nvPr>
        </p:nvSpPr>
        <p:spPr>
          <a:xfrm>
            <a:off x="6095282" y="1406573"/>
            <a:ext cx="5463444" cy="4822825"/>
          </a:xfrm>
          <a:pattFill prst="pct50">
            <a:fgClr>
              <a:schemeClr val="accent1"/>
            </a:fgClr>
            <a:bgClr>
              <a:schemeClr val="bg1"/>
            </a:bgClr>
          </a:pattFill>
        </p:spPr>
        <p:txBody>
          <a:bodyPr/>
          <a:lstStyle/>
          <a:p>
            <a:endParaRPr lang="en-CA"/>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04024471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Half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728960"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267960"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6A11248-6DB6-4BE9-ABB6-1F15DF1C9E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7" name="Slide Number Placeholder 5">
            <a:extLst>
              <a:ext uri="{FF2B5EF4-FFF2-40B4-BE49-F238E27FC236}">
                <a16:creationId xmlns:a16="http://schemas.microsoft.com/office/drawing/2014/main" id="{23F15E98-590D-4DCD-8C24-1F6E320D04E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7" name="Picture 6"/>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387325114"/>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Center Title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982F4EE1-5CFE-4CF6-AAAC-50973154BD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312021"/>
            <a:ext cx="2710842" cy="161801"/>
          </a:xfrm>
          <a:prstGeom prst="rect">
            <a:avLst/>
          </a:prstGeom>
        </p:spPr>
      </p:pic>
      <p:sp>
        <p:nvSpPr>
          <p:cNvPr id="14" name="Slide Number Placeholder 5">
            <a:extLst>
              <a:ext uri="{FF2B5EF4-FFF2-40B4-BE49-F238E27FC236}">
                <a16:creationId xmlns:a16="http://schemas.microsoft.com/office/drawing/2014/main" id="{CFB59FDB-CA63-4866-A385-8705E71738FC}"/>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6" name="Picture 5"/>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7796936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latin typeface="HelveticaNeueLT Pro 25 UltLt" panose="020B0303020202020204" pitchFamily="34" charset="0"/>
                <a:cs typeface="Helvetica" panose="020B0604020202020204" pitchFamily="34" charset="0"/>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C1904ADA-A77E-4757-8BD5-FDB885138D49}"/>
              </a:ext>
            </a:extLst>
          </p:cNvPr>
          <p:cNvSpPr>
            <a:spLocks noGrp="1"/>
          </p:cNvSpPr>
          <p:nvPr>
            <p:ph idx="13"/>
          </p:nvPr>
        </p:nvSpPr>
        <p:spPr>
          <a:xfrm>
            <a:off x="6226649"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857975DD-137C-44EE-877A-F4D51DCC67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Footer Placeholder 4">
            <a:extLst>
              <a:ext uri="{FF2B5EF4-FFF2-40B4-BE49-F238E27FC236}">
                <a16:creationId xmlns:a16="http://schemas.microsoft.com/office/drawing/2014/main" id="{355B86E5-3A61-4604-BF22-43B19213C7F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6" name="Slide Number Placeholder 5">
            <a:extLst>
              <a:ext uri="{FF2B5EF4-FFF2-40B4-BE49-F238E27FC236}">
                <a16:creationId xmlns:a16="http://schemas.microsoft.com/office/drawing/2014/main" id="{195D8B75-5272-4566-AEB6-660BEE88045F}"/>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2728863588"/>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Center Title Imag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21CAE9-8A36-489B-8DE8-E575C81FB6B0}"/>
              </a:ext>
            </a:extLst>
          </p:cNvPr>
          <p:cNvSpPr>
            <a:spLocks noGrp="1"/>
          </p:cNvSpPr>
          <p:nvPr>
            <p:ph type="pic" sz="quarter" idx="14"/>
          </p:nvPr>
        </p:nvSpPr>
        <p:spPr>
          <a:xfrm>
            <a:off x="0" y="-8238"/>
            <a:ext cx="12192000" cy="6866238"/>
          </a:xfrm>
        </p:spPr>
        <p:txBody>
          <a:bodyPr/>
          <a:lstStyle>
            <a:lvl1pPr marL="0" indent="0">
              <a:buNone/>
              <a:defRPr/>
            </a:lvl1pPr>
          </a:lstStyle>
          <a:p>
            <a:endParaRPr lang="en-US" dirty="0"/>
          </a:p>
        </p:txBody>
      </p:sp>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F287E3C7-0570-4693-B974-564C9FB438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22578" y="6312021"/>
            <a:ext cx="2710842" cy="161801"/>
          </a:xfrm>
          <a:prstGeom prst="rect">
            <a:avLst/>
          </a:prstGeom>
        </p:spPr>
      </p:pic>
      <p:sp>
        <p:nvSpPr>
          <p:cNvPr id="14" name="Slide Number Placeholder 5">
            <a:extLst>
              <a:ext uri="{FF2B5EF4-FFF2-40B4-BE49-F238E27FC236}">
                <a16:creationId xmlns:a16="http://schemas.microsoft.com/office/drawing/2014/main" id="{433D9FC6-B62D-4DCF-BE8A-B10486C8E14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195272738"/>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5F453-0DFB-4895-B2B9-7E9FDCDA2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B52D12-92A3-455B-8B6C-60932047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DC18035-DCC1-4EB6-9369-A37CF18BE30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9/20/19</a:t>
            </a:fld>
            <a:endParaRPr lang="en-US" dirty="0"/>
          </a:p>
        </p:txBody>
      </p:sp>
      <p:sp>
        <p:nvSpPr>
          <p:cNvPr id="5" name="Footer Placeholder 4">
            <a:extLst>
              <a:ext uri="{FF2B5EF4-FFF2-40B4-BE49-F238E27FC236}">
                <a16:creationId xmlns:a16="http://schemas.microsoft.com/office/drawing/2014/main" id="{C1404E95-1710-4923-9FE5-D54F8120DF55}"/>
              </a:ext>
            </a:extLst>
          </p:cNvPr>
          <p:cNvSpPr>
            <a:spLocks noGrp="1"/>
          </p:cNvSpPr>
          <p:nvPr>
            <p:ph type="ftr" sz="quarter" idx="3"/>
          </p:nvPr>
        </p:nvSpPr>
        <p:spPr>
          <a:xfrm>
            <a:off x="607382" y="6583680"/>
            <a:ext cx="4551759"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dirty="0"/>
              <a:t>The Linux Foundation, not for distribution beyond Governing Board Members</a:t>
            </a:r>
          </a:p>
        </p:txBody>
      </p:sp>
      <p:sp>
        <p:nvSpPr>
          <p:cNvPr id="6" name="Slide Number Placeholder 5">
            <a:extLst>
              <a:ext uri="{FF2B5EF4-FFF2-40B4-BE49-F238E27FC236}">
                <a16:creationId xmlns:a16="http://schemas.microsoft.com/office/drawing/2014/main" id="{3940CA78-0B11-4982-98BE-01AD81226393}"/>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145462306"/>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71" r:id="rId3"/>
    <p:sldLayoutId id="2147483672" r:id="rId4"/>
    <p:sldLayoutId id="2147483673" r:id="rId5"/>
    <p:sldLayoutId id="2147483661" r:id="rId6"/>
    <p:sldLayoutId id="2147483660" r:id="rId7"/>
    <p:sldLayoutId id="2147483664" r:id="rId8"/>
    <p:sldLayoutId id="2147483666" r:id="rId9"/>
    <p:sldLayoutId id="2147483662" r:id="rId10"/>
    <p:sldLayoutId id="2147483668" r:id="rId11"/>
    <p:sldLayoutId id="2147483655" r:id="rId12"/>
    <p:sldLayoutId id="2147483667" r:id="rId13"/>
    <p:sldLayoutId id="2147483670" r:id="rId14"/>
    <p:sldLayoutId id="2147483675" r:id="rId15"/>
    <p:sldLayoutId id="2147483678" r:id="rId16"/>
    <p:sldLayoutId id="2147483679" r:id="rId17"/>
  </p:sldLayoutIdLst>
  <p:transition>
    <p:wipe dir="r"/>
  </p:transition>
  <p:hf hdr="0"/>
  <p:txStyles>
    <p:titleStyle>
      <a:lvl1pPr algn="l" defTabSz="914400" rtl="0" eaLnBrk="1" latinLnBrk="0" hangingPunct="1">
        <a:lnSpc>
          <a:spcPct val="90000"/>
        </a:lnSpc>
        <a:spcBef>
          <a:spcPct val="0"/>
        </a:spcBef>
        <a:buNone/>
        <a:defRPr sz="3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p:titleStyle>
    <p:body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linuxfoundation.org/" TargetMode="External"/><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iki.opnfv.org/display/security/Security+Home" TargetMode="External"/><Relationship Id="rId5" Type="http://schemas.openxmlformats.org/officeDocument/2006/relationships/hyperlink" Target="https://bestpractices.coreinfrastructure.org/" TargetMode="External"/><Relationship Id="rId4" Type="http://schemas.openxmlformats.org/officeDocument/2006/relationships/hyperlink" Target="https://www.coreinfrastructure.or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14.jp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ki.opnfv.org/display/EUAG/Security+and+Policy"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B629-B7DD-E345-A1B7-D667037026D0}"/>
              </a:ext>
            </a:extLst>
          </p:cNvPr>
          <p:cNvSpPr>
            <a:spLocks noGrp="1"/>
          </p:cNvSpPr>
          <p:nvPr>
            <p:ph type="ctrTitle"/>
          </p:nvPr>
        </p:nvSpPr>
        <p:spPr>
          <a:xfrm>
            <a:off x="838199" y="969963"/>
            <a:ext cx="6748849" cy="2387600"/>
          </a:xfrm>
        </p:spPr>
        <p:txBody>
          <a:bodyPr>
            <a:normAutofit fontScale="90000"/>
          </a:bodyPr>
          <a:lstStyle/>
          <a:p>
            <a:r>
              <a:rPr lang="en-US" sz="3600" b="1" dirty="0"/>
              <a:t>Common NFVI Telco Taskforce   </a:t>
            </a:r>
            <a:br>
              <a:rPr lang="en-US" sz="3600" dirty="0"/>
            </a:br>
            <a:r>
              <a:rPr lang="en-US" sz="3600" dirty="0"/>
              <a:t>Antwerp Workshop</a:t>
            </a:r>
            <a:br>
              <a:rPr lang="en-US" dirty="0"/>
            </a:br>
            <a:r>
              <a:rPr lang="en-US" sz="2800" dirty="0"/>
              <a:t>Michael Bustamente, [AT&amp;T]</a:t>
            </a:r>
            <a:br>
              <a:rPr lang="en-US" sz="2800" dirty="0"/>
            </a:br>
            <a:r>
              <a:rPr lang="en-US" sz="2800" dirty="0"/>
              <a:t>Walter Kozlowski, [Telstra]</a:t>
            </a:r>
            <a:br>
              <a:rPr lang="en-US" sz="2800" dirty="0"/>
            </a:br>
            <a:r>
              <a:rPr lang="en-US" sz="2800" dirty="0"/>
              <a:t>RM Chapter 7 -Security</a:t>
            </a:r>
          </a:p>
        </p:txBody>
      </p:sp>
      <p:sp>
        <p:nvSpPr>
          <p:cNvPr id="3" name="Subtitle 2">
            <a:extLst>
              <a:ext uri="{FF2B5EF4-FFF2-40B4-BE49-F238E27FC236}">
                <a16:creationId xmlns:a16="http://schemas.microsoft.com/office/drawing/2014/main" id="{AC863F4C-C450-0649-91D2-9D6C5ABD4257}"/>
              </a:ext>
            </a:extLst>
          </p:cNvPr>
          <p:cNvSpPr>
            <a:spLocks noGrp="1"/>
          </p:cNvSpPr>
          <p:nvPr>
            <p:ph type="subTitle" idx="1"/>
          </p:nvPr>
        </p:nvSpPr>
        <p:spPr/>
        <p:txBody>
          <a:bodyPr/>
          <a:lstStyle/>
          <a:p>
            <a:r>
              <a:rPr lang="en-US" dirty="0"/>
              <a:t>Sept 2019</a:t>
            </a:r>
          </a:p>
        </p:txBody>
      </p:sp>
    </p:spTree>
    <p:extLst>
      <p:ext uri="{BB962C8B-B14F-4D97-AF65-F5344CB8AC3E}">
        <p14:creationId xmlns:p14="http://schemas.microsoft.com/office/powerpoint/2010/main" val="13947493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912FE-CF96-CA40-9707-F6655A0F70BC}"/>
              </a:ext>
            </a:extLst>
          </p:cNvPr>
          <p:cNvSpPr>
            <a:spLocks noGrp="1"/>
          </p:cNvSpPr>
          <p:nvPr>
            <p:ph type="title"/>
          </p:nvPr>
        </p:nvSpPr>
        <p:spPr/>
        <p:txBody>
          <a:bodyPr/>
          <a:lstStyle/>
          <a:p>
            <a:r>
              <a:rPr lang="en-US" dirty="0"/>
              <a:t>Appendix</a:t>
            </a:r>
          </a:p>
        </p:txBody>
      </p:sp>
      <p:sp>
        <p:nvSpPr>
          <p:cNvPr id="5" name="Slide Number Placeholder 4">
            <a:extLst>
              <a:ext uri="{FF2B5EF4-FFF2-40B4-BE49-F238E27FC236}">
                <a16:creationId xmlns:a16="http://schemas.microsoft.com/office/drawing/2014/main" id="{B6D16B2E-68FB-1143-A603-6890B347A71E}"/>
              </a:ext>
            </a:extLst>
          </p:cNvPr>
          <p:cNvSpPr>
            <a:spLocks noGrp="1"/>
          </p:cNvSpPr>
          <p:nvPr>
            <p:ph type="sldNum" sz="quarter" idx="4"/>
          </p:nvPr>
        </p:nvSpPr>
        <p:spPr/>
        <p:txBody>
          <a:bodyPr/>
          <a:lstStyle/>
          <a:p>
            <a:fld id="{AD86CF49-6971-4508-8862-A2909EA0DB5B}" type="slidenum">
              <a:rPr lang="en-US" smtClean="0"/>
              <a:pPr/>
              <a:t>10</a:t>
            </a:fld>
            <a:endParaRPr lang="en-US" dirty="0"/>
          </a:p>
        </p:txBody>
      </p:sp>
    </p:spTree>
    <p:extLst>
      <p:ext uri="{BB962C8B-B14F-4D97-AF65-F5344CB8AC3E}">
        <p14:creationId xmlns:p14="http://schemas.microsoft.com/office/powerpoint/2010/main" val="103714392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81AFA-341F-E141-B346-94C5E6B76B56}"/>
              </a:ext>
            </a:extLst>
          </p:cNvPr>
          <p:cNvSpPr>
            <a:spLocks noGrp="1"/>
          </p:cNvSpPr>
          <p:nvPr>
            <p:ph type="title"/>
          </p:nvPr>
        </p:nvSpPr>
        <p:spPr/>
        <p:txBody>
          <a:bodyPr>
            <a:noAutofit/>
          </a:bodyPr>
          <a:lstStyle/>
          <a:p>
            <a:r>
              <a:rPr lang="en-US" b="1" dirty="0"/>
              <a:t>Security Objectives</a:t>
            </a:r>
            <a:br>
              <a:rPr lang="en-US" dirty="0"/>
            </a:br>
            <a:r>
              <a:rPr lang="en-US" dirty="0"/>
              <a:t>Secure by Design at delivery</a:t>
            </a:r>
          </a:p>
        </p:txBody>
      </p:sp>
      <p:sp>
        <p:nvSpPr>
          <p:cNvPr id="11" name="TextBox 10">
            <a:extLst>
              <a:ext uri="{FF2B5EF4-FFF2-40B4-BE49-F238E27FC236}">
                <a16:creationId xmlns:a16="http://schemas.microsoft.com/office/drawing/2014/main" id="{ADA24D7C-3884-024B-A44A-B39E25D15C2D}"/>
              </a:ext>
            </a:extLst>
          </p:cNvPr>
          <p:cNvSpPr txBox="1"/>
          <p:nvPr/>
        </p:nvSpPr>
        <p:spPr>
          <a:xfrm>
            <a:off x="624840" y="1663582"/>
            <a:ext cx="10256520" cy="4195700"/>
          </a:xfrm>
          <a:prstGeom prst="rect">
            <a:avLst/>
          </a:prstGeom>
          <a:noFill/>
        </p:spPr>
        <p:txBody>
          <a:bodyPr wrap="square" rtlCol="0">
            <a:spAutoFit/>
          </a:bodyPr>
          <a:lstStyle/>
          <a:p>
            <a:pPr lvl="0">
              <a:lnSpc>
                <a:spcPct val="200000"/>
              </a:lnSpc>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Networking functions must be designed with common security principles and standards.</a:t>
            </a:r>
          </a:p>
          <a:p>
            <a:pPr marL="285750" indent="-285750">
              <a:lnSpc>
                <a:spcPct val="200000"/>
              </a:lnSpc>
              <a:buFont typeface="Arial" panose="020B0604020202020204" pitchFamily="34" charset="0"/>
              <a:buChar char="•"/>
              <a:defRPr/>
            </a:pPr>
            <a:r>
              <a:rPr lang="en-US" dirty="0">
                <a:solidFill>
                  <a:srgbClr val="000000"/>
                </a:solidFill>
                <a:latin typeface="ATT Aleck Sans" panose="020B0503020203020204" pitchFamily="34" charset="0"/>
              </a:rPr>
              <a:t>Perform VNF security validation/certification using CNTT reference implementations</a:t>
            </a:r>
          </a:p>
          <a:p>
            <a:pPr marL="285750" indent="-285750">
              <a:lnSpc>
                <a:spcPct val="200000"/>
              </a:lnSpc>
              <a:buFont typeface="Arial" panose="020B0604020202020204" pitchFamily="34" charset="0"/>
              <a:buChar char="•"/>
              <a:defRPr/>
            </a:pPr>
            <a:r>
              <a:rPr lang="en-US" dirty="0">
                <a:solidFill>
                  <a:srgbClr val="000000"/>
                </a:solidFill>
                <a:latin typeface="ATT Aleck Sans" panose="020B0503020203020204" pitchFamily="34" charset="0"/>
              </a:rPr>
              <a:t>Ensure the OPNFV Verification Program for </a:t>
            </a:r>
            <a:r>
              <a:rPr lang="en-US" dirty="0" err="1">
                <a:solidFill>
                  <a:srgbClr val="000000"/>
                </a:solidFill>
                <a:latin typeface="ATT Aleck Sans" panose="020B0503020203020204" pitchFamily="34" charset="0"/>
              </a:rPr>
              <a:t>NFVi</a:t>
            </a:r>
            <a:r>
              <a:rPr lang="en-US" dirty="0">
                <a:solidFill>
                  <a:srgbClr val="000000"/>
                </a:solidFill>
                <a:latin typeface="ATT Aleck Sans" panose="020B0503020203020204" pitchFamily="34" charset="0"/>
              </a:rPr>
              <a:t> and VNFs meet CNTT Security design principles and requirements </a:t>
            </a:r>
          </a:p>
          <a:p>
            <a:pPr marL="285750" lvl="0" indent="-285750">
              <a:buFont typeface="Arial" panose="020B0604020202020204" pitchFamily="34" charset="0"/>
              <a:buChar char="•"/>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0">
              <a:lnSpc>
                <a:spcPct val="150000"/>
              </a:lnSpc>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Security Areas</a:t>
            </a:r>
          </a:p>
          <a:p>
            <a:pPr marL="800100" lvl="1" indent="-342900">
              <a:lnSpc>
                <a:spcPct val="150000"/>
              </a:lnSpc>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Platform Security</a:t>
            </a:r>
          </a:p>
          <a:p>
            <a:pPr marL="800100" lvl="1" indent="-342900">
              <a:lnSpc>
                <a:spcPct val="150000"/>
              </a:lnSpc>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Workload Security</a:t>
            </a:r>
          </a:p>
          <a:p>
            <a:pPr marL="800100" lvl="1" indent="-342900">
              <a:lnSpc>
                <a:spcPct val="150000"/>
              </a:lnSpc>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VNF Security</a:t>
            </a:r>
          </a:p>
        </p:txBody>
      </p:sp>
    </p:spTree>
    <p:extLst>
      <p:ext uri="{BB962C8B-B14F-4D97-AF65-F5344CB8AC3E}">
        <p14:creationId xmlns:p14="http://schemas.microsoft.com/office/powerpoint/2010/main" val="235081631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81AFA-341F-E141-B346-94C5E6B76B56}"/>
              </a:ext>
            </a:extLst>
          </p:cNvPr>
          <p:cNvSpPr>
            <a:spLocks noGrp="1"/>
          </p:cNvSpPr>
          <p:nvPr>
            <p:ph type="title"/>
          </p:nvPr>
        </p:nvSpPr>
        <p:spPr/>
        <p:txBody>
          <a:bodyPr>
            <a:noAutofit/>
          </a:bodyPr>
          <a:lstStyle/>
          <a:p>
            <a:r>
              <a:rPr lang="en-US" b="1" dirty="0"/>
              <a:t>Discussion Items</a:t>
            </a:r>
            <a:br>
              <a:rPr lang="en-US" dirty="0"/>
            </a:br>
            <a:endParaRPr lang="en-US" dirty="0"/>
          </a:p>
        </p:txBody>
      </p:sp>
      <p:sp>
        <p:nvSpPr>
          <p:cNvPr id="11" name="TextBox 10">
            <a:extLst>
              <a:ext uri="{FF2B5EF4-FFF2-40B4-BE49-F238E27FC236}">
                <a16:creationId xmlns:a16="http://schemas.microsoft.com/office/drawing/2014/main" id="{ADA24D7C-3884-024B-A44A-B39E25D15C2D}"/>
              </a:ext>
            </a:extLst>
          </p:cNvPr>
          <p:cNvSpPr txBox="1"/>
          <p:nvPr/>
        </p:nvSpPr>
        <p:spPr>
          <a:xfrm>
            <a:off x="637903" y="1663582"/>
            <a:ext cx="10256520" cy="2750112"/>
          </a:xfrm>
          <a:prstGeom prst="rect">
            <a:avLst/>
          </a:prstGeom>
          <a:noFill/>
        </p:spPr>
        <p:txBody>
          <a:bodyPr wrap="square" rtlCol="0">
            <a:spAutoFit/>
          </a:bodyPr>
          <a:lstStyle/>
          <a:p>
            <a:pPr lvl="0">
              <a:lnSpc>
                <a:spcPct val="250000"/>
              </a:lnSpc>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Core Infrastructure Initiative badging</a:t>
            </a:r>
          </a:p>
          <a:p>
            <a:pPr lvl="0">
              <a:lnSpc>
                <a:spcPct val="250000"/>
              </a:lnSpc>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Opportunities for collaboration and partnerships in Security</a:t>
            </a:r>
          </a:p>
          <a:p>
            <a:pPr>
              <a:lnSpc>
                <a:spcPct val="250000"/>
              </a:lnSpc>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How security fits within OVP</a:t>
            </a:r>
          </a:p>
          <a:p>
            <a:pPr>
              <a:lnSpc>
                <a:spcPct val="250000"/>
              </a:lnSpc>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Options for Code Quality Scanning</a:t>
            </a:r>
          </a:p>
        </p:txBody>
      </p:sp>
    </p:spTree>
    <p:extLst>
      <p:ext uri="{BB962C8B-B14F-4D97-AF65-F5344CB8AC3E}">
        <p14:creationId xmlns:p14="http://schemas.microsoft.com/office/powerpoint/2010/main" val="2756373664"/>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81AFA-341F-E141-B346-94C5E6B76B56}"/>
              </a:ext>
            </a:extLst>
          </p:cNvPr>
          <p:cNvSpPr>
            <a:spLocks noGrp="1"/>
          </p:cNvSpPr>
          <p:nvPr>
            <p:ph type="title"/>
          </p:nvPr>
        </p:nvSpPr>
        <p:spPr/>
        <p:txBody>
          <a:bodyPr>
            <a:noAutofit/>
          </a:bodyPr>
          <a:lstStyle/>
          <a:p>
            <a:r>
              <a:rPr lang="en-US" b="1" dirty="0"/>
              <a:t>Where we are today?</a:t>
            </a:r>
            <a:br>
              <a:rPr lang="en-US" dirty="0"/>
            </a:br>
            <a:endParaRPr lang="en-US" dirty="0"/>
          </a:p>
        </p:txBody>
      </p:sp>
      <p:sp>
        <p:nvSpPr>
          <p:cNvPr id="11" name="TextBox 10">
            <a:extLst>
              <a:ext uri="{FF2B5EF4-FFF2-40B4-BE49-F238E27FC236}">
                <a16:creationId xmlns:a16="http://schemas.microsoft.com/office/drawing/2014/main" id="{ADA24D7C-3884-024B-A44A-B39E25D15C2D}"/>
              </a:ext>
            </a:extLst>
          </p:cNvPr>
          <p:cNvSpPr txBox="1"/>
          <p:nvPr/>
        </p:nvSpPr>
        <p:spPr>
          <a:xfrm>
            <a:off x="624840" y="1562190"/>
            <a:ext cx="10933886" cy="3139321"/>
          </a:xfrm>
          <a:prstGeom prst="rect">
            <a:avLst/>
          </a:prstGeom>
          <a:noFill/>
        </p:spPr>
        <p:txBody>
          <a:bodyPr wrap="square" rtlCol="0">
            <a:spAutoFit/>
          </a:bodyPr>
          <a:lstStyle/>
          <a:p>
            <a:pPr lvl="0">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The OPNFV Security has CII Best Practices badging</a:t>
            </a:r>
          </a:p>
          <a:p>
            <a:pPr lvl="0">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0">
              <a:defRPr/>
            </a:pPr>
            <a:r>
              <a:rPr lang="en-US" b="1" dirty="0">
                <a:solidFill>
                  <a:srgbClr val="3F3F3F"/>
                </a:solidFill>
                <a:latin typeface="Open Sans" panose="020B0606030504020204"/>
                <a:ea typeface="Open Sans" panose="020B0606030504020204" pitchFamily="34" charset="0"/>
                <a:cs typeface="Open Sans" panose="020B0606030504020204" pitchFamily="34" charset="0"/>
              </a:rPr>
              <a:t>The program is following </a:t>
            </a:r>
            <a:r>
              <a:rPr lang="en-US" b="1" dirty="0">
                <a:latin typeface="Open Sans" panose="020B0606030504020204"/>
                <a:hlinkClick r:id="rId3"/>
              </a:rPr>
              <a:t>Linux Foundation (LF)</a:t>
            </a:r>
            <a:r>
              <a:rPr lang="en-US" b="1" dirty="0">
                <a:latin typeface="Open Sans" panose="020B0606030504020204"/>
              </a:rPr>
              <a:t> </a:t>
            </a:r>
            <a:r>
              <a:rPr lang="en-US" b="1" dirty="0">
                <a:latin typeface="Open Sans" panose="020B0606030504020204"/>
                <a:hlinkClick r:id="rId4"/>
              </a:rPr>
              <a:t>Core Infrastructure Initiative (CII)</a:t>
            </a: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1">
              <a:defRPr/>
            </a:pPr>
            <a:r>
              <a:rPr lang="en-US" dirty="0">
                <a:latin typeface="Open Sans" panose="020B0606030504020204"/>
              </a:rPr>
              <a:t>“Best Practices badge is a way for Free/Libre and Open Source Software (FLOSS) projects to show that they follow best practices. Projects can voluntarily self-certify, at no cost, by using this web application to explain how they follow each best practice. The CII Best Practices Badge is inspired by the many badges available to projects on GitHub. Consumers of the badge can quickly assess which FLOSS projects are following best practices and as a result are more likely to produce higher-quality secure software.”</a:t>
            </a:r>
          </a:p>
          <a:p>
            <a:pPr lvl="1">
              <a:defRPr/>
            </a:pPr>
            <a:endParaRPr lang="en-US" dirty="0">
              <a:latin typeface="Open Sans" panose="020B0606030504020204"/>
            </a:endParaRPr>
          </a:p>
          <a:p>
            <a:pPr lvl="0">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This shows a level of trust between various Linux Foundation projects and our users, we use security-conscience development processes that produce high quality software </a:t>
            </a:r>
          </a:p>
        </p:txBody>
      </p:sp>
      <p:sp>
        <p:nvSpPr>
          <p:cNvPr id="53" name="Rectangle 52">
            <a:extLst>
              <a:ext uri="{FF2B5EF4-FFF2-40B4-BE49-F238E27FC236}">
                <a16:creationId xmlns:a16="http://schemas.microsoft.com/office/drawing/2014/main" id="{E38D1D66-78C0-3E4E-9DA5-F05CDCFF5F6C}"/>
              </a:ext>
            </a:extLst>
          </p:cNvPr>
          <p:cNvSpPr/>
          <p:nvPr/>
        </p:nvSpPr>
        <p:spPr>
          <a:xfrm>
            <a:off x="1108428" y="5655398"/>
            <a:ext cx="4240812" cy="646331"/>
          </a:xfrm>
          <a:prstGeom prst="rect">
            <a:avLst/>
          </a:prstGeom>
        </p:spPr>
        <p:txBody>
          <a:bodyPr wrap="square">
            <a:spAutoFit/>
          </a:bodyPr>
          <a:lstStyle/>
          <a:p>
            <a:pPr marL="171450" indent="-171450">
              <a:buFont typeface="Arial" panose="020B0604020202020204" pitchFamily="34" charset="0"/>
              <a:buChar char="•"/>
            </a:pPr>
            <a:r>
              <a:rPr lang="en-US" sz="1200" dirty="0">
                <a:latin typeface="Calibri" panose="020F0502020204030204" pitchFamily="34" charset="0"/>
                <a:hlinkClick r:id="rId5"/>
              </a:rPr>
              <a:t>https://bestpractices.coreinfrastructure.org</a:t>
            </a:r>
            <a:endParaRPr lang="en-US" sz="1200" dirty="0">
              <a:latin typeface="Calibri" panose="020F0502020204030204" pitchFamily="34" charset="0"/>
            </a:endParaRPr>
          </a:p>
          <a:p>
            <a:pPr marL="171450" indent="-171450">
              <a:buFont typeface="Arial" panose="020B0604020202020204" pitchFamily="34" charset="0"/>
              <a:buChar char="•"/>
            </a:pPr>
            <a:r>
              <a:rPr lang="en-US" sz="1200" dirty="0">
                <a:latin typeface="Calibri" panose="020F0502020204030204" pitchFamily="34" charset="0"/>
                <a:hlinkClick r:id="rId6"/>
              </a:rPr>
              <a:t>https://wiki.opnfv.org/display/security/Security+Home</a:t>
            </a:r>
            <a:endParaRPr lang="en-US" sz="1200" dirty="0">
              <a:latin typeface="Calibri" panose="020F0502020204030204" pitchFamily="34" charset="0"/>
            </a:endParaRPr>
          </a:p>
          <a:p>
            <a:endParaRPr lang="en-US" sz="1200" dirty="0">
              <a:latin typeface="Calibri" panose="020F0502020204030204" pitchFamily="34" charset="0"/>
            </a:endParaRPr>
          </a:p>
        </p:txBody>
      </p:sp>
      <p:pic>
        <p:nvPicPr>
          <p:cNvPr id="3" name="Picture 2">
            <a:extLst>
              <a:ext uri="{FF2B5EF4-FFF2-40B4-BE49-F238E27FC236}">
                <a16:creationId xmlns:a16="http://schemas.microsoft.com/office/drawing/2014/main" id="{195761B6-5DCC-42FC-86B3-CCB4206875CD}"/>
              </a:ext>
            </a:extLst>
          </p:cNvPr>
          <p:cNvPicPr>
            <a:picLocks noChangeAspect="1"/>
          </p:cNvPicPr>
          <p:nvPr/>
        </p:nvPicPr>
        <p:blipFill>
          <a:blip r:embed="rId7"/>
          <a:stretch>
            <a:fillRect/>
          </a:stretch>
        </p:blipFill>
        <p:spPr>
          <a:xfrm>
            <a:off x="9554679" y="55723"/>
            <a:ext cx="2333399" cy="2166269"/>
          </a:xfrm>
          <a:prstGeom prst="rect">
            <a:avLst/>
          </a:prstGeom>
        </p:spPr>
      </p:pic>
    </p:spTree>
    <p:extLst>
      <p:ext uri="{BB962C8B-B14F-4D97-AF65-F5344CB8AC3E}">
        <p14:creationId xmlns:p14="http://schemas.microsoft.com/office/powerpoint/2010/main" val="243464532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81AFA-341F-E141-B346-94C5E6B76B56}"/>
              </a:ext>
            </a:extLst>
          </p:cNvPr>
          <p:cNvSpPr>
            <a:spLocks noGrp="1"/>
          </p:cNvSpPr>
          <p:nvPr>
            <p:ph type="title"/>
          </p:nvPr>
        </p:nvSpPr>
        <p:spPr>
          <a:xfrm>
            <a:off x="624840" y="365126"/>
            <a:ext cx="5876544" cy="935674"/>
          </a:xfrm>
        </p:spPr>
        <p:txBody>
          <a:bodyPr>
            <a:noAutofit/>
          </a:bodyPr>
          <a:lstStyle/>
          <a:p>
            <a:r>
              <a:rPr lang="en-US" b="1" dirty="0"/>
              <a:t>Who is using the Core Infrastructure initiative badging?</a:t>
            </a:r>
            <a:br>
              <a:rPr lang="en-US" dirty="0"/>
            </a:br>
            <a:endParaRPr lang="en-US" dirty="0"/>
          </a:p>
        </p:txBody>
      </p:sp>
      <p:sp>
        <p:nvSpPr>
          <p:cNvPr id="11" name="TextBox 10">
            <a:extLst>
              <a:ext uri="{FF2B5EF4-FFF2-40B4-BE49-F238E27FC236}">
                <a16:creationId xmlns:a16="http://schemas.microsoft.com/office/drawing/2014/main" id="{ADA24D7C-3884-024B-A44A-B39E25D15C2D}"/>
              </a:ext>
            </a:extLst>
          </p:cNvPr>
          <p:cNvSpPr txBox="1"/>
          <p:nvPr/>
        </p:nvSpPr>
        <p:spPr>
          <a:xfrm>
            <a:off x="624840" y="1516470"/>
            <a:ext cx="5666232" cy="3416320"/>
          </a:xfrm>
          <a:prstGeom prst="rect">
            <a:avLst/>
          </a:prstGeom>
          <a:noFill/>
        </p:spPr>
        <p:txBody>
          <a:bodyPr wrap="square" rtlCol="0">
            <a:spAutoFit/>
          </a:bodyPr>
          <a:lstStyle/>
          <a:p>
            <a:pPr lvl="1">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Sponsored by the Linux Foundation</a:t>
            </a:r>
          </a:p>
          <a:p>
            <a:pPr lvl="1">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1">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Widespread adoption</a:t>
            </a:r>
          </a:p>
          <a:p>
            <a:pPr lvl="1">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1">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1">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Includes:</a:t>
            </a:r>
          </a:p>
          <a:p>
            <a:pPr marL="742950" lvl="1"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OPNFV</a:t>
            </a:r>
          </a:p>
          <a:p>
            <a:pPr marL="742950" lvl="1"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OpenStack</a:t>
            </a:r>
          </a:p>
          <a:p>
            <a:pPr marL="742950" lvl="1"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ONAP</a:t>
            </a:r>
          </a:p>
          <a:p>
            <a:pPr marL="742950" lvl="1"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Kubernetes</a:t>
            </a:r>
          </a:p>
          <a:p>
            <a:pPr marL="742950" lvl="1" indent="-285750">
              <a:buFont typeface="Arial" panose="020B0604020202020204" pitchFamily="34" charset="0"/>
              <a:buChar char="•"/>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1">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5" name="Picture 4">
            <a:extLst>
              <a:ext uri="{FF2B5EF4-FFF2-40B4-BE49-F238E27FC236}">
                <a16:creationId xmlns:a16="http://schemas.microsoft.com/office/drawing/2014/main" id="{52DD6842-F704-492B-AEAB-5A8B9021805A}"/>
              </a:ext>
            </a:extLst>
          </p:cNvPr>
          <p:cNvPicPr>
            <a:picLocks noChangeAspect="1"/>
          </p:cNvPicPr>
          <p:nvPr/>
        </p:nvPicPr>
        <p:blipFill>
          <a:blip r:embed="rId3"/>
          <a:stretch>
            <a:fillRect/>
          </a:stretch>
        </p:blipFill>
        <p:spPr>
          <a:xfrm>
            <a:off x="6748273" y="390098"/>
            <a:ext cx="4710684" cy="5729483"/>
          </a:xfrm>
          <a:prstGeom prst="rect">
            <a:avLst/>
          </a:prstGeom>
        </p:spPr>
      </p:pic>
    </p:spTree>
    <p:extLst>
      <p:ext uri="{BB962C8B-B14F-4D97-AF65-F5344CB8AC3E}">
        <p14:creationId xmlns:p14="http://schemas.microsoft.com/office/powerpoint/2010/main" val="728682888"/>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81AFA-341F-E141-B346-94C5E6B76B56}"/>
              </a:ext>
            </a:extLst>
          </p:cNvPr>
          <p:cNvSpPr>
            <a:spLocks noGrp="1"/>
          </p:cNvSpPr>
          <p:nvPr>
            <p:ph type="title"/>
          </p:nvPr>
        </p:nvSpPr>
        <p:spPr>
          <a:xfrm>
            <a:off x="624840" y="365126"/>
            <a:ext cx="10933886" cy="935674"/>
          </a:xfrm>
        </p:spPr>
        <p:txBody>
          <a:bodyPr>
            <a:noAutofit/>
          </a:bodyPr>
          <a:lstStyle/>
          <a:p>
            <a:r>
              <a:rPr lang="en-US" b="1" dirty="0"/>
              <a:t>What are our opportunities in partnerships?</a:t>
            </a:r>
            <a:br>
              <a:rPr lang="en-US" dirty="0"/>
            </a:br>
            <a:endParaRPr lang="en-US" dirty="0"/>
          </a:p>
        </p:txBody>
      </p:sp>
      <p:sp>
        <p:nvSpPr>
          <p:cNvPr id="11" name="TextBox 10">
            <a:extLst>
              <a:ext uri="{FF2B5EF4-FFF2-40B4-BE49-F238E27FC236}">
                <a16:creationId xmlns:a16="http://schemas.microsoft.com/office/drawing/2014/main" id="{ADA24D7C-3884-024B-A44A-B39E25D15C2D}"/>
              </a:ext>
            </a:extLst>
          </p:cNvPr>
          <p:cNvSpPr txBox="1"/>
          <p:nvPr/>
        </p:nvSpPr>
        <p:spPr>
          <a:xfrm>
            <a:off x="624840" y="1562190"/>
            <a:ext cx="10933886" cy="4247317"/>
          </a:xfrm>
          <a:prstGeom prst="rect">
            <a:avLst/>
          </a:prstGeom>
          <a:noFill/>
        </p:spPr>
        <p:txBody>
          <a:bodyPr wrap="square" rtlCol="0">
            <a:spAutoFit/>
          </a:bodyPr>
          <a:lstStyle/>
          <a:p>
            <a:pPr lvl="0">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Develop a functional security test life cycle that can be used to ensure security compliance within the OVP process:</a:t>
            </a:r>
          </a:p>
          <a:p>
            <a:pPr lvl="0">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0">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Become an active participant in the OPNFV Security Working Group, focus on functional test case creation</a:t>
            </a:r>
          </a:p>
          <a:p>
            <a:pPr lvl="0">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0">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Create testing tickets &amp; artifacts &gt; slotting tests to releases &gt; managing backlog</a:t>
            </a:r>
          </a:p>
          <a:p>
            <a:pPr marL="285750" lvl="0"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Platform </a:t>
            </a:r>
          </a:p>
          <a:p>
            <a:pPr marL="742950" lvl="1"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For Reference Implementation 1, work with OpenStack</a:t>
            </a:r>
          </a:p>
          <a:p>
            <a:pPr marL="285750" lvl="0" indent="-285750">
              <a:buFont typeface="Arial" panose="020B0604020202020204" pitchFamily="34" charset="0"/>
              <a:buChar char="•"/>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marL="285750" lvl="0"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Workload/Operator</a:t>
            </a:r>
          </a:p>
          <a:p>
            <a:pPr marL="742950" lvl="1"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CNTT member’s best practices (Sweet Spot)</a:t>
            </a:r>
          </a:p>
          <a:p>
            <a:pPr marL="742950" lvl="1" indent="-285750">
              <a:buFont typeface="Arial" panose="020B0604020202020204" pitchFamily="34" charset="0"/>
              <a:buChar char="•"/>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marL="285750" lvl="0"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VNF</a:t>
            </a:r>
          </a:p>
          <a:p>
            <a:pPr marL="742950" lvl="1"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Partner with ONAP and with VNF vendors on development practices </a:t>
            </a:r>
          </a:p>
          <a:p>
            <a:pPr marL="742950" lvl="1" indent="-285750">
              <a:buFont typeface="Arial" panose="020B0604020202020204" pitchFamily="34" charset="0"/>
              <a:buChar char="•"/>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ONAP has a large head start in developing VNF security test cases</a:t>
            </a:r>
          </a:p>
        </p:txBody>
      </p:sp>
      <p:pic>
        <p:nvPicPr>
          <p:cNvPr id="4" name="Picture 3" descr="A picture containing object, indoor&#10;&#10;Description automatically generated">
            <a:extLst>
              <a:ext uri="{FF2B5EF4-FFF2-40B4-BE49-F238E27FC236}">
                <a16:creationId xmlns:a16="http://schemas.microsoft.com/office/drawing/2014/main" id="{0B6A2198-1F41-43E7-A9E8-4E43FC867E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7653" y="2911151"/>
            <a:ext cx="7638716" cy="3442024"/>
          </a:xfrm>
          <a:prstGeom prst="rect">
            <a:avLst/>
          </a:prstGeom>
        </p:spPr>
      </p:pic>
    </p:spTree>
    <p:extLst>
      <p:ext uri="{BB962C8B-B14F-4D97-AF65-F5344CB8AC3E}">
        <p14:creationId xmlns:p14="http://schemas.microsoft.com/office/powerpoint/2010/main" val="7794341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7" name="Connector: Elbow 72">
            <a:extLst>
              <a:ext uri="{FF2B5EF4-FFF2-40B4-BE49-F238E27FC236}">
                <a16:creationId xmlns:a16="http://schemas.microsoft.com/office/drawing/2014/main" id="{19A98FDF-DD2E-4230-8203-492CBBA2C1D0}"/>
              </a:ext>
            </a:extLst>
          </p:cNvPr>
          <p:cNvCxnSpPr>
            <a:cxnSpLocks/>
          </p:cNvCxnSpPr>
          <p:nvPr/>
        </p:nvCxnSpPr>
        <p:spPr>
          <a:xfrm rot="16200000" flipV="1">
            <a:off x="5832374" y="-2968391"/>
            <a:ext cx="733143" cy="10243761"/>
          </a:xfrm>
          <a:prstGeom prst="bentConnector4">
            <a:avLst>
              <a:gd name="adj1" fmla="val 205782"/>
              <a:gd name="adj2" fmla="val 104557"/>
            </a:avLst>
          </a:prstGeom>
          <a:noFill/>
          <a:ln w="38100" cap="flat" cmpd="sng" algn="ctr">
            <a:solidFill>
              <a:sysClr val="windowText" lastClr="000000"/>
            </a:solidFill>
            <a:prstDash val="sysDot"/>
            <a:miter lim="800000"/>
            <a:tailEnd type="triangle"/>
          </a:ln>
          <a:effectLst/>
        </p:spPr>
      </p:cxnSp>
      <p:cxnSp>
        <p:nvCxnSpPr>
          <p:cNvPr id="205" name="Connector: Elbow 45">
            <a:extLst>
              <a:ext uri="{FF2B5EF4-FFF2-40B4-BE49-F238E27FC236}">
                <a16:creationId xmlns:a16="http://schemas.microsoft.com/office/drawing/2014/main" id="{233C3621-E9BE-4501-BB0C-7D37C10DDF78}"/>
              </a:ext>
            </a:extLst>
          </p:cNvPr>
          <p:cNvCxnSpPr>
            <a:cxnSpLocks/>
            <a:stCxn id="116" idx="2"/>
            <a:endCxn id="96" idx="1"/>
          </p:cNvCxnSpPr>
          <p:nvPr/>
        </p:nvCxnSpPr>
        <p:spPr>
          <a:xfrm rot="16200000" flipH="1">
            <a:off x="4944268" y="4631742"/>
            <a:ext cx="1490564" cy="436504"/>
          </a:xfrm>
          <a:prstGeom prst="bentConnector2">
            <a:avLst/>
          </a:prstGeom>
          <a:noFill/>
          <a:ln w="38100" cap="flat" cmpd="sng" algn="ctr">
            <a:solidFill>
              <a:sysClr val="windowText" lastClr="000000"/>
            </a:solidFill>
            <a:prstDash val="sysDot"/>
            <a:miter lim="800000"/>
            <a:tailEnd type="triangle"/>
          </a:ln>
          <a:effectLst/>
        </p:spPr>
      </p:cxnSp>
      <p:sp>
        <p:nvSpPr>
          <p:cNvPr id="132" name="Rectangle 131">
            <a:extLst>
              <a:ext uri="{FF2B5EF4-FFF2-40B4-BE49-F238E27FC236}">
                <a16:creationId xmlns:a16="http://schemas.microsoft.com/office/drawing/2014/main" id="{42A3D520-E670-48A0-9245-F4EBD3D384F2}"/>
              </a:ext>
            </a:extLst>
          </p:cNvPr>
          <p:cNvSpPr/>
          <p:nvPr/>
        </p:nvSpPr>
        <p:spPr>
          <a:xfrm>
            <a:off x="4969009" y="4642184"/>
            <a:ext cx="992665" cy="415498"/>
          </a:xfrm>
          <a:prstGeom prst="rect">
            <a:avLst/>
          </a:prstGeom>
          <a:solidFill>
            <a:schemeClr val="bg1"/>
          </a:solidFill>
        </p:spPr>
        <p:txBody>
          <a:bodyPr wrap="squar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000000"/>
                </a:solidFill>
                <a:effectLst/>
                <a:uLnTx/>
                <a:uFillTx/>
                <a:latin typeface="Open Sans"/>
                <a:cs typeface="ATT Aleck Cd" panose="020B0506020203020204" pitchFamily="34" charset="0"/>
              </a:rPr>
              <a:t>VNF Candidate</a:t>
            </a:r>
            <a:endParaRPr kumimoji="0" lang="en-US" sz="1050" b="1" i="0" u="none" strike="noStrike" kern="0" cap="none" spc="0" normalizeH="0" baseline="0" noProof="0" dirty="0">
              <a:ln>
                <a:noFill/>
              </a:ln>
              <a:solidFill>
                <a:srgbClr val="000000"/>
              </a:solidFill>
              <a:effectLst/>
              <a:uLnTx/>
              <a:uFillTx/>
              <a:latin typeface="Open Sans"/>
            </a:endParaRPr>
          </a:p>
        </p:txBody>
      </p:sp>
      <p:grpSp>
        <p:nvGrpSpPr>
          <p:cNvPr id="154" name="Group 153">
            <a:extLst>
              <a:ext uri="{FF2B5EF4-FFF2-40B4-BE49-F238E27FC236}">
                <a16:creationId xmlns:a16="http://schemas.microsoft.com/office/drawing/2014/main" id="{1C7F95D9-D98D-4DFA-9C88-6B54BEB68FCD}"/>
              </a:ext>
            </a:extLst>
          </p:cNvPr>
          <p:cNvGrpSpPr/>
          <p:nvPr/>
        </p:nvGrpSpPr>
        <p:grpSpPr>
          <a:xfrm>
            <a:off x="1343175" y="2135358"/>
            <a:ext cx="419208" cy="387392"/>
            <a:chOff x="2161730" y="1371392"/>
            <a:chExt cx="716288" cy="649224"/>
          </a:xfrm>
          <a:solidFill>
            <a:schemeClr val="bg1"/>
          </a:solidFill>
        </p:grpSpPr>
        <p:sp>
          <p:nvSpPr>
            <p:cNvPr id="155" name="Rectangle: Rounded Corners 48">
              <a:extLst>
                <a:ext uri="{FF2B5EF4-FFF2-40B4-BE49-F238E27FC236}">
                  <a16:creationId xmlns:a16="http://schemas.microsoft.com/office/drawing/2014/main" id="{3A7B3FE0-D6C0-475B-B50B-CA6FF519627C}"/>
                </a:ext>
              </a:extLst>
            </p:cNvPr>
            <p:cNvSpPr/>
            <p:nvPr/>
          </p:nvSpPr>
          <p:spPr>
            <a:xfrm>
              <a:off x="2375412" y="1539919"/>
              <a:ext cx="502606" cy="281132"/>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endParaRPr lang="en-US" dirty="0">
                <a:solidFill>
                  <a:srgbClr val="FFFFFF"/>
                </a:solidFill>
                <a:latin typeface="Open Sans"/>
              </a:endParaRPr>
            </a:p>
          </p:txBody>
        </p:sp>
        <p:pic>
          <p:nvPicPr>
            <p:cNvPr id="156" name="Picture 155">
              <a:extLst>
                <a:ext uri="{FF2B5EF4-FFF2-40B4-BE49-F238E27FC236}">
                  <a16:creationId xmlns:a16="http://schemas.microsoft.com/office/drawing/2014/main" id="{893804B4-FEE3-4DC3-B9F9-B8305ECACF73}"/>
                </a:ext>
              </a:extLst>
            </p:cNvPr>
            <p:cNvPicPr>
              <a:picLocks noChangeAspect="1"/>
            </p:cNvPicPr>
            <p:nvPr/>
          </p:nvPicPr>
          <p:blipFill>
            <a:blip r:embed="rId3" cstate="print">
              <a:clrChange>
                <a:clrFrom>
                  <a:srgbClr val="000000">
                    <a:alpha val="0"/>
                  </a:srgbClr>
                </a:clrFrom>
                <a:clrTo>
                  <a:srgbClr val="000000">
                    <a:alpha val="0"/>
                  </a:srgbClr>
                </a:clrTo>
              </a:clrChange>
              <a:grayscl/>
              <a:extLst>
                <a:ext uri="{28A0092B-C50C-407E-A947-70E740481C1C}">
                  <a14:useLocalDpi xmlns:a14="http://schemas.microsoft.com/office/drawing/2010/main" val="0"/>
                </a:ext>
              </a:extLst>
            </a:blip>
            <a:stretch>
              <a:fillRect/>
            </a:stretch>
          </p:blipFill>
          <p:spPr>
            <a:xfrm>
              <a:off x="2161730" y="1371392"/>
              <a:ext cx="649224" cy="649224"/>
            </a:xfrm>
            <a:prstGeom prst="rect">
              <a:avLst/>
            </a:prstGeom>
            <a:grpFill/>
          </p:spPr>
        </p:pic>
      </p:grpSp>
      <p:cxnSp>
        <p:nvCxnSpPr>
          <p:cNvPr id="161" name="Straight Arrow Connector 160">
            <a:extLst>
              <a:ext uri="{FF2B5EF4-FFF2-40B4-BE49-F238E27FC236}">
                <a16:creationId xmlns:a16="http://schemas.microsoft.com/office/drawing/2014/main" id="{0C58384F-2042-421B-9778-6FE86A1710C9}"/>
              </a:ext>
            </a:extLst>
          </p:cNvPr>
          <p:cNvCxnSpPr>
            <a:cxnSpLocks/>
            <a:endCxn id="158" idx="1"/>
          </p:cNvCxnSpPr>
          <p:nvPr/>
        </p:nvCxnSpPr>
        <p:spPr>
          <a:xfrm flipV="1">
            <a:off x="10518794" y="5520681"/>
            <a:ext cx="567383" cy="1"/>
          </a:xfrm>
          <a:prstGeom prst="straightConnector1">
            <a:avLst/>
          </a:prstGeom>
          <a:noFill/>
          <a:ln w="38100" cap="flat" cmpd="sng" algn="ctr">
            <a:solidFill>
              <a:sysClr val="windowText" lastClr="000000"/>
            </a:solidFill>
            <a:prstDash val="sysDot"/>
            <a:miter lim="800000"/>
            <a:tailEnd type="triangle"/>
          </a:ln>
          <a:effectLst/>
        </p:spPr>
      </p:cxnSp>
      <p:pic>
        <p:nvPicPr>
          <p:cNvPr id="34" name="Picture 33"/>
          <p:cNvPicPr>
            <a:picLocks noChangeAspect="1"/>
          </p:cNvPicPr>
          <p:nvPr/>
        </p:nvPicPr>
        <p:blipFill>
          <a:blip r:embed="rId4"/>
          <a:stretch>
            <a:fillRect/>
          </a:stretch>
        </p:blipFill>
        <p:spPr>
          <a:xfrm>
            <a:off x="8153360" y="4084982"/>
            <a:ext cx="225572" cy="475529"/>
          </a:xfrm>
          <a:prstGeom prst="rect">
            <a:avLst/>
          </a:prstGeom>
        </p:spPr>
      </p:pic>
      <p:sp>
        <p:nvSpPr>
          <p:cNvPr id="8" name="Title 3" title="Title slide option 1">
            <a:extLst>
              <a:ext uri="{FF2B5EF4-FFF2-40B4-BE49-F238E27FC236}">
                <a16:creationId xmlns:a16="http://schemas.microsoft.com/office/drawing/2014/main" id="{B4517431-4AB4-485F-B9B0-C02A9541D674}"/>
              </a:ext>
            </a:extLst>
          </p:cNvPr>
          <p:cNvSpPr txBox="1">
            <a:spLocks/>
          </p:cNvSpPr>
          <p:nvPr/>
        </p:nvSpPr>
        <p:spPr>
          <a:xfrm>
            <a:off x="-2787" y="96206"/>
            <a:ext cx="12185650" cy="593083"/>
          </a:xfrm>
          <a:prstGeom prst="rect">
            <a:avLst/>
          </a:prstGeom>
        </p:spPr>
        <p:txBody>
          <a:bodyPr vert="horz" lIns="0" tIns="0" rIns="0" bIns="0" rtlCol="0" anchor="ctr">
            <a:noAutofit/>
          </a:bodyPr>
          <a:lstStyle>
            <a:defPPr>
              <a:defRPr lang="en-US"/>
            </a:defPPr>
            <a:lvl1pPr>
              <a:lnSpc>
                <a:spcPct val="110000"/>
              </a:lnSpc>
              <a:spcBef>
                <a:spcPct val="0"/>
              </a:spcBef>
              <a:spcAft>
                <a:spcPts val="1000"/>
              </a:spcAft>
              <a:buNone/>
              <a:defRPr sz="3300">
                <a:solidFill>
                  <a:schemeClr val="bg1"/>
                </a:solidFill>
                <a:latin typeface="ClearviewATT" panose="020B0506030500020004" pitchFamily="34" charset="0"/>
                <a:ea typeface="+mj-ea"/>
                <a:cs typeface="+mj-cs"/>
              </a:defRPr>
            </a:lvl1pPr>
          </a:lstStyle>
          <a:p>
            <a:pPr algn="ctr" defTabSz="457200">
              <a:defRPr/>
            </a:pPr>
            <a:r>
              <a:rPr lang="en-US" sz="3200" dirty="0">
                <a:solidFill>
                  <a:srgbClr val="000000"/>
                </a:solidFill>
                <a:latin typeface="Open Sans"/>
                <a:cs typeface="ATT Aleck Sans" panose="020B0503020203020204" pitchFamily="34" charset="0"/>
              </a:rPr>
              <a:t>CNTT NFVI LIFECYCLE FRAMEWORK</a:t>
            </a:r>
          </a:p>
        </p:txBody>
      </p:sp>
      <p:sp>
        <p:nvSpPr>
          <p:cNvPr id="74" name="Slide Number Placeholder 1">
            <a:extLst>
              <a:ext uri="{FF2B5EF4-FFF2-40B4-BE49-F238E27FC236}">
                <a16:creationId xmlns:a16="http://schemas.microsoft.com/office/drawing/2014/main" id="{B9DFB5BC-8164-4253-9286-5C7F11D38962}"/>
              </a:ext>
            </a:extLst>
          </p:cNvPr>
          <p:cNvSpPr>
            <a:spLocks noGrp="1"/>
          </p:cNvSpPr>
          <p:nvPr>
            <p:ph type="sldNum" sz="quarter" idx="11"/>
          </p:nvPr>
        </p:nvSpPr>
        <p:spPr>
          <a:xfrm>
            <a:off x="227620" y="6579366"/>
            <a:ext cx="294066" cy="224731"/>
          </a:xfrm>
        </p:spPr>
        <p:txBody>
          <a:bodyPr anchor="ctr"/>
          <a:lstStyle/>
          <a:p>
            <a:pPr defTabSz="914126">
              <a:defRPr/>
            </a:pPr>
            <a:fld id="{12CB907E-C602-C34B-93F7-CA9E40714286}" type="slidenum">
              <a:rPr lang="en-US">
                <a:solidFill>
                  <a:srgbClr val="000000"/>
                </a:solidFill>
                <a:latin typeface="Open Sans"/>
              </a:rPr>
              <a:pPr defTabSz="914126">
                <a:defRPr/>
              </a:pPr>
              <a:t>7</a:t>
            </a:fld>
            <a:r>
              <a:rPr lang="en-US" dirty="0">
                <a:solidFill>
                  <a:srgbClr val="000000"/>
                </a:solidFill>
                <a:latin typeface="Open Sans"/>
              </a:rPr>
              <a:t> </a:t>
            </a:r>
          </a:p>
        </p:txBody>
      </p:sp>
      <p:sp>
        <p:nvSpPr>
          <p:cNvPr id="42" name="Rectangle 41">
            <a:extLst>
              <a:ext uri="{FF2B5EF4-FFF2-40B4-BE49-F238E27FC236}">
                <a16:creationId xmlns:a16="http://schemas.microsoft.com/office/drawing/2014/main" id="{3E4B011F-B902-4B36-8FC9-2A87D0F18721}"/>
              </a:ext>
            </a:extLst>
          </p:cNvPr>
          <p:cNvSpPr/>
          <p:nvPr/>
        </p:nvSpPr>
        <p:spPr>
          <a:xfrm>
            <a:off x="1077064" y="2510904"/>
            <a:ext cx="3442937" cy="639298"/>
          </a:xfrm>
          <a:prstGeom prst="rect">
            <a:avLst/>
          </a:prstGeom>
          <a:solidFill>
            <a:schemeClr val="bg1">
              <a:lumMod val="65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defRPr/>
            </a:pPr>
            <a:endParaRPr lang="en-US" dirty="0">
              <a:solidFill>
                <a:srgbClr val="000000"/>
              </a:solidFill>
              <a:latin typeface="Open Sans"/>
              <a:cs typeface="ATT Aleck Cd" panose="020B0506020203020204" pitchFamily="34" charset="0"/>
            </a:endParaRPr>
          </a:p>
        </p:txBody>
      </p:sp>
      <p:sp>
        <p:nvSpPr>
          <p:cNvPr id="6" name="TextBox 5">
            <a:extLst>
              <a:ext uri="{FF2B5EF4-FFF2-40B4-BE49-F238E27FC236}">
                <a16:creationId xmlns:a16="http://schemas.microsoft.com/office/drawing/2014/main" id="{743D1150-A3DE-4FE8-8D22-DF027676AD8D}"/>
              </a:ext>
            </a:extLst>
          </p:cNvPr>
          <p:cNvSpPr txBox="1"/>
          <p:nvPr/>
        </p:nvSpPr>
        <p:spPr>
          <a:xfrm>
            <a:off x="1853538" y="2936654"/>
            <a:ext cx="2666461" cy="252793"/>
          </a:xfrm>
          <a:prstGeom prst="rect">
            <a:avLst/>
          </a:prstGeom>
          <a:noFill/>
          <a:ln>
            <a:noFill/>
          </a:ln>
        </p:spPr>
        <p:txBody>
          <a:bodyPr wrap="square" lIns="0" tIns="0" rIns="0" bIns="0" rtlCol="0" anchor="ctr">
            <a:noAutofit/>
          </a:bodyPr>
          <a:lstStyle/>
          <a:p>
            <a:pPr algn="ctr" defTabSz="457200">
              <a:defRPr/>
            </a:pPr>
            <a:r>
              <a:rPr lang="en-US" sz="1100" b="1" dirty="0">
                <a:solidFill>
                  <a:schemeClr val="bg1"/>
                </a:solidFill>
                <a:latin typeface="Open Sans"/>
                <a:cs typeface="ATT Aleck Cd" panose="020B0506020203020204" pitchFamily="34" charset="0"/>
              </a:rPr>
              <a:t>Reference Architectures</a:t>
            </a:r>
          </a:p>
        </p:txBody>
      </p:sp>
      <p:sp>
        <p:nvSpPr>
          <p:cNvPr id="7" name="Rectangle: Rounded Corners 6">
            <a:extLst>
              <a:ext uri="{FF2B5EF4-FFF2-40B4-BE49-F238E27FC236}">
                <a16:creationId xmlns:a16="http://schemas.microsoft.com/office/drawing/2014/main" id="{CE67EF2E-6B94-488C-8C41-C9AAF48ED706}"/>
              </a:ext>
            </a:extLst>
          </p:cNvPr>
          <p:cNvSpPr/>
          <p:nvPr/>
        </p:nvSpPr>
        <p:spPr>
          <a:xfrm>
            <a:off x="2036511" y="2577646"/>
            <a:ext cx="557939" cy="353052"/>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400" dirty="0">
                <a:solidFill>
                  <a:srgbClr val="FFFFFF"/>
                </a:solidFill>
                <a:latin typeface="Open Sans"/>
              </a:rPr>
              <a:t>RA 1</a:t>
            </a:r>
          </a:p>
        </p:txBody>
      </p:sp>
      <p:sp>
        <p:nvSpPr>
          <p:cNvPr id="44" name="Rectangle: Rounded Corners 43">
            <a:extLst>
              <a:ext uri="{FF2B5EF4-FFF2-40B4-BE49-F238E27FC236}">
                <a16:creationId xmlns:a16="http://schemas.microsoft.com/office/drawing/2014/main" id="{E524C680-481D-4466-8C79-B67A980F21AC}"/>
              </a:ext>
            </a:extLst>
          </p:cNvPr>
          <p:cNvSpPr/>
          <p:nvPr/>
        </p:nvSpPr>
        <p:spPr>
          <a:xfrm>
            <a:off x="2906583" y="2577646"/>
            <a:ext cx="557939" cy="353052"/>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400" dirty="0">
                <a:solidFill>
                  <a:srgbClr val="FFFFFF"/>
                </a:solidFill>
                <a:latin typeface="Open Sans"/>
              </a:rPr>
              <a:t>RA  2</a:t>
            </a:r>
          </a:p>
        </p:txBody>
      </p:sp>
      <p:sp>
        <p:nvSpPr>
          <p:cNvPr id="45" name="Rectangle: Rounded Corners 44">
            <a:extLst>
              <a:ext uri="{FF2B5EF4-FFF2-40B4-BE49-F238E27FC236}">
                <a16:creationId xmlns:a16="http://schemas.microsoft.com/office/drawing/2014/main" id="{0B867C23-E1B3-4C92-A4D4-04050B920586}"/>
              </a:ext>
            </a:extLst>
          </p:cNvPr>
          <p:cNvSpPr/>
          <p:nvPr/>
        </p:nvSpPr>
        <p:spPr>
          <a:xfrm>
            <a:off x="3776655" y="2577646"/>
            <a:ext cx="557939" cy="353052"/>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400" dirty="0">
                <a:solidFill>
                  <a:srgbClr val="FFFFFF"/>
                </a:solidFill>
                <a:latin typeface="Open Sans"/>
              </a:rPr>
              <a:t>RA 3</a:t>
            </a:r>
          </a:p>
        </p:txBody>
      </p:sp>
      <p:grpSp>
        <p:nvGrpSpPr>
          <p:cNvPr id="2" name="Group 1"/>
          <p:cNvGrpSpPr/>
          <p:nvPr/>
        </p:nvGrpSpPr>
        <p:grpSpPr>
          <a:xfrm>
            <a:off x="1448349" y="3805615"/>
            <a:ext cx="2688378" cy="2603416"/>
            <a:chOff x="1490540" y="3938904"/>
            <a:chExt cx="2688378" cy="2603416"/>
          </a:xfrm>
        </p:grpSpPr>
        <p:sp>
          <p:nvSpPr>
            <p:cNvPr id="99" name="Isosceles Triangle 98">
              <a:extLst>
                <a:ext uri="{FF2B5EF4-FFF2-40B4-BE49-F238E27FC236}">
                  <a16:creationId xmlns:a16="http://schemas.microsoft.com/office/drawing/2014/main" id="{1B1EA1E2-4660-481F-8984-61F45753360E}"/>
                </a:ext>
              </a:extLst>
            </p:cNvPr>
            <p:cNvSpPr/>
            <p:nvPr/>
          </p:nvSpPr>
          <p:spPr>
            <a:xfrm>
              <a:off x="1492523" y="3938904"/>
              <a:ext cx="2686395" cy="386678"/>
            </a:xfrm>
            <a:prstGeom prst="triangle">
              <a:avLst/>
            </a:prstGeom>
            <a:solidFill>
              <a:schemeClr val="bg1">
                <a:lumMod val="65000"/>
              </a:schemeClr>
            </a:solidFill>
            <a:ln>
              <a:noFill/>
            </a:ln>
            <a:effectLst>
              <a:innerShdw blurRad="63500" dist="50800" dir="135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endParaRPr lang="en-US" dirty="0">
                <a:solidFill>
                  <a:srgbClr val="FFFFFF"/>
                </a:solidFill>
                <a:latin typeface="Open Sans"/>
              </a:endParaRPr>
            </a:p>
          </p:txBody>
        </p:sp>
        <p:sp>
          <p:nvSpPr>
            <p:cNvPr id="126" name="Rectangle 125">
              <a:extLst>
                <a:ext uri="{FF2B5EF4-FFF2-40B4-BE49-F238E27FC236}">
                  <a16:creationId xmlns:a16="http://schemas.microsoft.com/office/drawing/2014/main" id="{9688406C-B9FB-4D30-8F61-203C3A0FDF87}"/>
                </a:ext>
              </a:extLst>
            </p:cNvPr>
            <p:cNvSpPr/>
            <p:nvPr/>
          </p:nvSpPr>
          <p:spPr>
            <a:xfrm>
              <a:off x="1490540" y="4316003"/>
              <a:ext cx="2661538" cy="2226317"/>
            </a:xfrm>
            <a:prstGeom prst="rect">
              <a:avLst/>
            </a:prstGeom>
            <a:solidFill>
              <a:schemeClr val="bg1">
                <a:lumMod val="85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defRPr/>
              </a:pPr>
              <a:endParaRPr lang="en-US" dirty="0">
                <a:solidFill>
                  <a:srgbClr val="000000"/>
                </a:solidFill>
                <a:latin typeface="Open Sans"/>
                <a:cs typeface="ATT Aleck Cd" panose="020B0506020203020204" pitchFamily="34" charset="0"/>
              </a:endParaRPr>
            </a:p>
          </p:txBody>
        </p:sp>
        <p:grpSp>
          <p:nvGrpSpPr>
            <p:cNvPr id="125" name="Group 124">
              <a:extLst>
                <a:ext uri="{FF2B5EF4-FFF2-40B4-BE49-F238E27FC236}">
                  <a16:creationId xmlns:a16="http://schemas.microsoft.com/office/drawing/2014/main" id="{ABAA6AFA-7612-4452-84B8-76ED5720E23D}"/>
                </a:ext>
              </a:extLst>
            </p:cNvPr>
            <p:cNvGrpSpPr/>
            <p:nvPr/>
          </p:nvGrpSpPr>
          <p:grpSpPr>
            <a:xfrm>
              <a:off x="1572629" y="4572363"/>
              <a:ext cx="2510412" cy="1888327"/>
              <a:chOff x="402187" y="4287520"/>
              <a:chExt cx="3056169" cy="2006084"/>
            </a:xfrm>
          </p:grpSpPr>
          <p:sp>
            <p:nvSpPr>
              <p:cNvPr id="81" name="Rectangle 80">
                <a:extLst>
                  <a:ext uri="{FF2B5EF4-FFF2-40B4-BE49-F238E27FC236}">
                    <a16:creationId xmlns:a16="http://schemas.microsoft.com/office/drawing/2014/main" id="{045E0ED7-5997-41D0-AB4E-171668A30F51}"/>
                  </a:ext>
                </a:extLst>
              </p:cNvPr>
              <p:cNvSpPr/>
              <p:nvPr/>
            </p:nvSpPr>
            <p:spPr>
              <a:xfrm>
                <a:off x="402187" y="5915445"/>
                <a:ext cx="960120" cy="378159"/>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Bare Metal Install</a:t>
                </a:r>
              </a:p>
            </p:txBody>
          </p:sp>
          <p:sp>
            <p:nvSpPr>
              <p:cNvPr id="82" name="Rectangle 81">
                <a:extLst>
                  <a:ext uri="{FF2B5EF4-FFF2-40B4-BE49-F238E27FC236}">
                    <a16:creationId xmlns:a16="http://schemas.microsoft.com/office/drawing/2014/main" id="{95A7EC14-B0F6-4ACF-BA4A-FC1D5F676C33}"/>
                  </a:ext>
                </a:extLst>
              </p:cNvPr>
              <p:cNvSpPr/>
              <p:nvPr/>
            </p:nvSpPr>
            <p:spPr>
              <a:xfrm>
                <a:off x="1450212" y="5915444"/>
                <a:ext cx="960120" cy="378159"/>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Common Node Setup</a:t>
                </a:r>
              </a:p>
            </p:txBody>
          </p:sp>
          <p:sp>
            <p:nvSpPr>
              <p:cNvPr id="83" name="Rectangle 82">
                <a:extLst>
                  <a:ext uri="{FF2B5EF4-FFF2-40B4-BE49-F238E27FC236}">
                    <a16:creationId xmlns:a16="http://schemas.microsoft.com/office/drawing/2014/main" id="{8F355331-8DEB-4688-A72A-D9FAA84D8ABA}"/>
                  </a:ext>
                </a:extLst>
              </p:cNvPr>
              <p:cNvSpPr/>
              <p:nvPr/>
            </p:nvSpPr>
            <p:spPr>
              <a:xfrm>
                <a:off x="2498236" y="5915444"/>
                <a:ext cx="960120" cy="378159"/>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Ceph Setup</a:t>
                </a:r>
              </a:p>
            </p:txBody>
          </p:sp>
          <p:sp>
            <p:nvSpPr>
              <p:cNvPr id="84" name="Rectangle 83">
                <a:extLst>
                  <a:ext uri="{FF2B5EF4-FFF2-40B4-BE49-F238E27FC236}">
                    <a16:creationId xmlns:a16="http://schemas.microsoft.com/office/drawing/2014/main" id="{5EA91849-966F-4AA2-9FC6-02D96E023C18}"/>
                  </a:ext>
                </a:extLst>
              </p:cNvPr>
              <p:cNvSpPr/>
              <p:nvPr/>
            </p:nvSpPr>
            <p:spPr>
              <a:xfrm>
                <a:off x="402187" y="5589254"/>
                <a:ext cx="960120" cy="261371"/>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Compute</a:t>
                </a:r>
              </a:p>
            </p:txBody>
          </p:sp>
          <p:sp>
            <p:nvSpPr>
              <p:cNvPr id="85" name="Rectangle 84">
                <a:extLst>
                  <a:ext uri="{FF2B5EF4-FFF2-40B4-BE49-F238E27FC236}">
                    <a16:creationId xmlns:a16="http://schemas.microsoft.com/office/drawing/2014/main" id="{99C74C33-DA2B-4910-B678-FBE77D58FA08}"/>
                  </a:ext>
                </a:extLst>
              </p:cNvPr>
              <p:cNvSpPr/>
              <p:nvPr/>
            </p:nvSpPr>
            <p:spPr>
              <a:xfrm>
                <a:off x="1450212" y="5589254"/>
                <a:ext cx="960120" cy="261371"/>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Network</a:t>
                </a:r>
              </a:p>
            </p:txBody>
          </p:sp>
          <p:sp>
            <p:nvSpPr>
              <p:cNvPr id="86" name="Rectangle 85">
                <a:extLst>
                  <a:ext uri="{FF2B5EF4-FFF2-40B4-BE49-F238E27FC236}">
                    <a16:creationId xmlns:a16="http://schemas.microsoft.com/office/drawing/2014/main" id="{1927211A-09F5-47E7-B622-F4A4B9D3D8E8}"/>
                  </a:ext>
                </a:extLst>
              </p:cNvPr>
              <p:cNvSpPr/>
              <p:nvPr/>
            </p:nvSpPr>
            <p:spPr>
              <a:xfrm>
                <a:off x="2498236" y="5589254"/>
                <a:ext cx="960120" cy="261371"/>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Storage</a:t>
                </a:r>
              </a:p>
            </p:txBody>
          </p:sp>
          <p:sp>
            <p:nvSpPr>
              <p:cNvPr id="87" name="Rectangle 86">
                <a:extLst>
                  <a:ext uri="{FF2B5EF4-FFF2-40B4-BE49-F238E27FC236}">
                    <a16:creationId xmlns:a16="http://schemas.microsoft.com/office/drawing/2014/main" id="{DF9C80DB-AB86-4ABE-A19B-3B91A8DF84BB}"/>
                  </a:ext>
                </a:extLst>
              </p:cNvPr>
              <p:cNvSpPr/>
              <p:nvPr/>
            </p:nvSpPr>
            <p:spPr>
              <a:xfrm>
                <a:off x="402188" y="5141159"/>
                <a:ext cx="3056168" cy="378159"/>
              </a:xfrm>
              <a:prstGeom prst="rect">
                <a:avLst/>
              </a:prstGeom>
              <a:solidFill>
                <a:schemeClr val="bg2">
                  <a:lumMod val="5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Virtualization/Container Layer </a:t>
                </a:r>
              </a:p>
              <a:p>
                <a:pPr algn="ctr" defTabSz="457200">
                  <a:defRPr/>
                </a:pPr>
                <a:r>
                  <a:rPr lang="en-US" sz="1100" dirty="0">
                    <a:solidFill>
                      <a:srgbClr val="FFFFFF"/>
                    </a:solidFill>
                    <a:latin typeface="Open Sans"/>
                    <a:cs typeface="ATT Aleck Cd" panose="020B0506020203020204" pitchFamily="34" charset="0"/>
                  </a:rPr>
                  <a:t>(OS, KVM, VMWare, Kubernetes)</a:t>
                </a:r>
              </a:p>
            </p:txBody>
          </p:sp>
          <p:sp>
            <p:nvSpPr>
              <p:cNvPr id="88" name="Rectangle 87">
                <a:extLst>
                  <a:ext uri="{FF2B5EF4-FFF2-40B4-BE49-F238E27FC236}">
                    <a16:creationId xmlns:a16="http://schemas.microsoft.com/office/drawing/2014/main" id="{EEE89997-5743-4315-9DEA-003A989D6C39}"/>
                  </a:ext>
                </a:extLst>
              </p:cNvPr>
              <p:cNvSpPr/>
              <p:nvPr/>
            </p:nvSpPr>
            <p:spPr>
              <a:xfrm>
                <a:off x="402188" y="4740289"/>
                <a:ext cx="411639" cy="36580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b="1" dirty="0">
                    <a:solidFill>
                      <a:schemeClr val="bg1"/>
                    </a:solidFill>
                    <a:latin typeface="Open Sans"/>
                    <a:cs typeface="ATT Aleck Cd" panose="020B0506020203020204" pitchFamily="34" charset="0"/>
                  </a:rPr>
                  <a:t>VM</a:t>
                </a:r>
              </a:p>
            </p:txBody>
          </p:sp>
          <p:sp>
            <p:nvSpPr>
              <p:cNvPr id="89" name="Rectangle 88">
                <a:extLst>
                  <a:ext uri="{FF2B5EF4-FFF2-40B4-BE49-F238E27FC236}">
                    <a16:creationId xmlns:a16="http://schemas.microsoft.com/office/drawing/2014/main" id="{32CFCA17-7FA7-4781-B5D0-2EF9ED6F3987}"/>
                  </a:ext>
                </a:extLst>
              </p:cNvPr>
              <p:cNvSpPr/>
              <p:nvPr/>
            </p:nvSpPr>
            <p:spPr>
              <a:xfrm>
                <a:off x="1988906" y="4740289"/>
                <a:ext cx="411639" cy="36580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b="1" dirty="0">
                    <a:solidFill>
                      <a:schemeClr val="bg1"/>
                    </a:solidFill>
                    <a:latin typeface="Open Sans"/>
                    <a:cs typeface="ATT Aleck Cd" panose="020B0506020203020204" pitchFamily="34" charset="0"/>
                  </a:rPr>
                  <a:t>VM</a:t>
                </a:r>
              </a:p>
            </p:txBody>
          </p:sp>
          <p:sp>
            <p:nvSpPr>
              <p:cNvPr id="90" name="Rectangle 89">
                <a:extLst>
                  <a:ext uri="{FF2B5EF4-FFF2-40B4-BE49-F238E27FC236}">
                    <a16:creationId xmlns:a16="http://schemas.microsoft.com/office/drawing/2014/main" id="{B24AA801-060D-4307-B83A-A72D4B72509D}"/>
                  </a:ext>
                </a:extLst>
              </p:cNvPr>
              <p:cNvSpPr/>
              <p:nvPr/>
            </p:nvSpPr>
            <p:spPr>
              <a:xfrm>
                <a:off x="2517812" y="4740289"/>
                <a:ext cx="411639" cy="36580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b="1" dirty="0">
                    <a:solidFill>
                      <a:schemeClr val="bg1"/>
                    </a:solidFill>
                    <a:latin typeface="Open Sans"/>
                    <a:cs typeface="ATT Aleck Cd" panose="020B0506020203020204" pitchFamily="34" charset="0"/>
                  </a:rPr>
                  <a:t>C</a:t>
                </a:r>
              </a:p>
            </p:txBody>
          </p:sp>
          <p:sp>
            <p:nvSpPr>
              <p:cNvPr id="91" name="Rectangle 90">
                <a:extLst>
                  <a:ext uri="{FF2B5EF4-FFF2-40B4-BE49-F238E27FC236}">
                    <a16:creationId xmlns:a16="http://schemas.microsoft.com/office/drawing/2014/main" id="{C1D7059B-883B-4988-994A-39299ABE5F6C}"/>
                  </a:ext>
                </a:extLst>
              </p:cNvPr>
              <p:cNvSpPr/>
              <p:nvPr/>
            </p:nvSpPr>
            <p:spPr>
              <a:xfrm>
                <a:off x="3046717" y="4740289"/>
                <a:ext cx="411639" cy="36580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b="1" dirty="0">
                    <a:solidFill>
                      <a:schemeClr val="bg1"/>
                    </a:solidFill>
                    <a:latin typeface="Open Sans"/>
                    <a:cs typeface="ATT Aleck Cd" panose="020B0506020203020204" pitchFamily="34" charset="0"/>
                  </a:rPr>
                  <a:t>C</a:t>
                </a:r>
              </a:p>
            </p:txBody>
          </p:sp>
          <p:sp>
            <p:nvSpPr>
              <p:cNvPr id="92" name="Rectangle 91">
                <a:extLst>
                  <a:ext uri="{FF2B5EF4-FFF2-40B4-BE49-F238E27FC236}">
                    <a16:creationId xmlns:a16="http://schemas.microsoft.com/office/drawing/2014/main" id="{9CAFFBD3-E9AE-4E14-9428-A44986ACB77D}"/>
                  </a:ext>
                </a:extLst>
              </p:cNvPr>
              <p:cNvSpPr/>
              <p:nvPr/>
            </p:nvSpPr>
            <p:spPr>
              <a:xfrm>
                <a:off x="402188" y="4287520"/>
                <a:ext cx="920637" cy="3658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VNF1</a:t>
                </a:r>
              </a:p>
            </p:txBody>
          </p:sp>
          <p:sp>
            <p:nvSpPr>
              <p:cNvPr id="93" name="Rectangle 92">
                <a:extLst>
                  <a:ext uri="{FF2B5EF4-FFF2-40B4-BE49-F238E27FC236}">
                    <a16:creationId xmlns:a16="http://schemas.microsoft.com/office/drawing/2014/main" id="{FD6E793C-6A17-41A0-B53B-724F077F7527}"/>
                  </a:ext>
                </a:extLst>
              </p:cNvPr>
              <p:cNvSpPr/>
              <p:nvPr/>
            </p:nvSpPr>
            <p:spPr>
              <a:xfrm>
                <a:off x="1460000" y="4287520"/>
                <a:ext cx="914005" cy="3658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VNF2</a:t>
                </a:r>
              </a:p>
            </p:txBody>
          </p:sp>
          <p:sp>
            <p:nvSpPr>
              <p:cNvPr id="94" name="Rectangle 93">
                <a:extLst>
                  <a:ext uri="{FF2B5EF4-FFF2-40B4-BE49-F238E27FC236}">
                    <a16:creationId xmlns:a16="http://schemas.microsoft.com/office/drawing/2014/main" id="{3BB882B9-313D-46D1-81C3-33692BC5922B}"/>
                  </a:ext>
                </a:extLst>
              </p:cNvPr>
              <p:cNvSpPr/>
              <p:nvPr/>
            </p:nvSpPr>
            <p:spPr>
              <a:xfrm>
                <a:off x="2517812" y="4287520"/>
                <a:ext cx="940544" cy="3658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dirty="0">
                    <a:solidFill>
                      <a:srgbClr val="FFFFFF"/>
                    </a:solidFill>
                    <a:latin typeface="Open Sans"/>
                    <a:cs typeface="ATT Aleck Cd" panose="020B0506020203020204" pitchFamily="34" charset="0"/>
                  </a:rPr>
                  <a:t>CNF3</a:t>
                </a:r>
              </a:p>
            </p:txBody>
          </p:sp>
          <p:sp>
            <p:nvSpPr>
              <p:cNvPr id="123" name="Rectangle 122">
                <a:extLst>
                  <a:ext uri="{FF2B5EF4-FFF2-40B4-BE49-F238E27FC236}">
                    <a16:creationId xmlns:a16="http://schemas.microsoft.com/office/drawing/2014/main" id="{F9D448BB-58AE-41AC-9FBB-E9F6F98740D8}"/>
                  </a:ext>
                </a:extLst>
              </p:cNvPr>
              <p:cNvSpPr/>
              <p:nvPr/>
            </p:nvSpPr>
            <p:spPr>
              <a:xfrm>
                <a:off x="931094" y="4740289"/>
                <a:ext cx="411639" cy="36580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b="1" dirty="0">
                    <a:solidFill>
                      <a:schemeClr val="bg1"/>
                    </a:solidFill>
                    <a:latin typeface="Open Sans"/>
                    <a:cs typeface="ATT Aleck Cd" panose="020B0506020203020204" pitchFamily="34" charset="0"/>
                  </a:rPr>
                  <a:t>VM</a:t>
                </a:r>
              </a:p>
            </p:txBody>
          </p:sp>
          <p:sp>
            <p:nvSpPr>
              <p:cNvPr id="124" name="Rectangle 123">
                <a:extLst>
                  <a:ext uri="{FF2B5EF4-FFF2-40B4-BE49-F238E27FC236}">
                    <a16:creationId xmlns:a16="http://schemas.microsoft.com/office/drawing/2014/main" id="{8F2AE099-B820-47F6-B825-657DD4CBB9FE}"/>
                  </a:ext>
                </a:extLst>
              </p:cNvPr>
              <p:cNvSpPr/>
              <p:nvPr/>
            </p:nvSpPr>
            <p:spPr>
              <a:xfrm>
                <a:off x="1460000" y="4740289"/>
                <a:ext cx="411639" cy="36580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100" b="1" dirty="0">
                    <a:solidFill>
                      <a:schemeClr val="bg1"/>
                    </a:solidFill>
                    <a:latin typeface="Open Sans"/>
                    <a:cs typeface="ATT Aleck Cd" panose="020B0506020203020204" pitchFamily="34" charset="0"/>
                  </a:rPr>
                  <a:t>VM</a:t>
                </a:r>
              </a:p>
            </p:txBody>
          </p:sp>
        </p:grpSp>
        <p:sp>
          <p:nvSpPr>
            <p:cNvPr id="128" name="Rectangle 127">
              <a:extLst>
                <a:ext uri="{FF2B5EF4-FFF2-40B4-BE49-F238E27FC236}">
                  <a16:creationId xmlns:a16="http://schemas.microsoft.com/office/drawing/2014/main" id="{483B1D7F-C2D2-4455-8B4F-4C6032AF6750}"/>
                </a:ext>
              </a:extLst>
            </p:cNvPr>
            <p:cNvSpPr/>
            <p:nvPr/>
          </p:nvSpPr>
          <p:spPr>
            <a:xfrm>
              <a:off x="1893895" y="4306443"/>
              <a:ext cx="1883657" cy="276999"/>
            </a:xfrm>
            <a:prstGeom prst="rect">
              <a:avLst/>
            </a:prstGeom>
          </p:spPr>
          <p:txBody>
            <a:bodyPr wrap="none">
              <a:spAutoFit/>
            </a:bodyPr>
            <a:lstStyle/>
            <a:p>
              <a:pPr algn="ctr" defTabSz="457200">
                <a:defRPr/>
              </a:pPr>
              <a:r>
                <a:rPr lang="en-US" sz="1200" b="1" dirty="0">
                  <a:solidFill>
                    <a:srgbClr val="000000"/>
                  </a:solidFill>
                  <a:latin typeface="Open Sans"/>
                  <a:cs typeface="ATT Aleck Cd" panose="020B0506020203020204" pitchFamily="34" charset="0"/>
                </a:rPr>
                <a:t>SAMPLE NFVI STACK *</a:t>
              </a:r>
              <a:endParaRPr lang="en-US" sz="1200" b="1" dirty="0">
                <a:solidFill>
                  <a:srgbClr val="000000"/>
                </a:solidFill>
                <a:latin typeface="Open Sans"/>
              </a:endParaRPr>
            </a:p>
          </p:txBody>
        </p:sp>
      </p:grpSp>
      <p:sp>
        <p:nvSpPr>
          <p:cNvPr id="171" name="Rectangle 170">
            <a:extLst>
              <a:ext uri="{FF2B5EF4-FFF2-40B4-BE49-F238E27FC236}">
                <a16:creationId xmlns:a16="http://schemas.microsoft.com/office/drawing/2014/main" id="{7748BB4D-AAD6-4FD1-839E-783328D70581}"/>
              </a:ext>
            </a:extLst>
          </p:cNvPr>
          <p:cNvSpPr/>
          <p:nvPr/>
        </p:nvSpPr>
        <p:spPr>
          <a:xfrm>
            <a:off x="834637" y="3336933"/>
            <a:ext cx="3881167" cy="415498"/>
          </a:xfrm>
          <a:prstGeom prst="rect">
            <a:avLst/>
          </a:prstGeom>
          <a:noFill/>
        </p:spPr>
        <p:txBody>
          <a:bodyPr wrap="square">
            <a:spAutoFit/>
          </a:bodyPr>
          <a:lstStyle/>
          <a:p>
            <a:pPr algn="ctr" defTabSz="457200">
              <a:defRPr/>
            </a:pPr>
            <a:r>
              <a:rPr lang="en-US" sz="1050" b="1" i="1" dirty="0">
                <a:latin typeface="Open Sans"/>
                <a:cs typeface="ATT Aleck Cd" panose="020B0506020203020204" pitchFamily="34" charset="0"/>
              </a:rPr>
              <a:t>CNTT community defined </a:t>
            </a:r>
          </a:p>
          <a:p>
            <a:pPr algn="ctr" defTabSz="457200">
              <a:defRPr/>
            </a:pPr>
            <a:r>
              <a:rPr lang="en-US" sz="1050" b="1" i="1" dirty="0">
                <a:latin typeface="Open Sans"/>
                <a:cs typeface="ATT Aleck Cd" panose="020B0506020203020204" pitchFamily="34" charset="0"/>
              </a:rPr>
              <a:t>Reference Model  &amp; Reference Architectures</a:t>
            </a:r>
          </a:p>
        </p:txBody>
      </p:sp>
      <p:cxnSp>
        <p:nvCxnSpPr>
          <p:cNvPr id="129" name="Connector: Elbow 128">
            <a:extLst>
              <a:ext uri="{FF2B5EF4-FFF2-40B4-BE49-F238E27FC236}">
                <a16:creationId xmlns:a16="http://schemas.microsoft.com/office/drawing/2014/main" id="{F9BAE889-968B-46B0-AAA4-374E69F1F8A4}"/>
              </a:ext>
            </a:extLst>
          </p:cNvPr>
          <p:cNvCxnSpPr>
            <a:cxnSpLocks/>
          </p:cNvCxnSpPr>
          <p:nvPr/>
        </p:nvCxnSpPr>
        <p:spPr>
          <a:xfrm rot="16200000" flipH="1">
            <a:off x="2989524" y="2312480"/>
            <a:ext cx="393755" cy="3095"/>
          </a:xfrm>
          <a:prstGeom prst="bentConnector3">
            <a:avLst>
              <a:gd name="adj1" fmla="val 50000"/>
            </a:avLst>
          </a:prstGeom>
          <a:ln w="38100" cmpd="sng">
            <a:solidFill>
              <a:schemeClr val="tx1"/>
            </a:solidFill>
            <a:prstDash val="sysDot"/>
            <a:tailEnd type="triangle"/>
          </a:ln>
          <a:effectLst/>
        </p:spPr>
        <p:style>
          <a:lnRef idx="2">
            <a:schemeClr val="accent1"/>
          </a:lnRef>
          <a:fillRef idx="0">
            <a:schemeClr val="accent1"/>
          </a:fillRef>
          <a:effectRef idx="1">
            <a:schemeClr val="accent1"/>
          </a:effectRef>
          <a:fontRef idx="minor">
            <a:schemeClr val="tx1"/>
          </a:fontRef>
        </p:style>
      </p:cxnSp>
      <p:sp>
        <p:nvSpPr>
          <p:cNvPr id="108" name="Rectangle 107">
            <a:extLst>
              <a:ext uri="{FF2B5EF4-FFF2-40B4-BE49-F238E27FC236}">
                <a16:creationId xmlns:a16="http://schemas.microsoft.com/office/drawing/2014/main" id="{3E4B011F-B902-4B36-8FC9-2A87D0F18721}"/>
              </a:ext>
            </a:extLst>
          </p:cNvPr>
          <p:cNvSpPr/>
          <p:nvPr/>
        </p:nvSpPr>
        <p:spPr>
          <a:xfrm>
            <a:off x="1077064" y="1467269"/>
            <a:ext cx="3442935" cy="639298"/>
          </a:xfrm>
          <a:prstGeom prst="rect">
            <a:avLst/>
          </a:prstGeom>
          <a:solidFill>
            <a:schemeClr val="bg1">
              <a:lumMod val="65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defRPr/>
            </a:pPr>
            <a:endParaRPr lang="en-US" dirty="0">
              <a:solidFill>
                <a:srgbClr val="000000"/>
              </a:solidFill>
              <a:latin typeface="Open Sans"/>
              <a:cs typeface="ATT Aleck Cd" panose="020B0506020203020204" pitchFamily="34" charset="0"/>
            </a:endParaRPr>
          </a:p>
        </p:txBody>
      </p:sp>
      <p:sp>
        <p:nvSpPr>
          <p:cNvPr id="118" name="Rectangle: Rounded Corners 6">
            <a:extLst>
              <a:ext uri="{FF2B5EF4-FFF2-40B4-BE49-F238E27FC236}">
                <a16:creationId xmlns:a16="http://schemas.microsoft.com/office/drawing/2014/main" id="{CE67EF2E-6B94-488C-8C41-C9AAF48ED706}"/>
              </a:ext>
            </a:extLst>
          </p:cNvPr>
          <p:cNvSpPr/>
          <p:nvPr/>
        </p:nvSpPr>
        <p:spPr>
          <a:xfrm>
            <a:off x="2036512" y="1614488"/>
            <a:ext cx="2298082" cy="353052"/>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400" dirty="0">
                <a:solidFill>
                  <a:srgbClr val="FFFFFF"/>
                </a:solidFill>
                <a:latin typeface="Open Sans"/>
              </a:rPr>
              <a:t>Reference Model</a:t>
            </a:r>
          </a:p>
        </p:txBody>
      </p:sp>
      <p:cxnSp>
        <p:nvCxnSpPr>
          <p:cNvPr id="119" name="Connector: Elbow 128">
            <a:extLst>
              <a:ext uri="{FF2B5EF4-FFF2-40B4-BE49-F238E27FC236}">
                <a16:creationId xmlns:a16="http://schemas.microsoft.com/office/drawing/2014/main" id="{F9BAE889-968B-46B0-AAA4-374E69F1F8A4}"/>
              </a:ext>
            </a:extLst>
          </p:cNvPr>
          <p:cNvCxnSpPr>
            <a:cxnSpLocks/>
          </p:cNvCxnSpPr>
          <p:nvPr/>
        </p:nvCxnSpPr>
        <p:spPr>
          <a:xfrm rot="10800000" flipV="1">
            <a:off x="2319584" y="2286540"/>
            <a:ext cx="788467" cy="225274"/>
          </a:xfrm>
          <a:prstGeom prst="bentConnector3">
            <a:avLst>
              <a:gd name="adj1" fmla="val 100255"/>
            </a:avLst>
          </a:prstGeom>
          <a:ln w="38100" cmpd="sng">
            <a:solidFill>
              <a:schemeClr val="tx1"/>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127" name="Connector: Elbow 128">
            <a:extLst>
              <a:ext uri="{FF2B5EF4-FFF2-40B4-BE49-F238E27FC236}">
                <a16:creationId xmlns:a16="http://schemas.microsoft.com/office/drawing/2014/main" id="{F9BAE889-968B-46B0-AAA4-374E69F1F8A4}"/>
              </a:ext>
            </a:extLst>
          </p:cNvPr>
          <p:cNvCxnSpPr>
            <a:cxnSpLocks/>
          </p:cNvCxnSpPr>
          <p:nvPr/>
        </p:nvCxnSpPr>
        <p:spPr>
          <a:xfrm>
            <a:off x="3264753" y="2296113"/>
            <a:ext cx="808408" cy="215702"/>
          </a:xfrm>
          <a:prstGeom prst="bentConnector3">
            <a:avLst>
              <a:gd name="adj1" fmla="val 99957"/>
            </a:avLst>
          </a:prstGeom>
          <a:ln w="38100" cmpd="sng">
            <a:solidFill>
              <a:schemeClr val="tx1"/>
            </a:solidFill>
            <a:prstDash val="sysDot"/>
            <a:tailEnd type="triangle"/>
          </a:ln>
          <a:effectLst/>
        </p:spPr>
        <p:style>
          <a:lnRef idx="2">
            <a:schemeClr val="accent1"/>
          </a:lnRef>
          <a:fillRef idx="0">
            <a:schemeClr val="accent1"/>
          </a:fillRef>
          <a:effectRef idx="1">
            <a:schemeClr val="accent1"/>
          </a:effectRef>
          <a:fontRef idx="minor">
            <a:schemeClr val="tx1"/>
          </a:fontRef>
        </p:style>
      </p:cxnSp>
      <p:pic>
        <p:nvPicPr>
          <p:cNvPr id="106" name="Picture 105">
            <a:extLst>
              <a:ext uri="{FF2B5EF4-FFF2-40B4-BE49-F238E27FC236}">
                <a16:creationId xmlns:a16="http://schemas.microsoft.com/office/drawing/2014/main" id="{9984D32B-752E-4028-8366-E4BCEB659BFB}"/>
              </a:ext>
            </a:extLst>
          </p:cNvPr>
          <p:cNvPicPr>
            <a:picLocks noChangeAspect="1"/>
          </p:cNvPicPr>
          <p:nvPr/>
        </p:nvPicPr>
        <p:blipFill>
          <a:blip r:embed="rId5">
            <a:clrChange>
              <a:clrFrom>
                <a:srgbClr val="F7F7F7"/>
              </a:clrFrom>
              <a:clrTo>
                <a:srgbClr val="F7F7F7">
                  <a:alpha val="0"/>
                </a:srgbClr>
              </a:clrTo>
            </a:clrChange>
          </a:blip>
          <a:stretch>
            <a:fillRect/>
          </a:stretch>
        </p:blipFill>
        <p:spPr>
          <a:xfrm>
            <a:off x="7287868" y="2426774"/>
            <a:ext cx="1649513" cy="744035"/>
          </a:xfrm>
          <a:prstGeom prst="rect">
            <a:avLst/>
          </a:prstGeom>
        </p:spPr>
      </p:pic>
      <p:sp>
        <p:nvSpPr>
          <p:cNvPr id="109" name="Rectangle 108">
            <a:extLst>
              <a:ext uri="{FF2B5EF4-FFF2-40B4-BE49-F238E27FC236}">
                <a16:creationId xmlns:a16="http://schemas.microsoft.com/office/drawing/2014/main" id="{3E4B011F-B902-4B36-8FC9-2A87D0F18721}"/>
              </a:ext>
            </a:extLst>
          </p:cNvPr>
          <p:cNvSpPr/>
          <p:nvPr/>
        </p:nvSpPr>
        <p:spPr>
          <a:xfrm>
            <a:off x="7270070" y="3473736"/>
            <a:ext cx="1972013" cy="639298"/>
          </a:xfrm>
          <a:prstGeom prst="rect">
            <a:avLst/>
          </a:prstGeom>
          <a:solidFill>
            <a:schemeClr val="bg1">
              <a:lumMod val="65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defRPr/>
            </a:pPr>
            <a:endParaRPr lang="en-US" dirty="0">
              <a:solidFill>
                <a:srgbClr val="000000"/>
              </a:solidFill>
              <a:latin typeface="Open Sans"/>
              <a:cs typeface="ATT Aleck Cd" panose="020B0506020203020204" pitchFamily="34" charset="0"/>
            </a:endParaRPr>
          </a:p>
        </p:txBody>
      </p:sp>
      <p:sp>
        <p:nvSpPr>
          <p:cNvPr id="110" name="TextBox 109">
            <a:extLst>
              <a:ext uri="{FF2B5EF4-FFF2-40B4-BE49-F238E27FC236}">
                <a16:creationId xmlns:a16="http://schemas.microsoft.com/office/drawing/2014/main" id="{743D1150-A3DE-4FE8-8D22-DF027676AD8D}"/>
              </a:ext>
            </a:extLst>
          </p:cNvPr>
          <p:cNvSpPr txBox="1"/>
          <p:nvPr/>
        </p:nvSpPr>
        <p:spPr>
          <a:xfrm>
            <a:off x="7270070" y="3887261"/>
            <a:ext cx="1972013" cy="225774"/>
          </a:xfrm>
          <a:prstGeom prst="rect">
            <a:avLst/>
          </a:prstGeom>
          <a:noFill/>
          <a:ln>
            <a:noFill/>
          </a:ln>
        </p:spPr>
        <p:txBody>
          <a:bodyPr wrap="square" lIns="0" tIns="0" rIns="0" bIns="0" rtlCol="0" anchor="ctr">
            <a:noAutofit/>
          </a:bodyPr>
          <a:lstStyle/>
          <a:p>
            <a:pPr algn="ctr" defTabSz="457200">
              <a:defRPr/>
            </a:pPr>
            <a:r>
              <a:rPr lang="en-US" sz="1100" b="1" dirty="0">
                <a:solidFill>
                  <a:schemeClr val="bg1"/>
                </a:solidFill>
                <a:latin typeface="Open Sans"/>
                <a:cs typeface="ATT Aleck Cd" panose="020B0506020203020204" pitchFamily="34" charset="0"/>
              </a:rPr>
              <a:t>Reference Implementations</a:t>
            </a:r>
          </a:p>
        </p:txBody>
      </p:sp>
      <p:sp>
        <p:nvSpPr>
          <p:cNvPr id="111" name="Rectangle: Rounded Corners 6">
            <a:extLst>
              <a:ext uri="{FF2B5EF4-FFF2-40B4-BE49-F238E27FC236}">
                <a16:creationId xmlns:a16="http://schemas.microsoft.com/office/drawing/2014/main" id="{CE67EF2E-6B94-488C-8C41-C9AAF48ED706}"/>
              </a:ext>
            </a:extLst>
          </p:cNvPr>
          <p:cNvSpPr/>
          <p:nvPr/>
        </p:nvSpPr>
        <p:spPr>
          <a:xfrm>
            <a:off x="7585626" y="3540478"/>
            <a:ext cx="557939" cy="353052"/>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400" dirty="0">
                <a:solidFill>
                  <a:srgbClr val="FFFFFF"/>
                </a:solidFill>
                <a:latin typeface="Open Sans"/>
              </a:rPr>
              <a:t>RI 1</a:t>
            </a:r>
          </a:p>
        </p:txBody>
      </p:sp>
      <p:sp>
        <p:nvSpPr>
          <p:cNvPr id="113" name="Rectangle: Rounded Corners 43">
            <a:extLst>
              <a:ext uri="{FF2B5EF4-FFF2-40B4-BE49-F238E27FC236}">
                <a16:creationId xmlns:a16="http://schemas.microsoft.com/office/drawing/2014/main" id="{E524C680-481D-4466-8C79-B67A980F21AC}"/>
              </a:ext>
            </a:extLst>
          </p:cNvPr>
          <p:cNvSpPr/>
          <p:nvPr/>
        </p:nvSpPr>
        <p:spPr>
          <a:xfrm>
            <a:off x="8427999" y="3546434"/>
            <a:ext cx="557939" cy="353052"/>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400" dirty="0">
                <a:solidFill>
                  <a:srgbClr val="FFFFFF"/>
                </a:solidFill>
                <a:latin typeface="Open Sans"/>
              </a:rPr>
              <a:t>RI 2</a:t>
            </a:r>
          </a:p>
        </p:txBody>
      </p:sp>
      <p:sp>
        <p:nvSpPr>
          <p:cNvPr id="116" name="Rectangle 115">
            <a:extLst>
              <a:ext uri="{FF2B5EF4-FFF2-40B4-BE49-F238E27FC236}">
                <a16:creationId xmlns:a16="http://schemas.microsoft.com/office/drawing/2014/main" id="{63ACBC2E-C815-4E81-96CB-749081B54881}"/>
              </a:ext>
            </a:extLst>
          </p:cNvPr>
          <p:cNvSpPr/>
          <p:nvPr/>
        </p:nvSpPr>
        <p:spPr>
          <a:xfrm>
            <a:off x="4726649" y="3465414"/>
            <a:ext cx="1489297" cy="639298"/>
          </a:xfrm>
          <a:prstGeom prst="rect">
            <a:avLst/>
          </a:prstGeom>
          <a:solidFill>
            <a:sysClr val="windowText" lastClr="000000"/>
          </a:solidFill>
          <a:ln w="6350" cap="flat" cmpd="sng" algn="ctr">
            <a:noFill/>
            <a:prstDash val="solid"/>
            <a:miter lim="800000"/>
          </a:ln>
          <a:effectLst>
            <a:outerShdw blurRad="50800" dist="38100" dir="2700000" algn="tl" rotWithShape="0">
              <a:prstClr val="black">
                <a:alpha val="40000"/>
              </a:prstClr>
            </a:outerShdw>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Open Sans"/>
                <a:cs typeface="ATT Aleck Cd" panose="020B0506020203020204" pitchFamily="34" charset="0"/>
              </a:rPr>
              <a:t>VNF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Open Sans"/>
                <a:cs typeface="ATT Aleck Cd" panose="020B0506020203020204" pitchFamily="34" charset="0"/>
              </a:rPr>
              <a:t>SUPPLIERS</a:t>
            </a:r>
          </a:p>
        </p:txBody>
      </p:sp>
      <p:pic>
        <p:nvPicPr>
          <p:cNvPr id="122" name="Picture 1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43293" y="1525237"/>
            <a:ext cx="547987" cy="547987"/>
          </a:xfrm>
          <a:prstGeom prst="rect">
            <a:avLst/>
          </a:prstGeom>
          <a:ln>
            <a:solidFill>
              <a:sysClr val="windowText" lastClr="000000"/>
            </a:solidFill>
          </a:ln>
        </p:spPr>
      </p:pic>
      <p:cxnSp>
        <p:nvCxnSpPr>
          <p:cNvPr id="137" name="Straight Arrow Connector 136">
            <a:extLst>
              <a:ext uri="{FF2B5EF4-FFF2-40B4-BE49-F238E27FC236}">
                <a16:creationId xmlns:a16="http://schemas.microsoft.com/office/drawing/2014/main" id="{0C58384F-2042-421B-9778-6FE86A1710C9}"/>
              </a:ext>
            </a:extLst>
          </p:cNvPr>
          <p:cNvCxnSpPr>
            <a:cxnSpLocks/>
            <a:stCxn id="42" idx="3"/>
          </p:cNvCxnSpPr>
          <p:nvPr/>
        </p:nvCxnSpPr>
        <p:spPr>
          <a:xfrm>
            <a:off x="4520001" y="2830553"/>
            <a:ext cx="2643810" cy="7095"/>
          </a:xfrm>
          <a:prstGeom prst="straightConnector1">
            <a:avLst/>
          </a:prstGeom>
          <a:noFill/>
          <a:ln w="38100" cap="flat" cmpd="sng" algn="ctr">
            <a:solidFill>
              <a:sysClr val="windowText" lastClr="000000"/>
            </a:solidFill>
            <a:prstDash val="sysDot"/>
            <a:miter lim="800000"/>
            <a:tailEnd type="triangle"/>
          </a:ln>
          <a:effectLst/>
        </p:spPr>
      </p:cxnSp>
      <p:sp>
        <p:nvSpPr>
          <p:cNvPr id="141" name="Rectangle 140">
            <a:extLst>
              <a:ext uri="{FF2B5EF4-FFF2-40B4-BE49-F238E27FC236}">
                <a16:creationId xmlns:a16="http://schemas.microsoft.com/office/drawing/2014/main" id="{DEA2C07D-F810-46EA-8A40-FD9F2894C538}"/>
              </a:ext>
            </a:extLst>
          </p:cNvPr>
          <p:cNvSpPr/>
          <p:nvPr/>
        </p:nvSpPr>
        <p:spPr>
          <a:xfrm>
            <a:off x="9154468" y="3840768"/>
            <a:ext cx="2098944" cy="577081"/>
          </a:xfrm>
          <a:prstGeom prst="rect">
            <a:avLst/>
          </a:prstGeom>
          <a:noFill/>
        </p:spPr>
        <p:txBody>
          <a:bodyPr wrap="square">
            <a:spAutoFit/>
          </a:bodyPr>
          <a:lstStyle/>
          <a:p>
            <a:pPr algn="ctr" defTabSz="457200">
              <a:defRPr/>
            </a:pPr>
            <a:r>
              <a:rPr lang="en-US" sz="1050" b="1" dirty="0">
                <a:latin typeface="Open Sans"/>
                <a:cs typeface="ATT Aleck Cd" panose="020B0506020203020204" pitchFamily="34" charset="0"/>
              </a:rPr>
              <a:t>OPNFV integrates </a:t>
            </a:r>
          </a:p>
          <a:p>
            <a:pPr algn="ctr" defTabSz="457200">
              <a:defRPr/>
            </a:pPr>
            <a:r>
              <a:rPr lang="en-US" sz="1050" b="1" dirty="0">
                <a:latin typeface="Open Sans"/>
                <a:cs typeface="ATT Aleck Cd" panose="020B0506020203020204" pitchFamily="34" charset="0"/>
              </a:rPr>
              <a:t>Reference Implementation  with OVP testing ecosystem</a:t>
            </a:r>
          </a:p>
        </p:txBody>
      </p:sp>
      <p:cxnSp>
        <p:nvCxnSpPr>
          <p:cNvPr id="149" name="Connector: Elbow 45">
            <a:extLst>
              <a:ext uri="{FF2B5EF4-FFF2-40B4-BE49-F238E27FC236}">
                <a16:creationId xmlns:a16="http://schemas.microsoft.com/office/drawing/2014/main" id="{233C3621-E9BE-4501-BB0C-7D37C10DDF78}"/>
              </a:ext>
            </a:extLst>
          </p:cNvPr>
          <p:cNvCxnSpPr>
            <a:cxnSpLocks/>
            <a:endCxn id="3" idx="3"/>
          </p:cNvCxnSpPr>
          <p:nvPr/>
        </p:nvCxnSpPr>
        <p:spPr>
          <a:xfrm rot="10800000">
            <a:off x="4748222" y="2276303"/>
            <a:ext cx="3513036" cy="319992"/>
          </a:xfrm>
          <a:prstGeom prst="bentConnector3">
            <a:avLst>
              <a:gd name="adj1" fmla="val -198"/>
            </a:avLst>
          </a:prstGeom>
          <a:noFill/>
          <a:ln w="38100" cap="flat" cmpd="sng" algn="ctr">
            <a:solidFill>
              <a:sysClr val="windowText" lastClr="000000"/>
            </a:solidFill>
            <a:prstDash val="sysDot"/>
            <a:miter lim="800000"/>
            <a:tailEnd type="triangle"/>
          </a:ln>
          <a:effectLst/>
        </p:spPr>
      </p:cxnSp>
      <p:pic>
        <p:nvPicPr>
          <p:cNvPr id="39" name="Picture 38"/>
          <p:cNvPicPr>
            <a:picLocks noChangeAspect="1"/>
          </p:cNvPicPr>
          <p:nvPr/>
        </p:nvPicPr>
        <p:blipFill>
          <a:blip r:embed="rId7"/>
          <a:stretch>
            <a:fillRect/>
          </a:stretch>
        </p:blipFill>
        <p:spPr>
          <a:xfrm>
            <a:off x="1153729" y="2774908"/>
            <a:ext cx="757674" cy="164352"/>
          </a:xfrm>
          <a:prstGeom prst="rect">
            <a:avLst/>
          </a:prstGeom>
        </p:spPr>
      </p:pic>
      <p:sp>
        <p:nvSpPr>
          <p:cNvPr id="151" name="Rectangle 150">
            <a:extLst>
              <a:ext uri="{FF2B5EF4-FFF2-40B4-BE49-F238E27FC236}">
                <a16:creationId xmlns:a16="http://schemas.microsoft.com/office/drawing/2014/main" id="{F0A46892-63D4-4DEF-8B4E-F60184A68250}"/>
              </a:ext>
            </a:extLst>
          </p:cNvPr>
          <p:cNvSpPr/>
          <p:nvPr/>
        </p:nvSpPr>
        <p:spPr>
          <a:xfrm>
            <a:off x="5814890" y="2069424"/>
            <a:ext cx="1330768" cy="430887"/>
          </a:xfrm>
          <a:prstGeom prst="rect">
            <a:avLst/>
          </a:prstGeom>
          <a:solidFill>
            <a:schemeClr val="bg1"/>
          </a:solidFill>
        </p:spPr>
        <p:txBody>
          <a:bodyPr wrap="square">
            <a:spAutoFit/>
          </a:bodyPr>
          <a:lstStyle/>
          <a:p>
            <a:pPr algn="ctr" defTabSz="457200">
              <a:defRPr/>
            </a:pPr>
            <a:r>
              <a:rPr lang="en-US" sz="1050" b="1" dirty="0">
                <a:latin typeface="Open Sans"/>
                <a:cs typeface="ATT Aleck Cd" panose="020B0506020203020204" pitchFamily="34" charset="0"/>
              </a:rPr>
              <a:t>Feedback for improvement </a:t>
            </a:r>
          </a:p>
        </p:txBody>
      </p:sp>
      <p:grpSp>
        <p:nvGrpSpPr>
          <p:cNvPr id="63" name="Group 62">
            <a:extLst>
              <a:ext uri="{FF2B5EF4-FFF2-40B4-BE49-F238E27FC236}">
                <a16:creationId xmlns:a16="http://schemas.microsoft.com/office/drawing/2014/main" id="{1C7F95D9-D98D-4DFA-9C88-6B54BEB68FCD}"/>
              </a:ext>
            </a:extLst>
          </p:cNvPr>
          <p:cNvGrpSpPr/>
          <p:nvPr/>
        </p:nvGrpSpPr>
        <p:grpSpPr>
          <a:xfrm>
            <a:off x="8063226" y="2078488"/>
            <a:ext cx="379959" cy="387392"/>
            <a:chOff x="2265440" y="1359240"/>
            <a:chExt cx="649224" cy="649224"/>
          </a:xfrm>
          <a:solidFill>
            <a:schemeClr val="bg1"/>
          </a:solidFill>
        </p:grpSpPr>
        <p:sp>
          <p:nvSpPr>
            <p:cNvPr id="49" name="Rectangle: Rounded Corners 48">
              <a:extLst>
                <a:ext uri="{FF2B5EF4-FFF2-40B4-BE49-F238E27FC236}">
                  <a16:creationId xmlns:a16="http://schemas.microsoft.com/office/drawing/2014/main" id="{3A7B3FE0-D6C0-475B-B50B-CA6FF519627C}"/>
                </a:ext>
              </a:extLst>
            </p:cNvPr>
            <p:cNvSpPr/>
            <p:nvPr/>
          </p:nvSpPr>
          <p:spPr>
            <a:xfrm>
              <a:off x="2375412" y="1539919"/>
              <a:ext cx="502606" cy="281132"/>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endParaRPr lang="en-US" dirty="0">
                <a:solidFill>
                  <a:srgbClr val="FFFFFF"/>
                </a:solidFill>
                <a:latin typeface="Open Sans"/>
              </a:endParaRPr>
            </a:p>
          </p:txBody>
        </p:sp>
        <p:pic>
          <p:nvPicPr>
            <p:cNvPr id="50" name="Picture 49">
              <a:extLst>
                <a:ext uri="{FF2B5EF4-FFF2-40B4-BE49-F238E27FC236}">
                  <a16:creationId xmlns:a16="http://schemas.microsoft.com/office/drawing/2014/main" id="{893804B4-FEE3-4DC3-B9F9-B8305ECACF73}"/>
                </a:ext>
              </a:extLst>
            </p:cNvPr>
            <p:cNvPicPr>
              <a:picLocks noChangeAspect="1"/>
            </p:cNvPicPr>
            <p:nvPr/>
          </p:nvPicPr>
          <p:blipFill>
            <a:blip r:embed="rId3" cstate="print">
              <a:clrChange>
                <a:clrFrom>
                  <a:srgbClr val="000000">
                    <a:alpha val="0"/>
                  </a:srgbClr>
                </a:clrFrom>
                <a:clrTo>
                  <a:srgbClr val="000000">
                    <a:alpha val="0"/>
                  </a:srgbClr>
                </a:clrTo>
              </a:clrChange>
              <a:grayscl/>
              <a:extLst>
                <a:ext uri="{28A0092B-C50C-407E-A947-70E740481C1C}">
                  <a14:useLocalDpi xmlns:a14="http://schemas.microsoft.com/office/drawing/2010/main" val="0"/>
                </a:ext>
              </a:extLst>
            </a:blip>
            <a:stretch>
              <a:fillRect/>
            </a:stretch>
          </p:blipFill>
          <p:spPr>
            <a:xfrm>
              <a:off x="2265440" y="1359240"/>
              <a:ext cx="649224" cy="649224"/>
            </a:xfrm>
            <a:prstGeom prst="rect">
              <a:avLst/>
            </a:prstGeom>
            <a:grpFill/>
          </p:spPr>
        </p:pic>
      </p:grpSp>
      <p:pic>
        <p:nvPicPr>
          <p:cNvPr id="158" name="Picture 157">
            <a:extLst>
              <a:ext uri="{FF2B5EF4-FFF2-40B4-BE49-F238E27FC236}">
                <a16:creationId xmlns:a16="http://schemas.microsoft.com/office/drawing/2014/main" id="{7E3779F7-C4E5-4056-8DFF-CCC0988CE2C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086177" y="5230979"/>
            <a:ext cx="623149" cy="579404"/>
          </a:xfrm>
          <a:prstGeom prst="rect">
            <a:avLst/>
          </a:prstGeom>
        </p:spPr>
      </p:pic>
      <p:sp>
        <p:nvSpPr>
          <p:cNvPr id="159" name="TextBox 158">
            <a:extLst>
              <a:ext uri="{FF2B5EF4-FFF2-40B4-BE49-F238E27FC236}">
                <a16:creationId xmlns:a16="http://schemas.microsoft.com/office/drawing/2014/main" id="{B97F6305-A698-4E47-91DA-EF20583BA3FC}"/>
              </a:ext>
            </a:extLst>
          </p:cNvPr>
          <p:cNvSpPr txBox="1"/>
          <p:nvPr/>
        </p:nvSpPr>
        <p:spPr>
          <a:xfrm>
            <a:off x="10654748" y="5858192"/>
            <a:ext cx="1466097" cy="373704"/>
          </a:xfrm>
          <a:prstGeom prst="rect">
            <a:avLst/>
          </a:prstGeom>
          <a:noFill/>
          <a:ln>
            <a:noFill/>
          </a:ln>
        </p:spPr>
        <p:txBody>
          <a:bodyPr wrap="square" lIns="0" tIns="0" rIns="0" bIns="0" rtlCol="0">
            <a:noAutofit/>
          </a:bodyPr>
          <a:lstStyle/>
          <a:p>
            <a:pPr algn="ctr" defTabSz="457200">
              <a:defRPr/>
            </a:pPr>
            <a:r>
              <a:rPr lang="en-US" sz="1050" b="1" dirty="0">
                <a:latin typeface="Open Sans"/>
                <a:cs typeface="ATT Aleck Cd" panose="020B0506020203020204" pitchFamily="34" charset="0"/>
              </a:rPr>
              <a:t>OPNFV Verified VNF</a:t>
            </a:r>
          </a:p>
        </p:txBody>
      </p:sp>
      <p:sp>
        <p:nvSpPr>
          <p:cNvPr id="162" name="Rectangle 161">
            <a:extLst>
              <a:ext uri="{FF2B5EF4-FFF2-40B4-BE49-F238E27FC236}">
                <a16:creationId xmlns:a16="http://schemas.microsoft.com/office/drawing/2014/main" id="{769BD390-16B6-499E-B9B9-DB9A5CA11535}"/>
              </a:ext>
            </a:extLst>
          </p:cNvPr>
          <p:cNvSpPr/>
          <p:nvPr/>
        </p:nvSpPr>
        <p:spPr>
          <a:xfrm>
            <a:off x="10520805" y="2520061"/>
            <a:ext cx="1600040" cy="634617"/>
          </a:xfrm>
          <a:prstGeom prst="rect">
            <a:avLst/>
          </a:prstGeom>
          <a:solidFill>
            <a:sysClr val="windowText" lastClr="000000"/>
          </a:solidFill>
          <a:ln w="6350" cap="flat" cmpd="sng" algn="ctr">
            <a:noFill/>
            <a:prstDash val="solid"/>
            <a:miter lim="800000"/>
          </a:ln>
          <a:effectLst>
            <a:outerShdw blurRad="50800" dist="38100" dir="2700000" algn="tl" rotWithShape="0">
              <a:prstClr val="black">
                <a:alpha val="40000"/>
              </a:prstClr>
            </a:outerShdw>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TT Aleck Cd" panose="020B0506020203020204" pitchFamily="34" charset="0"/>
                <a:ea typeface="+mn-ea"/>
                <a:cs typeface="ATT Aleck Cd" panose="020B0506020203020204" pitchFamily="34" charset="0"/>
              </a:rPr>
              <a:t>TELCO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TT Aleck Cd" panose="020B0506020203020204" pitchFamily="34" charset="0"/>
                <a:ea typeface="+mn-ea"/>
                <a:cs typeface="ATT Aleck Cd" panose="020B0506020203020204" pitchFamily="34" charset="0"/>
              </a:rPr>
              <a:t>OPERATORS</a:t>
            </a:r>
          </a:p>
        </p:txBody>
      </p:sp>
      <p:cxnSp>
        <p:nvCxnSpPr>
          <p:cNvPr id="165" name="Straight Arrow Connector 164">
            <a:extLst>
              <a:ext uri="{FF2B5EF4-FFF2-40B4-BE49-F238E27FC236}">
                <a16:creationId xmlns:a16="http://schemas.microsoft.com/office/drawing/2014/main" id="{0A5A7299-FDB4-4F2B-8E2A-61D79C357704}"/>
              </a:ext>
            </a:extLst>
          </p:cNvPr>
          <p:cNvCxnSpPr>
            <a:cxnSpLocks/>
            <a:endCxn id="162" idx="2"/>
          </p:cNvCxnSpPr>
          <p:nvPr/>
        </p:nvCxnSpPr>
        <p:spPr>
          <a:xfrm flipH="1" flipV="1">
            <a:off x="11320825" y="3154678"/>
            <a:ext cx="24735" cy="1955770"/>
          </a:xfrm>
          <a:prstGeom prst="straightConnector1">
            <a:avLst/>
          </a:prstGeom>
          <a:noFill/>
          <a:ln w="38100" cap="flat" cmpd="sng" algn="ctr">
            <a:solidFill>
              <a:sysClr val="windowText" lastClr="000000"/>
            </a:solidFill>
            <a:prstDash val="sysDot"/>
            <a:miter lim="800000"/>
            <a:tailEnd type="triangle"/>
          </a:ln>
          <a:effectLst/>
        </p:spPr>
      </p:cxnSp>
      <p:cxnSp>
        <p:nvCxnSpPr>
          <p:cNvPr id="167" name="Straight Arrow Connector 166">
            <a:extLst>
              <a:ext uri="{FF2B5EF4-FFF2-40B4-BE49-F238E27FC236}">
                <a16:creationId xmlns:a16="http://schemas.microsoft.com/office/drawing/2014/main" id="{FBBF9515-278A-4FA0-9AA0-6940F28D52B9}"/>
              </a:ext>
            </a:extLst>
          </p:cNvPr>
          <p:cNvCxnSpPr>
            <a:cxnSpLocks/>
            <a:stCxn id="162" idx="1"/>
          </p:cNvCxnSpPr>
          <p:nvPr/>
        </p:nvCxnSpPr>
        <p:spPr>
          <a:xfrm flipH="1" flipV="1">
            <a:off x="8985938" y="2835346"/>
            <a:ext cx="1534867" cy="2024"/>
          </a:xfrm>
          <a:prstGeom prst="straightConnector1">
            <a:avLst/>
          </a:prstGeom>
          <a:noFill/>
          <a:ln w="38100" cap="flat" cmpd="sng" algn="ctr">
            <a:solidFill>
              <a:sysClr val="windowText" lastClr="000000"/>
            </a:solidFill>
            <a:prstDash val="sysDot"/>
            <a:miter lim="800000"/>
            <a:tailEnd type="triangle"/>
          </a:ln>
          <a:effectLst/>
        </p:spPr>
      </p:cxnSp>
      <p:sp>
        <p:nvSpPr>
          <p:cNvPr id="168" name="Rectangle 167">
            <a:extLst>
              <a:ext uri="{FF2B5EF4-FFF2-40B4-BE49-F238E27FC236}">
                <a16:creationId xmlns:a16="http://schemas.microsoft.com/office/drawing/2014/main" id="{7EE9C74A-F47D-4984-A472-F9DFD956DB86}"/>
              </a:ext>
            </a:extLst>
          </p:cNvPr>
          <p:cNvSpPr/>
          <p:nvPr/>
        </p:nvSpPr>
        <p:spPr>
          <a:xfrm>
            <a:off x="8949983" y="2104064"/>
            <a:ext cx="1595572" cy="577081"/>
          </a:xfrm>
          <a:prstGeom prst="rect">
            <a:avLst/>
          </a:prstGeom>
        </p:spPr>
        <p:txBody>
          <a:bodyPr wrap="square">
            <a:spAutoFit/>
          </a:bodyPr>
          <a:lstStyle/>
          <a:p>
            <a:pPr algn="ctr" defTabSz="457200">
              <a:defRPr/>
            </a:pPr>
            <a:r>
              <a:rPr lang="en-US" sz="1050" b="1" dirty="0">
                <a:latin typeface="Open Sans"/>
                <a:cs typeface="ATT Aleck Cd" panose="020B0506020203020204" pitchFamily="34" charset="0"/>
              </a:rPr>
              <a:t>Identified escaping defects for </a:t>
            </a:r>
          </a:p>
          <a:p>
            <a:pPr algn="ctr" defTabSz="457200">
              <a:defRPr/>
            </a:pPr>
            <a:r>
              <a:rPr lang="en-US" sz="1050" b="1" dirty="0">
                <a:latin typeface="Open Sans"/>
                <a:cs typeface="ATT Aleck Cd" panose="020B0506020203020204" pitchFamily="34" charset="0"/>
              </a:rPr>
              <a:t>Root Cause Analysis</a:t>
            </a:r>
          </a:p>
        </p:txBody>
      </p:sp>
      <p:grpSp>
        <p:nvGrpSpPr>
          <p:cNvPr id="170" name="Group 169">
            <a:extLst>
              <a:ext uri="{FF2B5EF4-FFF2-40B4-BE49-F238E27FC236}">
                <a16:creationId xmlns:a16="http://schemas.microsoft.com/office/drawing/2014/main" id="{1C7F95D9-D98D-4DFA-9C88-6B54BEB68FCD}"/>
              </a:ext>
            </a:extLst>
          </p:cNvPr>
          <p:cNvGrpSpPr/>
          <p:nvPr/>
        </p:nvGrpSpPr>
        <p:grpSpPr>
          <a:xfrm>
            <a:off x="9591507" y="2620914"/>
            <a:ext cx="379959" cy="387392"/>
            <a:chOff x="2265440" y="1359240"/>
            <a:chExt cx="649224" cy="649224"/>
          </a:xfrm>
          <a:solidFill>
            <a:schemeClr val="bg1"/>
          </a:solidFill>
        </p:grpSpPr>
        <p:sp>
          <p:nvSpPr>
            <p:cNvPr id="174" name="Rectangle: Rounded Corners 48">
              <a:extLst>
                <a:ext uri="{FF2B5EF4-FFF2-40B4-BE49-F238E27FC236}">
                  <a16:creationId xmlns:a16="http://schemas.microsoft.com/office/drawing/2014/main" id="{3A7B3FE0-D6C0-475B-B50B-CA6FF519627C}"/>
                </a:ext>
              </a:extLst>
            </p:cNvPr>
            <p:cNvSpPr/>
            <p:nvPr/>
          </p:nvSpPr>
          <p:spPr>
            <a:xfrm>
              <a:off x="2375412" y="1539919"/>
              <a:ext cx="502606" cy="281132"/>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endParaRPr lang="en-US" dirty="0">
                <a:solidFill>
                  <a:srgbClr val="FFFFFF"/>
                </a:solidFill>
                <a:latin typeface="Open Sans"/>
              </a:endParaRPr>
            </a:p>
          </p:txBody>
        </p:sp>
        <p:pic>
          <p:nvPicPr>
            <p:cNvPr id="175" name="Picture 174">
              <a:extLst>
                <a:ext uri="{FF2B5EF4-FFF2-40B4-BE49-F238E27FC236}">
                  <a16:creationId xmlns:a16="http://schemas.microsoft.com/office/drawing/2014/main" id="{893804B4-FEE3-4DC3-B9F9-B8305ECACF73}"/>
                </a:ext>
              </a:extLst>
            </p:cNvPr>
            <p:cNvPicPr>
              <a:picLocks noChangeAspect="1"/>
            </p:cNvPicPr>
            <p:nvPr/>
          </p:nvPicPr>
          <p:blipFill>
            <a:blip r:embed="rId3" cstate="print">
              <a:clrChange>
                <a:clrFrom>
                  <a:srgbClr val="000000">
                    <a:alpha val="0"/>
                  </a:srgbClr>
                </a:clrFrom>
                <a:clrTo>
                  <a:srgbClr val="000000">
                    <a:alpha val="0"/>
                  </a:srgbClr>
                </a:clrTo>
              </a:clrChange>
              <a:grayscl/>
              <a:extLst>
                <a:ext uri="{28A0092B-C50C-407E-A947-70E740481C1C}">
                  <a14:useLocalDpi xmlns:a14="http://schemas.microsoft.com/office/drawing/2010/main" val="0"/>
                </a:ext>
              </a:extLst>
            </a:blip>
            <a:stretch>
              <a:fillRect/>
            </a:stretch>
          </p:blipFill>
          <p:spPr>
            <a:xfrm>
              <a:off x="2265440" y="1359240"/>
              <a:ext cx="649224" cy="649224"/>
            </a:xfrm>
            <a:prstGeom prst="rect">
              <a:avLst/>
            </a:prstGeom>
            <a:grpFill/>
          </p:spPr>
        </p:pic>
      </p:grpSp>
      <p:cxnSp>
        <p:nvCxnSpPr>
          <p:cNvPr id="184" name="Connector: Elbow 128">
            <a:extLst>
              <a:ext uri="{FF2B5EF4-FFF2-40B4-BE49-F238E27FC236}">
                <a16:creationId xmlns:a16="http://schemas.microsoft.com/office/drawing/2014/main" id="{F9BAE889-968B-46B0-AAA4-374E69F1F8A4}"/>
              </a:ext>
            </a:extLst>
          </p:cNvPr>
          <p:cNvCxnSpPr>
            <a:cxnSpLocks/>
          </p:cNvCxnSpPr>
          <p:nvPr/>
        </p:nvCxnSpPr>
        <p:spPr>
          <a:xfrm rot="16200000" flipH="1">
            <a:off x="7653636" y="3326190"/>
            <a:ext cx="307491" cy="5093"/>
          </a:xfrm>
          <a:prstGeom prst="bentConnector3">
            <a:avLst>
              <a:gd name="adj1" fmla="val 50000"/>
            </a:avLst>
          </a:prstGeom>
          <a:ln w="38100" cmpd="sng">
            <a:solidFill>
              <a:schemeClr val="tx1"/>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187" name="Connector: Elbow 128">
            <a:extLst>
              <a:ext uri="{FF2B5EF4-FFF2-40B4-BE49-F238E27FC236}">
                <a16:creationId xmlns:a16="http://schemas.microsoft.com/office/drawing/2014/main" id="{F9BAE889-968B-46B0-AAA4-374E69F1F8A4}"/>
              </a:ext>
            </a:extLst>
          </p:cNvPr>
          <p:cNvCxnSpPr>
            <a:cxnSpLocks/>
          </p:cNvCxnSpPr>
          <p:nvPr/>
        </p:nvCxnSpPr>
        <p:spPr>
          <a:xfrm rot="16200000" flipH="1">
            <a:off x="8555769" y="3316243"/>
            <a:ext cx="307491" cy="5093"/>
          </a:xfrm>
          <a:prstGeom prst="bentConnector3">
            <a:avLst>
              <a:gd name="adj1" fmla="val 50000"/>
            </a:avLst>
          </a:prstGeom>
          <a:ln w="38100" cmpd="sng">
            <a:solidFill>
              <a:schemeClr val="tx1"/>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188" name="Straight Arrow Connector 187">
            <a:extLst>
              <a:ext uri="{FF2B5EF4-FFF2-40B4-BE49-F238E27FC236}">
                <a16:creationId xmlns:a16="http://schemas.microsoft.com/office/drawing/2014/main" id="{0C58384F-2042-421B-9778-6FE86A1710C9}"/>
              </a:ext>
            </a:extLst>
          </p:cNvPr>
          <p:cNvCxnSpPr>
            <a:cxnSpLocks/>
          </p:cNvCxnSpPr>
          <p:nvPr/>
        </p:nvCxnSpPr>
        <p:spPr>
          <a:xfrm>
            <a:off x="7864595" y="3169415"/>
            <a:ext cx="870301" cy="2160"/>
          </a:xfrm>
          <a:prstGeom prst="straightConnector1">
            <a:avLst/>
          </a:prstGeom>
          <a:noFill/>
          <a:ln w="38100" cap="flat" cmpd="sng" algn="ctr">
            <a:solidFill>
              <a:sysClr val="windowText" lastClr="000000"/>
            </a:solidFill>
            <a:prstDash val="sysDot"/>
            <a:miter lim="800000"/>
            <a:tailEnd type="none"/>
          </a:ln>
          <a:effectLst/>
        </p:spPr>
      </p:cxnSp>
      <p:cxnSp>
        <p:nvCxnSpPr>
          <p:cNvPr id="193" name="Connector: Elbow 128">
            <a:extLst>
              <a:ext uri="{FF2B5EF4-FFF2-40B4-BE49-F238E27FC236}">
                <a16:creationId xmlns:a16="http://schemas.microsoft.com/office/drawing/2014/main" id="{F9BAE889-968B-46B0-AAA4-374E69F1F8A4}"/>
              </a:ext>
            </a:extLst>
          </p:cNvPr>
          <p:cNvCxnSpPr>
            <a:cxnSpLocks/>
          </p:cNvCxnSpPr>
          <p:nvPr/>
        </p:nvCxnSpPr>
        <p:spPr>
          <a:xfrm rot="16200000" flipH="1">
            <a:off x="8199652" y="3101804"/>
            <a:ext cx="115160" cy="8051"/>
          </a:xfrm>
          <a:prstGeom prst="bentConnector3">
            <a:avLst>
              <a:gd name="adj1" fmla="val 50000"/>
            </a:avLst>
          </a:prstGeom>
          <a:ln w="38100" cmpd="sng">
            <a:solidFill>
              <a:schemeClr val="tx1"/>
            </a:solidFill>
            <a:prstDash val="sysDot"/>
            <a:tailEnd type="none"/>
          </a:ln>
          <a:effectLst/>
        </p:spPr>
        <p:style>
          <a:lnRef idx="2">
            <a:schemeClr val="accent1"/>
          </a:lnRef>
          <a:fillRef idx="0">
            <a:schemeClr val="accent1"/>
          </a:fillRef>
          <a:effectRef idx="1">
            <a:schemeClr val="accent1"/>
          </a:effectRef>
          <a:fontRef idx="minor">
            <a:schemeClr val="tx1"/>
          </a:fontRef>
        </p:style>
      </p:cxnSp>
      <p:grpSp>
        <p:nvGrpSpPr>
          <p:cNvPr id="210" name="Group 209">
            <a:extLst>
              <a:ext uri="{FF2B5EF4-FFF2-40B4-BE49-F238E27FC236}">
                <a16:creationId xmlns:a16="http://schemas.microsoft.com/office/drawing/2014/main" id="{1C7F95D9-D98D-4DFA-9C88-6B54BEB68FCD}"/>
              </a:ext>
            </a:extLst>
          </p:cNvPr>
          <p:cNvGrpSpPr/>
          <p:nvPr/>
        </p:nvGrpSpPr>
        <p:grpSpPr>
          <a:xfrm>
            <a:off x="11130845" y="817356"/>
            <a:ext cx="379959" cy="387392"/>
            <a:chOff x="2265440" y="1359240"/>
            <a:chExt cx="649224" cy="649224"/>
          </a:xfrm>
          <a:solidFill>
            <a:schemeClr val="bg1"/>
          </a:solidFill>
        </p:grpSpPr>
        <p:sp>
          <p:nvSpPr>
            <p:cNvPr id="211" name="Rectangle: Rounded Corners 48">
              <a:extLst>
                <a:ext uri="{FF2B5EF4-FFF2-40B4-BE49-F238E27FC236}">
                  <a16:creationId xmlns:a16="http://schemas.microsoft.com/office/drawing/2014/main" id="{3A7B3FE0-D6C0-475B-B50B-CA6FF519627C}"/>
                </a:ext>
              </a:extLst>
            </p:cNvPr>
            <p:cNvSpPr/>
            <p:nvPr/>
          </p:nvSpPr>
          <p:spPr>
            <a:xfrm>
              <a:off x="2375412" y="1539919"/>
              <a:ext cx="502606" cy="281132"/>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endParaRPr lang="en-US" dirty="0">
                <a:solidFill>
                  <a:srgbClr val="FFFFFF"/>
                </a:solidFill>
                <a:latin typeface="Open Sans"/>
              </a:endParaRPr>
            </a:p>
          </p:txBody>
        </p:sp>
        <p:pic>
          <p:nvPicPr>
            <p:cNvPr id="212" name="Picture 211">
              <a:extLst>
                <a:ext uri="{FF2B5EF4-FFF2-40B4-BE49-F238E27FC236}">
                  <a16:creationId xmlns:a16="http://schemas.microsoft.com/office/drawing/2014/main" id="{893804B4-FEE3-4DC3-B9F9-B8305ECACF73}"/>
                </a:ext>
              </a:extLst>
            </p:cNvPr>
            <p:cNvPicPr>
              <a:picLocks noChangeAspect="1"/>
            </p:cNvPicPr>
            <p:nvPr/>
          </p:nvPicPr>
          <p:blipFill>
            <a:blip r:embed="rId3" cstate="print">
              <a:clrChange>
                <a:clrFrom>
                  <a:srgbClr val="000000">
                    <a:alpha val="0"/>
                  </a:srgbClr>
                </a:clrFrom>
                <a:clrTo>
                  <a:srgbClr val="000000">
                    <a:alpha val="0"/>
                  </a:srgbClr>
                </a:clrTo>
              </a:clrChange>
              <a:grayscl/>
              <a:extLst>
                <a:ext uri="{28A0092B-C50C-407E-A947-70E740481C1C}">
                  <a14:useLocalDpi xmlns:a14="http://schemas.microsoft.com/office/drawing/2010/main" val="0"/>
                </a:ext>
              </a:extLst>
            </a:blip>
            <a:stretch>
              <a:fillRect/>
            </a:stretch>
          </p:blipFill>
          <p:spPr>
            <a:xfrm>
              <a:off x="2265440" y="1359240"/>
              <a:ext cx="649224" cy="649224"/>
            </a:xfrm>
            <a:prstGeom prst="rect">
              <a:avLst/>
            </a:prstGeom>
            <a:grpFill/>
          </p:spPr>
        </p:pic>
      </p:grpSp>
      <p:pic>
        <p:nvPicPr>
          <p:cNvPr id="1047" name="Picture 1046"/>
          <p:cNvPicPr>
            <a:picLocks noChangeAspect="1"/>
          </p:cNvPicPr>
          <p:nvPr/>
        </p:nvPicPr>
        <p:blipFill>
          <a:blip r:embed="rId9">
            <a:clrChange>
              <a:clrFrom>
                <a:srgbClr val="000000"/>
              </a:clrFrom>
              <a:clrTo>
                <a:srgbClr val="000000">
                  <a:alpha val="0"/>
                </a:srgbClr>
              </a:clrTo>
            </a:clrChange>
          </a:blip>
          <a:stretch>
            <a:fillRect/>
          </a:stretch>
        </p:blipFill>
        <p:spPr>
          <a:xfrm>
            <a:off x="10874227" y="6081077"/>
            <a:ext cx="465545" cy="543893"/>
          </a:xfrm>
          <a:prstGeom prst="rect">
            <a:avLst/>
          </a:prstGeom>
        </p:spPr>
      </p:pic>
      <p:grpSp>
        <p:nvGrpSpPr>
          <p:cNvPr id="9" name="Group 8"/>
          <p:cNvGrpSpPr/>
          <p:nvPr/>
        </p:nvGrpSpPr>
        <p:grpSpPr>
          <a:xfrm>
            <a:off x="5907802" y="4447415"/>
            <a:ext cx="4644032" cy="2295722"/>
            <a:chOff x="5877386" y="4505246"/>
            <a:chExt cx="4644032" cy="2295722"/>
          </a:xfrm>
        </p:grpSpPr>
        <p:sp>
          <p:nvSpPr>
            <p:cNvPr id="96" name="Rounded Rectangle 95"/>
            <p:cNvSpPr/>
            <p:nvPr/>
          </p:nvSpPr>
          <p:spPr>
            <a:xfrm>
              <a:off x="5877386" y="4505246"/>
              <a:ext cx="4644032" cy="2295722"/>
            </a:xfrm>
            <a:prstGeom prst="roundRect">
              <a:avLst>
                <a:gd name="adj" fmla="val 8277"/>
              </a:avLst>
            </a:prstGeom>
            <a:solidFill>
              <a:sysClr val="windowText" lastClr="000000"/>
            </a:solidFill>
            <a:ln w="28575">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97" name="Rounded Rectangle 96"/>
            <p:cNvSpPr/>
            <p:nvPr/>
          </p:nvSpPr>
          <p:spPr>
            <a:xfrm>
              <a:off x="5975179" y="4581589"/>
              <a:ext cx="4471362" cy="2140910"/>
            </a:xfrm>
            <a:prstGeom prst="roundRect">
              <a:avLst>
                <a:gd name="adj" fmla="val 8277"/>
              </a:avLst>
            </a:prstGeom>
            <a:solidFill>
              <a:srgbClr val="FFFFFF"/>
            </a:solidFill>
            <a:ln w="28575">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98" name="Rounded Rectangle 97"/>
            <p:cNvSpPr/>
            <p:nvPr/>
          </p:nvSpPr>
          <p:spPr>
            <a:xfrm>
              <a:off x="6054710" y="4731785"/>
              <a:ext cx="2081050" cy="1923689"/>
            </a:xfrm>
            <a:prstGeom prst="roundRect">
              <a:avLst>
                <a:gd name="adj" fmla="val 8277"/>
              </a:avLst>
            </a:prstGeom>
            <a:solidFill>
              <a:srgbClr val="FFFFFF"/>
            </a:solidFill>
            <a:ln w="19050">
              <a:solidFill>
                <a:srgbClr val="FFFFFF">
                  <a:lumMod val="50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00" name="Rectangle 99"/>
            <p:cNvSpPr/>
            <p:nvPr/>
          </p:nvSpPr>
          <p:spPr>
            <a:xfrm>
              <a:off x="6194841" y="5879988"/>
              <a:ext cx="976947" cy="741677"/>
            </a:xfrm>
            <a:prstGeom prst="rect">
              <a:avLst/>
            </a:prstGeom>
            <a:solidFill>
              <a:sysClr val="window" lastClr="FFFFFF">
                <a:lumMod val="85000"/>
              </a:sysClr>
            </a:solidFill>
            <a:ln>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01" name="Rectangle 100"/>
            <p:cNvSpPr/>
            <p:nvPr/>
          </p:nvSpPr>
          <p:spPr>
            <a:xfrm>
              <a:off x="6372920" y="4598105"/>
              <a:ext cx="1444626" cy="276999"/>
            </a:xfrm>
            <a:prstGeom prst="rect">
              <a:avLst/>
            </a:prstGeom>
            <a:solidFill>
              <a:sysClr val="window" lastClr="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Open Sans"/>
                  <a:cs typeface="ATT Aleck Cd" panose="020B0506020203020204" pitchFamily="34" charset="0"/>
                </a:rPr>
                <a:t>NFVI Testing Lab</a:t>
              </a:r>
              <a:endParaRPr kumimoji="0" lang="en-US" sz="1200" b="0" i="0" u="none" strike="noStrike" kern="0" cap="none" spc="0" normalizeH="0" baseline="0" noProof="0" dirty="0">
                <a:ln>
                  <a:noFill/>
                </a:ln>
                <a:solidFill>
                  <a:sysClr val="windowText" lastClr="000000"/>
                </a:solidFill>
                <a:effectLst/>
                <a:uLnTx/>
                <a:uFillTx/>
              </a:endParaRPr>
            </a:p>
          </p:txBody>
        </p:sp>
        <p:sp>
          <p:nvSpPr>
            <p:cNvPr id="102" name="Rectangle 101"/>
            <p:cNvSpPr/>
            <p:nvPr/>
          </p:nvSpPr>
          <p:spPr>
            <a:xfrm>
              <a:off x="6043088" y="5416950"/>
              <a:ext cx="816250"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Management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Network</a:t>
              </a:r>
              <a:endParaRPr kumimoji="0" lang="en-US" sz="800" b="0" i="0" u="none" strike="noStrike" kern="0" cap="none" spc="0" normalizeH="0" baseline="0" noProof="0" dirty="0">
                <a:ln>
                  <a:noFill/>
                </a:ln>
                <a:solidFill>
                  <a:sysClr val="windowText" lastClr="000000"/>
                </a:solidFill>
                <a:effectLst/>
                <a:uLnTx/>
                <a:uFillTx/>
              </a:endParaRPr>
            </a:p>
          </p:txBody>
        </p:sp>
        <p:sp>
          <p:nvSpPr>
            <p:cNvPr id="103" name="Rectangle 102"/>
            <p:cNvSpPr/>
            <p:nvPr/>
          </p:nvSpPr>
          <p:spPr>
            <a:xfrm>
              <a:off x="6185593" y="5861260"/>
              <a:ext cx="976948" cy="24622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Open Sans"/>
                  <a:cs typeface="ATT Aleck Cd" panose="020B0506020203020204" pitchFamily="34" charset="0"/>
                </a:rPr>
                <a:t>SUT</a:t>
              </a:r>
              <a:endParaRPr kumimoji="0" lang="en-US" sz="1800" b="0" i="0" u="none" strike="noStrike" kern="0" cap="none" spc="0" normalizeH="0" baseline="0" noProof="0" dirty="0">
                <a:ln>
                  <a:noFill/>
                </a:ln>
                <a:solidFill>
                  <a:sysClr val="windowText" lastClr="000000"/>
                </a:solidFill>
                <a:effectLst/>
                <a:uLnTx/>
                <a:uFillTx/>
              </a:endParaRPr>
            </a:p>
          </p:txBody>
        </p:sp>
        <p:cxnSp>
          <p:nvCxnSpPr>
            <p:cNvPr id="104" name="Straight Connector 103"/>
            <p:cNvCxnSpPr/>
            <p:nvPr/>
          </p:nvCxnSpPr>
          <p:spPr>
            <a:xfrm flipH="1">
              <a:off x="6672129" y="5764868"/>
              <a:ext cx="1599" cy="120743"/>
            </a:xfrm>
            <a:prstGeom prst="line">
              <a:avLst/>
            </a:prstGeom>
            <a:noFill/>
            <a:ln w="19050" cap="flat" cmpd="sng" algn="ctr">
              <a:solidFill>
                <a:sysClr val="window" lastClr="FFFFFF">
                  <a:lumMod val="50000"/>
                </a:sysClr>
              </a:solidFill>
              <a:prstDash val="solid"/>
              <a:miter lim="800000"/>
            </a:ln>
            <a:effectLst/>
          </p:spPr>
        </p:cxnSp>
        <p:grpSp>
          <p:nvGrpSpPr>
            <p:cNvPr id="105" name="Group 104"/>
            <p:cNvGrpSpPr/>
            <p:nvPr/>
          </p:nvGrpSpPr>
          <p:grpSpPr>
            <a:xfrm>
              <a:off x="7318351" y="5302240"/>
              <a:ext cx="732229" cy="237915"/>
              <a:chOff x="2158291" y="2547458"/>
              <a:chExt cx="888425" cy="246222"/>
            </a:xfrm>
          </p:grpSpPr>
          <p:sp>
            <p:nvSpPr>
              <p:cNvPr id="107" name="Rectangle 106"/>
              <p:cNvSpPr/>
              <p:nvPr/>
            </p:nvSpPr>
            <p:spPr>
              <a:xfrm>
                <a:off x="2158292" y="2547459"/>
                <a:ext cx="888424" cy="246221"/>
              </a:xfrm>
              <a:prstGeom prst="rect">
                <a:avLst/>
              </a:prstGeom>
              <a:solidFill>
                <a:sysClr val="window" lastClr="FFFFFF">
                  <a:lumMod val="85000"/>
                </a:sysClr>
              </a:solidFill>
              <a:ln>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12" name="Rectangle 111"/>
              <p:cNvSpPr/>
              <p:nvPr/>
            </p:nvSpPr>
            <p:spPr>
              <a:xfrm>
                <a:off x="2158291" y="2547458"/>
                <a:ext cx="888425" cy="246221"/>
              </a:xfrm>
              <a:prstGeom prst="rect">
                <a:avLst/>
              </a:prstGeom>
            </p:spPr>
            <p:txBody>
              <a:bodyPr wrap="square" lIns="0" r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Open Sans"/>
                    <a:cs typeface="ATT Aleck Cd" panose="020B0506020203020204" pitchFamily="34" charset="0"/>
                  </a:rPr>
                  <a:t>Test Host</a:t>
                </a:r>
                <a:endParaRPr kumimoji="0" lang="en-US" sz="1800" b="0" i="0" u="none" strike="noStrike" kern="0" cap="none" spc="0" normalizeH="0" baseline="0" noProof="0" dirty="0">
                  <a:ln>
                    <a:noFill/>
                  </a:ln>
                  <a:solidFill>
                    <a:prstClr val="black"/>
                  </a:solidFill>
                  <a:effectLst/>
                  <a:uLnTx/>
                  <a:uFillTx/>
                </a:endParaRPr>
              </a:p>
            </p:txBody>
          </p:sp>
        </p:grpSp>
        <p:cxnSp>
          <p:nvCxnSpPr>
            <p:cNvPr id="114" name="Straight Connector 113"/>
            <p:cNvCxnSpPr>
              <a:stCxn id="107" idx="2"/>
            </p:cNvCxnSpPr>
            <p:nvPr/>
          </p:nvCxnSpPr>
          <p:spPr>
            <a:xfrm flipH="1">
              <a:off x="7684465" y="5540155"/>
              <a:ext cx="1" cy="117323"/>
            </a:xfrm>
            <a:prstGeom prst="line">
              <a:avLst/>
            </a:prstGeom>
            <a:noFill/>
            <a:ln w="19050" cap="flat" cmpd="sng" algn="ctr">
              <a:solidFill>
                <a:sysClr val="window" lastClr="FFFFFF">
                  <a:lumMod val="50000"/>
                </a:sysClr>
              </a:solidFill>
              <a:prstDash val="solid"/>
              <a:miter lim="800000"/>
            </a:ln>
            <a:effectLst/>
          </p:spPr>
        </p:cxnSp>
        <p:sp>
          <p:nvSpPr>
            <p:cNvPr id="115" name="Rectangle 114"/>
            <p:cNvSpPr/>
            <p:nvPr/>
          </p:nvSpPr>
          <p:spPr>
            <a:xfrm>
              <a:off x="7246512" y="5495311"/>
              <a:ext cx="459591" cy="21544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DMZ</a:t>
              </a:r>
              <a:endParaRPr kumimoji="0" lang="en-US" sz="800" b="0" i="0" u="none" strike="noStrike" kern="0" cap="none" spc="0" normalizeH="0" baseline="0" noProof="0" dirty="0">
                <a:ln>
                  <a:noFill/>
                </a:ln>
                <a:solidFill>
                  <a:sysClr val="windowText" lastClr="000000"/>
                </a:solidFill>
                <a:effectLst/>
                <a:uLnTx/>
                <a:uFillTx/>
              </a:endParaRPr>
            </a:p>
          </p:txBody>
        </p:sp>
        <p:cxnSp>
          <p:nvCxnSpPr>
            <p:cNvPr id="117" name="Straight Connector 116"/>
            <p:cNvCxnSpPr>
              <a:endCxn id="164" idx="1"/>
            </p:cNvCxnSpPr>
            <p:nvPr/>
          </p:nvCxnSpPr>
          <p:spPr>
            <a:xfrm>
              <a:off x="6663905" y="5773230"/>
              <a:ext cx="654447" cy="3206"/>
            </a:xfrm>
            <a:prstGeom prst="line">
              <a:avLst/>
            </a:prstGeom>
            <a:noFill/>
            <a:ln w="19050" cap="flat" cmpd="sng" algn="ctr">
              <a:solidFill>
                <a:sysClr val="window" lastClr="FFFFFF">
                  <a:lumMod val="50000"/>
                </a:sysClr>
              </a:solidFill>
              <a:prstDash val="solid"/>
              <a:miter lim="800000"/>
            </a:ln>
            <a:effectLst/>
          </p:spPr>
        </p:cxnSp>
        <p:cxnSp>
          <p:nvCxnSpPr>
            <p:cNvPr id="120" name="Straight Connector 119"/>
            <p:cNvCxnSpPr/>
            <p:nvPr/>
          </p:nvCxnSpPr>
          <p:spPr>
            <a:xfrm flipV="1">
              <a:off x="6262706" y="6314549"/>
              <a:ext cx="827008" cy="2676"/>
            </a:xfrm>
            <a:prstGeom prst="line">
              <a:avLst/>
            </a:prstGeom>
            <a:noFill/>
            <a:ln w="19050" cap="flat" cmpd="sng" algn="ctr">
              <a:solidFill>
                <a:sysClr val="window" lastClr="FFFFFF">
                  <a:lumMod val="50000"/>
                </a:sysClr>
              </a:solidFill>
              <a:prstDash val="solid"/>
              <a:miter lim="800000"/>
            </a:ln>
            <a:effectLst/>
          </p:spPr>
        </p:cxnSp>
        <p:cxnSp>
          <p:nvCxnSpPr>
            <p:cNvPr id="130" name="Straight Connector 129"/>
            <p:cNvCxnSpPr/>
            <p:nvPr/>
          </p:nvCxnSpPr>
          <p:spPr>
            <a:xfrm flipH="1">
              <a:off x="6956467" y="6193237"/>
              <a:ext cx="1599" cy="120743"/>
            </a:xfrm>
            <a:prstGeom prst="line">
              <a:avLst/>
            </a:prstGeom>
            <a:noFill/>
            <a:ln w="12700" cap="flat" cmpd="sng" algn="ctr">
              <a:solidFill>
                <a:sysClr val="window" lastClr="FFFFFF">
                  <a:lumMod val="50000"/>
                </a:sysClr>
              </a:solidFill>
              <a:prstDash val="solid"/>
              <a:miter lim="800000"/>
            </a:ln>
            <a:effectLst/>
          </p:spPr>
        </p:cxnSp>
        <p:cxnSp>
          <p:nvCxnSpPr>
            <p:cNvPr id="131" name="Straight Connector 130"/>
            <p:cNvCxnSpPr/>
            <p:nvPr/>
          </p:nvCxnSpPr>
          <p:spPr>
            <a:xfrm flipH="1">
              <a:off x="6805706" y="6194152"/>
              <a:ext cx="1599" cy="120743"/>
            </a:xfrm>
            <a:prstGeom prst="line">
              <a:avLst/>
            </a:prstGeom>
            <a:noFill/>
            <a:ln w="12700" cap="flat" cmpd="sng" algn="ctr">
              <a:solidFill>
                <a:sysClr val="window" lastClr="FFFFFF">
                  <a:lumMod val="50000"/>
                </a:sysClr>
              </a:solidFill>
              <a:prstDash val="solid"/>
              <a:miter lim="800000"/>
            </a:ln>
            <a:effectLst/>
          </p:spPr>
        </p:cxnSp>
        <p:cxnSp>
          <p:nvCxnSpPr>
            <p:cNvPr id="133" name="Straight Connector 132"/>
            <p:cNvCxnSpPr/>
            <p:nvPr/>
          </p:nvCxnSpPr>
          <p:spPr>
            <a:xfrm flipH="1">
              <a:off x="6665655" y="6194706"/>
              <a:ext cx="1599" cy="120743"/>
            </a:xfrm>
            <a:prstGeom prst="line">
              <a:avLst/>
            </a:prstGeom>
            <a:noFill/>
            <a:ln w="12700" cap="flat" cmpd="sng" algn="ctr">
              <a:solidFill>
                <a:sysClr val="window" lastClr="FFFFFF">
                  <a:lumMod val="50000"/>
                </a:sysClr>
              </a:solidFill>
              <a:prstDash val="solid"/>
              <a:miter lim="800000"/>
            </a:ln>
            <a:effectLst/>
          </p:spPr>
        </p:cxnSp>
        <p:cxnSp>
          <p:nvCxnSpPr>
            <p:cNvPr id="134" name="Straight Connector 133"/>
            <p:cNvCxnSpPr/>
            <p:nvPr/>
          </p:nvCxnSpPr>
          <p:spPr>
            <a:xfrm flipH="1">
              <a:off x="6524005" y="6194611"/>
              <a:ext cx="1599" cy="120743"/>
            </a:xfrm>
            <a:prstGeom prst="line">
              <a:avLst/>
            </a:prstGeom>
            <a:noFill/>
            <a:ln w="12700" cap="flat" cmpd="sng" algn="ctr">
              <a:solidFill>
                <a:sysClr val="window" lastClr="FFFFFF">
                  <a:lumMod val="50000"/>
                </a:sysClr>
              </a:solidFill>
              <a:prstDash val="solid"/>
              <a:miter lim="800000"/>
            </a:ln>
            <a:effectLst/>
          </p:spPr>
        </p:cxnSp>
        <p:cxnSp>
          <p:nvCxnSpPr>
            <p:cNvPr id="135" name="Straight Connector 134"/>
            <p:cNvCxnSpPr/>
            <p:nvPr/>
          </p:nvCxnSpPr>
          <p:spPr>
            <a:xfrm flipH="1">
              <a:off x="6380756" y="6195530"/>
              <a:ext cx="1599" cy="120743"/>
            </a:xfrm>
            <a:prstGeom prst="line">
              <a:avLst/>
            </a:prstGeom>
            <a:noFill/>
            <a:ln w="12700" cap="flat" cmpd="sng" algn="ctr">
              <a:solidFill>
                <a:sysClr val="window" lastClr="FFFFFF">
                  <a:lumMod val="50000"/>
                </a:sysClr>
              </a:solidFill>
              <a:prstDash val="solid"/>
              <a:miter lim="800000"/>
            </a:ln>
            <a:effectLst/>
          </p:spPr>
        </p:cxnSp>
        <p:sp>
          <p:nvSpPr>
            <p:cNvPr id="136" name="Rectangle 135"/>
            <p:cNvSpPr/>
            <p:nvPr/>
          </p:nvSpPr>
          <p:spPr>
            <a:xfrm>
              <a:off x="6912857" y="6131374"/>
              <a:ext cx="89162" cy="83640"/>
            </a:xfrm>
            <a:prstGeom prst="rect">
              <a:avLst/>
            </a:prstGeom>
            <a:solidFill>
              <a:sysClr val="window" lastClr="FFFFFF">
                <a:lumMod val="50000"/>
              </a:sysClr>
            </a:solidFill>
            <a:ln w="12700">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38" name="Rectangle 137"/>
            <p:cNvSpPr/>
            <p:nvPr/>
          </p:nvSpPr>
          <p:spPr>
            <a:xfrm>
              <a:off x="6764126" y="6133351"/>
              <a:ext cx="89162" cy="83640"/>
            </a:xfrm>
            <a:prstGeom prst="rect">
              <a:avLst/>
            </a:prstGeom>
            <a:solidFill>
              <a:sysClr val="window" lastClr="FFFFFF">
                <a:lumMod val="50000"/>
              </a:sysClr>
            </a:solidFill>
            <a:ln w="12700">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39" name="Rectangle 138"/>
            <p:cNvSpPr/>
            <p:nvPr/>
          </p:nvSpPr>
          <p:spPr>
            <a:xfrm>
              <a:off x="6622242" y="6134344"/>
              <a:ext cx="89162" cy="83640"/>
            </a:xfrm>
            <a:prstGeom prst="rect">
              <a:avLst/>
            </a:prstGeom>
            <a:solidFill>
              <a:sysClr val="window" lastClr="FFFFFF">
                <a:lumMod val="50000"/>
              </a:sysClr>
            </a:solidFill>
            <a:ln w="12700">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40" name="Rectangle 139"/>
            <p:cNvSpPr/>
            <p:nvPr/>
          </p:nvSpPr>
          <p:spPr>
            <a:xfrm>
              <a:off x="6476592" y="6135443"/>
              <a:ext cx="89162" cy="83640"/>
            </a:xfrm>
            <a:prstGeom prst="rect">
              <a:avLst/>
            </a:prstGeom>
            <a:solidFill>
              <a:sysClr val="window" lastClr="FFFFFF">
                <a:lumMod val="50000"/>
              </a:sysClr>
            </a:solidFill>
            <a:ln w="12700">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42" name="Rectangle 141"/>
            <p:cNvSpPr/>
            <p:nvPr/>
          </p:nvSpPr>
          <p:spPr>
            <a:xfrm>
              <a:off x="6341234" y="6134131"/>
              <a:ext cx="89162" cy="83640"/>
            </a:xfrm>
            <a:prstGeom prst="rect">
              <a:avLst/>
            </a:prstGeom>
            <a:solidFill>
              <a:sysClr val="window" lastClr="FFFFFF">
                <a:lumMod val="50000"/>
              </a:sysClr>
            </a:solidFill>
            <a:ln w="12700">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45" name="Rectangle 144"/>
            <p:cNvSpPr/>
            <p:nvPr/>
          </p:nvSpPr>
          <p:spPr>
            <a:xfrm>
              <a:off x="6204087" y="6337757"/>
              <a:ext cx="976949" cy="33855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Install Data Path Network</a:t>
              </a:r>
              <a:endParaRPr kumimoji="0" lang="en-US" sz="800" b="0" i="0" u="none" strike="noStrike" kern="0" cap="none" spc="0" normalizeH="0" baseline="0" noProof="0" dirty="0">
                <a:ln>
                  <a:noFill/>
                </a:ln>
                <a:solidFill>
                  <a:sysClr val="windowText" lastClr="000000"/>
                </a:solidFill>
                <a:effectLst/>
                <a:uLnTx/>
                <a:uFillTx/>
              </a:endParaRPr>
            </a:p>
          </p:txBody>
        </p:sp>
        <p:sp>
          <p:nvSpPr>
            <p:cNvPr id="146" name="Rectangle 145"/>
            <p:cNvSpPr/>
            <p:nvPr/>
          </p:nvSpPr>
          <p:spPr>
            <a:xfrm>
              <a:off x="7265667" y="5011589"/>
              <a:ext cx="870093" cy="33855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Install Dovetail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Docker</a:t>
              </a:r>
              <a:endParaRPr kumimoji="0" lang="en-US" sz="800" b="0" i="0" u="none" strike="noStrike" kern="0" cap="none" spc="0" normalizeH="0" baseline="0" noProof="0" dirty="0">
                <a:ln>
                  <a:noFill/>
                </a:ln>
                <a:solidFill>
                  <a:sysClr val="windowText" lastClr="000000"/>
                </a:solidFill>
                <a:effectLst/>
                <a:uLnTx/>
                <a:uFillTx/>
              </a:endParaRPr>
            </a:p>
          </p:txBody>
        </p:sp>
        <p:sp>
          <p:nvSpPr>
            <p:cNvPr id="150" name="Rectangle: Rounded Corners 104">
              <a:extLst>
                <a:ext uri="{FF2B5EF4-FFF2-40B4-BE49-F238E27FC236}">
                  <a16:creationId xmlns:a16="http://schemas.microsoft.com/office/drawing/2014/main" id="{6252EE96-022D-49E9-9A2C-9AECE673B643}"/>
                </a:ext>
              </a:extLst>
            </p:cNvPr>
            <p:cNvSpPr/>
            <p:nvPr/>
          </p:nvSpPr>
          <p:spPr>
            <a:xfrm>
              <a:off x="7350844" y="6125104"/>
              <a:ext cx="602241" cy="477940"/>
            </a:xfrm>
            <a:prstGeom prst="roundRect">
              <a:avLst/>
            </a:prstGeom>
            <a:solidFill>
              <a:sysClr val="windowText" lastClr="000000"/>
            </a:solidFill>
            <a:ln w="6350" cap="flat" cmpd="sng" algn="ctr">
              <a:noFill/>
              <a:prstDash val="solid"/>
              <a:miter lim="800000"/>
            </a:ln>
            <a:effectLst/>
          </p:spPr>
          <p:txBody>
            <a:bodyPr lIns="0" tIns="0" rIns="0" bIns="0" rtlCol="0" anchor="ctr"/>
            <a:lstStyle/>
            <a:p>
              <a:pPr algn="ctr" defTabSz="457200">
                <a:defRPr/>
              </a:pPr>
              <a:r>
                <a:rPr lang="en-US" sz="1400" b="1" kern="0" dirty="0">
                  <a:solidFill>
                    <a:srgbClr val="FFFFFF"/>
                  </a:solidFill>
                  <a:latin typeface="Open Sans"/>
                </a:rPr>
                <a:t>REF</a:t>
              </a:r>
            </a:p>
            <a:p>
              <a:pPr algn="ctr" defTabSz="457200">
                <a:defRPr/>
              </a:pPr>
              <a:r>
                <a:rPr lang="en-US" sz="1400" b="1" kern="0" dirty="0">
                  <a:solidFill>
                    <a:srgbClr val="FFFFFF"/>
                  </a:solidFill>
                  <a:latin typeface="Open Sans"/>
                </a:rPr>
                <a:t>NFVI</a:t>
              </a:r>
            </a:p>
          </p:txBody>
        </p:sp>
        <p:sp>
          <p:nvSpPr>
            <p:cNvPr id="153" name="Rectangle 152"/>
            <p:cNvSpPr/>
            <p:nvPr/>
          </p:nvSpPr>
          <p:spPr>
            <a:xfrm>
              <a:off x="7934685" y="5780101"/>
              <a:ext cx="837593" cy="338554"/>
            </a:xfrm>
            <a:prstGeom prst="rect">
              <a:avLst/>
            </a:prstGeom>
            <a:solidFill>
              <a:sysClr val="window" lastClr="FFFFFF"/>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Interface to public internet</a:t>
              </a:r>
              <a:endParaRPr kumimoji="0" lang="en-US" sz="800" b="0" i="0" u="none" strike="noStrike" kern="0" cap="none" spc="0" normalizeH="0" baseline="0" noProof="0" dirty="0">
                <a:ln>
                  <a:noFill/>
                </a:ln>
                <a:solidFill>
                  <a:sysClr val="windowText" lastClr="000000"/>
                </a:solidFill>
                <a:effectLst/>
                <a:uLnTx/>
                <a:uFillTx/>
              </a:endParaRPr>
            </a:p>
          </p:txBody>
        </p:sp>
        <p:sp>
          <p:nvSpPr>
            <p:cNvPr id="157" name="Rectangle 156">
              <a:extLst>
                <a:ext uri="{FF2B5EF4-FFF2-40B4-BE49-F238E27FC236}">
                  <a16:creationId xmlns:a16="http://schemas.microsoft.com/office/drawing/2014/main" id="{39520AFB-6CD1-4335-8455-A014591A3794}"/>
                </a:ext>
              </a:extLst>
            </p:cNvPr>
            <p:cNvSpPr/>
            <p:nvPr/>
          </p:nvSpPr>
          <p:spPr>
            <a:xfrm>
              <a:off x="8199402" y="6230788"/>
              <a:ext cx="2227919" cy="307777"/>
            </a:xfrm>
            <a:prstGeom prst="rect">
              <a:avLst/>
            </a:prstGeom>
          </p:spPr>
          <p:txBody>
            <a:bodyPr wrap="none">
              <a:spAutoFit/>
            </a:bodyPr>
            <a:lstStyle/>
            <a:p>
              <a:pPr algn="ctr" defTabSz="457200">
                <a:defRPr/>
              </a:pPr>
              <a:r>
                <a:rPr lang="en-US" sz="1400" b="1" dirty="0">
                  <a:solidFill>
                    <a:srgbClr val="000000"/>
                  </a:solidFill>
                  <a:latin typeface="Open Sans"/>
                  <a:cs typeface="ATT Aleck Cd" panose="020B0506020203020204" pitchFamily="34" charset="0"/>
                </a:rPr>
                <a:t>OVP Testing Ecosystem</a:t>
              </a:r>
            </a:p>
          </p:txBody>
        </p:sp>
        <p:cxnSp>
          <p:nvCxnSpPr>
            <p:cNvPr id="160" name="Straight Connector 159"/>
            <p:cNvCxnSpPr/>
            <p:nvPr/>
          </p:nvCxnSpPr>
          <p:spPr>
            <a:xfrm>
              <a:off x="8050580" y="5770024"/>
              <a:ext cx="654447" cy="3206"/>
            </a:xfrm>
            <a:prstGeom prst="line">
              <a:avLst/>
            </a:prstGeom>
            <a:noFill/>
            <a:ln w="19050" cap="flat" cmpd="sng" algn="ctr">
              <a:solidFill>
                <a:sysClr val="window" lastClr="FFFFFF">
                  <a:lumMod val="50000"/>
                </a:sysClr>
              </a:solidFill>
              <a:prstDash val="solid"/>
              <a:miter lim="800000"/>
            </a:ln>
            <a:effectLst/>
          </p:spPr>
        </p:cxnSp>
        <p:grpSp>
          <p:nvGrpSpPr>
            <p:cNvPr id="163" name="Group 162"/>
            <p:cNvGrpSpPr/>
            <p:nvPr/>
          </p:nvGrpSpPr>
          <p:grpSpPr>
            <a:xfrm>
              <a:off x="7318351" y="5657478"/>
              <a:ext cx="732229" cy="237915"/>
              <a:chOff x="2158291" y="1746167"/>
              <a:chExt cx="888425" cy="246222"/>
            </a:xfrm>
          </p:grpSpPr>
          <p:sp>
            <p:nvSpPr>
              <p:cNvPr id="164" name="Rectangle 163"/>
              <p:cNvSpPr/>
              <p:nvPr/>
            </p:nvSpPr>
            <p:spPr>
              <a:xfrm>
                <a:off x="2158292" y="1746168"/>
                <a:ext cx="888424" cy="246221"/>
              </a:xfrm>
              <a:prstGeom prst="rect">
                <a:avLst/>
              </a:prstGeom>
              <a:solidFill>
                <a:sysClr val="window" lastClr="FFFFFF">
                  <a:lumMod val="85000"/>
                </a:sysClr>
              </a:solidFill>
              <a:ln>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66" name="Rectangle 165"/>
              <p:cNvSpPr/>
              <p:nvPr/>
            </p:nvSpPr>
            <p:spPr>
              <a:xfrm>
                <a:off x="2158291" y="1746167"/>
                <a:ext cx="888425" cy="24622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Open Sans"/>
                    <a:cs typeface="ATT Aleck Cd" panose="020B0506020203020204" pitchFamily="34" charset="0"/>
                  </a:rPr>
                  <a:t>Firewall</a:t>
                </a:r>
                <a:endParaRPr kumimoji="0" lang="en-US" sz="1800" b="0" i="0" u="none" strike="noStrike" kern="0" cap="none" spc="0" normalizeH="0" baseline="0" noProof="0" dirty="0">
                  <a:ln>
                    <a:noFill/>
                  </a:ln>
                  <a:solidFill>
                    <a:prstClr val="black"/>
                  </a:solidFill>
                  <a:effectLst/>
                  <a:uLnTx/>
                  <a:uFillTx/>
                </a:endParaRPr>
              </a:p>
            </p:txBody>
          </p:sp>
        </p:grpSp>
        <p:pic>
          <p:nvPicPr>
            <p:cNvPr id="169" name="Picture 16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15006" y="4843402"/>
              <a:ext cx="231513" cy="231513"/>
            </a:xfrm>
            <a:prstGeom prst="rect">
              <a:avLst/>
            </a:prstGeom>
          </p:spPr>
        </p:pic>
        <p:pic>
          <p:nvPicPr>
            <p:cNvPr id="172" name="Picture 17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636808" y="4796072"/>
              <a:ext cx="282906" cy="282906"/>
            </a:xfrm>
            <a:prstGeom prst="rect">
              <a:avLst/>
            </a:prstGeom>
            <a:scene3d>
              <a:camera prst="perspectiveContrastingLeftFacing"/>
              <a:lightRig rig="threePt" dir="t"/>
            </a:scene3d>
          </p:spPr>
        </p:pic>
        <p:pic>
          <p:nvPicPr>
            <p:cNvPr id="173" name="Picture 17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613049" y="5506022"/>
              <a:ext cx="651486" cy="425936"/>
            </a:xfrm>
            <a:prstGeom prst="rect">
              <a:avLst/>
            </a:prstGeom>
          </p:spPr>
        </p:pic>
        <p:sp>
          <p:nvSpPr>
            <p:cNvPr id="178" name="Rectangle 177"/>
            <p:cNvSpPr/>
            <p:nvPr/>
          </p:nvSpPr>
          <p:spPr>
            <a:xfrm>
              <a:off x="8679841" y="5653107"/>
              <a:ext cx="535724" cy="21544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Internet</a:t>
              </a:r>
              <a:endParaRPr kumimoji="0" lang="en-US" sz="800" b="0" i="0" u="none" strike="noStrike" kern="0" cap="none" spc="0" normalizeH="0" baseline="0" noProof="0" dirty="0">
                <a:ln>
                  <a:noFill/>
                </a:ln>
                <a:solidFill>
                  <a:sysClr val="windowText" lastClr="000000"/>
                </a:solidFill>
                <a:effectLst/>
                <a:uLnTx/>
                <a:uFillTx/>
              </a:endParaRPr>
            </a:p>
          </p:txBody>
        </p:sp>
        <p:pic>
          <p:nvPicPr>
            <p:cNvPr id="179" name="Picture 17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587903" y="5109870"/>
              <a:ext cx="231513" cy="231513"/>
            </a:xfrm>
            <a:prstGeom prst="rect">
              <a:avLst/>
            </a:prstGeom>
          </p:spPr>
        </p:pic>
        <p:pic>
          <p:nvPicPr>
            <p:cNvPr id="180" name="Picture 17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705027" y="5058477"/>
              <a:ext cx="282906" cy="282906"/>
            </a:xfrm>
            <a:prstGeom prst="rect">
              <a:avLst/>
            </a:prstGeom>
            <a:scene3d>
              <a:camera prst="perspectiveContrastingLeftFacing"/>
              <a:lightRig rig="threePt" dir="t"/>
            </a:scene3d>
          </p:spPr>
        </p:pic>
        <p:sp>
          <p:nvSpPr>
            <p:cNvPr id="181" name="Rectangle 180"/>
            <p:cNvSpPr/>
            <p:nvPr/>
          </p:nvSpPr>
          <p:spPr>
            <a:xfrm>
              <a:off x="7945011" y="4685036"/>
              <a:ext cx="1029523" cy="461665"/>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Download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tar.gz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result file</a:t>
              </a:r>
              <a:endParaRPr kumimoji="0" lang="en-US" sz="800" b="0" i="0" u="none" strike="noStrike" kern="0" cap="none" spc="0" normalizeH="0" baseline="0" noProof="0" dirty="0">
                <a:ln>
                  <a:noFill/>
                </a:ln>
                <a:solidFill>
                  <a:sysClr val="windowText" lastClr="000000"/>
                </a:solidFill>
                <a:effectLst/>
                <a:uLnTx/>
                <a:uFillTx/>
              </a:endParaRPr>
            </a:p>
          </p:txBody>
        </p:sp>
        <p:cxnSp>
          <p:nvCxnSpPr>
            <p:cNvPr id="182" name="Straight Arrow Connector 181"/>
            <p:cNvCxnSpPr>
              <a:stCxn id="107" idx="3"/>
              <a:endCxn id="179" idx="1"/>
            </p:cNvCxnSpPr>
            <p:nvPr/>
          </p:nvCxnSpPr>
          <p:spPr>
            <a:xfrm flipV="1">
              <a:off x="8050580" y="5225627"/>
              <a:ext cx="537323" cy="195571"/>
            </a:xfrm>
            <a:prstGeom prst="straightConnector1">
              <a:avLst/>
            </a:prstGeom>
            <a:noFill/>
            <a:ln w="19050" cap="flat" cmpd="sng" algn="ctr">
              <a:solidFill>
                <a:sysClr val="window" lastClr="FFFFFF">
                  <a:lumMod val="50000"/>
                </a:sysClr>
              </a:solidFill>
              <a:prstDash val="solid"/>
              <a:miter lim="800000"/>
              <a:tailEnd type="triangle"/>
            </a:ln>
            <a:effectLst/>
          </p:spPr>
        </p:cxnSp>
        <p:sp>
          <p:nvSpPr>
            <p:cNvPr id="183" name="Rounded Rectangle 182"/>
            <p:cNvSpPr/>
            <p:nvPr/>
          </p:nvSpPr>
          <p:spPr>
            <a:xfrm>
              <a:off x="9401214" y="5218137"/>
              <a:ext cx="946734" cy="940055"/>
            </a:xfrm>
            <a:prstGeom prst="roundRect">
              <a:avLst>
                <a:gd name="adj" fmla="val 8277"/>
              </a:avLst>
            </a:prstGeom>
            <a:solidFill>
              <a:srgbClr val="FFFFFF"/>
            </a:solidFill>
            <a:ln w="19050">
              <a:solidFill>
                <a:srgbClr val="FFFFFF">
                  <a:lumMod val="50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pic>
          <p:nvPicPr>
            <p:cNvPr id="185" name="Picture 184"/>
            <p:cNvPicPr>
              <a:picLocks noChangeAspect="1"/>
            </p:cNvPicPr>
            <p:nvPr/>
          </p:nvPicPr>
          <p:blipFill>
            <a:blip r:embed="rId7"/>
            <a:stretch>
              <a:fillRect/>
            </a:stretch>
          </p:blipFill>
          <p:spPr>
            <a:xfrm>
              <a:off x="9491206" y="5309822"/>
              <a:ext cx="766749" cy="166320"/>
            </a:xfrm>
            <a:prstGeom prst="rect">
              <a:avLst/>
            </a:prstGeom>
          </p:spPr>
        </p:pic>
        <p:cxnSp>
          <p:nvCxnSpPr>
            <p:cNvPr id="186" name="Straight Arrow Connector 185"/>
            <p:cNvCxnSpPr/>
            <p:nvPr/>
          </p:nvCxnSpPr>
          <p:spPr>
            <a:xfrm>
              <a:off x="8972703" y="5234667"/>
              <a:ext cx="428510" cy="96635"/>
            </a:xfrm>
            <a:prstGeom prst="straightConnector1">
              <a:avLst/>
            </a:prstGeom>
            <a:noFill/>
            <a:ln w="19050" cap="flat" cmpd="sng" algn="ctr">
              <a:solidFill>
                <a:sysClr val="window" lastClr="FFFFFF">
                  <a:lumMod val="50000"/>
                </a:sysClr>
              </a:solidFill>
              <a:prstDash val="solid"/>
              <a:miter lim="800000"/>
              <a:tailEnd type="triangle"/>
            </a:ln>
            <a:effectLst/>
          </p:spPr>
        </p:cxnSp>
        <p:sp>
          <p:nvSpPr>
            <p:cNvPr id="189" name="Rectangle 188"/>
            <p:cNvSpPr/>
            <p:nvPr/>
          </p:nvSpPr>
          <p:spPr>
            <a:xfrm>
              <a:off x="8749773" y="4708065"/>
              <a:ext cx="1029523" cy="461665"/>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Upload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results file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 to OVP Portal</a:t>
              </a:r>
              <a:endParaRPr kumimoji="0" lang="en-US" sz="800" b="0" i="0" u="none" strike="noStrike" kern="0" cap="none" spc="0" normalizeH="0" baseline="0" noProof="0" dirty="0">
                <a:ln>
                  <a:noFill/>
                </a:ln>
                <a:solidFill>
                  <a:sysClr val="windowText" lastClr="000000"/>
                </a:solidFill>
                <a:effectLst/>
                <a:uLnTx/>
                <a:uFillTx/>
              </a:endParaRPr>
            </a:p>
          </p:txBody>
        </p:sp>
        <p:grpSp>
          <p:nvGrpSpPr>
            <p:cNvPr id="190" name="Group 189"/>
            <p:cNvGrpSpPr/>
            <p:nvPr/>
          </p:nvGrpSpPr>
          <p:grpSpPr>
            <a:xfrm>
              <a:off x="9504506" y="5572968"/>
              <a:ext cx="455426" cy="246221"/>
              <a:chOff x="2158291" y="2547458"/>
              <a:chExt cx="888425" cy="254818"/>
            </a:xfrm>
          </p:grpSpPr>
          <p:sp>
            <p:nvSpPr>
              <p:cNvPr id="191" name="Rectangle 190"/>
              <p:cNvSpPr/>
              <p:nvPr/>
            </p:nvSpPr>
            <p:spPr>
              <a:xfrm>
                <a:off x="2158292" y="2547459"/>
                <a:ext cx="888424" cy="246221"/>
              </a:xfrm>
              <a:prstGeom prst="rect">
                <a:avLst/>
              </a:prstGeom>
              <a:solidFill>
                <a:sysClr val="window" lastClr="FFFFFF">
                  <a:lumMod val="85000"/>
                </a:sysClr>
              </a:solidFill>
              <a:ln>
                <a:solidFill>
                  <a:srgbClr val="FFFFFF">
                    <a:lumMod val="50000"/>
                  </a:srgbClr>
                </a:solid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92" name="Rectangle 191"/>
              <p:cNvSpPr/>
              <p:nvPr/>
            </p:nvSpPr>
            <p:spPr>
              <a:xfrm>
                <a:off x="2158291" y="2547458"/>
                <a:ext cx="888425" cy="254818"/>
              </a:xfrm>
              <a:prstGeom prst="rect">
                <a:avLst/>
              </a:prstGeom>
            </p:spPr>
            <p:txBody>
              <a:bodyPr wrap="square" lIns="0" r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Open Sans"/>
                    <a:cs typeface="ATT Aleck Cd" panose="020B0506020203020204" pitchFamily="34" charset="0"/>
                  </a:rPr>
                  <a:t>Server</a:t>
                </a:r>
                <a:endParaRPr kumimoji="0" lang="en-US" sz="1800" b="0" i="0" u="none" strike="noStrike" kern="0" cap="none" spc="0" normalizeH="0" baseline="0" noProof="0" dirty="0">
                  <a:ln>
                    <a:noFill/>
                  </a:ln>
                  <a:solidFill>
                    <a:prstClr val="black"/>
                  </a:solidFill>
                  <a:effectLst/>
                  <a:uLnTx/>
                  <a:uFillTx/>
                </a:endParaRPr>
              </a:p>
            </p:txBody>
          </p:sp>
        </p:grpSp>
        <p:sp>
          <p:nvSpPr>
            <p:cNvPr id="194" name="Can 193"/>
            <p:cNvSpPr/>
            <p:nvPr/>
          </p:nvSpPr>
          <p:spPr>
            <a:xfrm>
              <a:off x="10063224" y="5567827"/>
              <a:ext cx="228245" cy="233042"/>
            </a:xfrm>
            <a:prstGeom prst="can">
              <a:avLst/>
            </a:prstGeom>
            <a:solidFill>
              <a:sysClr val="window" lastClr="FFFFFF">
                <a:lumMod val="50000"/>
              </a:sys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sp>
          <p:nvSpPr>
            <p:cNvPr id="195" name="Rectangle 194"/>
            <p:cNvSpPr/>
            <p:nvPr/>
          </p:nvSpPr>
          <p:spPr>
            <a:xfrm>
              <a:off x="9430321" y="5835464"/>
              <a:ext cx="957313"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OPNFV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Open Sans"/>
                  <a:cs typeface="ATT Aleck Cd" panose="020B0506020203020204" pitchFamily="34" charset="0"/>
                </a:rPr>
                <a:t>Verified Program</a:t>
              </a:r>
              <a:endParaRPr kumimoji="0" lang="en-US" sz="1800" b="0" i="0" u="none" strike="noStrike" kern="0" cap="none" spc="0" normalizeH="0" baseline="0" noProof="0" dirty="0">
                <a:ln>
                  <a:noFill/>
                </a:ln>
                <a:solidFill>
                  <a:prstClr val="black"/>
                </a:solidFill>
                <a:effectLst/>
                <a:uLnTx/>
                <a:uFillTx/>
              </a:endParaRPr>
            </a:p>
          </p:txBody>
        </p:sp>
      </p:grpSp>
      <p:sp>
        <p:nvSpPr>
          <p:cNvPr id="3" name="Rounded Rectangle 2"/>
          <p:cNvSpPr/>
          <p:nvPr/>
        </p:nvSpPr>
        <p:spPr>
          <a:xfrm>
            <a:off x="834637" y="1265378"/>
            <a:ext cx="3913585" cy="2021850"/>
          </a:xfrm>
          <a:prstGeom prst="roundRect">
            <a:avLst/>
          </a:prstGeom>
          <a:noFill/>
          <a:ln w="12700">
            <a:solidFill>
              <a:schemeClr val="tx1"/>
            </a:solidFill>
            <a:prstDash val="dash"/>
          </a:ln>
        </p:spPr>
        <p:style>
          <a:lnRef idx="0">
            <a:schemeClr val="dk1"/>
          </a:lnRef>
          <a:fillRef idx="1">
            <a:schemeClr val="accent1"/>
          </a:fillRef>
          <a:effectRef idx="0">
            <a:schemeClr val="dk1"/>
          </a:effectRef>
          <a:fontRef idx="minor">
            <a:schemeClr val="lt1"/>
          </a:fontRef>
        </p:style>
        <p:txBody>
          <a:bodyPr rtlCol="0" anchor="ctr"/>
          <a:lstStyle/>
          <a:p>
            <a:pPr algn="ctr">
              <a:lnSpc>
                <a:spcPct val="100000"/>
              </a:lnSpc>
            </a:pPr>
            <a:endParaRPr lang="en-US" sz="1400"/>
          </a:p>
        </p:txBody>
      </p:sp>
      <p:sp>
        <p:nvSpPr>
          <p:cNvPr id="4" name="Rectangle 3"/>
          <p:cNvSpPr/>
          <p:nvPr/>
        </p:nvSpPr>
        <p:spPr>
          <a:xfrm>
            <a:off x="1921214" y="1120195"/>
            <a:ext cx="1826142" cy="276999"/>
          </a:xfrm>
          <a:prstGeom prst="rect">
            <a:avLst/>
          </a:prstGeom>
          <a:solidFill>
            <a:schemeClr val="bg1"/>
          </a:solidFill>
        </p:spPr>
        <p:txBody>
          <a:bodyPr wrap="none">
            <a:spAutoFit/>
          </a:bodyPr>
          <a:lstStyle/>
          <a:p>
            <a:pPr algn="ctr"/>
            <a:r>
              <a:rPr lang="en-US" sz="1200" b="1" dirty="0">
                <a:solidFill>
                  <a:srgbClr val="000000"/>
                </a:solidFill>
                <a:latin typeface="Open Sans"/>
                <a:cs typeface="ATT Aleck Cd" panose="020B0506020203020204" pitchFamily="34" charset="0"/>
              </a:rPr>
              <a:t>Community Standards</a:t>
            </a:r>
            <a:endParaRPr lang="en-US" sz="1200" dirty="0"/>
          </a:p>
        </p:txBody>
      </p:sp>
      <p:pic>
        <p:nvPicPr>
          <p:cNvPr id="16" name="Picture 15"/>
          <p:cNvPicPr>
            <a:picLocks noChangeAspect="1"/>
          </p:cNvPicPr>
          <p:nvPr/>
        </p:nvPicPr>
        <p:blipFill>
          <a:blip r:embed="rId13"/>
          <a:stretch>
            <a:fillRect/>
          </a:stretch>
        </p:blipFill>
        <p:spPr>
          <a:xfrm>
            <a:off x="11457830" y="6090000"/>
            <a:ext cx="467890" cy="534970"/>
          </a:xfrm>
          <a:prstGeom prst="rect">
            <a:avLst/>
          </a:prstGeom>
        </p:spPr>
      </p:pic>
      <p:cxnSp>
        <p:nvCxnSpPr>
          <p:cNvPr id="258" name="Straight Arrow Connector 257">
            <a:extLst>
              <a:ext uri="{FF2B5EF4-FFF2-40B4-BE49-F238E27FC236}">
                <a16:creationId xmlns:a16="http://schemas.microsoft.com/office/drawing/2014/main" id="{FBBF9515-278A-4FA0-9AA0-6940F28D52B9}"/>
              </a:ext>
            </a:extLst>
          </p:cNvPr>
          <p:cNvCxnSpPr>
            <a:cxnSpLocks/>
          </p:cNvCxnSpPr>
          <p:nvPr/>
        </p:nvCxnSpPr>
        <p:spPr>
          <a:xfrm>
            <a:off x="5465341" y="2896476"/>
            <a:ext cx="400" cy="564832"/>
          </a:xfrm>
          <a:prstGeom prst="straightConnector1">
            <a:avLst/>
          </a:prstGeom>
          <a:noFill/>
          <a:ln w="38100" cap="flat" cmpd="sng" algn="ctr">
            <a:solidFill>
              <a:sysClr val="windowText" lastClr="000000"/>
            </a:solidFill>
            <a:prstDash val="sysDot"/>
            <a:miter lim="800000"/>
            <a:tailEnd type="triangle"/>
          </a:ln>
          <a:effectLst/>
        </p:spPr>
      </p:cxnSp>
      <p:sp>
        <p:nvSpPr>
          <p:cNvPr id="68" name="Rectangle 67"/>
          <p:cNvSpPr/>
          <p:nvPr/>
        </p:nvSpPr>
        <p:spPr>
          <a:xfrm>
            <a:off x="4999435" y="2620914"/>
            <a:ext cx="1684941" cy="430887"/>
          </a:xfrm>
          <a:prstGeom prst="rect">
            <a:avLst/>
          </a:prstGeom>
          <a:solidFill>
            <a:schemeClr val="bg1"/>
          </a:solidFill>
        </p:spPr>
        <p:txBody>
          <a:bodyPr wrap="square">
            <a:spAutoFit/>
          </a:bodyPr>
          <a:lstStyle/>
          <a:p>
            <a:pPr algn="ctr"/>
            <a:r>
              <a:rPr lang="en-US" sz="1050" b="1" dirty="0">
                <a:latin typeface="Open Sans"/>
                <a:cs typeface="ATT Aleck Cd" panose="020B0506020203020204" pitchFamily="34" charset="0"/>
              </a:rPr>
              <a:t>Ratified specifications for implementation</a:t>
            </a:r>
            <a:endParaRPr lang="en-US" sz="1050" dirty="0">
              <a:latin typeface="Open Sans"/>
            </a:endParaRPr>
          </a:p>
        </p:txBody>
      </p:sp>
      <p:sp>
        <p:nvSpPr>
          <p:cNvPr id="148" name="Rectangle 147">
            <a:extLst>
              <a:ext uri="{FF2B5EF4-FFF2-40B4-BE49-F238E27FC236}">
                <a16:creationId xmlns:a16="http://schemas.microsoft.com/office/drawing/2014/main" id="{932B9889-19DF-40BB-AD38-D473419A2A0B}"/>
              </a:ext>
            </a:extLst>
          </p:cNvPr>
          <p:cNvSpPr/>
          <p:nvPr/>
        </p:nvSpPr>
        <p:spPr>
          <a:xfrm>
            <a:off x="6717517" y="786920"/>
            <a:ext cx="3152795" cy="415498"/>
          </a:xfrm>
          <a:prstGeom prst="rect">
            <a:avLst/>
          </a:prstGeom>
          <a:solidFill>
            <a:sysClr val="window" lastClr="FFFFFF"/>
          </a:solidFill>
        </p:spPr>
        <p:txBody>
          <a:bodyPr wrap="squar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effectLst/>
                <a:uLnTx/>
                <a:uFillTx/>
                <a:latin typeface="Open Sans"/>
                <a:cs typeface="ATT Aleck Cd" panose="020B0506020203020204" pitchFamily="34" charset="0"/>
              </a:rPr>
              <a:t>Feedback for improvement of</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effectLst/>
                <a:uLnTx/>
                <a:uFillTx/>
                <a:latin typeface="Open Sans"/>
                <a:cs typeface="ATT Aleck Cd" panose="020B0506020203020204" pitchFamily="34" charset="0"/>
              </a:rPr>
              <a:t> Reference Model &amp; Reference Architectures</a:t>
            </a:r>
          </a:p>
        </p:txBody>
      </p:sp>
      <p:cxnSp>
        <p:nvCxnSpPr>
          <p:cNvPr id="152" name="Connector: Elbow 128">
            <a:extLst>
              <a:ext uri="{FF2B5EF4-FFF2-40B4-BE49-F238E27FC236}">
                <a16:creationId xmlns:a16="http://schemas.microsoft.com/office/drawing/2014/main" id="{F9BAE889-968B-46B0-AAA4-374E69F1F8A4}"/>
              </a:ext>
            </a:extLst>
          </p:cNvPr>
          <p:cNvCxnSpPr>
            <a:cxnSpLocks/>
          </p:cNvCxnSpPr>
          <p:nvPr/>
        </p:nvCxnSpPr>
        <p:spPr>
          <a:xfrm rot="16200000" flipH="1">
            <a:off x="338119" y="2152044"/>
            <a:ext cx="1022171" cy="455720"/>
          </a:xfrm>
          <a:prstGeom prst="bentConnector3">
            <a:avLst>
              <a:gd name="adj1" fmla="val 100319"/>
            </a:avLst>
          </a:prstGeom>
          <a:ln w="38100" cmpd="sng">
            <a:solidFill>
              <a:schemeClr val="tx1"/>
            </a:solidFill>
            <a:prstDash val="sysDot"/>
            <a:tailEnd type="triangle"/>
          </a:ln>
          <a:effectLst/>
        </p:spPr>
        <p:style>
          <a:lnRef idx="2">
            <a:schemeClr val="accent1"/>
          </a:lnRef>
          <a:fillRef idx="0">
            <a:schemeClr val="accent1"/>
          </a:fillRef>
          <a:effectRef idx="1">
            <a:schemeClr val="accent1"/>
          </a:effectRef>
          <a:fontRef idx="minor">
            <a:schemeClr val="tx1"/>
          </a:fontRef>
        </p:style>
      </p:cxnSp>
      <p:sp>
        <p:nvSpPr>
          <p:cNvPr id="197" name="Rectangle: Rounded Corners 6">
            <a:extLst>
              <a:ext uri="{FF2B5EF4-FFF2-40B4-BE49-F238E27FC236}">
                <a16:creationId xmlns:a16="http://schemas.microsoft.com/office/drawing/2014/main" id="{CE67EF2E-6B94-488C-8C41-C9AAF48ED706}"/>
              </a:ext>
            </a:extLst>
          </p:cNvPr>
          <p:cNvSpPr/>
          <p:nvPr/>
        </p:nvSpPr>
        <p:spPr>
          <a:xfrm>
            <a:off x="53340" y="2078702"/>
            <a:ext cx="1133133" cy="517593"/>
          </a:xfrm>
          <a:prstGeom prst="homePlate">
            <a:avLst/>
          </a:prstGeom>
          <a:solidFill>
            <a:schemeClr val="tx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defRPr/>
            </a:pPr>
            <a:r>
              <a:rPr lang="en-US" sz="1400" dirty="0">
                <a:solidFill>
                  <a:srgbClr val="FFFFFF"/>
                </a:solidFill>
                <a:latin typeface="Open Sans"/>
              </a:rPr>
              <a:t>External </a:t>
            </a:r>
          </a:p>
          <a:p>
            <a:pPr algn="ctr" defTabSz="457200">
              <a:defRPr/>
            </a:pPr>
            <a:r>
              <a:rPr lang="en-US" sz="1400" dirty="0">
                <a:solidFill>
                  <a:srgbClr val="FFFFFF"/>
                </a:solidFill>
                <a:latin typeface="Open Sans"/>
              </a:rPr>
              <a:t>Innovation</a:t>
            </a:r>
          </a:p>
        </p:txBody>
      </p:sp>
      <p:sp>
        <p:nvSpPr>
          <p:cNvPr id="23" name="Rectangle 22"/>
          <p:cNvSpPr/>
          <p:nvPr/>
        </p:nvSpPr>
        <p:spPr>
          <a:xfrm>
            <a:off x="1617202" y="6449203"/>
            <a:ext cx="2193229" cy="253916"/>
          </a:xfrm>
          <a:prstGeom prst="rect">
            <a:avLst/>
          </a:prstGeom>
        </p:spPr>
        <p:txBody>
          <a:bodyPr wrap="none">
            <a:spAutoFit/>
          </a:bodyPr>
          <a:lstStyle/>
          <a:p>
            <a:pPr lvl="0" algn="ctr" defTabSz="457200">
              <a:defRPr/>
            </a:pPr>
            <a:r>
              <a:rPr lang="en-US" sz="1050" b="1" i="1" dirty="0">
                <a:solidFill>
                  <a:srgbClr val="000000"/>
                </a:solidFill>
                <a:latin typeface="Open Sans"/>
                <a:cs typeface="ATT Aleck Cd" panose="020B0506020203020204" pitchFamily="34" charset="0"/>
              </a:rPr>
              <a:t>* For illustrative purposes only </a:t>
            </a:r>
          </a:p>
        </p:txBody>
      </p:sp>
    </p:spTree>
    <p:extLst>
      <p:ext uri="{BB962C8B-B14F-4D97-AF65-F5344CB8AC3E}">
        <p14:creationId xmlns:p14="http://schemas.microsoft.com/office/powerpoint/2010/main" val="2075504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6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8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5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4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16" grpId="0" animBg="1"/>
      <p:bldP spid="141" grpId="0"/>
      <p:bldP spid="151" grpId="0" animBg="1"/>
      <p:bldP spid="159" grpId="0"/>
      <p:bldP spid="162" grpId="0" animBg="1"/>
      <p:bldP spid="168" grpId="0"/>
      <p:bldP spid="1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81AFA-341F-E141-B346-94C5E6B76B56}"/>
              </a:ext>
            </a:extLst>
          </p:cNvPr>
          <p:cNvSpPr>
            <a:spLocks noGrp="1"/>
          </p:cNvSpPr>
          <p:nvPr>
            <p:ph type="title"/>
          </p:nvPr>
        </p:nvSpPr>
        <p:spPr/>
        <p:txBody>
          <a:bodyPr>
            <a:noAutofit/>
          </a:bodyPr>
          <a:lstStyle/>
          <a:p>
            <a:r>
              <a:rPr lang="en-US" b="1" dirty="0"/>
              <a:t>Software Code Quality</a:t>
            </a:r>
            <a:br>
              <a:rPr lang="en-US" dirty="0"/>
            </a:br>
            <a:endParaRPr lang="en-US" dirty="0"/>
          </a:p>
        </p:txBody>
      </p:sp>
      <p:sp>
        <p:nvSpPr>
          <p:cNvPr id="11" name="TextBox 10">
            <a:extLst>
              <a:ext uri="{FF2B5EF4-FFF2-40B4-BE49-F238E27FC236}">
                <a16:creationId xmlns:a16="http://schemas.microsoft.com/office/drawing/2014/main" id="{ADA24D7C-3884-024B-A44A-B39E25D15C2D}"/>
              </a:ext>
            </a:extLst>
          </p:cNvPr>
          <p:cNvSpPr txBox="1"/>
          <p:nvPr/>
        </p:nvSpPr>
        <p:spPr>
          <a:xfrm>
            <a:off x="624840" y="1948556"/>
            <a:ext cx="10933886" cy="3693319"/>
          </a:xfrm>
          <a:prstGeom prst="rect">
            <a:avLst/>
          </a:prstGeom>
          <a:noFill/>
        </p:spPr>
        <p:txBody>
          <a:bodyPr wrap="square" rtlCol="0">
            <a:spAutoFit/>
          </a:bodyPr>
          <a:lstStyle/>
          <a:p>
            <a:pPr lvl="0">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Do we have anything to consider with centralized security scanning to increase VNF onboarding velocity? Can we do it with self-attestation from the VNF vendors?</a:t>
            </a:r>
          </a:p>
          <a:p>
            <a:pPr lvl="0">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lvl="0">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For example, AT&amp;T requires:</a:t>
            </a:r>
          </a:p>
          <a:p>
            <a:pPr lvl="0">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Vendors use industry recognized software testing suites and perform:</a:t>
            </a:r>
          </a:p>
          <a:p>
            <a:pPr lvl="1">
              <a:defRPr/>
            </a:pPr>
            <a:endPar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Automated static code review with remediation of Medium/High/Critical security issues. The tool used for static code analysis and analysis of code being released must be shared.</a:t>
            </a: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Dynamic security tests with remediation of Medium/High/Critical security issues. The tool used for Dynamic security analysis of code being released must be shared.</a:t>
            </a: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Penetration tests (pen tests) with remediation of Medium/High/Critical security issues.</a:t>
            </a: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Methodology for ensuring security is included in the Agile/DevOps delivery lifecycle for ongoing feature enhancement/maintenance.</a:t>
            </a:r>
          </a:p>
        </p:txBody>
      </p:sp>
    </p:spTree>
    <p:extLst>
      <p:ext uri="{BB962C8B-B14F-4D97-AF65-F5344CB8AC3E}">
        <p14:creationId xmlns:p14="http://schemas.microsoft.com/office/powerpoint/2010/main" val="1086219425"/>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81AFA-341F-E141-B346-94C5E6B76B56}"/>
              </a:ext>
            </a:extLst>
          </p:cNvPr>
          <p:cNvSpPr>
            <a:spLocks noGrp="1"/>
          </p:cNvSpPr>
          <p:nvPr>
            <p:ph type="title"/>
          </p:nvPr>
        </p:nvSpPr>
        <p:spPr/>
        <p:txBody>
          <a:bodyPr>
            <a:noAutofit/>
          </a:bodyPr>
          <a:lstStyle/>
          <a:p>
            <a:r>
              <a:rPr lang="en-US" dirty="0"/>
              <a:t>Workload Security</a:t>
            </a:r>
            <a:br>
              <a:rPr lang="en-US" dirty="0"/>
            </a:br>
            <a:endParaRPr lang="en-US" dirty="0"/>
          </a:p>
        </p:txBody>
      </p:sp>
      <p:sp>
        <p:nvSpPr>
          <p:cNvPr id="11" name="TextBox 10">
            <a:extLst>
              <a:ext uri="{FF2B5EF4-FFF2-40B4-BE49-F238E27FC236}">
                <a16:creationId xmlns:a16="http://schemas.microsoft.com/office/drawing/2014/main" id="{ADA24D7C-3884-024B-A44A-B39E25D15C2D}"/>
              </a:ext>
            </a:extLst>
          </p:cNvPr>
          <p:cNvSpPr txBox="1"/>
          <p:nvPr/>
        </p:nvSpPr>
        <p:spPr>
          <a:xfrm>
            <a:off x="624840" y="1663582"/>
            <a:ext cx="10863349" cy="36933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Do we integrate with the OPNFV End User Advisory Group and/or Yardstick? </a:t>
            </a:r>
          </a:p>
          <a:p>
            <a:pPr lvl="0">
              <a:defRPr/>
            </a:pPr>
            <a:r>
              <a:rPr lang="en-US" dirty="0"/>
              <a:t>Ability to ensure that the configuration of the control plane and NFVI meet general security policies of the service provider.</a:t>
            </a:r>
          </a:p>
          <a:p>
            <a:pPr lvl="0">
              <a:defRPr/>
            </a:pPr>
            <a:endParaRPr kumimoji="0" lang="en-US" sz="1800" b="1" i="0" u="none" strike="noStrike" kern="1200" cap="none" spc="0" normalizeH="0" baseline="0" noProof="0" dirty="0">
              <a:ln>
                <a:noFill/>
              </a:ln>
              <a:solidFill>
                <a:srgbClr val="3F3F3F"/>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lvl="0">
              <a:defRPr/>
            </a:pPr>
            <a:r>
              <a:rPr lang="en-US" b="1" dirty="0">
                <a:solidFill>
                  <a:srgbClr val="3F3F3F"/>
                </a:solidFill>
                <a:latin typeface="Open Sans" panose="020B0606030504020204" pitchFamily="34" charset="0"/>
                <a:ea typeface="Open Sans" panose="020B0606030504020204" pitchFamily="34" charset="0"/>
                <a:cs typeface="Open Sans" panose="020B0606030504020204" pitchFamily="34" charset="0"/>
              </a:rPr>
              <a:t>The ability of VIMs to leverage and be protected by open source tools and best practices for security hardening, can be verified with functional testing such as:</a:t>
            </a:r>
            <a:endPar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endParaRP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    real-time vulnerability scanning</a:t>
            </a: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    network intrusion and host intrusion</a:t>
            </a: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    security audits</a:t>
            </a: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    open source scanning for licenses, vulnerabilities, and known defects</a:t>
            </a: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    compute host software configuration</a:t>
            </a: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    image software configuration</a:t>
            </a:r>
          </a:p>
          <a:p>
            <a:pPr marL="742950" lvl="1" indent="-285750">
              <a:buFont typeface="Arial" panose="020B0604020202020204" pitchFamily="34" charset="0"/>
              <a:buChar char="•"/>
              <a:defRPr/>
            </a:pPr>
            <a:r>
              <a:rPr lang="en-US" dirty="0">
                <a:solidFill>
                  <a:srgbClr val="3F3F3F"/>
                </a:solidFill>
                <a:latin typeface="Open Sans" panose="020B0606030504020204" pitchFamily="34" charset="0"/>
                <a:ea typeface="Open Sans" panose="020B0606030504020204" pitchFamily="34" charset="0"/>
                <a:cs typeface="Open Sans" panose="020B0606030504020204" pitchFamily="34" charset="0"/>
              </a:rPr>
              <a:t>    real-time installation from a local, pre-scanned package/repo/image/container cache</a:t>
            </a:r>
            <a:endParaRPr kumimoji="0" lang="en-US" i="0" u="none" strike="noStrike" kern="1200" cap="none" spc="0" normalizeH="0" baseline="0" noProof="0" dirty="0">
              <a:ln>
                <a:noFill/>
              </a:ln>
              <a:solidFill>
                <a:srgbClr val="3F3F3F"/>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a:extLst>
              <a:ext uri="{FF2B5EF4-FFF2-40B4-BE49-F238E27FC236}">
                <a16:creationId xmlns:a16="http://schemas.microsoft.com/office/drawing/2014/main" id="{E38D1D66-78C0-3E4E-9DA5-F05CDCFF5F6C}"/>
              </a:ext>
            </a:extLst>
          </p:cNvPr>
          <p:cNvSpPr/>
          <p:nvPr/>
        </p:nvSpPr>
        <p:spPr>
          <a:xfrm>
            <a:off x="842203" y="5910899"/>
            <a:ext cx="4199156" cy="461665"/>
          </a:xfrm>
          <a:prstGeom prst="rect">
            <a:avLst/>
          </a:prstGeom>
        </p:spPr>
        <p:txBody>
          <a:bodyPr wrap="square">
            <a:spAutoFit/>
          </a:bodyPr>
          <a:lstStyle/>
          <a:p>
            <a:pPr marL="171450" indent="-171450">
              <a:buFont typeface="Arial" panose="020B0604020202020204" pitchFamily="34" charset="0"/>
              <a:buChar char="•"/>
            </a:pPr>
            <a:r>
              <a:rPr lang="en-US" sz="1200" dirty="0">
                <a:latin typeface="Calibri" panose="020F0502020204030204" pitchFamily="34" charset="0"/>
                <a:hlinkClick r:id="rId3"/>
              </a:rPr>
              <a:t>https://wiki.opnfv.org/display/EUAG/Security+and+Policy</a:t>
            </a:r>
            <a:endParaRPr lang="en-US" sz="1200" dirty="0">
              <a:latin typeface="Calibri" panose="020F0502020204030204" pitchFamily="34" charset="0"/>
            </a:endParaRPr>
          </a:p>
          <a:p>
            <a:pPr marL="171450" indent="-171450">
              <a:buFont typeface="Arial" panose="020B0604020202020204" pitchFamily="34" charset="0"/>
              <a:buChar char="•"/>
            </a:pPr>
            <a:endParaRPr lang="en-US" sz="1200" dirty="0"/>
          </a:p>
        </p:txBody>
      </p:sp>
    </p:spTree>
    <p:extLst>
      <p:ext uri="{BB962C8B-B14F-4D97-AF65-F5344CB8AC3E}">
        <p14:creationId xmlns:p14="http://schemas.microsoft.com/office/powerpoint/2010/main" val="4183864865"/>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heme/theme1.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The Linux Foundation">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24154</TotalTime>
  <Words>899</Words>
  <Application>Microsoft Macintosh PowerPoint</Application>
  <PresentationFormat>Widescreen</PresentationFormat>
  <Paragraphs>159</Paragraphs>
  <Slides>10</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Arial</vt:lpstr>
      <vt:lpstr>ATT Aleck Cd</vt:lpstr>
      <vt:lpstr>ATT Aleck Sans</vt:lpstr>
      <vt:lpstr>Calibri</vt:lpstr>
      <vt:lpstr>Gill Sans</vt:lpstr>
      <vt:lpstr>Gill Sans Light</vt:lpstr>
      <vt:lpstr>Helvetica Neue</vt:lpstr>
      <vt:lpstr>HelveticaNeueLT Pro 25 UltLt</vt:lpstr>
      <vt:lpstr>HelveticaNeueLT Pro 35 Th</vt:lpstr>
      <vt:lpstr>Open Sans</vt:lpstr>
      <vt:lpstr>Office Theme</vt:lpstr>
      <vt:lpstr>Common NFVI Telco Taskforce    Antwerp Workshop Michael Bustamente, [AT&amp;T] Walter Kozlowski, [Telstra] RM Chapter 7 -Security</vt:lpstr>
      <vt:lpstr>Security Objectives Secure by Design at delivery</vt:lpstr>
      <vt:lpstr>Discussion Items </vt:lpstr>
      <vt:lpstr>Where we are today? </vt:lpstr>
      <vt:lpstr>Who is using the Core Infrastructure initiative badging? </vt:lpstr>
      <vt:lpstr>What are our opportunities in partnerships? </vt:lpstr>
      <vt:lpstr>PowerPoint Presentation</vt:lpstr>
      <vt:lpstr>Software Code Quality </vt:lpstr>
      <vt:lpstr>Workload Security </vt:lpstr>
      <vt:lpstr>Appendix</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Craig;Mike Bustamente</dc:creator>
  <cp:lastModifiedBy>BUSTAMENTE, MIKE</cp:lastModifiedBy>
  <cp:revision>706</cp:revision>
  <cp:lastPrinted>2019-09-20T17:58:43Z</cp:lastPrinted>
  <dcterms:created xsi:type="dcterms:W3CDTF">2017-07-27T01:24:04Z</dcterms:created>
  <dcterms:modified xsi:type="dcterms:W3CDTF">2019-09-20T18:10:42Z</dcterms:modified>
</cp:coreProperties>
</file>