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13"/>
  </p:notesMasterIdLst>
  <p:sldIdLst>
    <p:sldId id="256" r:id="rId2"/>
    <p:sldId id="257" r:id="rId3"/>
    <p:sldId id="314" r:id="rId4"/>
    <p:sldId id="315" r:id="rId5"/>
    <p:sldId id="316" r:id="rId6"/>
    <p:sldId id="318" r:id="rId7"/>
    <p:sldId id="319" r:id="rId8"/>
    <p:sldId id="320" r:id="rId9"/>
    <p:sldId id="321" r:id="rId10"/>
    <p:sldId id="322" r:id="rId11"/>
    <p:sldId id="317" r:id="rId12"/>
  </p:sldIdLst>
  <p:sldSz cx="12192000" cy="6858000"/>
  <p:notesSz cx="6858000" cy="9144000"/>
  <p:embeddedFontLst>
    <p:embeddedFont>
      <p:font typeface="Calibri" panose="020F0502020204030204" pitchFamily="34"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Helvetica Neue"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8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satari, Gergely (Nokia - FI/Espoo)" userId="f5bffca3-77e4-4f86-ab35-a6eae4fbf322" providerId="ADAL" clId="{1EEAA0ED-3803-4D23-B400-AF7F474084A0}"/>
    <pc:docChg chg="custSel addSld delSld modSld delMainMaster">
      <pc:chgData name="Csatari, Gergely (Nokia - FI/Espoo)" userId="f5bffca3-77e4-4f86-ab35-a6eae4fbf322" providerId="ADAL" clId="{1EEAA0ED-3803-4D23-B400-AF7F474084A0}" dt="2019-09-13T06:04:08.561" v="899" actId="20577"/>
      <pc:docMkLst>
        <pc:docMk/>
      </pc:docMkLst>
      <pc:sldChg chg="modSp modNotesTx">
        <pc:chgData name="Csatari, Gergely (Nokia - FI/Espoo)" userId="f5bffca3-77e4-4f86-ab35-a6eae4fbf322" providerId="ADAL" clId="{1EEAA0ED-3803-4D23-B400-AF7F474084A0}" dt="2019-09-10T10:13:59.410" v="887" actId="6549"/>
        <pc:sldMkLst>
          <pc:docMk/>
          <pc:sldMk cId="0" sldId="256"/>
        </pc:sldMkLst>
        <pc:spChg chg="mod">
          <ac:chgData name="Csatari, Gergely (Nokia - FI/Espoo)" userId="f5bffca3-77e4-4f86-ab35-a6eae4fbf322" providerId="ADAL" clId="{1EEAA0ED-3803-4D23-B400-AF7F474084A0}" dt="2019-09-10T10:13:41.141" v="886" actId="20577"/>
          <ac:spMkLst>
            <pc:docMk/>
            <pc:sldMk cId="0" sldId="256"/>
            <ac:spMk id="80" creationId="{00000000-0000-0000-0000-000000000000}"/>
          </ac:spMkLst>
        </pc:spChg>
        <pc:spChg chg="mod">
          <ac:chgData name="Csatari, Gergely (Nokia - FI/Espoo)" userId="f5bffca3-77e4-4f86-ab35-a6eae4fbf322" providerId="ADAL" clId="{1EEAA0ED-3803-4D23-B400-AF7F474084A0}" dt="2019-09-10T08:34:02.254" v="23" actId="20577"/>
          <ac:spMkLst>
            <pc:docMk/>
            <pc:sldMk cId="0" sldId="256"/>
            <ac:spMk id="81" creationId="{00000000-0000-0000-0000-000000000000}"/>
          </ac:spMkLst>
        </pc:spChg>
      </pc:sldChg>
      <pc:sldChg chg="add">
        <pc:chgData name="Csatari, Gergely (Nokia - FI/Espoo)" userId="f5bffca3-77e4-4f86-ab35-a6eae4fbf322" providerId="ADAL" clId="{1EEAA0ED-3803-4D23-B400-AF7F474084A0}" dt="2019-09-10T09:28:49.607" v="44"/>
        <pc:sldMkLst>
          <pc:docMk/>
          <pc:sldMk cId="0" sldId="314"/>
        </pc:sldMkLst>
      </pc:sldChg>
      <pc:sldChg chg="add">
        <pc:chgData name="Csatari, Gergely (Nokia - FI/Espoo)" userId="f5bffca3-77e4-4f86-ab35-a6eae4fbf322" providerId="ADAL" clId="{1EEAA0ED-3803-4D23-B400-AF7F474084A0}" dt="2019-09-10T09:29:13.360" v="45"/>
        <pc:sldMkLst>
          <pc:docMk/>
          <pc:sldMk cId="0" sldId="315"/>
        </pc:sldMkLst>
      </pc:sldChg>
      <pc:sldChg chg="add">
        <pc:chgData name="Csatari, Gergely (Nokia - FI/Espoo)" userId="f5bffca3-77e4-4f86-ab35-a6eae4fbf322" providerId="ADAL" clId="{1EEAA0ED-3803-4D23-B400-AF7F474084A0}" dt="2019-09-10T09:29:52.290" v="46"/>
        <pc:sldMkLst>
          <pc:docMk/>
          <pc:sldMk cId="0" sldId="316"/>
        </pc:sldMkLst>
      </pc:sldChg>
      <pc:sldChg chg="addSp delSp modSp add">
        <pc:chgData name="Csatari, Gergely (Nokia - FI/Espoo)" userId="f5bffca3-77e4-4f86-ab35-a6eae4fbf322" providerId="ADAL" clId="{1EEAA0ED-3803-4D23-B400-AF7F474084A0}" dt="2019-09-10T09:43:40.222" v="202"/>
        <pc:sldMkLst>
          <pc:docMk/>
          <pc:sldMk cId="3692258519" sldId="317"/>
        </pc:sldMkLst>
        <pc:spChg chg="del">
          <ac:chgData name="Csatari, Gergely (Nokia - FI/Espoo)" userId="f5bffca3-77e4-4f86-ab35-a6eae4fbf322" providerId="ADAL" clId="{1EEAA0ED-3803-4D23-B400-AF7F474084A0}" dt="2019-09-10T09:39:44.087" v="114"/>
          <ac:spMkLst>
            <pc:docMk/>
            <pc:sldMk cId="3692258519" sldId="317"/>
            <ac:spMk id="2" creationId="{9B6084E4-97B4-4F7F-9AFF-C7EE4A032D7F}"/>
          </ac:spMkLst>
        </pc:spChg>
        <pc:spChg chg="add mod">
          <ac:chgData name="Csatari, Gergely (Nokia - FI/Espoo)" userId="f5bffca3-77e4-4f86-ab35-a6eae4fbf322" providerId="ADAL" clId="{1EEAA0ED-3803-4D23-B400-AF7F474084A0}" dt="2019-09-10T09:39:48.559" v="121" actId="20577"/>
          <ac:spMkLst>
            <pc:docMk/>
            <pc:sldMk cId="3692258519" sldId="317"/>
            <ac:spMk id="3" creationId="{4FC543D2-1130-4B81-A35F-DB9625AD386D}"/>
          </ac:spMkLst>
        </pc:spChg>
        <pc:spChg chg="add mod">
          <ac:chgData name="Csatari, Gergely (Nokia - FI/Espoo)" userId="f5bffca3-77e4-4f86-ab35-a6eae4fbf322" providerId="ADAL" clId="{1EEAA0ED-3803-4D23-B400-AF7F474084A0}" dt="2019-09-10T09:43:40.222" v="202"/>
          <ac:spMkLst>
            <pc:docMk/>
            <pc:sldMk cId="3692258519" sldId="317"/>
            <ac:spMk id="4" creationId="{C82BB4B4-6920-4742-B991-C7EB87C19D9B}"/>
          </ac:spMkLst>
        </pc:spChg>
      </pc:sldChg>
      <pc:sldChg chg="addSp delSp modSp add">
        <pc:chgData name="Csatari, Gergely (Nokia - FI/Espoo)" userId="f5bffca3-77e4-4f86-ab35-a6eae4fbf322" providerId="ADAL" clId="{1EEAA0ED-3803-4D23-B400-AF7F474084A0}" dt="2019-09-13T06:04:08.561" v="899" actId="20577"/>
        <pc:sldMkLst>
          <pc:docMk/>
          <pc:sldMk cId="1031620051" sldId="318"/>
        </pc:sldMkLst>
        <pc:spChg chg="del">
          <ac:chgData name="Csatari, Gergely (Nokia - FI/Espoo)" userId="f5bffca3-77e4-4f86-ab35-a6eae4fbf322" providerId="ADAL" clId="{1EEAA0ED-3803-4D23-B400-AF7F474084A0}" dt="2019-09-10T09:44:20.443" v="204"/>
          <ac:spMkLst>
            <pc:docMk/>
            <pc:sldMk cId="1031620051" sldId="318"/>
            <ac:spMk id="2" creationId="{A3588C54-97BF-4317-B344-86D873F24BF8}"/>
          </ac:spMkLst>
        </pc:spChg>
        <pc:spChg chg="add mod">
          <ac:chgData name="Csatari, Gergely (Nokia - FI/Espoo)" userId="f5bffca3-77e4-4f86-ab35-a6eae4fbf322" providerId="ADAL" clId="{1EEAA0ED-3803-4D23-B400-AF7F474084A0}" dt="2019-09-10T09:44:29.884" v="205"/>
          <ac:spMkLst>
            <pc:docMk/>
            <pc:sldMk cId="1031620051" sldId="318"/>
            <ac:spMk id="3" creationId="{00B0DE42-7F81-4C38-801B-BE91F9F458BB}"/>
          </ac:spMkLst>
        </pc:spChg>
        <pc:spChg chg="add mod">
          <ac:chgData name="Csatari, Gergely (Nokia - FI/Espoo)" userId="f5bffca3-77e4-4f86-ab35-a6eae4fbf322" providerId="ADAL" clId="{1EEAA0ED-3803-4D23-B400-AF7F474084A0}" dt="2019-09-13T06:04:08.561" v="899" actId="20577"/>
          <ac:spMkLst>
            <pc:docMk/>
            <pc:sldMk cId="1031620051" sldId="318"/>
            <ac:spMk id="4" creationId="{4EA001DB-CB4A-4858-A619-EF0063A45182}"/>
          </ac:spMkLst>
        </pc:spChg>
        <pc:spChg chg="add mod">
          <ac:chgData name="Csatari, Gergely (Nokia - FI/Espoo)" userId="f5bffca3-77e4-4f86-ab35-a6eae4fbf322" providerId="ADAL" clId="{1EEAA0ED-3803-4D23-B400-AF7F474084A0}" dt="2019-09-10T09:52:10.998" v="303" actId="1076"/>
          <ac:spMkLst>
            <pc:docMk/>
            <pc:sldMk cId="1031620051" sldId="318"/>
            <ac:spMk id="6" creationId="{0DBFD595-EDE4-466B-8DCF-CF3FC47C8772}"/>
          </ac:spMkLst>
        </pc:spChg>
        <pc:picChg chg="add mod">
          <ac:chgData name="Csatari, Gergely (Nokia - FI/Espoo)" userId="f5bffca3-77e4-4f86-ab35-a6eae4fbf322" providerId="ADAL" clId="{1EEAA0ED-3803-4D23-B400-AF7F474084A0}" dt="2019-09-10T09:51:14.969" v="260" actId="1076"/>
          <ac:picMkLst>
            <pc:docMk/>
            <pc:sldMk cId="1031620051" sldId="318"/>
            <ac:picMk id="5" creationId="{53E6802C-8D11-4F5A-B3E0-CA639A688393}"/>
          </ac:picMkLst>
        </pc:picChg>
      </pc:sldChg>
      <pc:sldChg chg="addSp modSp add">
        <pc:chgData name="Csatari, Gergely (Nokia - FI/Espoo)" userId="f5bffca3-77e4-4f86-ab35-a6eae4fbf322" providerId="ADAL" clId="{1EEAA0ED-3803-4D23-B400-AF7F474084A0}" dt="2019-09-10T10:02:21.471" v="432" actId="1035"/>
        <pc:sldMkLst>
          <pc:docMk/>
          <pc:sldMk cId="3209239168" sldId="319"/>
        </pc:sldMkLst>
        <pc:spChg chg="mod">
          <ac:chgData name="Csatari, Gergely (Nokia - FI/Espoo)" userId="f5bffca3-77e4-4f86-ab35-a6eae4fbf322" providerId="ADAL" clId="{1EEAA0ED-3803-4D23-B400-AF7F474084A0}" dt="2019-09-10T10:02:13.151" v="393" actId="20577"/>
          <ac:spMkLst>
            <pc:docMk/>
            <pc:sldMk cId="3209239168" sldId="319"/>
            <ac:spMk id="4" creationId="{4EA001DB-CB4A-4858-A619-EF0063A45182}"/>
          </ac:spMkLst>
        </pc:spChg>
        <pc:spChg chg="add">
          <ac:chgData name="Csatari, Gergely (Nokia - FI/Espoo)" userId="f5bffca3-77e4-4f86-ab35-a6eae4fbf322" providerId="ADAL" clId="{1EEAA0ED-3803-4D23-B400-AF7F474084A0}" dt="2019-09-10T09:52:14.958" v="304"/>
          <ac:spMkLst>
            <pc:docMk/>
            <pc:sldMk cId="3209239168" sldId="319"/>
            <ac:spMk id="6" creationId="{04457536-5267-4864-B93C-7D6F73202B6B}"/>
          </ac:spMkLst>
        </pc:spChg>
        <pc:picChg chg="add mod">
          <ac:chgData name="Csatari, Gergely (Nokia - FI/Espoo)" userId="f5bffca3-77e4-4f86-ab35-a6eae4fbf322" providerId="ADAL" clId="{1EEAA0ED-3803-4D23-B400-AF7F474084A0}" dt="2019-09-10T10:02:21.471" v="432" actId="1035"/>
          <ac:picMkLst>
            <pc:docMk/>
            <pc:sldMk cId="3209239168" sldId="319"/>
            <ac:picMk id="2" creationId="{8293E24D-18B7-48D9-A495-045657685EE8}"/>
          </ac:picMkLst>
        </pc:picChg>
        <pc:picChg chg="add">
          <ac:chgData name="Csatari, Gergely (Nokia - FI/Espoo)" userId="f5bffca3-77e4-4f86-ab35-a6eae4fbf322" providerId="ADAL" clId="{1EEAA0ED-3803-4D23-B400-AF7F474084A0}" dt="2019-09-10T09:52:14.958" v="304"/>
          <ac:picMkLst>
            <pc:docMk/>
            <pc:sldMk cId="3209239168" sldId="319"/>
            <ac:picMk id="5" creationId="{B8B73EED-40F8-4034-80ED-964B7994366D}"/>
          </ac:picMkLst>
        </pc:picChg>
        <pc:picChg chg="add mod">
          <ac:chgData name="Csatari, Gergely (Nokia - FI/Espoo)" userId="f5bffca3-77e4-4f86-ab35-a6eae4fbf322" providerId="ADAL" clId="{1EEAA0ED-3803-4D23-B400-AF7F474084A0}" dt="2019-09-10T10:02:21.471" v="432" actId="1035"/>
          <ac:picMkLst>
            <pc:docMk/>
            <pc:sldMk cId="3209239168" sldId="319"/>
            <ac:picMk id="1026" creationId="{5CF0BF71-5CA5-420F-9308-D0F40846C97B}"/>
          </ac:picMkLst>
        </pc:picChg>
      </pc:sldChg>
      <pc:sldChg chg="modSp add">
        <pc:chgData name="Csatari, Gergely (Nokia - FI/Espoo)" userId="f5bffca3-77e4-4f86-ab35-a6eae4fbf322" providerId="ADAL" clId="{1EEAA0ED-3803-4D23-B400-AF7F474084A0}" dt="2019-09-10T10:08:15.113" v="543" actId="20577"/>
        <pc:sldMkLst>
          <pc:docMk/>
          <pc:sldMk cId="1993155220" sldId="320"/>
        </pc:sldMkLst>
        <pc:spChg chg="mod">
          <ac:chgData name="Csatari, Gergely (Nokia - FI/Espoo)" userId="f5bffca3-77e4-4f86-ab35-a6eae4fbf322" providerId="ADAL" clId="{1EEAA0ED-3803-4D23-B400-AF7F474084A0}" dt="2019-09-10T10:01:45.432" v="380" actId="20577"/>
          <ac:spMkLst>
            <pc:docMk/>
            <pc:sldMk cId="1993155220" sldId="320"/>
            <ac:spMk id="3" creationId="{00B0DE42-7F81-4C38-801B-BE91F9F458BB}"/>
          </ac:spMkLst>
        </pc:spChg>
        <pc:spChg chg="mod">
          <ac:chgData name="Csatari, Gergely (Nokia - FI/Espoo)" userId="f5bffca3-77e4-4f86-ab35-a6eae4fbf322" providerId="ADAL" clId="{1EEAA0ED-3803-4D23-B400-AF7F474084A0}" dt="2019-09-10T10:08:15.113" v="543" actId="20577"/>
          <ac:spMkLst>
            <pc:docMk/>
            <pc:sldMk cId="1993155220" sldId="320"/>
            <ac:spMk id="4" creationId="{4EA001DB-CB4A-4858-A619-EF0063A45182}"/>
          </ac:spMkLst>
        </pc:spChg>
      </pc:sldChg>
      <pc:sldChg chg="delSp modSp add">
        <pc:chgData name="Csatari, Gergely (Nokia - FI/Espoo)" userId="f5bffca3-77e4-4f86-ab35-a6eae4fbf322" providerId="ADAL" clId="{1EEAA0ED-3803-4D23-B400-AF7F474084A0}" dt="2019-09-10T10:12:21.696" v="821" actId="20577"/>
        <pc:sldMkLst>
          <pc:docMk/>
          <pc:sldMk cId="3754029604" sldId="321"/>
        </pc:sldMkLst>
        <pc:spChg chg="mod">
          <ac:chgData name="Csatari, Gergely (Nokia - FI/Espoo)" userId="f5bffca3-77e4-4f86-ab35-a6eae4fbf322" providerId="ADAL" clId="{1EEAA0ED-3803-4D23-B400-AF7F474084A0}" dt="2019-09-10T10:10:09.492" v="583" actId="20577"/>
          <ac:spMkLst>
            <pc:docMk/>
            <pc:sldMk cId="3754029604" sldId="321"/>
            <ac:spMk id="3" creationId="{00B0DE42-7F81-4C38-801B-BE91F9F458BB}"/>
          </ac:spMkLst>
        </pc:spChg>
        <pc:spChg chg="mod">
          <ac:chgData name="Csatari, Gergely (Nokia - FI/Espoo)" userId="f5bffca3-77e4-4f86-ab35-a6eae4fbf322" providerId="ADAL" clId="{1EEAA0ED-3803-4D23-B400-AF7F474084A0}" dt="2019-09-10T10:12:21.696" v="821" actId="20577"/>
          <ac:spMkLst>
            <pc:docMk/>
            <pc:sldMk cId="3754029604" sldId="321"/>
            <ac:spMk id="4" creationId="{4EA001DB-CB4A-4858-A619-EF0063A45182}"/>
          </ac:spMkLst>
        </pc:spChg>
        <pc:spChg chg="del">
          <ac:chgData name="Csatari, Gergely (Nokia - FI/Espoo)" userId="f5bffca3-77e4-4f86-ab35-a6eae4fbf322" providerId="ADAL" clId="{1EEAA0ED-3803-4D23-B400-AF7F474084A0}" dt="2019-09-10T10:10:17.330" v="585" actId="478"/>
          <ac:spMkLst>
            <pc:docMk/>
            <pc:sldMk cId="3754029604" sldId="321"/>
            <ac:spMk id="6" creationId="{0DBFD595-EDE4-466B-8DCF-CF3FC47C8772}"/>
          </ac:spMkLst>
        </pc:spChg>
        <pc:picChg chg="del">
          <ac:chgData name="Csatari, Gergely (Nokia - FI/Espoo)" userId="f5bffca3-77e4-4f86-ab35-a6eae4fbf322" providerId="ADAL" clId="{1EEAA0ED-3803-4D23-B400-AF7F474084A0}" dt="2019-09-10T10:10:12.956" v="584" actId="478"/>
          <ac:picMkLst>
            <pc:docMk/>
            <pc:sldMk cId="3754029604" sldId="321"/>
            <ac:picMk id="5" creationId="{53E6802C-8D11-4F5A-B3E0-CA639A688393}"/>
          </ac:picMkLst>
        </pc:picChg>
      </pc:sldChg>
      <pc:sldChg chg="addSp delSp modSp add">
        <pc:chgData name="Csatari, Gergely (Nokia - FI/Espoo)" userId="f5bffca3-77e4-4f86-ab35-a6eae4fbf322" providerId="ADAL" clId="{1EEAA0ED-3803-4D23-B400-AF7F474084A0}" dt="2019-09-10T10:12:42.503" v="826" actId="20577"/>
        <pc:sldMkLst>
          <pc:docMk/>
          <pc:sldMk cId="839005492" sldId="322"/>
        </pc:sldMkLst>
        <pc:spChg chg="del">
          <ac:chgData name="Csatari, Gergely (Nokia - FI/Espoo)" userId="f5bffca3-77e4-4f86-ab35-a6eae4fbf322" providerId="ADAL" clId="{1EEAA0ED-3803-4D23-B400-AF7F474084A0}" dt="2019-09-10T10:12:38.893" v="823"/>
          <ac:spMkLst>
            <pc:docMk/>
            <pc:sldMk cId="839005492" sldId="322"/>
            <ac:spMk id="2" creationId="{6A90DA7D-F12F-4E73-99F7-BD8E1CDE2567}"/>
          </ac:spMkLst>
        </pc:spChg>
        <pc:spChg chg="del">
          <ac:chgData name="Csatari, Gergely (Nokia - FI/Espoo)" userId="f5bffca3-77e4-4f86-ab35-a6eae4fbf322" providerId="ADAL" clId="{1EEAA0ED-3803-4D23-B400-AF7F474084A0}" dt="2019-09-10T10:12:38.893" v="823"/>
          <ac:spMkLst>
            <pc:docMk/>
            <pc:sldMk cId="839005492" sldId="322"/>
            <ac:spMk id="3" creationId="{C20176C5-AFB3-498D-9615-0ADEA9A5C73B}"/>
          </ac:spMkLst>
        </pc:spChg>
        <pc:spChg chg="add mod">
          <ac:chgData name="Csatari, Gergely (Nokia - FI/Espoo)" userId="f5bffca3-77e4-4f86-ab35-a6eae4fbf322" providerId="ADAL" clId="{1EEAA0ED-3803-4D23-B400-AF7F474084A0}" dt="2019-09-10T10:12:42.503" v="826" actId="20577"/>
          <ac:spMkLst>
            <pc:docMk/>
            <pc:sldMk cId="839005492" sldId="322"/>
            <ac:spMk id="4" creationId="{83D97DBA-38C9-4054-A48E-BEFB7CA1D411}"/>
          </ac:spMkLst>
        </pc:spChg>
        <pc:spChg chg="add mod">
          <ac:chgData name="Csatari, Gergely (Nokia - FI/Espoo)" userId="f5bffca3-77e4-4f86-ab35-a6eae4fbf322" providerId="ADAL" clId="{1EEAA0ED-3803-4D23-B400-AF7F474084A0}" dt="2019-09-10T10:12:38.893" v="823"/>
          <ac:spMkLst>
            <pc:docMk/>
            <pc:sldMk cId="839005492" sldId="322"/>
            <ac:spMk id="5" creationId="{E7D68729-8621-4030-A4A0-FD8F4405FC95}"/>
          </ac:spMkLst>
        </pc:spChg>
      </pc:sldChg>
      <pc:sldMasterChg chg="delSldLayout">
        <pc:chgData name="Csatari, Gergely (Nokia - FI/Espoo)" userId="f5bffca3-77e4-4f86-ab35-a6eae4fbf322" providerId="ADAL" clId="{1EEAA0ED-3803-4D23-B400-AF7F474084A0}" dt="2019-09-10T09:38:50.596" v="108" actId="2696"/>
        <pc:sldMasterMkLst>
          <pc:docMk/>
          <pc:sldMasterMk cId="0" sldId="2147483663"/>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 name="Google Shape;7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dirty="0"/>
          </a:p>
        </p:txBody>
      </p:sp>
      <p:sp>
        <p:nvSpPr>
          <p:cNvPr id="78" name="Google Shape;7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613dd02abe_0_268: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g613dd02abe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9c264972c_182_34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g39c264972c_182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6277bdb0b_58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6277bdb0b_58_5: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39c264972c_182_5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g39c264972c_182_5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p:cSld name="Title Slide Layout_1_1">
    <p:spTree>
      <p:nvGrpSpPr>
        <p:cNvPr id="1" name="Shape 16"/>
        <p:cNvGrpSpPr/>
        <p:nvPr/>
      </p:nvGrpSpPr>
      <p:grpSpPr>
        <a:xfrm>
          <a:off x="0" y="0"/>
          <a:ext cx="0" cy="0"/>
          <a:chOff x="0" y="0"/>
          <a:chExt cx="0" cy="0"/>
        </a:xfrm>
      </p:grpSpPr>
      <p:pic>
        <p:nvPicPr>
          <p:cNvPr id="17" name="Google Shape;17;p2"/>
          <p:cNvPicPr preferRelativeResize="0"/>
          <p:nvPr/>
        </p:nvPicPr>
        <p:blipFill rotWithShape="1">
          <a:blip r:embed="rId2">
            <a:alphaModFix/>
          </a:blip>
          <a:srcRect/>
          <a:stretch/>
        </p:blipFill>
        <p:spPr>
          <a:xfrm>
            <a:off x="0" y="0"/>
            <a:ext cx="12191990" cy="6857998"/>
          </a:xfrm>
          <a:prstGeom prst="rect">
            <a:avLst/>
          </a:prstGeom>
          <a:noFill/>
          <a:ln>
            <a:noFill/>
          </a:ln>
        </p:spPr>
      </p:pic>
      <p:sp>
        <p:nvSpPr>
          <p:cNvPr id="18" name="Google Shape;18;p2"/>
          <p:cNvSpPr/>
          <p:nvPr/>
        </p:nvSpPr>
        <p:spPr>
          <a:xfrm>
            <a:off x="0" y="-2830"/>
            <a:ext cx="12192000" cy="6860700"/>
          </a:xfrm>
          <a:prstGeom prst="rect">
            <a:avLst/>
          </a:prstGeom>
          <a:gradFill>
            <a:gsLst>
              <a:gs pos="0">
                <a:srgbClr val="DF156C">
                  <a:alpha val="72941"/>
                </a:srgbClr>
              </a:gs>
              <a:gs pos="34000">
                <a:srgbClr val="6B1D64">
                  <a:alpha val="64705"/>
                </a:srgbClr>
              </a:gs>
              <a:gs pos="83000">
                <a:srgbClr val="252A60">
                  <a:alpha val="68627"/>
                </a:srgbClr>
              </a:gs>
              <a:gs pos="100000">
                <a:srgbClr val="252A60">
                  <a:alpha val="68627"/>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b="0" i="0" u="none" strike="noStrike" cap="none">
              <a:solidFill>
                <a:schemeClr val="lt1"/>
              </a:solidFill>
              <a:latin typeface="Century Gothic"/>
              <a:ea typeface="Century Gothic"/>
              <a:cs typeface="Century Gothic"/>
              <a:sym typeface="Century Gothic"/>
            </a:endParaRPr>
          </a:p>
        </p:txBody>
      </p:sp>
      <p:pic>
        <p:nvPicPr>
          <p:cNvPr id="19" name="Google Shape;19;p2"/>
          <p:cNvPicPr preferRelativeResize="0"/>
          <p:nvPr/>
        </p:nvPicPr>
        <p:blipFill rotWithShape="1">
          <a:blip r:embed="rId3">
            <a:alphaModFix/>
          </a:blip>
          <a:srcRect/>
          <a:stretch/>
        </p:blipFill>
        <p:spPr>
          <a:xfrm>
            <a:off x="8645940" y="5917001"/>
            <a:ext cx="2741200" cy="435435"/>
          </a:xfrm>
          <a:prstGeom prst="rect">
            <a:avLst/>
          </a:prstGeom>
          <a:noFill/>
          <a:ln>
            <a:noFill/>
          </a:ln>
        </p:spPr>
      </p:pic>
      <p:sp>
        <p:nvSpPr>
          <p:cNvPr id="20" name="Google Shape;20;p2"/>
          <p:cNvSpPr txBox="1">
            <a:spLocks noGrp="1"/>
          </p:cNvSpPr>
          <p:nvPr>
            <p:ph type="title"/>
          </p:nvPr>
        </p:nvSpPr>
        <p:spPr>
          <a:xfrm>
            <a:off x="831800" y="2160767"/>
            <a:ext cx="10626300" cy="1379100"/>
          </a:xfrm>
          <a:prstGeom prst="rect">
            <a:avLst/>
          </a:prstGeom>
        </p:spPr>
        <p:txBody>
          <a:bodyPr spcFirstLastPara="1" wrap="square" lIns="91425" tIns="91425" rIns="91425" bIns="91425" anchor="b" anchorCtr="0">
            <a:noAutofit/>
          </a:bodyPr>
          <a:lstStyle>
            <a:lvl1pPr lvl="0">
              <a:spcBef>
                <a:spcPts val="0"/>
              </a:spcBef>
              <a:spcAft>
                <a:spcPts val="0"/>
              </a:spcAft>
              <a:buNone/>
              <a:defRPr sz="5300" b="0">
                <a:solidFill>
                  <a:srgbClr val="FFFFFF"/>
                </a:solidFill>
              </a:defRPr>
            </a:lvl1pPr>
            <a:lvl2pPr lvl="1">
              <a:spcBef>
                <a:spcPts val="0"/>
              </a:spcBef>
              <a:spcAft>
                <a:spcPts val="0"/>
              </a:spcAft>
              <a:buNone/>
              <a:defRPr sz="5300"/>
            </a:lvl2pPr>
            <a:lvl3pPr lvl="2">
              <a:spcBef>
                <a:spcPts val="0"/>
              </a:spcBef>
              <a:spcAft>
                <a:spcPts val="0"/>
              </a:spcAft>
              <a:buNone/>
              <a:defRPr sz="5300"/>
            </a:lvl3pPr>
            <a:lvl4pPr lvl="3">
              <a:spcBef>
                <a:spcPts val="0"/>
              </a:spcBef>
              <a:spcAft>
                <a:spcPts val="0"/>
              </a:spcAft>
              <a:buNone/>
              <a:defRPr sz="5300"/>
            </a:lvl4pPr>
            <a:lvl5pPr lvl="4">
              <a:spcBef>
                <a:spcPts val="0"/>
              </a:spcBef>
              <a:spcAft>
                <a:spcPts val="0"/>
              </a:spcAft>
              <a:buNone/>
              <a:defRPr sz="5300"/>
            </a:lvl5pPr>
            <a:lvl6pPr lvl="5">
              <a:spcBef>
                <a:spcPts val="0"/>
              </a:spcBef>
              <a:spcAft>
                <a:spcPts val="0"/>
              </a:spcAft>
              <a:buNone/>
              <a:defRPr sz="5300"/>
            </a:lvl6pPr>
            <a:lvl7pPr lvl="6">
              <a:spcBef>
                <a:spcPts val="0"/>
              </a:spcBef>
              <a:spcAft>
                <a:spcPts val="0"/>
              </a:spcAft>
              <a:buNone/>
              <a:defRPr sz="5300"/>
            </a:lvl7pPr>
            <a:lvl8pPr lvl="7">
              <a:spcBef>
                <a:spcPts val="0"/>
              </a:spcBef>
              <a:spcAft>
                <a:spcPts val="0"/>
              </a:spcAft>
              <a:buNone/>
              <a:defRPr sz="5300"/>
            </a:lvl8pPr>
            <a:lvl9pPr lvl="8">
              <a:spcBef>
                <a:spcPts val="0"/>
              </a:spcBef>
              <a:spcAft>
                <a:spcPts val="0"/>
              </a:spcAft>
              <a:buNone/>
              <a:defRPr sz="5300"/>
            </a:lvl9pPr>
          </a:lstStyle>
          <a:p>
            <a:endParaRPr/>
          </a:p>
        </p:txBody>
      </p:sp>
      <p:sp>
        <p:nvSpPr>
          <p:cNvPr id="21" name="Google Shape;21;p2"/>
          <p:cNvSpPr txBox="1">
            <a:spLocks noGrp="1"/>
          </p:cNvSpPr>
          <p:nvPr>
            <p:ph type="subTitle" idx="1"/>
          </p:nvPr>
        </p:nvSpPr>
        <p:spPr>
          <a:xfrm>
            <a:off x="831800" y="3554100"/>
            <a:ext cx="9117600" cy="8064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None/>
              <a:defRPr sz="2400">
                <a:solidFill>
                  <a:srgbClr val="FFFFFF"/>
                </a:solidFill>
                <a:latin typeface="Century Gothic"/>
                <a:ea typeface="Century Gothic"/>
                <a:cs typeface="Century Gothic"/>
                <a:sym typeface="Century Gothic"/>
              </a:defRPr>
            </a:lvl1pPr>
            <a:lvl2pPr lvl="1">
              <a:spcBef>
                <a:spcPts val="0"/>
              </a:spcBef>
              <a:spcAft>
                <a:spcPts val="0"/>
              </a:spcAft>
              <a:buNone/>
              <a:defRPr sz="2400" b="1">
                <a:solidFill>
                  <a:srgbClr val="FFFFFF"/>
                </a:solidFill>
                <a:latin typeface="Century Gothic"/>
                <a:ea typeface="Century Gothic"/>
                <a:cs typeface="Century Gothic"/>
                <a:sym typeface="Century Gothic"/>
              </a:defRPr>
            </a:lvl2pPr>
            <a:lvl3pPr lvl="2">
              <a:spcBef>
                <a:spcPts val="0"/>
              </a:spcBef>
              <a:spcAft>
                <a:spcPts val="0"/>
              </a:spcAft>
              <a:buNone/>
              <a:defRPr sz="2400" b="1">
                <a:solidFill>
                  <a:srgbClr val="FFFFFF"/>
                </a:solidFill>
                <a:latin typeface="Century Gothic"/>
                <a:ea typeface="Century Gothic"/>
                <a:cs typeface="Century Gothic"/>
                <a:sym typeface="Century Gothic"/>
              </a:defRPr>
            </a:lvl3pPr>
            <a:lvl4pPr lvl="3">
              <a:spcBef>
                <a:spcPts val="0"/>
              </a:spcBef>
              <a:spcAft>
                <a:spcPts val="0"/>
              </a:spcAft>
              <a:buNone/>
              <a:defRPr sz="2400" b="1">
                <a:solidFill>
                  <a:srgbClr val="FFFFFF"/>
                </a:solidFill>
                <a:latin typeface="Century Gothic"/>
                <a:ea typeface="Century Gothic"/>
                <a:cs typeface="Century Gothic"/>
                <a:sym typeface="Century Gothic"/>
              </a:defRPr>
            </a:lvl4pPr>
            <a:lvl5pPr lvl="4">
              <a:spcBef>
                <a:spcPts val="0"/>
              </a:spcBef>
              <a:spcAft>
                <a:spcPts val="0"/>
              </a:spcAft>
              <a:buNone/>
              <a:defRPr sz="2400" b="1">
                <a:solidFill>
                  <a:srgbClr val="FFFFFF"/>
                </a:solidFill>
                <a:latin typeface="Century Gothic"/>
                <a:ea typeface="Century Gothic"/>
                <a:cs typeface="Century Gothic"/>
                <a:sym typeface="Century Gothic"/>
              </a:defRPr>
            </a:lvl5pPr>
            <a:lvl6pPr lvl="5">
              <a:spcBef>
                <a:spcPts val="0"/>
              </a:spcBef>
              <a:spcAft>
                <a:spcPts val="0"/>
              </a:spcAft>
              <a:buNone/>
              <a:defRPr sz="2400" b="1">
                <a:solidFill>
                  <a:srgbClr val="FFFFFF"/>
                </a:solidFill>
                <a:latin typeface="Century Gothic"/>
                <a:ea typeface="Century Gothic"/>
                <a:cs typeface="Century Gothic"/>
                <a:sym typeface="Century Gothic"/>
              </a:defRPr>
            </a:lvl6pPr>
            <a:lvl7pPr lvl="6">
              <a:spcBef>
                <a:spcPts val="0"/>
              </a:spcBef>
              <a:spcAft>
                <a:spcPts val="0"/>
              </a:spcAft>
              <a:buNone/>
              <a:defRPr sz="2400" b="1">
                <a:solidFill>
                  <a:srgbClr val="FFFFFF"/>
                </a:solidFill>
                <a:latin typeface="Century Gothic"/>
                <a:ea typeface="Century Gothic"/>
                <a:cs typeface="Century Gothic"/>
                <a:sym typeface="Century Gothic"/>
              </a:defRPr>
            </a:lvl7pPr>
            <a:lvl8pPr lvl="7">
              <a:spcBef>
                <a:spcPts val="0"/>
              </a:spcBef>
              <a:spcAft>
                <a:spcPts val="0"/>
              </a:spcAft>
              <a:buNone/>
              <a:defRPr sz="2400" b="1">
                <a:solidFill>
                  <a:srgbClr val="FFFFFF"/>
                </a:solidFill>
                <a:latin typeface="Century Gothic"/>
                <a:ea typeface="Century Gothic"/>
                <a:cs typeface="Century Gothic"/>
                <a:sym typeface="Century Gothic"/>
              </a:defRPr>
            </a:lvl8pPr>
            <a:lvl9pPr lvl="8">
              <a:spcBef>
                <a:spcPts val="0"/>
              </a:spcBef>
              <a:spcAft>
                <a:spcPts val="0"/>
              </a:spcAft>
              <a:buNone/>
              <a:defRPr sz="2400" b="1">
                <a:solidFill>
                  <a:srgbClr val="FFFFFF"/>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24" name="Google Shape;24;p3"/>
          <p:cNvSpPr txBox="1">
            <a:spLocks noGrp="1"/>
          </p:cNvSpPr>
          <p:nvPr>
            <p:ph type="body" idx="1"/>
          </p:nvPr>
        </p:nvSpPr>
        <p:spPr>
          <a:xfrm>
            <a:off x="342900" y="1117600"/>
            <a:ext cx="115065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2 Column Content">
  <p:cSld name="Title and 2 Column Content">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29" name="Google Shape;29;p5"/>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
        <p:nvSpPr>
          <p:cNvPr id="30" name="Google Shape;30;p5"/>
          <p:cNvSpPr txBox="1">
            <a:spLocks noGrp="1"/>
          </p:cNvSpPr>
          <p:nvPr>
            <p:ph type="body" idx="2"/>
          </p:nvPr>
        </p:nvSpPr>
        <p:spPr>
          <a:xfrm>
            <a:off x="63373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and Screenshot">
  <p:cSld name="Content and Screensho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pic>
        <p:nvPicPr>
          <p:cNvPr id="37" name="Google Shape;37;p7"/>
          <p:cNvPicPr preferRelativeResize="0"/>
          <p:nvPr/>
        </p:nvPicPr>
        <p:blipFill rotWithShape="1">
          <a:blip r:embed="rId2">
            <a:alphaModFix/>
          </a:blip>
          <a:srcRect/>
          <a:stretch/>
        </p:blipFill>
        <p:spPr>
          <a:xfrm>
            <a:off x="5153279" y="1294615"/>
            <a:ext cx="7038722" cy="4112741"/>
          </a:xfrm>
          <a:prstGeom prst="rect">
            <a:avLst/>
          </a:prstGeom>
          <a:noFill/>
          <a:ln>
            <a:noFill/>
          </a:ln>
        </p:spPr>
      </p:pic>
      <p:sp>
        <p:nvSpPr>
          <p:cNvPr id="38" name="Google Shape;38;p7"/>
          <p:cNvSpPr>
            <a:spLocks noGrp="1"/>
          </p:cNvSpPr>
          <p:nvPr>
            <p:ph type="pic" idx="2"/>
          </p:nvPr>
        </p:nvSpPr>
        <p:spPr>
          <a:xfrm>
            <a:off x="6299200" y="1819563"/>
            <a:ext cx="4608300" cy="29097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1100"/>
              </a:spcBef>
              <a:spcAft>
                <a:spcPts val="0"/>
              </a:spcAft>
              <a:buClr>
                <a:schemeClr val="dk1"/>
              </a:buClr>
              <a:buSzPts val="2800"/>
              <a:buFont typeface="Arial"/>
              <a:buNone/>
              <a:defRPr sz="2800" b="0" i="0" u="none" strike="noStrike" cap="none">
                <a:solidFill>
                  <a:schemeClr val="dk1"/>
                </a:solidFill>
                <a:latin typeface="Century Gothic"/>
                <a:ea typeface="Century Gothic"/>
                <a:cs typeface="Century Gothic"/>
                <a:sym typeface="Century Gothic"/>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R="0" lvl="3"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4pPr>
            <a:lvl5pPr marR="0" lvl="4"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5pPr>
            <a:lvl6pPr marR="0" lvl="5"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6pPr>
            <a:lvl7pPr marR="0" lvl="6"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7pPr>
            <a:lvl8pPr marR="0" lvl="7"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8pPr>
            <a:lvl9pPr marR="0" lvl="8"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9pPr>
          </a:lstStyle>
          <a:p>
            <a:endParaRPr/>
          </a:p>
        </p:txBody>
      </p:sp>
      <p:sp>
        <p:nvSpPr>
          <p:cNvPr id="39" name="Google Shape;39;p7"/>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p:cSld name="1_Custom Layout">
    <p:spTree>
      <p:nvGrpSpPr>
        <p:cNvPr id="1" name="Shape 4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11" name="Google Shape;11;p1"/>
          <p:cNvSpPr/>
          <p:nvPr/>
        </p:nvSpPr>
        <p:spPr>
          <a:xfrm>
            <a:off x="0" y="0"/>
            <a:ext cx="12192000" cy="45600"/>
          </a:xfrm>
          <a:prstGeom prst="rect">
            <a:avLst/>
          </a:prstGeom>
          <a:gradFill>
            <a:gsLst>
              <a:gs pos="0">
                <a:schemeClr val="accent1"/>
              </a:gs>
              <a:gs pos="91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b="0" i="0" u="none" strike="noStrike" cap="none">
              <a:solidFill>
                <a:schemeClr val="lt1"/>
              </a:solidFill>
              <a:latin typeface="Century Gothic"/>
              <a:ea typeface="Century Gothic"/>
              <a:cs typeface="Century Gothic"/>
              <a:sym typeface="Century Gothic"/>
            </a:endParaRPr>
          </a:p>
        </p:txBody>
      </p:sp>
      <p:sp>
        <p:nvSpPr>
          <p:cNvPr id="12" name="Google Shape;12;p1"/>
          <p:cNvSpPr txBox="1"/>
          <p:nvPr/>
        </p:nvSpPr>
        <p:spPr>
          <a:xfrm>
            <a:off x="796636" y="6356350"/>
            <a:ext cx="4114800" cy="3651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900" b="0" i="0" u="none" strike="noStrike" cap="none">
                <a:solidFill>
                  <a:srgbClr val="8EA8AF"/>
                </a:solidFill>
                <a:latin typeface="Century Gothic"/>
                <a:ea typeface="Century Gothic"/>
                <a:cs typeface="Century Gothic"/>
                <a:sym typeface="Century Gothic"/>
              </a:rPr>
              <a:t>© 201</a:t>
            </a:r>
            <a:r>
              <a:rPr lang="en-US" sz="900">
                <a:solidFill>
                  <a:srgbClr val="8EA8AF"/>
                </a:solidFill>
                <a:latin typeface="Century Gothic"/>
                <a:ea typeface="Century Gothic"/>
                <a:cs typeface="Century Gothic"/>
                <a:sym typeface="Century Gothic"/>
              </a:rPr>
              <a:t>9</a:t>
            </a:r>
            <a:r>
              <a:rPr lang="en-US" sz="900" b="0" i="0" u="none" strike="noStrike" cap="none">
                <a:solidFill>
                  <a:srgbClr val="8EA8AF"/>
                </a:solidFill>
                <a:latin typeface="Century Gothic"/>
                <a:ea typeface="Century Gothic"/>
                <a:cs typeface="Century Gothic"/>
                <a:sym typeface="Century Gothic"/>
              </a:rPr>
              <a:t> Cloud Native Computing Foundation</a:t>
            </a:r>
            <a:endParaRPr sz="1500"/>
          </a:p>
        </p:txBody>
      </p:sp>
      <p:sp>
        <p:nvSpPr>
          <p:cNvPr id="13" name="Google Shape;13;p1"/>
          <p:cNvSpPr txBox="1"/>
          <p:nvPr/>
        </p:nvSpPr>
        <p:spPr>
          <a:xfrm>
            <a:off x="342900" y="6356350"/>
            <a:ext cx="369900" cy="3651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100" b="0" i="0" u="none" strike="noStrike" cap="none">
                <a:solidFill>
                  <a:srgbClr val="8EA8AF"/>
                </a:solidFill>
                <a:latin typeface="Century Gothic"/>
                <a:ea typeface="Century Gothic"/>
                <a:cs typeface="Century Gothic"/>
                <a:sym typeface="Century Gothic"/>
              </a:rPr>
              <a:t>‹#›</a:t>
            </a:fld>
            <a:endParaRPr sz="1100" b="0" i="0" u="none" strike="noStrike" cap="none">
              <a:solidFill>
                <a:srgbClr val="8EA8AF"/>
              </a:solidFill>
              <a:latin typeface="Century Gothic"/>
              <a:ea typeface="Century Gothic"/>
              <a:cs typeface="Century Gothic"/>
              <a:sym typeface="Century Gothic"/>
            </a:endParaRPr>
          </a:p>
        </p:txBody>
      </p:sp>
      <p:pic>
        <p:nvPicPr>
          <p:cNvPr id="14" name="Google Shape;14;p1"/>
          <p:cNvPicPr preferRelativeResize="0"/>
          <p:nvPr/>
        </p:nvPicPr>
        <p:blipFill rotWithShape="1">
          <a:blip r:embed="rId8">
            <a:alphaModFix/>
          </a:blip>
          <a:srcRect/>
          <a:stretch/>
        </p:blipFill>
        <p:spPr>
          <a:xfrm>
            <a:off x="11613744" y="6415468"/>
            <a:ext cx="246893" cy="246893"/>
          </a:xfrm>
          <a:prstGeom prst="rect">
            <a:avLst/>
          </a:prstGeom>
          <a:noFill/>
          <a:ln>
            <a:noFill/>
          </a:ln>
        </p:spPr>
      </p:pic>
      <p:cxnSp>
        <p:nvCxnSpPr>
          <p:cNvPr id="15" name="Google Shape;15;p1"/>
          <p:cNvCxnSpPr/>
          <p:nvPr/>
        </p:nvCxnSpPr>
        <p:spPr>
          <a:xfrm>
            <a:off x="754762" y="6449615"/>
            <a:ext cx="0" cy="178500"/>
          </a:xfrm>
          <a:prstGeom prst="straightConnector1">
            <a:avLst/>
          </a:prstGeom>
          <a:noFill/>
          <a:ln w="12700" cap="flat" cmpd="sng">
            <a:solidFill>
              <a:srgbClr val="8EA8AF"/>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16">
          <p15:clr>
            <a:srgbClr val="F26B43"/>
          </p15:clr>
        </p15:guide>
        <p15:guide id="2" pos="7464">
          <p15:clr>
            <a:srgbClr val="F26B43"/>
          </p15:clr>
        </p15:guide>
        <p15:guide id="3" pos="3840">
          <p15:clr>
            <a:srgbClr val="FDE53C"/>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presentation/d/1r3lI5YdLVjSCc6CuHmP-cE0R-Bixx_ejBk-WMVNv1Y8/" TargetMode="External"/><Relationship Id="rId2" Type="http://schemas.openxmlformats.org/officeDocument/2006/relationships/hyperlink" Target="https://docs.google.com/presentation/d/1BoxFeENJcINgHbKfygXpXROchiRO2LBT-pzdaOFr4Zg/edit" TargetMode="External"/><Relationship Id="rId1" Type="http://schemas.openxmlformats.org/officeDocument/2006/relationships/slideLayout" Target="../slideLayouts/slideLayout2.xml"/><Relationship Id="rId4" Type="http://schemas.openxmlformats.org/officeDocument/2006/relationships/hyperlink" Target="https://static.sched.com/hosted_files/kccnceu19/44/CNCF%20Telecom%20User%20Group%20Kickoff.pdf"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png"/><Relationship Id="rId3" Type="http://schemas.openxmlformats.org/officeDocument/2006/relationships/image" Target="../media/image5.png"/><Relationship Id="rId21" Type="http://schemas.openxmlformats.org/officeDocument/2006/relationships/image" Target="../media/image23.png"/><Relationship Id="rId34" Type="http://schemas.openxmlformats.org/officeDocument/2006/relationships/image" Target="../media/image36.png"/><Relationship Id="rId42" Type="http://schemas.openxmlformats.org/officeDocument/2006/relationships/image" Target="../media/image44.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5" Type="http://schemas.openxmlformats.org/officeDocument/2006/relationships/image" Target="../media/image27.png"/><Relationship Id="rId33" Type="http://schemas.openxmlformats.org/officeDocument/2006/relationships/image" Target="../media/image35.png"/><Relationship Id="rId38" Type="http://schemas.openxmlformats.org/officeDocument/2006/relationships/image" Target="../media/image40.png"/><Relationship Id="rId2" Type="http://schemas.openxmlformats.org/officeDocument/2006/relationships/notesSlide" Target="../notesSlides/notesSlide2.xml"/><Relationship Id="rId16" Type="http://schemas.openxmlformats.org/officeDocument/2006/relationships/image" Target="../media/image18.png"/><Relationship Id="rId20" Type="http://schemas.openxmlformats.org/officeDocument/2006/relationships/image" Target="../media/image22.png"/><Relationship Id="rId29" Type="http://schemas.openxmlformats.org/officeDocument/2006/relationships/image" Target="../media/image31.png"/><Relationship Id="rId41"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png"/><Relationship Id="rId40" Type="http://schemas.openxmlformats.org/officeDocument/2006/relationships/image" Target="../media/image42.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28" Type="http://schemas.openxmlformats.org/officeDocument/2006/relationships/image" Target="../media/image30.png"/><Relationship Id="rId36" Type="http://schemas.openxmlformats.org/officeDocument/2006/relationships/image" Target="../media/image38.png"/><Relationship Id="rId10" Type="http://schemas.openxmlformats.org/officeDocument/2006/relationships/image" Target="../media/image12.png"/><Relationship Id="rId19" Type="http://schemas.openxmlformats.org/officeDocument/2006/relationships/image" Target="../media/image21.png"/><Relationship Id="rId31" Type="http://schemas.openxmlformats.org/officeDocument/2006/relationships/image" Target="../media/image33.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png"/><Relationship Id="rId27" Type="http://schemas.openxmlformats.org/officeDocument/2006/relationships/image" Target="../media/image29.png"/><Relationship Id="rId30" Type="http://schemas.openxmlformats.org/officeDocument/2006/relationships/image" Target="../media/image32.png"/><Relationship Id="rId35" Type="http://schemas.openxmlformats.org/officeDocument/2006/relationships/image" Target="../media/image37.png"/></Relationships>
</file>

<file path=ppt/slides/_rels/slide3.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jp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hyperlink" Target="https://l.cncf.io/"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cncf/telecom-user-group#meeting-time" TargetMode="External"/><Relationship Id="rId2" Type="http://schemas.openxmlformats.org/officeDocument/2006/relationships/hyperlink" Target="https://events.linuxfoundation.org/events/kubecon-cloudnativecon-north-america-2019/schedule/" TargetMode="Externa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7.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hyperlink" Target="https://docs.google.com/document/d/1yhtI7aiwpdAiRBKyUX6mOJDHAbjOog2mI4Ur2k27D7s/edit?pli=1" TargetMode="External"/><Relationship Id="rId7" Type="http://schemas.openxmlformats.org/officeDocument/2006/relationships/image" Target="../media/image58.png"/><Relationship Id="rId2" Type="http://schemas.openxmlformats.org/officeDocument/2006/relationships/hyperlink" Target="https://github.com/cncf/telecom-user-group" TargetMode="Externa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hyperlink" Target="https://slack.cncf.io/" TargetMode="External"/><Relationship Id="rId4" Type="http://schemas.openxmlformats.org/officeDocument/2006/relationships/hyperlink" Target="https://lists.cncf.io/g/telecom-user-group/joi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cncf/cnf-testbed" TargetMode="External"/><Relationship Id="rId2" Type="http://schemas.openxmlformats.org/officeDocument/2006/relationships/hyperlink" Target="https://docs.google.com/document/d/1-zqxz5bdCLTuOEvi2ybADR3PcmzbBhNt6YkNnvx-KoA/edit#heading=h.5x0d5h95i329" TargetMode="Externa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8"/>
          <p:cNvSpPr txBox="1">
            <a:spLocks noGrp="1"/>
          </p:cNvSpPr>
          <p:nvPr>
            <p:ph type="subTitle" idx="1"/>
          </p:nvPr>
        </p:nvSpPr>
        <p:spPr>
          <a:xfrm>
            <a:off x="831800" y="3554100"/>
            <a:ext cx="9117600" cy="8064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1100"/>
              <a:buFont typeface="Arial"/>
              <a:buNone/>
            </a:pPr>
            <a:endParaRPr dirty="0"/>
          </a:p>
          <a:p>
            <a:pPr>
              <a:lnSpc>
                <a:spcPct val="90000"/>
              </a:lnSpc>
              <a:buClr>
                <a:schemeClr val="dk1"/>
              </a:buClr>
              <a:buSzPts val="1100"/>
            </a:pPr>
            <a:endParaRPr lang="en-US" dirty="0"/>
          </a:p>
          <a:p>
            <a:pPr>
              <a:lnSpc>
                <a:spcPct val="90000"/>
              </a:lnSpc>
              <a:buClr>
                <a:schemeClr val="dk1"/>
              </a:buClr>
              <a:buSzPts val="1100"/>
            </a:pPr>
            <a:endParaRPr lang="en-US" dirty="0"/>
          </a:p>
          <a:p>
            <a:pPr>
              <a:lnSpc>
                <a:spcPct val="90000"/>
              </a:lnSpc>
              <a:buClr>
                <a:schemeClr val="dk1"/>
              </a:buClr>
              <a:buSzPts val="1100"/>
            </a:pPr>
            <a:r>
              <a:rPr lang="en-US" dirty="0"/>
              <a:t>Intro for CNTT 3</a:t>
            </a:r>
            <a:r>
              <a:rPr lang="en-US" baseline="30000" dirty="0"/>
              <a:t>rd</a:t>
            </a:r>
            <a:r>
              <a:rPr lang="en-US" dirty="0"/>
              <a:t> face-to-face meeting, Antwerp</a:t>
            </a:r>
          </a:p>
          <a:p>
            <a:pPr>
              <a:lnSpc>
                <a:spcPct val="90000"/>
              </a:lnSpc>
              <a:buClr>
                <a:schemeClr val="dk1"/>
              </a:buClr>
              <a:buSzPts val="1100"/>
            </a:pPr>
            <a:r>
              <a:rPr lang="en-US" dirty="0"/>
              <a:t>Gergely Csatari (Nokia)</a:t>
            </a:r>
          </a:p>
        </p:txBody>
      </p:sp>
      <p:sp>
        <p:nvSpPr>
          <p:cNvPr id="81" name="Google Shape;81;p18"/>
          <p:cNvSpPr txBox="1">
            <a:spLocks noGrp="1"/>
          </p:cNvSpPr>
          <p:nvPr>
            <p:ph type="title"/>
          </p:nvPr>
        </p:nvSpPr>
        <p:spPr>
          <a:xfrm>
            <a:off x="831800" y="2160767"/>
            <a:ext cx="10626300" cy="1379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n-US" dirty="0"/>
              <a:t>CNCF Telecom Users Group</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97DBA-38C9-4054-A48E-BEFB7CA1D411}"/>
              </a:ext>
            </a:extLst>
          </p:cNvPr>
          <p:cNvSpPr>
            <a:spLocks noGrp="1"/>
          </p:cNvSpPr>
          <p:nvPr>
            <p:ph type="title"/>
          </p:nvPr>
        </p:nvSpPr>
        <p:spPr/>
        <p:txBody>
          <a:bodyPr/>
          <a:lstStyle/>
          <a:p>
            <a:r>
              <a:rPr lang="en-US" dirty="0"/>
              <a:t>Q&amp;A</a:t>
            </a:r>
            <a:endParaRPr lang="hu-HU" dirty="0"/>
          </a:p>
        </p:txBody>
      </p:sp>
      <p:sp>
        <p:nvSpPr>
          <p:cNvPr id="5" name="Subtitle 4">
            <a:extLst>
              <a:ext uri="{FF2B5EF4-FFF2-40B4-BE49-F238E27FC236}">
                <a16:creationId xmlns:a16="http://schemas.microsoft.com/office/drawing/2014/main" id="{E7D68729-8621-4030-A4A0-FD8F4405FC95}"/>
              </a:ext>
            </a:extLst>
          </p:cNvPr>
          <p:cNvSpPr>
            <a:spLocks noGrp="1"/>
          </p:cNvSpPr>
          <p:nvPr>
            <p:ph type="subTitle" idx="1"/>
          </p:nvPr>
        </p:nvSpPr>
        <p:spPr/>
        <p:txBody>
          <a:bodyPr/>
          <a:lstStyle/>
          <a:p>
            <a:endParaRPr lang="hu-HU"/>
          </a:p>
        </p:txBody>
      </p:sp>
    </p:spTree>
    <p:extLst>
      <p:ext uri="{BB962C8B-B14F-4D97-AF65-F5344CB8AC3E}">
        <p14:creationId xmlns:p14="http://schemas.microsoft.com/office/powerpoint/2010/main" val="839005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C543D2-1130-4B81-A35F-DB9625AD386D}"/>
              </a:ext>
            </a:extLst>
          </p:cNvPr>
          <p:cNvSpPr>
            <a:spLocks noGrp="1"/>
          </p:cNvSpPr>
          <p:nvPr>
            <p:ph type="title"/>
          </p:nvPr>
        </p:nvSpPr>
        <p:spPr/>
        <p:txBody>
          <a:bodyPr/>
          <a:lstStyle/>
          <a:p>
            <a:r>
              <a:rPr lang="en-US" dirty="0"/>
              <a:t>Sources</a:t>
            </a:r>
            <a:endParaRPr lang="hu-HU" dirty="0"/>
          </a:p>
        </p:txBody>
      </p:sp>
      <p:sp>
        <p:nvSpPr>
          <p:cNvPr id="4" name="Text Placeholder 3">
            <a:extLst>
              <a:ext uri="{FF2B5EF4-FFF2-40B4-BE49-F238E27FC236}">
                <a16:creationId xmlns:a16="http://schemas.microsoft.com/office/drawing/2014/main" id="{C82BB4B4-6920-4742-B991-C7EB87C19D9B}"/>
              </a:ext>
            </a:extLst>
          </p:cNvPr>
          <p:cNvSpPr>
            <a:spLocks noGrp="1"/>
          </p:cNvSpPr>
          <p:nvPr>
            <p:ph type="body" idx="1"/>
          </p:nvPr>
        </p:nvSpPr>
        <p:spPr/>
        <p:txBody>
          <a:bodyPr/>
          <a:lstStyle/>
          <a:p>
            <a:r>
              <a:rPr lang="en-US" dirty="0"/>
              <a:t>CNCF overview </a:t>
            </a:r>
            <a:r>
              <a:rPr lang="en-US" dirty="0">
                <a:hlinkClick r:id="rId2"/>
              </a:rPr>
              <a:t>presentation</a:t>
            </a:r>
            <a:r>
              <a:rPr lang="en-US" dirty="0"/>
              <a:t> by Dan Kohn</a:t>
            </a:r>
          </a:p>
          <a:p>
            <a:r>
              <a:rPr lang="en-US" dirty="0"/>
              <a:t>How Good Is Our Code? - </a:t>
            </a:r>
            <a:r>
              <a:rPr lang="en-US" dirty="0">
                <a:hlinkClick r:id="rId3"/>
              </a:rPr>
              <a:t>presentation</a:t>
            </a:r>
            <a:r>
              <a:rPr lang="en-US" dirty="0"/>
              <a:t> by Dan Kohn (2018)</a:t>
            </a:r>
          </a:p>
          <a:p>
            <a:r>
              <a:rPr lang="en-US" dirty="0"/>
              <a:t>CNCF Telecom User Group Kickoff </a:t>
            </a:r>
            <a:r>
              <a:rPr lang="en-US" dirty="0">
                <a:hlinkClick r:id="rId4"/>
              </a:rPr>
              <a:t>presentation</a:t>
            </a:r>
            <a:r>
              <a:rPr lang="en-US" dirty="0"/>
              <a:t> by Cheryl Hung, Dan Kohn and Taylor Carpenter</a:t>
            </a:r>
          </a:p>
          <a:p>
            <a:endParaRPr lang="hu-HU" dirty="0"/>
          </a:p>
        </p:txBody>
      </p:sp>
    </p:spTree>
    <p:extLst>
      <p:ext uri="{BB962C8B-B14F-4D97-AF65-F5344CB8AC3E}">
        <p14:creationId xmlns:p14="http://schemas.microsoft.com/office/powerpoint/2010/main" val="3692258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9"/>
          <p:cNvSpPr txBox="1">
            <a:spLocks noGrp="1"/>
          </p:cNvSpPr>
          <p:nvPr>
            <p:ph type="title"/>
          </p:nvPr>
        </p:nvSpPr>
        <p:spPr>
          <a:xfrm>
            <a:off x="342900" y="428518"/>
            <a:ext cx="11506500" cy="590700"/>
          </a:xfrm>
          <a:prstGeom prst="rect">
            <a:avLst/>
          </a:prstGeom>
          <a:noFill/>
          <a:ln>
            <a:noFill/>
          </a:ln>
        </p:spPr>
        <p:txBody>
          <a:bodyPr spcFirstLastPara="1" wrap="square" lIns="162525" tIns="162525" rIns="162525" bIns="162525" anchor="ctr" anchorCtr="0">
            <a:noAutofit/>
          </a:bodyPr>
          <a:lstStyle/>
          <a:p>
            <a:pPr marL="0" marR="0" lvl="0" indent="0" algn="l" rtl="0">
              <a:lnSpc>
                <a:spcPct val="100000"/>
              </a:lnSpc>
              <a:spcBef>
                <a:spcPts val="0"/>
              </a:spcBef>
              <a:spcAft>
                <a:spcPts val="0"/>
              </a:spcAft>
              <a:buClr>
                <a:srgbClr val="FFFFFF"/>
              </a:buClr>
              <a:buFont typeface="Helvetica Neue"/>
              <a:buNone/>
            </a:pPr>
            <a:r>
              <a:rPr lang="en-US" i="0" u="none" strike="noStrike" cap="none"/>
              <a:t>Cloud Native Computing Foundation</a:t>
            </a:r>
            <a:endParaRPr i="0" u="none" strike="noStrike" cap="none"/>
          </a:p>
        </p:txBody>
      </p:sp>
      <p:sp>
        <p:nvSpPr>
          <p:cNvPr id="87" name="Google Shape;87;p19"/>
          <p:cNvSpPr txBox="1"/>
          <p:nvPr/>
        </p:nvSpPr>
        <p:spPr>
          <a:xfrm>
            <a:off x="-93467" y="1257250"/>
            <a:ext cx="11576700" cy="1031700"/>
          </a:xfrm>
          <a:prstGeom prst="rect">
            <a:avLst/>
          </a:prstGeom>
          <a:noFill/>
          <a:ln>
            <a:noFill/>
          </a:ln>
        </p:spPr>
        <p:txBody>
          <a:bodyPr spcFirstLastPara="1" wrap="square" lIns="162525" tIns="162525" rIns="162525" bIns="162525" anchor="t" anchorCtr="0">
            <a:noAutofit/>
          </a:bodyPr>
          <a:lstStyle/>
          <a:p>
            <a:pPr marL="609600" lvl="0" indent="-260350" algn="l" rtl="0">
              <a:spcBef>
                <a:spcPts val="0"/>
              </a:spcBef>
              <a:spcAft>
                <a:spcPts val="0"/>
              </a:spcAft>
              <a:buClr>
                <a:schemeClr val="dk2"/>
              </a:buClr>
              <a:buSzPts val="2700"/>
              <a:buChar char="•"/>
            </a:pPr>
            <a:r>
              <a:rPr lang="en-US" sz="2700">
                <a:solidFill>
                  <a:schemeClr val="dk2"/>
                </a:solidFill>
                <a:latin typeface="Century Gothic"/>
                <a:ea typeface="Century Gothic"/>
                <a:cs typeface="Century Gothic"/>
                <a:sym typeface="Century Gothic"/>
              </a:rPr>
              <a:t>Nonprofit, part of the Linux Foundation</a:t>
            </a:r>
            <a:r>
              <a:rPr lang="en-US" sz="1600">
                <a:solidFill>
                  <a:schemeClr val="dk2"/>
                </a:solidFill>
                <a:latin typeface="Century Gothic"/>
                <a:ea typeface="Century Gothic"/>
                <a:cs typeface="Century Gothic"/>
                <a:sym typeface="Century Gothic"/>
              </a:rPr>
              <a:t>;</a:t>
            </a:r>
            <a:r>
              <a:rPr lang="en-US" sz="2700">
                <a:solidFill>
                  <a:schemeClr val="dk2"/>
                </a:solidFill>
                <a:latin typeface="Century Gothic"/>
                <a:ea typeface="Century Gothic"/>
                <a:cs typeface="Century Gothic"/>
                <a:sym typeface="Century Gothic"/>
              </a:rPr>
              <a:t> founded Dec 2015 </a:t>
            </a:r>
            <a:endParaRPr sz="1600">
              <a:solidFill>
                <a:schemeClr val="dk2"/>
              </a:solidFill>
              <a:latin typeface="Century Gothic"/>
              <a:ea typeface="Century Gothic"/>
              <a:cs typeface="Century Gothic"/>
              <a:sym typeface="Century Gothic"/>
            </a:endParaRPr>
          </a:p>
        </p:txBody>
      </p:sp>
      <p:sp>
        <p:nvSpPr>
          <p:cNvPr id="88" name="Google Shape;88;p19"/>
          <p:cNvSpPr txBox="1"/>
          <p:nvPr/>
        </p:nvSpPr>
        <p:spPr>
          <a:xfrm>
            <a:off x="-282067" y="4621800"/>
            <a:ext cx="4299300" cy="519600"/>
          </a:xfrm>
          <a:prstGeom prst="rect">
            <a:avLst/>
          </a:prstGeom>
          <a:noFill/>
          <a:ln>
            <a:noFill/>
          </a:ln>
        </p:spPr>
        <p:txBody>
          <a:bodyPr spcFirstLastPara="1" wrap="square" lIns="121900" tIns="121900" rIns="121900" bIns="121900" anchor="ctr" anchorCtr="0">
            <a:noAutofit/>
          </a:bodyPr>
          <a:lstStyle/>
          <a:p>
            <a:pPr marL="609600" lvl="0" indent="-234950" algn="l" rtl="0">
              <a:spcBef>
                <a:spcPts val="900"/>
              </a:spcBef>
              <a:spcAft>
                <a:spcPts val="0"/>
              </a:spcAft>
              <a:buClr>
                <a:schemeClr val="dk2"/>
              </a:buClr>
              <a:buSzPts val="2300"/>
              <a:buChar char="•"/>
            </a:pPr>
            <a:r>
              <a:rPr lang="en-US" sz="2300">
                <a:solidFill>
                  <a:schemeClr val="dk2"/>
                </a:solidFill>
                <a:latin typeface="Century Gothic"/>
                <a:ea typeface="Century Gothic"/>
                <a:cs typeface="Century Gothic"/>
                <a:sym typeface="Century Gothic"/>
              </a:rPr>
              <a:t>Platinum members: </a:t>
            </a:r>
            <a:endParaRPr sz="2300">
              <a:solidFill>
                <a:schemeClr val="dk2"/>
              </a:solidFill>
              <a:latin typeface="Century Gothic"/>
              <a:ea typeface="Century Gothic"/>
              <a:cs typeface="Century Gothic"/>
              <a:sym typeface="Century Gothic"/>
            </a:endParaRPr>
          </a:p>
          <a:p>
            <a:pPr marL="0" lvl="0" indent="0" algn="l" rtl="0">
              <a:spcBef>
                <a:spcPts val="0"/>
              </a:spcBef>
              <a:spcAft>
                <a:spcPts val="0"/>
              </a:spcAft>
              <a:buNone/>
            </a:pPr>
            <a:endParaRPr sz="1900">
              <a:solidFill>
                <a:schemeClr val="dk2"/>
              </a:solidFill>
            </a:endParaRPr>
          </a:p>
        </p:txBody>
      </p:sp>
      <p:sp>
        <p:nvSpPr>
          <p:cNvPr id="89" name="Google Shape;89;p19"/>
          <p:cNvSpPr txBox="1"/>
          <p:nvPr/>
        </p:nvSpPr>
        <p:spPr>
          <a:xfrm>
            <a:off x="7500183" y="1874965"/>
            <a:ext cx="1502400" cy="3771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700" b="1">
                <a:solidFill>
                  <a:srgbClr val="595959"/>
                </a:solidFill>
                <a:latin typeface="Century Gothic"/>
                <a:ea typeface="Century Gothic"/>
                <a:cs typeface="Century Gothic"/>
                <a:sym typeface="Century Gothic"/>
              </a:rPr>
              <a:t>Incubating</a:t>
            </a:r>
            <a:endParaRPr sz="1700" b="1"/>
          </a:p>
        </p:txBody>
      </p:sp>
      <p:cxnSp>
        <p:nvCxnSpPr>
          <p:cNvPr id="90" name="Google Shape;90;p19"/>
          <p:cNvCxnSpPr>
            <a:stCxn id="91" idx="2"/>
            <a:endCxn id="91" idx="2"/>
          </p:cNvCxnSpPr>
          <p:nvPr/>
        </p:nvCxnSpPr>
        <p:spPr>
          <a:xfrm>
            <a:off x="10264133" y="2220965"/>
            <a:ext cx="0" cy="0"/>
          </a:xfrm>
          <a:prstGeom prst="straightConnector1">
            <a:avLst/>
          </a:prstGeom>
          <a:noFill/>
          <a:ln w="9525" cap="flat" cmpd="sng">
            <a:solidFill>
              <a:srgbClr val="595959"/>
            </a:solidFill>
            <a:prstDash val="solid"/>
            <a:round/>
            <a:headEnd type="none" w="med" len="med"/>
            <a:tailEnd type="none" w="med" len="med"/>
          </a:ln>
        </p:spPr>
      </p:cxnSp>
      <p:cxnSp>
        <p:nvCxnSpPr>
          <p:cNvPr id="92" name="Google Shape;92;p19"/>
          <p:cNvCxnSpPr>
            <a:stCxn id="91" idx="2"/>
            <a:endCxn id="91" idx="2"/>
          </p:cNvCxnSpPr>
          <p:nvPr/>
        </p:nvCxnSpPr>
        <p:spPr>
          <a:xfrm>
            <a:off x="10264133" y="2220965"/>
            <a:ext cx="0" cy="0"/>
          </a:xfrm>
          <a:prstGeom prst="straightConnector1">
            <a:avLst/>
          </a:prstGeom>
          <a:noFill/>
          <a:ln w="9525" cap="flat" cmpd="sng">
            <a:solidFill>
              <a:srgbClr val="595959"/>
            </a:solidFill>
            <a:prstDash val="solid"/>
            <a:round/>
            <a:headEnd type="none" w="med" len="med"/>
            <a:tailEnd type="none" w="med" len="med"/>
          </a:ln>
        </p:spPr>
      </p:cxnSp>
      <p:grpSp>
        <p:nvGrpSpPr>
          <p:cNvPr id="93" name="Google Shape;93;p19"/>
          <p:cNvGrpSpPr/>
          <p:nvPr/>
        </p:nvGrpSpPr>
        <p:grpSpPr>
          <a:xfrm>
            <a:off x="3891340" y="3529839"/>
            <a:ext cx="1039574" cy="1040759"/>
            <a:chOff x="6484238" y="2647446"/>
            <a:chExt cx="779700" cy="780588"/>
          </a:xfrm>
        </p:grpSpPr>
        <p:sp>
          <p:nvSpPr>
            <p:cNvPr id="94" name="Google Shape;94;p19"/>
            <p:cNvSpPr txBox="1"/>
            <p:nvPr/>
          </p:nvSpPr>
          <p:spPr>
            <a:xfrm>
              <a:off x="6484238" y="3174234"/>
              <a:ext cx="779700" cy="2538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Service Mesh</a:t>
              </a:r>
              <a:endParaRPr sz="900"/>
            </a:p>
          </p:txBody>
        </p:sp>
        <p:pic>
          <p:nvPicPr>
            <p:cNvPr id="95" name="Google Shape;95;p19"/>
            <p:cNvPicPr preferRelativeResize="0"/>
            <p:nvPr/>
          </p:nvPicPr>
          <p:blipFill>
            <a:blip r:embed="rId3">
              <a:alphaModFix/>
            </a:blip>
            <a:stretch>
              <a:fillRect/>
            </a:stretch>
          </p:blipFill>
          <p:spPr>
            <a:xfrm>
              <a:off x="6528524" y="2647446"/>
              <a:ext cx="691127" cy="560400"/>
            </a:xfrm>
            <a:prstGeom prst="rect">
              <a:avLst/>
            </a:prstGeom>
            <a:noFill/>
            <a:ln>
              <a:noFill/>
            </a:ln>
          </p:spPr>
        </p:pic>
      </p:grpSp>
      <p:grpSp>
        <p:nvGrpSpPr>
          <p:cNvPr id="96" name="Google Shape;96;p19"/>
          <p:cNvGrpSpPr/>
          <p:nvPr/>
        </p:nvGrpSpPr>
        <p:grpSpPr>
          <a:xfrm>
            <a:off x="6103105" y="3517391"/>
            <a:ext cx="987575" cy="1029608"/>
            <a:chOff x="8347013" y="2638109"/>
            <a:chExt cx="740700" cy="772225"/>
          </a:xfrm>
        </p:grpSpPr>
        <p:pic>
          <p:nvPicPr>
            <p:cNvPr id="97" name="Google Shape;97;p19"/>
            <p:cNvPicPr preferRelativeResize="0"/>
            <p:nvPr/>
          </p:nvPicPr>
          <p:blipFill>
            <a:blip r:embed="rId4">
              <a:alphaModFix/>
            </a:blip>
            <a:stretch>
              <a:fillRect/>
            </a:stretch>
          </p:blipFill>
          <p:spPr>
            <a:xfrm>
              <a:off x="8521553" y="2638109"/>
              <a:ext cx="391619" cy="579073"/>
            </a:xfrm>
            <a:prstGeom prst="rect">
              <a:avLst/>
            </a:prstGeom>
            <a:noFill/>
            <a:ln>
              <a:noFill/>
            </a:ln>
          </p:spPr>
        </p:pic>
        <p:sp>
          <p:nvSpPr>
            <p:cNvPr id="98" name="Google Shape;98;p19"/>
            <p:cNvSpPr txBox="1"/>
            <p:nvPr/>
          </p:nvSpPr>
          <p:spPr>
            <a:xfrm>
              <a:off x="8347013" y="3174234"/>
              <a:ext cx="740700" cy="2361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Storage</a:t>
              </a:r>
              <a:endParaRPr sz="900"/>
            </a:p>
          </p:txBody>
        </p:sp>
      </p:grpSp>
      <p:grpSp>
        <p:nvGrpSpPr>
          <p:cNvPr id="99" name="Google Shape;99;p19"/>
          <p:cNvGrpSpPr/>
          <p:nvPr/>
        </p:nvGrpSpPr>
        <p:grpSpPr>
          <a:xfrm>
            <a:off x="-114582" y="3506856"/>
            <a:ext cx="1493563" cy="1062463"/>
            <a:chOff x="-26975" y="2636258"/>
            <a:chExt cx="1120200" cy="796867"/>
          </a:xfrm>
        </p:grpSpPr>
        <p:sp>
          <p:nvSpPr>
            <p:cNvPr id="100" name="Google Shape;100;p19"/>
            <p:cNvSpPr txBox="1"/>
            <p:nvPr/>
          </p:nvSpPr>
          <p:spPr>
            <a:xfrm>
              <a:off x="-26975" y="3236025"/>
              <a:ext cx="1120200" cy="1971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200">
                  <a:solidFill>
                    <a:srgbClr val="606060"/>
                  </a:solidFill>
                  <a:highlight>
                    <a:srgbClr val="FFFFFF"/>
                  </a:highlight>
                </a:rPr>
                <a:t>Service Discovery</a:t>
              </a:r>
              <a:endParaRPr sz="1200"/>
            </a:p>
          </p:txBody>
        </p:sp>
        <p:pic>
          <p:nvPicPr>
            <p:cNvPr id="101" name="Google Shape;101;p19"/>
            <p:cNvPicPr preferRelativeResize="0"/>
            <p:nvPr/>
          </p:nvPicPr>
          <p:blipFill rotWithShape="1">
            <a:blip r:embed="rId5">
              <a:alphaModFix/>
            </a:blip>
            <a:srcRect l="5847" t="12190" r="4602" b="14236"/>
            <a:stretch/>
          </p:blipFill>
          <p:spPr>
            <a:xfrm>
              <a:off x="149925" y="2636258"/>
              <a:ext cx="766400" cy="582775"/>
            </a:xfrm>
            <a:prstGeom prst="rect">
              <a:avLst/>
            </a:prstGeom>
            <a:noFill/>
            <a:ln>
              <a:noFill/>
            </a:ln>
          </p:spPr>
        </p:pic>
      </p:grpSp>
      <p:cxnSp>
        <p:nvCxnSpPr>
          <p:cNvPr id="102" name="Google Shape;102;p19"/>
          <p:cNvCxnSpPr/>
          <p:nvPr/>
        </p:nvCxnSpPr>
        <p:spPr>
          <a:xfrm>
            <a:off x="3739333" y="2297033"/>
            <a:ext cx="2700" cy="2178900"/>
          </a:xfrm>
          <a:prstGeom prst="straightConnector1">
            <a:avLst/>
          </a:prstGeom>
          <a:noFill/>
          <a:ln w="9525" cap="flat" cmpd="sng">
            <a:solidFill>
              <a:srgbClr val="000000"/>
            </a:solidFill>
            <a:prstDash val="solid"/>
            <a:round/>
            <a:headEnd type="none" w="med" len="med"/>
            <a:tailEnd type="none" w="med" len="med"/>
          </a:ln>
        </p:spPr>
      </p:cxnSp>
      <p:sp>
        <p:nvSpPr>
          <p:cNvPr id="103" name="Google Shape;103;p19"/>
          <p:cNvSpPr txBox="1"/>
          <p:nvPr/>
        </p:nvSpPr>
        <p:spPr>
          <a:xfrm>
            <a:off x="1248149" y="1906165"/>
            <a:ext cx="1502400" cy="3147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1700" b="1">
                <a:solidFill>
                  <a:srgbClr val="595959"/>
                </a:solidFill>
                <a:latin typeface="Century Gothic"/>
                <a:ea typeface="Century Gothic"/>
                <a:cs typeface="Century Gothic"/>
                <a:sym typeface="Century Gothic"/>
              </a:rPr>
              <a:t>Graduated</a:t>
            </a:r>
            <a:endParaRPr sz="1700" b="1"/>
          </a:p>
        </p:txBody>
      </p:sp>
      <p:grpSp>
        <p:nvGrpSpPr>
          <p:cNvPr id="104" name="Google Shape;104;p19"/>
          <p:cNvGrpSpPr/>
          <p:nvPr/>
        </p:nvGrpSpPr>
        <p:grpSpPr>
          <a:xfrm>
            <a:off x="4969885" y="3543897"/>
            <a:ext cx="1178371" cy="1258295"/>
            <a:chOff x="7256190" y="2657989"/>
            <a:chExt cx="883800" cy="943745"/>
          </a:xfrm>
        </p:grpSpPr>
        <p:pic>
          <p:nvPicPr>
            <p:cNvPr id="105" name="Google Shape;105;p19"/>
            <p:cNvPicPr preferRelativeResize="0"/>
            <p:nvPr/>
          </p:nvPicPr>
          <p:blipFill>
            <a:blip r:embed="rId6">
              <a:alphaModFix/>
            </a:blip>
            <a:stretch>
              <a:fillRect/>
            </a:stretch>
          </p:blipFill>
          <p:spPr>
            <a:xfrm>
              <a:off x="7438961" y="2657989"/>
              <a:ext cx="518258" cy="539313"/>
            </a:xfrm>
            <a:prstGeom prst="rect">
              <a:avLst/>
            </a:prstGeom>
            <a:noFill/>
            <a:ln>
              <a:noFill/>
            </a:ln>
          </p:spPr>
        </p:pic>
        <p:sp>
          <p:nvSpPr>
            <p:cNvPr id="106" name="Google Shape;106;p19"/>
            <p:cNvSpPr txBox="1"/>
            <p:nvPr/>
          </p:nvSpPr>
          <p:spPr>
            <a:xfrm>
              <a:off x="7256190" y="3174234"/>
              <a:ext cx="883800" cy="427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Package Management</a:t>
              </a:r>
              <a:endParaRPr sz="900"/>
            </a:p>
          </p:txBody>
        </p:sp>
      </p:grpSp>
      <p:grpSp>
        <p:nvGrpSpPr>
          <p:cNvPr id="107" name="Google Shape;107;p19"/>
          <p:cNvGrpSpPr/>
          <p:nvPr/>
        </p:nvGrpSpPr>
        <p:grpSpPr>
          <a:xfrm>
            <a:off x="3660101" y="2406145"/>
            <a:ext cx="1502362" cy="1205399"/>
            <a:chOff x="1650497" y="1804654"/>
            <a:chExt cx="1126800" cy="904072"/>
          </a:xfrm>
        </p:grpSpPr>
        <p:sp>
          <p:nvSpPr>
            <p:cNvPr id="108" name="Google Shape;108;p19"/>
            <p:cNvSpPr txBox="1"/>
            <p:nvPr/>
          </p:nvSpPr>
          <p:spPr>
            <a:xfrm>
              <a:off x="1650497" y="2306426"/>
              <a:ext cx="1126800" cy="4023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Distributed Tracing </a:t>
              </a:r>
              <a:endParaRPr sz="900">
                <a:solidFill>
                  <a:srgbClr val="606060"/>
                </a:solidFill>
                <a:highlight>
                  <a:srgbClr val="FFFFFF"/>
                </a:highlight>
              </a:endParaRPr>
            </a:p>
            <a:p>
              <a:pPr marL="0" lvl="0" indent="0" algn="ctr" rtl="0">
                <a:spcBef>
                  <a:spcPts val="0"/>
                </a:spcBef>
                <a:spcAft>
                  <a:spcPts val="0"/>
                </a:spcAft>
                <a:buNone/>
              </a:pPr>
              <a:r>
                <a:rPr lang="en-US" sz="900">
                  <a:solidFill>
                    <a:srgbClr val="606060"/>
                  </a:solidFill>
                  <a:highlight>
                    <a:srgbClr val="FFFFFF"/>
                  </a:highlight>
                </a:rPr>
                <a:t>API</a:t>
              </a:r>
              <a:endParaRPr sz="900"/>
            </a:p>
          </p:txBody>
        </p:sp>
        <p:pic>
          <p:nvPicPr>
            <p:cNvPr id="109" name="Google Shape;109;p19"/>
            <p:cNvPicPr preferRelativeResize="0"/>
            <p:nvPr/>
          </p:nvPicPr>
          <p:blipFill>
            <a:blip r:embed="rId7">
              <a:alphaModFix/>
            </a:blip>
            <a:stretch>
              <a:fillRect/>
            </a:stretch>
          </p:blipFill>
          <p:spPr>
            <a:xfrm>
              <a:off x="1853363" y="1804654"/>
              <a:ext cx="721068" cy="516358"/>
            </a:xfrm>
            <a:prstGeom prst="rect">
              <a:avLst/>
            </a:prstGeom>
            <a:noFill/>
            <a:ln>
              <a:noFill/>
            </a:ln>
          </p:spPr>
        </p:pic>
      </p:grpSp>
      <p:grpSp>
        <p:nvGrpSpPr>
          <p:cNvPr id="110" name="Google Shape;110;p19"/>
          <p:cNvGrpSpPr/>
          <p:nvPr/>
        </p:nvGrpSpPr>
        <p:grpSpPr>
          <a:xfrm>
            <a:off x="10877978" y="2544050"/>
            <a:ext cx="1493563" cy="874946"/>
            <a:chOff x="5348263" y="2822508"/>
            <a:chExt cx="1120200" cy="656226"/>
          </a:xfrm>
        </p:grpSpPr>
        <p:sp>
          <p:nvSpPr>
            <p:cNvPr id="111" name="Google Shape;111;p19"/>
            <p:cNvSpPr txBox="1"/>
            <p:nvPr/>
          </p:nvSpPr>
          <p:spPr>
            <a:xfrm>
              <a:off x="5348263" y="3174234"/>
              <a:ext cx="1120200" cy="304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Messaging</a:t>
              </a:r>
              <a:endParaRPr sz="900"/>
            </a:p>
          </p:txBody>
        </p:sp>
        <p:pic>
          <p:nvPicPr>
            <p:cNvPr id="112" name="Google Shape;112;p19"/>
            <p:cNvPicPr preferRelativeResize="0"/>
            <p:nvPr/>
          </p:nvPicPr>
          <p:blipFill>
            <a:blip r:embed="rId8">
              <a:alphaModFix/>
            </a:blip>
            <a:stretch>
              <a:fillRect/>
            </a:stretch>
          </p:blipFill>
          <p:spPr>
            <a:xfrm>
              <a:off x="5499471" y="2822508"/>
              <a:ext cx="817783" cy="210274"/>
            </a:xfrm>
            <a:prstGeom prst="rect">
              <a:avLst/>
            </a:prstGeom>
            <a:noFill/>
            <a:ln>
              <a:noFill/>
            </a:ln>
          </p:spPr>
        </p:pic>
      </p:grpSp>
      <p:pic>
        <p:nvPicPr>
          <p:cNvPr id="113" name="Google Shape;113;p19"/>
          <p:cNvPicPr preferRelativeResize="0"/>
          <p:nvPr/>
        </p:nvPicPr>
        <p:blipFill>
          <a:blip r:embed="rId9">
            <a:alphaModFix/>
          </a:blip>
          <a:stretch>
            <a:fillRect/>
          </a:stretch>
        </p:blipFill>
        <p:spPr>
          <a:xfrm>
            <a:off x="1505904" y="4989381"/>
            <a:ext cx="1097280" cy="669341"/>
          </a:xfrm>
          <a:prstGeom prst="rect">
            <a:avLst/>
          </a:prstGeom>
          <a:noFill/>
          <a:ln>
            <a:noFill/>
          </a:ln>
        </p:spPr>
      </p:pic>
      <p:pic>
        <p:nvPicPr>
          <p:cNvPr id="114" name="Google Shape;114;p19"/>
          <p:cNvPicPr preferRelativeResize="0"/>
          <p:nvPr/>
        </p:nvPicPr>
        <p:blipFill>
          <a:blip r:embed="rId10">
            <a:alphaModFix/>
          </a:blip>
          <a:stretch>
            <a:fillRect/>
          </a:stretch>
        </p:blipFill>
        <p:spPr>
          <a:xfrm>
            <a:off x="3866890" y="4989381"/>
            <a:ext cx="1097280" cy="669341"/>
          </a:xfrm>
          <a:prstGeom prst="rect">
            <a:avLst/>
          </a:prstGeom>
          <a:noFill/>
          <a:ln>
            <a:noFill/>
          </a:ln>
        </p:spPr>
      </p:pic>
      <p:pic>
        <p:nvPicPr>
          <p:cNvPr id="115" name="Google Shape;115;p19"/>
          <p:cNvPicPr preferRelativeResize="0"/>
          <p:nvPr/>
        </p:nvPicPr>
        <p:blipFill>
          <a:blip r:embed="rId11">
            <a:alphaModFix/>
          </a:blip>
          <a:stretch>
            <a:fillRect/>
          </a:stretch>
        </p:blipFill>
        <p:spPr>
          <a:xfrm>
            <a:off x="5308392" y="4989381"/>
            <a:ext cx="1097280" cy="669341"/>
          </a:xfrm>
          <a:prstGeom prst="rect">
            <a:avLst/>
          </a:prstGeom>
          <a:noFill/>
          <a:ln>
            <a:noFill/>
          </a:ln>
        </p:spPr>
      </p:pic>
      <p:pic>
        <p:nvPicPr>
          <p:cNvPr id="116" name="Google Shape;116;p19"/>
          <p:cNvPicPr preferRelativeResize="0"/>
          <p:nvPr/>
        </p:nvPicPr>
        <p:blipFill>
          <a:blip r:embed="rId12">
            <a:alphaModFix/>
          </a:blip>
          <a:stretch>
            <a:fillRect/>
          </a:stretch>
        </p:blipFill>
        <p:spPr>
          <a:xfrm>
            <a:off x="6749894" y="4989381"/>
            <a:ext cx="1097280" cy="669341"/>
          </a:xfrm>
          <a:prstGeom prst="rect">
            <a:avLst/>
          </a:prstGeom>
          <a:noFill/>
          <a:ln>
            <a:noFill/>
          </a:ln>
        </p:spPr>
      </p:pic>
      <p:pic>
        <p:nvPicPr>
          <p:cNvPr id="117" name="Google Shape;117;p19"/>
          <p:cNvPicPr preferRelativeResize="0"/>
          <p:nvPr/>
        </p:nvPicPr>
        <p:blipFill>
          <a:blip r:embed="rId13">
            <a:alphaModFix/>
          </a:blip>
          <a:stretch>
            <a:fillRect/>
          </a:stretch>
        </p:blipFill>
        <p:spPr>
          <a:xfrm>
            <a:off x="8191396" y="4989381"/>
            <a:ext cx="1097280" cy="669341"/>
          </a:xfrm>
          <a:prstGeom prst="rect">
            <a:avLst/>
          </a:prstGeom>
          <a:noFill/>
          <a:ln>
            <a:noFill/>
          </a:ln>
        </p:spPr>
      </p:pic>
      <p:grpSp>
        <p:nvGrpSpPr>
          <p:cNvPr id="118" name="Google Shape;118;p19"/>
          <p:cNvGrpSpPr/>
          <p:nvPr/>
        </p:nvGrpSpPr>
        <p:grpSpPr>
          <a:xfrm>
            <a:off x="6933252" y="2279897"/>
            <a:ext cx="1343566" cy="1534842"/>
            <a:chOff x="8217250" y="1709966"/>
            <a:chExt cx="1007700" cy="1151160"/>
          </a:xfrm>
        </p:grpSpPr>
        <p:sp>
          <p:nvSpPr>
            <p:cNvPr id="119" name="Google Shape;119;p19"/>
            <p:cNvSpPr txBox="1"/>
            <p:nvPr/>
          </p:nvSpPr>
          <p:spPr>
            <a:xfrm>
              <a:off x="8217250" y="2306426"/>
              <a:ext cx="1007700" cy="5547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Distributed Tracing</a:t>
              </a:r>
              <a:endParaRPr sz="900"/>
            </a:p>
          </p:txBody>
        </p:sp>
        <p:pic>
          <p:nvPicPr>
            <p:cNvPr id="120" name="Google Shape;120;p19"/>
            <p:cNvPicPr preferRelativeResize="0"/>
            <p:nvPr/>
          </p:nvPicPr>
          <p:blipFill rotWithShape="1">
            <a:blip r:embed="rId14">
              <a:alphaModFix/>
            </a:blip>
            <a:srcRect l="12183" r="10458" b="5365"/>
            <a:stretch/>
          </p:blipFill>
          <p:spPr>
            <a:xfrm>
              <a:off x="8405500" y="1709966"/>
              <a:ext cx="631200" cy="705734"/>
            </a:xfrm>
            <a:prstGeom prst="rect">
              <a:avLst/>
            </a:prstGeom>
            <a:noFill/>
            <a:ln>
              <a:noFill/>
            </a:ln>
          </p:spPr>
        </p:pic>
      </p:grpSp>
      <p:grpSp>
        <p:nvGrpSpPr>
          <p:cNvPr id="121" name="Google Shape;121;p19"/>
          <p:cNvGrpSpPr/>
          <p:nvPr/>
        </p:nvGrpSpPr>
        <p:grpSpPr>
          <a:xfrm>
            <a:off x="7981613" y="2363803"/>
            <a:ext cx="1502362" cy="1286073"/>
            <a:chOff x="1667824" y="2636255"/>
            <a:chExt cx="1126800" cy="964579"/>
          </a:xfrm>
        </p:grpSpPr>
        <p:sp>
          <p:nvSpPr>
            <p:cNvPr id="122" name="Google Shape;122;p19"/>
            <p:cNvSpPr txBox="1"/>
            <p:nvPr/>
          </p:nvSpPr>
          <p:spPr>
            <a:xfrm>
              <a:off x="1667824" y="3174234"/>
              <a:ext cx="1126800" cy="4266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Software Update </a:t>
              </a:r>
              <a:endParaRPr sz="900">
                <a:solidFill>
                  <a:srgbClr val="606060"/>
                </a:solidFill>
                <a:highlight>
                  <a:srgbClr val="FFFFFF"/>
                </a:highlight>
              </a:endParaRPr>
            </a:p>
            <a:p>
              <a:pPr marL="0" lvl="0" indent="0" algn="ctr" rtl="0">
                <a:spcBef>
                  <a:spcPts val="0"/>
                </a:spcBef>
                <a:spcAft>
                  <a:spcPts val="0"/>
                </a:spcAft>
                <a:buNone/>
              </a:pPr>
              <a:r>
                <a:rPr lang="en-US" sz="900">
                  <a:solidFill>
                    <a:srgbClr val="606060"/>
                  </a:solidFill>
                  <a:highlight>
                    <a:srgbClr val="FFFFFF"/>
                  </a:highlight>
                </a:rPr>
                <a:t>Spec</a:t>
              </a:r>
              <a:endParaRPr sz="900"/>
            </a:p>
          </p:txBody>
        </p:sp>
        <p:pic>
          <p:nvPicPr>
            <p:cNvPr id="123" name="Google Shape;123;p19"/>
            <p:cNvPicPr preferRelativeResize="0"/>
            <p:nvPr/>
          </p:nvPicPr>
          <p:blipFill>
            <a:blip r:embed="rId15">
              <a:alphaModFix/>
            </a:blip>
            <a:stretch>
              <a:fillRect/>
            </a:stretch>
          </p:blipFill>
          <p:spPr>
            <a:xfrm>
              <a:off x="2005077" y="2636255"/>
              <a:ext cx="452293" cy="582780"/>
            </a:xfrm>
            <a:prstGeom prst="rect">
              <a:avLst/>
            </a:prstGeom>
            <a:noFill/>
            <a:ln>
              <a:noFill/>
            </a:ln>
          </p:spPr>
        </p:pic>
      </p:grpSp>
      <p:grpSp>
        <p:nvGrpSpPr>
          <p:cNvPr id="124" name="Google Shape;124;p19"/>
          <p:cNvGrpSpPr/>
          <p:nvPr/>
        </p:nvGrpSpPr>
        <p:grpSpPr>
          <a:xfrm>
            <a:off x="9188516" y="2406096"/>
            <a:ext cx="922377" cy="1165649"/>
            <a:chOff x="2871385" y="2650976"/>
            <a:chExt cx="691800" cy="874258"/>
          </a:xfrm>
        </p:grpSpPr>
        <p:sp>
          <p:nvSpPr>
            <p:cNvPr id="125" name="Google Shape;125;p19"/>
            <p:cNvSpPr txBox="1"/>
            <p:nvPr/>
          </p:nvSpPr>
          <p:spPr>
            <a:xfrm>
              <a:off x="2871385" y="3174234"/>
              <a:ext cx="691800" cy="3510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Security</a:t>
              </a:r>
              <a:endParaRPr sz="900"/>
            </a:p>
          </p:txBody>
        </p:sp>
        <p:pic>
          <p:nvPicPr>
            <p:cNvPr id="126" name="Google Shape;126;p19"/>
            <p:cNvPicPr preferRelativeResize="0"/>
            <p:nvPr/>
          </p:nvPicPr>
          <p:blipFill>
            <a:blip r:embed="rId16">
              <a:alphaModFix/>
            </a:blip>
            <a:stretch>
              <a:fillRect/>
            </a:stretch>
          </p:blipFill>
          <p:spPr>
            <a:xfrm>
              <a:off x="3053532" y="2650976"/>
              <a:ext cx="327507" cy="553339"/>
            </a:xfrm>
            <a:prstGeom prst="rect">
              <a:avLst/>
            </a:prstGeom>
            <a:noFill/>
            <a:ln>
              <a:noFill/>
            </a:ln>
          </p:spPr>
        </p:pic>
      </p:grpSp>
      <p:pic>
        <p:nvPicPr>
          <p:cNvPr id="127" name="Google Shape;127;p19"/>
          <p:cNvPicPr preferRelativeResize="0"/>
          <p:nvPr/>
        </p:nvPicPr>
        <p:blipFill>
          <a:blip r:embed="rId17">
            <a:alphaModFix/>
          </a:blip>
          <a:stretch>
            <a:fillRect/>
          </a:stretch>
        </p:blipFill>
        <p:spPr>
          <a:xfrm>
            <a:off x="9632898" y="4989381"/>
            <a:ext cx="1097280" cy="669341"/>
          </a:xfrm>
          <a:prstGeom prst="rect">
            <a:avLst/>
          </a:prstGeom>
          <a:noFill/>
          <a:ln>
            <a:noFill/>
          </a:ln>
        </p:spPr>
      </p:pic>
      <p:pic>
        <p:nvPicPr>
          <p:cNvPr id="128" name="Google Shape;128;p19"/>
          <p:cNvPicPr preferRelativeResize="0"/>
          <p:nvPr/>
        </p:nvPicPr>
        <p:blipFill>
          <a:blip r:embed="rId18">
            <a:alphaModFix/>
          </a:blip>
          <a:stretch>
            <a:fillRect/>
          </a:stretch>
        </p:blipFill>
        <p:spPr>
          <a:xfrm>
            <a:off x="11074400" y="4989381"/>
            <a:ext cx="1097280" cy="669341"/>
          </a:xfrm>
          <a:prstGeom prst="rect">
            <a:avLst/>
          </a:prstGeom>
          <a:noFill/>
          <a:ln>
            <a:noFill/>
          </a:ln>
        </p:spPr>
      </p:pic>
      <p:pic>
        <p:nvPicPr>
          <p:cNvPr id="129" name="Google Shape;129;p19"/>
          <p:cNvPicPr preferRelativeResize="0"/>
          <p:nvPr/>
        </p:nvPicPr>
        <p:blipFill>
          <a:blip r:embed="rId19">
            <a:alphaModFix/>
          </a:blip>
          <a:stretch>
            <a:fillRect/>
          </a:stretch>
        </p:blipFill>
        <p:spPr>
          <a:xfrm>
            <a:off x="71783" y="5763950"/>
            <a:ext cx="1097280" cy="675249"/>
          </a:xfrm>
          <a:prstGeom prst="rect">
            <a:avLst/>
          </a:prstGeom>
          <a:noFill/>
          <a:ln>
            <a:noFill/>
          </a:ln>
        </p:spPr>
      </p:pic>
      <p:grpSp>
        <p:nvGrpSpPr>
          <p:cNvPr id="130" name="Google Shape;130;p19"/>
          <p:cNvGrpSpPr/>
          <p:nvPr/>
        </p:nvGrpSpPr>
        <p:grpSpPr>
          <a:xfrm>
            <a:off x="5965176" y="2329373"/>
            <a:ext cx="1263568" cy="1151775"/>
            <a:chOff x="6234350" y="1747073"/>
            <a:chExt cx="947700" cy="863852"/>
          </a:xfrm>
        </p:grpSpPr>
        <p:sp>
          <p:nvSpPr>
            <p:cNvPr id="131" name="Google Shape;131;p19"/>
            <p:cNvSpPr txBox="1"/>
            <p:nvPr/>
          </p:nvSpPr>
          <p:spPr>
            <a:xfrm>
              <a:off x="6234350" y="2306426"/>
              <a:ext cx="947700" cy="304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Networking API</a:t>
              </a:r>
              <a:endParaRPr sz="900"/>
            </a:p>
          </p:txBody>
        </p:sp>
        <p:pic>
          <p:nvPicPr>
            <p:cNvPr id="132" name="Google Shape;132;p19"/>
            <p:cNvPicPr preferRelativeResize="0"/>
            <p:nvPr/>
          </p:nvPicPr>
          <p:blipFill rotWithShape="1">
            <a:blip r:embed="rId20">
              <a:alphaModFix/>
            </a:blip>
            <a:srcRect l="19733" t="5263" r="12525" b="4148"/>
            <a:stretch/>
          </p:blipFill>
          <p:spPr>
            <a:xfrm>
              <a:off x="6449845" y="1747073"/>
              <a:ext cx="516710" cy="631519"/>
            </a:xfrm>
            <a:prstGeom prst="rect">
              <a:avLst/>
            </a:prstGeom>
            <a:noFill/>
            <a:ln>
              <a:noFill/>
            </a:ln>
          </p:spPr>
        </p:pic>
      </p:grpSp>
      <p:pic>
        <p:nvPicPr>
          <p:cNvPr id="133" name="Google Shape;133;p19"/>
          <p:cNvPicPr preferRelativeResize="0"/>
          <p:nvPr/>
        </p:nvPicPr>
        <p:blipFill>
          <a:blip r:embed="rId21">
            <a:alphaModFix/>
          </a:blip>
          <a:stretch>
            <a:fillRect/>
          </a:stretch>
        </p:blipFill>
        <p:spPr>
          <a:xfrm>
            <a:off x="1447110" y="5766904"/>
            <a:ext cx="1097280" cy="669341"/>
          </a:xfrm>
          <a:prstGeom prst="rect">
            <a:avLst/>
          </a:prstGeom>
          <a:noFill/>
          <a:ln>
            <a:noFill/>
          </a:ln>
        </p:spPr>
      </p:pic>
      <p:pic>
        <p:nvPicPr>
          <p:cNvPr id="134" name="Google Shape;134;p19"/>
          <p:cNvPicPr preferRelativeResize="0"/>
          <p:nvPr/>
        </p:nvPicPr>
        <p:blipFill>
          <a:blip r:embed="rId22">
            <a:alphaModFix/>
          </a:blip>
          <a:stretch>
            <a:fillRect/>
          </a:stretch>
        </p:blipFill>
        <p:spPr>
          <a:xfrm>
            <a:off x="2822437" y="5766904"/>
            <a:ext cx="1097280" cy="669341"/>
          </a:xfrm>
          <a:prstGeom prst="rect">
            <a:avLst/>
          </a:prstGeom>
          <a:noFill/>
          <a:ln>
            <a:noFill/>
          </a:ln>
        </p:spPr>
      </p:pic>
      <p:pic>
        <p:nvPicPr>
          <p:cNvPr id="135" name="Google Shape;135;p19"/>
          <p:cNvPicPr preferRelativeResize="0"/>
          <p:nvPr/>
        </p:nvPicPr>
        <p:blipFill>
          <a:blip r:embed="rId23">
            <a:alphaModFix/>
          </a:blip>
          <a:stretch>
            <a:fillRect/>
          </a:stretch>
        </p:blipFill>
        <p:spPr>
          <a:xfrm>
            <a:off x="4197764" y="5766904"/>
            <a:ext cx="1097280" cy="669341"/>
          </a:xfrm>
          <a:prstGeom prst="rect">
            <a:avLst/>
          </a:prstGeom>
          <a:noFill/>
          <a:ln>
            <a:noFill/>
          </a:ln>
        </p:spPr>
      </p:pic>
      <p:pic>
        <p:nvPicPr>
          <p:cNvPr id="136" name="Google Shape;136;p19"/>
          <p:cNvPicPr preferRelativeResize="0"/>
          <p:nvPr/>
        </p:nvPicPr>
        <p:blipFill>
          <a:blip r:embed="rId24">
            <a:alphaModFix/>
          </a:blip>
          <a:stretch>
            <a:fillRect/>
          </a:stretch>
        </p:blipFill>
        <p:spPr>
          <a:xfrm>
            <a:off x="5573092" y="5766904"/>
            <a:ext cx="1097280" cy="669341"/>
          </a:xfrm>
          <a:prstGeom prst="rect">
            <a:avLst/>
          </a:prstGeom>
          <a:noFill/>
          <a:ln>
            <a:noFill/>
          </a:ln>
        </p:spPr>
      </p:pic>
      <p:pic>
        <p:nvPicPr>
          <p:cNvPr id="137" name="Google Shape;137;p19"/>
          <p:cNvPicPr preferRelativeResize="0"/>
          <p:nvPr/>
        </p:nvPicPr>
        <p:blipFill>
          <a:blip r:embed="rId25">
            <a:alphaModFix/>
          </a:blip>
          <a:stretch>
            <a:fillRect/>
          </a:stretch>
        </p:blipFill>
        <p:spPr>
          <a:xfrm>
            <a:off x="8323746" y="5766904"/>
            <a:ext cx="1097280" cy="669341"/>
          </a:xfrm>
          <a:prstGeom prst="rect">
            <a:avLst/>
          </a:prstGeom>
          <a:noFill/>
          <a:ln>
            <a:noFill/>
          </a:ln>
        </p:spPr>
      </p:pic>
      <p:pic>
        <p:nvPicPr>
          <p:cNvPr id="138" name="Google Shape;138;p19"/>
          <p:cNvPicPr preferRelativeResize="0"/>
          <p:nvPr/>
        </p:nvPicPr>
        <p:blipFill>
          <a:blip r:embed="rId26">
            <a:alphaModFix/>
          </a:blip>
          <a:stretch>
            <a:fillRect/>
          </a:stretch>
        </p:blipFill>
        <p:spPr>
          <a:xfrm>
            <a:off x="9699073" y="5766904"/>
            <a:ext cx="1097280" cy="669341"/>
          </a:xfrm>
          <a:prstGeom prst="rect">
            <a:avLst/>
          </a:prstGeom>
          <a:noFill/>
          <a:ln>
            <a:noFill/>
          </a:ln>
        </p:spPr>
      </p:pic>
      <p:pic>
        <p:nvPicPr>
          <p:cNvPr id="139" name="Google Shape;139;p19"/>
          <p:cNvPicPr preferRelativeResize="0"/>
          <p:nvPr/>
        </p:nvPicPr>
        <p:blipFill>
          <a:blip r:embed="rId27">
            <a:alphaModFix/>
          </a:blip>
          <a:stretch>
            <a:fillRect/>
          </a:stretch>
        </p:blipFill>
        <p:spPr>
          <a:xfrm>
            <a:off x="11074400" y="5766904"/>
            <a:ext cx="1097280" cy="669341"/>
          </a:xfrm>
          <a:prstGeom prst="rect">
            <a:avLst/>
          </a:prstGeom>
          <a:noFill/>
          <a:ln>
            <a:noFill/>
          </a:ln>
        </p:spPr>
      </p:pic>
      <p:grpSp>
        <p:nvGrpSpPr>
          <p:cNvPr id="140" name="Google Shape;140;p19"/>
          <p:cNvGrpSpPr/>
          <p:nvPr/>
        </p:nvGrpSpPr>
        <p:grpSpPr>
          <a:xfrm>
            <a:off x="-93985" y="2325350"/>
            <a:ext cx="1452364" cy="1077066"/>
            <a:chOff x="53850" y="1738207"/>
            <a:chExt cx="1089300" cy="807820"/>
          </a:xfrm>
        </p:grpSpPr>
        <p:sp>
          <p:nvSpPr>
            <p:cNvPr id="141" name="Google Shape;141;p19"/>
            <p:cNvSpPr txBox="1"/>
            <p:nvPr/>
          </p:nvSpPr>
          <p:spPr>
            <a:xfrm>
              <a:off x="53850" y="2363327"/>
              <a:ext cx="1089300" cy="1827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200">
                  <a:solidFill>
                    <a:srgbClr val="606060"/>
                  </a:solidFill>
                  <a:highlight>
                    <a:srgbClr val="FFFFFF"/>
                  </a:highlight>
                </a:rPr>
                <a:t>Orchestration</a:t>
              </a:r>
              <a:endParaRPr sz="1200"/>
            </a:p>
          </p:txBody>
        </p:sp>
        <p:pic>
          <p:nvPicPr>
            <p:cNvPr id="142" name="Google Shape;142;p19"/>
            <p:cNvPicPr preferRelativeResize="0"/>
            <p:nvPr/>
          </p:nvPicPr>
          <p:blipFill rotWithShape="1">
            <a:blip r:embed="rId28">
              <a:alphaModFix/>
            </a:blip>
            <a:srcRect t="9712" b="10997"/>
            <a:stretch/>
          </p:blipFill>
          <p:spPr>
            <a:xfrm>
              <a:off x="156596" y="1738207"/>
              <a:ext cx="883800" cy="625118"/>
            </a:xfrm>
            <a:prstGeom prst="rect">
              <a:avLst/>
            </a:prstGeom>
            <a:noFill/>
            <a:ln>
              <a:noFill/>
            </a:ln>
          </p:spPr>
        </p:pic>
      </p:grpSp>
      <p:grpSp>
        <p:nvGrpSpPr>
          <p:cNvPr id="143" name="Google Shape;143;p19"/>
          <p:cNvGrpSpPr/>
          <p:nvPr/>
        </p:nvGrpSpPr>
        <p:grpSpPr>
          <a:xfrm>
            <a:off x="2489570" y="2325863"/>
            <a:ext cx="1319167" cy="1076052"/>
            <a:chOff x="1900675" y="1744441"/>
            <a:chExt cx="989400" cy="807059"/>
          </a:xfrm>
        </p:grpSpPr>
        <p:sp>
          <p:nvSpPr>
            <p:cNvPr id="144" name="Google Shape;144;p19"/>
            <p:cNvSpPr txBox="1"/>
            <p:nvPr/>
          </p:nvSpPr>
          <p:spPr>
            <a:xfrm>
              <a:off x="1900675" y="2315400"/>
              <a:ext cx="989400" cy="2361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200">
                  <a:solidFill>
                    <a:srgbClr val="606060"/>
                  </a:solidFill>
                  <a:highlight>
                    <a:srgbClr val="FFFFFF"/>
                  </a:highlight>
                </a:rPr>
                <a:t>Network Proxy</a:t>
              </a:r>
              <a:endParaRPr sz="1200">
                <a:solidFill>
                  <a:srgbClr val="606060"/>
                </a:solidFill>
                <a:highlight>
                  <a:srgbClr val="FFFFFF"/>
                </a:highlight>
              </a:endParaRPr>
            </a:p>
          </p:txBody>
        </p:sp>
        <p:pic>
          <p:nvPicPr>
            <p:cNvPr id="145" name="Google Shape;145;p19"/>
            <p:cNvPicPr preferRelativeResize="0"/>
            <p:nvPr/>
          </p:nvPicPr>
          <p:blipFill rotWithShape="1">
            <a:blip r:embed="rId29">
              <a:alphaModFix/>
            </a:blip>
            <a:srcRect t="229"/>
            <a:stretch/>
          </p:blipFill>
          <p:spPr>
            <a:xfrm>
              <a:off x="2057775" y="1744441"/>
              <a:ext cx="675200" cy="656225"/>
            </a:xfrm>
            <a:prstGeom prst="rect">
              <a:avLst/>
            </a:prstGeom>
            <a:noFill/>
            <a:ln>
              <a:noFill/>
            </a:ln>
          </p:spPr>
        </p:pic>
      </p:grpSp>
      <p:grpSp>
        <p:nvGrpSpPr>
          <p:cNvPr id="146" name="Google Shape;146;p19"/>
          <p:cNvGrpSpPr/>
          <p:nvPr/>
        </p:nvGrpSpPr>
        <p:grpSpPr>
          <a:xfrm>
            <a:off x="1286688" y="2330786"/>
            <a:ext cx="1319167" cy="1066195"/>
            <a:chOff x="1122850" y="1746361"/>
            <a:chExt cx="989400" cy="799666"/>
          </a:xfrm>
        </p:grpSpPr>
        <p:sp>
          <p:nvSpPr>
            <p:cNvPr id="147" name="Google Shape;147;p19"/>
            <p:cNvSpPr txBox="1"/>
            <p:nvPr/>
          </p:nvSpPr>
          <p:spPr>
            <a:xfrm>
              <a:off x="1122850" y="2363327"/>
              <a:ext cx="989400" cy="1827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200">
                  <a:solidFill>
                    <a:srgbClr val="606060"/>
                  </a:solidFill>
                  <a:highlight>
                    <a:srgbClr val="FFFFFF"/>
                  </a:highlight>
                </a:rPr>
                <a:t>Monitoring</a:t>
              </a:r>
              <a:endParaRPr sz="1200"/>
            </a:p>
          </p:txBody>
        </p:sp>
        <p:pic>
          <p:nvPicPr>
            <p:cNvPr id="148" name="Google Shape;148;p19"/>
            <p:cNvPicPr preferRelativeResize="0"/>
            <p:nvPr/>
          </p:nvPicPr>
          <p:blipFill>
            <a:blip r:embed="rId30">
              <a:alphaModFix/>
            </a:blip>
            <a:stretch>
              <a:fillRect/>
            </a:stretch>
          </p:blipFill>
          <p:spPr>
            <a:xfrm>
              <a:off x="1247214" y="1746361"/>
              <a:ext cx="740664" cy="638823"/>
            </a:xfrm>
            <a:prstGeom prst="rect">
              <a:avLst/>
            </a:prstGeom>
            <a:noFill/>
            <a:ln>
              <a:noFill/>
            </a:ln>
          </p:spPr>
        </p:pic>
      </p:grpSp>
      <p:grpSp>
        <p:nvGrpSpPr>
          <p:cNvPr id="149" name="Google Shape;149;p19"/>
          <p:cNvGrpSpPr/>
          <p:nvPr/>
        </p:nvGrpSpPr>
        <p:grpSpPr>
          <a:xfrm>
            <a:off x="7205644" y="3514912"/>
            <a:ext cx="798780" cy="1044474"/>
            <a:chOff x="8469225" y="2636250"/>
            <a:chExt cx="599100" cy="783375"/>
          </a:xfrm>
        </p:grpSpPr>
        <p:pic>
          <p:nvPicPr>
            <p:cNvPr id="150" name="Google Shape;150;p19"/>
            <p:cNvPicPr preferRelativeResize="0"/>
            <p:nvPr/>
          </p:nvPicPr>
          <p:blipFill rotWithShape="1">
            <a:blip r:embed="rId31">
              <a:alphaModFix/>
            </a:blip>
            <a:srcRect/>
            <a:stretch/>
          </p:blipFill>
          <p:spPr>
            <a:xfrm>
              <a:off x="8544021" y="2636250"/>
              <a:ext cx="449508" cy="555526"/>
            </a:xfrm>
            <a:prstGeom prst="rect">
              <a:avLst/>
            </a:prstGeom>
            <a:noFill/>
            <a:ln>
              <a:noFill/>
            </a:ln>
          </p:spPr>
        </p:pic>
        <p:sp>
          <p:nvSpPr>
            <p:cNvPr id="151" name="Google Shape;151;p19"/>
            <p:cNvSpPr txBox="1"/>
            <p:nvPr/>
          </p:nvSpPr>
          <p:spPr>
            <a:xfrm>
              <a:off x="8469225" y="3183525"/>
              <a:ext cx="599100" cy="2361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Registry</a:t>
              </a:r>
              <a:endParaRPr sz="900"/>
            </a:p>
          </p:txBody>
        </p:sp>
      </p:grpSp>
      <p:grpSp>
        <p:nvGrpSpPr>
          <p:cNvPr id="152" name="Google Shape;152;p19"/>
          <p:cNvGrpSpPr/>
          <p:nvPr/>
        </p:nvGrpSpPr>
        <p:grpSpPr>
          <a:xfrm>
            <a:off x="8271389" y="3582744"/>
            <a:ext cx="922377" cy="976642"/>
            <a:chOff x="8393025" y="2687125"/>
            <a:chExt cx="691800" cy="732500"/>
          </a:xfrm>
        </p:grpSpPr>
        <p:pic>
          <p:nvPicPr>
            <p:cNvPr id="153" name="Google Shape;153;p19"/>
            <p:cNvPicPr preferRelativeResize="0"/>
            <p:nvPr/>
          </p:nvPicPr>
          <p:blipFill>
            <a:blip r:embed="rId32">
              <a:alphaModFix/>
            </a:blip>
            <a:stretch>
              <a:fillRect/>
            </a:stretch>
          </p:blipFill>
          <p:spPr>
            <a:xfrm>
              <a:off x="8518043" y="2687125"/>
              <a:ext cx="441763" cy="502000"/>
            </a:xfrm>
            <a:prstGeom prst="rect">
              <a:avLst/>
            </a:prstGeom>
            <a:noFill/>
            <a:ln>
              <a:noFill/>
            </a:ln>
          </p:spPr>
        </p:pic>
        <p:sp>
          <p:nvSpPr>
            <p:cNvPr id="154" name="Google Shape;154;p19"/>
            <p:cNvSpPr txBox="1"/>
            <p:nvPr/>
          </p:nvSpPr>
          <p:spPr>
            <a:xfrm>
              <a:off x="8393025" y="3183525"/>
              <a:ext cx="691800" cy="2361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Key/Value Store</a:t>
              </a:r>
              <a:endParaRPr sz="900"/>
            </a:p>
          </p:txBody>
        </p:sp>
      </p:grpSp>
      <p:grpSp>
        <p:nvGrpSpPr>
          <p:cNvPr id="155" name="Google Shape;155;p19"/>
          <p:cNvGrpSpPr/>
          <p:nvPr/>
        </p:nvGrpSpPr>
        <p:grpSpPr>
          <a:xfrm>
            <a:off x="9237751" y="3489635"/>
            <a:ext cx="823579" cy="1254813"/>
            <a:chOff x="7828333" y="2617292"/>
            <a:chExt cx="617700" cy="941133"/>
          </a:xfrm>
        </p:grpSpPr>
        <p:pic>
          <p:nvPicPr>
            <p:cNvPr id="156" name="Google Shape;156;p19"/>
            <p:cNvPicPr preferRelativeResize="0"/>
            <p:nvPr/>
          </p:nvPicPr>
          <p:blipFill>
            <a:blip r:embed="rId33">
              <a:alphaModFix/>
            </a:blip>
            <a:stretch>
              <a:fillRect/>
            </a:stretch>
          </p:blipFill>
          <p:spPr>
            <a:xfrm>
              <a:off x="7828333" y="2617292"/>
              <a:ext cx="617700" cy="548208"/>
            </a:xfrm>
            <a:prstGeom prst="rect">
              <a:avLst/>
            </a:prstGeom>
            <a:noFill/>
            <a:ln>
              <a:noFill/>
            </a:ln>
          </p:spPr>
        </p:pic>
        <p:sp>
          <p:nvSpPr>
            <p:cNvPr id="157" name="Google Shape;157;p19"/>
            <p:cNvSpPr txBox="1"/>
            <p:nvPr/>
          </p:nvSpPr>
          <p:spPr>
            <a:xfrm>
              <a:off x="7837633" y="3182525"/>
              <a:ext cx="599100" cy="375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Policy</a:t>
              </a:r>
              <a:endParaRPr sz="900"/>
            </a:p>
          </p:txBody>
        </p:sp>
      </p:grpSp>
      <p:grpSp>
        <p:nvGrpSpPr>
          <p:cNvPr id="158" name="Google Shape;158;p19"/>
          <p:cNvGrpSpPr/>
          <p:nvPr/>
        </p:nvGrpSpPr>
        <p:grpSpPr>
          <a:xfrm>
            <a:off x="10199870" y="3520445"/>
            <a:ext cx="798780" cy="1224003"/>
            <a:chOff x="8536772" y="2640400"/>
            <a:chExt cx="599100" cy="918025"/>
          </a:xfrm>
        </p:grpSpPr>
        <p:pic>
          <p:nvPicPr>
            <p:cNvPr id="159" name="Google Shape;159;p19"/>
            <p:cNvPicPr preferRelativeResize="0"/>
            <p:nvPr/>
          </p:nvPicPr>
          <p:blipFill>
            <a:blip r:embed="rId34">
              <a:alphaModFix/>
            </a:blip>
            <a:stretch>
              <a:fillRect/>
            </a:stretch>
          </p:blipFill>
          <p:spPr>
            <a:xfrm>
              <a:off x="8585322" y="2640400"/>
              <a:ext cx="502000" cy="502000"/>
            </a:xfrm>
            <a:prstGeom prst="rect">
              <a:avLst/>
            </a:prstGeom>
            <a:noFill/>
            <a:ln>
              <a:noFill/>
            </a:ln>
          </p:spPr>
        </p:pic>
        <p:sp>
          <p:nvSpPr>
            <p:cNvPr id="160" name="Google Shape;160;p19"/>
            <p:cNvSpPr txBox="1"/>
            <p:nvPr/>
          </p:nvSpPr>
          <p:spPr>
            <a:xfrm>
              <a:off x="8536772" y="3182525"/>
              <a:ext cx="599100" cy="375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rPr>
                <a:t>Container Runtime</a:t>
              </a:r>
              <a:endParaRPr sz="900"/>
            </a:p>
          </p:txBody>
        </p:sp>
      </p:grpSp>
      <p:grpSp>
        <p:nvGrpSpPr>
          <p:cNvPr id="161" name="Google Shape;161;p19"/>
          <p:cNvGrpSpPr/>
          <p:nvPr/>
        </p:nvGrpSpPr>
        <p:grpSpPr>
          <a:xfrm>
            <a:off x="1161295" y="3580009"/>
            <a:ext cx="1661958" cy="997377"/>
            <a:chOff x="887425" y="2685074"/>
            <a:chExt cx="1246500" cy="748051"/>
          </a:xfrm>
        </p:grpSpPr>
        <p:pic>
          <p:nvPicPr>
            <p:cNvPr id="162" name="Google Shape;162;p19"/>
            <p:cNvPicPr preferRelativeResize="0"/>
            <p:nvPr/>
          </p:nvPicPr>
          <p:blipFill>
            <a:blip r:embed="rId35">
              <a:alphaModFix/>
            </a:blip>
            <a:stretch>
              <a:fillRect/>
            </a:stretch>
          </p:blipFill>
          <p:spPr>
            <a:xfrm>
              <a:off x="1335111" y="2685074"/>
              <a:ext cx="351129" cy="585215"/>
            </a:xfrm>
            <a:prstGeom prst="rect">
              <a:avLst/>
            </a:prstGeom>
            <a:noFill/>
            <a:ln>
              <a:noFill/>
            </a:ln>
          </p:spPr>
        </p:pic>
        <p:sp>
          <p:nvSpPr>
            <p:cNvPr id="163" name="Google Shape;163;p19"/>
            <p:cNvSpPr txBox="1"/>
            <p:nvPr/>
          </p:nvSpPr>
          <p:spPr>
            <a:xfrm>
              <a:off x="887425" y="3236025"/>
              <a:ext cx="1246500" cy="1971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200">
                  <a:solidFill>
                    <a:srgbClr val="606060"/>
                  </a:solidFill>
                </a:rPr>
                <a:t>Container Runtime</a:t>
              </a:r>
              <a:endParaRPr sz="1200"/>
            </a:p>
          </p:txBody>
        </p:sp>
      </p:grpSp>
      <p:grpSp>
        <p:nvGrpSpPr>
          <p:cNvPr id="164" name="Google Shape;164;p19"/>
          <p:cNvGrpSpPr/>
          <p:nvPr/>
        </p:nvGrpSpPr>
        <p:grpSpPr>
          <a:xfrm>
            <a:off x="2402371" y="3457967"/>
            <a:ext cx="1493563" cy="1119418"/>
            <a:chOff x="1878025" y="2593540"/>
            <a:chExt cx="1120200" cy="839585"/>
          </a:xfrm>
        </p:grpSpPr>
        <p:pic>
          <p:nvPicPr>
            <p:cNvPr id="165" name="Google Shape;165;p19"/>
            <p:cNvPicPr preferRelativeResize="0"/>
            <p:nvPr/>
          </p:nvPicPr>
          <p:blipFill rotWithShape="1">
            <a:blip r:embed="rId36">
              <a:alphaModFix/>
            </a:blip>
            <a:srcRect b="11504"/>
            <a:stretch/>
          </p:blipFill>
          <p:spPr>
            <a:xfrm>
              <a:off x="2078695" y="2593540"/>
              <a:ext cx="718859" cy="606019"/>
            </a:xfrm>
            <a:prstGeom prst="rect">
              <a:avLst/>
            </a:prstGeom>
            <a:noFill/>
            <a:ln>
              <a:noFill/>
            </a:ln>
          </p:spPr>
        </p:pic>
        <p:sp>
          <p:nvSpPr>
            <p:cNvPr id="166" name="Google Shape;166;p19"/>
            <p:cNvSpPr txBox="1"/>
            <p:nvPr/>
          </p:nvSpPr>
          <p:spPr>
            <a:xfrm>
              <a:off x="1878025" y="3236025"/>
              <a:ext cx="1120200" cy="1971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200">
                  <a:solidFill>
                    <a:srgbClr val="606060"/>
                  </a:solidFill>
                </a:rPr>
                <a:t>Logging</a:t>
              </a:r>
              <a:endParaRPr sz="1200"/>
            </a:p>
          </p:txBody>
        </p:sp>
      </p:grpSp>
      <p:grpSp>
        <p:nvGrpSpPr>
          <p:cNvPr id="167" name="Google Shape;167;p19"/>
          <p:cNvGrpSpPr/>
          <p:nvPr/>
        </p:nvGrpSpPr>
        <p:grpSpPr>
          <a:xfrm>
            <a:off x="5030794" y="2569802"/>
            <a:ext cx="1056774" cy="1071342"/>
            <a:chOff x="3999150" y="1927400"/>
            <a:chExt cx="792600" cy="803526"/>
          </a:xfrm>
        </p:grpSpPr>
        <p:sp>
          <p:nvSpPr>
            <p:cNvPr id="168" name="Google Shape;168;p19"/>
            <p:cNvSpPr txBox="1"/>
            <p:nvPr/>
          </p:nvSpPr>
          <p:spPr>
            <a:xfrm>
              <a:off x="3999150" y="2306426"/>
              <a:ext cx="792600" cy="424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Remote Procedure Call</a:t>
              </a:r>
              <a:endParaRPr sz="900"/>
            </a:p>
          </p:txBody>
        </p:sp>
        <p:pic>
          <p:nvPicPr>
            <p:cNvPr id="169" name="Google Shape;169;p19"/>
            <p:cNvPicPr preferRelativeResize="0"/>
            <p:nvPr/>
          </p:nvPicPr>
          <p:blipFill>
            <a:blip r:embed="rId37">
              <a:alphaModFix/>
            </a:blip>
            <a:stretch>
              <a:fillRect/>
            </a:stretch>
          </p:blipFill>
          <p:spPr>
            <a:xfrm>
              <a:off x="4049627" y="1927400"/>
              <a:ext cx="691800" cy="288250"/>
            </a:xfrm>
            <a:prstGeom prst="rect">
              <a:avLst/>
            </a:prstGeom>
            <a:noFill/>
            <a:ln>
              <a:noFill/>
            </a:ln>
          </p:spPr>
        </p:pic>
      </p:grpSp>
      <p:pic>
        <p:nvPicPr>
          <p:cNvPr id="170" name="Google Shape;170;p19"/>
          <p:cNvPicPr preferRelativeResize="0"/>
          <p:nvPr/>
        </p:nvPicPr>
        <p:blipFill>
          <a:blip r:embed="rId38">
            <a:alphaModFix/>
          </a:blip>
          <a:stretch>
            <a:fillRect/>
          </a:stretch>
        </p:blipFill>
        <p:spPr>
          <a:xfrm>
            <a:off x="6948419" y="5775733"/>
            <a:ext cx="1097280" cy="673033"/>
          </a:xfrm>
          <a:prstGeom prst="rect">
            <a:avLst/>
          </a:prstGeom>
          <a:noFill/>
          <a:ln>
            <a:noFill/>
          </a:ln>
        </p:spPr>
      </p:pic>
      <p:pic>
        <p:nvPicPr>
          <p:cNvPr id="171" name="Google Shape;171;p19"/>
          <p:cNvPicPr preferRelativeResize="0"/>
          <p:nvPr/>
        </p:nvPicPr>
        <p:blipFill rotWithShape="1">
          <a:blip r:embed="rId39">
            <a:alphaModFix/>
          </a:blip>
          <a:srcRect t="33754" b="33832"/>
          <a:stretch/>
        </p:blipFill>
        <p:spPr>
          <a:xfrm>
            <a:off x="79165" y="5192578"/>
            <a:ext cx="1082517" cy="214900"/>
          </a:xfrm>
          <a:prstGeom prst="rect">
            <a:avLst/>
          </a:prstGeom>
          <a:noFill/>
          <a:ln>
            <a:noFill/>
          </a:ln>
        </p:spPr>
      </p:pic>
      <p:grpSp>
        <p:nvGrpSpPr>
          <p:cNvPr id="172" name="Google Shape;172;p19"/>
          <p:cNvGrpSpPr/>
          <p:nvPr/>
        </p:nvGrpSpPr>
        <p:grpSpPr>
          <a:xfrm>
            <a:off x="11180474" y="3571777"/>
            <a:ext cx="888378" cy="1128138"/>
            <a:chOff x="8454716" y="2678900"/>
            <a:chExt cx="666300" cy="846125"/>
          </a:xfrm>
        </p:grpSpPr>
        <p:sp>
          <p:nvSpPr>
            <p:cNvPr id="173" name="Google Shape;173;p19"/>
            <p:cNvSpPr txBox="1"/>
            <p:nvPr/>
          </p:nvSpPr>
          <p:spPr>
            <a:xfrm>
              <a:off x="8454716" y="3149125"/>
              <a:ext cx="666300" cy="375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606060"/>
                  </a:solidFill>
                  <a:highlight>
                    <a:srgbClr val="FFFFFF"/>
                  </a:highlight>
                </a:rPr>
                <a:t>Key/Value </a:t>
              </a:r>
              <a:endParaRPr sz="900">
                <a:solidFill>
                  <a:srgbClr val="606060"/>
                </a:solidFill>
                <a:highlight>
                  <a:srgbClr val="FFFFFF"/>
                </a:highlight>
              </a:endParaRPr>
            </a:p>
            <a:p>
              <a:pPr marL="0" lvl="0" indent="0" algn="ctr" rtl="0">
                <a:spcBef>
                  <a:spcPts val="0"/>
                </a:spcBef>
                <a:spcAft>
                  <a:spcPts val="0"/>
                </a:spcAft>
                <a:buNone/>
              </a:pPr>
              <a:r>
                <a:rPr lang="en-US" sz="900">
                  <a:solidFill>
                    <a:srgbClr val="606060"/>
                  </a:solidFill>
                  <a:highlight>
                    <a:srgbClr val="FFFFFF"/>
                  </a:highlight>
                </a:rPr>
                <a:t>Store</a:t>
              </a:r>
              <a:endParaRPr sz="900">
                <a:solidFill>
                  <a:srgbClr val="606060"/>
                </a:solidFill>
                <a:highlight>
                  <a:srgbClr val="FFFFFF"/>
                </a:highlight>
              </a:endParaRPr>
            </a:p>
          </p:txBody>
        </p:sp>
        <p:pic>
          <p:nvPicPr>
            <p:cNvPr id="174" name="Google Shape;174;p19"/>
            <p:cNvPicPr preferRelativeResize="0"/>
            <p:nvPr/>
          </p:nvPicPr>
          <p:blipFill>
            <a:blip r:embed="rId40">
              <a:alphaModFix/>
            </a:blip>
            <a:stretch>
              <a:fillRect/>
            </a:stretch>
          </p:blipFill>
          <p:spPr>
            <a:xfrm>
              <a:off x="8534653" y="2678900"/>
              <a:ext cx="506425" cy="506425"/>
            </a:xfrm>
            <a:prstGeom prst="rect">
              <a:avLst/>
            </a:prstGeom>
            <a:noFill/>
            <a:ln>
              <a:noFill/>
            </a:ln>
          </p:spPr>
        </p:pic>
      </p:grpSp>
      <p:pic>
        <p:nvPicPr>
          <p:cNvPr id="175" name="Google Shape;175;p19"/>
          <p:cNvPicPr preferRelativeResize="0"/>
          <p:nvPr/>
        </p:nvPicPr>
        <p:blipFill>
          <a:blip r:embed="rId41">
            <a:alphaModFix/>
          </a:blip>
          <a:stretch>
            <a:fillRect/>
          </a:stretch>
        </p:blipFill>
        <p:spPr>
          <a:xfrm>
            <a:off x="2947406" y="4989383"/>
            <a:ext cx="575261" cy="669333"/>
          </a:xfrm>
          <a:prstGeom prst="rect">
            <a:avLst/>
          </a:prstGeom>
          <a:noFill/>
          <a:ln>
            <a:noFill/>
          </a:ln>
        </p:spPr>
      </p:pic>
      <p:grpSp>
        <p:nvGrpSpPr>
          <p:cNvPr id="176" name="Google Shape;176;p19"/>
          <p:cNvGrpSpPr/>
          <p:nvPr/>
        </p:nvGrpSpPr>
        <p:grpSpPr>
          <a:xfrm>
            <a:off x="10120251" y="2349564"/>
            <a:ext cx="958376" cy="1079249"/>
            <a:chOff x="3103242" y="2663577"/>
            <a:chExt cx="718800" cy="809457"/>
          </a:xfrm>
        </p:grpSpPr>
        <p:sp>
          <p:nvSpPr>
            <p:cNvPr id="177" name="Google Shape;177;p19"/>
            <p:cNvSpPr txBox="1"/>
            <p:nvPr/>
          </p:nvSpPr>
          <p:spPr>
            <a:xfrm>
              <a:off x="3103242" y="3174234"/>
              <a:ext cx="718800" cy="2988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900">
                  <a:solidFill>
                    <a:srgbClr val="434343"/>
                  </a:solidFill>
                </a:rPr>
                <a:t>Storage</a:t>
              </a:r>
              <a:endParaRPr sz="900">
                <a:solidFill>
                  <a:srgbClr val="434343"/>
                </a:solidFill>
              </a:endParaRPr>
            </a:p>
          </p:txBody>
        </p:sp>
        <p:pic>
          <p:nvPicPr>
            <p:cNvPr id="178" name="Google Shape;178;p19"/>
            <p:cNvPicPr preferRelativeResize="0"/>
            <p:nvPr/>
          </p:nvPicPr>
          <p:blipFill>
            <a:blip r:embed="rId42">
              <a:alphaModFix/>
            </a:blip>
            <a:stretch>
              <a:fillRect/>
            </a:stretch>
          </p:blipFill>
          <p:spPr>
            <a:xfrm>
              <a:off x="3209129" y="2663577"/>
              <a:ext cx="507025" cy="567573"/>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cxnSp>
        <p:nvCxnSpPr>
          <p:cNvPr id="278" name="Google Shape;278;p14"/>
          <p:cNvCxnSpPr/>
          <p:nvPr/>
        </p:nvCxnSpPr>
        <p:spPr>
          <a:xfrm>
            <a:off x="9199847" y="4598257"/>
            <a:ext cx="0" cy="920800"/>
          </a:xfrm>
          <a:prstGeom prst="straightConnector1">
            <a:avLst/>
          </a:prstGeom>
          <a:noFill/>
          <a:ln w="25400" cap="flat" cmpd="sng">
            <a:solidFill>
              <a:srgbClr val="C2645A"/>
            </a:solidFill>
            <a:prstDash val="solid"/>
            <a:round/>
            <a:headEnd type="none" w="sm" len="sm"/>
            <a:tailEnd type="none" w="sm" len="sm"/>
          </a:ln>
        </p:spPr>
      </p:cxnSp>
      <p:sp>
        <p:nvSpPr>
          <p:cNvPr id="279" name="Google Shape;279;p14"/>
          <p:cNvSpPr/>
          <p:nvPr/>
        </p:nvSpPr>
        <p:spPr>
          <a:xfrm>
            <a:off x="8679123" y="3830727"/>
            <a:ext cx="1038800" cy="1038800"/>
          </a:xfrm>
          <a:prstGeom prst="ellipse">
            <a:avLst/>
          </a:prstGeom>
          <a:solidFill>
            <a:srgbClr val="C2645A"/>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280" name="Google Shape;280;p14"/>
          <p:cNvSpPr txBox="1"/>
          <p:nvPr/>
        </p:nvSpPr>
        <p:spPr>
          <a:xfrm>
            <a:off x="8616181" y="4163643"/>
            <a:ext cx="1143600" cy="3284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Containers</a:t>
            </a:r>
            <a:endParaRPr sz="1333">
              <a:solidFill>
                <a:schemeClr val="lt1"/>
              </a:solidFill>
              <a:latin typeface="Century Gothic"/>
              <a:ea typeface="Century Gothic"/>
              <a:cs typeface="Century Gothic"/>
              <a:sym typeface="Century Gothic"/>
            </a:endParaRPr>
          </a:p>
        </p:txBody>
      </p:sp>
      <p:cxnSp>
        <p:nvCxnSpPr>
          <p:cNvPr id="281" name="Google Shape;281;p14"/>
          <p:cNvCxnSpPr/>
          <p:nvPr/>
        </p:nvCxnSpPr>
        <p:spPr>
          <a:xfrm>
            <a:off x="10545165" y="4660009"/>
            <a:ext cx="0" cy="641200"/>
          </a:xfrm>
          <a:prstGeom prst="straightConnector1">
            <a:avLst/>
          </a:prstGeom>
          <a:noFill/>
          <a:ln w="25400" cap="flat" cmpd="sng">
            <a:solidFill>
              <a:srgbClr val="EA933E"/>
            </a:solidFill>
            <a:prstDash val="solid"/>
            <a:round/>
            <a:headEnd type="none" w="sm" len="sm"/>
            <a:tailEnd type="none" w="sm" len="sm"/>
          </a:ln>
        </p:spPr>
      </p:cxnSp>
      <p:sp>
        <p:nvSpPr>
          <p:cNvPr id="282" name="Google Shape;282;p14"/>
          <p:cNvSpPr/>
          <p:nvPr/>
        </p:nvSpPr>
        <p:spPr>
          <a:xfrm>
            <a:off x="10001251" y="3818079"/>
            <a:ext cx="1038800" cy="1038800"/>
          </a:xfrm>
          <a:prstGeom prst="ellipse">
            <a:avLst/>
          </a:prstGeom>
          <a:solidFill>
            <a:srgbClr val="EA933E"/>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283" name="Google Shape;283;p14"/>
          <p:cNvSpPr txBox="1"/>
          <p:nvPr/>
        </p:nvSpPr>
        <p:spPr>
          <a:xfrm>
            <a:off x="10092681" y="4031339"/>
            <a:ext cx="834800" cy="5336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Cloud</a:t>
            </a:r>
            <a:br>
              <a:rPr lang="en-US" sz="1333">
                <a:solidFill>
                  <a:schemeClr val="lt1"/>
                </a:solidFill>
                <a:latin typeface="Century Gothic"/>
                <a:ea typeface="Century Gothic"/>
                <a:cs typeface="Century Gothic"/>
                <a:sym typeface="Century Gothic"/>
              </a:rPr>
            </a:br>
            <a:r>
              <a:rPr lang="en-US" sz="1333">
                <a:solidFill>
                  <a:schemeClr val="lt1"/>
                </a:solidFill>
                <a:latin typeface="Century Gothic"/>
                <a:ea typeface="Century Gothic"/>
                <a:cs typeface="Century Gothic"/>
                <a:sym typeface="Century Gothic"/>
              </a:rPr>
              <a:t> Native</a:t>
            </a:r>
            <a:endParaRPr sz="1333">
              <a:solidFill>
                <a:schemeClr val="lt1"/>
              </a:solidFill>
              <a:latin typeface="Century Gothic"/>
              <a:ea typeface="Century Gothic"/>
              <a:cs typeface="Century Gothic"/>
              <a:sym typeface="Century Gothic"/>
            </a:endParaRPr>
          </a:p>
        </p:txBody>
      </p:sp>
      <p:sp>
        <p:nvSpPr>
          <p:cNvPr id="284" name="Google Shape;284;p14"/>
          <p:cNvSpPr txBox="1">
            <a:spLocks noGrp="1"/>
          </p:cNvSpPr>
          <p:nvPr>
            <p:ph type="title"/>
          </p:nvPr>
        </p:nvSpPr>
        <p:spPr>
          <a:xfrm>
            <a:off x="342900" y="428519"/>
            <a:ext cx="11506400" cy="590800"/>
          </a:xfrm>
          <a:prstGeom prst="rect">
            <a:avLst/>
          </a:prstGeom>
          <a:noFill/>
          <a:ln>
            <a:noFill/>
          </a:ln>
        </p:spPr>
        <p:txBody>
          <a:bodyPr spcFirstLastPara="1" wrap="square" lIns="162533" tIns="162533" rIns="162533" bIns="162533" anchor="ctr" anchorCtr="0">
            <a:noAutofit/>
          </a:bodyPr>
          <a:lstStyle/>
          <a:p>
            <a:pPr>
              <a:buClr>
                <a:schemeClr val="lt1"/>
              </a:buClr>
            </a:pPr>
            <a:r>
              <a:rPr lang="en-US"/>
              <a:t>From Virtualization to Cloud Native</a:t>
            </a:r>
            <a:endParaRPr/>
          </a:p>
        </p:txBody>
      </p:sp>
      <p:sp>
        <p:nvSpPr>
          <p:cNvPr id="285" name="Google Shape;285;p14"/>
          <p:cNvSpPr txBox="1">
            <a:spLocks noGrp="1"/>
          </p:cNvSpPr>
          <p:nvPr>
            <p:ph type="body" idx="1"/>
          </p:nvPr>
        </p:nvSpPr>
        <p:spPr>
          <a:xfrm>
            <a:off x="5510500" y="1298967"/>
            <a:ext cx="6383200" cy="2196400"/>
          </a:xfrm>
          <a:prstGeom prst="rect">
            <a:avLst/>
          </a:prstGeom>
          <a:noFill/>
          <a:ln>
            <a:noFill/>
          </a:ln>
        </p:spPr>
        <p:txBody>
          <a:bodyPr spcFirstLastPara="1" wrap="square" lIns="162533" tIns="162533" rIns="162533" bIns="162533" anchor="t" anchorCtr="0">
            <a:noAutofit/>
          </a:bodyPr>
          <a:lstStyle/>
          <a:p>
            <a:pPr marL="156629" indent="-156629">
              <a:lnSpc>
                <a:spcPct val="120000"/>
              </a:lnSpc>
              <a:buClr>
                <a:schemeClr val="dk2"/>
              </a:buClr>
              <a:buSzPts val="1500"/>
              <a:buFont typeface="Century Gothic"/>
              <a:buChar char="•"/>
            </a:pPr>
            <a:r>
              <a:rPr lang="en-US" sz="2000">
                <a:solidFill>
                  <a:schemeClr val="dk2"/>
                </a:solidFill>
                <a:latin typeface="Century Gothic"/>
                <a:ea typeface="Century Gothic"/>
                <a:cs typeface="Century Gothic"/>
                <a:sym typeface="Century Gothic"/>
              </a:rPr>
              <a:t>Cloud native computing uses an open source software stack to:</a:t>
            </a:r>
            <a:endParaRPr sz="2000">
              <a:solidFill>
                <a:schemeClr val="dk2"/>
              </a:solidFill>
              <a:latin typeface="Century Gothic"/>
              <a:ea typeface="Century Gothic"/>
              <a:cs typeface="Century Gothic"/>
              <a:sym typeface="Century Gothic"/>
            </a:endParaRPr>
          </a:p>
          <a:p>
            <a:pPr marL="378873" lvl="1" indent="-226477">
              <a:spcBef>
                <a:spcPts val="400"/>
              </a:spcBef>
              <a:buClr>
                <a:schemeClr val="dk2"/>
              </a:buClr>
              <a:buSzPts val="983"/>
              <a:buFont typeface="Century Gothic"/>
              <a:buChar char="–"/>
            </a:pPr>
            <a:r>
              <a:rPr lang="en-US" sz="2000">
                <a:solidFill>
                  <a:schemeClr val="dk2"/>
                </a:solidFill>
                <a:latin typeface="Century Gothic"/>
                <a:ea typeface="Century Gothic"/>
                <a:cs typeface="Century Gothic"/>
                <a:sym typeface="Century Gothic"/>
              </a:rPr>
              <a:t>segment applications into </a:t>
            </a:r>
            <a:r>
              <a:rPr lang="en-US" sz="2000" i="1">
                <a:solidFill>
                  <a:schemeClr val="dk2"/>
                </a:solidFill>
                <a:latin typeface="Century Gothic"/>
                <a:ea typeface="Century Gothic"/>
                <a:cs typeface="Century Gothic"/>
                <a:sym typeface="Century Gothic"/>
              </a:rPr>
              <a:t>microservices</a:t>
            </a:r>
            <a:r>
              <a:rPr lang="en-US" sz="2000">
                <a:solidFill>
                  <a:schemeClr val="dk2"/>
                </a:solidFill>
                <a:latin typeface="Century Gothic"/>
                <a:ea typeface="Century Gothic"/>
                <a:cs typeface="Century Gothic"/>
                <a:sym typeface="Century Gothic"/>
              </a:rPr>
              <a:t>,</a:t>
            </a:r>
            <a:endParaRPr>
              <a:solidFill>
                <a:schemeClr val="dk2"/>
              </a:solidFill>
              <a:latin typeface="Century Gothic"/>
              <a:ea typeface="Century Gothic"/>
              <a:cs typeface="Century Gothic"/>
              <a:sym typeface="Century Gothic"/>
            </a:endParaRPr>
          </a:p>
          <a:p>
            <a:pPr marL="378873" lvl="1" indent="-226477">
              <a:spcBef>
                <a:spcPts val="400"/>
              </a:spcBef>
              <a:buClr>
                <a:schemeClr val="dk2"/>
              </a:buClr>
              <a:buSzPts val="983"/>
              <a:buFont typeface="Arial"/>
              <a:buChar char="–"/>
            </a:pPr>
            <a:r>
              <a:rPr lang="en-US" sz="2000">
                <a:solidFill>
                  <a:schemeClr val="dk2"/>
                </a:solidFill>
                <a:latin typeface="Century Gothic"/>
                <a:ea typeface="Century Gothic"/>
                <a:cs typeface="Century Gothic"/>
                <a:sym typeface="Century Gothic"/>
              </a:rPr>
              <a:t>package each part into its own </a:t>
            </a:r>
            <a:r>
              <a:rPr lang="en-US" sz="2000" i="1">
                <a:solidFill>
                  <a:schemeClr val="dk2"/>
                </a:solidFill>
                <a:latin typeface="Century Gothic"/>
                <a:ea typeface="Century Gothic"/>
                <a:cs typeface="Century Gothic"/>
                <a:sym typeface="Century Gothic"/>
              </a:rPr>
              <a:t>container</a:t>
            </a:r>
            <a:endParaRPr sz="2000" i="1">
              <a:solidFill>
                <a:schemeClr val="dk2"/>
              </a:solidFill>
              <a:latin typeface="Century Gothic"/>
              <a:ea typeface="Century Gothic"/>
              <a:cs typeface="Century Gothic"/>
              <a:sym typeface="Century Gothic"/>
            </a:endParaRPr>
          </a:p>
          <a:p>
            <a:pPr marL="378873" lvl="1" indent="-226477">
              <a:spcBef>
                <a:spcPts val="400"/>
              </a:spcBef>
              <a:buClr>
                <a:schemeClr val="dk2"/>
              </a:buClr>
              <a:buSzPts val="983"/>
              <a:buFont typeface="Arial"/>
              <a:buChar char="–"/>
            </a:pPr>
            <a:r>
              <a:rPr lang="en-US" sz="2000">
                <a:solidFill>
                  <a:schemeClr val="dk2"/>
                </a:solidFill>
                <a:latin typeface="Century Gothic"/>
                <a:ea typeface="Century Gothic"/>
                <a:cs typeface="Century Gothic"/>
                <a:sym typeface="Century Gothic"/>
              </a:rPr>
              <a:t>and dynamically </a:t>
            </a:r>
            <a:r>
              <a:rPr lang="en-US" sz="2000" i="1">
                <a:solidFill>
                  <a:schemeClr val="dk2"/>
                </a:solidFill>
                <a:latin typeface="Century Gothic"/>
                <a:ea typeface="Century Gothic"/>
                <a:cs typeface="Century Gothic"/>
                <a:sym typeface="Century Gothic"/>
              </a:rPr>
              <a:t>orchestrate</a:t>
            </a:r>
            <a:r>
              <a:rPr lang="en-US" sz="2000">
                <a:solidFill>
                  <a:schemeClr val="dk2"/>
                </a:solidFill>
                <a:latin typeface="Century Gothic"/>
                <a:ea typeface="Century Gothic"/>
                <a:cs typeface="Century Gothic"/>
                <a:sym typeface="Century Gothic"/>
              </a:rPr>
              <a:t> those containers to optimize resource utilization</a:t>
            </a:r>
            <a:endParaRPr>
              <a:solidFill>
                <a:schemeClr val="dk2"/>
              </a:solidFill>
              <a:latin typeface="Century Gothic"/>
              <a:ea typeface="Century Gothic"/>
              <a:cs typeface="Century Gothic"/>
              <a:sym typeface="Century Gothic"/>
            </a:endParaRPr>
          </a:p>
        </p:txBody>
      </p:sp>
      <p:cxnSp>
        <p:nvCxnSpPr>
          <p:cNvPr id="286" name="Google Shape;286;p14"/>
          <p:cNvCxnSpPr/>
          <p:nvPr/>
        </p:nvCxnSpPr>
        <p:spPr>
          <a:xfrm>
            <a:off x="1259393" y="4598257"/>
            <a:ext cx="0" cy="920800"/>
          </a:xfrm>
          <a:prstGeom prst="straightConnector1">
            <a:avLst/>
          </a:prstGeom>
          <a:noFill/>
          <a:ln w="25400" cap="flat" cmpd="sng">
            <a:solidFill>
              <a:srgbClr val="FBB03B"/>
            </a:solidFill>
            <a:prstDash val="solid"/>
            <a:round/>
            <a:headEnd type="none" w="sm" len="sm"/>
            <a:tailEnd type="none" w="sm" len="sm"/>
          </a:ln>
        </p:spPr>
      </p:cxnSp>
      <p:cxnSp>
        <p:nvCxnSpPr>
          <p:cNvPr id="287" name="Google Shape;287;p14"/>
          <p:cNvCxnSpPr/>
          <p:nvPr/>
        </p:nvCxnSpPr>
        <p:spPr>
          <a:xfrm>
            <a:off x="6592231" y="4598257"/>
            <a:ext cx="0" cy="920800"/>
          </a:xfrm>
          <a:prstGeom prst="straightConnector1">
            <a:avLst/>
          </a:prstGeom>
          <a:noFill/>
          <a:ln w="25400" cap="flat" cmpd="sng">
            <a:solidFill>
              <a:srgbClr val="000090"/>
            </a:solidFill>
            <a:prstDash val="solid"/>
            <a:round/>
            <a:headEnd type="none" w="sm" len="sm"/>
            <a:tailEnd type="none" w="sm" len="sm"/>
          </a:ln>
        </p:spPr>
      </p:cxnSp>
      <p:sp>
        <p:nvSpPr>
          <p:cNvPr id="288" name="Google Shape;288;p14"/>
          <p:cNvSpPr/>
          <p:nvPr/>
        </p:nvSpPr>
        <p:spPr>
          <a:xfrm>
            <a:off x="6071507" y="3830727"/>
            <a:ext cx="1038800" cy="1038800"/>
          </a:xfrm>
          <a:prstGeom prst="ellipse">
            <a:avLst/>
          </a:prstGeom>
          <a:solidFill>
            <a:srgbClr val="000090"/>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289" name="Google Shape;289;p14"/>
          <p:cNvSpPr txBox="1"/>
          <p:nvPr/>
        </p:nvSpPr>
        <p:spPr>
          <a:xfrm>
            <a:off x="6146487" y="3974263"/>
            <a:ext cx="868000" cy="7388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Open</a:t>
            </a:r>
            <a:br>
              <a:rPr lang="en-US" sz="1333">
                <a:solidFill>
                  <a:schemeClr val="lt1"/>
                </a:solidFill>
                <a:latin typeface="Century Gothic"/>
                <a:ea typeface="Century Gothic"/>
                <a:cs typeface="Century Gothic"/>
                <a:sym typeface="Century Gothic"/>
              </a:rPr>
            </a:br>
            <a:r>
              <a:rPr lang="en-US" sz="1333">
                <a:solidFill>
                  <a:schemeClr val="lt1"/>
                </a:solidFill>
                <a:latin typeface="Century Gothic"/>
                <a:ea typeface="Century Gothic"/>
                <a:cs typeface="Century Gothic"/>
                <a:sym typeface="Century Gothic"/>
              </a:rPr>
              <a:t> Source</a:t>
            </a:r>
            <a:endParaRPr sz="1867"/>
          </a:p>
          <a:p>
            <a:pPr algn="ctr">
              <a:buClr>
                <a:schemeClr val="lt1"/>
              </a:buClr>
            </a:pPr>
            <a:r>
              <a:rPr lang="en-US" sz="1333">
                <a:solidFill>
                  <a:schemeClr val="lt1"/>
                </a:solidFill>
                <a:latin typeface="Century Gothic"/>
                <a:ea typeface="Century Gothic"/>
                <a:cs typeface="Century Gothic"/>
                <a:sym typeface="Century Gothic"/>
              </a:rPr>
              <a:t>IaaS</a:t>
            </a:r>
            <a:endParaRPr sz="1333">
              <a:solidFill>
                <a:schemeClr val="lt1"/>
              </a:solidFill>
              <a:latin typeface="Century Gothic"/>
              <a:ea typeface="Century Gothic"/>
              <a:cs typeface="Century Gothic"/>
              <a:sym typeface="Century Gothic"/>
            </a:endParaRPr>
          </a:p>
        </p:txBody>
      </p:sp>
      <p:cxnSp>
        <p:nvCxnSpPr>
          <p:cNvPr id="290" name="Google Shape;290;p14"/>
          <p:cNvCxnSpPr/>
          <p:nvPr/>
        </p:nvCxnSpPr>
        <p:spPr>
          <a:xfrm>
            <a:off x="5255388" y="4598257"/>
            <a:ext cx="0" cy="920800"/>
          </a:xfrm>
          <a:prstGeom prst="straightConnector1">
            <a:avLst/>
          </a:prstGeom>
          <a:noFill/>
          <a:ln w="25400" cap="flat" cmpd="sng">
            <a:solidFill>
              <a:srgbClr val="660066"/>
            </a:solidFill>
            <a:prstDash val="solid"/>
            <a:round/>
            <a:headEnd type="none" w="sm" len="sm"/>
            <a:tailEnd type="none" w="sm" len="sm"/>
          </a:ln>
        </p:spPr>
      </p:cxnSp>
      <p:sp>
        <p:nvSpPr>
          <p:cNvPr id="291" name="Google Shape;291;p14"/>
          <p:cNvSpPr/>
          <p:nvPr/>
        </p:nvSpPr>
        <p:spPr>
          <a:xfrm>
            <a:off x="4734664" y="3830727"/>
            <a:ext cx="1038800" cy="1038800"/>
          </a:xfrm>
          <a:prstGeom prst="ellipse">
            <a:avLst/>
          </a:prstGeom>
          <a:solidFill>
            <a:srgbClr val="660066"/>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292" name="Google Shape;292;p14"/>
          <p:cNvSpPr txBox="1"/>
          <p:nvPr/>
        </p:nvSpPr>
        <p:spPr>
          <a:xfrm>
            <a:off x="4911292" y="4185923"/>
            <a:ext cx="664400" cy="3284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PaaS</a:t>
            </a:r>
            <a:endParaRPr sz="1333">
              <a:solidFill>
                <a:schemeClr val="lt1"/>
              </a:solidFill>
              <a:latin typeface="Century Gothic"/>
              <a:ea typeface="Century Gothic"/>
              <a:cs typeface="Century Gothic"/>
              <a:sym typeface="Century Gothic"/>
            </a:endParaRPr>
          </a:p>
        </p:txBody>
      </p:sp>
      <p:cxnSp>
        <p:nvCxnSpPr>
          <p:cNvPr id="293" name="Google Shape;293;p14"/>
          <p:cNvCxnSpPr/>
          <p:nvPr/>
        </p:nvCxnSpPr>
        <p:spPr>
          <a:xfrm>
            <a:off x="7937549" y="4660009"/>
            <a:ext cx="0" cy="641200"/>
          </a:xfrm>
          <a:prstGeom prst="straightConnector1">
            <a:avLst/>
          </a:prstGeom>
          <a:noFill/>
          <a:ln w="25400" cap="flat" cmpd="sng">
            <a:solidFill>
              <a:srgbClr val="0070C0"/>
            </a:solidFill>
            <a:prstDash val="solid"/>
            <a:round/>
            <a:headEnd type="none" w="sm" len="sm"/>
            <a:tailEnd type="none" w="sm" len="sm"/>
          </a:ln>
        </p:spPr>
      </p:cxnSp>
      <p:sp>
        <p:nvSpPr>
          <p:cNvPr id="294" name="Google Shape;294;p14"/>
          <p:cNvSpPr/>
          <p:nvPr/>
        </p:nvSpPr>
        <p:spPr>
          <a:xfrm rot="5400000">
            <a:off x="11234779" y="5119084"/>
            <a:ext cx="452800" cy="390400"/>
          </a:xfrm>
          <a:prstGeom prst="triangle">
            <a:avLst>
              <a:gd name="adj" fmla="val 50000"/>
            </a:avLst>
          </a:prstGeom>
          <a:solidFill>
            <a:srgbClr val="C0D323"/>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295" name="Google Shape;295;p14"/>
          <p:cNvSpPr/>
          <p:nvPr/>
        </p:nvSpPr>
        <p:spPr>
          <a:xfrm>
            <a:off x="7393635" y="3818079"/>
            <a:ext cx="1038800" cy="1038800"/>
          </a:xfrm>
          <a:prstGeom prst="ellipse">
            <a:avLst/>
          </a:prstGeom>
          <a:solidFill>
            <a:srgbClr val="0070C0"/>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296" name="Google Shape;296;p14"/>
          <p:cNvSpPr txBox="1"/>
          <p:nvPr/>
        </p:nvSpPr>
        <p:spPr>
          <a:xfrm>
            <a:off x="7468615" y="3964499"/>
            <a:ext cx="868000" cy="7388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Open</a:t>
            </a:r>
            <a:br>
              <a:rPr lang="en-US" sz="1333">
                <a:solidFill>
                  <a:schemeClr val="lt1"/>
                </a:solidFill>
                <a:latin typeface="Century Gothic"/>
                <a:ea typeface="Century Gothic"/>
                <a:cs typeface="Century Gothic"/>
                <a:sym typeface="Century Gothic"/>
              </a:rPr>
            </a:br>
            <a:r>
              <a:rPr lang="en-US" sz="1333">
                <a:solidFill>
                  <a:schemeClr val="lt1"/>
                </a:solidFill>
                <a:latin typeface="Century Gothic"/>
                <a:ea typeface="Century Gothic"/>
                <a:cs typeface="Century Gothic"/>
                <a:sym typeface="Century Gothic"/>
              </a:rPr>
              <a:t> Source</a:t>
            </a:r>
            <a:endParaRPr sz="1867"/>
          </a:p>
          <a:p>
            <a:pPr algn="ctr">
              <a:buClr>
                <a:schemeClr val="lt1"/>
              </a:buClr>
            </a:pPr>
            <a:r>
              <a:rPr lang="en-US" sz="1333">
                <a:solidFill>
                  <a:schemeClr val="lt1"/>
                </a:solidFill>
                <a:latin typeface="Century Gothic"/>
                <a:ea typeface="Century Gothic"/>
                <a:cs typeface="Century Gothic"/>
                <a:sym typeface="Century Gothic"/>
              </a:rPr>
              <a:t>PaaS</a:t>
            </a:r>
            <a:endParaRPr sz="1333">
              <a:solidFill>
                <a:schemeClr val="lt1"/>
              </a:solidFill>
              <a:latin typeface="Century Gothic"/>
              <a:ea typeface="Century Gothic"/>
              <a:cs typeface="Century Gothic"/>
              <a:sym typeface="Century Gothic"/>
            </a:endParaRPr>
          </a:p>
        </p:txBody>
      </p:sp>
      <p:cxnSp>
        <p:nvCxnSpPr>
          <p:cNvPr id="297" name="Google Shape;297;p14"/>
          <p:cNvCxnSpPr/>
          <p:nvPr/>
        </p:nvCxnSpPr>
        <p:spPr>
          <a:xfrm>
            <a:off x="3905677" y="4598257"/>
            <a:ext cx="0" cy="920800"/>
          </a:xfrm>
          <a:prstGeom prst="straightConnector1">
            <a:avLst/>
          </a:prstGeom>
          <a:noFill/>
          <a:ln w="25400" cap="flat" cmpd="sng">
            <a:solidFill>
              <a:srgbClr val="65B8CB"/>
            </a:solidFill>
            <a:prstDash val="solid"/>
            <a:round/>
            <a:headEnd type="none" w="sm" len="sm"/>
            <a:tailEnd type="none" w="sm" len="sm"/>
          </a:ln>
        </p:spPr>
      </p:cxnSp>
      <p:sp>
        <p:nvSpPr>
          <p:cNvPr id="298" name="Google Shape;298;p14"/>
          <p:cNvSpPr/>
          <p:nvPr/>
        </p:nvSpPr>
        <p:spPr>
          <a:xfrm>
            <a:off x="3384953" y="3830727"/>
            <a:ext cx="1038800" cy="1038800"/>
          </a:xfrm>
          <a:prstGeom prst="ellipse">
            <a:avLst/>
          </a:prstGeom>
          <a:solidFill>
            <a:srgbClr val="65B8CB"/>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cxnSp>
        <p:nvCxnSpPr>
          <p:cNvPr id="299" name="Google Shape;299;p14"/>
          <p:cNvCxnSpPr/>
          <p:nvPr/>
        </p:nvCxnSpPr>
        <p:spPr>
          <a:xfrm>
            <a:off x="2568835" y="4598257"/>
            <a:ext cx="0" cy="920800"/>
          </a:xfrm>
          <a:prstGeom prst="straightConnector1">
            <a:avLst/>
          </a:prstGeom>
          <a:noFill/>
          <a:ln w="25400" cap="flat" cmpd="sng">
            <a:solidFill>
              <a:srgbClr val="89B449"/>
            </a:solidFill>
            <a:prstDash val="solid"/>
            <a:round/>
            <a:headEnd type="none" w="sm" len="sm"/>
            <a:tailEnd type="none" w="sm" len="sm"/>
          </a:ln>
        </p:spPr>
      </p:cxnSp>
      <p:sp>
        <p:nvSpPr>
          <p:cNvPr id="300" name="Google Shape;300;p14"/>
          <p:cNvSpPr/>
          <p:nvPr/>
        </p:nvSpPr>
        <p:spPr>
          <a:xfrm>
            <a:off x="2048111" y="3830727"/>
            <a:ext cx="1038800" cy="1038800"/>
          </a:xfrm>
          <a:prstGeom prst="ellipse">
            <a:avLst/>
          </a:prstGeom>
          <a:solidFill>
            <a:srgbClr val="89B449"/>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1" name="Google Shape;301;p14"/>
          <p:cNvSpPr txBox="1"/>
          <p:nvPr/>
        </p:nvSpPr>
        <p:spPr>
          <a:xfrm>
            <a:off x="2034348" y="4141363"/>
            <a:ext cx="1045200" cy="5336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Virtualiza-</a:t>
            </a:r>
            <a:br>
              <a:rPr lang="en-US" sz="1333">
                <a:solidFill>
                  <a:schemeClr val="lt1"/>
                </a:solidFill>
                <a:latin typeface="Century Gothic"/>
                <a:ea typeface="Century Gothic"/>
                <a:cs typeface="Century Gothic"/>
                <a:sym typeface="Century Gothic"/>
              </a:rPr>
            </a:br>
            <a:r>
              <a:rPr lang="en-US" sz="1333">
                <a:solidFill>
                  <a:schemeClr val="lt1"/>
                </a:solidFill>
                <a:latin typeface="Century Gothic"/>
                <a:ea typeface="Century Gothic"/>
                <a:cs typeface="Century Gothic"/>
                <a:sym typeface="Century Gothic"/>
              </a:rPr>
              <a:t>tion</a:t>
            </a:r>
            <a:endParaRPr sz="1333">
              <a:solidFill>
                <a:schemeClr val="lt1"/>
              </a:solidFill>
              <a:latin typeface="Century Gothic"/>
              <a:ea typeface="Century Gothic"/>
              <a:cs typeface="Century Gothic"/>
              <a:sym typeface="Century Gothic"/>
            </a:endParaRPr>
          </a:p>
        </p:txBody>
      </p:sp>
      <p:sp>
        <p:nvSpPr>
          <p:cNvPr id="302" name="Google Shape;302;p14"/>
          <p:cNvSpPr/>
          <p:nvPr/>
        </p:nvSpPr>
        <p:spPr>
          <a:xfrm>
            <a:off x="597428" y="5088349"/>
            <a:ext cx="1336400" cy="452400"/>
          </a:xfrm>
          <a:prstGeom prst="rect">
            <a:avLst/>
          </a:prstGeom>
          <a:solidFill>
            <a:srgbClr val="FCB131"/>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3" name="Google Shape;303;p14"/>
          <p:cNvSpPr/>
          <p:nvPr/>
        </p:nvSpPr>
        <p:spPr>
          <a:xfrm>
            <a:off x="1933993" y="5088349"/>
            <a:ext cx="1336400" cy="452400"/>
          </a:xfrm>
          <a:prstGeom prst="rect">
            <a:avLst/>
          </a:prstGeom>
          <a:solidFill>
            <a:srgbClr val="89B449"/>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4" name="Google Shape;304;p14"/>
          <p:cNvSpPr/>
          <p:nvPr/>
        </p:nvSpPr>
        <p:spPr>
          <a:xfrm>
            <a:off x="3261611" y="5088349"/>
            <a:ext cx="1336400" cy="452400"/>
          </a:xfrm>
          <a:prstGeom prst="rect">
            <a:avLst/>
          </a:prstGeom>
          <a:solidFill>
            <a:srgbClr val="65B8CB"/>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5" name="Google Shape;305;p14"/>
          <p:cNvSpPr/>
          <p:nvPr/>
        </p:nvSpPr>
        <p:spPr>
          <a:xfrm>
            <a:off x="4598176" y="5088349"/>
            <a:ext cx="1336400" cy="452400"/>
          </a:xfrm>
          <a:prstGeom prst="rect">
            <a:avLst/>
          </a:prstGeom>
          <a:solidFill>
            <a:srgbClr val="6C1869"/>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6" name="Google Shape;306;p14"/>
          <p:cNvSpPr/>
          <p:nvPr/>
        </p:nvSpPr>
        <p:spPr>
          <a:xfrm>
            <a:off x="5934741" y="5088349"/>
            <a:ext cx="1336400" cy="452400"/>
          </a:xfrm>
          <a:prstGeom prst="rect">
            <a:avLst/>
          </a:prstGeom>
          <a:solidFill>
            <a:srgbClr val="000090"/>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7" name="Google Shape;307;p14"/>
          <p:cNvSpPr/>
          <p:nvPr/>
        </p:nvSpPr>
        <p:spPr>
          <a:xfrm>
            <a:off x="7271307" y="5088349"/>
            <a:ext cx="1336400" cy="452400"/>
          </a:xfrm>
          <a:prstGeom prst="rect">
            <a:avLst/>
          </a:prstGeom>
          <a:solidFill>
            <a:srgbClr val="0070C0"/>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8" name="Google Shape;308;p14"/>
          <p:cNvSpPr/>
          <p:nvPr/>
        </p:nvSpPr>
        <p:spPr>
          <a:xfrm>
            <a:off x="8598924" y="5088349"/>
            <a:ext cx="1336400" cy="452400"/>
          </a:xfrm>
          <a:prstGeom prst="rect">
            <a:avLst/>
          </a:prstGeom>
          <a:solidFill>
            <a:srgbClr val="C2645A"/>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09" name="Google Shape;309;p14"/>
          <p:cNvSpPr/>
          <p:nvPr/>
        </p:nvSpPr>
        <p:spPr>
          <a:xfrm>
            <a:off x="9935489" y="5088349"/>
            <a:ext cx="1336400" cy="452400"/>
          </a:xfrm>
          <a:prstGeom prst="rect">
            <a:avLst/>
          </a:prstGeom>
          <a:solidFill>
            <a:srgbClr val="EA933E"/>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10" name="Google Shape;310;p14"/>
          <p:cNvSpPr txBox="1"/>
          <p:nvPr/>
        </p:nvSpPr>
        <p:spPr>
          <a:xfrm>
            <a:off x="859020"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2000</a:t>
            </a:r>
            <a:endParaRPr sz="1600">
              <a:solidFill>
                <a:schemeClr val="lt1"/>
              </a:solidFill>
              <a:latin typeface="Century Gothic"/>
              <a:ea typeface="Century Gothic"/>
              <a:cs typeface="Century Gothic"/>
              <a:sym typeface="Century Gothic"/>
            </a:endParaRPr>
          </a:p>
        </p:txBody>
      </p:sp>
      <p:sp>
        <p:nvSpPr>
          <p:cNvPr id="311" name="Google Shape;311;p14"/>
          <p:cNvSpPr txBox="1"/>
          <p:nvPr/>
        </p:nvSpPr>
        <p:spPr>
          <a:xfrm>
            <a:off x="2214955"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2001</a:t>
            </a:r>
            <a:endParaRPr sz="1600">
              <a:solidFill>
                <a:schemeClr val="lt1"/>
              </a:solidFill>
              <a:latin typeface="Century Gothic"/>
              <a:ea typeface="Century Gothic"/>
              <a:cs typeface="Century Gothic"/>
              <a:sym typeface="Century Gothic"/>
            </a:endParaRPr>
          </a:p>
        </p:txBody>
      </p:sp>
      <p:sp>
        <p:nvSpPr>
          <p:cNvPr id="312" name="Google Shape;312;p14"/>
          <p:cNvSpPr txBox="1"/>
          <p:nvPr/>
        </p:nvSpPr>
        <p:spPr>
          <a:xfrm>
            <a:off x="3507135"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2006</a:t>
            </a:r>
            <a:endParaRPr sz="1600">
              <a:solidFill>
                <a:schemeClr val="lt1"/>
              </a:solidFill>
              <a:latin typeface="Century Gothic"/>
              <a:ea typeface="Century Gothic"/>
              <a:cs typeface="Century Gothic"/>
              <a:sym typeface="Century Gothic"/>
            </a:endParaRPr>
          </a:p>
        </p:txBody>
      </p:sp>
      <p:sp>
        <p:nvSpPr>
          <p:cNvPr id="313" name="Google Shape;313;p14"/>
          <p:cNvSpPr txBox="1"/>
          <p:nvPr/>
        </p:nvSpPr>
        <p:spPr>
          <a:xfrm>
            <a:off x="4879555"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2009</a:t>
            </a:r>
            <a:endParaRPr sz="1600">
              <a:solidFill>
                <a:schemeClr val="lt1"/>
              </a:solidFill>
              <a:latin typeface="Century Gothic"/>
              <a:ea typeface="Century Gothic"/>
              <a:cs typeface="Century Gothic"/>
              <a:sym typeface="Century Gothic"/>
            </a:endParaRPr>
          </a:p>
        </p:txBody>
      </p:sp>
      <p:sp>
        <p:nvSpPr>
          <p:cNvPr id="314" name="Google Shape;314;p14"/>
          <p:cNvSpPr txBox="1"/>
          <p:nvPr/>
        </p:nvSpPr>
        <p:spPr>
          <a:xfrm>
            <a:off x="6180963"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2010</a:t>
            </a:r>
            <a:endParaRPr sz="1600">
              <a:solidFill>
                <a:schemeClr val="lt1"/>
              </a:solidFill>
              <a:latin typeface="Century Gothic"/>
              <a:ea typeface="Century Gothic"/>
              <a:cs typeface="Century Gothic"/>
              <a:sym typeface="Century Gothic"/>
            </a:endParaRPr>
          </a:p>
        </p:txBody>
      </p:sp>
      <p:sp>
        <p:nvSpPr>
          <p:cNvPr id="315" name="Google Shape;315;p14"/>
          <p:cNvSpPr txBox="1"/>
          <p:nvPr/>
        </p:nvSpPr>
        <p:spPr>
          <a:xfrm>
            <a:off x="7523621"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2011</a:t>
            </a:r>
            <a:endParaRPr sz="1600">
              <a:solidFill>
                <a:schemeClr val="lt1"/>
              </a:solidFill>
              <a:latin typeface="Century Gothic"/>
              <a:ea typeface="Century Gothic"/>
              <a:cs typeface="Century Gothic"/>
              <a:sym typeface="Century Gothic"/>
            </a:endParaRPr>
          </a:p>
        </p:txBody>
      </p:sp>
      <p:sp>
        <p:nvSpPr>
          <p:cNvPr id="316" name="Google Shape;316;p14"/>
          <p:cNvSpPr/>
          <p:nvPr/>
        </p:nvSpPr>
        <p:spPr>
          <a:xfrm>
            <a:off x="738669" y="3830727"/>
            <a:ext cx="1038800" cy="1038800"/>
          </a:xfrm>
          <a:prstGeom prst="ellipse">
            <a:avLst/>
          </a:prstGeom>
          <a:solidFill>
            <a:srgbClr val="FBB03B"/>
          </a:solidFill>
          <a:ln>
            <a:noFill/>
          </a:ln>
        </p:spPr>
        <p:txBody>
          <a:bodyPr spcFirstLastPara="1" wrap="square" lIns="121900" tIns="60933" rIns="121900" bIns="60933" anchor="ctr" anchorCtr="0">
            <a:noAutofit/>
          </a:bodyPr>
          <a:lstStyle/>
          <a:p>
            <a:pPr algn="ctr"/>
            <a:endParaRPr>
              <a:solidFill>
                <a:schemeClr val="lt1"/>
              </a:solidFill>
              <a:latin typeface="Century Gothic"/>
              <a:ea typeface="Century Gothic"/>
              <a:cs typeface="Century Gothic"/>
              <a:sym typeface="Century Gothic"/>
            </a:endParaRPr>
          </a:p>
        </p:txBody>
      </p:sp>
      <p:sp>
        <p:nvSpPr>
          <p:cNvPr id="317" name="Google Shape;317;p14"/>
          <p:cNvSpPr txBox="1"/>
          <p:nvPr/>
        </p:nvSpPr>
        <p:spPr>
          <a:xfrm>
            <a:off x="697564" y="3974263"/>
            <a:ext cx="1100000" cy="7388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Non-</a:t>
            </a:r>
            <a:br>
              <a:rPr lang="en-US" sz="1333">
                <a:solidFill>
                  <a:schemeClr val="lt1"/>
                </a:solidFill>
                <a:latin typeface="Century Gothic"/>
                <a:ea typeface="Century Gothic"/>
                <a:cs typeface="Century Gothic"/>
                <a:sym typeface="Century Gothic"/>
              </a:rPr>
            </a:br>
            <a:r>
              <a:rPr lang="en-US" sz="1333">
                <a:solidFill>
                  <a:schemeClr val="lt1"/>
                </a:solidFill>
                <a:latin typeface="Century Gothic"/>
                <a:ea typeface="Century Gothic"/>
                <a:cs typeface="Century Gothic"/>
                <a:sym typeface="Century Gothic"/>
              </a:rPr>
              <a:t>Virtualized</a:t>
            </a:r>
            <a:endParaRPr sz="1867"/>
          </a:p>
          <a:p>
            <a:pPr algn="ctr">
              <a:buClr>
                <a:schemeClr val="lt1"/>
              </a:buClr>
            </a:pPr>
            <a:r>
              <a:rPr lang="en-US" sz="1333">
                <a:solidFill>
                  <a:schemeClr val="lt1"/>
                </a:solidFill>
                <a:latin typeface="Century Gothic"/>
                <a:ea typeface="Century Gothic"/>
                <a:cs typeface="Century Gothic"/>
                <a:sym typeface="Century Gothic"/>
              </a:rPr>
              <a:t>Hardware</a:t>
            </a:r>
            <a:endParaRPr sz="1333">
              <a:solidFill>
                <a:schemeClr val="lt1"/>
              </a:solidFill>
              <a:latin typeface="Century Gothic"/>
              <a:ea typeface="Century Gothic"/>
              <a:cs typeface="Century Gothic"/>
              <a:sym typeface="Century Gothic"/>
            </a:endParaRPr>
          </a:p>
        </p:txBody>
      </p:sp>
      <p:sp>
        <p:nvSpPr>
          <p:cNvPr id="318" name="Google Shape;318;p14"/>
          <p:cNvSpPr txBox="1"/>
          <p:nvPr/>
        </p:nvSpPr>
        <p:spPr>
          <a:xfrm>
            <a:off x="8834021"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2013</a:t>
            </a:r>
            <a:endParaRPr sz="1600">
              <a:solidFill>
                <a:schemeClr val="lt1"/>
              </a:solidFill>
              <a:latin typeface="Century Gothic"/>
              <a:ea typeface="Century Gothic"/>
              <a:cs typeface="Century Gothic"/>
              <a:sym typeface="Century Gothic"/>
            </a:endParaRPr>
          </a:p>
        </p:txBody>
      </p:sp>
      <p:sp>
        <p:nvSpPr>
          <p:cNvPr id="319" name="Google Shape;319;p14"/>
          <p:cNvSpPr txBox="1"/>
          <p:nvPr/>
        </p:nvSpPr>
        <p:spPr>
          <a:xfrm>
            <a:off x="10183201" y="5122681"/>
            <a:ext cx="805200" cy="3692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600">
                <a:solidFill>
                  <a:schemeClr val="lt1"/>
                </a:solidFill>
                <a:latin typeface="Century Gothic"/>
                <a:ea typeface="Century Gothic"/>
                <a:cs typeface="Century Gothic"/>
                <a:sym typeface="Century Gothic"/>
              </a:rPr>
              <a:t>2015</a:t>
            </a:r>
            <a:endParaRPr sz="1600">
              <a:solidFill>
                <a:schemeClr val="lt1"/>
              </a:solidFill>
              <a:latin typeface="Century Gothic"/>
              <a:ea typeface="Century Gothic"/>
              <a:cs typeface="Century Gothic"/>
              <a:sym typeface="Century Gothic"/>
            </a:endParaRPr>
          </a:p>
        </p:txBody>
      </p:sp>
      <p:pic>
        <p:nvPicPr>
          <p:cNvPr id="320" name="Google Shape;320;p14"/>
          <p:cNvPicPr preferRelativeResize="0"/>
          <p:nvPr/>
        </p:nvPicPr>
        <p:blipFill rotWithShape="1">
          <a:blip r:embed="rId3">
            <a:alphaModFix/>
          </a:blip>
          <a:srcRect/>
          <a:stretch/>
        </p:blipFill>
        <p:spPr>
          <a:xfrm>
            <a:off x="9974184" y="5585253"/>
            <a:ext cx="1298000" cy="206000"/>
          </a:xfrm>
          <a:prstGeom prst="rect">
            <a:avLst/>
          </a:prstGeom>
          <a:noFill/>
          <a:ln>
            <a:noFill/>
          </a:ln>
        </p:spPr>
      </p:pic>
      <p:pic>
        <p:nvPicPr>
          <p:cNvPr id="321" name="Google Shape;321;p14" descr="CNCF_Alternate_Pantone.png"/>
          <p:cNvPicPr preferRelativeResize="0"/>
          <p:nvPr/>
        </p:nvPicPr>
        <p:blipFill rotWithShape="1">
          <a:blip r:embed="rId4">
            <a:alphaModFix/>
          </a:blip>
          <a:srcRect/>
          <a:stretch/>
        </p:blipFill>
        <p:spPr>
          <a:xfrm>
            <a:off x="673955" y="1472784"/>
            <a:ext cx="4474000" cy="710800"/>
          </a:xfrm>
          <a:prstGeom prst="rect">
            <a:avLst/>
          </a:prstGeom>
          <a:noFill/>
          <a:ln>
            <a:noFill/>
          </a:ln>
        </p:spPr>
      </p:pic>
      <p:pic>
        <p:nvPicPr>
          <p:cNvPr id="322" name="Google Shape;322;p14" descr="cloud foundry logo.jpg"/>
          <p:cNvPicPr preferRelativeResize="0"/>
          <p:nvPr/>
        </p:nvPicPr>
        <p:blipFill rotWithShape="1">
          <a:blip r:embed="rId5">
            <a:alphaModFix/>
          </a:blip>
          <a:srcRect/>
          <a:stretch/>
        </p:blipFill>
        <p:spPr>
          <a:xfrm>
            <a:off x="7271305" y="5774252"/>
            <a:ext cx="1327600" cy="260000"/>
          </a:xfrm>
          <a:prstGeom prst="rect">
            <a:avLst/>
          </a:prstGeom>
          <a:noFill/>
          <a:ln>
            <a:noFill/>
          </a:ln>
        </p:spPr>
      </p:pic>
      <p:pic>
        <p:nvPicPr>
          <p:cNvPr id="323" name="Google Shape;323;p14"/>
          <p:cNvPicPr preferRelativeResize="0"/>
          <p:nvPr/>
        </p:nvPicPr>
        <p:blipFill rotWithShape="1">
          <a:blip r:embed="rId6">
            <a:alphaModFix/>
          </a:blip>
          <a:srcRect/>
          <a:stretch/>
        </p:blipFill>
        <p:spPr>
          <a:xfrm>
            <a:off x="4467385" y="5547713"/>
            <a:ext cx="1601200" cy="676000"/>
          </a:xfrm>
          <a:prstGeom prst="rect">
            <a:avLst/>
          </a:prstGeom>
          <a:noFill/>
          <a:ln>
            <a:noFill/>
          </a:ln>
        </p:spPr>
      </p:pic>
      <p:pic>
        <p:nvPicPr>
          <p:cNvPr id="324" name="Google Shape;324;p14"/>
          <p:cNvPicPr preferRelativeResize="0"/>
          <p:nvPr/>
        </p:nvPicPr>
        <p:blipFill rotWithShape="1">
          <a:blip r:embed="rId7">
            <a:alphaModFix/>
          </a:blip>
          <a:srcRect/>
          <a:stretch/>
        </p:blipFill>
        <p:spPr>
          <a:xfrm>
            <a:off x="1871581" y="5716040"/>
            <a:ext cx="1443600" cy="336000"/>
          </a:xfrm>
          <a:prstGeom prst="rect">
            <a:avLst/>
          </a:prstGeom>
          <a:noFill/>
          <a:ln>
            <a:noFill/>
          </a:ln>
        </p:spPr>
      </p:pic>
      <p:pic>
        <p:nvPicPr>
          <p:cNvPr id="325" name="Google Shape;325;p14"/>
          <p:cNvPicPr preferRelativeResize="0"/>
          <p:nvPr/>
        </p:nvPicPr>
        <p:blipFill rotWithShape="1">
          <a:blip r:embed="rId8">
            <a:alphaModFix/>
          </a:blip>
          <a:srcRect/>
          <a:stretch/>
        </p:blipFill>
        <p:spPr>
          <a:xfrm>
            <a:off x="613231" y="5623137"/>
            <a:ext cx="1273600" cy="551200"/>
          </a:xfrm>
          <a:prstGeom prst="rect">
            <a:avLst/>
          </a:prstGeom>
          <a:noFill/>
          <a:ln>
            <a:noFill/>
          </a:ln>
        </p:spPr>
      </p:pic>
      <p:sp>
        <p:nvSpPr>
          <p:cNvPr id="326" name="Google Shape;326;p14"/>
          <p:cNvSpPr txBox="1"/>
          <p:nvPr/>
        </p:nvSpPr>
        <p:spPr>
          <a:xfrm>
            <a:off x="3591189" y="4199963"/>
            <a:ext cx="605200" cy="328400"/>
          </a:xfrm>
          <a:prstGeom prst="rect">
            <a:avLst/>
          </a:prstGeom>
          <a:noFill/>
          <a:ln>
            <a:noFill/>
          </a:ln>
        </p:spPr>
        <p:txBody>
          <a:bodyPr spcFirstLastPara="1" wrap="square" lIns="121900" tIns="60933" rIns="121900" bIns="60933" anchor="t" anchorCtr="0">
            <a:noAutofit/>
          </a:bodyPr>
          <a:lstStyle/>
          <a:p>
            <a:pPr algn="ctr">
              <a:buClr>
                <a:schemeClr val="lt1"/>
              </a:buClr>
            </a:pPr>
            <a:r>
              <a:rPr lang="en-US" sz="1333">
                <a:solidFill>
                  <a:schemeClr val="lt1"/>
                </a:solidFill>
                <a:latin typeface="Century Gothic"/>
                <a:ea typeface="Century Gothic"/>
                <a:cs typeface="Century Gothic"/>
                <a:sym typeface="Century Gothic"/>
              </a:rPr>
              <a:t>IaaS</a:t>
            </a:r>
            <a:endParaRPr sz="1867"/>
          </a:p>
        </p:txBody>
      </p:sp>
      <p:pic>
        <p:nvPicPr>
          <p:cNvPr id="327" name="Google Shape;327;p14"/>
          <p:cNvPicPr preferRelativeResize="0"/>
          <p:nvPr/>
        </p:nvPicPr>
        <p:blipFill rotWithShape="1">
          <a:blip r:embed="rId9">
            <a:alphaModFix/>
          </a:blip>
          <a:srcRect/>
          <a:stretch/>
        </p:blipFill>
        <p:spPr>
          <a:xfrm>
            <a:off x="10528400" y="5845267"/>
            <a:ext cx="336000" cy="336000"/>
          </a:xfrm>
          <a:prstGeom prst="rect">
            <a:avLst/>
          </a:prstGeom>
          <a:noFill/>
          <a:ln>
            <a:noFill/>
          </a:ln>
        </p:spPr>
      </p:pic>
      <p:pic>
        <p:nvPicPr>
          <p:cNvPr id="328" name="Google Shape;328;p14"/>
          <p:cNvPicPr preferRelativeResize="0"/>
          <p:nvPr/>
        </p:nvPicPr>
        <p:blipFill>
          <a:blip r:embed="rId10">
            <a:alphaModFix/>
          </a:blip>
          <a:stretch>
            <a:fillRect/>
          </a:stretch>
        </p:blipFill>
        <p:spPr>
          <a:xfrm>
            <a:off x="891134" y="2352601"/>
            <a:ext cx="3651005" cy="991100"/>
          </a:xfrm>
          <a:prstGeom prst="rect">
            <a:avLst/>
          </a:prstGeom>
          <a:noFill/>
          <a:ln>
            <a:noFill/>
          </a:ln>
        </p:spPr>
      </p:pic>
      <p:pic>
        <p:nvPicPr>
          <p:cNvPr id="329" name="Google Shape;329;p14"/>
          <p:cNvPicPr preferRelativeResize="0"/>
          <p:nvPr/>
        </p:nvPicPr>
        <p:blipFill rotWithShape="1">
          <a:blip r:embed="rId11">
            <a:alphaModFix/>
          </a:blip>
          <a:srcRect l="17943" t="25725" r="17465" b="26802"/>
          <a:stretch/>
        </p:blipFill>
        <p:spPr>
          <a:xfrm>
            <a:off x="6077967" y="5588764"/>
            <a:ext cx="1038800" cy="590011"/>
          </a:xfrm>
          <a:prstGeom prst="rect">
            <a:avLst/>
          </a:prstGeom>
          <a:noFill/>
          <a:ln>
            <a:noFill/>
          </a:ln>
        </p:spPr>
      </p:pic>
      <p:pic>
        <p:nvPicPr>
          <p:cNvPr id="330" name="Google Shape;330;p14" descr="logo_AWS.png"/>
          <p:cNvPicPr preferRelativeResize="0"/>
          <p:nvPr/>
        </p:nvPicPr>
        <p:blipFill>
          <a:blip r:embed="rId12">
            <a:alphaModFix/>
          </a:blip>
          <a:stretch>
            <a:fillRect/>
          </a:stretch>
        </p:blipFill>
        <p:spPr>
          <a:xfrm>
            <a:off x="3351000" y="5588967"/>
            <a:ext cx="1100000" cy="674667"/>
          </a:xfrm>
          <a:prstGeom prst="rect">
            <a:avLst/>
          </a:prstGeom>
          <a:noFill/>
          <a:ln>
            <a:noFill/>
          </a:ln>
        </p:spPr>
      </p:pic>
      <p:pic>
        <p:nvPicPr>
          <p:cNvPr id="331" name="Google Shape;331;p14"/>
          <p:cNvPicPr preferRelativeResize="0"/>
          <p:nvPr/>
        </p:nvPicPr>
        <p:blipFill rotWithShape="1">
          <a:blip r:embed="rId13">
            <a:alphaModFix/>
          </a:blip>
          <a:srcRect l="12616" r="12104"/>
          <a:stretch/>
        </p:blipFill>
        <p:spPr>
          <a:xfrm>
            <a:off x="8869165" y="5564635"/>
            <a:ext cx="834800" cy="67924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16"/>
          <p:cNvSpPr txBox="1"/>
          <p:nvPr/>
        </p:nvSpPr>
        <p:spPr>
          <a:xfrm>
            <a:off x="669600" y="3035000"/>
            <a:ext cx="4842400" cy="788000"/>
          </a:xfrm>
          <a:prstGeom prst="rect">
            <a:avLst/>
          </a:prstGeom>
          <a:noFill/>
          <a:ln>
            <a:noFill/>
          </a:ln>
        </p:spPr>
        <p:txBody>
          <a:bodyPr spcFirstLastPara="1" wrap="square" lIns="121900" tIns="60933" rIns="121900" bIns="60933" anchor="ctr" anchorCtr="0">
            <a:noAutofit/>
          </a:bodyPr>
          <a:lstStyle/>
          <a:p>
            <a:pPr>
              <a:lnSpc>
                <a:spcPct val="90000"/>
              </a:lnSpc>
            </a:pPr>
            <a:r>
              <a:rPr lang="en-US" sz="4800" b="1">
                <a:solidFill>
                  <a:srgbClr val="252A60"/>
                </a:solidFill>
                <a:latin typeface="Century Gothic"/>
                <a:ea typeface="Century Gothic"/>
                <a:cs typeface="Century Gothic"/>
                <a:sym typeface="Century Gothic"/>
              </a:rPr>
              <a:t>Cloud Native Trail Map</a:t>
            </a:r>
            <a:endParaRPr sz="4800" b="1">
              <a:solidFill>
                <a:srgbClr val="252A60"/>
              </a:solidFill>
              <a:latin typeface="Century Gothic"/>
              <a:ea typeface="Century Gothic"/>
              <a:cs typeface="Century Gothic"/>
              <a:sym typeface="Century Gothic"/>
            </a:endParaRPr>
          </a:p>
        </p:txBody>
      </p:sp>
      <p:sp>
        <p:nvSpPr>
          <p:cNvPr id="344" name="Google Shape;344;p16"/>
          <p:cNvSpPr txBox="1"/>
          <p:nvPr/>
        </p:nvSpPr>
        <p:spPr>
          <a:xfrm>
            <a:off x="786468" y="5562200"/>
            <a:ext cx="5258000" cy="143600"/>
          </a:xfrm>
          <a:prstGeom prst="rect">
            <a:avLst/>
          </a:prstGeom>
          <a:noFill/>
          <a:ln>
            <a:noFill/>
          </a:ln>
        </p:spPr>
        <p:txBody>
          <a:bodyPr spcFirstLastPara="1" wrap="square" lIns="0" tIns="0" rIns="0" bIns="0" anchor="t" anchorCtr="0">
            <a:noAutofit/>
          </a:bodyPr>
          <a:lstStyle/>
          <a:p>
            <a:pPr>
              <a:buSzPts val="1500"/>
            </a:pPr>
            <a:r>
              <a:rPr lang="en-US" sz="2133" b="1">
                <a:solidFill>
                  <a:srgbClr val="3F4749"/>
                </a:solidFill>
                <a:latin typeface="Century Gothic"/>
                <a:ea typeface="Century Gothic"/>
                <a:cs typeface="Century Gothic"/>
                <a:sym typeface="Century Gothic"/>
              </a:rPr>
              <a:t>Trail Map: </a:t>
            </a:r>
            <a:r>
              <a:rPr lang="en-US" sz="2133" u="sng">
                <a:solidFill>
                  <a:schemeClr val="hlink"/>
                </a:solidFill>
                <a:latin typeface="Century Gothic"/>
                <a:ea typeface="Century Gothic"/>
                <a:cs typeface="Century Gothic"/>
                <a:sym typeface="Century Gothic"/>
                <a:hlinkClick r:id="rId3"/>
              </a:rPr>
              <a:t>l.cncf.io</a:t>
            </a:r>
            <a:endParaRPr sz="2133">
              <a:solidFill>
                <a:srgbClr val="3F4749"/>
              </a:solidFill>
              <a:latin typeface="Century Gothic"/>
              <a:ea typeface="Century Gothic"/>
              <a:cs typeface="Century Gothic"/>
              <a:sym typeface="Century Gothic"/>
            </a:endParaRPr>
          </a:p>
        </p:txBody>
      </p:sp>
      <p:pic>
        <p:nvPicPr>
          <p:cNvPr id="345" name="Google Shape;345;p16"/>
          <p:cNvPicPr preferRelativeResize="0"/>
          <p:nvPr/>
        </p:nvPicPr>
        <p:blipFill>
          <a:blip r:embed="rId4">
            <a:alphaModFix/>
          </a:blip>
          <a:stretch>
            <a:fillRect/>
          </a:stretch>
        </p:blipFill>
        <p:spPr>
          <a:xfrm>
            <a:off x="6274820" y="1"/>
            <a:ext cx="5917187" cy="685800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23"/>
          <p:cNvSpPr txBox="1">
            <a:spLocks noGrp="1"/>
          </p:cNvSpPr>
          <p:nvPr>
            <p:ph type="title"/>
          </p:nvPr>
        </p:nvSpPr>
        <p:spPr>
          <a:xfrm>
            <a:off x="342900" y="428519"/>
            <a:ext cx="11506400" cy="590800"/>
          </a:xfrm>
          <a:prstGeom prst="rect">
            <a:avLst/>
          </a:prstGeom>
          <a:noFill/>
          <a:ln>
            <a:noFill/>
          </a:ln>
        </p:spPr>
        <p:txBody>
          <a:bodyPr spcFirstLastPara="1" wrap="square" lIns="121900" tIns="121900" rIns="121900" bIns="121900" anchor="ctr" anchorCtr="0">
            <a:noAutofit/>
          </a:bodyPr>
          <a:lstStyle/>
          <a:p>
            <a:pPr>
              <a:lnSpc>
                <a:spcPct val="100000"/>
              </a:lnSpc>
              <a:buClr>
                <a:srgbClr val="FFFFFF"/>
              </a:buClr>
            </a:pPr>
            <a:r>
              <a:rPr lang="en-US" sz="3467"/>
              <a:t>CNCF Structure</a:t>
            </a:r>
            <a:endParaRPr sz="3467"/>
          </a:p>
        </p:txBody>
      </p:sp>
      <p:sp>
        <p:nvSpPr>
          <p:cNvPr id="491" name="Google Shape;491;p23"/>
          <p:cNvSpPr/>
          <p:nvPr/>
        </p:nvSpPr>
        <p:spPr>
          <a:xfrm>
            <a:off x="4271375" y="1689707"/>
            <a:ext cx="2806000" cy="2806000"/>
          </a:xfrm>
          <a:prstGeom prst="ellipse">
            <a:avLst/>
          </a:prstGeom>
          <a:solidFill>
            <a:srgbClr val="1C4587"/>
          </a:solidFill>
          <a:ln>
            <a:noFill/>
          </a:ln>
        </p:spPr>
        <p:txBody>
          <a:bodyPr spcFirstLastPara="1" wrap="square" lIns="91433" tIns="45700" rIns="91433" bIns="45700" anchor="ctr" anchorCtr="0">
            <a:noAutofit/>
          </a:bodyPr>
          <a:lstStyle/>
          <a:p>
            <a:pPr algn="ctr">
              <a:buClr>
                <a:schemeClr val="lt1"/>
              </a:buClr>
            </a:pPr>
            <a:r>
              <a:rPr lang="en-US" sz="1867" b="1">
                <a:solidFill>
                  <a:schemeClr val="lt1"/>
                </a:solidFill>
                <a:latin typeface="Century Gothic"/>
                <a:ea typeface="Century Gothic"/>
                <a:cs typeface="Century Gothic"/>
                <a:sym typeface="Century Gothic"/>
              </a:rPr>
              <a:t>Technical Oversight Committee</a:t>
            </a:r>
            <a:endParaRPr sz="1867" b="1">
              <a:solidFill>
                <a:schemeClr val="lt1"/>
              </a:solidFill>
              <a:latin typeface="Century Gothic"/>
              <a:ea typeface="Century Gothic"/>
              <a:cs typeface="Century Gothic"/>
              <a:sym typeface="Century Gothic"/>
            </a:endParaRPr>
          </a:p>
        </p:txBody>
      </p:sp>
      <p:sp>
        <p:nvSpPr>
          <p:cNvPr id="492" name="Google Shape;492;p23"/>
          <p:cNvSpPr/>
          <p:nvPr/>
        </p:nvSpPr>
        <p:spPr>
          <a:xfrm>
            <a:off x="1630472" y="1604112"/>
            <a:ext cx="2891200" cy="2891200"/>
          </a:xfrm>
          <a:prstGeom prst="ellipse">
            <a:avLst/>
          </a:prstGeom>
          <a:solidFill>
            <a:srgbClr val="38761D"/>
          </a:solidFill>
          <a:ln>
            <a:noFill/>
          </a:ln>
        </p:spPr>
        <p:txBody>
          <a:bodyPr spcFirstLastPara="1" wrap="square" lIns="91433" tIns="45700" rIns="91433" bIns="45700" anchor="ctr" anchorCtr="0">
            <a:noAutofit/>
          </a:bodyPr>
          <a:lstStyle/>
          <a:p>
            <a:pPr algn="ctr">
              <a:buClr>
                <a:schemeClr val="lt1"/>
              </a:buClr>
            </a:pPr>
            <a:r>
              <a:rPr lang="en-US" sz="1867" b="1">
                <a:solidFill>
                  <a:schemeClr val="lt1"/>
                </a:solidFill>
                <a:latin typeface="Century Gothic"/>
                <a:ea typeface="Century Gothic"/>
                <a:cs typeface="Century Gothic"/>
                <a:sym typeface="Century Gothic"/>
              </a:rPr>
              <a:t>Governing Board</a:t>
            </a:r>
            <a:endParaRPr sz="1867" b="1">
              <a:solidFill>
                <a:schemeClr val="lt1"/>
              </a:solidFill>
              <a:latin typeface="Century Gothic"/>
              <a:ea typeface="Century Gothic"/>
              <a:cs typeface="Century Gothic"/>
              <a:sym typeface="Century Gothic"/>
            </a:endParaRPr>
          </a:p>
        </p:txBody>
      </p:sp>
      <p:sp>
        <p:nvSpPr>
          <p:cNvPr id="493" name="Google Shape;493;p23"/>
          <p:cNvSpPr/>
          <p:nvPr/>
        </p:nvSpPr>
        <p:spPr>
          <a:xfrm>
            <a:off x="6906017" y="1689707"/>
            <a:ext cx="2812000" cy="2812000"/>
          </a:xfrm>
          <a:prstGeom prst="ellipse">
            <a:avLst/>
          </a:prstGeom>
          <a:solidFill>
            <a:srgbClr val="CC0000"/>
          </a:solidFill>
          <a:ln>
            <a:noFill/>
          </a:ln>
        </p:spPr>
        <p:txBody>
          <a:bodyPr spcFirstLastPara="1" wrap="square" lIns="91433" tIns="45700" rIns="91433" bIns="45700" anchor="ctr" anchorCtr="0">
            <a:noAutofit/>
          </a:bodyPr>
          <a:lstStyle/>
          <a:p>
            <a:pPr algn="ctr">
              <a:buClr>
                <a:schemeClr val="lt1"/>
              </a:buClr>
            </a:pPr>
            <a:r>
              <a:rPr lang="en-US" sz="1867" b="1">
                <a:solidFill>
                  <a:schemeClr val="lt1"/>
                </a:solidFill>
                <a:latin typeface="Century Gothic"/>
                <a:ea typeface="Century Gothic"/>
                <a:cs typeface="Century Gothic"/>
                <a:sym typeface="Century Gothic"/>
              </a:rPr>
              <a:t>End User Community</a:t>
            </a:r>
            <a:endParaRPr sz="1867" b="1">
              <a:solidFill>
                <a:schemeClr val="lt1"/>
              </a:solidFill>
              <a:latin typeface="Century Gothic"/>
              <a:ea typeface="Century Gothic"/>
              <a:cs typeface="Century Gothic"/>
              <a:sym typeface="Century Gothic"/>
            </a:endParaRPr>
          </a:p>
        </p:txBody>
      </p:sp>
      <p:sp>
        <p:nvSpPr>
          <p:cNvPr id="494" name="Google Shape;494;p23"/>
          <p:cNvSpPr txBox="1"/>
          <p:nvPr/>
        </p:nvSpPr>
        <p:spPr>
          <a:xfrm>
            <a:off x="463923" y="5113272"/>
            <a:ext cx="3807600" cy="923200"/>
          </a:xfrm>
          <a:prstGeom prst="rect">
            <a:avLst/>
          </a:prstGeom>
          <a:noFill/>
          <a:ln>
            <a:noFill/>
          </a:ln>
        </p:spPr>
        <p:txBody>
          <a:bodyPr spcFirstLastPara="1" wrap="square" lIns="91433" tIns="45700" rIns="91433" bIns="45700" anchor="t" anchorCtr="0">
            <a:noAutofit/>
          </a:bodyPr>
          <a:lstStyle/>
          <a:p>
            <a:pPr marL="287859" indent="-287859">
              <a:buSzPts val="1400"/>
              <a:buFont typeface="Century Gothic"/>
              <a:buChar char="•"/>
            </a:pPr>
            <a:r>
              <a:rPr lang="en-US" sz="1867">
                <a:latin typeface="Century Gothic"/>
                <a:ea typeface="Century Gothic"/>
                <a:cs typeface="Century Gothic"/>
                <a:sym typeface="Century Gothic"/>
              </a:rPr>
              <a:t>Mainly vendors</a:t>
            </a:r>
            <a:endParaRPr sz="1467">
              <a:latin typeface="Century Gothic"/>
              <a:ea typeface="Century Gothic"/>
              <a:cs typeface="Century Gothic"/>
              <a:sym typeface="Century Gothic"/>
            </a:endParaRPr>
          </a:p>
          <a:p>
            <a:pPr marL="287859" indent="-287859">
              <a:buSzPts val="1400"/>
              <a:buFont typeface="Century Gothic"/>
              <a:buChar char="•"/>
            </a:pPr>
            <a:r>
              <a:rPr lang="en-US" sz="1867">
                <a:latin typeface="Century Gothic"/>
                <a:ea typeface="Century Gothic"/>
                <a:cs typeface="Century Gothic"/>
                <a:sym typeface="Century Gothic"/>
              </a:rPr>
              <a:t>Fund the organization</a:t>
            </a:r>
            <a:endParaRPr sz="1467">
              <a:latin typeface="Century Gothic"/>
              <a:ea typeface="Century Gothic"/>
              <a:cs typeface="Century Gothic"/>
              <a:sym typeface="Century Gothic"/>
            </a:endParaRPr>
          </a:p>
          <a:p>
            <a:pPr marL="287859" indent="-287859">
              <a:buSzPts val="1400"/>
              <a:buFont typeface="Century Gothic"/>
              <a:buChar char="•"/>
            </a:pPr>
            <a:r>
              <a:rPr lang="en-US" sz="1867">
                <a:latin typeface="Century Gothic"/>
                <a:ea typeface="Century Gothic"/>
                <a:cs typeface="Century Gothic"/>
                <a:sym typeface="Century Gothic"/>
              </a:rPr>
              <a:t>Marketing and strategic direction</a:t>
            </a:r>
            <a:endParaRPr sz="1867">
              <a:latin typeface="Century Gothic"/>
              <a:ea typeface="Century Gothic"/>
              <a:cs typeface="Century Gothic"/>
              <a:sym typeface="Century Gothic"/>
            </a:endParaRPr>
          </a:p>
        </p:txBody>
      </p:sp>
      <p:sp>
        <p:nvSpPr>
          <p:cNvPr id="495" name="Google Shape;495;p23"/>
          <p:cNvSpPr txBox="1"/>
          <p:nvPr/>
        </p:nvSpPr>
        <p:spPr>
          <a:xfrm>
            <a:off x="4144867" y="5090033"/>
            <a:ext cx="3640800" cy="923200"/>
          </a:xfrm>
          <a:prstGeom prst="rect">
            <a:avLst/>
          </a:prstGeom>
          <a:noFill/>
          <a:ln>
            <a:noFill/>
          </a:ln>
        </p:spPr>
        <p:txBody>
          <a:bodyPr spcFirstLastPara="1" wrap="square" lIns="91433" tIns="45700" rIns="91433" bIns="45700" anchor="t" anchorCtr="0">
            <a:noAutofit/>
          </a:bodyPr>
          <a:lstStyle/>
          <a:p>
            <a:pPr marL="287859" indent="-287859">
              <a:buSzPts val="1400"/>
              <a:buFont typeface="Century Gothic"/>
              <a:buChar char="•"/>
            </a:pPr>
            <a:r>
              <a:rPr lang="en-US" sz="1867">
                <a:latin typeface="Century Gothic"/>
                <a:ea typeface="Century Gothic"/>
                <a:cs typeface="Century Gothic"/>
                <a:sym typeface="Century Gothic"/>
              </a:rPr>
              <a:t>9 top technical architects</a:t>
            </a:r>
            <a:endParaRPr sz="1467">
              <a:latin typeface="Century Gothic"/>
              <a:ea typeface="Century Gothic"/>
              <a:cs typeface="Century Gothic"/>
              <a:sym typeface="Century Gothic"/>
            </a:endParaRPr>
          </a:p>
          <a:p>
            <a:pPr marL="287859" indent="-287859">
              <a:buSzPts val="1400"/>
              <a:buFont typeface="Century Gothic"/>
              <a:buChar char="•"/>
            </a:pPr>
            <a:r>
              <a:rPr lang="en-US" sz="1867">
                <a:latin typeface="Century Gothic"/>
                <a:ea typeface="Century Gothic"/>
                <a:cs typeface="Century Gothic"/>
                <a:sym typeface="Century Gothic"/>
              </a:rPr>
              <a:t>Admit new projects</a:t>
            </a:r>
            <a:endParaRPr sz="1467">
              <a:latin typeface="Century Gothic"/>
              <a:ea typeface="Century Gothic"/>
              <a:cs typeface="Century Gothic"/>
              <a:sym typeface="Century Gothic"/>
            </a:endParaRPr>
          </a:p>
          <a:p>
            <a:pPr marL="287859" indent="-287859">
              <a:buSzPts val="1400"/>
              <a:buFont typeface="Century Gothic"/>
              <a:buChar char="•"/>
            </a:pPr>
            <a:r>
              <a:rPr lang="en-US" sz="1867">
                <a:solidFill>
                  <a:schemeClr val="dk1"/>
                </a:solidFill>
                <a:latin typeface="Century Gothic"/>
                <a:ea typeface="Century Gothic"/>
                <a:cs typeface="Century Gothic"/>
                <a:sym typeface="Century Gothic"/>
              </a:rPr>
              <a:t>Acts as a resource to projects</a:t>
            </a:r>
            <a:endParaRPr sz="1867">
              <a:latin typeface="Century Gothic"/>
              <a:ea typeface="Century Gothic"/>
              <a:cs typeface="Century Gothic"/>
              <a:sym typeface="Century Gothic"/>
            </a:endParaRPr>
          </a:p>
        </p:txBody>
      </p:sp>
      <p:sp>
        <p:nvSpPr>
          <p:cNvPr id="496" name="Google Shape;496;p23"/>
          <p:cNvSpPr txBox="1"/>
          <p:nvPr/>
        </p:nvSpPr>
        <p:spPr>
          <a:xfrm>
            <a:off x="7566400" y="5101633"/>
            <a:ext cx="4897600" cy="923200"/>
          </a:xfrm>
          <a:prstGeom prst="rect">
            <a:avLst/>
          </a:prstGeom>
          <a:noFill/>
          <a:ln>
            <a:noFill/>
          </a:ln>
        </p:spPr>
        <p:txBody>
          <a:bodyPr spcFirstLastPara="1" wrap="square" lIns="91433" tIns="45700" rIns="91433" bIns="45700" anchor="t" anchorCtr="0">
            <a:noAutofit/>
          </a:bodyPr>
          <a:lstStyle/>
          <a:p>
            <a:pPr marL="287859" indent="-287859">
              <a:buSzPts val="1400"/>
              <a:buFont typeface="Century Gothic"/>
              <a:buChar char="•"/>
            </a:pPr>
            <a:r>
              <a:rPr lang="en-US" sz="1867">
                <a:latin typeface="Century Gothic"/>
                <a:ea typeface="Century Gothic"/>
                <a:cs typeface="Century Gothic"/>
                <a:sym typeface="Century Gothic"/>
              </a:rPr>
              <a:t>Real end users of these technologies</a:t>
            </a:r>
            <a:endParaRPr sz="1467">
              <a:latin typeface="Century Gothic"/>
              <a:ea typeface="Century Gothic"/>
              <a:cs typeface="Century Gothic"/>
              <a:sym typeface="Century Gothic"/>
            </a:endParaRPr>
          </a:p>
          <a:p>
            <a:pPr marL="287859" indent="-287859">
              <a:buSzPts val="1400"/>
              <a:buFont typeface="Century Gothic"/>
              <a:buChar char="•"/>
            </a:pPr>
            <a:r>
              <a:rPr lang="en-US" sz="1867">
                <a:latin typeface="Century Gothic"/>
                <a:ea typeface="Century Gothic"/>
                <a:cs typeface="Century Gothic"/>
                <a:sym typeface="Century Gothic"/>
              </a:rPr>
              <a:t>Communicate back requirements</a:t>
            </a:r>
            <a:endParaRPr sz="1467">
              <a:latin typeface="Century Gothic"/>
              <a:ea typeface="Century Gothic"/>
              <a:cs typeface="Century Gothic"/>
              <a:sym typeface="Century Gothic"/>
            </a:endParaRPr>
          </a:p>
          <a:p>
            <a:pPr marL="287859" indent="-287859">
              <a:buSzPts val="1400"/>
              <a:buFont typeface="Century Gothic"/>
              <a:buChar char="•"/>
            </a:pPr>
            <a:r>
              <a:rPr lang="en-US" sz="1867">
                <a:latin typeface="Century Gothic"/>
                <a:ea typeface="Century Gothic"/>
                <a:cs typeface="Century Gothic"/>
                <a:sym typeface="Century Gothic"/>
              </a:rPr>
              <a:t>And good and bad experiences</a:t>
            </a:r>
            <a:endParaRPr sz="1867">
              <a:latin typeface="Century Gothic"/>
              <a:ea typeface="Century Gothic"/>
              <a:cs typeface="Century Gothic"/>
              <a:sym typeface="Century Gothic"/>
            </a:endParaRPr>
          </a:p>
        </p:txBody>
      </p:sp>
      <p:sp>
        <p:nvSpPr>
          <p:cNvPr id="497" name="Google Shape;497;p23"/>
          <p:cNvSpPr/>
          <p:nvPr/>
        </p:nvSpPr>
        <p:spPr>
          <a:xfrm>
            <a:off x="1776700" y="3910300"/>
            <a:ext cx="2448800" cy="1304400"/>
          </a:xfrm>
          <a:prstGeom prst="ellipse">
            <a:avLst/>
          </a:prstGeom>
          <a:solidFill>
            <a:srgbClr val="F1C232"/>
          </a:solidFill>
          <a:ln>
            <a:noFill/>
          </a:ln>
        </p:spPr>
        <p:txBody>
          <a:bodyPr spcFirstLastPara="1" wrap="square" lIns="91433" tIns="45700" rIns="91433" bIns="45700" anchor="ctr" anchorCtr="0">
            <a:noAutofit/>
          </a:bodyPr>
          <a:lstStyle/>
          <a:p>
            <a:pPr algn="ctr">
              <a:buClr>
                <a:srgbClr val="FFFFFF"/>
              </a:buClr>
            </a:pPr>
            <a:r>
              <a:rPr lang="en-US" sz="1867" b="1">
                <a:solidFill>
                  <a:srgbClr val="FFFFFF"/>
                </a:solidFill>
                <a:latin typeface="Century Gothic"/>
                <a:ea typeface="Century Gothic"/>
                <a:cs typeface="Century Gothic"/>
                <a:sym typeface="Century Gothic"/>
              </a:rPr>
              <a:t>Marketing Committee</a:t>
            </a:r>
            <a:endParaRPr sz="1867" b="1">
              <a:solidFill>
                <a:srgbClr val="FFFFFF"/>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B0DE42-7F81-4C38-801B-BE91F9F458BB}"/>
              </a:ext>
            </a:extLst>
          </p:cNvPr>
          <p:cNvSpPr>
            <a:spLocks noGrp="1"/>
          </p:cNvSpPr>
          <p:nvPr>
            <p:ph type="title"/>
          </p:nvPr>
        </p:nvSpPr>
        <p:spPr/>
        <p:txBody>
          <a:bodyPr/>
          <a:lstStyle/>
          <a:p>
            <a:r>
              <a:rPr lang="en-US" dirty="0"/>
              <a:t>CNCF Telecom User Group (TUG)</a:t>
            </a:r>
            <a:endParaRPr lang="hu-HU" dirty="0"/>
          </a:p>
        </p:txBody>
      </p:sp>
      <p:sp>
        <p:nvSpPr>
          <p:cNvPr id="4" name="Text Placeholder 3">
            <a:extLst>
              <a:ext uri="{FF2B5EF4-FFF2-40B4-BE49-F238E27FC236}">
                <a16:creationId xmlns:a16="http://schemas.microsoft.com/office/drawing/2014/main" id="{4EA001DB-CB4A-4858-A619-EF0063A45182}"/>
              </a:ext>
            </a:extLst>
          </p:cNvPr>
          <p:cNvSpPr>
            <a:spLocks noGrp="1"/>
          </p:cNvSpPr>
          <p:nvPr>
            <p:ph type="body" idx="1"/>
          </p:nvPr>
        </p:nvSpPr>
        <p:spPr/>
        <p:txBody>
          <a:bodyPr/>
          <a:lstStyle/>
          <a:p>
            <a:r>
              <a:rPr lang="en-US" dirty="0"/>
              <a:t>CNCF has </a:t>
            </a:r>
            <a:r>
              <a:rPr lang="en-US"/>
              <a:t>launced </a:t>
            </a:r>
            <a:r>
              <a:rPr lang="en-US" dirty="0"/>
              <a:t>the Telecom User Group (TUG) for operators and their vendors who are using or aiming to use cloud native technologies in their networks.</a:t>
            </a:r>
          </a:p>
          <a:p>
            <a:r>
              <a:rPr lang="en-US" dirty="0"/>
              <a:t>The TUG will operate in a similar capacity to CNCF's End User Community (since operators have never been included in CNCF's definition of end users). Unlike the End User Community, telecom vendors are also encouraged to participate in the TUG.</a:t>
            </a:r>
          </a:p>
          <a:p>
            <a:r>
              <a:rPr lang="en-US" dirty="0"/>
              <a:t>The TUG is not expected to do software development, but may write up requirements, best practices, gap analysis, or similar documents.</a:t>
            </a:r>
          </a:p>
          <a:p>
            <a:pPr fontAlgn="base"/>
            <a:r>
              <a:rPr lang="en-US" dirty="0"/>
              <a:t>We're planning to present the TUG in a birds-of-a-feather (</a:t>
            </a:r>
            <a:r>
              <a:rPr lang="en-US" dirty="0" err="1"/>
              <a:t>BoF</a:t>
            </a:r>
            <a:r>
              <a:rPr lang="en-US" dirty="0"/>
              <a:t>) in </a:t>
            </a:r>
            <a:r>
              <a:rPr lang="en-US" u="sng" dirty="0">
                <a:hlinkClick r:id="rId2"/>
              </a:rPr>
              <a:t>San Diego</a:t>
            </a:r>
            <a:r>
              <a:rPr lang="en-US" dirty="0"/>
              <a:t> </a:t>
            </a:r>
          </a:p>
          <a:p>
            <a:pPr fontAlgn="base"/>
            <a:r>
              <a:rPr lang="en-US" dirty="0"/>
              <a:t>We have twice-a-month </a:t>
            </a:r>
            <a:r>
              <a:rPr lang="en-US" u="sng" dirty="0">
                <a:hlinkClick r:id="rId3"/>
              </a:rPr>
              <a:t>Zoom calls</a:t>
            </a:r>
            <a:r>
              <a:rPr lang="en-US" dirty="0"/>
              <a:t>.</a:t>
            </a:r>
          </a:p>
        </p:txBody>
      </p:sp>
      <p:pic>
        <p:nvPicPr>
          <p:cNvPr id="5" name="Picture 4">
            <a:extLst>
              <a:ext uri="{FF2B5EF4-FFF2-40B4-BE49-F238E27FC236}">
                <a16:creationId xmlns:a16="http://schemas.microsoft.com/office/drawing/2014/main" id="{53E6802C-8D11-4F5A-B3E0-CA639A688393}"/>
              </a:ext>
            </a:extLst>
          </p:cNvPr>
          <p:cNvPicPr>
            <a:picLocks noChangeAspect="1"/>
          </p:cNvPicPr>
          <p:nvPr/>
        </p:nvPicPr>
        <p:blipFill>
          <a:blip r:embed="rId4"/>
          <a:stretch>
            <a:fillRect/>
          </a:stretch>
        </p:blipFill>
        <p:spPr>
          <a:xfrm>
            <a:off x="10992502" y="269410"/>
            <a:ext cx="856598" cy="749808"/>
          </a:xfrm>
          <a:prstGeom prst="rect">
            <a:avLst/>
          </a:prstGeom>
        </p:spPr>
      </p:pic>
      <p:sp>
        <p:nvSpPr>
          <p:cNvPr id="6" name="TextBox 5">
            <a:extLst>
              <a:ext uri="{FF2B5EF4-FFF2-40B4-BE49-F238E27FC236}">
                <a16:creationId xmlns:a16="http://schemas.microsoft.com/office/drawing/2014/main" id="{0DBFD595-EDE4-466B-8DCF-CF3FC47C8772}"/>
              </a:ext>
            </a:extLst>
          </p:cNvPr>
          <p:cNvSpPr txBox="1"/>
          <p:nvPr/>
        </p:nvSpPr>
        <p:spPr>
          <a:xfrm>
            <a:off x="10122408" y="723868"/>
            <a:ext cx="963725" cy="276999"/>
          </a:xfrm>
          <a:prstGeom prst="rect">
            <a:avLst/>
          </a:prstGeom>
          <a:noFill/>
        </p:spPr>
        <p:txBody>
          <a:bodyPr wrap="none" rtlCol="0">
            <a:spAutoFit/>
          </a:bodyPr>
          <a:lstStyle/>
          <a:p>
            <a:r>
              <a:rPr lang="en-US" sz="600" dirty="0"/>
              <a:t>Not a final logo</a:t>
            </a:r>
          </a:p>
          <a:p>
            <a:r>
              <a:rPr lang="en-US" sz="600" dirty="0"/>
              <a:t>Design by Alex </a:t>
            </a:r>
            <a:r>
              <a:rPr lang="en-US" sz="600" dirty="0" err="1"/>
              <a:t>Contini</a:t>
            </a:r>
            <a:endParaRPr lang="hu-HU" sz="600" dirty="0"/>
          </a:p>
        </p:txBody>
      </p:sp>
    </p:spTree>
    <p:extLst>
      <p:ext uri="{BB962C8B-B14F-4D97-AF65-F5344CB8AC3E}">
        <p14:creationId xmlns:p14="http://schemas.microsoft.com/office/powerpoint/2010/main" val="1031620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B0DE42-7F81-4C38-801B-BE91F9F458BB}"/>
              </a:ext>
            </a:extLst>
          </p:cNvPr>
          <p:cNvSpPr>
            <a:spLocks noGrp="1"/>
          </p:cNvSpPr>
          <p:nvPr>
            <p:ph type="title"/>
          </p:nvPr>
        </p:nvSpPr>
        <p:spPr/>
        <p:txBody>
          <a:bodyPr/>
          <a:lstStyle/>
          <a:p>
            <a:r>
              <a:rPr lang="en-US" dirty="0"/>
              <a:t>CNCF Telecom User Group (TUG)</a:t>
            </a:r>
            <a:endParaRPr lang="hu-HU" dirty="0"/>
          </a:p>
        </p:txBody>
      </p:sp>
      <p:sp>
        <p:nvSpPr>
          <p:cNvPr id="4" name="Text Placeholder 3">
            <a:extLst>
              <a:ext uri="{FF2B5EF4-FFF2-40B4-BE49-F238E27FC236}">
                <a16:creationId xmlns:a16="http://schemas.microsoft.com/office/drawing/2014/main" id="{4EA001DB-CB4A-4858-A619-EF0063A45182}"/>
              </a:ext>
            </a:extLst>
          </p:cNvPr>
          <p:cNvSpPr>
            <a:spLocks noGrp="1"/>
          </p:cNvSpPr>
          <p:nvPr>
            <p:ph type="body" idx="1"/>
          </p:nvPr>
        </p:nvSpPr>
        <p:spPr/>
        <p:txBody>
          <a:bodyPr/>
          <a:lstStyle/>
          <a:p>
            <a:r>
              <a:rPr lang="en-US" dirty="0"/>
              <a:t>Starting point: </a:t>
            </a:r>
            <a:r>
              <a:rPr lang="en-US" dirty="0">
                <a:hlinkClick r:id="rId2"/>
              </a:rPr>
              <a:t>https://github.com/cncf/telecom-user-group</a:t>
            </a:r>
            <a:endParaRPr lang="en-US" dirty="0"/>
          </a:p>
          <a:p>
            <a:r>
              <a:rPr lang="en-US" dirty="0"/>
              <a:t>Meetings: </a:t>
            </a:r>
          </a:p>
          <a:p>
            <a:pPr lvl="1"/>
            <a:r>
              <a:rPr lang="en-US" dirty="0"/>
              <a:t>first Monday of the month at 3:00PM UTC (8AM Pacific Time) and the third Monday of the month at 11:00 UTC (7pm China Standard Time)</a:t>
            </a:r>
          </a:p>
          <a:p>
            <a:pPr lvl="1"/>
            <a:r>
              <a:rPr lang="en-US" dirty="0">
                <a:hlinkClick r:id="rId3"/>
              </a:rPr>
              <a:t>Minutes</a:t>
            </a:r>
            <a:endParaRPr lang="en-US" dirty="0"/>
          </a:p>
          <a:p>
            <a:endParaRPr lang="en-US" dirty="0"/>
          </a:p>
          <a:p>
            <a:r>
              <a:rPr lang="en-US" dirty="0"/>
              <a:t>Comms: </a:t>
            </a:r>
          </a:p>
          <a:p>
            <a:pPr lvl="1"/>
            <a:r>
              <a:rPr lang="en-US" dirty="0"/>
              <a:t>     : </a:t>
            </a:r>
            <a:r>
              <a:rPr lang="en-US" dirty="0">
                <a:hlinkClick r:id="rId4"/>
              </a:rPr>
              <a:t>https://lists.cncf.io/g/telecom-user-group/join</a:t>
            </a:r>
            <a:endParaRPr lang="en-US" dirty="0"/>
          </a:p>
          <a:p>
            <a:pPr lvl="1"/>
            <a:r>
              <a:rPr lang="en-US" dirty="0"/>
              <a:t>      : </a:t>
            </a:r>
            <a:r>
              <a:rPr lang="pt-BR" dirty="0">
                <a:hlinkClick r:id="rId5"/>
              </a:rPr>
              <a:t>https://slack.cncf.io/</a:t>
            </a:r>
            <a:r>
              <a:rPr lang="pt-BR" dirty="0"/>
              <a:t> - #</a:t>
            </a:r>
            <a:r>
              <a:rPr lang="pt-BR" dirty="0" err="1"/>
              <a:t>tug</a:t>
            </a:r>
            <a:endParaRPr lang="pt-BR" dirty="0"/>
          </a:p>
          <a:p>
            <a:pPr lvl="1"/>
            <a:endParaRPr lang="pt-BR" dirty="0"/>
          </a:p>
          <a:p>
            <a:pPr lvl="1"/>
            <a:endParaRPr lang="hu-HU" dirty="0"/>
          </a:p>
        </p:txBody>
      </p:sp>
      <p:pic>
        <p:nvPicPr>
          <p:cNvPr id="5" name="Picture 4">
            <a:extLst>
              <a:ext uri="{FF2B5EF4-FFF2-40B4-BE49-F238E27FC236}">
                <a16:creationId xmlns:a16="http://schemas.microsoft.com/office/drawing/2014/main" id="{B8B73EED-40F8-4034-80ED-964B7994366D}"/>
              </a:ext>
            </a:extLst>
          </p:cNvPr>
          <p:cNvPicPr>
            <a:picLocks noChangeAspect="1"/>
          </p:cNvPicPr>
          <p:nvPr/>
        </p:nvPicPr>
        <p:blipFill>
          <a:blip r:embed="rId6"/>
          <a:stretch>
            <a:fillRect/>
          </a:stretch>
        </p:blipFill>
        <p:spPr>
          <a:xfrm>
            <a:off x="10992502" y="269410"/>
            <a:ext cx="856598" cy="749808"/>
          </a:xfrm>
          <a:prstGeom prst="rect">
            <a:avLst/>
          </a:prstGeom>
        </p:spPr>
      </p:pic>
      <p:sp>
        <p:nvSpPr>
          <p:cNvPr id="6" name="TextBox 5">
            <a:extLst>
              <a:ext uri="{FF2B5EF4-FFF2-40B4-BE49-F238E27FC236}">
                <a16:creationId xmlns:a16="http://schemas.microsoft.com/office/drawing/2014/main" id="{04457536-5267-4864-B93C-7D6F73202B6B}"/>
              </a:ext>
            </a:extLst>
          </p:cNvPr>
          <p:cNvSpPr txBox="1"/>
          <p:nvPr/>
        </p:nvSpPr>
        <p:spPr>
          <a:xfrm>
            <a:off x="10122408" y="723868"/>
            <a:ext cx="963725" cy="276999"/>
          </a:xfrm>
          <a:prstGeom prst="rect">
            <a:avLst/>
          </a:prstGeom>
          <a:noFill/>
        </p:spPr>
        <p:txBody>
          <a:bodyPr wrap="none" rtlCol="0">
            <a:spAutoFit/>
          </a:bodyPr>
          <a:lstStyle/>
          <a:p>
            <a:r>
              <a:rPr lang="en-US" sz="600" dirty="0"/>
              <a:t>Not a final logo</a:t>
            </a:r>
          </a:p>
          <a:p>
            <a:r>
              <a:rPr lang="en-US" sz="600" dirty="0"/>
              <a:t>Design by Alex </a:t>
            </a:r>
            <a:r>
              <a:rPr lang="en-US" sz="600" dirty="0" err="1"/>
              <a:t>Contini</a:t>
            </a:r>
            <a:endParaRPr lang="hu-HU" sz="600" dirty="0"/>
          </a:p>
        </p:txBody>
      </p:sp>
      <p:pic>
        <p:nvPicPr>
          <p:cNvPr id="2" name="Picture 1">
            <a:extLst>
              <a:ext uri="{FF2B5EF4-FFF2-40B4-BE49-F238E27FC236}">
                <a16:creationId xmlns:a16="http://schemas.microsoft.com/office/drawing/2014/main" id="{8293E24D-18B7-48D9-A495-045657685EE8}"/>
              </a:ext>
            </a:extLst>
          </p:cNvPr>
          <p:cNvPicPr>
            <a:picLocks noChangeAspect="1"/>
          </p:cNvPicPr>
          <p:nvPr/>
        </p:nvPicPr>
        <p:blipFill>
          <a:blip r:embed="rId7"/>
          <a:stretch>
            <a:fillRect/>
          </a:stretch>
        </p:blipFill>
        <p:spPr>
          <a:xfrm>
            <a:off x="1194960" y="3968496"/>
            <a:ext cx="500490" cy="422950"/>
          </a:xfrm>
          <a:prstGeom prst="rect">
            <a:avLst/>
          </a:prstGeom>
        </p:spPr>
      </p:pic>
      <p:pic>
        <p:nvPicPr>
          <p:cNvPr id="1026" name="Picture 2" descr="https://data.junkee.com/wp-content/uploads/2019/03/slack.jpg">
            <a:extLst>
              <a:ext uri="{FF2B5EF4-FFF2-40B4-BE49-F238E27FC236}">
                <a16:creationId xmlns:a16="http://schemas.microsoft.com/office/drawing/2014/main" id="{5CF0BF71-5CA5-420F-9308-D0F40846C9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30952" y="4391446"/>
            <a:ext cx="634115" cy="42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9239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B0DE42-7F81-4C38-801B-BE91F9F458BB}"/>
              </a:ext>
            </a:extLst>
          </p:cNvPr>
          <p:cNvSpPr>
            <a:spLocks noGrp="1"/>
          </p:cNvSpPr>
          <p:nvPr>
            <p:ph type="title"/>
          </p:nvPr>
        </p:nvSpPr>
        <p:spPr/>
        <p:txBody>
          <a:bodyPr/>
          <a:lstStyle/>
          <a:p>
            <a:r>
              <a:rPr lang="en-US" dirty="0"/>
              <a:t>CNCF TUG Work items</a:t>
            </a:r>
            <a:endParaRPr lang="hu-HU" dirty="0"/>
          </a:p>
        </p:txBody>
      </p:sp>
      <p:sp>
        <p:nvSpPr>
          <p:cNvPr id="4" name="Text Placeholder 3">
            <a:extLst>
              <a:ext uri="{FF2B5EF4-FFF2-40B4-BE49-F238E27FC236}">
                <a16:creationId xmlns:a16="http://schemas.microsoft.com/office/drawing/2014/main" id="{4EA001DB-CB4A-4858-A619-EF0063A45182}"/>
              </a:ext>
            </a:extLst>
          </p:cNvPr>
          <p:cNvSpPr>
            <a:spLocks noGrp="1"/>
          </p:cNvSpPr>
          <p:nvPr>
            <p:ph type="body" idx="1"/>
          </p:nvPr>
        </p:nvSpPr>
        <p:spPr/>
        <p:txBody>
          <a:bodyPr/>
          <a:lstStyle/>
          <a:p>
            <a:r>
              <a:rPr lang="en-US" dirty="0"/>
              <a:t>Whitepaper</a:t>
            </a:r>
          </a:p>
          <a:p>
            <a:pPr lvl="1"/>
            <a:r>
              <a:rPr lang="en-US" dirty="0">
                <a:hlinkClick r:id="rId2"/>
              </a:rPr>
              <a:t>Deploying Cloud Native Network Functions in a telecom service provider ecosystem</a:t>
            </a:r>
            <a:endParaRPr lang="en-US" dirty="0"/>
          </a:p>
          <a:p>
            <a:pPr lvl="2"/>
            <a:r>
              <a:rPr lang="en-US" dirty="0"/>
              <a:t>Definition of CNF</a:t>
            </a:r>
          </a:p>
          <a:p>
            <a:pPr lvl="2"/>
            <a:r>
              <a:rPr lang="en-US" dirty="0"/>
              <a:t>Characteristics of a telecom deployment</a:t>
            </a:r>
          </a:p>
          <a:p>
            <a:pPr lvl="2"/>
            <a:r>
              <a:rPr lang="en-US" dirty="0"/>
              <a:t>Concept of a vanilla K8s-based CaaS</a:t>
            </a:r>
          </a:p>
          <a:p>
            <a:pPr lvl="2"/>
            <a:r>
              <a:rPr lang="en-US" dirty="0"/>
              <a:t>The ideal CNF</a:t>
            </a:r>
          </a:p>
          <a:p>
            <a:pPr lvl="2"/>
            <a:r>
              <a:rPr lang="en-US" dirty="0"/>
              <a:t>Best Practices</a:t>
            </a:r>
          </a:p>
          <a:p>
            <a:r>
              <a:rPr lang="en-US" dirty="0"/>
              <a:t>Actual experimenting</a:t>
            </a:r>
          </a:p>
          <a:p>
            <a:pPr lvl="1"/>
            <a:r>
              <a:rPr lang="en-US" dirty="0"/>
              <a:t>Using the </a:t>
            </a:r>
            <a:r>
              <a:rPr lang="en-US" dirty="0">
                <a:hlinkClick r:id="rId3"/>
              </a:rPr>
              <a:t>CNF Testbed</a:t>
            </a:r>
            <a:endParaRPr lang="en-US" dirty="0"/>
          </a:p>
          <a:p>
            <a:pPr lvl="1"/>
            <a:endParaRPr lang="hu-HU" dirty="0"/>
          </a:p>
        </p:txBody>
      </p:sp>
      <p:pic>
        <p:nvPicPr>
          <p:cNvPr id="5" name="Picture 4">
            <a:extLst>
              <a:ext uri="{FF2B5EF4-FFF2-40B4-BE49-F238E27FC236}">
                <a16:creationId xmlns:a16="http://schemas.microsoft.com/office/drawing/2014/main" id="{53E6802C-8D11-4F5A-B3E0-CA639A688393}"/>
              </a:ext>
            </a:extLst>
          </p:cNvPr>
          <p:cNvPicPr>
            <a:picLocks noChangeAspect="1"/>
          </p:cNvPicPr>
          <p:nvPr/>
        </p:nvPicPr>
        <p:blipFill>
          <a:blip r:embed="rId4"/>
          <a:stretch>
            <a:fillRect/>
          </a:stretch>
        </p:blipFill>
        <p:spPr>
          <a:xfrm>
            <a:off x="10992502" y="269410"/>
            <a:ext cx="856598" cy="749808"/>
          </a:xfrm>
          <a:prstGeom prst="rect">
            <a:avLst/>
          </a:prstGeom>
        </p:spPr>
      </p:pic>
      <p:sp>
        <p:nvSpPr>
          <p:cNvPr id="6" name="TextBox 5">
            <a:extLst>
              <a:ext uri="{FF2B5EF4-FFF2-40B4-BE49-F238E27FC236}">
                <a16:creationId xmlns:a16="http://schemas.microsoft.com/office/drawing/2014/main" id="{0DBFD595-EDE4-466B-8DCF-CF3FC47C8772}"/>
              </a:ext>
            </a:extLst>
          </p:cNvPr>
          <p:cNvSpPr txBox="1"/>
          <p:nvPr/>
        </p:nvSpPr>
        <p:spPr>
          <a:xfrm>
            <a:off x="10122408" y="723868"/>
            <a:ext cx="963725" cy="276999"/>
          </a:xfrm>
          <a:prstGeom prst="rect">
            <a:avLst/>
          </a:prstGeom>
          <a:noFill/>
        </p:spPr>
        <p:txBody>
          <a:bodyPr wrap="none" rtlCol="0">
            <a:spAutoFit/>
          </a:bodyPr>
          <a:lstStyle/>
          <a:p>
            <a:r>
              <a:rPr lang="en-US" sz="600" dirty="0"/>
              <a:t>Not a final logo</a:t>
            </a:r>
          </a:p>
          <a:p>
            <a:r>
              <a:rPr lang="en-US" sz="600" dirty="0"/>
              <a:t>Design by Alex </a:t>
            </a:r>
            <a:r>
              <a:rPr lang="en-US" sz="600" dirty="0" err="1"/>
              <a:t>Contini</a:t>
            </a:r>
            <a:endParaRPr lang="hu-HU" sz="600" dirty="0"/>
          </a:p>
        </p:txBody>
      </p:sp>
    </p:spTree>
    <p:extLst>
      <p:ext uri="{BB962C8B-B14F-4D97-AF65-F5344CB8AC3E}">
        <p14:creationId xmlns:p14="http://schemas.microsoft.com/office/powerpoint/2010/main" val="1993155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B0DE42-7F81-4C38-801B-BE91F9F458BB}"/>
              </a:ext>
            </a:extLst>
          </p:cNvPr>
          <p:cNvSpPr>
            <a:spLocks noGrp="1"/>
          </p:cNvSpPr>
          <p:nvPr>
            <p:ph type="title"/>
          </p:nvPr>
        </p:nvSpPr>
        <p:spPr/>
        <p:txBody>
          <a:bodyPr/>
          <a:lstStyle/>
          <a:p>
            <a:r>
              <a:rPr lang="en-US" dirty="0"/>
              <a:t>Collaboration between CNTT and CNCF TUG</a:t>
            </a:r>
            <a:endParaRPr lang="hu-HU" dirty="0"/>
          </a:p>
        </p:txBody>
      </p:sp>
      <p:sp>
        <p:nvSpPr>
          <p:cNvPr id="4" name="Text Placeholder 3">
            <a:extLst>
              <a:ext uri="{FF2B5EF4-FFF2-40B4-BE49-F238E27FC236}">
                <a16:creationId xmlns:a16="http://schemas.microsoft.com/office/drawing/2014/main" id="{4EA001DB-CB4A-4858-A619-EF0063A45182}"/>
              </a:ext>
            </a:extLst>
          </p:cNvPr>
          <p:cNvSpPr>
            <a:spLocks noGrp="1"/>
          </p:cNvSpPr>
          <p:nvPr>
            <p:ph type="body" idx="1"/>
          </p:nvPr>
        </p:nvSpPr>
        <p:spPr/>
        <p:txBody>
          <a:bodyPr/>
          <a:lstStyle/>
          <a:p>
            <a:r>
              <a:rPr lang="en-US" dirty="0"/>
              <a:t>People/participation</a:t>
            </a:r>
          </a:p>
          <a:p>
            <a:pPr lvl="1"/>
            <a:r>
              <a:rPr lang="en-US" dirty="0"/>
              <a:t>There are overlaps in the participation lists</a:t>
            </a:r>
          </a:p>
          <a:p>
            <a:pPr lvl="1"/>
            <a:r>
              <a:rPr lang="en-US" dirty="0"/>
              <a:t>I can volunteer to provide upgrades of the two teams activities regularly</a:t>
            </a:r>
          </a:p>
          <a:p>
            <a:r>
              <a:rPr lang="en-US" dirty="0"/>
              <a:t>Is there a need for some more formal collaboration?</a:t>
            </a:r>
          </a:p>
          <a:p>
            <a:pPr lvl="1"/>
            <a:endParaRPr lang="en-US" dirty="0"/>
          </a:p>
          <a:p>
            <a:pPr lvl="1"/>
            <a:endParaRPr lang="hu-HU" dirty="0"/>
          </a:p>
        </p:txBody>
      </p:sp>
    </p:spTree>
    <p:extLst>
      <p:ext uri="{BB962C8B-B14F-4D97-AF65-F5344CB8AC3E}">
        <p14:creationId xmlns:p14="http://schemas.microsoft.com/office/powerpoint/2010/main" val="3754029604"/>
      </p:ext>
    </p:extLst>
  </p:cSld>
  <p:clrMapOvr>
    <a:masterClrMapping/>
  </p:clrMapOvr>
</p:sld>
</file>

<file path=ppt/theme/theme1.xml><?xml version="1.0" encoding="utf-8"?>
<a:theme xmlns:a="http://schemas.openxmlformats.org/drawingml/2006/main" name="CNCF 2019">
  <a:themeElements>
    <a:clrScheme name="CNCF">
      <a:dk1>
        <a:srgbClr val="000000"/>
      </a:dk1>
      <a:lt1>
        <a:srgbClr val="FFFFFF"/>
      </a:lt1>
      <a:dk2>
        <a:srgbClr val="3F4749"/>
      </a:dk2>
      <a:lt2>
        <a:srgbClr val="CCD8DB"/>
      </a:lt2>
      <a:accent1>
        <a:srgbClr val="DF156C"/>
      </a:accent1>
      <a:accent2>
        <a:srgbClr val="252A60"/>
      </a:accent2>
      <a:accent3>
        <a:srgbClr val="515EA1"/>
      </a:accent3>
      <a:accent4>
        <a:srgbClr val="3EB8C1"/>
      </a:accent4>
      <a:accent5>
        <a:srgbClr val="9FABD7"/>
      </a:accent5>
      <a:accent6>
        <a:srgbClr val="283235"/>
      </a:accent6>
      <a:hlink>
        <a:srgbClr val="515EA1"/>
      </a:hlink>
      <a:folHlink>
        <a:srgbClr val="515EA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537</Words>
  <Application>Microsoft Office PowerPoint</Application>
  <PresentationFormat>Widescreen</PresentationFormat>
  <Paragraphs>118</Paragraphs>
  <Slides>11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Century Gothic</vt:lpstr>
      <vt:lpstr>Arial</vt:lpstr>
      <vt:lpstr>Helvetica Neue</vt:lpstr>
      <vt:lpstr>Calibri</vt:lpstr>
      <vt:lpstr>CNCF 2019</vt:lpstr>
      <vt:lpstr>CNCF Telecom Users Group</vt:lpstr>
      <vt:lpstr>Cloud Native Computing Foundation</vt:lpstr>
      <vt:lpstr>From Virtualization to Cloud Native</vt:lpstr>
      <vt:lpstr>PowerPoint Presentation</vt:lpstr>
      <vt:lpstr>CNCF Structure</vt:lpstr>
      <vt:lpstr>CNCF Telecom User Group (TUG)</vt:lpstr>
      <vt:lpstr>CNCF Telecom User Group (TUG)</vt:lpstr>
      <vt:lpstr>CNCF TUG Work items</vt:lpstr>
      <vt:lpstr>Collaboration between CNTT and CNCF TUG</vt:lpstr>
      <vt:lpstr>Q&amp;A</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CNCF Telecom Users Group</dc:title>
  <cp:lastModifiedBy>Csatari_499r5</cp:lastModifiedBy>
  <cp:revision>5</cp:revision>
  <dcterms:modified xsi:type="dcterms:W3CDTF">2019-09-13T06:04:16Z</dcterms:modified>
</cp:coreProperties>
</file>