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sldIdLst>
    <p:sldId id="504" r:id="rId2"/>
    <p:sldId id="569" r:id="rId3"/>
    <p:sldId id="575" r:id="rId4"/>
    <p:sldId id="576" r:id="rId5"/>
    <p:sldId id="571" r:id="rId6"/>
    <p:sldId id="54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  <a:srgbClr val="FFFF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9D4A8A-F8BA-4F7F-98CA-0ED97BFDD129}" v="490" dt="2019-03-18T11:10:41.2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32" autoAdjust="0"/>
    <p:restoredTop sz="91914" autoAdjust="0"/>
  </p:normalViewPr>
  <p:slideViewPr>
    <p:cSldViewPr snapToGrid="0" snapToObjects="1">
      <p:cViewPr varScale="1">
        <p:scale>
          <a:sx n="83" d="100"/>
          <a:sy n="83" d="100"/>
        </p:scale>
        <p:origin x="118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9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</a:t>
            </a:r>
            <a:r>
              <a:rPr lang="en-US" dirty="0" smtClean="0"/>
              <a:t>Cadence Release Proposal (</a:t>
            </a:r>
            <a:r>
              <a:rPr lang="en-US" dirty="0" smtClean="0"/>
              <a:t>v4)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5170120" cy="842767"/>
          </a:xfrm>
        </p:spPr>
        <p:txBody>
          <a:bodyPr>
            <a:normAutofit/>
          </a:bodyPr>
          <a:lstStyle/>
          <a:p>
            <a:r>
              <a:rPr lang="en-US" dirty="0"/>
              <a:t>Catherine Lefevre, </a:t>
            </a:r>
            <a:r>
              <a:rPr lang="en-US" dirty="0" smtClean="0"/>
              <a:t>ONAP </a:t>
            </a:r>
            <a:r>
              <a:rPr lang="en-US" dirty="0"/>
              <a:t>TSC </a:t>
            </a:r>
            <a:r>
              <a:rPr lang="en-US" dirty="0" smtClean="0"/>
              <a:t>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3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F2ECC76-CE1A-4DD6-B169-5D4D056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1161" y="6492875"/>
            <a:ext cx="370839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C7B66A5-885C-4618-AC5A-ADB71D2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Traditional ONAP Timeline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DAF4908-FC51-4C8B-BC0D-6B45F44B7331}"/>
              </a:ext>
            </a:extLst>
          </p:cNvPr>
          <p:cNvSpPr/>
          <p:nvPr/>
        </p:nvSpPr>
        <p:spPr>
          <a:xfrm>
            <a:off x="1066107" y="5948536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493"/>
            <a:r>
              <a:rPr lang="en-US" sz="2400" dirty="0">
                <a:solidFill>
                  <a:prstClr val="white"/>
                </a:solidFill>
              </a:rPr>
              <a:t>OPEN-O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14961" y="1651712"/>
            <a:ext cx="10760364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    </a:t>
            </a:r>
            <a:r>
              <a:rPr lang="en-US" sz="1400" dirty="0" smtClean="0"/>
              <a:t>8w                             4w                                 3w                       </a:t>
            </a:r>
            <a:r>
              <a:rPr lang="en-US" sz="1400" dirty="0"/>
              <a:t>4</a:t>
            </a:r>
            <a:r>
              <a:rPr lang="en-US" sz="1400" dirty="0" smtClean="0"/>
              <a:t>w                2.5w          2w           3w         1w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31835" y="1269793"/>
            <a:ext cx="393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Amsterdam to Dublin – ~28 weeks</a:t>
            </a:r>
            <a:endParaRPr lang="en-US" dirty="0"/>
          </a:p>
        </p:txBody>
      </p:sp>
      <p:sp>
        <p:nvSpPr>
          <p:cNvPr id="48" name="OTLSHAPE_TB_00000000000000000000000000000000_TodayMarkerShape"/>
          <p:cNvSpPr/>
          <p:nvPr>
            <p:custDataLst>
              <p:tags r:id="rId1"/>
            </p:custDataLst>
          </p:nvPr>
        </p:nvSpPr>
        <p:spPr>
          <a:xfrm flipH="1">
            <a:off x="4471904" y="2149643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25898" y="2439923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M3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APIs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195312" y="2416609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>
                <a:solidFill>
                  <a:srgbClr val="000000"/>
                </a:solidFill>
              </a:rPr>
              <a:t>Sign Off &amp; Release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85685" y="2416609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M4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Code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52" name="OTLSHAPE_TB_00000000000000000000000000000000_TodayMarkerShape"/>
          <p:cNvSpPr/>
          <p:nvPr>
            <p:custDataLst>
              <p:tags r:id="rId2"/>
            </p:custDataLst>
          </p:nvPr>
        </p:nvSpPr>
        <p:spPr>
          <a:xfrm flipH="1">
            <a:off x="5559876" y="2138680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53" name="OTLSHAPE_TB_00000000000000000000000000000000_TodayMarkerShape"/>
          <p:cNvSpPr/>
          <p:nvPr>
            <p:custDataLst>
              <p:tags r:id="rId3"/>
            </p:custDataLst>
          </p:nvPr>
        </p:nvSpPr>
        <p:spPr>
          <a:xfrm flipH="1">
            <a:off x="8195312" y="210079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54" name="OTLSHAPE_TB_00000000000000000000000000000000_TodayMarkerShape"/>
          <p:cNvSpPr/>
          <p:nvPr>
            <p:custDataLst>
              <p:tags r:id="rId4"/>
            </p:custDataLst>
          </p:nvPr>
        </p:nvSpPr>
        <p:spPr>
          <a:xfrm flipH="1">
            <a:off x="1657437" y="2136083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64383" y="2448008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M2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Functionality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56" name="OTLSHAPE_TB_00000000000000000000000000000000_TodayMarkerShape"/>
          <p:cNvSpPr/>
          <p:nvPr>
            <p:custDataLst>
              <p:tags r:id="rId5"/>
            </p:custDataLst>
          </p:nvPr>
        </p:nvSpPr>
        <p:spPr>
          <a:xfrm flipH="1">
            <a:off x="3348746" y="212967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85754" y="2386219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M1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Planning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31665" y="3081184"/>
            <a:ext cx="4227490" cy="2494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Scope Def. &amp; Design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655796" y="3390094"/>
            <a:ext cx="4200308" cy="27260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Development</a:t>
            </a:r>
          </a:p>
        </p:txBody>
      </p:sp>
      <p:sp>
        <p:nvSpPr>
          <p:cNvPr id="66" name="OTLSHAPE_TB_00000000000000000000000000000000_TodayMarkerShape"/>
          <p:cNvSpPr/>
          <p:nvPr>
            <p:custDataLst>
              <p:tags r:id="rId6"/>
            </p:custDataLst>
          </p:nvPr>
        </p:nvSpPr>
        <p:spPr>
          <a:xfrm flipH="1">
            <a:off x="7712684" y="210079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12684" y="2416610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RC2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75230" y="3696409"/>
            <a:ext cx="3433682" cy="27604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Tests and bug fixes</a:t>
            </a:r>
          </a:p>
        </p:txBody>
      </p:sp>
      <p:sp>
        <p:nvSpPr>
          <p:cNvPr id="69" name="OTLSHAPE_TB_00000000000000000000000000000000_TodayMarkerShape"/>
          <p:cNvSpPr/>
          <p:nvPr>
            <p:custDataLst>
              <p:tags r:id="rId7"/>
            </p:custDataLst>
          </p:nvPr>
        </p:nvSpPr>
        <p:spPr>
          <a:xfrm flipH="1">
            <a:off x="6328484" y="211202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44571" y="2399096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1" name="OTLSHAPE_TB_00000000000000000000000000000000_TodayMarkerShape"/>
          <p:cNvSpPr/>
          <p:nvPr>
            <p:custDataLst>
              <p:tags r:id="rId8"/>
            </p:custDataLst>
          </p:nvPr>
        </p:nvSpPr>
        <p:spPr>
          <a:xfrm flipH="1">
            <a:off x="7075350" y="209706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103457" y="2412879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3" name="OTLSHAPE_TB_00000000000000000000000000000000_TodayMarkerShape"/>
          <p:cNvSpPr/>
          <p:nvPr>
            <p:custDataLst>
              <p:tags r:id="rId9"/>
            </p:custDataLst>
          </p:nvPr>
        </p:nvSpPr>
        <p:spPr>
          <a:xfrm flipH="1">
            <a:off x="431665" y="2158721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9982" y="2408857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M0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Kick-Off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697" y="4507213"/>
            <a:ext cx="7095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Functional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Non-Functional Requirements (S3P, CICD, Optimization, Bug Fixes,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</a:rPr>
              <a:t>POCs</a:t>
            </a:r>
            <a:endParaRPr lang="en-US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541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566512" y="4806003"/>
            <a:ext cx="3935211" cy="124381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F2ECC76-CE1A-4DD6-B169-5D4D056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1161" y="6492875"/>
            <a:ext cx="370839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C7B66A5-885C-4618-AC5A-ADB71D2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ONAP Timeline Evolution – From Dublin to El Alto </a:t>
            </a:r>
            <a:endParaRPr lang="en-US" dirty="0"/>
          </a:p>
        </p:txBody>
      </p:sp>
      <p:sp>
        <p:nvSpPr>
          <p:cNvPr id="75" name="Right Arrow 74"/>
          <p:cNvSpPr/>
          <p:nvPr/>
        </p:nvSpPr>
        <p:spPr>
          <a:xfrm>
            <a:off x="314961" y="1092864"/>
            <a:ext cx="3708483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31216" y="925413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Dublin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022694" y="1818815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>
                <a:solidFill>
                  <a:srgbClr val="000000"/>
                </a:solidFill>
              </a:rPr>
              <a:t>Sign Off &amp; Release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13067" y="1827959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M4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Code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79" name="OTLSHAPE_TB_00000000000000000000000000000000_TodayMarkerShape"/>
          <p:cNvSpPr/>
          <p:nvPr>
            <p:custDataLst>
              <p:tags r:id="rId1"/>
            </p:custDataLst>
          </p:nvPr>
        </p:nvSpPr>
        <p:spPr>
          <a:xfrm flipH="1">
            <a:off x="387258" y="1550030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0" name="OTLSHAPE_TB_00000000000000000000000000000000_TodayMarkerShape"/>
          <p:cNvSpPr/>
          <p:nvPr>
            <p:custDataLst>
              <p:tags r:id="rId2"/>
            </p:custDataLst>
          </p:nvPr>
        </p:nvSpPr>
        <p:spPr>
          <a:xfrm flipH="1">
            <a:off x="3022694" y="151214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1" name="OTLSHAPE_TB_00000000000000000000000000000000_TodayMarkerShape"/>
          <p:cNvSpPr/>
          <p:nvPr>
            <p:custDataLst>
              <p:tags r:id="rId3"/>
            </p:custDataLst>
          </p:nvPr>
        </p:nvSpPr>
        <p:spPr>
          <a:xfrm flipH="1">
            <a:off x="2540066" y="151214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3" name="OTLSHAPE_TB_00000000000000000000000000000000_TodayMarkerShape"/>
          <p:cNvSpPr/>
          <p:nvPr>
            <p:custDataLst>
              <p:tags r:id="rId4"/>
            </p:custDataLst>
          </p:nvPr>
        </p:nvSpPr>
        <p:spPr>
          <a:xfrm flipH="1">
            <a:off x="1155866" y="152337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171953" y="1810446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5" name="OTLSHAPE_TB_00000000000000000000000000000000_TodayMarkerShape"/>
          <p:cNvSpPr/>
          <p:nvPr>
            <p:custDataLst>
              <p:tags r:id="rId5"/>
            </p:custDataLst>
          </p:nvPr>
        </p:nvSpPr>
        <p:spPr>
          <a:xfrm flipH="1">
            <a:off x="1902732" y="150841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30839" y="1824229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3170808" y="2225754"/>
            <a:ext cx="3170963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80466" y="2048264"/>
            <a:ext cx="3059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El Alto (Dev/Test Engagement)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27296" y="2403164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6/13  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39804" y="2391659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8/29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1" name="Left Brace 60"/>
          <p:cNvSpPr/>
          <p:nvPr/>
        </p:nvSpPr>
        <p:spPr>
          <a:xfrm rot="16200000">
            <a:off x="4506381" y="1399467"/>
            <a:ext cx="124732" cy="27147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57287" y="2819222"/>
            <a:ext cx="348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7030A0"/>
                </a:solidFill>
              </a:rPr>
              <a:t>“Reduce Internal Debt” (Every 4 ONAP releases)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Refactoring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JIRA Backlog Reduction (defects,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Vulnerability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Test Coverage including </a:t>
            </a:r>
            <a:r>
              <a:rPr lang="en-US" sz="1200" dirty="0" err="1" smtClean="0"/>
              <a:t>jS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Test Automation &amp; CI/CD pipeline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Deployment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etc.</a:t>
            </a:r>
          </a:p>
        </p:txBody>
      </p:sp>
      <p:sp>
        <p:nvSpPr>
          <p:cNvPr id="62" name="Right Arrow 61"/>
          <p:cNvSpPr/>
          <p:nvPr/>
        </p:nvSpPr>
        <p:spPr>
          <a:xfrm>
            <a:off x="3274093" y="4689926"/>
            <a:ext cx="8918842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prstClr val="white"/>
                </a:solidFill>
              </a:rPr>
              <a:t>                                                                                       7w -&gt; </a:t>
            </a:r>
            <a:r>
              <a:rPr lang="en-US" sz="1400" dirty="0" smtClean="0">
                <a:solidFill>
                  <a:prstClr val="white"/>
                </a:solidFill>
              </a:rPr>
              <a:t>4w                 4w -&gt; 6w                3w                    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83751" y="4512436"/>
            <a:ext cx="105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Frankfurt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330581" y="4867336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6/13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325700" y="4847324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9/5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0" name="Left Brace 89"/>
          <p:cNvSpPr/>
          <p:nvPr/>
        </p:nvSpPr>
        <p:spPr>
          <a:xfrm rot="16200000">
            <a:off x="4744723" y="4045229"/>
            <a:ext cx="162041" cy="30280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>
            <a:off x="3319858" y="5767192"/>
            <a:ext cx="3100350" cy="1478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Scope Def. &amp; Design</a:t>
            </a:r>
          </a:p>
        </p:txBody>
      </p:sp>
      <p:sp>
        <p:nvSpPr>
          <p:cNvPr id="94" name="OTLSHAPE_TB_00000000000000000000000000000000_TodayMarkerShape"/>
          <p:cNvSpPr/>
          <p:nvPr>
            <p:custDataLst>
              <p:tags r:id="rId6"/>
            </p:custDataLst>
          </p:nvPr>
        </p:nvSpPr>
        <p:spPr>
          <a:xfrm flipH="1">
            <a:off x="6173260" y="5085891"/>
            <a:ext cx="467850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21173" y="5400975"/>
            <a:ext cx="1443788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M1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Planning Freeze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8" name="OTLSHAPE_TB_00000000000000000000000000000000_TodayMarkerShape"/>
          <p:cNvSpPr/>
          <p:nvPr>
            <p:custDataLst>
              <p:tags r:id="rId7"/>
            </p:custDataLst>
          </p:nvPr>
        </p:nvSpPr>
        <p:spPr>
          <a:xfrm flipH="1">
            <a:off x="3311712" y="5118392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340029" y="5368528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M0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Kick-Off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1370023" y="5389087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>
                <a:solidFill>
                  <a:srgbClr val="000000"/>
                </a:solidFill>
              </a:rPr>
              <a:t>Sign Off &amp; Release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048956" y="5366083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M4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Code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102" name="OTLSHAPE_TB_00000000000000000000000000000000_TodayMarkerShape"/>
          <p:cNvSpPr/>
          <p:nvPr>
            <p:custDataLst>
              <p:tags r:id="rId8"/>
            </p:custDataLst>
          </p:nvPr>
        </p:nvSpPr>
        <p:spPr>
          <a:xfrm flipH="1">
            <a:off x="9023147" y="5088154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03" name="OTLSHAPE_TB_00000000000000000000000000000000_TodayMarkerShape"/>
          <p:cNvSpPr/>
          <p:nvPr>
            <p:custDataLst>
              <p:tags r:id="rId9"/>
            </p:custDataLst>
          </p:nvPr>
        </p:nvSpPr>
        <p:spPr>
          <a:xfrm flipH="1">
            <a:off x="11370023" y="508380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752024" y="5313015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M2/M3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Functionality/API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105" name="OTLSHAPE_TB_00000000000000000000000000000000_TodayMarkerShape"/>
          <p:cNvSpPr/>
          <p:nvPr>
            <p:custDataLst>
              <p:tags r:id="rId10"/>
            </p:custDataLst>
          </p:nvPr>
        </p:nvSpPr>
        <p:spPr>
          <a:xfrm flipH="1">
            <a:off x="7707189" y="505925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06" name="OTLSHAPE_TB_00000000000000000000000000000000_TodayMarkerShape"/>
          <p:cNvSpPr/>
          <p:nvPr>
            <p:custDataLst>
              <p:tags r:id="rId11"/>
            </p:custDataLst>
          </p:nvPr>
        </p:nvSpPr>
        <p:spPr>
          <a:xfrm flipH="1">
            <a:off x="10887395" y="508380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0887395" y="5399620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RC2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8" name="OTLSHAPE_TB_00000000000000000000000000000000_TodayMarkerShape"/>
          <p:cNvSpPr/>
          <p:nvPr>
            <p:custDataLst>
              <p:tags r:id="rId12"/>
            </p:custDataLst>
          </p:nvPr>
        </p:nvSpPr>
        <p:spPr>
          <a:xfrm flipH="1">
            <a:off x="9660481" y="509503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09" name="OTLSHAPE_TB_00000000000000000000000000000000_TodayMarkerShape"/>
          <p:cNvSpPr/>
          <p:nvPr>
            <p:custDataLst>
              <p:tags r:id="rId13"/>
            </p:custDataLst>
          </p:nvPr>
        </p:nvSpPr>
        <p:spPr>
          <a:xfrm flipH="1">
            <a:off x="10250061" y="5080077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278168" y="5395889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58145" y="5372791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6342957" y="5960015"/>
            <a:ext cx="2976418" cy="1984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Development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9038845" y="6211387"/>
            <a:ext cx="2064200" cy="2295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>
                <a:solidFill>
                  <a:prstClr val="white"/>
                </a:solidFill>
              </a:rPr>
              <a:t>Tests and bug fixes</a:t>
            </a:r>
          </a:p>
        </p:txBody>
      </p:sp>
      <p:sp>
        <p:nvSpPr>
          <p:cNvPr id="132" name="Isosceles Triangle 131"/>
          <p:cNvSpPr/>
          <p:nvPr/>
        </p:nvSpPr>
        <p:spPr>
          <a:xfrm rot="10800000">
            <a:off x="8666186" y="4591021"/>
            <a:ext cx="488586" cy="23147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>
            <a:off x="8722546" y="4264673"/>
            <a:ext cx="2321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F1 Release Candidate?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34" name="Isosceles Triangle 133"/>
          <p:cNvSpPr/>
          <p:nvPr/>
        </p:nvSpPr>
        <p:spPr>
          <a:xfrm>
            <a:off x="5780435" y="2562176"/>
            <a:ext cx="488586" cy="23147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6269021" y="2477980"/>
            <a:ext cx="1589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El Alto Release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36" name="Isosceles Triangle 135"/>
          <p:cNvSpPr/>
          <p:nvPr/>
        </p:nvSpPr>
        <p:spPr>
          <a:xfrm rot="10800000">
            <a:off x="11240351" y="4574530"/>
            <a:ext cx="488586" cy="23147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11069223" y="4045327"/>
            <a:ext cx="9784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Frankfurt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Release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4773437" y="1976985"/>
            <a:ext cx="3790" cy="6559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425442" y="2418482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7/18  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573705" y="1643293"/>
            <a:ext cx="2327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E1 Release Candidate?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30475" y="1810446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smtClean="0">
                <a:solidFill>
                  <a:srgbClr val="000000"/>
                </a:solidFill>
              </a:rPr>
              <a:t>RC2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64961" y="4862522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10</a:t>
            </a:r>
            <a:r>
              <a:rPr lang="en-US" sz="1200" dirty="0" smtClean="0">
                <a:solidFill>
                  <a:srgbClr val="000000"/>
                </a:solidFill>
              </a:rPr>
              <a:t>/3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013556" y="4867336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11</a:t>
            </a:r>
            <a:r>
              <a:rPr lang="en-US" sz="1200" dirty="0" smtClean="0">
                <a:solidFill>
                  <a:srgbClr val="000000"/>
                </a:solidFill>
              </a:rPr>
              <a:t>/14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746107" y="4881701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12</a:t>
            </a:r>
            <a:r>
              <a:rPr lang="en-US" sz="1200" dirty="0" smtClean="0">
                <a:solidFill>
                  <a:srgbClr val="000000"/>
                </a:solidFill>
              </a:rPr>
              <a:t>/5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246500" y="4881701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1</a:t>
            </a:r>
            <a:r>
              <a:rPr lang="en-US" sz="1200" dirty="0" smtClean="0">
                <a:solidFill>
                  <a:srgbClr val="000000"/>
                </a:solidFill>
              </a:rPr>
              <a:t>/16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924941" y="4881768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2/6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383798" y="4892034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2/13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3014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F2ECC76-CE1A-4DD6-B169-5D4D056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1161" y="6492875"/>
            <a:ext cx="370839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C7B66A5-885C-4618-AC5A-ADB71D2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ONAP Timeline Evolution – Release G</a:t>
            </a:r>
            <a:endParaRPr lang="en-US" dirty="0"/>
          </a:p>
        </p:txBody>
      </p:sp>
      <p:sp>
        <p:nvSpPr>
          <p:cNvPr id="75" name="Right Arrow 74"/>
          <p:cNvSpPr/>
          <p:nvPr/>
        </p:nvSpPr>
        <p:spPr>
          <a:xfrm>
            <a:off x="292757" y="4460374"/>
            <a:ext cx="10773211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/>
                </a:solidFill>
              </a:rPr>
              <a:t>             </a:t>
            </a:r>
            <a:endParaRPr lang="en-US" sz="1400" dirty="0">
              <a:solidFill>
                <a:prstClr val="white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2848815" y="4460374"/>
            <a:ext cx="0" cy="690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648080" y="4146520"/>
            <a:ext cx="1451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G1 Candidate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26861" y="414573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</a:t>
            </a:r>
            <a:r>
              <a:rPr lang="en-US" dirty="0" smtClean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218577" y="410876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Gx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50390" y="4554270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10 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55729" y="4940147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Dev G1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519987" y="4940147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Test G1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383390" y="4940146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Rel. G1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84" name="Left Brace 83"/>
          <p:cNvSpPr/>
          <p:nvPr/>
        </p:nvSpPr>
        <p:spPr>
          <a:xfrm rot="16200000">
            <a:off x="1119309" y="4877568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5" name="Left Brace 84"/>
          <p:cNvSpPr/>
          <p:nvPr/>
        </p:nvSpPr>
        <p:spPr>
          <a:xfrm rot="16200000">
            <a:off x="1883933" y="4891109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6" name="Left Brace 85"/>
          <p:cNvSpPr/>
          <p:nvPr/>
        </p:nvSpPr>
        <p:spPr>
          <a:xfrm rot="16200000">
            <a:off x="2525672" y="5024572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952571" y="489794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Limited </a:t>
            </a:r>
            <a:r>
              <a:rPr lang="en-US" sz="1600" dirty="0">
                <a:solidFill>
                  <a:prstClr val="black"/>
                </a:solidFill>
              </a:rPr>
              <a:t>Code Change (Max. 4 </a:t>
            </a:r>
            <a:r>
              <a:rPr lang="en-US" sz="1600" dirty="0" smtClean="0">
                <a:solidFill>
                  <a:prstClr val="black"/>
                </a:solidFill>
              </a:rPr>
              <a:t>weeks)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No or limited cross-applications dependency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Non-Functional </a:t>
            </a:r>
            <a:r>
              <a:rPr lang="en-US" sz="1600" dirty="0">
                <a:solidFill>
                  <a:prstClr val="black"/>
                </a:solidFill>
              </a:rPr>
              <a:t>Requirements </a:t>
            </a:r>
            <a:r>
              <a:rPr lang="en-US" sz="1600" dirty="0" smtClean="0">
                <a:solidFill>
                  <a:prstClr val="black"/>
                </a:solidFill>
              </a:rPr>
              <a:t>(Security/Vulnerability issues, Code Optimization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  <a:r>
              <a:rPr lang="en-US" sz="1600" dirty="0" smtClean="0">
                <a:solidFill>
                  <a:prstClr val="black"/>
                </a:solidFill>
              </a:rPr>
              <a:t>Sev2 Defect Backlog Reduction, </a:t>
            </a:r>
            <a:r>
              <a:rPr lang="en-US" sz="1600" dirty="0">
                <a:solidFill>
                  <a:prstClr val="black"/>
                </a:solidFill>
              </a:rPr>
              <a:t>etc</a:t>
            </a:r>
            <a:r>
              <a:rPr lang="en-US" sz="1600" dirty="0" smtClean="0">
                <a:solidFill>
                  <a:prstClr val="black"/>
                </a:solidFill>
              </a:rPr>
              <a:t>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PTL Enhancements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Documentation Enhancements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857264" y="4064529"/>
            <a:ext cx="4708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006F8D"/>
                </a:solidFill>
              </a:rPr>
              <a:t>G</a:t>
            </a:r>
            <a:r>
              <a:rPr lang="en-US" sz="1600" b="1" dirty="0" err="1" smtClean="0">
                <a:solidFill>
                  <a:srgbClr val="006F8D"/>
                </a:solidFill>
              </a:rPr>
              <a:t>x</a:t>
            </a:r>
            <a:r>
              <a:rPr lang="en-US" sz="1600" b="1" dirty="0" smtClean="0">
                <a:solidFill>
                  <a:srgbClr val="006F8D"/>
                </a:solidFill>
              </a:rPr>
              <a:t> Release Candidates </a:t>
            </a:r>
          </a:p>
          <a:p>
            <a:r>
              <a:rPr lang="en-US" sz="1600" b="1" dirty="0" smtClean="0">
                <a:solidFill>
                  <a:srgbClr val="006F8D"/>
                </a:solidFill>
              </a:rPr>
              <a:t>included in G Release until Release Code Freeze (M4)</a:t>
            </a:r>
            <a:endParaRPr lang="en-US" sz="1600" b="1" dirty="0">
              <a:solidFill>
                <a:srgbClr val="006F8D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298979" y="4936226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Def. </a:t>
            </a:r>
            <a:r>
              <a:rPr lang="en-US" sz="1100" dirty="0" smtClean="0">
                <a:solidFill>
                  <a:prstClr val="white"/>
                </a:solidFill>
              </a:rPr>
              <a:t>G1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16" name="Left Brace 115"/>
          <p:cNvSpPr/>
          <p:nvPr/>
        </p:nvSpPr>
        <p:spPr>
          <a:xfrm rot="16200000">
            <a:off x="490606" y="4994155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2054327" y="5535550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Dev G2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2818585" y="5535550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Test G2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681988" y="5535549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Rel. G2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20" name="Left Brace 119"/>
          <p:cNvSpPr/>
          <p:nvPr/>
        </p:nvSpPr>
        <p:spPr>
          <a:xfrm rot="16200000">
            <a:off x="2417907" y="5472971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1" name="Left Brace 120"/>
          <p:cNvSpPr/>
          <p:nvPr/>
        </p:nvSpPr>
        <p:spPr>
          <a:xfrm rot="16200000">
            <a:off x="3182531" y="5486512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2" name="Left Brace 121"/>
          <p:cNvSpPr/>
          <p:nvPr/>
        </p:nvSpPr>
        <p:spPr>
          <a:xfrm rot="16200000">
            <a:off x="3824270" y="5619975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597577" y="5531629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Def. </a:t>
            </a:r>
            <a:r>
              <a:rPr lang="en-US" sz="1100" dirty="0" smtClean="0">
                <a:solidFill>
                  <a:prstClr val="white"/>
                </a:solidFill>
              </a:rPr>
              <a:t>G2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24" name="Left Brace 123"/>
          <p:cNvSpPr/>
          <p:nvPr/>
        </p:nvSpPr>
        <p:spPr>
          <a:xfrm rot="16200000">
            <a:off x="1789204" y="5589558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351028" y="6024228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Dev G3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4115286" y="6024228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799" dirty="0" smtClean="0">
                <a:solidFill>
                  <a:prstClr val="white"/>
                </a:solidFill>
              </a:rPr>
              <a:t>Test G3</a:t>
            </a:r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4978689" y="6024227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Rel. G3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28" name="Left Brace 127"/>
          <p:cNvSpPr/>
          <p:nvPr/>
        </p:nvSpPr>
        <p:spPr>
          <a:xfrm rot="16200000">
            <a:off x="3714608" y="5961649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9" name="Left Brace 128"/>
          <p:cNvSpPr/>
          <p:nvPr/>
        </p:nvSpPr>
        <p:spPr>
          <a:xfrm rot="16200000">
            <a:off x="4479232" y="5975190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0" name="Left Brace 129"/>
          <p:cNvSpPr/>
          <p:nvPr/>
        </p:nvSpPr>
        <p:spPr>
          <a:xfrm rot="16200000">
            <a:off x="5120971" y="6108653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894278" y="6020307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063"/>
            <a:r>
              <a:rPr lang="en-US" sz="1200" dirty="0" smtClean="0">
                <a:solidFill>
                  <a:prstClr val="white"/>
                </a:solidFill>
              </a:rPr>
              <a:t>Def. </a:t>
            </a:r>
            <a:r>
              <a:rPr lang="en-US" sz="1100" dirty="0" smtClean="0">
                <a:solidFill>
                  <a:prstClr val="white"/>
                </a:solidFill>
              </a:rPr>
              <a:t>G3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32" name="Left Brace 131"/>
          <p:cNvSpPr/>
          <p:nvPr/>
        </p:nvSpPr>
        <p:spPr>
          <a:xfrm rot="16200000">
            <a:off x="3085905" y="6078236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4134002" y="4460374"/>
            <a:ext cx="1" cy="12858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5426915" y="4474244"/>
            <a:ext cx="3790" cy="17675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479945" y="4556399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5 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243638" y="4562420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5 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732917" y="4542404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...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 rot="9227215">
            <a:off x="486150" y="3551616"/>
            <a:ext cx="538503" cy="1072448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50993" y="3422081"/>
            <a:ext cx="570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@Frankfurt RC0? RC1?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Create Frankfurt Branch and Kick-Off G Candidate Release ?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163576" y="1283253"/>
            <a:ext cx="3900697" cy="1504031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ight Arrow 65"/>
          <p:cNvSpPr/>
          <p:nvPr/>
        </p:nvSpPr>
        <p:spPr>
          <a:xfrm>
            <a:off x="514824" y="1627290"/>
            <a:ext cx="8794513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</a:t>
            </a:r>
            <a:r>
              <a:rPr lang="en-US" sz="1400" dirty="0" smtClean="0"/>
              <a:t>7w             1w         4w +3w -&gt; 4w                               </a:t>
            </a:r>
            <a:r>
              <a:rPr lang="en-US" sz="1400" dirty="0" err="1" smtClean="0"/>
              <a:t>4w</a:t>
            </a:r>
            <a:r>
              <a:rPr lang="en-US" sz="1400" dirty="0" smtClean="0"/>
              <a:t> -&gt;6w                3w              2w            3w          1w </a:t>
            </a:r>
            <a:endParaRPr lang="en-US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431698" y="1283253"/>
            <a:ext cx="110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 Release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7998109" y="2327600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>
                <a:solidFill>
                  <a:srgbClr val="000000"/>
                </a:solidFill>
              </a:rPr>
              <a:t>Sign Off &amp; Release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388482" y="2345113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M4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Code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70" name="OTLSHAPE_TB_00000000000000000000000000000000_TodayMarkerShape"/>
          <p:cNvSpPr/>
          <p:nvPr>
            <p:custDataLst>
              <p:tags r:id="rId1"/>
            </p:custDataLst>
          </p:nvPr>
        </p:nvSpPr>
        <p:spPr>
          <a:xfrm flipH="1">
            <a:off x="5362673" y="2067184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1" name="OTLSHAPE_TB_00000000000000000000000000000000_TodayMarkerShape"/>
          <p:cNvSpPr/>
          <p:nvPr>
            <p:custDataLst>
              <p:tags r:id="rId2"/>
            </p:custDataLst>
          </p:nvPr>
        </p:nvSpPr>
        <p:spPr>
          <a:xfrm flipH="1">
            <a:off x="7998109" y="2029302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2" name="OTLSHAPE_TB_00000000000000000000000000000000_TodayMarkerShape"/>
          <p:cNvSpPr/>
          <p:nvPr>
            <p:custDataLst>
              <p:tags r:id="rId3"/>
            </p:custDataLst>
          </p:nvPr>
        </p:nvSpPr>
        <p:spPr>
          <a:xfrm flipH="1">
            <a:off x="1857300" y="2111661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897982" y="2347196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M2/M3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Functionality/API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</p:txBody>
      </p:sp>
      <p:sp>
        <p:nvSpPr>
          <p:cNvPr id="74" name="OTLSHAPE_TB_00000000000000000000000000000000_TodayMarkerShape"/>
          <p:cNvSpPr/>
          <p:nvPr>
            <p:custDataLst>
              <p:tags r:id="rId4"/>
            </p:custDataLst>
          </p:nvPr>
        </p:nvSpPr>
        <p:spPr>
          <a:xfrm flipH="1">
            <a:off x="2853147" y="2093439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885617" y="2361797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M1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Planning 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Freeze</a:t>
            </a: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0" name="OTLSHAPE_TB_00000000000000000000000000000000_TodayMarkerShape"/>
          <p:cNvSpPr/>
          <p:nvPr>
            <p:custDataLst>
              <p:tags r:id="rId5"/>
            </p:custDataLst>
          </p:nvPr>
        </p:nvSpPr>
        <p:spPr>
          <a:xfrm flipH="1">
            <a:off x="7515481" y="2029302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515481" y="2345114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RC2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2" name="OTLSHAPE_TB_00000000000000000000000000000000_TodayMarkerShape"/>
          <p:cNvSpPr/>
          <p:nvPr>
            <p:custDataLst>
              <p:tags r:id="rId6"/>
            </p:custDataLst>
          </p:nvPr>
        </p:nvSpPr>
        <p:spPr>
          <a:xfrm flipH="1">
            <a:off x="6131281" y="2040531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47368" y="2327600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4" name="OTLSHAPE_TB_00000000000000000000000000000000_TodayMarkerShape"/>
          <p:cNvSpPr/>
          <p:nvPr>
            <p:custDataLst>
              <p:tags r:id="rId7"/>
            </p:custDataLst>
          </p:nvPr>
        </p:nvSpPr>
        <p:spPr>
          <a:xfrm flipH="1">
            <a:off x="6878147" y="2025571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906254" y="2341383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RC1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6" name="OTLSHAPE_TB_00000000000000000000000000000000_TodayMarkerShape"/>
          <p:cNvSpPr/>
          <p:nvPr>
            <p:custDataLst>
              <p:tags r:id="rId8"/>
            </p:custDataLst>
          </p:nvPr>
        </p:nvSpPr>
        <p:spPr>
          <a:xfrm flipH="1">
            <a:off x="631528" y="2134299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xmlns="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852"/>
            <a:endParaRPr lang="en-US" sz="1798" dirty="0">
              <a:solidFill>
                <a:srgbClr val="FFFF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845" y="2384435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M0</a:t>
            </a:r>
          </a:p>
          <a:p>
            <a:pPr defTabSz="457063"/>
            <a:r>
              <a:rPr lang="en-US" sz="1200" dirty="0" smtClean="0">
                <a:solidFill>
                  <a:srgbClr val="000000"/>
                </a:solidFill>
              </a:rPr>
              <a:t>Kick-Off</a:t>
            </a:r>
            <a:endParaRPr lang="en-US" sz="1200" dirty="0">
              <a:solidFill>
                <a:srgbClr val="000000"/>
              </a:solidFill>
            </a:endParaRPr>
          </a:p>
          <a:p>
            <a:pPr defTabSz="457063"/>
            <a:r>
              <a:rPr lang="en-US" sz="1200" dirty="0">
                <a:solidFill>
                  <a:srgbClr val="000000"/>
                </a:solidFill>
              </a:rPr>
              <a:t> 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8" name="Left Brace 97"/>
          <p:cNvSpPr/>
          <p:nvPr/>
        </p:nvSpPr>
        <p:spPr>
          <a:xfrm rot="16200000" flipH="1" flipV="1">
            <a:off x="1648587" y="1423631"/>
            <a:ext cx="219696" cy="4360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9" name="Left Brace 98"/>
          <p:cNvSpPr/>
          <p:nvPr/>
        </p:nvSpPr>
        <p:spPr>
          <a:xfrm rot="16200000" flipH="1" flipV="1">
            <a:off x="915540" y="1139672"/>
            <a:ext cx="219698" cy="103004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0" name="Isosceles Triangle 99"/>
          <p:cNvSpPr/>
          <p:nvPr/>
        </p:nvSpPr>
        <p:spPr>
          <a:xfrm rot="10800000">
            <a:off x="2218542" y="1523956"/>
            <a:ext cx="488586" cy="23147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2244017" y="1206781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2" name="Isosceles Triangle 101"/>
          <p:cNvSpPr/>
          <p:nvPr/>
        </p:nvSpPr>
        <p:spPr>
          <a:xfrm rot="10800000">
            <a:off x="4026156" y="1520655"/>
            <a:ext cx="488586" cy="23147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4065580" y="121760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G2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724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F2ECC76-CE1A-4DD6-B169-5D4D056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1161" y="6492875"/>
            <a:ext cx="370839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C7B66A5-885C-4618-AC5A-ADB71D2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ONAP Timeline Evolution Pre-Requisites &amp; Risks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DAF4908-FC51-4C8B-BC0D-6B45F44B7331}"/>
              </a:ext>
            </a:extLst>
          </p:cNvPr>
          <p:cNvSpPr/>
          <p:nvPr/>
        </p:nvSpPr>
        <p:spPr>
          <a:xfrm>
            <a:off x="1066107" y="602622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493"/>
            <a:r>
              <a:rPr lang="en-US" sz="2400" dirty="0">
                <a:solidFill>
                  <a:prstClr val="white"/>
                </a:solidFill>
              </a:rPr>
              <a:t>OPEN-O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82" y="1090521"/>
            <a:ext cx="114485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Pre-requisites: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Identify Small Content (&lt;4 Weeks Development)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Development/Testing Environments (including 1 for Maintenance Release)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tag </a:t>
            </a:r>
            <a:r>
              <a:rPr lang="en-US" dirty="0"/>
              <a:t>s</a:t>
            </a:r>
            <a:r>
              <a:rPr lang="en-US" dirty="0" smtClean="0"/>
              <a:t>trategy i.e. No Tagging until verify jobs are successful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container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rules as Release i.e. Sonar Test Coverage, License/Vulnerability, Automation Testing etc.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Risks: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Maintenance vs Release Candidates vs Main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Code conflict between Main and Release Candidates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Dev/Testing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merging activities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96875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584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445</Words>
  <Application>Microsoft Office PowerPoint</Application>
  <PresentationFormat>Widescreen</PresentationFormat>
  <Paragraphs>161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 Cadence Release Proposal (v4)</vt:lpstr>
      <vt:lpstr>Traditional ONAP Timeline</vt:lpstr>
      <vt:lpstr>ONAP Timeline Evolution – From Dublin to El Alto </vt:lpstr>
      <vt:lpstr>ONAP Timeline Evolution – Release G</vt:lpstr>
      <vt:lpstr>ONAP Timeline Evolution Pre-Requisites &amp; Risks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2019-02-17T22:49:02Z</dcterms:created>
  <dcterms:modified xsi:type="dcterms:W3CDTF">2019-04-11T13:34:02Z</dcterms:modified>
</cp:coreProperties>
</file>