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18"/>
  </p:notesMasterIdLst>
  <p:sldIdLst>
    <p:sldId id="256" r:id="rId2"/>
    <p:sldId id="531" r:id="rId3"/>
    <p:sldId id="574" r:id="rId4"/>
    <p:sldId id="551" r:id="rId5"/>
    <p:sldId id="589" r:id="rId6"/>
    <p:sldId id="562" r:id="rId7"/>
    <p:sldId id="588" r:id="rId8"/>
    <p:sldId id="559" r:id="rId9"/>
    <p:sldId id="567" r:id="rId10"/>
    <p:sldId id="593" r:id="rId11"/>
    <p:sldId id="576" r:id="rId12"/>
    <p:sldId id="577" r:id="rId13"/>
    <p:sldId id="573" r:id="rId14"/>
    <p:sldId id="568" r:id="rId15"/>
    <p:sldId id="586" r:id="rId16"/>
    <p:sldId id="55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FAC46"/>
    <a:srgbClr val="B9F0FF"/>
    <a:srgbClr val="BCE4FC"/>
    <a:srgbClr val="006F8D"/>
    <a:srgbClr val="009893"/>
    <a:srgbClr val="DBF9E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42" autoAdjust="0"/>
    <p:restoredTop sz="73920" autoAdjust="0"/>
  </p:normalViewPr>
  <p:slideViewPr>
    <p:cSldViewPr snapToGrid="0" snapToObjects="1">
      <p:cViewPr>
        <p:scale>
          <a:sx n="80" d="100"/>
          <a:sy n="80" d="100"/>
        </p:scale>
        <p:origin x="-276" y="204"/>
      </p:cViewPr>
      <p:guideLst>
        <p:guide orient="horz" pos="212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6/14/2019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zh-CN" alt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6B84A-D944-4407-AFDB-03D77C0076E9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6B84A-D944-4407-AFDB-03D77C0076E9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6B84A-D944-4407-AFDB-03D77C0076E9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6B84A-D944-4407-AFDB-03D77C0076E9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6B84A-D944-4407-AFDB-03D77C0076E9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1815905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6B84A-D944-4407-AFDB-03D77C0076E9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6B84A-D944-4407-AFDB-03D77C0076E9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2" name="Manual Input 1"/>
          <p:cNvSpPr/>
          <p:nvPr userDrawn="1"/>
        </p:nvSpPr>
        <p:spPr>
          <a:xfrm rot="5400000" flipH="1">
            <a:off x="787795" y="-823835"/>
            <a:ext cx="6867138" cy="8496530"/>
          </a:xfrm>
          <a:prstGeom prst="flowChartManualInp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680008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rgbClr val="006F8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rgbClr val="006F8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/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panose="05000000000000000000" pitchFamily="2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panose="05000000000000000000" pitchFamily="2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panose="05000000000000000000" pitchFamily="2" charset="2"/>
              <a:buChar char="§"/>
              <a:defRPr sz="1400"/>
            </a:lvl4pPr>
            <a:lvl5pPr marL="1256030" indent="-230505">
              <a:spcBef>
                <a:spcPts val="0"/>
              </a:spcBef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/>
              <a:pPr/>
              <a:t>6/14/2019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131216"/>
            <a:ext cx="12192000" cy="57267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0478" y="0"/>
            <a:ext cx="10311055" cy="868365"/>
          </a:xfrm>
        </p:spPr>
        <p:txBody>
          <a:bodyPr>
            <a:normAutofit/>
          </a:bodyPr>
          <a:lstStyle>
            <a:lvl1pPr algn="l">
              <a:defRPr sz="320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2602" y="1600201"/>
            <a:ext cx="9706809" cy="4525963"/>
          </a:xfrm>
        </p:spPr>
        <p:txBody>
          <a:bodyPr/>
          <a:lstStyle>
            <a:lvl1pPr>
              <a:buClr>
                <a:srgbClr val="2BC3F3"/>
              </a:buClr>
              <a:defRPr sz="3700">
                <a:latin typeface="Arial" panose="020B0604020202020204"/>
                <a:cs typeface="Arial" panose="020B0604020202020204"/>
              </a:defRPr>
            </a:lvl1pPr>
            <a:lvl2pPr>
              <a:buClr>
                <a:srgbClr val="2BC3F3"/>
              </a:buClr>
              <a:defRPr sz="3200">
                <a:latin typeface="Arial" panose="020B0604020202020204"/>
                <a:cs typeface="Arial" panose="020B0604020202020204"/>
              </a:defRPr>
            </a:lvl2pPr>
            <a:lvl3pPr>
              <a:buClr>
                <a:srgbClr val="2BC3F3"/>
              </a:buClr>
              <a:defRPr sz="2700">
                <a:latin typeface="Arial" panose="020B0604020202020204"/>
                <a:cs typeface="Arial" panose="020B0604020202020204"/>
              </a:defRPr>
            </a:lvl3pPr>
            <a:lvl4pPr>
              <a:buClr>
                <a:srgbClr val="2BC3F3"/>
              </a:buClr>
              <a:defRPr>
                <a:latin typeface="Arial" panose="020B0604020202020204"/>
                <a:cs typeface="Arial" panose="020B0604020202020204"/>
              </a:defRPr>
            </a:lvl4pPr>
            <a:lvl5pPr>
              <a:buClr>
                <a:srgbClr val="2BC3F3"/>
              </a:buClr>
              <a:defRPr>
                <a:latin typeface="Arial" panose="020B0604020202020204"/>
                <a:cs typeface="Arial" panose="020B0604020202020204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</a:t>
            </a:r>
            <a:r>
              <a:rPr lang="en-CA" dirty="0" err="1" smtClean="0"/>
              <a:t>levelv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6766560"/>
            <a:ext cx="12192000" cy="91440"/>
          </a:xfrm>
          <a:prstGeom prst="rect">
            <a:avLst/>
          </a:prstGeom>
          <a:solidFill>
            <a:srgbClr val="03022B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10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2" cstate="print"/>
          <a:srcRect/>
          <a:stretch>
            <a:fillRect/>
          </a:stretch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VF-C  Dublin Highlights and E/F Planning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549406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 smtClean="0"/>
              <a:t>J</a:t>
            </a:r>
            <a:r>
              <a:rPr lang="en-US" altLang="zh-CN" dirty="0" smtClean="0"/>
              <a:t>une</a:t>
            </a:r>
            <a:r>
              <a:rPr lang="en-US" dirty="0" smtClean="0"/>
              <a:t>, 2019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1268" y="4572000"/>
            <a:ext cx="4298867" cy="1179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altLang="zh-CN" sz="2000" dirty="0" smtClean="0">
                <a:solidFill>
                  <a:schemeClr val="bg1"/>
                </a:solidFill>
                <a:cs typeface="Helvetica Neue Light"/>
              </a:rPr>
              <a:t>China Mobile: Yan Yang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altLang="zh-CN" sz="2000" dirty="0" smtClean="0">
                <a:solidFill>
                  <a:schemeClr val="bg1"/>
                </a:solidFill>
                <a:cs typeface="Helvetica Neue Light"/>
              </a:rPr>
              <a:t>ZTE: Maopeng Zhang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altLang="zh-CN" sz="2000" dirty="0" smtClean="0">
                <a:solidFill>
                  <a:schemeClr val="bg1"/>
                </a:solidFill>
                <a:cs typeface="Helvetica Neue Light"/>
              </a:rPr>
              <a:t>Intel: Haibin Huang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8115" y="231620"/>
            <a:ext cx="10972800" cy="640080"/>
          </a:xfrm>
        </p:spPr>
        <p:txBody>
          <a:bodyPr/>
          <a:lstStyle/>
          <a:p>
            <a:r>
              <a:rPr lang="en-US" dirty="0" smtClean="0"/>
              <a:t>Tosca-based VNF Deployment  Automation</a:t>
            </a:r>
            <a:endParaRPr lang="en-US" dirty="0"/>
          </a:p>
        </p:txBody>
      </p:sp>
      <p:sp>
        <p:nvSpPr>
          <p:cNvPr id="6" name="Content Placeholder 1"/>
          <p:cNvSpPr txBox="1"/>
          <p:nvPr/>
        </p:nvSpPr>
        <p:spPr>
          <a:xfrm>
            <a:off x="188112" y="1123824"/>
            <a:ext cx="11520957" cy="5021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5425" indent="-225425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Wingdings" panose="05000000000000000000" pitchFamily="2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15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6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317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256030" indent="-23050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sz="2400" dirty="0" smtClean="0"/>
              <a:t>   Plan1:</a:t>
            </a:r>
            <a:r>
              <a:rPr lang="en-US" altLang="zh-CN" sz="2400" dirty="0" smtClean="0"/>
              <a:t>Add destroy operation which can automatically delete VNF and NS automation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Plan2:Integrate python script to robot. Robot can call it and automatically test </a:t>
            </a:r>
            <a:r>
              <a:rPr lang="en-US" sz="2400" dirty="0" err="1" smtClean="0"/>
              <a:t>vCPE</a:t>
            </a:r>
            <a:r>
              <a:rPr lang="en-US" sz="2400" dirty="0" smtClean="0"/>
              <a:t> with TOSCA.</a:t>
            </a:r>
          </a:p>
          <a:p>
            <a:pPr>
              <a:buNone/>
            </a:pPr>
            <a:r>
              <a:rPr lang="en-US" sz="2400" dirty="0" smtClean="0"/>
              <a:t>   Plan3:Integrate python script to Jenkins. We can automatically test it when someone submit a patch.</a:t>
            </a:r>
          </a:p>
          <a:p>
            <a:pPr>
              <a:buNone/>
            </a:pPr>
            <a:r>
              <a:rPr lang="en-US" sz="2400" dirty="0" smtClean="0"/>
              <a:t>   Plan4:SDC provide external API for design VNF and NS.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8115" y="231620"/>
            <a:ext cx="10972800" cy="640080"/>
          </a:xfrm>
        </p:spPr>
        <p:txBody>
          <a:bodyPr/>
          <a:lstStyle/>
          <a:p>
            <a:r>
              <a:rPr lang="en-US" dirty="0" smtClean="0"/>
              <a:t>OVP Tosca VNF Validation Support</a:t>
            </a:r>
            <a:endParaRPr lang="en-US" dirty="0"/>
          </a:p>
        </p:txBody>
      </p:sp>
      <p:grpSp>
        <p:nvGrpSpPr>
          <p:cNvPr id="31" name="组合 30"/>
          <p:cNvGrpSpPr/>
          <p:nvPr/>
        </p:nvGrpSpPr>
        <p:grpSpPr>
          <a:xfrm>
            <a:off x="1199081" y="1828807"/>
            <a:ext cx="9396322" cy="4093161"/>
            <a:chOff x="701781" y="1816510"/>
            <a:chExt cx="10364358" cy="4349588"/>
          </a:xfrm>
        </p:grpSpPr>
        <p:sp>
          <p:nvSpPr>
            <p:cNvPr id="8" name="矩形 7"/>
            <p:cNvSpPr/>
            <p:nvPr/>
          </p:nvSpPr>
          <p:spPr>
            <a:xfrm>
              <a:off x="2353171" y="1816510"/>
              <a:ext cx="8712968" cy="24053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2425179" y="1967942"/>
              <a:ext cx="8568952" cy="2181932"/>
            </a:xfrm>
            <a:prstGeom prst="rect">
              <a:avLst/>
            </a:prstGeom>
            <a:solidFill>
              <a:srgbClr val="6FAC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2353171" y="4365898"/>
              <a:ext cx="8712968" cy="1800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2546964" y="3028192"/>
              <a:ext cx="1800199" cy="720080"/>
            </a:xfrm>
            <a:prstGeom prst="rect">
              <a:avLst/>
            </a:prstGeom>
            <a:solidFill>
              <a:srgbClr val="9ABB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 smtClean="0"/>
                <a:t>VNFSDK</a:t>
              </a:r>
              <a:endParaRPr lang="zh-CN" altLang="en-US" sz="2000" dirty="0" smtClean="0"/>
            </a:p>
          </p:txBody>
        </p:sp>
        <p:sp>
          <p:nvSpPr>
            <p:cNvPr id="17" name="矩形 16"/>
            <p:cNvSpPr/>
            <p:nvPr/>
          </p:nvSpPr>
          <p:spPr>
            <a:xfrm>
              <a:off x="2546964" y="2097646"/>
              <a:ext cx="1008112" cy="3600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dirty="0" smtClean="0"/>
                <a:t>ONAP</a:t>
              </a:r>
              <a:endParaRPr lang="zh-CN" altLang="en-US" sz="1800" dirty="0"/>
            </a:p>
          </p:txBody>
        </p:sp>
        <p:sp>
          <p:nvSpPr>
            <p:cNvPr id="21" name="矩形 20"/>
            <p:cNvSpPr/>
            <p:nvPr/>
          </p:nvSpPr>
          <p:spPr>
            <a:xfrm>
              <a:off x="6790047" y="3002954"/>
              <a:ext cx="1800199" cy="720080"/>
            </a:xfrm>
            <a:prstGeom prst="rect">
              <a:avLst/>
            </a:prstGeom>
            <a:solidFill>
              <a:srgbClr val="9ABB59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Run time</a:t>
              </a:r>
            </a:p>
            <a:p>
              <a:pPr algn="ctr"/>
              <a:r>
                <a: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LCM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2425179" y="5518026"/>
              <a:ext cx="6489104" cy="576064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NFVI</a:t>
              </a:r>
              <a:endParaRPr lang="zh-CN" altLang="en-US" dirty="0"/>
            </a:p>
          </p:txBody>
        </p:sp>
        <p:sp>
          <p:nvSpPr>
            <p:cNvPr id="23" name="矩形 22"/>
            <p:cNvSpPr/>
            <p:nvPr/>
          </p:nvSpPr>
          <p:spPr>
            <a:xfrm>
              <a:off x="8977907" y="4509914"/>
              <a:ext cx="2016224" cy="158417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PNFs</a:t>
              </a:r>
              <a:endParaRPr lang="zh-CN" altLang="en-US" dirty="0"/>
            </a:p>
          </p:txBody>
        </p:sp>
        <p:sp>
          <p:nvSpPr>
            <p:cNvPr id="24" name="矩形 23"/>
            <p:cNvSpPr/>
            <p:nvPr/>
          </p:nvSpPr>
          <p:spPr>
            <a:xfrm>
              <a:off x="6790047" y="5005586"/>
              <a:ext cx="2124236" cy="440432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VNFs</a:t>
              </a:r>
              <a:endParaRPr lang="zh-CN" altLang="en-US" dirty="0"/>
            </a:p>
          </p:txBody>
        </p:sp>
        <p:sp>
          <p:nvSpPr>
            <p:cNvPr id="27" name="下箭头 26"/>
            <p:cNvSpPr/>
            <p:nvPr/>
          </p:nvSpPr>
          <p:spPr>
            <a:xfrm>
              <a:off x="6183367" y="4000231"/>
              <a:ext cx="216024" cy="509683"/>
            </a:xfrm>
            <a:prstGeom prst="downArrow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701781" y="4365898"/>
              <a:ext cx="1435366" cy="18002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SUT</a:t>
              </a:r>
              <a:endParaRPr lang="zh-CN" altLang="en-US" dirty="0"/>
            </a:p>
          </p:txBody>
        </p:sp>
        <p:sp>
          <p:nvSpPr>
            <p:cNvPr id="29" name="矩形 28"/>
            <p:cNvSpPr/>
            <p:nvPr/>
          </p:nvSpPr>
          <p:spPr>
            <a:xfrm>
              <a:off x="701781" y="1816510"/>
              <a:ext cx="1435366" cy="2405372"/>
            </a:xfrm>
            <a:prstGeom prst="rect">
              <a:avLst/>
            </a:prstGeom>
            <a:solidFill>
              <a:srgbClr val="6FAC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Test</a:t>
              </a:r>
            </a:p>
            <a:p>
              <a:pPr algn="ctr"/>
              <a:r>
                <a:rPr lang="en-US" altLang="zh-CN" dirty="0" smtClean="0"/>
                <a:t>Tools</a:t>
              </a:r>
              <a:endParaRPr lang="zh-CN" altLang="en-US" dirty="0"/>
            </a:p>
          </p:txBody>
        </p:sp>
        <p:sp>
          <p:nvSpPr>
            <p:cNvPr id="30" name="矩形 29"/>
            <p:cNvSpPr/>
            <p:nvPr/>
          </p:nvSpPr>
          <p:spPr>
            <a:xfrm>
              <a:off x="6790047" y="4509914"/>
              <a:ext cx="2124236" cy="432048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VNFM</a:t>
              </a:r>
              <a:endParaRPr lang="zh-CN" altLang="en-US" dirty="0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439387" y="1211284"/>
            <a:ext cx="10331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VF-C will participate in OVP </a:t>
            </a:r>
            <a:r>
              <a:rPr lang="en-US" altLang="zh-CN" dirty="0" err="1" smtClean="0"/>
              <a:t>tosca</a:t>
            </a:r>
            <a:r>
              <a:rPr lang="en-US" altLang="zh-CN" dirty="0" smtClean="0"/>
              <a:t> based VNF Validation testing using the existing Interfaces and capabilities </a:t>
            </a:r>
            <a:endParaRPr lang="zh-CN" altLang="en-US" dirty="0"/>
          </a:p>
        </p:txBody>
      </p:sp>
      <p:sp>
        <p:nvSpPr>
          <p:cNvPr id="33" name="矩形 32"/>
          <p:cNvSpPr/>
          <p:nvPr/>
        </p:nvSpPr>
        <p:spPr>
          <a:xfrm>
            <a:off x="4732471" y="2945305"/>
            <a:ext cx="1632060" cy="677628"/>
          </a:xfrm>
          <a:prstGeom prst="rect">
            <a:avLst/>
          </a:prstGeom>
          <a:solidFill>
            <a:srgbClr val="9ABB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/>
              <a:t>Design Time</a:t>
            </a:r>
            <a:endParaRPr lang="zh-CN" altLang="en-US" sz="2000" dirty="0" smtClean="0"/>
          </a:p>
        </p:txBody>
      </p:sp>
      <p:sp>
        <p:nvSpPr>
          <p:cNvPr id="34" name="矩形 33"/>
          <p:cNvSpPr/>
          <p:nvPr/>
        </p:nvSpPr>
        <p:spPr>
          <a:xfrm>
            <a:off x="8644531" y="2933430"/>
            <a:ext cx="1632060" cy="677628"/>
          </a:xfrm>
          <a:prstGeom prst="rect">
            <a:avLst/>
          </a:prstGeom>
          <a:solidFill>
            <a:srgbClr val="9ABB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Run time</a:t>
            </a:r>
          </a:p>
          <a:p>
            <a:pPr algn="ctr"/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CloseLoop</a:t>
            </a:r>
            <a:endParaRPr lang="en-US" altLang="zh-C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8115" y="231620"/>
            <a:ext cx="10972800" cy="64008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1"/>
          <p:cNvSpPr txBox="1"/>
          <p:nvPr/>
        </p:nvSpPr>
        <p:spPr>
          <a:xfrm>
            <a:off x="2636346" y="2241752"/>
            <a:ext cx="7363061" cy="17403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5425" indent="-225425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Wingdings" panose="05000000000000000000" pitchFamily="2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15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6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317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256030" indent="-23050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3200" dirty="0" smtClean="0"/>
              <a:t>Part3  VF-C F Planning</a:t>
            </a:r>
            <a:endParaRPr lang="en-US" sz="32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8115" y="231620"/>
            <a:ext cx="10972800" cy="640080"/>
          </a:xfrm>
        </p:spPr>
        <p:txBody>
          <a:bodyPr/>
          <a:lstStyle/>
          <a:p>
            <a:r>
              <a:rPr lang="en-US" dirty="0" err="1" smtClean="0"/>
              <a:t>WorkFlow</a:t>
            </a:r>
            <a:r>
              <a:rPr lang="en-US" dirty="0" smtClean="0"/>
              <a:t> Optimization</a:t>
            </a:r>
            <a:endParaRPr lang="en-US" dirty="0"/>
          </a:p>
        </p:txBody>
      </p:sp>
      <p:grpSp>
        <p:nvGrpSpPr>
          <p:cNvPr id="50" name="组合 49"/>
          <p:cNvGrpSpPr/>
          <p:nvPr/>
        </p:nvGrpSpPr>
        <p:grpSpPr>
          <a:xfrm>
            <a:off x="472616" y="1684839"/>
            <a:ext cx="6975579" cy="3632633"/>
            <a:chOff x="668655" y="1208405"/>
            <a:chExt cx="8319275" cy="4971370"/>
          </a:xfrm>
        </p:grpSpPr>
        <p:sp>
          <p:nvSpPr>
            <p:cNvPr id="51" name="矩形 50"/>
            <p:cNvSpPr/>
            <p:nvPr/>
          </p:nvSpPr>
          <p:spPr>
            <a:xfrm>
              <a:off x="4714430" y="5593035"/>
              <a:ext cx="1429822" cy="58674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/>
              <a:r>
                <a:rPr lang="en-US" altLang="zh-CN" dirty="0">
                  <a:sym typeface="+mn-ea"/>
                </a:rPr>
                <a:t>Drivers</a:t>
              </a:r>
            </a:p>
          </p:txBody>
        </p:sp>
        <p:sp>
          <p:nvSpPr>
            <p:cNvPr id="52" name="矩形 51"/>
            <p:cNvSpPr/>
            <p:nvPr/>
          </p:nvSpPr>
          <p:spPr>
            <a:xfrm>
              <a:off x="893264" y="5407024"/>
              <a:ext cx="1630680" cy="58674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/>
              <a:r>
                <a:rPr lang="en-US" altLang="zh-CN">
                  <a:sym typeface="+mn-ea"/>
                </a:rPr>
                <a:t>OOF</a:t>
              </a:r>
            </a:p>
          </p:txBody>
        </p:sp>
        <p:sp>
          <p:nvSpPr>
            <p:cNvPr id="53" name="矩形 52"/>
            <p:cNvSpPr/>
            <p:nvPr/>
          </p:nvSpPr>
          <p:spPr>
            <a:xfrm>
              <a:off x="2767107" y="5407024"/>
              <a:ext cx="1424940" cy="58674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/>
              <a:r>
                <a:rPr lang="en-US" altLang="zh-CN" dirty="0">
                  <a:sym typeface="+mn-ea"/>
                </a:rPr>
                <a:t>AAI</a:t>
              </a:r>
            </a:p>
          </p:txBody>
        </p:sp>
        <p:grpSp>
          <p:nvGrpSpPr>
            <p:cNvPr id="54" name="组合 64"/>
            <p:cNvGrpSpPr/>
            <p:nvPr/>
          </p:nvGrpSpPr>
          <p:grpSpPr>
            <a:xfrm>
              <a:off x="668655" y="1208405"/>
              <a:ext cx="8319275" cy="3416300"/>
              <a:chOff x="1053" y="1903"/>
              <a:chExt cx="17625" cy="5380"/>
            </a:xfrm>
          </p:grpSpPr>
          <p:sp>
            <p:nvSpPr>
              <p:cNvPr id="62" name="矩形 61"/>
              <p:cNvSpPr/>
              <p:nvPr/>
            </p:nvSpPr>
            <p:spPr>
              <a:xfrm>
                <a:off x="4384" y="1903"/>
                <a:ext cx="8262" cy="538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Overflow="overflow" horzOverflow="overflow" vert="horz" wrap="square" numCol="1" spcCol="0" rtlCol="0" fromWordArt="0" anchor="t" anchorCtr="0" forceAA="0" compatLnSpc="1">
                <a:noAutofit/>
              </a:bodyPr>
              <a:lstStyle/>
              <a:p>
                <a:pPr lvl="0" algn="l"/>
                <a:r>
                  <a:rPr lang="en-US" altLang="zh-CN" dirty="0" smtClean="0">
                    <a:sym typeface="+mn-ea"/>
                  </a:rPr>
                  <a:t>VF-C NSLCM</a:t>
                </a:r>
                <a:endParaRPr lang="en-US" altLang="zh-CN" dirty="0">
                  <a:sym typeface="+mn-ea"/>
                </a:endParaRPr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5012" y="3951"/>
                <a:ext cx="11955" cy="972"/>
              </a:xfrm>
              <a:prstGeom prst="rect">
                <a:avLst/>
              </a:prstGeom>
              <a:solidFill>
                <a:schemeClr val="lt1">
                  <a:alpha val="0"/>
                </a:schemeClr>
              </a:solidFill>
              <a:ln w="38100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/>
                <a:endParaRPr lang="en-US" altLang="zh-CN">
                  <a:solidFill>
                    <a:srgbClr val="FF0000"/>
                  </a:solidFill>
                  <a:sym typeface="+mn-ea"/>
                </a:endParaRPr>
              </a:p>
            </p:txBody>
          </p:sp>
          <p:sp>
            <p:nvSpPr>
              <p:cNvPr id="64" name="矩形 63"/>
              <p:cNvSpPr/>
              <p:nvPr/>
            </p:nvSpPr>
            <p:spPr>
              <a:xfrm>
                <a:off x="12859" y="4076"/>
                <a:ext cx="3939" cy="723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l"/>
                <a:r>
                  <a:rPr lang="en-US" altLang="zh-CN" sz="1200" dirty="0" smtClean="0">
                    <a:sym typeface="+mn-ea"/>
                  </a:rPr>
                  <a:t>VF-C </a:t>
                </a:r>
                <a:r>
                  <a:rPr lang="en-US" altLang="zh-CN" sz="1200" dirty="0" err="1" smtClean="0">
                    <a:sym typeface="+mn-ea"/>
                  </a:rPr>
                  <a:t>WORKFLOWa</a:t>
                </a:r>
                <a:r>
                  <a:rPr lang="en-US" altLang="zh-CN" dirty="0" err="1" smtClean="0">
                    <a:sym typeface="+mn-ea"/>
                  </a:rPr>
                  <a:t>as</a:t>
                </a:r>
                <a:r>
                  <a:rPr lang="en-US" altLang="zh-CN" dirty="0" smtClean="0">
                    <a:sym typeface="+mn-ea"/>
                  </a:rPr>
                  <a:t> </a:t>
                </a:r>
                <a:endParaRPr lang="en-US" altLang="zh-CN" dirty="0">
                  <a:sym typeface="+mn-ea"/>
                </a:endParaRPr>
              </a:p>
            </p:txBody>
          </p:sp>
          <p:sp>
            <p:nvSpPr>
              <p:cNvPr id="65" name="矩形 64"/>
              <p:cNvSpPr/>
              <p:nvPr/>
            </p:nvSpPr>
            <p:spPr>
              <a:xfrm>
                <a:off x="16912" y="3600"/>
                <a:ext cx="1743" cy="753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000" dirty="0"/>
                  <a:t>Activity</a:t>
                </a:r>
              </a:p>
            </p:txBody>
          </p:sp>
          <p:sp>
            <p:nvSpPr>
              <p:cNvPr id="66" name="矩形 65"/>
              <p:cNvSpPr/>
              <p:nvPr/>
            </p:nvSpPr>
            <p:spPr>
              <a:xfrm>
                <a:off x="16933" y="4293"/>
                <a:ext cx="1707" cy="46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000" dirty="0"/>
                  <a:t>WSO</a:t>
                </a:r>
              </a:p>
            </p:txBody>
          </p:sp>
          <p:sp>
            <p:nvSpPr>
              <p:cNvPr id="67" name="矩形 66"/>
              <p:cNvSpPr/>
              <p:nvPr/>
            </p:nvSpPr>
            <p:spPr>
              <a:xfrm>
                <a:off x="16873" y="4760"/>
                <a:ext cx="1805" cy="445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000" dirty="0"/>
                  <a:t>......</a:t>
                </a:r>
              </a:p>
            </p:txBody>
          </p:sp>
          <p:sp>
            <p:nvSpPr>
              <p:cNvPr id="68" name="矩形 67"/>
              <p:cNvSpPr/>
              <p:nvPr/>
            </p:nvSpPr>
            <p:spPr>
              <a:xfrm>
                <a:off x="1053" y="2968"/>
                <a:ext cx="2918" cy="1215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/>
                <a:r>
                  <a:rPr lang="en-US" altLang="zh-CN" sz="1200" dirty="0" smtClean="0">
                    <a:sym typeface="+mn-ea"/>
                  </a:rPr>
                  <a:t>VF-C Runtime</a:t>
                </a:r>
              </a:p>
              <a:p>
                <a:pPr lvl="0" algn="ctr"/>
                <a:r>
                  <a:rPr lang="en-US" altLang="zh-CN" sz="1200" dirty="0" smtClean="0">
                    <a:sym typeface="+mn-ea"/>
                  </a:rPr>
                  <a:t>Catalog</a:t>
                </a:r>
                <a:endParaRPr lang="en-US" altLang="zh-CN" sz="1200" dirty="0">
                  <a:sym typeface="+mn-ea"/>
                </a:endParaRPr>
              </a:p>
            </p:txBody>
          </p:sp>
          <p:sp>
            <p:nvSpPr>
              <p:cNvPr id="69" name="矩形 68"/>
              <p:cNvSpPr/>
              <p:nvPr/>
            </p:nvSpPr>
            <p:spPr>
              <a:xfrm>
                <a:off x="7351" y="2437"/>
                <a:ext cx="4040" cy="724"/>
              </a:xfrm>
              <a:prstGeom prst="rect">
                <a:avLst/>
              </a:prstGeom>
              <a:ln w="25400">
                <a:solidFill>
                  <a:schemeClr val="accent2"/>
                </a:solidFill>
                <a:prstDash val="dash"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/>
                <a:r>
                  <a:rPr lang="en-US" altLang="zh-CN" dirty="0" smtClean="0">
                    <a:sym typeface="+mn-ea"/>
                  </a:rPr>
                  <a:t>NS</a:t>
                </a:r>
                <a:endParaRPr lang="en-US" altLang="zh-CN" dirty="0">
                  <a:sym typeface="+mn-ea"/>
                </a:endParaRPr>
              </a:p>
            </p:txBody>
          </p:sp>
          <p:sp>
            <p:nvSpPr>
              <p:cNvPr id="70" name="矩形 69"/>
              <p:cNvSpPr/>
              <p:nvPr/>
            </p:nvSpPr>
            <p:spPr>
              <a:xfrm>
                <a:off x="4794" y="6279"/>
                <a:ext cx="1406" cy="724"/>
              </a:xfrm>
              <a:prstGeom prst="rect">
                <a:avLst/>
              </a:prstGeom>
              <a:ln w="25400">
                <a:solidFill>
                  <a:schemeClr val="accent2"/>
                </a:solidFill>
                <a:prstDash val="dash"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/>
                <a:r>
                  <a:rPr lang="en-US" altLang="zh-CN" sz="1600" dirty="0">
                    <a:sym typeface="+mn-ea"/>
                  </a:rPr>
                  <a:t>VNF</a:t>
                </a:r>
              </a:p>
            </p:txBody>
          </p:sp>
          <p:sp>
            <p:nvSpPr>
              <p:cNvPr id="71" name="矩形 70"/>
              <p:cNvSpPr/>
              <p:nvPr/>
            </p:nvSpPr>
            <p:spPr>
              <a:xfrm>
                <a:off x="5145" y="4076"/>
                <a:ext cx="7171" cy="72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25400"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/>
                <a:r>
                  <a:rPr lang="en-US" altLang="zh-CN">
                    <a:sym typeface="+mn-ea"/>
                  </a:rPr>
                  <a:t>Build-In Flows (python script)</a:t>
                </a:r>
              </a:p>
            </p:txBody>
          </p:sp>
          <p:sp>
            <p:nvSpPr>
              <p:cNvPr id="72" name="矩形 71"/>
              <p:cNvSpPr/>
              <p:nvPr/>
            </p:nvSpPr>
            <p:spPr>
              <a:xfrm>
                <a:off x="6834" y="6279"/>
                <a:ext cx="1406" cy="724"/>
              </a:xfrm>
              <a:prstGeom prst="rect">
                <a:avLst/>
              </a:prstGeom>
              <a:ln w="25400">
                <a:solidFill>
                  <a:schemeClr val="accent2"/>
                </a:solidFill>
                <a:prstDash val="dash"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/>
                <a:r>
                  <a:rPr lang="en-US" altLang="zh-CN">
                    <a:sym typeface="+mn-ea"/>
                  </a:rPr>
                  <a:t>VL</a:t>
                </a:r>
              </a:p>
            </p:txBody>
          </p:sp>
          <p:sp>
            <p:nvSpPr>
              <p:cNvPr id="73" name="矩形 72"/>
              <p:cNvSpPr/>
              <p:nvPr/>
            </p:nvSpPr>
            <p:spPr>
              <a:xfrm>
                <a:off x="8821" y="6279"/>
                <a:ext cx="1406" cy="724"/>
              </a:xfrm>
              <a:prstGeom prst="rect">
                <a:avLst/>
              </a:prstGeom>
              <a:ln w="25400">
                <a:solidFill>
                  <a:schemeClr val="accent2"/>
                </a:solidFill>
                <a:prstDash val="dash"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/>
                <a:r>
                  <a:rPr lang="en-US" altLang="zh-CN">
                    <a:sym typeface="+mn-ea"/>
                  </a:rPr>
                  <a:t>PNF</a:t>
                </a:r>
              </a:p>
            </p:txBody>
          </p:sp>
          <p:sp>
            <p:nvSpPr>
              <p:cNvPr id="74" name="矩形 73"/>
              <p:cNvSpPr/>
              <p:nvPr/>
            </p:nvSpPr>
            <p:spPr>
              <a:xfrm>
                <a:off x="10910" y="6279"/>
                <a:ext cx="1406" cy="724"/>
              </a:xfrm>
              <a:prstGeom prst="rect">
                <a:avLst/>
              </a:prstGeom>
              <a:ln w="25400">
                <a:solidFill>
                  <a:schemeClr val="accent2"/>
                </a:solidFill>
                <a:prstDash val="dash"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/>
                <a:r>
                  <a:rPr lang="en-US" altLang="zh-CN">
                    <a:sym typeface="+mn-ea"/>
                  </a:rPr>
                  <a:t>......</a:t>
                </a:r>
              </a:p>
            </p:txBody>
          </p:sp>
          <p:cxnSp>
            <p:nvCxnSpPr>
              <p:cNvPr id="75" name="曲线连接符 74"/>
              <p:cNvCxnSpPr>
                <a:stCxn id="63" idx="2"/>
                <a:endCxn id="70" idx="0"/>
              </p:cNvCxnSpPr>
              <p:nvPr/>
            </p:nvCxnSpPr>
            <p:spPr>
              <a:xfrm rot="5400000">
                <a:off x="7565" y="2855"/>
                <a:ext cx="1356" cy="5492"/>
              </a:xfrm>
              <a:prstGeom prst="curvedConnector3">
                <a:avLst>
                  <a:gd name="adj1" fmla="val 50000"/>
                </a:avLst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曲线连接符 75"/>
              <p:cNvCxnSpPr>
                <a:stCxn id="63" idx="2"/>
                <a:endCxn id="72" idx="0"/>
              </p:cNvCxnSpPr>
              <p:nvPr/>
            </p:nvCxnSpPr>
            <p:spPr>
              <a:xfrm rot="5400000">
                <a:off x="8585" y="3875"/>
                <a:ext cx="1356" cy="3452"/>
              </a:xfrm>
              <a:prstGeom prst="curvedConnector3">
                <a:avLst>
                  <a:gd name="adj1" fmla="val 50000"/>
                </a:avLst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曲线连接符 76"/>
              <p:cNvCxnSpPr>
                <a:stCxn id="63" idx="2"/>
                <a:endCxn id="73" idx="0"/>
              </p:cNvCxnSpPr>
              <p:nvPr/>
            </p:nvCxnSpPr>
            <p:spPr>
              <a:xfrm rot="5400000">
                <a:off x="9579" y="4869"/>
                <a:ext cx="1356" cy="1465"/>
              </a:xfrm>
              <a:prstGeom prst="curvedConnector3">
                <a:avLst>
                  <a:gd name="adj1" fmla="val 50000"/>
                </a:avLst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曲线连接符 77"/>
              <p:cNvCxnSpPr>
                <a:stCxn id="63" idx="2"/>
                <a:endCxn id="74" idx="0"/>
              </p:cNvCxnSpPr>
              <p:nvPr/>
            </p:nvCxnSpPr>
            <p:spPr>
              <a:xfrm rot="16200000" flipH="1">
                <a:off x="10623" y="5289"/>
                <a:ext cx="1356" cy="624"/>
              </a:xfrm>
              <a:prstGeom prst="curvedConnector3">
                <a:avLst>
                  <a:gd name="adj1" fmla="val 50000"/>
                </a:avLst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文本框 34"/>
              <p:cNvSpPr txBox="1"/>
              <p:nvPr/>
            </p:nvSpPr>
            <p:spPr>
              <a:xfrm>
                <a:off x="8765" y="5107"/>
                <a:ext cx="2894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/>
                  <a:t>REST API</a:t>
                </a:r>
              </a:p>
            </p:txBody>
          </p:sp>
          <p:cxnSp>
            <p:nvCxnSpPr>
              <p:cNvPr id="80" name="曲线连接符 38"/>
              <p:cNvCxnSpPr>
                <a:stCxn id="69" idx="2"/>
                <a:endCxn id="68" idx="3"/>
              </p:cNvCxnSpPr>
              <p:nvPr/>
            </p:nvCxnSpPr>
            <p:spPr>
              <a:xfrm rot="5400000">
                <a:off x="6464" y="669"/>
                <a:ext cx="414" cy="5400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流程图: 多文档 80"/>
              <p:cNvSpPr/>
              <p:nvPr/>
            </p:nvSpPr>
            <p:spPr>
              <a:xfrm>
                <a:off x="1137" y="4140"/>
                <a:ext cx="1965" cy="1510"/>
              </a:xfrm>
              <a:prstGeom prst="flowChartMultidocumen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200" dirty="0"/>
                  <a:t>Model</a:t>
                </a:r>
              </a:p>
            </p:txBody>
          </p:sp>
          <p:sp>
            <p:nvSpPr>
              <p:cNvPr id="82" name="文本框 46"/>
              <p:cNvSpPr txBox="1"/>
              <p:nvPr/>
            </p:nvSpPr>
            <p:spPr>
              <a:xfrm>
                <a:off x="8240" y="3003"/>
                <a:ext cx="2634" cy="5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/>
                  <a:t>REST API</a:t>
                </a:r>
              </a:p>
            </p:txBody>
          </p:sp>
          <p:cxnSp>
            <p:nvCxnSpPr>
              <p:cNvPr id="83" name="曲线连接符 82"/>
              <p:cNvCxnSpPr>
                <a:stCxn id="69" idx="2"/>
                <a:endCxn id="63" idx="0"/>
              </p:cNvCxnSpPr>
              <p:nvPr/>
            </p:nvCxnSpPr>
            <p:spPr>
              <a:xfrm rot="16200000" flipH="1">
                <a:off x="9785" y="2747"/>
                <a:ext cx="790" cy="1618"/>
              </a:xfrm>
              <a:prstGeom prst="curvedConnector3">
                <a:avLst>
                  <a:gd name="adj1" fmla="val 50000"/>
                </a:avLst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5" name="曲线连接符 54"/>
            <p:cNvCxnSpPr>
              <a:stCxn id="62" idx="2"/>
              <a:endCxn id="52" idx="0"/>
            </p:cNvCxnSpPr>
            <p:nvPr/>
          </p:nvCxnSpPr>
          <p:spPr>
            <a:xfrm rot="5400000">
              <a:off x="2558511" y="3774798"/>
              <a:ext cx="782319" cy="2482132"/>
            </a:xfrm>
            <a:prstGeom prst="curved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曲线连接符 55"/>
            <p:cNvCxnSpPr>
              <a:stCxn id="62" idx="2"/>
              <a:endCxn id="53" idx="0"/>
            </p:cNvCxnSpPr>
            <p:nvPr/>
          </p:nvCxnSpPr>
          <p:spPr>
            <a:xfrm rot="5400000">
              <a:off x="3443998" y="4660285"/>
              <a:ext cx="782319" cy="711158"/>
            </a:xfrm>
            <a:prstGeom prst="curved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曲线连接符 56"/>
            <p:cNvCxnSpPr>
              <a:stCxn id="62" idx="2"/>
              <a:endCxn id="60" idx="0"/>
            </p:cNvCxnSpPr>
            <p:nvPr/>
          </p:nvCxnSpPr>
          <p:spPr>
            <a:xfrm rot="16200000" flipH="1">
              <a:off x="4261493" y="4553949"/>
              <a:ext cx="765745" cy="907259"/>
            </a:xfrm>
            <a:prstGeom prst="curved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文本框 52"/>
            <p:cNvSpPr txBox="1"/>
            <p:nvPr/>
          </p:nvSpPr>
          <p:spPr>
            <a:xfrm>
              <a:off x="3769360" y="4704714"/>
              <a:ext cx="1749308" cy="379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/>
                <a:t>REST API</a:t>
              </a:r>
            </a:p>
          </p:txBody>
        </p:sp>
        <p:sp>
          <p:nvSpPr>
            <p:cNvPr id="59" name="矩形 58"/>
            <p:cNvSpPr/>
            <p:nvPr/>
          </p:nvSpPr>
          <p:spPr>
            <a:xfrm>
              <a:off x="4490221" y="5483289"/>
              <a:ext cx="1429822" cy="58674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/>
              <a:r>
                <a:rPr lang="en-US" altLang="zh-CN">
                  <a:sym typeface="+mn-ea"/>
                </a:rPr>
                <a:t>Drivers</a:t>
              </a:r>
            </a:p>
          </p:txBody>
        </p:sp>
        <p:sp>
          <p:nvSpPr>
            <p:cNvPr id="60" name="矩形 59"/>
            <p:cNvSpPr/>
            <p:nvPr/>
          </p:nvSpPr>
          <p:spPr>
            <a:xfrm>
              <a:off x="4383084" y="5390451"/>
              <a:ext cx="1429822" cy="58674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/>
              <a:r>
                <a:rPr lang="en-US" altLang="zh-CN" dirty="0">
                  <a:sym typeface="+mn-ea"/>
                </a:rPr>
                <a:t>Drivers</a:t>
              </a:r>
            </a:p>
          </p:txBody>
        </p:sp>
        <p:cxnSp>
          <p:nvCxnSpPr>
            <p:cNvPr id="61" name="曲线连接符 60"/>
            <p:cNvCxnSpPr>
              <a:stCxn id="69" idx="2"/>
              <a:endCxn id="64" idx="0"/>
            </p:cNvCxnSpPr>
            <p:nvPr/>
          </p:nvCxnSpPr>
          <p:spPr>
            <a:xfrm rot="16200000" flipH="1">
              <a:off x="5592394" y="1009721"/>
              <a:ext cx="581025" cy="2576050"/>
            </a:xfrm>
            <a:prstGeom prst="curved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TextBox 83"/>
          <p:cNvSpPr txBox="1"/>
          <p:nvPr/>
        </p:nvSpPr>
        <p:spPr>
          <a:xfrm>
            <a:off x="2206695" y="1281184"/>
            <a:ext cx="1532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VF-C </a:t>
            </a:r>
            <a:r>
              <a:rPr lang="en-US" altLang="zh-CN" dirty="0" err="1" smtClean="0"/>
              <a:t>Worflow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90" name="矩形 89"/>
          <p:cNvSpPr/>
          <p:nvPr/>
        </p:nvSpPr>
        <p:spPr>
          <a:xfrm>
            <a:off x="7492170" y="1281184"/>
            <a:ext cx="44504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VF-C workflow has different options, the build-in workflow has higher execution efficiency and VF-C also provides workflow </a:t>
            </a:r>
            <a:r>
              <a:rPr lang="en-US" altLang="zh-CN" dirty="0" err="1" smtClean="0"/>
              <a:t>microservice</a:t>
            </a:r>
            <a:r>
              <a:rPr lang="en-US" altLang="zh-CN" dirty="0" smtClean="0"/>
              <a:t> that can integrate with different workflow engines. This design allows VF-C to be decoupled from specific workflow engines and more flexible.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The built-in workflow is executed by default in current VF-C code.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In  F release, we would like to perform different workflow branches through flexible configuration.  And increase the capabilities that workflow </a:t>
            </a:r>
            <a:r>
              <a:rPr lang="en-US" altLang="zh-CN" dirty="0" err="1" smtClean="0"/>
              <a:t>microservices</a:t>
            </a:r>
            <a:r>
              <a:rPr lang="en-US" altLang="zh-CN" dirty="0" smtClean="0"/>
              <a:t> can provide, such as monitoring …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CCVPN Edge NS Deployment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70964" y="1080657"/>
            <a:ext cx="112043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In CCVPN use case,  assumes the SP provides two types of service: Basic VPN service and Value-Added services.</a:t>
            </a:r>
          </a:p>
          <a:p>
            <a:r>
              <a:rPr lang="en-US" altLang="zh-CN" dirty="0" smtClean="0"/>
              <a:t>The AI applications for collecting both the </a:t>
            </a:r>
            <a:r>
              <a:rPr lang="en-US" altLang="zh-CN" dirty="0" err="1" smtClean="0"/>
              <a:t>vioce</a:t>
            </a:r>
            <a:r>
              <a:rPr lang="en-US" altLang="zh-CN" dirty="0" smtClean="0"/>
              <a:t>/video monitoring and </a:t>
            </a:r>
            <a:r>
              <a:rPr lang="en-US" altLang="zh-CN" dirty="0" err="1" smtClean="0"/>
              <a:t>anormaly</a:t>
            </a:r>
            <a:r>
              <a:rPr lang="en-US" altLang="zh-CN" dirty="0" smtClean="0"/>
              <a:t> recognition, are deployed in a distributed fashion to the edge DCs that are near the specific site(s) under surveillance. </a:t>
            </a:r>
            <a:endParaRPr lang="zh-CN" altLang="en-US" dirty="0"/>
          </a:p>
        </p:txBody>
      </p:sp>
      <p:pic>
        <p:nvPicPr>
          <p:cNvPr id="9218" name="Picture 2" descr="https://wiki.onap.org/download/attachments/45296665/image2019-1-4_17-25-21.png?version=1&amp;modificationDate=1546593924000&amp;api=v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2846" y="1992112"/>
            <a:ext cx="10267950" cy="4542824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2648197" y="3567937"/>
            <a:ext cx="1282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Site NS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793178" y="4583875"/>
            <a:ext cx="1282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Site NS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821879" y="3567937"/>
            <a:ext cx="1282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Site NS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Collection</a:t>
            </a:r>
            <a:endParaRPr 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86887" y="1484416"/>
          <a:ext cx="11424064" cy="3783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2032"/>
                <a:gridCol w="5712032"/>
              </a:tblGrid>
              <a:tr h="392285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 Collected Requirement</a:t>
                      </a:r>
                      <a:r>
                        <a:rPr lang="en-US" altLang="zh-CN" baseline="0" dirty="0" smtClean="0"/>
                        <a:t>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77094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Open</a:t>
                      </a:r>
                      <a:r>
                        <a:rPr lang="en-US" altLang="zh-CN" baseline="0" dirty="0" smtClean="0"/>
                        <a:t> Catalog as  common  service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Open Catalog</a:t>
                      </a:r>
                      <a:r>
                        <a:rPr lang="en-US" altLang="zh-CN" baseline="0" dirty="0" smtClean="0"/>
                        <a:t> capabilities , ONAP projects can leverage its capabilities to manage </a:t>
                      </a:r>
                      <a:r>
                        <a:rPr lang="en-US" altLang="zh-CN" baseline="0" dirty="0" err="1" smtClean="0"/>
                        <a:t>csar</a:t>
                      </a:r>
                      <a:r>
                        <a:rPr lang="en-US" altLang="zh-CN" baseline="0" dirty="0" smtClean="0"/>
                        <a:t> package</a:t>
                      </a:r>
                      <a:endParaRPr lang="zh-CN" altLang="en-US" dirty="0"/>
                    </a:p>
                  </a:txBody>
                  <a:tcPr/>
                </a:tc>
              </a:tr>
              <a:tr h="967278">
                <a:tc>
                  <a:txBody>
                    <a:bodyPr/>
                    <a:lstStyle/>
                    <a:p>
                      <a:r>
                        <a:rPr lang="en-US" altLang="zh-CN" baseline="0" dirty="0" err="1" smtClean="0"/>
                        <a:t>Dmaap</a:t>
                      </a:r>
                      <a:r>
                        <a:rPr lang="en-US" altLang="zh-CN" baseline="0" dirty="0" smtClean="0"/>
                        <a:t> python library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There</a:t>
                      </a:r>
                      <a:r>
                        <a:rPr lang="en-US" altLang="zh-CN" baseline="0" dirty="0" smtClean="0"/>
                        <a:t> is no python library for </a:t>
                      </a:r>
                      <a:r>
                        <a:rPr lang="en-US" altLang="zh-CN" baseline="0" dirty="0" err="1" smtClean="0"/>
                        <a:t>dmaap</a:t>
                      </a:r>
                      <a:r>
                        <a:rPr lang="en-US" altLang="zh-CN" baseline="0" dirty="0" smtClean="0"/>
                        <a:t>, if can provide a python library , the </a:t>
                      </a:r>
                      <a:r>
                        <a:rPr lang="en-US" altLang="zh-CN" baseline="0" dirty="0" err="1" smtClean="0"/>
                        <a:t>csar</a:t>
                      </a:r>
                      <a:r>
                        <a:rPr lang="en-US" altLang="zh-CN" baseline="0" dirty="0" smtClean="0"/>
                        <a:t> package can distribute to VF-C from SDC directly not need to through UUI</a:t>
                      </a:r>
                      <a:endParaRPr lang="zh-CN" altLang="en-US" dirty="0"/>
                    </a:p>
                  </a:txBody>
                  <a:tcPr/>
                </a:tc>
              </a:tr>
              <a:tr h="677094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LCM</a:t>
                      </a:r>
                      <a:r>
                        <a:rPr lang="en-US" altLang="zh-CN" baseline="0" dirty="0" smtClean="0"/>
                        <a:t> rollback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Once NS/VNF</a:t>
                      </a:r>
                      <a:r>
                        <a:rPr lang="en-US" altLang="zh-CN" baseline="0" dirty="0" smtClean="0"/>
                        <a:t> LCM is abnormal, should  </a:t>
                      </a:r>
                      <a:r>
                        <a:rPr lang="en-US" altLang="zh-CN" dirty="0" smtClean="0"/>
                        <a:t>Support</a:t>
                      </a:r>
                      <a:r>
                        <a:rPr lang="en-US" altLang="zh-CN" baseline="0" dirty="0" smtClean="0"/>
                        <a:t> NS and VNF rollback</a:t>
                      </a:r>
                      <a:endParaRPr lang="zh-CN" altLang="en-US" dirty="0"/>
                    </a:p>
                  </a:txBody>
                  <a:tcPr/>
                </a:tc>
              </a:tr>
              <a:tr h="677094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K8S Integration</a:t>
                      </a:r>
                      <a:r>
                        <a:rPr lang="en-US" altLang="zh-CN" baseline="0" dirty="0" smtClean="0"/>
                        <a:t>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Plan</a:t>
                      </a:r>
                      <a:r>
                        <a:rPr lang="en-US" altLang="zh-CN" baseline="0" dirty="0" smtClean="0"/>
                        <a:t> to s</a:t>
                      </a:r>
                      <a:r>
                        <a:rPr lang="en-US" altLang="zh-CN" dirty="0" smtClean="0"/>
                        <a:t>upport</a:t>
                      </a:r>
                      <a:r>
                        <a:rPr lang="en-US" altLang="zh-CN" baseline="0" dirty="0" smtClean="0"/>
                        <a:t> VNF as containers according to integrate with K8S</a:t>
                      </a:r>
                      <a:endParaRPr lang="zh-CN" altLang="en-US" dirty="0"/>
                    </a:p>
                  </a:txBody>
                  <a:tcPr/>
                </a:tc>
              </a:tr>
              <a:tr h="392285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VNFFG</a:t>
                      </a:r>
                      <a:r>
                        <a:rPr lang="en-US" altLang="zh-CN" baseline="0" dirty="0" smtClean="0"/>
                        <a:t>/NFP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SFC</a:t>
                      </a:r>
                      <a:r>
                        <a:rPr lang="en-US" altLang="zh-CN" baseline="0" dirty="0" smtClean="0"/>
                        <a:t> supporting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/>
          <p:nvPr/>
        </p:nvSpPr>
        <p:spPr>
          <a:xfrm>
            <a:off x="366522" y="3189768"/>
            <a:ext cx="11332718" cy="114855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dirty="0"/>
              <a:t>Thanks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8115" y="231620"/>
            <a:ext cx="10972800" cy="64008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1"/>
          <p:cNvSpPr txBox="1"/>
          <p:nvPr/>
        </p:nvSpPr>
        <p:spPr>
          <a:xfrm>
            <a:off x="2636346" y="2359742"/>
            <a:ext cx="7363061" cy="17403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5425" indent="-225425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Wingdings" panose="05000000000000000000" pitchFamily="2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15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6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317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256030" indent="-23050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3200" dirty="0" smtClean="0"/>
              <a:t>Part1  VF-C Dublin Highlights</a:t>
            </a:r>
            <a:endParaRPr lang="en-US" sz="32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3660775" y="1858010"/>
            <a:ext cx="4976495" cy="4162780"/>
          </a:xfrm>
          <a:prstGeom prst="rect">
            <a:avLst/>
          </a:prstGeom>
          <a:solidFill>
            <a:schemeClr val="bg2">
              <a:lumMod val="75000"/>
            </a:schemeClr>
          </a:solidFill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03" y="0"/>
            <a:ext cx="12311117" cy="86836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Catalog Enhancement</a:t>
            </a:r>
            <a:r>
              <a:rPr lang="en-US" altLang="zh-CN" sz="2800" dirty="0" smtClean="0"/>
              <a:t>—</a:t>
            </a:r>
            <a:r>
              <a:rPr lang="en-US" sz="2800" dirty="0" smtClean="0"/>
              <a:t>F</a:t>
            </a:r>
            <a:r>
              <a:rPr lang="en-US" altLang="zh-CN" sz="2800" dirty="0" smtClean="0"/>
              <a:t>lexible Mechanism to Support Multi-version VNFD</a:t>
            </a:r>
            <a:endParaRPr lang="en-US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300478" y="1163782"/>
            <a:ext cx="11171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Catalog provides a flexible mechanism that is compatible with different versions of VNFD</a:t>
            </a:r>
            <a:endParaRPr lang="zh-CN" altLang="en-US" dirty="0"/>
          </a:p>
        </p:txBody>
      </p:sp>
      <p:sp>
        <p:nvSpPr>
          <p:cNvPr id="3" name="流程图: 文档 2"/>
          <p:cNvSpPr/>
          <p:nvPr/>
        </p:nvSpPr>
        <p:spPr>
          <a:xfrm>
            <a:off x="890270" y="2282825"/>
            <a:ext cx="2252980" cy="814070"/>
          </a:xfrm>
          <a:prstGeom prst="flowChartDocument">
            <a:avLst/>
          </a:prstGeom>
          <a:solidFill>
            <a:schemeClr val="accent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/>
              <a:t>ONAP VNFD Base(R2) </a:t>
            </a:r>
          </a:p>
        </p:txBody>
      </p:sp>
      <p:sp>
        <p:nvSpPr>
          <p:cNvPr id="4" name="流程图: 文档 3"/>
          <p:cNvSpPr/>
          <p:nvPr/>
        </p:nvSpPr>
        <p:spPr>
          <a:xfrm>
            <a:off x="890270" y="3637280"/>
            <a:ext cx="2253615" cy="814070"/>
          </a:xfrm>
          <a:prstGeom prst="flowChartDocumen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/>
              <a:t>ONAP R4 VNFD 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5057775" y="2785110"/>
            <a:ext cx="2513965" cy="10553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vnfdmodel(common)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3909695" y="4654550"/>
            <a:ext cx="1245870" cy="10553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vnfd_sol_base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5502275" y="4654550"/>
            <a:ext cx="1286510" cy="105537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dirty="0">
                <a:sym typeface="+mn-ea"/>
              </a:rPr>
              <a:t>vnfd_sol_251</a:t>
            </a:r>
          </a:p>
        </p:txBody>
      </p:sp>
      <p:sp>
        <p:nvSpPr>
          <p:cNvPr id="8" name="流程图: 内部贮存 7"/>
          <p:cNvSpPr/>
          <p:nvPr/>
        </p:nvSpPr>
        <p:spPr>
          <a:xfrm>
            <a:off x="9218930" y="3472180"/>
            <a:ext cx="2252980" cy="814070"/>
          </a:xfrm>
          <a:prstGeom prst="flowChartInternalStorag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/>
              <a:t> VNFD JSON API </a:t>
            </a:r>
          </a:p>
        </p:txBody>
      </p:sp>
      <p:cxnSp>
        <p:nvCxnSpPr>
          <p:cNvPr id="9" name="直接箭头连接符 8"/>
          <p:cNvCxnSpPr>
            <a:endCxn id="6" idx="0"/>
          </p:cNvCxnSpPr>
          <p:nvPr/>
        </p:nvCxnSpPr>
        <p:spPr>
          <a:xfrm flipH="1">
            <a:off x="4545330" y="3827780"/>
            <a:ext cx="923290" cy="826770"/>
          </a:xfrm>
          <a:prstGeom prst="straightConnector1">
            <a:avLst/>
          </a:prstGeom>
          <a:ln>
            <a:solidFill>
              <a:schemeClr val="accent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>
            <a:endCxn id="7" idx="0"/>
          </p:cNvCxnSpPr>
          <p:nvPr/>
        </p:nvCxnSpPr>
        <p:spPr>
          <a:xfrm>
            <a:off x="6158230" y="3840480"/>
            <a:ext cx="0" cy="81407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4709160" y="3510280"/>
            <a:ext cx="2080260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200"/>
              <a:t>VNFD_SCHEMA_VERSION</a:t>
            </a:r>
          </a:p>
        </p:txBody>
      </p:sp>
      <p:sp>
        <p:nvSpPr>
          <p:cNvPr id="16" name="右箭头 15"/>
          <p:cNvSpPr/>
          <p:nvPr/>
        </p:nvSpPr>
        <p:spPr>
          <a:xfrm>
            <a:off x="8710930" y="3827780"/>
            <a:ext cx="444500" cy="224790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右箭头 16"/>
          <p:cNvSpPr/>
          <p:nvPr/>
        </p:nvSpPr>
        <p:spPr>
          <a:xfrm>
            <a:off x="3207385" y="2460625"/>
            <a:ext cx="444500" cy="224790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右箭头 17"/>
          <p:cNvSpPr/>
          <p:nvPr/>
        </p:nvSpPr>
        <p:spPr>
          <a:xfrm>
            <a:off x="3220085" y="3917950"/>
            <a:ext cx="444500" cy="22479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4779645" y="2130425"/>
            <a:ext cx="33197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/>
              <a:t>Catalog VNFD Model Parser</a:t>
            </a:r>
          </a:p>
        </p:txBody>
      </p:sp>
      <p:sp>
        <p:nvSpPr>
          <p:cNvPr id="20" name="流程图: 文档 19"/>
          <p:cNvSpPr/>
          <p:nvPr/>
        </p:nvSpPr>
        <p:spPr>
          <a:xfrm>
            <a:off x="889635" y="4967605"/>
            <a:ext cx="2253615" cy="814070"/>
          </a:xfrm>
          <a:prstGeom prst="flowChartDocumen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/>
              <a:t>ONAP Rxxx VNFD </a:t>
            </a:r>
          </a:p>
        </p:txBody>
      </p:sp>
      <p:sp>
        <p:nvSpPr>
          <p:cNvPr id="22" name="右箭头 21"/>
          <p:cNvSpPr/>
          <p:nvPr/>
        </p:nvSpPr>
        <p:spPr>
          <a:xfrm>
            <a:off x="3207385" y="5137150"/>
            <a:ext cx="444500" cy="224790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>
            <a:off x="7210425" y="4654550"/>
            <a:ext cx="1286510" cy="105537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dirty="0" err="1">
                <a:sym typeface="+mn-ea"/>
              </a:rPr>
              <a:t>vnfd_sol_xxx</a:t>
            </a:r>
            <a:endParaRPr lang="en-US" altLang="zh-CN" dirty="0">
              <a:sym typeface="+mn-ea"/>
            </a:endParaRPr>
          </a:p>
        </p:txBody>
      </p:sp>
      <p:cxnSp>
        <p:nvCxnSpPr>
          <p:cNvPr id="24" name="直接箭头连接符 23"/>
          <p:cNvCxnSpPr>
            <a:endCxn id="23" idx="0"/>
          </p:cNvCxnSpPr>
          <p:nvPr/>
        </p:nvCxnSpPr>
        <p:spPr>
          <a:xfrm>
            <a:off x="7273925" y="3840480"/>
            <a:ext cx="592455" cy="81407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478" y="0"/>
            <a:ext cx="11891522" cy="86836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SOL005 Alignment</a:t>
            </a:r>
            <a:r>
              <a:rPr lang="en-US" altLang="zh-CN" sz="2800" dirty="0" smtClean="0"/>
              <a:t>— Reference Implementation of ETSI NFVO</a:t>
            </a:r>
            <a:endParaRPr lang="en-US" sz="2800" dirty="0"/>
          </a:p>
        </p:txBody>
      </p:sp>
      <p:grpSp>
        <p:nvGrpSpPr>
          <p:cNvPr id="3" name="组合 142"/>
          <p:cNvGrpSpPr/>
          <p:nvPr/>
        </p:nvGrpSpPr>
        <p:grpSpPr>
          <a:xfrm>
            <a:off x="516851" y="3029266"/>
            <a:ext cx="7210236" cy="2791031"/>
            <a:chOff x="809125" y="1208948"/>
            <a:chExt cx="5940204" cy="2093273"/>
          </a:xfrm>
        </p:grpSpPr>
        <p:sp>
          <p:nvSpPr>
            <p:cNvPr id="130" name="矩形 129"/>
            <p:cNvSpPr/>
            <p:nvPr/>
          </p:nvSpPr>
          <p:spPr>
            <a:xfrm>
              <a:off x="2706896" y="2858111"/>
              <a:ext cx="2529135" cy="44411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tx1"/>
                  </a:solidFill>
                </a:rPr>
                <a:t>GVNFM 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20" name="矩形 119"/>
            <p:cNvSpPr/>
            <p:nvPr/>
          </p:nvSpPr>
          <p:spPr>
            <a:xfrm>
              <a:off x="1084790" y="1325840"/>
              <a:ext cx="5664539" cy="72459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tx1"/>
                  </a:solidFill>
                </a:rPr>
                <a:t>NFVO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16" name="Flowchart: Document 34"/>
            <p:cNvSpPr/>
            <p:nvPr/>
          </p:nvSpPr>
          <p:spPr>
            <a:xfrm>
              <a:off x="4624206" y="2832031"/>
              <a:ext cx="898627" cy="190817"/>
            </a:xfrm>
            <a:prstGeom prst="flowChartDocumen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1200" dirty="0"/>
            </a:p>
          </p:txBody>
        </p:sp>
        <p:sp>
          <p:nvSpPr>
            <p:cNvPr id="117" name="Flowchart: Document 34"/>
            <p:cNvSpPr/>
            <p:nvPr/>
          </p:nvSpPr>
          <p:spPr>
            <a:xfrm>
              <a:off x="4460453" y="2953519"/>
              <a:ext cx="879958" cy="190817"/>
            </a:xfrm>
            <a:prstGeom prst="flowChartDocumen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sz="1200" dirty="0"/>
                <a:t>VNF Package </a:t>
              </a:r>
              <a:br>
                <a:rPr lang="en-US" sz="1200" dirty="0"/>
              </a:br>
              <a:r>
                <a:rPr lang="en-US" sz="1200" dirty="0"/>
                <a:t>( VNFD)</a:t>
              </a:r>
            </a:p>
          </p:txBody>
        </p:sp>
        <p:sp>
          <p:nvSpPr>
            <p:cNvPr id="119" name="矩形 118"/>
            <p:cNvSpPr/>
            <p:nvPr/>
          </p:nvSpPr>
          <p:spPr>
            <a:xfrm>
              <a:off x="3147122" y="1325840"/>
              <a:ext cx="2029535" cy="32063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Flowchart: Document 35"/>
            <p:cNvSpPr/>
            <p:nvPr/>
          </p:nvSpPr>
          <p:spPr>
            <a:xfrm>
              <a:off x="5522834" y="1208948"/>
              <a:ext cx="1151079" cy="369455"/>
            </a:xfrm>
            <a:prstGeom prst="flowChartDocumen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1600" dirty="0"/>
            </a:p>
          </p:txBody>
        </p:sp>
        <p:sp>
          <p:nvSpPr>
            <p:cNvPr id="131" name="矩形 130"/>
            <p:cNvSpPr/>
            <p:nvPr/>
          </p:nvSpPr>
          <p:spPr>
            <a:xfrm>
              <a:off x="2706897" y="1909530"/>
              <a:ext cx="2483411" cy="44411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tx1"/>
                  </a:solidFill>
                </a:rPr>
                <a:t>GVNFM Driver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87" name="Flowchart: Document 35"/>
            <p:cNvSpPr/>
            <p:nvPr/>
          </p:nvSpPr>
          <p:spPr>
            <a:xfrm>
              <a:off x="5340411" y="1355968"/>
              <a:ext cx="1151079" cy="369455"/>
            </a:xfrm>
            <a:prstGeom prst="flowChartDocumen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sz="1600" dirty="0"/>
                <a:t>NS Package </a:t>
              </a:r>
              <a:br>
                <a:rPr lang="en-US" sz="1600" dirty="0"/>
              </a:br>
              <a:r>
                <a:rPr lang="en-US" sz="1600" dirty="0"/>
                <a:t>( NSD)</a:t>
              </a:r>
            </a:p>
          </p:txBody>
        </p:sp>
        <p:sp>
          <p:nvSpPr>
            <p:cNvPr id="135" name="矩形 134"/>
            <p:cNvSpPr/>
            <p:nvPr/>
          </p:nvSpPr>
          <p:spPr>
            <a:xfrm>
              <a:off x="809125" y="2559856"/>
              <a:ext cx="1531610" cy="59651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tx1"/>
                  </a:solidFill>
                </a:rPr>
                <a:t>Catalog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37" name="直接箭头连接符 136"/>
            <p:cNvCxnSpPr/>
            <p:nvPr/>
          </p:nvCxnSpPr>
          <p:spPr>
            <a:xfrm flipH="1">
              <a:off x="1623970" y="2050435"/>
              <a:ext cx="930687" cy="50942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接箭头连接符 138"/>
            <p:cNvCxnSpPr>
              <a:stCxn id="130" idx="1"/>
              <a:endCxn id="135" idx="3"/>
            </p:cNvCxnSpPr>
            <p:nvPr/>
          </p:nvCxnSpPr>
          <p:spPr>
            <a:xfrm flipH="1" flipV="1">
              <a:off x="2340735" y="2858111"/>
              <a:ext cx="366162" cy="22205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2" name="矩形 141"/>
          <p:cNvSpPr/>
          <p:nvPr/>
        </p:nvSpPr>
        <p:spPr>
          <a:xfrm>
            <a:off x="7077694" y="1740666"/>
            <a:ext cx="4773880" cy="365638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lvl="2"/>
            <a:r>
              <a:rPr lang="en-US" altLang="zh-CN" dirty="0" smtClean="0">
                <a:sym typeface="+mn-ea"/>
              </a:rPr>
              <a:t>The Interface alignment include</a:t>
            </a:r>
            <a:r>
              <a:rPr lang="zh-CN" altLang="en-US" dirty="0" smtClean="0">
                <a:sym typeface="+mn-ea"/>
              </a:rPr>
              <a:t>：</a:t>
            </a:r>
            <a:endParaRPr lang="en-US" altLang="zh-CN" dirty="0" smtClean="0">
              <a:sym typeface="+mn-ea"/>
            </a:endParaRPr>
          </a:p>
          <a:p>
            <a:pPr lvl="2"/>
            <a:endParaRPr lang="en-US" altLang="zh-CN" dirty="0" smtClean="0">
              <a:sym typeface="+mn-ea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zh-CN" dirty="0" smtClean="0">
                <a:sym typeface="+mn-ea"/>
              </a:rPr>
              <a:t>NFVO support SOL005 API, including</a:t>
            </a:r>
          </a:p>
          <a:p>
            <a:pPr lvl="2">
              <a:buNone/>
            </a:pPr>
            <a:r>
              <a:rPr lang="en-US" altLang="zh-CN" sz="1900" dirty="0" smtClean="0">
                <a:sym typeface="+mn-ea"/>
              </a:rPr>
              <a:t>Create/Instantiate/Operate/Terminate/Delete/Query NS Instance</a:t>
            </a:r>
          </a:p>
          <a:p>
            <a:pPr lvl="2">
              <a:buNone/>
            </a:pPr>
            <a:endParaRPr lang="en-US" altLang="zh-CN" sz="1900" dirty="0" smtClean="0">
              <a:sym typeface="+mn-ea"/>
            </a:endParaRPr>
          </a:p>
          <a:p>
            <a:pPr lvl="2">
              <a:buNone/>
            </a:pPr>
            <a:r>
              <a:rPr lang="en-US" altLang="zh-CN" sz="1900" dirty="0" smtClean="0">
                <a:sym typeface="+mn-ea"/>
              </a:rPr>
              <a:t> NS LCM Operation subscriptions and notification.</a:t>
            </a:r>
          </a:p>
          <a:p>
            <a:pPr lvl="2">
              <a:buNone/>
            </a:pPr>
            <a:endParaRPr lang="en-US" altLang="zh-CN" sz="1900" dirty="0" smtClean="0">
              <a:sym typeface="+mn-ea"/>
            </a:endParaRPr>
          </a:p>
          <a:p>
            <a:pPr lvl="2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>
                <a:sym typeface="+mn-ea"/>
              </a:rPr>
              <a:t>Catalog support SOL005 related API, including </a:t>
            </a:r>
            <a:r>
              <a:rPr lang="en-US" altLang="zh-CN" sz="1900" dirty="0" smtClean="0">
                <a:sym typeface="+mn-ea"/>
              </a:rPr>
              <a:t>package subscription and notification</a:t>
            </a:r>
            <a:endParaRPr lang="en-US" altLang="zh-CN" sz="2700" dirty="0" smtClean="0"/>
          </a:p>
        </p:txBody>
      </p:sp>
      <p:cxnSp>
        <p:nvCxnSpPr>
          <p:cNvPr id="32" name="直接箭头连接符 31"/>
          <p:cNvCxnSpPr/>
          <p:nvPr/>
        </p:nvCxnSpPr>
        <p:spPr>
          <a:xfrm>
            <a:off x="4201973" y="4555522"/>
            <a:ext cx="0" cy="672628"/>
          </a:xfrm>
          <a:prstGeom prst="straightConnector1">
            <a:avLst/>
          </a:prstGeom>
          <a:ln w="25400">
            <a:solidFill>
              <a:schemeClr val="accent1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851454" y="1591282"/>
            <a:ext cx="6875633" cy="11086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002567" y="2109999"/>
            <a:ext cx="3014371" cy="59214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VF-C Adapter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33" name="直接箭头连接符 32"/>
          <p:cNvCxnSpPr/>
          <p:nvPr/>
        </p:nvCxnSpPr>
        <p:spPr>
          <a:xfrm>
            <a:off x="4201973" y="2699913"/>
            <a:ext cx="0" cy="525380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992805" y="1740667"/>
            <a:ext cx="1442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SO</a:t>
            </a:r>
            <a:endParaRPr lang="zh-CN" alt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 Integration </a:t>
            </a:r>
            <a:r>
              <a:rPr lang="en-US" altLang="zh-CN" dirty="0" smtClean="0"/>
              <a:t>— Provides Automated Testing Capabilities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970202" y="1762812"/>
            <a:ext cx="1366887" cy="5561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SDC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545397" y="3148553"/>
            <a:ext cx="2879890" cy="12254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VFC Catalog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545397" y="4845377"/>
            <a:ext cx="2879890" cy="14705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VFC </a:t>
            </a:r>
            <a:r>
              <a:rPr lang="en-US" altLang="zh-CN" dirty="0" smtClean="0"/>
              <a:t>NFVO&amp;GVNFM</a:t>
            </a:r>
            <a:endParaRPr lang="en-US" dirty="0"/>
          </a:p>
        </p:txBody>
      </p:sp>
      <p:cxnSp>
        <p:nvCxnSpPr>
          <p:cNvPr id="14" name="Straight Arrow Connector 13"/>
          <p:cNvCxnSpPr>
            <a:stCxn id="11" idx="2"/>
            <a:endCxn id="12" idx="0"/>
          </p:cNvCxnSpPr>
          <p:nvPr/>
        </p:nvCxnSpPr>
        <p:spPr>
          <a:xfrm>
            <a:off x="9985342" y="4374037"/>
            <a:ext cx="0" cy="4713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8644380" y="2795047"/>
            <a:ext cx="1140643" cy="5373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/>
              <a:t>1.Upload API package</a:t>
            </a:r>
            <a:endParaRPr lang="en-US" sz="1400" dirty="0"/>
          </a:p>
        </p:txBody>
      </p:sp>
      <p:sp>
        <p:nvSpPr>
          <p:cNvPr id="20" name="Rounded Rectangle 19"/>
          <p:cNvSpPr/>
          <p:nvPr/>
        </p:nvSpPr>
        <p:spPr>
          <a:xfrm>
            <a:off x="8644379" y="4878370"/>
            <a:ext cx="1140643" cy="5373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/>
              <a:t>2.Create NS</a:t>
            </a:r>
            <a:endParaRPr lang="en-US" sz="1400" dirty="0"/>
          </a:p>
        </p:txBody>
      </p:sp>
      <p:sp>
        <p:nvSpPr>
          <p:cNvPr id="21" name="Rounded Rectangle 20"/>
          <p:cNvSpPr/>
          <p:nvPr/>
        </p:nvSpPr>
        <p:spPr>
          <a:xfrm>
            <a:off x="10199802" y="4878370"/>
            <a:ext cx="1140643" cy="5373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/>
              <a:t>3.Instantiate NS</a:t>
            </a:r>
            <a:endParaRPr lang="en-US" sz="1400" dirty="0"/>
          </a:p>
        </p:txBody>
      </p:sp>
      <p:sp>
        <p:nvSpPr>
          <p:cNvPr id="25" name="Rectangle 24"/>
          <p:cNvSpPr/>
          <p:nvPr/>
        </p:nvSpPr>
        <p:spPr>
          <a:xfrm>
            <a:off x="1211341" y="3148553"/>
            <a:ext cx="2879890" cy="12254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VFC Catalog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1211341" y="4845377"/>
            <a:ext cx="2879890" cy="14705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VFC NFVO&amp;</a:t>
            </a:r>
            <a:r>
              <a:rPr lang="en-US" altLang="zh-CN" dirty="0" smtClean="0"/>
              <a:t>GVNFM</a:t>
            </a:r>
            <a:endParaRPr lang="en-US" dirty="0"/>
          </a:p>
        </p:txBody>
      </p:sp>
      <p:cxnSp>
        <p:nvCxnSpPr>
          <p:cNvPr id="27" name="Straight Arrow Connector 26"/>
          <p:cNvCxnSpPr>
            <a:stCxn id="25" idx="2"/>
            <a:endCxn id="26" idx="0"/>
          </p:cNvCxnSpPr>
          <p:nvPr/>
        </p:nvCxnSpPr>
        <p:spPr>
          <a:xfrm>
            <a:off x="2651286" y="4374037"/>
            <a:ext cx="0" cy="4713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1310324" y="2795047"/>
            <a:ext cx="1140643" cy="5373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/>
              <a:t>1.onboarding API</a:t>
            </a:r>
            <a:endParaRPr lang="en-US" sz="1400" dirty="0"/>
          </a:p>
        </p:txBody>
      </p:sp>
      <p:sp>
        <p:nvSpPr>
          <p:cNvPr id="29" name="Rounded Rectangle 28"/>
          <p:cNvSpPr/>
          <p:nvPr/>
        </p:nvSpPr>
        <p:spPr>
          <a:xfrm>
            <a:off x="1310323" y="4878370"/>
            <a:ext cx="1140643" cy="5373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/>
              <a:t>2.Create NS API</a:t>
            </a:r>
            <a:endParaRPr lang="en-US" sz="1400" dirty="0"/>
          </a:p>
        </p:txBody>
      </p:sp>
      <p:sp>
        <p:nvSpPr>
          <p:cNvPr id="30" name="Rounded Rectangle 29"/>
          <p:cNvSpPr/>
          <p:nvPr/>
        </p:nvSpPr>
        <p:spPr>
          <a:xfrm>
            <a:off x="2865746" y="4878370"/>
            <a:ext cx="1140643" cy="5373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/>
              <a:t>3.Instantiate NS API</a:t>
            </a:r>
            <a:endParaRPr lang="en-US" sz="1400" dirty="0"/>
          </a:p>
        </p:txBody>
      </p:sp>
      <p:cxnSp>
        <p:nvCxnSpPr>
          <p:cNvPr id="31" name="Straight Arrow Connector 30"/>
          <p:cNvCxnSpPr>
            <a:stCxn id="3" idx="2"/>
            <a:endCxn id="25" idx="0"/>
          </p:cNvCxnSpPr>
          <p:nvPr/>
        </p:nvCxnSpPr>
        <p:spPr>
          <a:xfrm flipH="1">
            <a:off x="2651286" y="2318994"/>
            <a:ext cx="2360" cy="8295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527142" y="1244338"/>
            <a:ext cx="1066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With SDC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9133484" y="1376017"/>
            <a:ext cx="1386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Without SDC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5107213" y="1616574"/>
            <a:ext cx="31640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SDC output data model is AID</a:t>
            </a:r>
          </a:p>
          <a:p>
            <a:r>
              <a:rPr lang="en-US" dirty="0" smtClean="0"/>
              <a:t>VFC input data model is SOL001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4847206" y="3173708"/>
            <a:ext cx="303198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Artifacts/Deployment/OTHER/</a:t>
            </a:r>
          </a:p>
          <a:p>
            <a:r>
              <a:rPr lang="en-US" dirty="0" smtClean="0"/>
              <a:t>Definitions</a:t>
            </a:r>
          </a:p>
          <a:p>
            <a:r>
              <a:rPr lang="en-US" dirty="0" smtClean="0"/>
              <a:t>TOSCA-Metadata</a:t>
            </a:r>
          </a:p>
          <a:p>
            <a:r>
              <a:rPr lang="en-US" dirty="0" err="1" smtClean="0"/>
              <a:t>MainServiceTemplate.mf</a:t>
            </a:r>
            <a:endParaRPr lang="en-US" dirty="0" smtClean="0"/>
          </a:p>
          <a:p>
            <a:r>
              <a:rPr lang="en-US" dirty="0" err="1" smtClean="0"/>
              <a:t>MainServiceTemplate.yaml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4421169" y="5415698"/>
            <a:ext cx="978559" cy="589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VNFM Register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5851160" y="5420410"/>
            <a:ext cx="978559" cy="589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VIM Register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7244358" y="5425122"/>
            <a:ext cx="978559" cy="589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Add Policy</a:t>
            </a:r>
            <a:endParaRPr lang="en-US" dirty="0"/>
          </a:p>
        </p:txBody>
      </p:sp>
      <p:sp>
        <p:nvSpPr>
          <p:cNvPr id="24" name="Rectangle 38"/>
          <p:cNvSpPr/>
          <p:nvPr/>
        </p:nvSpPr>
        <p:spPr>
          <a:xfrm>
            <a:off x="4573569" y="4696209"/>
            <a:ext cx="1277591" cy="589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Create Customer</a:t>
            </a:r>
            <a:endParaRPr lang="en-US" dirty="0"/>
          </a:p>
        </p:txBody>
      </p:sp>
      <p:sp>
        <p:nvSpPr>
          <p:cNvPr id="32" name="Rectangle 38"/>
          <p:cNvSpPr/>
          <p:nvPr/>
        </p:nvSpPr>
        <p:spPr>
          <a:xfrm>
            <a:off x="6179048" y="4708084"/>
            <a:ext cx="1539913" cy="589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Create Service Type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DB M</a:t>
            </a:r>
            <a:r>
              <a:rPr lang="en-US" altLang="zh-CN" dirty="0" smtClean="0"/>
              <a:t>igration — Support HA and Horizontal Scalability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40222" y="2204665"/>
            <a:ext cx="5368407" cy="3644388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52" name="右箭头 51"/>
          <p:cNvSpPr/>
          <p:nvPr/>
        </p:nvSpPr>
        <p:spPr>
          <a:xfrm rot="1298528">
            <a:off x="4255238" y="3144742"/>
            <a:ext cx="2378334" cy="141108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TextBox 53"/>
          <p:cNvSpPr txBox="1"/>
          <p:nvPr/>
        </p:nvSpPr>
        <p:spPr>
          <a:xfrm>
            <a:off x="300478" y="1111788"/>
            <a:ext cx="55103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 smtClean="0"/>
              <a:t>Mysql</a:t>
            </a:r>
            <a:r>
              <a:rPr lang="en-US" altLang="zh-CN" sz="2000" dirty="0" smtClean="0"/>
              <a:t> migrate to the </a:t>
            </a:r>
            <a:r>
              <a:rPr lang="en-US" altLang="zh-CN" sz="2000" dirty="0" err="1" smtClean="0"/>
              <a:t>mariadb</a:t>
            </a:r>
            <a:r>
              <a:rPr lang="en-US" altLang="zh-CN" sz="2000" dirty="0" smtClean="0"/>
              <a:t> </a:t>
            </a:r>
            <a:r>
              <a:rPr lang="en-US" altLang="zh-CN" sz="2000" dirty="0" err="1" smtClean="0"/>
              <a:t>Galera</a:t>
            </a:r>
            <a:r>
              <a:rPr lang="en-US" altLang="zh-CN" sz="2000" dirty="0" smtClean="0"/>
              <a:t> Cluster</a:t>
            </a:r>
            <a:endParaRPr lang="zh-CN" altLang="en-US" sz="2000" dirty="0"/>
          </a:p>
        </p:txBody>
      </p:sp>
      <p:sp>
        <p:nvSpPr>
          <p:cNvPr id="55" name="TextBox 54"/>
          <p:cNvSpPr txBox="1"/>
          <p:nvPr/>
        </p:nvSpPr>
        <p:spPr>
          <a:xfrm>
            <a:off x="8724426" y="4584227"/>
            <a:ext cx="18020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 smtClean="0"/>
              <a:t>Galera</a:t>
            </a:r>
            <a:r>
              <a:rPr lang="en-US" altLang="zh-CN" sz="2000" dirty="0" smtClean="0"/>
              <a:t> Cluster</a:t>
            </a:r>
            <a:endParaRPr lang="zh-CN" altLang="en-US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327976" y="1413260"/>
            <a:ext cx="5645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Leverage</a:t>
            </a:r>
            <a:r>
              <a:rPr lang="zh-CN" altLang="en-US" dirty="0" smtClean="0"/>
              <a:t>  </a:t>
            </a:r>
            <a:r>
              <a:rPr lang="en-US" altLang="zh-CN" dirty="0" smtClean="0"/>
              <a:t>OOM shared</a:t>
            </a:r>
            <a:r>
              <a:rPr lang="zh-CN" altLang="en-US" dirty="0" smtClean="0"/>
              <a:t>  </a:t>
            </a:r>
            <a:r>
              <a:rPr lang="en-US" altLang="zh-CN" dirty="0" err="1" smtClean="0"/>
              <a:t>MariaDB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Galera</a:t>
            </a:r>
            <a:r>
              <a:rPr lang="en-US" altLang="zh-CN" dirty="0" smtClean="0"/>
              <a:t> Cluster Charts</a:t>
            </a:r>
            <a:r>
              <a:rPr lang="zh-CN" altLang="en-US" dirty="0" smtClean="0"/>
              <a:t> 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2544737" y="2372033"/>
            <a:ext cx="2056130" cy="71628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4"/>
          <p:cNvSpPr txBox="1"/>
          <p:nvPr/>
        </p:nvSpPr>
        <p:spPr>
          <a:xfrm>
            <a:off x="2572015" y="2496675"/>
            <a:ext cx="1875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vfc-nslcm</a:t>
            </a:r>
            <a:r>
              <a:rPr lang="en-US" altLang="zh-CN" dirty="0"/>
              <a:t> </a:t>
            </a:r>
            <a:r>
              <a:rPr lang="en-US" altLang="zh-CN" dirty="0" err="1"/>
              <a:t>docker</a:t>
            </a:r>
            <a:r>
              <a:rPr lang="en-US" altLang="zh-CN" dirty="0"/>
              <a:t> </a:t>
            </a:r>
          </a:p>
        </p:txBody>
      </p:sp>
      <p:sp>
        <p:nvSpPr>
          <p:cNvPr id="29" name="矩形 28"/>
          <p:cNvSpPr/>
          <p:nvPr/>
        </p:nvSpPr>
        <p:spPr>
          <a:xfrm>
            <a:off x="2512796" y="3728429"/>
            <a:ext cx="2056130" cy="65690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5"/>
          <p:cNvSpPr txBox="1"/>
          <p:nvPr/>
        </p:nvSpPr>
        <p:spPr>
          <a:xfrm>
            <a:off x="2532892" y="3789184"/>
            <a:ext cx="18751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vfc</a:t>
            </a:r>
            <a:r>
              <a:rPr lang="en-US" altLang="zh-CN" dirty="0"/>
              <a:t>-catalog </a:t>
            </a:r>
            <a:r>
              <a:rPr lang="en-US" altLang="zh-CN" dirty="0" err="1"/>
              <a:t>docker</a:t>
            </a:r>
            <a:r>
              <a:rPr lang="en-US" altLang="zh-CN" dirty="0"/>
              <a:t> </a:t>
            </a:r>
          </a:p>
        </p:txBody>
      </p:sp>
      <p:sp>
        <p:nvSpPr>
          <p:cNvPr id="31" name="矩形 30"/>
          <p:cNvSpPr/>
          <p:nvPr/>
        </p:nvSpPr>
        <p:spPr>
          <a:xfrm>
            <a:off x="2572414" y="4945110"/>
            <a:ext cx="2056130" cy="68558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26"/>
          <p:cNvSpPr txBox="1"/>
          <p:nvPr/>
        </p:nvSpPr>
        <p:spPr>
          <a:xfrm>
            <a:off x="2572015" y="4984337"/>
            <a:ext cx="18751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vfc-vnflcm</a:t>
            </a:r>
            <a:r>
              <a:rPr lang="en-US" altLang="zh-CN" dirty="0"/>
              <a:t> </a:t>
            </a:r>
            <a:r>
              <a:rPr lang="en-US" altLang="zh-CN" dirty="0" err="1"/>
              <a:t>docker</a:t>
            </a:r>
            <a:r>
              <a:rPr lang="en-US" altLang="zh-CN" dirty="0"/>
              <a:t> </a:t>
            </a:r>
          </a:p>
        </p:txBody>
      </p:sp>
      <p:sp>
        <p:nvSpPr>
          <p:cNvPr id="49" name="右箭头 48"/>
          <p:cNvSpPr/>
          <p:nvPr/>
        </p:nvSpPr>
        <p:spPr>
          <a:xfrm>
            <a:off x="4473926" y="3968876"/>
            <a:ext cx="1974712" cy="141108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文本框 20"/>
          <p:cNvSpPr txBox="1"/>
          <p:nvPr/>
        </p:nvSpPr>
        <p:spPr>
          <a:xfrm>
            <a:off x="7890379" y="4146817"/>
            <a:ext cx="1206773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altLang="zh-CN" sz="1400" dirty="0" err="1"/>
              <a:t>vfc-nslcm</a:t>
            </a:r>
            <a:r>
              <a:rPr lang="en-US" altLang="zh-CN" sz="1400" dirty="0"/>
              <a:t> </a:t>
            </a:r>
            <a:r>
              <a:rPr lang="en-US" altLang="zh-CN" sz="1400" dirty="0" smtClean="0"/>
              <a:t>db</a:t>
            </a:r>
            <a:endParaRPr lang="en-US" altLang="zh-CN" sz="1400" dirty="0"/>
          </a:p>
        </p:txBody>
      </p:sp>
      <p:sp>
        <p:nvSpPr>
          <p:cNvPr id="58" name="文本框 20"/>
          <p:cNvSpPr txBox="1"/>
          <p:nvPr/>
        </p:nvSpPr>
        <p:spPr>
          <a:xfrm>
            <a:off x="7880396" y="3778457"/>
            <a:ext cx="1216756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altLang="zh-CN" sz="1400" dirty="0" err="1" smtClean="0"/>
              <a:t>vfc</a:t>
            </a:r>
            <a:r>
              <a:rPr lang="en-US" altLang="zh-CN" sz="1400" dirty="0" smtClean="0"/>
              <a:t>-catalog </a:t>
            </a:r>
            <a:r>
              <a:rPr lang="en-US" altLang="zh-CN" sz="1400" dirty="0"/>
              <a:t>db</a:t>
            </a:r>
          </a:p>
        </p:txBody>
      </p:sp>
      <p:sp>
        <p:nvSpPr>
          <p:cNvPr id="61" name="文本框 20"/>
          <p:cNvSpPr txBox="1"/>
          <p:nvPr/>
        </p:nvSpPr>
        <p:spPr>
          <a:xfrm>
            <a:off x="7871395" y="3411674"/>
            <a:ext cx="1225757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altLang="zh-CN" sz="1400" dirty="0" err="1" smtClean="0"/>
              <a:t>vfc-vnflcm</a:t>
            </a:r>
            <a:r>
              <a:rPr lang="en-US" altLang="zh-CN" sz="1400" dirty="0" smtClean="0"/>
              <a:t> </a:t>
            </a:r>
            <a:r>
              <a:rPr lang="en-US" altLang="zh-CN" sz="1400" dirty="0"/>
              <a:t>db</a:t>
            </a:r>
          </a:p>
        </p:txBody>
      </p:sp>
      <p:sp>
        <p:nvSpPr>
          <p:cNvPr id="64" name="文本框 49"/>
          <p:cNvSpPr txBox="1"/>
          <p:nvPr/>
        </p:nvSpPr>
        <p:spPr>
          <a:xfrm>
            <a:off x="711658" y="2806810"/>
            <a:ext cx="18599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docker </a:t>
            </a:r>
            <a:r>
              <a:rPr lang="en-US" altLang="zh-CN" dirty="0" err="1"/>
              <a:t>entrypoint</a:t>
            </a:r>
            <a:endParaRPr lang="en-US" altLang="zh-CN" dirty="0"/>
          </a:p>
        </p:txBody>
      </p:sp>
      <p:sp>
        <p:nvSpPr>
          <p:cNvPr id="65" name="文本框 52"/>
          <p:cNvSpPr txBox="1"/>
          <p:nvPr/>
        </p:nvSpPr>
        <p:spPr>
          <a:xfrm>
            <a:off x="802463" y="2312525"/>
            <a:ext cx="17691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create database</a:t>
            </a:r>
          </a:p>
        </p:txBody>
      </p:sp>
      <p:sp>
        <p:nvSpPr>
          <p:cNvPr id="67" name="文本框 49"/>
          <p:cNvSpPr txBox="1"/>
          <p:nvPr/>
        </p:nvSpPr>
        <p:spPr>
          <a:xfrm>
            <a:off x="626558" y="4087335"/>
            <a:ext cx="18599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docker </a:t>
            </a:r>
            <a:r>
              <a:rPr lang="en-US" altLang="zh-CN" dirty="0" err="1"/>
              <a:t>entrypoint</a:t>
            </a:r>
            <a:endParaRPr lang="en-US" altLang="zh-CN" dirty="0"/>
          </a:p>
        </p:txBody>
      </p:sp>
      <p:sp>
        <p:nvSpPr>
          <p:cNvPr id="68" name="文本框 52"/>
          <p:cNvSpPr txBox="1"/>
          <p:nvPr/>
        </p:nvSpPr>
        <p:spPr>
          <a:xfrm>
            <a:off x="717363" y="3616800"/>
            <a:ext cx="17691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create database</a:t>
            </a:r>
          </a:p>
        </p:txBody>
      </p:sp>
      <p:sp>
        <p:nvSpPr>
          <p:cNvPr id="69" name="文本框 49"/>
          <p:cNvSpPr txBox="1"/>
          <p:nvPr/>
        </p:nvSpPr>
        <p:spPr>
          <a:xfrm>
            <a:off x="685933" y="5357960"/>
            <a:ext cx="18599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docker </a:t>
            </a:r>
            <a:r>
              <a:rPr lang="en-US" altLang="zh-CN" dirty="0" err="1"/>
              <a:t>entrypoint</a:t>
            </a:r>
            <a:endParaRPr lang="en-US" altLang="zh-CN" dirty="0"/>
          </a:p>
        </p:txBody>
      </p:sp>
      <p:sp>
        <p:nvSpPr>
          <p:cNvPr id="70" name="文本框 52"/>
          <p:cNvSpPr txBox="1"/>
          <p:nvPr/>
        </p:nvSpPr>
        <p:spPr>
          <a:xfrm>
            <a:off x="776738" y="4887425"/>
            <a:ext cx="17691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create database</a:t>
            </a:r>
          </a:p>
        </p:txBody>
      </p:sp>
      <p:sp>
        <p:nvSpPr>
          <p:cNvPr id="33" name="右箭头 32"/>
          <p:cNvSpPr/>
          <p:nvPr/>
        </p:nvSpPr>
        <p:spPr>
          <a:xfrm>
            <a:off x="685933" y="3962451"/>
            <a:ext cx="1795676" cy="172384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右箭头 33"/>
          <p:cNvSpPr/>
          <p:nvPr/>
        </p:nvSpPr>
        <p:spPr>
          <a:xfrm>
            <a:off x="753793" y="5197451"/>
            <a:ext cx="1795676" cy="172384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右箭头 34"/>
          <p:cNvSpPr/>
          <p:nvPr/>
        </p:nvSpPr>
        <p:spPr>
          <a:xfrm>
            <a:off x="749061" y="2680825"/>
            <a:ext cx="1795676" cy="172384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右箭头 49"/>
          <p:cNvSpPr/>
          <p:nvPr/>
        </p:nvSpPr>
        <p:spPr>
          <a:xfrm rot="19907741">
            <a:off x="4413501" y="4813750"/>
            <a:ext cx="2261558" cy="147960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VF-C Other Work </a:t>
            </a:r>
            <a:r>
              <a:rPr lang="en-US" altLang="zh-CN" dirty="0" smtClean="0"/>
              <a:t>in Dublin</a:t>
            </a:r>
            <a:endParaRPr lang="en-US" dirty="0"/>
          </a:p>
        </p:txBody>
      </p:sp>
      <p:graphicFrame>
        <p:nvGraphicFramePr>
          <p:cNvPr id="36" name="表格 35"/>
          <p:cNvGraphicFramePr>
            <a:graphicFrameLocks noGrp="1"/>
          </p:cNvGraphicFramePr>
          <p:nvPr/>
        </p:nvGraphicFramePr>
        <p:xfrm>
          <a:off x="1271978" y="1615721"/>
          <a:ext cx="10258961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5648"/>
                <a:gridCol w="6923313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+mn-ea"/>
                        </a:rPr>
                        <a:t> </a:t>
                      </a:r>
                      <a:r>
                        <a:rPr lang="en-US" altLang="zh-CN" sz="1800" b="1" kern="120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sym typeface="+mn-ea"/>
                        </a:rPr>
                        <a:t>Function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Description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+mn-ea"/>
                        </a:rPr>
                        <a:t>Upgrade </a:t>
                      </a:r>
                      <a:r>
                        <a:rPr lang="en-US" altLang="zh-CN" sz="1800" kern="120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+mn-ea"/>
                        </a:rPr>
                        <a:t>Multicloud</a:t>
                      </a:r>
                      <a:r>
                        <a:rPr lang="en-US" altLang="zh-CN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+mn-ea"/>
                        </a:rPr>
                        <a:t> API </a:t>
                      </a:r>
                      <a:endParaRPr lang="zh-CN" altLang="en-US" sz="1800" kern="120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+mn-ea"/>
                        </a:rPr>
                        <a:t>Upgrade </a:t>
                      </a:r>
                      <a:r>
                        <a:rPr lang="en-US" altLang="zh-CN" sz="1800" kern="120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+mn-ea"/>
                        </a:rPr>
                        <a:t>Multicloud</a:t>
                      </a:r>
                      <a:r>
                        <a:rPr lang="en-US" altLang="zh-CN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+mn-ea"/>
                        </a:rPr>
                        <a:t> API to support consistent identification of cloud region functional requirement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+mn-ea"/>
                        </a:rPr>
                        <a:t>OOF Integration Optimization</a:t>
                      </a:r>
                      <a:endParaRPr lang="zh-CN" altLang="en-US" sz="1800" kern="120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+mn-ea"/>
                        </a:rPr>
                        <a:t>Optimize the methodology for VNF(</a:t>
                      </a:r>
                      <a:r>
                        <a:rPr lang="en-US" altLang="zh-CN" sz="1800" kern="120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+mn-ea"/>
                        </a:rPr>
                        <a:t>vdu</a:t>
                      </a:r>
                      <a:r>
                        <a:rPr lang="en-US" altLang="zh-CN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+mn-ea"/>
                        </a:rPr>
                        <a:t>) placement, add the process for placement with selected candidates(VIM</a:t>
                      </a:r>
                      <a:r>
                        <a:rPr lang="zh-CN" altLang="en-US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+mn-ea"/>
                        </a:rPr>
                        <a:t>）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300477" y="1116281"/>
            <a:ext cx="4817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en-US" altLang="zh-CN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 Functional Enhancement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52877" y="3431969"/>
            <a:ext cx="4817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en-US" altLang="zh-CN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 Maturity Enhancement</a:t>
            </a:r>
          </a:p>
        </p:txBody>
      </p:sp>
      <p:graphicFrame>
        <p:nvGraphicFramePr>
          <p:cNvPr id="39" name="表格 38"/>
          <p:cNvGraphicFramePr>
            <a:graphicFrameLocks noGrp="1"/>
          </p:cNvGraphicFramePr>
          <p:nvPr/>
        </p:nvGraphicFramePr>
        <p:xfrm>
          <a:off x="1271978" y="4085112"/>
          <a:ext cx="1025896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5648"/>
                <a:gridCol w="6923313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+mn-ea"/>
                        </a:rPr>
                        <a:t>  </a:t>
                      </a:r>
                      <a:r>
                        <a:rPr lang="en-US" altLang="zh-CN" sz="1800" b="1" kern="120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sym typeface="+mn-ea"/>
                        </a:rPr>
                        <a:t>Function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Description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Configuration inject automatically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+mn-ea"/>
                        </a:rPr>
                        <a:t>All the configuration will inject automatically through OOM </a:t>
                      </a:r>
                      <a:r>
                        <a:rPr lang="en-US" altLang="zh-CN" sz="1800" kern="120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+mn-ea"/>
                        </a:rPr>
                        <a:t>env</a:t>
                      </a:r>
                      <a:endParaRPr lang="en-US" altLang="zh-CN" sz="1800" kern="120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+mn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Data Persistent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en-US" altLang="zh-CN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+mn-ea"/>
                        </a:rPr>
                        <a:t>Add data persistent storage to avoid data loss due to pod restart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Image Optimization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en-US" altLang="zh-CN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+mn-ea"/>
                        </a:rPr>
                        <a:t>All </a:t>
                      </a:r>
                      <a:r>
                        <a:rPr lang="en-US" altLang="zh-CN" sz="1800" kern="120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+mn-ea"/>
                        </a:rPr>
                        <a:t>docker</a:t>
                      </a:r>
                      <a:r>
                        <a:rPr lang="en-US" altLang="zh-CN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+mn-ea"/>
                        </a:rPr>
                        <a:t> images of python components have optimized 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8115" y="231620"/>
            <a:ext cx="10972800" cy="64008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1"/>
          <p:cNvSpPr txBox="1"/>
          <p:nvPr/>
        </p:nvSpPr>
        <p:spPr>
          <a:xfrm>
            <a:off x="2636346" y="2241752"/>
            <a:ext cx="7363061" cy="17403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5425" indent="-225425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Wingdings" panose="05000000000000000000" pitchFamily="2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15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6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317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256030" indent="-23050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3200" dirty="0" smtClean="0"/>
              <a:t>Part2  VF-C E Planning</a:t>
            </a:r>
            <a:endParaRPr lang="en-US" sz="32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87" r="-87" b="24"/>
          <a:stretch>
            <a:fillRect/>
          </a:stretch>
        </p:blipFill>
        <p:spPr>
          <a:xfrm>
            <a:off x="5324167" y="1192212"/>
            <a:ext cx="6769969" cy="483489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8115" y="231620"/>
            <a:ext cx="10972800" cy="640080"/>
          </a:xfrm>
        </p:spPr>
        <p:txBody>
          <a:bodyPr/>
          <a:lstStyle/>
          <a:p>
            <a:r>
              <a:rPr lang="en-US" dirty="0" smtClean="0"/>
              <a:t>Tosca-based VNF Deployment  Automation</a:t>
            </a:r>
            <a:endParaRPr lang="en-US" dirty="0"/>
          </a:p>
        </p:txBody>
      </p:sp>
      <p:sp>
        <p:nvSpPr>
          <p:cNvPr id="6" name="Content Placeholder 1"/>
          <p:cNvSpPr txBox="1"/>
          <p:nvPr/>
        </p:nvSpPr>
        <p:spPr>
          <a:xfrm>
            <a:off x="188113" y="1123824"/>
            <a:ext cx="5136054" cy="50212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5425" indent="-225425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Wingdings" panose="05000000000000000000" pitchFamily="2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15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6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317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256030" indent="-23050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sz="2400" dirty="0" smtClean="0"/>
              <a:t>   Current CI/CD </a:t>
            </a:r>
            <a:r>
              <a:rPr lang="en-US" sz="2400" dirty="0"/>
              <a:t>with Daily </a:t>
            </a:r>
            <a:r>
              <a:rPr lang="en-US" sz="2400" dirty="0" smtClean="0"/>
              <a:t>Summary include functional </a:t>
            </a:r>
            <a:r>
              <a:rPr lang="en-US" sz="2400" dirty="0"/>
              <a:t>tests + </a:t>
            </a:r>
            <a:r>
              <a:rPr lang="en-US" sz="2400" dirty="0" smtClean="0"/>
              <a:t>health </a:t>
            </a:r>
            <a:r>
              <a:rPr lang="en-US" sz="2400" dirty="0" err="1" smtClean="0"/>
              <a:t>checks,the</a:t>
            </a:r>
            <a:r>
              <a:rPr lang="en-US" sz="2400" dirty="0" smtClean="0"/>
              <a:t> functional tests such as:</a:t>
            </a:r>
          </a:p>
          <a:p>
            <a:pPr marL="800100" lvl="2" indent="-457200">
              <a:buFont typeface="+mj-lt"/>
              <a:buAutoNum type="alphaLcPeriod"/>
            </a:pPr>
            <a:r>
              <a:rPr lang="en-US" altLang="zh-CN" sz="2000" dirty="0" smtClean="0"/>
              <a:t>ONAP </a:t>
            </a:r>
            <a:r>
              <a:rPr lang="en-US" altLang="zh-CN" sz="2000" dirty="0" err="1" smtClean="0"/>
              <a:t>CI.Vnf-Orchestration.Instantiate</a:t>
            </a:r>
            <a:r>
              <a:rPr lang="en-US" altLang="zh-CN" sz="2000" dirty="0" smtClean="0"/>
              <a:t> Virtual DNS</a:t>
            </a:r>
          </a:p>
          <a:p>
            <a:pPr marL="800100" lvl="2" indent="-457200">
              <a:buFont typeface="+mj-lt"/>
              <a:buAutoNum type="alphaLcPeriod"/>
            </a:pPr>
            <a:r>
              <a:rPr lang="en-US" altLang="zh-CN" sz="2000" dirty="0" smtClean="0"/>
              <a:t>ONAP </a:t>
            </a:r>
            <a:r>
              <a:rPr lang="en-US" altLang="zh-CN" sz="2000" dirty="0" err="1" smtClean="0"/>
              <a:t>CI.Vnf-Orchestration.Instantiate</a:t>
            </a:r>
            <a:r>
              <a:rPr lang="en-US" altLang="zh-CN" sz="2000" dirty="0" smtClean="0"/>
              <a:t> Virtual </a:t>
            </a:r>
            <a:r>
              <a:rPr lang="en-US" altLang="zh-CN" sz="2000" dirty="0" err="1" smtClean="0"/>
              <a:t>FirewallCL</a:t>
            </a:r>
            <a:endParaRPr lang="en-US" altLang="zh-CN" sz="2000" dirty="0" smtClean="0"/>
          </a:p>
          <a:p>
            <a:pPr>
              <a:buNone/>
            </a:pPr>
            <a:r>
              <a:rPr lang="en-US" sz="2400" dirty="0" smtClean="0"/>
              <a:t>   All current functional tests only cover heat-based VNF deployment, will  plan to add </a:t>
            </a:r>
            <a:r>
              <a:rPr lang="en-US" sz="2400" dirty="0" err="1" smtClean="0"/>
              <a:t>tosca</a:t>
            </a:r>
            <a:r>
              <a:rPr lang="en-US" sz="2400" dirty="0" smtClean="0"/>
              <a:t>-based VNF deployment functional tests. And want to leverage the CLI existing capabilities.</a:t>
            </a:r>
            <a:endParaRPr lang="en-US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8056</TotalTime>
  <Words>682</Words>
  <Application>Microsoft Office PowerPoint</Application>
  <PresentationFormat>自定义</PresentationFormat>
  <Paragraphs>190</Paragraphs>
  <Slides>16</Slides>
  <Notes>16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Office Theme</vt:lpstr>
      <vt:lpstr>VF-C  Dublin Highlights and E/F Planning</vt:lpstr>
      <vt:lpstr>幻灯片 2</vt:lpstr>
      <vt:lpstr>Catalog Enhancement—Flexible Mechanism to Support Multi-version VNFD</vt:lpstr>
      <vt:lpstr>SOL005 Alignment— Reference Implementation of ETSI NFVO</vt:lpstr>
      <vt:lpstr>CLI Integration — Provides Automated Testing Capabilities</vt:lpstr>
      <vt:lpstr>DB Migration — Support HA and Horizontal Scalability</vt:lpstr>
      <vt:lpstr>VF-C Other Work in Dublin</vt:lpstr>
      <vt:lpstr>幻灯片 8</vt:lpstr>
      <vt:lpstr>Tosca-based VNF Deployment  Automation</vt:lpstr>
      <vt:lpstr>Tosca-based VNF Deployment  Automation</vt:lpstr>
      <vt:lpstr>OVP Tosca VNF Validation Support</vt:lpstr>
      <vt:lpstr>幻灯片 12</vt:lpstr>
      <vt:lpstr>WorkFlow Optimization</vt:lpstr>
      <vt:lpstr>CCVPN Edge NS Deployment</vt:lpstr>
      <vt:lpstr>Requirements Collection</vt:lpstr>
      <vt:lpstr>幻灯片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Yan</cp:lastModifiedBy>
  <cp:revision>234</cp:revision>
  <dcterms:created xsi:type="dcterms:W3CDTF">2017-02-27T16:23:00Z</dcterms:created>
  <dcterms:modified xsi:type="dcterms:W3CDTF">2019-06-14T07:14:19Z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2052-10.8.2.7027</vt:lpwstr>
  </property>
</Properties>
</file>